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318" r:id="rId4"/>
    <p:sldId id="329" r:id="rId5"/>
    <p:sldId id="270" r:id="rId6"/>
    <p:sldId id="326" r:id="rId7"/>
    <p:sldId id="322" r:id="rId8"/>
    <p:sldId id="327" r:id="rId9"/>
    <p:sldId id="323" r:id="rId10"/>
    <p:sldId id="294" r:id="rId11"/>
    <p:sldId id="279" r:id="rId12"/>
    <p:sldId id="287" r:id="rId13"/>
    <p:sldId id="336" r:id="rId14"/>
    <p:sldId id="332" r:id="rId15"/>
    <p:sldId id="333" r:id="rId16"/>
    <p:sldId id="334" r:id="rId17"/>
    <p:sldId id="335" r:id="rId18"/>
    <p:sldId id="330" r:id="rId19"/>
    <p:sldId id="298" r:id="rId20"/>
    <p:sldId id="316" r:id="rId21"/>
    <p:sldId id="317" r:id="rId22"/>
    <p:sldId id="337" r:id="rId23"/>
    <p:sldId id="284" r:id="rId24"/>
    <p:sldId id="307" r:id="rId25"/>
    <p:sldId id="285" r:id="rId26"/>
    <p:sldId id="288" r:id="rId27"/>
    <p:sldId id="290" r:id="rId28"/>
    <p:sldId id="311" r:id="rId29"/>
    <p:sldId id="313" r:id="rId30"/>
    <p:sldId id="314" r:id="rId31"/>
    <p:sldId id="275" r:id="rId32"/>
    <p:sldId id="315" r:id="rId33"/>
    <p:sldId id="325" r:id="rId34"/>
    <p:sldId id="324" r:id="rId35"/>
    <p:sldId id="297" r:id="rId36"/>
    <p:sldId id="320" r:id="rId37"/>
    <p:sldId id="296" r:id="rId38"/>
    <p:sldId id="328" r:id="rId3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00"/>
    <a:srgbClr val="7DEB92"/>
    <a:srgbClr val="99FFCC"/>
    <a:srgbClr val="FF7C80"/>
    <a:srgbClr val="CC99FF"/>
    <a:srgbClr val="3366CC"/>
    <a:srgbClr val="CEE7FE"/>
    <a:srgbClr val="E8B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39" autoAdjust="0"/>
  </p:normalViewPr>
  <p:slideViewPr>
    <p:cSldViewPr>
      <p:cViewPr varScale="1">
        <p:scale>
          <a:sx n="84" d="100"/>
          <a:sy n="84" d="100"/>
        </p:scale>
        <p:origin x="869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4020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A4463-3D85-4EA1-9D9D-B1B44C423C41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5664B-0D42-4842-A4E3-A706361B92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448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9D340-6BCE-4B6A-8EAD-EE35CE09139E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FA6F0-2DAF-4283-9EB5-5FD80020F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87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ERN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kern="1200" cap="none" spc="0" baseline="0" dirty="0">
                <a:ln w="12700">
                  <a:noFill/>
                  <a:prstDash val="solid"/>
                </a:ln>
                <a:solidFill>
                  <a:srgbClr val="0055A0"/>
                </a:solidFill>
                <a:effectLst>
                  <a:outerShdw blurRad="63500" dist="63500" dir="2700000" algn="tl" rotWithShape="0">
                    <a:schemeClr val="bg1">
                      <a:lumMod val="50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8265984" cy="1066688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4571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1101382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2490" y="6356350"/>
            <a:ext cx="5484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C380F-326D-3C40-9EE7-7FBAB0953422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97772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1101382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2490" y="6356350"/>
            <a:ext cx="5484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C380F-326D-3C40-9EE7-7FBAB0953422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639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101382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2490" y="6356350"/>
            <a:ext cx="5484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C380F-326D-3C40-9EE7-7FBAB0953422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33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_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200" y="702576"/>
            <a:ext cx="8226854" cy="54550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000"/>
            </a:lvl1pPr>
            <a:lvl2pPr marL="231775" indent="0">
              <a:buNone/>
              <a:defRPr/>
            </a:lvl2pPr>
            <a:lvl3pPr marL="460375" indent="0">
              <a:buNone/>
              <a:defRPr/>
            </a:lvl3pPr>
            <a:lvl4pPr marL="685800" indent="0">
              <a:buNone/>
              <a:defRPr/>
            </a:lvl4pPr>
            <a:lvl5pPr marL="909637" indent="0">
              <a:buNone/>
              <a:defRPr/>
            </a:lvl5pPr>
          </a:lstStyle>
          <a:p>
            <a:pPr lvl="0" eaLnBrk="1" latinLnBrk="0" hangingPunct="1"/>
            <a:r>
              <a:rPr lang="x-none" dirty="0" smtClean="0"/>
              <a:t>Click to edit text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61379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_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369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2698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D8D1-F0D5-4A23-9D94-B4500C383560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275A-0F90-4074-BB4F-E2E36AD84F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71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101382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2490" y="6356350"/>
            <a:ext cx="5484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C380F-326D-3C40-9EE7-7FBAB0953422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73935"/>
            <a:ext cx="8226854" cy="498372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Fist level</a:t>
            </a:r>
          </a:p>
          <a:p>
            <a:pPr lvl="1" eaLnBrk="1" latinLnBrk="0" hangingPunct="1"/>
            <a:r>
              <a:rPr kumimoji="0" lang="fr-CH" dirty="0" smtClean="0"/>
              <a:t>Second level</a:t>
            </a:r>
          </a:p>
          <a:p>
            <a:pPr lvl="2" eaLnBrk="1" latinLnBrk="0" hangingPunct="1"/>
            <a:r>
              <a:rPr kumimoji="0" lang="fr-CH" dirty="0" smtClean="0"/>
              <a:t>Third level</a:t>
            </a:r>
          </a:p>
          <a:p>
            <a:pPr lvl="3" eaLnBrk="1" latinLnBrk="0" hangingPunct="1"/>
            <a:r>
              <a:rPr kumimoji="0" lang="fr-CH" dirty="0" smtClean="0"/>
              <a:t>Fourth level</a:t>
            </a:r>
          </a:p>
          <a:p>
            <a:pPr lvl="4" eaLnBrk="1" latinLnBrk="0" hangingPunct="1"/>
            <a:r>
              <a:rPr kumimoji="0" lang="fr-CH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583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16.jpe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3.jpeg"/><Relationship Id="rId5" Type="http://schemas.microsoft.com/office/2007/relationships/hdphoto" Target="../media/hdphoto10.wdp"/><Relationship Id="rId10" Type="http://schemas.openxmlformats.org/officeDocument/2006/relationships/image" Target="../media/image52.png"/><Relationship Id="rId4" Type="http://schemas.openxmlformats.org/officeDocument/2006/relationships/image" Target="../media/image48.png"/><Relationship Id="rId9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microsoft.com/office/2007/relationships/hdphoto" Target="../media/hdphoto14.wdp"/><Relationship Id="rId18" Type="http://schemas.openxmlformats.org/officeDocument/2006/relationships/image" Target="../media/image65.jpeg"/><Relationship Id="rId26" Type="http://schemas.openxmlformats.org/officeDocument/2006/relationships/image" Target="../media/image72.jpeg"/><Relationship Id="rId3" Type="http://schemas.openxmlformats.org/officeDocument/2006/relationships/image" Target="../media/image55.png"/><Relationship Id="rId21" Type="http://schemas.microsoft.com/office/2007/relationships/hdphoto" Target="../media/hdphoto17.wdp"/><Relationship Id="rId7" Type="http://schemas.openxmlformats.org/officeDocument/2006/relationships/image" Target="../media/image57.jpeg"/><Relationship Id="rId12" Type="http://schemas.openxmlformats.org/officeDocument/2006/relationships/image" Target="../media/image62.png"/><Relationship Id="rId17" Type="http://schemas.microsoft.com/office/2007/relationships/hdphoto" Target="../media/hdphoto16.wdp"/><Relationship Id="rId25" Type="http://schemas.openxmlformats.org/officeDocument/2006/relationships/image" Target="../media/image71.png"/><Relationship Id="rId2" Type="http://schemas.openxmlformats.org/officeDocument/2006/relationships/image" Target="../media/image54.png"/><Relationship Id="rId16" Type="http://schemas.openxmlformats.org/officeDocument/2006/relationships/image" Target="../media/image64.png"/><Relationship Id="rId20" Type="http://schemas.openxmlformats.org/officeDocument/2006/relationships/image" Target="../media/image67.png"/><Relationship Id="rId29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11" Type="http://schemas.openxmlformats.org/officeDocument/2006/relationships/image" Target="../media/image61.png"/><Relationship Id="rId24" Type="http://schemas.openxmlformats.org/officeDocument/2006/relationships/image" Target="../media/image70.jpeg"/><Relationship Id="rId5" Type="http://schemas.openxmlformats.org/officeDocument/2006/relationships/image" Target="../media/image56.png"/><Relationship Id="rId15" Type="http://schemas.microsoft.com/office/2007/relationships/hdphoto" Target="../media/hdphoto15.wdp"/><Relationship Id="rId23" Type="http://schemas.openxmlformats.org/officeDocument/2006/relationships/image" Target="../media/image69.png"/><Relationship Id="rId28" Type="http://schemas.openxmlformats.org/officeDocument/2006/relationships/image" Target="../media/image74.png"/><Relationship Id="rId10" Type="http://schemas.openxmlformats.org/officeDocument/2006/relationships/image" Target="../media/image60.jpeg"/><Relationship Id="rId19" Type="http://schemas.openxmlformats.org/officeDocument/2006/relationships/image" Target="../media/image66.jpeg"/><Relationship Id="rId4" Type="http://schemas.microsoft.com/office/2007/relationships/hdphoto" Target="../media/hdphoto12.wdp"/><Relationship Id="rId9" Type="http://schemas.openxmlformats.org/officeDocument/2006/relationships/image" Target="../media/image59.png"/><Relationship Id="rId14" Type="http://schemas.openxmlformats.org/officeDocument/2006/relationships/image" Target="../media/image63.png"/><Relationship Id="rId22" Type="http://schemas.openxmlformats.org/officeDocument/2006/relationships/image" Target="../media/image68.png"/><Relationship Id="rId27" Type="http://schemas.openxmlformats.org/officeDocument/2006/relationships/image" Target="../media/image7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13" Type="http://schemas.openxmlformats.org/officeDocument/2006/relationships/image" Target="../media/image87.jpeg"/><Relationship Id="rId18" Type="http://schemas.openxmlformats.org/officeDocument/2006/relationships/image" Target="../media/image91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12" Type="http://schemas.openxmlformats.org/officeDocument/2006/relationships/image" Target="../media/image86.jpeg"/><Relationship Id="rId17" Type="http://schemas.openxmlformats.org/officeDocument/2006/relationships/image" Target="../media/image90.png"/><Relationship Id="rId2" Type="http://schemas.openxmlformats.org/officeDocument/2006/relationships/image" Target="../media/image76.png"/><Relationship Id="rId16" Type="http://schemas.openxmlformats.org/officeDocument/2006/relationships/image" Target="../media/image89.jpeg"/><Relationship Id="rId20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5.jpeg"/><Relationship Id="rId5" Type="http://schemas.openxmlformats.org/officeDocument/2006/relationships/image" Target="../media/image79.png"/><Relationship Id="rId15" Type="http://schemas.microsoft.com/office/2007/relationships/hdphoto" Target="../media/hdphoto18.wdp"/><Relationship Id="rId10" Type="http://schemas.openxmlformats.org/officeDocument/2006/relationships/image" Target="../media/image84.jpeg"/><Relationship Id="rId19" Type="http://schemas.openxmlformats.org/officeDocument/2006/relationships/image" Target="../media/image92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png"/><Relationship Id="rId3" Type="http://schemas.openxmlformats.org/officeDocument/2006/relationships/image" Target="../media/image95.jpe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2" Type="http://schemas.openxmlformats.org/officeDocument/2006/relationships/image" Target="../media/image94.jpeg"/><Relationship Id="rId16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5" Type="http://schemas.openxmlformats.org/officeDocument/2006/relationships/image" Target="../media/image107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Relationship Id="rId14" Type="http://schemas.openxmlformats.org/officeDocument/2006/relationships/image" Target="../media/image10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12" Type="http://schemas.openxmlformats.org/officeDocument/2006/relationships/image" Target="../media/image119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11" Type="http://schemas.openxmlformats.org/officeDocument/2006/relationships/image" Target="../media/image118.png"/><Relationship Id="rId5" Type="http://schemas.openxmlformats.org/officeDocument/2006/relationships/image" Target="../media/image112.jpeg"/><Relationship Id="rId10" Type="http://schemas.openxmlformats.org/officeDocument/2006/relationships/image" Target="../media/image117.png"/><Relationship Id="rId4" Type="http://schemas.openxmlformats.org/officeDocument/2006/relationships/image" Target="../media/image111.png"/><Relationship Id="rId9" Type="http://schemas.openxmlformats.org/officeDocument/2006/relationships/image" Target="../media/image1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5" Type="http://schemas.openxmlformats.org/officeDocument/2006/relationships/image" Target="../media/image123.png"/><Relationship Id="rId10" Type="http://schemas.openxmlformats.org/officeDocument/2006/relationships/image" Target="../media/image128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1.png"/><Relationship Id="rId7" Type="http://schemas.openxmlformats.org/officeDocument/2006/relationships/image" Target="../media/image13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Relationship Id="rId9" Type="http://schemas.openxmlformats.org/officeDocument/2006/relationships/image" Target="../media/image1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9.png"/><Relationship Id="rId4" Type="http://schemas.microsoft.com/office/2007/relationships/hdphoto" Target="../media/hdphoto19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141.png"/><Relationship Id="rId7" Type="http://schemas.openxmlformats.org/officeDocument/2006/relationships/image" Target="../media/image144.png"/><Relationship Id="rId12" Type="http://schemas.microsoft.com/office/2007/relationships/hdphoto" Target="../media/hdphoto21.wdp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png"/><Relationship Id="rId11" Type="http://schemas.openxmlformats.org/officeDocument/2006/relationships/image" Target="../media/image148.png"/><Relationship Id="rId5" Type="http://schemas.openxmlformats.org/officeDocument/2006/relationships/image" Target="../media/image142.png"/><Relationship Id="rId10" Type="http://schemas.openxmlformats.org/officeDocument/2006/relationships/image" Target="../media/image147.png"/><Relationship Id="rId4" Type="http://schemas.microsoft.com/office/2007/relationships/hdphoto" Target="../media/hdphoto20.wdp"/><Relationship Id="rId9" Type="http://schemas.openxmlformats.org/officeDocument/2006/relationships/image" Target="../media/image1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5" Type="http://schemas.microsoft.com/office/2007/relationships/hdphoto" Target="../media/hdphoto22.wdp"/><Relationship Id="rId4" Type="http://schemas.openxmlformats.org/officeDocument/2006/relationships/image" Target="../media/image15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3" Type="http://schemas.microsoft.com/office/2007/relationships/hdphoto" Target="../media/hdphoto23.wdp"/><Relationship Id="rId7" Type="http://schemas.openxmlformats.org/officeDocument/2006/relationships/image" Target="../media/image163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4.wdp"/><Relationship Id="rId5" Type="http://schemas.openxmlformats.org/officeDocument/2006/relationships/image" Target="../media/image162.png"/><Relationship Id="rId4" Type="http://schemas.openxmlformats.org/officeDocument/2006/relationships/image" Target="../media/image161.png"/><Relationship Id="rId9" Type="http://schemas.microsoft.com/office/2007/relationships/hdphoto" Target="../media/hdphoto25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png"/><Relationship Id="rId3" Type="http://schemas.microsoft.com/office/2007/relationships/hdphoto" Target="../media/hdphoto26.wdp"/><Relationship Id="rId7" Type="http://schemas.openxmlformats.org/officeDocument/2006/relationships/image" Target="../media/image168.jpe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jpeg"/><Relationship Id="rId11" Type="http://schemas.microsoft.com/office/2007/relationships/hdphoto" Target="../media/hdphoto29.wdp"/><Relationship Id="rId5" Type="http://schemas.microsoft.com/office/2007/relationships/hdphoto" Target="../media/hdphoto27.wdp"/><Relationship Id="rId10" Type="http://schemas.openxmlformats.org/officeDocument/2006/relationships/image" Target="../media/image170.png"/><Relationship Id="rId4" Type="http://schemas.openxmlformats.org/officeDocument/2006/relationships/image" Target="../media/image166.png"/><Relationship Id="rId9" Type="http://schemas.microsoft.com/office/2007/relationships/hdphoto" Target="../media/hdphoto28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eg"/><Relationship Id="rId2" Type="http://schemas.openxmlformats.org/officeDocument/2006/relationships/image" Target="../media/image1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30.wdp"/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13" Type="http://schemas.openxmlformats.org/officeDocument/2006/relationships/image" Target="../media/image87.jpeg"/><Relationship Id="rId18" Type="http://schemas.openxmlformats.org/officeDocument/2006/relationships/image" Target="../media/image91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12" Type="http://schemas.openxmlformats.org/officeDocument/2006/relationships/image" Target="../media/image86.jpeg"/><Relationship Id="rId17" Type="http://schemas.openxmlformats.org/officeDocument/2006/relationships/image" Target="../media/image90.png"/><Relationship Id="rId2" Type="http://schemas.openxmlformats.org/officeDocument/2006/relationships/image" Target="../media/image76.png"/><Relationship Id="rId16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5.jpeg"/><Relationship Id="rId5" Type="http://schemas.openxmlformats.org/officeDocument/2006/relationships/image" Target="../media/image79.png"/><Relationship Id="rId15" Type="http://schemas.microsoft.com/office/2007/relationships/hdphoto" Target="../media/hdphoto18.wdp"/><Relationship Id="rId10" Type="http://schemas.openxmlformats.org/officeDocument/2006/relationships/image" Target="../media/image84.jpeg"/><Relationship Id="rId19" Type="http://schemas.openxmlformats.org/officeDocument/2006/relationships/image" Target="../media/image92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13" Type="http://schemas.openxmlformats.org/officeDocument/2006/relationships/image" Target="../media/image87.jpeg"/><Relationship Id="rId18" Type="http://schemas.openxmlformats.org/officeDocument/2006/relationships/image" Target="../media/image184.jpeg"/><Relationship Id="rId3" Type="http://schemas.openxmlformats.org/officeDocument/2006/relationships/image" Target="../media/image77.png"/><Relationship Id="rId21" Type="http://schemas.openxmlformats.org/officeDocument/2006/relationships/image" Target="../media/image187.jpeg"/><Relationship Id="rId7" Type="http://schemas.openxmlformats.org/officeDocument/2006/relationships/image" Target="../media/image81.png"/><Relationship Id="rId12" Type="http://schemas.openxmlformats.org/officeDocument/2006/relationships/image" Target="../media/image86.jpeg"/><Relationship Id="rId17" Type="http://schemas.openxmlformats.org/officeDocument/2006/relationships/image" Target="../media/image183.png"/><Relationship Id="rId25" Type="http://schemas.openxmlformats.org/officeDocument/2006/relationships/image" Target="../media/image190.png"/><Relationship Id="rId2" Type="http://schemas.openxmlformats.org/officeDocument/2006/relationships/image" Target="../media/image76.png"/><Relationship Id="rId16" Type="http://schemas.openxmlformats.org/officeDocument/2006/relationships/image" Target="../media/image182.jpeg"/><Relationship Id="rId20" Type="http://schemas.openxmlformats.org/officeDocument/2006/relationships/image" Target="../media/image18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5.jpeg"/><Relationship Id="rId24" Type="http://schemas.microsoft.com/office/2007/relationships/hdphoto" Target="../media/hdphoto31.wdp"/><Relationship Id="rId5" Type="http://schemas.openxmlformats.org/officeDocument/2006/relationships/image" Target="../media/image79.png"/><Relationship Id="rId15" Type="http://schemas.openxmlformats.org/officeDocument/2006/relationships/image" Target="../media/image181.png"/><Relationship Id="rId23" Type="http://schemas.openxmlformats.org/officeDocument/2006/relationships/image" Target="../media/image189.png"/><Relationship Id="rId10" Type="http://schemas.openxmlformats.org/officeDocument/2006/relationships/image" Target="../media/image84.jpeg"/><Relationship Id="rId19" Type="http://schemas.openxmlformats.org/officeDocument/2006/relationships/image" Target="../media/image185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180.png"/><Relationship Id="rId22" Type="http://schemas.openxmlformats.org/officeDocument/2006/relationships/image" Target="../media/image18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4.png"/><Relationship Id="rId18" Type="http://schemas.microsoft.com/office/2007/relationships/hdphoto" Target="../media/hdphoto7.wdp"/><Relationship Id="rId3" Type="http://schemas.openxmlformats.org/officeDocument/2006/relationships/image" Target="../media/image8.png"/><Relationship Id="rId21" Type="http://schemas.openxmlformats.org/officeDocument/2006/relationships/image" Target="../media/image19.png"/><Relationship Id="rId7" Type="http://schemas.openxmlformats.org/officeDocument/2006/relationships/image" Target="../media/image10.png"/><Relationship Id="rId12" Type="http://schemas.openxmlformats.org/officeDocument/2006/relationships/image" Target="../media/image13.png"/><Relationship Id="rId17" Type="http://schemas.openxmlformats.org/officeDocument/2006/relationships/image" Target="../media/image16.jpeg"/><Relationship Id="rId2" Type="http://schemas.openxmlformats.org/officeDocument/2006/relationships/image" Target="../media/image7.png"/><Relationship Id="rId16" Type="http://schemas.microsoft.com/office/2007/relationships/hdphoto" Target="../media/hdphoto6.wdp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9.png"/><Relationship Id="rId15" Type="http://schemas.openxmlformats.org/officeDocument/2006/relationships/image" Target="../media/image15.png"/><Relationship Id="rId10" Type="http://schemas.openxmlformats.org/officeDocument/2006/relationships/image" Target="../media/image12.png"/><Relationship Id="rId19" Type="http://schemas.openxmlformats.org/officeDocument/2006/relationships/image" Target="../media/image17.png"/><Relationship Id="rId4" Type="http://schemas.microsoft.com/office/2007/relationships/hdphoto" Target="../media/hdphoto1.wdp"/><Relationship Id="rId9" Type="http://schemas.openxmlformats.org/officeDocument/2006/relationships/image" Target="../media/image11.png"/><Relationship Id="rId14" Type="http://schemas.microsoft.com/office/2007/relationships/hdphoto" Target="../media/hdphoto5.wdp"/><Relationship Id="rId22" Type="http://schemas.microsoft.com/office/2007/relationships/hdphoto" Target="../media/hdphoto8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480" y="1170589"/>
            <a:ext cx="8265984" cy="1826363"/>
          </a:xfrm>
        </p:spPr>
        <p:txBody>
          <a:bodyPr/>
          <a:lstStyle/>
          <a:p>
            <a:r>
              <a:rPr lang="en-GB" dirty="0" smtClean="0"/>
              <a:t>Status of the assembly of the HIE-Isolde </a:t>
            </a:r>
            <a:r>
              <a:rPr lang="en-GB" dirty="0" err="1" smtClean="0"/>
              <a:t>highB</a:t>
            </a:r>
            <a:r>
              <a:rPr lang="en-GB" dirty="0" smtClean="0"/>
              <a:t> Cryomodule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3861048"/>
            <a:ext cx="6120680" cy="196952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dirty="0"/>
              <a:t>Y.Leclercq, </a:t>
            </a:r>
            <a:r>
              <a:rPr lang="en-GB" sz="1800" b="1" dirty="0" smtClean="0"/>
              <a:t>on </a:t>
            </a:r>
            <a:r>
              <a:rPr lang="en-GB" sz="1800" b="1" dirty="0"/>
              <a:t>behalf of the </a:t>
            </a:r>
            <a:r>
              <a:rPr lang="en-GB" sz="1800" b="1" dirty="0" err="1"/>
              <a:t>Cryomodule</a:t>
            </a:r>
            <a:r>
              <a:rPr lang="en-GB" sz="1800" b="1" dirty="0"/>
              <a:t> </a:t>
            </a:r>
            <a:r>
              <a:rPr lang="en-GB" sz="1800" b="1" dirty="0" smtClean="0"/>
              <a:t>design, procurement, preparation and assembly teams.</a:t>
            </a:r>
            <a:endParaRPr lang="en-GB" sz="1800" b="1" dirty="0"/>
          </a:p>
          <a:p>
            <a:pPr marL="803275" lvl="1" indent="-342900" algn="just">
              <a:buFont typeface="Arial" panose="020B0604020202020204" pitchFamily="34" charset="0"/>
              <a:buChar char="•"/>
            </a:pPr>
            <a:r>
              <a:rPr lang="en-GB" sz="1500" dirty="0"/>
              <a:t>M.Therasse, W.Venturini, JA. Bousquet, G.Barlow, JB. Deschamps, </a:t>
            </a:r>
            <a:r>
              <a:rPr lang="en-GB" sz="1500" dirty="0" err="1" smtClean="0"/>
              <a:t>L.Fabre</a:t>
            </a:r>
            <a:r>
              <a:rPr lang="en-GB" sz="1500" dirty="0" smtClean="0"/>
              <a:t>, </a:t>
            </a:r>
            <a:r>
              <a:rPr lang="en-GB" sz="1500" dirty="0" err="1" smtClean="0"/>
              <a:t>F.Vial</a:t>
            </a:r>
            <a:r>
              <a:rPr lang="en-GB" sz="1500" dirty="0" smtClean="0"/>
              <a:t>, </a:t>
            </a:r>
            <a:r>
              <a:rPr lang="en-GB" sz="1500" dirty="0"/>
              <a:t>Ph.Canard, S.Caille, F.Oddoz. M.Bouhammou, L. Williams, A.Chrul, G.Vandoni, P.Demarest, A.Harrison, JC. Gayde, M.Struik, JA. Ferreira Somoza, P.Zang, D.Smekens, D.Ramos, J.Dequaire, P.Minginette, </a:t>
            </a:r>
            <a:r>
              <a:rPr lang="en-GB" sz="1500" dirty="0" err="1" smtClean="0"/>
              <a:t>M.Gourragne</a:t>
            </a:r>
            <a:r>
              <a:rPr lang="en-GB" sz="1500" dirty="0" smtClean="0"/>
              <a:t>, </a:t>
            </a:r>
            <a:r>
              <a:rPr lang="en-GB" sz="1500" dirty="0" err="1" smtClean="0"/>
              <a:t>G.Kautzmann</a:t>
            </a:r>
            <a:r>
              <a:rPr lang="en-GB" sz="1500" dirty="0" smtClean="0"/>
              <a:t>, JC. </a:t>
            </a:r>
            <a:r>
              <a:rPr lang="en-GB" sz="1500" dirty="0" err="1" smtClean="0"/>
              <a:t>Gayde</a:t>
            </a:r>
            <a:r>
              <a:rPr lang="en-GB" sz="1500" dirty="0" smtClean="0"/>
              <a:t>, N. </a:t>
            </a:r>
            <a:r>
              <a:rPr lang="en-GB" sz="1500" dirty="0" err="1" smtClean="0"/>
              <a:t>Delruelle</a:t>
            </a:r>
            <a:r>
              <a:rPr lang="en-GB" sz="1500" dirty="0" smtClean="0"/>
              <a:t>, </a:t>
            </a:r>
            <a:r>
              <a:rPr lang="en-GB" sz="1500" dirty="0" err="1" smtClean="0"/>
              <a:t>R.Ferriere</a:t>
            </a:r>
            <a:r>
              <a:rPr lang="en-GB" sz="1500" dirty="0" smtClean="0"/>
              <a:t>, L. </a:t>
            </a:r>
            <a:r>
              <a:rPr lang="en-GB" sz="1500" dirty="0" err="1" smtClean="0"/>
              <a:t>Valdarno</a:t>
            </a:r>
            <a:r>
              <a:rPr lang="en-GB" sz="1500" dirty="0" smtClean="0"/>
              <a:t>, </a:t>
            </a:r>
            <a:r>
              <a:rPr lang="en-GB" sz="1500" dirty="0" err="1" smtClean="0"/>
              <a:t>V.Parma</a:t>
            </a:r>
            <a:r>
              <a:rPr lang="en-GB" sz="1500" dirty="0" smtClean="0"/>
              <a:t>, </a:t>
            </a:r>
            <a:r>
              <a:rPr lang="en-GB" sz="1500" dirty="0" err="1" smtClean="0"/>
              <a:t>L.Mora</a:t>
            </a:r>
            <a:endParaRPr lang="en-GB" sz="1500" dirty="0"/>
          </a:p>
        </p:txBody>
      </p:sp>
      <p:pic>
        <p:nvPicPr>
          <p:cNvPr id="1026" name="Picture 2" descr="G:\Projects\HIE-ISOLDE-CRYOMOD\Pictures\1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08234"/>
            <a:ext cx="2915816" cy="314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2348880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Cathi</a:t>
            </a:r>
            <a:r>
              <a:rPr lang="en-GB" dirty="0" smtClean="0"/>
              <a:t> Final review meeting : </a:t>
            </a:r>
            <a:r>
              <a:rPr lang="en-GB" dirty="0" smtClean="0"/>
              <a:t>23 </a:t>
            </a:r>
            <a:r>
              <a:rPr lang="en-GB" dirty="0" smtClean="0"/>
              <a:t>Sept.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06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4266" y="1246752"/>
            <a:ext cx="1573932" cy="22321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817310"/>
            <a:ext cx="2747467" cy="19414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Design: summary</a:t>
            </a:r>
            <a:endParaRPr lang="en-GB" sz="2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5194920" cy="1823017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en-GB" dirty="0" smtClean="0"/>
              <a:t>Status:</a:t>
            </a:r>
            <a:endParaRPr lang="en-GB" dirty="0" smtClean="0">
              <a:solidFill>
                <a:srgbClr val="008000"/>
              </a:solidFill>
            </a:endParaRPr>
          </a:p>
          <a:p>
            <a:pPr lvl="2"/>
            <a:r>
              <a:rPr lang="en-GB" dirty="0" smtClean="0"/>
              <a:t>Detailed design : </a:t>
            </a:r>
            <a:r>
              <a:rPr lang="en-GB" dirty="0" smtClean="0">
                <a:solidFill>
                  <a:srgbClr val="008000"/>
                </a:solidFill>
              </a:rPr>
              <a:t>Complete</a:t>
            </a:r>
            <a:endParaRPr lang="en-GB" dirty="0" smtClean="0"/>
          </a:p>
          <a:p>
            <a:pPr lvl="2"/>
            <a:r>
              <a:rPr lang="en-GB" dirty="0"/>
              <a:t>Technical </a:t>
            </a:r>
            <a:r>
              <a:rPr lang="en-GB" dirty="0" smtClean="0"/>
              <a:t>specifications : </a:t>
            </a:r>
            <a:r>
              <a:rPr lang="en-GB" dirty="0" smtClean="0">
                <a:solidFill>
                  <a:srgbClr val="008000"/>
                </a:solidFill>
              </a:rPr>
              <a:t>Complete</a:t>
            </a:r>
            <a:endParaRPr lang="en-GB" dirty="0">
              <a:solidFill>
                <a:srgbClr val="008000"/>
              </a:solidFill>
            </a:endParaRPr>
          </a:p>
          <a:p>
            <a:pPr lvl="2"/>
            <a:r>
              <a:rPr lang="en-GB" dirty="0"/>
              <a:t>Procurement drawings : </a:t>
            </a:r>
            <a:r>
              <a:rPr lang="en-GB" dirty="0">
                <a:solidFill>
                  <a:srgbClr val="008000"/>
                </a:solidFill>
              </a:rPr>
              <a:t>Complete</a:t>
            </a:r>
            <a:endParaRPr lang="en-GB" dirty="0" smtClean="0"/>
          </a:p>
          <a:p>
            <a:pPr lvl="3"/>
            <a:r>
              <a:rPr lang="en-GB" dirty="0" smtClean="0"/>
              <a:t>Cryomodule : &gt;450 drawings</a:t>
            </a:r>
          </a:p>
          <a:p>
            <a:pPr lvl="3"/>
            <a:r>
              <a:rPr lang="en-GB" dirty="0" smtClean="0"/>
              <a:t>Tooling : &gt;400 drawings</a:t>
            </a:r>
          </a:p>
          <a:p>
            <a:pPr lvl="2"/>
            <a:r>
              <a:rPr lang="en-GB" dirty="0" smtClean="0"/>
              <a:t>Assembly drawings : </a:t>
            </a:r>
            <a:r>
              <a:rPr lang="en-GB" dirty="0" smtClean="0">
                <a:solidFill>
                  <a:srgbClr val="FF6600"/>
                </a:solidFill>
              </a:rPr>
              <a:t>in progress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720" y="4076654"/>
            <a:ext cx="2400101" cy="169798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72200" y="1089118"/>
            <a:ext cx="1972770" cy="1368152"/>
          </a:xfrm>
          <a:prstGeom prst="roundRect">
            <a:avLst>
              <a:gd name="adj" fmla="val 25048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G:\Projects\HIE-ISOLDE-CRYOMOD\Pictures\141.jp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67" r="23026" b="7802"/>
          <a:stretch/>
        </p:blipFill>
        <p:spPr bwMode="auto">
          <a:xfrm>
            <a:off x="7304277" y="884215"/>
            <a:ext cx="1758571" cy="513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9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468360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Procurement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737"/>
            <a:ext cx="4390012" cy="388843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Figures:</a:t>
            </a:r>
          </a:p>
          <a:p>
            <a:pPr lvl="2"/>
            <a:r>
              <a:rPr lang="en-GB" dirty="0" smtClean="0"/>
              <a:t>&gt;10 000 parts</a:t>
            </a:r>
          </a:p>
          <a:p>
            <a:pPr lvl="2"/>
            <a:r>
              <a:rPr lang="en-GB" dirty="0" smtClean="0"/>
              <a:t>&gt; 500 references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Main components status</a:t>
            </a:r>
          </a:p>
          <a:p>
            <a:pPr lvl="2"/>
            <a:r>
              <a:rPr lang="en-GB" dirty="0" smtClean="0"/>
              <a:t>Cavities </a:t>
            </a:r>
            <a:r>
              <a:rPr lang="en-GB" dirty="0"/>
              <a:t>(see dedicated pres.)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Solenoid</a:t>
            </a:r>
            <a:endParaRPr lang="en-GB" dirty="0">
              <a:solidFill>
                <a:schemeClr val="tx2"/>
              </a:solidFill>
            </a:endParaRPr>
          </a:p>
          <a:p>
            <a:pPr lvl="2"/>
            <a:r>
              <a:rPr lang="en-GB" dirty="0">
                <a:solidFill>
                  <a:schemeClr val="tx2"/>
                </a:solidFill>
              </a:rPr>
              <a:t>Vacuum </a:t>
            </a:r>
            <a:r>
              <a:rPr lang="en-GB" dirty="0" smtClean="0">
                <a:solidFill>
                  <a:schemeClr val="tx2"/>
                </a:solidFill>
              </a:rPr>
              <a:t>vessel</a:t>
            </a:r>
            <a:endParaRPr lang="en-GB" dirty="0">
              <a:solidFill>
                <a:schemeClr val="tx2"/>
              </a:solidFill>
            </a:endParaRPr>
          </a:p>
          <a:p>
            <a:pPr lvl="2"/>
            <a:r>
              <a:rPr lang="en-GB" dirty="0">
                <a:solidFill>
                  <a:schemeClr val="tx2"/>
                </a:solidFill>
              </a:rPr>
              <a:t>Helium vessel : by w41</a:t>
            </a:r>
          </a:p>
          <a:p>
            <a:pPr lvl="2"/>
            <a:r>
              <a:rPr lang="en-GB" dirty="0">
                <a:solidFill>
                  <a:schemeClr val="tx2"/>
                </a:solidFill>
              </a:rPr>
              <a:t>Thermal shield : by w40</a:t>
            </a:r>
          </a:p>
          <a:p>
            <a:pPr lvl="2"/>
            <a:r>
              <a:rPr lang="en-GB" dirty="0">
                <a:solidFill>
                  <a:schemeClr val="tx2"/>
                </a:solidFill>
              </a:rPr>
              <a:t>Frame : by w42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Clean rooms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Specific main tooling</a:t>
            </a:r>
          </a:p>
          <a:p>
            <a:pPr lvl="2"/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Procurement in line with assembly needs</a:t>
            </a:r>
            <a:endParaRPr lang="en-GB" dirty="0">
              <a:solidFill>
                <a:schemeClr val="tx2"/>
              </a:solidFill>
            </a:endParaRPr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801" y="2738617"/>
            <a:ext cx="1731583" cy="1626487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94" t="2426" r="25994" b="12983"/>
          <a:stretch/>
        </p:blipFill>
        <p:spPr bwMode="auto">
          <a:xfrm>
            <a:off x="7253418" y="2738617"/>
            <a:ext cx="1731583" cy="1618197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696" r="2884" b="11040"/>
          <a:stretch/>
        </p:blipFill>
        <p:spPr bwMode="auto">
          <a:xfrm>
            <a:off x="968209" y="5166137"/>
            <a:ext cx="1731583" cy="1618197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629" y="5157192"/>
            <a:ext cx="1731583" cy="1647864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7" name="Picture 9" descr="f99f042c-d18d-4585-b31c-85354b92e875@cern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34"/>
          <a:stretch/>
        </p:blipFill>
        <p:spPr bwMode="auto">
          <a:xfrm>
            <a:off x="7236296" y="759839"/>
            <a:ext cx="1731584" cy="163741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0"/>
          <a:srcRect r="9410"/>
          <a:stretch/>
        </p:blipFill>
        <p:spPr>
          <a:xfrm>
            <a:off x="5148064" y="723796"/>
            <a:ext cx="1728192" cy="1699736"/>
          </a:xfrm>
          <a:prstGeom prst="rect">
            <a:avLst/>
          </a:prstGeom>
          <a:ln w="38100">
            <a:solidFill>
              <a:srgbClr val="FF6600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802" y="4581128"/>
            <a:ext cx="3844200" cy="2233335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73448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Procurement :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GB" dirty="0" smtClean="0"/>
              <a:t>And many others…</a:t>
            </a:r>
          </a:p>
          <a:p>
            <a:pPr lvl="2"/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1414344" y="3498735"/>
            <a:ext cx="7497333" cy="913890"/>
            <a:chOff x="107504" y="3552635"/>
            <a:chExt cx="8660158" cy="1055633"/>
          </a:xfrm>
        </p:grpSpPr>
        <p:grpSp>
          <p:nvGrpSpPr>
            <p:cNvPr id="20" name="Group 19"/>
            <p:cNvGrpSpPr/>
            <p:nvPr/>
          </p:nvGrpSpPr>
          <p:grpSpPr>
            <a:xfrm>
              <a:off x="107504" y="3566780"/>
              <a:ext cx="4285396" cy="1041488"/>
              <a:chOff x="4826782" y="980728"/>
              <a:chExt cx="4285396" cy="1041488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7717755" y="980728"/>
                <a:ext cx="1394423" cy="1041488"/>
                <a:chOff x="4421920" y="2395675"/>
                <a:chExt cx="1996342" cy="1491058"/>
              </a:xfrm>
            </p:grpSpPr>
            <p:pic>
              <p:nvPicPr>
                <p:cNvPr id="4100" name="Picture 4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21920" y="2395675"/>
                  <a:ext cx="1988078" cy="14910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75930" y="3251436"/>
                  <a:ext cx="1242332" cy="635297"/>
                </a:xfrm>
                <a:prstGeom prst="round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101" name="Picture 5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338"/>
              <a:stretch/>
            </p:blipFill>
            <p:spPr bwMode="auto">
              <a:xfrm>
                <a:off x="6304389" y="980728"/>
                <a:ext cx="1334208" cy="1027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6" name="Picture 10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6782" y="980728"/>
                <a:ext cx="1316668" cy="1041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3" name="Group 22"/>
            <p:cNvGrpSpPr/>
            <p:nvPr/>
          </p:nvGrpSpPr>
          <p:grpSpPr>
            <a:xfrm>
              <a:off x="4520860" y="3552635"/>
              <a:ext cx="4246802" cy="1042114"/>
              <a:chOff x="4848556" y="3566780"/>
              <a:chExt cx="4246802" cy="1042114"/>
            </a:xfrm>
          </p:grpSpPr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302"/>
              <a:stretch/>
            </p:blipFill>
            <p:spPr bwMode="auto">
              <a:xfrm>
                <a:off x="4848556" y="3566780"/>
                <a:ext cx="1294894" cy="1042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94" name="Picture 2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7" t="10959" r="-1"/>
              <a:stretch/>
            </p:blipFill>
            <p:spPr bwMode="auto">
              <a:xfrm>
                <a:off x="6299675" y="3566781"/>
                <a:ext cx="1316667" cy="1042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95" name="Picture 3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96"/>
              <a:stretch/>
            </p:blipFill>
            <p:spPr bwMode="auto">
              <a:xfrm>
                <a:off x="7717755" y="3566781"/>
                <a:ext cx="1377603" cy="1042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2" name="Group 21"/>
          <p:cNvGrpSpPr/>
          <p:nvPr/>
        </p:nvGrpSpPr>
        <p:grpSpPr>
          <a:xfrm>
            <a:off x="1438691" y="4889390"/>
            <a:ext cx="7453789" cy="915873"/>
            <a:chOff x="107504" y="4691554"/>
            <a:chExt cx="8609861" cy="1057924"/>
          </a:xfrm>
        </p:grpSpPr>
        <p:grpSp>
          <p:nvGrpSpPr>
            <p:cNvPr id="21" name="Group 20"/>
            <p:cNvGrpSpPr/>
            <p:nvPr/>
          </p:nvGrpSpPr>
          <p:grpSpPr>
            <a:xfrm>
              <a:off x="4499992" y="4691554"/>
              <a:ext cx="4217373" cy="1057924"/>
              <a:chOff x="4848555" y="4691554"/>
              <a:chExt cx="4217373" cy="105792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6299675" y="4691554"/>
                <a:ext cx="1316668" cy="1043591"/>
                <a:chOff x="6613572" y="4306890"/>
                <a:chExt cx="1178855" cy="934360"/>
              </a:xfrm>
            </p:grpSpPr>
            <p:pic>
              <p:nvPicPr>
                <p:cNvPr id="409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76"/>
                <a:stretch/>
              </p:blipFill>
              <p:spPr bwMode="auto">
                <a:xfrm>
                  <a:off x="6613572" y="4306890"/>
                  <a:ext cx="1178853" cy="934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099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BEBA8EAE-BF5A-486C-A8C5-ECC9F3942E4B}">
                      <a14:imgProps xmlns:a14="http://schemas.microsoft.com/office/drawing/2010/main">
                        <a14:imgLayer r:embed="rId13"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85" t="21537" r="10243" b="15886"/>
                <a:stretch/>
              </p:blipFill>
              <p:spPr bwMode="auto">
                <a:xfrm>
                  <a:off x="7092281" y="4900969"/>
                  <a:ext cx="700146" cy="337107"/>
                </a:xfrm>
                <a:prstGeom prst="round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103" name="Picture 7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26" b="12050"/>
              <a:stretch/>
            </p:blipFill>
            <p:spPr bwMode="auto">
              <a:xfrm>
                <a:off x="4848555" y="4691554"/>
                <a:ext cx="1294894" cy="1057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03040" y="4691554"/>
                <a:ext cx="1362888" cy="1043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107504" y="4706188"/>
              <a:ext cx="4279625" cy="1043290"/>
              <a:chOff x="4826782" y="5842094"/>
              <a:chExt cx="4279625" cy="1043290"/>
            </a:xfrm>
          </p:grpSpPr>
          <p:pic>
            <p:nvPicPr>
              <p:cNvPr id="8196" name="Picture 4"/>
              <p:cNvPicPr>
                <a:picLocks noChangeAspect="1" noChangeArrowheads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42" t="25221" b="15693"/>
              <a:stretch/>
            </p:blipFill>
            <p:spPr bwMode="auto">
              <a:xfrm>
                <a:off x="7717755" y="5842096"/>
                <a:ext cx="1388652" cy="1043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97" name="Picture 5"/>
              <p:cNvPicPr>
                <a:picLocks noChangeAspect="1" noChangeArrowheads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1" t="13366" b="13366"/>
              <a:stretch/>
            </p:blipFill>
            <p:spPr bwMode="auto">
              <a:xfrm>
                <a:off x="6299675" y="5842095"/>
                <a:ext cx="1316668" cy="1043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 rotWithShape="1"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175" t="31824" r="10114"/>
              <a:stretch/>
            </p:blipFill>
            <p:spPr bwMode="auto">
              <a:xfrm>
                <a:off x="4826782" y="5842094"/>
                <a:ext cx="1316667" cy="1043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6" name="Group 25"/>
          <p:cNvGrpSpPr/>
          <p:nvPr/>
        </p:nvGrpSpPr>
        <p:grpSpPr>
          <a:xfrm>
            <a:off x="1403648" y="1812482"/>
            <a:ext cx="7488832" cy="1184290"/>
            <a:chOff x="107504" y="2122344"/>
            <a:chExt cx="8650339" cy="1367972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21"/>
            <a:stretch/>
          </p:blipFill>
          <p:spPr bwMode="auto">
            <a:xfrm>
              <a:off x="1585110" y="2122344"/>
              <a:ext cx="1328665" cy="1362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9" name="Picture 7"/>
            <p:cNvPicPr>
              <a:picLocks noChangeAspect="1" noChangeArrowheads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42"/>
            <a:stretch/>
          </p:blipFill>
          <p:spPr bwMode="auto">
            <a:xfrm>
              <a:off x="107504" y="2122344"/>
              <a:ext cx="1318946" cy="1367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oup 24"/>
            <p:cNvGrpSpPr/>
            <p:nvPr/>
          </p:nvGrpSpPr>
          <p:grpSpPr>
            <a:xfrm>
              <a:off x="4499992" y="2135844"/>
              <a:ext cx="4257851" cy="1349244"/>
              <a:chOff x="4499992" y="2135844"/>
              <a:chExt cx="4257851" cy="1349244"/>
            </a:xfrm>
          </p:grpSpPr>
          <p:pic>
            <p:nvPicPr>
              <p:cNvPr id="8198" name="Picture 6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339" b="321"/>
              <a:stretch/>
            </p:blipFill>
            <p:spPr bwMode="auto">
              <a:xfrm>
                <a:off x="4499992" y="2135844"/>
                <a:ext cx="1294894" cy="1349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121" b="18934"/>
              <a:stretch/>
            </p:blipFill>
            <p:spPr bwMode="auto">
              <a:xfrm>
                <a:off x="5951111" y="2135844"/>
                <a:ext cx="2806732" cy="1349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99" r="7121"/>
            <a:stretch/>
          </p:blipFill>
          <p:spPr bwMode="auto">
            <a:xfrm>
              <a:off x="3014991" y="2122344"/>
              <a:ext cx="1355621" cy="1367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TextBox 26"/>
          <p:cNvSpPr txBox="1"/>
          <p:nvPr/>
        </p:nvSpPr>
        <p:spPr>
          <a:xfrm>
            <a:off x="1331640" y="2991544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Frame fixing plates</a:t>
            </a:r>
            <a:endParaRPr lang="en-GB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2603993" y="2996952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Mechanical adjusters</a:t>
            </a:r>
            <a:endParaRPr lang="en-GB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4244725" y="2996952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Valves</a:t>
            </a:r>
            <a:endParaRPr lang="en-GB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5233825" y="2996952"/>
            <a:ext cx="10294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Cavity shutters</a:t>
            </a:r>
            <a:endParaRPr lang="en-GB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6565947" y="2996952"/>
            <a:ext cx="2258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Ω plates supports and </a:t>
            </a:r>
            <a:r>
              <a:rPr lang="en-GB" sz="1000" dirty="0" err="1" smtClean="0"/>
              <a:t>thermalization</a:t>
            </a:r>
            <a:endParaRPr lang="en-GB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1445013" y="4400918"/>
            <a:ext cx="11272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Instr. connectors</a:t>
            </a:r>
            <a:endParaRPr lang="en-GB" sz="1000" dirty="0"/>
          </a:p>
        </p:txBody>
      </p:sp>
      <p:sp>
        <p:nvSpPr>
          <p:cNvPr id="56" name="TextBox 55"/>
          <p:cNvSpPr txBox="1"/>
          <p:nvPr/>
        </p:nvSpPr>
        <p:spPr>
          <a:xfrm>
            <a:off x="2620824" y="4400919"/>
            <a:ext cx="13500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err="1" smtClean="0"/>
              <a:t>Hyfroformed</a:t>
            </a:r>
            <a:r>
              <a:rPr lang="en-GB" sz="1000" dirty="0" smtClean="0"/>
              <a:t> bellows</a:t>
            </a:r>
            <a:endParaRPr lang="en-GB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4213805" y="4400920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dirty="0" smtClean="0"/>
              <a:t>Ω</a:t>
            </a:r>
            <a:r>
              <a:rPr lang="en-GB" sz="1000" dirty="0" smtClean="0"/>
              <a:t> plates</a:t>
            </a:r>
            <a:endParaRPr lang="en-GB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5436096" y="4406915"/>
            <a:ext cx="6896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Chimney</a:t>
            </a:r>
            <a:endParaRPr lang="en-GB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6372200" y="4406915"/>
            <a:ext cx="13692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Stratification screens</a:t>
            </a:r>
            <a:endParaRPr lang="en-GB" sz="1000" dirty="0"/>
          </a:p>
        </p:txBody>
      </p:sp>
      <p:sp>
        <p:nvSpPr>
          <p:cNvPr id="60" name="TextBox 59"/>
          <p:cNvSpPr txBox="1"/>
          <p:nvPr/>
        </p:nvSpPr>
        <p:spPr>
          <a:xfrm>
            <a:off x="7812360" y="4406915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Current leads</a:t>
            </a:r>
            <a:endParaRPr lang="en-GB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1292425" y="5789783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Target </a:t>
            </a:r>
            <a:r>
              <a:rPr lang="en-GB" sz="1000" dirty="0" err="1" smtClean="0"/>
              <a:t>thermalization</a:t>
            </a:r>
            <a:endParaRPr lang="en-GB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2736241" y="5793081"/>
            <a:ext cx="11192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Bayonets fittings</a:t>
            </a:r>
            <a:endParaRPr lang="en-GB" sz="1000" dirty="0"/>
          </a:p>
        </p:txBody>
      </p:sp>
      <p:sp>
        <p:nvSpPr>
          <p:cNvPr id="63" name="TextBox 62"/>
          <p:cNvSpPr txBox="1"/>
          <p:nvPr/>
        </p:nvSpPr>
        <p:spPr>
          <a:xfrm>
            <a:off x="3996260" y="5792855"/>
            <a:ext cx="10647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Cavity supports</a:t>
            </a:r>
            <a:endParaRPr lang="en-GB" sz="1000" dirty="0"/>
          </a:p>
        </p:txBody>
      </p:sp>
      <p:sp>
        <p:nvSpPr>
          <p:cNvPr id="64" name="TextBox 63"/>
          <p:cNvSpPr txBox="1"/>
          <p:nvPr/>
        </p:nvSpPr>
        <p:spPr>
          <a:xfrm>
            <a:off x="5217285" y="5805264"/>
            <a:ext cx="1127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Supporting jacks</a:t>
            </a:r>
            <a:endParaRPr lang="en-GB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6536973" y="5805264"/>
            <a:ext cx="10486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Spread loaders</a:t>
            </a:r>
            <a:endParaRPr lang="en-GB" sz="1000" dirty="0"/>
          </a:p>
        </p:txBody>
      </p:sp>
      <p:sp>
        <p:nvSpPr>
          <p:cNvPr id="66" name="TextBox 65"/>
          <p:cNvSpPr txBox="1"/>
          <p:nvPr/>
        </p:nvSpPr>
        <p:spPr>
          <a:xfrm>
            <a:off x="7719049" y="5789785"/>
            <a:ext cx="11352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Cryogenic piping</a:t>
            </a:r>
            <a:endParaRPr lang="en-GB" sz="10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8" t="41" r="10720" b="2111"/>
          <a:stretch/>
        </p:blipFill>
        <p:spPr bwMode="auto">
          <a:xfrm>
            <a:off x="82314" y="1812482"/>
            <a:ext cx="1200429" cy="117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2" y="3510981"/>
            <a:ext cx="1194611" cy="889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68153" y="2996952"/>
            <a:ext cx="1212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Upper suspension</a:t>
            </a:r>
            <a:endParaRPr lang="en-GB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113308" y="4412625"/>
            <a:ext cx="11689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err="1" smtClean="0"/>
              <a:t>LHe</a:t>
            </a:r>
            <a:r>
              <a:rPr lang="en-GB" sz="1000" dirty="0" smtClean="0"/>
              <a:t> level gauges</a:t>
            </a:r>
            <a:endParaRPr lang="en-GB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54495" y="5805264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Viewports</a:t>
            </a:r>
            <a:endParaRPr lang="en-GB" sz="1000" dirty="0"/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6715" y="4902061"/>
            <a:ext cx="1183629" cy="88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19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884368" y="0"/>
            <a:ext cx="1259632" cy="6858000"/>
            <a:chOff x="9529121" y="-5360143"/>
            <a:chExt cx="2542113" cy="1286474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56634" y="6438756"/>
              <a:ext cx="2514600" cy="1065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1980" y="5376947"/>
              <a:ext cx="2518886" cy="1068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1980" y="4221088"/>
              <a:ext cx="2516029" cy="1155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9529121" y="-5360143"/>
              <a:ext cx="2526030" cy="9685878"/>
              <a:chOff x="9536265" y="-1008721"/>
              <a:chExt cx="2526030" cy="9685878"/>
            </a:xfrm>
          </p:grpSpPr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9124" y="7611309"/>
                <a:ext cx="2513171" cy="1065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3409" y="6542604"/>
                <a:ext cx="2518886" cy="1068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3409" y="5476756"/>
                <a:ext cx="2516029" cy="1065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9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36265" y="4319468"/>
                <a:ext cx="2518886" cy="1157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1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1" y="3336841"/>
                <a:ext cx="2514600" cy="10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11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2" y="2270993"/>
                <a:ext cx="2518886" cy="1065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12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1980" y="1203717"/>
                <a:ext cx="2517458" cy="1067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3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1" y="142852"/>
                <a:ext cx="2516029" cy="10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2" y="-1008721"/>
                <a:ext cx="2516029" cy="1151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830" y="321115"/>
            <a:ext cx="1821642" cy="13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Parts preparation</a:t>
            </a:r>
            <a:endParaRPr lang="en-GB" sz="31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5211300" cy="2456379"/>
          </a:xfrm>
        </p:spPr>
        <p:txBody>
          <a:bodyPr>
            <a:normAutofit lnSpcReduction="10000"/>
          </a:bodyPr>
          <a:lstStyle/>
          <a:p>
            <a:pPr lvl="1"/>
            <a:r>
              <a:rPr lang="en-GB" dirty="0" smtClean="0"/>
              <a:t>Key to successful assembly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Infrastructure available</a:t>
            </a:r>
          </a:p>
          <a:p>
            <a:pPr lvl="1"/>
            <a:r>
              <a:rPr lang="en-GB" dirty="0" smtClean="0"/>
              <a:t>Team in place</a:t>
            </a:r>
          </a:p>
          <a:p>
            <a:pPr lvl="1"/>
            <a:r>
              <a:rPr lang="en-GB" dirty="0" smtClean="0"/>
              <a:t>Still optimizing the organization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868144" y="576519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Parts list for </a:t>
            </a:r>
            <a:r>
              <a:rPr lang="en-GB" sz="1000" dirty="0" err="1" smtClean="0">
                <a:solidFill>
                  <a:schemeClr val="tx2"/>
                </a:solidFill>
              </a:rPr>
              <a:t>cryomodule</a:t>
            </a:r>
            <a:r>
              <a:rPr lang="en-GB" sz="1000" dirty="0" smtClean="0">
                <a:solidFill>
                  <a:schemeClr val="tx2"/>
                </a:solidFill>
              </a:rPr>
              <a:t> procurement and preparation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80112" y="1094547"/>
            <a:ext cx="141824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Part reception</a:t>
            </a:r>
            <a:endParaRPr lang="en-GB" sz="1000" dirty="0">
              <a:solidFill>
                <a:schemeClr val="tx2"/>
              </a:solidFill>
            </a:endParaRPr>
          </a:p>
        </p:txBody>
      </p:sp>
      <p:pic>
        <p:nvPicPr>
          <p:cNvPr id="22" name="Picture 1" descr="image001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03" b="5147"/>
          <a:stretch/>
        </p:blipFill>
        <p:spPr bwMode="auto">
          <a:xfrm>
            <a:off x="5891184" y="1369479"/>
            <a:ext cx="1775567" cy="108336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866" y="3227082"/>
            <a:ext cx="1710885" cy="119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481" y="2039492"/>
            <a:ext cx="1801991" cy="1348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6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190916"/>
            <a:ext cx="1656184" cy="123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5022598" y="2984863"/>
            <a:ext cx="19958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/>
              <a:t>General checks and blank </a:t>
            </a:r>
            <a:r>
              <a:rPr lang="en-GB" sz="1000" dirty="0" err="1" smtClean="0"/>
              <a:t>assy</a:t>
            </a:r>
            <a:endParaRPr lang="en-GB" sz="1000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5985475" y="5045114"/>
            <a:ext cx="1177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/>
              <a:t>Storage after UHV cleaning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602026" y="2420888"/>
            <a:ext cx="1418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Part identification</a:t>
            </a:r>
            <a:endParaRPr lang="en-GB" sz="1000" dirty="0">
              <a:solidFill>
                <a:schemeClr val="tx2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-4119826" y="1755534"/>
            <a:ext cx="3464206" cy="5109634"/>
            <a:chOff x="0" y="1748366"/>
            <a:chExt cx="3464206" cy="5109634"/>
          </a:xfrm>
        </p:grpSpPr>
        <p:sp>
          <p:nvSpPr>
            <p:cNvPr id="6" name="Rectangle 5"/>
            <p:cNvSpPr/>
            <p:nvPr/>
          </p:nvSpPr>
          <p:spPr>
            <a:xfrm>
              <a:off x="0" y="1748366"/>
              <a:ext cx="3464206" cy="51096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3529" y="1932906"/>
              <a:ext cx="1545116" cy="36894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Part reception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3529" y="2436962"/>
              <a:ext cx="1545117" cy="36894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Part identification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3529" y="2980606"/>
              <a:ext cx="2595123" cy="45720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Inspection : quantities, visual finishing, blank assembly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3529" y="3590042"/>
              <a:ext cx="1859701" cy="321136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Specific external tests 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26737" y="4094410"/>
              <a:ext cx="1352436" cy="3208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Tests follow-up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29317" y="5494181"/>
              <a:ext cx="1853913" cy="31318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UHV cleaning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26735" y="4534098"/>
              <a:ext cx="812379" cy="31318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Fixing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44" name="Elbow Connector 43"/>
            <p:cNvCxnSpPr>
              <a:stCxn id="43" idx="1"/>
              <a:endCxn id="40" idx="1"/>
            </p:cNvCxnSpPr>
            <p:nvPr/>
          </p:nvCxnSpPr>
          <p:spPr>
            <a:xfrm rot="10800000">
              <a:off x="323529" y="3750610"/>
              <a:ext cx="3206" cy="940080"/>
            </a:xfrm>
            <a:prstGeom prst="bentConnector3">
              <a:avLst>
                <a:gd name="adj1" fmla="val 7230381"/>
              </a:avLst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329317" y="5013002"/>
              <a:ext cx="1853913" cy="31318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Sorting to procedure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26736" y="5949106"/>
              <a:ext cx="1856494" cy="31318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Storage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6736" y="6428010"/>
              <a:ext cx="1856494" cy="313358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Delivery to Clean room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270952" y="3597994"/>
              <a:ext cx="647700" cy="31318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2"/>
                  </a:solidFill>
                </a:rPr>
                <a:t>Fixing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cxnSp>
          <p:nvCxnSpPr>
            <p:cNvPr id="49" name="Elbow Connector 48"/>
            <p:cNvCxnSpPr>
              <a:stCxn id="48" idx="3"/>
              <a:endCxn id="39" idx="3"/>
            </p:cNvCxnSpPr>
            <p:nvPr/>
          </p:nvCxnSpPr>
          <p:spPr>
            <a:xfrm flipV="1">
              <a:off x="2918652" y="3209206"/>
              <a:ext cx="12700" cy="545380"/>
            </a:xfrm>
            <a:prstGeom prst="bentConnector3">
              <a:avLst>
                <a:gd name="adj1" fmla="val 1800000"/>
              </a:avLst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2018924" y="3911178"/>
              <a:ext cx="0" cy="1101824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1391141" y="4415234"/>
              <a:ext cx="0" cy="597768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endCxn id="41" idx="0"/>
            </p:cNvCxnSpPr>
            <p:nvPr/>
          </p:nvCxnSpPr>
          <p:spPr>
            <a:xfrm>
              <a:off x="1002955" y="3911178"/>
              <a:ext cx="0" cy="183232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743069" y="4415234"/>
              <a:ext cx="0" cy="16991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2471261" y="3448357"/>
              <a:ext cx="10237" cy="149637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1552400" y="3437806"/>
              <a:ext cx="0" cy="18534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36" idx="2"/>
              <a:endCxn id="38" idx="0"/>
            </p:cNvCxnSpPr>
            <p:nvPr/>
          </p:nvCxnSpPr>
          <p:spPr>
            <a:xfrm>
              <a:off x="1096087" y="2301850"/>
              <a:ext cx="1" cy="135112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38" idx="2"/>
            </p:cNvCxnSpPr>
            <p:nvPr/>
          </p:nvCxnSpPr>
          <p:spPr>
            <a:xfrm>
              <a:off x="1096088" y="2805906"/>
              <a:ext cx="0" cy="17470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stCxn id="45" idx="2"/>
              <a:endCxn id="42" idx="0"/>
            </p:cNvCxnSpPr>
            <p:nvPr/>
          </p:nvCxnSpPr>
          <p:spPr>
            <a:xfrm>
              <a:off x="1256274" y="5326186"/>
              <a:ext cx="0" cy="167995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1319133" y="5806263"/>
              <a:ext cx="1290" cy="167995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1319133" y="6262290"/>
              <a:ext cx="1290" cy="167995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5602026" y="2573288"/>
            <a:ext cx="1418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Part inspection</a:t>
            </a:r>
            <a:endParaRPr lang="en-GB" sz="1000" dirty="0">
              <a:solidFill>
                <a:schemeClr val="tx2"/>
              </a:solidFill>
            </a:endParaRP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54" y="3855581"/>
            <a:ext cx="4429741" cy="212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61"/>
          <p:cNvSpPr txBox="1"/>
          <p:nvPr/>
        </p:nvSpPr>
        <p:spPr>
          <a:xfrm>
            <a:off x="599238" y="3597210"/>
            <a:ext cx="4423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Preparation area</a:t>
            </a:r>
            <a:endParaRPr lang="en-GB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16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: procedure</a:t>
            </a:r>
            <a:endParaRPr lang="en-GB" dirty="0"/>
          </a:p>
        </p:txBody>
      </p:sp>
      <p:pic>
        <p:nvPicPr>
          <p:cNvPr id="5124" name="Picture 4" descr="G:\Projects\HIE-ISOLDE-CRYOMOD\Pictures\Photos catia assemblage\Reduced\2-vacuum vessel assembly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687" y="1052736"/>
            <a:ext cx="1184403" cy="134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:\Projects\HIE-ISOLDE-CRYOMOD\Pictures\Photos catia assemblage\Reduced\4-Chimney assembly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590" y="4509120"/>
            <a:ext cx="1205373" cy="150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45052"/>
            <a:ext cx="1942128" cy="1548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" t="10269" r="-1"/>
          <a:stretch/>
        </p:blipFill>
        <p:spPr bwMode="auto">
          <a:xfrm>
            <a:off x="2331359" y="1127859"/>
            <a:ext cx="1722555" cy="125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382" y="2789266"/>
            <a:ext cx="2340691" cy="1353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97" y="4570969"/>
            <a:ext cx="1343599" cy="144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13" y="1110920"/>
            <a:ext cx="1369883" cy="1273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894152" y="2154342"/>
            <a:ext cx="3226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1. Vacuum vessel assembly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894153" y="3731991"/>
            <a:ext cx="3249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2. Thermal shield  and vacuum assembly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917152" y="5784035"/>
            <a:ext cx="320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3. Chimney Assembly</a:t>
            </a:r>
            <a:endParaRPr lang="en-GB" sz="1600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0" y="2496564"/>
            <a:ext cx="91440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396" y="2752001"/>
            <a:ext cx="914694" cy="127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720" y="4604925"/>
            <a:ext cx="1393207" cy="1453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5" name="Straight Connector 64"/>
          <p:cNvCxnSpPr/>
          <p:nvPr/>
        </p:nvCxnSpPr>
        <p:spPr>
          <a:xfrm flipH="1">
            <a:off x="-1" y="4437112"/>
            <a:ext cx="91440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868144" y="975261"/>
            <a:ext cx="0" cy="51180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7124" y="1179812"/>
            <a:ext cx="665547" cy="939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106" y="2812232"/>
            <a:ext cx="665547" cy="93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636912"/>
            <a:ext cx="679905" cy="95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461" y="4786988"/>
            <a:ext cx="665547" cy="93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351" y="4653136"/>
            <a:ext cx="665547" cy="93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 rot="18904381">
            <a:off x="7892871" y="3007989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EDMS1382525</a:t>
            </a:r>
            <a:endParaRPr lang="en-GB" sz="800" dirty="0">
              <a:solidFill>
                <a:srgbClr val="008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8904381">
            <a:off x="8183854" y="3254366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EDMS1382232</a:t>
            </a:r>
            <a:endParaRPr lang="en-GB" sz="800" dirty="0">
              <a:solidFill>
                <a:srgbClr val="008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8904381">
            <a:off x="7917080" y="5051609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EDMS1390607</a:t>
            </a:r>
            <a:endParaRPr lang="en-GB" sz="800" dirty="0">
              <a:solidFill>
                <a:srgbClr val="008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8904381">
            <a:off x="8208063" y="5297986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EDMS1390606</a:t>
            </a:r>
            <a:endParaRPr lang="en-GB" sz="800" dirty="0">
              <a:solidFill>
                <a:srgbClr val="008000"/>
              </a:solidFill>
            </a:endParaRPr>
          </a:p>
        </p:txBody>
      </p:sp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050" y="975261"/>
            <a:ext cx="680414" cy="958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 rot="18904381">
            <a:off x="7935965" y="1393550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EDMS1382162</a:t>
            </a:r>
            <a:endParaRPr lang="en-GB" sz="800" dirty="0">
              <a:solidFill>
                <a:srgbClr val="008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8904381">
            <a:off x="8226948" y="1639927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EDMS1382233</a:t>
            </a:r>
            <a:endParaRPr lang="en-GB" sz="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5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procedure : main steps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41" y="1098372"/>
            <a:ext cx="2171775" cy="130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4" b="7037"/>
          <a:stretch/>
        </p:blipFill>
        <p:spPr bwMode="auto">
          <a:xfrm>
            <a:off x="3707904" y="1052736"/>
            <a:ext cx="1944216" cy="132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73"/>
          <a:stretch/>
        </p:blipFill>
        <p:spPr bwMode="auto">
          <a:xfrm>
            <a:off x="3674591" y="2689084"/>
            <a:ext cx="1977529" cy="1645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894152" y="1960749"/>
            <a:ext cx="3249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</a:t>
            </a:r>
            <a:r>
              <a:rPr lang="en-GB" sz="1600" dirty="0" smtClean="0"/>
              <a:t>. Top plate assembly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894153" y="3731991"/>
            <a:ext cx="3249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5. Upper thermal shield and helium tank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940152" y="5580529"/>
            <a:ext cx="3203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6. Helium tank, top plate and chimney assembly</a:t>
            </a:r>
            <a:endParaRPr lang="en-GB" sz="1600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0" y="2496564"/>
            <a:ext cx="91440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-1" y="4437112"/>
            <a:ext cx="91440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868144" y="975261"/>
            <a:ext cx="0" cy="51180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" name="Picture 4" descr="G:\Projects\HIE-ISOLDE-CRYOMOD\Pictures\Photos catia assemblage\Reduced\7 helium vessel and VV top plate 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8"/>
          <a:stretch/>
        </p:blipFill>
        <p:spPr bwMode="auto">
          <a:xfrm>
            <a:off x="478493" y="4608223"/>
            <a:ext cx="1357203" cy="149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07039"/>
            <a:ext cx="1266744" cy="150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104" y="4607038"/>
            <a:ext cx="2046016" cy="1486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09" y="2653711"/>
            <a:ext cx="2581339" cy="170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995" y="1191129"/>
            <a:ext cx="665547" cy="938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996" y="4663909"/>
            <a:ext cx="666628" cy="938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4454413"/>
            <a:ext cx="665546" cy="94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840" y="2780928"/>
            <a:ext cx="669702" cy="94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 rot="18904381">
            <a:off x="8271871" y="3134041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EDMS1390616</a:t>
            </a:r>
            <a:endParaRPr lang="en-GB" sz="800" dirty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8904381">
            <a:off x="8232705" y="1552855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EDMS1390614</a:t>
            </a:r>
            <a:endParaRPr lang="en-GB" sz="800" dirty="0">
              <a:solidFill>
                <a:srgbClr val="008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8904381">
            <a:off x="8062583" y="4735518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EDMS1391442</a:t>
            </a:r>
            <a:endParaRPr lang="en-GB" sz="800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8904381">
            <a:off x="8292266" y="5124345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EDMS1391441</a:t>
            </a:r>
            <a:endParaRPr lang="en-GB" sz="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34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procedure : main steps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5894152" y="1916832"/>
            <a:ext cx="3249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7. Installation of the support frame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894153" y="4026550"/>
            <a:ext cx="3249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8. Installation of the solenoid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940152" y="5826750"/>
            <a:ext cx="320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9. Installation of cavities</a:t>
            </a:r>
            <a:endParaRPr lang="en-GB" sz="1600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0" y="2496564"/>
            <a:ext cx="91440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-1" y="4437112"/>
            <a:ext cx="91440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868144" y="975261"/>
            <a:ext cx="0" cy="51180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1" b="8040"/>
          <a:stretch/>
        </p:blipFill>
        <p:spPr bwMode="auto">
          <a:xfrm>
            <a:off x="179512" y="1098372"/>
            <a:ext cx="1931517" cy="126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052736"/>
            <a:ext cx="1915437" cy="125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99" y="1004065"/>
            <a:ext cx="1306874" cy="135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7" b="15517"/>
          <a:stretch/>
        </p:blipFill>
        <p:spPr bwMode="auto">
          <a:xfrm>
            <a:off x="237248" y="2746463"/>
            <a:ext cx="1809790" cy="1467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12364"/>
            <a:ext cx="1638009" cy="154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4"/>
          <a:stretch/>
        </p:blipFill>
        <p:spPr bwMode="auto">
          <a:xfrm>
            <a:off x="4378163" y="2719661"/>
            <a:ext cx="1305510" cy="161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13"/>
          <a:stretch/>
        </p:blipFill>
        <p:spPr bwMode="auto">
          <a:xfrm>
            <a:off x="251520" y="4580980"/>
            <a:ext cx="1598448" cy="157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58" y="4580980"/>
            <a:ext cx="1907594" cy="159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618" y="4590726"/>
            <a:ext cx="1305510" cy="160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869" y="2912250"/>
            <a:ext cx="737307" cy="104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8904381">
            <a:off x="8172932" y="3419558"/>
            <a:ext cx="885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008000"/>
                </a:solidFill>
              </a:rPr>
              <a:t>EDMS1391444</a:t>
            </a:r>
            <a:endParaRPr lang="en-GB" sz="800" dirty="0">
              <a:solidFill>
                <a:srgbClr val="008000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734" y="975261"/>
            <a:ext cx="737307" cy="104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 rot="18904381">
            <a:off x="8294970" y="1482569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 progress</a:t>
            </a:r>
            <a:endParaRPr lang="en-GB" sz="800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645" y="4610922"/>
            <a:ext cx="737307" cy="104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 rot="18904381">
            <a:off x="8285881" y="5118230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 progress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68410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procedure : main steps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5894152" y="2154342"/>
            <a:ext cx="3249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10. Installation of cavities aux.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894153" y="4077072"/>
            <a:ext cx="3249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11. Cryomodule vessel closure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940152" y="5580529"/>
            <a:ext cx="3203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12. Final assembly qualification before delivery to RF testing</a:t>
            </a:r>
            <a:endParaRPr lang="en-GB" sz="1600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0" y="2496564"/>
            <a:ext cx="91440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-1" y="4437112"/>
            <a:ext cx="91440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868144" y="975261"/>
            <a:ext cx="0" cy="51180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82082"/>
            <a:ext cx="1296144" cy="1298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09944"/>
            <a:ext cx="1358504" cy="128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27" b="4678"/>
          <a:stretch/>
        </p:blipFill>
        <p:spPr bwMode="auto">
          <a:xfrm>
            <a:off x="4144102" y="996682"/>
            <a:ext cx="1219986" cy="140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2880320" cy="168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023" y="2603396"/>
            <a:ext cx="1296144" cy="171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598" y="4595820"/>
            <a:ext cx="1395980" cy="149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036" y="4595820"/>
            <a:ext cx="832812" cy="149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869" y="2912250"/>
            <a:ext cx="737307" cy="104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 rot="18904381">
            <a:off x="8265105" y="3419558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 progress</a:t>
            </a:r>
            <a:endParaRPr lang="en-GB" sz="800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091" y="1127269"/>
            <a:ext cx="737307" cy="104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 rot="18904381">
            <a:off x="8244327" y="1634577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 progress</a:t>
            </a:r>
            <a:endParaRPr lang="en-GB" sz="8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674" y="4595820"/>
            <a:ext cx="737307" cy="104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 rot="18904381">
            <a:off x="8277910" y="5103128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 progress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81686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area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4762872" cy="167900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3 clean </a:t>
            </a:r>
            <a:r>
              <a:rPr lang="en-GB" dirty="0" smtClean="0"/>
              <a:t>rooms areas </a:t>
            </a:r>
            <a:r>
              <a:rPr lang="en-GB" dirty="0" smtClean="0">
                <a:solidFill>
                  <a:srgbClr val="008000"/>
                </a:solidFill>
              </a:rPr>
              <a:t>available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“</a:t>
            </a:r>
            <a:r>
              <a:rPr lang="en-GB" dirty="0" err="1" smtClean="0"/>
              <a:t>Baldaquin</a:t>
            </a:r>
            <a:r>
              <a:rPr lang="en-GB" dirty="0" smtClean="0"/>
              <a:t>”: </a:t>
            </a:r>
            <a:r>
              <a:rPr lang="en-GB" dirty="0" smtClean="0"/>
              <a:t>Class ISO5</a:t>
            </a:r>
          </a:p>
          <a:p>
            <a:pPr lvl="2"/>
            <a:r>
              <a:rPr lang="en-GB" dirty="0" smtClean="0"/>
              <a:t>“Main clean room” : Class ISO7 and ISO5</a:t>
            </a:r>
          </a:p>
          <a:p>
            <a:endParaRPr lang="en-GB" dirty="0" smtClean="0"/>
          </a:p>
          <a:p>
            <a:r>
              <a:rPr lang="en-GB" dirty="0" smtClean="0"/>
              <a:t>Equipped with specific tooling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15278" y="3232760"/>
            <a:ext cx="5514404" cy="293254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123" y="1023562"/>
            <a:ext cx="3050863" cy="190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684" y="3232760"/>
            <a:ext cx="3062315" cy="3625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7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994" y="4869837"/>
            <a:ext cx="2671102" cy="1988163"/>
          </a:xfrm>
          <a:prstGeom prst="rect">
            <a:avLst/>
          </a:prstGeom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44766" y="4150522"/>
            <a:ext cx="2164136" cy="161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work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4717508" cy="4415305"/>
          </a:xfrm>
        </p:spPr>
        <p:txBody>
          <a:bodyPr>
            <a:normAutofit/>
          </a:bodyPr>
          <a:lstStyle/>
          <a:p>
            <a:pPr lvl="1"/>
            <a:r>
              <a:rPr lang="en-GB" b="1" dirty="0" smtClean="0"/>
              <a:t>Support team</a:t>
            </a:r>
          </a:p>
          <a:p>
            <a:pPr lvl="2"/>
            <a:r>
              <a:rPr lang="en-GB" dirty="0" smtClean="0"/>
              <a:t>Procedures in progress</a:t>
            </a:r>
          </a:p>
          <a:p>
            <a:pPr lvl="2"/>
            <a:r>
              <a:rPr lang="en-GB" dirty="0" smtClean="0"/>
              <a:t>Assembly drawings in progress</a:t>
            </a:r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Clean room team</a:t>
            </a:r>
          </a:p>
          <a:p>
            <a:pPr lvl="2"/>
            <a:r>
              <a:rPr lang="en-GB" dirty="0" smtClean="0"/>
              <a:t>2+1 per clean room</a:t>
            </a:r>
          </a:p>
          <a:p>
            <a:pPr lvl="2"/>
            <a:r>
              <a:rPr lang="en-GB" dirty="0" smtClean="0"/>
              <a:t>Acquiring experience</a:t>
            </a:r>
          </a:p>
          <a:p>
            <a:pPr lvl="2"/>
            <a:endParaRPr lang="en-GB" dirty="0" smtClean="0"/>
          </a:p>
          <a:p>
            <a:pPr marL="460375" lvl="2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7436000" y="-18023"/>
            <a:ext cx="1744512" cy="6173965"/>
            <a:chOff x="7147529" y="-2208"/>
            <a:chExt cx="2024361" cy="7164374"/>
          </a:xfrm>
        </p:grpSpPr>
        <p:pic>
          <p:nvPicPr>
            <p:cNvPr id="8200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8633" y="-2208"/>
              <a:ext cx="2015731" cy="1433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1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8633" y="1431131"/>
              <a:ext cx="2015731" cy="1434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2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7529" y="2865371"/>
              <a:ext cx="2024361" cy="143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3" name="Picture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9016" y="4305301"/>
              <a:ext cx="2005347" cy="1427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Picture 1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9016" y="5735490"/>
              <a:ext cx="2005100" cy="1426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337" y="172446"/>
            <a:ext cx="1815094" cy="255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337" y="2888912"/>
            <a:ext cx="1688198" cy="224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148064" y="2279110"/>
            <a:ext cx="12342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/>
              <a:t>Vacuum vessel preparation procedure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1194" y="3384285"/>
            <a:ext cx="12342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/>
              <a:t>Chimney assembly in the baldachin</a:t>
            </a:r>
          </a:p>
        </p:txBody>
      </p:sp>
    </p:spTree>
    <p:extLst>
      <p:ext uri="{BB962C8B-B14F-4D97-AF65-F5344CB8AC3E}">
        <p14:creationId xmlns:p14="http://schemas.microsoft.com/office/powerpoint/2010/main" val="18359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5434544" cy="3695225"/>
          </a:xfrm>
        </p:spPr>
        <p:txBody>
          <a:bodyPr>
            <a:normAutofit/>
          </a:bodyPr>
          <a:lstStyle/>
          <a:p>
            <a:r>
              <a:rPr lang="en-GB" dirty="0" smtClean="0"/>
              <a:t>Context</a:t>
            </a:r>
          </a:p>
          <a:p>
            <a:r>
              <a:rPr lang="en-GB" dirty="0" smtClean="0"/>
              <a:t>Design</a:t>
            </a:r>
            <a:endParaRPr lang="en-GB" dirty="0" smtClean="0"/>
          </a:p>
          <a:p>
            <a:r>
              <a:rPr lang="en-GB" dirty="0" smtClean="0"/>
              <a:t>Procurement status</a:t>
            </a:r>
          </a:p>
          <a:p>
            <a:r>
              <a:rPr lang="en-GB" dirty="0" smtClean="0"/>
              <a:t>Assembly organization</a:t>
            </a:r>
          </a:p>
          <a:p>
            <a:r>
              <a:rPr lang="en-GB" dirty="0" smtClean="0"/>
              <a:t>Road map and assembly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76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9036840" cy="33843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-1" y="3533157"/>
            <a:ext cx="3362795" cy="3324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CM1 Assembly Roadmap </a:t>
            </a:r>
            <a:br>
              <a:rPr lang="en-US" dirty="0" smtClean="0"/>
            </a:br>
            <a:r>
              <a:rPr lang="en-US" sz="3100" i="1" dirty="0" smtClean="0"/>
              <a:t>(in work)</a:t>
            </a:r>
            <a:endParaRPr lang="en-GB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645024"/>
            <a:ext cx="3362794" cy="321297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Late start of assembly</a:t>
            </a:r>
          </a:p>
          <a:p>
            <a:endParaRPr lang="en-GB" dirty="0" smtClean="0"/>
          </a:p>
          <a:p>
            <a:r>
              <a:rPr lang="en-GB" dirty="0" smtClean="0"/>
              <a:t>20w </a:t>
            </a:r>
            <a:r>
              <a:rPr lang="en-GB" dirty="0" smtClean="0"/>
              <a:t>: </a:t>
            </a:r>
            <a:r>
              <a:rPr lang="en-GB" dirty="0" smtClean="0"/>
              <a:t>need close steering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Work started in August, so far on schedule.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305" y="4185864"/>
            <a:ext cx="3035199" cy="2267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141" y="4185864"/>
            <a:ext cx="1693011" cy="2267472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H="1" flipV="1">
            <a:off x="3495948" y="1749999"/>
            <a:ext cx="3164284" cy="24358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3531788" y="2060848"/>
            <a:ext cx="1040212" cy="22198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64335" y="6567155"/>
            <a:ext cx="3351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bg1"/>
                </a:solidFill>
              </a:rPr>
              <a:t>Start of Vacuum vessel assembly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588906" y="6554621"/>
            <a:ext cx="3351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bg1"/>
                </a:solidFill>
              </a:rPr>
              <a:t>Completion of Chimney assembly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0" t="82731" r="61845" b="2376"/>
          <a:stretch/>
        </p:blipFill>
        <p:spPr bwMode="auto">
          <a:xfrm>
            <a:off x="7596336" y="233492"/>
            <a:ext cx="1224136" cy="778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3279596" y="4077072"/>
            <a:ext cx="936955" cy="20102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36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28419"/>
            <a:ext cx="8226854" cy="940443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764704"/>
            <a:ext cx="8568952" cy="5135385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Design</a:t>
            </a:r>
          </a:p>
          <a:p>
            <a:pPr lvl="1"/>
            <a:r>
              <a:rPr lang="en-GB" dirty="0" smtClean="0"/>
              <a:t>Design complete, Assembly drawings </a:t>
            </a:r>
            <a:r>
              <a:rPr lang="en-GB" dirty="0" smtClean="0"/>
              <a:t>synchronized with assembly procedures</a:t>
            </a:r>
            <a:endParaRPr lang="en-GB" dirty="0" smtClean="0"/>
          </a:p>
          <a:p>
            <a:pPr lvl="1"/>
            <a:r>
              <a:rPr lang="en-GB" dirty="0" smtClean="0"/>
              <a:t>Now support to components production and CM assembly</a:t>
            </a:r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Procurement (components and tooling)</a:t>
            </a:r>
            <a:endParaRPr lang="en-GB" dirty="0" smtClean="0"/>
          </a:p>
          <a:p>
            <a:pPr lvl="1"/>
            <a:r>
              <a:rPr lang="en-GB" dirty="0"/>
              <a:t>10 000 items delivered or being </a:t>
            </a:r>
            <a:r>
              <a:rPr lang="en-GB" dirty="0" smtClean="0"/>
              <a:t>procured in line with need</a:t>
            </a:r>
            <a:endParaRPr lang="en-GB" dirty="0"/>
          </a:p>
          <a:p>
            <a:pPr lvl="1"/>
            <a:r>
              <a:rPr lang="en-GB" dirty="0" smtClean="0"/>
              <a:t>Most of main components delivered</a:t>
            </a:r>
          </a:p>
          <a:p>
            <a:endParaRPr lang="en-GB" dirty="0" smtClean="0"/>
          </a:p>
          <a:p>
            <a:r>
              <a:rPr lang="en-GB" dirty="0" smtClean="0"/>
              <a:t>Preparation of components before clean room</a:t>
            </a:r>
            <a:endParaRPr lang="en-GB" dirty="0" smtClean="0"/>
          </a:p>
          <a:p>
            <a:pPr lvl="1"/>
            <a:r>
              <a:rPr lang="en-GB" dirty="0" smtClean="0"/>
              <a:t>Key to successful </a:t>
            </a:r>
            <a:r>
              <a:rPr lang="en-GB" dirty="0" smtClean="0"/>
              <a:t>assembly (blank assemblies, cleaning…)</a:t>
            </a:r>
            <a:endParaRPr lang="en-GB" dirty="0" smtClean="0"/>
          </a:p>
          <a:p>
            <a:pPr marL="450850" lvl="2"/>
            <a:r>
              <a:rPr lang="en-US" dirty="0"/>
              <a:t>Components preparation &amp; storage is essential  (limit clean-room work, identify NC </a:t>
            </a:r>
            <a:r>
              <a:rPr lang="en-US" dirty="0" smtClean="0"/>
              <a:t>ahead…)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Assembly</a:t>
            </a:r>
          </a:p>
          <a:p>
            <a:pPr lvl="1"/>
            <a:r>
              <a:rPr lang="en-GB" dirty="0" smtClean="0"/>
              <a:t>Started in August, still </a:t>
            </a:r>
            <a:r>
              <a:rPr lang="en-GB" dirty="0" smtClean="0"/>
              <a:t>in running-in phase (need to acquire experience)</a:t>
            </a:r>
          </a:p>
          <a:p>
            <a:pPr lvl="1"/>
            <a:r>
              <a:rPr lang="en-GB" dirty="0" smtClean="0"/>
              <a:t>Clean rooms available, </a:t>
            </a:r>
            <a:r>
              <a:rPr lang="en-GB" dirty="0" smtClean="0"/>
              <a:t>new clean room technicians learning the job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Assembly roadmap</a:t>
            </a:r>
          </a:p>
          <a:p>
            <a:pPr lvl="1"/>
            <a:r>
              <a:rPr lang="en-GB" dirty="0" smtClean="0"/>
              <a:t>Objective is assembly of CM1 in 20 weeks (challenging)</a:t>
            </a:r>
          </a:p>
          <a:p>
            <a:pPr lvl="1"/>
            <a:r>
              <a:rPr lang="en-GB" dirty="0" smtClean="0"/>
              <a:t>Strong organization and partnership in place at CERN: responding well</a:t>
            </a:r>
          </a:p>
          <a:p>
            <a:pPr lvl="1"/>
            <a:r>
              <a:rPr lang="en-GB" dirty="0" smtClean="0"/>
              <a:t>Experience in the coming weeks will provide us confidence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2616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7682" t="15213" r="14365" b="7637"/>
          <a:stretch/>
        </p:blipFill>
        <p:spPr>
          <a:xfrm>
            <a:off x="-3587925" y="3573016"/>
            <a:ext cx="2855032" cy="24208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1270" y="3464927"/>
            <a:ext cx="3417234" cy="25563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896" y="3464928"/>
            <a:ext cx="1917271" cy="2556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6" y="3464927"/>
            <a:ext cx="3459869" cy="255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6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68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coordination</a:t>
            </a:r>
            <a:endParaRPr lang="en-GB" dirty="0"/>
          </a:p>
        </p:txBody>
      </p:sp>
      <p:sp>
        <p:nvSpPr>
          <p:cNvPr id="36" name="Content Placeholder 35"/>
          <p:cNvSpPr>
            <a:spLocks noGrp="1"/>
          </p:cNvSpPr>
          <p:nvPr>
            <p:ph idx="1"/>
          </p:nvPr>
        </p:nvSpPr>
        <p:spPr>
          <a:xfrm>
            <a:off x="457199" y="1173936"/>
            <a:ext cx="8106191" cy="63370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Two main poles : Preparation area / Assembly area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15846" y="4192004"/>
            <a:ext cx="2069797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Preparation team</a:t>
            </a:r>
          </a:p>
          <a:p>
            <a:pPr algn="ctr"/>
            <a:endParaRPr lang="en-GB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328213" y="4186283"/>
            <a:ext cx="1941558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Assembly team </a:t>
            </a:r>
          </a:p>
          <a:p>
            <a:pPr algn="ctr"/>
            <a:endParaRPr lang="en-GB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8084" y="4186282"/>
            <a:ext cx="1339504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7030A0"/>
                </a:solidFill>
              </a:rPr>
              <a:t>Parts delivery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303" y="2686247"/>
            <a:ext cx="1898449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GB" dirty="0"/>
              <a:t>Procurement team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52325" y="5344878"/>
            <a:ext cx="1186337" cy="5232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Workshops</a:t>
            </a:r>
          </a:p>
          <a:p>
            <a:pPr algn="ctr"/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252008" y="5354632"/>
            <a:ext cx="975429" cy="5232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Cleaning facilities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05543" y="2710661"/>
            <a:ext cx="1303203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GB" dirty="0"/>
              <a:t>Design team</a:t>
            </a:r>
          </a:p>
        </p:txBody>
      </p:sp>
      <p:cxnSp>
        <p:nvCxnSpPr>
          <p:cNvPr id="21" name="Elbow Connector 20"/>
          <p:cNvCxnSpPr>
            <a:stCxn id="12" idx="2"/>
            <a:endCxn id="6" idx="0"/>
          </p:cNvCxnSpPr>
          <p:nvPr/>
        </p:nvCxnSpPr>
        <p:spPr>
          <a:xfrm rot="5400000">
            <a:off x="3886439" y="3521298"/>
            <a:ext cx="835012" cy="506400"/>
          </a:xfrm>
          <a:prstGeom prst="curvedConnector3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6" idx="3"/>
            <a:endCxn id="7" idx="1"/>
          </p:cNvCxnSpPr>
          <p:nvPr/>
        </p:nvCxnSpPr>
        <p:spPr>
          <a:xfrm flipV="1">
            <a:off x="5085643" y="4509449"/>
            <a:ext cx="1242570" cy="5721"/>
          </a:xfrm>
          <a:prstGeom prst="straightConnector1">
            <a:avLst/>
          </a:prstGeom>
          <a:ln w="79375" cmpd="dbl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232653" y="4275093"/>
            <a:ext cx="8515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Parts:</a:t>
            </a:r>
          </a:p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Cleaned</a:t>
            </a:r>
          </a:p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Tested</a:t>
            </a:r>
          </a:p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Sorted 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58124" y="5373216"/>
            <a:ext cx="1911647" cy="73866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Clean room activity support</a:t>
            </a:r>
          </a:p>
          <a:p>
            <a:pPr algn="ctr"/>
            <a:r>
              <a:rPr lang="en-GB" sz="1400" dirty="0" smtClean="0"/>
              <a:t>BE-RF</a:t>
            </a:r>
          </a:p>
        </p:txBody>
      </p:sp>
      <p:cxnSp>
        <p:nvCxnSpPr>
          <p:cNvPr id="31" name="Elbow Connector 13"/>
          <p:cNvCxnSpPr>
            <a:stCxn id="30" idx="0"/>
            <a:endCxn id="7" idx="2"/>
          </p:cNvCxnSpPr>
          <p:nvPr/>
        </p:nvCxnSpPr>
        <p:spPr>
          <a:xfrm rot="16200000" flipV="1">
            <a:off x="7036169" y="5095437"/>
            <a:ext cx="540602" cy="14956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47954" y="4878415"/>
            <a:ext cx="1040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Equipment</a:t>
            </a:r>
          </a:p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Know-how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100392" y="2809362"/>
            <a:ext cx="925999" cy="5232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Survey</a:t>
            </a:r>
          </a:p>
          <a:p>
            <a:pPr algn="ctr"/>
            <a:r>
              <a:rPr lang="en-GB" sz="1400" dirty="0" smtClean="0"/>
              <a:t>experts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100391" y="3411926"/>
            <a:ext cx="925999" cy="5232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Vacuum</a:t>
            </a:r>
          </a:p>
          <a:p>
            <a:pPr algn="ctr"/>
            <a:r>
              <a:rPr lang="en-GB" sz="1400" dirty="0" smtClean="0"/>
              <a:t>experts</a:t>
            </a:r>
          </a:p>
        </p:txBody>
      </p:sp>
      <p:cxnSp>
        <p:nvCxnSpPr>
          <p:cNvPr id="41" name="Elbow Connector 40"/>
          <p:cNvCxnSpPr>
            <a:stCxn id="38" idx="1"/>
            <a:endCxn id="7" idx="0"/>
          </p:cNvCxnSpPr>
          <p:nvPr/>
        </p:nvCxnSpPr>
        <p:spPr>
          <a:xfrm rot="10800000" flipV="1">
            <a:off x="7298993" y="3673535"/>
            <a:ext cx="801399" cy="512747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0"/>
          <p:cNvCxnSpPr>
            <a:stCxn id="37" idx="1"/>
            <a:endCxn id="7" idx="0"/>
          </p:cNvCxnSpPr>
          <p:nvPr/>
        </p:nvCxnSpPr>
        <p:spPr>
          <a:xfrm rot="10800000" flipV="1">
            <a:off x="7298992" y="3070971"/>
            <a:ext cx="801400" cy="1115311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9264726">
            <a:off x="7253379" y="3078115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expertise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20040577">
            <a:off x="7269340" y="3580714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expertise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2" name="Elbow Connector 13"/>
          <p:cNvCxnSpPr>
            <a:stCxn id="6" idx="2"/>
            <a:endCxn id="10" idx="0"/>
          </p:cNvCxnSpPr>
          <p:nvPr/>
        </p:nvCxnSpPr>
        <p:spPr>
          <a:xfrm rot="16200000" flipH="1">
            <a:off x="4194848" y="4694231"/>
            <a:ext cx="506543" cy="794749"/>
          </a:xfrm>
          <a:prstGeom prst="curvedConnector3">
            <a:avLst>
              <a:gd name="adj1" fmla="val 50000"/>
            </a:avLst>
          </a:prstGeom>
          <a:ln>
            <a:solidFill>
              <a:schemeClr val="tx2">
                <a:lumMod val="20000"/>
                <a:lumOff val="8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13"/>
          <p:cNvCxnSpPr>
            <a:stCxn id="6" idx="2"/>
            <a:endCxn id="11" idx="0"/>
          </p:cNvCxnSpPr>
          <p:nvPr/>
        </p:nvCxnSpPr>
        <p:spPr>
          <a:xfrm rot="5400000">
            <a:off x="3637086" y="4940972"/>
            <a:ext cx="516297" cy="311022"/>
          </a:xfrm>
          <a:prstGeom prst="curvedConnector3">
            <a:avLst>
              <a:gd name="adj1" fmla="val 50000"/>
            </a:avLst>
          </a:prstGeom>
          <a:ln>
            <a:solidFill>
              <a:schemeClr val="tx2">
                <a:lumMod val="20000"/>
                <a:lumOff val="8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20"/>
          <p:cNvCxnSpPr>
            <a:stCxn id="6" idx="0"/>
            <a:endCxn id="9" idx="2"/>
          </p:cNvCxnSpPr>
          <p:nvPr/>
        </p:nvCxnSpPr>
        <p:spPr>
          <a:xfrm rot="16200000" flipV="1">
            <a:off x="2290924" y="2432182"/>
            <a:ext cx="859426" cy="2660217"/>
          </a:xfrm>
          <a:prstGeom prst="curved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41303" y="3337828"/>
            <a:ext cx="1898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Spec. for preparation</a:t>
            </a:r>
          </a:p>
        </p:txBody>
      </p:sp>
      <p:cxnSp>
        <p:nvCxnSpPr>
          <p:cNvPr id="65" name="Straight Arrow Connector 64"/>
          <p:cNvCxnSpPr>
            <a:stCxn id="8" idx="3"/>
            <a:endCxn id="6" idx="1"/>
          </p:cNvCxnSpPr>
          <p:nvPr/>
        </p:nvCxnSpPr>
        <p:spPr>
          <a:xfrm>
            <a:off x="2047588" y="4509448"/>
            <a:ext cx="968258" cy="5722"/>
          </a:xfrm>
          <a:prstGeom prst="straightConnector1">
            <a:avLst/>
          </a:prstGeom>
          <a:ln w="79375" cmpd="dbl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114224" y="5354632"/>
            <a:ext cx="1092047" cy="5232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Transport</a:t>
            </a:r>
          </a:p>
          <a:p>
            <a:pPr algn="ctr"/>
            <a:endParaRPr lang="en-GB" sz="1400" dirty="0"/>
          </a:p>
        </p:txBody>
      </p:sp>
      <p:cxnSp>
        <p:nvCxnSpPr>
          <p:cNvPr id="79" name="Elbow Connector 13"/>
          <p:cNvCxnSpPr>
            <a:stCxn id="6" idx="2"/>
            <a:endCxn id="78" idx="0"/>
          </p:cNvCxnSpPr>
          <p:nvPr/>
        </p:nvCxnSpPr>
        <p:spPr>
          <a:xfrm rot="5400000">
            <a:off x="3097349" y="4401235"/>
            <a:ext cx="516297" cy="1390497"/>
          </a:xfrm>
          <a:prstGeom prst="curvedConnector3">
            <a:avLst>
              <a:gd name="adj1" fmla="val 50000"/>
            </a:avLst>
          </a:prstGeom>
          <a:ln>
            <a:solidFill>
              <a:schemeClr val="tx2">
                <a:lumMod val="20000"/>
                <a:lumOff val="8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850891" y="2723684"/>
            <a:ext cx="1092047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GB" dirty="0"/>
              <a:t>QA</a:t>
            </a:r>
          </a:p>
        </p:txBody>
      </p:sp>
      <p:cxnSp>
        <p:nvCxnSpPr>
          <p:cNvPr id="84" name="Elbow Connector 13"/>
          <p:cNvCxnSpPr>
            <a:stCxn id="6" idx="0"/>
            <a:endCxn id="94" idx="0"/>
          </p:cNvCxnSpPr>
          <p:nvPr/>
        </p:nvCxnSpPr>
        <p:spPr>
          <a:xfrm rot="5400000" flipH="1" flipV="1">
            <a:off x="4680824" y="2492305"/>
            <a:ext cx="1069620" cy="2329779"/>
          </a:xfrm>
          <a:prstGeom prst="curvedConnector3">
            <a:avLst>
              <a:gd name="adj1" fmla="val 25062"/>
            </a:avLst>
          </a:prstGeom>
          <a:ln>
            <a:solidFill>
              <a:srgbClr val="7030A0">
                <a:alpha val="45000"/>
              </a:srgb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13"/>
          <p:cNvCxnSpPr>
            <a:stCxn id="7" idx="0"/>
            <a:endCxn id="83" idx="2"/>
          </p:cNvCxnSpPr>
          <p:nvPr/>
        </p:nvCxnSpPr>
        <p:spPr>
          <a:xfrm rot="16200000" flipV="1">
            <a:off x="6301321" y="3188611"/>
            <a:ext cx="1093267" cy="902077"/>
          </a:xfrm>
          <a:prstGeom prst="curvedConnector3">
            <a:avLst>
              <a:gd name="adj1" fmla="val 50000"/>
            </a:avLst>
          </a:prstGeom>
          <a:ln>
            <a:solidFill>
              <a:srgbClr val="7030A0">
                <a:alpha val="45000"/>
              </a:srgb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20"/>
          <p:cNvCxnSpPr>
            <a:stCxn id="12" idx="2"/>
            <a:endCxn id="7" idx="0"/>
          </p:cNvCxnSpPr>
          <p:nvPr/>
        </p:nvCxnSpPr>
        <p:spPr>
          <a:xfrm rot="16200000" flipH="1">
            <a:off x="5513423" y="2400713"/>
            <a:ext cx="829291" cy="2741847"/>
          </a:xfrm>
          <a:prstGeom prst="curvedConnector3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008987" y="3292170"/>
            <a:ext cx="1170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Consultancy</a:t>
            </a:r>
          </a:p>
          <a:p>
            <a:pPr algn="ctr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drawings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820114" y="3122384"/>
            <a:ext cx="1120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Acceptance</a:t>
            </a:r>
          </a:p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NC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5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2490" y="6356350"/>
            <a:ext cx="5484434" cy="365125"/>
          </a:xfrm>
        </p:spPr>
        <p:txBody>
          <a:bodyPr/>
          <a:lstStyle/>
          <a:p>
            <a:r>
              <a:rPr lang="nl-NL" dirty="0" smtClean="0">
                <a:solidFill>
                  <a:srgbClr val="0055A0">
                    <a:tint val="75000"/>
                  </a:srgbClr>
                </a:solidFill>
              </a:rPr>
              <a:t>TE-TM 9 Sept. 2014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05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  <p:bldP spid="34" grpId="0"/>
      <p:bldP spid="37" grpId="0" animBg="1"/>
      <p:bldP spid="38" grpId="0" animBg="1"/>
      <p:bldP spid="50" grpId="0"/>
      <p:bldP spid="51" grpId="0"/>
      <p:bldP spid="64" grpId="0"/>
      <p:bldP spid="83" grpId="0" animBg="1"/>
      <p:bldP spid="35" grpId="0"/>
      <p:bldP spid="9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767" y="177430"/>
            <a:ext cx="1751722" cy="1239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Quality assurance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5698976" cy="345077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Procurement</a:t>
            </a:r>
          </a:p>
          <a:p>
            <a:pPr lvl="1"/>
            <a:r>
              <a:rPr lang="en-GB" dirty="0" smtClean="0"/>
              <a:t>Follow-up </a:t>
            </a:r>
            <a:r>
              <a:rPr lang="en-GB" dirty="0"/>
              <a:t>during </a:t>
            </a:r>
            <a:r>
              <a:rPr lang="en-GB" dirty="0" smtClean="0"/>
              <a:t>manufacturing</a:t>
            </a:r>
          </a:p>
          <a:p>
            <a:pPr lvl="1"/>
            <a:r>
              <a:rPr lang="en-GB" dirty="0" smtClean="0"/>
              <a:t>Wide manufacturing file </a:t>
            </a:r>
          </a:p>
          <a:p>
            <a:pPr lvl="2"/>
            <a:r>
              <a:rPr lang="en-GB" dirty="0" smtClean="0"/>
              <a:t>(welding qualifications, material certificate…)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Assembly</a:t>
            </a:r>
          </a:p>
          <a:p>
            <a:pPr lvl="1"/>
            <a:r>
              <a:rPr lang="en-GB" dirty="0" smtClean="0"/>
              <a:t>Control sheets during assembly</a:t>
            </a:r>
          </a:p>
          <a:p>
            <a:pPr lvl="1"/>
            <a:r>
              <a:rPr lang="en-GB" dirty="0" smtClean="0"/>
              <a:t>MTF structure (in progress)</a:t>
            </a:r>
          </a:p>
          <a:p>
            <a:pPr lvl="2"/>
            <a:r>
              <a:rPr lang="en-GB" dirty="0" smtClean="0"/>
              <a:t>To the scale of the project</a:t>
            </a:r>
          </a:p>
          <a:p>
            <a:pPr lvl="2"/>
            <a:r>
              <a:rPr lang="en-GB" dirty="0" smtClean="0"/>
              <a:t>NC’s attached to MTF steps</a:t>
            </a:r>
          </a:p>
          <a:p>
            <a:endParaRPr lang="en-GB" dirty="0" smtClean="0"/>
          </a:p>
          <a:p>
            <a:r>
              <a:rPr lang="en-GB" dirty="0" smtClean="0"/>
              <a:t>Industrial Travellers being developed</a:t>
            </a:r>
          </a:p>
          <a:p>
            <a:endParaRPr lang="en-GB" dirty="0" smtClean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2490" y="6356350"/>
            <a:ext cx="5484434" cy="365125"/>
          </a:xfrm>
        </p:spPr>
        <p:txBody>
          <a:bodyPr/>
          <a:lstStyle/>
          <a:p>
            <a:r>
              <a:rPr lang="nl-NL" dirty="0" smtClean="0">
                <a:solidFill>
                  <a:srgbClr val="0055A0">
                    <a:tint val="75000"/>
                  </a:srgbClr>
                </a:solidFill>
              </a:rPr>
              <a:t>TE-TM 9 Sept. 2014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645" y="620688"/>
            <a:ext cx="1801819" cy="1265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46644" y="1887215"/>
            <a:ext cx="2197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Control sheet for Chimney and vacuum vessel assembly</a:t>
            </a:r>
            <a:endParaRPr lang="en-GB" sz="1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578" b="12246"/>
          <a:stretch/>
        </p:blipFill>
        <p:spPr bwMode="auto">
          <a:xfrm>
            <a:off x="6946645" y="2363793"/>
            <a:ext cx="2217891" cy="1263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46645" y="3615407"/>
            <a:ext cx="2217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Instrumentation control during manufacturing</a:t>
            </a:r>
            <a:endParaRPr lang="en-GB" sz="1200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518" y="4077072"/>
            <a:ext cx="2259482" cy="1655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946645" y="5732701"/>
            <a:ext cx="2217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Draft of MTF structure</a:t>
            </a:r>
          </a:p>
          <a:p>
            <a:pPr algn="ctr"/>
            <a:r>
              <a:rPr lang="en-GB" sz="1200" dirty="0" smtClean="0"/>
              <a:t>in progress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2733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Procurement : other tooling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4042792" cy="3623217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tx2"/>
                </a:solidFill>
              </a:rPr>
              <a:t>Main components</a:t>
            </a:r>
          </a:p>
          <a:p>
            <a:pPr lvl="3"/>
            <a:r>
              <a:rPr lang="en-GB" dirty="0" smtClean="0">
                <a:solidFill>
                  <a:schemeClr val="tx2"/>
                </a:solidFill>
              </a:rPr>
              <a:t>Vacuum vessel cover</a:t>
            </a:r>
          </a:p>
          <a:p>
            <a:pPr lvl="5"/>
            <a:r>
              <a:rPr lang="en-GB" dirty="0" smtClean="0">
                <a:solidFill>
                  <a:schemeClr val="tx2"/>
                </a:solidFill>
              </a:rPr>
              <a:t>Received</a:t>
            </a:r>
          </a:p>
          <a:p>
            <a:pPr lvl="3"/>
            <a:r>
              <a:rPr lang="en-GB" dirty="0" err="1" smtClean="0">
                <a:solidFill>
                  <a:schemeClr val="tx2"/>
                </a:solidFill>
              </a:rPr>
              <a:t>Chevre</a:t>
            </a:r>
            <a:endParaRPr lang="en-GB" dirty="0" smtClean="0">
              <a:solidFill>
                <a:schemeClr val="tx2"/>
              </a:solidFill>
            </a:endParaRPr>
          </a:p>
          <a:p>
            <a:pPr lvl="5"/>
            <a:r>
              <a:rPr lang="en-GB" dirty="0" smtClean="0">
                <a:solidFill>
                  <a:schemeClr val="tx2"/>
                </a:solidFill>
              </a:rPr>
              <a:t>Received and HSE approved</a:t>
            </a:r>
          </a:p>
          <a:p>
            <a:pPr lvl="3"/>
            <a:r>
              <a:rPr lang="en-GB" dirty="0" smtClean="0">
                <a:solidFill>
                  <a:schemeClr val="tx2"/>
                </a:solidFill>
              </a:rPr>
              <a:t>Leak test tool</a:t>
            </a:r>
          </a:p>
          <a:p>
            <a:pPr lvl="5"/>
            <a:r>
              <a:rPr lang="en-GB" dirty="0" smtClean="0">
                <a:solidFill>
                  <a:schemeClr val="tx2"/>
                </a:solidFill>
              </a:rPr>
              <a:t>Manufacturing in progress</a:t>
            </a:r>
          </a:p>
          <a:p>
            <a:pPr lvl="5"/>
            <a:r>
              <a:rPr lang="en-GB" dirty="0" smtClean="0">
                <a:solidFill>
                  <a:schemeClr val="tx2"/>
                </a:solidFill>
              </a:rPr>
              <a:t>Delivery by w41</a:t>
            </a:r>
          </a:p>
          <a:p>
            <a:pPr lvl="3"/>
            <a:r>
              <a:rPr lang="en-GB" dirty="0" smtClean="0">
                <a:solidFill>
                  <a:schemeClr val="tx2"/>
                </a:solidFill>
              </a:rPr>
              <a:t>Elevator</a:t>
            </a:r>
          </a:p>
          <a:p>
            <a:pPr lvl="5"/>
            <a:r>
              <a:rPr lang="en-GB" dirty="0" smtClean="0">
                <a:solidFill>
                  <a:schemeClr val="tx2"/>
                </a:solidFill>
              </a:rPr>
              <a:t>Received</a:t>
            </a:r>
          </a:p>
          <a:p>
            <a:pPr lvl="1"/>
            <a:endParaRPr lang="en-GB" dirty="0" smtClean="0">
              <a:solidFill>
                <a:schemeClr val="tx2"/>
              </a:solidFill>
            </a:endParaRPr>
          </a:p>
          <a:p>
            <a:pPr lvl="1"/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850845" y="4437112"/>
            <a:ext cx="1179761" cy="1591656"/>
            <a:chOff x="7850845" y="4437112"/>
            <a:chExt cx="1179761" cy="1591656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3" r="10919"/>
            <a:stretch/>
          </p:blipFill>
          <p:spPr bwMode="auto">
            <a:xfrm>
              <a:off x="7850845" y="4437112"/>
              <a:ext cx="1179761" cy="1334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8114353" y="5782547"/>
              <a:ext cx="6527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/>
                <a:t>Elevator</a:t>
              </a:r>
              <a:endParaRPr lang="en-GB" sz="1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850844" y="2502316"/>
            <a:ext cx="1179761" cy="1810289"/>
            <a:chOff x="7850844" y="2502316"/>
            <a:chExt cx="1179761" cy="1810289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658691" y="2694469"/>
              <a:ext cx="1564068" cy="1179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7970086" y="4066384"/>
              <a:ext cx="9412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/>
                <a:t>Leak test tool</a:t>
              </a:r>
              <a:endParaRPr lang="en-GB" sz="10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0016" y="2502316"/>
            <a:ext cx="1521570" cy="1810289"/>
            <a:chOff x="5722377" y="2502316"/>
            <a:chExt cx="1521570" cy="1810289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198" y="2502316"/>
              <a:ext cx="1401927" cy="1564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5722377" y="4066384"/>
              <a:ext cx="15215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err="1" smtClean="0"/>
                <a:t>Chevre</a:t>
              </a:r>
              <a:r>
                <a:rPr lang="en-GB" sz="1000" dirty="0" smtClean="0"/>
                <a:t> / Chimney-MPT</a:t>
              </a:r>
              <a:endParaRPr lang="en-GB" sz="10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69838" y="4447294"/>
            <a:ext cx="1401927" cy="1571581"/>
            <a:chOff x="5782198" y="4447294"/>
            <a:chExt cx="1401927" cy="1571581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90" r="8326"/>
            <a:stretch/>
          </p:blipFill>
          <p:spPr bwMode="auto">
            <a:xfrm>
              <a:off x="5782198" y="4447294"/>
              <a:ext cx="1401927" cy="1325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6263389" y="5772654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/>
                <a:t>Feet</a:t>
              </a:r>
              <a:endParaRPr lang="en-GB" sz="10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269838" y="1315184"/>
            <a:ext cx="2772922" cy="1187131"/>
            <a:chOff x="6257684" y="1007676"/>
            <a:chExt cx="2772922" cy="1187131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593"/>
            <a:stretch/>
          </p:blipFill>
          <p:spPr bwMode="auto">
            <a:xfrm>
              <a:off x="6257684" y="1007676"/>
              <a:ext cx="2772922" cy="940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6866180" y="1948586"/>
              <a:ext cx="1398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/>
                <a:t>Vacuum vessel cover</a:t>
              </a:r>
              <a:endParaRPr lang="en-GB" sz="1000" dirty="0"/>
            </a:p>
          </p:txBody>
        </p:sp>
      </p:grpSp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2490" y="6356350"/>
            <a:ext cx="5484434" cy="365125"/>
          </a:xfrm>
        </p:spPr>
        <p:txBody>
          <a:bodyPr/>
          <a:lstStyle/>
          <a:p>
            <a:r>
              <a:rPr lang="nl-NL" dirty="0" smtClean="0">
                <a:solidFill>
                  <a:srgbClr val="0055A0">
                    <a:tint val="75000"/>
                  </a:srgbClr>
                </a:solidFill>
              </a:rPr>
              <a:t>TE-TM 9 Sept. 2014 - YL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7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Procurement requirements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4390012" cy="4983727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Size dependent:</a:t>
            </a:r>
          </a:p>
          <a:p>
            <a:pPr lvl="1"/>
            <a:r>
              <a:rPr lang="en-GB" dirty="0" smtClean="0"/>
              <a:t>For parts &gt;2m</a:t>
            </a:r>
          </a:p>
          <a:p>
            <a:pPr lvl="2"/>
            <a:r>
              <a:rPr lang="en-GB" dirty="0" smtClean="0"/>
              <a:t>Vacuum</a:t>
            </a:r>
          </a:p>
          <a:p>
            <a:pPr lvl="3"/>
            <a:r>
              <a:rPr lang="en-GB" dirty="0" smtClean="0"/>
              <a:t>Tightness : 1.10-9 mbar.l.s-1</a:t>
            </a:r>
          </a:p>
          <a:p>
            <a:pPr lvl="3"/>
            <a:r>
              <a:rPr lang="en-GB" dirty="0" smtClean="0"/>
              <a:t>Cleanliness</a:t>
            </a:r>
          </a:p>
          <a:p>
            <a:pPr lvl="4"/>
            <a:r>
              <a:rPr lang="en-GB" dirty="0" smtClean="0"/>
              <a:t>Degreasing : ultrasonic bath</a:t>
            </a:r>
          </a:p>
          <a:p>
            <a:pPr lvl="4"/>
            <a:r>
              <a:rPr lang="en-GB" dirty="0" smtClean="0"/>
              <a:t>Dust cleaning : at Cern</a:t>
            </a:r>
          </a:p>
          <a:p>
            <a:pPr lvl="4"/>
            <a:r>
              <a:rPr lang="en-GB" dirty="0" smtClean="0"/>
              <a:t>Delivery packing : 3 plastic layers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For parts &lt;2m</a:t>
            </a:r>
          </a:p>
          <a:p>
            <a:pPr lvl="2"/>
            <a:r>
              <a:rPr lang="en-GB" dirty="0"/>
              <a:t>Vacuum</a:t>
            </a:r>
          </a:p>
          <a:p>
            <a:pPr lvl="3"/>
            <a:r>
              <a:rPr lang="en-GB" dirty="0" smtClean="0"/>
              <a:t>Leak tightness </a:t>
            </a:r>
            <a:r>
              <a:rPr lang="en-GB" dirty="0"/>
              <a:t>: </a:t>
            </a:r>
            <a:r>
              <a:rPr lang="en-GB" dirty="0" smtClean="0"/>
              <a:t>&lt;1.10</a:t>
            </a:r>
            <a:r>
              <a:rPr lang="en-GB" baseline="30000" dirty="0" smtClean="0"/>
              <a:t>-9</a:t>
            </a:r>
            <a:r>
              <a:rPr lang="en-GB" dirty="0" smtClean="0"/>
              <a:t> </a:t>
            </a:r>
            <a:r>
              <a:rPr lang="en-GB" dirty="0"/>
              <a:t>mbar.l.s-1</a:t>
            </a:r>
          </a:p>
          <a:p>
            <a:pPr lvl="3"/>
            <a:r>
              <a:rPr lang="en-GB" dirty="0"/>
              <a:t>Cleanliness</a:t>
            </a:r>
          </a:p>
          <a:p>
            <a:pPr lvl="4"/>
            <a:r>
              <a:rPr lang="en-GB" dirty="0"/>
              <a:t>Degreasing : </a:t>
            </a:r>
            <a:r>
              <a:rPr lang="en-GB" dirty="0" smtClean="0"/>
              <a:t>at Cern (TE-VSC)</a:t>
            </a:r>
            <a:endParaRPr lang="en-GB" dirty="0"/>
          </a:p>
          <a:p>
            <a:pPr lvl="4"/>
            <a:r>
              <a:rPr lang="en-GB" dirty="0"/>
              <a:t>Dust cleaning : at Cern</a:t>
            </a:r>
          </a:p>
          <a:p>
            <a:pPr lvl="4"/>
            <a:r>
              <a:rPr lang="en-GB" dirty="0" smtClean="0"/>
              <a:t>Delivery packing </a:t>
            </a:r>
            <a:r>
              <a:rPr lang="en-GB" dirty="0"/>
              <a:t>: </a:t>
            </a:r>
            <a:r>
              <a:rPr lang="en-GB" dirty="0" smtClean="0"/>
              <a:t>1 layer</a:t>
            </a:r>
          </a:p>
          <a:p>
            <a:endParaRPr lang="en-GB" dirty="0" smtClean="0"/>
          </a:p>
          <a:p>
            <a:r>
              <a:rPr lang="en-GB" dirty="0" smtClean="0"/>
              <a:t>Delivery exceptions</a:t>
            </a:r>
          </a:p>
          <a:p>
            <a:pPr lvl="2"/>
            <a:r>
              <a:rPr lang="en-GB" dirty="0" smtClean="0"/>
              <a:t>Instrumentation cabling/connectors</a:t>
            </a:r>
          </a:p>
          <a:p>
            <a:pPr lvl="3"/>
            <a:r>
              <a:rPr lang="en-GB" dirty="0" smtClean="0"/>
              <a:t>ISO5 cleanliness level</a:t>
            </a:r>
          </a:p>
          <a:p>
            <a:pPr lvl="2"/>
            <a:r>
              <a:rPr lang="en-GB" dirty="0" err="1" smtClean="0"/>
              <a:t>Hydroformed</a:t>
            </a:r>
            <a:r>
              <a:rPr lang="en-GB" dirty="0" smtClean="0"/>
              <a:t> bellows</a:t>
            </a:r>
          </a:p>
          <a:p>
            <a:pPr lvl="3"/>
            <a:r>
              <a:rPr lang="en-GB" dirty="0" smtClean="0"/>
              <a:t>ISO5 cleanliness level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7492"/>
          <a:stretch/>
        </p:blipFill>
        <p:spPr bwMode="auto">
          <a:xfrm>
            <a:off x="7347142" y="4509119"/>
            <a:ext cx="1458888" cy="103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820" y="686805"/>
            <a:ext cx="1583655" cy="118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820" y="5040423"/>
            <a:ext cx="1262874" cy="99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7212820" y="3182280"/>
            <a:ext cx="1583655" cy="1182824"/>
            <a:chOff x="4421920" y="2395675"/>
            <a:chExt cx="1996342" cy="1491058"/>
          </a:xfrm>
        </p:grpSpPr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1920" y="2395675"/>
              <a:ext cx="1988078" cy="1491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5930" y="3251436"/>
              <a:ext cx="1242332" cy="635297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5594950" y="1484784"/>
            <a:ext cx="1617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Helium vessel cleaning at manufacturer’s premises</a:t>
            </a:r>
            <a:endParaRPr lang="en-GB" sz="1000" dirty="0">
              <a:solidFill>
                <a:schemeClr val="tx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2" t="12424" r="313" b="13013"/>
          <a:stretch/>
        </p:blipFill>
        <p:spPr bwMode="auto">
          <a:xfrm>
            <a:off x="7212820" y="1996166"/>
            <a:ext cx="1577099" cy="107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618426" y="2636912"/>
            <a:ext cx="1617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Delivery packing for Vacuum vessel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6136" y="3964994"/>
            <a:ext cx="1420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Industrial cleaning for standard parts; &lt;2m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18426" y="5639250"/>
            <a:ext cx="159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ISO5 cleanliness delivery for specific parts</a:t>
            </a:r>
            <a:endParaRPr lang="en-GB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9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514" y="4119"/>
            <a:ext cx="7772400" cy="715962"/>
          </a:xfrm>
        </p:spPr>
        <p:txBody>
          <a:bodyPr/>
          <a:lstStyle/>
          <a:p>
            <a:r>
              <a:rPr lang="en-US" sz="3200" dirty="0" smtClean="0"/>
              <a:t>Under design: cavity protection shutter</a:t>
            </a:r>
            <a:endParaRPr lang="en-GB" sz="3200" dirty="0"/>
          </a:p>
        </p:txBody>
      </p:sp>
      <p:pic>
        <p:nvPicPr>
          <p:cNvPr id="1027" name="Picture 3" descr="D:\Isolde\128.jpg"/>
          <p:cNvPicPr>
            <a:picLocks noChangeAspect="1" noChangeArrowheads="1"/>
          </p:cNvPicPr>
          <p:nvPr/>
        </p:nvPicPr>
        <p:blipFill>
          <a:blip r:embed="rId2" cstate="print"/>
          <a:srcRect l="18490" r="7552" b="36364"/>
          <a:stretch>
            <a:fillRect/>
          </a:stretch>
        </p:blipFill>
        <p:spPr bwMode="auto">
          <a:xfrm>
            <a:off x="192314" y="990600"/>
            <a:ext cx="4470400" cy="2133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grpSp>
        <p:nvGrpSpPr>
          <p:cNvPr id="28" name="Group 27"/>
          <p:cNvGrpSpPr/>
          <p:nvPr/>
        </p:nvGrpSpPr>
        <p:grpSpPr>
          <a:xfrm>
            <a:off x="5029200" y="990600"/>
            <a:ext cx="3733800" cy="3200400"/>
            <a:chOff x="4800600" y="990600"/>
            <a:chExt cx="4130471" cy="364544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61"/>
            <a:stretch/>
          </p:blipFill>
          <p:spPr bwMode="auto">
            <a:xfrm>
              <a:off x="4816444" y="990600"/>
              <a:ext cx="4114627" cy="364544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5410200" y="2286000"/>
              <a:ext cx="457200" cy="22860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 flipV="1">
              <a:off x="6172200" y="2971800"/>
              <a:ext cx="304800" cy="38100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800600" y="2057400"/>
              <a:ext cx="861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shutter</a:t>
              </a:r>
              <a:endParaRPr lang="fr-FR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77000" y="3276600"/>
              <a:ext cx="9188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support</a:t>
              </a:r>
              <a:endParaRPr lang="fr-FR" dirty="0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 flipH="1" flipV="1">
            <a:off x="2362200" y="1981200"/>
            <a:ext cx="533400" cy="1295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14600" y="3276600"/>
            <a:ext cx="1831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Inter-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endParaRPr lang="fr-FR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804248" y="4077072"/>
            <a:ext cx="1796302" cy="2395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58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Storage and preparation area SMA18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328628" cy="399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08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HIE-</a:t>
            </a:r>
            <a:r>
              <a:rPr lang="en-GB" dirty="0" err="1" smtClean="0"/>
              <a:t>Isolde</a:t>
            </a:r>
            <a:r>
              <a:rPr lang="en-GB" dirty="0" smtClean="0"/>
              <a:t> project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537B3C36-A1BC-456A-B0CD-64E5D06E9CEA}" type="slidenum">
              <a:rPr lang="en-GB" smtClean="0"/>
              <a:t>3</a:t>
            </a:fld>
            <a:endParaRPr lang="en-GB" dirty="0"/>
          </a:p>
        </p:txBody>
      </p:sp>
      <p:pic>
        <p:nvPicPr>
          <p:cNvPr id="12" name="Picture 8" descr="G:\Projects\HIE-ISOLDE-CRYOMOD\Pictures\CATIA\20121008\SHOW_H1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0" r="6284" b="14734"/>
          <a:stretch/>
        </p:blipFill>
        <p:spPr bwMode="auto">
          <a:xfrm>
            <a:off x="2987824" y="3333910"/>
            <a:ext cx="6156176" cy="35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1" y="1219200"/>
            <a:ext cx="3826768" cy="314590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Upgrade of the REX-</a:t>
            </a:r>
            <a:r>
              <a:rPr lang="en-GB" dirty="0" err="1" smtClean="0"/>
              <a:t>Isolde</a:t>
            </a:r>
            <a:r>
              <a:rPr lang="en-GB" dirty="0" smtClean="0"/>
              <a:t> facility</a:t>
            </a:r>
          </a:p>
          <a:p>
            <a:pPr lvl="1"/>
            <a:endParaRPr lang="en-GB" dirty="0" smtClean="0"/>
          </a:p>
          <a:p>
            <a:r>
              <a:rPr lang="en-GB" dirty="0" err="1" smtClean="0"/>
              <a:t>Linac</a:t>
            </a:r>
            <a:endParaRPr lang="en-GB" dirty="0" smtClean="0"/>
          </a:p>
          <a:p>
            <a:pPr lvl="3"/>
            <a:r>
              <a:rPr lang="en-GB" dirty="0" smtClean="0"/>
              <a:t>Phase1 </a:t>
            </a:r>
            <a:r>
              <a:rPr lang="en-GB" dirty="0"/>
              <a:t>: </a:t>
            </a:r>
            <a:endParaRPr lang="en-GB" dirty="0" smtClean="0"/>
          </a:p>
          <a:p>
            <a:pPr lvl="4"/>
            <a:r>
              <a:rPr lang="en-GB" dirty="0" smtClean="0"/>
              <a:t>2 </a:t>
            </a:r>
            <a:r>
              <a:rPr lang="en-GB" dirty="0" err="1" smtClean="0"/>
              <a:t>highB</a:t>
            </a:r>
            <a:r>
              <a:rPr lang="en-GB" dirty="0" smtClean="0"/>
              <a:t> </a:t>
            </a:r>
            <a:r>
              <a:rPr lang="en-GB" dirty="0" err="1" smtClean="0"/>
              <a:t>cryo</a:t>
            </a:r>
            <a:r>
              <a:rPr lang="en-GB" dirty="0" smtClean="0"/>
              <a:t>-modules</a:t>
            </a:r>
            <a:endParaRPr lang="en-GB" dirty="0"/>
          </a:p>
          <a:p>
            <a:pPr lvl="3"/>
            <a:r>
              <a:rPr lang="en-GB" dirty="0"/>
              <a:t>Phase2 : </a:t>
            </a:r>
            <a:endParaRPr lang="en-GB" dirty="0" smtClean="0"/>
          </a:p>
          <a:p>
            <a:pPr lvl="4"/>
            <a:r>
              <a:rPr lang="en-GB" dirty="0" smtClean="0"/>
              <a:t>4 </a:t>
            </a:r>
            <a:r>
              <a:rPr lang="en-GB" dirty="0" err="1" smtClean="0"/>
              <a:t>highB</a:t>
            </a:r>
            <a:r>
              <a:rPr lang="en-GB" dirty="0" smtClean="0"/>
              <a:t> </a:t>
            </a:r>
            <a:r>
              <a:rPr lang="en-GB" dirty="0" err="1" smtClean="0"/>
              <a:t>cryo</a:t>
            </a:r>
            <a:r>
              <a:rPr lang="en-GB" dirty="0" smtClean="0"/>
              <a:t>-modules</a:t>
            </a:r>
            <a:endParaRPr lang="en-GB" dirty="0"/>
          </a:p>
          <a:p>
            <a:pPr lvl="3"/>
            <a:r>
              <a:rPr lang="en-GB" dirty="0"/>
              <a:t>Phase3 : </a:t>
            </a:r>
            <a:endParaRPr lang="en-GB" dirty="0" smtClean="0"/>
          </a:p>
          <a:p>
            <a:pPr lvl="4"/>
            <a:r>
              <a:rPr lang="en-GB" dirty="0" smtClean="0"/>
              <a:t>4 </a:t>
            </a:r>
            <a:r>
              <a:rPr lang="en-GB" dirty="0" err="1" smtClean="0"/>
              <a:t>highB</a:t>
            </a:r>
            <a:r>
              <a:rPr lang="en-GB" dirty="0" smtClean="0"/>
              <a:t> </a:t>
            </a:r>
            <a:r>
              <a:rPr lang="en-GB" dirty="0" err="1" smtClean="0"/>
              <a:t>cryo</a:t>
            </a:r>
            <a:r>
              <a:rPr lang="en-GB" dirty="0" smtClean="0"/>
              <a:t>-modules + 2 </a:t>
            </a:r>
            <a:r>
              <a:rPr lang="en-GB" dirty="0" err="1" smtClean="0"/>
              <a:t>lowB</a:t>
            </a:r>
            <a:r>
              <a:rPr lang="en-GB" dirty="0" smtClean="0"/>
              <a:t> </a:t>
            </a:r>
            <a:r>
              <a:rPr lang="en-GB" dirty="0" err="1" smtClean="0"/>
              <a:t>cryo</a:t>
            </a:r>
            <a:r>
              <a:rPr lang="en-GB" dirty="0" smtClean="0"/>
              <a:t>-modules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68" t="-3969" r="-18298" b="-7726"/>
          <a:stretch/>
        </p:blipFill>
        <p:spPr bwMode="auto">
          <a:xfrm>
            <a:off x="6180026" y="116632"/>
            <a:ext cx="2963974" cy="288032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Connector 9"/>
          <p:cNvCxnSpPr>
            <a:stCxn id="5" idx="3"/>
          </p:cNvCxnSpPr>
          <p:nvPr/>
        </p:nvCxnSpPr>
        <p:spPr>
          <a:xfrm flipH="1">
            <a:off x="4283968" y="2575139"/>
            <a:ext cx="2330122" cy="31581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995936" y="5733256"/>
            <a:ext cx="432048" cy="36004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7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56815"/>
            <a:ext cx="5789224" cy="4340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Procurement status summary 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0" y="1173935"/>
            <a:ext cx="4572000" cy="5684065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GB" sz="800" b="1" dirty="0" smtClean="0">
                <a:solidFill>
                  <a:schemeClr val="bg2">
                    <a:lumMod val="10000"/>
                  </a:schemeClr>
                </a:solidFill>
              </a:rPr>
              <a:t>Component		Quantity	Status</a:t>
            </a:r>
          </a:p>
          <a:p>
            <a:pPr>
              <a:spcBef>
                <a:spcPts val="200"/>
              </a:spcBef>
            </a:pPr>
            <a:r>
              <a:rPr lang="en-GB" sz="800" b="1" dirty="0" smtClean="0">
                <a:solidFill>
                  <a:schemeClr val="accent1">
                    <a:lumMod val="10000"/>
                  </a:schemeClr>
                </a:solidFill>
              </a:rPr>
              <a:t>Cryomodule</a:t>
            </a:r>
            <a:endParaRPr lang="en-GB" sz="800" b="1" dirty="0">
              <a:solidFill>
                <a:schemeClr val="accent1">
                  <a:lumMod val="10000"/>
                </a:schemeClr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 smtClean="0"/>
              <a:t>Vacuum vessel 	For 2CM	</a:t>
            </a:r>
            <a:r>
              <a:rPr lang="en-GB" sz="800" dirty="0" smtClean="0">
                <a:solidFill>
                  <a:srgbClr val="00B050"/>
                </a:solidFill>
              </a:rPr>
              <a:t>1</a:t>
            </a:r>
            <a:r>
              <a:rPr lang="en-GB" sz="800" baseline="30000" dirty="0" smtClean="0">
                <a:solidFill>
                  <a:srgbClr val="00B050"/>
                </a:solidFill>
              </a:rPr>
              <a:t>st</a:t>
            </a:r>
            <a:r>
              <a:rPr lang="en-GB" sz="800" dirty="0" smtClean="0">
                <a:solidFill>
                  <a:srgbClr val="00B050"/>
                </a:solidFill>
              </a:rPr>
              <a:t> 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Thermal shield		For 2CM	</a:t>
            </a:r>
            <a:r>
              <a:rPr lang="en-GB" sz="800" dirty="0" smtClean="0">
                <a:solidFill>
                  <a:srgbClr val="FF6600"/>
                </a:solidFill>
              </a:rPr>
              <a:t>Manufacturing	w40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Helium reservoir	For 2CM	</a:t>
            </a:r>
            <a:r>
              <a:rPr lang="en-GB" sz="800" dirty="0" smtClean="0">
                <a:solidFill>
                  <a:srgbClr val="FF6600"/>
                </a:solidFill>
              </a:rPr>
              <a:t>Manufacturing	w41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Mech. Adjusters	For 3CM	</a:t>
            </a:r>
            <a:r>
              <a:rPr lang="en-GB" sz="800" dirty="0" smtClean="0">
                <a:solidFill>
                  <a:srgbClr val="00B050"/>
                </a:solidFill>
              </a:rPr>
              <a:t>1CM 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Suspension system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Load spreaders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endParaRPr lang="en-GB" sz="800" dirty="0" smtClean="0">
              <a:solidFill>
                <a:schemeClr val="tx2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 smtClean="0"/>
              <a:t>Bellows		For </a:t>
            </a:r>
            <a:r>
              <a:rPr lang="en-GB" sz="800" dirty="0"/>
              <a:t>3</a:t>
            </a:r>
            <a:r>
              <a:rPr lang="en-GB" sz="800" dirty="0" smtClean="0"/>
              <a:t>CM	</a:t>
            </a:r>
            <a:r>
              <a:rPr lang="en-GB" sz="800" dirty="0">
                <a:solidFill>
                  <a:srgbClr val="00B050"/>
                </a:solidFill>
              </a:rPr>
              <a:t>3</a:t>
            </a:r>
            <a:r>
              <a:rPr lang="en-GB" sz="800" dirty="0" smtClean="0">
                <a:solidFill>
                  <a:srgbClr val="00B050"/>
                </a:solidFill>
              </a:rPr>
              <a:t>CM 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Thermal shield </a:t>
            </a:r>
            <a:r>
              <a:rPr lang="en-GB" sz="800" dirty="0" err="1" smtClean="0">
                <a:solidFill>
                  <a:schemeClr val="tx2"/>
                </a:solidFill>
              </a:rPr>
              <a:t>flexibles</a:t>
            </a:r>
            <a:r>
              <a:rPr lang="en-GB" sz="800" dirty="0" smtClean="0">
                <a:solidFill>
                  <a:schemeClr val="tx2"/>
                </a:solidFill>
              </a:rPr>
              <a:t>	For 3CM	</a:t>
            </a:r>
            <a:r>
              <a:rPr lang="en-GB" sz="800" dirty="0" smtClean="0">
                <a:solidFill>
                  <a:srgbClr val="00B050"/>
                </a:solidFill>
              </a:rPr>
              <a:t>3CM received</a:t>
            </a:r>
            <a:endParaRPr lang="en-GB" sz="800" dirty="0" smtClean="0">
              <a:solidFill>
                <a:schemeClr val="tx2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 smtClean="0"/>
              <a:t>Bayonets (TE-CRG)	For 6CM	</a:t>
            </a:r>
            <a:r>
              <a:rPr lang="en-GB" sz="800" dirty="0" smtClean="0">
                <a:solidFill>
                  <a:srgbClr val="00B050"/>
                </a:solidFill>
              </a:rPr>
              <a:t>6CM received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Chimney	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Frame		For 2CM	</a:t>
            </a:r>
            <a:r>
              <a:rPr lang="en-GB" sz="800" dirty="0" smtClean="0">
                <a:solidFill>
                  <a:srgbClr val="FF6600"/>
                </a:solidFill>
              </a:rPr>
              <a:t>Manufacturing	w42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Coupler ancillaries	For 1CM	</a:t>
            </a:r>
            <a:r>
              <a:rPr lang="en-GB" sz="800" dirty="0" smtClean="0">
                <a:solidFill>
                  <a:srgbClr val="FF6600"/>
                </a:solidFill>
              </a:rPr>
              <a:t>Manufacturing	w40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Tuners ancillaries	For 1CM	</a:t>
            </a:r>
            <a:r>
              <a:rPr lang="en-GB" sz="800" dirty="0" smtClean="0">
                <a:solidFill>
                  <a:srgbClr val="FF6600"/>
                </a:solidFill>
              </a:rPr>
              <a:t>Manufacturing	w40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Cavities		For 1CM	</a:t>
            </a:r>
            <a:r>
              <a:rPr lang="en-GB" sz="800" dirty="0" smtClean="0">
                <a:solidFill>
                  <a:srgbClr val="FF6600"/>
                </a:solidFill>
              </a:rPr>
              <a:t>see W.Venturini presentation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RF power cables	For 1CM	</a:t>
            </a:r>
            <a:r>
              <a:rPr lang="en-GB" sz="800" dirty="0" smtClean="0">
                <a:solidFill>
                  <a:srgbClr val="FF6600"/>
                </a:solidFill>
              </a:rPr>
              <a:t>Manufacturing	w43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RF pick-up cables		</a:t>
            </a:r>
            <a:r>
              <a:rPr lang="en-GB" sz="800" dirty="0" smtClean="0">
                <a:solidFill>
                  <a:srgbClr val="FF6600"/>
                </a:solidFill>
              </a:rPr>
              <a:t>Information pending</a:t>
            </a:r>
            <a:endParaRPr lang="en-GB" sz="800" dirty="0" smtClean="0">
              <a:solidFill>
                <a:schemeClr val="tx2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 smtClean="0"/>
              <a:t>Solenoid		For 4CM	</a:t>
            </a:r>
            <a:r>
              <a:rPr lang="en-GB" sz="800" dirty="0" smtClean="0">
                <a:solidFill>
                  <a:srgbClr val="00B050"/>
                </a:solidFill>
              </a:rPr>
              <a:t>1CM received</a:t>
            </a:r>
            <a:r>
              <a:rPr lang="en-GB" sz="800" dirty="0" smtClean="0">
                <a:solidFill>
                  <a:srgbClr val="FF6600"/>
                </a:solidFill>
              </a:rPr>
              <a:t>	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Fittings, bolts…</a:t>
            </a:r>
            <a:r>
              <a:rPr lang="en-GB" sz="800" dirty="0"/>
              <a:t>	For 3CM	</a:t>
            </a:r>
            <a:r>
              <a:rPr lang="en-GB" sz="800" dirty="0">
                <a:solidFill>
                  <a:srgbClr val="00B050"/>
                </a:solidFill>
              </a:rPr>
              <a:t>3CM 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O-rings, </a:t>
            </a:r>
            <a:r>
              <a:rPr lang="en-GB" sz="800" dirty="0" err="1" smtClean="0">
                <a:solidFill>
                  <a:schemeClr val="tx2"/>
                </a:solidFill>
              </a:rPr>
              <a:t>Helicoflex</a:t>
            </a:r>
            <a:r>
              <a:rPr lang="en-GB" sz="800" dirty="0" smtClean="0">
                <a:solidFill>
                  <a:schemeClr val="tx2"/>
                </a:solidFill>
              </a:rPr>
              <a:t>, Cu gaskets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endParaRPr lang="en-GB" sz="800" dirty="0">
              <a:solidFill>
                <a:srgbClr val="00B05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/>
              <a:t>Current leads	</a:t>
            </a:r>
            <a:r>
              <a:rPr lang="en-GB" sz="800" dirty="0" smtClean="0"/>
              <a:t>	For </a:t>
            </a:r>
            <a:r>
              <a:rPr lang="en-GB" sz="800" dirty="0"/>
              <a:t>2CM	</a:t>
            </a:r>
            <a:r>
              <a:rPr lang="en-GB" sz="800" dirty="0">
                <a:solidFill>
                  <a:srgbClr val="00B050"/>
                </a:solidFill>
              </a:rPr>
              <a:t>2CM 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Splice parts		</a:t>
            </a:r>
            <a:r>
              <a:rPr lang="en-GB" sz="800" dirty="0" smtClean="0"/>
              <a:t>For 2CM</a:t>
            </a:r>
            <a:r>
              <a:rPr lang="en-GB" sz="800" dirty="0"/>
              <a:t>	</a:t>
            </a:r>
            <a:r>
              <a:rPr lang="en-GB" sz="800" dirty="0" smtClean="0">
                <a:solidFill>
                  <a:srgbClr val="FF6600"/>
                </a:solidFill>
              </a:rPr>
              <a:t>Manufacturing	w44</a:t>
            </a:r>
            <a:endParaRPr lang="en-GB" sz="800" dirty="0">
              <a:solidFill>
                <a:srgbClr val="FF660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/>
              <a:t>Cryogenic </a:t>
            </a:r>
            <a:r>
              <a:rPr lang="en-GB" sz="800" dirty="0" smtClean="0"/>
              <a:t>piping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r>
              <a:rPr lang="en-GB" sz="800" dirty="0" smtClean="0">
                <a:solidFill>
                  <a:srgbClr val="FF6600"/>
                </a:solidFill>
              </a:rPr>
              <a:t>	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 smtClean="0"/>
              <a:t>Cryogenic sensors/gauges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Cryogenic instrumentation	For 2CM	</a:t>
            </a:r>
            <a:r>
              <a:rPr lang="en-GB" sz="800" dirty="0" smtClean="0">
                <a:solidFill>
                  <a:srgbClr val="00B050"/>
                </a:solidFill>
              </a:rPr>
              <a:t>2CM installed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 smtClean="0"/>
              <a:t>Omega </a:t>
            </a:r>
            <a:r>
              <a:rPr lang="en-GB" sz="800" dirty="0"/>
              <a:t>alignment </a:t>
            </a:r>
            <a:r>
              <a:rPr lang="en-GB" sz="800" dirty="0" smtClean="0"/>
              <a:t>plates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Suspension </a:t>
            </a:r>
            <a:r>
              <a:rPr lang="en-GB" sz="800" dirty="0" smtClean="0"/>
              <a:t>system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Cavities supporting </a:t>
            </a:r>
            <a:r>
              <a:rPr lang="en-GB" sz="800" dirty="0" smtClean="0"/>
              <a:t>spheres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Survey </a:t>
            </a:r>
            <a:r>
              <a:rPr lang="en-GB" sz="800" dirty="0" smtClean="0"/>
              <a:t>viewports	For 2CM	</a:t>
            </a:r>
            <a:r>
              <a:rPr lang="en-GB" sz="800" dirty="0" smtClean="0">
                <a:solidFill>
                  <a:srgbClr val="FF6600"/>
                </a:solidFill>
              </a:rPr>
              <a:t>Testing @Cern	w38</a:t>
            </a:r>
          </a:p>
          <a:p>
            <a:pPr>
              <a:spcBef>
                <a:spcPts val="200"/>
              </a:spcBef>
            </a:pPr>
            <a:r>
              <a:rPr lang="en-GB" sz="800" dirty="0"/>
              <a:t>Monitoring targets	For 2CM</a:t>
            </a:r>
            <a:r>
              <a:rPr lang="en-GB" sz="800" dirty="0">
                <a:solidFill>
                  <a:srgbClr val="FF6600"/>
                </a:solidFill>
              </a:rPr>
              <a:t>	Manufacturing	w43</a:t>
            </a:r>
          </a:p>
          <a:p>
            <a:pPr>
              <a:spcBef>
                <a:spcPts val="200"/>
              </a:spcBef>
            </a:pPr>
            <a:r>
              <a:rPr lang="en-GB" sz="800" dirty="0">
                <a:solidFill>
                  <a:schemeClr val="tx2"/>
                </a:solidFill>
              </a:rPr>
              <a:t>Cryogenic </a:t>
            </a:r>
            <a:r>
              <a:rPr lang="en-GB" sz="800" dirty="0" err="1" smtClean="0">
                <a:solidFill>
                  <a:schemeClr val="tx2"/>
                </a:solidFill>
              </a:rPr>
              <a:t>safetydevices</a:t>
            </a:r>
            <a:r>
              <a:rPr lang="en-GB" sz="800" dirty="0" smtClean="0">
                <a:solidFill>
                  <a:schemeClr val="tx2"/>
                </a:solidFill>
              </a:rPr>
              <a:t> (TE-CRG)	For 2CM</a:t>
            </a:r>
            <a:r>
              <a:rPr lang="en-GB" sz="800" dirty="0">
                <a:solidFill>
                  <a:srgbClr val="C00000"/>
                </a:solidFill>
              </a:rPr>
              <a:t>	</a:t>
            </a:r>
            <a:r>
              <a:rPr lang="en-GB" sz="800" dirty="0" smtClean="0">
                <a:solidFill>
                  <a:srgbClr val="FF6600"/>
                </a:solidFill>
              </a:rPr>
              <a:t>Order out	w43</a:t>
            </a:r>
            <a:endParaRPr lang="en-GB" sz="800" dirty="0">
              <a:solidFill>
                <a:srgbClr val="FF660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>
                <a:solidFill>
                  <a:schemeClr val="tx2"/>
                </a:solidFill>
              </a:rPr>
              <a:t>Vacuum safety devices		</a:t>
            </a:r>
            <a:r>
              <a:rPr lang="en-GB" sz="800" dirty="0" smtClean="0">
                <a:solidFill>
                  <a:srgbClr val="FF6600"/>
                </a:solidFill>
              </a:rPr>
              <a:t>Information pending</a:t>
            </a:r>
            <a:endParaRPr lang="en-GB" sz="800" dirty="0">
              <a:solidFill>
                <a:srgbClr val="FF660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/>
              <a:t>Vacuum valves	For 2CM	</a:t>
            </a:r>
            <a:r>
              <a:rPr lang="en-GB" sz="800" dirty="0">
                <a:solidFill>
                  <a:srgbClr val="FF6600"/>
                </a:solidFill>
              </a:rPr>
              <a:t>80% received	</a:t>
            </a:r>
            <a:endParaRPr lang="en-GB" sz="800" dirty="0">
              <a:solidFill>
                <a:srgbClr val="FF000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Vacuum gauges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r>
              <a:rPr lang="en-GB" sz="800" dirty="0" smtClean="0">
                <a:solidFill>
                  <a:srgbClr val="FF0000"/>
                </a:solidFill>
              </a:rPr>
              <a:t>	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Vacuum </a:t>
            </a:r>
            <a:r>
              <a:rPr lang="en-GB" sz="800" dirty="0" err="1" smtClean="0"/>
              <a:t>cryo</a:t>
            </a:r>
            <a:r>
              <a:rPr lang="en-GB" sz="800" dirty="0" smtClean="0"/>
              <a:t> T-sensors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r>
              <a:rPr lang="en-GB" sz="800" dirty="0" smtClean="0"/>
              <a:t>	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Vacuum </a:t>
            </a:r>
            <a:r>
              <a:rPr lang="en-GB" sz="800" dirty="0"/>
              <a:t>instrumentation	For 2CM	</a:t>
            </a:r>
            <a:r>
              <a:rPr lang="en-GB" sz="800" dirty="0">
                <a:solidFill>
                  <a:srgbClr val="FF6600"/>
                </a:solidFill>
              </a:rPr>
              <a:t>Manufacturing	w40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Bellows ancillaries	For 2CM	</a:t>
            </a:r>
            <a:r>
              <a:rPr lang="en-GB" sz="800" dirty="0">
                <a:solidFill>
                  <a:srgbClr val="FF6600"/>
                </a:solidFill>
              </a:rPr>
              <a:t>Manufacturing	</a:t>
            </a:r>
            <a:r>
              <a:rPr lang="en-GB" sz="800" dirty="0" smtClean="0">
                <a:solidFill>
                  <a:srgbClr val="FF6600"/>
                </a:solidFill>
              </a:rPr>
              <a:t>w44</a:t>
            </a:r>
            <a:endParaRPr lang="en-GB" sz="800" dirty="0">
              <a:solidFill>
                <a:srgbClr val="FF660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>
                <a:solidFill>
                  <a:schemeClr val="tx2"/>
                </a:solidFill>
              </a:rPr>
              <a:t>Helium vessels ancillaries	For 2CM	</a:t>
            </a:r>
            <a:r>
              <a:rPr lang="en-GB" sz="800" dirty="0">
                <a:solidFill>
                  <a:srgbClr val="00B050"/>
                </a:solidFill>
              </a:rPr>
              <a:t>2CM  installed</a:t>
            </a:r>
            <a:endParaRPr lang="en-GB" sz="800" dirty="0">
              <a:solidFill>
                <a:schemeClr val="tx2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/>
              <a:t>RF cable </a:t>
            </a:r>
            <a:r>
              <a:rPr lang="en-GB" sz="800" dirty="0" err="1"/>
              <a:t>thermalization</a:t>
            </a:r>
            <a:r>
              <a:rPr lang="en-GB" sz="800" dirty="0"/>
              <a:t>	For 2CM	</a:t>
            </a:r>
            <a:r>
              <a:rPr lang="en-GB" sz="800" dirty="0">
                <a:solidFill>
                  <a:srgbClr val="FF6600"/>
                </a:solidFill>
              </a:rPr>
              <a:t>Manufacturing	</a:t>
            </a:r>
            <a:r>
              <a:rPr lang="en-GB" sz="800" dirty="0" smtClean="0">
                <a:solidFill>
                  <a:srgbClr val="FF6600"/>
                </a:solidFill>
              </a:rPr>
              <a:t>w44</a:t>
            </a:r>
            <a:endParaRPr lang="en-GB" sz="800" dirty="0">
              <a:solidFill>
                <a:srgbClr val="FF660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/>
              <a:t>Diagonal rods </a:t>
            </a:r>
            <a:r>
              <a:rPr lang="en-GB" sz="800" dirty="0" err="1"/>
              <a:t>thermalization</a:t>
            </a:r>
            <a:r>
              <a:rPr lang="en-GB" sz="800" dirty="0"/>
              <a:t>	For 2CM	</a:t>
            </a:r>
            <a:r>
              <a:rPr lang="en-GB" sz="800" dirty="0">
                <a:solidFill>
                  <a:srgbClr val="FF6600"/>
                </a:solidFill>
              </a:rPr>
              <a:t>Manufacturing	</a:t>
            </a:r>
            <a:r>
              <a:rPr lang="en-GB" sz="800" dirty="0" smtClean="0">
                <a:solidFill>
                  <a:srgbClr val="FF6600"/>
                </a:solidFill>
              </a:rPr>
              <a:t>w44</a:t>
            </a:r>
          </a:p>
          <a:p>
            <a:endParaRPr lang="en-GB" sz="800" dirty="0"/>
          </a:p>
          <a:p>
            <a:endParaRPr lang="en-GB" sz="800" dirty="0" smtClean="0"/>
          </a:p>
        </p:txBody>
      </p:sp>
      <p:sp>
        <p:nvSpPr>
          <p:cNvPr id="19" name="Content Placeholder 12"/>
          <p:cNvSpPr txBox="1">
            <a:spLocks/>
          </p:cNvSpPr>
          <p:nvPr/>
        </p:nvSpPr>
        <p:spPr>
          <a:xfrm>
            <a:off x="4572000" y="1181577"/>
            <a:ext cx="4572000" cy="5676423"/>
          </a:xfrm>
          <a:prstGeom prst="rect">
            <a:avLst/>
          </a:prstGeom>
          <a:solidFill>
            <a:schemeClr val="bg1"/>
          </a:solidFill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GB" sz="800" b="1" dirty="0" smtClean="0">
                <a:solidFill>
                  <a:schemeClr val="bg2">
                    <a:lumMod val="10000"/>
                  </a:schemeClr>
                </a:solidFill>
              </a:rPr>
              <a:t>Component		Quantity	Status</a:t>
            </a:r>
          </a:p>
          <a:p>
            <a:pPr>
              <a:spcBef>
                <a:spcPts val="200"/>
              </a:spcBef>
            </a:pPr>
            <a:r>
              <a:rPr lang="el-GR" sz="800" dirty="0" smtClean="0"/>
              <a:t>Ω</a:t>
            </a:r>
            <a:r>
              <a:rPr lang="en-GB" sz="800" dirty="0" smtClean="0"/>
              <a:t> plates </a:t>
            </a:r>
            <a:r>
              <a:rPr lang="en-GB" sz="800" dirty="0" err="1" smtClean="0"/>
              <a:t>thermalization</a:t>
            </a:r>
            <a:r>
              <a:rPr lang="en-GB" sz="800" dirty="0" smtClean="0"/>
              <a:t>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Solenoid extension	For 2CM	</a:t>
            </a:r>
            <a:r>
              <a:rPr lang="en-GB" sz="800" dirty="0" smtClean="0">
                <a:solidFill>
                  <a:srgbClr val="FF6600"/>
                </a:solidFill>
              </a:rPr>
              <a:t>Manufacturing	w44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Helium fittings		For 2CM	</a:t>
            </a:r>
            <a:r>
              <a:rPr lang="en-GB" sz="800" dirty="0" smtClean="0">
                <a:solidFill>
                  <a:srgbClr val="FF6600"/>
                </a:solidFill>
              </a:rPr>
              <a:t>Manufacturing	w44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Omega plate supports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Current leads		For 2CM	</a:t>
            </a:r>
            <a:r>
              <a:rPr lang="en-GB" sz="800" dirty="0" smtClean="0">
                <a:solidFill>
                  <a:srgbClr val="00B050"/>
                </a:solidFill>
              </a:rPr>
              <a:t>2CM received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Jacks		For 6CM	</a:t>
            </a:r>
            <a:r>
              <a:rPr lang="en-GB" sz="800" dirty="0" smtClean="0">
                <a:solidFill>
                  <a:srgbClr val="00B050"/>
                </a:solidFill>
              </a:rPr>
              <a:t>6CM received</a:t>
            </a:r>
          </a:p>
          <a:p>
            <a:pPr>
              <a:spcBef>
                <a:spcPts val="200"/>
              </a:spcBef>
            </a:pPr>
            <a:endParaRPr lang="en-GB" sz="800" dirty="0" smtClean="0">
              <a:solidFill>
                <a:srgbClr val="00B05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b="1" dirty="0" smtClean="0">
                <a:solidFill>
                  <a:schemeClr val="bg2">
                    <a:lumMod val="10000"/>
                  </a:schemeClr>
                </a:solidFill>
              </a:rPr>
              <a:t>Tooling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Clean room			</a:t>
            </a:r>
            <a:r>
              <a:rPr lang="en-GB" sz="800" dirty="0" smtClean="0">
                <a:solidFill>
                  <a:srgbClr val="FF6600"/>
                </a:solidFill>
              </a:rPr>
              <a:t>Cleaning 	w38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Baldachin			</a:t>
            </a:r>
            <a:r>
              <a:rPr lang="en-GB" sz="800" dirty="0" smtClean="0">
                <a:solidFill>
                  <a:srgbClr val="00B050"/>
                </a:solidFill>
              </a:rPr>
              <a:t>Available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Railing </a:t>
            </a:r>
            <a:r>
              <a:rPr lang="en-GB" sz="800" dirty="0" smtClean="0"/>
              <a:t>system			</a:t>
            </a:r>
            <a:r>
              <a:rPr lang="en-GB" sz="800" dirty="0" smtClean="0">
                <a:solidFill>
                  <a:srgbClr val="00B050"/>
                </a:solidFill>
              </a:rPr>
              <a:t>Available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Lifting </a:t>
            </a:r>
            <a:r>
              <a:rPr lang="en-GB" sz="800" dirty="0" smtClean="0"/>
              <a:t>Frame			</a:t>
            </a:r>
            <a:r>
              <a:rPr lang="en-GB" sz="800" dirty="0" smtClean="0">
                <a:solidFill>
                  <a:srgbClr val="FF6600"/>
                </a:solidFill>
              </a:rPr>
              <a:t>Cleaning	w37</a:t>
            </a:r>
            <a:endParaRPr lang="en-GB" sz="800" dirty="0">
              <a:solidFill>
                <a:srgbClr val="FF660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/>
              <a:t>Cavities/solenoid </a:t>
            </a:r>
            <a:r>
              <a:rPr lang="en-GB" sz="800" dirty="0" smtClean="0"/>
              <a:t>Trolley		</a:t>
            </a:r>
            <a:r>
              <a:rPr lang="en-GB" sz="800" dirty="0" smtClean="0">
                <a:solidFill>
                  <a:srgbClr val="FF6600"/>
                </a:solidFill>
              </a:rPr>
              <a:t>Manufacturing	w40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Multi Purpose </a:t>
            </a:r>
            <a:r>
              <a:rPr lang="en-GB" sz="800" dirty="0" smtClean="0"/>
              <a:t>Trolley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Top plate leak test </a:t>
            </a:r>
            <a:r>
              <a:rPr lang="en-GB" sz="800" dirty="0" smtClean="0"/>
              <a:t>tooling		</a:t>
            </a:r>
            <a:r>
              <a:rPr lang="en-GB" sz="800" dirty="0" smtClean="0">
                <a:solidFill>
                  <a:srgbClr val="FF6600"/>
                </a:solidFill>
              </a:rPr>
              <a:t>Manufacturing	w41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 smtClean="0"/>
              <a:t>Plaque test </a:t>
            </a:r>
            <a:r>
              <a:rPr lang="en-GB" sz="800" dirty="0" err="1" smtClean="0"/>
              <a:t>en</a:t>
            </a:r>
            <a:r>
              <a:rPr lang="en-GB" sz="800" dirty="0" smtClean="0"/>
              <a:t> charge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 smtClean="0"/>
              <a:t>Chimney support assy. for trolley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>
              <a:solidFill>
                <a:srgbClr val="00B050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 smtClean="0"/>
              <a:t>Lifting support for chimney eq.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He </a:t>
            </a:r>
            <a:r>
              <a:rPr lang="en-GB" sz="800" dirty="0"/>
              <a:t>tank insertion </a:t>
            </a:r>
            <a:r>
              <a:rPr lang="en-GB" sz="800" dirty="0" smtClean="0"/>
              <a:t>blocks		</a:t>
            </a:r>
            <a:r>
              <a:rPr lang="en-GB" sz="800" dirty="0" smtClean="0">
                <a:solidFill>
                  <a:srgbClr val="FF6600"/>
                </a:solidFill>
              </a:rPr>
              <a:t>Drawing ready	w41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 smtClean="0"/>
              <a:t>Double targets support for V plate		</a:t>
            </a:r>
            <a:r>
              <a:rPr lang="en-GB" sz="800" dirty="0" smtClean="0">
                <a:solidFill>
                  <a:srgbClr val="FF6600"/>
                </a:solidFill>
              </a:rPr>
              <a:t>Manufacturing	w41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Target L support		</a:t>
            </a:r>
            <a:r>
              <a:rPr lang="en-GB" sz="800" dirty="0" smtClean="0">
                <a:solidFill>
                  <a:srgbClr val="FF6600"/>
                </a:solidFill>
              </a:rPr>
              <a:t>Manufacturing	w41</a:t>
            </a:r>
          </a:p>
          <a:p>
            <a:pPr>
              <a:spcBef>
                <a:spcPts val="200"/>
              </a:spcBef>
            </a:pPr>
            <a:r>
              <a:rPr lang="en-GB" sz="800" dirty="0" smtClean="0"/>
              <a:t>sets </a:t>
            </a:r>
            <a:r>
              <a:rPr lang="en-GB" sz="800" dirty="0"/>
              <a:t>of wheels for </a:t>
            </a:r>
            <a:r>
              <a:rPr lang="en-GB" sz="800" dirty="0" smtClean="0"/>
              <a:t>v-vessel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set of wheels for Cavity </a:t>
            </a:r>
            <a:r>
              <a:rPr lang="en-GB" sz="800" dirty="0" smtClean="0"/>
              <a:t>trolley		</a:t>
            </a:r>
            <a:r>
              <a:rPr lang="en-GB" sz="800" dirty="0" smtClean="0">
                <a:solidFill>
                  <a:srgbClr val="FF6600"/>
                </a:solidFill>
              </a:rPr>
              <a:t>Manufacturing	w40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Motorization </a:t>
            </a:r>
            <a:r>
              <a:rPr lang="en-GB" sz="800" dirty="0" smtClean="0"/>
              <a:t>v-vessel/CST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 smtClean="0"/>
              <a:t>Vacuum vessel feet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Vacuum vessel cover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 smtClean="0"/>
          </a:p>
          <a:p>
            <a:pPr>
              <a:spcBef>
                <a:spcPts val="200"/>
              </a:spcBef>
            </a:pPr>
            <a:r>
              <a:rPr lang="en-GB" sz="800" dirty="0" smtClean="0"/>
              <a:t>Thermal </a:t>
            </a:r>
            <a:r>
              <a:rPr lang="en-GB" sz="800" dirty="0"/>
              <a:t>shield onto lifting frame fixation </a:t>
            </a:r>
            <a:r>
              <a:rPr lang="en-GB" sz="800" dirty="0" smtClean="0"/>
              <a:t>system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Crow's foot spanner set (for VCR connection</a:t>
            </a:r>
            <a:r>
              <a:rPr lang="en-GB" sz="800" dirty="0" smtClean="0"/>
              <a:t>)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Steps (for work in height into the cleanroom</a:t>
            </a:r>
            <a:r>
              <a:rPr lang="en-GB" sz="800" dirty="0" smtClean="0"/>
              <a:t>)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Personal </a:t>
            </a:r>
            <a:r>
              <a:rPr lang="en-GB" sz="800" dirty="0" smtClean="0"/>
              <a:t>elevator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Cleanroom </a:t>
            </a:r>
            <a:r>
              <a:rPr lang="en-GB" sz="800" dirty="0" smtClean="0"/>
              <a:t>harness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Chimney frame  pre </a:t>
            </a:r>
            <a:r>
              <a:rPr lang="en-GB" sz="800" dirty="0" smtClean="0"/>
              <a:t>assembly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 smtClean="0"/>
              <a:t>Cavity </a:t>
            </a:r>
            <a:r>
              <a:rPr lang="en-GB" sz="800" dirty="0"/>
              <a:t>crane (</a:t>
            </a:r>
            <a:r>
              <a:rPr lang="en-GB" sz="800" dirty="0" err="1"/>
              <a:t>Chevre</a:t>
            </a:r>
            <a:r>
              <a:rPr lang="en-GB" sz="800" dirty="0" smtClean="0"/>
              <a:t>)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/>
              <a:t>Survey targets supports for </a:t>
            </a:r>
            <a:r>
              <a:rPr lang="en-GB" sz="800" dirty="0" smtClean="0"/>
              <a:t>assembly</a:t>
            </a:r>
            <a:r>
              <a:rPr lang="en-GB" sz="800" dirty="0" smtClean="0">
                <a:solidFill>
                  <a:srgbClr val="00B050"/>
                </a:solidFill>
              </a:rPr>
              <a:t>	</a:t>
            </a:r>
            <a:r>
              <a:rPr lang="en-GB" sz="800" dirty="0" smtClean="0">
                <a:solidFill>
                  <a:srgbClr val="FF6600"/>
                </a:solidFill>
              </a:rPr>
              <a:t>Testing @ Cern</a:t>
            </a:r>
            <a:endParaRPr lang="en-GB" sz="800" dirty="0"/>
          </a:p>
          <a:p>
            <a:pPr>
              <a:spcBef>
                <a:spcPts val="200"/>
              </a:spcBef>
            </a:pPr>
            <a:r>
              <a:rPr lang="en-GB" sz="800" dirty="0" smtClean="0"/>
              <a:t>Survey targets supports M12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Consumable for clean room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  <a:endParaRPr lang="en-GB" sz="800" dirty="0" smtClean="0">
              <a:solidFill>
                <a:schemeClr val="tx2"/>
              </a:solidFill>
            </a:endParaRP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Ultrasonic bath	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Hand tools			</a:t>
            </a:r>
            <a:r>
              <a:rPr lang="en-GB" sz="800" dirty="0" smtClean="0">
                <a:solidFill>
                  <a:srgbClr val="00B050"/>
                </a:solidFill>
              </a:rPr>
              <a:t>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Laser tracker (EN-MEF)</a:t>
            </a:r>
            <a:r>
              <a:rPr lang="en-GB" sz="800" dirty="0" smtClean="0">
                <a:solidFill>
                  <a:srgbClr val="00B050"/>
                </a:solidFill>
              </a:rPr>
              <a:t>		Received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</a:rPr>
              <a:t>Vacuum test equipment (TE-VSC)		</a:t>
            </a:r>
            <a:r>
              <a:rPr lang="en-GB" sz="800" dirty="0" smtClean="0">
                <a:solidFill>
                  <a:srgbClr val="FF6600"/>
                </a:solidFill>
              </a:rPr>
              <a:t>Procuring</a:t>
            </a:r>
            <a:endParaRPr lang="en-GB" sz="8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4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563888" y="1124744"/>
            <a:ext cx="2808312" cy="72008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Cryo</a:t>
            </a:r>
            <a:r>
              <a:rPr lang="en-US" dirty="0" smtClean="0"/>
              <a:t>-module Project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V.Parma</a:t>
            </a:r>
            <a:r>
              <a:rPr lang="en-US" sz="1100" b="1" dirty="0" smtClean="0">
                <a:solidFill>
                  <a:srgbClr val="FFFF00"/>
                </a:solidFill>
              </a:rPr>
              <a:t>, TE-MSC </a:t>
            </a:r>
          </a:p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(</a:t>
            </a:r>
            <a:r>
              <a:rPr lang="en-US" sz="1100" b="1" dirty="0" err="1" smtClean="0">
                <a:solidFill>
                  <a:srgbClr val="FFFF00"/>
                </a:solidFill>
              </a:rPr>
              <a:t>W.Venturini</a:t>
            </a:r>
            <a:r>
              <a:rPr lang="en-US" sz="1100" b="1" dirty="0" smtClean="0">
                <a:solidFill>
                  <a:srgbClr val="FFFF00"/>
                </a:solidFill>
              </a:rPr>
              <a:t>, BE-RF)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707904" y="2060848"/>
            <a:ext cx="2520280" cy="9144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Cryo</a:t>
            </a:r>
            <a:r>
              <a:rPr lang="en-US" dirty="0" smtClean="0"/>
              <a:t>-module Assembly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Y.Leclercq</a:t>
            </a:r>
            <a:r>
              <a:rPr lang="en-US" sz="1100" b="1" dirty="0" smtClean="0">
                <a:solidFill>
                  <a:srgbClr val="FFFF00"/>
                </a:solidFill>
              </a:rPr>
              <a:t>, TE-MSC </a:t>
            </a:r>
          </a:p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(</a:t>
            </a:r>
            <a:r>
              <a:rPr lang="en-US" sz="1100" b="1" dirty="0" err="1" smtClean="0">
                <a:solidFill>
                  <a:srgbClr val="FFFF00"/>
                </a:solidFill>
              </a:rPr>
              <a:t>M.Therasse</a:t>
            </a:r>
            <a:r>
              <a:rPr lang="en-US" sz="1100" b="1" dirty="0" smtClean="0">
                <a:solidFill>
                  <a:srgbClr val="FFFF00"/>
                </a:solidFill>
              </a:rPr>
              <a:t>, BE-RF)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516216" y="1927684"/>
            <a:ext cx="2376264" cy="70922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Assembly Process Follow-up &amp; Documentation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J.A.Bousquet</a:t>
            </a:r>
            <a:r>
              <a:rPr lang="en-US" sz="1100" b="1" dirty="0" smtClean="0">
                <a:solidFill>
                  <a:srgbClr val="FFFF00"/>
                </a:solidFill>
              </a:rPr>
              <a:t>, BE-RF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55576" y="2060848"/>
            <a:ext cx="2160240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 Quality Control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L.R.Williams</a:t>
            </a:r>
            <a:r>
              <a:rPr lang="en-US" sz="1100" b="1" dirty="0" smtClean="0">
                <a:solidFill>
                  <a:srgbClr val="FFFF00"/>
                </a:solidFill>
              </a:rPr>
              <a:t>, TE-MSC </a:t>
            </a:r>
          </a:p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(</a:t>
            </a:r>
            <a:r>
              <a:rPr lang="en-US" sz="1100" b="1" dirty="0" err="1" smtClean="0">
                <a:solidFill>
                  <a:srgbClr val="FFFF00"/>
                </a:solidFill>
              </a:rPr>
              <a:t>M.Therasse</a:t>
            </a:r>
            <a:r>
              <a:rPr lang="en-US" sz="1100" b="1" dirty="0" smtClean="0">
                <a:solidFill>
                  <a:srgbClr val="FFFF00"/>
                </a:solidFill>
              </a:rPr>
              <a:t>, BE-RF)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707904" y="3248980"/>
            <a:ext cx="2520280" cy="115212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Clean-Room Team</a:t>
            </a:r>
          </a:p>
          <a:p>
            <a:pPr algn="ctr"/>
            <a:r>
              <a:rPr lang="en-US" sz="1100" b="1" dirty="0" err="1">
                <a:solidFill>
                  <a:srgbClr val="FFFF00"/>
                </a:solidFill>
              </a:rPr>
              <a:t>G.Barlow</a:t>
            </a:r>
            <a:r>
              <a:rPr lang="en-US" sz="1100" b="1" dirty="0">
                <a:solidFill>
                  <a:srgbClr val="FFFF00"/>
                </a:solidFill>
              </a:rPr>
              <a:t>, </a:t>
            </a:r>
            <a:r>
              <a:rPr lang="en-US" sz="1100" b="1" dirty="0" err="1">
                <a:solidFill>
                  <a:srgbClr val="FFFF00"/>
                </a:solidFill>
              </a:rPr>
              <a:t>J.B.Deschamps</a:t>
            </a:r>
            <a:r>
              <a:rPr lang="en-US" sz="1100" b="1" dirty="0">
                <a:solidFill>
                  <a:srgbClr val="FFFF00"/>
                </a:solidFill>
              </a:rPr>
              <a:t>, TE-MSC; </a:t>
            </a:r>
          </a:p>
          <a:p>
            <a:pPr algn="ctr"/>
            <a:r>
              <a:rPr lang="en-US" sz="1100" b="1" dirty="0">
                <a:solidFill>
                  <a:srgbClr val="FFFF00"/>
                </a:solidFill>
              </a:rPr>
              <a:t>F.V., L.F., AL4030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707905" y="4653136"/>
            <a:ext cx="2520279" cy="136815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Storage, Logistics &amp; Components Preparation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Ph.Canard</a:t>
            </a:r>
            <a:r>
              <a:rPr lang="en-US" sz="1100" b="1" dirty="0">
                <a:solidFill>
                  <a:srgbClr val="FFFF00"/>
                </a:solidFill>
              </a:rPr>
              <a:t> </a:t>
            </a:r>
            <a:r>
              <a:rPr lang="en-US" sz="1100" b="1" dirty="0" smtClean="0">
                <a:solidFill>
                  <a:srgbClr val="FFFF00"/>
                </a:solidFill>
              </a:rPr>
              <a:t>&amp; team (S.C.,F.O.,M.B)</a:t>
            </a:r>
            <a:r>
              <a:rPr lang="en-GB" sz="1100" b="1" dirty="0" smtClean="0">
                <a:solidFill>
                  <a:srgbClr val="FFFF00"/>
                </a:solidFill>
              </a:rPr>
              <a:t>, TE-MSC</a:t>
            </a:r>
            <a:endParaRPr lang="en-US" sz="1100" b="1" dirty="0" smtClean="0">
              <a:solidFill>
                <a:srgbClr val="FFFF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16216" y="5445224"/>
            <a:ext cx="2376264" cy="127444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CM Components</a:t>
            </a:r>
          </a:p>
          <a:p>
            <a:r>
              <a:rPr lang="en-US" sz="1100" b="1" dirty="0" err="1">
                <a:solidFill>
                  <a:srgbClr val="FFFF00"/>
                </a:solidFill>
              </a:rPr>
              <a:t>M.Therasse</a:t>
            </a:r>
            <a:r>
              <a:rPr lang="en-US" sz="1100" b="1" dirty="0">
                <a:solidFill>
                  <a:srgbClr val="FFFF00"/>
                </a:solidFill>
              </a:rPr>
              <a:t>, BE-RF</a:t>
            </a:r>
          </a:p>
          <a:p>
            <a:r>
              <a:rPr lang="en-US" sz="1100" b="1" dirty="0" err="1">
                <a:solidFill>
                  <a:srgbClr val="FFFF00"/>
                </a:solidFill>
              </a:rPr>
              <a:t>D.Smekens</a:t>
            </a:r>
            <a:r>
              <a:rPr lang="en-US" sz="1100" b="1" dirty="0">
                <a:solidFill>
                  <a:srgbClr val="FFFF00"/>
                </a:solidFill>
              </a:rPr>
              <a:t>, TE-MSC</a:t>
            </a:r>
          </a:p>
          <a:p>
            <a:r>
              <a:rPr lang="en-US" sz="1100" b="1" dirty="0" err="1">
                <a:solidFill>
                  <a:srgbClr val="FFFF00"/>
                </a:solidFill>
              </a:rPr>
              <a:t>D.Ramos</a:t>
            </a:r>
            <a:r>
              <a:rPr lang="en-US" sz="1100" b="1" dirty="0">
                <a:solidFill>
                  <a:srgbClr val="FFFF00"/>
                </a:solidFill>
              </a:rPr>
              <a:t>, TE-MSC</a:t>
            </a:r>
          </a:p>
          <a:p>
            <a:r>
              <a:rPr lang="en-US" sz="1100" b="1" dirty="0" err="1">
                <a:solidFill>
                  <a:srgbClr val="FFFF00"/>
                </a:solidFill>
              </a:rPr>
              <a:t>Y.Leclercq</a:t>
            </a:r>
            <a:r>
              <a:rPr lang="en-US" sz="1100" b="1" dirty="0">
                <a:solidFill>
                  <a:srgbClr val="FFFF00"/>
                </a:solidFill>
              </a:rPr>
              <a:t>, TE-MSC</a:t>
            </a:r>
          </a:p>
          <a:p>
            <a:r>
              <a:rPr lang="en-US" sz="1100" b="1" dirty="0" err="1">
                <a:solidFill>
                  <a:srgbClr val="FFFF00"/>
                </a:solidFill>
              </a:rPr>
              <a:t>L.R.Williams</a:t>
            </a:r>
            <a:r>
              <a:rPr lang="en-US" sz="1100" b="1" dirty="0">
                <a:solidFill>
                  <a:srgbClr val="FFFF00"/>
                </a:solidFill>
              </a:rPr>
              <a:t>, TE-MSC</a:t>
            </a:r>
          </a:p>
          <a:p>
            <a:r>
              <a:rPr lang="en-US" sz="1100" b="1" dirty="0">
                <a:solidFill>
                  <a:srgbClr val="FFFF00"/>
                </a:solidFill>
              </a:rPr>
              <a:t>…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516216" y="4041068"/>
            <a:ext cx="2376264" cy="5400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Components Cleaning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M.Thiebert</a:t>
            </a:r>
            <a:r>
              <a:rPr lang="en-US" sz="1100" b="1" dirty="0" smtClean="0">
                <a:solidFill>
                  <a:srgbClr val="FFFF00"/>
                </a:solidFill>
              </a:rPr>
              <a:t> &amp; team, TE-VSC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22618" y="3119264"/>
            <a:ext cx="1656184" cy="8858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QA, NC &amp; MTF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A.Chrul</a:t>
            </a:r>
            <a:r>
              <a:rPr lang="en-US" sz="1100" b="1" dirty="0" smtClean="0">
                <a:solidFill>
                  <a:srgbClr val="FFFF00"/>
                </a:solidFill>
              </a:rPr>
              <a:t>, TE-MSC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907704" y="3119264"/>
            <a:ext cx="1656184" cy="8858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Cleanliness QC &amp; clean-room Training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M.Therasse</a:t>
            </a:r>
            <a:r>
              <a:rPr lang="en-US" sz="1100" b="1" dirty="0" smtClean="0">
                <a:solidFill>
                  <a:srgbClr val="FFFF00"/>
                </a:solidFill>
              </a:rPr>
              <a:t>, </a:t>
            </a:r>
            <a:r>
              <a:rPr lang="en-US" sz="1100" b="1" dirty="0" err="1" smtClean="0">
                <a:solidFill>
                  <a:srgbClr val="FFFF00"/>
                </a:solidFill>
              </a:rPr>
              <a:t>M.Gourragne</a:t>
            </a:r>
            <a:r>
              <a:rPr lang="en-US" sz="1100" b="1" dirty="0" smtClean="0">
                <a:solidFill>
                  <a:srgbClr val="FFFF00"/>
                </a:solidFill>
              </a:rPr>
              <a:t>, BE-RF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22618" y="4077072"/>
            <a:ext cx="1656184" cy="93610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Vacuum checks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G.Vandoni</a:t>
            </a:r>
            <a:r>
              <a:rPr lang="en-US" sz="1100" b="1" dirty="0" smtClean="0">
                <a:solidFill>
                  <a:srgbClr val="FFFF00"/>
                </a:solidFill>
              </a:rPr>
              <a:t>, (</a:t>
            </a:r>
            <a:r>
              <a:rPr lang="en-US" sz="1100" b="1" dirty="0" err="1" smtClean="0">
                <a:solidFill>
                  <a:srgbClr val="FFFF00"/>
                </a:solidFill>
              </a:rPr>
              <a:t>J.Somoza</a:t>
            </a:r>
            <a:r>
              <a:rPr lang="en-US" sz="1100" b="1" dirty="0" smtClean="0">
                <a:solidFill>
                  <a:srgbClr val="FFFF00"/>
                </a:solidFill>
              </a:rPr>
              <a:t>)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P.Demarest</a:t>
            </a:r>
            <a:r>
              <a:rPr lang="en-US" sz="1100" b="1" dirty="0" smtClean="0">
                <a:solidFill>
                  <a:srgbClr val="FFFF00"/>
                </a:solidFill>
              </a:rPr>
              <a:t>, </a:t>
            </a:r>
            <a:r>
              <a:rPr lang="en-US" sz="1100" b="1" dirty="0" err="1" smtClean="0">
                <a:solidFill>
                  <a:srgbClr val="FFFF00"/>
                </a:solidFill>
              </a:rPr>
              <a:t>A.Harrison</a:t>
            </a:r>
            <a:r>
              <a:rPr lang="en-US" sz="1100" b="1" dirty="0" smtClean="0">
                <a:solidFill>
                  <a:srgbClr val="FFFF00"/>
                </a:solidFill>
              </a:rPr>
              <a:t>, TE-VSC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907704" y="4077072"/>
            <a:ext cx="1656184" cy="93610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Survey alignment/checks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J.Ch.Gayde</a:t>
            </a:r>
            <a:r>
              <a:rPr lang="en-US" sz="1100" b="1" dirty="0" smtClean="0">
                <a:solidFill>
                  <a:srgbClr val="FFFF00"/>
                </a:solidFill>
              </a:rPr>
              <a:t> + team of 4 EN-MEF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30175" y="5085184"/>
            <a:ext cx="1656184" cy="86409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Electrical tests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M.Struik</a:t>
            </a:r>
            <a:r>
              <a:rPr lang="en-US" sz="1100" b="1" dirty="0" smtClean="0">
                <a:solidFill>
                  <a:srgbClr val="FFFF00"/>
                </a:solidFill>
              </a:rPr>
              <a:t>, TE-MSC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907704" y="5085184"/>
            <a:ext cx="1656184" cy="86409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RF cavities/aux. tests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M.Therasse</a:t>
            </a:r>
            <a:r>
              <a:rPr lang="en-US" sz="1100" b="1" dirty="0" smtClean="0">
                <a:solidFill>
                  <a:srgbClr val="FFFF00"/>
                </a:solidFill>
              </a:rPr>
              <a:t> (</a:t>
            </a:r>
            <a:r>
              <a:rPr lang="en-US" sz="1100" b="1" dirty="0" err="1" smtClean="0">
                <a:solidFill>
                  <a:srgbClr val="FFFF00"/>
                </a:solidFill>
              </a:rPr>
              <a:t>P.Zang</a:t>
            </a:r>
            <a:r>
              <a:rPr lang="en-US" sz="1100" b="1" dirty="0" smtClean="0">
                <a:solidFill>
                  <a:srgbClr val="FFFF00"/>
                </a:solidFill>
              </a:rPr>
              <a:t>), BE-RF</a:t>
            </a:r>
            <a:endParaRPr lang="en-GB" sz="1100" b="1" dirty="0">
              <a:solidFill>
                <a:srgbClr val="FFFF00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516216" y="2699057"/>
            <a:ext cx="2376264" cy="65793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CM Design Support</a:t>
            </a:r>
          </a:p>
          <a:p>
            <a:pPr algn="ctr"/>
            <a:r>
              <a:rPr lang="en-US" sz="1100" b="1" dirty="0" err="1" smtClean="0">
                <a:solidFill>
                  <a:srgbClr val="FFFF00"/>
                </a:solidFill>
              </a:rPr>
              <a:t>J.Dequaire</a:t>
            </a:r>
            <a:r>
              <a:rPr lang="en-US" sz="1100" b="1" dirty="0" smtClean="0">
                <a:solidFill>
                  <a:srgbClr val="FFFF00"/>
                </a:solidFill>
              </a:rPr>
              <a:t> (</a:t>
            </a:r>
            <a:r>
              <a:rPr lang="en-US" sz="1100" b="1" dirty="0" err="1" smtClean="0">
                <a:solidFill>
                  <a:srgbClr val="FFFF00"/>
                </a:solidFill>
              </a:rPr>
              <a:t>Intitek</a:t>
            </a:r>
            <a:r>
              <a:rPr lang="en-US" sz="1100" b="1" dirty="0" smtClean="0">
                <a:solidFill>
                  <a:srgbClr val="FFFF00"/>
                </a:solidFill>
              </a:rPr>
              <a:t>), TE-MSC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516216" y="4689140"/>
            <a:ext cx="2376264" cy="6840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Components/tools re-work</a:t>
            </a:r>
            <a:endParaRPr lang="en-US" sz="1400" dirty="0"/>
          </a:p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(Bd.180, Bd927 workshops) </a:t>
            </a:r>
          </a:p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TE-MSC</a:t>
            </a:r>
            <a:endParaRPr lang="en-GB" sz="1100" b="1" dirty="0">
              <a:solidFill>
                <a:srgbClr val="FFFF00"/>
              </a:solidFill>
            </a:endParaRPr>
          </a:p>
        </p:txBody>
      </p:sp>
      <p:cxnSp>
        <p:nvCxnSpPr>
          <p:cNvPr id="3" name="Straight Connector 2"/>
          <p:cNvCxnSpPr>
            <a:stCxn id="6" idx="2"/>
            <a:endCxn id="7" idx="0"/>
          </p:cNvCxnSpPr>
          <p:nvPr/>
        </p:nvCxnSpPr>
        <p:spPr>
          <a:xfrm>
            <a:off x="4968044" y="1844824"/>
            <a:ext cx="0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0" idx="0"/>
          </p:cNvCxnSpPr>
          <p:nvPr/>
        </p:nvCxnSpPr>
        <p:spPr>
          <a:xfrm>
            <a:off x="4968044" y="2975248"/>
            <a:ext cx="0" cy="2737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932040" y="4379404"/>
            <a:ext cx="0" cy="2737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3"/>
            <a:endCxn id="8" idx="1"/>
          </p:cNvCxnSpPr>
          <p:nvPr/>
        </p:nvCxnSpPr>
        <p:spPr>
          <a:xfrm flipV="1">
            <a:off x="6228184" y="2282298"/>
            <a:ext cx="288032" cy="235750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7" idx="3"/>
            <a:endCxn id="20" idx="1"/>
          </p:cNvCxnSpPr>
          <p:nvPr/>
        </p:nvCxnSpPr>
        <p:spPr>
          <a:xfrm>
            <a:off x="6228184" y="2518048"/>
            <a:ext cx="288032" cy="509977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1" idx="3"/>
            <a:endCxn id="13" idx="1"/>
          </p:cNvCxnSpPr>
          <p:nvPr/>
        </p:nvCxnSpPr>
        <p:spPr>
          <a:xfrm flipV="1">
            <a:off x="6228184" y="4311098"/>
            <a:ext cx="288032" cy="1026114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11" idx="3"/>
            <a:endCxn id="21" idx="1"/>
          </p:cNvCxnSpPr>
          <p:nvPr/>
        </p:nvCxnSpPr>
        <p:spPr>
          <a:xfrm flipV="1">
            <a:off x="6228184" y="5031178"/>
            <a:ext cx="288032" cy="306034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1" idx="3"/>
            <a:endCxn id="12" idx="1"/>
          </p:cNvCxnSpPr>
          <p:nvPr/>
        </p:nvCxnSpPr>
        <p:spPr>
          <a:xfrm>
            <a:off x="6228184" y="5337212"/>
            <a:ext cx="288032" cy="745232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9" idx="0"/>
          </p:cNvCxnSpPr>
          <p:nvPr/>
        </p:nvCxnSpPr>
        <p:spPr>
          <a:xfrm rot="5400000" flipH="1" flipV="1">
            <a:off x="3342439" y="435241"/>
            <a:ext cx="118864" cy="3132350"/>
          </a:xfrm>
          <a:prstGeom prst="bentConnector2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9" idx="2"/>
          </p:cNvCxnSpPr>
          <p:nvPr/>
        </p:nvCxnSpPr>
        <p:spPr>
          <a:xfrm>
            <a:off x="1835696" y="2975248"/>
            <a:ext cx="15114" cy="256287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1786359" y="5538122"/>
            <a:ext cx="1080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1788140" y="4545124"/>
            <a:ext cx="1080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1786359" y="3562164"/>
            <a:ext cx="1080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995936" y="6237312"/>
            <a:ext cx="2073118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FF00"/>
                </a:solidFill>
              </a:rPr>
              <a:t>Person in charge</a:t>
            </a:r>
            <a:endParaRPr lang="en-US" sz="1400" b="1" i="1" dirty="0">
              <a:solidFill>
                <a:srgbClr val="FFFF00"/>
              </a:solidFill>
            </a:endParaRPr>
          </a:p>
          <a:p>
            <a:pPr algn="ctr"/>
            <a:r>
              <a:rPr lang="en-US" sz="1400" b="1" i="1" dirty="0" smtClean="0">
                <a:solidFill>
                  <a:srgbClr val="FFFF00"/>
                </a:solidFill>
              </a:rPr>
              <a:t>(replacement)</a:t>
            </a:r>
            <a:endParaRPr lang="en-GB" sz="1400" b="1" i="1" dirty="0">
              <a:solidFill>
                <a:srgbClr val="FFFF00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6516216" y="3429000"/>
            <a:ext cx="2376264" cy="54721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Handling &amp; Transport</a:t>
            </a:r>
          </a:p>
          <a:p>
            <a:pPr algn="ctr"/>
            <a:r>
              <a:rPr lang="en-US" sz="1100" b="1" dirty="0" smtClean="0">
                <a:solidFill>
                  <a:srgbClr val="FFFF00"/>
                </a:solidFill>
              </a:rPr>
              <a:t>EN-HE</a:t>
            </a:r>
            <a:endParaRPr lang="en-GB" sz="1100" b="1" dirty="0">
              <a:solidFill>
                <a:srgbClr val="FFFF00"/>
              </a:solidFill>
            </a:endParaRPr>
          </a:p>
        </p:txBody>
      </p:sp>
      <p:cxnSp>
        <p:nvCxnSpPr>
          <p:cNvPr id="65" name="Elbow Connector 64"/>
          <p:cNvCxnSpPr>
            <a:stCxn id="11" idx="3"/>
            <a:endCxn id="53" idx="1"/>
          </p:cNvCxnSpPr>
          <p:nvPr/>
        </p:nvCxnSpPr>
        <p:spPr>
          <a:xfrm flipV="1">
            <a:off x="6228184" y="3702605"/>
            <a:ext cx="288032" cy="1634607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Work organization : </a:t>
            </a:r>
            <a:r>
              <a:rPr lang="en-GB" dirty="0"/>
              <a:t>organigram</a:t>
            </a:r>
          </a:p>
        </p:txBody>
      </p:sp>
    </p:spTree>
    <p:extLst>
      <p:ext uri="{BB962C8B-B14F-4D97-AF65-F5344CB8AC3E}">
        <p14:creationId xmlns:p14="http://schemas.microsoft.com/office/powerpoint/2010/main" val="369198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Design: Instrumentation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5"/>
            <a:ext cx="6602358" cy="48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26" y="3908483"/>
            <a:ext cx="2212138" cy="294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25" y="764704"/>
            <a:ext cx="2222575" cy="2858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98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Design: safety pressure devices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304715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Vacuum vessel protection</a:t>
            </a:r>
          </a:p>
          <a:p>
            <a:pPr lvl="1"/>
            <a:r>
              <a:rPr lang="en-GB" dirty="0" smtClean="0"/>
              <a:t>P&lt;1.5bara</a:t>
            </a:r>
          </a:p>
          <a:p>
            <a:pPr lvl="1"/>
            <a:r>
              <a:rPr lang="en-GB" dirty="0" smtClean="0"/>
              <a:t>He mass flow : 4,7 kg/s</a:t>
            </a:r>
          </a:p>
          <a:p>
            <a:endParaRPr lang="en-GB" dirty="0" smtClean="0"/>
          </a:p>
          <a:p>
            <a:r>
              <a:rPr lang="en-GB" dirty="0" smtClean="0"/>
              <a:t>Helium volume protection</a:t>
            </a:r>
          </a:p>
          <a:p>
            <a:pPr lvl="1"/>
            <a:r>
              <a:rPr lang="en-GB" dirty="0" smtClean="0"/>
              <a:t>PS=3.5 </a:t>
            </a:r>
            <a:r>
              <a:rPr lang="en-GB" dirty="0" err="1" smtClean="0"/>
              <a:t>bara</a:t>
            </a:r>
            <a:endParaRPr lang="en-GB" dirty="0" smtClean="0"/>
          </a:p>
          <a:p>
            <a:pPr lvl="1"/>
            <a:r>
              <a:rPr lang="en-GB" dirty="0" smtClean="0"/>
              <a:t>Heat load : 76 kW</a:t>
            </a:r>
          </a:p>
          <a:p>
            <a:pPr lvl="1"/>
            <a:r>
              <a:rPr lang="en-GB" dirty="0" smtClean="0"/>
              <a:t>He mass flow: 4.9 kg/s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169" y="2262790"/>
            <a:ext cx="3225999" cy="37441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81360" y="2124290"/>
            <a:ext cx="2346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Updated safety devices layout</a:t>
            </a:r>
            <a:endParaRPr lang="en-GB" sz="1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8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884368" y="0"/>
            <a:ext cx="1259632" cy="6858000"/>
            <a:chOff x="9529121" y="-5360143"/>
            <a:chExt cx="2542113" cy="1286474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56634" y="6438756"/>
              <a:ext cx="2514600" cy="1065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1980" y="5376947"/>
              <a:ext cx="2518886" cy="1068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1980" y="4221088"/>
              <a:ext cx="2516029" cy="1155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9529121" y="-5360143"/>
              <a:ext cx="2526030" cy="9685878"/>
              <a:chOff x="9536265" y="-1008721"/>
              <a:chExt cx="2526030" cy="9685878"/>
            </a:xfrm>
          </p:grpSpPr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9124" y="7611309"/>
                <a:ext cx="2513171" cy="1065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3409" y="6542604"/>
                <a:ext cx="2518886" cy="1068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3409" y="5476756"/>
                <a:ext cx="2516029" cy="1065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9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36265" y="4319468"/>
                <a:ext cx="2518886" cy="1157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1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1" y="3336841"/>
                <a:ext cx="2514600" cy="10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11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2" y="2270993"/>
                <a:ext cx="2518886" cy="1065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12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1980" y="1203717"/>
                <a:ext cx="2517458" cy="1067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3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1" y="142852"/>
                <a:ext cx="2516029" cy="10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2" y="-1008721"/>
                <a:ext cx="2516029" cy="1151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830" y="321115"/>
            <a:ext cx="1821642" cy="13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Work organization : </a:t>
            </a:r>
            <a:br>
              <a:rPr lang="en-GB" dirty="0" smtClean="0"/>
            </a:br>
            <a:r>
              <a:rPr lang="en-GB" sz="3100" b="1" dirty="0"/>
              <a:t>3</a:t>
            </a:r>
            <a:r>
              <a:rPr lang="en-GB" sz="3100" b="1" dirty="0" smtClean="0"/>
              <a:t>. preparation team : SMA18</a:t>
            </a:r>
            <a:endParaRPr lang="en-GB" sz="31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5410944" cy="3102139"/>
          </a:xfrm>
        </p:spPr>
        <p:txBody>
          <a:bodyPr>
            <a:normAutofit/>
          </a:bodyPr>
          <a:lstStyle/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868144" y="576519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Parts list for </a:t>
            </a:r>
            <a:r>
              <a:rPr lang="en-GB" sz="1000" dirty="0" err="1" smtClean="0">
                <a:solidFill>
                  <a:schemeClr val="tx2"/>
                </a:solidFill>
              </a:rPr>
              <a:t>cryomodule</a:t>
            </a:r>
            <a:r>
              <a:rPr lang="en-GB" sz="1000" dirty="0" smtClean="0">
                <a:solidFill>
                  <a:schemeClr val="tx2"/>
                </a:solidFill>
              </a:rPr>
              <a:t> procurement and preparation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80112" y="1094547"/>
            <a:ext cx="141824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Part reception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80052" y="1259856"/>
            <a:ext cx="1545116" cy="36894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Part reception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80052" y="1763912"/>
            <a:ext cx="1545117" cy="36894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Part identification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80052" y="2307556"/>
            <a:ext cx="2595123" cy="4572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Inspection : quantities, visual finishing, blank assembly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80052" y="2916992"/>
            <a:ext cx="1859701" cy="3211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Specific external tests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83260" y="3421360"/>
            <a:ext cx="1352436" cy="3208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Tests follow-up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85840" y="4821131"/>
            <a:ext cx="1853913" cy="3131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UHV cleaning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83258" y="3861048"/>
            <a:ext cx="812379" cy="3131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Fixing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44" name="Elbow Connector 43"/>
          <p:cNvCxnSpPr>
            <a:stCxn id="43" idx="1"/>
            <a:endCxn id="40" idx="1"/>
          </p:cNvCxnSpPr>
          <p:nvPr/>
        </p:nvCxnSpPr>
        <p:spPr>
          <a:xfrm rot="10800000">
            <a:off x="480052" y="3077560"/>
            <a:ext cx="3206" cy="940080"/>
          </a:xfrm>
          <a:prstGeom prst="bentConnector3">
            <a:avLst>
              <a:gd name="adj1" fmla="val 7230381"/>
            </a:avLst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85840" y="4339952"/>
            <a:ext cx="1853913" cy="3131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Sorting to procedure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83259" y="5276056"/>
            <a:ext cx="1856494" cy="3131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Storage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83259" y="5754960"/>
            <a:ext cx="1856494" cy="31335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Delivery to Clean room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427475" y="2924944"/>
            <a:ext cx="647700" cy="3131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Fixing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49" name="Elbow Connector 48"/>
          <p:cNvCxnSpPr>
            <a:stCxn id="48" idx="3"/>
            <a:endCxn id="39" idx="3"/>
          </p:cNvCxnSpPr>
          <p:nvPr/>
        </p:nvCxnSpPr>
        <p:spPr>
          <a:xfrm flipV="1">
            <a:off x="3075175" y="2536156"/>
            <a:ext cx="12700" cy="545380"/>
          </a:xfrm>
          <a:prstGeom prst="bentConnector3">
            <a:avLst>
              <a:gd name="adj1" fmla="val 1800000"/>
            </a:avLst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175447" y="3238128"/>
            <a:ext cx="0" cy="11018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547664" y="3742184"/>
            <a:ext cx="0" cy="59776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1" descr="image001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03" b="5147"/>
          <a:stretch/>
        </p:blipFill>
        <p:spPr bwMode="auto">
          <a:xfrm>
            <a:off x="5891184" y="1369479"/>
            <a:ext cx="1775567" cy="108336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Arrow Connector 51"/>
          <p:cNvCxnSpPr>
            <a:endCxn id="41" idx="0"/>
          </p:cNvCxnSpPr>
          <p:nvPr/>
        </p:nvCxnSpPr>
        <p:spPr>
          <a:xfrm>
            <a:off x="1159478" y="3238128"/>
            <a:ext cx="0" cy="18323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899592" y="3742184"/>
            <a:ext cx="0" cy="16991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627784" y="2775307"/>
            <a:ext cx="10237" cy="14963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1708923" y="2764756"/>
            <a:ext cx="0" cy="18534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36" idx="2"/>
            <a:endCxn id="38" idx="0"/>
          </p:cNvCxnSpPr>
          <p:nvPr/>
        </p:nvCxnSpPr>
        <p:spPr>
          <a:xfrm>
            <a:off x="1252610" y="1628800"/>
            <a:ext cx="1" cy="13511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38" idx="2"/>
          </p:cNvCxnSpPr>
          <p:nvPr/>
        </p:nvCxnSpPr>
        <p:spPr>
          <a:xfrm>
            <a:off x="1252611" y="2132856"/>
            <a:ext cx="0" cy="1747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45" idx="2"/>
            <a:endCxn id="42" idx="0"/>
          </p:cNvCxnSpPr>
          <p:nvPr/>
        </p:nvCxnSpPr>
        <p:spPr>
          <a:xfrm>
            <a:off x="1412797" y="4653136"/>
            <a:ext cx="0" cy="16799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475656" y="5133213"/>
            <a:ext cx="1290" cy="16799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866" y="3227082"/>
            <a:ext cx="1710885" cy="119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481" y="2039492"/>
            <a:ext cx="1801991" cy="1348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6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190916"/>
            <a:ext cx="1656184" cy="123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5022598" y="2984863"/>
            <a:ext cx="19958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/>
              <a:t>General checks and blank </a:t>
            </a:r>
            <a:r>
              <a:rPr lang="en-GB" sz="1000" dirty="0" err="1" smtClean="0"/>
              <a:t>assy</a:t>
            </a:r>
            <a:endParaRPr lang="en-GB" sz="1000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5985475" y="5045114"/>
            <a:ext cx="1177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/>
              <a:t>Storage after UHV cleaning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602026" y="2420888"/>
            <a:ext cx="1418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Part identification</a:t>
            </a:r>
            <a:endParaRPr lang="en-GB" sz="1000" dirty="0">
              <a:solidFill>
                <a:schemeClr val="tx2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1475656" y="5589240"/>
            <a:ext cx="1290" cy="16799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602026" y="2573288"/>
            <a:ext cx="1418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Part inspection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9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2490" y="6356350"/>
            <a:ext cx="5484434" cy="365125"/>
          </a:xfrm>
        </p:spPr>
        <p:txBody>
          <a:bodyPr/>
          <a:lstStyle/>
          <a:p>
            <a:r>
              <a:rPr lang="nl-NL" dirty="0" smtClean="0">
                <a:solidFill>
                  <a:srgbClr val="0055A0">
                    <a:tint val="75000"/>
                  </a:srgbClr>
                </a:solidFill>
              </a:rPr>
              <a:t>TE-TM 9 Sept. 2014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7246" y="5163394"/>
            <a:ext cx="31632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Logistic/Storage in SMA18 is essential for efficient assembly work in clean room !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5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2014-07-30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>
                <a:solidFill>
                  <a:srgbClr val="0055A0">
                    <a:tint val="75000"/>
                  </a:srgbClr>
                </a:solidFill>
              </a:rPr>
              <a:t>62nd SMACC Meeting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: Cavities &amp; Solenoid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355120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Cavities and ancillaries </a:t>
            </a:r>
          </a:p>
          <a:p>
            <a:pPr lvl="1"/>
            <a:r>
              <a:rPr lang="en-GB" dirty="0" smtClean="0"/>
              <a:t>See dedicated presentation for details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Solenoid and ancillaries</a:t>
            </a:r>
          </a:p>
          <a:p>
            <a:pPr lvl="1"/>
            <a:r>
              <a:rPr lang="en-GB" dirty="0"/>
              <a:t>Properties: 116 A – 13.5 T2.m - </a:t>
            </a:r>
            <a:r>
              <a:rPr lang="en-GB" dirty="0" err="1"/>
              <a:t>NbTi</a:t>
            </a:r>
            <a:endParaRPr lang="en-GB" dirty="0"/>
          </a:p>
          <a:p>
            <a:pPr lvl="1"/>
            <a:r>
              <a:rPr lang="en-GB" dirty="0" smtClean="0"/>
              <a:t>Self protected</a:t>
            </a:r>
          </a:p>
          <a:p>
            <a:pPr lvl="1"/>
            <a:r>
              <a:rPr lang="en-GB" dirty="0" smtClean="0"/>
              <a:t>Supplies:</a:t>
            </a:r>
          </a:p>
          <a:p>
            <a:pPr lvl="2"/>
            <a:r>
              <a:rPr lang="en-GB" dirty="0" err="1" smtClean="0"/>
              <a:t>Vapor</a:t>
            </a:r>
            <a:r>
              <a:rPr lang="en-GB" dirty="0" smtClean="0"/>
              <a:t>-cooled current leads</a:t>
            </a:r>
          </a:p>
          <a:p>
            <a:pPr lvl="2"/>
            <a:r>
              <a:rPr lang="en-GB" dirty="0" smtClean="0"/>
              <a:t>Resistive splice</a:t>
            </a:r>
          </a:p>
          <a:p>
            <a:pPr lvl="2"/>
            <a:r>
              <a:rPr lang="en-GB" dirty="0" err="1" smtClean="0"/>
              <a:t>Lhe</a:t>
            </a:r>
            <a:r>
              <a:rPr lang="en-GB" dirty="0" smtClean="0"/>
              <a:t> 4.5K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484784"/>
            <a:ext cx="1775080" cy="4397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77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Procurement : summary</a:t>
            </a:r>
            <a:endParaRPr lang="en-GB" sz="31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5410944" cy="248604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Still in progress</a:t>
            </a:r>
          </a:p>
          <a:p>
            <a:r>
              <a:rPr lang="en-GB" dirty="0" smtClean="0"/>
              <a:t>In line with assembly planning</a:t>
            </a:r>
          </a:p>
          <a:p>
            <a:r>
              <a:rPr lang="en-GB" dirty="0" smtClean="0"/>
              <a:t>Figures</a:t>
            </a:r>
          </a:p>
          <a:p>
            <a:pPr lvl="1"/>
            <a:r>
              <a:rPr lang="en-GB" b="1" dirty="0" smtClean="0"/>
              <a:t>&gt;10 000 parts</a:t>
            </a:r>
          </a:p>
          <a:p>
            <a:pPr lvl="1"/>
            <a:r>
              <a:rPr lang="en-GB" dirty="0" smtClean="0"/>
              <a:t>&gt; 500 references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7884368" y="0"/>
            <a:ext cx="1259632" cy="6858000"/>
            <a:chOff x="9529121" y="-5360143"/>
            <a:chExt cx="2542113" cy="1286474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56634" y="6438756"/>
              <a:ext cx="2514600" cy="1065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1980" y="5376947"/>
              <a:ext cx="2518886" cy="1068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1980" y="4221088"/>
              <a:ext cx="2516029" cy="1155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9529121" y="-5360143"/>
              <a:ext cx="2526030" cy="9685878"/>
              <a:chOff x="9536265" y="-1008721"/>
              <a:chExt cx="2526030" cy="9685878"/>
            </a:xfrm>
          </p:grpSpPr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9124" y="7611309"/>
                <a:ext cx="2513171" cy="1065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3409" y="6542604"/>
                <a:ext cx="2518886" cy="1068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3409" y="5476756"/>
                <a:ext cx="2516029" cy="1065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9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36265" y="4319468"/>
                <a:ext cx="2518886" cy="1157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1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1" y="3336841"/>
                <a:ext cx="2514600" cy="10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11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2" y="2270993"/>
                <a:ext cx="2518886" cy="1065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12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1980" y="1203717"/>
                <a:ext cx="2517458" cy="1067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3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1" y="142852"/>
                <a:ext cx="2516029" cy="106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552" y="-1008721"/>
                <a:ext cx="2516029" cy="1151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1" name="TextBox 20"/>
          <p:cNvSpPr txBox="1"/>
          <p:nvPr/>
        </p:nvSpPr>
        <p:spPr>
          <a:xfrm>
            <a:off x="5868144" y="576519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Parts list for </a:t>
            </a:r>
            <a:r>
              <a:rPr lang="en-GB" sz="1000" dirty="0" err="1" smtClean="0">
                <a:solidFill>
                  <a:schemeClr val="tx2"/>
                </a:solidFill>
              </a:rPr>
              <a:t>cryomodule</a:t>
            </a:r>
            <a:r>
              <a:rPr lang="en-GB" sz="1000" dirty="0" smtClean="0">
                <a:solidFill>
                  <a:schemeClr val="tx2"/>
                </a:solidFill>
              </a:rPr>
              <a:t> procurement and preparation</a:t>
            </a:r>
            <a:endParaRPr lang="en-GB" sz="1000" dirty="0">
              <a:solidFill>
                <a:schemeClr val="tx2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126243" y="692695"/>
            <a:ext cx="1424836" cy="3828743"/>
            <a:chOff x="9179024" y="2060848"/>
            <a:chExt cx="1246600" cy="3349798"/>
          </a:xfrm>
        </p:grpSpPr>
        <p:pic>
          <p:nvPicPr>
            <p:cNvPr id="25" name="Picture 14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0512" y="2060848"/>
              <a:ext cx="1245111" cy="641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5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0508" y="2702269"/>
              <a:ext cx="1245116" cy="63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16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0240" y="3336130"/>
              <a:ext cx="1245383" cy="645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7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79024" y="3981449"/>
              <a:ext cx="1246599" cy="611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8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0512" y="4593432"/>
              <a:ext cx="1245111" cy="645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19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79024" y="5238672"/>
              <a:ext cx="1246599" cy="171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TextBox 30"/>
          <p:cNvSpPr txBox="1"/>
          <p:nvPr/>
        </p:nvSpPr>
        <p:spPr>
          <a:xfrm>
            <a:off x="5868144" y="450912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Custom parts manufacturing follow up</a:t>
            </a:r>
            <a:endParaRPr lang="en-GB" sz="1000" dirty="0">
              <a:solidFill>
                <a:schemeClr val="tx2"/>
              </a:solidFill>
            </a:endParaRPr>
          </a:p>
        </p:txBody>
      </p:sp>
      <p:pic>
        <p:nvPicPr>
          <p:cNvPr id="22" name="Picture 1" descr="image001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03" b="5147"/>
          <a:stretch/>
        </p:blipFill>
        <p:spPr bwMode="auto">
          <a:xfrm>
            <a:off x="6300192" y="1207297"/>
            <a:ext cx="2626159" cy="160234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573507" y="2812866"/>
            <a:ext cx="201622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Software developed at TE-MSC for parts database management</a:t>
            </a:r>
            <a:endParaRPr lang="en-GB" sz="1000" dirty="0">
              <a:solidFill>
                <a:schemeClr val="tx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21638"/>
            <a:ext cx="1534230" cy="115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922" y="4934370"/>
            <a:ext cx="1728497" cy="1299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97" t="14395" b="14799"/>
          <a:stretch/>
        </p:blipFill>
        <p:spPr bwMode="auto">
          <a:xfrm>
            <a:off x="2550477" y="4303622"/>
            <a:ext cx="1445459" cy="164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185" y="4802276"/>
            <a:ext cx="1222768" cy="154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2490" y="6356350"/>
            <a:ext cx="5484434" cy="365125"/>
          </a:xfrm>
        </p:spPr>
        <p:txBody>
          <a:bodyPr/>
          <a:lstStyle/>
          <a:p>
            <a:r>
              <a:rPr lang="nl-NL" dirty="0" smtClean="0">
                <a:solidFill>
                  <a:srgbClr val="0055A0">
                    <a:tint val="75000"/>
                  </a:srgbClr>
                </a:solidFill>
              </a:rPr>
              <a:t>TE-TM 9 Sept. 2014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-180528" y="5608524"/>
            <a:ext cx="12896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chemeClr val="tx2"/>
                </a:solidFill>
              </a:rPr>
              <a:t>Welding of helium and vacuum vessels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31857" y="4390289"/>
            <a:ext cx="1289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2"/>
                </a:solidFill>
              </a:rPr>
              <a:t>Machining leak test tool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16092" y="5107097"/>
            <a:ext cx="1289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2"/>
                </a:solidFill>
              </a:rPr>
              <a:t>Acceptance test for adjusters</a:t>
            </a:r>
            <a:endParaRPr lang="en-GB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9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3" grpId="0" animBg="1"/>
      <p:bldP spid="36" grpId="0"/>
      <p:bldP spid="37" grpId="0"/>
      <p:bldP spid="3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Parts preparation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5554960" cy="261510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Key to successful assembly</a:t>
            </a:r>
          </a:p>
          <a:p>
            <a:r>
              <a:rPr lang="en-GB" dirty="0" smtClean="0"/>
              <a:t>Dedicated area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Blank assemblies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Fixing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UHV cleaning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Storage and delivery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pPr marL="231775" lvl="1" indent="0">
              <a:buNone/>
            </a:pPr>
            <a:endParaRPr lang="en-GB" dirty="0" smtClean="0">
              <a:solidFill>
                <a:schemeClr val="tx2"/>
              </a:solidFill>
            </a:endParaRPr>
          </a:p>
          <a:p>
            <a:pPr lvl="1"/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3926616"/>
            <a:ext cx="6156176" cy="294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69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875" y="2785103"/>
            <a:ext cx="1614426" cy="1029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3"/>
            <a:ext cx="5987008" cy="675227"/>
          </a:xfrm>
        </p:spPr>
        <p:txBody>
          <a:bodyPr>
            <a:noAutofit/>
          </a:bodyPr>
          <a:lstStyle/>
          <a:p>
            <a:r>
              <a:rPr lang="en-GB" sz="3000" dirty="0" err="1" smtClean="0"/>
              <a:t>Cryomodule</a:t>
            </a:r>
            <a:r>
              <a:rPr lang="en-GB" sz="3000" dirty="0" smtClean="0"/>
              <a:t> path to installation</a:t>
            </a:r>
            <a:endParaRPr lang="en-GB" sz="3000" dirty="0"/>
          </a:p>
        </p:txBody>
      </p:sp>
      <p:sp>
        <p:nvSpPr>
          <p:cNvPr id="6" name="Circular Arrow 5"/>
          <p:cNvSpPr/>
          <p:nvPr/>
        </p:nvSpPr>
        <p:spPr>
          <a:xfrm rot="10800000">
            <a:off x="1769221" y="1994094"/>
            <a:ext cx="4438148" cy="3229304"/>
          </a:xfrm>
          <a:prstGeom prst="circularArrow">
            <a:avLst>
              <a:gd name="adj1" fmla="val 2824"/>
              <a:gd name="adj2" fmla="val 378131"/>
              <a:gd name="adj3" fmla="val 20491375"/>
              <a:gd name="adj4" fmla="val 846387"/>
              <a:gd name="adj5" fmla="val 5022"/>
            </a:avLst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0"/>
          </a:gradFill>
          <a:ln w="6350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18874" y="1672184"/>
            <a:ext cx="1239442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en-GB" sz="1200" dirty="0" smtClean="0">
                <a:solidFill>
                  <a:srgbClr val="FF7C80"/>
                </a:solidFill>
              </a:rPr>
              <a:t>Specifications</a:t>
            </a:r>
          </a:p>
          <a:p>
            <a:pPr algn="r"/>
            <a:r>
              <a:rPr lang="en-GB" sz="1200" dirty="0" smtClean="0">
                <a:solidFill>
                  <a:srgbClr val="FF7C80"/>
                </a:solidFill>
              </a:rPr>
              <a:t>Detailed design</a:t>
            </a:r>
          </a:p>
          <a:p>
            <a:pPr algn="r"/>
            <a:r>
              <a:rPr lang="en-GB" sz="1200" dirty="0" smtClean="0">
                <a:solidFill>
                  <a:srgbClr val="FF7C80"/>
                </a:solidFill>
              </a:rPr>
              <a:t>Drawing</a:t>
            </a:r>
            <a:endParaRPr lang="en-GB" sz="1200" dirty="0">
              <a:solidFill>
                <a:srgbClr val="FF7C8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36490" y="1740709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CC99FF"/>
                </a:solidFill>
              </a:rPr>
              <a:t>Tech. Spec. </a:t>
            </a:r>
          </a:p>
          <a:p>
            <a:r>
              <a:rPr lang="en-GB" sz="1200" dirty="0" smtClean="0">
                <a:solidFill>
                  <a:srgbClr val="CC99FF"/>
                </a:solidFill>
              </a:rPr>
              <a:t>Follow-up</a:t>
            </a:r>
          </a:p>
          <a:p>
            <a:r>
              <a:rPr lang="en-GB" sz="1200" dirty="0" smtClean="0">
                <a:solidFill>
                  <a:srgbClr val="CC99FF"/>
                </a:solidFill>
              </a:rPr>
              <a:t>Acceptance tests</a:t>
            </a:r>
          </a:p>
        </p:txBody>
      </p:sp>
      <p:sp>
        <p:nvSpPr>
          <p:cNvPr id="9" name="Rectangle 8"/>
          <p:cNvSpPr/>
          <p:nvPr/>
        </p:nvSpPr>
        <p:spPr>
          <a:xfrm>
            <a:off x="3912014" y="1750296"/>
            <a:ext cx="12089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7030A0"/>
                </a:solidFill>
              </a:rPr>
              <a:t>Procurement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07369" y="3136613"/>
            <a:ext cx="1180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B0F0"/>
                </a:solidFill>
              </a:rPr>
              <a:t>Parts preparation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413841" y="3698140"/>
            <a:ext cx="152477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Reception</a:t>
            </a:r>
          </a:p>
          <a:p>
            <a:pPr algn="ctr"/>
            <a:r>
              <a:rPr lang="en-GB" sz="12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X-ray, leak-tests…</a:t>
            </a:r>
          </a:p>
          <a:p>
            <a:pPr algn="ctr"/>
            <a:r>
              <a:rPr lang="en-GB" sz="12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Blank assembly</a:t>
            </a:r>
          </a:p>
          <a:p>
            <a:pPr algn="ctr"/>
            <a:r>
              <a:rPr lang="en-GB" sz="12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Sorts to procedures</a:t>
            </a:r>
          </a:p>
          <a:p>
            <a:pPr algn="ctr"/>
            <a:r>
              <a:rPr lang="en-GB" sz="12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UHV cleaning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753893" y="5536977"/>
            <a:ext cx="1610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7DEB92"/>
                </a:solidFill>
              </a:rPr>
              <a:t>Procedures </a:t>
            </a:r>
          </a:p>
          <a:p>
            <a:r>
              <a:rPr lang="en-GB" sz="1200" dirty="0" smtClean="0">
                <a:solidFill>
                  <a:srgbClr val="7DEB92"/>
                </a:solidFill>
              </a:rPr>
              <a:t>Dust cleaning Assembly</a:t>
            </a:r>
          </a:p>
        </p:txBody>
      </p:sp>
      <p:sp>
        <p:nvSpPr>
          <p:cNvPr id="20" name="Oval 19"/>
          <p:cNvSpPr/>
          <p:nvPr/>
        </p:nvSpPr>
        <p:spPr>
          <a:xfrm>
            <a:off x="4365848" y="2058073"/>
            <a:ext cx="228226" cy="228226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7030A0"/>
                </a:solidFill>
              </a:rPr>
              <a:t>2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903507" y="3284110"/>
            <a:ext cx="228226" cy="228226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B0F0"/>
                </a:solidFill>
              </a:rPr>
              <a:t>3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547664" y="2331003"/>
            <a:ext cx="7425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Design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2333418" y="2511853"/>
            <a:ext cx="228226" cy="228226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1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150" y="1304012"/>
            <a:ext cx="1502274" cy="878132"/>
          </a:xfrm>
          <a:prstGeom prst="roundRect">
            <a:avLst>
              <a:gd name="adj" fmla="val 36722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3753893" y="5229200"/>
            <a:ext cx="9621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Assembly</a:t>
            </a:r>
          </a:p>
        </p:txBody>
      </p:sp>
      <p:sp>
        <p:nvSpPr>
          <p:cNvPr id="43" name="Oval 42"/>
          <p:cNvSpPr/>
          <p:nvPr/>
        </p:nvSpPr>
        <p:spPr>
          <a:xfrm>
            <a:off x="4130778" y="4972812"/>
            <a:ext cx="228226" cy="228226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4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48296" y="4553810"/>
            <a:ext cx="1961611" cy="146423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Quality Assurance</a:t>
            </a:r>
          </a:p>
          <a:p>
            <a:pPr algn="ctr"/>
            <a:r>
              <a:rPr lang="en-GB" sz="1600" dirty="0" smtClean="0"/>
              <a:t>Trained resources</a:t>
            </a:r>
          </a:p>
          <a:p>
            <a:pPr algn="ctr"/>
            <a:r>
              <a:rPr lang="en-GB" sz="1600" dirty="0" smtClean="0"/>
              <a:t>Specific tooling</a:t>
            </a:r>
          </a:p>
          <a:p>
            <a:pPr algn="ctr"/>
            <a:r>
              <a:rPr lang="en-GB" sz="1600" dirty="0" smtClean="0"/>
              <a:t>Infrastructure</a:t>
            </a:r>
          </a:p>
          <a:p>
            <a:pPr algn="ctr"/>
            <a:r>
              <a:rPr lang="en-GB" sz="1600" dirty="0" smtClean="0"/>
              <a:t>Logistic</a:t>
            </a:r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563" y="2658565"/>
            <a:ext cx="603386" cy="654348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016" y="2869140"/>
            <a:ext cx="689597" cy="647743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309" y="3698140"/>
            <a:ext cx="921008" cy="90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60" t="12395" r="23819" b="33285"/>
          <a:stretch/>
        </p:blipFill>
        <p:spPr bwMode="auto">
          <a:xfrm>
            <a:off x="7307288" y="2677471"/>
            <a:ext cx="1360891" cy="1020669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941" y="3398224"/>
            <a:ext cx="744753" cy="623772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827" y="4870879"/>
            <a:ext cx="1467644" cy="1567038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119" y="731262"/>
            <a:ext cx="1284913" cy="944912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5993" y="1535040"/>
            <a:ext cx="1484127" cy="1029269"/>
          </a:xfrm>
          <a:prstGeom prst="roundRect">
            <a:avLst>
              <a:gd name="adj" fmla="val 25048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703438" y="3372319"/>
            <a:ext cx="737617" cy="810206"/>
            <a:chOff x="4400789" y="3322992"/>
            <a:chExt cx="1013470" cy="1113207"/>
          </a:xfrm>
        </p:grpSpPr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479" y="3398223"/>
              <a:ext cx="733780" cy="1037976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0789" y="3322992"/>
              <a:ext cx="696846" cy="983235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9" y="4021995"/>
            <a:ext cx="566383" cy="553102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99919" y="3689383"/>
            <a:ext cx="140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For final testing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7025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3" grpId="0"/>
      <p:bldP spid="17" grpId="0"/>
      <p:bldP spid="20" grpId="0" animBg="1"/>
      <p:bldP spid="24" grpId="0" animBg="1"/>
      <p:bldP spid="36" grpId="0"/>
      <p:bldP spid="37" grpId="0" animBg="1"/>
      <p:bldP spid="42" grpId="0"/>
      <p:bldP spid="43" grpId="0" animBg="1"/>
      <p:bldP spid="3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: Cryomodule</a:t>
            </a:r>
            <a:endParaRPr lang="en-GB" dirty="0"/>
          </a:p>
        </p:txBody>
      </p:sp>
      <p:pic>
        <p:nvPicPr>
          <p:cNvPr id="6" name="Picture 3" descr="G:\Projects\HIE-ISOLDE-CRYOMOD\Pictures\17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91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:\Projects\HIE-ISOLDE-CRYOMOD\Pictures\17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90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G:\Projects\HIE-ISOLDE-CRYOMOD\Pictures\17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89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:\Projects\HIE-ISOLDE-CRYOMOD\Pictures\17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88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G:\Projects\HIE-ISOLDE-CRYOMOD\Pictures\17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91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G:\Projects\HIE-ISOLDE-CRYOMOD\Pictures\169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87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G:\Projects\HIE-ISOLDE-CRYOMOD\Pictures\168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86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G:\Projects\HIE-ISOLDE-CRYOMOD\Pictures\167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91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G:\Projects\HIE-ISOLDE-CRYOMOD\Pictures\166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91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G:\Projects\HIE-ISOLDE-CRYOMOD\Pictures\165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91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G:\Projects\HIE-ISOLDE-CRYOMOD\Pictures\162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85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G:\Projects\HIE-ISOLDE-CRYOMOD\Pictures\161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84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G:\Projects\HIE-ISOLDE-CRYOMOD\Pictures\160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83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G:\Projects\HIE-ISOLDE-CRYOMOD\Pictures\159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1724891"/>
            <a:ext cx="4932040" cy="51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4042792" cy="4983727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5 QWR cavities (BE/RF)</a:t>
            </a:r>
          </a:p>
          <a:p>
            <a:pPr lvl="2"/>
            <a:r>
              <a:rPr lang="en-GB" dirty="0" smtClean="0"/>
              <a:t>Tuners, couplers, instrumentation</a:t>
            </a:r>
          </a:p>
          <a:p>
            <a:r>
              <a:rPr lang="en-GB" dirty="0" smtClean="0"/>
              <a:t>1 solenoid (TE/MSC)</a:t>
            </a:r>
          </a:p>
          <a:p>
            <a:pPr lvl="2"/>
            <a:r>
              <a:rPr lang="en-GB" dirty="0" smtClean="0"/>
              <a:t>116A – 13.5T</a:t>
            </a:r>
            <a:r>
              <a:rPr lang="en-GB" baseline="30000" dirty="0" smtClean="0"/>
              <a:t>2</a:t>
            </a:r>
            <a:r>
              <a:rPr lang="en-GB" dirty="0" smtClean="0"/>
              <a:t>.m – </a:t>
            </a:r>
            <a:r>
              <a:rPr lang="en-GB" dirty="0" err="1" smtClean="0"/>
              <a:t>NbTi</a:t>
            </a:r>
            <a:endParaRPr lang="en-GB" dirty="0" smtClean="0"/>
          </a:p>
          <a:p>
            <a:pPr lvl="2"/>
            <a:r>
              <a:rPr lang="en-GB" dirty="0" smtClean="0"/>
              <a:t>Immersed in 4.5K </a:t>
            </a:r>
            <a:r>
              <a:rPr lang="en-GB" dirty="0" err="1" smtClean="0"/>
              <a:t>LHe</a:t>
            </a:r>
            <a:r>
              <a:rPr lang="en-GB" dirty="0" smtClean="0"/>
              <a:t> 1.5 </a:t>
            </a:r>
            <a:r>
              <a:rPr lang="en-GB" dirty="0" err="1" smtClean="0"/>
              <a:t>bara</a:t>
            </a:r>
            <a:endParaRPr lang="en-GB" dirty="0" smtClean="0"/>
          </a:p>
          <a:p>
            <a:pPr lvl="2"/>
            <a:r>
              <a:rPr lang="en-GB" dirty="0" err="1" smtClean="0"/>
              <a:t>Vapor</a:t>
            </a:r>
            <a:r>
              <a:rPr lang="en-GB" dirty="0" smtClean="0"/>
              <a:t>-cooled current leads</a:t>
            </a:r>
          </a:p>
          <a:p>
            <a:pPr lvl="2"/>
            <a:r>
              <a:rPr lang="en-GB" dirty="0" smtClean="0"/>
              <a:t>Resistive splice</a:t>
            </a:r>
          </a:p>
          <a:p>
            <a:r>
              <a:rPr lang="en-GB" dirty="0" smtClean="0"/>
              <a:t>Supporting frame assembly</a:t>
            </a:r>
          </a:p>
          <a:p>
            <a:pPr lvl="2"/>
            <a:r>
              <a:rPr lang="en-GB" dirty="0" smtClean="0"/>
              <a:t>Actively cooled at 4.5K</a:t>
            </a:r>
          </a:p>
          <a:p>
            <a:pPr lvl="2"/>
            <a:r>
              <a:rPr lang="en-GB" dirty="0" smtClean="0"/>
              <a:t>316L structure</a:t>
            </a:r>
          </a:p>
          <a:p>
            <a:pPr lvl="2"/>
            <a:r>
              <a:rPr lang="en-GB" dirty="0" smtClean="0"/>
              <a:t>Live monitoring of positions</a:t>
            </a:r>
          </a:p>
          <a:p>
            <a:r>
              <a:rPr lang="en-GB" dirty="0" smtClean="0"/>
              <a:t>Helium reservoir, circuits and interfaces</a:t>
            </a:r>
          </a:p>
          <a:p>
            <a:pPr lvl="2"/>
            <a:r>
              <a:rPr lang="en-GB" dirty="0" smtClean="0"/>
              <a:t>150l of </a:t>
            </a:r>
            <a:r>
              <a:rPr lang="en-GB" dirty="0" err="1" smtClean="0"/>
              <a:t>LHe</a:t>
            </a:r>
            <a:r>
              <a:rPr lang="en-GB" dirty="0" smtClean="0"/>
              <a:t>, 1.5 </a:t>
            </a:r>
            <a:r>
              <a:rPr lang="en-GB" dirty="0" err="1" smtClean="0"/>
              <a:t>bara</a:t>
            </a:r>
            <a:r>
              <a:rPr lang="en-GB" dirty="0" smtClean="0"/>
              <a:t> nominal, 4.5K</a:t>
            </a:r>
          </a:p>
          <a:p>
            <a:pPr lvl="2"/>
            <a:r>
              <a:rPr lang="en-GB" dirty="0" smtClean="0"/>
              <a:t>Instrumentation</a:t>
            </a:r>
          </a:p>
          <a:p>
            <a:r>
              <a:rPr lang="en-GB" dirty="0" smtClean="0"/>
              <a:t>Top plate and services</a:t>
            </a:r>
          </a:p>
          <a:p>
            <a:pPr lvl="2"/>
            <a:r>
              <a:rPr lang="en-GB" dirty="0" smtClean="0"/>
              <a:t>Services : 53 ports</a:t>
            </a:r>
          </a:p>
          <a:p>
            <a:pPr lvl="2"/>
            <a:r>
              <a:rPr lang="en-GB" dirty="0" smtClean="0"/>
              <a:t>Seal interface</a:t>
            </a:r>
          </a:p>
          <a:p>
            <a:r>
              <a:rPr lang="en-GB" dirty="0" smtClean="0"/>
              <a:t>Thermal shield</a:t>
            </a:r>
          </a:p>
          <a:p>
            <a:pPr lvl="2"/>
            <a:r>
              <a:rPr lang="en-GB" dirty="0" smtClean="0"/>
              <a:t>Actively cooled to 55-75K </a:t>
            </a:r>
            <a:r>
              <a:rPr lang="en-GB" dirty="0" err="1" smtClean="0"/>
              <a:t>Ghe</a:t>
            </a:r>
            <a:r>
              <a:rPr lang="en-GB" dirty="0" smtClean="0"/>
              <a:t>, 13 </a:t>
            </a:r>
            <a:r>
              <a:rPr lang="en-GB" dirty="0" err="1" smtClean="0"/>
              <a:t>bara</a:t>
            </a:r>
            <a:endParaRPr lang="en-GB" dirty="0" smtClean="0"/>
          </a:p>
          <a:p>
            <a:pPr lvl="2"/>
            <a:r>
              <a:rPr lang="en-GB" dirty="0" smtClean="0"/>
              <a:t>Nickel plated copper</a:t>
            </a:r>
          </a:p>
          <a:p>
            <a:r>
              <a:rPr lang="en-GB" dirty="0" smtClean="0"/>
              <a:t>Vacuum vessel</a:t>
            </a:r>
          </a:p>
          <a:p>
            <a:pPr lvl="2"/>
            <a:r>
              <a:rPr lang="en-GB" dirty="0" smtClean="0"/>
              <a:t>15mm thick 316L plates</a:t>
            </a:r>
          </a:p>
          <a:p>
            <a:pPr lvl="2"/>
            <a:r>
              <a:rPr lang="en-GB" dirty="0" smtClean="0"/>
              <a:t>Vacuum interfaces</a:t>
            </a:r>
          </a:p>
          <a:p>
            <a:pPr lvl="2"/>
            <a:r>
              <a:rPr lang="en-GB" dirty="0" smtClean="0"/>
              <a:t>10-8 mbar.l.s-1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9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2048"/>
          <p:cNvSpPr/>
          <p:nvPr/>
        </p:nvSpPr>
        <p:spPr>
          <a:xfrm>
            <a:off x="0" y="3971415"/>
            <a:ext cx="9061265" cy="29145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Design: alignment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1FCB2627-F645-4CC2-8585-FFB08EE4B80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1" y="1219201"/>
            <a:ext cx="4762872" cy="256349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ym typeface="Wingdings" pitchFamily="2" charset="2"/>
              </a:rPr>
              <a:t>Mechanical Co-</a:t>
            </a:r>
            <a:r>
              <a:rPr lang="en-GB" dirty="0" err="1" smtClean="0">
                <a:sym typeface="Wingdings" pitchFamily="2" charset="2"/>
              </a:rPr>
              <a:t>axiality</a:t>
            </a:r>
            <a:r>
              <a:rPr lang="en-GB" dirty="0" smtClean="0">
                <a:sym typeface="Wingdings" pitchFamily="2" charset="2"/>
              </a:rPr>
              <a:t> with beam axes</a:t>
            </a:r>
          </a:p>
          <a:p>
            <a:pPr lvl="3"/>
            <a:r>
              <a:rPr lang="en-GB" dirty="0" smtClean="0">
                <a:sym typeface="Wingdings" pitchFamily="2" charset="2"/>
              </a:rPr>
              <a:t>Cavities beam axis in Ø 0.6 mm</a:t>
            </a:r>
          </a:p>
          <a:p>
            <a:pPr lvl="3"/>
            <a:r>
              <a:rPr lang="en-GB" dirty="0" smtClean="0">
                <a:sym typeface="Wingdings" pitchFamily="2" charset="2"/>
              </a:rPr>
              <a:t>Solenoid beam axis in </a:t>
            </a:r>
            <a:r>
              <a:rPr lang="en-GB" dirty="0">
                <a:sym typeface="Wingdings" pitchFamily="2" charset="2"/>
              </a:rPr>
              <a:t>Ø </a:t>
            </a:r>
            <a:r>
              <a:rPr lang="en-GB" dirty="0" smtClean="0">
                <a:sym typeface="Wingdings" pitchFamily="2" charset="2"/>
              </a:rPr>
              <a:t>0.3 mm</a:t>
            </a:r>
          </a:p>
          <a:p>
            <a:endParaRPr lang="en-GB" dirty="0" smtClean="0">
              <a:sym typeface="Wingdings" pitchFamily="2" charset="2"/>
            </a:endParaRPr>
          </a:p>
          <a:p>
            <a:endParaRPr lang="en-GB" dirty="0" smtClean="0">
              <a:sym typeface="Wingdings" pitchFamily="2" charset="2"/>
            </a:endParaRPr>
          </a:p>
          <a:p>
            <a:r>
              <a:rPr lang="en-GB" dirty="0" smtClean="0">
                <a:sym typeface="Wingdings" pitchFamily="2" charset="2"/>
              </a:rPr>
              <a:t>Technical solution</a:t>
            </a:r>
          </a:p>
          <a:p>
            <a:pPr lvl="3"/>
            <a:r>
              <a:rPr lang="en-GB" dirty="0" smtClean="0">
                <a:sym typeface="Wingdings" pitchFamily="2" charset="2"/>
              </a:rPr>
              <a:t>Multi level adjustment systems</a:t>
            </a:r>
          </a:p>
          <a:p>
            <a:pPr lvl="4"/>
            <a:r>
              <a:rPr lang="en-GB" dirty="0" smtClean="0">
                <a:sym typeface="Wingdings" pitchFamily="2" charset="2"/>
              </a:rPr>
              <a:t>Individual, frame, </a:t>
            </a:r>
            <a:r>
              <a:rPr lang="en-GB" dirty="0" err="1" smtClean="0">
                <a:sym typeface="Wingdings" pitchFamily="2" charset="2"/>
              </a:rPr>
              <a:t>cryomodule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smtClean="0">
                <a:sym typeface="Wingdings" pitchFamily="2" charset="2"/>
              </a:rPr>
              <a:t>solenoid (option for CM1)</a:t>
            </a:r>
            <a:endParaRPr lang="en-GB" dirty="0" smtClean="0">
              <a:sym typeface="Wingdings" pitchFamily="2" charset="2"/>
            </a:endParaRPr>
          </a:p>
          <a:p>
            <a:pPr lvl="3"/>
            <a:r>
              <a:rPr lang="en-GB" dirty="0" smtClean="0">
                <a:sym typeface="Wingdings" pitchFamily="2" charset="2"/>
              </a:rPr>
              <a:t>Live monitoring of components position</a:t>
            </a:r>
          </a:p>
          <a:p>
            <a:endParaRPr lang="en-GB" dirty="0" smtClean="0">
              <a:sym typeface="Wingdings" pitchFamily="2" charset="2"/>
            </a:endParaRPr>
          </a:p>
          <a:p>
            <a:pPr lvl="1"/>
            <a:endParaRPr lang="en-GB" dirty="0"/>
          </a:p>
        </p:txBody>
      </p:sp>
      <p:grpSp>
        <p:nvGrpSpPr>
          <p:cNvPr id="2051" name="Group 2050"/>
          <p:cNvGrpSpPr/>
          <p:nvPr/>
        </p:nvGrpSpPr>
        <p:grpSpPr>
          <a:xfrm>
            <a:off x="5056528" y="816917"/>
            <a:ext cx="4004737" cy="2684091"/>
            <a:chOff x="5056528" y="260648"/>
            <a:chExt cx="4004737" cy="268409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6528" y="260648"/>
              <a:ext cx="4004737" cy="2684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20"/>
            <p:cNvGrpSpPr/>
            <p:nvPr/>
          </p:nvGrpSpPr>
          <p:grpSpPr>
            <a:xfrm rot="1298277">
              <a:off x="5395492" y="1270039"/>
              <a:ext cx="3460927" cy="1541504"/>
              <a:chOff x="5297268" y="4180270"/>
              <a:chExt cx="4040819" cy="1799790"/>
            </a:xfrm>
          </p:grpSpPr>
          <p:cxnSp>
            <p:nvCxnSpPr>
              <p:cNvPr id="9" name="Straight Connector 8"/>
              <p:cNvCxnSpPr>
                <a:endCxn id="44" idx="3"/>
              </p:cNvCxnSpPr>
              <p:nvPr/>
            </p:nvCxnSpPr>
            <p:spPr>
              <a:xfrm flipV="1">
                <a:off x="7410450" y="4743678"/>
                <a:ext cx="508704" cy="321241"/>
              </a:xfrm>
              <a:prstGeom prst="line">
                <a:avLst/>
              </a:prstGeom>
              <a:ln w="28575">
                <a:solidFill>
                  <a:srgbClr val="E25CB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5693767" y="5846712"/>
                <a:ext cx="438547" cy="133348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6354831" y="5415946"/>
                <a:ext cx="353541" cy="307687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6828982" y="5136782"/>
                <a:ext cx="326851" cy="271704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8026757" y="4407045"/>
                <a:ext cx="396549" cy="287208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8584664" y="4180270"/>
                <a:ext cx="449718" cy="96366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Can 31"/>
              <p:cNvSpPr/>
              <p:nvPr/>
            </p:nvSpPr>
            <p:spPr>
              <a:xfrm rot="14388067">
                <a:off x="7227766" y="3078636"/>
                <a:ext cx="179823" cy="4040819"/>
              </a:xfrm>
              <a:prstGeom prst="can">
                <a:avLst>
                  <a:gd name="adj" fmla="val 69156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Can 43"/>
              <p:cNvSpPr/>
              <p:nvPr/>
            </p:nvSpPr>
            <p:spPr>
              <a:xfrm rot="14388067">
                <a:off x="7595839" y="4587302"/>
                <a:ext cx="102752" cy="629282"/>
              </a:xfrm>
              <a:prstGeom prst="can">
                <a:avLst>
                  <a:gd name="adj" fmla="val 69156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59178" y="4179220"/>
            <a:ext cx="1758669" cy="2708287"/>
            <a:chOff x="117710" y="4101475"/>
            <a:chExt cx="1789993" cy="27565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710" y="4101475"/>
              <a:ext cx="1789993" cy="2756525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>
            <a:xfrm>
              <a:off x="683568" y="5589240"/>
              <a:ext cx="43204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905734" y="5405028"/>
              <a:ext cx="8384" cy="36842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2319418" y="4202546"/>
            <a:ext cx="2522242" cy="2683376"/>
            <a:chOff x="2540465" y="3987379"/>
            <a:chExt cx="2724488" cy="289854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40465" y="3987379"/>
              <a:ext cx="2724488" cy="2898543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>
              <a:off x="2810471" y="4547644"/>
              <a:ext cx="353898" cy="136128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2983228" y="4428728"/>
              <a:ext cx="8384" cy="36842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4578142" y="4298136"/>
              <a:ext cx="353898" cy="136128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4750899" y="4179220"/>
              <a:ext cx="8384" cy="36842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8" name="Group 2047"/>
          <p:cNvGrpSpPr/>
          <p:nvPr/>
        </p:nvGrpSpPr>
        <p:grpSpPr>
          <a:xfrm>
            <a:off x="6797713" y="4179220"/>
            <a:ext cx="2361491" cy="2706702"/>
            <a:chOff x="5569753" y="4475104"/>
            <a:chExt cx="1954575" cy="224030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69753" y="4475104"/>
              <a:ext cx="1954575" cy="2240302"/>
            </a:xfrm>
            <a:prstGeom prst="rect">
              <a:avLst/>
            </a:prstGeom>
          </p:spPr>
        </p:pic>
        <p:cxnSp>
          <p:nvCxnSpPr>
            <p:cNvPr id="37" name="Straight Arrow Connector 36"/>
            <p:cNvCxnSpPr/>
            <p:nvPr/>
          </p:nvCxnSpPr>
          <p:spPr>
            <a:xfrm>
              <a:off x="6386105" y="5406673"/>
              <a:ext cx="353898" cy="136128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6558862" y="5287757"/>
              <a:ext cx="8384" cy="36842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7" name="Group 2056"/>
          <p:cNvGrpSpPr/>
          <p:nvPr/>
        </p:nvGrpSpPr>
        <p:grpSpPr>
          <a:xfrm>
            <a:off x="5292810" y="4373760"/>
            <a:ext cx="2341090" cy="1682200"/>
            <a:chOff x="5292810" y="4373760"/>
            <a:chExt cx="2341090" cy="1682200"/>
          </a:xfrm>
        </p:grpSpPr>
        <p:pic>
          <p:nvPicPr>
            <p:cNvPr id="2052" name="Picture 2051"/>
            <p:cNvPicPr>
              <a:picLocks noChangeAspect="1"/>
            </p:cNvPicPr>
            <p:nvPr/>
          </p:nvPicPr>
          <p:blipFill rotWithShape="1">
            <a:blip r:embed="rId6"/>
            <a:srcRect l="29615" t="20239" r="25575" b="23606"/>
            <a:stretch/>
          </p:blipFill>
          <p:spPr>
            <a:xfrm>
              <a:off x="5292810" y="4373760"/>
              <a:ext cx="1373959" cy="1340636"/>
            </a:xfrm>
            <a:prstGeom prst="ellipse">
              <a:avLst/>
            </a:prstGeom>
          </p:spPr>
        </p:pic>
        <p:cxnSp>
          <p:nvCxnSpPr>
            <p:cNvPr id="2054" name="Straight Connector 2053"/>
            <p:cNvCxnSpPr>
              <a:stCxn id="2052" idx="5"/>
              <a:endCxn id="2055" idx="1"/>
            </p:cNvCxnSpPr>
            <p:nvPr/>
          </p:nvCxnSpPr>
          <p:spPr>
            <a:xfrm>
              <a:off x="6465557" y="5518064"/>
              <a:ext cx="878900" cy="3424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5" name="Oval 2054"/>
            <p:cNvSpPr/>
            <p:nvPr/>
          </p:nvSpPr>
          <p:spPr>
            <a:xfrm>
              <a:off x="7329224" y="5845264"/>
              <a:ext cx="104016" cy="10401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7529884" y="5951944"/>
              <a:ext cx="104016" cy="10401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501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Design: Vacuum and cleanliness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93161"/>
            <a:ext cx="8226854" cy="1305735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ym typeface="Wingdings" pitchFamily="2" charset="2"/>
              </a:rPr>
              <a:t>Space constraints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 Common insulation and beam vacuum at </a:t>
            </a:r>
            <a:r>
              <a:rPr lang="en-GB" dirty="0">
                <a:sym typeface="Wingdings" pitchFamily="2" charset="2"/>
              </a:rPr>
              <a:t>10-8 mbar</a:t>
            </a:r>
            <a:endParaRPr lang="en-GB" dirty="0" smtClean="0">
              <a:sym typeface="Wingdings" pitchFamily="2" charset="2"/>
            </a:endParaRPr>
          </a:p>
          <a:p>
            <a:pPr lvl="1"/>
            <a:r>
              <a:rPr lang="en-GB" dirty="0" smtClean="0">
                <a:sym typeface="Wingdings" pitchFamily="2" charset="2"/>
              </a:rPr>
              <a:t> UHV cleanliness standards</a:t>
            </a:r>
          </a:p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51520" y="2906728"/>
            <a:ext cx="1368153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Vacuum level </a:t>
            </a:r>
            <a:r>
              <a:rPr lang="en-GB" sz="1200" dirty="0" smtClean="0"/>
              <a:t>and quality : 1.10-8mbar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1521" y="4963527"/>
            <a:ext cx="1368152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Cavity sensitivity to </a:t>
            </a:r>
            <a:r>
              <a:rPr lang="en-GB" sz="1200" b="1" dirty="0" smtClean="0"/>
              <a:t>particles</a:t>
            </a:r>
            <a:r>
              <a:rPr lang="en-GB" sz="1200" dirty="0" smtClean="0"/>
              <a:t> : ISO5</a:t>
            </a:r>
            <a:r>
              <a:rPr lang="en-GB" sz="1200" dirty="0"/>
              <a:t> </a:t>
            </a:r>
            <a:r>
              <a:rPr lang="en-GB" sz="1200" dirty="0" smtClean="0"/>
              <a:t>level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51720" y="2906727"/>
            <a:ext cx="1944216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200" dirty="0" smtClean="0"/>
          </a:p>
          <a:p>
            <a:pPr algn="ctr"/>
            <a:r>
              <a:rPr lang="en-GB" sz="1200" b="1" dirty="0" smtClean="0"/>
              <a:t>Degreasing</a:t>
            </a:r>
            <a:r>
              <a:rPr lang="en-GB" sz="1200" dirty="0" smtClean="0"/>
              <a:t> cleaning</a:t>
            </a:r>
          </a:p>
          <a:p>
            <a:pPr algn="ctr"/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427984" y="2798926"/>
            <a:ext cx="4153701" cy="286232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Cleaning and inspections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err="1" smtClean="0"/>
              <a:t>Electropolishing</a:t>
            </a:r>
            <a:r>
              <a:rPr lang="en-GB" sz="1200" dirty="0" smtClean="0"/>
              <a:t> for particle inspections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/>
              <a:t>Nickel-platin</a:t>
            </a:r>
            <a:r>
              <a:rPr lang="en-GB" sz="1200" dirty="0"/>
              <a:t>g for UV light </a:t>
            </a:r>
            <a:r>
              <a:rPr lang="en-GB" sz="1200" dirty="0" smtClean="0"/>
              <a:t>inspections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smtClean="0"/>
              <a:t>Smooth surfaces and edges</a:t>
            </a:r>
            <a:r>
              <a:rPr lang="en-GB" sz="1200" dirty="0" smtClean="0"/>
              <a:t> for wiping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Specific </a:t>
            </a:r>
            <a:r>
              <a:rPr lang="en-GB" sz="1200" b="1" dirty="0" smtClean="0"/>
              <a:t>shutters </a:t>
            </a:r>
            <a:r>
              <a:rPr lang="en-GB" sz="1200" dirty="0" smtClean="0"/>
              <a:t>for cavities beam ports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smtClean="0"/>
              <a:t>No MLI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Contamination (vacuum and particles)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smtClean="0"/>
              <a:t>UHV cleaning</a:t>
            </a:r>
            <a:r>
              <a:rPr lang="en-GB" sz="1200" dirty="0" smtClean="0"/>
              <a:t> for all parts/tooling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err="1" smtClean="0"/>
              <a:t>Kolsterizin</a:t>
            </a:r>
            <a:r>
              <a:rPr lang="en-GB" sz="1200" dirty="0" err="1" smtClean="0"/>
              <a:t>g</a:t>
            </a:r>
            <a:r>
              <a:rPr lang="en-GB" sz="1200" dirty="0" smtClean="0"/>
              <a:t> for all fittings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Welding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Materials and finish choices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No welding/brazing authorized during assembly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1" dirty="0" smtClean="0"/>
              <a:t>Clean room assembly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Plastic packing at all steps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1720" y="4963526"/>
            <a:ext cx="1944216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Particle cleaning and inspection</a:t>
            </a:r>
          </a:p>
          <a:p>
            <a:pPr algn="ctr"/>
            <a:endParaRPr lang="en-GB" sz="12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2051720" y="3822139"/>
            <a:ext cx="1944216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Design </a:t>
            </a: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Procurement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</a:t>
            </a:r>
            <a:r>
              <a:rPr lang="en-GB" sz="1200" dirty="0" smtClean="0"/>
              <a:t>arts preparation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</a:t>
            </a:r>
            <a:r>
              <a:rPr lang="en-GB" sz="1200" dirty="0" smtClean="0"/>
              <a:t>etailed procedures</a:t>
            </a:r>
          </a:p>
        </p:txBody>
      </p:sp>
      <p:cxnSp>
        <p:nvCxnSpPr>
          <p:cNvPr id="25" name="Straight Arrow Connector 24"/>
          <p:cNvCxnSpPr>
            <a:stCxn id="19" idx="3"/>
            <a:endCxn id="21" idx="1"/>
          </p:cNvCxnSpPr>
          <p:nvPr/>
        </p:nvCxnSpPr>
        <p:spPr>
          <a:xfrm flipV="1">
            <a:off x="1619673" y="3229893"/>
            <a:ext cx="432047" cy="1"/>
          </a:xfrm>
          <a:prstGeom prst="straightConnector1">
            <a:avLst/>
          </a:prstGeom>
          <a:ln w="63500" cmpd="dbl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0" idx="3"/>
            <a:endCxn id="23" idx="1"/>
          </p:cNvCxnSpPr>
          <p:nvPr/>
        </p:nvCxnSpPr>
        <p:spPr>
          <a:xfrm flipV="1">
            <a:off x="1619673" y="5286692"/>
            <a:ext cx="432047" cy="1"/>
          </a:xfrm>
          <a:prstGeom prst="straightConnector1">
            <a:avLst/>
          </a:prstGeom>
          <a:ln w="63500" cmpd="dbl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2"/>
            <a:endCxn id="24" idx="0"/>
          </p:cNvCxnSpPr>
          <p:nvPr/>
        </p:nvCxnSpPr>
        <p:spPr>
          <a:xfrm>
            <a:off x="3023828" y="3553058"/>
            <a:ext cx="0" cy="269081"/>
          </a:xfrm>
          <a:prstGeom prst="straightConnector1">
            <a:avLst/>
          </a:prstGeom>
          <a:ln w="63500" cmpd="dbl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3" idx="0"/>
            <a:endCxn id="24" idx="2"/>
          </p:cNvCxnSpPr>
          <p:nvPr/>
        </p:nvCxnSpPr>
        <p:spPr>
          <a:xfrm flipV="1">
            <a:off x="3023828" y="4653136"/>
            <a:ext cx="0" cy="310390"/>
          </a:xfrm>
          <a:prstGeom prst="straightConnector1">
            <a:avLst/>
          </a:prstGeom>
          <a:ln w="63500" cmpd="dbl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4" idx="3"/>
            <a:endCxn id="22" idx="1"/>
          </p:cNvCxnSpPr>
          <p:nvPr/>
        </p:nvCxnSpPr>
        <p:spPr>
          <a:xfrm flipV="1">
            <a:off x="3995936" y="4230087"/>
            <a:ext cx="432048" cy="7551"/>
          </a:xfrm>
          <a:prstGeom prst="straightConnector1">
            <a:avLst/>
          </a:prstGeom>
          <a:ln w="63500" cmpd="dbl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44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7118" y="1038263"/>
            <a:ext cx="4453871" cy="48737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1" y="1219200"/>
            <a:ext cx="4327435" cy="2353816"/>
          </a:xfrm>
        </p:spPr>
        <p:txBody>
          <a:bodyPr>
            <a:normAutofit fontScale="55000" lnSpcReduction="20000"/>
          </a:bodyPr>
          <a:lstStyle/>
          <a:p>
            <a:pPr lvl="1"/>
            <a:r>
              <a:rPr lang="en-GB" dirty="0" smtClean="0"/>
              <a:t>Cryogenic circuits</a:t>
            </a:r>
          </a:p>
          <a:p>
            <a:pPr lvl="2"/>
            <a:r>
              <a:rPr lang="en-GB" dirty="0" err="1" smtClean="0"/>
              <a:t>GHe</a:t>
            </a:r>
            <a:r>
              <a:rPr lang="en-GB" dirty="0" smtClean="0"/>
              <a:t> 55-75K Circuit :</a:t>
            </a:r>
          </a:p>
          <a:p>
            <a:pPr lvl="3"/>
            <a:r>
              <a:rPr lang="en-GB" dirty="0" smtClean="0"/>
              <a:t>13 </a:t>
            </a:r>
            <a:r>
              <a:rPr lang="en-GB" dirty="0" err="1" smtClean="0"/>
              <a:t>bara</a:t>
            </a:r>
            <a:r>
              <a:rPr lang="en-GB" dirty="0" smtClean="0"/>
              <a:t> nominal</a:t>
            </a:r>
          </a:p>
          <a:p>
            <a:pPr lvl="2"/>
            <a:r>
              <a:rPr lang="en-GB" dirty="0" err="1" smtClean="0"/>
              <a:t>LHe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err="1" smtClean="0"/>
              <a:t>Ghe</a:t>
            </a:r>
            <a:r>
              <a:rPr lang="en-GB" dirty="0" smtClean="0"/>
              <a:t> 4.5K</a:t>
            </a:r>
          </a:p>
          <a:p>
            <a:pPr lvl="3"/>
            <a:r>
              <a:rPr lang="en-GB" dirty="0" smtClean="0"/>
              <a:t>1.3 </a:t>
            </a:r>
            <a:r>
              <a:rPr lang="en-GB" dirty="0" err="1" smtClean="0"/>
              <a:t>bara</a:t>
            </a:r>
            <a:r>
              <a:rPr lang="en-GB" dirty="0" smtClean="0"/>
              <a:t> nominal, 150 l of liquid Helium</a:t>
            </a:r>
          </a:p>
          <a:p>
            <a:pPr lvl="3"/>
            <a:r>
              <a:rPr lang="en-GB" dirty="0" smtClean="0"/>
              <a:t>Protected for mass flow up to</a:t>
            </a:r>
            <a:r>
              <a:rPr lang="en-GB" dirty="0" smtClean="0">
                <a:sym typeface="Wingdings" panose="05000000000000000000" pitchFamily="2" charset="2"/>
              </a:rPr>
              <a:t> 4.9 kg/s</a:t>
            </a:r>
          </a:p>
          <a:p>
            <a:pPr lvl="3"/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Cool-down procedure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Thermal shield cooled first for </a:t>
            </a:r>
            <a:r>
              <a:rPr lang="en-GB" dirty="0" err="1" smtClean="0">
                <a:sym typeface="Wingdings" panose="05000000000000000000" pitchFamily="2" charset="2"/>
              </a:rPr>
              <a:t>cryopumping</a:t>
            </a:r>
            <a:r>
              <a:rPr lang="en-GB" dirty="0" smtClean="0">
                <a:sym typeface="Wingdings" panose="05000000000000000000" pitchFamily="2" charset="2"/>
              </a:rPr>
              <a:t>.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Cavities </a:t>
            </a:r>
            <a:r>
              <a:rPr lang="en-GB" dirty="0" smtClean="0">
                <a:sym typeface="Wingdings" panose="05000000000000000000" pitchFamily="2" charset="2"/>
              </a:rPr>
              <a:t>cooled at last</a:t>
            </a:r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Design: cryogenics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788024" y="1166974"/>
            <a:ext cx="4352965" cy="4854314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183" name="Group 7182"/>
          <p:cNvGrpSpPr/>
          <p:nvPr/>
        </p:nvGrpSpPr>
        <p:grpSpPr>
          <a:xfrm>
            <a:off x="5051296" y="950950"/>
            <a:ext cx="3710940" cy="4354036"/>
            <a:chOff x="4907280" y="1124744"/>
            <a:chExt cx="3710940" cy="4354036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7668344" y="1700808"/>
              <a:ext cx="0" cy="864096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380312" y="1700808"/>
              <a:ext cx="0" cy="864096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81" name="Group 7180"/>
            <p:cNvGrpSpPr/>
            <p:nvPr/>
          </p:nvGrpSpPr>
          <p:grpSpPr>
            <a:xfrm>
              <a:off x="4907280" y="1124744"/>
              <a:ext cx="3710940" cy="4354036"/>
              <a:chOff x="4907280" y="1124744"/>
              <a:chExt cx="3710940" cy="4354036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4907280" y="2247900"/>
                <a:ext cx="3710940" cy="3230880"/>
              </a:xfrm>
              <a:custGeom>
                <a:avLst/>
                <a:gdLst>
                  <a:gd name="connsiteX0" fmla="*/ 1554480 w 3710940"/>
                  <a:gd name="connsiteY0" fmla="*/ 15240 h 3230880"/>
                  <a:gd name="connsiteX1" fmla="*/ 1493520 w 3710940"/>
                  <a:gd name="connsiteY1" fmla="*/ 7620 h 3230880"/>
                  <a:gd name="connsiteX2" fmla="*/ 1493520 w 3710940"/>
                  <a:gd name="connsiteY2" fmla="*/ 327660 h 3230880"/>
                  <a:gd name="connsiteX3" fmla="*/ 0 w 3710940"/>
                  <a:gd name="connsiteY3" fmla="*/ 327660 h 3230880"/>
                  <a:gd name="connsiteX4" fmla="*/ 7620 w 3710940"/>
                  <a:gd name="connsiteY4" fmla="*/ 3215640 h 3230880"/>
                  <a:gd name="connsiteX5" fmla="*/ 3710940 w 3710940"/>
                  <a:gd name="connsiteY5" fmla="*/ 3230880 h 3230880"/>
                  <a:gd name="connsiteX6" fmla="*/ 3710940 w 3710940"/>
                  <a:gd name="connsiteY6" fmla="*/ 350520 h 3230880"/>
                  <a:gd name="connsiteX7" fmla="*/ 2209800 w 3710940"/>
                  <a:gd name="connsiteY7" fmla="*/ 335280 h 3230880"/>
                  <a:gd name="connsiteX8" fmla="*/ 2209800 w 3710940"/>
                  <a:gd name="connsiteY8" fmla="*/ 0 h 3230880"/>
                  <a:gd name="connsiteX9" fmla="*/ 2156460 w 3710940"/>
                  <a:gd name="connsiteY9" fmla="*/ 0 h 3230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10940" h="3230880">
                    <a:moveTo>
                      <a:pt x="1554480" y="15240"/>
                    </a:moveTo>
                    <a:lnTo>
                      <a:pt x="1493520" y="7620"/>
                    </a:lnTo>
                    <a:lnTo>
                      <a:pt x="1493520" y="327660"/>
                    </a:lnTo>
                    <a:lnTo>
                      <a:pt x="0" y="327660"/>
                    </a:lnTo>
                    <a:lnTo>
                      <a:pt x="7620" y="3215640"/>
                    </a:lnTo>
                    <a:lnTo>
                      <a:pt x="3710940" y="3230880"/>
                    </a:lnTo>
                    <a:lnTo>
                      <a:pt x="3710940" y="350520"/>
                    </a:lnTo>
                    <a:lnTo>
                      <a:pt x="2209800" y="335280"/>
                    </a:lnTo>
                    <a:lnTo>
                      <a:pt x="2209800" y="0"/>
                    </a:lnTo>
                    <a:lnTo>
                      <a:pt x="2156460" y="0"/>
                    </a:lnTo>
                  </a:path>
                </a:pathLst>
              </a:custGeom>
              <a:no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flipV="1">
                <a:off x="7375316" y="1124744"/>
                <a:ext cx="0" cy="504056"/>
              </a:xfrm>
              <a:prstGeom prst="line">
                <a:avLst/>
              </a:prstGeom>
              <a:ln w="28575">
                <a:solidFill>
                  <a:srgbClr val="7030A0"/>
                </a:solidFill>
                <a:headEnd type="triangle" w="lg" len="lg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7668344" y="1124744"/>
                <a:ext cx="3388" cy="504056"/>
              </a:xfrm>
              <a:prstGeom prst="line">
                <a:avLst/>
              </a:prstGeom>
              <a:ln w="28575">
                <a:solidFill>
                  <a:srgbClr val="7030A0"/>
                </a:solidFill>
                <a:headEnd type="triangle" w="lg" len="lg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5"/>
          <p:cNvGrpSpPr/>
          <p:nvPr/>
        </p:nvGrpSpPr>
        <p:grpSpPr>
          <a:xfrm>
            <a:off x="5148065" y="1686335"/>
            <a:ext cx="3528392" cy="1080120"/>
            <a:chOff x="5148065" y="2492896"/>
            <a:chExt cx="3528392" cy="1080120"/>
          </a:xfrm>
        </p:grpSpPr>
        <p:sp>
          <p:nvSpPr>
            <p:cNvPr id="5" name="Rectangle 4"/>
            <p:cNvSpPr/>
            <p:nvPr/>
          </p:nvSpPr>
          <p:spPr>
            <a:xfrm>
              <a:off x="6579840" y="2492896"/>
              <a:ext cx="635471" cy="850456"/>
            </a:xfrm>
            <a:prstGeom prst="rect">
              <a:avLst/>
            </a:prstGeom>
            <a:solidFill>
              <a:srgbClr val="00B0F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148065" y="3343352"/>
              <a:ext cx="3528392" cy="229664"/>
            </a:xfrm>
            <a:prstGeom prst="rect">
              <a:avLst/>
            </a:prstGeom>
            <a:solidFill>
              <a:srgbClr val="00B0F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48064" y="2766455"/>
            <a:ext cx="3528392" cy="2191990"/>
            <a:chOff x="5148064" y="3573016"/>
            <a:chExt cx="3528392" cy="2191990"/>
          </a:xfrm>
          <a:solidFill>
            <a:srgbClr val="00B0F0"/>
          </a:solidFill>
        </p:grpSpPr>
        <p:sp>
          <p:nvSpPr>
            <p:cNvPr id="17" name="Rounded Rectangle 16"/>
            <p:cNvSpPr/>
            <p:nvPr/>
          </p:nvSpPr>
          <p:spPr>
            <a:xfrm>
              <a:off x="5148064" y="3573016"/>
              <a:ext cx="3528392" cy="35238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5300464" y="3925402"/>
              <a:ext cx="135632" cy="144781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5876528" y="3925403"/>
              <a:ext cx="135632" cy="144781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7244680" y="3925403"/>
              <a:ext cx="135632" cy="144781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820744" y="3925403"/>
              <a:ext cx="135632" cy="144781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8396808" y="3925403"/>
              <a:ext cx="135632" cy="144781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6588224" y="3925402"/>
              <a:ext cx="185985" cy="1372879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6300192" y="5301208"/>
              <a:ext cx="626517" cy="46379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057314" y="678223"/>
            <a:ext cx="3691150" cy="4248472"/>
            <a:chOff x="5057314" y="1484784"/>
            <a:chExt cx="3691150" cy="4248472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8748464" y="2333575"/>
              <a:ext cx="0" cy="3183657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8743468" y="1757511"/>
              <a:ext cx="0" cy="504056"/>
            </a:xfrm>
            <a:prstGeom prst="line">
              <a:avLst/>
            </a:prstGeom>
            <a:ln w="28575">
              <a:solidFill>
                <a:srgbClr val="002060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944876" y="2060848"/>
              <a:ext cx="0" cy="864096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6800860" y="2060848"/>
              <a:ext cx="0" cy="144016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6795864" y="1484784"/>
              <a:ext cx="0" cy="504056"/>
            </a:xfrm>
            <a:prstGeom prst="line">
              <a:avLst/>
            </a:prstGeom>
            <a:ln w="28575">
              <a:solidFill>
                <a:srgbClr val="002060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944876" y="1484784"/>
              <a:ext cx="3388" cy="504056"/>
            </a:xfrm>
            <a:prstGeom prst="line">
              <a:avLst/>
            </a:prstGeom>
            <a:ln w="28575">
              <a:solidFill>
                <a:srgbClr val="002060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7092280" y="2060848"/>
              <a:ext cx="0" cy="864096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7087284" y="1484784"/>
              <a:ext cx="0" cy="504056"/>
            </a:xfrm>
            <a:prstGeom prst="line">
              <a:avLst/>
            </a:prstGeom>
            <a:ln w="28575">
              <a:solidFill>
                <a:srgbClr val="002060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364088" y="3501008"/>
              <a:ext cx="3096344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5364088" y="3501008"/>
              <a:ext cx="0" cy="144016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5974105" y="3501008"/>
              <a:ext cx="0" cy="144016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7308304" y="3501008"/>
              <a:ext cx="0" cy="144016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7884368" y="3501008"/>
              <a:ext cx="0" cy="144016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8460432" y="3501008"/>
              <a:ext cx="0" cy="144016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6660232" y="3501008"/>
              <a:ext cx="0" cy="223224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5057314" y="3413694"/>
              <a:ext cx="0" cy="21035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5057314" y="3413694"/>
              <a:ext cx="288032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5057314" y="5517232"/>
              <a:ext cx="3686154" cy="1"/>
            </a:xfrm>
            <a:prstGeom prst="line">
              <a:avLst/>
            </a:prstGeom>
            <a:ln w="28575">
              <a:solidFill>
                <a:srgbClr val="00206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Oval 49"/>
          <p:cNvSpPr/>
          <p:nvPr/>
        </p:nvSpPr>
        <p:spPr>
          <a:xfrm>
            <a:off x="9252520" y="1614327"/>
            <a:ext cx="144016" cy="14401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9520361" y="2237278"/>
            <a:ext cx="72008" cy="72008"/>
          </a:xfrm>
          <a:prstGeom prst="ellipse">
            <a:avLst/>
          </a:prstGeom>
          <a:solidFill>
            <a:srgbClr val="B889DB"/>
          </a:solidFill>
          <a:ln>
            <a:solidFill>
              <a:srgbClr val="893B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4" name="Group 53"/>
          <p:cNvGrpSpPr/>
          <p:nvPr/>
        </p:nvGrpSpPr>
        <p:grpSpPr>
          <a:xfrm>
            <a:off x="6509555" y="1119972"/>
            <a:ext cx="217134" cy="476890"/>
            <a:chOff x="5618176" y="1429603"/>
            <a:chExt cx="241548" cy="530510"/>
          </a:xfrm>
        </p:grpSpPr>
        <p:grpSp>
          <p:nvGrpSpPr>
            <p:cNvPr id="55" name="Group 54"/>
            <p:cNvGrpSpPr/>
            <p:nvPr/>
          </p:nvGrpSpPr>
          <p:grpSpPr>
            <a:xfrm rot="10800000">
              <a:off x="5618176" y="1587829"/>
              <a:ext cx="241548" cy="211464"/>
              <a:chOff x="3995936" y="1772816"/>
              <a:chExt cx="493514" cy="432048"/>
            </a:xfrm>
          </p:grpSpPr>
          <p:sp>
            <p:nvSpPr>
              <p:cNvPr id="58" name="Isosceles Triangle 57"/>
              <p:cNvSpPr/>
              <p:nvPr/>
            </p:nvSpPr>
            <p:spPr>
              <a:xfrm>
                <a:off x="3995936" y="1988840"/>
                <a:ext cx="288032" cy="216024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Isosceles Triangle 58"/>
              <p:cNvSpPr/>
              <p:nvPr/>
            </p:nvSpPr>
            <p:spPr>
              <a:xfrm rot="10800000">
                <a:off x="3995936" y="1772816"/>
                <a:ext cx="288032" cy="216024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4146550" y="1879600"/>
                <a:ext cx="342900" cy="120650"/>
              </a:xfrm>
              <a:custGeom>
                <a:avLst/>
                <a:gdLst>
                  <a:gd name="connsiteX0" fmla="*/ 0 w 342900"/>
                  <a:gd name="connsiteY0" fmla="*/ 101600 h 120650"/>
                  <a:gd name="connsiteX1" fmla="*/ 152400 w 342900"/>
                  <a:gd name="connsiteY1" fmla="*/ 0 h 120650"/>
                  <a:gd name="connsiteX2" fmla="*/ 190500 w 342900"/>
                  <a:gd name="connsiteY2" fmla="*/ 120650 h 120650"/>
                  <a:gd name="connsiteX3" fmla="*/ 247650 w 342900"/>
                  <a:gd name="connsiteY3" fmla="*/ 0 h 120650"/>
                  <a:gd name="connsiteX4" fmla="*/ 298450 w 342900"/>
                  <a:gd name="connsiteY4" fmla="*/ 120650 h 120650"/>
                  <a:gd name="connsiteX5" fmla="*/ 342900 w 342900"/>
                  <a:gd name="connsiteY5" fmla="*/ 63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120650">
                    <a:moveTo>
                      <a:pt x="0" y="101600"/>
                    </a:moveTo>
                    <a:lnTo>
                      <a:pt x="152400" y="0"/>
                    </a:lnTo>
                    <a:lnTo>
                      <a:pt x="190500" y="120650"/>
                    </a:lnTo>
                    <a:lnTo>
                      <a:pt x="247650" y="0"/>
                    </a:lnTo>
                    <a:lnTo>
                      <a:pt x="298450" y="120650"/>
                    </a:lnTo>
                    <a:lnTo>
                      <a:pt x="342900" y="6350"/>
                    </a:lnTo>
                  </a:path>
                </a:pathLst>
              </a:cu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6" name="Straight Connector 55"/>
            <p:cNvCxnSpPr>
              <a:stCxn id="59" idx="3"/>
            </p:cNvCxnSpPr>
            <p:nvPr/>
          </p:nvCxnSpPr>
          <p:spPr>
            <a:xfrm>
              <a:off x="5789237" y="1799295"/>
              <a:ext cx="0" cy="16081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789236" y="1429603"/>
              <a:ext cx="0" cy="15188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187664" y="1126744"/>
            <a:ext cx="224459" cy="504056"/>
            <a:chOff x="2987099" y="638974"/>
            <a:chExt cx="577514" cy="1296895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2987824" y="1049631"/>
              <a:ext cx="576789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987099" y="1340768"/>
              <a:ext cx="576789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Freeform 63"/>
            <p:cNvSpPr/>
            <p:nvPr/>
          </p:nvSpPr>
          <p:spPr>
            <a:xfrm>
              <a:off x="3035300" y="1130250"/>
              <a:ext cx="514350" cy="140260"/>
            </a:xfrm>
            <a:custGeom>
              <a:avLst/>
              <a:gdLst>
                <a:gd name="connsiteX0" fmla="*/ 514350 w 514350"/>
                <a:gd name="connsiteY0" fmla="*/ 127050 h 140260"/>
                <a:gd name="connsiteX1" fmla="*/ 311150 w 514350"/>
                <a:gd name="connsiteY1" fmla="*/ 50 h 140260"/>
                <a:gd name="connsiteX2" fmla="*/ 146050 w 514350"/>
                <a:gd name="connsiteY2" fmla="*/ 139750 h 140260"/>
                <a:gd name="connsiteX3" fmla="*/ 0 w 514350"/>
                <a:gd name="connsiteY3" fmla="*/ 38150 h 14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140260">
                  <a:moveTo>
                    <a:pt x="514350" y="127050"/>
                  </a:moveTo>
                  <a:cubicBezTo>
                    <a:pt x="443441" y="62491"/>
                    <a:pt x="372533" y="-2067"/>
                    <a:pt x="311150" y="50"/>
                  </a:cubicBezTo>
                  <a:cubicBezTo>
                    <a:pt x="249767" y="2167"/>
                    <a:pt x="197908" y="133400"/>
                    <a:pt x="146050" y="139750"/>
                  </a:cubicBezTo>
                  <a:cubicBezTo>
                    <a:pt x="94192" y="146100"/>
                    <a:pt x="47096" y="92125"/>
                    <a:pt x="0" y="38150"/>
                  </a:cubicBezTo>
                </a:path>
              </a:pathLst>
            </a:cu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3275492" y="638974"/>
              <a:ext cx="0" cy="41065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3275492" y="1340282"/>
              <a:ext cx="0" cy="595587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6" name="Group 255"/>
          <p:cNvGrpSpPr/>
          <p:nvPr/>
        </p:nvGrpSpPr>
        <p:grpSpPr>
          <a:xfrm>
            <a:off x="3449690" y="4996283"/>
            <a:ext cx="773507" cy="707886"/>
            <a:chOff x="3203848" y="5427221"/>
            <a:chExt cx="1245158" cy="1139524"/>
          </a:xfrm>
        </p:grpSpPr>
        <p:cxnSp>
          <p:nvCxnSpPr>
            <p:cNvPr id="257" name="Straight Connector 256"/>
            <p:cNvCxnSpPr/>
            <p:nvPr/>
          </p:nvCxnSpPr>
          <p:spPr>
            <a:xfrm flipH="1">
              <a:off x="3203848" y="5589240"/>
              <a:ext cx="504056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H="1">
              <a:off x="3203848" y="6021288"/>
              <a:ext cx="504056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H="1">
              <a:off x="3203848" y="6237312"/>
              <a:ext cx="504056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TextBox 259"/>
            <p:cNvSpPr txBox="1"/>
            <p:nvPr/>
          </p:nvSpPr>
          <p:spPr>
            <a:xfrm>
              <a:off x="3707903" y="5427221"/>
              <a:ext cx="741103" cy="11395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4.5K</a:t>
              </a:r>
            </a:p>
            <a:p>
              <a:r>
                <a:rPr lang="en-GB" sz="1000" dirty="0" smtClean="0"/>
                <a:t>20K</a:t>
              </a:r>
            </a:p>
            <a:p>
              <a:r>
                <a:rPr lang="en-GB" sz="1000" dirty="0" smtClean="0"/>
                <a:t>75K</a:t>
              </a:r>
            </a:p>
            <a:p>
              <a:r>
                <a:rPr lang="en-GB" sz="1000" dirty="0" smtClean="0"/>
                <a:t>300K</a:t>
              </a:r>
              <a:endParaRPr lang="en-GB" sz="1000" dirty="0"/>
            </a:p>
          </p:txBody>
        </p:sp>
        <p:cxnSp>
          <p:nvCxnSpPr>
            <p:cNvPr id="261" name="Straight Connector 260"/>
            <p:cNvCxnSpPr/>
            <p:nvPr/>
          </p:nvCxnSpPr>
          <p:spPr>
            <a:xfrm flipH="1">
              <a:off x="3203848" y="5805264"/>
              <a:ext cx="504056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6" name="Group 305"/>
          <p:cNvGrpSpPr/>
          <p:nvPr/>
        </p:nvGrpSpPr>
        <p:grpSpPr>
          <a:xfrm>
            <a:off x="905047" y="3646486"/>
            <a:ext cx="2370809" cy="2057683"/>
            <a:chOff x="4499992" y="1628800"/>
            <a:chExt cx="3816424" cy="3312368"/>
          </a:xfrm>
        </p:grpSpPr>
        <p:sp>
          <p:nvSpPr>
            <p:cNvPr id="307" name="Rectangle 306"/>
            <p:cNvSpPr/>
            <p:nvPr/>
          </p:nvSpPr>
          <p:spPr>
            <a:xfrm>
              <a:off x="4716016" y="1844824"/>
              <a:ext cx="3456384" cy="2736304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08" name="Rounded Rectangle 307"/>
            <p:cNvSpPr/>
            <p:nvPr/>
          </p:nvSpPr>
          <p:spPr>
            <a:xfrm>
              <a:off x="4860032" y="1988840"/>
              <a:ext cx="3168352" cy="576064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4860032" y="2863133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5364088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5868144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7092280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7668344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14" name="Rectangle 313"/>
            <p:cNvSpPr/>
            <p:nvPr/>
          </p:nvSpPr>
          <p:spPr>
            <a:xfrm>
              <a:off x="6444208" y="3861048"/>
              <a:ext cx="576064" cy="576064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15" name="Rectangle 314"/>
            <p:cNvSpPr/>
            <p:nvPr/>
          </p:nvSpPr>
          <p:spPr>
            <a:xfrm>
              <a:off x="4499992" y="1628800"/>
              <a:ext cx="3816424" cy="3312368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16" name="Rectangle 315"/>
            <p:cNvSpPr/>
            <p:nvPr/>
          </p:nvSpPr>
          <p:spPr>
            <a:xfrm>
              <a:off x="4860032" y="4066039"/>
              <a:ext cx="3240360" cy="26235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</p:grpSp>
      <p:grpSp>
        <p:nvGrpSpPr>
          <p:cNvPr id="339" name="Group 338"/>
          <p:cNvGrpSpPr/>
          <p:nvPr/>
        </p:nvGrpSpPr>
        <p:grpSpPr>
          <a:xfrm>
            <a:off x="1154010" y="3954416"/>
            <a:ext cx="2141708" cy="1968624"/>
            <a:chOff x="4908164" y="2124492"/>
            <a:chExt cx="3447627" cy="3169004"/>
          </a:xfrm>
        </p:grpSpPr>
        <p:sp>
          <p:nvSpPr>
            <p:cNvPr id="340" name="TextBox 339"/>
            <p:cNvSpPr txBox="1"/>
            <p:nvPr/>
          </p:nvSpPr>
          <p:spPr>
            <a:xfrm>
              <a:off x="6933451" y="4946684"/>
              <a:ext cx="1422340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Vacuum vessel</a:t>
              </a:r>
              <a:endParaRPr lang="en-GB" sz="800" dirty="0"/>
            </a:p>
          </p:txBody>
        </p:sp>
        <p:sp>
          <p:nvSpPr>
            <p:cNvPr id="341" name="TextBox 340"/>
            <p:cNvSpPr txBox="1"/>
            <p:nvPr/>
          </p:nvSpPr>
          <p:spPr>
            <a:xfrm>
              <a:off x="6793292" y="4581131"/>
              <a:ext cx="1383635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Thermal shield</a:t>
              </a:r>
              <a:endParaRPr lang="en-GB" sz="800" dirty="0"/>
            </a:p>
          </p:txBody>
        </p:sp>
        <p:sp>
          <p:nvSpPr>
            <p:cNvPr id="342" name="TextBox 341"/>
            <p:cNvSpPr txBox="1"/>
            <p:nvPr/>
          </p:nvSpPr>
          <p:spPr>
            <a:xfrm rot="16200000">
              <a:off x="7454819" y="3439464"/>
              <a:ext cx="870126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Cav. #1</a:t>
              </a:r>
              <a:endParaRPr lang="en-GB" sz="800" dirty="0"/>
            </a:p>
          </p:txBody>
        </p:sp>
        <p:sp>
          <p:nvSpPr>
            <p:cNvPr id="343" name="TextBox 342"/>
            <p:cNvSpPr txBox="1"/>
            <p:nvPr/>
          </p:nvSpPr>
          <p:spPr>
            <a:xfrm rot="16200000">
              <a:off x="6867724" y="3439464"/>
              <a:ext cx="870126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Cav. #2</a:t>
              </a:r>
              <a:endParaRPr lang="en-GB" sz="800" dirty="0"/>
            </a:p>
          </p:txBody>
        </p:sp>
        <p:sp>
          <p:nvSpPr>
            <p:cNvPr id="344" name="TextBox 343"/>
            <p:cNvSpPr txBox="1"/>
            <p:nvPr/>
          </p:nvSpPr>
          <p:spPr>
            <a:xfrm rot="16200000">
              <a:off x="5643589" y="3431763"/>
              <a:ext cx="870126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Cav. #3</a:t>
              </a:r>
              <a:endParaRPr lang="en-GB" sz="800" dirty="0"/>
            </a:p>
          </p:txBody>
        </p:sp>
        <p:sp>
          <p:nvSpPr>
            <p:cNvPr id="345" name="TextBox 344"/>
            <p:cNvSpPr txBox="1"/>
            <p:nvPr/>
          </p:nvSpPr>
          <p:spPr>
            <a:xfrm rot="16200000">
              <a:off x="5139532" y="3431763"/>
              <a:ext cx="870126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Cav. #4</a:t>
              </a:r>
              <a:endParaRPr lang="en-GB" sz="800" dirty="0"/>
            </a:p>
          </p:txBody>
        </p:sp>
        <p:sp>
          <p:nvSpPr>
            <p:cNvPr id="346" name="TextBox 345"/>
            <p:cNvSpPr txBox="1"/>
            <p:nvPr/>
          </p:nvSpPr>
          <p:spPr>
            <a:xfrm rot="16200000">
              <a:off x="4646507" y="3431763"/>
              <a:ext cx="870126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Cav. #5</a:t>
              </a:r>
              <a:endParaRPr lang="en-GB" sz="800" dirty="0"/>
            </a:p>
          </p:txBody>
        </p:sp>
        <p:sp>
          <p:nvSpPr>
            <p:cNvPr id="347" name="TextBox 346"/>
            <p:cNvSpPr txBox="1"/>
            <p:nvPr/>
          </p:nvSpPr>
          <p:spPr>
            <a:xfrm>
              <a:off x="5773683" y="2124492"/>
              <a:ext cx="1004309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Reservoir</a:t>
              </a:r>
              <a:endParaRPr lang="en-GB" sz="800" dirty="0"/>
            </a:p>
          </p:txBody>
        </p:sp>
        <p:sp>
          <p:nvSpPr>
            <p:cNvPr id="348" name="TextBox 347"/>
            <p:cNvSpPr txBox="1"/>
            <p:nvPr/>
          </p:nvSpPr>
          <p:spPr>
            <a:xfrm>
              <a:off x="6372200" y="3782581"/>
              <a:ext cx="944959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Solenoid</a:t>
              </a:r>
              <a:endParaRPr lang="en-GB" sz="800" dirty="0"/>
            </a:p>
          </p:txBody>
        </p:sp>
        <p:sp>
          <p:nvSpPr>
            <p:cNvPr id="349" name="TextBox 348"/>
            <p:cNvSpPr txBox="1"/>
            <p:nvPr/>
          </p:nvSpPr>
          <p:spPr>
            <a:xfrm>
              <a:off x="6156177" y="4014411"/>
              <a:ext cx="774650" cy="346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Frame</a:t>
              </a:r>
              <a:endParaRPr lang="en-GB" sz="800" dirty="0"/>
            </a:p>
          </p:txBody>
        </p:sp>
      </p:grpSp>
      <p:grpSp>
        <p:nvGrpSpPr>
          <p:cNvPr id="350" name="Group 349"/>
          <p:cNvGrpSpPr/>
          <p:nvPr/>
        </p:nvGrpSpPr>
        <p:grpSpPr>
          <a:xfrm>
            <a:off x="905047" y="3645024"/>
            <a:ext cx="2370809" cy="2057683"/>
            <a:chOff x="4499992" y="1628800"/>
            <a:chExt cx="3816424" cy="3312368"/>
          </a:xfrm>
        </p:grpSpPr>
        <p:sp>
          <p:nvSpPr>
            <p:cNvPr id="351" name="Rectangle 350"/>
            <p:cNvSpPr/>
            <p:nvPr/>
          </p:nvSpPr>
          <p:spPr>
            <a:xfrm>
              <a:off x="4716016" y="1844824"/>
              <a:ext cx="3456384" cy="2736304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52" name="Rounded Rectangle 351"/>
            <p:cNvSpPr/>
            <p:nvPr/>
          </p:nvSpPr>
          <p:spPr>
            <a:xfrm>
              <a:off x="4860032" y="1988840"/>
              <a:ext cx="3168352" cy="576064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4860032" y="2863133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54" name="Rectangle 353"/>
            <p:cNvSpPr/>
            <p:nvPr/>
          </p:nvSpPr>
          <p:spPr>
            <a:xfrm>
              <a:off x="5364088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55" name="Rectangle 354"/>
            <p:cNvSpPr/>
            <p:nvPr/>
          </p:nvSpPr>
          <p:spPr>
            <a:xfrm>
              <a:off x="5868144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56" name="Rectangle 355"/>
            <p:cNvSpPr/>
            <p:nvPr/>
          </p:nvSpPr>
          <p:spPr>
            <a:xfrm>
              <a:off x="7092280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57" name="Rectangle 356"/>
            <p:cNvSpPr/>
            <p:nvPr/>
          </p:nvSpPr>
          <p:spPr>
            <a:xfrm>
              <a:off x="7668344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58" name="Rectangle 357"/>
            <p:cNvSpPr/>
            <p:nvPr/>
          </p:nvSpPr>
          <p:spPr>
            <a:xfrm>
              <a:off x="6444208" y="3861048"/>
              <a:ext cx="576064" cy="576064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4499992" y="1628800"/>
              <a:ext cx="3816424" cy="3312368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60" name="Rectangle 359"/>
            <p:cNvSpPr/>
            <p:nvPr/>
          </p:nvSpPr>
          <p:spPr>
            <a:xfrm>
              <a:off x="4860032" y="4066039"/>
              <a:ext cx="3240360" cy="26235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905047" y="3646486"/>
            <a:ext cx="2370809" cy="2057683"/>
            <a:chOff x="4499992" y="1628800"/>
            <a:chExt cx="3816424" cy="3312368"/>
          </a:xfrm>
        </p:grpSpPr>
        <p:sp>
          <p:nvSpPr>
            <p:cNvPr id="362" name="Rectangle 361"/>
            <p:cNvSpPr/>
            <p:nvPr/>
          </p:nvSpPr>
          <p:spPr>
            <a:xfrm>
              <a:off x="4716016" y="1844824"/>
              <a:ext cx="3456384" cy="2736304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63" name="Rounded Rectangle 362"/>
            <p:cNvSpPr/>
            <p:nvPr/>
          </p:nvSpPr>
          <p:spPr>
            <a:xfrm>
              <a:off x="4860032" y="1988840"/>
              <a:ext cx="3168352" cy="576064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4860032" y="2863133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65" name="Rectangle 364"/>
            <p:cNvSpPr/>
            <p:nvPr/>
          </p:nvSpPr>
          <p:spPr>
            <a:xfrm>
              <a:off x="5364088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66" name="Rectangle 365"/>
            <p:cNvSpPr/>
            <p:nvPr/>
          </p:nvSpPr>
          <p:spPr>
            <a:xfrm>
              <a:off x="5868144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67" name="Rectangle 366"/>
            <p:cNvSpPr/>
            <p:nvPr/>
          </p:nvSpPr>
          <p:spPr>
            <a:xfrm>
              <a:off x="7092280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68" name="Rectangle 367"/>
            <p:cNvSpPr/>
            <p:nvPr/>
          </p:nvSpPr>
          <p:spPr>
            <a:xfrm>
              <a:off x="7668344" y="2852936"/>
              <a:ext cx="432048" cy="1584176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69" name="Rectangle 368"/>
            <p:cNvSpPr/>
            <p:nvPr/>
          </p:nvSpPr>
          <p:spPr>
            <a:xfrm>
              <a:off x="6444208" y="3861048"/>
              <a:ext cx="576064" cy="576064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70" name="Rectangle 369"/>
            <p:cNvSpPr/>
            <p:nvPr/>
          </p:nvSpPr>
          <p:spPr>
            <a:xfrm>
              <a:off x="4499992" y="1628800"/>
              <a:ext cx="3816424" cy="3312368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71" name="Rectangle 370"/>
            <p:cNvSpPr/>
            <p:nvPr/>
          </p:nvSpPr>
          <p:spPr>
            <a:xfrm>
              <a:off x="4860032" y="4066039"/>
              <a:ext cx="3240360" cy="26235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</p:grpSp>
      <p:grpSp>
        <p:nvGrpSpPr>
          <p:cNvPr id="372" name="Group 371"/>
          <p:cNvGrpSpPr/>
          <p:nvPr/>
        </p:nvGrpSpPr>
        <p:grpSpPr>
          <a:xfrm>
            <a:off x="905047" y="3646486"/>
            <a:ext cx="2370809" cy="2057683"/>
            <a:chOff x="4499992" y="1628800"/>
            <a:chExt cx="3816424" cy="3312368"/>
          </a:xfrm>
        </p:grpSpPr>
        <p:sp>
          <p:nvSpPr>
            <p:cNvPr id="373" name="Rectangle 372"/>
            <p:cNvSpPr/>
            <p:nvPr/>
          </p:nvSpPr>
          <p:spPr>
            <a:xfrm>
              <a:off x="4716016" y="1844824"/>
              <a:ext cx="3456384" cy="2736304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74" name="Rounded Rectangle 373"/>
            <p:cNvSpPr/>
            <p:nvPr/>
          </p:nvSpPr>
          <p:spPr>
            <a:xfrm>
              <a:off x="4860032" y="1988840"/>
              <a:ext cx="3168352" cy="576064"/>
            </a:xfrm>
            <a:prstGeom prst="round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4860032" y="2863133"/>
              <a:ext cx="432048" cy="1584176"/>
            </a:xfrm>
            <a:prstGeom prst="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364088" y="2852936"/>
              <a:ext cx="432048" cy="1584176"/>
            </a:xfrm>
            <a:prstGeom prst="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5868144" y="2852936"/>
              <a:ext cx="432048" cy="1584176"/>
            </a:xfrm>
            <a:prstGeom prst="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78" name="Rectangle 377"/>
            <p:cNvSpPr/>
            <p:nvPr/>
          </p:nvSpPr>
          <p:spPr>
            <a:xfrm>
              <a:off x="7092280" y="2852936"/>
              <a:ext cx="432048" cy="1584176"/>
            </a:xfrm>
            <a:prstGeom prst="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7668344" y="2852936"/>
              <a:ext cx="432048" cy="1584176"/>
            </a:xfrm>
            <a:prstGeom prst="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6444208" y="3861048"/>
              <a:ext cx="576064" cy="576064"/>
            </a:xfrm>
            <a:prstGeom prst="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81" name="Rectangle 380"/>
            <p:cNvSpPr/>
            <p:nvPr/>
          </p:nvSpPr>
          <p:spPr>
            <a:xfrm>
              <a:off x="4499992" y="1628800"/>
              <a:ext cx="3816424" cy="3312368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382" name="Rectangle 381"/>
            <p:cNvSpPr/>
            <p:nvPr/>
          </p:nvSpPr>
          <p:spPr>
            <a:xfrm>
              <a:off x="4860032" y="4066039"/>
              <a:ext cx="3240360" cy="26235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342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22396 -0.11134 L -0.22396 -0.11111 L -0.22171 0.01898 L -0.24948 0.01736 L -0.25296 -0.03148 L -0.32952 -0.03148 L -0.32952 0.01296 L -0.49393 0.01458 L -0.49184 0.43681 L -0.08612 0.44144 L -0.08959 0.01597 L -0.18959 0.01898 L -0.18959 -0.11134 " pathEditMode="fixed" rAng="0" ptsTypes="AAAAAAAAAAAAA">
                                      <p:cBhvr>
                                        <p:cTn id="8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276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6233 -0.0243 L -0.06233 0.44144 L -0.46528 0.44028 L -0.46528 0.13496 L -0.43507 0.13635 L -0.38559 0.19676 L -0.34097 0.16852 L -0.28663 0.19815 L -0.26233 0.15949 L -0.19045 0.2007 L -0.24879 0.12848 L -0.26528 0.11042 L -0.24688 0.08588 L -0.26042 0.0625 L -0.26042 -0.0618 " pathEditMode="relative" rAng="0" ptsTypes="AAAAAAAAAAAAAAA">
                                      <p:cBhvr>
                                        <p:cTn id="12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56" y="2141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Design: cryogenics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73935"/>
            <a:ext cx="4546848" cy="175100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Heat </a:t>
            </a:r>
            <a:r>
              <a:rPr lang="en-GB" dirty="0" smtClean="0"/>
              <a:t>loads and thermal paths</a:t>
            </a:r>
            <a:endParaRPr lang="en-GB" dirty="0" smtClean="0"/>
          </a:p>
          <a:p>
            <a:r>
              <a:rPr lang="en-GB" dirty="0" smtClean="0"/>
              <a:t>Figures</a:t>
            </a:r>
          </a:p>
          <a:p>
            <a:r>
              <a:rPr lang="en-GB" dirty="0" smtClean="0"/>
              <a:t>Contributions</a:t>
            </a:r>
          </a:p>
          <a:p>
            <a:endParaRPr lang="en-GB" dirty="0" smtClean="0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760"/>
          <a:stretch/>
        </p:blipFill>
        <p:spPr bwMode="auto">
          <a:xfrm>
            <a:off x="4139952" y="762874"/>
            <a:ext cx="4832507" cy="34142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573433"/>
              </p:ext>
            </p:extLst>
          </p:nvPr>
        </p:nvGraphicFramePr>
        <p:xfrm>
          <a:off x="5435548" y="4438246"/>
          <a:ext cx="3361690" cy="116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84680"/>
                <a:gridCol w="722630"/>
                <a:gridCol w="754380"/>
              </a:tblGrid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Min [W]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Max [W]</a:t>
                      </a:r>
                      <a:endParaRPr lang="en-GB" sz="11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To GHE circuit 50-75K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367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555</a:t>
                      </a:r>
                      <a:endParaRPr lang="en-GB" sz="11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To LHE circuit 4.5K </a:t>
                      </a:r>
                    </a:p>
                    <a:p>
                      <a:r>
                        <a:rPr lang="en-GB" sz="1100" dirty="0" smtClean="0"/>
                        <a:t>+ liquefaction load 0.03 g/s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70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83</a:t>
                      </a:r>
                      <a:endParaRPr lang="en-GB" sz="11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796136" y="5662382"/>
            <a:ext cx="27422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Estimations of the dynamic heat loads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95" y="2924944"/>
            <a:ext cx="2991269" cy="1800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167" y="4375811"/>
            <a:ext cx="2939128" cy="176453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347864" y="3284984"/>
            <a:ext cx="3888432" cy="923330"/>
            <a:chOff x="3347864" y="3284984"/>
            <a:chExt cx="3888432" cy="923330"/>
          </a:xfrm>
        </p:grpSpPr>
        <p:sp>
          <p:nvSpPr>
            <p:cNvPr id="2" name="TextBox 1"/>
            <p:cNvSpPr txBox="1"/>
            <p:nvPr/>
          </p:nvSpPr>
          <p:spPr>
            <a:xfrm>
              <a:off x="3347864" y="3284984"/>
              <a:ext cx="198929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4">
                      <a:lumMod val="75000"/>
                    </a:schemeClr>
                  </a:solidFill>
                </a:rPr>
                <a:t>High emissivity for heat absorbers</a:t>
              </a:r>
              <a:endParaRPr lang="en-GB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4940295" y="3717032"/>
              <a:ext cx="2296001" cy="72008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0814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Default 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16838</TotalTime>
  <Words>1818</Words>
  <Application>Microsoft Office PowerPoint</Application>
  <PresentationFormat>On-screen Show (4:3)</PresentationFormat>
  <Paragraphs>618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Wingdings</vt:lpstr>
      <vt:lpstr>Default Theme</vt:lpstr>
      <vt:lpstr>Status of the assembly of the HIE-Isolde highB Cryomodule</vt:lpstr>
      <vt:lpstr>Outline</vt:lpstr>
      <vt:lpstr>The HIE-Isolde project</vt:lpstr>
      <vt:lpstr>Cryomodule path to installation</vt:lpstr>
      <vt:lpstr>Design : Cryomodule</vt:lpstr>
      <vt:lpstr>Design: alignment</vt:lpstr>
      <vt:lpstr>Design: Vacuum and cleanliness</vt:lpstr>
      <vt:lpstr>Design: cryogenics</vt:lpstr>
      <vt:lpstr>Design: cryogenics</vt:lpstr>
      <vt:lpstr>Design: summary</vt:lpstr>
      <vt:lpstr>Procurement</vt:lpstr>
      <vt:lpstr>Procurement :</vt:lpstr>
      <vt:lpstr>Parts preparation</vt:lpstr>
      <vt:lpstr>Assembly : procedure</vt:lpstr>
      <vt:lpstr>Assembly procedure : main steps</vt:lpstr>
      <vt:lpstr>Assembly procedure : main steps</vt:lpstr>
      <vt:lpstr>Assembly procedure : main steps</vt:lpstr>
      <vt:lpstr>Assembly area</vt:lpstr>
      <vt:lpstr>Assembly work </vt:lpstr>
      <vt:lpstr>CM1 Assembly Roadmap  (in work)</vt:lpstr>
      <vt:lpstr>Summary</vt:lpstr>
      <vt:lpstr>Questions</vt:lpstr>
      <vt:lpstr>Spare slides</vt:lpstr>
      <vt:lpstr>Assembly coordination</vt:lpstr>
      <vt:lpstr>Quality assurance</vt:lpstr>
      <vt:lpstr>Procurement : other tooling</vt:lpstr>
      <vt:lpstr>Procurement requirements</vt:lpstr>
      <vt:lpstr>Under design: cavity protection shutter</vt:lpstr>
      <vt:lpstr>Storage and preparation area SMA18</vt:lpstr>
      <vt:lpstr>PowerPoint Presentation</vt:lpstr>
      <vt:lpstr>Procurement status summary </vt:lpstr>
      <vt:lpstr>Work organization : organigram</vt:lpstr>
      <vt:lpstr>Design: Instrumentation</vt:lpstr>
      <vt:lpstr>Design: safety pressure devices</vt:lpstr>
      <vt:lpstr>Work organization :  3. preparation team : SMA18</vt:lpstr>
      <vt:lpstr>Design : Cavities &amp; Solenoid</vt:lpstr>
      <vt:lpstr>Procurement : summary</vt:lpstr>
      <vt:lpstr>Parts preparation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Musso</dc:creator>
  <cp:lastModifiedBy>Yann Leclercq</cp:lastModifiedBy>
  <cp:revision>696</cp:revision>
  <cp:lastPrinted>2014-09-09T05:53:53Z</cp:lastPrinted>
  <dcterms:created xsi:type="dcterms:W3CDTF">2014-03-24T11:01:09Z</dcterms:created>
  <dcterms:modified xsi:type="dcterms:W3CDTF">2014-09-22T16:29:44Z</dcterms:modified>
</cp:coreProperties>
</file>