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328" r:id="rId2"/>
    <p:sldId id="388" r:id="rId3"/>
    <p:sldId id="389" r:id="rId4"/>
    <p:sldId id="417" r:id="rId5"/>
    <p:sldId id="437" r:id="rId6"/>
    <p:sldId id="455" r:id="rId7"/>
    <p:sldId id="456" r:id="rId8"/>
    <p:sldId id="445" r:id="rId9"/>
    <p:sldId id="460" r:id="rId10"/>
    <p:sldId id="459" r:id="rId11"/>
    <p:sldId id="418" r:id="rId12"/>
    <p:sldId id="421" r:id="rId13"/>
    <p:sldId id="452" r:id="rId14"/>
    <p:sldId id="458" r:id="rId15"/>
    <p:sldId id="457" r:id="rId16"/>
    <p:sldId id="462" r:id="rId17"/>
    <p:sldId id="447" r:id="rId18"/>
    <p:sldId id="415" r:id="rId19"/>
    <p:sldId id="438" r:id="rId20"/>
    <p:sldId id="439" r:id="rId21"/>
    <p:sldId id="440" r:id="rId22"/>
    <p:sldId id="441" r:id="rId23"/>
    <p:sldId id="442" r:id="rId24"/>
    <p:sldId id="443" r:id="rId25"/>
    <p:sldId id="444" r:id="rId26"/>
    <p:sldId id="448" r:id="rId27"/>
    <p:sldId id="424" r:id="rId28"/>
    <p:sldId id="435" r:id="rId29"/>
    <p:sldId id="434" r:id="rId30"/>
    <p:sldId id="429" r:id="rId3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B8"/>
    <a:srgbClr val="0066FF"/>
    <a:srgbClr val="C5E6FF"/>
    <a:srgbClr val="008FFA"/>
    <a:srgbClr val="57B7FF"/>
    <a:srgbClr val="009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72" autoAdjust="0"/>
    <p:restoredTop sz="97848" autoAdjust="0"/>
  </p:normalViewPr>
  <p:slideViewPr>
    <p:cSldViewPr snapToGrid="0">
      <p:cViewPr>
        <p:scale>
          <a:sx n="100" d="100"/>
          <a:sy n="100" d="100"/>
        </p:scale>
        <p:origin x="-1536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45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1766C-9A09-49E5-A8D8-D15AC2145357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45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99092-5B4C-4704-A371-280D5E42F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52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7A27600-4971-416B-BD42-7E7FC116436B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E305A8-185F-4F79-8AE6-3E9B281158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78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4686" y="5911397"/>
            <a:ext cx="580571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5B7B9-F1B6-4177-A0A9-707D5F404E3F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5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26404-46DE-4148-86A4-75B8C455E643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52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323D5-8DAB-4C04-8BFD-9DADE1227D1C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68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F46CB-C03D-4A46-A9E0-1A53759A8FA0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09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92F08-C8F9-4E36-B879-17A3CDBD0306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4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D8A9A-E16D-462E-84E8-CDDCE801F6F9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7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83924-A8A3-4F74-A22B-15F6D72BC3F9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90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FF5EB-F1AC-4FF0-9978-4AC8BBE990CF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74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AFE5A-7640-450A-A833-5C286C5FD452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65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F5A92-2D01-4CEF-8EB6-E88C57487BC9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76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FFC54-183F-4B94-86DA-21E07741AC01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381000" y="6640513"/>
            <a:ext cx="8351838" cy="793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6"/>
          <p:cNvSpPr txBox="1">
            <a:spLocks noChangeArrowheads="1"/>
          </p:cNvSpPr>
          <p:nvPr userDrawn="1"/>
        </p:nvSpPr>
        <p:spPr bwMode="auto">
          <a:xfrm>
            <a:off x="3461658" y="6509206"/>
            <a:ext cx="4936148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b="1" kern="1200" baseline="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MATHILDE Project  – CATHI Final Review Meeting </a:t>
            </a:r>
            <a:r>
              <a:rPr lang="en-US" sz="1000" b="1" kern="120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– September 23</a:t>
            </a:r>
            <a:r>
              <a:rPr lang="en-US" sz="1000" b="1" kern="1200" baseline="3000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rd</a:t>
            </a:r>
            <a:r>
              <a:rPr lang="en-US" sz="1000" b="1" kern="1200" baseline="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  </a:t>
            </a:r>
            <a:r>
              <a:rPr lang="en-US" sz="1000" b="1" dirty="0" smtClean="0">
                <a:solidFill>
                  <a:srgbClr val="003366"/>
                </a:solidFill>
              </a:rPr>
              <a:t> 2014</a:t>
            </a:r>
            <a:endParaRPr lang="en-US" sz="1000" b="1" dirty="0">
              <a:solidFill>
                <a:srgbClr val="FF0000"/>
              </a:solidFill>
            </a:endParaRPr>
          </a:p>
        </p:txBody>
      </p:sp>
      <p:pic>
        <p:nvPicPr>
          <p:cNvPr id="13" name="Picture 10" descr="\\cern.ch\dfs\Users\g\Gkautzma\Desktop\HIE-logo-long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12526"/>
            <a:ext cx="1904998" cy="62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12"/>
          <a:stretch/>
        </p:blipFill>
        <p:spPr bwMode="auto">
          <a:xfrm>
            <a:off x="8023411" y="80184"/>
            <a:ext cx="913033" cy="89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Connector 29"/>
          <p:cNvCxnSpPr/>
          <p:nvPr userDrawn="1"/>
        </p:nvCxnSpPr>
        <p:spPr>
          <a:xfrm flipV="1">
            <a:off x="390525" y="1039803"/>
            <a:ext cx="8351838" cy="793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3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lignment.hep.brandeis.edu/" TargetMode="External"/><Relationship Id="rId4" Type="http://schemas.openxmlformats.org/officeDocument/2006/relationships/hyperlink" Target="http://www.opensourceinstruments.com/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479582" y="5425644"/>
            <a:ext cx="4154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Jean-Christophe Gayde	EN/MEF-SU</a:t>
            </a:r>
          </a:p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Guillaume Kautzmann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EN/MEF-SU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913599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cs typeface=""/>
              </a:rPr>
              <a:t>HIE-ISOLDE</a:t>
            </a:r>
          </a:p>
          <a:p>
            <a:pPr algn="ctr"/>
            <a:endParaRPr lang="en-US" sz="2800" b="1" dirty="0" smtClean="0">
              <a:cs typeface=""/>
            </a:endParaRPr>
          </a:p>
          <a:p>
            <a:pPr algn="ctr"/>
            <a:r>
              <a:rPr lang="en-US" sz="2800" b="1" dirty="0">
                <a:cs typeface=""/>
              </a:rPr>
              <a:t>Monitoring and Alignment Tracking for </a:t>
            </a:r>
            <a:r>
              <a:rPr lang="en-US" sz="2800" b="1" dirty="0" err="1">
                <a:cs typeface=""/>
              </a:rPr>
              <a:t>Hie-IsoLDE</a:t>
            </a:r>
            <a:endParaRPr lang="en-US" sz="2800" b="1" dirty="0">
              <a:cs typeface=""/>
            </a:endParaRPr>
          </a:p>
          <a:p>
            <a:pPr algn="ctr"/>
            <a:r>
              <a:rPr lang="en-US" sz="2800" b="1" dirty="0" smtClean="0">
                <a:cs typeface=""/>
              </a:rPr>
              <a:t>System </a:t>
            </a:r>
            <a:r>
              <a:rPr lang="en-US" sz="2800" b="1" dirty="0" smtClean="0">
                <a:cs typeface="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97228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Viewports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55166" y="1150122"/>
            <a:ext cx="904875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/>
              <a:t>A viewport with an angle:</a:t>
            </a:r>
          </a:p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dirty="0" smtClean="0"/>
              <a:t>Viewport with 5 degree angle w.r.t. the HBCAM axis </a:t>
            </a:r>
          </a:p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dirty="0">
                <a:sym typeface="Wingdings" panose="05000000000000000000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 Avoiding parasitic reflection for passive target observation</a:t>
            </a:r>
          </a:p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dirty="0">
                <a:sym typeface="Wingdings" panose="05000000000000000000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	 Viewport mounted with a 5 deg. </a:t>
            </a:r>
            <a:r>
              <a:rPr lang="en-US" sz="1600" dirty="0">
                <a:sym typeface="Wingdings" panose="05000000000000000000" pitchFamily="2" charset="2"/>
              </a:rPr>
              <a:t>a</a:t>
            </a:r>
            <a:r>
              <a:rPr lang="en-US" sz="1600" dirty="0" smtClean="0">
                <a:sym typeface="Wingdings" panose="05000000000000000000" pitchFamily="2" charset="2"/>
              </a:rPr>
              <a:t>ngle in the flange</a:t>
            </a:r>
            <a:endParaRPr lang="en-US" sz="1600" dirty="0"/>
          </a:p>
        </p:txBody>
      </p:sp>
      <p:pic>
        <p:nvPicPr>
          <p:cNvPr id="9218" name="Picture 2" descr="IMG_183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5016" r="-238" b="-5016"/>
          <a:stretch/>
        </p:blipFill>
        <p:spPr bwMode="auto">
          <a:xfrm>
            <a:off x="2993617" y="2403733"/>
            <a:ext cx="3134724" cy="234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3733"/>
            <a:ext cx="2993617" cy="222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341" y="2403730"/>
            <a:ext cx="2998060" cy="222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914151" y="5357360"/>
            <a:ext cx="271322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400" dirty="0"/>
              <a:t>Minimum </a:t>
            </a:r>
            <a:r>
              <a:rPr lang="en-US" sz="1400" dirty="0" smtClean="0"/>
              <a:t>rotation values</a:t>
            </a:r>
            <a:r>
              <a:rPr lang="en-US" sz="1400" dirty="0"/>
              <a:t>: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Around Y 	4 deg.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Around X	3 deg.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44" r="53256" b="2907"/>
          <a:stretch/>
        </p:blipFill>
        <p:spPr bwMode="auto">
          <a:xfrm>
            <a:off x="2993617" y="4772965"/>
            <a:ext cx="1963712" cy="177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93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Viewports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" y="2131719"/>
            <a:ext cx="5336836" cy="3600986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2000" b="1" dirty="0"/>
              <a:t>Atmosphere / Vacuum interface</a:t>
            </a:r>
          </a:p>
          <a:p>
            <a:endParaRPr lang="en-US" sz="1600" dirty="0"/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Parallel plates window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Studied and validated for:</a:t>
            </a:r>
          </a:p>
          <a:p>
            <a:pPr marL="742950" lvl="1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Wedge </a:t>
            </a:r>
            <a:r>
              <a:rPr lang="en-US" sz="1600" dirty="0"/>
              <a:t>angle</a:t>
            </a:r>
          </a:p>
          <a:p>
            <a:pPr marL="742950" lvl="1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Parallel </a:t>
            </a:r>
            <a:r>
              <a:rPr lang="en-US" sz="1600" dirty="0"/>
              <a:t>plate effect</a:t>
            </a:r>
          </a:p>
          <a:p>
            <a:pPr marL="742950" lvl="1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Deformation </a:t>
            </a:r>
            <a:r>
              <a:rPr lang="en-US" sz="1600" dirty="0"/>
              <a:t>due to vacuum 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Angle w.r.t HBCAM axis </a:t>
            </a:r>
            <a:r>
              <a:rPr lang="en-US" sz="1600" dirty="0" smtClean="0"/>
              <a:t>≈ </a:t>
            </a:r>
            <a:r>
              <a:rPr lang="en-US" sz="1600" dirty="0"/>
              <a:t>5 </a:t>
            </a:r>
            <a:r>
              <a:rPr lang="en-US" sz="1600" dirty="0" err="1" smtClean="0"/>
              <a:t>deg</a:t>
            </a:r>
            <a:endParaRPr lang="en-US" sz="1600" dirty="0" smtClean="0"/>
          </a:p>
          <a:p>
            <a:pPr>
              <a:buClr>
                <a:srgbClr val="0069B8"/>
              </a:buClr>
            </a:pPr>
            <a:r>
              <a:rPr lang="en-US" sz="1600" dirty="0">
                <a:sym typeface="Wingdings" panose="05000000000000000000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integrated in the viewport </a:t>
            </a:r>
            <a:r>
              <a:rPr lang="en-US" sz="1600" dirty="0" smtClean="0">
                <a:sym typeface="Wingdings" panose="05000000000000000000" pitchFamily="2" charset="2"/>
              </a:rPr>
              <a:t>design</a:t>
            </a:r>
          </a:p>
          <a:p>
            <a:pPr>
              <a:buClr>
                <a:srgbClr val="0069B8"/>
              </a:buClr>
            </a:pPr>
            <a:r>
              <a:rPr lang="en-US" sz="1600" dirty="0">
                <a:sym typeface="Wingdings" panose="05000000000000000000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Special request to the manufacturer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>
              <a:buClr>
                <a:srgbClr val="0069B8"/>
              </a:buClr>
            </a:pPr>
            <a:r>
              <a:rPr lang="en-US" sz="1600" dirty="0">
                <a:sym typeface="Wingdings" panose="05000000000000000000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effect corrected by software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>
                <a:solidFill>
                  <a:srgbClr val="0069B8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Viewport for 2 CM delivered and validated</a:t>
            </a:r>
            <a:endParaRPr lang="en-US" sz="1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64235" y="2401534"/>
            <a:ext cx="3780816" cy="283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08601" y="1384975"/>
            <a:ext cx="287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69B8"/>
              </a:buClr>
            </a:pPr>
            <a:r>
              <a:rPr lang="en-US" sz="1400" dirty="0" smtClean="0"/>
              <a:t>With the help of : 	</a:t>
            </a:r>
          </a:p>
          <a:p>
            <a:pPr algn="just">
              <a:buClr>
                <a:srgbClr val="0069B8"/>
              </a:buClr>
            </a:pPr>
            <a:r>
              <a:rPr lang="en-US" sz="1400" dirty="0" smtClean="0"/>
              <a:t>G. </a:t>
            </a:r>
            <a:r>
              <a:rPr lang="en-US" sz="1400" dirty="0" err="1" smtClean="0"/>
              <a:t>Vandoni</a:t>
            </a:r>
            <a:r>
              <a:rPr lang="en-US" sz="1400" dirty="0" smtClean="0"/>
              <a:t> (TE-VSC)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42572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Coordinate Systems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2032" y="1181100"/>
            <a:ext cx="8229600" cy="23698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/>
            </a:lvl1pPr>
            <a:lvl2pPr marL="742950" lvl="1" indent="-285750">
              <a:buFont typeface="Arial" panose="020B0604020202020204" pitchFamily="34" charset="0"/>
              <a:buChar char="•"/>
              <a:defRPr sz="1600"/>
            </a:lvl2pPr>
          </a:lstStyle>
          <a:p>
            <a:r>
              <a:rPr lang="de-DE" sz="2400" b="0" dirty="0"/>
              <a:t>Each element has a specific coordinate system </a:t>
            </a:r>
            <a:r>
              <a:rPr lang="de-DE" sz="2400" b="0" dirty="0" smtClean="0"/>
              <a:t>atached</a:t>
            </a:r>
          </a:p>
          <a:p>
            <a:endParaRPr lang="de-DE" sz="2400" b="0" dirty="0"/>
          </a:p>
          <a:p>
            <a:r>
              <a:rPr lang="de-DE" dirty="0"/>
              <a:t>Hierarchical scheme of coordinates systems :</a:t>
            </a:r>
          </a:p>
          <a:p>
            <a:pPr marL="457200" lvl="1" indent="0">
              <a:buNone/>
            </a:pPr>
            <a:r>
              <a:rPr lang="de-DE" dirty="0"/>
              <a:t>Topmost: 		HIE system 	</a:t>
            </a:r>
            <a:r>
              <a:rPr lang="de-DE" dirty="0">
                <a:sym typeface="Wingdings"/>
              </a:rPr>
              <a:t> Link to the NBL</a:t>
            </a:r>
            <a:endParaRPr lang="de-DE" dirty="0"/>
          </a:p>
          <a:p>
            <a:pPr marL="457200" lvl="1" indent="0">
              <a:buNone/>
            </a:pPr>
            <a:r>
              <a:rPr lang="de-DE" dirty="0"/>
              <a:t>For each table: 	Table system 	</a:t>
            </a:r>
            <a:r>
              <a:rPr lang="de-DE" dirty="0">
                <a:sym typeface="Wingdings"/>
              </a:rPr>
              <a:t> Link between the </a:t>
            </a:r>
            <a:r>
              <a:rPr lang="de-DE" dirty="0" smtClean="0">
                <a:sym typeface="Wingdings"/>
              </a:rPr>
              <a:t>HBCAMs</a:t>
            </a:r>
            <a:endParaRPr lang="de-DE" dirty="0"/>
          </a:p>
          <a:p>
            <a:pPr marL="457200" lvl="1" indent="0">
              <a:buNone/>
            </a:pPr>
            <a:r>
              <a:rPr lang="de-DE" dirty="0"/>
              <a:t>For each </a:t>
            </a:r>
            <a:r>
              <a:rPr lang="de-DE" dirty="0" smtClean="0"/>
              <a:t>HBCAM</a:t>
            </a:r>
            <a:r>
              <a:rPr lang="de-DE" dirty="0"/>
              <a:t>: 	Mount system	</a:t>
            </a:r>
            <a:r>
              <a:rPr lang="de-DE" dirty="0">
                <a:sym typeface="Wingdings"/>
              </a:rPr>
              <a:t> Calibration parameters</a:t>
            </a:r>
          </a:p>
          <a:p>
            <a:pPr marL="457200" lvl="1" indent="0">
              <a:buNone/>
            </a:pPr>
            <a:r>
              <a:rPr lang="de-DE" dirty="0">
                <a:sym typeface="Wingdings"/>
              </a:rPr>
              <a:t>			CDD System 	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dirty="0" smtClean="0">
                <a:sym typeface="Wingdings" pitchFamily="2" charset="2"/>
              </a:rPr>
              <a:t>Observations</a:t>
            </a:r>
          </a:p>
          <a:p>
            <a:pPr marL="457200" lvl="1" indent="0">
              <a:buNone/>
            </a:pPr>
            <a:r>
              <a:rPr lang="de-DE" dirty="0">
                <a:sym typeface="Wingdings" pitchFamily="2" charset="2"/>
              </a:rPr>
              <a:t>	</a:t>
            </a:r>
            <a:r>
              <a:rPr lang="de-DE" dirty="0" smtClean="0">
                <a:sym typeface="Wingdings" pitchFamily="2" charset="2"/>
              </a:rPr>
              <a:t>		Pivot point, lasers sources,....</a:t>
            </a:r>
            <a:endParaRPr lang="en-US" dirty="0"/>
          </a:p>
        </p:txBody>
      </p:sp>
      <p:pic>
        <p:nvPicPr>
          <p:cNvPr id="6" name="Picture 3" descr="C:\Users\swaniore\Dropbox\repo\thesis\present\coordsystems.e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1" y="3630333"/>
            <a:ext cx="8015099" cy="274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27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75325" y="1819775"/>
            <a:ext cx="3829532" cy="34778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0"/>
            </a:lvl1pPr>
            <a:lvl2pPr lvl="1" indent="0">
              <a:buFont typeface="Arial" panose="020B0604020202020204" pitchFamily="34" charset="0"/>
              <a:buNone/>
              <a:defRPr sz="1600"/>
            </a:lvl2pPr>
          </a:lstStyle>
          <a:p>
            <a:r>
              <a:rPr lang="en-US" sz="2000" dirty="0"/>
              <a:t>Translations and rotations for each table need to be estimated: 6 parameters per table in the </a:t>
            </a:r>
            <a:r>
              <a:rPr lang="en-US" sz="2000" dirty="0" smtClean="0"/>
              <a:t>setup</a:t>
            </a:r>
          </a:p>
          <a:p>
            <a:endParaRPr lang="en-US" sz="2000" dirty="0"/>
          </a:p>
          <a:p>
            <a:r>
              <a:rPr lang="en-US" sz="2000" dirty="0"/>
              <a:t>Relations between mount systems on the same table are </a:t>
            </a:r>
            <a:r>
              <a:rPr lang="en-US" sz="2000" dirty="0" smtClean="0"/>
              <a:t>fixed</a:t>
            </a:r>
          </a:p>
          <a:p>
            <a:endParaRPr lang="en-US" sz="2000" dirty="0" smtClean="0"/>
          </a:p>
          <a:p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>
                <a:sym typeface="Wingdings" pitchFamily="2" charset="2"/>
              </a:rPr>
              <a:t>Tables</a:t>
            </a:r>
            <a:r>
              <a:rPr lang="en-US" sz="2000" dirty="0"/>
              <a:t> considered as a floating rigid body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19" y="1801091"/>
            <a:ext cx="4669106" cy="3794811"/>
          </a:xfrm>
          <a:prstGeom prst="rect">
            <a:avLst/>
          </a:prstGeom>
        </p:spPr>
      </p:pic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Adjusted Parameters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9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483423" y="1981094"/>
            <a:ext cx="9856033" cy="3417757"/>
          </a:xfrm>
          <a:prstGeom prst="rect">
            <a:avLst/>
          </a:prstGeom>
          <a:solidFill>
            <a:srgbClr val="57B7FF">
              <a:alpha val="61961"/>
            </a:srgbClr>
          </a:solidFill>
          <a:ln w="3175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Data flow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11" y="1446551"/>
            <a:ext cx="207613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Geometrical conf.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23719" y="1461543"/>
            <a:ext cx="23983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Observation conf.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77552" y="1079611"/>
            <a:ext cx="4714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Description of the full system by 3 XML files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50918" y="2408312"/>
            <a:ext cx="23983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LWDAQ Script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06510" y="3489118"/>
            <a:ext cx="207613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Complete</a:t>
            </a:r>
          </a:p>
          <a:p>
            <a:pPr algn="ctr"/>
            <a:r>
              <a:rPr lang="en-US" dirty="0" smtClean="0"/>
              <a:t>Geometrical conf.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47759" y="5669339"/>
            <a:ext cx="2076138" cy="369332"/>
          </a:xfrm>
          <a:prstGeom prst="rect">
            <a:avLst/>
          </a:prstGeom>
          <a:solidFill>
            <a:srgbClr val="C5E6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LGC V2</a:t>
            </a:r>
            <a:endParaRPr lang="en-US" dirty="0"/>
          </a:p>
        </p:txBody>
      </p:sp>
      <p:cxnSp>
        <p:nvCxnSpPr>
          <p:cNvPr id="14" name="Elbow Connector 13"/>
          <p:cNvCxnSpPr>
            <a:stCxn id="2" idx="2"/>
            <a:endCxn id="12" idx="0"/>
          </p:cNvCxnSpPr>
          <p:nvPr/>
        </p:nvCxnSpPr>
        <p:spPr>
          <a:xfrm rot="16200000" flipH="1">
            <a:off x="1183312" y="2127850"/>
            <a:ext cx="1673235" cy="1049299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5" idx="1"/>
            <a:endCxn id="7" idx="0"/>
          </p:cNvCxnSpPr>
          <p:nvPr/>
        </p:nvCxnSpPr>
        <p:spPr>
          <a:xfrm rot="10800000" flipV="1">
            <a:off x="5550109" y="1646208"/>
            <a:ext cx="273611" cy="762103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40050" y="1981094"/>
            <a:ext cx="110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Automatically generates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1495280" y="1981094"/>
            <a:ext cx="2024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Correction for frame thermal retractions</a:t>
            </a:r>
          </a:p>
          <a:p>
            <a:r>
              <a:rPr lang="en-US" sz="1200" dirty="0" smtClean="0"/>
              <a:t>T from CERN DB</a:t>
            </a:r>
          </a:p>
          <a:p>
            <a:endParaRPr lang="en-US" sz="1200" dirty="0"/>
          </a:p>
        </p:txBody>
      </p:sp>
      <p:cxnSp>
        <p:nvCxnSpPr>
          <p:cNvPr id="46" name="Elbow Connector 45"/>
          <p:cNvCxnSpPr>
            <a:stCxn id="7" idx="2"/>
            <a:endCxn id="49" idx="0"/>
          </p:cNvCxnSpPr>
          <p:nvPr/>
        </p:nvCxnSpPr>
        <p:spPr>
          <a:xfrm rot="16200000" flipH="1">
            <a:off x="5378254" y="2949497"/>
            <a:ext cx="343708" cy="1"/>
          </a:xfrm>
          <a:prstGeom prst="bent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50919" y="3121352"/>
            <a:ext cx="2398380" cy="369332"/>
          </a:xfrm>
          <a:prstGeom prst="rect">
            <a:avLst/>
          </a:prstGeom>
          <a:solidFill>
            <a:srgbClr val="C5E6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LWDAQ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49" idx="1"/>
          </p:cNvCxnSpPr>
          <p:nvPr/>
        </p:nvCxnSpPr>
        <p:spPr>
          <a:xfrm flipH="1">
            <a:off x="2544578" y="3306018"/>
            <a:ext cx="1806341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312849" y="4786839"/>
            <a:ext cx="234596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Input file for LGC V2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544578" y="3031436"/>
            <a:ext cx="2024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Only temperature data</a:t>
            </a:r>
            <a:endParaRPr lang="en-US" sz="1200" dirty="0"/>
          </a:p>
        </p:txBody>
      </p:sp>
      <p:cxnSp>
        <p:nvCxnSpPr>
          <p:cNvPr id="61" name="Elbow Connector 60"/>
          <p:cNvCxnSpPr>
            <a:stCxn id="12" idx="2"/>
            <a:endCxn id="58" idx="0"/>
          </p:cNvCxnSpPr>
          <p:nvPr/>
        </p:nvCxnSpPr>
        <p:spPr>
          <a:xfrm rot="16200000" flipH="1">
            <a:off x="3189509" y="3490518"/>
            <a:ext cx="651390" cy="1941251"/>
          </a:xfrm>
          <a:prstGeom prst="bentConnector3">
            <a:avLst>
              <a:gd name="adj1" fmla="val 24686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 rot="5400000">
            <a:off x="4369890" y="3606622"/>
            <a:ext cx="1296155" cy="1064279"/>
          </a:xfrm>
          <a:prstGeom prst="bentConnector3">
            <a:avLst>
              <a:gd name="adj1" fmla="val 62143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5" idx="3"/>
            <a:endCxn id="58" idx="0"/>
          </p:cNvCxnSpPr>
          <p:nvPr/>
        </p:nvCxnSpPr>
        <p:spPr>
          <a:xfrm flipH="1">
            <a:off x="4485830" y="1646209"/>
            <a:ext cx="3736269" cy="3140630"/>
          </a:xfrm>
          <a:prstGeom prst="bentConnector4">
            <a:avLst>
              <a:gd name="adj1" fmla="val -6118"/>
              <a:gd name="adj2" fmla="val 84442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159087" y="4050292"/>
            <a:ext cx="1710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Observation and computation scheme</a:t>
            </a:r>
            <a:endParaRPr lang="en-US" sz="1200" dirty="0"/>
          </a:p>
        </p:txBody>
      </p:sp>
      <p:cxnSp>
        <p:nvCxnSpPr>
          <p:cNvPr id="85" name="Straight Arrow Connector 84"/>
          <p:cNvCxnSpPr>
            <a:endCxn id="12" idx="1"/>
          </p:cNvCxnSpPr>
          <p:nvPr/>
        </p:nvCxnSpPr>
        <p:spPr>
          <a:xfrm>
            <a:off x="224852" y="3812284"/>
            <a:ext cx="128165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0" y="3581451"/>
            <a:ext cx="1665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HBCAM calibration parameters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4504553" y="3611431"/>
            <a:ext cx="125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Observations on targets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89942" y="4390599"/>
            <a:ext cx="3222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Pre-Processing: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Viewport crossing correction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Glass ball target center reconstruction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Measurements averaging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- etc…</a:t>
            </a:r>
            <a:endParaRPr lang="en-US" sz="1200" dirty="0"/>
          </a:p>
        </p:txBody>
      </p:sp>
      <p:cxnSp>
        <p:nvCxnSpPr>
          <p:cNvPr id="90" name="Elbow Connector 89"/>
          <p:cNvCxnSpPr>
            <a:stCxn id="58" idx="2"/>
            <a:endCxn id="13" idx="0"/>
          </p:cNvCxnSpPr>
          <p:nvPr/>
        </p:nvCxnSpPr>
        <p:spPr>
          <a:xfrm rot="5400000">
            <a:off x="4229245" y="5412754"/>
            <a:ext cx="513168" cy="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 rot="16200000">
            <a:off x="6974713" y="3427907"/>
            <a:ext cx="3424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PRE-PROCESSING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95" name="Elbow Connector 94"/>
          <p:cNvCxnSpPr>
            <a:stCxn id="13" idx="2"/>
          </p:cNvCxnSpPr>
          <p:nvPr/>
        </p:nvCxnSpPr>
        <p:spPr>
          <a:xfrm rot="16200000" flipH="1">
            <a:off x="6308573" y="4215926"/>
            <a:ext cx="324654" cy="3970144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6023239" y="5901660"/>
            <a:ext cx="3120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formatting</a:t>
            </a:r>
          </a:p>
          <a:p>
            <a:r>
              <a:rPr lang="en-US" sz="1200" dirty="0" smtClean="0"/>
              <a:t>Results sent to DB and to Control room</a:t>
            </a:r>
            <a:endParaRPr lang="en-US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2963096" y="1461543"/>
            <a:ext cx="23983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Sensor </a:t>
            </a:r>
            <a:r>
              <a:rPr lang="en-US" dirty="0" err="1" smtClean="0"/>
              <a:t>Param</a:t>
            </a:r>
            <a:endParaRPr lang="en-US" dirty="0"/>
          </a:p>
        </p:txBody>
      </p:sp>
      <p:cxnSp>
        <p:nvCxnSpPr>
          <p:cNvPr id="99" name="Elbow Connector 98"/>
          <p:cNvCxnSpPr>
            <a:stCxn id="98" idx="3"/>
            <a:endCxn id="7" idx="0"/>
          </p:cNvCxnSpPr>
          <p:nvPr/>
        </p:nvCxnSpPr>
        <p:spPr>
          <a:xfrm>
            <a:off x="5361476" y="1646209"/>
            <a:ext cx="188632" cy="762103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1304143" y="5715505"/>
            <a:ext cx="2095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Least square adjustment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2275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GUI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079611"/>
            <a:ext cx="6591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 </a:t>
            </a:r>
            <a:r>
              <a:rPr lang="en-US" dirty="0" smtClean="0"/>
              <a:t>developed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	 </a:t>
            </a:r>
            <a:r>
              <a:rPr lang="en-US" dirty="0" smtClean="0">
                <a:sym typeface="Wingdings" panose="05000000000000000000" pitchFamily="2" charset="2"/>
              </a:rPr>
              <a:t>Automated generation of the XML </a:t>
            </a:r>
            <a:r>
              <a:rPr lang="en-US" dirty="0" smtClean="0">
                <a:sym typeface="Wingdings" panose="05000000000000000000" pitchFamily="2" charset="2"/>
              </a:rPr>
              <a:t>Files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1836182"/>
            <a:ext cx="7823200" cy="445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5384800" y="1016111"/>
            <a:ext cx="3695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Geometrical (fram</a:t>
            </a:r>
            <a:r>
              <a:rPr lang="en-US" dirty="0" smtClean="0"/>
              <a:t>e hierarchy,..)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Observation configuration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8529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7286" y="1105545"/>
            <a:ext cx="872196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9B8"/>
                </a:solidFill>
              </a:rPr>
              <a:t>ALIGNMENT SYSTEM MAINLY VALIDATED</a:t>
            </a:r>
          </a:p>
          <a:p>
            <a:endParaRPr lang="en-US" sz="1000" dirty="0" smtClean="0"/>
          </a:p>
          <a:p>
            <a:r>
              <a:rPr lang="en-US" sz="1600" b="1" dirty="0">
                <a:solidFill>
                  <a:srgbClr val="0069B8"/>
                </a:solidFill>
              </a:rPr>
              <a:t>H</a:t>
            </a:r>
            <a:r>
              <a:rPr lang="en-US" sz="1600" b="1" dirty="0" smtClean="0">
                <a:solidFill>
                  <a:srgbClr val="0069B8"/>
                </a:solidFill>
              </a:rPr>
              <a:t>BCAMs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Proved and used devices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HBCAM </a:t>
            </a:r>
            <a:r>
              <a:rPr lang="en-US" sz="1600" dirty="0" smtClean="0"/>
              <a:t>developed, validated and procured</a:t>
            </a:r>
            <a:endParaRPr lang="en-US" sz="1600" dirty="0" smtClean="0"/>
          </a:p>
          <a:p>
            <a:pPr lvl="1"/>
            <a:endParaRPr lang="en-US" sz="1600" dirty="0"/>
          </a:p>
          <a:p>
            <a:r>
              <a:rPr lang="en-US" sz="1600" b="1" dirty="0" smtClean="0">
                <a:solidFill>
                  <a:srgbClr val="0069B8"/>
                </a:solidFill>
              </a:rPr>
              <a:t>METROLOGICAL TABLE</a:t>
            </a:r>
            <a:endParaRPr lang="en-US" sz="1600" b="1" dirty="0">
              <a:solidFill>
                <a:srgbClr val="0069B8"/>
              </a:solidFill>
            </a:endParaRP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Integrated in the Inter-Tank area</a:t>
            </a:r>
            <a:endParaRPr lang="en-US" sz="1600" dirty="0"/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Close to final design</a:t>
            </a:r>
          </a:p>
          <a:p>
            <a:endParaRPr lang="en-US" sz="1000" dirty="0" smtClean="0"/>
          </a:p>
          <a:p>
            <a:r>
              <a:rPr lang="en-US" sz="1600" b="1" dirty="0" smtClean="0">
                <a:solidFill>
                  <a:srgbClr val="0069B8"/>
                </a:solidFill>
              </a:rPr>
              <a:t>VIEWPORTS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Fit well to the theory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Easy BCAM observation corrections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High optical quality needed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Delivered and validated</a:t>
            </a:r>
          </a:p>
          <a:p>
            <a:endParaRPr lang="en-US" sz="1000" dirty="0" smtClean="0"/>
          </a:p>
          <a:p>
            <a:r>
              <a:rPr lang="en-US" sz="1600" b="1" dirty="0" smtClean="0">
                <a:solidFill>
                  <a:srgbClr val="0069B8"/>
                </a:solidFill>
              </a:rPr>
              <a:t>TARGETS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Passive high index glass balls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Targets ordered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000" dirty="0" smtClean="0"/>
          </a:p>
          <a:p>
            <a:r>
              <a:rPr lang="en-US" sz="1600" b="1" dirty="0" smtClean="0">
                <a:solidFill>
                  <a:srgbClr val="0069B8"/>
                </a:solidFill>
              </a:rPr>
              <a:t>SOFTWARE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Development on-going</a:t>
            </a:r>
          </a:p>
          <a:p>
            <a:pPr marL="742950" lvl="1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US" sz="1600" dirty="0" smtClean="0"/>
              <a:t>Use of LGC V2</a:t>
            </a:r>
            <a:endParaRPr lang="en-US" sz="1600" dirty="0" smtClean="0">
              <a:sym typeface="Wingdings" pitchFamily="2" charset="2"/>
            </a:endParaRP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Conclusion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pl-PL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02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and Monitoring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9179" y="3517123"/>
            <a:ext cx="7776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Thanks for your attention </a:t>
            </a:r>
            <a:endParaRPr lang="en-US" sz="4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127177"/>
            <a:ext cx="7158182" cy="17476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650"/>
              </a:spcBef>
              <a:buClr>
                <a:schemeClr val="bg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ysClr val="window" lastClr="FFFFFF"/>
              </a:buClr>
              <a:buNone/>
              <a:defRPr/>
            </a:pPr>
            <a:r>
              <a:rPr lang="en-US" b="1" dirty="0" smtClean="0">
                <a:solidFill>
                  <a:sysClr val="windowText" lastClr="000000"/>
                </a:solidFill>
              </a:rPr>
              <a:t>Acknowledgement:</a:t>
            </a:r>
          </a:p>
          <a:p>
            <a:pPr lvl="0" algn="just">
              <a:buClr>
                <a:sysClr val="window" lastClr="FFFFFF"/>
              </a:buClr>
              <a:defRPr/>
            </a:pPr>
            <a:r>
              <a:rPr lang="en-US" sz="2000" dirty="0" smtClean="0"/>
              <a:t>This research project has been supported by a Marie Curie Early Training Network Fellowship of the European Community’s Seventh Framework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under contract number (PITN-GA-2010-264330-CATHI).</a:t>
            </a:r>
            <a:r>
              <a:rPr lang="fr-FR" sz="2000" dirty="0" smtClean="0"/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Picture 3" descr="Cathi_MC_7peo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09" y="1662565"/>
            <a:ext cx="1970175" cy="98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8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Supporting and adjustment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17" name="Picture 3" descr="\\cern.ch\dfs\Projects\HIE-ISOLDE-CRYOMOD\Pictures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r="7905"/>
          <a:stretch/>
        </p:blipFill>
        <p:spPr bwMode="auto">
          <a:xfrm flipH="1">
            <a:off x="5956715" y="2570180"/>
            <a:ext cx="2913918" cy="216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\\cern.ch\dfs\Projects\HIE-ISOLDE-CRYOMOD\Pictures\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0" t="11118" r="25056" b="6023"/>
          <a:stretch/>
        </p:blipFill>
        <p:spPr bwMode="auto">
          <a:xfrm>
            <a:off x="0" y="1391222"/>
            <a:ext cx="3540969" cy="378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5413" y="1083445"/>
            <a:ext cx="597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Cryomodule</a:t>
            </a:r>
            <a:r>
              <a:rPr lang="en-US" dirty="0"/>
              <a:t> assembly in ISO Class 5 clean room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61847" y="5034820"/>
            <a:ext cx="6541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Cavity and solenoid </a:t>
            </a:r>
            <a:r>
              <a:rPr lang="en-US" dirty="0" err="1"/>
              <a:t>isostatic</a:t>
            </a:r>
            <a:r>
              <a:rPr lang="en-US" dirty="0"/>
              <a:t> support: Sphere – V-shape</a:t>
            </a:r>
          </a:p>
          <a:p>
            <a:pPr indent="-285750">
              <a:buFont typeface="Arial" pitchFamily="34" charset="0"/>
              <a:buChar char="•"/>
            </a:pPr>
            <a:r>
              <a:rPr lang="en-US" dirty="0"/>
              <a:t>Precise adjustment</a:t>
            </a:r>
          </a:p>
          <a:p>
            <a:pPr indent="-285750">
              <a:buFont typeface="Arial" pitchFamily="34" charset="0"/>
              <a:buChar char="•"/>
            </a:pPr>
            <a:r>
              <a:rPr lang="en-US" dirty="0"/>
              <a:t>Solenoid adjustment allowed in operational conditions</a:t>
            </a:r>
          </a:p>
          <a:p>
            <a:pPr indent="-285750">
              <a:buFont typeface="Arial" pitchFamily="34" charset="0"/>
              <a:buChar char="•"/>
            </a:pPr>
            <a:r>
              <a:rPr lang="en-US" dirty="0"/>
              <a:t>Used as Target support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44545" y="2169100"/>
            <a:ext cx="535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Frame suspension and adjustment</a:t>
            </a:r>
            <a:endParaRPr lang="en-US" dirty="0" smtClean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187700" y="2538432"/>
            <a:ext cx="849728" cy="73933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237875" y="2538432"/>
            <a:ext cx="2051577" cy="204855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850966" y="3016250"/>
            <a:ext cx="281355" cy="20185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7259624" y="2846468"/>
            <a:ext cx="0" cy="66457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990666" y="3092450"/>
            <a:ext cx="562708" cy="17261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87939" y="1578145"/>
            <a:ext cx="561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Survey sockets </a:t>
            </a:r>
            <a:r>
              <a:rPr lang="en-US" dirty="0" smtClean="0">
                <a:sym typeface="Wingdings" pitchFamily="2" charset="2"/>
              </a:rPr>
              <a:t> Assembly / CM pre-alignment</a:t>
            </a:r>
            <a:endParaRPr lang="en-US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327816" y="1961545"/>
            <a:ext cx="470462" cy="39222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62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Integration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0" y="1123240"/>
            <a:ext cx="8682423" cy="222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\\cern.ch\dfs\Users\g\Gkautzma\Desktop\Cible\Vue perspective cibles entrée gauche faisceau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1" r="5914"/>
          <a:stretch/>
        </p:blipFill>
        <p:spPr bwMode="auto">
          <a:xfrm>
            <a:off x="196938" y="3401735"/>
            <a:ext cx="2921001" cy="249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g\Gkautzma\Desktop\Cible\Vue perspective cibles sortie gauche faisceau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5" r="5862"/>
          <a:stretch/>
        </p:blipFill>
        <p:spPr bwMode="auto">
          <a:xfrm>
            <a:off x="3343147" y="3401735"/>
            <a:ext cx="2921000" cy="24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33450" y="4410075"/>
            <a:ext cx="529590" cy="431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108450" y="4418806"/>
            <a:ext cx="529590" cy="431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108450" y="3762367"/>
            <a:ext cx="2549526" cy="6564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08450" y="4841082"/>
            <a:ext cx="2549526" cy="6905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638040" y="3762368"/>
            <a:ext cx="4276408" cy="656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38040" y="4841082"/>
            <a:ext cx="4276408" cy="67784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 descr="\\cern.ch\dfs\Users\g\Gkautzma\Desktop\Cible\Vue perspective cibles sortie gauche faisceau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0" t="41386" r="44927" b="41076"/>
          <a:stretch/>
        </p:blipFill>
        <p:spPr bwMode="auto">
          <a:xfrm>
            <a:off x="6657976" y="3762367"/>
            <a:ext cx="2173922" cy="176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cern.ch\dfs\Users\g\Gkautzma\Desktop\Cible\Vue perspective cibles sortie gauche faisceau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0" t="41386" r="44927" b="41076"/>
          <a:stretch/>
        </p:blipFill>
        <p:spPr bwMode="auto">
          <a:xfrm>
            <a:off x="6740526" y="3749687"/>
            <a:ext cx="2173922" cy="176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657976" y="3749686"/>
            <a:ext cx="2256472" cy="1781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74700" y="5892244"/>
            <a:ext cx="16923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From HBCAM2</a:t>
            </a:r>
            <a:endParaRPr lang="en-US" sz="1600" dirty="0"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79658" y="5894920"/>
            <a:ext cx="18385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From HBCAM1</a:t>
            </a:r>
            <a:endParaRPr lang="en-US" sz="1600" dirty="0">
              <a:sym typeface="Wingdings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64400" y="4152900"/>
            <a:ext cx="1206500" cy="99060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0"/>
          <p:cNvCxnSpPr/>
          <p:nvPr/>
        </p:nvCxnSpPr>
        <p:spPr>
          <a:xfrm flipV="1">
            <a:off x="6604000" y="5542434"/>
            <a:ext cx="258298" cy="4900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0"/>
          <p:cNvCxnSpPr>
            <a:stCxn id="24" idx="0"/>
            <a:endCxn id="18" idx="2"/>
          </p:cNvCxnSpPr>
          <p:nvPr/>
        </p:nvCxnSpPr>
        <p:spPr>
          <a:xfrm flipV="1">
            <a:off x="7442200" y="5143500"/>
            <a:ext cx="425450" cy="903820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842000" y="6047320"/>
            <a:ext cx="32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HBCAM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00FF00"/>
                </a:solidFill>
              </a:rPr>
              <a:t>BCAM </a:t>
            </a:r>
            <a:r>
              <a:rPr lang="en-US" sz="1600" b="1" dirty="0" smtClean="0"/>
              <a:t>Field of view</a:t>
            </a:r>
            <a:endParaRPr lang="en-US" sz="16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9036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Alignment specifications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General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99218" y="1196752"/>
            <a:ext cx="874792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Alignment and monitoring of the Cavities and Solenoids in the </a:t>
            </a:r>
            <a:r>
              <a:rPr lang="en-US" dirty="0" err="1" smtClean="0"/>
              <a:t>Cryomodules</a:t>
            </a:r>
            <a:r>
              <a:rPr lang="en-US" dirty="0" smtClean="0"/>
              <a:t> w.r.to a common nominal beam line (NBL) along the </a:t>
            </a:r>
            <a:r>
              <a:rPr lang="en-US" dirty="0" err="1" smtClean="0"/>
              <a:t>Linac</a:t>
            </a:r>
            <a:endParaRPr lang="en-US" dirty="0" smtClean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Permanent system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Precision asked along radial and height axis at 1 sigma level :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300 microns for the Cavities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150 microns for the Solenoids</a:t>
            </a:r>
            <a:endParaRPr lang="en-US" dirty="0"/>
          </a:p>
        </p:txBody>
      </p:sp>
      <p:pic>
        <p:nvPicPr>
          <p:cNvPr id="8" name="Picture 2" descr="G:\Projects\HIE-ISOLDE-CRYOMOD\Pictures\CATIA\20110812\ligne cryomodule\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616" y="2852936"/>
            <a:ext cx="7987928" cy="332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98703" y="407707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NBL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011341" y="5830269"/>
            <a:ext cx="576064" cy="640768"/>
            <a:chOff x="6714403" y="5488077"/>
            <a:chExt cx="576064" cy="640768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6714403" y="5717568"/>
              <a:ext cx="576064" cy="225402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002435" y="5488077"/>
              <a:ext cx="0" cy="640768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08129" y="6165304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+/-300 </a:t>
            </a:r>
            <a:r>
              <a:rPr lang="fr-CH" sz="1400" dirty="0" err="1" smtClean="0"/>
              <a:t>micr</a:t>
            </a:r>
            <a:endParaRPr lang="en-GB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7012979" y="5548897"/>
            <a:ext cx="432048" cy="411277"/>
            <a:chOff x="6714403" y="5488077"/>
            <a:chExt cx="576064" cy="640768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6714403" y="5717568"/>
              <a:ext cx="576064" cy="225402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002435" y="5488077"/>
              <a:ext cx="0" cy="640768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145052" y="5832030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+/-150 </a:t>
            </a:r>
            <a:r>
              <a:rPr lang="fr-CH" sz="1400" dirty="0" err="1" smtClean="0"/>
              <a:t>micr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131840" y="5157192"/>
            <a:ext cx="2016224" cy="828726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51920" y="4986414"/>
            <a:ext cx="3096344" cy="70978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e 7"/>
          <p:cNvGrpSpPr/>
          <p:nvPr/>
        </p:nvGrpSpPr>
        <p:grpSpPr>
          <a:xfrm>
            <a:off x="219366" y="3764210"/>
            <a:ext cx="8762997" cy="1962334"/>
            <a:chOff x="219366" y="3764210"/>
            <a:chExt cx="8762997" cy="1962334"/>
          </a:xfrm>
        </p:grpSpPr>
        <p:cxnSp>
          <p:nvCxnSpPr>
            <p:cNvPr id="22" name="Straight Arrow Connector 21"/>
            <p:cNvCxnSpPr/>
            <p:nvPr/>
          </p:nvCxnSpPr>
          <p:spPr>
            <a:xfrm rot="10800000" flipV="1">
              <a:off x="219366" y="5600887"/>
              <a:ext cx="601401" cy="1256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"/>
            <p:cNvCxnSpPr/>
            <p:nvPr/>
          </p:nvCxnSpPr>
          <p:spPr>
            <a:xfrm flipV="1">
              <a:off x="889000" y="3951515"/>
              <a:ext cx="7228492" cy="1636485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"/>
            <p:cNvCxnSpPr/>
            <p:nvPr/>
          </p:nvCxnSpPr>
          <p:spPr>
            <a:xfrm flipV="1">
              <a:off x="8182263" y="3764210"/>
              <a:ext cx="800100" cy="17817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13"/>
          <p:cNvCxnSpPr/>
          <p:nvPr/>
        </p:nvCxnSpPr>
        <p:spPr>
          <a:xfrm>
            <a:off x="3363686" y="5157192"/>
            <a:ext cx="1784378" cy="828726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3"/>
          <p:cNvCxnSpPr/>
          <p:nvPr/>
        </p:nvCxnSpPr>
        <p:spPr>
          <a:xfrm>
            <a:off x="3603171" y="5157192"/>
            <a:ext cx="1544893" cy="828726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ouble flèche horizontale 32"/>
          <p:cNvSpPr/>
          <p:nvPr/>
        </p:nvSpPr>
        <p:spPr>
          <a:xfrm rot="20841350">
            <a:off x="730234" y="4541080"/>
            <a:ext cx="7544973" cy="192625"/>
          </a:xfrm>
          <a:prstGeom prst="leftRightArrow">
            <a:avLst/>
          </a:prstGeom>
          <a:solidFill>
            <a:srgbClr val="FF0000">
              <a:alpha val="4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4"/>
          <p:cNvSpPr txBox="1"/>
          <p:nvPr/>
        </p:nvSpPr>
        <p:spPr>
          <a:xfrm rot="20827785">
            <a:off x="4178675" y="4166137"/>
            <a:ext cx="1371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~</a:t>
            </a:r>
            <a:r>
              <a:rPr lang="fr-CH" sz="2000" dirty="0" smtClean="0"/>
              <a:t>16 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71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\\cern.ch\dfs\Projects\HIE-ISOLDE-CRYOMOD\Pictures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r="7905"/>
          <a:stretch/>
        </p:blipFill>
        <p:spPr bwMode="auto">
          <a:xfrm flipH="1">
            <a:off x="6007515" y="1485329"/>
            <a:ext cx="2913918" cy="216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Overview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76927" y="2197873"/>
            <a:ext cx="714765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Studied Target Types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 smtClean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Silica </a:t>
            </a:r>
            <a:r>
              <a:rPr lang="en-US" b="1" dirty="0" err="1" smtClean="0">
                <a:solidFill>
                  <a:srgbClr val="003366"/>
                </a:solidFill>
              </a:rPr>
              <a:t>Silica</a:t>
            </a:r>
            <a:r>
              <a:rPr lang="en-US" b="1" dirty="0" smtClean="0">
                <a:solidFill>
                  <a:srgbClr val="003366"/>
                </a:solidFill>
              </a:rPr>
              <a:t> optical fiber end</a:t>
            </a:r>
            <a:endParaRPr lang="en-US" dirty="0" smtClean="0">
              <a:solidFill>
                <a:srgbClr val="003366"/>
              </a:solidFill>
            </a:endParaRP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-	feed-through needed, one-sided target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+ 	easy light level control, OK with cold and vacuum (tested)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200" dirty="0" smtClean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rgbClr val="003366"/>
                </a:solidFill>
              </a:rPr>
              <a:t>Silica </a:t>
            </a:r>
            <a:r>
              <a:rPr lang="en-US" b="1" dirty="0" err="1">
                <a:solidFill>
                  <a:srgbClr val="003366"/>
                </a:solidFill>
              </a:rPr>
              <a:t>Silica</a:t>
            </a:r>
            <a:r>
              <a:rPr lang="en-US" b="1" dirty="0">
                <a:solidFill>
                  <a:srgbClr val="003366"/>
                </a:solidFill>
              </a:rPr>
              <a:t> optical fiber </a:t>
            </a:r>
            <a:r>
              <a:rPr lang="en-US" b="1" dirty="0" smtClean="0">
                <a:solidFill>
                  <a:srgbClr val="003366"/>
                </a:solidFill>
              </a:rPr>
              <a:t>ended by a</a:t>
            </a:r>
            <a:r>
              <a:rPr lang="en-US" dirty="0" smtClean="0">
                <a:solidFill>
                  <a:srgbClr val="003366"/>
                </a:solidFill>
              </a:rPr>
              <a:t> </a:t>
            </a:r>
            <a:r>
              <a:rPr lang="en-US" b="1" dirty="0" smtClean="0">
                <a:solidFill>
                  <a:srgbClr val="003366"/>
                </a:solidFill>
              </a:rPr>
              <a:t>ceramic ball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- 	feed-through needed, </a:t>
            </a:r>
            <a:r>
              <a:rPr lang="en-US" dirty="0">
                <a:solidFill>
                  <a:srgbClr val="003366"/>
                </a:solidFill>
              </a:rPr>
              <a:t>connection </a:t>
            </a:r>
            <a:r>
              <a:rPr lang="en-US" dirty="0" smtClean="0">
                <a:solidFill>
                  <a:srgbClr val="003366"/>
                </a:solidFill>
              </a:rPr>
              <a:t>fiber/ball</a:t>
            </a:r>
            <a:endParaRPr lang="en-US" dirty="0">
              <a:solidFill>
                <a:srgbClr val="003366"/>
              </a:solidFill>
            </a:endParaRP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+ 	visible from all positions, </a:t>
            </a:r>
            <a:r>
              <a:rPr lang="en-US" dirty="0">
                <a:solidFill>
                  <a:srgbClr val="003366"/>
                </a:solidFill>
              </a:rPr>
              <a:t>g</a:t>
            </a:r>
            <a:r>
              <a:rPr lang="en-US" dirty="0" smtClean="0">
                <a:solidFill>
                  <a:srgbClr val="003366"/>
                </a:solidFill>
              </a:rPr>
              <a:t>ood diffuser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200" dirty="0" smtClean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Retro-reflective targets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- 	illumination needed, all targets in one shot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+ 	double-sided, passive target, no feed-through</a:t>
            </a: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-15082" y="1182556"/>
            <a:ext cx="9159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FF0000"/>
                </a:solidFill>
              </a:rPr>
              <a:t>Constraints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rgbClr val="FF0000"/>
                </a:solidFill>
              </a:rPr>
              <a:t>	HIGH VACUUM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-   CRYO CONDITIONS   -   SIZE</a:t>
            </a:r>
            <a:r>
              <a:rPr lang="en-US" b="1" dirty="0">
                <a:solidFill>
                  <a:srgbClr val="FF0000"/>
                </a:solidFill>
              </a:rPr>
              <a:t>		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06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High Index Glass Balls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0" y="1207273"/>
            <a:ext cx="714765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High index glass ball: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Developed by OHARA Inc., Kanagawa, Japan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Material : S-LAH79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Off the shelf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Available from diameter 1mm to 10mm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>
                <a:solidFill>
                  <a:srgbClr val="003366"/>
                </a:solidFill>
              </a:rPr>
              <a:t>Diameter Tolerance (</a:t>
            </a:r>
            <a:r>
              <a:rPr lang="en-US" b="1" dirty="0" err="1">
                <a:solidFill>
                  <a:srgbClr val="003366"/>
                </a:solidFill>
              </a:rPr>
              <a:t>μm</a:t>
            </a:r>
            <a:r>
              <a:rPr lang="en-US" b="1" dirty="0" smtClean="0">
                <a:solidFill>
                  <a:srgbClr val="003366"/>
                </a:solidFill>
              </a:rPr>
              <a:t>) : 0/-3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err="1">
                <a:solidFill>
                  <a:srgbClr val="003366"/>
                </a:solidFill>
              </a:rPr>
              <a:t>Sphericity</a:t>
            </a:r>
            <a:r>
              <a:rPr lang="en-US" b="1" dirty="0">
                <a:solidFill>
                  <a:srgbClr val="003366"/>
                </a:solidFill>
              </a:rPr>
              <a:t> (</a:t>
            </a:r>
            <a:r>
              <a:rPr lang="en-US" b="1" dirty="0" err="1">
                <a:solidFill>
                  <a:srgbClr val="003366"/>
                </a:solidFill>
              </a:rPr>
              <a:t>μm</a:t>
            </a:r>
            <a:r>
              <a:rPr lang="en-US" b="1" dirty="0" smtClean="0">
                <a:solidFill>
                  <a:srgbClr val="003366"/>
                </a:solidFill>
              </a:rPr>
              <a:t>): 2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Refracting index of 1.993 for HBCAM Lasers (650nm)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endParaRPr lang="en-US" b="1" dirty="0" smtClean="0">
              <a:solidFill>
                <a:srgbClr val="003366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300" y="3695701"/>
            <a:ext cx="3060700" cy="238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pl-PL" sz="1200" dirty="0">
              <a:solidFill>
                <a:srgbClr val="000000"/>
              </a:solidFill>
            </a:endParaRPr>
          </a:p>
        </p:txBody>
      </p:sp>
      <p:pic>
        <p:nvPicPr>
          <p:cNvPr id="6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1650"/>
            <a:ext cx="7493000" cy="3143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Glass ball theory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6029" t="-5713" r="56965"/>
          <a:stretch/>
        </p:blipFill>
        <p:spPr>
          <a:xfrm>
            <a:off x="2146298" y="4927600"/>
            <a:ext cx="4643395" cy="965200"/>
          </a:xfrm>
          <a:prstGeom prst="rect">
            <a:avLst/>
          </a:prstGeom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0" y="1258073"/>
            <a:ext cx="71476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Study carried out </a:t>
            </a:r>
            <a:r>
              <a:rPr lang="en-US" b="1" dirty="0">
                <a:solidFill>
                  <a:srgbClr val="003366"/>
                </a:solidFill>
              </a:rPr>
              <a:t>by M. </a:t>
            </a:r>
            <a:r>
              <a:rPr lang="en-US" b="1" dirty="0" err="1" smtClean="0">
                <a:solidFill>
                  <a:srgbClr val="003366"/>
                </a:solidFill>
              </a:rPr>
              <a:t>Šulc</a:t>
            </a:r>
            <a:r>
              <a:rPr lang="en-US" b="1" dirty="0" smtClean="0">
                <a:solidFill>
                  <a:srgbClr val="003366"/>
                </a:solidFill>
              </a:rPr>
              <a:t>, Technical University of Liberec</a:t>
            </a:r>
            <a:endParaRPr lang="en-US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957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345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Glass ball theory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8" name="Imag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2" b="3548"/>
          <a:stretch/>
        </p:blipFill>
        <p:spPr bwMode="auto">
          <a:xfrm>
            <a:off x="444500" y="1333500"/>
            <a:ext cx="8382001" cy="5067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353853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Test results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345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0" y="591897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Fit well to the theory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16" y="1117599"/>
            <a:ext cx="8755984" cy="462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9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Outgassing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4102" y="5581845"/>
            <a:ext cx="88708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ym typeface="Wingdings" pitchFamily="2" charset="2"/>
              </a:rPr>
              <a:t>Test done by Mario Hermann (TE/VSC) </a:t>
            </a:r>
          </a:p>
          <a:p>
            <a:r>
              <a:rPr lang="en-US" sz="1600" dirty="0">
                <a:sym typeface="Wingdings" pitchFamily="2" charset="2"/>
              </a:rPr>
              <a:t>Outgassing at background level. Test done with an equivalent of 20 Ø4mm balls or 80 Ø2 mm balls</a:t>
            </a:r>
            <a:r>
              <a:rPr lang="en-US" sz="1600" dirty="0" smtClean="0">
                <a:sym typeface="Wingdings" pitchFamily="2" charset="2"/>
              </a:rPr>
              <a:t>.</a:t>
            </a:r>
            <a:endParaRPr lang="en-US" sz="1600" dirty="0">
              <a:sym typeface="Wingdings" pitchFamily="2" charset="2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491160"/>
              </p:ext>
            </p:extLst>
          </p:nvPr>
        </p:nvGraphicFramePr>
        <p:xfrm>
          <a:off x="1805550" y="374570"/>
          <a:ext cx="5405978" cy="547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r:id="rId3" imgW="7001517" imgH="7115722" progId="KGraph_Plot">
                  <p:embed/>
                </p:oleObj>
              </mc:Choice>
              <mc:Fallback>
                <p:oleObj r:id="rId3" imgW="7001517" imgH="7115722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5550" y="374570"/>
                        <a:ext cx="5405978" cy="5478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591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Double-sided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-15082" y="1054755"/>
            <a:ext cx="9159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b="1" dirty="0" smtClean="0"/>
              <a:t>Three types of “double sided” targets considered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2952750" y="4951592"/>
            <a:ext cx="323993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sz="1600" dirty="0" smtClean="0"/>
              <a:t>Double sided retro-reflective target Prototype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fr-CH" sz="16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GB" sz="16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GB" sz="1600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sz="1600" dirty="0" smtClean="0"/>
              <a:t> </a:t>
            </a:r>
            <a:r>
              <a:rPr lang="fr-CH" sz="1600" dirty="0">
                <a:solidFill>
                  <a:srgbClr val="FF0000"/>
                </a:solidFill>
              </a:rPr>
              <a:t>But </a:t>
            </a:r>
            <a:r>
              <a:rPr lang="fr-CH" sz="1600" dirty="0" smtClean="0">
                <a:solidFill>
                  <a:srgbClr val="FF0000"/>
                </a:solidFill>
              </a:rPr>
              <a:t>Not High-Vacuum compatible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93753" y="4987226"/>
            <a:ext cx="229227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sz="1600" dirty="0" smtClean="0"/>
              <a:t>Test prototype for an illuminated ceramic ball synchronized to the acquisition system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GB" sz="16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fr-CH" sz="1600" dirty="0" smtClean="0">
                <a:solidFill>
                  <a:srgbClr val="FF0000"/>
                </a:solidFill>
              </a:rPr>
              <a:t>But Active </a:t>
            </a:r>
            <a:r>
              <a:rPr lang="fr-CH" sz="1600" dirty="0" err="1" smtClean="0">
                <a:solidFill>
                  <a:srgbClr val="FF0000"/>
                </a:solidFill>
              </a:rPr>
              <a:t>targets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3262949" y="1508616"/>
            <a:ext cx="29378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dirty="0" smtClean="0"/>
              <a:t>Retro-reflective bi-directional target</a:t>
            </a:r>
            <a:endParaRPr lang="en-GB" sz="2000" dirty="0" smtClean="0"/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231854" y="1508616"/>
            <a:ext cx="22160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dirty="0" smtClean="0"/>
              <a:t>Laser illuminated ceramic balls </a:t>
            </a:r>
            <a:endParaRPr lang="en-GB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748" y="2050172"/>
            <a:ext cx="3481983" cy="293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602" y="2417368"/>
            <a:ext cx="2759360" cy="24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 Box 21"/>
          <p:cNvSpPr txBox="1">
            <a:spLocks noChangeArrowheads="1"/>
          </p:cNvSpPr>
          <p:nvPr/>
        </p:nvSpPr>
        <p:spPr bwMode="auto">
          <a:xfrm>
            <a:off x="6221256" y="1508616"/>
            <a:ext cx="29378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dirty="0"/>
              <a:t>Retro-reflective </a:t>
            </a:r>
            <a:r>
              <a:rPr lang="fr-CH" dirty="0"/>
              <a:t>h</a:t>
            </a:r>
            <a:r>
              <a:rPr lang="fr-CH" dirty="0" smtClean="0"/>
              <a:t>igh-Index Glass </a:t>
            </a:r>
            <a:r>
              <a:rPr lang="fr-CH" dirty="0" err="1" smtClean="0"/>
              <a:t>ball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endParaRPr lang="en-GB" sz="2000" dirty="0" smtClean="0"/>
          </a:p>
        </p:txBody>
      </p:sp>
      <p:pic>
        <p:nvPicPr>
          <p:cNvPr id="2052" name="Picture 4" descr="G:\Support\SurveyingEng\Experiments\Work\ISOLDE\HIE-ISOLDE\Photos\20130723_Photo_cible_Poster_Exp\0723037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2" t="-1004" r="42489" b="8563"/>
          <a:stretch/>
        </p:blipFill>
        <p:spPr bwMode="auto">
          <a:xfrm>
            <a:off x="7174308" y="2154947"/>
            <a:ext cx="1031721" cy="405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92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Viewports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55166" y="1150122"/>
            <a:ext cx="9048750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Wedge angle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endParaRPr lang="en-US" b="1" dirty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endParaRPr lang="en-US" b="1" dirty="0" smtClean="0">
              <a:solidFill>
                <a:srgbClr val="003366"/>
              </a:solidFill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>
              <a:solidFill>
                <a:srgbClr val="003366"/>
              </a:solidFill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600" b="1" dirty="0" smtClean="0">
              <a:solidFill>
                <a:srgbClr val="003366"/>
              </a:solidFill>
            </a:endParaRPr>
          </a:p>
          <a:p>
            <a:pPr marL="266700" lvl="2" indent="-2667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10 </a:t>
            </a:r>
            <a:r>
              <a:rPr lang="en-US" sz="1600" dirty="0" err="1">
                <a:solidFill>
                  <a:srgbClr val="003366"/>
                </a:solidFill>
              </a:rPr>
              <a:t>microrad</a:t>
            </a:r>
            <a:r>
              <a:rPr lang="en-US" sz="1600" dirty="0">
                <a:solidFill>
                  <a:srgbClr val="003366"/>
                </a:solidFill>
              </a:rPr>
              <a:t> wedge angle </a:t>
            </a:r>
            <a:r>
              <a:rPr lang="en-US" sz="1600" dirty="0" smtClean="0">
                <a:solidFill>
                  <a:srgbClr val="003366"/>
                </a:solidFill>
              </a:rPr>
              <a:t>acceptable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>
              <a:solidFill>
                <a:srgbClr val="003366"/>
              </a:solidFill>
            </a:endParaRPr>
          </a:p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Parallel Plate Effect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Incident </a:t>
            </a:r>
            <a:r>
              <a:rPr lang="en-US" sz="1600" dirty="0">
                <a:solidFill>
                  <a:srgbClr val="003366"/>
                </a:solidFill>
              </a:rPr>
              <a:t>angle change of 1gon (0.9deg)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003366"/>
                </a:solidFill>
              </a:rPr>
              <a:t>37 microns radial object “</a:t>
            </a:r>
            <a:r>
              <a:rPr lang="en-US" sz="1600" dirty="0" smtClean="0">
                <a:solidFill>
                  <a:srgbClr val="003366"/>
                </a:solidFill>
              </a:rPr>
              <a:t>displacement”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Match </a:t>
            </a:r>
            <a:r>
              <a:rPr lang="en-US" sz="1600" dirty="0">
                <a:solidFill>
                  <a:srgbClr val="003366"/>
                </a:solidFill>
              </a:rPr>
              <a:t>the theory by a few microns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Easy observation correction by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software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705058"/>
              </p:ext>
            </p:extLst>
          </p:nvPr>
        </p:nvGraphicFramePr>
        <p:xfrm>
          <a:off x="55166" y="1476375"/>
          <a:ext cx="8835556" cy="1004733"/>
        </p:xfrm>
        <a:graphic>
          <a:graphicData uri="http://schemas.openxmlformats.org/drawingml/2006/table">
            <a:tbl>
              <a:tblPr/>
              <a:tblGrid>
                <a:gridCol w="1208572"/>
                <a:gridCol w="2601503"/>
                <a:gridCol w="1802617"/>
                <a:gridCol w="1611432"/>
                <a:gridCol w="1611432"/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Window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Given wedge angle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from window’s technical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data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Wedge angle observed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 on target at 1m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 on target at 2m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4" y="4199772"/>
            <a:ext cx="4105275" cy="205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55166" y="4160101"/>
            <a:ext cx="518358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>
                <a:solidFill>
                  <a:srgbClr val="003366"/>
                </a:solidFill>
              </a:rPr>
              <a:t>Vacuum deformation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Less than 7 microns deformation at the center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Less than 0.015 degree of angular deviation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Deformation </a:t>
            </a:r>
            <a:r>
              <a:rPr lang="en-US" sz="1600" dirty="0" smtClean="0">
                <a:solidFill>
                  <a:srgbClr val="003366"/>
                </a:solidFill>
              </a:rPr>
              <a:t>measurements </a:t>
            </a:r>
            <a:r>
              <a:rPr lang="en-US" sz="1600" dirty="0">
                <a:solidFill>
                  <a:srgbClr val="003366"/>
                </a:solidFill>
              </a:rPr>
              <a:t>Liberec University (CZ):</a:t>
            </a:r>
          </a:p>
          <a:p>
            <a:pPr marL="742950" lvl="3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rgbClr val="003366"/>
                </a:solidFill>
              </a:rPr>
              <a:t>Results match the calculated deformations by a few microns</a:t>
            </a:r>
          </a:p>
          <a:p>
            <a:pPr marL="742950" lvl="3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rgbClr val="003366"/>
                </a:solidFill>
              </a:rPr>
              <a:t>Same deformation on both side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Parallelism kept</a:t>
            </a:r>
            <a:endParaRPr lang="en-GB" sz="16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3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and Monitoring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904" y="1378058"/>
            <a:ext cx="4873611" cy="316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125413" y="1905327"/>
            <a:ext cx="4297453" cy="2522004"/>
            <a:chOff x="107496" y="843609"/>
            <a:chExt cx="7364186" cy="4509678"/>
          </a:xfrm>
        </p:grpSpPr>
        <p:pic>
          <p:nvPicPr>
            <p:cNvPr id="23" name="Picture 22" descr="G:\Support\SurveyingEng\Photogrm\Work\ISOLDE\HIE-ISOLDE\Photos\20111125_Test_Bord_Fenetre\IMG_046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77" r="-2237" b="7975"/>
            <a:stretch/>
          </p:blipFill>
          <p:spPr bwMode="auto">
            <a:xfrm>
              <a:off x="461282" y="843609"/>
              <a:ext cx="7010400" cy="3921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717096" y="1066978"/>
              <a:ext cx="1981200" cy="32766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5365296" y="2514778"/>
              <a:ext cx="990600" cy="21336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6451146" y="2438578"/>
              <a:ext cx="571500" cy="14478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Arrow Connector 26"/>
            <p:cNvCxnSpPr>
              <a:stCxn id="24" idx="2"/>
            </p:cNvCxnSpPr>
            <p:nvPr/>
          </p:nvCxnSpPr>
          <p:spPr>
            <a:xfrm>
              <a:off x="1707696" y="4343578"/>
              <a:ext cx="0" cy="6096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860596" y="4632049"/>
              <a:ext cx="0" cy="32112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6755946" y="3886378"/>
              <a:ext cx="0" cy="10668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107496" y="4891622"/>
              <a:ext cx="35487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 dirty="0" smtClean="0"/>
                <a:t>Optical </a:t>
              </a:r>
              <a:r>
                <a:rPr lang="en-GB" sz="1200" dirty="0" err="1" smtClean="0"/>
                <a:t>fiber</a:t>
              </a:r>
              <a:r>
                <a:rPr lang="en-GB" sz="1200" dirty="0" smtClean="0"/>
                <a:t> attached to a Coordinate-measuring machine controlled with an interferometer</a:t>
              </a:r>
              <a:endParaRPr lang="en-US" sz="1400" dirty="0" smtClean="0"/>
            </a:p>
          </p:txBody>
        </p:sp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3751488" y="4876978"/>
              <a:ext cx="260440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 dirty="0"/>
                <a:t>W</a:t>
              </a:r>
              <a:r>
                <a:rPr lang="en-GB" sz="1200" dirty="0" smtClean="0"/>
                <a:t>indow mounted on a theodolite (rotation) and a translating holder</a:t>
              </a:r>
              <a:endParaRPr lang="en-GB" sz="1200" dirty="0"/>
            </a:p>
          </p:txBody>
        </p: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6120492" y="4983954"/>
              <a:ext cx="1232807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 dirty="0" smtClean="0"/>
                <a:t>BCAM W0226</a:t>
              </a:r>
              <a:endParaRPr lang="en-GB" sz="1200" dirty="0"/>
            </a:p>
          </p:txBody>
        </p:sp>
      </p:grp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-2383" y="1066237"/>
            <a:ext cx="92638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Parallel plate effect on image at different incident angles</a:t>
            </a:r>
            <a:endParaRPr lang="en-US" sz="1600" dirty="0">
              <a:solidFill>
                <a:srgbClr val="003366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7828" y="5389949"/>
            <a:ext cx="7946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Incident angle change of 1gon (0.9deg)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rgbClr val="003366"/>
                </a:solidFill>
              </a:rPr>
              <a:t>37 microns radial object “displacement”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M</a:t>
            </a:r>
            <a:r>
              <a:rPr lang="en-US" sz="1600" dirty="0" smtClean="0">
                <a:solidFill>
                  <a:srgbClr val="003366"/>
                </a:solidFill>
              </a:rPr>
              <a:t>atch </a:t>
            </a:r>
            <a:r>
              <a:rPr lang="en-US" sz="1600" dirty="0">
                <a:solidFill>
                  <a:srgbClr val="003366"/>
                </a:solidFill>
              </a:rPr>
              <a:t>the theory by a few </a:t>
            </a:r>
            <a:r>
              <a:rPr lang="en-US" sz="1600" dirty="0" smtClean="0">
                <a:solidFill>
                  <a:srgbClr val="003366"/>
                </a:solidFill>
              </a:rPr>
              <a:t>microns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Easy observation correction by software</a:t>
            </a:r>
            <a:endParaRPr lang="en-US" sz="1600" dirty="0" smtClean="0">
              <a:solidFill>
                <a:srgbClr val="003366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Adjustment of the Window within less than 1 degree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 Ease the correction</a:t>
            </a:r>
            <a:endParaRPr lang="en-US" sz="1600" dirty="0">
              <a:solidFill>
                <a:srgbClr val="003366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951221" y="4577705"/>
            <a:ext cx="28554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000000"/>
                </a:solidFill>
              </a:rPr>
              <a:t>Difference Theory/observed: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000000"/>
                </a:solidFill>
              </a:rPr>
              <a:t>Average</a:t>
            </a:r>
            <a:r>
              <a:rPr lang="en-GB" sz="1400" dirty="0">
                <a:solidFill>
                  <a:srgbClr val="000000"/>
                </a:solidFill>
              </a:rPr>
              <a:t>: 0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micr</a:t>
            </a:r>
            <a:endParaRPr lang="en-GB" sz="14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Standard </a:t>
            </a:r>
            <a:r>
              <a:rPr lang="fr-CH" sz="1400" dirty="0" err="1">
                <a:solidFill>
                  <a:srgbClr val="000000"/>
                </a:solidFill>
              </a:rPr>
              <a:t>deviation</a:t>
            </a:r>
            <a:r>
              <a:rPr lang="fr-CH" sz="1400" dirty="0">
                <a:solidFill>
                  <a:srgbClr val="000000"/>
                </a:solidFill>
              </a:rPr>
              <a:t>: 6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micr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7229316" y="1761311"/>
            <a:ext cx="0" cy="288032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31343" y="1761311"/>
            <a:ext cx="1101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50 microns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3051" y="5051395"/>
            <a:ext cx="3334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CH" sz="1600" dirty="0" smtClean="0">
                <a:solidFill>
                  <a:srgbClr val="000000"/>
                </a:solidFill>
              </a:rPr>
              <a:t>BCAM to Target distance: 1.3 m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pl-PL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8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and Monitoring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1" y="1092338"/>
            <a:ext cx="6731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Wedge angle and wedge angle effect evaluation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639114"/>
              </p:ext>
            </p:extLst>
          </p:nvPr>
        </p:nvGraphicFramePr>
        <p:xfrm>
          <a:off x="323527" y="4665692"/>
          <a:ext cx="4687814" cy="1799068"/>
        </p:xfrm>
        <a:graphic>
          <a:graphicData uri="http://schemas.openxmlformats.org/drawingml/2006/table">
            <a:tbl>
              <a:tblPr/>
              <a:tblGrid>
                <a:gridCol w="641223"/>
                <a:gridCol w="1380260"/>
                <a:gridCol w="956401"/>
                <a:gridCol w="854965"/>
                <a:gridCol w="854965"/>
              </a:tblGrid>
              <a:tr h="7795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Window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Given wedge angle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from window’s technical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data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Wedge angle observed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 on target at 1m (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 on target at 2m (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79512" y="2132856"/>
            <a:ext cx="8740262" cy="2515017"/>
            <a:chOff x="-7424" y="1922095"/>
            <a:chExt cx="8740262" cy="2515017"/>
          </a:xfrm>
        </p:grpSpPr>
        <p:pic>
          <p:nvPicPr>
            <p:cNvPr id="11" name="Picture 10" descr="cercles.jpg"/>
            <p:cNvPicPr/>
            <p:nvPr/>
          </p:nvPicPr>
          <p:blipFill rotWithShape="1">
            <a:blip r:embed="rId2" cstate="print"/>
            <a:srcRect l="6694" t="5308" r="6350" b="53210"/>
            <a:stretch/>
          </p:blipFill>
          <p:spPr>
            <a:xfrm>
              <a:off x="-7424" y="2199094"/>
              <a:ext cx="4435407" cy="2238018"/>
            </a:xfrm>
            <a:prstGeom prst="rect">
              <a:avLst/>
            </a:prstGeom>
          </p:spPr>
        </p:pic>
        <p:pic>
          <p:nvPicPr>
            <p:cNvPr id="12" name="Picture 11" descr="cercles.jpg"/>
            <p:cNvPicPr/>
            <p:nvPr/>
          </p:nvPicPr>
          <p:blipFill rotWithShape="1">
            <a:blip r:embed="rId2" cstate="print"/>
            <a:srcRect l="7903" t="52803" r="6139" b="6419"/>
            <a:stretch/>
          </p:blipFill>
          <p:spPr>
            <a:xfrm>
              <a:off x="4355976" y="2199094"/>
              <a:ext cx="4376862" cy="2238018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31157" y="1957409"/>
              <a:ext cx="1438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dirty="0" smtClean="0">
                  <a:solidFill>
                    <a:srgbClr val="000000"/>
                  </a:solidFill>
                </a:rPr>
                <a:t>Window A,1 (</a:t>
              </a:r>
              <a:r>
                <a:rPr lang="en-GB" sz="1200" dirty="0" err="1" smtClean="0">
                  <a:solidFill>
                    <a:srgbClr val="000000"/>
                  </a:solidFill>
                </a:rPr>
                <a:t>micr</a:t>
              </a:r>
              <a:r>
                <a:rPr lang="en-GB" sz="1200" dirty="0" smtClean="0">
                  <a:solidFill>
                    <a:srgbClr val="000000"/>
                  </a:solidFill>
                </a:rPr>
                <a:t>)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99792" y="1951843"/>
              <a:ext cx="1438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dirty="0" smtClean="0">
                  <a:solidFill>
                    <a:srgbClr val="000000"/>
                  </a:solidFill>
                </a:rPr>
                <a:t>Window A,2 (</a:t>
              </a:r>
              <a:r>
                <a:rPr lang="en-GB" sz="1200" dirty="0" err="1" smtClean="0">
                  <a:solidFill>
                    <a:srgbClr val="000000"/>
                  </a:solidFill>
                </a:rPr>
                <a:t>micr</a:t>
              </a:r>
              <a:r>
                <a:rPr lang="en-GB" sz="1200" dirty="0" smtClean="0">
                  <a:solidFill>
                    <a:srgbClr val="000000"/>
                  </a:solidFill>
                </a:rPr>
                <a:t>)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16016" y="1932515"/>
              <a:ext cx="1438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dirty="0" smtClean="0">
                  <a:solidFill>
                    <a:srgbClr val="000000"/>
                  </a:solidFill>
                </a:rPr>
                <a:t>Window B (</a:t>
              </a:r>
              <a:r>
                <a:rPr lang="en-GB" sz="1200" dirty="0" err="1" smtClean="0">
                  <a:solidFill>
                    <a:srgbClr val="000000"/>
                  </a:solidFill>
                </a:rPr>
                <a:t>micr</a:t>
              </a:r>
              <a:r>
                <a:rPr lang="en-GB" sz="1200" dirty="0" smtClean="0">
                  <a:solidFill>
                    <a:srgbClr val="000000"/>
                  </a:solidFill>
                </a:rPr>
                <a:t>)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07468" y="1922095"/>
              <a:ext cx="14383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dirty="0" smtClean="0">
                  <a:solidFill>
                    <a:srgbClr val="000000"/>
                  </a:solidFill>
                </a:rPr>
                <a:t>Window C (</a:t>
              </a:r>
              <a:r>
                <a:rPr lang="en-GB" sz="1200" dirty="0" err="1" smtClean="0">
                  <a:solidFill>
                    <a:srgbClr val="000000"/>
                  </a:solidFill>
                </a:rPr>
                <a:t>micr</a:t>
              </a:r>
              <a:r>
                <a:rPr lang="en-GB" sz="1200" dirty="0" smtClean="0">
                  <a:solidFill>
                    <a:srgbClr val="000000"/>
                  </a:solidFill>
                </a:rPr>
                <a:t>)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5455715" y="4916747"/>
            <a:ext cx="3269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FF0000"/>
                </a:solidFill>
              </a:rPr>
              <a:t>In red: measurements on the CCD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CH" sz="1400" dirty="0" smtClean="0">
                <a:solidFill>
                  <a:srgbClr val="0070C0"/>
                </a:solidFill>
              </a:rPr>
              <a:t>In </a:t>
            </a:r>
            <a:r>
              <a:rPr lang="fr-CH" sz="1400" dirty="0" err="1" smtClean="0">
                <a:solidFill>
                  <a:srgbClr val="0070C0"/>
                </a:solidFill>
              </a:rPr>
              <a:t>blue</a:t>
            </a:r>
            <a:r>
              <a:rPr lang="fr-CH" sz="1400" dirty="0" smtClean="0">
                <a:solidFill>
                  <a:srgbClr val="0070C0"/>
                </a:solidFill>
              </a:rPr>
              <a:t>: best fit </a:t>
            </a:r>
            <a:r>
              <a:rPr lang="fr-CH" sz="1400" dirty="0" err="1" smtClean="0">
                <a:solidFill>
                  <a:srgbClr val="0070C0"/>
                </a:solidFill>
              </a:rPr>
              <a:t>circle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10067" y="5666282"/>
            <a:ext cx="39604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10 </a:t>
            </a:r>
            <a:r>
              <a:rPr lang="en-US" sz="1600" dirty="0" err="1">
                <a:solidFill>
                  <a:srgbClr val="003366"/>
                </a:solidFill>
              </a:rPr>
              <a:t>microrad</a:t>
            </a:r>
            <a:r>
              <a:rPr lang="en-US" sz="1600" dirty="0">
                <a:solidFill>
                  <a:srgbClr val="003366"/>
                </a:solidFill>
              </a:rPr>
              <a:t> wedge angle acceptable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Viewports better </a:t>
            </a:r>
            <a:r>
              <a:rPr lang="en-US" sz="1600" dirty="0">
                <a:solidFill>
                  <a:srgbClr val="003366"/>
                </a:solidFill>
              </a:rPr>
              <a:t>than manufacturer data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81745" y="1548081"/>
            <a:ext cx="90471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sz="1600" b="1" i="1" u="sng" dirty="0" smtClean="0">
                <a:solidFill>
                  <a:srgbClr val="003366"/>
                </a:solidFill>
              </a:rPr>
              <a:t>Principle</a:t>
            </a:r>
            <a:r>
              <a:rPr lang="en-US" sz="1600" b="1" i="1" dirty="0" smtClean="0">
                <a:solidFill>
                  <a:srgbClr val="003366"/>
                </a:solidFill>
              </a:rPr>
              <a:t>: </a:t>
            </a:r>
            <a:r>
              <a:rPr lang="en-US" sz="1600" dirty="0" smtClean="0">
                <a:solidFill>
                  <a:srgbClr val="003366"/>
                </a:solidFill>
              </a:rPr>
              <a:t>Measure a fix point through the window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 Rotation of the window around the main axis  Observation of the point image coordinate change  Calculation of the wedge angle</a:t>
            </a:r>
            <a:endParaRPr lang="en-US" sz="1600" dirty="0" smtClean="0">
              <a:solidFill>
                <a:srgbClr val="00336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26102" y="4573019"/>
            <a:ext cx="20137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i="1" dirty="0" smtClean="0"/>
              <a:t>Tests: Nicolas </a:t>
            </a:r>
            <a:r>
              <a:rPr lang="fr-FR" sz="1400" i="1" dirty="0" err="1" smtClean="0"/>
              <a:t>Gauthé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08717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pl-PL" sz="1200" dirty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1892" y="2292379"/>
            <a:ext cx="8747920" cy="2861890"/>
            <a:chOff x="151892" y="2208559"/>
            <a:chExt cx="8747920" cy="2861890"/>
          </a:xfrm>
        </p:grpSpPr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151892" y="2208559"/>
              <a:ext cx="874792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0069B8"/>
                </a:buClr>
                <a:buFont typeface="Arial" pitchFamily="34" charset="0"/>
                <a:buChar char="•"/>
              </a:pPr>
              <a:r>
                <a:rPr lang="en-GB" sz="1600" dirty="0" smtClean="0"/>
                <a:t>RF cavities and solenoid equipped with targets</a:t>
              </a:r>
            </a:p>
          </p:txBody>
        </p:sp>
        <p:cxnSp>
          <p:nvCxnSpPr>
            <p:cNvPr id="9" name="Connecteur droit avec flèche 85"/>
            <p:cNvCxnSpPr/>
            <p:nvPr/>
          </p:nvCxnSpPr>
          <p:spPr>
            <a:xfrm flipV="1">
              <a:off x="1695123" y="4640156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86"/>
            <p:cNvCxnSpPr/>
            <p:nvPr/>
          </p:nvCxnSpPr>
          <p:spPr>
            <a:xfrm flipV="1">
              <a:off x="1905363" y="4640156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82"/>
            <p:cNvCxnSpPr/>
            <p:nvPr/>
          </p:nvCxnSpPr>
          <p:spPr>
            <a:xfrm flipV="1">
              <a:off x="2003234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83"/>
            <p:cNvCxnSpPr/>
            <p:nvPr/>
          </p:nvCxnSpPr>
          <p:spPr>
            <a:xfrm flipV="1">
              <a:off x="2213474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79"/>
            <p:cNvCxnSpPr/>
            <p:nvPr/>
          </p:nvCxnSpPr>
          <p:spPr>
            <a:xfrm flipV="1">
              <a:off x="6142642" y="4637590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80"/>
            <p:cNvCxnSpPr/>
            <p:nvPr/>
          </p:nvCxnSpPr>
          <p:spPr>
            <a:xfrm flipV="1">
              <a:off x="6352882" y="4637590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76"/>
            <p:cNvCxnSpPr/>
            <p:nvPr/>
          </p:nvCxnSpPr>
          <p:spPr>
            <a:xfrm flipV="1">
              <a:off x="5846352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77"/>
            <p:cNvCxnSpPr/>
            <p:nvPr/>
          </p:nvCxnSpPr>
          <p:spPr>
            <a:xfrm flipV="1">
              <a:off x="6056592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92853" y="1157851"/>
            <a:ext cx="87479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69B8"/>
                </a:solidFill>
              </a:rPr>
              <a:t>CONCEPT</a:t>
            </a:r>
          </a:p>
          <a:p>
            <a:pPr marL="285750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GB" sz="1600" dirty="0" smtClean="0"/>
              <a:t>Creation of a closed geometrical network continuously measured</a:t>
            </a:r>
            <a:endParaRPr lang="en-GB" sz="1600" strike="sngStrike" dirty="0" smtClean="0"/>
          </a:p>
          <a:p>
            <a:pPr marL="285750" indent="-285750">
              <a:buClr>
                <a:srgbClr val="0069B8"/>
              </a:buClr>
              <a:buFont typeface="Arial" pitchFamily="34" charset="0"/>
              <a:buChar char="•"/>
            </a:pPr>
            <a:r>
              <a:rPr lang="en-GB" sz="1600" dirty="0" smtClean="0"/>
              <a:t>Observation and position reconstruction of Cavities and Solenoid in this Network</a:t>
            </a:r>
            <a:endParaRPr lang="en-GB" sz="1600" dirty="0"/>
          </a:p>
        </p:txBody>
      </p:sp>
      <p:sp>
        <p:nvSpPr>
          <p:cNvPr id="18" name="Ellipse 97"/>
          <p:cNvSpPr/>
          <p:nvPr/>
        </p:nvSpPr>
        <p:spPr>
          <a:xfrm>
            <a:off x="623683" y="4417876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98"/>
          <p:cNvSpPr/>
          <p:nvPr/>
        </p:nvSpPr>
        <p:spPr>
          <a:xfrm>
            <a:off x="628907" y="5327922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99"/>
          <p:cNvSpPr/>
          <p:nvPr/>
        </p:nvSpPr>
        <p:spPr>
          <a:xfrm>
            <a:off x="7468837" y="4451936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100"/>
          <p:cNvSpPr/>
          <p:nvPr/>
        </p:nvSpPr>
        <p:spPr>
          <a:xfrm>
            <a:off x="7466790" y="5350911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153724" y="4824641"/>
            <a:ext cx="704646" cy="324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Pillars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55747" y="4822192"/>
            <a:ext cx="704646" cy="324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Pillars</a:t>
            </a:r>
            <a:endParaRPr lang="en-GB" sz="16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002763" y="3848920"/>
            <a:ext cx="5519397" cy="2105018"/>
            <a:chOff x="1002763" y="3765100"/>
            <a:chExt cx="5519397" cy="2105018"/>
          </a:xfrm>
        </p:grpSpPr>
        <p:grpSp>
          <p:nvGrpSpPr>
            <p:cNvPr id="25" name="Groupe 65"/>
            <p:cNvGrpSpPr/>
            <p:nvPr/>
          </p:nvGrpSpPr>
          <p:grpSpPr>
            <a:xfrm>
              <a:off x="1552129" y="4487783"/>
              <a:ext cx="4970031" cy="745392"/>
              <a:chOff x="1981200" y="4125696"/>
              <a:chExt cx="5178934" cy="783751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981200" y="4136582"/>
                <a:ext cx="1045029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115105" y="4136582"/>
                <a:ext cx="1045029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4" name="Groupe 69"/>
              <p:cNvGrpSpPr/>
              <p:nvPr/>
            </p:nvGrpSpPr>
            <p:grpSpPr>
              <a:xfrm>
                <a:off x="3707887" y="4136582"/>
                <a:ext cx="450457" cy="772865"/>
                <a:chOff x="2227429" y="2100954"/>
                <a:chExt cx="450457" cy="772865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2227429" y="2100954"/>
                  <a:ext cx="374257" cy="77286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2503714" y="2100954"/>
                  <a:ext cx="174172" cy="7728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5" name="Groupe 70"/>
              <p:cNvGrpSpPr/>
              <p:nvPr/>
            </p:nvGrpSpPr>
            <p:grpSpPr>
              <a:xfrm rot="10800000">
                <a:off x="4948853" y="4125696"/>
                <a:ext cx="450457" cy="772865"/>
                <a:chOff x="2227429" y="2100954"/>
                <a:chExt cx="450457" cy="772865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227429" y="2100954"/>
                  <a:ext cx="374257" cy="77286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503714" y="2100954"/>
                  <a:ext cx="174172" cy="7728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6" name="Ellipse 87"/>
              <p:cNvSpPr/>
              <p:nvPr/>
            </p:nvSpPr>
            <p:spPr>
              <a:xfrm>
                <a:off x="2123399" y="4396015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449960" y="4399917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81"/>
              <p:cNvSpPr/>
              <p:nvPr/>
            </p:nvSpPr>
            <p:spPr>
              <a:xfrm>
                <a:off x="6772518" y="4393317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469274" y="4399917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" name="Connecteur droit 75"/>
              <p:cNvCxnSpPr/>
              <p:nvPr/>
            </p:nvCxnSpPr>
            <p:spPr>
              <a:xfrm>
                <a:off x="4292600" y="4509430"/>
                <a:ext cx="571500" cy="0"/>
              </a:xfrm>
              <a:prstGeom prst="line">
                <a:avLst/>
              </a:prstGeom>
              <a:ln w="508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1401925" y="5548134"/>
              <a:ext cx="1303284" cy="321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/>
                <a:t>Cryo</a:t>
              </a:r>
              <a:r>
                <a:rPr lang="en-GB" sz="1600" dirty="0" smtClean="0"/>
                <a:t>-module</a:t>
              </a:r>
              <a:endParaRPr lang="en-GB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02763" y="3765100"/>
              <a:ext cx="1040228" cy="321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RF Cavity</a:t>
              </a:r>
              <a:endParaRPr lang="en-GB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86578" y="3765100"/>
              <a:ext cx="940235" cy="321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Solenoid</a:t>
              </a:r>
              <a:endParaRPr lang="en-GB" sz="16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1816113" y="5304247"/>
              <a:ext cx="294254" cy="27370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110366" y="4055471"/>
              <a:ext cx="402639" cy="57634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1750616" y="4087084"/>
              <a:ext cx="65497" cy="568938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109688" y="2063217"/>
            <a:ext cx="8747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69B8"/>
                </a:solidFill>
              </a:rPr>
              <a:t>SYSTEM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43942" y="2713568"/>
            <a:ext cx="8747920" cy="3219098"/>
            <a:chOff x="143942" y="2629748"/>
            <a:chExt cx="8747920" cy="3219098"/>
          </a:xfrm>
        </p:grpSpPr>
        <p:grpSp>
          <p:nvGrpSpPr>
            <p:cNvPr id="47" name="Group 46"/>
            <p:cNvGrpSpPr/>
            <p:nvPr/>
          </p:nvGrpSpPr>
          <p:grpSpPr>
            <a:xfrm>
              <a:off x="1127640" y="3746040"/>
              <a:ext cx="5794971" cy="2102806"/>
              <a:chOff x="1127640" y="3746040"/>
              <a:chExt cx="5794971" cy="2102806"/>
            </a:xfrm>
          </p:grpSpPr>
          <p:grpSp>
            <p:nvGrpSpPr>
              <p:cNvPr id="49" name="Groupe 9"/>
              <p:cNvGrpSpPr/>
              <p:nvPr/>
            </p:nvGrpSpPr>
            <p:grpSpPr>
              <a:xfrm>
                <a:off x="1127640" y="4265189"/>
                <a:ext cx="5794971" cy="1193478"/>
                <a:chOff x="1538868" y="3891647"/>
                <a:chExt cx="6038548" cy="1254896"/>
              </a:xfrm>
            </p:grpSpPr>
            <p:grpSp>
              <p:nvGrpSpPr>
                <p:cNvPr id="54" name="Groupe 10"/>
                <p:cNvGrpSpPr/>
                <p:nvPr/>
              </p:nvGrpSpPr>
              <p:grpSpPr>
                <a:xfrm>
                  <a:off x="1538868" y="3891647"/>
                  <a:ext cx="333570" cy="1251867"/>
                  <a:chOff x="1861457" y="3755572"/>
                  <a:chExt cx="533400" cy="1937656"/>
                </a:xfrm>
              </p:grpSpPr>
              <p:sp>
                <p:nvSpPr>
                  <p:cNvPr id="73" name="Rectangle 72"/>
                  <p:cNvSpPr/>
                  <p:nvPr/>
                </p:nvSpPr>
                <p:spPr>
                  <a:xfrm>
                    <a:off x="1861457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" name="Rectangle 73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5" name="Rectangle 74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6" name="Rectangle 75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5" name="Groupe 12"/>
                <p:cNvGrpSpPr/>
                <p:nvPr/>
              </p:nvGrpSpPr>
              <p:grpSpPr>
                <a:xfrm>
                  <a:off x="3171725" y="3891647"/>
                  <a:ext cx="333570" cy="1251867"/>
                  <a:chOff x="1861457" y="3755572"/>
                  <a:chExt cx="533400" cy="1937656"/>
                </a:xfrm>
              </p:grpSpPr>
              <p:sp>
                <p:nvSpPr>
                  <p:cNvPr id="68" name="Rectangle 67"/>
                  <p:cNvSpPr/>
                  <p:nvPr/>
                </p:nvSpPr>
                <p:spPr>
                  <a:xfrm>
                    <a:off x="1861457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6" name="Groupe 13"/>
                <p:cNvGrpSpPr/>
                <p:nvPr/>
              </p:nvGrpSpPr>
              <p:grpSpPr>
                <a:xfrm>
                  <a:off x="7243846" y="3894676"/>
                  <a:ext cx="333570" cy="1251867"/>
                  <a:chOff x="1861457" y="3755572"/>
                  <a:chExt cx="533400" cy="1937656"/>
                </a:xfrm>
              </p:grpSpPr>
              <p:sp>
                <p:nvSpPr>
                  <p:cNvPr id="63" name="Rectangle 62"/>
                  <p:cNvSpPr/>
                  <p:nvPr/>
                </p:nvSpPr>
                <p:spPr>
                  <a:xfrm>
                    <a:off x="1861457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7" name="Groupe 14"/>
                <p:cNvGrpSpPr/>
                <p:nvPr/>
              </p:nvGrpSpPr>
              <p:grpSpPr>
                <a:xfrm>
                  <a:off x="5694859" y="3891647"/>
                  <a:ext cx="333570" cy="1251867"/>
                  <a:chOff x="1840295" y="3755572"/>
                  <a:chExt cx="533400" cy="1937656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1840295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50" name="TextBox 49"/>
              <p:cNvSpPr txBox="1"/>
              <p:nvPr/>
            </p:nvSpPr>
            <p:spPr>
              <a:xfrm>
                <a:off x="3263670" y="3746040"/>
                <a:ext cx="744866" cy="321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BCAM</a:t>
                </a:r>
                <a:endParaRPr lang="en-GB" sz="16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317608" y="5526862"/>
                <a:ext cx="1605537" cy="321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Metrologic Table</a:t>
                </a:r>
                <a:endParaRPr lang="en-GB" sz="1600" dirty="0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 flipV="1">
                <a:off x="2925305" y="3970444"/>
                <a:ext cx="394096" cy="35523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endCxn id="51" idx="1"/>
              </p:cNvCxnSpPr>
              <p:nvPr/>
            </p:nvCxnSpPr>
            <p:spPr>
              <a:xfrm>
                <a:off x="3044944" y="5368838"/>
                <a:ext cx="272664" cy="319016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143942" y="2629748"/>
              <a:ext cx="874792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0069B8"/>
                </a:buClr>
                <a:buFont typeface="Arial" pitchFamily="34" charset="0"/>
                <a:buChar char="•"/>
              </a:pPr>
              <a:r>
                <a:rPr lang="en-GB" sz="1600" dirty="0" smtClean="0"/>
                <a:t>BCAM cameras fixed to inter-module metrological tables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51675" y="2494427"/>
            <a:ext cx="8747920" cy="2729899"/>
            <a:chOff x="151675" y="2410607"/>
            <a:chExt cx="8747920" cy="2729899"/>
          </a:xfrm>
        </p:grpSpPr>
        <p:sp>
          <p:nvSpPr>
            <p:cNvPr id="79" name="Text Box 21"/>
            <p:cNvSpPr txBox="1">
              <a:spLocks noChangeArrowheads="1"/>
            </p:cNvSpPr>
            <p:nvPr/>
          </p:nvSpPr>
          <p:spPr bwMode="auto">
            <a:xfrm>
              <a:off x="151675" y="2410607"/>
              <a:ext cx="874792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0069B8"/>
                </a:buClr>
                <a:buFont typeface="Arial" pitchFamily="34" charset="0"/>
                <a:buChar char="•"/>
              </a:pPr>
              <a:r>
                <a:rPr lang="en-GB" sz="1600" dirty="0" smtClean="0"/>
                <a:t>Interface Atmosphere / High Vacuum </a:t>
              </a:r>
              <a:r>
                <a:rPr lang="en-GB" sz="1600" dirty="0" smtClean="0">
                  <a:sym typeface="Wingdings" pitchFamily="2" charset="2"/>
                </a:rPr>
                <a:t></a:t>
              </a:r>
              <a:r>
                <a:rPr lang="en-GB" sz="1600" dirty="0" smtClean="0"/>
                <a:t> Precise viewp</a:t>
              </a:r>
              <a:r>
                <a:rPr lang="en-GB" sz="1600" i="1" dirty="0" smtClean="0"/>
                <a:t>orts</a:t>
              </a: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1502406" y="4584322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1508853" y="50097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2555005" y="4590775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2550253" y="50224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3159853" y="45906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159853" y="5015797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4830396" y="45906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4830395" y="50097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5473565" y="4584321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5473564" y="5015797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ounded Rectangle 89"/>
            <p:cNvSpPr/>
            <p:nvPr/>
          </p:nvSpPr>
          <p:spPr>
            <a:xfrm>
              <a:off x="6527332" y="4578545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ounded Rectangle 90"/>
            <p:cNvSpPr/>
            <p:nvPr/>
          </p:nvSpPr>
          <p:spPr>
            <a:xfrm>
              <a:off x="6519003" y="50224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38639" y="3149549"/>
            <a:ext cx="7779451" cy="3162020"/>
            <a:chOff x="538639" y="3065729"/>
            <a:chExt cx="7779451" cy="3162020"/>
          </a:xfrm>
        </p:grpSpPr>
        <p:grpSp>
          <p:nvGrpSpPr>
            <p:cNvPr id="93" name="Group 92"/>
            <p:cNvGrpSpPr/>
            <p:nvPr/>
          </p:nvGrpSpPr>
          <p:grpSpPr>
            <a:xfrm>
              <a:off x="538639" y="3803428"/>
              <a:ext cx="6686003" cy="2424321"/>
              <a:chOff x="538639" y="3803428"/>
              <a:chExt cx="6686003" cy="2424321"/>
            </a:xfrm>
          </p:grpSpPr>
          <p:sp>
            <p:nvSpPr>
              <p:cNvPr id="95" name="TextBox 94"/>
              <p:cNvSpPr txBox="1"/>
              <p:nvPr/>
            </p:nvSpPr>
            <p:spPr>
              <a:xfrm>
                <a:off x="917025" y="5905764"/>
                <a:ext cx="1915544" cy="321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BCAM observations</a:t>
                </a:r>
                <a:endParaRPr lang="en-GB" sz="1600" dirty="0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824660" y="3803428"/>
                <a:ext cx="6399982" cy="1505211"/>
                <a:chOff x="824660" y="3803428"/>
                <a:chExt cx="6399982" cy="1505211"/>
              </a:xfrm>
            </p:grpSpPr>
            <p:grpSp>
              <p:nvGrpSpPr>
                <p:cNvPr id="98" name="Groupe 35"/>
                <p:cNvGrpSpPr/>
                <p:nvPr/>
              </p:nvGrpSpPr>
              <p:grpSpPr>
                <a:xfrm>
                  <a:off x="824660" y="4401267"/>
                  <a:ext cx="6399982" cy="907372"/>
                  <a:chOff x="1223153" y="4034728"/>
                  <a:chExt cx="6668989" cy="954067"/>
                </a:xfrm>
              </p:grpSpPr>
              <p:cxnSp>
                <p:nvCxnSpPr>
                  <p:cNvPr id="101" name="Connecteur droit avec flèche 36"/>
                  <p:cNvCxnSpPr/>
                  <p:nvPr/>
                </p:nvCxnSpPr>
                <p:spPr>
                  <a:xfrm flipH="1" flipV="1">
                    <a:off x="1223153" y="4054941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Connecteur droit avec flèche 37"/>
                  <p:cNvCxnSpPr/>
                  <p:nvPr/>
                </p:nvCxnSpPr>
                <p:spPr>
                  <a:xfrm flipH="1" flipV="1">
                    <a:off x="1230085" y="4988059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Connecteur droit avec flèche 38"/>
                  <p:cNvCxnSpPr/>
                  <p:nvPr/>
                </p:nvCxnSpPr>
                <p:spPr>
                  <a:xfrm>
                    <a:off x="1804362" y="4050242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Connecteur droit avec flèche 39"/>
                  <p:cNvCxnSpPr/>
                  <p:nvPr/>
                </p:nvCxnSpPr>
                <p:spPr>
                  <a:xfrm>
                    <a:off x="1800959" y="4988059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Connecteur droit avec flèche 40"/>
                  <p:cNvCxnSpPr/>
                  <p:nvPr/>
                </p:nvCxnSpPr>
                <p:spPr>
                  <a:xfrm flipH="1" flipV="1">
                    <a:off x="2884713" y="4038610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Connecteur droit avec flèche 41"/>
                  <p:cNvCxnSpPr/>
                  <p:nvPr/>
                </p:nvCxnSpPr>
                <p:spPr>
                  <a:xfrm flipH="1" flipV="1">
                    <a:off x="2862942" y="4988059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Connecteur droit avec flèche 42"/>
                  <p:cNvCxnSpPr/>
                  <p:nvPr/>
                </p:nvCxnSpPr>
                <p:spPr>
                  <a:xfrm>
                    <a:off x="3437219" y="4050242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Connecteur droit avec flèche 43"/>
                  <p:cNvCxnSpPr/>
                  <p:nvPr/>
                </p:nvCxnSpPr>
                <p:spPr>
                  <a:xfrm>
                    <a:off x="3433816" y="4988059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Connecteur droit avec flèche 44"/>
                  <p:cNvCxnSpPr/>
                  <p:nvPr/>
                </p:nvCxnSpPr>
                <p:spPr>
                  <a:xfrm flipH="1" flipV="1">
                    <a:off x="5421081" y="4035474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Connecteur droit avec flèche 45"/>
                  <p:cNvCxnSpPr/>
                  <p:nvPr/>
                </p:nvCxnSpPr>
                <p:spPr>
                  <a:xfrm flipH="1" flipV="1">
                    <a:off x="5399310" y="4984923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Connecteur droit avec flèche 46"/>
                  <p:cNvCxnSpPr/>
                  <p:nvPr/>
                </p:nvCxnSpPr>
                <p:spPr>
                  <a:xfrm>
                    <a:off x="5973587" y="4047106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Connecteur droit avec flèche 47"/>
                  <p:cNvCxnSpPr/>
                  <p:nvPr/>
                </p:nvCxnSpPr>
                <p:spPr>
                  <a:xfrm>
                    <a:off x="5970184" y="4984923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Connecteur droit avec flèche 48"/>
                  <p:cNvCxnSpPr/>
                  <p:nvPr/>
                </p:nvCxnSpPr>
                <p:spPr>
                  <a:xfrm flipH="1" flipV="1">
                    <a:off x="6955969" y="4034728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Connecteur droit avec flèche 49"/>
                  <p:cNvCxnSpPr/>
                  <p:nvPr/>
                </p:nvCxnSpPr>
                <p:spPr>
                  <a:xfrm flipH="1" flipV="1">
                    <a:off x="6934198" y="4984177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50"/>
                  <p:cNvCxnSpPr/>
                  <p:nvPr/>
                </p:nvCxnSpPr>
                <p:spPr>
                  <a:xfrm>
                    <a:off x="7508475" y="4046360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avec flèche 51"/>
                  <p:cNvCxnSpPr/>
                  <p:nvPr/>
                </p:nvCxnSpPr>
                <p:spPr>
                  <a:xfrm>
                    <a:off x="7505072" y="4984177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9" name="TextBox 98"/>
                <p:cNvSpPr txBox="1"/>
                <p:nvPr/>
              </p:nvSpPr>
              <p:spPr>
                <a:xfrm>
                  <a:off x="4132360" y="3803428"/>
                  <a:ext cx="1324820" cy="3219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 smtClean="0"/>
                    <a:t>External Line</a:t>
                  </a:r>
                  <a:endParaRPr lang="en-GB" sz="1600" dirty="0"/>
                </a:p>
              </p:txBody>
            </p:sp>
            <p:cxnSp>
              <p:nvCxnSpPr>
                <p:cNvPr id="100" name="Straight Connector 99"/>
                <p:cNvCxnSpPr/>
                <p:nvPr/>
              </p:nvCxnSpPr>
              <p:spPr>
                <a:xfrm flipH="1" flipV="1">
                  <a:off x="4628126" y="4106264"/>
                  <a:ext cx="166645" cy="219411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Connecteur droit avec flèche 58"/>
              <p:cNvCxnSpPr/>
              <p:nvPr/>
            </p:nvCxnSpPr>
            <p:spPr>
              <a:xfrm>
                <a:off x="538639" y="6066752"/>
                <a:ext cx="371457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Text Box 21"/>
            <p:cNvSpPr txBox="1">
              <a:spLocks noChangeArrowheads="1"/>
            </p:cNvSpPr>
            <p:nvPr/>
          </p:nvSpPr>
          <p:spPr bwMode="auto">
            <a:xfrm>
              <a:off x="763090" y="3065729"/>
              <a:ext cx="75550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External Lines</a:t>
              </a:r>
              <a:r>
                <a:rPr lang="en-GB" sz="1600" dirty="0" smtClean="0">
                  <a:solidFill>
                    <a:srgbClr val="FF0000"/>
                  </a:solidFill>
                </a:rPr>
                <a:t>	=&gt; Position and orientation of metrological tables and BCAMs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752150" y="3410365"/>
            <a:ext cx="7555000" cy="2610886"/>
            <a:chOff x="752150" y="3326545"/>
            <a:chExt cx="7555000" cy="2610886"/>
          </a:xfrm>
        </p:grpSpPr>
        <p:grpSp>
          <p:nvGrpSpPr>
            <p:cNvPr id="118" name="Group 117"/>
            <p:cNvGrpSpPr/>
            <p:nvPr/>
          </p:nvGrpSpPr>
          <p:grpSpPr>
            <a:xfrm>
              <a:off x="1382425" y="4631812"/>
              <a:ext cx="5289222" cy="1305619"/>
              <a:chOff x="1382425" y="4631812"/>
              <a:chExt cx="5289222" cy="1305619"/>
            </a:xfrm>
          </p:grpSpPr>
          <p:grpSp>
            <p:nvGrpSpPr>
              <p:cNvPr id="120" name="Groupe 52"/>
              <p:cNvGrpSpPr/>
              <p:nvPr/>
            </p:nvGrpSpPr>
            <p:grpSpPr>
              <a:xfrm>
                <a:off x="1382425" y="4631812"/>
                <a:ext cx="5289222" cy="450318"/>
                <a:chOff x="1804362" y="4277137"/>
                <a:chExt cx="5511541" cy="473492"/>
              </a:xfrm>
            </p:grpSpPr>
            <p:cxnSp>
              <p:nvCxnSpPr>
                <p:cNvPr id="123" name="Connecteur droit avec flèche 53"/>
                <p:cNvCxnSpPr/>
                <p:nvPr/>
              </p:nvCxnSpPr>
              <p:spPr>
                <a:xfrm>
                  <a:off x="1824374" y="4302594"/>
                  <a:ext cx="245726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Connecteur droit avec flèche 54"/>
                <p:cNvCxnSpPr/>
                <p:nvPr/>
              </p:nvCxnSpPr>
              <p:spPr>
                <a:xfrm>
                  <a:off x="1804362" y="4745671"/>
                  <a:ext cx="265738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Connecteur droit avec flèche 55"/>
                <p:cNvCxnSpPr/>
                <p:nvPr/>
              </p:nvCxnSpPr>
              <p:spPr>
                <a:xfrm flipH="1" flipV="1">
                  <a:off x="2888960" y="4298829"/>
                  <a:ext cx="355087" cy="736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Connecteur droit avec flèche 56"/>
                <p:cNvCxnSpPr/>
                <p:nvPr/>
              </p:nvCxnSpPr>
              <p:spPr>
                <a:xfrm flipH="1" flipV="1">
                  <a:off x="2862941" y="4745685"/>
                  <a:ext cx="355087" cy="736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necteur droit avec flèche 57"/>
                <p:cNvCxnSpPr/>
                <p:nvPr/>
              </p:nvCxnSpPr>
              <p:spPr>
                <a:xfrm>
                  <a:off x="3439088" y="4302594"/>
                  <a:ext cx="455927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cteur droit avec flèche 58"/>
                <p:cNvCxnSpPr/>
                <p:nvPr/>
              </p:nvCxnSpPr>
              <p:spPr>
                <a:xfrm>
                  <a:off x="3433816" y="4749730"/>
                  <a:ext cx="461198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necteur droit avec flèche 59"/>
                <p:cNvCxnSpPr/>
                <p:nvPr/>
              </p:nvCxnSpPr>
              <p:spPr>
                <a:xfrm flipH="1">
                  <a:off x="5186488" y="4296439"/>
                  <a:ext cx="589680" cy="6155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necteur droit avec flèche 60"/>
                <p:cNvCxnSpPr/>
                <p:nvPr/>
              </p:nvCxnSpPr>
              <p:spPr>
                <a:xfrm flipH="1">
                  <a:off x="5212180" y="4750629"/>
                  <a:ext cx="554360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necteur droit avec flèche 61"/>
                <p:cNvCxnSpPr/>
                <p:nvPr/>
              </p:nvCxnSpPr>
              <p:spPr>
                <a:xfrm>
                  <a:off x="5986342" y="4302594"/>
                  <a:ext cx="383667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avec flèche 62"/>
                <p:cNvCxnSpPr/>
                <p:nvPr/>
              </p:nvCxnSpPr>
              <p:spPr>
                <a:xfrm>
                  <a:off x="5970184" y="4749893"/>
                  <a:ext cx="387070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Connecteur droit avec flèche 63"/>
                <p:cNvCxnSpPr/>
                <p:nvPr/>
              </p:nvCxnSpPr>
              <p:spPr>
                <a:xfrm flipH="1" flipV="1">
                  <a:off x="7049200" y="4277137"/>
                  <a:ext cx="262722" cy="1214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cteur droit avec flèche 64"/>
                <p:cNvCxnSpPr/>
                <p:nvPr/>
              </p:nvCxnSpPr>
              <p:spPr>
                <a:xfrm flipH="1" flipV="1">
                  <a:off x="7049200" y="4742642"/>
                  <a:ext cx="266703" cy="7265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1" name="TextBox 120"/>
              <p:cNvSpPr txBox="1"/>
              <p:nvPr/>
            </p:nvSpPr>
            <p:spPr>
              <a:xfrm>
                <a:off x="5326654" y="5615447"/>
                <a:ext cx="1260210" cy="321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Internal Line</a:t>
                </a:r>
                <a:endParaRPr lang="en-GB" sz="1600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 flipV="1">
                <a:off x="5754766" y="5164790"/>
                <a:ext cx="386273" cy="455584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Text Box 21"/>
            <p:cNvSpPr txBox="1">
              <a:spLocks noChangeArrowheads="1"/>
            </p:cNvSpPr>
            <p:nvPr/>
          </p:nvSpPr>
          <p:spPr bwMode="auto">
            <a:xfrm>
              <a:off x="752150" y="3326545"/>
              <a:ext cx="75550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Internal Lines</a:t>
              </a:r>
              <a:r>
                <a:rPr lang="en-GB" sz="1600" dirty="0" smtClean="0">
                  <a:solidFill>
                    <a:srgbClr val="FF0000"/>
                  </a:solidFill>
                </a:rPr>
                <a:t>	=&gt; Position of the targets inside the tank</a:t>
              </a:r>
            </a:p>
          </p:txBody>
        </p:sp>
      </p:grpSp>
      <p:sp>
        <p:nvSpPr>
          <p:cNvPr id="135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Alignment specifications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pl-PL" sz="1200" dirty="0">
              <a:solidFill>
                <a:srgbClr val="000000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74624"/>
              </p:ext>
            </p:extLst>
          </p:nvPr>
        </p:nvGraphicFramePr>
        <p:xfrm>
          <a:off x="589916" y="4237620"/>
          <a:ext cx="4385083" cy="1564910"/>
        </p:xfrm>
        <a:graphic>
          <a:graphicData uri="http://schemas.openxmlformats.org/drawingml/2006/table">
            <a:tbl>
              <a:tblPr/>
              <a:tblGrid>
                <a:gridCol w="815157"/>
                <a:gridCol w="646538"/>
                <a:gridCol w="730847"/>
                <a:gridCol w="730847"/>
                <a:gridCol w="730847"/>
                <a:gridCol w="730847"/>
              </a:tblGrid>
              <a:tr h="218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l-GR" sz="1200" u="none" strike="noStrike" baseline="-25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el-GR" sz="1200" u="none" strike="noStrike" baseline="30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=0.0117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ty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tz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rx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rad]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ry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rad]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rz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rad]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0.53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9.19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10.72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12.72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15.38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3.59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16.87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2.69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12.73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9.21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34.54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3.93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352599"/>
            <a:ext cx="7128792" cy="276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Double flèche horizontale 6"/>
          <p:cNvSpPr/>
          <p:nvPr/>
        </p:nvSpPr>
        <p:spPr>
          <a:xfrm rot="5400000">
            <a:off x="1724070" y="2509160"/>
            <a:ext cx="1408544" cy="154047"/>
          </a:xfrm>
          <a:prstGeom prst="leftRightArrow">
            <a:avLst/>
          </a:prstGeom>
          <a:solidFill>
            <a:srgbClr val="FF0000">
              <a:alpha val="4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4"/>
          <p:cNvSpPr txBox="1"/>
          <p:nvPr/>
        </p:nvSpPr>
        <p:spPr>
          <a:xfrm rot="16200000">
            <a:off x="1334119" y="2472268"/>
            <a:ext cx="161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20 microns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756572" y="4306088"/>
            <a:ext cx="2971800" cy="133777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ts val="650"/>
              </a:spcBef>
              <a:buClr>
                <a:schemeClr val="bg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ysClr val="windowText" lastClr="000000"/>
                </a:solidFill>
                <a:latin typeface="+mj-lt"/>
                <a:sym typeface="Wingdings"/>
              </a:rPr>
              <a:t>Overlapping improves the results by a factor 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" pitchFamily="34" charset="0"/>
                <a:sym typeface="Wingdings"/>
              </a:rPr>
              <a:t>Still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" pitchFamily="34" charset="0"/>
                <a:sym typeface="Wingdings"/>
              </a:rPr>
              <a:t> some error budget for the reconstruction of the targets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" pitchFamily="34" charset="0"/>
                <a:sym typeface="Wingdings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+mn-ea"/>
              <a:cs typeface="Calibri" pitchFamily="34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Simulation results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55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74247" y="2049654"/>
            <a:ext cx="111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Top view</a:t>
            </a:r>
            <a:endParaRPr lang="en-GB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269811" y="4067806"/>
            <a:ext cx="8685507" cy="1696413"/>
            <a:chOff x="58031" y="4515381"/>
            <a:chExt cx="8685507" cy="1696413"/>
          </a:xfrm>
        </p:grpSpPr>
        <p:grpSp>
          <p:nvGrpSpPr>
            <p:cNvPr id="6" name="Group 5"/>
            <p:cNvGrpSpPr/>
            <p:nvPr/>
          </p:nvGrpSpPr>
          <p:grpSpPr>
            <a:xfrm>
              <a:off x="1707423" y="4515381"/>
              <a:ext cx="7036115" cy="1696413"/>
              <a:chOff x="299504" y="1150374"/>
              <a:chExt cx="8221908" cy="228527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233377" y="1548563"/>
                <a:ext cx="6322473" cy="741587"/>
                <a:chOff x="1296463" y="4090201"/>
                <a:chExt cx="6322473" cy="741587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1296463" y="4099560"/>
                  <a:ext cx="637953" cy="732228"/>
                  <a:chOff x="1286717" y="2727960"/>
                  <a:chExt cx="637953" cy="732228"/>
                </a:xfrm>
              </p:grpSpPr>
              <p:sp>
                <p:nvSpPr>
                  <p:cNvPr id="65" name="Rectangle 64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455420" y="27279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1485900" y="2941320"/>
                    <a:ext cx="251460" cy="4444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6980983" y="4090201"/>
                  <a:ext cx="637953" cy="732228"/>
                  <a:chOff x="1286717" y="2727960"/>
                  <a:chExt cx="637953" cy="732228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1455420" y="27279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1485900" y="2941320"/>
                    <a:ext cx="251460" cy="4444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2264203" y="451866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60" name="Rectangle 59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4159623" y="4227361"/>
                  <a:ext cx="637953" cy="595068"/>
                  <a:chOff x="1286717" y="2865120"/>
                  <a:chExt cx="637953" cy="595068"/>
                </a:xfrm>
              </p:grpSpPr>
              <p:sp>
                <p:nvSpPr>
                  <p:cNvPr id="57" name="Rectangle 56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455420" y="286512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1485900" y="3068532"/>
                    <a:ext cx="251460" cy="31722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3216703" y="451866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5075983" y="451104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6013243" y="451104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cxnSp>
              <p:nvCxnSpPr>
                <p:cNvPr id="38" name="Straight Arrow Connector 37"/>
                <p:cNvCxnSpPr>
                  <a:endCxn id="63" idx="1"/>
                </p:cNvCxnSpPr>
                <p:nvPr/>
              </p:nvCxnSpPr>
              <p:spPr>
                <a:xfrm>
                  <a:off x="1778649" y="4165531"/>
                  <a:ext cx="5371037" cy="3135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2737706" y="4625340"/>
                  <a:ext cx="616156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5550550" y="4632960"/>
                  <a:ext cx="616156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>
                  <a:endCxn id="63" idx="1"/>
                </p:cNvCxnSpPr>
                <p:nvPr/>
              </p:nvCxnSpPr>
              <p:spPr>
                <a:xfrm flipV="1">
                  <a:off x="4676775" y="4196881"/>
                  <a:ext cx="2472911" cy="4745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1827648" y="4219741"/>
                  <a:ext cx="1526214" cy="40559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>
                  <a:endCxn id="61" idx="1"/>
                </p:cNvCxnSpPr>
                <p:nvPr/>
              </p:nvCxnSpPr>
              <p:spPr>
                <a:xfrm>
                  <a:off x="1785206" y="4174021"/>
                  <a:ext cx="632460" cy="45131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2748604" y="4244340"/>
                  <a:ext cx="1549552" cy="372866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4676775" y="4244340"/>
                  <a:ext cx="1489931" cy="38862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>
                  <a:stCxn id="54" idx="3"/>
                  <a:endCxn id="63" idx="1"/>
                </p:cNvCxnSpPr>
                <p:nvPr/>
              </p:nvCxnSpPr>
              <p:spPr>
                <a:xfrm flipV="1">
                  <a:off x="5549486" y="4196881"/>
                  <a:ext cx="1600200" cy="42083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V="1">
                  <a:off x="3705446" y="4244340"/>
                  <a:ext cx="592710" cy="329243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4676775" y="4244340"/>
                  <a:ext cx="526256" cy="29080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6486746" y="4196881"/>
                  <a:ext cx="662940" cy="42083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/>
                <p:nvPr/>
              </p:nvCxnSpPr>
              <p:spPr>
                <a:xfrm>
                  <a:off x="1827648" y="4165531"/>
                  <a:ext cx="2470508" cy="91875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Box 8"/>
              <p:cNvSpPr txBox="1"/>
              <p:nvPr/>
            </p:nvSpPr>
            <p:spPr>
              <a:xfrm>
                <a:off x="2108969" y="2722059"/>
                <a:ext cx="745422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BCAM</a:t>
                </a:r>
                <a:endParaRPr lang="en-GB" sz="14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75378" y="2999307"/>
                <a:ext cx="2017895" cy="436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Metrological Table</a:t>
                </a:r>
                <a:endParaRPr lang="en-GB" sz="1400" dirty="0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462117" y="1150374"/>
                <a:ext cx="304800" cy="1309463"/>
                <a:chOff x="462117" y="1150374"/>
                <a:chExt cx="304800" cy="1309463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481781" y="1458151"/>
                  <a:ext cx="275304" cy="10016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462117" y="1150374"/>
                  <a:ext cx="304800" cy="3077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8057536" y="1203310"/>
                <a:ext cx="304800" cy="1309463"/>
                <a:chOff x="462117" y="1150374"/>
                <a:chExt cx="304800" cy="1309463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481781" y="1458151"/>
                  <a:ext cx="275304" cy="10016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62117" y="1150374"/>
                  <a:ext cx="304800" cy="3077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cxnSp>
            <p:nvCxnSpPr>
              <p:cNvPr id="13" name="Straight Arrow Connector 12"/>
              <p:cNvCxnSpPr>
                <a:endCxn id="63" idx="1"/>
              </p:cNvCxnSpPr>
              <p:nvPr/>
            </p:nvCxnSpPr>
            <p:spPr>
              <a:xfrm>
                <a:off x="601243" y="1311260"/>
                <a:ext cx="6485357" cy="343983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1715563" y="1357198"/>
                <a:ext cx="6494373" cy="283351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63" idx="3"/>
              </p:cNvCxnSpPr>
              <p:nvPr/>
            </p:nvCxnSpPr>
            <p:spPr>
              <a:xfrm flipV="1">
                <a:off x="7406640" y="1357198"/>
                <a:ext cx="803296" cy="298045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endCxn id="66" idx="1"/>
              </p:cNvCxnSpPr>
              <p:nvPr/>
            </p:nvCxnSpPr>
            <p:spPr>
              <a:xfrm>
                <a:off x="606810" y="1304262"/>
                <a:ext cx="795270" cy="36034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1584298" y="2866841"/>
                <a:ext cx="320040" cy="21336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402576" y="3198134"/>
                <a:ext cx="637954" cy="7442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4347179" y="2957173"/>
                <a:ext cx="667195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5026045" y="2722059"/>
                <a:ext cx="2685356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BCAM to BCAM observations</a:t>
                </a:r>
                <a:endParaRPr lang="en-GB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40797" y="2962946"/>
                <a:ext cx="2558063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BCAM to Pillar observations</a:t>
                </a:r>
                <a:endParaRPr lang="en-GB" sz="1400" dirty="0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4337491" y="3198062"/>
                <a:ext cx="666875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4613689" y="1357198"/>
                <a:ext cx="3591331" cy="350459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601243" y="1308687"/>
                <a:ext cx="3633827" cy="407081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99504" y="2514260"/>
                <a:ext cx="618131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Pillar</a:t>
                </a:r>
                <a:endParaRPr lang="en-GB" sz="14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903281" y="2576051"/>
                <a:ext cx="618131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Pillar</a:t>
                </a:r>
                <a:endParaRPr lang="en-GB" sz="1400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flipH="1">
              <a:off x="58031" y="4735310"/>
              <a:ext cx="14841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Side view</a:t>
              </a:r>
            </a:p>
            <a:p>
              <a:r>
                <a:rPr lang="en-US" i="1" dirty="0" smtClean="0"/>
                <a:t>Ext. line</a:t>
              </a:r>
            </a:p>
            <a:p>
              <a:r>
                <a:rPr lang="en-US" i="1" dirty="0" smtClean="0"/>
                <a:t>Overlapping</a:t>
              </a:r>
              <a:endParaRPr lang="en-US" i="1" dirty="0"/>
            </a:p>
          </p:txBody>
        </p:sp>
      </p:grpSp>
      <p:sp>
        <p:nvSpPr>
          <p:cNvPr id="68" name="Ellipse 97"/>
          <p:cNvSpPr/>
          <p:nvPr/>
        </p:nvSpPr>
        <p:spPr>
          <a:xfrm>
            <a:off x="1741578" y="1655888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98"/>
          <p:cNvSpPr/>
          <p:nvPr/>
        </p:nvSpPr>
        <p:spPr>
          <a:xfrm>
            <a:off x="1746802" y="2565934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99"/>
          <p:cNvSpPr/>
          <p:nvPr/>
        </p:nvSpPr>
        <p:spPr>
          <a:xfrm>
            <a:off x="8586732" y="1689948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100"/>
          <p:cNvSpPr/>
          <p:nvPr/>
        </p:nvSpPr>
        <p:spPr>
          <a:xfrm>
            <a:off x="8584685" y="2588923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2" name="Groupe 9"/>
          <p:cNvGrpSpPr/>
          <p:nvPr/>
        </p:nvGrpSpPr>
        <p:grpSpPr>
          <a:xfrm>
            <a:off x="2245535" y="1587021"/>
            <a:ext cx="5794971" cy="1193478"/>
            <a:chOff x="1538868" y="3891647"/>
            <a:chExt cx="6038548" cy="1254896"/>
          </a:xfrm>
        </p:grpSpPr>
        <p:grpSp>
          <p:nvGrpSpPr>
            <p:cNvPr id="73" name="Groupe 10"/>
            <p:cNvGrpSpPr/>
            <p:nvPr/>
          </p:nvGrpSpPr>
          <p:grpSpPr>
            <a:xfrm>
              <a:off x="1538868" y="3891647"/>
              <a:ext cx="333570" cy="1251867"/>
              <a:chOff x="1861457" y="3755572"/>
              <a:chExt cx="533400" cy="1937656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4" name="Groupe 12"/>
            <p:cNvGrpSpPr/>
            <p:nvPr/>
          </p:nvGrpSpPr>
          <p:grpSpPr>
            <a:xfrm>
              <a:off x="3171725" y="3891647"/>
              <a:ext cx="333570" cy="1251867"/>
              <a:chOff x="1861457" y="3755572"/>
              <a:chExt cx="533400" cy="1937656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5" name="Groupe 13"/>
            <p:cNvGrpSpPr/>
            <p:nvPr/>
          </p:nvGrpSpPr>
          <p:grpSpPr>
            <a:xfrm>
              <a:off x="7243846" y="3894676"/>
              <a:ext cx="333570" cy="1251867"/>
              <a:chOff x="1861457" y="3755572"/>
              <a:chExt cx="533400" cy="1937656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6" name="Groupe 14"/>
            <p:cNvGrpSpPr/>
            <p:nvPr/>
          </p:nvGrpSpPr>
          <p:grpSpPr>
            <a:xfrm>
              <a:off x="5708093" y="3891647"/>
              <a:ext cx="333570" cy="1251867"/>
              <a:chOff x="1861457" y="3755572"/>
              <a:chExt cx="533400" cy="193765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97" name="Groupe 65"/>
          <p:cNvGrpSpPr/>
          <p:nvPr/>
        </p:nvGrpSpPr>
        <p:grpSpPr>
          <a:xfrm>
            <a:off x="2670024" y="1809615"/>
            <a:ext cx="4970031" cy="745392"/>
            <a:chOff x="1981200" y="4125696"/>
            <a:chExt cx="5178934" cy="783751"/>
          </a:xfrm>
        </p:grpSpPr>
        <p:sp>
          <p:nvSpPr>
            <p:cNvPr id="98" name="Rectangle 97"/>
            <p:cNvSpPr/>
            <p:nvPr/>
          </p:nvSpPr>
          <p:spPr>
            <a:xfrm>
              <a:off x="1981200" y="4136582"/>
              <a:ext cx="1045029" cy="77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115105" y="4136582"/>
              <a:ext cx="1045029" cy="77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0" name="Groupe 69"/>
            <p:cNvGrpSpPr/>
            <p:nvPr/>
          </p:nvGrpSpPr>
          <p:grpSpPr>
            <a:xfrm>
              <a:off x="3707887" y="4136582"/>
              <a:ext cx="450457" cy="772865"/>
              <a:chOff x="2227429" y="2100954"/>
              <a:chExt cx="450457" cy="772865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2227429" y="2100954"/>
                <a:ext cx="374257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2503714" y="2100954"/>
                <a:ext cx="174172" cy="7728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1" name="Groupe 70"/>
            <p:cNvGrpSpPr/>
            <p:nvPr/>
          </p:nvGrpSpPr>
          <p:grpSpPr>
            <a:xfrm rot="10800000">
              <a:off x="4948853" y="4125696"/>
              <a:ext cx="450457" cy="772865"/>
              <a:chOff x="2227429" y="2100954"/>
              <a:chExt cx="450457" cy="772865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227429" y="2100954"/>
                <a:ext cx="374257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503714" y="2100954"/>
                <a:ext cx="174172" cy="7728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2" name="Groupe 71"/>
            <p:cNvGrpSpPr/>
            <p:nvPr/>
          </p:nvGrpSpPr>
          <p:grpSpPr>
            <a:xfrm>
              <a:off x="2123399" y="4285910"/>
              <a:ext cx="225882" cy="452437"/>
              <a:chOff x="2575837" y="2531495"/>
              <a:chExt cx="225882" cy="452437"/>
            </a:xfrm>
          </p:grpSpPr>
          <p:cxnSp>
            <p:nvCxnSpPr>
              <p:cNvPr id="116" name="Connecteur droit avec flèche 85"/>
              <p:cNvCxnSpPr/>
              <p:nvPr/>
            </p:nvCxnSpPr>
            <p:spPr>
              <a:xfrm flipV="1">
                <a:off x="2582643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avec flèche 86"/>
              <p:cNvCxnSpPr/>
              <p:nvPr/>
            </p:nvCxnSpPr>
            <p:spPr>
              <a:xfrm flipV="1">
                <a:off x="2801719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Ellipse 87"/>
              <p:cNvSpPr/>
              <p:nvPr/>
            </p:nvSpPr>
            <p:spPr>
              <a:xfrm>
                <a:off x="2575837" y="2641600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03" name="Groupe 72"/>
            <p:cNvGrpSpPr/>
            <p:nvPr/>
          </p:nvGrpSpPr>
          <p:grpSpPr>
            <a:xfrm>
              <a:off x="2449960" y="4283803"/>
              <a:ext cx="225882" cy="452437"/>
              <a:chOff x="2892872" y="2609510"/>
              <a:chExt cx="225882" cy="452437"/>
            </a:xfrm>
          </p:grpSpPr>
          <p:cxnSp>
            <p:nvCxnSpPr>
              <p:cNvPr id="113" name="Connecteur droit avec flèche 82"/>
              <p:cNvCxnSpPr/>
              <p:nvPr/>
            </p:nvCxnSpPr>
            <p:spPr>
              <a:xfrm flipV="1">
                <a:off x="2894178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avec flèche 83"/>
              <p:cNvCxnSpPr/>
              <p:nvPr/>
            </p:nvCxnSpPr>
            <p:spPr>
              <a:xfrm flipV="1">
                <a:off x="3113254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tangle 114"/>
              <p:cNvSpPr/>
              <p:nvPr/>
            </p:nvSpPr>
            <p:spPr>
              <a:xfrm>
                <a:off x="2892872" y="2725624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4" name="Groupe 73"/>
            <p:cNvGrpSpPr/>
            <p:nvPr/>
          </p:nvGrpSpPr>
          <p:grpSpPr>
            <a:xfrm>
              <a:off x="6772518" y="4283212"/>
              <a:ext cx="225882" cy="452437"/>
              <a:chOff x="2575837" y="2531495"/>
              <a:chExt cx="225882" cy="452437"/>
            </a:xfrm>
          </p:grpSpPr>
          <p:cxnSp>
            <p:nvCxnSpPr>
              <p:cNvPr id="110" name="Connecteur droit avec flèche 79"/>
              <p:cNvCxnSpPr/>
              <p:nvPr/>
            </p:nvCxnSpPr>
            <p:spPr>
              <a:xfrm flipV="1">
                <a:off x="2582643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avec flèche 80"/>
              <p:cNvCxnSpPr/>
              <p:nvPr/>
            </p:nvCxnSpPr>
            <p:spPr>
              <a:xfrm flipV="1">
                <a:off x="2801719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Ellipse 81"/>
              <p:cNvSpPr/>
              <p:nvPr/>
            </p:nvSpPr>
            <p:spPr>
              <a:xfrm>
                <a:off x="2575837" y="2641600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05" name="Groupe 74"/>
            <p:cNvGrpSpPr/>
            <p:nvPr/>
          </p:nvGrpSpPr>
          <p:grpSpPr>
            <a:xfrm>
              <a:off x="6469274" y="4283803"/>
              <a:ext cx="225882" cy="452437"/>
              <a:chOff x="2892872" y="2609510"/>
              <a:chExt cx="225882" cy="452437"/>
            </a:xfrm>
          </p:grpSpPr>
          <p:cxnSp>
            <p:nvCxnSpPr>
              <p:cNvPr id="107" name="Connecteur droit avec flèche 76"/>
              <p:cNvCxnSpPr/>
              <p:nvPr/>
            </p:nvCxnSpPr>
            <p:spPr>
              <a:xfrm flipV="1">
                <a:off x="2894178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avec flèche 77"/>
              <p:cNvCxnSpPr/>
              <p:nvPr/>
            </p:nvCxnSpPr>
            <p:spPr>
              <a:xfrm flipV="1">
                <a:off x="3113254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Rectangle 108"/>
              <p:cNvSpPr/>
              <p:nvPr/>
            </p:nvSpPr>
            <p:spPr>
              <a:xfrm>
                <a:off x="2892872" y="2725624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06" name="Connecteur droit 75"/>
            <p:cNvCxnSpPr/>
            <p:nvPr/>
          </p:nvCxnSpPr>
          <p:spPr>
            <a:xfrm>
              <a:off x="4292600" y="4509430"/>
              <a:ext cx="571500" cy="0"/>
            </a:xfrm>
            <a:prstGeom prst="line">
              <a:avLst/>
            </a:prstGeom>
            <a:ln w="508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e 35"/>
          <p:cNvGrpSpPr/>
          <p:nvPr/>
        </p:nvGrpSpPr>
        <p:grpSpPr>
          <a:xfrm>
            <a:off x="1942555" y="1723099"/>
            <a:ext cx="6399982" cy="907372"/>
            <a:chOff x="1223153" y="4034728"/>
            <a:chExt cx="6668989" cy="954067"/>
          </a:xfrm>
        </p:grpSpPr>
        <p:cxnSp>
          <p:nvCxnSpPr>
            <p:cNvPr id="124" name="Connecteur droit avec flèche 36"/>
            <p:cNvCxnSpPr/>
            <p:nvPr/>
          </p:nvCxnSpPr>
          <p:spPr>
            <a:xfrm flipH="1" flipV="1">
              <a:off x="1223153" y="4054941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37"/>
            <p:cNvCxnSpPr/>
            <p:nvPr/>
          </p:nvCxnSpPr>
          <p:spPr>
            <a:xfrm flipH="1" flipV="1">
              <a:off x="1230085" y="4988059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38"/>
            <p:cNvCxnSpPr/>
            <p:nvPr/>
          </p:nvCxnSpPr>
          <p:spPr>
            <a:xfrm>
              <a:off x="1804362" y="4050242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39"/>
            <p:cNvCxnSpPr/>
            <p:nvPr/>
          </p:nvCxnSpPr>
          <p:spPr>
            <a:xfrm>
              <a:off x="1800959" y="4988059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40"/>
            <p:cNvCxnSpPr/>
            <p:nvPr/>
          </p:nvCxnSpPr>
          <p:spPr>
            <a:xfrm flipH="1" flipV="1">
              <a:off x="2884713" y="4038610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41"/>
            <p:cNvCxnSpPr/>
            <p:nvPr/>
          </p:nvCxnSpPr>
          <p:spPr>
            <a:xfrm flipH="1" flipV="1">
              <a:off x="2862942" y="4988059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42"/>
            <p:cNvCxnSpPr/>
            <p:nvPr/>
          </p:nvCxnSpPr>
          <p:spPr>
            <a:xfrm>
              <a:off x="3437219" y="4050242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avec flèche 43"/>
            <p:cNvCxnSpPr/>
            <p:nvPr/>
          </p:nvCxnSpPr>
          <p:spPr>
            <a:xfrm>
              <a:off x="3433816" y="4988059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avec flèche 44"/>
            <p:cNvCxnSpPr/>
            <p:nvPr/>
          </p:nvCxnSpPr>
          <p:spPr>
            <a:xfrm flipH="1" flipV="1">
              <a:off x="5421081" y="4035474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avec flèche 45"/>
            <p:cNvCxnSpPr/>
            <p:nvPr/>
          </p:nvCxnSpPr>
          <p:spPr>
            <a:xfrm flipH="1" flipV="1">
              <a:off x="5399310" y="4984923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avec flèche 46"/>
            <p:cNvCxnSpPr/>
            <p:nvPr/>
          </p:nvCxnSpPr>
          <p:spPr>
            <a:xfrm>
              <a:off x="5973587" y="4047106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avec flèche 47"/>
            <p:cNvCxnSpPr/>
            <p:nvPr/>
          </p:nvCxnSpPr>
          <p:spPr>
            <a:xfrm>
              <a:off x="5970184" y="4984923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avec flèche 48"/>
            <p:cNvCxnSpPr/>
            <p:nvPr/>
          </p:nvCxnSpPr>
          <p:spPr>
            <a:xfrm flipH="1" flipV="1">
              <a:off x="6955969" y="4034728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avec flèche 49"/>
            <p:cNvCxnSpPr/>
            <p:nvPr/>
          </p:nvCxnSpPr>
          <p:spPr>
            <a:xfrm flipH="1" flipV="1">
              <a:off x="6934198" y="4984177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avec flèche 50"/>
            <p:cNvCxnSpPr/>
            <p:nvPr/>
          </p:nvCxnSpPr>
          <p:spPr>
            <a:xfrm>
              <a:off x="7508475" y="4046360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51"/>
            <p:cNvCxnSpPr/>
            <p:nvPr/>
          </p:nvCxnSpPr>
          <p:spPr>
            <a:xfrm>
              <a:off x="7505072" y="4984177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e 52"/>
          <p:cNvGrpSpPr/>
          <p:nvPr/>
        </p:nvGrpSpPr>
        <p:grpSpPr>
          <a:xfrm>
            <a:off x="2500320" y="1953644"/>
            <a:ext cx="5289222" cy="450318"/>
            <a:chOff x="1804362" y="4277137"/>
            <a:chExt cx="5511541" cy="473492"/>
          </a:xfrm>
        </p:grpSpPr>
        <p:cxnSp>
          <p:nvCxnSpPr>
            <p:cNvPr id="141" name="Connecteur droit avec flèche 53"/>
            <p:cNvCxnSpPr/>
            <p:nvPr/>
          </p:nvCxnSpPr>
          <p:spPr>
            <a:xfrm>
              <a:off x="1824374" y="4302594"/>
              <a:ext cx="245726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avec flèche 54"/>
            <p:cNvCxnSpPr/>
            <p:nvPr/>
          </p:nvCxnSpPr>
          <p:spPr>
            <a:xfrm>
              <a:off x="1804362" y="4745671"/>
              <a:ext cx="265738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avec flèche 55"/>
            <p:cNvCxnSpPr/>
            <p:nvPr/>
          </p:nvCxnSpPr>
          <p:spPr>
            <a:xfrm flipH="1" flipV="1">
              <a:off x="2888960" y="4298829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avec flèche 56"/>
            <p:cNvCxnSpPr/>
            <p:nvPr/>
          </p:nvCxnSpPr>
          <p:spPr>
            <a:xfrm flipH="1" flipV="1">
              <a:off x="2862941" y="4745685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avec flèche 57"/>
            <p:cNvCxnSpPr/>
            <p:nvPr/>
          </p:nvCxnSpPr>
          <p:spPr>
            <a:xfrm>
              <a:off x="3439088" y="4302594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avec flèche 58"/>
            <p:cNvCxnSpPr/>
            <p:nvPr/>
          </p:nvCxnSpPr>
          <p:spPr>
            <a:xfrm>
              <a:off x="3433816" y="4749730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avec flèche 59"/>
            <p:cNvCxnSpPr/>
            <p:nvPr/>
          </p:nvCxnSpPr>
          <p:spPr>
            <a:xfrm flipH="1" flipV="1">
              <a:off x="5421081" y="4295703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avec flèche 60"/>
            <p:cNvCxnSpPr/>
            <p:nvPr/>
          </p:nvCxnSpPr>
          <p:spPr>
            <a:xfrm flipH="1" flipV="1">
              <a:off x="5411453" y="4749893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avec flèche 61"/>
            <p:cNvCxnSpPr/>
            <p:nvPr/>
          </p:nvCxnSpPr>
          <p:spPr>
            <a:xfrm>
              <a:off x="5986342" y="4302594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avec flèche 62"/>
            <p:cNvCxnSpPr/>
            <p:nvPr/>
          </p:nvCxnSpPr>
          <p:spPr>
            <a:xfrm>
              <a:off x="5970184" y="4749893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avec flèche 63"/>
            <p:cNvCxnSpPr/>
            <p:nvPr/>
          </p:nvCxnSpPr>
          <p:spPr>
            <a:xfrm flipH="1" flipV="1">
              <a:off x="7049200" y="4277137"/>
              <a:ext cx="262722" cy="12149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avec flèche 64"/>
            <p:cNvCxnSpPr/>
            <p:nvPr/>
          </p:nvCxnSpPr>
          <p:spPr>
            <a:xfrm flipH="1" flipV="1">
              <a:off x="7049200" y="4742642"/>
              <a:ext cx="266703" cy="7265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1874274" y="1370456"/>
            <a:ext cx="6710248" cy="1922571"/>
            <a:chOff x="9717499" y="3296889"/>
            <a:chExt cx="6710248" cy="1922571"/>
          </a:xfrm>
        </p:grpSpPr>
        <p:sp>
          <p:nvSpPr>
            <p:cNvPr id="154" name="TextBox 153"/>
            <p:cNvSpPr txBox="1"/>
            <p:nvPr/>
          </p:nvSpPr>
          <p:spPr>
            <a:xfrm>
              <a:off x="10838920" y="4880906"/>
              <a:ext cx="49872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Overlapping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zone of BCAM obs. on </a:t>
              </a:r>
              <a:r>
                <a:rPr lang="en-GB" sz="1600" b="1" dirty="0">
                  <a:solidFill>
                    <a:srgbClr val="FF0000"/>
                  </a:solidFill>
                </a:rPr>
                <a:t>external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lines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55" name="Left-Right Arrow 154"/>
            <p:cNvSpPr/>
            <p:nvPr/>
          </p:nvSpPr>
          <p:spPr>
            <a:xfrm>
              <a:off x="9753927" y="3296889"/>
              <a:ext cx="6673820" cy="232967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Left-Right Arrow 155"/>
            <p:cNvSpPr/>
            <p:nvPr/>
          </p:nvSpPr>
          <p:spPr>
            <a:xfrm>
              <a:off x="9717499" y="4674911"/>
              <a:ext cx="6673820" cy="232967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7" name="Right Arrow 156"/>
          <p:cNvSpPr/>
          <p:nvPr/>
        </p:nvSpPr>
        <p:spPr>
          <a:xfrm>
            <a:off x="2502807" y="1895726"/>
            <a:ext cx="543783" cy="149361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Right Arrow 157"/>
          <p:cNvSpPr/>
          <p:nvPr/>
        </p:nvSpPr>
        <p:spPr>
          <a:xfrm flipH="1">
            <a:off x="3228261" y="1924179"/>
            <a:ext cx="637538" cy="107391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TextBox 158"/>
          <p:cNvSpPr txBox="1"/>
          <p:nvPr/>
        </p:nvSpPr>
        <p:spPr>
          <a:xfrm>
            <a:off x="2993347" y="3191281"/>
            <a:ext cx="5181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92D050"/>
                </a:solidFill>
              </a:rPr>
              <a:t>Double sided targets observations on internal lines</a:t>
            </a:r>
            <a:endParaRPr lang="en-GB" sz="1600" b="1" dirty="0">
              <a:solidFill>
                <a:srgbClr val="92D05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437297" y="352983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=&gt; </a:t>
            </a:r>
            <a:r>
              <a:rPr lang="en-US" b="1" dirty="0" smtClean="0"/>
              <a:t>Redundancy</a:t>
            </a:r>
            <a:endParaRPr lang="en-US" b="1" dirty="0"/>
          </a:p>
        </p:txBody>
      </p:sp>
      <p:sp>
        <p:nvSpPr>
          <p:cNvPr id="161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Alignment specifications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84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59" grpId="0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HBCAMs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715495" y="6509166"/>
            <a:ext cx="428505" cy="251398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07770"/>
            <a:ext cx="63881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Developed on 1999 by Brandeis University for ATLAS </a:t>
            </a:r>
            <a:r>
              <a:rPr lang="en-GB" sz="1400" dirty="0" err="1"/>
              <a:t>Muon</a:t>
            </a:r>
            <a:r>
              <a:rPr lang="en-GB" sz="1400" dirty="0"/>
              <a:t> alignment</a:t>
            </a:r>
          </a:p>
          <a:p>
            <a:endParaRPr lang="en-GB" sz="1400" dirty="0"/>
          </a:p>
          <a:p>
            <a:r>
              <a:rPr lang="en-GB" sz="1400" dirty="0"/>
              <a:t>OSI (Open Source Instruments</a:t>
            </a:r>
            <a:r>
              <a:rPr lang="en-GB" sz="1400" dirty="0" smtClean="0"/>
              <a:t>)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Original </a:t>
            </a:r>
            <a:r>
              <a:rPr lang="en-US" sz="1400" b="1" dirty="0"/>
              <a:t>BCAM </a:t>
            </a:r>
            <a:r>
              <a:rPr lang="en-US" sz="1400" b="1" dirty="0" smtClean="0"/>
              <a:t>		</a:t>
            </a:r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 HBCAM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dirty="0"/>
              <a:t>Camera focal length: 72 mm </a:t>
            </a:r>
            <a:r>
              <a:rPr lang="en-US" sz="1400" dirty="0" smtClean="0"/>
              <a:t>	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 smtClean="0">
                <a:solidFill>
                  <a:srgbClr val="FF0000"/>
                </a:solidFill>
              </a:rPr>
              <a:t>49 mm – 50 mm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/>
              <a:t>Sensor: 336 x 243 pixels 10 </a:t>
            </a:r>
            <a:r>
              <a:rPr lang="en-US" sz="1400" dirty="0" err="1" smtClean="0"/>
              <a:t>micr</a:t>
            </a:r>
            <a:r>
              <a:rPr lang="en-US" sz="1400" dirty="0" smtClean="0"/>
              <a:t>	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</a:rPr>
              <a:t>659p × 494p, 7.4 microns</a:t>
            </a:r>
          </a:p>
          <a:p>
            <a:r>
              <a:rPr lang="en-US" sz="1400" dirty="0"/>
              <a:t>Field of view: 40 </a:t>
            </a:r>
            <a:r>
              <a:rPr lang="en-US" sz="1400" dirty="0" err="1"/>
              <a:t>mrad</a:t>
            </a:r>
            <a:r>
              <a:rPr lang="en-US" sz="1400" dirty="0"/>
              <a:t> x 30 </a:t>
            </a:r>
            <a:r>
              <a:rPr lang="en-US" sz="1400" dirty="0" err="1"/>
              <a:t>mrad</a:t>
            </a:r>
            <a:r>
              <a:rPr lang="en-US" sz="1400" dirty="0"/>
              <a:t> </a:t>
            </a:r>
            <a:r>
              <a:rPr lang="en-US" sz="1400" dirty="0" smtClean="0"/>
              <a:t>	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~ </a:t>
            </a:r>
            <a:r>
              <a:rPr lang="en-US" sz="1400" dirty="0">
                <a:solidFill>
                  <a:srgbClr val="FF0000"/>
                </a:solidFill>
              </a:rPr>
              <a:t>100 x 70 </a:t>
            </a:r>
            <a:r>
              <a:rPr lang="en-US" sz="1400" dirty="0" err="1">
                <a:solidFill>
                  <a:srgbClr val="FF0000"/>
                </a:solidFill>
              </a:rPr>
              <a:t>mrad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/>
              <a:t>Sources: Laser Diodes 650 </a:t>
            </a:r>
            <a:r>
              <a:rPr lang="en-US" sz="1400" dirty="0" smtClean="0"/>
              <a:t>nm </a:t>
            </a:r>
            <a:r>
              <a:rPr lang="en-US" sz="1400" dirty="0" smtClean="0">
                <a:solidFill>
                  <a:srgbClr val="FF0000"/>
                </a:solidFill>
              </a:rPr>
              <a:t>+ </a:t>
            </a:r>
            <a:r>
              <a:rPr lang="en-US" sz="1400" dirty="0">
                <a:solidFill>
                  <a:srgbClr val="FF0000"/>
                </a:solidFill>
              </a:rPr>
              <a:t>C</a:t>
            </a:r>
            <a:r>
              <a:rPr lang="en-US" sz="1400" dirty="0" smtClean="0">
                <a:solidFill>
                  <a:srgbClr val="FF0000"/>
                </a:solidFill>
              </a:rPr>
              <a:t>alibration of their power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+ Additional synchronized illumination </a:t>
            </a:r>
            <a:r>
              <a:rPr lang="en-US" sz="1400" dirty="0" smtClean="0">
                <a:solidFill>
                  <a:srgbClr val="FF0000"/>
                </a:solidFill>
              </a:rPr>
              <a:t>system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7" name="Picture 2" descr="G:\Support\SurveyingEng\Experiments\Work\ISOLDE\HIE-ISOLDE\Photos\20130320 Visite Brandeis\IMG_3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03" r="11059"/>
          <a:stretch/>
        </p:blipFill>
        <p:spPr bwMode="auto">
          <a:xfrm>
            <a:off x="5673846" y="1652349"/>
            <a:ext cx="2914649" cy="198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2681288" y="1637219"/>
            <a:ext cx="251987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fr-FR" sz="1050" i="1" dirty="0">
                <a:hlinkClick r:id="rId3"/>
              </a:rPr>
              <a:t>http://alignment.hep.brandeis.edu/</a:t>
            </a:r>
            <a:endParaRPr lang="fr-FR" sz="1050" i="1" dirty="0"/>
          </a:p>
          <a:p>
            <a:r>
              <a:rPr lang="fr-FR" sz="1050" i="1" dirty="0" smtClean="0">
                <a:hlinkClick r:id="rId4"/>
              </a:rPr>
              <a:t>http</a:t>
            </a:r>
            <a:r>
              <a:rPr lang="fr-FR" sz="1050" i="1" dirty="0">
                <a:hlinkClick r:id="rId4"/>
              </a:rPr>
              <a:t>://www.opensourceinstruments.com</a:t>
            </a:r>
            <a:r>
              <a:rPr lang="fr-FR" sz="1050" i="1" dirty="0" smtClean="0">
                <a:hlinkClick r:id="rId4"/>
              </a:rPr>
              <a:t>/</a:t>
            </a:r>
            <a:endParaRPr lang="fr-FR" sz="1050" i="1" dirty="0"/>
          </a:p>
        </p:txBody>
      </p:sp>
      <p:sp>
        <p:nvSpPr>
          <p:cNvPr id="12" name="TextBox 5"/>
          <p:cNvSpPr txBox="1"/>
          <p:nvPr/>
        </p:nvSpPr>
        <p:spPr>
          <a:xfrm>
            <a:off x="0" y="3417570"/>
            <a:ext cx="3937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Mounting: "Plug-in" </a:t>
            </a:r>
            <a:r>
              <a:rPr lang="en-US" sz="1400" dirty="0" err="1" smtClean="0"/>
              <a:t>isostatic</a:t>
            </a:r>
            <a:r>
              <a:rPr lang="en-US" sz="1400" dirty="0" smtClean="0"/>
              <a:t> system under the chassis</a:t>
            </a:r>
          </a:p>
          <a:p>
            <a:r>
              <a:rPr lang="en-US" sz="1400" dirty="0" smtClean="0"/>
              <a:t>Double sided model </a:t>
            </a:r>
            <a:r>
              <a:rPr lang="en-US" sz="1400" dirty="0" smtClean="0">
                <a:sym typeface="Wingdings" pitchFamily="2" charset="2"/>
              </a:rPr>
              <a:t> Chain of BCAMs</a:t>
            </a:r>
            <a:endParaRPr lang="en-US" sz="1400" dirty="0" smtClean="0"/>
          </a:p>
          <a:p>
            <a:endParaRPr lang="en-US" sz="900" dirty="0"/>
          </a:p>
          <a:p>
            <a:r>
              <a:rPr lang="en-US" sz="1400" dirty="0"/>
              <a:t>Resolution: 5 micro radians constructor (OSI</a:t>
            </a:r>
            <a:r>
              <a:rPr lang="en-US" sz="1400" dirty="0" smtClean="0"/>
              <a:t>)	</a:t>
            </a:r>
          </a:p>
          <a:p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Same range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/>
              <a:t>Accuracy of 50 micro radians to </a:t>
            </a:r>
            <a:r>
              <a:rPr lang="en-US" sz="1400" dirty="0" smtClean="0"/>
              <a:t>absolute 	</a:t>
            </a:r>
          </a:p>
          <a:p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Same range</a:t>
            </a:r>
            <a:endParaRPr lang="en-US" sz="1400" dirty="0"/>
          </a:p>
          <a:p>
            <a:endParaRPr lang="en-US" sz="900" dirty="0"/>
          </a:p>
          <a:p>
            <a:r>
              <a:rPr lang="en-US" sz="1400" dirty="0"/>
              <a:t>Cable length BCAM/Driver &gt; 60 </a:t>
            </a:r>
            <a:r>
              <a:rPr lang="en-US" sz="1400" dirty="0" smtClean="0"/>
              <a:t>m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+ Connection on the side</a:t>
            </a:r>
          </a:p>
          <a:p>
            <a:endParaRPr lang="en-US" sz="1400" dirty="0"/>
          </a:p>
          <a:p>
            <a:r>
              <a:rPr lang="en-US" sz="1400" dirty="0"/>
              <a:t>Delivered calibrated (focal length, position diodes, geometric relationship with plate support)</a:t>
            </a:r>
          </a:p>
          <a:p>
            <a:pPr algn="just"/>
            <a:endParaRPr lang="en-US" sz="1400" dirty="0" smtClean="0"/>
          </a:p>
          <a:p>
            <a:pPr marL="285750" indent="-285750">
              <a:buFontTx/>
              <a:buChar char="-"/>
            </a:pPr>
            <a:endParaRPr lang="en-US" sz="14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9700" y="3649644"/>
            <a:ext cx="5016500" cy="28527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740401" y="1118275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69B8"/>
              </a:buClr>
            </a:pPr>
            <a:r>
              <a:rPr lang="en-US" sz="1400" dirty="0" smtClean="0"/>
              <a:t>Thanks to: 	J. </a:t>
            </a:r>
            <a:r>
              <a:rPr lang="en-US" sz="1400" dirty="0" err="1" smtClean="0"/>
              <a:t>Bensinger</a:t>
            </a:r>
            <a:endParaRPr lang="en-US" sz="1400" dirty="0" smtClean="0"/>
          </a:p>
          <a:p>
            <a:pPr algn="just">
              <a:buClr>
                <a:srgbClr val="0069B8"/>
              </a:buClr>
            </a:pPr>
            <a:r>
              <a:rPr lang="en-US" sz="1400" dirty="0"/>
              <a:t>	</a:t>
            </a:r>
            <a:r>
              <a:rPr lang="en-US" sz="1400" dirty="0" smtClean="0"/>
              <a:t>K. </a:t>
            </a:r>
            <a:r>
              <a:rPr lang="en-US" sz="1400" dirty="0" err="1" smtClean="0"/>
              <a:t>Hashemi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53666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pl-PL" sz="1200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7141"/>
            <a:ext cx="4457679" cy="307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424" y="3362324"/>
            <a:ext cx="4449086" cy="30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\\cern.ch\dfs\Users\e\eurrutia\Documents\My Pictures\hi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t="11949" r="11919" b="24270"/>
          <a:stretch/>
        </p:blipFill>
        <p:spPr bwMode="auto">
          <a:xfrm>
            <a:off x="4425753" y="1275290"/>
            <a:ext cx="4653757" cy="176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0" y="1239687"/>
            <a:ext cx="44257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Integration in a busy space</a:t>
            </a:r>
          </a:p>
          <a:p>
            <a:pPr marL="285750" indent="-285750" algn="just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Metrology of the HBCAM supporting interface and </a:t>
            </a:r>
            <a:r>
              <a:rPr lang="en-US" sz="1400" dirty="0" err="1" smtClean="0"/>
              <a:t>fiducial</a:t>
            </a:r>
            <a:r>
              <a:rPr lang="en-US" sz="1400" dirty="0" smtClean="0"/>
              <a:t> marks</a:t>
            </a:r>
          </a:p>
          <a:p>
            <a:pPr marL="285750" indent="-285750" algn="just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Table inserted as an ensemble</a:t>
            </a:r>
          </a:p>
          <a:p>
            <a:pPr marL="285750" indent="-285750" algn="just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Holes to lighten the table (~11kg with adjustment)</a:t>
            </a:r>
          </a:p>
          <a:p>
            <a:pPr marL="285750" indent="-285750" algn="just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Supporting decoupled from the DB and the </a:t>
            </a:r>
            <a:r>
              <a:rPr lang="en-US" sz="1400" dirty="0" err="1" smtClean="0"/>
              <a:t>Steerer</a:t>
            </a:r>
            <a:endParaRPr lang="en-US" sz="1400" dirty="0" smtClean="0"/>
          </a:p>
          <a:p>
            <a:pPr algn="just"/>
            <a:endParaRPr lang="en-US" sz="1400" dirty="0"/>
          </a:p>
          <a:p>
            <a:pPr algn="just"/>
            <a:r>
              <a:rPr lang="en-US" sz="1400" dirty="0" smtClean="0">
                <a:solidFill>
                  <a:srgbClr val="0069B8"/>
                </a:solidFill>
                <a:sym typeface="Wingdings" panose="05000000000000000000" pitchFamily="2" charset="2"/>
              </a:rPr>
              <a:t></a:t>
            </a:r>
            <a:r>
              <a:rPr lang="en-US" sz="1400" dirty="0" smtClean="0">
                <a:sym typeface="Wingdings" panose="05000000000000000000" pitchFamily="2" charset="2"/>
              </a:rPr>
              <a:t> </a:t>
            </a:r>
            <a:r>
              <a:rPr lang="en-US" sz="1400" dirty="0" smtClean="0"/>
              <a:t>Close to final design, price inquiry launched</a:t>
            </a: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Metrologic table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25601" y="6033175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69B8"/>
              </a:buClr>
            </a:pPr>
            <a:r>
              <a:rPr lang="en-US" sz="1400" dirty="0" smtClean="0"/>
              <a:t>Thanks to: 	E. </a:t>
            </a:r>
            <a:r>
              <a:rPr lang="en-US" sz="1400" dirty="0" err="1" smtClean="0"/>
              <a:t>Urrutia</a:t>
            </a:r>
            <a:r>
              <a:rPr lang="en-US" sz="1400" dirty="0" smtClean="0"/>
              <a:t> 	(EN-MME)</a:t>
            </a:r>
          </a:p>
          <a:p>
            <a:pPr algn="just">
              <a:buClr>
                <a:srgbClr val="0069B8"/>
              </a:buClr>
            </a:pPr>
            <a:r>
              <a:rPr lang="en-US" sz="1400" dirty="0"/>
              <a:t>	</a:t>
            </a:r>
            <a:r>
              <a:rPr lang="en-US" sz="1400" dirty="0" smtClean="0"/>
              <a:t>G. </a:t>
            </a:r>
            <a:r>
              <a:rPr lang="en-US" sz="1400" dirty="0" err="1" smtClean="0"/>
              <a:t>Vandoni</a:t>
            </a:r>
            <a:r>
              <a:rPr lang="en-US" sz="1400" dirty="0" smtClean="0"/>
              <a:t> (TE-VSC)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9819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High Index Glass Balls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0" y="1207273"/>
            <a:ext cx="714765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endParaRPr lang="en-US" b="1" dirty="0" smtClean="0">
              <a:solidFill>
                <a:srgbClr val="003366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Developed by OHARA Inc., Kanagawa, Japan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Material : S-LAH79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Off the shelf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Available from diameter 1mm to 10mm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Diameter Tolerance (</a:t>
            </a:r>
            <a:r>
              <a:rPr lang="en-US" dirty="0" err="1"/>
              <a:t>μm</a:t>
            </a:r>
            <a:r>
              <a:rPr lang="en-US" dirty="0" smtClean="0"/>
              <a:t>) : 0/-3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 err="1"/>
              <a:t>Sphericity</a:t>
            </a:r>
            <a:r>
              <a:rPr lang="en-US" dirty="0"/>
              <a:t> (</a:t>
            </a:r>
            <a:r>
              <a:rPr lang="en-US" dirty="0" err="1"/>
              <a:t>μm</a:t>
            </a:r>
            <a:r>
              <a:rPr lang="en-US" dirty="0" smtClean="0"/>
              <a:t>): 2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0069B8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Refracting index of 1.993 for HBCAM Lasers (650nm</a:t>
            </a:r>
            <a:r>
              <a:rPr lang="en-US" dirty="0" smtClean="0">
                <a:solidFill>
                  <a:srgbClr val="003366"/>
                </a:solidFill>
              </a:rPr>
              <a:t>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endParaRPr lang="en-US" b="1" dirty="0" smtClean="0">
              <a:solidFill>
                <a:srgbClr val="003366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92" y="3691954"/>
            <a:ext cx="3060700" cy="2380544"/>
          </a:xfrm>
          <a:prstGeom prst="rect">
            <a:avLst/>
          </a:prstGeom>
        </p:spPr>
      </p:pic>
      <p:pic>
        <p:nvPicPr>
          <p:cNvPr id="6" name="Obrázek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891" y="3596175"/>
            <a:ext cx="5795109" cy="27342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886200" y="6109375"/>
            <a:ext cx="48386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69B8"/>
              </a:buClr>
            </a:pPr>
            <a:r>
              <a:rPr lang="en-US" sz="1400" dirty="0" smtClean="0"/>
              <a:t>Thanks to: 	M. </a:t>
            </a:r>
            <a:r>
              <a:rPr lang="fr-CH" sz="1400" dirty="0" smtClean="0"/>
              <a:t>Šulc (Liberec Universtiy, Czech Republic)</a:t>
            </a:r>
            <a:r>
              <a:rPr lang="fr-FR" sz="1400" dirty="0" smtClean="0"/>
              <a:t>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5408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" t="8929" r="1840" b="1749"/>
          <a:stretch/>
        </p:blipFill>
        <p:spPr bwMode="auto">
          <a:xfrm>
            <a:off x="101600" y="3492500"/>
            <a:ext cx="5842000" cy="3060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High-Index Glass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2" y="1162457"/>
            <a:ext cx="785812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69B8"/>
                </a:solidFill>
              </a:rPr>
              <a:t>High Index glass balls based TARGETS: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Based on high index glass balls (</a:t>
            </a:r>
            <a:r>
              <a:rPr lang="en-US" sz="1600" dirty="0" smtClean="0">
                <a:latin typeface="Calibri"/>
              </a:rPr>
              <a:t>Ø2 or 4mm)</a:t>
            </a:r>
            <a:r>
              <a:rPr lang="en-US" sz="1600" dirty="0" smtClean="0">
                <a:sym typeface="Wingdings" pitchFamily="2" charset="2"/>
              </a:rPr>
              <a:t> Retro reflective effect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Double Sided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Flashed by HBCAM Lasers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Possibility of multi-balls targets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Good geometrical results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High vacuum compatible: tested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Cryogenic conditions (5K) compatible: tested</a:t>
            </a:r>
          </a:p>
        </p:txBody>
      </p:sp>
      <p:sp>
        <p:nvSpPr>
          <p:cNvPr id="25" name="Up-Down Arrow 24"/>
          <p:cNvSpPr/>
          <p:nvPr/>
        </p:nvSpPr>
        <p:spPr>
          <a:xfrm>
            <a:off x="5574440" y="4714876"/>
            <a:ext cx="154158" cy="828675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275847" y="4911824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solidFill>
                  <a:srgbClr val="FF0000"/>
                </a:solidFill>
              </a:rPr>
              <a:t>20 microns</a:t>
            </a:r>
            <a:endParaRPr lang="en-US" sz="1400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6172200" y="4114203"/>
            <a:ext cx="28321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Distance to target:</a:t>
            </a:r>
          </a:p>
          <a:p>
            <a:r>
              <a:rPr lang="en-US" sz="1400" dirty="0" smtClean="0">
                <a:sym typeface="Wingdings" pitchFamily="2" charset="2"/>
              </a:rPr>
              <a:t>1.2 m</a:t>
            </a:r>
          </a:p>
          <a:p>
            <a:r>
              <a:rPr lang="en-US" sz="1400" dirty="0">
                <a:sym typeface="Wingdings" pitchFamily="2" charset="2"/>
              </a:rPr>
              <a:t>Scan over 40% of the field of view</a:t>
            </a:r>
          </a:p>
          <a:p>
            <a:r>
              <a:rPr lang="en-US" sz="1400" dirty="0" smtClean="0">
                <a:sym typeface="Wingdings" pitchFamily="2" charset="2"/>
              </a:rPr>
              <a:t>Precision of the reconstructed movement</a:t>
            </a:r>
            <a:r>
              <a:rPr lang="en-US" sz="1400" dirty="0">
                <a:sym typeface="Wingdings" pitchFamily="2" charset="2"/>
              </a:rPr>
              <a:t>: ~10 </a:t>
            </a:r>
            <a:r>
              <a:rPr lang="en-US" sz="1400" dirty="0" smtClean="0">
                <a:sym typeface="Wingdings" pitchFamily="2" charset="2"/>
              </a:rPr>
              <a:t>microns at one sigma level</a:t>
            </a:r>
          </a:p>
          <a:p>
            <a:r>
              <a:rPr lang="en-US" sz="1400" dirty="0" smtClean="0">
                <a:sym typeface="Wingdings" pitchFamily="2" charset="2"/>
              </a:rPr>
              <a:t>Expectation: around 10 </a:t>
            </a:r>
            <a:r>
              <a:rPr lang="en-US" sz="1400" dirty="0" err="1" smtClean="0">
                <a:sym typeface="Wingdings" pitchFamily="2" charset="2"/>
              </a:rPr>
              <a:t>urad</a:t>
            </a:r>
            <a:endParaRPr lang="en-US" sz="1400" dirty="0" smtClean="0">
              <a:sym typeface="Wingdings" pitchFamily="2" charset="2"/>
            </a:endParaRPr>
          </a:p>
        </p:txBody>
      </p:sp>
      <p:pic>
        <p:nvPicPr>
          <p:cNvPr id="30" name="Image 2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197" y="1752600"/>
            <a:ext cx="4445000" cy="177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578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High-Index Glass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221" y="1093145"/>
            <a:ext cx="1037273" cy="538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24" b="4822"/>
          <a:stretch/>
        </p:blipFill>
        <p:spPr bwMode="auto">
          <a:xfrm>
            <a:off x="4724062" y="1267452"/>
            <a:ext cx="859692" cy="52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94" t="37030" r="27799" b="49180"/>
          <a:stretch/>
        </p:blipFill>
        <p:spPr bwMode="auto">
          <a:xfrm>
            <a:off x="6345965" y="2220639"/>
            <a:ext cx="472440" cy="75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15" t="57057" r="40980" b="36407"/>
          <a:stretch/>
        </p:blipFill>
        <p:spPr bwMode="auto">
          <a:xfrm>
            <a:off x="6406925" y="2995838"/>
            <a:ext cx="350520" cy="35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9" t="69032" r="42006" b="24570"/>
          <a:stretch/>
        </p:blipFill>
        <p:spPr bwMode="auto">
          <a:xfrm>
            <a:off x="6395495" y="3529238"/>
            <a:ext cx="373380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03" t="57994" r="11399" b="34356"/>
          <a:stretch/>
        </p:blipFill>
        <p:spPr bwMode="auto">
          <a:xfrm>
            <a:off x="6395495" y="4637345"/>
            <a:ext cx="434062" cy="419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72" t="79045" r="42422" b="15113"/>
          <a:stretch/>
        </p:blipFill>
        <p:spPr bwMode="auto">
          <a:xfrm>
            <a:off x="6395495" y="4091940"/>
            <a:ext cx="46482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37703" y="3520329"/>
            <a:ext cx="34123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Final design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dirty="0"/>
              <a:t>Ø4mm Glass </a:t>
            </a:r>
            <a:r>
              <a:rPr lang="en-US" dirty="0" smtClean="0"/>
              <a:t>ball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Target loading by the bottom</a:t>
            </a:r>
            <a:endParaRPr lang="en-US" dirty="0"/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External diameter 6mm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Titanium body</a:t>
            </a:r>
          </a:p>
          <a:p>
            <a:pPr marL="285750" indent="-285750">
              <a:buClr>
                <a:srgbClr val="0069B8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5 different lengths/CM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olidFill>
                  <a:srgbClr val="0069B8"/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O</a:t>
            </a:r>
            <a:r>
              <a:rPr lang="en-US" dirty="0" smtClean="0">
                <a:sym typeface="Wingdings" panose="05000000000000000000" pitchFamily="2" charset="2"/>
              </a:rPr>
              <a:t>rder to be placed soon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56471" y="3571003"/>
            <a:ext cx="462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 x</a:t>
            </a:r>
            <a:endParaRPr lang="en-US" sz="1400" b="1" dirty="0" smtClean="0">
              <a:sym typeface="Wingdings" pitchFamily="2" charset="2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62583" y="2444529"/>
            <a:ext cx="462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 x</a:t>
            </a:r>
            <a:endParaRPr lang="en-US" sz="1400" b="1" dirty="0" smtClean="0"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33367" y="2444529"/>
            <a:ext cx="19433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Stainless steel spring</a:t>
            </a:r>
            <a:endParaRPr lang="en-US" sz="1400" dirty="0" smtClean="0">
              <a:sym typeface="Wingdings" pitchFamily="2" charset="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62582" y="3021019"/>
            <a:ext cx="462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4 x</a:t>
            </a:r>
            <a:endParaRPr lang="en-US" sz="1400" b="1" dirty="0" smtClean="0">
              <a:sym typeface="Wingdings" pitchFamily="2" charset="2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62583" y="3550609"/>
            <a:ext cx="462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2 x</a:t>
            </a:r>
            <a:endParaRPr lang="en-US" sz="1400" b="1" dirty="0" smtClean="0">
              <a:sym typeface="Wingdings" pitchFamily="2" charset="2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62583" y="4108139"/>
            <a:ext cx="462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 x</a:t>
            </a:r>
            <a:endParaRPr lang="en-US" sz="1400" b="1" dirty="0" smtClean="0">
              <a:sym typeface="Wingdings" pitchFamily="2" charset="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962581" y="4695656"/>
            <a:ext cx="462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1 x</a:t>
            </a:r>
            <a:endParaRPr lang="en-US" sz="1400" b="1" dirty="0" smtClean="0">
              <a:sym typeface="Wingdings" pitchFamily="2" charset="2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60315" y="3017425"/>
            <a:ext cx="19433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Ø4mm </a:t>
            </a:r>
            <a:r>
              <a:rPr lang="en-US" sz="1400" dirty="0" smtClean="0"/>
              <a:t>Ceramic Ball </a:t>
            </a:r>
            <a:endParaRPr lang="en-US" sz="1400" dirty="0" smtClean="0">
              <a:sym typeface="Wingdings" pitchFamily="2" charset="2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60315" y="3550609"/>
            <a:ext cx="19433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Ø4mm </a:t>
            </a:r>
            <a:r>
              <a:rPr lang="en-US" sz="1400" dirty="0" smtClean="0"/>
              <a:t>glass Ball </a:t>
            </a:r>
            <a:endParaRPr lang="en-US" sz="1400" dirty="0" smtClean="0">
              <a:sym typeface="Wingdings" pitchFamily="2" charset="2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60315" y="4118425"/>
            <a:ext cx="25006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Ø2mm Stainless steel pin</a:t>
            </a:r>
            <a:endParaRPr lang="en-US" sz="1400" dirty="0" smtClean="0">
              <a:sym typeface="Wingdings" pitchFamily="2" charset="2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60315" y="4683208"/>
            <a:ext cx="25006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Titanium target plug</a:t>
            </a:r>
            <a:endParaRPr lang="en-US" sz="1400" dirty="0" smtClean="0">
              <a:sym typeface="Wingdings" pitchFamily="2" charset="2"/>
            </a:endParaRPr>
          </a:p>
        </p:txBody>
      </p:sp>
      <p:sp>
        <p:nvSpPr>
          <p:cNvPr id="36" name="Rectangle 35"/>
          <p:cNvSpPr/>
          <p:nvPr/>
        </p:nvSpPr>
        <p:spPr>
          <a:xfrm rot="5400000">
            <a:off x="4333438" y="3571003"/>
            <a:ext cx="25006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Titanium target body</a:t>
            </a:r>
            <a:endParaRPr lang="en-US" sz="1400" dirty="0" smtClean="0">
              <a:sym typeface="Wingdings" pitchFamily="2" charset="2"/>
            </a:endParaRPr>
          </a:p>
        </p:txBody>
      </p:sp>
      <p:pic>
        <p:nvPicPr>
          <p:cNvPr id="23" name="Picture 3" descr="\\cern.ch\dfs\Projects\HIE-ISOLDE-CRYOMOD\Pictures\4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r="7905"/>
          <a:stretch/>
        </p:blipFill>
        <p:spPr bwMode="auto">
          <a:xfrm flipH="1">
            <a:off x="137703" y="1618937"/>
            <a:ext cx="2446495" cy="182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4964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pl-PL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2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7225</TotalTime>
  <Words>1614</Words>
  <Application>Microsoft Macintosh PowerPoint</Application>
  <PresentationFormat>Présentation à l'écran (4:3)</PresentationFormat>
  <Paragraphs>478</Paragraphs>
  <Slides>30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2" baseType="lpstr">
      <vt:lpstr>Projekt domyślny</vt:lpstr>
      <vt:lpstr>KGraph_Plot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Kautzmann</dc:creator>
  <cp:lastModifiedBy>Guillaume</cp:lastModifiedBy>
  <cp:revision>412</cp:revision>
  <cp:lastPrinted>2012-08-02T07:57:55Z</cp:lastPrinted>
  <dcterms:created xsi:type="dcterms:W3CDTF">2012-04-16T16:54:29Z</dcterms:created>
  <dcterms:modified xsi:type="dcterms:W3CDTF">2014-09-23T09:28:04Z</dcterms:modified>
</cp:coreProperties>
</file>