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435" r:id="rId2"/>
    <p:sldId id="446" r:id="rId3"/>
    <p:sldId id="413" r:id="rId4"/>
    <p:sldId id="358" r:id="rId5"/>
    <p:sldId id="346" r:id="rId6"/>
    <p:sldId id="373" r:id="rId7"/>
    <p:sldId id="384" r:id="rId8"/>
    <p:sldId id="315" r:id="rId9"/>
    <p:sldId id="379" r:id="rId10"/>
    <p:sldId id="426" r:id="rId11"/>
    <p:sldId id="444" r:id="rId12"/>
    <p:sldId id="380" r:id="rId13"/>
    <p:sldId id="434" r:id="rId14"/>
    <p:sldId id="341" r:id="rId15"/>
    <p:sldId id="424" r:id="rId16"/>
    <p:sldId id="330" r:id="rId17"/>
    <p:sldId id="385" r:id="rId18"/>
    <p:sldId id="409" r:id="rId19"/>
    <p:sldId id="417" r:id="rId20"/>
    <p:sldId id="418" r:id="rId21"/>
    <p:sldId id="442" r:id="rId22"/>
    <p:sldId id="386" r:id="rId23"/>
    <p:sldId id="410" r:id="rId24"/>
    <p:sldId id="345" r:id="rId25"/>
    <p:sldId id="323" r:id="rId26"/>
    <p:sldId id="425" r:id="rId2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6FC6"/>
    <a:srgbClr val="8CB1FC"/>
    <a:srgbClr val="9ABBFC"/>
    <a:srgbClr val="A6C3FC"/>
    <a:srgbClr val="92B5FC"/>
    <a:srgbClr val="ADC8FD"/>
    <a:srgbClr val="B5CDFD"/>
    <a:srgbClr val="B6CDFC"/>
    <a:srgbClr val="B8DBFA"/>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4" autoAdjust="0"/>
    <p:restoredTop sz="89405" autoAdjust="0"/>
  </p:normalViewPr>
  <p:slideViewPr>
    <p:cSldViewPr snapToGrid="0">
      <p:cViewPr>
        <p:scale>
          <a:sx n="80" d="100"/>
          <a:sy n="80" d="100"/>
        </p:scale>
        <p:origin x="-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6" d="100"/>
          <a:sy n="86" d="100"/>
        </p:scale>
        <p:origin x="-3126"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EDD97800-06CD-4BEE-B93B-1BCB4692557D}" type="datetimeFigureOut">
              <a:rPr lang="en-US" smtClean="0"/>
              <a:pPr/>
              <a:t>9/23/2014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E2692720-820E-47C1-8A16-C0C1611DAAD1}" type="slidenum">
              <a:rPr lang="en-US" smtClean="0"/>
              <a:pPr/>
              <a:t>‹#›</a:t>
            </a:fld>
            <a:endParaRPr lang="en-US"/>
          </a:p>
        </p:txBody>
      </p:sp>
    </p:spTree>
    <p:extLst>
      <p:ext uri="{BB962C8B-B14F-4D97-AF65-F5344CB8AC3E}">
        <p14:creationId xmlns:p14="http://schemas.microsoft.com/office/powerpoint/2010/main" val="2517815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2692720-820E-47C1-8A16-C0C1611DAAD1}" type="slidenum">
              <a:rPr lang="en-US" smtClean="0"/>
              <a:pPr/>
              <a:t>1</a:t>
            </a:fld>
            <a:endParaRPr lang="en-US" dirty="0"/>
          </a:p>
        </p:txBody>
      </p:sp>
    </p:spTree>
    <p:extLst>
      <p:ext uri="{BB962C8B-B14F-4D97-AF65-F5344CB8AC3E}">
        <p14:creationId xmlns:p14="http://schemas.microsoft.com/office/powerpoint/2010/main" val="2041625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12</a:t>
            </a:fld>
            <a:endParaRPr lang="en-US"/>
          </a:p>
        </p:txBody>
      </p:sp>
    </p:spTree>
    <p:extLst>
      <p:ext uri="{BB962C8B-B14F-4D97-AF65-F5344CB8AC3E}">
        <p14:creationId xmlns:p14="http://schemas.microsoft.com/office/powerpoint/2010/main" val="1914895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13</a:t>
            </a:fld>
            <a:endParaRPr lang="en-US"/>
          </a:p>
        </p:txBody>
      </p:sp>
    </p:spTree>
    <p:extLst>
      <p:ext uri="{BB962C8B-B14F-4D97-AF65-F5344CB8AC3E}">
        <p14:creationId xmlns:p14="http://schemas.microsoft.com/office/powerpoint/2010/main" val="12209155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14</a:t>
            </a:fld>
            <a:endParaRPr lang="en-US"/>
          </a:p>
        </p:txBody>
      </p:sp>
    </p:spTree>
    <p:extLst>
      <p:ext uri="{BB962C8B-B14F-4D97-AF65-F5344CB8AC3E}">
        <p14:creationId xmlns:p14="http://schemas.microsoft.com/office/powerpoint/2010/main" val="1681633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15</a:t>
            </a:fld>
            <a:endParaRPr lang="en-US"/>
          </a:p>
        </p:txBody>
      </p:sp>
    </p:spTree>
    <p:extLst>
      <p:ext uri="{BB962C8B-B14F-4D97-AF65-F5344CB8AC3E}">
        <p14:creationId xmlns:p14="http://schemas.microsoft.com/office/powerpoint/2010/main" val="3723540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18</a:t>
            </a:fld>
            <a:endParaRPr lang="en-US"/>
          </a:p>
        </p:txBody>
      </p:sp>
    </p:spTree>
    <p:extLst>
      <p:ext uri="{BB962C8B-B14F-4D97-AF65-F5344CB8AC3E}">
        <p14:creationId xmlns:p14="http://schemas.microsoft.com/office/powerpoint/2010/main" val="34569379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19</a:t>
            </a:fld>
            <a:endParaRPr lang="en-US"/>
          </a:p>
        </p:txBody>
      </p:sp>
    </p:spTree>
    <p:extLst>
      <p:ext uri="{BB962C8B-B14F-4D97-AF65-F5344CB8AC3E}">
        <p14:creationId xmlns:p14="http://schemas.microsoft.com/office/powerpoint/2010/main" val="29194425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20</a:t>
            </a:fld>
            <a:endParaRPr lang="en-US" dirty="0"/>
          </a:p>
        </p:txBody>
      </p:sp>
    </p:spTree>
    <p:extLst>
      <p:ext uri="{BB962C8B-B14F-4D97-AF65-F5344CB8AC3E}">
        <p14:creationId xmlns:p14="http://schemas.microsoft.com/office/powerpoint/2010/main" val="9272339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21</a:t>
            </a:fld>
            <a:endParaRPr lang="en-US" dirty="0"/>
          </a:p>
        </p:txBody>
      </p:sp>
    </p:spTree>
    <p:extLst>
      <p:ext uri="{BB962C8B-B14F-4D97-AF65-F5344CB8AC3E}">
        <p14:creationId xmlns:p14="http://schemas.microsoft.com/office/powerpoint/2010/main" val="927233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22</a:t>
            </a:fld>
            <a:endParaRPr lang="en-US"/>
          </a:p>
        </p:txBody>
      </p:sp>
    </p:spTree>
    <p:extLst>
      <p:ext uri="{BB962C8B-B14F-4D97-AF65-F5344CB8AC3E}">
        <p14:creationId xmlns:p14="http://schemas.microsoft.com/office/powerpoint/2010/main" val="724234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a:t>
            </a:fld>
            <a:endParaRPr lang="en-US"/>
          </a:p>
        </p:txBody>
      </p:sp>
    </p:spTree>
    <p:extLst>
      <p:ext uri="{BB962C8B-B14F-4D97-AF65-F5344CB8AC3E}">
        <p14:creationId xmlns:p14="http://schemas.microsoft.com/office/powerpoint/2010/main" val="18791981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23</a:t>
            </a:fld>
            <a:endParaRPr lang="en-US"/>
          </a:p>
        </p:txBody>
      </p:sp>
    </p:spTree>
    <p:extLst>
      <p:ext uri="{BB962C8B-B14F-4D97-AF65-F5344CB8AC3E}">
        <p14:creationId xmlns:p14="http://schemas.microsoft.com/office/powerpoint/2010/main" val="3847807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24</a:t>
            </a:fld>
            <a:endParaRPr lang="en-US"/>
          </a:p>
        </p:txBody>
      </p:sp>
    </p:spTree>
    <p:extLst>
      <p:ext uri="{BB962C8B-B14F-4D97-AF65-F5344CB8AC3E}">
        <p14:creationId xmlns:p14="http://schemas.microsoft.com/office/powerpoint/2010/main" val="29064458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25</a:t>
            </a:fld>
            <a:endParaRPr lang="en-US"/>
          </a:p>
        </p:txBody>
      </p:sp>
    </p:spTree>
    <p:extLst>
      <p:ext uri="{BB962C8B-B14F-4D97-AF65-F5344CB8AC3E}">
        <p14:creationId xmlns:p14="http://schemas.microsoft.com/office/powerpoint/2010/main" val="4054314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3</a:t>
            </a:fld>
            <a:endParaRPr lang="en-US"/>
          </a:p>
        </p:txBody>
      </p:sp>
    </p:spTree>
    <p:extLst>
      <p:ext uri="{BB962C8B-B14F-4D97-AF65-F5344CB8AC3E}">
        <p14:creationId xmlns:p14="http://schemas.microsoft.com/office/powerpoint/2010/main" val="3513812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E2692720-820E-47C1-8A16-C0C1611DAAD1}" type="slidenum">
              <a:rPr lang="en-US" smtClean="0"/>
              <a:pPr/>
              <a:t>4</a:t>
            </a:fld>
            <a:endParaRPr lang="en-US"/>
          </a:p>
        </p:txBody>
      </p:sp>
    </p:spTree>
    <p:extLst>
      <p:ext uri="{BB962C8B-B14F-4D97-AF65-F5344CB8AC3E}">
        <p14:creationId xmlns:p14="http://schemas.microsoft.com/office/powerpoint/2010/main" val="257559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5</a:t>
            </a:fld>
            <a:endParaRPr lang="en-US"/>
          </a:p>
        </p:txBody>
      </p:sp>
    </p:spTree>
    <p:extLst>
      <p:ext uri="{BB962C8B-B14F-4D97-AF65-F5344CB8AC3E}">
        <p14:creationId xmlns:p14="http://schemas.microsoft.com/office/powerpoint/2010/main" val="3870831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6</a:t>
            </a:fld>
            <a:endParaRPr lang="en-US"/>
          </a:p>
        </p:txBody>
      </p:sp>
    </p:spTree>
    <p:extLst>
      <p:ext uri="{BB962C8B-B14F-4D97-AF65-F5344CB8AC3E}">
        <p14:creationId xmlns:p14="http://schemas.microsoft.com/office/powerpoint/2010/main" val="1046583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9</a:t>
            </a:fld>
            <a:endParaRPr lang="en-US"/>
          </a:p>
        </p:txBody>
      </p:sp>
    </p:spTree>
    <p:extLst>
      <p:ext uri="{BB962C8B-B14F-4D97-AF65-F5344CB8AC3E}">
        <p14:creationId xmlns:p14="http://schemas.microsoft.com/office/powerpoint/2010/main" val="4213480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11</a:t>
            </a:fld>
            <a:endParaRPr lang="en-US"/>
          </a:p>
        </p:txBody>
      </p:sp>
    </p:spTree>
    <p:extLst>
      <p:ext uri="{BB962C8B-B14F-4D97-AF65-F5344CB8AC3E}">
        <p14:creationId xmlns:p14="http://schemas.microsoft.com/office/powerpoint/2010/main" val="42134805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1" descr="CERN144"/>
          <p:cNvPicPr>
            <a:picLocks noChangeAspect="1" noChangeArrowheads="1"/>
          </p:cNvPicPr>
          <p:nvPr/>
        </p:nvPicPr>
        <p:blipFill>
          <a:blip r:embed="rId2" cstate="print"/>
          <a:srcRect/>
          <a:stretch>
            <a:fillRect/>
          </a:stretch>
        </p:blipFill>
        <p:spPr bwMode="auto">
          <a:xfrm>
            <a:off x="7884368" y="5589240"/>
            <a:ext cx="1202432" cy="1202432"/>
          </a:xfrm>
          <a:prstGeom prst="rect">
            <a:avLst/>
          </a:prstGeom>
          <a:noFill/>
          <a:ln w="9525">
            <a:noFill/>
            <a:miter lim="800000"/>
            <a:headEnd/>
            <a:tailEnd/>
          </a:ln>
        </p:spPr>
      </p:pic>
      <p:pic>
        <p:nvPicPr>
          <p:cNvPr id="6" name="Picture 2"/>
          <p:cNvPicPr>
            <a:picLocks noChangeAspect="1" noChangeArrowheads="1"/>
          </p:cNvPicPr>
          <p:nvPr/>
        </p:nvPicPr>
        <p:blipFill>
          <a:blip r:embed="rId3" cstate="print"/>
          <a:srcRect/>
          <a:stretch>
            <a:fillRect/>
          </a:stretch>
        </p:blipFill>
        <p:spPr bwMode="auto">
          <a:xfrm>
            <a:off x="4368770" y="116632"/>
            <a:ext cx="4667726" cy="1016318"/>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a:t>
            </a:fld>
            <a:endParaRPr lang="en-US"/>
          </a:p>
        </p:txBody>
      </p:sp>
      <p:sp>
        <p:nvSpPr>
          <p:cNvPr id="7" name="Parallelogram 6"/>
          <p:cNvSpPr/>
          <p:nvPr/>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pic>
        <p:nvPicPr>
          <p:cNvPr id="8" name="Picture 2"/>
          <p:cNvPicPr>
            <a:picLocks noChangeAspect="1" noChangeArrowheads="1"/>
          </p:cNvPicPr>
          <p:nvPr userDrawn="1"/>
        </p:nvPicPr>
        <p:blipFill>
          <a:blip r:embed="rId3" cstate="print"/>
          <a:srcRect/>
          <a:stretch>
            <a:fillRect/>
          </a:stretch>
        </p:blipFill>
        <p:spPr bwMode="auto">
          <a:xfrm>
            <a:off x="7339141" y="6381328"/>
            <a:ext cx="1697355" cy="36957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a:t>
            </a:fld>
            <a:endParaRPr lang="en-US"/>
          </a:p>
        </p:txBody>
      </p:sp>
      <p:sp>
        <p:nvSpPr>
          <p:cNvPr id="5" name="Rectangle 4"/>
          <p:cNvSpPr>
            <a:spLocks noChangeAspect="1"/>
          </p:cNvSpPr>
          <p:nvPr/>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a:spLocks noChangeAspect="1"/>
          </p:cNvSpPr>
          <p:nvPr/>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4"/>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7.wmf"/><Relationship Id="rId5" Type="http://schemas.openxmlformats.org/officeDocument/2006/relationships/oleObject" Target="../embeddings/oleObject2.bin"/><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3.wmf"/><Relationship Id="rId5" Type="http://schemas.openxmlformats.org/officeDocument/2006/relationships/oleObject" Target="../embeddings/oleObject1.bin"/><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2"/>
          <p:cNvSpPr txBox="1">
            <a:spLocks/>
          </p:cNvSpPr>
          <p:nvPr/>
        </p:nvSpPr>
        <p:spPr>
          <a:xfrm>
            <a:off x="2355653" y="5431083"/>
            <a:ext cx="5024226" cy="132971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Tx/>
              <a:buBlip>
                <a:blip r:embed="rId3"/>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de-DE" sz="1600" b="1" dirty="0" smtClean="0">
                <a:solidFill>
                  <a:srgbClr val="7BBA21"/>
                </a:solidFill>
              </a:rPr>
              <a:t>Fredrik Wenander</a:t>
            </a:r>
          </a:p>
          <a:p>
            <a:pPr marL="0" indent="0" algn="ctr">
              <a:buNone/>
            </a:pPr>
            <a:r>
              <a:rPr lang="de-DE" sz="1600" b="1" dirty="0" smtClean="0">
                <a:solidFill>
                  <a:srgbClr val="7BBA21"/>
                </a:solidFill>
              </a:rPr>
              <a:t>CATHI Review Meeting</a:t>
            </a:r>
          </a:p>
          <a:p>
            <a:pPr marL="0" indent="0" algn="ctr">
              <a:buNone/>
            </a:pPr>
            <a:r>
              <a:rPr lang="de-DE" sz="1600" b="1" dirty="0" smtClean="0">
                <a:solidFill>
                  <a:srgbClr val="7BBA21"/>
                </a:solidFill>
              </a:rPr>
              <a:t>Barcelona 23/9-2014</a:t>
            </a:r>
          </a:p>
        </p:txBody>
      </p:sp>
      <p:pic>
        <p:nvPicPr>
          <p:cNvPr id="7" name="Picture 6" descr="TSR-Logo_W_2012-07-23.png"/>
          <p:cNvPicPr>
            <a:picLocks noChangeAspect="1"/>
          </p:cNvPicPr>
          <p:nvPr/>
        </p:nvPicPr>
        <p:blipFill rotWithShape="1">
          <a:blip r:embed="rId4" cstate="print"/>
          <a:srcRect l="4304" b="15050"/>
          <a:stretch/>
        </p:blipFill>
        <p:spPr>
          <a:xfrm>
            <a:off x="2616157" y="2130672"/>
            <a:ext cx="4675278" cy="764928"/>
          </a:xfrm>
          <a:prstGeom prst="rect">
            <a:avLst/>
          </a:prstGeom>
        </p:spPr>
      </p:pic>
      <p:grpSp>
        <p:nvGrpSpPr>
          <p:cNvPr id="8" name="Group 7"/>
          <p:cNvGrpSpPr/>
          <p:nvPr/>
        </p:nvGrpSpPr>
        <p:grpSpPr>
          <a:xfrm>
            <a:off x="2159824" y="3398527"/>
            <a:ext cx="5916033" cy="1737479"/>
            <a:chOff x="757931" y="3048276"/>
            <a:chExt cx="5916033" cy="1737479"/>
          </a:xfrm>
        </p:grpSpPr>
        <p:grpSp>
          <p:nvGrpSpPr>
            <p:cNvPr id="9" name="Group 8"/>
            <p:cNvGrpSpPr/>
            <p:nvPr/>
          </p:nvGrpSpPr>
          <p:grpSpPr>
            <a:xfrm>
              <a:off x="757931" y="3048276"/>
              <a:ext cx="2377155" cy="1583099"/>
              <a:chOff x="201996" y="189186"/>
              <a:chExt cx="3476598" cy="2315287"/>
            </a:xfrm>
          </p:grpSpPr>
          <p:pic>
            <p:nvPicPr>
              <p:cNvPr id="17" name="Picture 3" descr="The Test Storage Ring (TSR) in 3D"/>
              <p:cNvPicPr>
                <a:picLocks noChangeAspect="1" noChangeArrowheads="1"/>
              </p:cNvPicPr>
              <p:nvPr/>
            </p:nvPicPr>
            <p:blipFill>
              <a:blip r:embed="rId5" cstate="print"/>
              <a:srcRect/>
              <a:stretch>
                <a:fillRect/>
              </a:stretch>
            </p:blipFill>
            <p:spPr bwMode="auto">
              <a:xfrm>
                <a:off x="201996" y="189186"/>
                <a:ext cx="3476598" cy="2315287"/>
              </a:xfrm>
              <a:prstGeom prst="rect">
                <a:avLst/>
              </a:prstGeom>
              <a:noFill/>
            </p:spPr>
          </p:pic>
          <p:sp>
            <p:nvSpPr>
              <p:cNvPr id="18" name="TextBox 17"/>
              <p:cNvSpPr txBox="1"/>
              <p:nvPr/>
            </p:nvSpPr>
            <p:spPr>
              <a:xfrm>
                <a:off x="1587321" y="1008994"/>
                <a:ext cx="713090" cy="500171"/>
              </a:xfrm>
              <a:prstGeom prst="rect">
                <a:avLst/>
              </a:prstGeom>
              <a:noFill/>
            </p:spPr>
            <p:txBody>
              <a:bodyPr wrap="none" rtlCol="0">
                <a:spAutoFit/>
              </a:bodyPr>
              <a:lstStyle/>
              <a:p>
                <a:r>
                  <a:rPr lang="en-US" dirty="0" smtClean="0"/>
                  <a:t>TSR</a:t>
                </a:r>
                <a:endParaRPr lang="en-US" dirty="0"/>
              </a:p>
            </p:txBody>
          </p:sp>
        </p:grpSp>
        <p:grpSp>
          <p:nvGrpSpPr>
            <p:cNvPr id="10" name="Group 9"/>
            <p:cNvGrpSpPr/>
            <p:nvPr/>
          </p:nvGrpSpPr>
          <p:grpSpPr>
            <a:xfrm>
              <a:off x="3299242" y="3087584"/>
              <a:ext cx="3374722" cy="1698171"/>
              <a:chOff x="3702972" y="3063834"/>
              <a:chExt cx="3374722" cy="1698171"/>
            </a:xfrm>
          </p:grpSpPr>
          <p:pic>
            <p:nvPicPr>
              <p:cNvPr id="13" name="Picture 2"/>
              <p:cNvPicPr>
                <a:picLocks noChangeAspect="1" noChangeArrowheads="1"/>
              </p:cNvPicPr>
              <p:nvPr/>
            </p:nvPicPr>
            <p:blipFill>
              <a:blip r:embed="rId6" cstate="print"/>
              <a:srcRect l="6962" t="57909" r="39486" b="20517"/>
              <a:stretch>
                <a:fillRect/>
              </a:stretch>
            </p:blipFill>
            <p:spPr bwMode="auto">
              <a:xfrm>
                <a:off x="3702972" y="3099459"/>
                <a:ext cx="3315345" cy="1662546"/>
              </a:xfrm>
              <a:prstGeom prst="rect">
                <a:avLst/>
              </a:prstGeom>
              <a:noFill/>
              <a:ln w="9525">
                <a:noFill/>
                <a:miter lim="800000"/>
                <a:headEnd/>
                <a:tailEnd/>
              </a:ln>
            </p:spPr>
          </p:pic>
          <p:sp>
            <p:nvSpPr>
              <p:cNvPr id="14" name="Rectangle 13"/>
              <p:cNvSpPr/>
              <p:nvPr/>
            </p:nvSpPr>
            <p:spPr>
              <a:xfrm>
                <a:off x="4726379" y="3063834"/>
                <a:ext cx="1246909" cy="20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5807033" y="3206338"/>
                <a:ext cx="1270661" cy="369332"/>
              </a:xfrm>
              <a:prstGeom prst="rect">
                <a:avLst/>
              </a:prstGeom>
              <a:solidFill>
                <a:schemeClr val="bg1"/>
              </a:solidFill>
            </p:spPr>
            <p:txBody>
              <a:bodyPr wrap="square" rtlCol="0">
                <a:spAutoFit/>
              </a:bodyPr>
              <a:lstStyle/>
              <a:p>
                <a:r>
                  <a:rPr lang="en-US" dirty="0" smtClean="0"/>
                  <a:t>ISOLDE</a:t>
                </a:r>
                <a:endParaRPr lang="en-US" dirty="0"/>
              </a:p>
            </p:txBody>
          </p:sp>
          <p:sp>
            <p:nvSpPr>
              <p:cNvPr id="16" name="Rectangle 15"/>
              <p:cNvSpPr/>
              <p:nvPr/>
            </p:nvSpPr>
            <p:spPr>
              <a:xfrm>
                <a:off x="3716977" y="3800104"/>
                <a:ext cx="1626919" cy="9381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extBox 10"/>
            <p:cNvSpPr txBox="1"/>
            <p:nvPr/>
          </p:nvSpPr>
          <p:spPr>
            <a:xfrm>
              <a:off x="3289474" y="3574480"/>
              <a:ext cx="413896" cy="646331"/>
            </a:xfrm>
            <a:prstGeom prst="rect">
              <a:avLst/>
            </a:prstGeom>
            <a:noFill/>
          </p:spPr>
          <p:txBody>
            <a:bodyPr wrap="none" rtlCol="0">
              <a:spAutoFit/>
            </a:bodyPr>
            <a:lstStyle/>
            <a:p>
              <a:r>
                <a:rPr lang="en-US" sz="3600" b="1" dirty="0" smtClean="0">
                  <a:solidFill>
                    <a:schemeClr val="accent6">
                      <a:lumMod val="50000"/>
                    </a:schemeClr>
                  </a:solidFill>
                </a:rPr>
                <a:t>+</a:t>
              </a:r>
              <a:endParaRPr lang="en-US" b="1" dirty="0">
                <a:solidFill>
                  <a:schemeClr val="accent6">
                    <a:lumMod val="50000"/>
                  </a:schemeClr>
                </a:solidFill>
              </a:endParaRPr>
            </a:p>
          </p:txBody>
        </p:sp>
      </p:grpSp>
      <p:sp>
        <p:nvSpPr>
          <p:cNvPr id="19" name="Rectangle 18"/>
          <p:cNvSpPr/>
          <p:nvPr/>
        </p:nvSpPr>
        <p:spPr>
          <a:xfrm>
            <a:off x="7379879" y="6115050"/>
            <a:ext cx="1773646" cy="742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8" descr="J:\Graphics\PICTURES\LOGOS\CERN.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75857" y="5846397"/>
            <a:ext cx="914400" cy="91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826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10</a:t>
            </a:fld>
            <a:endParaRPr lang="en-US"/>
          </a:p>
        </p:txBody>
      </p:sp>
      <p:sp>
        <p:nvSpPr>
          <p:cNvPr id="16" name="TextBox 15"/>
          <p:cNvSpPr txBox="1"/>
          <p:nvPr/>
        </p:nvSpPr>
        <p:spPr>
          <a:xfrm>
            <a:off x="6408622" y="259621"/>
            <a:ext cx="1744004" cy="584775"/>
          </a:xfrm>
          <a:prstGeom prst="rect">
            <a:avLst/>
          </a:prstGeom>
          <a:noFill/>
        </p:spPr>
        <p:txBody>
          <a:bodyPr wrap="none" rtlCol="0">
            <a:spAutoFit/>
          </a:bodyPr>
          <a:lstStyle/>
          <a:p>
            <a:r>
              <a:rPr lang="en-US" sz="3200" b="1" dirty="0" smtClean="0"/>
              <a:t>e-cooling</a:t>
            </a:r>
            <a:endParaRPr lang="en-US" sz="3200" b="1" dirty="0"/>
          </a:p>
        </p:txBody>
      </p:sp>
      <p:pic>
        <p:nvPicPr>
          <p:cNvPr id="18" name="Picture 4"/>
          <p:cNvPicPr>
            <a:picLocks noChangeAspect="1" noChangeArrowheads="1"/>
          </p:cNvPicPr>
          <p:nvPr/>
        </p:nvPicPr>
        <p:blipFill>
          <a:blip r:embed="rId2" cstate="print"/>
          <a:srcRect/>
          <a:stretch>
            <a:fillRect/>
          </a:stretch>
        </p:blipFill>
        <p:spPr bwMode="auto">
          <a:xfrm>
            <a:off x="469889" y="3172330"/>
            <a:ext cx="4087513" cy="3308939"/>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0" name="TextBox 19"/>
          <p:cNvSpPr txBox="1"/>
          <p:nvPr/>
        </p:nvSpPr>
        <p:spPr>
          <a:xfrm>
            <a:off x="2775072" y="5118447"/>
            <a:ext cx="1602042" cy="830997"/>
          </a:xfrm>
          <a:prstGeom prst="rect">
            <a:avLst/>
          </a:prstGeom>
          <a:noFill/>
        </p:spPr>
        <p:txBody>
          <a:bodyPr wrap="none" rtlCol="0">
            <a:spAutoFit/>
          </a:bodyPr>
          <a:lstStyle/>
          <a:p>
            <a:r>
              <a:rPr lang="de-DE" sz="1200" dirty="0" smtClean="0">
                <a:solidFill>
                  <a:schemeClr val="bg1">
                    <a:lumMod val="50000"/>
                  </a:schemeClr>
                </a:solidFill>
              </a:rPr>
              <a:t>M. Beutelspacher, </a:t>
            </a:r>
          </a:p>
          <a:p>
            <a:r>
              <a:rPr lang="de-DE" sz="1200" dirty="0" smtClean="0">
                <a:solidFill>
                  <a:schemeClr val="bg1">
                    <a:lumMod val="50000"/>
                  </a:schemeClr>
                </a:solidFill>
              </a:rPr>
              <a:t>Diploma thesis, </a:t>
            </a:r>
          </a:p>
          <a:p>
            <a:r>
              <a:rPr lang="de-DE" sz="1200" dirty="0" smtClean="0">
                <a:solidFill>
                  <a:schemeClr val="bg1">
                    <a:lumMod val="50000"/>
                  </a:schemeClr>
                </a:solidFill>
              </a:rPr>
              <a:t>University Heidelberg, </a:t>
            </a:r>
          </a:p>
          <a:p>
            <a:r>
              <a:rPr lang="de-DE" sz="1200" dirty="0" smtClean="0">
                <a:solidFill>
                  <a:schemeClr val="bg1">
                    <a:lumMod val="50000"/>
                  </a:schemeClr>
                </a:solidFill>
              </a:rPr>
              <a:t>1997</a:t>
            </a:r>
            <a:endParaRPr lang="en-GB" sz="1200" dirty="0">
              <a:solidFill>
                <a:schemeClr val="bg1">
                  <a:lumMod val="50000"/>
                </a:schemeClr>
              </a:solidFill>
            </a:endParaRPr>
          </a:p>
        </p:txBody>
      </p:sp>
      <p:sp>
        <p:nvSpPr>
          <p:cNvPr id="2" name="TextBox 1"/>
          <p:cNvSpPr txBox="1"/>
          <p:nvPr/>
        </p:nvSpPr>
        <p:spPr>
          <a:xfrm>
            <a:off x="961901" y="3503221"/>
            <a:ext cx="1082476" cy="276999"/>
          </a:xfrm>
          <a:prstGeom prst="rect">
            <a:avLst/>
          </a:prstGeom>
          <a:noFill/>
        </p:spPr>
        <p:txBody>
          <a:bodyPr wrap="none" rtlCol="0">
            <a:spAutoFit/>
          </a:bodyPr>
          <a:lstStyle/>
          <a:p>
            <a:r>
              <a:rPr lang="en-US" sz="1200" dirty="0" smtClean="0"/>
              <a:t>Before cooling</a:t>
            </a:r>
            <a:endParaRPr lang="en-GB" sz="1200" dirty="0"/>
          </a:p>
        </p:txBody>
      </p:sp>
      <p:sp>
        <p:nvSpPr>
          <p:cNvPr id="24" name="TextBox 23"/>
          <p:cNvSpPr txBox="1"/>
          <p:nvPr/>
        </p:nvSpPr>
        <p:spPr>
          <a:xfrm>
            <a:off x="1090551" y="5233396"/>
            <a:ext cx="986424" cy="276999"/>
          </a:xfrm>
          <a:prstGeom prst="rect">
            <a:avLst/>
          </a:prstGeom>
          <a:noFill/>
        </p:spPr>
        <p:txBody>
          <a:bodyPr wrap="none" rtlCol="0">
            <a:spAutoFit/>
          </a:bodyPr>
          <a:lstStyle/>
          <a:p>
            <a:r>
              <a:rPr lang="en-US" sz="1200" dirty="0" smtClean="0"/>
              <a:t>After cooling</a:t>
            </a:r>
            <a:endParaRPr lang="en-GB" sz="1200" dirty="0"/>
          </a:p>
        </p:txBody>
      </p:sp>
      <p:sp>
        <p:nvSpPr>
          <p:cNvPr id="25" name="TextBox 24"/>
          <p:cNvSpPr txBox="1"/>
          <p:nvPr/>
        </p:nvSpPr>
        <p:spPr>
          <a:xfrm>
            <a:off x="1691379" y="6457519"/>
            <a:ext cx="2065117" cy="338554"/>
          </a:xfrm>
          <a:prstGeom prst="rect">
            <a:avLst/>
          </a:prstGeom>
          <a:noFill/>
        </p:spPr>
        <p:txBody>
          <a:bodyPr wrap="none" rtlCol="0">
            <a:spAutoFit/>
          </a:bodyPr>
          <a:lstStyle/>
          <a:p>
            <a:r>
              <a:rPr lang="en-US" sz="1600" dirty="0" smtClean="0"/>
              <a:t>Radial beam extension</a:t>
            </a:r>
            <a:endParaRPr lang="en-GB" sz="1600" dirty="0"/>
          </a:p>
        </p:txBody>
      </p:sp>
      <p:sp>
        <p:nvSpPr>
          <p:cNvPr id="3" name="Rectangle 2"/>
          <p:cNvSpPr/>
          <p:nvPr/>
        </p:nvSpPr>
        <p:spPr>
          <a:xfrm>
            <a:off x="469889" y="1258784"/>
            <a:ext cx="620662" cy="2054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27317" y="1231115"/>
            <a:ext cx="4572000" cy="1692771"/>
          </a:xfrm>
          <a:prstGeom prst="rect">
            <a:avLst/>
          </a:prstGeom>
        </p:spPr>
        <p:txBody>
          <a:bodyPr>
            <a:spAutoFit/>
          </a:bodyPr>
          <a:lstStyle/>
          <a:p>
            <a:pPr marL="354012" lvl="1">
              <a:spcBef>
                <a:spcPts val="600"/>
              </a:spcBef>
              <a:buClr>
                <a:schemeClr val="bg2">
                  <a:lumMod val="25000"/>
                </a:schemeClr>
              </a:buClr>
              <a:buSzPct val="75000"/>
            </a:pPr>
            <a:r>
              <a:rPr lang="en-US" sz="2000" dirty="0" smtClean="0"/>
              <a:t>E-cooling needed for: </a:t>
            </a:r>
          </a:p>
          <a:p>
            <a:pPr marL="696912" lvl="1" indent="-342900">
              <a:spcBef>
                <a:spcPts val="600"/>
              </a:spcBef>
              <a:buSzPct val="100000"/>
              <a:buFont typeface="+mj-lt"/>
              <a:buAutoNum type="arabicPeriod"/>
            </a:pPr>
            <a:r>
              <a:rPr lang="en-US" sz="1600" dirty="0" smtClean="0"/>
              <a:t>Reducing </a:t>
            </a:r>
            <a:r>
              <a:rPr lang="en-US" sz="1600" dirty="0"/>
              <a:t>momentum </a:t>
            </a:r>
            <a:r>
              <a:rPr lang="en-US" sz="1600" dirty="0" smtClean="0"/>
              <a:t>spread</a:t>
            </a:r>
            <a:endParaRPr lang="en-GB" sz="1600" dirty="0" smtClean="0"/>
          </a:p>
          <a:p>
            <a:pPr marL="696912" lvl="1" indent="-342900">
              <a:spcBef>
                <a:spcPts val="600"/>
              </a:spcBef>
              <a:buSzPct val="100000"/>
              <a:buFont typeface="+mj-lt"/>
              <a:buAutoNum type="arabicPeriod"/>
            </a:pPr>
            <a:r>
              <a:rPr lang="en-US" sz="1600" dirty="0" smtClean="0"/>
              <a:t>Stacking of multi-turn injection</a:t>
            </a:r>
          </a:p>
          <a:p>
            <a:pPr marL="696912" lvl="1" indent="-342900">
              <a:spcBef>
                <a:spcPts val="600"/>
              </a:spcBef>
              <a:buSzPct val="100000"/>
              <a:buFont typeface="+mj-lt"/>
              <a:buAutoNum type="arabicPeriod"/>
            </a:pPr>
            <a:r>
              <a:rPr lang="en-US" sz="1600" dirty="0" smtClean="0"/>
              <a:t>Compensate for energy loss in target</a:t>
            </a:r>
          </a:p>
          <a:p>
            <a:pPr marL="696912" lvl="1" indent="-342900">
              <a:spcBef>
                <a:spcPts val="600"/>
              </a:spcBef>
              <a:buSzPct val="100000"/>
              <a:buFont typeface="+mj-lt"/>
              <a:buAutoNum type="arabicPeriod"/>
            </a:pPr>
            <a:r>
              <a:rPr lang="en-US" sz="1600" dirty="0"/>
              <a:t>Reducing beam </a:t>
            </a:r>
            <a:r>
              <a:rPr lang="en-US" sz="1600" dirty="0" smtClean="0"/>
              <a:t>size</a:t>
            </a:r>
            <a:endParaRPr lang="en-US" sz="1600" dirty="0"/>
          </a:p>
        </p:txBody>
      </p:sp>
      <p:sp>
        <p:nvSpPr>
          <p:cNvPr id="5" name="Rectangle 4"/>
          <p:cNvSpPr/>
          <p:nvPr/>
        </p:nvSpPr>
        <p:spPr>
          <a:xfrm>
            <a:off x="7363923" y="6198781"/>
            <a:ext cx="1679944" cy="5972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408" t="15116" r="59871" b="27902"/>
          <a:stretch/>
        </p:blipFill>
        <p:spPr bwMode="auto">
          <a:xfrm>
            <a:off x="6071189" y="5039833"/>
            <a:ext cx="1737457" cy="1756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4006" r="17335" b="17406"/>
          <a:stretch/>
        </p:blipFill>
        <p:spPr bwMode="auto">
          <a:xfrm>
            <a:off x="5711855" y="2462272"/>
            <a:ext cx="2392325" cy="2513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364101" y="2024390"/>
            <a:ext cx="3151632" cy="523220"/>
          </a:xfrm>
          <a:prstGeom prst="rect">
            <a:avLst/>
          </a:prstGeom>
          <a:noFill/>
        </p:spPr>
        <p:txBody>
          <a:bodyPr wrap="none" rtlCol="0">
            <a:spAutoFit/>
          </a:bodyPr>
          <a:lstStyle/>
          <a:p>
            <a:pPr algn="ctr"/>
            <a:r>
              <a:rPr lang="en-US" sz="1400" dirty="0" smtClean="0"/>
              <a:t>Assembly of 4 movable DSSD positioned </a:t>
            </a:r>
            <a:br>
              <a:rPr lang="en-US" sz="1400" dirty="0" smtClean="0"/>
            </a:br>
            <a:r>
              <a:rPr lang="en-US" sz="1400" dirty="0" smtClean="0"/>
              <a:t>up- or downstream of target point</a:t>
            </a:r>
            <a:endParaRPr lang="en-GB" sz="1400" dirty="0"/>
          </a:p>
        </p:txBody>
      </p:sp>
      <p:sp>
        <p:nvSpPr>
          <p:cNvPr id="11" name="TextBox 10"/>
          <p:cNvSpPr txBox="1"/>
          <p:nvPr/>
        </p:nvSpPr>
        <p:spPr>
          <a:xfrm>
            <a:off x="7795179" y="4628752"/>
            <a:ext cx="1210588" cy="430887"/>
          </a:xfrm>
          <a:prstGeom prst="rect">
            <a:avLst/>
          </a:prstGeom>
          <a:noFill/>
        </p:spPr>
        <p:txBody>
          <a:bodyPr wrap="none" rtlCol="0">
            <a:spAutoFit/>
          </a:bodyPr>
          <a:lstStyle/>
          <a:p>
            <a:r>
              <a:rPr lang="en-US" sz="1100" dirty="0" smtClean="0">
                <a:solidFill>
                  <a:schemeClr val="bg1">
                    <a:lumMod val="50000"/>
                  </a:schemeClr>
                </a:solidFill>
              </a:rPr>
              <a:t>From T. </a:t>
            </a:r>
            <a:r>
              <a:rPr lang="en-US" sz="1100" dirty="0" err="1" smtClean="0">
                <a:solidFill>
                  <a:schemeClr val="bg1">
                    <a:lumMod val="50000"/>
                  </a:schemeClr>
                </a:solidFill>
              </a:rPr>
              <a:t>Davinson</a:t>
            </a:r>
            <a:r>
              <a:rPr lang="en-US" sz="1100" dirty="0" smtClean="0">
                <a:solidFill>
                  <a:schemeClr val="bg1">
                    <a:lumMod val="50000"/>
                  </a:schemeClr>
                </a:solidFill>
              </a:rPr>
              <a:t> </a:t>
            </a:r>
          </a:p>
          <a:p>
            <a:r>
              <a:rPr lang="en-US" sz="1100" dirty="0" smtClean="0">
                <a:solidFill>
                  <a:schemeClr val="bg1">
                    <a:lumMod val="50000"/>
                  </a:schemeClr>
                </a:solidFill>
              </a:rPr>
              <a:t>and P. Woods</a:t>
            </a:r>
            <a:endParaRPr lang="en-GB" sz="1100" dirty="0">
              <a:solidFill>
                <a:schemeClr val="bg1">
                  <a:lumMod val="50000"/>
                </a:schemeClr>
              </a:solidFill>
            </a:endParaRPr>
          </a:p>
        </p:txBody>
      </p:sp>
      <p:cxnSp>
        <p:nvCxnSpPr>
          <p:cNvPr id="8" name="Straight Arrow Connector 7"/>
          <p:cNvCxnSpPr/>
          <p:nvPr/>
        </p:nvCxnSpPr>
        <p:spPr>
          <a:xfrm>
            <a:off x="1814286" y="2923886"/>
            <a:ext cx="262689" cy="57933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9061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5"/>
          <p:cNvPicPr>
            <a:picLocks noChangeAspect="1" noChangeArrowheads="1"/>
          </p:cNvPicPr>
          <p:nvPr/>
        </p:nvPicPr>
        <p:blipFill>
          <a:blip r:embed="rId4" cstate="print"/>
          <a:srcRect/>
          <a:stretch>
            <a:fillRect/>
          </a:stretch>
        </p:blipFill>
        <p:spPr bwMode="auto">
          <a:xfrm>
            <a:off x="4621603" y="3185892"/>
            <a:ext cx="4740973" cy="2867895"/>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DCE4B40A-67BA-4787-801A-16EE65008C21}" type="slidenum">
              <a:rPr lang="en-US" smtClean="0"/>
              <a:pPr/>
              <a:t>11</a:t>
            </a:fld>
            <a:endParaRPr lang="en-US"/>
          </a:p>
        </p:txBody>
      </p:sp>
      <p:sp>
        <p:nvSpPr>
          <p:cNvPr id="13" name="TextBox 12"/>
          <p:cNvSpPr txBox="1"/>
          <p:nvPr/>
        </p:nvSpPr>
        <p:spPr>
          <a:xfrm>
            <a:off x="5276974" y="6042405"/>
            <a:ext cx="3655040" cy="523220"/>
          </a:xfrm>
          <a:prstGeom prst="rect">
            <a:avLst/>
          </a:prstGeom>
          <a:noFill/>
        </p:spPr>
        <p:txBody>
          <a:bodyPr wrap="none" rtlCol="0">
            <a:spAutoFit/>
          </a:bodyPr>
          <a:lstStyle/>
          <a:p>
            <a:r>
              <a:rPr lang="en-US" sz="1400" dirty="0" err="1" smtClean="0"/>
              <a:t>T</a:t>
            </a:r>
            <a:r>
              <a:rPr lang="en-US" sz="1400" baseline="-25000" dirty="0" err="1" smtClean="0"/>
              <a:t>cool</a:t>
            </a:r>
            <a:r>
              <a:rPr lang="en-US" sz="1400" dirty="0" smtClean="0"/>
              <a:t> – horizontal cooling time for beam with </a:t>
            </a:r>
            <a:br>
              <a:rPr lang="en-US" sz="1400" dirty="0" smtClean="0"/>
            </a:br>
            <a:r>
              <a:rPr lang="en-US" sz="1400" dirty="0" smtClean="0"/>
              <a:t>           large diameter</a:t>
            </a:r>
          </a:p>
        </p:txBody>
      </p:sp>
      <p:sp>
        <p:nvSpPr>
          <p:cNvPr id="16" name="TextBox 15"/>
          <p:cNvSpPr txBox="1"/>
          <p:nvPr/>
        </p:nvSpPr>
        <p:spPr>
          <a:xfrm>
            <a:off x="6408622" y="259621"/>
            <a:ext cx="1744004" cy="584775"/>
          </a:xfrm>
          <a:prstGeom prst="rect">
            <a:avLst/>
          </a:prstGeom>
          <a:noFill/>
        </p:spPr>
        <p:txBody>
          <a:bodyPr wrap="none" rtlCol="0">
            <a:spAutoFit/>
          </a:bodyPr>
          <a:lstStyle/>
          <a:p>
            <a:r>
              <a:rPr lang="en-US" sz="3200" b="1" dirty="0" smtClean="0"/>
              <a:t>e-cooling</a:t>
            </a:r>
            <a:endParaRPr lang="en-US" sz="3200" b="1" dirty="0"/>
          </a:p>
        </p:txBody>
      </p:sp>
      <p:sp>
        <p:nvSpPr>
          <p:cNvPr id="3" name="Rectangle 2"/>
          <p:cNvSpPr/>
          <p:nvPr/>
        </p:nvSpPr>
        <p:spPr>
          <a:xfrm>
            <a:off x="469889" y="1258784"/>
            <a:ext cx="620662" cy="17694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27317" y="1231115"/>
            <a:ext cx="4572000" cy="1692771"/>
          </a:xfrm>
          <a:prstGeom prst="rect">
            <a:avLst/>
          </a:prstGeom>
        </p:spPr>
        <p:txBody>
          <a:bodyPr>
            <a:spAutoFit/>
          </a:bodyPr>
          <a:lstStyle/>
          <a:p>
            <a:pPr marL="354012" lvl="1">
              <a:spcBef>
                <a:spcPts val="600"/>
              </a:spcBef>
              <a:buClr>
                <a:schemeClr val="bg2">
                  <a:lumMod val="25000"/>
                </a:schemeClr>
              </a:buClr>
              <a:buSzPct val="75000"/>
            </a:pPr>
            <a:r>
              <a:rPr lang="en-US" sz="2000" dirty="0" smtClean="0"/>
              <a:t>E-cooling needed for: </a:t>
            </a:r>
          </a:p>
          <a:p>
            <a:pPr marL="696912" lvl="1" indent="-342900">
              <a:spcBef>
                <a:spcPts val="600"/>
              </a:spcBef>
              <a:buSzPct val="100000"/>
              <a:buFont typeface="+mj-lt"/>
              <a:buAutoNum type="arabicPeriod"/>
            </a:pPr>
            <a:r>
              <a:rPr lang="en-US" sz="1600" dirty="0" smtClean="0"/>
              <a:t>Reducing </a:t>
            </a:r>
            <a:r>
              <a:rPr lang="en-US" sz="1600" dirty="0"/>
              <a:t>momentum </a:t>
            </a:r>
            <a:r>
              <a:rPr lang="en-US" sz="1600" dirty="0" smtClean="0"/>
              <a:t>spread</a:t>
            </a:r>
            <a:endParaRPr lang="en-GB" sz="1600" dirty="0" smtClean="0"/>
          </a:p>
          <a:p>
            <a:pPr marL="696912" lvl="1" indent="-342900">
              <a:spcBef>
                <a:spcPts val="600"/>
              </a:spcBef>
              <a:buSzPct val="100000"/>
              <a:buFont typeface="+mj-lt"/>
              <a:buAutoNum type="arabicPeriod"/>
            </a:pPr>
            <a:r>
              <a:rPr lang="en-US" sz="1600" dirty="0" smtClean="0"/>
              <a:t>Stacking of multi-turn injection</a:t>
            </a:r>
          </a:p>
          <a:p>
            <a:pPr marL="696912" lvl="1" indent="-342900">
              <a:spcBef>
                <a:spcPts val="600"/>
              </a:spcBef>
              <a:buSzPct val="100000"/>
              <a:buFont typeface="+mj-lt"/>
              <a:buAutoNum type="arabicPeriod"/>
            </a:pPr>
            <a:r>
              <a:rPr lang="en-US" sz="1600" dirty="0" smtClean="0"/>
              <a:t>Compensate for energy loss in target</a:t>
            </a:r>
          </a:p>
          <a:p>
            <a:pPr marL="696912" lvl="1" indent="-342900">
              <a:spcBef>
                <a:spcPts val="600"/>
              </a:spcBef>
              <a:buSzPct val="100000"/>
              <a:buFont typeface="+mj-lt"/>
              <a:buAutoNum type="arabicPeriod"/>
            </a:pPr>
            <a:r>
              <a:rPr lang="en-US" sz="1600" dirty="0"/>
              <a:t>Reducing beam </a:t>
            </a:r>
            <a:r>
              <a:rPr lang="en-US" sz="1600" dirty="0" smtClean="0"/>
              <a:t>size</a:t>
            </a:r>
            <a:endParaRPr lang="en-US" sz="1600" dirty="0"/>
          </a:p>
        </p:txBody>
      </p:sp>
      <p:sp>
        <p:nvSpPr>
          <p:cNvPr id="21" name="Text Box 6"/>
          <p:cNvSpPr txBox="1">
            <a:spLocks noChangeArrowheads="1"/>
          </p:cNvSpPr>
          <p:nvPr/>
        </p:nvSpPr>
        <p:spPr bwMode="auto">
          <a:xfrm>
            <a:off x="6184373" y="2039283"/>
            <a:ext cx="2086533" cy="646331"/>
          </a:xfrm>
          <a:prstGeom prst="rect">
            <a:avLst/>
          </a:prstGeom>
          <a:noFill/>
          <a:ln w="9525">
            <a:noFill/>
            <a:miter lim="800000"/>
            <a:headEnd/>
            <a:tailEnd/>
          </a:ln>
        </p:spPr>
        <p:txBody>
          <a:bodyPr wrap="none">
            <a:spAutoFit/>
          </a:bodyPr>
          <a:lstStyle/>
          <a:p>
            <a:pPr algn="ctr"/>
            <a:r>
              <a:rPr lang="en-GB" altLang="en-US" dirty="0">
                <a:latin typeface="Calibri" panose="020F0502020204030204" pitchFamily="34" charset="0"/>
              </a:rPr>
              <a:t>in the velocity range</a:t>
            </a:r>
          </a:p>
          <a:p>
            <a:pPr algn="ctr"/>
            <a:r>
              <a:rPr lang="en-GB" altLang="en-US" dirty="0">
                <a:latin typeface="Calibri" panose="020F0502020204030204" pitchFamily="34" charset="0"/>
              </a:rPr>
              <a:t> 0.03&lt;ß&lt;0.16 </a:t>
            </a:r>
          </a:p>
        </p:txBody>
      </p:sp>
      <p:graphicFrame>
        <p:nvGraphicFramePr>
          <p:cNvPr id="22" name="Object 404"/>
          <p:cNvGraphicFramePr>
            <a:graphicFrameLocks noChangeAspect="1"/>
          </p:cNvGraphicFramePr>
          <p:nvPr>
            <p:extLst>
              <p:ext uri="{D42A27DB-BD31-4B8C-83A1-F6EECF244321}">
                <p14:modId xmlns:p14="http://schemas.microsoft.com/office/powerpoint/2010/main" val="1570883415"/>
              </p:ext>
            </p:extLst>
          </p:nvPr>
        </p:nvGraphicFramePr>
        <p:xfrm>
          <a:off x="6307486" y="1262101"/>
          <a:ext cx="1596231" cy="815399"/>
        </p:xfrm>
        <a:graphic>
          <a:graphicData uri="http://schemas.openxmlformats.org/presentationml/2006/ole">
            <mc:AlternateContent xmlns:mc="http://schemas.openxmlformats.org/markup-compatibility/2006">
              <mc:Choice xmlns:v="urn:schemas-microsoft-com:vml" Requires="v">
                <p:oleObj spid="_x0000_s87087" name="Equation" r:id="rId5" imgW="825480" imgH="419040" progId="Equation.3">
                  <p:embed/>
                </p:oleObj>
              </mc:Choice>
              <mc:Fallback>
                <p:oleObj name="Equation" r:id="rId5" imgW="825480" imgH="419040" progId="Equation.3">
                  <p:embed/>
                  <p:pic>
                    <p:nvPicPr>
                      <p:cNvPr id="0" name=""/>
                      <p:cNvPicPr>
                        <a:picLocks noChangeAspect="1" noChangeArrowheads="1"/>
                      </p:cNvPicPr>
                      <p:nvPr/>
                    </p:nvPicPr>
                    <p:blipFill>
                      <a:blip r:embed="rId6"/>
                      <a:srcRect/>
                      <a:stretch>
                        <a:fillRect/>
                      </a:stretch>
                    </p:blipFill>
                    <p:spPr bwMode="auto">
                      <a:xfrm>
                        <a:off x="6307486" y="1262101"/>
                        <a:ext cx="1596231" cy="815399"/>
                      </a:xfrm>
                      <a:prstGeom prst="rect">
                        <a:avLst/>
                      </a:prstGeom>
                      <a:noFill/>
                      <a:extLst/>
                    </p:spPr>
                  </p:pic>
                </p:oleObj>
              </mc:Fallback>
            </mc:AlternateContent>
          </a:graphicData>
        </a:graphic>
      </p:graphicFrame>
      <p:graphicFrame>
        <p:nvGraphicFramePr>
          <p:cNvPr id="23" name="Tabelle 25"/>
          <p:cNvGraphicFramePr>
            <a:graphicFrameLocks noGrp="1"/>
          </p:cNvGraphicFramePr>
          <p:nvPr>
            <p:extLst>
              <p:ext uri="{D42A27DB-BD31-4B8C-83A1-F6EECF244321}">
                <p14:modId xmlns:p14="http://schemas.microsoft.com/office/powerpoint/2010/main" val="1330983427"/>
              </p:ext>
            </p:extLst>
          </p:nvPr>
        </p:nvGraphicFramePr>
        <p:xfrm>
          <a:off x="521575" y="4342001"/>
          <a:ext cx="3983483" cy="1935480"/>
        </p:xfrm>
        <a:graphic>
          <a:graphicData uri="http://schemas.openxmlformats.org/drawingml/2006/table">
            <a:tbl>
              <a:tblPr firstRow="1" bandRow="1">
                <a:tableStyleId>{5C22544A-7EE6-4342-B048-85BDC9FD1C3A}</a:tableStyleId>
              </a:tblPr>
              <a:tblGrid>
                <a:gridCol w="755164"/>
                <a:gridCol w="936098"/>
                <a:gridCol w="924069"/>
                <a:gridCol w="1368152"/>
              </a:tblGrid>
              <a:tr h="370840">
                <a:tc>
                  <a:txBody>
                    <a:bodyPr/>
                    <a:lstStyle/>
                    <a:p>
                      <a:r>
                        <a:rPr lang="de-DE" dirty="0" err="1" smtClean="0">
                          <a:latin typeface="Times New Roman" panose="02020603050405020304" pitchFamily="18" charset="0"/>
                          <a:cs typeface="Times New Roman" panose="02020603050405020304" pitchFamily="18" charset="0"/>
                        </a:rPr>
                        <a:t>ion</a:t>
                      </a:r>
                      <a:endParaRPr lang="en-US" dirty="0">
                        <a:latin typeface="Times New Roman" panose="02020603050405020304" pitchFamily="18" charset="0"/>
                        <a:cs typeface="Times New Roman" panose="02020603050405020304" pitchFamily="18" charset="0"/>
                      </a:endParaRPr>
                    </a:p>
                  </a:txBody>
                  <a:tcPr/>
                </a:tc>
                <a:tc>
                  <a:txBody>
                    <a:bodyPr/>
                    <a:lstStyle/>
                    <a:p>
                      <a:r>
                        <a:rPr lang="de-DE" dirty="0" err="1" smtClean="0">
                          <a:latin typeface="Times New Roman" panose="02020603050405020304" pitchFamily="18" charset="0"/>
                          <a:cs typeface="Times New Roman" panose="02020603050405020304" pitchFamily="18" charset="0"/>
                        </a:rPr>
                        <a:t>T</a:t>
                      </a:r>
                      <a:r>
                        <a:rPr lang="de-DE" baseline="-25000" dirty="0" err="1" smtClean="0">
                          <a:latin typeface="Times New Roman" panose="02020603050405020304" pitchFamily="18" charset="0"/>
                          <a:cs typeface="Times New Roman" panose="02020603050405020304" pitchFamily="18" charset="0"/>
                        </a:rPr>
                        <a:t>cool</a:t>
                      </a:r>
                      <a:r>
                        <a:rPr lang="de-DE" dirty="0" smtClean="0">
                          <a:latin typeface="Times New Roman" panose="02020603050405020304" pitchFamily="18" charset="0"/>
                          <a:cs typeface="Times New Roman" panose="02020603050405020304" pitchFamily="18" charset="0"/>
                        </a:rPr>
                        <a:t> (s)</a:t>
                      </a:r>
                      <a:endParaRPr lang="en-US" dirty="0">
                        <a:latin typeface="Times New Roman" panose="02020603050405020304" pitchFamily="18" charset="0"/>
                        <a:cs typeface="Times New Roman" panose="02020603050405020304" pitchFamily="18" charset="0"/>
                      </a:endParaRPr>
                    </a:p>
                  </a:txBody>
                  <a:tcPr/>
                </a:tc>
                <a:tc>
                  <a:txBody>
                    <a:bodyPr/>
                    <a:lstStyle/>
                    <a:p>
                      <a:r>
                        <a:rPr lang="en-US" noProof="0" dirty="0" smtClean="0">
                          <a:latin typeface="Times New Roman" panose="02020603050405020304" pitchFamily="18" charset="0"/>
                          <a:cs typeface="Times New Roman" panose="02020603050405020304" pitchFamily="18" charset="0"/>
                        </a:rPr>
                        <a:t>nuclear</a:t>
                      </a:r>
                    </a:p>
                    <a:p>
                      <a:r>
                        <a:rPr lang="de-DE" baseline="0" noProof="0" dirty="0" smtClean="0">
                          <a:latin typeface="Times New Roman" panose="02020603050405020304" pitchFamily="18" charset="0"/>
                          <a:cs typeface="Times New Roman" panose="02020603050405020304" pitchFamily="18" charset="0"/>
                        </a:rPr>
                        <a:t>   </a:t>
                      </a:r>
                      <a:r>
                        <a:rPr lang="de-DE" baseline="0" noProof="0" dirty="0" err="1" smtClean="0">
                          <a:latin typeface="Symbol" panose="05050102010706020507" pitchFamily="18" charset="2"/>
                          <a:cs typeface="Times New Roman" panose="02020603050405020304" pitchFamily="18" charset="0"/>
                        </a:rPr>
                        <a:t>t</a:t>
                      </a:r>
                      <a:r>
                        <a:rPr lang="de-DE" baseline="-25000" noProof="0" dirty="0" err="1" smtClean="0">
                          <a:latin typeface="Times New Roman" panose="02020603050405020304" pitchFamily="18" charset="0"/>
                          <a:cs typeface="Times New Roman" panose="02020603050405020304" pitchFamily="18" charset="0"/>
                        </a:rPr>
                        <a:t>n</a:t>
                      </a:r>
                      <a:r>
                        <a:rPr lang="de-DE" baseline="0" noProof="0" dirty="0" smtClean="0">
                          <a:latin typeface="Times New Roman" panose="02020603050405020304" pitchFamily="18" charset="0"/>
                          <a:cs typeface="Times New Roman" panose="02020603050405020304" pitchFamily="18" charset="0"/>
                        </a:rPr>
                        <a:t> (s)</a:t>
                      </a:r>
                      <a:endParaRPr lang="en-US" noProof="0" dirty="0">
                        <a:latin typeface="Times New Roman" panose="02020603050405020304" pitchFamily="18" charset="0"/>
                        <a:cs typeface="Times New Roman" panose="02020603050405020304" pitchFamily="18" charset="0"/>
                      </a:endParaRPr>
                    </a:p>
                  </a:txBody>
                  <a:tcPr/>
                </a:tc>
                <a:tc>
                  <a:txBody>
                    <a:bodyPr/>
                    <a:lstStyle/>
                    <a:p>
                      <a:r>
                        <a:rPr lang="de-DE" sz="1600" dirty="0" err="1" smtClean="0">
                          <a:latin typeface="Times New Roman" panose="02020603050405020304" pitchFamily="18" charset="0"/>
                          <a:cs typeface="Times New Roman" panose="02020603050405020304" pitchFamily="18" charset="0"/>
                        </a:rPr>
                        <a:t>fraction</a:t>
                      </a:r>
                      <a:r>
                        <a:rPr lang="de-DE" sz="1600" baseline="0" dirty="0" smtClean="0">
                          <a:latin typeface="Times New Roman" panose="02020603050405020304" pitchFamily="18" charset="0"/>
                          <a:cs typeface="Times New Roman" panose="02020603050405020304" pitchFamily="18" charset="0"/>
                        </a:rPr>
                        <a:t> </a:t>
                      </a:r>
                      <a:r>
                        <a:rPr lang="de-DE" sz="1600" baseline="0" dirty="0" err="1" smtClean="0">
                          <a:latin typeface="Times New Roman" panose="02020603050405020304" pitchFamily="18" charset="0"/>
                          <a:cs typeface="Times New Roman" panose="02020603050405020304" pitchFamily="18" charset="0"/>
                        </a:rPr>
                        <a:t>of</a:t>
                      </a:r>
                      <a:r>
                        <a:rPr lang="de-DE" sz="1600" baseline="0" dirty="0" smtClean="0">
                          <a:latin typeface="Times New Roman" panose="02020603050405020304" pitchFamily="18" charset="0"/>
                          <a:cs typeface="Times New Roman" panose="02020603050405020304" pitchFamily="18" charset="0"/>
                        </a:rPr>
                        <a:t> </a:t>
                      </a:r>
                      <a:r>
                        <a:rPr lang="de-DE" sz="1600" baseline="0" dirty="0" err="1" smtClean="0">
                          <a:latin typeface="Times New Roman" panose="02020603050405020304" pitchFamily="18" charset="0"/>
                          <a:cs typeface="Times New Roman" panose="02020603050405020304" pitchFamily="18" charset="0"/>
                        </a:rPr>
                        <a:t>particles</a:t>
                      </a:r>
                      <a:r>
                        <a:rPr lang="de-DE" sz="1600" baseline="0" dirty="0" smtClean="0">
                          <a:latin typeface="Times New Roman" panose="02020603050405020304" pitchFamily="18" charset="0"/>
                          <a:cs typeface="Times New Roman" panose="02020603050405020304" pitchFamily="18" charset="0"/>
                        </a:rPr>
                        <a:t> </a:t>
                      </a:r>
                      <a:r>
                        <a:rPr lang="de-DE" sz="1600" baseline="0" dirty="0" err="1" smtClean="0">
                          <a:latin typeface="Times New Roman" panose="02020603050405020304" pitchFamily="18" charset="0"/>
                          <a:cs typeface="Times New Roman" panose="02020603050405020304" pitchFamily="18" charset="0"/>
                        </a:rPr>
                        <a:t>left</a:t>
                      </a:r>
                      <a:endParaRPr lang="de-DE" sz="1600" baseline="0" dirty="0" smtClean="0">
                        <a:latin typeface="Times New Roman" panose="02020603050405020304" pitchFamily="18" charset="0"/>
                        <a:cs typeface="Times New Roman" panose="02020603050405020304" pitchFamily="18" charset="0"/>
                      </a:endParaRPr>
                    </a:p>
                    <a:p>
                      <a:r>
                        <a:rPr lang="de-DE" sz="1600" baseline="0" dirty="0" smtClean="0">
                          <a:latin typeface="Times New Roman" panose="02020603050405020304" pitchFamily="18" charset="0"/>
                          <a:cs typeface="Times New Roman" panose="02020603050405020304" pitchFamily="18" charset="0"/>
                        </a:rPr>
                        <a:t>after </a:t>
                      </a:r>
                      <a:r>
                        <a:rPr lang="de-DE" sz="1600" baseline="0" dirty="0" err="1" smtClean="0">
                          <a:latin typeface="Times New Roman" panose="02020603050405020304" pitchFamily="18" charset="0"/>
                          <a:cs typeface="Times New Roman" panose="02020603050405020304" pitchFamily="18" charset="0"/>
                        </a:rPr>
                        <a:t>cooling</a:t>
                      </a:r>
                      <a:r>
                        <a:rPr lang="de-DE" sz="1600" baseline="0" dirty="0" smtClean="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txBody>
                  <a:tcPr/>
                </a:tc>
              </a:tr>
              <a:tr h="370840">
                <a:tc>
                  <a:txBody>
                    <a:bodyPr/>
                    <a:lstStyle/>
                    <a:p>
                      <a:r>
                        <a:rPr lang="de-DE" baseline="30000" dirty="0" smtClean="0">
                          <a:latin typeface="Times New Roman" panose="02020603050405020304" pitchFamily="18" charset="0"/>
                          <a:cs typeface="Times New Roman" panose="02020603050405020304" pitchFamily="18" charset="0"/>
                        </a:rPr>
                        <a:t>8</a:t>
                      </a:r>
                      <a:r>
                        <a:rPr lang="de-DE" baseline="0" dirty="0" smtClean="0">
                          <a:latin typeface="Times New Roman" panose="02020603050405020304" pitchFamily="18" charset="0"/>
                          <a:cs typeface="Times New Roman" panose="02020603050405020304" pitchFamily="18" charset="0"/>
                        </a:rPr>
                        <a:t>B</a:t>
                      </a:r>
                      <a:r>
                        <a:rPr lang="de-DE" baseline="30000" dirty="0" smtClean="0">
                          <a:latin typeface="Times New Roman" panose="02020603050405020304" pitchFamily="18" charset="0"/>
                          <a:cs typeface="Times New Roman" panose="02020603050405020304" pitchFamily="18" charset="0"/>
                        </a:rPr>
                        <a:t>3+</a:t>
                      </a:r>
                      <a:endParaRPr lang="en-US" baseline="30000" dirty="0">
                        <a:latin typeface="Times New Roman" panose="02020603050405020304" pitchFamily="18" charset="0"/>
                        <a:cs typeface="Times New Roman" panose="02020603050405020304" pitchFamily="18" charset="0"/>
                      </a:endParaRPr>
                    </a:p>
                  </a:txBody>
                  <a:tcPr/>
                </a:tc>
                <a:tc>
                  <a:txBody>
                    <a:bodyPr/>
                    <a:lstStyle/>
                    <a:p>
                      <a:r>
                        <a:rPr lang="de-DE" dirty="0" smtClean="0">
                          <a:latin typeface="Times New Roman" panose="02020603050405020304" pitchFamily="18" charset="0"/>
                          <a:cs typeface="Times New Roman" panose="02020603050405020304" pitchFamily="18" charset="0"/>
                        </a:rPr>
                        <a:t>2.7</a:t>
                      </a:r>
                      <a:endParaRPr lang="en-US" dirty="0">
                        <a:latin typeface="Times New Roman" panose="02020603050405020304" pitchFamily="18" charset="0"/>
                        <a:cs typeface="Times New Roman" panose="02020603050405020304" pitchFamily="18" charset="0"/>
                      </a:endParaRPr>
                    </a:p>
                  </a:txBody>
                  <a:tcPr/>
                </a:tc>
                <a:tc>
                  <a:txBody>
                    <a:bodyPr/>
                    <a:lstStyle/>
                    <a:p>
                      <a:r>
                        <a:rPr lang="de-DE" dirty="0" smtClean="0">
                          <a:latin typeface="Times New Roman" panose="02020603050405020304" pitchFamily="18" charset="0"/>
                          <a:cs typeface="Times New Roman" panose="02020603050405020304" pitchFamily="18" charset="0"/>
                        </a:rPr>
                        <a:t>0.77</a:t>
                      </a:r>
                      <a:endParaRPr lang="en-US" dirty="0">
                        <a:latin typeface="Times New Roman" panose="02020603050405020304" pitchFamily="18" charset="0"/>
                        <a:cs typeface="Times New Roman" panose="02020603050405020304" pitchFamily="18" charset="0"/>
                      </a:endParaRPr>
                    </a:p>
                  </a:txBody>
                  <a:tcPr/>
                </a:tc>
                <a:tc>
                  <a:txBody>
                    <a:bodyPr/>
                    <a:lstStyle/>
                    <a:p>
                      <a:r>
                        <a:rPr lang="de-DE" dirty="0" smtClean="0">
                          <a:solidFill>
                            <a:srgbClr val="FF0000"/>
                          </a:solidFill>
                          <a:latin typeface="Times New Roman" panose="02020603050405020304" pitchFamily="18" charset="0"/>
                          <a:cs typeface="Times New Roman" panose="02020603050405020304" pitchFamily="18" charset="0"/>
                        </a:rPr>
                        <a:t>3</a:t>
                      </a:r>
                      <a:r>
                        <a:rPr lang="de-DE" baseline="0" dirty="0" smtClean="0">
                          <a:solidFill>
                            <a:srgbClr val="FF0000"/>
                          </a:solidFill>
                          <a:latin typeface="Times New Roman" panose="02020603050405020304" pitchFamily="18" charset="0"/>
                          <a:cs typeface="Times New Roman" panose="02020603050405020304" pitchFamily="18" charset="0"/>
                        </a:rPr>
                        <a:t> %</a:t>
                      </a:r>
                      <a:endParaRPr lang="en-US" dirty="0">
                        <a:solidFill>
                          <a:srgbClr val="FF0000"/>
                        </a:solidFill>
                        <a:latin typeface="Times New Roman" panose="02020603050405020304" pitchFamily="18" charset="0"/>
                        <a:cs typeface="Times New Roman" panose="02020603050405020304" pitchFamily="18" charset="0"/>
                      </a:endParaRPr>
                    </a:p>
                  </a:txBody>
                  <a:tcPr/>
                </a:tc>
              </a:tr>
              <a:tr h="370840">
                <a:tc>
                  <a:txBody>
                    <a:bodyPr/>
                    <a:lstStyle/>
                    <a:p>
                      <a:r>
                        <a:rPr lang="de-DE" baseline="30000" dirty="0" smtClean="0">
                          <a:latin typeface="Times New Roman" panose="02020603050405020304" pitchFamily="18" charset="0"/>
                          <a:cs typeface="Times New Roman" panose="02020603050405020304" pitchFamily="18" charset="0"/>
                        </a:rPr>
                        <a:t>10</a:t>
                      </a:r>
                      <a:r>
                        <a:rPr lang="de-DE" baseline="0" dirty="0" smtClean="0">
                          <a:latin typeface="Times New Roman" panose="02020603050405020304" pitchFamily="18" charset="0"/>
                          <a:cs typeface="Times New Roman" panose="02020603050405020304" pitchFamily="18" charset="0"/>
                        </a:rPr>
                        <a:t>C</a:t>
                      </a:r>
                      <a:r>
                        <a:rPr lang="de-DE" baseline="30000" dirty="0" smtClean="0">
                          <a:latin typeface="Times New Roman" panose="02020603050405020304" pitchFamily="18" charset="0"/>
                          <a:cs typeface="Times New Roman" panose="02020603050405020304" pitchFamily="18" charset="0"/>
                        </a:rPr>
                        <a:t>4+</a:t>
                      </a:r>
                      <a:endParaRPr lang="en-US" baseline="30000" dirty="0">
                        <a:latin typeface="Times New Roman" panose="02020603050405020304" pitchFamily="18" charset="0"/>
                        <a:cs typeface="Times New Roman" panose="02020603050405020304" pitchFamily="18" charset="0"/>
                      </a:endParaRPr>
                    </a:p>
                  </a:txBody>
                  <a:tcPr/>
                </a:tc>
                <a:tc>
                  <a:txBody>
                    <a:bodyPr/>
                    <a:lstStyle/>
                    <a:p>
                      <a:r>
                        <a:rPr lang="de-DE" dirty="0" smtClean="0">
                          <a:latin typeface="Times New Roman" panose="02020603050405020304" pitchFamily="18" charset="0"/>
                          <a:cs typeface="Times New Roman" panose="02020603050405020304" pitchFamily="18" charset="0"/>
                        </a:rPr>
                        <a:t>1.9</a:t>
                      </a:r>
                      <a:endParaRPr lang="en-US" dirty="0">
                        <a:latin typeface="Times New Roman" panose="02020603050405020304" pitchFamily="18" charset="0"/>
                        <a:cs typeface="Times New Roman" panose="02020603050405020304" pitchFamily="18" charset="0"/>
                      </a:endParaRPr>
                    </a:p>
                  </a:txBody>
                  <a:tcPr/>
                </a:tc>
                <a:tc>
                  <a:txBody>
                    <a:bodyPr/>
                    <a:lstStyle/>
                    <a:p>
                      <a:r>
                        <a:rPr lang="de-DE" dirty="0" smtClean="0">
                          <a:latin typeface="Times New Roman" panose="02020603050405020304" pitchFamily="18" charset="0"/>
                          <a:cs typeface="Times New Roman" panose="02020603050405020304" pitchFamily="18" charset="0"/>
                        </a:rPr>
                        <a:t>19.3</a:t>
                      </a:r>
                      <a:endParaRPr lang="en-US" dirty="0">
                        <a:latin typeface="Times New Roman" panose="02020603050405020304" pitchFamily="18" charset="0"/>
                        <a:cs typeface="Times New Roman" panose="02020603050405020304" pitchFamily="18" charset="0"/>
                      </a:endParaRPr>
                    </a:p>
                  </a:txBody>
                  <a:tcPr/>
                </a:tc>
                <a:tc>
                  <a:txBody>
                    <a:bodyPr/>
                    <a:lstStyle/>
                    <a:p>
                      <a:r>
                        <a:rPr lang="de-DE" dirty="0" smtClean="0">
                          <a:latin typeface="Times New Roman" panose="02020603050405020304" pitchFamily="18" charset="0"/>
                          <a:cs typeface="Times New Roman" panose="02020603050405020304" pitchFamily="18" charset="0"/>
                        </a:rPr>
                        <a:t>90</a:t>
                      </a:r>
                      <a:r>
                        <a:rPr lang="de-DE" baseline="0"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txBody>
                  <a:tcPr/>
                </a:tc>
              </a:tr>
              <a:tr h="370840">
                <a:tc>
                  <a:txBody>
                    <a:bodyPr/>
                    <a:lstStyle/>
                    <a:p>
                      <a:r>
                        <a:rPr lang="de-DE" baseline="30000" dirty="0" smtClean="0">
                          <a:latin typeface="Times New Roman" panose="02020603050405020304" pitchFamily="18" charset="0"/>
                          <a:cs typeface="Times New Roman" panose="02020603050405020304" pitchFamily="18" charset="0"/>
                        </a:rPr>
                        <a:t>16</a:t>
                      </a:r>
                      <a:r>
                        <a:rPr lang="de-DE" baseline="0" dirty="0" smtClean="0">
                          <a:latin typeface="Times New Roman" panose="02020603050405020304" pitchFamily="18" charset="0"/>
                          <a:cs typeface="Times New Roman" panose="02020603050405020304" pitchFamily="18" charset="0"/>
                        </a:rPr>
                        <a:t>C</a:t>
                      </a:r>
                      <a:r>
                        <a:rPr lang="de-DE" baseline="30000" dirty="0" smtClean="0">
                          <a:latin typeface="Times New Roman" panose="02020603050405020304" pitchFamily="18" charset="0"/>
                          <a:cs typeface="Times New Roman" panose="02020603050405020304" pitchFamily="18" charset="0"/>
                        </a:rPr>
                        <a:t>4+</a:t>
                      </a:r>
                      <a:endParaRPr lang="en-US" baseline="30000" dirty="0">
                        <a:latin typeface="Times New Roman" panose="02020603050405020304" pitchFamily="18" charset="0"/>
                        <a:cs typeface="Times New Roman" panose="02020603050405020304" pitchFamily="18" charset="0"/>
                      </a:endParaRPr>
                    </a:p>
                  </a:txBody>
                  <a:tcPr/>
                </a:tc>
                <a:tc>
                  <a:txBody>
                    <a:bodyPr/>
                    <a:lstStyle/>
                    <a:p>
                      <a:r>
                        <a:rPr lang="de-DE" dirty="0" smtClean="0">
                          <a:latin typeface="Times New Roman" panose="02020603050405020304" pitchFamily="18" charset="0"/>
                          <a:cs typeface="Times New Roman" panose="02020603050405020304" pitchFamily="18" charset="0"/>
                        </a:rPr>
                        <a:t>3</a:t>
                      </a:r>
                      <a:endParaRPr lang="en-US" dirty="0">
                        <a:latin typeface="Times New Roman" panose="02020603050405020304" pitchFamily="18" charset="0"/>
                        <a:cs typeface="Times New Roman" panose="02020603050405020304" pitchFamily="18" charset="0"/>
                      </a:endParaRPr>
                    </a:p>
                  </a:txBody>
                  <a:tcPr/>
                </a:tc>
                <a:tc>
                  <a:txBody>
                    <a:bodyPr/>
                    <a:lstStyle/>
                    <a:p>
                      <a:r>
                        <a:rPr lang="de-DE" dirty="0" smtClean="0">
                          <a:latin typeface="Times New Roman" panose="02020603050405020304" pitchFamily="18" charset="0"/>
                          <a:cs typeface="Times New Roman" panose="02020603050405020304" pitchFamily="18" charset="0"/>
                        </a:rPr>
                        <a:t>0.747</a:t>
                      </a:r>
                      <a:endParaRPr lang="en-US" dirty="0">
                        <a:latin typeface="Times New Roman" panose="02020603050405020304" pitchFamily="18" charset="0"/>
                        <a:cs typeface="Times New Roman" panose="02020603050405020304" pitchFamily="18" charset="0"/>
                      </a:endParaRPr>
                    </a:p>
                  </a:txBody>
                  <a:tcPr/>
                </a:tc>
                <a:tc>
                  <a:txBody>
                    <a:bodyPr/>
                    <a:lstStyle/>
                    <a:p>
                      <a:r>
                        <a:rPr lang="de-DE" baseline="0" dirty="0" smtClean="0">
                          <a:solidFill>
                            <a:srgbClr val="FF0000"/>
                          </a:solidFill>
                          <a:latin typeface="Times New Roman" panose="02020603050405020304" pitchFamily="18" charset="0"/>
                          <a:cs typeface="Times New Roman" panose="02020603050405020304" pitchFamily="18" charset="0"/>
                        </a:rPr>
                        <a:t> 2 %</a:t>
                      </a:r>
                      <a:endParaRPr lang="en-US" dirty="0">
                        <a:solidFill>
                          <a:srgbClr val="FF0000"/>
                        </a:solidFill>
                        <a:latin typeface="Times New Roman" panose="02020603050405020304" pitchFamily="18" charset="0"/>
                        <a:cs typeface="Times New Roman" panose="02020603050405020304" pitchFamily="18" charset="0"/>
                      </a:endParaRPr>
                    </a:p>
                  </a:txBody>
                  <a:tcPr/>
                </a:tc>
              </a:tr>
            </a:tbl>
          </a:graphicData>
        </a:graphic>
      </p:graphicFrame>
      <p:sp>
        <p:nvSpPr>
          <p:cNvPr id="26" name="Textfeld 3"/>
          <p:cNvSpPr txBox="1">
            <a:spLocks noChangeArrowheads="1"/>
          </p:cNvSpPr>
          <p:nvPr/>
        </p:nvSpPr>
        <p:spPr bwMode="auto">
          <a:xfrm>
            <a:off x="860749" y="6231886"/>
            <a:ext cx="3305136" cy="338554"/>
          </a:xfrm>
          <a:prstGeom prst="rect">
            <a:avLst/>
          </a:prstGeom>
          <a:noFill/>
          <a:ln w="9525">
            <a:noFill/>
            <a:miter lim="800000"/>
            <a:headEnd/>
            <a:tailEnd/>
          </a:ln>
        </p:spPr>
        <p:txBody>
          <a:bodyPr wrap="none">
            <a:spAutoFit/>
          </a:bodyPr>
          <a:lstStyle/>
          <a:p>
            <a:r>
              <a:rPr lang="de-DE" sz="1600" dirty="0">
                <a:latin typeface="Calibri" panose="020F0502020204030204" pitchFamily="34" charset="0"/>
                <a:cs typeface="Times New Roman" pitchFamily="18" charset="0"/>
              </a:rPr>
              <a:t>P</a:t>
            </a:r>
            <a:r>
              <a:rPr lang="de-DE" sz="1600" dirty="0" smtClean="0">
                <a:latin typeface="Calibri" panose="020F0502020204030204" pitchFamily="34" charset="0"/>
                <a:cs typeface="Times New Roman" pitchFamily="18" charset="0"/>
              </a:rPr>
              <a:t>roposed ions for laser spectroscopy</a:t>
            </a:r>
            <a:endParaRPr lang="en-US" sz="1600" dirty="0">
              <a:latin typeface="Calibri" panose="020F0502020204030204" pitchFamily="34" charset="0"/>
              <a:cs typeface="Times New Roman" pitchFamily="18" charset="0"/>
            </a:endParaRPr>
          </a:p>
        </p:txBody>
      </p:sp>
    </p:spTree>
    <p:extLst>
      <p:ext uri="{BB962C8B-B14F-4D97-AF65-F5344CB8AC3E}">
        <p14:creationId xmlns:p14="http://schemas.microsoft.com/office/powerpoint/2010/main" val="1547403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184734" y="1928574"/>
            <a:ext cx="3827962" cy="4406444"/>
          </a:xfrm>
          <a:prstGeom prst="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5252974" y="251360"/>
            <a:ext cx="3656194" cy="584775"/>
          </a:xfrm>
          <a:prstGeom prst="rect">
            <a:avLst/>
          </a:prstGeom>
          <a:noFill/>
        </p:spPr>
        <p:txBody>
          <a:bodyPr wrap="none" rtlCol="0">
            <a:spAutoFit/>
          </a:bodyPr>
          <a:lstStyle/>
          <a:p>
            <a:r>
              <a:rPr lang="en-US" sz="3200" b="1" dirty="0" smtClean="0"/>
              <a:t>In-ring experiments</a:t>
            </a:r>
            <a:r>
              <a:rPr lang="en-US" sz="3200" b="1" baseline="30000" dirty="0" smtClean="0"/>
              <a:t>1</a:t>
            </a:r>
            <a:endParaRPr lang="en-US" sz="3200" b="1" baseline="30000" dirty="0"/>
          </a:p>
        </p:txBody>
      </p:sp>
      <p:sp>
        <p:nvSpPr>
          <p:cNvPr id="9" name="TextBox 8"/>
          <p:cNvSpPr txBox="1"/>
          <p:nvPr/>
        </p:nvSpPr>
        <p:spPr>
          <a:xfrm>
            <a:off x="5332141" y="5033791"/>
            <a:ext cx="3748795" cy="1323439"/>
          </a:xfrm>
          <a:prstGeom prst="rect">
            <a:avLst/>
          </a:prstGeom>
          <a:noFill/>
        </p:spPr>
        <p:txBody>
          <a:bodyPr wrap="square" rtlCol="0">
            <a:spAutoFit/>
          </a:bodyPr>
          <a:lstStyle/>
          <a:p>
            <a:r>
              <a:rPr lang="en-US" sz="1600" b="1" dirty="0" smtClean="0"/>
              <a:t>Gas-jet target</a:t>
            </a:r>
          </a:p>
          <a:p>
            <a:r>
              <a:rPr lang="en-US" sz="1600" dirty="0" smtClean="0"/>
              <a:t>* Not existing, being studied</a:t>
            </a:r>
          </a:p>
          <a:p>
            <a:r>
              <a:rPr lang="en-GB" sz="1600" dirty="0" smtClean="0"/>
              <a:t>* Targets with thicknesses </a:t>
            </a:r>
            <a:r>
              <a:rPr lang="en-GB" sz="1600" dirty="0"/>
              <a:t>of </a:t>
            </a:r>
            <a:r>
              <a:rPr lang="en-GB" sz="1600" dirty="0" smtClean="0"/>
              <a:t/>
            </a:r>
            <a:br>
              <a:rPr lang="en-GB" sz="1600" dirty="0" smtClean="0"/>
            </a:br>
            <a:r>
              <a:rPr lang="en-GB" sz="1600" dirty="0" smtClean="0"/>
              <a:t>∼ </a:t>
            </a:r>
            <a:r>
              <a:rPr lang="en-GB" sz="1600" dirty="0"/>
              <a:t>10</a:t>
            </a:r>
            <a:r>
              <a:rPr lang="en-GB" sz="1600" baseline="30000" dirty="0"/>
              <a:t>14</a:t>
            </a:r>
            <a:r>
              <a:rPr lang="en-GB" sz="1600" dirty="0"/>
              <a:t> atoms/cm</a:t>
            </a:r>
            <a:r>
              <a:rPr lang="en-GB" sz="1600" baseline="30000" dirty="0"/>
              <a:t>2</a:t>
            </a:r>
            <a:r>
              <a:rPr lang="en-GB" sz="1600" dirty="0"/>
              <a:t> for light gases </a:t>
            </a:r>
            <a:r>
              <a:rPr lang="en-GB" sz="1600" dirty="0" smtClean="0"/>
              <a:t/>
            </a:r>
            <a:br>
              <a:rPr lang="en-GB" sz="1600" dirty="0" smtClean="0"/>
            </a:br>
            <a:r>
              <a:rPr lang="en-GB" sz="1600" dirty="0" smtClean="0"/>
              <a:t>as </a:t>
            </a:r>
            <a:r>
              <a:rPr lang="en-GB" sz="1600" dirty="0"/>
              <a:t>H</a:t>
            </a:r>
            <a:r>
              <a:rPr lang="en-GB" sz="1600" baseline="-25000" dirty="0"/>
              <a:t>2</a:t>
            </a:r>
            <a:r>
              <a:rPr lang="en-GB" sz="1600" dirty="0"/>
              <a:t>, d, </a:t>
            </a:r>
            <a:r>
              <a:rPr lang="en-GB" sz="1600" baseline="30000" dirty="0" smtClean="0"/>
              <a:t>3</a:t>
            </a:r>
            <a:r>
              <a:rPr lang="en-GB" sz="1600" dirty="0" smtClean="0"/>
              <a:t>He </a:t>
            </a:r>
            <a:r>
              <a:rPr lang="en-GB" sz="1600" dirty="0"/>
              <a:t>and </a:t>
            </a:r>
            <a:r>
              <a:rPr lang="en-GB" sz="1600" baseline="30000" dirty="0" smtClean="0"/>
              <a:t>4</a:t>
            </a:r>
            <a:r>
              <a:rPr lang="en-GB" sz="1600" dirty="0" smtClean="0"/>
              <a:t>He</a:t>
            </a:r>
            <a:endParaRPr lang="en-US" sz="1600" dirty="0"/>
          </a:p>
        </p:txBody>
      </p:sp>
      <p:sp>
        <p:nvSpPr>
          <p:cNvPr id="11" name="TextBox 10"/>
          <p:cNvSpPr txBox="1"/>
          <p:nvPr/>
        </p:nvSpPr>
        <p:spPr>
          <a:xfrm>
            <a:off x="1540068" y="1094096"/>
            <a:ext cx="6899196" cy="584775"/>
          </a:xfrm>
          <a:prstGeom prst="rect">
            <a:avLst/>
          </a:prstGeom>
          <a:solidFill>
            <a:srgbClr val="DBE7B6"/>
          </a:solidFill>
          <a:effectLst>
            <a:outerShdw blurRad="50800" dist="38100" dir="2700000" algn="tl" rotWithShape="0">
              <a:prstClr val="black">
                <a:alpha val="40000"/>
              </a:prstClr>
            </a:outerShdw>
          </a:effectLst>
        </p:spPr>
        <p:txBody>
          <a:bodyPr wrap="none" rtlCol="0">
            <a:spAutoFit/>
          </a:bodyPr>
          <a:lstStyle/>
          <a:p>
            <a:r>
              <a:rPr lang="en-US" sz="1600" dirty="0" smtClean="0"/>
              <a:t>* SAS allows for either </a:t>
            </a:r>
            <a:r>
              <a:rPr lang="en-US" sz="1600" b="1" dirty="0" smtClean="0"/>
              <a:t>electron, gas-jet or no</a:t>
            </a:r>
            <a:r>
              <a:rPr lang="en-US" sz="1600" dirty="0" smtClean="0"/>
              <a:t> target to be installed.</a:t>
            </a:r>
          </a:p>
          <a:p>
            <a:r>
              <a:rPr lang="en-US" sz="1600" dirty="0" smtClean="0"/>
              <a:t>* Experimental setups installed on precision rails, moveable in and out from ring.</a:t>
            </a:r>
          </a:p>
        </p:txBody>
      </p:sp>
      <p:pic>
        <p:nvPicPr>
          <p:cNvPr id="1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0" y="2057400"/>
            <a:ext cx="2133600" cy="29616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7584264" y="2318893"/>
            <a:ext cx="1428432" cy="2246769"/>
          </a:xfrm>
          <a:prstGeom prst="rect">
            <a:avLst/>
          </a:prstGeom>
        </p:spPr>
        <p:txBody>
          <a:bodyPr wrap="square">
            <a:spAutoFit/>
          </a:bodyPr>
          <a:lstStyle/>
          <a:p>
            <a:r>
              <a:rPr lang="en-GB" sz="1400" dirty="0"/>
              <a:t>Layout of the new target inlet chamber design with the existing interaction </a:t>
            </a:r>
            <a:r>
              <a:rPr lang="en-GB" sz="1400" dirty="0" smtClean="0"/>
              <a:t>chamber and </a:t>
            </a:r>
            <a:r>
              <a:rPr lang="en-GB" sz="1400" dirty="0"/>
              <a:t>target dump system for the ESR in Darmstadt.</a:t>
            </a:r>
          </a:p>
        </p:txBody>
      </p:sp>
      <p:pic>
        <p:nvPicPr>
          <p:cNvPr id="16" name="Picture 6" descr="http://www.fair-center.de/uploads/pics/EXL1.jpg"/>
          <p:cNvPicPr>
            <a:picLocks noChangeAspect="1" noChangeArrowheads="1"/>
          </p:cNvPicPr>
          <p:nvPr/>
        </p:nvPicPr>
        <p:blipFill>
          <a:blip r:embed="rId4" cstate="print"/>
          <a:srcRect/>
          <a:stretch>
            <a:fillRect/>
          </a:stretch>
        </p:blipFill>
        <p:spPr bwMode="auto">
          <a:xfrm>
            <a:off x="1021634" y="2326403"/>
            <a:ext cx="2027152" cy="2680346"/>
          </a:xfrm>
          <a:prstGeom prst="rect">
            <a:avLst/>
          </a:prstGeom>
          <a:noFill/>
          <a:effectLst>
            <a:outerShdw blurRad="292100" dist="139700" dir="2700000" algn="ctr" rotWithShape="0">
              <a:srgbClr val="000000">
                <a:alpha val="65000"/>
              </a:srgbClr>
            </a:outerShdw>
          </a:effectLst>
        </p:spPr>
      </p:pic>
      <p:pic>
        <p:nvPicPr>
          <p:cNvPr id="17" name="Picture 8" descr="http://www.fair-center.de/typo3temp/pics/8706d469bc.jpg"/>
          <p:cNvPicPr>
            <a:picLocks noChangeAspect="1" noChangeArrowheads="1"/>
          </p:cNvPicPr>
          <p:nvPr/>
        </p:nvPicPr>
        <p:blipFill>
          <a:blip r:embed="rId5" cstate="print"/>
          <a:srcRect/>
          <a:stretch>
            <a:fillRect/>
          </a:stretch>
        </p:blipFill>
        <p:spPr bwMode="auto">
          <a:xfrm>
            <a:off x="3125981" y="2326403"/>
            <a:ext cx="1990513" cy="2683839"/>
          </a:xfrm>
          <a:prstGeom prst="rect">
            <a:avLst/>
          </a:prstGeom>
          <a:noFill/>
          <a:effectLst>
            <a:outerShdw blurRad="292100" dist="139700" dir="2700000" algn="ctr" rotWithShape="0">
              <a:srgbClr val="000000">
                <a:alpha val="65000"/>
              </a:srgbClr>
            </a:outerShdw>
          </a:effectLst>
        </p:spPr>
      </p:pic>
      <p:sp>
        <p:nvSpPr>
          <p:cNvPr id="15" name="TextBox 14"/>
          <p:cNvSpPr txBox="1"/>
          <p:nvPr/>
        </p:nvSpPr>
        <p:spPr>
          <a:xfrm>
            <a:off x="2256313" y="6521626"/>
            <a:ext cx="5593278" cy="276999"/>
          </a:xfrm>
          <a:prstGeom prst="rect">
            <a:avLst/>
          </a:prstGeom>
          <a:noFill/>
        </p:spPr>
        <p:txBody>
          <a:bodyPr wrap="square" rtlCol="0">
            <a:spAutoFit/>
          </a:bodyPr>
          <a:lstStyle/>
          <a:p>
            <a:r>
              <a:rPr lang="en-GB" sz="1200" dirty="0" smtClean="0"/>
              <a:t>1. See </a:t>
            </a:r>
            <a:r>
              <a:rPr lang="en-US" sz="1200" dirty="0" smtClean="0"/>
              <a:t>M. </a:t>
            </a:r>
            <a:r>
              <a:rPr lang="en-US" sz="1200" dirty="0" err="1" smtClean="0"/>
              <a:t>Grieser</a:t>
            </a:r>
            <a:r>
              <a:rPr lang="en-US" sz="1200" dirty="0" smtClean="0"/>
              <a:t> et al., EPJ Special Topics May 2012, </a:t>
            </a:r>
            <a:r>
              <a:rPr lang="en-US" sz="1200" dirty="0" err="1" smtClean="0"/>
              <a:t>vol</a:t>
            </a:r>
            <a:r>
              <a:rPr lang="en-US" sz="1200" dirty="0" smtClean="0"/>
              <a:t> 207, Issue 1, pp 1-117 </a:t>
            </a:r>
            <a:endParaRPr lang="en-GB" sz="1200" dirty="0"/>
          </a:p>
        </p:txBody>
      </p:sp>
      <p:sp>
        <p:nvSpPr>
          <p:cNvPr id="2" name="TextBox 1"/>
          <p:cNvSpPr txBox="1"/>
          <p:nvPr/>
        </p:nvSpPr>
        <p:spPr>
          <a:xfrm>
            <a:off x="1233367" y="5539566"/>
            <a:ext cx="3667799" cy="369332"/>
          </a:xfrm>
          <a:prstGeom prst="rect">
            <a:avLst/>
          </a:prstGeom>
          <a:noFill/>
        </p:spPr>
        <p:txBody>
          <a:bodyPr wrap="none" rtlCol="0">
            <a:spAutoFit/>
          </a:bodyPr>
          <a:lstStyle/>
          <a:p>
            <a:r>
              <a:rPr lang="en-GB" dirty="0" smtClean="0"/>
              <a:t>TSR gas-jet study group being formed</a:t>
            </a:r>
            <a:endParaRPr lang="en-GB" dirty="0"/>
          </a:p>
        </p:txBody>
      </p:sp>
      <p:sp>
        <p:nvSpPr>
          <p:cNvPr id="3" name="TextBox 2"/>
          <p:cNvSpPr txBox="1"/>
          <p:nvPr/>
        </p:nvSpPr>
        <p:spPr>
          <a:xfrm>
            <a:off x="2277579" y="5084657"/>
            <a:ext cx="1623842" cy="276999"/>
          </a:xfrm>
          <a:prstGeom prst="rect">
            <a:avLst/>
          </a:prstGeom>
          <a:noFill/>
        </p:spPr>
        <p:txBody>
          <a:bodyPr wrap="none" rtlCol="0">
            <a:spAutoFit/>
          </a:bodyPr>
          <a:lstStyle/>
          <a:p>
            <a:r>
              <a:rPr lang="en-US" sz="1200" dirty="0" smtClean="0">
                <a:solidFill>
                  <a:schemeClr val="bg1">
                    <a:lumMod val="50000"/>
                  </a:schemeClr>
                </a:solidFill>
              </a:rPr>
              <a:t>From EXL collaboration</a:t>
            </a:r>
            <a:endParaRPr lang="en-GB" sz="1200" dirty="0">
              <a:solidFill>
                <a:schemeClr val="bg1">
                  <a:lumMod val="50000"/>
                </a:schemeClr>
              </a:solidFill>
            </a:endParaRPr>
          </a:p>
        </p:txBody>
      </p:sp>
    </p:spTree>
    <p:extLst>
      <p:ext uri="{BB962C8B-B14F-4D97-AF65-F5344CB8AC3E}">
        <p14:creationId xmlns:p14="http://schemas.microsoft.com/office/powerpoint/2010/main" val="653086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4" grpId="0"/>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13</a:t>
            </a:fld>
            <a:endParaRPr lang="en-US"/>
          </a:p>
        </p:txBody>
      </p:sp>
      <p:sp>
        <p:nvSpPr>
          <p:cNvPr id="6" name="Slide Number Placeholder 3"/>
          <p:cNvSpPr txBox="1">
            <a:spLocks/>
          </p:cNvSpPr>
          <p:nvPr/>
        </p:nvSpPr>
        <p:spPr>
          <a:xfrm>
            <a:off x="3878560" y="6428358"/>
            <a:ext cx="2133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CE4B40A-67BA-4787-801A-16EE65008C21}" type="slidenum">
              <a:rPr lang="en-US" smtClean="0"/>
              <a:pPr/>
              <a:t>13</a:t>
            </a:fld>
            <a:endParaRPr lang="en-US"/>
          </a:p>
        </p:txBody>
      </p:sp>
      <p:sp>
        <p:nvSpPr>
          <p:cNvPr id="7" name="Title 1"/>
          <p:cNvSpPr txBox="1">
            <a:spLocks/>
          </p:cNvSpPr>
          <p:nvPr/>
        </p:nvSpPr>
        <p:spPr>
          <a:xfrm>
            <a:off x="5501210" y="272379"/>
            <a:ext cx="3875964" cy="5000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b="1" kern="1200">
                <a:solidFill>
                  <a:schemeClr val="tx1"/>
                </a:solidFill>
                <a:latin typeface="+mj-lt"/>
                <a:ea typeface="+mj-ea"/>
                <a:cs typeface="+mj-cs"/>
              </a:defRPr>
            </a:lvl1pPr>
          </a:lstStyle>
          <a:p>
            <a:r>
              <a:rPr lang="en-GB" sz="3200" dirty="0" smtClean="0"/>
              <a:t>Slow extraction</a:t>
            </a:r>
            <a:endParaRPr lang="en-GB" sz="3200" dirty="0"/>
          </a:p>
        </p:txBody>
      </p:sp>
      <p:sp>
        <p:nvSpPr>
          <p:cNvPr id="8" name="TextBox 7"/>
          <p:cNvSpPr txBox="1"/>
          <p:nvPr/>
        </p:nvSpPr>
        <p:spPr>
          <a:xfrm>
            <a:off x="1012927" y="1156636"/>
            <a:ext cx="4608512" cy="1785104"/>
          </a:xfrm>
          <a:prstGeom prst="rect">
            <a:avLst/>
          </a:prstGeom>
          <a:noFill/>
        </p:spPr>
        <p:txBody>
          <a:bodyPr wrap="square" rtlCol="0">
            <a:spAutoFit/>
          </a:bodyPr>
          <a:lstStyle/>
          <a:p>
            <a:pPr marL="268288" indent="-268288">
              <a:spcBef>
                <a:spcPts val="600"/>
              </a:spcBef>
              <a:buClr>
                <a:schemeClr val="bg2">
                  <a:lumMod val="25000"/>
                </a:schemeClr>
              </a:buClr>
              <a:buSzPct val="75000"/>
              <a:buBlip>
                <a:blip r:embed="rId3"/>
              </a:buBlip>
            </a:pPr>
            <a:r>
              <a:rPr lang="en-GB" dirty="0" smtClean="0"/>
              <a:t>Extraction times</a:t>
            </a:r>
            <a:br>
              <a:rPr lang="en-GB" dirty="0" smtClean="0"/>
            </a:br>
            <a:r>
              <a:rPr lang="en-GB" dirty="0" smtClean="0"/>
              <a:t>between 0.1 s and 30 s</a:t>
            </a:r>
          </a:p>
          <a:p>
            <a:pPr marL="268288" indent="-268288">
              <a:spcBef>
                <a:spcPts val="1200"/>
              </a:spcBef>
              <a:buClr>
                <a:schemeClr val="bg2">
                  <a:lumMod val="25000"/>
                </a:schemeClr>
              </a:buClr>
              <a:buSzPct val="75000"/>
              <a:buBlip>
                <a:blip r:embed="rId3"/>
              </a:buBlip>
            </a:pPr>
            <a:r>
              <a:rPr lang="en-GB" dirty="0" smtClean="0"/>
              <a:t>Efficiency (cooled beam) ≈ 90%</a:t>
            </a:r>
          </a:p>
          <a:p>
            <a:pPr marL="268288" indent="-268288">
              <a:spcBef>
                <a:spcPts val="1200"/>
              </a:spcBef>
              <a:buClr>
                <a:schemeClr val="bg2">
                  <a:lumMod val="25000"/>
                </a:schemeClr>
              </a:buClr>
              <a:buSzPct val="75000"/>
              <a:buBlip>
                <a:blip r:embed="rId3"/>
              </a:buBlip>
            </a:pPr>
            <a:r>
              <a:rPr lang="en-GB" dirty="0" smtClean="0"/>
              <a:t>Properties similar to those</a:t>
            </a:r>
            <a:br>
              <a:rPr lang="en-GB" dirty="0" smtClean="0"/>
            </a:br>
            <a:r>
              <a:rPr lang="en-GB" dirty="0" smtClean="0"/>
              <a:t>of the cooled beam</a:t>
            </a:r>
          </a:p>
        </p:txBody>
      </p:sp>
      <p:pic>
        <p:nvPicPr>
          <p:cNvPr id="9" name="Picture 6" descr="http://klanjuste.de/images/research/tsr_col2.jpg"/>
          <p:cNvPicPr>
            <a:picLocks noChangeAspect="1" noChangeArrowheads="1"/>
          </p:cNvPicPr>
          <p:nvPr/>
        </p:nvPicPr>
        <p:blipFill>
          <a:blip r:embed="rId4" cstate="print"/>
          <a:srcRect/>
          <a:stretch>
            <a:fillRect/>
          </a:stretch>
        </p:blipFill>
        <p:spPr bwMode="auto">
          <a:xfrm>
            <a:off x="1333500" y="3212379"/>
            <a:ext cx="2181272" cy="1603876"/>
          </a:xfrm>
          <a:prstGeom prst="rect">
            <a:avLst/>
          </a:prstGeom>
          <a:noFill/>
          <a:ln w="9525">
            <a:noFill/>
            <a:miter lim="800000"/>
            <a:headEnd/>
            <a:tailEnd/>
          </a:ln>
          <a:effectLst>
            <a:outerShdw blurRad="292100" dist="139700" dir="2700000" algn="ctr" rotWithShape="0">
              <a:srgbClr val="000000">
                <a:alpha val="65000"/>
              </a:srgbClr>
            </a:outerShdw>
          </a:effectLst>
        </p:spPr>
      </p:pic>
      <p:pic>
        <p:nvPicPr>
          <p:cNvPr id="10" name="Picture 3"/>
          <p:cNvPicPr>
            <a:picLocks noChangeAspect="1" noChangeArrowheads="1"/>
          </p:cNvPicPr>
          <p:nvPr/>
        </p:nvPicPr>
        <p:blipFill>
          <a:blip r:embed="rId5" cstate="print"/>
          <a:srcRect/>
          <a:stretch>
            <a:fillRect/>
          </a:stretch>
        </p:blipFill>
        <p:spPr bwMode="auto">
          <a:xfrm>
            <a:off x="5081379" y="990403"/>
            <a:ext cx="3680735" cy="2742269"/>
          </a:xfrm>
          <a:prstGeom prst="rect">
            <a:avLst/>
          </a:prstGeom>
          <a:noFill/>
          <a:ln w="9525">
            <a:noFill/>
            <a:miter lim="800000"/>
            <a:headEnd/>
            <a:tailEnd/>
          </a:ln>
          <a:effectLst>
            <a:outerShdw blurRad="292100" dist="139700" dir="2700000" algn="ctr" rotWithShape="0">
              <a:srgbClr val="000000">
                <a:alpha val="65000"/>
              </a:srgbClr>
            </a:outerShdw>
          </a:effectLst>
        </p:spPr>
      </p:pic>
      <p:grpSp>
        <p:nvGrpSpPr>
          <p:cNvPr id="11" name="Group 10"/>
          <p:cNvGrpSpPr/>
          <p:nvPr/>
        </p:nvGrpSpPr>
        <p:grpSpPr>
          <a:xfrm>
            <a:off x="951051" y="5131103"/>
            <a:ext cx="7488832" cy="1624246"/>
            <a:chOff x="561256" y="-1491774"/>
            <a:chExt cx="7488832" cy="1624246"/>
          </a:xfrm>
        </p:grpSpPr>
        <p:sp>
          <p:nvSpPr>
            <p:cNvPr id="12" name="Rounded Rectangle 11"/>
            <p:cNvSpPr/>
            <p:nvPr/>
          </p:nvSpPr>
          <p:spPr>
            <a:xfrm>
              <a:off x="1713384" y="-843702"/>
              <a:ext cx="6336704" cy="288032"/>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1857400" y="-843702"/>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p:cNvCxnSpPr/>
            <p:nvPr/>
          </p:nvCxnSpPr>
          <p:spPr>
            <a:xfrm>
              <a:off x="1857400" y="-843702"/>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577480" y="-843702"/>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Connector 15"/>
            <p:cNvCxnSpPr/>
            <p:nvPr/>
          </p:nvCxnSpPr>
          <p:spPr>
            <a:xfrm>
              <a:off x="2577480" y="-843702"/>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3297560" y="-843702"/>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p:nvPr/>
          </p:nvCxnSpPr>
          <p:spPr>
            <a:xfrm>
              <a:off x="3297560" y="-843702"/>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017640" y="-843702"/>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Connector 19"/>
            <p:cNvCxnSpPr/>
            <p:nvPr/>
          </p:nvCxnSpPr>
          <p:spPr>
            <a:xfrm>
              <a:off x="4017640" y="-843702"/>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737720" y="-843702"/>
              <a:ext cx="3312368" cy="2880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2" name="Straight Connector 21"/>
            <p:cNvCxnSpPr/>
            <p:nvPr/>
          </p:nvCxnSpPr>
          <p:spPr>
            <a:xfrm>
              <a:off x="1713384" y="-843702"/>
              <a:ext cx="6336704" cy="0"/>
            </a:xfrm>
            <a:prstGeom prst="line">
              <a:avLst/>
            </a:prstGeom>
            <a:ln w="2857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713384" y="-555670"/>
              <a:ext cx="6336704" cy="0"/>
            </a:xfrm>
            <a:prstGeom prst="line">
              <a:avLst/>
            </a:prstGeom>
            <a:ln w="28575"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Arc 23"/>
            <p:cNvSpPr/>
            <p:nvPr/>
          </p:nvSpPr>
          <p:spPr>
            <a:xfrm>
              <a:off x="1425352" y="-1131734"/>
              <a:ext cx="432048" cy="432048"/>
            </a:xfrm>
            <a:prstGeom prst="arc">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5" name="Left Brace 24"/>
            <p:cNvSpPr/>
            <p:nvPr/>
          </p:nvSpPr>
          <p:spPr>
            <a:xfrm rot="5400000">
              <a:off x="2181436" y="-1383762"/>
              <a:ext cx="144016" cy="648072"/>
            </a:xfrm>
            <a:prstGeom prst="leftBrace">
              <a:avLst>
                <a:gd name="adj1" fmla="val 21561"/>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6" name="Left Brace 25"/>
            <p:cNvSpPr/>
            <p:nvPr/>
          </p:nvSpPr>
          <p:spPr>
            <a:xfrm rot="16200000" flipV="1">
              <a:off x="3225552" y="-1707798"/>
              <a:ext cx="144016" cy="2736304"/>
            </a:xfrm>
            <a:prstGeom prst="leftBrace">
              <a:avLst>
                <a:gd name="adj1" fmla="val 21561"/>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7" name="TextBox 26"/>
            <p:cNvSpPr txBox="1"/>
            <p:nvPr/>
          </p:nvSpPr>
          <p:spPr>
            <a:xfrm>
              <a:off x="2649488" y="-267638"/>
              <a:ext cx="1368152" cy="400110"/>
            </a:xfrm>
            <a:prstGeom prst="rect">
              <a:avLst/>
            </a:prstGeom>
            <a:noFill/>
          </p:spPr>
          <p:txBody>
            <a:bodyPr wrap="square" rtlCol="0">
              <a:spAutoFit/>
            </a:bodyPr>
            <a:lstStyle/>
            <a:p>
              <a:pPr marL="268288" indent="-268288">
                <a:spcBef>
                  <a:spcPts val="600"/>
                </a:spcBef>
                <a:buClr>
                  <a:schemeClr val="bg2">
                    <a:lumMod val="25000"/>
                  </a:schemeClr>
                </a:buClr>
                <a:buSzPct val="75000"/>
              </a:pPr>
              <a:r>
                <a:rPr lang="en-GB" sz="2000" b="1" smtClean="0">
                  <a:solidFill>
                    <a:srgbClr val="460000"/>
                  </a:solidFill>
                </a:rPr>
                <a:t>stacking </a:t>
              </a:r>
              <a:r>
                <a:rPr lang="en-GB" sz="2000" b="1" smtClean="0">
                  <a:solidFill>
                    <a:srgbClr val="C00000"/>
                  </a:solidFill>
                </a:rPr>
                <a:t>≈τ</a:t>
              </a:r>
              <a:endParaRPr lang="en-GB" sz="2000" b="1" smtClean="0">
                <a:solidFill>
                  <a:srgbClr val="460000"/>
                </a:solidFill>
              </a:endParaRPr>
            </a:p>
          </p:txBody>
        </p:sp>
        <p:sp>
          <p:nvSpPr>
            <p:cNvPr id="28" name="Left Brace 27"/>
            <p:cNvSpPr/>
            <p:nvPr/>
          </p:nvSpPr>
          <p:spPr>
            <a:xfrm rot="16200000" flipV="1">
              <a:off x="6357900" y="-1959826"/>
              <a:ext cx="144016" cy="3240360"/>
            </a:xfrm>
            <a:prstGeom prst="leftBrace">
              <a:avLst>
                <a:gd name="adj1" fmla="val 21561"/>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TextBox 28"/>
            <p:cNvSpPr txBox="1"/>
            <p:nvPr/>
          </p:nvSpPr>
          <p:spPr>
            <a:xfrm>
              <a:off x="5369800" y="-267638"/>
              <a:ext cx="1728192" cy="400110"/>
            </a:xfrm>
            <a:prstGeom prst="rect">
              <a:avLst/>
            </a:prstGeom>
            <a:noFill/>
          </p:spPr>
          <p:txBody>
            <a:bodyPr wrap="square" rtlCol="0">
              <a:spAutoFit/>
            </a:bodyPr>
            <a:lstStyle/>
            <a:p>
              <a:pPr marL="268288" indent="-268288">
                <a:spcBef>
                  <a:spcPts val="600"/>
                </a:spcBef>
                <a:buClr>
                  <a:schemeClr val="bg2">
                    <a:lumMod val="25000"/>
                  </a:schemeClr>
                </a:buClr>
                <a:buSzPct val="75000"/>
              </a:pPr>
              <a:r>
                <a:rPr lang="en-GB" sz="2000" b="1" dirty="0" smtClean="0">
                  <a:solidFill>
                    <a:srgbClr val="460000"/>
                  </a:solidFill>
                </a:rPr>
                <a:t>extraction </a:t>
              </a:r>
              <a:r>
                <a:rPr lang="en-GB" sz="2000" b="1" dirty="0" smtClean="0">
                  <a:solidFill>
                    <a:srgbClr val="C00000"/>
                  </a:solidFill>
                </a:rPr>
                <a:t>≈5 s</a:t>
              </a:r>
              <a:endParaRPr lang="en-GB" sz="2000" b="1" dirty="0" smtClean="0">
                <a:solidFill>
                  <a:srgbClr val="460000"/>
                </a:solidFill>
              </a:endParaRPr>
            </a:p>
          </p:txBody>
        </p:sp>
        <p:sp>
          <p:nvSpPr>
            <p:cNvPr id="30" name="TextBox 29"/>
            <p:cNvSpPr txBox="1"/>
            <p:nvPr/>
          </p:nvSpPr>
          <p:spPr>
            <a:xfrm>
              <a:off x="561256" y="-1347758"/>
              <a:ext cx="1224136" cy="707886"/>
            </a:xfrm>
            <a:prstGeom prst="rect">
              <a:avLst/>
            </a:prstGeom>
            <a:noFill/>
          </p:spPr>
          <p:txBody>
            <a:bodyPr wrap="square" rtlCol="0">
              <a:spAutoFit/>
            </a:bodyPr>
            <a:lstStyle/>
            <a:p>
              <a:pPr>
                <a:spcBef>
                  <a:spcPts val="600"/>
                </a:spcBef>
                <a:buClr>
                  <a:schemeClr val="bg2">
                    <a:lumMod val="25000"/>
                  </a:schemeClr>
                </a:buClr>
                <a:buSzPct val="75000"/>
              </a:pPr>
              <a:r>
                <a:rPr lang="en-GB" sz="2000" b="1" smtClean="0">
                  <a:solidFill>
                    <a:srgbClr val="460000"/>
                  </a:solidFill>
                </a:rPr>
                <a:t>injection</a:t>
              </a:r>
              <a:br>
                <a:rPr lang="en-GB" sz="2000" b="1" smtClean="0">
                  <a:solidFill>
                    <a:srgbClr val="460000"/>
                  </a:solidFill>
                </a:rPr>
              </a:br>
              <a:r>
                <a:rPr lang="en-GB" sz="2000" b="1" smtClean="0">
                  <a:solidFill>
                    <a:srgbClr val="C00000"/>
                  </a:solidFill>
                </a:rPr>
                <a:t>≈10</a:t>
              </a:r>
              <a:r>
                <a:rPr lang="en-GB" sz="2000" b="1" baseline="30000" smtClean="0">
                  <a:solidFill>
                    <a:srgbClr val="C00000"/>
                  </a:solidFill>
                </a:rPr>
                <a:t>5</a:t>
              </a:r>
              <a:r>
                <a:rPr lang="en-GB" sz="2000" b="1" smtClean="0">
                  <a:solidFill>
                    <a:srgbClr val="C00000"/>
                  </a:solidFill>
                </a:rPr>
                <a:t> ions</a:t>
              </a:r>
            </a:p>
          </p:txBody>
        </p:sp>
        <p:sp>
          <p:nvSpPr>
            <p:cNvPr id="31" name="TextBox 30"/>
            <p:cNvSpPr txBox="1"/>
            <p:nvPr/>
          </p:nvSpPr>
          <p:spPr>
            <a:xfrm>
              <a:off x="1785392" y="-1491774"/>
              <a:ext cx="1656184" cy="400110"/>
            </a:xfrm>
            <a:prstGeom prst="rect">
              <a:avLst/>
            </a:prstGeom>
            <a:noFill/>
          </p:spPr>
          <p:txBody>
            <a:bodyPr wrap="square" rtlCol="0">
              <a:spAutoFit/>
            </a:bodyPr>
            <a:lstStyle/>
            <a:p>
              <a:pPr marL="268288" indent="-268288">
                <a:spcBef>
                  <a:spcPts val="600"/>
                </a:spcBef>
                <a:buClr>
                  <a:schemeClr val="bg2">
                    <a:lumMod val="25000"/>
                  </a:schemeClr>
                </a:buClr>
                <a:buSzPct val="75000"/>
              </a:pPr>
              <a:r>
                <a:rPr lang="en-GB" sz="2000" b="1" smtClean="0">
                  <a:solidFill>
                    <a:srgbClr val="460000"/>
                  </a:solidFill>
                </a:rPr>
                <a:t>cooling </a:t>
              </a:r>
              <a:r>
                <a:rPr lang="en-GB" sz="2000" b="1" smtClean="0">
                  <a:solidFill>
                    <a:srgbClr val="C00000"/>
                  </a:solidFill>
                </a:rPr>
                <a:t>≈0.5 s</a:t>
              </a:r>
            </a:p>
          </p:txBody>
        </p:sp>
      </p:grpSp>
      <p:sp>
        <p:nvSpPr>
          <p:cNvPr id="32" name="TextBox 31"/>
          <p:cNvSpPr txBox="1"/>
          <p:nvPr/>
        </p:nvSpPr>
        <p:spPr>
          <a:xfrm>
            <a:off x="7883714" y="3478762"/>
            <a:ext cx="843501" cy="276999"/>
          </a:xfrm>
          <a:prstGeom prst="rect">
            <a:avLst/>
          </a:prstGeom>
          <a:noFill/>
        </p:spPr>
        <p:txBody>
          <a:bodyPr wrap="none" rtlCol="0">
            <a:spAutoFit/>
          </a:bodyPr>
          <a:lstStyle/>
          <a:p>
            <a:r>
              <a:rPr lang="en-US" sz="1200" dirty="0" smtClean="0">
                <a:solidFill>
                  <a:schemeClr val="bg1">
                    <a:lumMod val="50000"/>
                  </a:schemeClr>
                </a:solidFill>
              </a:rPr>
              <a:t>M. </a:t>
            </a:r>
            <a:r>
              <a:rPr lang="en-US" sz="1200" dirty="0" err="1" smtClean="0">
                <a:solidFill>
                  <a:schemeClr val="bg1">
                    <a:lumMod val="50000"/>
                  </a:schemeClr>
                </a:solidFill>
              </a:rPr>
              <a:t>Grieser</a:t>
            </a:r>
            <a:endParaRPr lang="en-GB" sz="1200" dirty="0">
              <a:solidFill>
                <a:schemeClr val="bg1">
                  <a:lumMod val="50000"/>
                </a:schemeClr>
              </a:solidFill>
            </a:endParaRPr>
          </a:p>
        </p:txBody>
      </p:sp>
      <p:sp>
        <p:nvSpPr>
          <p:cNvPr id="34" name="Rectangle 33"/>
          <p:cNvSpPr/>
          <p:nvPr/>
        </p:nvSpPr>
        <p:spPr>
          <a:xfrm>
            <a:off x="5297076" y="4056709"/>
            <a:ext cx="3178306" cy="1415772"/>
          </a:xfrm>
          <a:prstGeom prst="rect">
            <a:avLst/>
          </a:prstGeom>
        </p:spPr>
        <p:txBody>
          <a:bodyPr wrap="none">
            <a:spAutoFit/>
          </a:bodyPr>
          <a:lstStyle/>
          <a:p>
            <a:r>
              <a:rPr lang="en-US" sz="1600" dirty="0" smtClean="0">
                <a:solidFill>
                  <a:srgbClr val="C00000"/>
                </a:solidFill>
              </a:rPr>
              <a:t>Normal procedure for </a:t>
            </a:r>
            <a:r>
              <a:rPr lang="en-US" sz="1600" baseline="30000" dirty="0" smtClean="0">
                <a:solidFill>
                  <a:srgbClr val="C00000"/>
                </a:solidFill>
              </a:rPr>
              <a:t>12</a:t>
            </a:r>
            <a:r>
              <a:rPr lang="en-US" sz="1600" dirty="0" smtClean="0">
                <a:solidFill>
                  <a:srgbClr val="C00000"/>
                </a:solidFill>
              </a:rPr>
              <a:t>C</a:t>
            </a:r>
            <a:r>
              <a:rPr lang="en-US" sz="1600" baseline="30000" dirty="0" smtClean="0">
                <a:solidFill>
                  <a:srgbClr val="C00000"/>
                </a:solidFill>
              </a:rPr>
              <a:t>6+</a:t>
            </a:r>
          </a:p>
          <a:p>
            <a:r>
              <a:rPr lang="en-US" sz="1400" dirty="0" smtClean="0">
                <a:solidFill>
                  <a:srgbClr val="C00000"/>
                </a:solidFill>
              </a:rPr>
              <a:t>   Inject at </a:t>
            </a:r>
            <a:r>
              <a:rPr lang="en-US" sz="1400" dirty="0" err="1" smtClean="0">
                <a:solidFill>
                  <a:srgbClr val="C00000"/>
                </a:solidFill>
              </a:rPr>
              <a:t>Q</a:t>
            </a:r>
            <a:r>
              <a:rPr lang="en-US" sz="1400" baseline="-25000" dirty="0" err="1" smtClean="0">
                <a:solidFill>
                  <a:srgbClr val="C00000"/>
                </a:solidFill>
              </a:rPr>
              <a:t>x</a:t>
            </a:r>
            <a:r>
              <a:rPr lang="en-US" sz="1400" dirty="0" smtClean="0">
                <a:solidFill>
                  <a:srgbClr val="C00000"/>
                </a:solidFill>
              </a:rPr>
              <a:t>=2.64</a:t>
            </a:r>
          </a:p>
          <a:p>
            <a:r>
              <a:rPr lang="en-US" sz="1400" dirty="0" smtClean="0">
                <a:solidFill>
                  <a:srgbClr val="C00000"/>
                </a:solidFill>
              </a:rPr>
              <a:t>   e-cool for 1 s</a:t>
            </a:r>
          </a:p>
          <a:p>
            <a:r>
              <a:rPr lang="en-US" sz="1400" dirty="0" smtClean="0">
                <a:solidFill>
                  <a:srgbClr val="C00000"/>
                </a:solidFill>
              </a:rPr>
              <a:t>   Shift </a:t>
            </a:r>
            <a:r>
              <a:rPr lang="en-US" sz="1400" dirty="0" err="1" smtClean="0">
                <a:solidFill>
                  <a:srgbClr val="C00000"/>
                </a:solidFill>
              </a:rPr>
              <a:t>Q</a:t>
            </a:r>
            <a:r>
              <a:rPr lang="en-US" sz="1400" baseline="-25000" dirty="0" err="1" smtClean="0">
                <a:solidFill>
                  <a:srgbClr val="C00000"/>
                </a:solidFill>
              </a:rPr>
              <a:t>x</a:t>
            </a:r>
            <a:r>
              <a:rPr lang="en-US" sz="1400" dirty="0" smtClean="0">
                <a:solidFill>
                  <a:srgbClr val="C00000"/>
                </a:solidFill>
              </a:rPr>
              <a:t> close to resonance 8/3</a:t>
            </a:r>
          </a:p>
          <a:p>
            <a:r>
              <a:rPr lang="en-US" sz="1400" dirty="0" smtClean="0">
                <a:solidFill>
                  <a:srgbClr val="C00000"/>
                </a:solidFill>
              </a:rPr>
              <a:t>   Apply 30 kHz noise on kickers</a:t>
            </a:r>
          </a:p>
          <a:p>
            <a:r>
              <a:rPr lang="en-US" sz="1400" dirty="0" smtClean="0">
                <a:solidFill>
                  <a:srgbClr val="C00000"/>
                </a:solidFill>
              </a:rPr>
              <a:t>   Emittance increase -&gt; beam extraction</a:t>
            </a:r>
          </a:p>
        </p:txBody>
      </p:sp>
    </p:spTree>
    <p:extLst>
      <p:ext uri="{BB962C8B-B14F-4D97-AF65-F5344CB8AC3E}">
        <p14:creationId xmlns:p14="http://schemas.microsoft.com/office/powerpoint/2010/main" val="2579658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72059" y="1210898"/>
            <a:ext cx="1224136" cy="584775"/>
          </a:xfrm>
          <a:prstGeom prst="rect">
            <a:avLst/>
          </a:prstGeom>
          <a:noFill/>
        </p:spPr>
        <p:txBody>
          <a:bodyPr wrap="square" rtlCol="0">
            <a:spAutoFit/>
          </a:bodyPr>
          <a:lstStyle/>
          <a:p>
            <a:pPr>
              <a:spcBef>
                <a:spcPts val="600"/>
              </a:spcBef>
              <a:buClr>
                <a:schemeClr val="bg2">
                  <a:lumMod val="25000"/>
                </a:schemeClr>
              </a:buClr>
              <a:buSzPct val="75000"/>
            </a:pPr>
            <a:r>
              <a:rPr lang="en-GB" sz="1600" b="1" dirty="0" smtClean="0">
                <a:solidFill>
                  <a:srgbClr val="460000"/>
                </a:solidFill>
              </a:rPr>
              <a:t>injection</a:t>
            </a:r>
            <a:br>
              <a:rPr lang="en-GB" sz="1600" b="1" dirty="0" smtClean="0">
                <a:solidFill>
                  <a:srgbClr val="460000"/>
                </a:solidFill>
              </a:rPr>
            </a:br>
            <a:endParaRPr lang="en-GB" sz="1600" b="1" dirty="0" smtClean="0">
              <a:solidFill>
                <a:srgbClr val="C00000"/>
              </a:solidFill>
            </a:endParaRPr>
          </a:p>
        </p:txBody>
      </p:sp>
      <p:sp>
        <p:nvSpPr>
          <p:cNvPr id="7" name="Title 1"/>
          <p:cNvSpPr txBox="1">
            <a:spLocks/>
          </p:cNvSpPr>
          <p:nvPr/>
        </p:nvSpPr>
        <p:spPr>
          <a:xfrm>
            <a:off x="2933206" y="1248187"/>
            <a:ext cx="4417621" cy="50006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b="0" i="0" u="none" strike="noStrike" kern="1200" cap="none" spc="0" normalizeH="0" baseline="0" noProof="0" dirty="0" smtClean="0">
                <a:ln>
                  <a:noFill/>
                </a:ln>
                <a:solidFill>
                  <a:schemeClr val="tx1"/>
                </a:solidFill>
                <a:effectLst/>
                <a:uLnTx/>
                <a:uFillTx/>
                <a:latin typeface="+mj-lt"/>
                <a:ea typeface="+mj-ea"/>
                <a:cs typeface="+mj-cs"/>
              </a:rPr>
              <a:t>Reaction measurements</a:t>
            </a:r>
            <a:endParaRPr kumimoji="0" lang="en-GB" sz="20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Rounded Rectangle 7"/>
          <p:cNvSpPr/>
          <p:nvPr/>
        </p:nvSpPr>
        <p:spPr>
          <a:xfrm>
            <a:off x="1691680" y="1798082"/>
            <a:ext cx="6336704" cy="288032"/>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1835696" y="1798082"/>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p:nvPr/>
        </p:nvCxnSpPr>
        <p:spPr>
          <a:xfrm>
            <a:off x="1835696" y="1798082"/>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555776" y="1798082"/>
            <a:ext cx="1656184" cy="2880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c 11"/>
          <p:cNvSpPr/>
          <p:nvPr/>
        </p:nvSpPr>
        <p:spPr>
          <a:xfrm>
            <a:off x="1403648" y="1510050"/>
            <a:ext cx="432048" cy="432048"/>
          </a:xfrm>
          <a:prstGeom prst="arc">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3" name="Left Brace 12"/>
          <p:cNvSpPr/>
          <p:nvPr/>
        </p:nvSpPr>
        <p:spPr>
          <a:xfrm rot="5400000">
            <a:off x="2159732" y="1258022"/>
            <a:ext cx="144016" cy="648072"/>
          </a:xfrm>
          <a:prstGeom prst="leftBrace">
            <a:avLst>
              <a:gd name="adj1" fmla="val 21561"/>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4" name="Left Brace 13"/>
          <p:cNvSpPr/>
          <p:nvPr/>
        </p:nvSpPr>
        <p:spPr>
          <a:xfrm rot="16200000" flipV="1">
            <a:off x="3347864" y="1426925"/>
            <a:ext cx="144016" cy="1584176"/>
          </a:xfrm>
          <a:prstGeom prst="leftBrace">
            <a:avLst>
              <a:gd name="adj1" fmla="val 21561"/>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5" name="TextBox 14"/>
          <p:cNvSpPr txBox="1"/>
          <p:nvPr/>
        </p:nvSpPr>
        <p:spPr>
          <a:xfrm>
            <a:off x="2267744" y="2291021"/>
            <a:ext cx="2376264" cy="661720"/>
          </a:xfrm>
          <a:prstGeom prst="rect">
            <a:avLst/>
          </a:prstGeom>
          <a:noFill/>
        </p:spPr>
        <p:txBody>
          <a:bodyPr wrap="square" rtlCol="0">
            <a:spAutoFit/>
          </a:bodyPr>
          <a:lstStyle/>
          <a:p>
            <a:pPr marL="268288" indent="-268288">
              <a:spcBef>
                <a:spcPts val="600"/>
              </a:spcBef>
              <a:buClr>
                <a:schemeClr val="bg2">
                  <a:lumMod val="25000"/>
                </a:schemeClr>
              </a:buClr>
              <a:buSzPct val="75000"/>
            </a:pPr>
            <a:r>
              <a:rPr lang="en-GB" sz="1600" b="1" dirty="0" smtClean="0">
                <a:solidFill>
                  <a:srgbClr val="460000"/>
                </a:solidFill>
              </a:rPr>
              <a:t>gas-jet switched on</a:t>
            </a:r>
          </a:p>
          <a:p>
            <a:pPr marL="268288" indent="-268288">
              <a:spcBef>
                <a:spcPts val="600"/>
              </a:spcBef>
              <a:buClr>
                <a:schemeClr val="bg2">
                  <a:lumMod val="25000"/>
                </a:schemeClr>
              </a:buClr>
              <a:buSzPct val="75000"/>
            </a:pPr>
            <a:r>
              <a:rPr lang="en-GB" sz="1600" b="1" dirty="0" smtClean="0">
                <a:solidFill>
                  <a:srgbClr val="460000"/>
                </a:solidFill>
              </a:rPr>
              <a:t>measurement </a:t>
            </a:r>
            <a:r>
              <a:rPr lang="en-GB" sz="1600" b="1" dirty="0" smtClean="0">
                <a:solidFill>
                  <a:srgbClr val="C00000"/>
                </a:solidFill>
              </a:rPr>
              <a:t>≈ 1-2 s</a:t>
            </a:r>
          </a:p>
        </p:txBody>
      </p:sp>
      <p:sp>
        <p:nvSpPr>
          <p:cNvPr id="16" name="TextBox 15"/>
          <p:cNvSpPr txBox="1"/>
          <p:nvPr/>
        </p:nvSpPr>
        <p:spPr>
          <a:xfrm>
            <a:off x="1728062" y="948130"/>
            <a:ext cx="1145767" cy="584775"/>
          </a:xfrm>
          <a:prstGeom prst="rect">
            <a:avLst/>
          </a:prstGeom>
          <a:noFill/>
        </p:spPr>
        <p:txBody>
          <a:bodyPr wrap="square" rtlCol="0">
            <a:spAutoFit/>
          </a:bodyPr>
          <a:lstStyle/>
          <a:p>
            <a:pPr algn="ctr">
              <a:spcBef>
                <a:spcPts val="600"/>
              </a:spcBef>
              <a:buClr>
                <a:schemeClr val="bg2">
                  <a:lumMod val="25000"/>
                </a:schemeClr>
              </a:buClr>
              <a:buSzPct val="75000"/>
            </a:pPr>
            <a:r>
              <a:rPr lang="en-GB" sz="1600" b="1" dirty="0" smtClean="0">
                <a:solidFill>
                  <a:srgbClr val="460000"/>
                </a:solidFill>
              </a:rPr>
              <a:t>e-cooling </a:t>
            </a:r>
            <a:br>
              <a:rPr lang="en-GB" sz="1600" b="1" dirty="0" smtClean="0">
                <a:solidFill>
                  <a:srgbClr val="460000"/>
                </a:solidFill>
              </a:rPr>
            </a:br>
            <a:r>
              <a:rPr lang="en-GB" sz="1600" b="1" dirty="0" smtClean="0">
                <a:solidFill>
                  <a:srgbClr val="C00000"/>
                </a:solidFill>
              </a:rPr>
              <a:t>≈0.5 s</a:t>
            </a:r>
          </a:p>
        </p:txBody>
      </p:sp>
      <p:sp>
        <p:nvSpPr>
          <p:cNvPr id="17" name="Rectangle 16"/>
          <p:cNvSpPr/>
          <p:nvPr/>
        </p:nvSpPr>
        <p:spPr>
          <a:xfrm>
            <a:off x="4211960" y="1798082"/>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p:nvPr/>
        </p:nvCxnSpPr>
        <p:spPr>
          <a:xfrm>
            <a:off x="4211960" y="1798082"/>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932040" y="1798082"/>
            <a:ext cx="1656184" cy="2880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6588224" y="1798082"/>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p:nvPr/>
        </p:nvCxnSpPr>
        <p:spPr>
          <a:xfrm>
            <a:off x="6588224" y="1798082"/>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7308304" y="1798082"/>
            <a:ext cx="720080" cy="2880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3" name="Straight Connector 22"/>
          <p:cNvCxnSpPr/>
          <p:nvPr/>
        </p:nvCxnSpPr>
        <p:spPr>
          <a:xfrm>
            <a:off x="1691680" y="1798082"/>
            <a:ext cx="6336704" cy="0"/>
          </a:xfrm>
          <a:prstGeom prst="line">
            <a:avLst/>
          </a:prstGeom>
          <a:ln w="2857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691680" y="2086114"/>
            <a:ext cx="6336704" cy="0"/>
          </a:xfrm>
          <a:prstGeom prst="line">
            <a:avLst/>
          </a:prstGeom>
          <a:ln w="28575"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662963" y="6526675"/>
            <a:ext cx="2625462" cy="307777"/>
          </a:xfrm>
          <a:prstGeom prst="rect">
            <a:avLst/>
          </a:prstGeom>
          <a:noFill/>
        </p:spPr>
        <p:txBody>
          <a:bodyPr wrap="none" rtlCol="0">
            <a:spAutoFit/>
          </a:bodyPr>
          <a:lstStyle/>
          <a:p>
            <a:r>
              <a:rPr lang="en-US" sz="1400" b="1" dirty="0" smtClean="0"/>
              <a:t>Based on R. Raabe presentation</a:t>
            </a:r>
            <a:endParaRPr lang="en-US" sz="1400" b="1" dirty="0"/>
          </a:p>
        </p:txBody>
      </p:sp>
      <p:grpSp>
        <p:nvGrpSpPr>
          <p:cNvPr id="26" name="Group 25"/>
          <p:cNvGrpSpPr/>
          <p:nvPr/>
        </p:nvGrpSpPr>
        <p:grpSpPr>
          <a:xfrm>
            <a:off x="895802" y="4392686"/>
            <a:ext cx="7927571" cy="1844046"/>
            <a:chOff x="836427" y="4685074"/>
            <a:chExt cx="7927571" cy="1844046"/>
          </a:xfrm>
        </p:grpSpPr>
        <p:sp>
          <p:nvSpPr>
            <p:cNvPr id="27" name="Rounded Rectangle 26"/>
            <p:cNvSpPr/>
            <p:nvPr/>
          </p:nvSpPr>
          <p:spPr>
            <a:xfrm>
              <a:off x="1691680" y="5333146"/>
              <a:ext cx="6336704" cy="288032"/>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1835696" y="5333146"/>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a:off x="1835696" y="5333146"/>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2555776" y="5333146"/>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p:cNvCxnSpPr/>
            <p:nvPr/>
          </p:nvCxnSpPr>
          <p:spPr>
            <a:xfrm>
              <a:off x="2555776" y="5333146"/>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3275856" y="5333146"/>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a:off x="3275856" y="5333146"/>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3995936" y="5333146"/>
              <a:ext cx="720080" cy="288032"/>
            </a:xfrm>
            <a:prstGeom prst="rect">
              <a:avLst/>
            </a:prstGeom>
            <a:gradFill flip="none" rotWithShape="1">
              <a:gsLst>
                <a:gs pos="0">
                  <a:srgbClr val="FF0000">
                    <a:alpha val="50000"/>
                  </a:srgbClr>
                </a:gs>
                <a:gs pos="80000">
                  <a:schemeClr val="tx2">
                    <a:lumMod val="20000"/>
                    <a:lumOff val="8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5" name="Straight Connector 34"/>
            <p:cNvCxnSpPr/>
            <p:nvPr/>
          </p:nvCxnSpPr>
          <p:spPr>
            <a:xfrm>
              <a:off x="3995936" y="5333146"/>
              <a:ext cx="0" cy="288032"/>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4716016" y="5333146"/>
              <a:ext cx="3312368" cy="28803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Connector 36"/>
            <p:cNvCxnSpPr/>
            <p:nvPr/>
          </p:nvCxnSpPr>
          <p:spPr>
            <a:xfrm>
              <a:off x="1691680" y="5333146"/>
              <a:ext cx="6336704" cy="0"/>
            </a:xfrm>
            <a:prstGeom prst="line">
              <a:avLst/>
            </a:prstGeom>
            <a:ln w="2857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1691680" y="5621178"/>
              <a:ext cx="6336704" cy="0"/>
            </a:xfrm>
            <a:prstGeom prst="line">
              <a:avLst/>
            </a:prstGeom>
            <a:ln w="28575"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836427" y="4829090"/>
              <a:ext cx="1224136" cy="584775"/>
            </a:xfrm>
            <a:prstGeom prst="rect">
              <a:avLst/>
            </a:prstGeom>
            <a:noFill/>
          </p:spPr>
          <p:txBody>
            <a:bodyPr wrap="square" rtlCol="0">
              <a:spAutoFit/>
            </a:bodyPr>
            <a:lstStyle/>
            <a:p>
              <a:pPr>
                <a:spcBef>
                  <a:spcPts val="600"/>
                </a:spcBef>
                <a:buClr>
                  <a:schemeClr val="bg2">
                    <a:lumMod val="25000"/>
                  </a:schemeClr>
                </a:buClr>
                <a:buSzPct val="75000"/>
              </a:pPr>
              <a:r>
                <a:rPr lang="en-GB" sz="1600" b="1" dirty="0" smtClean="0">
                  <a:solidFill>
                    <a:srgbClr val="460000"/>
                  </a:solidFill>
                </a:rPr>
                <a:t>injection</a:t>
              </a:r>
              <a:br>
                <a:rPr lang="en-GB" sz="1600" b="1" dirty="0" smtClean="0">
                  <a:solidFill>
                    <a:srgbClr val="460000"/>
                  </a:solidFill>
                </a:rPr>
              </a:br>
              <a:endParaRPr lang="en-GB" sz="1600" b="1" dirty="0" smtClean="0">
                <a:solidFill>
                  <a:srgbClr val="C00000"/>
                </a:solidFill>
              </a:endParaRPr>
            </a:p>
          </p:txBody>
        </p:sp>
        <p:sp>
          <p:nvSpPr>
            <p:cNvPr id="40" name="Arc 39"/>
            <p:cNvSpPr/>
            <p:nvPr/>
          </p:nvSpPr>
          <p:spPr>
            <a:xfrm>
              <a:off x="1403648" y="5045114"/>
              <a:ext cx="432048" cy="432048"/>
            </a:xfrm>
            <a:prstGeom prst="arc">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1" name="Left Brace 40"/>
            <p:cNvSpPr/>
            <p:nvPr/>
          </p:nvSpPr>
          <p:spPr>
            <a:xfrm rot="5400000">
              <a:off x="2159732" y="4793086"/>
              <a:ext cx="144016" cy="648072"/>
            </a:xfrm>
            <a:prstGeom prst="leftBrace">
              <a:avLst>
                <a:gd name="adj1" fmla="val 21561"/>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2" name="Left Brace 41"/>
            <p:cNvSpPr/>
            <p:nvPr/>
          </p:nvSpPr>
          <p:spPr>
            <a:xfrm rot="16200000" flipV="1">
              <a:off x="3203848" y="4469050"/>
              <a:ext cx="144016" cy="2736304"/>
            </a:xfrm>
            <a:prstGeom prst="leftBrace">
              <a:avLst>
                <a:gd name="adj1" fmla="val 21561"/>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3" name="Left Brace 42"/>
            <p:cNvSpPr/>
            <p:nvPr/>
          </p:nvSpPr>
          <p:spPr>
            <a:xfrm rot="16200000" flipV="1">
              <a:off x="6336196" y="4217022"/>
              <a:ext cx="144016" cy="3240360"/>
            </a:xfrm>
            <a:prstGeom prst="leftBrace">
              <a:avLst>
                <a:gd name="adj1" fmla="val 21561"/>
                <a:gd name="adj2" fmla="val 5000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4" name="TextBox 43"/>
            <p:cNvSpPr txBox="1"/>
            <p:nvPr/>
          </p:nvSpPr>
          <p:spPr>
            <a:xfrm>
              <a:off x="1691680" y="4685074"/>
              <a:ext cx="1656184" cy="338554"/>
            </a:xfrm>
            <a:prstGeom prst="rect">
              <a:avLst/>
            </a:prstGeom>
            <a:noFill/>
          </p:spPr>
          <p:txBody>
            <a:bodyPr wrap="square" rtlCol="0">
              <a:spAutoFit/>
            </a:bodyPr>
            <a:lstStyle/>
            <a:p>
              <a:pPr marL="268288" indent="-268288">
                <a:spcBef>
                  <a:spcPts val="600"/>
                </a:spcBef>
                <a:buClr>
                  <a:schemeClr val="bg2">
                    <a:lumMod val="25000"/>
                  </a:schemeClr>
                </a:buClr>
                <a:buSzPct val="75000"/>
              </a:pPr>
              <a:r>
                <a:rPr lang="en-GB" sz="1600" b="1" dirty="0" smtClean="0">
                  <a:solidFill>
                    <a:srgbClr val="460000"/>
                  </a:solidFill>
                </a:rPr>
                <a:t>cooling  0.2-1 s</a:t>
              </a:r>
              <a:endParaRPr lang="en-GB" sz="1600" b="1" dirty="0" smtClean="0">
                <a:solidFill>
                  <a:srgbClr val="C00000"/>
                </a:solidFill>
              </a:endParaRPr>
            </a:p>
          </p:txBody>
        </p:sp>
        <p:sp>
          <p:nvSpPr>
            <p:cNvPr id="45" name="TextBox 44"/>
            <p:cNvSpPr txBox="1"/>
            <p:nvPr/>
          </p:nvSpPr>
          <p:spPr>
            <a:xfrm>
              <a:off x="2605451" y="5861736"/>
              <a:ext cx="1444113" cy="338554"/>
            </a:xfrm>
            <a:prstGeom prst="rect">
              <a:avLst/>
            </a:prstGeom>
            <a:noFill/>
          </p:spPr>
          <p:txBody>
            <a:bodyPr wrap="none" rtlCol="0">
              <a:spAutoFit/>
            </a:bodyPr>
            <a:lstStyle/>
            <a:p>
              <a:pPr algn="ctr"/>
              <a:r>
                <a:rPr lang="en-US" sz="1600" b="1" dirty="0" smtClean="0"/>
                <a:t>e-cool stacking</a:t>
              </a:r>
            </a:p>
          </p:txBody>
        </p:sp>
        <p:sp>
          <p:nvSpPr>
            <p:cNvPr id="46" name="TextBox 45"/>
            <p:cNvSpPr txBox="1"/>
            <p:nvPr/>
          </p:nvSpPr>
          <p:spPr>
            <a:xfrm>
              <a:off x="4275125" y="5867400"/>
              <a:ext cx="4488873" cy="661720"/>
            </a:xfrm>
            <a:prstGeom prst="rect">
              <a:avLst/>
            </a:prstGeom>
            <a:noFill/>
          </p:spPr>
          <p:txBody>
            <a:bodyPr wrap="square" rtlCol="0">
              <a:spAutoFit/>
            </a:bodyPr>
            <a:lstStyle/>
            <a:p>
              <a:pPr indent="-268288" algn="ctr">
                <a:spcBef>
                  <a:spcPts val="600"/>
                </a:spcBef>
                <a:buClr>
                  <a:schemeClr val="bg2">
                    <a:lumMod val="25000"/>
                  </a:schemeClr>
                </a:buClr>
                <a:buSzPct val="75000"/>
              </a:pPr>
              <a:r>
                <a:rPr lang="en-GB" sz="1600" b="1" dirty="0" smtClean="0">
                  <a:solidFill>
                    <a:srgbClr val="460000"/>
                  </a:solidFill>
                </a:rPr>
                <a:t>measurement, acceleration, mass separation </a:t>
              </a:r>
            </a:p>
            <a:p>
              <a:pPr indent="-268288" algn="ctr">
                <a:spcBef>
                  <a:spcPts val="600"/>
                </a:spcBef>
                <a:buClr>
                  <a:schemeClr val="bg2">
                    <a:lumMod val="25000"/>
                  </a:schemeClr>
                </a:buClr>
                <a:buSzPct val="75000"/>
              </a:pPr>
              <a:r>
                <a:rPr lang="en-US" sz="1600" b="1" dirty="0"/>
                <a:t>(no target inside the ring</a:t>
              </a:r>
              <a:r>
                <a:rPr lang="en-US" sz="1600" b="1" dirty="0" smtClean="0"/>
                <a:t>)</a:t>
              </a:r>
              <a:endParaRPr lang="en-US" sz="1600" b="1" dirty="0"/>
            </a:p>
          </p:txBody>
        </p:sp>
      </p:grpSp>
      <p:sp>
        <p:nvSpPr>
          <p:cNvPr id="47" name="Title 1"/>
          <p:cNvSpPr txBox="1">
            <a:spLocks/>
          </p:cNvSpPr>
          <p:nvPr/>
        </p:nvSpPr>
        <p:spPr>
          <a:xfrm>
            <a:off x="6163293" y="333787"/>
            <a:ext cx="2633866" cy="500066"/>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smtClean="0">
                <a:ln>
                  <a:noFill/>
                </a:ln>
                <a:solidFill>
                  <a:schemeClr val="tx1"/>
                </a:solidFill>
                <a:effectLst/>
                <a:uLnTx/>
                <a:uFillTx/>
                <a:latin typeface="Calibri" pitchFamily="34" charset="0"/>
                <a:ea typeface="+mj-ea"/>
                <a:cs typeface="+mj-cs"/>
              </a:rPr>
              <a:t>Injection rate</a:t>
            </a:r>
            <a:endParaRPr kumimoji="0" lang="en-GB" sz="3200" b="1" i="0" u="none" strike="noStrike" kern="1200" cap="none" spc="0" normalizeH="0" baseline="0" noProof="0" dirty="0">
              <a:ln>
                <a:noFill/>
              </a:ln>
              <a:solidFill>
                <a:schemeClr val="tx1"/>
              </a:solidFill>
              <a:effectLst/>
              <a:uLnTx/>
              <a:uFillTx/>
              <a:latin typeface="Calibri" pitchFamily="34" charset="0"/>
              <a:ea typeface="+mj-ea"/>
              <a:cs typeface="+mj-cs"/>
            </a:endParaRPr>
          </a:p>
        </p:txBody>
      </p:sp>
      <p:sp>
        <p:nvSpPr>
          <p:cNvPr id="48" name="TextBox 47"/>
          <p:cNvSpPr txBox="1"/>
          <p:nvPr/>
        </p:nvSpPr>
        <p:spPr>
          <a:xfrm>
            <a:off x="1140031" y="466827"/>
            <a:ext cx="4728026" cy="369332"/>
          </a:xfrm>
          <a:prstGeom prst="rect">
            <a:avLst/>
          </a:prstGeom>
          <a:noFill/>
        </p:spPr>
        <p:txBody>
          <a:bodyPr wrap="none" rtlCol="0">
            <a:spAutoFit/>
          </a:bodyPr>
          <a:lstStyle/>
          <a:p>
            <a:r>
              <a:rPr lang="en-US" i="1" dirty="0" smtClean="0"/>
              <a:t>Many different ways of operating the machine</a:t>
            </a:r>
            <a:endParaRPr lang="en-US" i="1" dirty="0"/>
          </a:p>
        </p:txBody>
      </p:sp>
      <p:sp>
        <p:nvSpPr>
          <p:cNvPr id="49" name="Rectangle 48"/>
          <p:cNvSpPr/>
          <p:nvPr/>
        </p:nvSpPr>
        <p:spPr>
          <a:xfrm>
            <a:off x="1242204" y="3247107"/>
            <a:ext cx="2403521" cy="28501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8288" indent="-268288">
              <a:spcBef>
                <a:spcPts val="600"/>
              </a:spcBef>
              <a:buClr>
                <a:schemeClr val="bg2">
                  <a:lumMod val="25000"/>
                </a:schemeClr>
              </a:buClr>
              <a:buSzPct val="75000"/>
            </a:pPr>
            <a:r>
              <a:rPr lang="en-GB" sz="1200" b="1" dirty="0" smtClean="0">
                <a:solidFill>
                  <a:srgbClr val="460000"/>
                </a:solidFill>
              </a:rPr>
              <a:t>REXTRAP trapping + cooling</a:t>
            </a:r>
            <a:endParaRPr lang="en-GB" sz="1200" b="1" dirty="0" smtClean="0">
              <a:solidFill>
                <a:srgbClr val="C00000"/>
              </a:solidFill>
            </a:endParaRPr>
          </a:p>
        </p:txBody>
      </p:sp>
      <p:sp>
        <p:nvSpPr>
          <p:cNvPr id="50" name="Rectangle 49"/>
          <p:cNvSpPr/>
          <p:nvPr/>
        </p:nvSpPr>
        <p:spPr>
          <a:xfrm>
            <a:off x="3694379" y="2931223"/>
            <a:ext cx="476993" cy="287876"/>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268288">
              <a:spcBef>
                <a:spcPts val="600"/>
              </a:spcBef>
              <a:buClr>
                <a:schemeClr val="bg2">
                  <a:lumMod val="25000"/>
                </a:schemeClr>
              </a:buClr>
              <a:buSzPct val="75000"/>
            </a:pPr>
            <a:r>
              <a:rPr lang="en-GB" sz="1200" b="1" dirty="0" smtClean="0">
                <a:solidFill>
                  <a:srgbClr val="460000"/>
                </a:solidFill>
              </a:rPr>
              <a:t>CB</a:t>
            </a:r>
            <a:endParaRPr lang="en-GB" b="1" dirty="0" smtClean="0">
              <a:solidFill>
                <a:srgbClr val="C00000"/>
              </a:solidFill>
            </a:endParaRPr>
          </a:p>
        </p:txBody>
      </p:sp>
      <p:cxnSp>
        <p:nvCxnSpPr>
          <p:cNvPr id="51" name="Straight Arrow Connector 50"/>
          <p:cNvCxnSpPr>
            <a:stCxn id="49" idx="3"/>
            <a:endCxn id="50" idx="1"/>
          </p:cNvCxnSpPr>
          <p:nvPr/>
        </p:nvCxnSpPr>
        <p:spPr>
          <a:xfrm flipV="1">
            <a:off x="3645725" y="3075161"/>
            <a:ext cx="48654" cy="314451"/>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4165662" y="2695698"/>
            <a:ext cx="14452" cy="34192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3686549" y="3242558"/>
            <a:ext cx="2412326" cy="28501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p:cNvSpPr/>
          <p:nvPr/>
        </p:nvSpPr>
        <p:spPr>
          <a:xfrm>
            <a:off x="6103414" y="2933497"/>
            <a:ext cx="476993" cy="287876"/>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6145450" y="3236433"/>
            <a:ext cx="2412326" cy="28501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Arrow Connector 55"/>
          <p:cNvCxnSpPr>
            <a:endCxn id="54" idx="1"/>
          </p:cNvCxnSpPr>
          <p:nvPr/>
        </p:nvCxnSpPr>
        <p:spPr>
          <a:xfrm flipV="1">
            <a:off x="6099050" y="3077435"/>
            <a:ext cx="4364" cy="31402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V="1">
            <a:off x="6578928" y="2719449"/>
            <a:ext cx="23753" cy="344382"/>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6722193" y="6124353"/>
            <a:ext cx="2436695" cy="7336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995314" y="1906661"/>
            <a:ext cx="8136160" cy="2331465"/>
            <a:chOff x="6129660" y="1150065"/>
            <a:chExt cx="8136160" cy="2331465"/>
          </a:xfrm>
        </p:grpSpPr>
        <p:sp>
          <p:nvSpPr>
            <p:cNvPr id="9" name="Rectangle 8"/>
            <p:cNvSpPr/>
            <p:nvPr/>
          </p:nvSpPr>
          <p:spPr>
            <a:xfrm>
              <a:off x="6129660" y="3235014"/>
              <a:ext cx="4643252" cy="166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6129660" y="1150065"/>
              <a:ext cx="4641316" cy="2331465"/>
              <a:chOff x="521642" y="1064524"/>
              <a:chExt cx="4451225" cy="2286702"/>
            </a:xfrm>
          </p:grpSpPr>
          <p:pic>
            <p:nvPicPr>
              <p:cNvPr id="20" name="Picture 5"/>
              <p:cNvPicPr>
                <a:picLocks noChangeAspect="1" noChangeArrowheads="1"/>
              </p:cNvPicPr>
              <p:nvPr/>
            </p:nvPicPr>
            <p:blipFill rotWithShape="1">
              <a:blip r:embed="rId3" cstate="print"/>
              <a:srcRect l="4498" t="30059" b="38338"/>
              <a:stretch/>
            </p:blipFill>
            <p:spPr bwMode="auto">
              <a:xfrm>
                <a:off x="521642" y="1064524"/>
                <a:ext cx="4451225" cy="2060813"/>
              </a:xfrm>
              <a:prstGeom prst="rect">
                <a:avLst/>
              </a:prstGeom>
              <a:noFill/>
            </p:spPr>
          </p:pic>
          <p:sp>
            <p:nvSpPr>
              <p:cNvPr id="21" name="TextBox 20"/>
              <p:cNvSpPr txBox="1"/>
              <p:nvPr/>
            </p:nvSpPr>
            <p:spPr>
              <a:xfrm>
                <a:off x="2729552" y="3043449"/>
                <a:ext cx="288862" cy="307777"/>
              </a:xfrm>
              <a:prstGeom prst="rect">
                <a:avLst/>
              </a:prstGeom>
              <a:noFill/>
            </p:spPr>
            <p:txBody>
              <a:bodyPr wrap="none" rtlCol="0">
                <a:spAutoFit/>
              </a:bodyPr>
              <a:lstStyle/>
              <a:p>
                <a:r>
                  <a:rPr lang="en-US" sz="1400" dirty="0" smtClean="0">
                    <a:solidFill>
                      <a:srgbClr val="565656"/>
                    </a:solidFill>
                  </a:rPr>
                  <a:t>A</a:t>
                </a:r>
                <a:endParaRPr lang="en-US" sz="1400" dirty="0">
                  <a:solidFill>
                    <a:srgbClr val="565656"/>
                  </a:solidFill>
                </a:endParaRPr>
              </a:p>
            </p:txBody>
          </p:sp>
        </p:grpSp>
        <p:sp>
          <p:nvSpPr>
            <p:cNvPr id="11" name="TextBox 10"/>
            <p:cNvSpPr txBox="1"/>
            <p:nvPr/>
          </p:nvSpPr>
          <p:spPr>
            <a:xfrm>
              <a:off x="10569487" y="1239807"/>
              <a:ext cx="3696333" cy="892552"/>
            </a:xfrm>
            <a:prstGeom prst="rect">
              <a:avLst/>
            </a:prstGeom>
            <a:noFill/>
          </p:spPr>
          <p:txBody>
            <a:bodyPr wrap="none" rtlCol="0">
              <a:spAutoFit/>
            </a:bodyPr>
            <a:lstStyle/>
            <a:p>
              <a:r>
                <a:rPr lang="en-US" b="1" dirty="0" smtClean="0"/>
                <a:t>   </a:t>
              </a:r>
              <a:r>
                <a:rPr lang="en-US" b="1" dirty="0" err="1" smtClean="0"/>
                <a:t>T</a:t>
              </a:r>
              <a:r>
                <a:rPr lang="en-US" b="1" baseline="-25000" dirty="0" err="1" smtClean="0"/>
                <a:t>breed</a:t>
              </a:r>
              <a:r>
                <a:rPr lang="en-US" b="1" dirty="0" smtClean="0"/>
                <a:t> &lt; </a:t>
              </a:r>
              <a:r>
                <a:rPr lang="en-US" b="1" dirty="0" err="1" smtClean="0"/>
                <a:t>T</a:t>
              </a:r>
              <a:r>
                <a:rPr lang="en-US" b="1" baseline="-25000" dirty="0" err="1" smtClean="0"/>
                <a:t>rep_rate</a:t>
              </a:r>
              <a:r>
                <a:rPr lang="en-US" b="1" dirty="0" smtClean="0"/>
                <a:t> in many cases</a:t>
              </a:r>
            </a:p>
            <a:p>
              <a:endParaRPr lang="en-US" dirty="0" smtClean="0"/>
            </a:p>
            <a:p>
              <a:r>
                <a:rPr lang="en-US" sz="1600" dirty="0" smtClean="0"/>
                <a:t>   + ample time to reach high charge states</a:t>
              </a:r>
            </a:p>
          </p:txBody>
        </p:sp>
        <p:sp>
          <p:nvSpPr>
            <p:cNvPr id="16" name="TextBox 15"/>
            <p:cNvSpPr txBox="1"/>
            <p:nvPr/>
          </p:nvSpPr>
          <p:spPr>
            <a:xfrm>
              <a:off x="7802853" y="1219939"/>
              <a:ext cx="1757725" cy="338554"/>
            </a:xfrm>
            <a:prstGeom prst="rect">
              <a:avLst/>
            </a:prstGeom>
            <a:noFill/>
          </p:spPr>
          <p:txBody>
            <a:bodyPr wrap="none" rtlCol="0">
              <a:spAutoFit/>
            </a:bodyPr>
            <a:lstStyle/>
            <a:p>
              <a:r>
                <a:rPr lang="en-US" sz="1600" dirty="0" smtClean="0"/>
                <a:t>EBIS breeding time</a:t>
              </a:r>
              <a:endParaRPr lang="en-US" sz="1600" dirty="0"/>
            </a:p>
          </p:txBody>
        </p:sp>
        <p:sp>
          <p:nvSpPr>
            <p:cNvPr id="17" name="TextBox 16"/>
            <p:cNvSpPr txBox="1"/>
            <p:nvPr/>
          </p:nvSpPr>
          <p:spPr>
            <a:xfrm>
              <a:off x="6787409" y="3198663"/>
              <a:ext cx="3892412" cy="246221"/>
            </a:xfrm>
            <a:prstGeom prst="rect">
              <a:avLst/>
            </a:prstGeom>
            <a:noFill/>
          </p:spPr>
          <p:txBody>
            <a:bodyPr wrap="none" rtlCol="0">
              <a:spAutoFit/>
            </a:bodyPr>
            <a:lstStyle/>
            <a:p>
              <a:r>
                <a:rPr lang="en-US" sz="1000" dirty="0" smtClean="0"/>
                <a:t>0                     50	               100	        150                  200                  250</a:t>
              </a:r>
              <a:endParaRPr lang="en-US" sz="1000" dirty="0"/>
            </a:p>
          </p:txBody>
        </p:sp>
      </p:grpSp>
      <p:sp>
        <p:nvSpPr>
          <p:cNvPr id="22" name="TextBox 21"/>
          <p:cNvSpPr txBox="1"/>
          <p:nvPr/>
        </p:nvSpPr>
        <p:spPr>
          <a:xfrm>
            <a:off x="3661686" y="205488"/>
            <a:ext cx="5134291" cy="584775"/>
          </a:xfrm>
          <a:prstGeom prst="rect">
            <a:avLst/>
          </a:prstGeom>
          <a:noFill/>
        </p:spPr>
        <p:txBody>
          <a:bodyPr wrap="none" rtlCol="0">
            <a:spAutoFit/>
          </a:bodyPr>
          <a:lstStyle/>
          <a:p>
            <a:r>
              <a:rPr lang="en-US" sz="3200" b="1" dirty="0" smtClean="0">
                <a:latin typeface="Calibri" pitchFamily="34" charset="0"/>
              </a:rPr>
              <a:t>Storage in REXTRAP</a:t>
            </a:r>
            <a:r>
              <a:rPr lang="en-US" sz="3200" b="1" dirty="0">
                <a:latin typeface="Calibri" pitchFamily="34" charset="0"/>
              </a:rPr>
              <a:t> </a:t>
            </a:r>
            <a:r>
              <a:rPr lang="en-US" sz="3200" b="1" dirty="0" smtClean="0">
                <a:latin typeface="Calibri" pitchFamily="34" charset="0"/>
              </a:rPr>
              <a:t>essential</a:t>
            </a:r>
            <a:endParaRPr lang="en-US" sz="3200" b="1" dirty="0">
              <a:latin typeface="Calibri" pitchFamily="34" charset="0"/>
            </a:endParaRPr>
          </a:p>
        </p:txBody>
      </p:sp>
      <p:sp>
        <p:nvSpPr>
          <p:cNvPr id="23" name="TextBox 22"/>
          <p:cNvSpPr txBox="1"/>
          <p:nvPr/>
        </p:nvSpPr>
        <p:spPr>
          <a:xfrm>
            <a:off x="1125168" y="1270841"/>
            <a:ext cx="7670809" cy="369332"/>
          </a:xfrm>
          <a:prstGeom prst="rect">
            <a:avLst/>
          </a:prstGeom>
          <a:noFill/>
        </p:spPr>
        <p:txBody>
          <a:bodyPr wrap="square" rtlCol="0">
            <a:spAutoFit/>
          </a:bodyPr>
          <a:lstStyle/>
          <a:p>
            <a:r>
              <a:rPr lang="en-GB" dirty="0" smtClean="0"/>
              <a:t>* </a:t>
            </a:r>
            <a:r>
              <a:rPr lang="en-GB" dirty="0" err="1" smtClean="0"/>
              <a:t>T</a:t>
            </a:r>
            <a:r>
              <a:rPr lang="en-GB" baseline="-25000" dirty="0" err="1" smtClean="0"/>
              <a:t>_rep_rate</a:t>
            </a:r>
            <a:r>
              <a:rPr lang="en-GB" dirty="0" smtClean="0"/>
              <a:t> &lt; 0.5 Hz not unusual due to e-cooling and/or in-ring beam exploitation</a:t>
            </a:r>
            <a:endParaRPr lang="en-GB" dirty="0"/>
          </a:p>
        </p:txBody>
      </p:sp>
      <p:grpSp>
        <p:nvGrpSpPr>
          <p:cNvPr id="2" name="Group 1"/>
          <p:cNvGrpSpPr/>
          <p:nvPr/>
        </p:nvGrpSpPr>
        <p:grpSpPr>
          <a:xfrm>
            <a:off x="1141508" y="4715213"/>
            <a:ext cx="2862122" cy="656843"/>
            <a:chOff x="1199838" y="4357756"/>
            <a:chExt cx="2862122" cy="656843"/>
          </a:xfrm>
        </p:grpSpPr>
        <p:sp>
          <p:nvSpPr>
            <p:cNvPr id="32" name="TextBox 31"/>
            <p:cNvSpPr txBox="1"/>
            <p:nvPr/>
          </p:nvSpPr>
          <p:spPr>
            <a:xfrm>
              <a:off x="1327493" y="4676045"/>
              <a:ext cx="2734467" cy="338554"/>
            </a:xfrm>
            <a:prstGeom prst="rect">
              <a:avLst/>
            </a:prstGeom>
            <a:noFill/>
          </p:spPr>
          <p:txBody>
            <a:bodyPr wrap="none" rtlCol="0">
              <a:spAutoFit/>
            </a:bodyPr>
            <a:lstStyle/>
            <a:p>
              <a:r>
                <a:rPr lang="en-US" sz="1600" baseline="30000" dirty="0" smtClean="0"/>
                <a:t> 60</a:t>
              </a:r>
              <a:r>
                <a:rPr lang="en-US" sz="1600" dirty="0" smtClean="0"/>
                <a:t>Ni</a:t>
              </a:r>
              <a:r>
                <a:rPr lang="en-US" sz="1600" baseline="30000" dirty="0" smtClean="0"/>
                <a:t>+</a:t>
              </a:r>
              <a:r>
                <a:rPr lang="en-US" sz="1600" dirty="0" smtClean="0"/>
                <a:t> and </a:t>
              </a:r>
              <a:r>
                <a:rPr lang="en-US" sz="1600" baseline="30000" dirty="0" smtClean="0"/>
                <a:t>87</a:t>
              </a:r>
              <a:r>
                <a:rPr lang="en-US" sz="1600" dirty="0" smtClean="0"/>
                <a:t>Rb</a:t>
              </a:r>
              <a:r>
                <a:rPr lang="en-US" sz="1600" baseline="30000" dirty="0" smtClean="0"/>
                <a:t>+</a:t>
              </a:r>
              <a:r>
                <a:rPr lang="en-US" sz="1600" dirty="0" smtClean="0"/>
                <a:t> kept for &gt;1.5 s</a:t>
              </a:r>
            </a:p>
          </p:txBody>
        </p:sp>
        <p:sp>
          <p:nvSpPr>
            <p:cNvPr id="33" name="TextBox 32"/>
            <p:cNvSpPr txBox="1"/>
            <p:nvPr/>
          </p:nvSpPr>
          <p:spPr>
            <a:xfrm>
              <a:off x="1199838" y="4357756"/>
              <a:ext cx="2840842" cy="369332"/>
            </a:xfrm>
            <a:prstGeom prst="rect">
              <a:avLst/>
            </a:prstGeom>
            <a:noFill/>
          </p:spPr>
          <p:txBody>
            <a:bodyPr wrap="none" rtlCol="0">
              <a:spAutoFit/>
            </a:bodyPr>
            <a:lstStyle/>
            <a:p>
              <a:r>
                <a:rPr lang="en-US" b="1" dirty="0" smtClean="0"/>
                <a:t>   Holding time in REXTRAP</a:t>
              </a:r>
              <a:endParaRPr lang="en-US" b="1" dirty="0"/>
            </a:p>
          </p:txBody>
        </p:sp>
      </p:grpSp>
      <p:grpSp>
        <p:nvGrpSpPr>
          <p:cNvPr id="5" name="Group 4"/>
          <p:cNvGrpSpPr/>
          <p:nvPr/>
        </p:nvGrpSpPr>
        <p:grpSpPr>
          <a:xfrm>
            <a:off x="1173873" y="4138732"/>
            <a:ext cx="7985015" cy="2549483"/>
            <a:chOff x="1173873" y="4138732"/>
            <a:chExt cx="7985015" cy="2549483"/>
          </a:xfrm>
        </p:grpSpPr>
        <p:sp>
          <p:nvSpPr>
            <p:cNvPr id="35" name="TextBox 34"/>
            <p:cNvSpPr txBox="1"/>
            <p:nvPr/>
          </p:nvSpPr>
          <p:spPr>
            <a:xfrm>
              <a:off x="6229021" y="6426876"/>
              <a:ext cx="2539478" cy="246221"/>
            </a:xfrm>
            <a:prstGeom prst="rect">
              <a:avLst/>
            </a:prstGeom>
            <a:noFill/>
          </p:spPr>
          <p:txBody>
            <a:bodyPr wrap="none" rtlCol="0">
              <a:spAutoFit/>
            </a:bodyPr>
            <a:lstStyle/>
            <a:p>
              <a:r>
                <a:rPr lang="en-US" sz="1000" dirty="0" smtClean="0"/>
                <a:t>P. Delahaye et al., </a:t>
              </a:r>
              <a:r>
                <a:rPr lang="en-US" sz="1000" dirty="0" err="1" smtClean="0"/>
                <a:t>Nucl</a:t>
              </a:r>
              <a:r>
                <a:rPr lang="en-US" sz="1000" dirty="0" smtClean="0"/>
                <a:t> Phys A746 (2004) 604</a:t>
              </a:r>
              <a:endParaRPr lang="en-US" sz="1000" dirty="0"/>
            </a:p>
          </p:txBody>
        </p:sp>
        <p:grpSp>
          <p:nvGrpSpPr>
            <p:cNvPr id="3" name="Group 2"/>
            <p:cNvGrpSpPr/>
            <p:nvPr/>
          </p:nvGrpSpPr>
          <p:grpSpPr>
            <a:xfrm>
              <a:off x="1173873" y="4138732"/>
              <a:ext cx="7985015" cy="2549483"/>
              <a:chOff x="1173873" y="4138732"/>
              <a:chExt cx="7985015" cy="2549483"/>
            </a:xfrm>
          </p:grpSpPr>
          <p:sp>
            <p:nvSpPr>
              <p:cNvPr id="36" name="Rectangle 35"/>
              <p:cNvSpPr/>
              <p:nvPr/>
            </p:nvSpPr>
            <p:spPr>
              <a:xfrm>
                <a:off x="1173873" y="5580219"/>
                <a:ext cx="7840640" cy="1107996"/>
              </a:xfrm>
              <a:prstGeom prst="rect">
                <a:avLst/>
              </a:prstGeom>
            </p:spPr>
            <p:txBody>
              <a:bodyPr wrap="square">
                <a:spAutoFit/>
              </a:bodyPr>
              <a:lstStyle/>
              <a:p>
                <a:r>
                  <a:rPr lang="en-US" b="1" dirty="0" smtClean="0"/>
                  <a:t>   Concerns</a:t>
                </a:r>
              </a:p>
              <a:p>
                <a:pPr>
                  <a:buFontTx/>
                  <a:buChar char="-"/>
                </a:pPr>
                <a:r>
                  <a:rPr lang="en-US" sz="1600" dirty="0" smtClean="0"/>
                  <a:t> Short-lived ions</a:t>
                </a:r>
              </a:p>
              <a:p>
                <a:pPr>
                  <a:buFontTx/>
                  <a:buChar char="-"/>
                </a:pPr>
                <a:r>
                  <a:rPr lang="en-US" sz="1600" dirty="0" smtClean="0"/>
                  <a:t> Space-charge effects </a:t>
                </a:r>
                <a:r>
                  <a:rPr lang="en-US" sz="1400" dirty="0" smtClean="0"/>
                  <a:t>(</a:t>
                </a:r>
                <a:r>
                  <a:rPr lang="en-US" sz="1400" dirty="0" smtClean="0">
                    <a:sym typeface="Symbol"/>
                  </a:rPr>
                  <a:t></a:t>
                </a:r>
                <a:r>
                  <a:rPr lang="en-US" sz="1400" baseline="-25000" dirty="0" smtClean="0"/>
                  <a:t>c</a:t>
                </a:r>
                <a:r>
                  <a:rPr lang="en-US" sz="1400" dirty="0" smtClean="0"/>
                  <a:t> changes; eff. decrease)</a:t>
                </a:r>
                <a:endParaRPr lang="en-US" sz="1600" dirty="0" smtClean="0"/>
              </a:p>
              <a:p>
                <a:pPr>
                  <a:buFontTx/>
                  <a:buChar char="-"/>
                </a:pPr>
                <a:r>
                  <a:rPr lang="en-US" sz="1600" dirty="0" smtClean="0"/>
                  <a:t> Noble gases and ions with high I.P. such as F, Cl, Br</a:t>
                </a:r>
              </a:p>
            </p:txBody>
          </p:sp>
          <p:pic>
            <p:nvPicPr>
              <p:cNvPr id="37" name="Picture 36" descr="Trap lifetimes.JPG"/>
              <p:cNvPicPr/>
              <p:nvPr/>
            </p:nvPicPr>
            <p:blipFill rotWithShape="1">
              <a:blip r:embed="rId4" cstate="print"/>
              <a:srcRect r="53892"/>
              <a:stretch/>
            </p:blipFill>
            <p:spPr>
              <a:xfrm>
                <a:off x="5370093" y="4138732"/>
                <a:ext cx="3788795" cy="2282559"/>
              </a:xfrm>
              <a:prstGeom prst="rect">
                <a:avLst/>
              </a:prstGeom>
            </p:spPr>
          </p:pic>
          <p:cxnSp>
            <p:nvCxnSpPr>
              <p:cNvPr id="27" name="Straight Arrow Connector 26"/>
              <p:cNvCxnSpPr/>
              <p:nvPr/>
            </p:nvCxnSpPr>
            <p:spPr>
              <a:xfrm flipV="1">
                <a:off x="5564961" y="5720316"/>
                <a:ext cx="788926" cy="5982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214558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16</a:t>
            </a:fld>
            <a:endParaRPr lang="en-US" dirty="0"/>
          </a:p>
        </p:txBody>
      </p:sp>
      <p:sp>
        <p:nvSpPr>
          <p:cNvPr id="14" name="TextBox 13"/>
          <p:cNvSpPr txBox="1"/>
          <p:nvPr/>
        </p:nvSpPr>
        <p:spPr>
          <a:xfrm>
            <a:off x="1140435" y="1069851"/>
            <a:ext cx="5432242" cy="646331"/>
          </a:xfrm>
          <a:prstGeom prst="rect">
            <a:avLst/>
          </a:prstGeom>
          <a:noFill/>
        </p:spPr>
        <p:txBody>
          <a:bodyPr wrap="square" rtlCol="0">
            <a:spAutoFit/>
          </a:bodyPr>
          <a:lstStyle/>
          <a:p>
            <a:pPr marL="285750" indent="-285750">
              <a:buFont typeface="Arial" charset="0"/>
              <a:buChar char="•"/>
            </a:pPr>
            <a:r>
              <a:rPr lang="en-US" b="1" i="1" dirty="0" smtClean="0">
                <a:solidFill>
                  <a:srgbClr val="333399"/>
                </a:solidFill>
              </a:rPr>
              <a:t>High injection efficiency of outmost importance</a:t>
            </a:r>
          </a:p>
          <a:p>
            <a:pPr marL="285750" indent="-285750">
              <a:buFont typeface="Arial" charset="0"/>
              <a:buChar char="•"/>
            </a:pPr>
            <a:r>
              <a:rPr lang="en-US" b="1" i="1" dirty="0" smtClean="0">
                <a:solidFill>
                  <a:srgbClr val="333399"/>
                </a:solidFill>
              </a:rPr>
              <a:t>Multi-turn injection</a:t>
            </a:r>
            <a:endParaRPr lang="en-US" b="1" dirty="0" smtClean="0">
              <a:solidFill>
                <a:srgbClr val="333399"/>
              </a:solidFill>
            </a:endParaRPr>
          </a:p>
        </p:txBody>
      </p:sp>
      <p:sp>
        <p:nvSpPr>
          <p:cNvPr id="30" name="TextBox 29"/>
          <p:cNvSpPr txBox="1"/>
          <p:nvPr/>
        </p:nvSpPr>
        <p:spPr>
          <a:xfrm>
            <a:off x="5516120" y="250048"/>
            <a:ext cx="3387466" cy="584775"/>
          </a:xfrm>
          <a:prstGeom prst="rect">
            <a:avLst/>
          </a:prstGeom>
          <a:noFill/>
        </p:spPr>
        <p:txBody>
          <a:bodyPr wrap="none" rtlCol="0">
            <a:spAutoFit/>
          </a:bodyPr>
          <a:lstStyle/>
          <a:p>
            <a:r>
              <a:rPr lang="en-US" sz="3200" b="1" dirty="0" smtClean="0"/>
              <a:t>Ring injection time</a:t>
            </a:r>
            <a:endParaRPr lang="en-US" sz="3200" b="1" dirty="0"/>
          </a:p>
        </p:txBody>
      </p:sp>
      <p:sp>
        <p:nvSpPr>
          <p:cNvPr id="2" name="TextBox 1"/>
          <p:cNvSpPr txBox="1"/>
          <p:nvPr/>
        </p:nvSpPr>
        <p:spPr>
          <a:xfrm>
            <a:off x="6818952" y="1124309"/>
            <a:ext cx="1735090" cy="307777"/>
          </a:xfrm>
          <a:prstGeom prst="rect">
            <a:avLst/>
          </a:prstGeom>
          <a:noFill/>
        </p:spPr>
        <p:txBody>
          <a:bodyPr wrap="none" rtlCol="0">
            <a:spAutoFit/>
          </a:bodyPr>
          <a:lstStyle/>
          <a:p>
            <a:r>
              <a:rPr lang="en-GB" sz="1400" dirty="0" smtClean="0">
                <a:solidFill>
                  <a:schemeClr val="bg1">
                    <a:lumMod val="50000"/>
                  </a:schemeClr>
                </a:solidFill>
              </a:rPr>
              <a:t>Slide from M. </a:t>
            </a:r>
            <a:r>
              <a:rPr lang="en-GB" sz="1400" dirty="0" err="1" smtClean="0">
                <a:solidFill>
                  <a:schemeClr val="bg1">
                    <a:lumMod val="50000"/>
                  </a:schemeClr>
                </a:solidFill>
              </a:rPr>
              <a:t>Grieser</a:t>
            </a:r>
            <a:endParaRPr lang="en-GB" sz="1400" dirty="0">
              <a:solidFill>
                <a:schemeClr val="bg1">
                  <a:lumMod val="50000"/>
                </a:schemeClr>
              </a:solidFill>
            </a:endParaRPr>
          </a:p>
        </p:txBody>
      </p:sp>
      <p:grpSp>
        <p:nvGrpSpPr>
          <p:cNvPr id="39" name="Group 38"/>
          <p:cNvGrpSpPr/>
          <p:nvPr/>
        </p:nvGrpSpPr>
        <p:grpSpPr>
          <a:xfrm>
            <a:off x="465247" y="1851118"/>
            <a:ext cx="3810000" cy="4213679"/>
            <a:chOff x="5181600" y="1338741"/>
            <a:chExt cx="3810000" cy="4213679"/>
          </a:xfrm>
        </p:grpSpPr>
        <p:pic>
          <p:nvPicPr>
            <p:cNvPr id="48" name="Picture 4" descr="captu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1600" y="1524000"/>
              <a:ext cx="3581400" cy="352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 Box 18"/>
            <p:cNvSpPr txBox="1">
              <a:spLocks noChangeArrowheads="1"/>
            </p:cNvSpPr>
            <p:nvPr/>
          </p:nvSpPr>
          <p:spPr bwMode="auto">
            <a:xfrm>
              <a:off x="6568842" y="1338741"/>
              <a:ext cx="1619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en-US" altLang="en-US" sz="1200" dirty="0">
                  <a:solidFill>
                    <a:srgbClr val="0000FF"/>
                  </a:solidFill>
                </a:rPr>
                <a:t>transverse phase space </a:t>
              </a:r>
            </a:p>
          </p:txBody>
        </p:sp>
        <p:sp>
          <p:nvSpPr>
            <p:cNvPr id="52" name="Line 19"/>
            <p:cNvSpPr>
              <a:spLocks noChangeShapeType="1"/>
            </p:cNvSpPr>
            <p:nvPr/>
          </p:nvSpPr>
          <p:spPr bwMode="auto">
            <a:xfrm>
              <a:off x="7315200" y="1600200"/>
              <a:ext cx="0" cy="3810000"/>
            </a:xfrm>
            <a:prstGeom prst="line">
              <a:avLst/>
            </a:prstGeom>
            <a:noFill/>
            <a:ln w="12700">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GB"/>
            </a:p>
          </p:txBody>
        </p:sp>
        <p:sp>
          <p:nvSpPr>
            <p:cNvPr id="53" name="Line 20"/>
            <p:cNvSpPr>
              <a:spLocks noChangeShapeType="1"/>
            </p:cNvSpPr>
            <p:nvPr/>
          </p:nvSpPr>
          <p:spPr bwMode="auto">
            <a:xfrm>
              <a:off x="5867400" y="3200400"/>
              <a:ext cx="3124200" cy="0"/>
            </a:xfrm>
            <a:prstGeom prst="line">
              <a:avLst/>
            </a:prstGeom>
            <a:noFill/>
            <a:ln w="12700">
              <a:solidFill>
                <a:schemeClr val="tx1"/>
              </a:solidFill>
              <a:prstDash val="dashDot"/>
              <a:round/>
              <a:headEnd/>
              <a:tailEnd/>
            </a:ln>
            <a:extLst>
              <a:ext uri="{909E8E84-426E-40DD-AFC4-6F175D3DCCD1}">
                <a14:hiddenFill xmlns:a14="http://schemas.microsoft.com/office/drawing/2010/main">
                  <a:noFill/>
                </a14:hiddenFill>
              </a:ext>
            </a:extLst>
          </p:spPr>
          <p:txBody>
            <a:bodyPr/>
            <a:lstStyle/>
            <a:p>
              <a:endParaRPr lang="en-GB"/>
            </a:p>
          </p:txBody>
        </p:sp>
        <p:sp>
          <p:nvSpPr>
            <p:cNvPr id="54" name="Text Box 21"/>
            <p:cNvSpPr txBox="1">
              <a:spLocks noChangeArrowheads="1"/>
            </p:cNvSpPr>
            <p:nvPr/>
          </p:nvSpPr>
          <p:spPr bwMode="auto">
            <a:xfrm>
              <a:off x="5686018" y="5055738"/>
              <a:ext cx="90922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en-US" altLang="en-US" sz="1200" dirty="0">
                  <a:solidFill>
                    <a:srgbClr val="0000FF"/>
                  </a:solidFill>
                </a:rPr>
                <a:t>closed orbit</a:t>
              </a:r>
            </a:p>
          </p:txBody>
        </p:sp>
        <p:sp>
          <p:nvSpPr>
            <p:cNvPr id="55" name="Line 22"/>
            <p:cNvSpPr>
              <a:spLocks noChangeShapeType="1"/>
            </p:cNvSpPr>
            <p:nvPr/>
          </p:nvSpPr>
          <p:spPr bwMode="auto">
            <a:xfrm flipV="1">
              <a:off x="6248400" y="3200400"/>
              <a:ext cx="1066800" cy="1905000"/>
            </a:xfrm>
            <a:prstGeom prst="line">
              <a:avLst/>
            </a:prstGeom>
            <a:noFill/>
            <a:ln w="12700">
              <a:solidFill>
                <a:srgbClr val="0000FF"/>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6" name="Text Box 24"/>
            <p:cNvSpPr txBox="1">
              <a:spLocks noChangeArrowheads="1"/>
            </p:cNvSpPr>
            <p:nvPr/>
          </p:nvSpPr>
          <p:spPr bwMode="auto">
            <a:xfrm>
              <a:off x="7473950" y="5029200"/>
              <a:ext cx="12506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buFont typeface="Symbol" pitchFamily="18" charset="2"/>
                <a:buChar char="e"/>
              </a:pPr>
              <a:r>
                <a:rPr lang="en-US" altLang="en-US" sz="1400" dirty="0"/>
                <a:t>= 4 </a:t>
              </a:r>
              <a:r>
                <a:rPr lang="en-US" altLang="en-US" sz="1400" dirty="0" err="1"/>
                <a:t>mm</a:t>
              </a:r>
              <a:r>
                <a:rPr lang="en-US" altLang="en-US" sz="1400" dirty="0" err="1">
                  <a:cs typeface="Times New Roman" pitchFamily="18" charset="0"/>
                </a:rPr>
                <a:t>·mrad</a:t>
              </a:r>
              <a:endParaRPr lang="en-US" altLang="en-US" sz="1400" dirty="0">
                <a:cs typeface="Times New Roman" pitchFamily="18" charset="0"/>
              </a:endParaRPr>
            </a:p>
            <a:p>
              <a:pPr eaLnBrk="1" hangingPunct="1">
                <a:buFont typeface="Symbol" pitchFamily="18" charset="2"/>
                <a:buNone/>
              </a:pPr>
              <a:r>
                <a:rPr lang="en-US" altLang="en-US" sz="1400" dirty="0" err="1">
                  <a:cs typeface="Times New Roman" pitchFamily="18" charset="0"/>
                </a:rPr>
                <a:t>Q</a:t>
              </a:r>
              <a:r>
                <a:rPr lang="en-US" altLang="en-US" sz="1400" baseline="-25000" dirty="0" err="1">
                  <a:cs typeface="Times New Roman" pitchFamily="18" charset="0"/>
                </a:rPr>
                <a:t>x</a:t>
              </a:r>
              <a:r>
                <a:rPr lang="en-US" altLang="en-US" sz="1400" dirty="0">
                  <a:cs typeface="Times New Roman" pitchFamily="18" charset="0"/>
                </a:rPr>
                <a:t>=2.8</a:t>
              </a:r>
            </a:p>
          </p:txBody>
        </p:sp>
      </p:grpSp>
      <p:grpSp>
        <p:nvGrpSpPr>
          <p:cNvPr id="7" name="Group 6"/>
          <p:cNvGrpSpPr/>
          <p:nvPr/>
        </p:nvGrpSpPr>
        <p:grpSpPr>
          <a:xfrm>
            <a:off x="4723096" y="2275367"/>
            <a:ext cx="4532803" cy="3232617"/>
            <a:chOff x="1054233" y="2173169"/>
            <a:chExt cx="4462175" cy="3182248"/>
          </a:xfrm>
        </p:grpSpPr>
        <p:grpSp>
          <p:nvGrpSpPr>
            <p:cNvPr id="19" name="Group 18"/>
            <p:cNvGrpSpPr/>
            <p:nvPr/>
          </p:nvGrpSpPr>
          <p:grpSpPr>
            <a:xfrm>
              <a:off x="1054233" y="2173169"/>
              <a:ext cx="4194152" cy="3182248"/>
              <a:chOff x="0" y="1447800"/>
              <a:chExt cx="5608968" cy="4255717"/>
            </a:xfrm>
          </p:grpSpPr>
          <p:pic>
            <p:nvPicPr>
              <p:cNvPr id="20" name="Picture 6" descr="capture"/>
              <p:cNvPicPr>
                <a:picLocks noChangeAspect="1" noChangeArrowheads="1"/>
              </p:cNvPicPr>
              <p:nvPr/>
            </p:nvPicPr>
            <p:blipFill>
              <a:blip r:embed="rId4" cstate="print"/>
              <a:srcRect/>
              <a:stretch>
                <a:fillRect/>
              </a:stretch>
            </p:blipFill>
            <p:spPr bwMode="auto">
              <a:xfrm>
                <a:off x="152400" y="1447800"/>
                <a:ext cx="4800600" cy="3427413"/>
              </a:xfrm>
              <a:prstGeom prst="rect">
                <a:avLst/>
              </a:prstGeom>
              <a:noFill/>
              <a:ln w="9525">
                <a:noFill/>
                <a:miter lim="800000"/>
                <a:headEnd/>
                <a:tailEnd/>
              </a:ln>
            </p:spPr>
          </p:pic>
          <p:sp>
            <p:nvSpPr>
              <p:cNvPr id="21" name="Line 7"/>
              <p:cNvSpPr>
                <a:spLocks noChangeShapeType="1"/>
              </p:cNvSpPr>
              <p:nvPr/>
            </p:nvSpPr>
            <p:spPr bwMode="auto">
              <a:xfrm>
                <a:off x="2667000" y="1828800"/>
                <a:ext cx="0" cy="2514600"/>
              </a:xfrm>
              <a:prstGeom prst="line">
                <a:avLst/>
              </a:prstGeom>
              <a:noFill/>
              <a:ln w="19050">
                <a:solidFill>
                  <a:srgbClr val="FF0000"/>
                </a:solidFill>
                <a:prstDash val="dashDot"/>
                <a:round/>
                <a:headEnd/>
                <a:tailEnd/>
              </a:ln>
            </p:spPr>
            <p:txBody>
              <a:bodyPr/>
              <a:lstStyle/>
              <a:p>
                <a:endParaRPr lang="en-US" sz="1400"/>
              </a:p>
            </p:txBody>
          </p:sp>
          <p:sp>
            <p:nvSpPr>
              <p:cNvPr id="22" name="Line 8"/>
              <p:cNvSpPr>
                <a:spLocks noChangeShapeType="1"/>
              </p:cNvSpPr>
              <p:nvPr/>
            </p:nvSpPr>
            <p:spPr bwMode="auto">
              <a:xfrm>
                <a:off x="4343400" y="1752600"/>
                <a:ext cx="0" cy="2590800"/>
              </a:xfrm>
              <a:prstGeom prst="line">
                <a:avLst/>
              </a:prstGeom>
              <a:noFill/>
              <a:ln w="19050">
                <a:solidFill>
                  <a:srgbClr val="FF0000"/>
                </a:solidFill>
                <a:prstDash val="dashDot"/>
                <a:round/>
                <a:headEnd/>
                <a:tailEnd/>
              </a:ln>
            </p:spPr>
            <p:txBody>
              <a:bodyPr/>
              <a:lstStyle/>
              <a:p>
                <a:endParaRPr lang="en-US" sz="1400"/>
              </a:p>
            </p:txBody>
          </p:sp>
          <p:sp>
            <p:nvSpPr>
              <p:cNvPr id="23" name="Line 9"/>
              <p:cNvSpPr>
                <a:spLocks noChangeShapeType="1"/>
              </p:cNvSpPr>
              <p:nvPr/>
            </p:nvSpPr>
            <p:spPr bwMode="auto">
              <a:xfrm>
                <a:off x="2667000" y="3352800"/>
                <a:ext cx="1676400" cy="0"/>
              </a:xfrm>
              <a:prstGeom prst="line">
                <a:avLst/>
              </a:prstGeom>
              <a:noFill/>
              <a:ln w="9525">
                <a:solidFill>
                  <a:srgbClr val="FF0000"/>
                </a:solidFill>
                <a:round/>
                <a:headEnd type="triangle" w="med" len="med"/>
                <a:tailEnd type="triangle" w="med" len="med"/>
              </a:ln>
            </p:spPr>
            <p:txBody>
              <a:bodyPr/>
              <a:lstStyle/>
              <a:p>
                <a:endParaRPr lang="en-US" sz="1400"/>
              </a:p>
            </p:txBody>
          </p:sp>
          <p:sp>
            <p:nvSpPr>
              <p:cNvPr id="24" name="Text Box 10"/>
              <p:cNvSpPr txBox="1">
                <a:spLocks noChangeArrowheads="1"/>
              </p:cNvSpPr>
              <p:nvPr/>
            </p:nvSpPr>
            <p:spPr bwMode="auto">
              <a:xfrm>
                <a:off x="2743200" y="2590800"/>
                <a:ext cx="1591044" cy="684103"/>
              </a:xfrm>
              <a:prstGeom prst="rect">
                <a:avLst/>
              </a:prstGeom>
              <a:noFill/>
              <a:ln w="9525">
                <a:noFill/>
                <a:miter lim="800000"/>
                <a:headEnd/>
                <a:tailEnd/>
              </a:ln>
            </p:spPr>
            <p:txBody>
              <a:bodyPr wrap="none">
                <a:spAutoFit/>
              </a:bodyPr>
              <a:lstStyle/>
              <a:p>
                <a:r>
                  <a:rPr lang="en-US" sz="1400" dirty="0" err="1">
                    <a:solidFill>
                      <a:srgbClr val="FF0000"/>
                    </a:solidFill>
                    <a:latin typeface="Symbol" pitchFamily="18" charset="2"/>
                  </a:rPr>
                  <a:t>D</a:t>
                </a:r>
                <a:r>
                  <a:rPr lang="en-US" sz="1400" dirty="0" err="1">
                    <a:solidFill>
                      <a:srgbClr val="FF0000"/>
                    </a:solidFill>
                  </a:rPr>
                  <a:t>t</a:t>
                </a:r>
                <a:r>
                  <a:rPr lang="en-US" sz="1400" dirty="0">
                    <a:solidFill>
                      <a:srgbClr val="FF0000"/>
                    </a:solidFill>
                  </a:rPr>
                  <a:t>=length</a:t>
                </a:r>
              </a:p>
              <a:p>
                <a:r>
                  <a:rPr lang="en-US" sz="1400" dirty="0">
                    <a:solidFill>
                      <a:srgbClr val="FF0000"/>
                    </a:solidFill>
                  </a:rPr>
                  <a:t> injector pulse</a:t>
                </a:r>
              </a:p>
            </p:txBody>
          </p:sp>
          <p:sp>
            <p:nvSpPr>
              <p:cNvPr id="25" name="Text Box 11"/>
              <p:cNvSpPr txBox="1">
                <a:spLocks noChangeArrowheads="1"/>
              </p:cNvSpPr>
              <p:nvPr/>
            </p:nvSpPr>
            <p:spPr bwMode="auto">
              <a:xfrm>
                <a:off x="2514600" y="5003799"/>
                <a:ext cx="3094368" cy="699718"/>
              </a:xfrm>
              <a:prstGeom prst="rect">
                <a:avLst/>
              </a:prstGeom>
              <a:noFill/>
              <a:ln w="9525">
                <a:noFill/>
                <a:miter lim="800000"/>
                <a:headEnd/>
                <a:tailEnd/>
              </a:ln>
            </p:spPr>
            <p:txBody>
              <a:bodyPr wrap="none">
                <a:spAutoFit/>
              </a:bodyPr>
              <a:lstStyle/>
              <a:p>
                <a:r>
                  <a:rPr lang="en-US" sz="1400" dirty="0">
                    <a:solidFill>
                      <a:srgbClr val="FF0000"/>
                    </a:solidFill>
                    <a:latin typeface="Symbol" pitchFamily="18" charset="2"/>
                  </a:rPr>
                  <a:t>D</a:t>
                </a:r>
                <a:r>
                  <a:rPr lang="en-US" sz="1400" dirty="0">
                    <a:solidFill>
                      <a:srgbClr val="FF0000"/>
                    </a:solidFill>
                  </a:rPr>
                  <a:t>t </a:t>
                </a:r>
                <a:r>
                  <a:rPr lang="en-US" sz="1400" dirty="0">
                    <a:solidFill>
                      <a:srgbClr val="FF0000"/>
                    </a:solidFill>
                    <a:latin typeface="Arial" pitchFamily="34" charset="0"/>
                    <a:sym typeface="Symbol" pitchFamily="18" charset="2"/>
                  </a:rPr>
                  <a:t> </a:t>
                </a:r>
                <a:r>
                  <a:rPr lang="en-US" sz="1400" dirty="0" smtClean="0">
                    <a:solidFill>
                      <a:srgbClr val="FF0000"/>
                    </a:solidFill>
                    <a:sym typeface="Symbol" pitchFamily="18" charset="2"/>
                  </a:rPr>
                  <a:t>25</a:t>
                </a:r>
                <a:r>
                  <a:rPr lang="en-US" sz="1400" dirty="0" smtClean="0">
                    <a:solidFill>
                      <a:srgbClr val="FF0000"/>
                    </a:solidFill>
                    <a:latin typeface="Arial" pitchFamily="34" charset="0"/>
                    <a:sym typeface="Symbol" pitchFamily="18" charset="2"/>
                  </a:rPr>
                  <a:t> </a:t>
                </a:r>
                <a:r>
                  <a:rPr lang="en-US" sz="1400" dirty="0">
                    <a:solidFill>
                      <a:srgbClr val="FF0000"/>
                    </a:solidFill>
                    <a:sym typeface="Symbol" pitchFamily="18" charset="2"/>
                  </a:rPr>
                  <a:t>turns</a:t>
                </a:r>
                <a:r>
                  <a:rPr lang="en-US" sz="1400" dirty="0">
                    <a:latin typeface="Arial" pitchFamily="34" charset="0"/>
                    <a:sym typeface="Symbol" pitchFamily="18" charset="2"/>
                  </a:rPr>
                  <a:t> </a:t>
                </a:r>
              </a:p>
              <a:p>
                <a:r>
                  <a:rPr lang="en-US" sz="1400" dirty="0">
                    <a:solidFill>
                      <a:srgbClr val="FF0000"/>
                    </a:solidFill>
                    <a:sym typeface="Symbol" pitchFamily="18" charset="2"/>
                  </a:rPr>
                  <a:t>typically  </a:t>
                </a:r>
                <a:r>
                  <a:rPr lang="en-US" sz="1400" b="1" i="1" dirty="0" smtClean="0">
                    <a:solidFill>
                      <a:srgbClr val="FF0000"/>
                    </a:solidFill>
                    <a:sym typeface="Symbol" pitchFamily="18" charset="2"/>
                  </a:rPr>
                  <a:t>33 </a:t>
                </a:r>
                <a:r>
                  <a:rPr lang="en-US" sz="1400" b="1" i="1" dirty="0" smtClean="0">
                    <a:solidFill>
                      <a:srgbClr val="FF0000"/>
                    </a:solidFill>
                    <a:latin typeface="Symbol" pitchFamily="18" charset="2"/>
                    <a:sym typeface="Symbol" pitchFamily="18" charset="2"/>
                  </a:rPr>
                  <a:t>m</a:t>
                </a:r>
                <a:r>
                  <a:rPr lang="en-US" sz="1400" b="1" i="1" dirty="0" smtClean="0">
                    <a:solidFill>
                      <a:srgbClr val="FF0000"/>
                    </a:solidFill>
                    <a:sym typeface="Symbol" pitchFamily="18" charset="2"/>
                  </a:rPr>
                  <a:t>s </a:t>
                </a:r>
                <a:r>
                  <a:rPr lang="en-US" sz="1400" dirty="0" smtClean="0">
                    <a:solidFill>
                      <a:srgbClr val="FF0000"/>
                    </a:solidFill>
                    <a:sym typeface="Symbol" pitchFamily="18" charset="2"/>
                  </a:rPr>
                  <a:t>at 10 </a:t>
                </a:r>
                <a:r>
                  <a:rPr lang="en-US" sz="1400" dirty="0" err="1" smtClean="0">
                    <a:solidFill>
                      <a:srgbClr val="FF0000"/>
                    </a:solidFill>
                    <a:sym typeface="Symbol" pitchFamily="18" charset="2"/>
                  </a:rPr>
                  <a:t>MeV</a:t>
                </a:r>
                <a:r>
                  <a:rPr lang="en-US" sz="1400" dirty="0" smtClean="0">
                    <a:solidFill>
                      <a:srgbClr val="FF0000"/>
                    </a:solidFill>
                    <a:sym typeface="Symbol" pitchFamily="18" charset="2"/>
                  </a:rPr>
                  <a:t>/u</a:t>
                </a:r>
                <a:endParaRPr lang="en-US" sz="1400" dirty="0">
                  <a:solidFill>
                    <a:srgbClr val="FF0000"/>
                  </a:solidFill>
                  <a:sym typeface="Symbol" pitchFamily="18" charset="2"/>
                </a:endParaRPr>
              </a:p>
            </p:txBody>
          </p:sp>
          <p:sp>
            <p:nvSpPr>
              <p:cNvPr id="26" name="Line 12"/>
              <p:cNvSpPr>
                <a:spLocks noChangeShapeType="1"/>
              </p:cNvSpPr>
              <p:nvPr/>
            </p:nvSpPr>
            <p:spPr bwMode="auto">
              <a:xfrm flipH="1">
                <a:off x="1828800" y="2057400"/>
                <a:ext cx="3048000" cy="0"/>
              </a:xfrm>
              <a:prstGeom prst="line">
                <a:avLst/>
              </a:prstGeom>
              <a:noFill/>
              <a:ln w="19050">
                <a:solidFill>
                  <a:srgbClr val="FF0000"/>
                </a:solidFill>
                <a:prstDash val="dashDot"/>
                <a:round/>
                <a:headEnd/>
                <a:tailEnd/>
              </a:ln>
            </p:spPr>
            <p:txBody>
              <a:bodyPr/>
              <a:lstStyle/>
              <a:p>
                <a:endParaRPr lang="en-US" sz="1400"/>
              </a:p>
            </p:txBody>
          </p:sp>
          <p:sp>
            <p:nvSpPr>
              <p:cNvPr id="27" name="Line 13"/>
              <p:cNvSpPr>
                <a:spLocks noChangeShapeType="1"/>
              </p:cNvSpPr>
              <p:nvPr/>
            </p:nvSpPr>
            <p:spPr bwMode="auto">
              <a:xfrm flipV="1">
                <a:off x="762000" y="4343400"/>
                <a:ext cx="0" cy="685800"/>
              </a:xfrm>
              <a:prstGeom prst="line">
                <a:avLst/>
              </a:prstGeom>
              <a:noFill/>
              <a:ln w="12700">
                <a:solidFill>
                  <a:srgbClr val="0000FF"/>
                </a:solidFill>
                <a:round/>
                <a:headEnd/>
                <a:tailEnd type="triangle" w="med" len="med"/>
              </a:ln>
            </p:spPr>
            <p:txBody>
              <a:bodyPr/>
              <a:lstStyle/>
              <a:p>
                <a:endParaRPr lang="en-US" sz="1400"/>
              </a:p>
            </p:txBody>
          </p:sp>
          <p:sp>
            <p:nvSpPr>
              <p:cNvPr id="28" name="Text Box 14"/>
              <p:cNvSpPr txBox="1">
                <a:spLocks noChangeArrowheads="1"/>
              </p:cNvSpPr>
              <p:nvPr/>
            </p:nvSpPr>
            <p:spPr bwMode="auto">
              <a:xfrm>
                <a:off x="0" y="4952999"/>
                <a:ext cx="1687958" cy="684103"/>
              </a:xfrm>
              <a:prstGeom prst="rect">
                <a:avLst/>
              </a:prstGeom>
              <a:noFill/>
              <a:ln w="9525">
                <a:noFill/>
                <a:miter lim="800000"/>
                <a:headEnd/>
                <a:tailEnd/>
              </a:ln>
            </p:spPr>
            <p:txBody>
              <a:bodyPr wrap="none">
                <a:spAutoFit/>
              </a:bodyPr>
              <a:lstStyle/>
              <a:p>
                <a:r>
                  <a:rPr lang="en-US" sz="1400">
                    <a:solidFill>
                      <a:srgbClr val="0000FF"/>
                    </a:solidFill>
                  </a:rPr>
                  <a:t>closed orbit at</a:t>
                </a:r>
              </a:p>
              <a:p>
                <a:r>
                  <a:rPr lang="en-US" sz="1400">
                    <a:solidFill>
                      <a:srgbClr val="0000FF"/>
                    </a:solidFill>
                  </a:rPr>
                  <a:t>the septum foil</a:t>
                </a:r>
              </a:p>
            </p:txBody>
          </p:sp>
          <p:sp>
            <p:nvSpPr>
              <p:cNvPr id="29" name="Text Box 17"/>
              <p:cNvSpPr txBox="1">
                <a:spLocks noChangeArrowheads="1"/>
              </p:cNvSpPr>
              <p:nvPr/>
            </p:nvSpPr>
            <p:spPr bwMode="auto">
              <a:xfrm>
                <a:off x="1861258" y="1676401"/>
                <a:ext cx="932958" cy="452759"/>
              </a:xfrm>
              <a:prstGeom prst="rect">
                <a:avLst/>
              </a:prstGeom>
              <a:noFill/>
              <a:ln w="9525">
                <a:noFill/>
                <a:miter lim="800000"/>
                <a:headEnd/>
                <a:tailEnd/>
              </a:ln>
            </p:spPr>
            <p:txBody>
              <a:bodyPr wrap="none">
                <a:spAutoFit/>
              </a:bodyPr>
              <a:lstStyle/>
              <a:p>
                <a:r>
                  <a:rPr lang="el-GR" sz="1600" dirty="0">
                    <a:solidFill>
                      <a:srgbClr val="FF0000"/>
                    </a:solidFill>
                    <a:latin typeface="Arial" pitchFamily="34" charset="0"/>
                    <a:cs typeface="Arial" pitchFamily="34" charset="0"/>
                  </a:rPr>
                  <a:t>ε</a:t>
                </a:r>
                <a:r>
                  <a:rPr lang="el-GR" sz="1600" dirty="0">
                    <a:solidFill>
                      <a:srgbClr val="FF0000"/>
                    </a:solidFill>
                    <a:latin typeface="Arial" pitchFamily="34" charset="0"/>
                    <a:cs typeface="Arial" pitchFamily="34" charset="0"/>
                    <a:sym typeface="Symbol" pitchFamily="18" charset="2"/>
                  </a:rPr>
                  <a:t></a:t>
                </a:r>
                <a:r>
                  <a:rPr lang="de-DE" sz="1600" dirty="0">
                    <a:solidFill>
                      <a:srgbClr val="FF0000"/>
                    </a:solidFill>
                    <a:cs typeface="Arial" pitchFamily="34" charset="0"/>
                    <a:sym typeface="Symbol" pitchFamily="18" charset="2"/>
                  </a:rPr>
                  <a:t>0.8</a:t>
                </a:r>
                <a:r>
                  <a:rPr lang="de-DE" sz="1200" dirty="0">
                    <a:solidFill>
                      <a:srgbClr val="FF0000"/>
                    </a:solidFill>
                    <a:latin typeface="Arial" pitchFamily="34" charset="0"/>
                    <a:cs typeface="Arial" pitchFamily="34" charset="0"/>
                    <a:sym typeface="Symbol" pitchFamily="18" charset="2"/>
                  </a:rPr>
                  <a:t> </a:t>
                </a:r>
                <a:endParaRPr lang="el-GR" sz="1200" dirty="0">
                  <a:solidFill>
                    <a:srgbClr val="FF0000"/>
                  </a:solidFill>
                  <a:cs typeface="Arial" pitchFamily="34" charset="0"/>
                  <a:sym typeface="Symbol" pitchFamily="18" charset="2"/>
                </a:endParaRPr>
              </a:p>
            </p:txBody>
          </p:sp>
        </p:grpSp>
        <p:sp>
          <p:nvSpPr>
            <p:cNvPr id="57" name="Oval 19"/>
            <p:cNvSpPr>
              <a:spLocks noChangeArrowheads="1"/>
            </p:cNvSpPr>
            <p:nvPr/>
          </p:nvSpPr>
          <p:spPr bwMode="auto">
            <a:xfrm rot="2816400">
              <a:off x="2078040" y="2647042"/>
              <a:ext cx="471152" cy="1963603"/>
            </a:xfrm>
            <a:prstGeom prst="ellipse">
              <a:avLst/>
            </a:prstGeom>
            <a:noFill/>
            <a:ln w="12700">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endParaRPr lang="en-US" altLang="en-US"/>
            </a:p>
          </p:txBody>
        </p:sp>
        <p:sp>
          <p:nvSpPr>
            <p:cNvPr id="58" name="Line 20"/>
            <p:cNvSpPr>
              <a:spLocks noChangeShapeType="1"/>
            </p:cNvSpPr>
            <p:nvPr/>
          </p:nvSpPr>
          <p:spPr bwMode="auto">
            <a:xfrm flipH="1" flipV="1">
              <a:off x="2095424" y="2951535"/>
              <a:ext cx="152400" cy="381000"/>
            </a:xfrm>
            <a:prstGeom prst="line">
              <a:avLst/>
            </a:prstGeom>
            <a:noFill/>
            <a:ln w="9525">
              <a:solidFill>
                <a:schemeClr val="tx1"/>
              </a:solidFill>
              <a:round/>
              <a:headEnd type="triangle" w="med" len="med"/>
              <a:tailEnd type="none" w="med" len="med"/>
            </a:ln>
            <a:extLst>
              <a:ext uri="{909E8E84-426E-40DD-AFC4-6F175D3DCCD1}">
                <a14:hiddenFill xmlns:a14="http://schemas.microsoft.com/office/drawing/2010/main">
                  <a:noFill/>
                </a14:hiddenFill>
              </a:ext>
            </a:extLst>
          </p:spPr>
          <p:txBody>
            <a:bodyPr/>
            <a:lstStyle/>
            <a:p>
              <a:endParaRPr lang="en-GB"/>
            </a:p>
          </p:txBody>
        </p:sp>
        <p:sp>
          <p:nvSpPr>
            <p:cNvPr id="59" name="Text Box 22"/>
            <p:cNvSpPr txBox="1">
              <a:spLocks noChangeArrowheads="1"/>
            </p:cNvSpPr>
            <p:nvPr/>
          </p:nvSpPr>
          <p:spPr bwMode="auto">
            <a:xfrm>
              <a:off x="1488271" y="2564793"/>
              <a:ext cx="1111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en-US" altLang="en-US" sz="1200" dirty="0"/>
                <a:t>collisions with</a:t>
              </a:r>
            </a:p>
            <a:p>
              <a:pPr eaLnBrk="1" hangingPunct="1"/>
              <a:r>
                <a:rPr lang="en-US" altLang="en-US" sz="1200" dirty="0"/>
                <a:t>the septum foil</a:t>
              </a:r>
            </a:p>
          </p:txBody>
        </p:sp>
        <p:sp>
          <p:nvSpPr>
            <p:cNvPr id="60" name="Oval 23"/>
            <p:cNvSpPr>
              <a:spLocks noChangeArrowheads="1"/>
            </p:cNvSpPr>
            <p:nvPr/>
          </p:nvSpPr>
          <p:spPr bwMode="auto">
            <a:xfrm rot="20714688">
              <a:off x="4396765" y="2801164"/>
              <a:ext cx="263716" cy="1607519"/>
            </a:xfrm>
            <a:prstGeom prst="ellipse">
              <a:avLst/>
            </a:prstGeom>
            <a:noFill/>
            <a:ln w="12700">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endParaRPr lang="en-US" altLang="en-US"/>
            </a:p>
          </p:txBody>
        </p:sp>
        <p:sp>
          <p:nvSpPr>
            <p:cNvPr id="61" name="Line 24"/>
            <p:cNvSpPr>
              <a:spLocks noChangeShapeType="1"/>
            </p:cNvSpPr>
            <p:nvPr/>
          </p:nvSpPr>
          <p:spPr bwMode="auto">
            <a:xfrm flipH="1">
              <a:off x="4575735" y="2951535"/>
              <a:ext cx="300001" cy="26682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62" name="Text Box 25"/>
            <p:cNvSpPr txBox="1">
              <a:spLocks noChangeArrowheads="1"/>
            </p:cNvSpPr>
            <p:nvPr/>
          </p:nvSpPr>
          <p:spPr bwMode="auto">
            <a:xfrm>
              <a:off x="4424442" y="2565794"/>
              <a:ext cx="10919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a:solidFill>
                    <a:schemeClr val="tx1"/>
                  </a:solidFill>
                  <a:latin typeface="Times New Roman" pitchFamily="18" charset="0"/>
                </a:defRPr>
              </a:lvl1pPr>
              <a:lvl2pPr marL="742950" indent="-285750" eaLnBrk="0" hangingPunct="0">
                <a:defRPr sz="2000">
                  <a:solidFill>
                    <a:schemeClr val="tx1"/>
                  </a:solidFill>
                  <a:latin typeface="Times New Roman" pitchFamily="18" charset="0"/>
                </a:defRPr>
              </a:lvl2pPr>
              <a:lvl3pPr marL="1143000" indent="-228600" eaLnBrk="0" hangingPunct="0">
                <a:defRPr sz="2000">
                  <a:solidFill>
                    <a:schemeClr val="tx1"/>
                  </a:solidFill>
                  <a:latin typeface="Times New Roman" pitchFamily="18" charset="0"/>
                </a:defRPr>
              </a:lvl3pPr>
              <a:lvl4pPr marL="1600200" indent="-228600" eaLnBrk="0" hangingPunct="0">
                <a:defRPr sz="2000">
                  <a:solidFill>
                    <a:schemeClr val="tx1"/>
                  </a:solidFill>
                  <a:latin typeface="Times New Roman" pitchFamily="18" charset="0"/>
                </a:defRPr>
              </a:lvl4pPr>
              <a:lvl5pPr marL="2057400" indent="-228600" eaLnBrk="0" hangingPunct="0">
                <a:defRPr sz="2000">
                  <a:solidFill>
                    <a:schemeClr val="tx1"/>
                  </a:solidFill>
                  <a:latin typeface="Times New Roman" pitchFamily="18" charset="0"/>
                </a:defRPr>
              </a:lvl5pPr>
              <a:lvl6pPr marL="2514600" indent="-228600" eaLnBrk="0" fontAlgn="base" hangingPunct="0">
                <a:spcBef>
                  <a:spcPct val="0"/>
                </a:spcBef>
                <a:spcAft>
                  <a:spcPct val="0"/>
                </a:spcAft>
                <a:defRPr sz="2000">
                  <a:solidFill>
                    <a:schemeClr val="tx1"/>
                  </a:solidFill>
                  <a:latin typeface="Times New Roman" pitchFamily="18" charset="0"/>
                </a:defRPr>
              </a:lvl6pPr>
              <a:lvl7pPr marL="2971800" indent="-228600" eaLnBrk="0" fontAlgn="base" hangingPunct="0">
                <a:spcBef>
                  <a:spcPct val="0"/>
                </a:spcBef>
                <a:spcAft>
                  <a:spcPct val="0"/>
                </a:spcAft>
                <a:defRPr sz="2000">
                  <a:solidFill>
                    <a:schemeClr val="tx1"/>
                  </a:solidFill>
                  <a:latin typeface="Times New Roman" pitchFamily="18" charset="0"/>
                </a:defRPr>
              </a:lvl7pPr>
              <a:lvl8pPr marL="3429000" indent="-228600" eaLnBrk="0" fontAlgn="base" hangingPunct="0">
                <a:spcBef>
                  <a:spcPct val="0"/>
                </a:spcBef>
                <a:spcAft>
                  <a:spcPct val="0"/>
                </a:spcAft>
                <a:defRPr sz="2000">
                  <a:solidFill>
                    <a:schemeClr val="tx1"/>
                  </a:solidFill>
                  <a:latin typeface="Times New Roman" pitchFamily="18" charset="0"/>
                </a:defRPr>
              </a:lvl8pPr>
              <a:lvl9pPr marL="3886200" indent="-228600" eaLnBrk="0" fontAlgn="base" hangingPunct="0">
                <a:spcBef>
                  <a:spcPct val="0"/>
                </a:spcBef>
                <a:spcAft>
                  <a:spcPct val="0"/>
                </a:spcAft>
                <a:defRPr sz="2000">
                  <a:solidFill>
                    <a:schemeClr val="tx1"/>
                  </a:solidFill>
                  <a:latin typeface="Times New Roman" pitchFamily="18" charset="0"/>
                </a:defRPr>
              </a:lvl9pPr>
            </a:lstStyle>
            <a:p>
              <a:pPr eaLnBrk="1" hangingPunct="1"/>
              <a:r>
                <a:rPr lang="en-US" altLang="en-US" sz="1200" dirty="0"/>
                <a:t>collisions with</a:t>
              </a:r>
            </a:p>
            <a:p>
              <a:pPr eaLnBrk="1" hangingPunct="1"/>
              <a:r>
                <a:rPr lang="en-US" altLang="en-US" sz="1200" dirty="0"/>
                <a:t>the acceptance</a:t>
              </a: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17</a:t>
            </a:fld>
            <a:endParaRPr lang="en-US"/>
          </a:p>
        </p:txBody>
      </p:sp>
      <p:sp>
        <p:nvSpPr>
          <p:cNvPr id="6" name="TextBox 5"/>
          <p:cNvSpPr txBox="1"/>
          <p:nvPr/>
        </p:nvSpPr>
        <p:spPr>
          <a:xfrm>
            <a:off x="3181350" y="2984212"/>
            <a:ext cx="3072636" cy="584775"/>
          </a:xfrm>
          <a:prstGeom prst="rect">
            <a:avLst/>
          </a:prstGeom>
          <a:noFill/>
        </p:spPr>
        <p:txBody>
          <a:bodyPr wrap="none" rtlCol="0">
            <a:spAutoFit/>
          </a:bodyPr>
          <a:lstStyle/>
          <a:p>
            <a:r>
              <a:rPr lang="en-US" sz="3200" b="1" dirty="0" smtClean="0"/>
              <a:t>Beam-line layout</a:t>
            </a:r>
            <a:endParaRPr lang="en-GB" sz="3200" b="1" dirty="0"/>
          </a:p>
        </p:txBody>
      </p:sp>
    </p:spTree>
    <p:extLst>
      <p:ext uri="{BB962C8B-B14F-4D97-AF65-F5344CB8AC3E}">
        <p14:creationId xmlns:p14="http://schemas.microsoft.com/office/powerpoint/2010/main" val="24586938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18</a:t>
            </a:fld>
            <a:endParaRPr lang="en-US"/>
          </a:p>
        </p:txBody>
      </p:sp>
      <p:pic>
        <p:nvPicPr>
          <p:cNvPr id="6"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108"/>
          <a:stretch/>
        </p:blipFill>
        <p:spPr bwMode="auto">
          <a:xfrm>
            <a:off x="472965" y="891993"/>
            <a:ext cx="5029752" cy="59202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790" y="846899"/>
            <a:ext cx="4531060" cy="3285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5666014" y="231578"/>
            <a:ext cx="3072636" cy="584775"/>
          </a:xfrm>
          <a:prstGeom prst="rect">
            <a:avLst/>
          </a:prstGeom>
          <a:noFill/>
        </p:spPr>
        <p:txBody>
          <a:bodyPr wrap="none" rtlCol="0">
            <a:spAutoFit/>
          </a:bodyPr>
          <a:lstStyle/>
          <a:p>
            <a:r>
              <a:rPr lang="en-US" sz="3200" b="1" dirty="0" smtClean="0">
                <a:latin typeface="Calibri" pitchFamily="34" charset="0"/>
              </a:rPr>
              <a:t>Beam-line layout</a:t>
            </a:r>
            <a:endParaRPr lang="en-US" sz="3200" b="1" dirty="0">
              <a:latin typeface="Calibri" pitchFamily="34" charset="0"/>
            </a:endParaRPr>
          </a:p>
        </p:txBody>
      </p:sp>
      <p:sp>
        <p:nvSpPr>
          <p:cNvPr id="3" name="TextBox 2"/>
          <p:cNvSpPr txBox="1"/>
          <p:nvPr/>
        </p:nvSpPr>
        <p:spPr>
          <a:xfrm>
            <a:off x="2795724" y="775537"/>
            <a:ext cx="603050" cy="338554"/>
          </a:xfrm>
          <a:prstGeom prst="rect">
            <a:avLst/>
          </a:prstGeom>
          <a:solidFill>
            <a:schemeClr val="bg1"/>
          </a:solidFill>
        </p:spPr>
        <p:txBody>
          <a:bodyPr wrap="none" rtlCol="0">
            <a:spAutoFit/>
          </a:bodyPr>
          <a:lstStyle/>
          <a:p>
            <a:r>
              <a:rPr lang="en-US" sz="1600" b="1" dirty="0" smtClean="0"/>
              <a:t>35 m</a:t>
            </a:r>
            <a:endParaRPr lang="en-GB" sz="1600" b="1" dirty="0"/>
          </a:p>
        </p:txBody>
      </p:sp>
      <p:sp>
        <p:nvSpPr>
          <p:cNvPr id="17" name="TextBox 16"/>
          <p:cNvSpPr txBox="1"/>
          <p:nvPr/>
        </p:nvSpPr>
        <p:spPr>
          <a:xfrm>
            <a:off x="4663150" y="2315196"/>
            <a:ext cx="606256" cy="338554"/>
          </a:xfrm>
          <a:prstGeom prst="rect">
            <a:avLst/>
          </a:prstGeom>
          <a:solidFill>
            <a:schemeClr val="bg1"/>
          </a:solidFill>
        </p:spPr>
        <p:txBody>
          <a:bodyPr wrap="none" rtlCol="0">
            <a:spAutoFit/>
          </a:bodyPr>
          <a:lstStyle/>
          <a:p>
            <a:r>
              <a:rPr lang="en-US" sz="1600" b="1" dirty="0"/>
              <a:t>2</a:t>
            </a:r>
            <a:r>
              <a:rPr lang="en-US" sz="1600" b="1" dirty="0" smtClean="0"/>
              <a:t>5 m</a:t>
            </a:r>
            <a:endParaRPr lang="en-GB" sz="1600" b="1" dirty="0"/>
          </a:p>
        </p:txBody>
      </p:sp>
      <p:sp>
        <p:nvSpPr>
          <p:cNvPr id="18" name="TextBox 17"/>
          <p:cNvSpPr txBox="1"/>
          <p:nvPr/>
        </p:nvSpPr>
        <p:spPr>
          <a:xfrm>
            <a:off x="4296366" y="1520764"/>
            <a:ext cx="692818" cy="307777"/>
          </a:xfrm>
          <a:prstGeom prst="rect">
            <a:avLst/>
          </a:prstGeom>
          <a:solidFill>
            <a:schemeClr val="bg1"/>
          </a:solidFill>
        </p:spPr>
        <p:txBody>
          <a:bodyPr wrap="none" rtlCol="0">
            <a:spAutoFit/>
          </a:bodyPr>
          <a:lstStyle/>
          <a:p>
            <a:r>
              <a:rPr lang="en-US" sz="1400" b="1" dirty="0" smtClean="0"/>
              <a:t>6.86 m</a:t>
            </a:r>
            <a:endParaRPr lang="en-GB" sz="1400" b="1" dirty="0"/>
          </a:p>
        </p:txBody>
      </p:sp>
      <p:sp>
        <p:nvSpPr>
          <p:cNvPr id="19" name="TextBox 18"/>
          <p:cNvSpPr txBox="1"/>
          <p:nvPr/>
        </p:nvSpPr>
        <p:spPr>
          <a:xfrm>
            <a:off x="3531999" y="1077471"/>
            <a:ext cx="692818" cy="307777"/>
          </a:xfrm>
          <a:prstGeom prst="rect">
            <a:avLst/>
          </a:prstGeom>
          <a:solidFill>
            <a:schemeClr val="bg1"/>
          </a:solidFill>
        </p:spPr>
        <p:txBody>
          <a:bodyPr wrap="none" rtlCol="0">
            <a:spAutoFit/>
          </a:bodyPr>
          <a:lstStyle/>
          <a:p>
            <a:r>
              <a:rPr lang="en-US" sz="1400" b="1" dirty="0" smtClean="0"/>
              <a:t>4.15 m</a:t>
            </a:r>
            <a:endParaRPr lang="en-GB" sz="1400" b="1" dirty="0"/>
          </a:p>
        </p:txBody>
      </p:sp>
      <p:sp>
        <p:nvSpPr>
          <p:cNvPr id="20" name="TextBox 19"/>
          <p:cNvSpPr txBox="1"/>
          <p:nvPr/>
        </p:nvSpPr>
        <p:spPr>
          <a:xfrm>
            <a:off x="1098854" y="1714610"/>
            <a:ext cx="784189" cy="307777"/>
          </a:xfrm>
          <a:prstGeom prst="rect">
            <a:avLst/>
          </a:prstGeom>
          <a:solidFill>
            <a:schemeClr val="bg1"/>
          </a:solidFill>
        </p:spPr>
        <p:txBody>
          <a:bodyPr wrap="none" rtlCol="0">
            <a:spAutoFit/>
          </a:bodyPr>
          <a:lstStyle/>
          <a:p>
            <a:r>
              <a:rPr lang="en-US" sz="1400" b="1" dirty="0" smtClean="0"/>
              <a:t>12.73 m</a:t>
            </a:r>
            <a:endParaRPr lang="en-GB" sz="1400" b="1" dirty="0"/>
          </a:p>
        </p:txBody>
      </p:sp>
      <p:sp>
        <p:nvSpPr>
          <p:cNvPr id="8" name="TextBox 7"/>
          <p:cNvSpPr txBox="1"/>
          <p:nvPr/>
        </p:nvSpPr>
        <p:spPr>
          <a:xfrm>
            <a:off x="863839" y="6257925"/>
            <a:ext cx="1726755" cy="369332"/>
          </a:xfrm>
          <a:prstGeom prst="rect">
            <a:avLst/>
          </a:prstGeom>
          <a:noFill/>
        </p:spPr>
        <p:txBody>
          <a:bodyPr wrap="none" rtlCol="0">
            <a:spAutoFit/>
          </a:bodyPr>
          <a:lstStyle/>
          <a:p>
            <a:r>
              <a:rPr lang="en-US" dirty="0" smtClean="0">
                <a:solidFill>
                  <a:srgbClr val="C00000"/>
                </a:solidFill>
              </a:rPr>
              <a:t>HIE-ISOLDE </a:t>
            </a:r>
            <a:r>
              <a:rPr lang="en-US" dirty="0" err="1" smtClean="0">
                <a:solidFill>
                  <a:srgbClr val="C00000"/>
                </a:solidFill>
              </a:rPr>
              <a:t>linac</a:t>
            </a:r>
            <a:endParaRPr lang="en-GB" dirty="0">
              <a:solidFill>
                <a:srgbClr val="C00000"/>
              </a:solidFill>
            </a:endParaRPr>
          </a:p>
        </p:txBody>
      </p:sp>
      <p:sp>
        <p:nvSpPr>
          <p:cNvPr id="15" name="TextBox 14"/>
          <p:cNvSpPr txBox="1"/>
          <p:nvPr/>
        </p:nvSpPr>
        <p:spPr>
          <a:xfrm>
            <a:off x="2000250" y="4495800"/>
            <a:ext cx="1237839" cy="646331"/>
          </a:xfrm>
          <a:prstGeom prst="rect">
            <a:avLst/>
          </a:prstGeom>
          <a:noFill/>
        </p:spPr>
        <p:txBody>
          <a:bodyPr wrap="none" rtlCol="0">
            <a:spAutoFit/>
          </a:bodyPr>
          <a:lstStyle/>
          <a:p>
            <a:r>
              <a:rPr lang="en-US" dirty="0" smtClean="0">
                <a:solidFill>
                  <a:srgbClr val="C00000"/>
                </a:solidFill>
              </a:rPr>
              <a:t>HIE-ISOLDE</a:t>
            </a:r>
          </a:p>
          <a:p>
            <a:r>
              <a:rPr lang="en-US" dirty="0" smtClean="0">
                <a:solidFill>
                  <a:srgbClr val="C00000"/>
                </a:solidFill>
              </a:rPr>
              <a:t>HEBT area</a:t>
            </a:r>
            <a:endParaRPr lang="en-GB" dirty="0">
              <a:solidFill>
                <a:srgbClr val="C00000"/>
              </a:solidFill>
            </a:endParaRPr>
          </a:p>
        </p:txBody>
      </p:sp>
      <p:grpSp>
        <p:nvGrpSpPr>
          <p:cNvPr id="11" name="Group 10"/>
          <p:cNvGrpSpPr/>
          <p:nvPr/>
        </p:nvGrpSpPr>
        <p:grpSpPr>
          <a:xfrm>
            <a:off x="2929404" y="2981997"/>
            <a:ext cx="3480975" cy="2552257"/>
            <a:chOff x="2929404" y="2981997"/>
            <a:chExt cx="3480975" cy="2552257"/>
          </a:xfrm>
        </p:grpSpPr>
        <p:grpSp>
          <p:nvGrpSpPr>
            <p:cNvPr id="10" name="Group 9"/>
            <p:cNvGrpSpPr/>
            <p:nvPr/>
          </p:nvGrpSpPr>
          <p:grpSpPr>
            <a:xfrm>
              <a:off x="4502611" y="2981997"/>
              <a:ext cx="1907768" cy="2552257"/>
              <a:chOff x="4502611" y="2981997"/>
              <a:chExt cx="1907768" cy="2552257"/>
            </a:xfrm>
          </p:grpSpPr>
          <p:sp>
            <p:nvSpPr>
              <p:cNvPr id="21" name="Left Brace 20"/>
              <p:cNvSpPr/>
              <p:nvPr/>
            </p:nvSpPr>
            <p:spPr>
              <a:xfrm rot="7737095" flipV="1">
                <a:off x="4711046" y="3316560"/>
                <a:ext cx="220507" cy="637377"/>
              </a:xfrm>
              <a:prstGeom prst="leftBrace">
                <a:avLst/>
              </a:prstGeom>
              <a:ln>
                <a:solidFill>
                  <a:srgbClr val="A5002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rot="19107622">
                <a:off x="4758490" y="2981997"/>
                <a:ext cx="1170880" cy="523220"/>
              </a:xfrm>
              <a:prstGeom prst="rect">
                <a:avLst/>
              </a:prstGeom>
              <a:solidFill>
                <a:schemeClr val="bg1"/>
              </a:solidFill>
            </p:spPr>
            <p:txBody>
              <a:bodyPr wrap="square" rtlCol="0">
                <a:spAutoFit/>
              </a:bodyPr>
              <a:lstStyle/>
              <a:p>
                <a:r>
                  <a:rPr lang="en-US" sz="1400" dirty="0" smtClean="0"/>
                  <a:t>horizontal </a:t>
                </a:r>
                <a:r>
                  <a:rPr lang="en-US" sz="1400" dirty="0" err="1" smtClean="0"/>
                  <a:t>achromat</a:t>
                </a:r>
                <a:endParaRPr lang="en-US" sz="1400" dirty="0"/>
              </a:p>
            </p:txBody>
          </p:sp>
          <p:sp>
            <p:nvSpPr>
              <p:cNvPr id="23" name="Left Brace 22"/>
              <p:cNvSpPr/>
              <p:nvPr/>
            </p:nvSpPr>
            <p:spPr>
              <a:xfrm rot="10800000" flipV="1">
                <a:off x="4940815" y="4375210"/>
                <a:ext cx="197633" cy="897433"/>
              </a:xfrm>
              <a:prstGeom prst="leftBrace">
                <a:avLst/>
              </a:prstGeom>
              <a:ln>
                <a:solidFill>
                  <a:srgbClr val="A5002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 name="Straight Connector 24"/>
              <p:cNvCxnSpPr/>
              <p:nvPr/>
            </p:nvCxnSpPr>
            <p:spPr>
              <a:xfrm flipH="1" flipV="1">
                <a:off x="5138448" y="4871428"/>
                <a:ext cx="197758" cy="224357"/>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571451" y="4085983"/>
                <a:ext cx="497252" cy="276999"/>
              </a:xfrm>
              <a:prstGeom prst="rect">
                <a:avLst/>
              </a:prstGeom>
              <a:noFill/>
            </p:spPr>
            <p:txBody>
              <a:bodyPr wrap="none" rtlCol="0">
                <a:spAutoFit/>
              </a:bodyPr>
              <a:lstStyle/>
              <a:p>
                <a:r>
                  <a:rPr lang="en-US" sz="1200" dirty="0" smtClean="0">
                    <a:solidFill>
                      <a:srgbClr val="A50021"/>
                    </a:solidFill>
                  </a:rPr>
                  <a:t>XT04</a:t>
                </a:r>
                <a:endParaRPr lang="en-GB" sz="1200" dirty="0">
                  <a:solidFill>
                    <a:srgbClr val="A50021"/>
                  </a:solidFill>
                </a:endParaRPr>
              </a:p>
            </p:txBody>
          </p:sp>
          <p:sp>
            <p:nvSpPr>
              <p:cNvPr id="24" name="TextBox 23"/>
              <p:cNvSpPr txBox="1"/>
              <p:nvPr/>
            </p:nvSpPr>
            <p:spPr>
              <a:xfrm>
                <a:off x="5239499" y="5011034"/>
                <a:ext cx="1170880" cy="523220"/>
              </a:xfrm>
              <a:prstGeom prst="rect">
                <a:avLst/>
              </a:prstGeom>
              <a:solidFill>
                <a:schemeClr val="bg1"/>
              </a:solidFill>
            </p:spPr>
            <p:txBody>
              <a:bodyPr wrap="square" rtlCol="0">
                <a:spAutoFit/>
              </a:bodyPr>
              <a:lstStyle/>
              <a:p>
                <a:r>
                  <a:rPr lang="en-US" sz="1400" dirty="0" smtClean="0"/>
                  <a:t>vertical </a:t>
                </a:r>
                <a:r>
                  <a:rPr lang="en-US" sz="1400" dirty="0" err="1" smtClean="0"/>
                  <a:t>achromat</a:t>
                </a:r>
                <a:endParaRPr lang="en-US" sz="1400" dirty="0"/>
              </a:p>
            </p:txBody>
          </p:sp>
        </p:grpSp>
        <p:sp>
          <p:nvSpPr>
            <p:cNvPr id="27" name="Right Brace 26"/>
            <p:cNvSpPr/>
            <p:nvPr/>
          </p:nvSpPr>
          <p:spPr>
            <a:xfrm rot="17863083" flipH="1" flipV="1">
              <a:off x="3461027" y="3176803"/>
              <a:ext cx="206946" cy="986974"/>
            </a:xfrm>
            <a:prstGeom prst="rightBrace">
              <a:avLst/>
            </a:prstGeom>
            <a:ln>
              <a:solidFill>
                <a:srgbClr val="A5002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8" name="TextBox 27"/>
            <p:cNvSpPr txBox="1"/>
            <p:nvPr/>
          </p:nvSpPr>
          <p:spPr>
            <a:xfrm rot="1632293">
              <a:off x="2929404" y="3727312"/>
              <a:ext cx="983731" cy="523220"/>
            </a:xfrm>
            <a:prstGeom prst="rect">
              <a:avLst/>
            </a:prstGeom>
            <a:solidFill>
              <a:schemeClr val="bg1"/>
            </a:solidFill>
          </p:spPr>
          <p:txBody>
            <a:bodyPr wrap="none" rtlCol="0">
              <a:spAutoFit/>
            </a:bodyPr>
            <a:lstStyle/>
            <a:p>
              <a:r>
                <a:rPr lang="en-US" sz="1400" dirty="0" smtClean="0"/>
                <a:t>existing at </a:t>
              </a:r>
              <a:br>
                <a:rPr lang="en-US" sz="1400" dirty="0" smtClean="0"/>
              </a:br>
              <a:r>
                <a:rPr lang="en-US" sz="1400" dirty="0" smtClean="0"/>
                <a:t>Heidelberg</a:t>
              </a:r>
              <a:endParaRPr lang="en-US" sz="1400" dirty="0"/>
            </a:p>
          </p:txBody>
        </p:sp>
      </p:grpSp>
      <p:sp>
        <p:nvSpPr>
          <p:cNvPr id="12" name="TextBox 11"/>
          <p:cNvSpPr txBox="1"/>
          <p:nvPr/>
        </p:nvSpPr>
        <p:spPr>
          <a:xfrm>
            <a:off x="493777" y="2248521"/>
            <a:ext cx="1130952" cy="646331"/>
          </a:xfrm>
          <a:prstGeom prst="rect">
            <a:avLst/>
          </a:prstGeom>
          <a:noFill/>
        </p:spPr>
        <p:txBody>
          <a:bodyPr wrap="none" rtlCol="0">
            <a:spAutoFit/>
          </a:bodyPr>
          <a:lstStyle/>
          <a:p>
            <a:pPr algn="ctr"/>
            <a:r>
              <a:rPr lang="en-US" dirty="0">
                <a:solidFill>
                  <a:srgbClr val="C00000"/>
                </a:solidFill>
              </a:rPr>
              <a:t>e</a:t>
            </a:r>
            <a:r>
              <a:rPr lang="en-US" dirty="0" smtClean="0">
                <a:solidFill>
                  <a:srgbClr val="C00000"/>
                </a:solidFill>
              </a:rPr>
              <a:t>xtraction</a:t>
            </a:r>
          </a:p>
          <a:p>
            <a:pPr algn="ctr"/>
            <a:r>
              <a:rPr lang="en-US" dirty="0" smtClean="0">
                <a:solidFill>
                  <a:srgbClr val="C00000"/>
                </a:solidFill>
              </a:rPr>
              <a:t>lines</a:t>
            </a:r>
            <a:endParaRPr lang="en-GB" dirty="0">
              <a:solidFill>
                <a:srgbClr val="C00000"/>
              </a:solidFill>
            </a:endParaRPr>
          </a:p>
        </p:txBody>
      </p:sp>
      <p:sp>
        <p:nvSpPr>
          <p:cNvPr id="2" name="TextBox 1"/>
          <p:cNvSpPr txBox="1"/>
          <p:nvPr/>
        </p:nvSpPr>
        <p:spPr>
          <a:xfrm>
            <a:off x="5831790" y="1163623"/>
            <a:ext cx="3181442" cy="1477328"/>
          </a:xfrm>
          <a:prstGeom prst="rect">
            <a:avLst/>
          </a:prstGeom>
          <a:noFill/>
          <a:effectLst/>
        </p:spPr>
        <p:txBody>
          <a:bodyPr wrap="square" rtlCol="0">
            <a:spAutoFit/>
          </a:bodyPr>
          <a:lstStyle/>
          <a:p>
            <a:r>
              <a:rPr lang="en-US" sz="1600" dirty="0" smtClean="0"/>
              <a:t>1. Achromatic injection line</a:t>
            </a:r>
            <a:endParaRPr lang="en-US" sz="1600" baseline="30000" dirty="0" smtClean="0"/>
          </a:p>
          <a:p>
            <a:r>
              <a:rPr lang="en-US" sz="1400" dirty="0" smtClean="0"/>
              <a:t> * Links </a:t>
            </a:r>
            <a:r>
              <a:rPr lang="en-US" sz="1400" dirty="0"/>
              <a:t>HIE-ISOLDE to TSR </a:t>
            </a:r>
            <a:r>
              <a:rPr lang="en-US" sz="1400" dirty="0" smtClean="0"/>
              <a:t>ring </a:t>
            </a:r>
            <a:r>
              <a:rPr lang="en-US" sz="1400" dirty="0"/>
              <a:t>via XT04</a:t>
            </a:r>
          </a:p>
          <a:p>
            <a:r>
              <a:rPr lang="en-US" sz="1400" dirty="0" smtClean="0"/>
              <a:t> * Considers </a:t>
            </a:r>
            <a:r>
              <a:rPr lang="en-US" sz="1400" dirty="0"/>
              <a:t>HIE-ISOLDE and TSR </a:t>
            </a:r>
          </a:p>
          <a:p>
            <a:r>
              <a:rPr lang="en-US" sz="1400" dirty="0" smtClean="0"/>
              <a:t>    floor </a:t>
            </a:r>
            <a:r>
              <a:rPr lang="en-US" sz="1400" dirty="0"/>
              <a:t>level difference of 4.73 m</a:t>
            </a:r>
          </a:p>
          <a:p>
            <a:endParaRPr lang="en-US" sz="1600" dirty="0" smtClean="0"/>
          </a:p>
          <a:p>
            <a:r>
              <a:rPr lang="en-US" sz="1600" dirty="0" smtClean="0"/>
              <a:t>2. Standard HIE-EBIT elements</a:t>
            </a:r>
          </a:p>
        </p:txBody>
      </p:sp>
      <p:grpSp>
        <p:nvGrpSpPr>
          <p:cNvPr id="5" name="Group 4"/>
          <p:cNvGrpSpPr/>
          <p:nvPr/>
        </p:nvGrpSpPr>
        <p:grpSpPr>
          <a:xfrm>
            <a:off x="2867678" y="1231851"/>
            <a:ext cx="1853088" cy="1424120"/>
            <a:chOff x="2867678" y="1231851"/>
            <a:chExt cx="1853088" cy="1424120"/>
          </a:xfrm>
        </p:grpSpPr>
        <p:sp>
          <p:nvSpPr>
            <p:cNvPr id="30" name="TextBox 29"/>
            <p:cNvSpPr txBox="1"/>
            <p:nvPr/>
          </p:nvSpPr>
          <p:spPr>
            <a:xfrm>
              <a:off x="3651242" y="2132751"/>
              <a:ext cx="1069524" cy="523220"/>
            </a:xfrm>
            <a:prstGeom prst="rect">
              <a:avLst/>
            </a:prstGeom>
            <a:noFill/>
            <a:ln w="38100">
              <a:solidFill>
                <a:srgbClr val="FF9900"/>
              </a:solidFill>
            </a:ln>
          </p:spPr>
          <p:txBody>
            <a:bodyPr wrap="none" rtlCol="0">
              <a:spAutoFit/>
            </a:bodyPr>
            <a:lstStyle/>
            <a:p>
              <a:pPr algn="ctr"/>
              <a:r>
                <a:rPr lang="en-US" sz="1400" dirty="0" smtClean="0"/>
                <a:t>In-ring </a:t>
              </a:r>
            </a:p>
            <a:p>
              <a:pPr algn="ctr"/>
              <a:r>
                <a:rPr lang="en-US" sz="1400" dirty="0" smtClean="0"/>
                <a:t>experiment</a:t>
              </a:r>
              <a:endParaRPr lang="en-US" sz="1400" dirty="0"/>
            </a:p>
          </p:txBody>
        </p:sp>
        <p:sp>
          <p:nvSpPr>
            <p:cNvPr id="31" name="Freeform 30"/>
            <p:cNvSpPr/>
            <p:nvPr/>
          </p:nvSpPr>
          <p:spPr>
            <a:xfrm>
              <a:off x="3221704" y="1714609"/>
              <a:ext cx="429538" cy="679751"/>
            </a:xfrm>
            <a:custGeom>
              <a:avLst/>
              <a:gdLst>
                <a:gd name="connsiteX0" fmla="*/ 10227 w 451662"/>
                <a:gd name="connsiteY0" fmla="*/ 0 h 835573"/>
                <a:gd name="connsiteX1" fmla="*/ 57524 w 451662"/>
                <a:gd name="connsiteY1" fmla="*/ 583324 h 835573"/>
                <a:gd name="connsiteX2" fmla="*/ 451662 w 451662"/>
                <a:gd name="connsiteY2" fmla="*/ 835573 h 835573"/>
              </a:gdLst>
              <a:ahLst/>
              <a:cxnLst>
                <a:cxn ang="0">
                  <a:pos x="connsiteX0" y="connsiteY0"/>
                </a:cxn>
                <a:cxn ang="0">
                  <a:pos x="connsiteX1" y="connsiteY1"/>
                </a:cxn>
                <a:cxn ang="0">
                  <a:pos x="connsiteX2" y="connsiteY2"/>
                </a:cxn>
              </a:cxnLst>
              <a:rect l="l" t="t" r="r" b="b"/>
              <a:pathLst>
                <a:path w="451662" h="835573">
                  <a:moveTo>
                    <a:pt x="10227" y="0"/>
                  </a:moveTo>
                  <a:cubicBezTo>
                    <a:pt x="-2911" y="222031"/>
                    <a:pt x="-16049" y="444062"/>
                    <a:pt x="57524" y="583324"/>
                  </a:cubicBezTo>
                  <a:cubicBezTo>
                    <a:pt x="131097" y="722586"/>
                    <a:pt x="291379" y="779079"/>
                    <a:pt x="451662" y="835573"/>
                  </a:cubicBezTo>
                </a:path>
              </a:pathLst>
            </a:custGeom>
            <a:noFill/>
            <a:ln>
              <a:solidFill>
                <a:srgbClr val="FF9900"/>
              </a:solidFill>
              <a:headEnd type="none" w="med" len="med"/>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p:cNvSpPr txBox="1"/>
            <p:nvPr/>
          </p:nvSpPr>
          <p:spPr>
            <a:xfrm>
              <a:off x="2867678" y="1231851"/>
              <a:ext cx="821059" cy="430887"/>
            </a:xfrm>
            <a:prstGeom prst="rect">
              <a:avLst/>
            </a:prstGeom>
            <a:noFill/>
            <a:ln w="38100">
              <a:solidFill>
                <a:srgbClr val="FF9900"/>
              </a:solidFill>
            </a:ln>
          </p:spPr>
          <p:txBody>
            <a:bodyPr wrap="none" rtlCol="0">
              <a:spAutoFit/>
            </a:bodyPr>
            <a:lstStyle/>
            <a:p>
              <a:r>
                <a:rPr lang="en-US" sz="1100" dirty="0" smtClean="0"/>
                <a:t>Position at </a:t>
              </a:r>
              <a:br>
                <a:rPr lang="en-US" sz="1100" dirty="0" smtClean="0"/>
              </a:br>
              <a:r>
                <a:rPr lang="en-US" sz="1100" dirty="0" smtClean="0"/>
                <a:t>Heidelberg</a:t>
              </a:r>
              <a:endParaRPr lang="en-GB" sz="1100" dirty="0"/>
            </a:p>
          </p:txBody>
        </p:sp>
      </p:grpSp>
      <p:sp>
        <p:nvSpPr>
          <p:cNvPr id="29" name="Rectangle 28"/>
          <p:cNvSpPr/>
          <p:nvPr/>
        </p:nvSpPr>
        <p:spPr>
          <a:xfrm>
            <a:off x="5869222" y="2758139"/>
            <a:ext cx="2654814" cy="584775"/>
          </a:xfrm>
          <a:prstGeom prst="rect">
            <a:avLst/>
          </a:prstGeom>
        </p:spPr>
        <p:txBody>
          <a:bodyPr wrap="square">
            <a:spAutoFit/>
          </a:bodyPr>
          <a:lstStyle/>
          <a:p>
            <a:pPr lvl="0"/>
            <a:r>
              <a:rPr lang="en-US" sz="1600" dirty="0" smtClean="0">
                <a:solidFill>
                  <a:prstClr val="black"/>
                </a:solidFill>
              </a:rPr>
              <a:t>3</a:t>
            </a:r>
            <a:r>
              <a:rPr lang="en-US" sz="1600" dirty="0">
                <a:solidFill>
                  <a:prstClr val="black"/>
                </a:solidFill>
              </a:rPr>
              <a:t>. Tentative layout for two experimental stations.</a:t>
            </a:r>
          </a:p>
        </p:txBody>
      </p:sp>
      <p:sp>
        <p:nvSpPr>
          <p:cNvPr id="46" name="TextBox 45"/>
          <p:cNvSpPr txBox="1"/>
          <p:nvPr/>
        </p:nvSpPr>
        <p:spPr>
          <a:xfrm rot="16200000">
            <a:off x="2052965" y="2242930"/>
            <a:ext cx="657552" cy="261610"/>
          </a:xfrm>
          <a:prstGeom prst="rect">
            <a:avLst/>
          </a:prstGeom>
          <a:noFill/>
        </p:spPr>
        <p:txBody>
          <a:bodyPr wrap="none" rtlCol="0">
            <a:spAutoFit/>
          </a:bodyPr>
          <a:lstStyle/>
          <a:p>
            <a:r>
              <a:rPr lang="en-GB" sz="1050" dirty="0"/>
              <a:t>e</a:t>
            </a:r>
            <a:r>
              <a:rPr lang="en-GB" sz="1050" dirty="0" smtClean="0"/>
              <a:t>-cooler</a:t>
            </a:r>
            <a:endParaRPr lang="en-GB" sz="1050" dirty="0"/>
          </a:p>
        </p:txBody>
      </p:sp>
      <p:grpSp>
        <p:nvGrpSpPr>
          <p:cNvPr id="33" name="Group 32"/>
          <p:cNvGrpSpPr/>
          <p:nvPr/>
        </p:nvGrpSpPr>
        <p:grpSpPr>
          <a:xfrm>
            <a:off x="5946984" y="3527123"/>
            <a:ext cx="3069425" cy="2682358"/>
            <a:chOff x="1130434" y="3378389"/>
            <a:chExt cx="3866867" cy="3379237"/>
          </a:xfrm>
        </p:grpSpPr>
        <p:pic>
          <p:nvPicPr>
            <p:cNvPr id="34" name="Picture 1"/>
            <p:cNvPicPr>
              <a:picLocks noChangeAspect="1" noChangeArrowheads="1"/>
            </p:cNvPicPr>
            <p:nvPr/>
          </p:nvPicPr>
          <p:blipFill>
            <a:blip r:embed="rId5" cstate="print"/>
            <a:srcRect l="27213" t="26349" r="25247" b="30336"/>
            <a:stretch>
              <a:fillRect/>
            </a:stretch>
          </p:blipFill>
          <p:spPr bwMode="auto">
            <a:xfrm>
              <a:off x="1149775" y="3378389"/>
              <a:ext cx="3847526" cy="2874463"/>
            </a:xfrm>
            <a:prstGeom prst="rect">
              <a:avLst/>
            </a:prstGeom>
            <a:noFill/>
            <a:ln w="9525">
              <a:noFill/>
              <a:miter lim="800000"/>
              <a:headEnd/>
              <a:tailEnd/>
            </a:ln>
          </p:spPr>
        </p:pic>
        <p:cxnSp>
          <p:nvCxnSpPr>
            <p:cNvPr id="35" name="Straight Arrow Connector 34"/>
            <p:cNvCxnSpPr/>
            <p:nvPr/>
          </p:nvCxnSpPr>
          <p:spPr>
            <a:xfrm rot="5400000" flipH="1" flipV="1">
              <a:off x="1369027" y="5884947"/>
              <a:ext cx="463432" cy="3023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130434" y="6295961"/>
              <a:ext cx="619529" cy="461665"/>
            </a:xfrm>
            <a:prstGeom prst="rect">
              <a:avLst/>
            </a:prstGeom>
            <a:noFill/>
          </p:spPr>
          <p:txBody>
            <a:bodyPr wrap="none" rtlCol="0">
              <a:spAutoFit/>
            </a:bodyPr>
            <a:lstStyle/>
            <a:p>
              <a:pPr algn="ctr"/>
              <a:r>
                <a:rPr lang="en-US" sz="1200" dirty="0" smtClean="0">
                  <a:solidFill>
                    <a:srgbClr val="0070C0"/>
                  </a:solidFill>
                </a:rPr>
                <a:t>RF</a:t>
              </a:r>
              <a:br>
                <a:rPr lang="en-US" sz="1200" dirty="0" smtClean="0">
                  <a:solidFill>
                    <a:srgbClr val="0070C0"/>
                  </a:solidFill>
                </a:rPr>
              </a:br>
              <a:r>
                <a:rPr lang="en-US" sz="1200" dirty="0" smtClean="0">
                  <a:solidFill>
                    <a:srgbClr val="0070C0"/>
                  </a:solidFill>
                </a:rPr>
                <a:t>system</a:t>
              </a:r>
              <a:endParaRPr lang="en-US" sz="1200" dirty="0">
                <a:solidFill>
                  <a:srgbClr val="0070C0"/>
                </a:solidFill>
              </a:endParaRPr>
            </a:p>
          </p:txBody>
        </p:sp>
        <p:cxnSp>
          <p:nvCxnSpPr>
            <p:cNvPr id="37" name="Straight Arrow Connector 36"/>
            <p:cNvCxnSpPr>
              <a:stCxn id="38" idx="0"/>
            </p:cNvCxnSpPr>
            <p:nvPr/>
          </p:nvCxnSpPr>
          <p:spPr>
            <a:xfrm flipH="1" flipV="1">
              <a:off x="2494127" y="5816977"/>
              <a:ext cx="251711" cy="4526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2380193" y="6269624"/>
              <a:ext cx="731290" cy="461665"/>
            </a:xfrm>
            <a:prstGeom prst="rect">
              <a:avLst/>
            </a:prstGeom>
            <a:noFill/>
          </p:spPr>
          <p:txBody>
            <a:bodyPr wrap="none" rtlCol="0">
              <a:spAutoFit/>
            </a:bodyPr>
            <a:lstStyle/>
            <a:p>
              <a:r>
                <a:rPr lang="en-US" sz="1200" dirty="0" smtClean="0">
                  <a:solidFill>
                    <a:srgbClr val="0070C0"/>
                  </a:solidFill>
                </a:rPr>
                <a:t>Injection</a:t>
              </a:r>
            </a:p>
            <a:p>
              <a:r>
                <a:rPr lang="en-US" sz="1200" dirty="0" smtClean="0">
                  <a:solidFill>
                    <a:srgbClr val="0070C0"/>
                  </a:solidFill>
                </a:rPr>
                <a:t>septum</a:t>
              </a:r>
              <a:endParaRPr lang="en-US" sz="1200" dirty="0">
                <a:solidFill>
                  <a:srgbClr val="0070C0"/>
                </a:solidFill>
              </a:endParaRPr>
            </a:p>
          </p:txBody>
        </p:sp>
        <p:cxnSp>
          <p:nvCxnSpPr>
            <p:cNvPr id="39" name="Straight Arrow Connector 38"/>
            <p:cNvCxnSpPr/>
            <p:nvPr/>
          </p:nvCxnSpPr>
          <p:spPr>
            <a:xfrm flipH="1" flipV="1">
              <a:off x="3191519" y="5814577"/>
              <a:ext cx="242799" cy="4634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3190913" y="6238273"/>
              <a:ext cx="701154" cy="276999"/>
            </a:xfrm>
            <a:prstGeom prst="rect">
              <a:avLst/>
            </a:prstGeom>
            <a:noFill/>
          </p:spPr>
          <p:txBody>
            <a:bodyPr wrap="none" rtlCol="0">
              <a:spAutoFit/>
            </a:bodyPr>
            <a:lstStyle/>
            <a:p>
              <a:r>
                <a:rPr lang="en-US" sz="1200" dirty="0" smtClean="0">
                  <a:solidFill>
                    <a:srgbClr val="0070C0"/>
                  </a:solidFill>
                </a:rPr>
                <a:t>e-cooler</a:t>
              </a:r>
              <a:endParaRPr lang="en-US" sz="1200" dirty="0">
                <a:solidFill>
                  <a:srgbClr val="0070C0"/>
                </a:solidFill>
              </a:endParaRPr>
            </a:p>
          </p:txBody>
        </p:sp>
        <p:sp>
          <p:nvSpPr>
            <p:cNvPr id="41" name="TextBox 40"/>
            <p:cNvSpPr txBox="1"/>
            <p:nvPr/>
          </p:nvSpPr>
          <p:spPr>
            <a:xfrm>
              <a:off x="3950512" y="6240070"/>
              <a:ext cx="614079" cy="461665"/>
            </a:xfrm>
            <a:prstGeom prst="rect">
              <a:avLst/>
            </a:prstGeom>
            <a:noFill/>
          </p:spPr>
          <p:txBody>
            <a:bodyPr wrap="none" rtlCol="0">
              <a:spAutoFit/>
            </a:bodyPr>
            <a:lstStyle/>
            <a:p>
              <a:r>
                <a:rPr lang="en-US" sz="1200" dirty="0" smtClean="0">
                  <a:solidFill>
                    <a:srgbClr val="0070C0"/>
                  </a:solidFill>
                </a:rPr>
                <a:t>Target </a:t>
              </a:r>
            </a:p>
            <a:p>
              <a:r>
                <a:rPr lang="en-US" sz="1200" dirty="0" smtClean="0">
                  <a:solidFill>
                    <a:srgbClr val="0070C0"/>
                  </a:solidFill>
                </a:rPr>
                <a:t>station</a:t>
              </a:r>
              <a:endParaRPr lang="en-US" sz="1200" dirty="0">
                <a:solidFill>
                  <a:srgbClr val="0070C0"/>
                </a:solidFill>
              </a:endParaRPr>
            </a:p>
          </p:txBody>
        </p:sp>
        <p:cxnSp>
          <p:nvCxnSpPr>
            <p:cNvPr id="42" name="Straight Arrow Connector 41"/>
            <p:cNvCxnSpPr>
              <a:stCxn id="41" idx="0"/>
            </p:cNvCxnSpPr>
            <p:nvPr/>
          </p:nvCxnSpPr>
          <p:spPr>
            <a:xfrm flipH="1" flipV="1">
              <a:off x="3892067" y="5797115"/>
              <a:ext cx="365485" cy="4429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H="1" flipV="1">
              <a:off x="1847080" y="5786733"/>
              <a:ext cx="194371" cy="5396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753824" y="6281615"/>
              <a:ext cx="1016112" cy="461665"/>
            </a:xfrm>
            <a:prstGeom prst="rect">
              <a:avLst/>
            </a:prstGeom>
            <a:noFill/>
          </p:spPr>
          <p:txBody>
            <a:bodyPr wrap="square" rtlCol="0">
              <a:spAutoFit/>
            </a:bodyPr>
            <a:lstStyle/>
            <a:p>
              <a:r>
                <a:rPr lang="en-US" sz="1200" dirty="0" smtClean="0">
                  <a:solidFill>
                    <a:srgbClr val="0070C0"/>
                  </a:solidFill>
                </a:rPr>
                <a:t>Beam profiler</a:t>
              </a:r>
              <a:endParaRPr lang="en-US" sz="1200" dirty="0">
                <a:solidFill>
                  <a:srgbClr val="0070C0"/>
                </a:solidFill>
              </a:endParaRPr>
            </a:p>
          </p:txBody>
        </p:sp>
        <p:sp>
          <p:nvSpPr>
            <p:cNvPr id="45" name="TextBox 44"/>
            <p:cNvSpPr txBox="1"/>
            <p:nvPr/>
          </p:nvSpPr>
          <p:spPr>
            <a:xfrm>
              <a:off x="3776299" y="3965738"/>
              <a:ext cx="881973" cy="276999"/>
            </a:xfrm>
            <a:prstGeom prst="rect">
              <a:avLst/>
            </a:prstGeom>
            <a:noFill/>
          </p:spPr>
          <p:txBody>
            <a:bodyPr wrap="none" rtlCol="0">
              <a:spAutoFit/>
            </a:bodyPr>
            <a:lstStyle/>
            <a:p>
              <a:r>
                <a:rPr lang="en-US" sz="1200" dirty="0" smtClean="0"/>
                <a:t>M. Grieser</a:t>
              </a:r>
              <a:endParaRPr lang="en-US" sz="1200" dirty="0"/>
            </a:p>
          </p:txBody>
        </p:sp>
      </p:grpSp>
      <p:sp>
        <p:nvSpPr>
          <p:cNvPr id="48" name="TextBox 47"/>
          <p:cNvSpPr txBox="1"/>
          <p:nvPr/>
        </p:nvSpPr>
        <p:spPr>
          <a:xfrm>
            <a:off x="5895661" y="6269652"/>
            <a:ext cx="1478418" cy="307777"/>
          </a:xfrm>
          <a:prstGeom prst="rect">
            <a:avLst/>
          </a:prstGeom>
          <a:noFill/>
        </p:spPr>
        <p:txBody>
          <a:bodyPr wrap="none" rtlCol="0">
            <a:spAutoFit/>
          </a:bodyPr>
          <a:lstStyle/>
          <a:p>
            <a:r>
              <a:rPr lang="en-GB" sz="1400" dirty="0" smtClean="0">
                <a:solidFill>
                  <a:srgbClr val="0070C0"/>
                </a:solidFill>
              </a:rPr>
              <a:t>Heidelberg layout</a:t>
            </a:r>
            <a:endParaRPr lang="en-GB" sz="1400" dirty="0">
              <a:solidFill>
                <a:srgbClr val="0070C0"/>
              </a:solidFill>
            </a:endParaRPr>
          </a:p>
        </p:txBody>
      </p:sp>
    </p:spTree>
    <p:extLst>
      <p:ext uri="{BB962C8B-B14F-4D97-AF65-F5344CB8AC3E}">
        <p14:creationId xmlns:p14="http://schemas.microsoft.com/office/powerpoint/2010/main" val="2204677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P spid="29"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19</a:t>
            </a:fld>
            <a:endParaRPr lang="en-US"/>
          </a:p>
        </p:txBody>
      </p:sp>
      <p:sp>
        <p:nvSpPr>
          <p:cNvPr id="6" name="TextBox 5"/>
          <p:cNvSpPr txBox="1"/>
          <p:nvPr/>
        </p:nvSpPr>
        <p:spPr>
          <a:xfrm>
            <a:off x="2609850" y="3219449"/>
            <a:ext cx="4292714" cy="584775"/>
          </a:xfrm>
          <a:prstGeom prst="rect">
            <a:avLst/>
          </a:prstGeom>
          <a:noFill/>
        </p:spPr>
        <p:txBody>
          <a:bodyPr wrap="none" rtlCol="0">
            <a:spAutoFit/>
          </a:bodyPr>
          <a:lstStyle/>
          <a:p>
            <a:r>
              <a:rPr lang="en-US" sz="3200" b="1" dirty="0" smtClean="0"/>
              <a:t>Charge breeder upgrade</a:t>
            </a:r>
            <a:endParaRPr lang="en-GB" sz="3200" b="1" dirty="0"/>
          </a:p>
        </p:txBody>
      </p:sp>
    </p:spTree>
    <p:extLst>
      <p:ext uri="{BB962C8B-B14F-4D97-AF65-F5344CB8AC3E}">
        <p14:creationId xmlns:p14="http://schemas.microsoft.com/office/powerpoint/2010/main" val="5743811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2</a:t>
            </a:fld>
            <a:endParaRPr lang="en-US"/>
          </a:p>
        </p:txBody>
      </p:sp>
      <p:cxnSp>
        <p:nvCxnSpPr>
          <p:cNvPr id="7" name="Straight Arrow Connector 6"/>
          <p:cNvCxnSpPr/>
          <p:nvPr/>
        </p:nvCxnSpPr>
        <p:spPr>
          <a:xfrm flipV="1">
            <a:off x="2046514" y="1538514"/>
            <a:ext cx="0" cy="39914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046514" y="5529943"/>
            <a:ext cx="63717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986971" y="1169182"/>
            <a:ext cx="3387594" cy="369332"/>
          </a:xfrm>
          <a:prstGeom prst="rect">
            <a:avLst/>
          </a:prstGeom>
          <a:noFill/>
        </p:spPr>
        <p:txBody>
          <a:bodyPr wrap="none" rtlCol="0">
            <a:spAutoFit/>
          </a:bodyPr>
          <a:lstStyle/>
          <a:p>
            <a:r>
              <a:rPr lang="en-GB" dirty="0" smtClean="0"/>
              <a:t>Circumference </a:t>
            </a:r>
            <a:r>
              <a:rPr lang="en-GB" dirty="0"/>
              <a:t>(</a:t>
            </a:r>
            <a:r>
              <a:rPr lang="en-GB" dirty="0" smtClean="0"/>
              <a:t>cumbersomeness)</a:t>
            </a:r>
            <a:endParaRPr lang="en-GB" dirty="0"/>
          </a:p>
        </p:txBody>
      </p:sp>
      <p:sp>
        <p:nvSpPr>
          <p:cNvPr id="11" name="TextBox 10"/>
          <p:cNvSpPr txBox="1"/>
          <p:nvPr/>
        </p:nvSpPr>
        <p:spPr>
          <a:xfrm>
            <a:off x="3081939" y="6066971"/>
            <a:ext cx="4300921" cy="369332"/>
          </a:xfrm>
          <a:prstGeom prst="rect">
            <a:avLst/>
          </a:prstGeom>
          <a:noFill/>
        </p:spPr>
        <p:txBody>
          <a:bodyPr wrap="none" rtlCol="0">
            <a:spAutoFit/>
          </a:bodyPr>
          <a:lstStyle/>
          <a:p>
            <a:r>
              <a:rPr lang="en-GB" dirty="0" smtClean="0"/>
              <a:t>The area of the dot corresponds to the cost</a:t>
            </a:r>
            <a:endParaRPr lang="en-GB" dirty="0"/>
          </a:p>
        </p:txBody>
      </p:sp>
      <p:sp>
        <p:nvSpPr>
          <p:cNvPr id="12" name="TextBox 11"/>
          <p:cNvSpPr txBox="1"/>
          <p:nvPr/>
        </p:nvSpPr>
        <p:spPr>
          <a:xfrm>
            <a:off x="2046514" y="5544457"/>
            <a:ext cx="619785" cy="369332"/>
          </a:xfrm>
          <a:prstGeom prst="rect">
            <a:avLst/>
          </a:prstGeom>
          <a:noFill/>
        </p:spPr>
        <p:txBody>
          <a:bodyPr wrap="none" rtlCol="0">
            <a:spAutoFit/>
          </a:bodyPr>
          <a:lstStyle/>
          <a:p>
            <a:r>
              <a:rPr lang="en-GB" dirty="0" smtClean="0"/>
              <a:t>Now</a:t>
            </a:r>
            <a:endParaRPr lang="en-GB" dirty="0"/>
          </a:p>
        </p:txBody>
      </p:sp>
      <p:sp>
        <p:nvSpPr>
          <p:cNvPr id="13" name="TextBox 12"/>
          <p:cNvSpPr txBox="1"/>
          <p:nvPr/>
        </p:nvSpPr>
        <p:spPr>
          <a:xfrm>
            <a:off x="3040995" y="5604787"/>
            <a:ext cx="652743" cy="369332"/>
          </a:xfrm>
          <a:prstGeom prst="rect">
            <a:avLst/>
          </a:prstGeom>
          <a:noFill/>
        </p:spPr>
        <p:txBody>
          <a:bodyPr wrap="none" rtlCol="0">
            <a:spAutoFit/>
          </a:bodyPr>
          <a:lstStyle/>
          <a:p>
            <a:r>
              <a:rPr lang="en-GB" dirty="0" smtClean="0"/>
              <a:t>2018</a:t>
            </a:r>
            <a:endParaRPr lang="en-GB" dirty="0"/>
          </a:p>
        </p:txBody>
      </p:sp>
      <p:sp>
        <p:nvSpPr>
          <p:cNvPr id="14" name="TextBox 13"/>
          <p:cNvSpPr txBox="1"/>
          <p:nvPr/>
        </p:nvSpPr>
        <p:spPr>
          <a:xfrm>
            <a:off x="7861724" y="5515429"/>
            <a:ext cx="652743" cy="369332"/>
          </a:xfrm>
          <a:prstGeom prst="rect">
            <a:avLst/>
          </a:prstGeom>
          <a:noFill/>
        </p:spPr>
        <p:txBody>
          <a:bodyPr wrap="none" rtlCol="0">
            <a:spAutoFit/>
          </a:bodyPr>
          <a:lstStyle/>
          <a:p>
            <a:r>
              <a:rPr lang="en-GB" dirty="0" smtClean="0"/>
              <a:t>2040</a:t>
            </a:r>
            <a:endParaRPr lang="en-GB" dirty="0"/>
          </a:p>
        </p:txBody>
      </p:sp>
      <p:sp>
        <p:nvSpPr>
          <p:cNvPr id="15" name="TextBox 14"/>
          <p:cNvSpPr txBox="1"/>
          <p:nvPr/>
        </p:nvSpPr>
        <p:spPr>
          <a:xfrm>
            <a:off x="6625503" y="4755940"/>
            <a:ext cx="1549078" cy="369332"/>
          </a:xfrm>
          <a:prstGeom prst="rect">
            <a:avLst/>
          </a:prstGeom>
          <a:noFill/>
        </p:spPr>
        <p:txBody>
          <a:bodyPr wrap="none" rtlCol="0">
            <a:spAutoFit/>
          </a:bodyPr>
          <a:lstStyle/>
          <a:p>
            <a:r>
              <a:rPr lang="en-GB" dirty="0" smtClean="0"/>
              <a:t>My retirement</a:t>
            </a:r>
            <a:endParaRPr lang="en-GB" dirty="0"/>
          </a:p>
        </p:txBody>
      </p:sp>
      <p:cxnSp>
        <p:nvCxnSpPr>
          <p:cNvPr id="17" name="Straight Arrow Connector 16"/>
          <p:cNvCxnSpPr/>
          <p:nvPr/>
        </p:nvCxnSpPr>
        <p:spPr>
          <a:xfrm flipH="1">
            <a:off x="7112002" y="5152568"/>
            <a:ext cx="252037" cy="3773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510790" y="4565526"/>
            <a:ext cx="535724" cy="369332"/>
          </a:xfrm>
          <a:prstGeom prst="rect">
            <a:avLst/>
          </a:prstGeom>
          <a:noFill/>
        </p:spPr>
        <p:txBody>
          <a:bodyPr wrap="none" rtlCol="0">
            <a:spAutoFit/>
          </a:bodyPr>
          <a:lstStyle/>
          <a:p>
            <a:r>
              <a:rPr lang="en-GB" dirty="0" smtClean="0"/>
              <a:t>100</a:t>
            </a:r>
            <a:endParaRPr lang="en-GB" dirty="0"/>
          </a:p>
        </p:txBody>
      </p:sp>
      <p:sp>
        <p:nvSpPr>
          <p:cNvPr id="19" name="TextBox 18"/>
          <p:cNvSpPr txBox="1"/>
          <p:nvPr/>
        </p:nvSpPr>
        <p:spPr>
          <a:xfrm>
            <a:off x="1452734" y="3527757"/>
            <a:ext cx="652743" cy="369332"/>
          </a:xfrm>
          <a:prstGeom prst="rect">
            <a:avLst/>
          </a:prstGeom>
          <a:noFill/>
        </p:spPr>
        <p:txBody>
          <a:bodyPr wrap="none" rtlCol="0">
            <a:spAutoFit/>
          </a:bodyPr>
          <a:lstStyle/>
          <a:p>
            <a:r>
              <a:rPr lang="en-GB" dirty="0" smtClean="0"/>
              <a:t>1000</a:t>
            </a:r>
            <a:endParaRPr lang="en-GB" dirty="0"/>
          </a:p>
        </p:txBody>
      </p:sp>
      <p:sp>
        <p:nvSpPr>
          <p:cNvPr id="20" name="TextBox 19"/>
          <p:cNvSpPr txBox="1"/>
          <p:nvPr/>
        </p:nvSpPr>
        <p:spPr>
          <a:xfrm>
            <a:off x="1452734" y="2540782"/>
            <a:ext cx="652743" cy="369332"/>
          </a:xfrm>
          <a:prstGeom prst="rect">
            <a:avLst/>
          </a:prstGeom>
          <a:noFill/>
        </p:spPr>
        <p:txBody>
          <a:bodyPr wrap="none" rtlCol="0">
            <a:spAutoFit/>
          </a:bodyPr>
          <a:lstStyle/>
          <a:p>
            <a:r>
              <a:rPr lang="en-GB" dirty="0" smtClean="0"/>
              <a:t>1000</a:t>
            </a:r>
            <a:endParaRPr lang="en-GB" dirty="0"/>
          </a:p>
        </p:txBody>
      </p:sp>
      <p:sp>
        <p:nvSpPr>
          <p:cNvPr id="21" name="TextBox 20"/>
          <p:cNvSpPr txBox="1"/>
          <p:nvPr/>
        </p:nvSpPr>
        <p:spPr>
          <a:xfrm>
            <a:off x="1350229" y="1590098"/>
            <a:ext cx="769763" cy="369332"/>
          </a:xfrm>
          <a:prstGeom prst="rect">
            <a:avLst/>
          </a:prstGeom>
          <a:noFill/>
        </p:spPr>
        <p:txBody>
          <a:bodyPr wrap="none" rtlCol="0">
            <a:spAutoFit/>
          </a:bodyPr>
          <a:lstStyle/>
          <a:p>
            <a:r>
              <a:rPr lang="en-GB" dirty="0" smtClean="0"/>
              <a:t>10000</a:t>
            </a:r>
            <a:endParaRPr lang="en-GB" dirty="0"/>
          </a:p>
        </p:txBody>
      </p:sp>
      <p:sp>
        <p:nvSpPr>
          <p:cNvPr id="22" name="Oval 21"/>
          <p:cNvSpPr/>
          <p:nvPr/>
        </p:nvSpPr>
        <p:spPr>
          <a:xfrm>
            <a:off x="3331651" y="5007428"/>
            <a:ext cx="153102" cy="1451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8375517" y="5804834"/>
            <a:ext cx="586507" cy="369332"/>
          </a:xfrm>
          <a:prstGeom prst="rect">
            <a:avLst/>
          </a:prstGeom>
          <a:noFill/>
        </p:spPr>
        <p:txBody>
          <a:bodyPr wrap="none" rtlCol="0">
            <a:spAutoFit/>
          </a:bodyPr>
          <a:lstStyle/>
          <a:p>
            <a:r>
              <a:rPr lang="en-GB" dirty="0" smtClean="0"/>
              <a:t>Year</a:t>
            </a:r>
            <a:endParaRPr lang="en-GB" dirty="0"/>
          </a:p>
        </p:txBody>
      </p:sp>
      <p:cxnSp>
        <p:nvCxnSpPr>
          <p:cNvPr id="3" name="Straight Connector 2"/>
          <p:cNvCxnSpPr>
            <a:stCxn id="12" idx="0"/>
            <a:endCxn id="12" idx="0"/>
          </p:cNvCxnSpPr>
          <p:nvPr/>
        </p:nvCxnSpPr>
        <p:spPr>
          <a:xfrm>
            <a:off x="2356407" y="554445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399623" y="5433541"/>
            <a:ext cx="0" cy="181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3408202" y="5452228"/>
            <a:ext cx="0" cy="181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015742" y="5430478"/>
            <a:ext cx="0" cy="181428"/>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5689370" y="5604787"/>
            <a:ext cx="652743" cy="369332"/>
          </a:xfrm>
          <a:prstGeom prst="rect">
            <a:avLst/>
          </a:prstGeom>
          <a:noFill/>
        </p:spPr>
        <p:txBody>
          <a:bodyPr wrap="none" rtlCol="0">
            <a:spAutoFit/>
          </a:bodyPr>
          <a:lstStyle/>
          <a:p>
            <a:r>
              <a:rPr lang="en-GB" dirty="0" smtClean="0"/>
              <a:t>2030</a:t>
            </a:r>
            <a:endParaRPr lang="en-GB" dirty="0"/>
          </a:p>
        </p:txBody>
      </p:sp>
      <p:grpSp>
        <p:nvGrpSpPr>
          <p:cNvPr id="5" name="Group 4"/>
          <p:cNvGrpSpPr/>
          <p:nvPr/>
        </p:nvGrpSpPr>
        <p:grpSpPr>
          <a:xfrm>
            <a:off x="4505592" y="-520263"/>
            <a:ext cx="5600105" cy="3736476"/>
            <a:chOff x="4505592" y="-520263"/>
            <a:chExt cx="5600105" cy="3736476"/>
          </a:xfrm>
        </p:grpSpPr>
        <p:sp>
          <p:nvSpPr>
            <p:cNvPr id="62" name="Rectangle 61"/>
            <p:cNvSpPr/>
            <p:nvPr/>
          </p:nvSpPr>
          <p:spPr>
            <a:xfrm>
              <a:off x="5794691" y="360635"/>
              <a:ext cx="2324516" cy="2848754"/>
            </a:xfrm>
            <a:prstGeom prst="rect">
              <a:avLst/>
            </a:prstGeom>
            <a:solidFill>
              <a:srgbClr val="A6C3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p:cNvSpPr/>
            <p:nvPr/>
          </p:nvSpPr>
          <p:spPr>
            <a:xfrm rot="20346741">
              <a:off x="5926024" y="-69907"/>
              <a:ext cx="2250286" cy="2647911"/>
            </a:xfrm>
            <a:prstGeom prst="rect">
              <a:avLst/>
            </a:prstGeom>
            <a:solidFill>
              <a:srgbClr val="8CB1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p:cNvSpPr/>
            <p:nvPr/>
          </p:nvSpPr>
          <p:spPr>
            <a:xfrm>
              <a:off x="6132717" y="-520263"/>
              <a:ext cx="3972980" cy="3734382"/>
            </a:xfrm>
            <a:prstGeom prst="ellipse">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p>
          </p:txBody>
        </p:sp>
        <p:sp>
          <p:nvSpPr>
            <p:cNvPr id="23" name="Oval 22"/>
            <p:cNvSpPr/>
            <p:nvPr/>
          </p:nvSpPr>
          <p:spPr>
            <a:xfrm>
              <a:off x="4505592" y="346963"/>
              <a:ext cx="3011283" cy="28692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smtClean="0"/>
                <a:t>FCC</a:t>
              </a:r>
            </a:p>
            <a:p>
              <a:pPr algn="ctr"/>
              <a:r>
                <a:rPr lang="en-GB" sz="2400" dirty="0"/>
                <a:t>e</a:t>
              </a:r>
              <a:r>
                <a:rPr lang="en-GB" sz="2400" baseline="30000" dirty="0" smtClean="0"/>
                <a:t>-</a:t>
              </a:r>
              <a:r>
                <a:rPr lang="en-GB" sz="2400" dirty="0" smtClean="0"/>
                <a:t> + e</a:t>
              </a:r>
              <a:r>
                <a:rPr lang="en-GB" sz="2400" baseline="30000" dirty="0" smtClean="0"/>
                <a:t>+</a:t>
              </a:r>
              <a:r>
                <a:rPr lang="en-GB" sz="2400" dirty="0" smtClean="0"/>
                <a:t> option</a:t>
              </a:r>
              <a:endParaRPr lang="en-GB" sz="4000" dirty="0"/>
            </a:p>
          </p:txBody>
        </p:sp>
        <p:sp>
          <p:nvSpPr>
            <p:cNvPr id="2" name="TextBox 1"/>
            <p:cNvSpPr txBox="1"/>
            <p:nvPr/>
          </p:nvSpPr>
          <p:spPr>
            <a:xfrm>
              <a:off x="7716234" y="861682"/>
              <a:ext cx="1318566" cy="923330"/>
            </a:xfrm>
            <a:prstGeom prst="rect">
              <a:avLst/>
            </a:prstGeom>
            <a:noFill/>
          </p:spPr>
          <p:txBody>
            <a:bodyPr wrap="none" rtlCol="0">
              <a:spAutoFit/>
            </a:bodyPr>
            <a:lstStyle/>
            <a:p>
              <a:pPr algn="ctr"/>
              <a:r>
                <a:rPr lang="en-GB" dirty="0" smtClean="0"/>
                <a:t>FCC</a:t>
              </a:r>
            </a:p>
            <a:p>
              <a:pPr algn="ctr"/>
              <a:r>
                <a:rPr lang="en-GB" dirty="0" smtClean="0"/>
                <a:t>p + p option</a:t>
              </a:r>
            </a:p>
            <a:p>
              <a:pPr algn="ctr"/>
              <a:r>
                <a:rPr lang="en-GB" dirty="0" smtClean="0"/>
                <a:t>$$?</a:t>
              </a:r>
              <a:endParaRPr lang="en-GB" dirty="0"/>
            </a:p>
          </p:txBody>
        </p:sp>
      </p:grpSp>
      <p:sp>
        <p:nvSpPr>
          <p:cNvPr id="16" name="TextBox 15"/>
          <p:cNvSpPr txBox="1"/>
          <p:nvPr/>
        </p:nvSpPr>
        <p:spPr>
          <a:xfrm>
            <a:off x="1510790" y="198087"/>
            <a:ext cx="1950983" cy="584775"/>
          </a:xfrm>
          <a:prstGeom prst="rect">
            <a:avLst/>
          </a:prstGeom>
          <a:noFill/>
        </p:spPr>
        <p:txBody>
          <a:bodyPr wrap="none" rtlCol="0">
            <a:spAutoFit/>
          </a:bodyPr>
          <a:lstStyle/>
          <a:p>
            <a:r>
              <a:rPr lang="en-GB" sz="3200" b="1" dirty="0" smtClean="0"/>
              <a:t>Relativism</a:t>
            </a:r>
            <a:endParaRPr lang="en-GB" sz="3200" b="1" dirty="0"/>
          </a:p>
        </p:txBody>
      </p:sp>
      <p:sp>
        <p:nvSpPr>
          <p:cNvPr id="6" name="TextBox 5"/>
          <p:cNvSpPr txBox="1"/>
          <p:nvPr/>
        </p:nvSpPr>
        <p:spPr>
          <a:xfrm>
            <a:off x="2803495" y="4696565"/>
            <a:ext cx="1401794" cy="369332"/>
          </a:xfrm>
          <a:prstGeom prst="rect">
            <a:avLst/>
          </a:prstGeom>
          <a:noFill/>
        </p:spPr>
        <p:txBody>
          <a:bodyPr wrap="none" rtlCol="0">
            <a:spAutoFit/>
          </a:bodyPr>
          <a:lstStyle/>
          <a:p>
            <a:r>
              <a:rPr lang="en-GB" dirty="0" smtClean="0"/>
              <a:t>TSR@ISOLDE</a:t>
            </a:r>
            <a:endParaRPr lang="en-GB" dirty="0"/>
          </a:p>
        </p:txBody>
      </p:sp>
    </p:spTree>
    <p:extLst>
      <p:ext uri="{BB962C8B-B14F-4D97-AF65-F5344CB8AC3E}">
        <p14:creationId xmlns:p14="http://schemas.microsoft.com/office/powerpoint/2010/main" val="1627217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20</a:t>
            </a:fld>
            <a:endParaRPr lang="en-US" dirty="0"/>
          </a:p>
        </p:txBody>
      </p:sp>
      <p:sp>
        <p:nvSpPr>
          <p:cNvPr id="7" name="Rectangle 6"/>
          <p:cNvSpPr/>
          <p:nvPr/>
        </p:nvSpPr>
        <p:spPr>
          <a:xfrm>
            <a:off x="1060050" y="3799367"/>
            <a:ext cx="7770051" cy="2420308"/>
          </a:xfrm>
          <a:prstGeom prst="rect">
            <a:avLst/>
          </a:prstGeom>
          <a:noFill/>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2762362524"/>
              </p:ext>
            </p:extLst>
          </p:nvPr>
        </p:nvGraphicFramePr>
        <p:xfrm>
          <a:off x="4572000" y="1992745"/>
          <a:ext cx="4007974" cy="1717548"/>
        </p:xfrm>
        <a:graphic>
          <a:graphicData uri="http://schemas.openxmlformats.org/drawingml/2006/table">
            <a:tbl>
              <a:tblPr/>
              <a:tblGrid>
                <a:gridCol w="584496"/>
                <a:gridCol w="500997"/>
                <a:gridCol w="584496"/>
                <a:gridCol w="584496"/>
                <a:gridCol w="1753489"/>
              </a:tblGrid>
              <a:tr h="0">
                <a:tc>
                  <a:txBody>
                    <a:bodyPr/>
                    <a:lstStyle/>
                    <a:p>
                      <a:pPr marL="0" marR="0">
                        <a:lnSpc>
                          <a:spcPct val="115000"/>
                        </a:lnSpc>
                        <a:spcBef>
                          <a:spcPts val="0"/>
                        </a:spcBef>
                        <a:spcAft>
                          <a:spcPts val="0"/>
                        </a:spcAft>
                      </a:pPr>
                      <a:r>
                        <a:rPr lang="en-GB" sz="1400" b="1" dirty="0">
                          <a:latin typeface="Calibri"/>
                          <a:ea typeface="Calibri"/>
                          <a:cs typeface="Times New Roman"/>
                        </a:rPr>
                        <a:t>Ion</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b="1" dirty="0">
                          <a:latin typeface="Calibri"/>
                          <a:ea typeface="Calibri"/>
                          <a:cs typeface="Times New Roman"/>
                        </a:rPr>
                        <a:t>Z</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b="1" dirty="0">
                          <a:latin typeface="Calibri"/>
                          <a:ea typeface="Calibri"/>
                          <a:cs typeface="Times New Roman"/>
                        </a:rPr>
                        <a:t>q</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b="1" dirty="0">
                          <a:latin typeface="Calibri"/>
                          <a:ea typeface="Calibri"/>
                          <a:cs typeface="Times New Roman"/>
                        </a:rPr>
                        <a:t>A/q</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nSpc>
                          <a:spcPct val="115000"/>
                        </a:lnSpc>
                        <a:spcBef>
                          <a:spcPts val="0"/>
                        </a:spcBef>
                        <a:spcAft>
                          <a:spcPts val="0"/>
                        </a:spcAft>
                      </a:pPr>
                      <a:r>
                        <a:rPr lang="en-GB" sz="1400" b="1" dirty="0">
                          <a:latin typeface="Calibri"/>
                          <a:ea typeface="Calibri"/>
                          <a:cs typeface="Times New Roman"/>
                        </a:rPr>
                        <a:t>Breeding time (ms)</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GB" sz="1400" baseline="30000" dirty="0">
                          <a:latin typeface="Calibri"/>
                          <a:ea typeface="Calibri"/>
                          <a:cs typeface="Times New Roman"/>
                        </a:rPr>
                        <a:t>7</a:t>
                      </a:r>
                      <a:r>
                        <a:rPr lang="en-GB" sz="1400" dirty="0">
                          <a:latin typeface="Calibri"/>
                          <a:ea typeface="Calibri"/>
                          <a:cs typeface="Times New Roman"/>
                        </a:rPr>
                        <a:t>Be</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4</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3</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2.33</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nSpc>
                          <a:spcPct val="115000"/>
                        </a:lnSpc>
                        <a:spcBef>
                          <a:spcPts val="0"/>
                        </a:spcBef>
                        <a:spcAft>
                          <a:spcPts val="0"/>
                        </a:spcAft>
                      </a:pPr>
                      <a:r>
                        <a:rPr lang="en-GB" sz="1400" dirty="0">
                          <a:latin typeface="Calibri"/>
                          <a:ea typeface="Calibri"/>
                          <a:cs typeface="Times New Roman"/>
                        </a:rPr>
                        <a:t>2</a:t>
                      </a:r>
                      <a:r>
                        <a:rPr lang="en-GB" sz="1400" dirty="0" smtClean="0">
                          <a:latin typeface="Calibri"/>
                          <a:ea typeface="Calibri"/>
                          <a:cs typeface="Times New Roman"/>
                        </a:rPr>
                        <a:t>0</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GB" sz="1400" baseline="30000" dirty="0">
                          <a:latin typeface="Calibri"/>
                          <a:ea typeface="Calibri"/>
                          <a:cs typeface="Times New Roman"/>
                        </a:rPr>
                        <a:t>18</a:t>
                      </a:r>
                      <a:r>
                        <a:rPr lang="en-GB" sz="1400" dirty="0">
                          <a:latin typeface="Calibri"/>
                          <a:ea typeface="Calibri"/>
                          <a:cs typeface="Times New Roman"/>
                        </a:rPr>
                        <a:t>F</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9</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9</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2</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nSpc>
                          <a:spcPct val="115000"/>
                        </a:lnSpc>
                        <a:spcBef>
                          <a:spcPts val="0"/>
                        </a:spcBef>
                        <a:spcAft>
                          <a:spcPts val="0"/>
                        </a:spcAft>
                      </a:pPr>
                      <a:r>
                        <a:rPr lang="en-GB" sz="1400" dirty="0">
                          <a:latin typeface="Calibri"/>
                          <a:ea typeface="Calibri"/>
                          <a:cs typeface="Times New Roman"/>
                        </a:rPr>
                        <a:t>100</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GB" sz="1400" baseline="30000" dirty="0">
                          <a:latin typeface="Calibri"/>
                          <a:ea typeface="Calibri"/>
                          <a:cs typeface="Times New Roman"/>
                        </a:rPr>
                        <a:t>70</a:t>
                      </a:r>
                      <a:r>
                        <a:rPr lang="en-GB" sz="1400" dirty="0">
                          <a:latin typeface="Calibri"/>
                          <a:ea typeface="Calibri"/>
                          <a:cs typeface="Times New Roman"/>
                        </a:rPr>
                        <a:t>Ni</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30</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25</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2.33</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nSpc>
                          <a:spcPct val="115000"/>
                        </a:lnSpc>
                        <a:spcBef>
                          <a:spcPts val="0"/>
                        </a:spcBef>
                        <a:spcAft>
                          <a:spcPts val="0"/>
                        </a:spcAft>
                      </a:pPr>
                      <a:r>
                        <a:rPr lang="en-GB" sz="1400" dirty="0">
                          <a:latin typeface="Calibri"/>
                          <a:ea typeface="Calibri"/>
                          <a:cs typeface="Times New Roman"/>
                        </a:rPr>
                        <a:t>350</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GB" sz="1400" baseline="30000" dirty="0">
                          <a:latin typeface="Calibri"/>
                          <a:ea typeface="Calibri"/>
                          <a:cs typeface="Times New Roman"/>
                        </a:rPr>
                        <a:t>132</a:t>
                      </a:r>
                      <a:r>
                        <a:rPr lang="en-GB" sz="1400" dirty="0">
                          <a:latin typeface="Calibri"/>
                          <a:ea typeface="Calibri"/>
                          <a:cs typeface="Times New Roman"/>
                        </a:rPr>
                        <a:t>Sn</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50</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39</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3.38</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nSpc>
                          <a:spcPct val="115000"/>
                        </a:lnSpc>
                        <a:spcBef>
                          <a:spcPts val="0"/>
                        </a:spcBef>
                        <a:spcAft>
                          <a:spcPts val="0"/>
                        </a:spcAft>
                      </a:pPr>
                      <a:r>
                        <a:rPr lang="en-GB" sz="1400" dirty="0" smtClean="0">
                          <a:latin typeface="Calibri"/>
                          <a:ea typeface="Calibri"/>
                          <a:cs typeface="Times New Roman"/>
                        </a:rPr>
                        <a:t>700 *</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GB" sz="1400" baseline="30000" dirty="0" smtClean="0">
                          <a:latin typeface="Calibri"/>
                          <a:ea typeface="Calibri"/>
                          <a:cs typeface="Times New Roman"/>
                        </a:rPr>
                        <a:t>182</a:t>
                      </a:r>
                      <a:r>
                        <a:rPr lang="en-GB" sz="1400" dirty="0" smtClean="0">
                          <a:latin typeface="Calibri"/>
                          <a:ea typeface="Calibri"/>
                          <a:cs typeface="Times New Roman"/>
                        </a:rPr>
                        <a:t>Pb</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82</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53</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3.43</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nSpc>
                          <a:spcPct val="115000"/>
                        </a:lnSpc>
                        <a:spcBef>
                          <a:spcPts val="0"/>
                        </a:spcBef>
                        <a:spcAft>
                          <a:spcPts val="0"/>
                        </a:spcAft>
                      </a:pPr>
                      <a:r>
                        <a:rPr lang="en-GB" sz="1400" dirty="0" smtClean="0">
                          <a:latin typeface="Calibri"/>
                          <a:ea typeface="Calibri"/>
                          <a:cs typeface="Times New Roman"/>
                        </a:rPr>
                        <a:t>1000 *</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GB" sz="1400" baseline="30000" dirty="0">
                          <a:latin typeface="Calibri"/>
                          <a:ea typeface="Calibri"/>
                          <a:cs typeface="Times New Roman"/>
                        </a:rPr>
                        <a:t>182</a:t>
                      </a:r>
                      <a:r>
                        <a:rPr lang="en-GB" sz="1400" dirty="0">
                          <a:latin typeface="Calibri"/>
                          <a:ea typeface="Calibri"/>
                          <a:cs typeface="Times New Roman"/>
                        </a:rPr>
                        <a:t>Pb</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82</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64</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GB" sz="1400" dirty="0">
                          <a:latin typeface="Calibri"/>
                          <a:ea typeface="Calibri"/>
                          <a:cs typeface="Times New Roman"/>
                        </a:rPr>
                        <a:t>2.84</a:t>
                      </a:r>
                      <a:endParaRPr lang="en-U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marL="0" marR="0">
                        <a:lnSpc>
                          <a:spcPct val="115000"/>
                        </a:lnSpc>
                        <a:spcBef>
                          <a:spcPts val="0"/>
                        </a:spcBef>
                        <a:spcAft>
                          <a:spcPts val="0"/>
                        </a:spcAft>
                      </a:pPr>
                      <a:r>
                        <a:rPr lang="en-GB" sz="1400" dirty="0">
                          <a:solidFill>
                            <a:srgbClr val="C00000"/>
                          </a:solidFill>
                          <a:latin typeface="Calibri"/>
                          <a:ea typeface="Calibri"/>
                          <a:cs typeface="Times New Roman"/>
                        </a:rPr>
                        <a:t>EBIS upgrade needed</a:t>
                      </a:r>
                      <a:endParaRPr lang="en-US" sz="1400" dirty="0">
                        <a:solidFill>
                          <a:srgbClr val="C000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Rectangle 2"/>
          <p:cNvSpPr>
            <a:spLocks noChangeArrowheads="1"/>
          </p:cNvSpPr>
          <p:nvPr/>
        </p:nvSpPr>
        <p:spPr bwMode="auto">
          <a:xfrm>
            <a:off x="4283969" y="1344673"/>
            <a:ext cx="467905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1600" dirty="0" smtClean="0">
                <a:latin typeface="Calibri" pitchFamily="34" charset="0"/>
                <a:ea typeface="Calibri" pitchFamily="34" charset="0"/>
                <a:cs typeface="Times New Roman" pitchFamily="18" charset="0"/>
              </a:rPr>
              <a:t>REXEBIS charge</a:t>
            </a:r>
            <a:r>
              <a:rPr kumimoji="0" lang="en-GB" sz="1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breeding times for a selection of elements of relevance for TSR@ISOLDE experiments</a:t>
            </a:r>
            <a:endParaRPr kumimoji="0" lang="en-GB" sz="3600" b="0" i="0" u="none" strike="noStrike" cap="none" normalizeH="0" baseline="0" dirty="0" smtClean="0">
              <a:ln>
                <a:noFill/>
              </a:ln>
              <a:solidFill>
                <a:schemeClr val="tx1"/>
              </a:solidFill>
              <a:effectLst/>
              <a:latin typeface="Arial" pitchFamily="34" charset="0"/>
            </a:endParaRPr>
          </a:p>
        </p:txBody>
      </p:sp>
      <p:sp>
        <p:nvSpPr>
          <p:cNvPr id="11" name="TextBox 10"/>
          <p:cNvSpPr txBox="1"/>
          <p:nvPr/>
        </p:nvSpPr>
        <p:spPr>
          <a:xfrm>
            <a:off x="6907824" y="3775036"/>
            <a:ext cx="1336584" cy="338554"/>
          </a:xfrm>
          <a:prstGeom prst="rect">
            <a:avLst/>
          </a:prstGeom>
          <a:noFill/>
        </p:spPr>
        <p:txBody>
          <a:bodyPr wrap="none" rtlCol="0">
            <a:spAutoFit/>
          </a:bodyPr>
          <a:lstStyle/>
          <a:p>
            <a:r>
              <a:rPr lang="en-US" sz="1600" dirty="0" smtClean="0"/>
              <a:t>* to be tested</a:t>
            </a:r>
            <a:endParaRPr lang="en-US" sz="1600" dirty="0"/>
          </a:p>
        </p:txBody>
      </p:sp>
      <p:sp>
        <p:nvSpPr>
          <p:cNvPr id="12" name="TextBox 11"/>
          <p:cNvSpPr txBox="1"/>
          <p:nvPr/>
        </p:nvSpPr>
        <p:spPr>
          <a:xfrm>
            <a:off x="1965325" y="4235991"/>
            <a:ext cx="6320357" cy="646331"/>
          </a:xfrm>
          <a:prstGeom prst="rect">
            <a:avLst/>
          </a:prstGeom>
          <a:noFill/>
          <a:effectLst/>
        </p:spPr>
        <p:txBody>
          <a:bodyPr wrap="square" rtlCol="0">
            <a:spAutoFit/>
          </a:bodyPr>
          <a:lstStyle/>
          <a:p>
            <a:r>
              <a:rPr lang="en-US" dirty="0" smtClean="0">
                <a:sym typeface="Wingdings"/>
              </a:rPr>
              <a:t> </a:t>
            </a:r>
            <a:r>
              <a:rPr lang="en-US" dirty="0" smtClean="0"/>
              <a:t>REXEBIS charge breeder capable of producing sufficiently low A/q (or beam rigidity for &lt; 10MeV/u) for most elements</a:t>
            </a:r>
          </a:p>
        </p:txBody>
      </p:sp>
      <p:sp>
        <p:nvSpPr>
          <p:cNvPr id="13" name="Rectangle 12"/>
          <p:cNvSpPr/>
          <p:nvPr/>
        </p:nvSpPr>
        <p:spPr>
          <a:xfrm>
            <a:off x="1056184" y="1349863"/>
            <a:ext cx="2843273" cy="2200602"/>
          </a:xfrm>
          <a:prstGeom prst="rect">
            <a:avLst/>
          </a:prstGeom>
        </p:spPr>
        <p:txBody>
          <a:bodyPr wrap="square">
            <a:spAutoFit/>
          </a:bodyPr>
          <a:lstStyle/>
          <a:p>
            <a:pPr marL="354012" lvl="1">
              <a:spcBef>
                <a:spcPts val="600"/>
              </a:spcBef>
              <a:buClr>
                <a:schemeClr val="bg2">
                  <a:lumMod val="25000"/>
                </a:schemeClr>
              </a:buClr>
              <a:buSzPct val="75000"/>
            </a:pPr>
            <a:r>
              <a:rPr lang="en-GB" sz="2000" i="1" dirty="0">
                <a:solidFill>
                  <a:prstClr val="black"/>
                </a:solidFill>
              </a:rPr>
              <a:t>Benefits from high q</a:t>
            </a:r>
            <a:endParaRPr lang="en-GB" dirty="0" smtClean="0"/>
          </a:p>
          <a:p>
            <a:pPr marL="625475" lvl="1" indent="-271463">
              <a:spcBef>
                <a:spcPts val="600"/>
              </a:spcBef>
              <a:buClr>
                <a:schemeClr val="bg2">
                  <a:lumMod val="25000"/>
                </a:schemeClr>
              </a:buClr>
              <a:buSzPct val="75000"/>
              <a:buBlip>
                <a:blip r:embed="rId3"/>
              </a:buBlip>
            </a:pPr>
            <a:r>
              <a:rPr lang="en-GB" dirty="0" smtClean="0"/>
              <a:t>Rigidity </a:t>
            </a:r>
            <a:r>
              <a:rPr lang="en-GB" dirty="0"/>
              <a:t>TSR</a:t>
            </a:r>
          </a:p>
          <a:p>
            <a:pPr marL="625475" lvl="1" indent="-271463">
              <a:spcBef>
                <a:spcPts val="600"/>
              </a:spcBef>
              <a:buClr>
                <a:schemeClr val="bg2">
                  <a:lumMod val="25000"/>
                </a:schemeClr>
              </a:buClr>
              <a:buSzPct val="75000"/>
              <a:buBlip>
                <a:blip r:embed="rId3"/>
              </a:buBlip>
            </a:pPr>
            <a:r>
              <a:rPr lang="en-GB" dirty="0"/>
              <a:t>Storage lifetimes</a:t>
            </a:r>
          </a:p>
          <a:p>
            <a:pPr marL="625475" lvl="1" indent="-271463">
              <a:spcBef>
                <a:spcPts val="600"/>
              </a:spcBef>
              <a:buClr>
                <a:schemeClr val="bg2">
                  <a:lumMod val="25000"/>
                </a:schemeClr>
              </a:buClr>
              <a:buSzPct val="75000"/>
              <a:buBlip>
                <a:blip r:embed="rId3"/>
              </a:buBlip>
            </a:pPr>
            <a:r>
              <a:rPr lang="en-GB" dirty="0"/>
              <a:t>Cooling times</a:t>
            </a:r>
          </a:p>
          <a:p>
            <a:pPr marL="625475" lvl="1" indent="-271463">
              <a:spcBef>
                <a:spcPts val="600"/>
              </a:spcBef>
              <a:buClr>
                <a:schemeClr val="bg2">
                  <a:lumMod val="25000"/>
                </a:schemeClr>
              </a:buClr>
              <a:buSzPct val="75000"/>
              <a:buBlip>
                <a:blip r:embed="rId3"/>
              </a:buBlip>
            </a:pPr>
            <a:r>
              <a:rPr lang="en-GB" dirty="0" smtClean="0"/>
              <a:t>Experiments</a:t>
            </a:r>
            <a:endParaRPr lang="en-GB" dirty="0"/>
          </a:p>
          <a:p>
            <a:pPr indent="-103188">
              <a:spcBef>
                <a:spcPts val="600"/>
              </a:spcBef>
              <a:buClr>
                <a:schemeClr val="bg2">
                  <a:lumMod val="25000"/>
                </a:schemeClr>
              </a:buClr>
              <a:buSzPct val="75000"/>
            </a:pPr>
            <a:r>
              <a:rPr lang="en-GB" sz="2000" i="1" dirty="0" smtClean="0"/>
              <a:t>  </a:t>
            </a:r>
          </a:p>
        </p:txBody>
      </p:sp>
      <p:sp>
        <p:nvSpPr>
          <p:cNvPr id="14" name="Title 4"/>
          <p:cNvSpPr txBox="1">
            <a:spLocks/>
          </p:cNvSpPr>
          <p:nvPr/>
        </p:nvSpPr>
        <p:spPr>
          <a:xfrm>
            <a:off x="4410074" y="202729"/>
            <a:ext cx="4562476" cy="6000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t>Charge states out of REX</a:t>
            </a:r>
            <a:endParaRPr lang="en-GB" sz="3200" b="1" dirty="0"/>
          </a:p>
        </p:txBody>
      </p:sp>
      <p:cxnSp>
        <p:nvCxnSpPr>
          <p:cNvPr id="3" name="Straight Arrow Connector 2"/>
          <p:cNvCxnSpPr/>
          <p:nvPr/>
        </p:nvCxnSpPr>
        <p:spPr>
          <a:xfrm>
            <a:off x="2974281" y="1929448"/>
            <a:ext cx="1435793" cy="5207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98694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21</a:t>
            </a:fld>
            <a:endParaRPr lang="en-US" dirty="0"/>
          </a:p>
        </p:txBody>
      </p:sp>
      <p:sp>
        <p:nvSpPr>
          <p:cNvPr id="7" name="Rectangle 6"/>
          <p:cNvSpPr/>
          <p:nvPr/>
        </p:nvSpPr>
        <p:spPr>
          <a:xfrm>
            <a:off x="1060050" y="3799367"/>
            <a:ext cx="7770051" cy="2420308"/>
          </a:xfrm>
          <a:prstGeom prst="rect">
            <a:avLst/>
          </a:prstGeom>
          <a:noFill/>
          <a:ln>
            <a:noFill/>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rtlCol="0" anchor="ctr"/>
          <a:lstStyle/>
          <a:p>
            <a:pPr algn="ctr"/>
            <a:endParaRPr lang="en-GB" dirty="0"/>
          </a:p>
        </p:txBody>
      </p:sp>
      <p:sp>
        <p:nvSpPr>
          <p:cNvPr id="11" name="TextBox 10"/>
          <p:cNvSpPr txBox="1"/>
          <p:nvPr/>
        </p:nvSpPr>
        <p:spPr>
          <a:xfrm>
            <a:off x="6907824" y="3775036"/>
            <a:ext cx="1336584" cy="338554"/>
          </a:xfrm>
          <a:prstGeom prst="rect">
            <a:avLst/>
          </a:prstGeom>
          <a:noFill/>
        </p:spPr>
        <p:txBody>
          <a:bodyPr wrap="none" rtlCol="0">
            <a:spAutoFit/>
          </a:bodyPr>
          <a:lstStyle/>
          <a:p>
            <a:r>
              <a:rPr lang="en-US" sz="1600" dirty="0" smtClean="0"/>
              <a:t>* to be tested</a:t>
            </a:r>
            <a:endParaRPr lang="en-US" sz="1600" dirty="0"/>
          </a:p>
        </p:txBody>
      </p:sp>
      <p:sp>
        <p:nvSpPr>
          <p:cNvPr id="13" name="Rectangle 12"/>
          <p:cNvSpPr/>
          <p:nvPr/>
        </p:nvSpPr>
        <p:spPr>
          <a:xfrm>
            <a:off x="1056184" y="1349863"/>
            <a:ext cx="2843273" cy="2200602"/>
          </a:xfrm>
          <a:prstGeom prst="rect">
            <a:avLst/>
          </a:prstGeom>
        </p:spPr>
        <p:txBody>
          <a:bodyPr wrap="square">
            <a:spAutoFit/>
          </a:bodyPr>
          <a:lstStyle/>
          <a:p>
            <a:pPr marL="354012" lvl="1">
              <a:spcBef>
                <a:spcPts val="600"/>
              </a:spcBef>
              <a:buClr>
                <a:schemeClr val="bg2">
                  <a:lumMod val="25000"/>
                </a:schemeClr>
              </a:buClr>
              <a:buSzPct val="75000"/>
            </a:pPr>
            <a:r>
              <a:rPr lang="en-GB" sz="2000" i="1" dirty="0">
                <a:solidFill>
                  <a:prstClr val="black"/>
                </a:solidFill>
              </a:rPr>
              <a:t>Benefits from high q</a:t>
            </a:r>
            <a:endParaRPr lang="en-GB" dirty="0" smtClean="0"/>
          </a:p>
          <a:p>
            <a:pPr marL="625475" lvl="1" indent="-271463">
              <a:spcBef>
                <a:spcPts val="600"/>
              </a:spcBef>
              <a:buClr>
                <a:schemeClr val="bg2">
                  <a:lumMod val="25000"/>
                </a:schemeClr>
              </a:buClr>
              <a:buSzPct val="75000"/>
              <a:buBlip>
                <a:blip r:embed="rId3"/>
              </a:buBlip>
            </a:pPr>
            <a:r>
              <a:rPr lang="en-GB" dirty="0" smtClean="0"/>
              <a:t>Rigidity </a:t>
            </a:r>
            <a:r>
              <a:rPr lang="en-GB" dirty="0"/>
              <a:t>TSR</a:t>
            </a:r>
          </a:p>
          <a:p>
            <a:pPr marL="625475" lvl="1" indent="-271463">
              <a:spcBef>
                <a:spcPts val="600"/>
              </a:spcBef>
              <a:buClr>
                <a:schemeClr val="bg2">
                  <a:lumMod val="25000"/>
                </a:schemeClr>
              </a:buClr>
              <a:buSzPct val="75000"/>
              <a:buBlip>
                <a:blip r:embed="rId3"/>
              </a:buBlip>
            </a:pPr>
            <a:r>
              <a:rPr lang="en-GB" dirty="0"/>
              <a:t>Storage lifetimes</a:t>
            </a:r>
          </a:p>
          <a:p>
            <a:pPr marL="625475" lvl="1" indent="-271463">
              <a:spcBef>
                <a:spcPts val="600"/>
              </a:spcBef>
              <a:buClr>
                <a:schemeClr val="bg2">
                  <a:lumMod val="25000"/>
                </a:schemeClr>
              </a:buClr>
              <a:buSzPct val="75000"/>
              <a:buBlip>
                <a:blip r:embed="rId3"/>
              </a:buBlip>
            </a:pPr>
            <a:r>
              <a:rPr lang="en-GB" dirty="0"/>
              <a:t>Cooling times</a:t>
            </a:r>
          </a:p>
          <a:p>
            <a:pPr marL="625475" lvl="1" indent="-271463">
              <a:spcBef>
                <a:spcPts val="600"/>
              </a:spcBef>
              <a:buClr>
                <a:schemeClr val="bg2">
                  <a:lumMod val="25000"/>
                </a:schemeClr>
              </a:buClr>
              <a:buSzPct val="75000"/>
              <a:buBlip>
                <a:blip r:embed="rId3"/>
              </a:buBlip>
            </a:pPr>
            <a:r>
              <a:rPr lang="en-GB" dirty="0" smtClean="0"/>
              <a:t>Experiments</a:t>
            </a:r>
            <a:endParaRPr lang="en-GB" dirty="0"/>
          </a:p>
          <a:p>
            <a:pPr indent="-103188">
              <a:spcBef>
                <a:spcPts val="600"/>
              </a:spcBef>
              <a:buClr>
                <a:schemeClr val="bg2">
                  <a:lumMod val="25000"/>
                </a:schemeClr>
              </a:buClr>
              <a:buSzPct val="75000"/>
            </a:pPr>
            <a:r>
              <a:rPr lang="en-GB" sz="2000" i="1" dirty="0" smtClean="0"/>
              <a:t>  </a:t>
            </a:r>
          </a:p>
        </p:txBody>
      </p:sp>
      <p:sp>
        <p:nvSpPr>
          <p:cNvPr id="14" name="Title 4"/>
          <p:cNvSpPr txBox="1">
            <a:spLocks/>
          </p:cNvSpPr>
          <p:nvPr/>
        </p:nvSpPr>
        <p:spPr>
          <a:xfrm>
            <a:off x="4410074" y="202729"/>
            <a:ext cx="4562476" cy="6000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t>Charge states out of REX</a:t>
            </a:r>
            <a:endParaRPr lang="en-GB" sz="3200" b="1" dirty="0"/>
          </a:p>
        </p:txBody>
      </p:sp>
      <p:sp>
        <p:nvSpPr>
          <p:cNvPr id="15" name="TextBox 14"/>
          <p:cNvSpPr txBox="1"/>
          <p:nvPr/>
        </p:nvSpPr>
        <p:spPr>
          <a:xfrm>
            <a:off x="1965325" y="5154663"/>
            <a:ext cx="3923928" cy="861774"/>
          </a:xfrm>
          <a:prstGeom prst="rect">
            <a:avLst/>
          </a:prstGeom>
          <a:noFill/>
          <a:effectLst/>
        </p:spPr>
        <p:txBody>
          <a:bodyPr wrap="square" rtlCol="0">
            <a:spAutoFit/>
          </a:bodyPr>
          <a:lstStyle/>
          <a:p>
            <a:r>
              <a:rPr lang="en-GB" dirty="0" smtClean="0">
                <a:latin typeface="Calibri" pitchFamily="34" charset="0"/>
                <a:sym typeface="Wingdings"/>
              </a:rPr>
              <a:t> </a:t>
            </a:r>
            <a:r>
              <a:rPr lang="en-GB" dirty="0" smtClean="0">
                <a:latin typeface="Calibri" pitchFamily="34" charset="0"/>
              </a:rPr>
              <a:t>But some experiments might require:</a:t>
            </a:r>
          </a:p>
          <a:p>
            <a:r>
              <a:rPr lang="en-GB" sz="1600" dirty="0" smtClean="0">
                <a:latin typeface="Calibri" pitchFamily="34" charset="0"/>
              </a:rPr>
              <a:t>     * Fully stripped to Z~60</a:t>
            </a:r>
          </a:p>
          <a:p>
            <a:pPr>
              <a:defRPr/>
            </a:pPr>
            <a:r>
              <a:rPr lang="en-GB" sz="1600" dirty="0" smtClean="0">
                <a:latin typeface="Calibri" pitchFamily="34" charset="0"/>
              </a:rPr>
              <a:t>     * Few-electron system, e.g. for </a:t>
            </a:r>
            <a:r>
              <a:rPr lang="en-GB" sz="1600" dirty="0" err="1" smtClean="0">
                <a:latin typeface="Calibri" pitchFamily="34" charset="0"/>
              </a:rPr>
              <a:t>Th</a:t>
            </a:r>
            <a:r>
              <a:rPr lang="en-GB" sz="1600" dirty="0" smtClean="0">
                <a:latin typeface="Calibri" pitchFamily="34" charset="0"/>
              </a:rPr>
              <a:t>/U</a:t>
            </a:r>
            <a:endParaRPr lang="en-US" sz="1600" dirty="0" smtClean="0">
              <a:latin typeface="Calibri" pitchFamily="34" charset="0"/>
            </a:endParaRPr>
          </a:p>
        </p:txBody>
      </p:sp>
      <p:sp>
        <p:nvSpPr>
          <p:cNvPr id="2" name="TextBox 1"/>
          <p:cNvSpPr txBox="1"/>
          <p:nvPr/>
        </p:nvSpPr>
        <p:spPr>
          <a:xfrm>
            <a:off x="6419313" y="5471886"/>
            <a:ext cx="2410788" cy="646331"/>
          </a:xfrm>
          <a:prstGeom prst="rect">
            <a:avLst/>
          </a:prstGeom>
          <a:noFill/>
        </p:spPr>
        <p:txBody>
          <a:bodyPr wrap="none" rtlCol="0">
            <a:spAutoFit/>
          </a:bodyPr>
          <a:lstStyle/>
          <a:p>
            <a:r>
              <a:rPr lang="en-GB" dirty="0" smtClean="0"/>
              <a:t>Addressed by HEC</a:t>
            </a:r>
            <a:r>
              <a:rPr lang="en-GB" baseline="30000" dirty="0" smtClean="0"/>
              <a:t>2</a:t>
            </a:r>
            <a:r>
              <a:rPr lang="en-GB" dirty="0" smtClean="0"/>
              <a:t> EBIS</a:t>
            </a:r>
          </a:p>
          <a:p>
            <a:r>
              <a:rPr lang="en-GB" dirty="0"/>
              <a:t>s</a:t>
            </a:r>
            <a:r>
              <a:rPr lang="en-GB" dirty="0" smtClean="0"/>
              <a:t>ee A. </a:t>
            </a:r>
            <a:r>
              <a:rPr lang="en-GB" dirty="0" err="1" smtClean="0"/>
              <a:t>Shornikov’s</a:t>
            </a:r>
            <a:r>
              <a:rPr lang="en-GB" dirty="0" smtClean="0"/>
              <a:t> talk</a:t>
            </a:r>
            <a:endParaRPr lang="en-GB" dirty="0"/>
          </a:p>
        </p:txBody>
      </p:sp>
      <p:grpSp>
        <p:nvGrpSpPr>
          <p:cNvPr id="5" name="Group 4"/>
          <p:cNvGrpSpPr/>
          <p:nvPr/>
        </p:nvGrpSpPr>
        <p:grpSpPr>
          <a:xfrm>
            <a:off x="3927289" y="1074619"/>
            <a:ext cx="4448174" cy="3206706"/>
            <a:chOff x="886775" y="6185390"/>
            <a:chExt cx="4448174" cy="3206706"/>
          </a:xfrm>
        </p:grpSpPr>
        <p:pic>
          <p:nvPicPr>
            <p:cNvPr id="16" name="Picture 15"/>
            <p:cNvPicPr>
              <a:picLocks noChangeAspect="1"/>
            </p:cNvPicPr>
            <p:nvPr/>
          </p:nvPicPr>
          <p:blipFill rotWithShape="1">
            <a:blip r:embed="rId4" cstate="print">
              <a:extLst>
                <a:ext uri="{28A0092B-C50C-407E-A947-70E740481C1C}">
                  <a14:useLocalDpi xmlns:a14="http://schemas.microsoft.com/office/drawing/2010/main"/>
                </a:ext>
              </a:extLst>
            </a:blip>
            <a:srcRect t="11389" r="7812"/>
            <a:stretch/>
          </p:blipFill>
          <p:spPr>
            <a:xfrm>
              <a:off x="886775" y="6185390"/>
              <a:ext cx="4448174" cy="3206706"/>
            </a:xfrm>
            <a:prstGeom prst="rect">
              <a:avLst/>
            </a:prstGeom>
          </p:spPr>
        </p:pic>
        <p:pic>
          <p:nvPicPr>
            <p:cNvPr id="17" name="Picture 2" descr="http://design-guidelines.web.cern.ch/sites/design-guidelines.web.cern.ch/files/u6/CERN-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77908" y="6258714"/>
              <a:ext cx="614666" cy="61364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53149" y="6294911"/>
              <a:ext cx="1577025" cy="577446"/>
            </a:xfrm>
            <a:prstGeom prst="rect">
              <a:avLst/>
            </a:prstGeom>
          </p:spPr>
        </p:pic>
      </p:grpSp>
    </p:spTree>
    <p:extLst>
      <p:ext uri="{BB962C8B-B14F-4D97-AF65-F5344CB8AC3E}">
        <p14:creationId xmlns:p14="http://schemas.microsoft.com/office/powerpoint/2010/main" val="33930627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22</a:t>
            </a:fld>
            <a:endParaRPr lang="en-US"/>
          </a:p>
        </p:txBody>
      </p:sp>
      <p:sp>
        <p:nvSpPr>
          <p:cNvPr id="6" name="TextBox 5"/>
          <p:cNvSpPr txBox="1"/>
          <p:nvPr/>
        </p:nvSpPr>
        <p:spPr>
          <a:xfrm>
            <a:off x="2609850" y="3219449"/>
            <a:ext cx="4738798" cy="584775"/>
          </a:xfrm>
          <a:prstGeom prst="rect">
            <a:avLst/>
          </a:prstGeom>
          <a:noFill/>
        </p:spPr>
        <p:txBody>
          <a:bodyPr wrap="none" rtlCol="0">
            <a:spAutoFit/>
          </a:bodyPr>
          <a:lstStyle/>
          <a:p>
            <a:r>
              <a:rPr lang="en-US" sz="3200" b="1" dirty="0" smtClean="0"/>
              <a:t>Technical integration study</a:t>
            </a:r>
            <a:endParaRPr lang="en-GB" sz="3200" b="1" dirty="0"/>
          </a:p>
        </p:txBody>
      </p:sp>
    </p:spTree>
    <p:extLst>
      <p:ext uri="{BB962C8B-B14F-4D97-AF65-F5344CB8AC3E}">
        <p14:creationId xmlns:p14="http://schemas.microsoft.com/office/powerpoint/2010/main" val="29933384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23</a:t>
            </a:fld>
            <a:endParaRPr lang="en-US"/>
          </a:p>
        </p:txBody>
      </p:sp>
      <p:sp>
        <p:nvSpPr>
          <p:cNvPr id="6" name="Rectangle 5"/>
          <p:cNvSpPr/>
          <p:nvPr/>
        </p:nvSpPr>
        <p:spPr>
          <a:xfrm>
            <a:off x="4312966" y="235336"/>
            <a:ext cx="4738798" cy="584775"/>
          </a:xfrm>
          <a:prstGeom prst="rect">
            <a:avLst/>
          </a:prstGeom>
        </p:spPr>
        <p:txBody>
          <a:bodyPr wrap="none">
            <a:spAutoFit/>
          </a:bodyPr>
          <a:lstStyle/>
          <a:p>
            <a:pPr algn="ctr"/>
            <a:r>
              <a:rPr lang="en-GB" sz="3200" b="1" dirty="0"/>
              <a:t>Technical integration study</a:t>
            </a:r>
          </a:p>
        </p:txBody>
      </p:sp>
      <p:sp>
        <p:nvSpPr>
          <p:cNvPr id="12" name="TextBox 11"/>
          <p:cNvSpPr txBox="1"/>
          <p:nvPr/>
        </p:nvSpPr>
        <p:spPr>
          <a:xfrm>
            <a:off x="1189674" y="1052810"/>
            <a:ext cx="7784439" cy="646331"/>
          </a:xfrm>
          <a:prstGeom prst="rect">
            <a:avLst/>
          </a:prstGeom>
          <a:solidFill>
            <a:schemeClr val="bg1">
              <a:lumMod val="85000"/>
            </a:schemeClr>
          </a:solidFill>
          <a:ln>
            <a:noFill/>
          </a:ln>
          <a:effectLst>
            <a:outerShdw blurRad="50800" dist="38100" dir="2700000" algn="tl" rotWithShape="0">
              <a:prstClr val="black">
                <a:alpha val="40000"/>
              </a:prstClr>
            </a:outerShdw>
          </a:effectLst>
        </p:spPr>
        <p:txBody>
          <a:bodyPr wrap="none" rtlCol="0">
            <a:spAutoFit/>
          </a:bodyPr>
          <a:lstStyle/>
          <a:p>
            <a:r>
              <a:rPr lang="en-GB" dirty="0" smtClean="0"/>
              <a:t>Two approaches  1. CERN homologation (full-fledged ‘standardization’) </a:t>
            </a:r>
          </a:p>
          <a:p>
            <a:r>
              <a:rPr lang="en-GB" dirty="0" smtClean="0"/>
              <a:t>	              2. Keep-system-as-is (low-budget option with minimal changes)</a:t>
            </a:r>
            <a:endParaRPr lang="en-GB" dirty="0"/>
          </a:p>
        </p:txBody>
      </p:sp>
      <p:grpSp>
        <p:nvGrpSpPr>
          <p:cNvPr id="3" name="Group 2"/>
          <p:cNvGrpSpPr/>
          <p:nvPr/>
        </p:nvGrpSpPr>
        <p:grpSpPr>
          <a:xfrm>
            <a:off x="886196" y="1806309"/>
            <a:ext cx="8257804" cy="4690184"/>
            <a:chOff x="886196" y="1806309"/>
            <a:chExt cx="8257804" cy="4690184"/>
          </a:xfrm>
        </p:grpSpPr>
        <p:sp>
          <p:nvSpPr>
            <p:cNvPr id="70" name="Oval 69"/>
            <p:cNvSpPr/>
            <p:nvPr/>
          </p:nvSpPr>
          <p:spPr>
            <a:xfrm>
              <a:off x="931047" y="3631476"/>
              <a:ext cx="1384924" cy="53615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p:cNvSpPr/>
            <p:nvPr/>
          </p:nvSpPr>
          <p:spPr>
            <a:xfrm>
              <a:off x="1047020" y="3049318"/>
              <a:ext cx="1139028" cy="53615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p:cNvSpPr/>
            <p:nvPr/>
          </p:nvSpPr>
          <p:spPr>
            <a:xfrm>
              <a:off x="1273678" y="2466218"/>
              <a:ext cx="1699074" cy="53615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p:cNvSpPr/>
            <p:nvPr/>
          </p:nvSpPr>
          <p:spPr>
            <a:xfrm>
              <a:off x="2477547" y="1806309"/>
              <a:ext cx="1648479" cy="61842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3306981" y="5517593"/>
              <a:ext cx="1052374" cy="33855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p:cNvSpPr/>
            <p:nvPr/>
          </p:nvSpPr>
          <p:spPr>
            <a:xfrm>
              <a:off x="2697467" y="5517592"/>
              <a:ext cx="594654" cy="27082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2186047" y="5198899"/>
              <a:ext cx="894703" cy="32847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p:cNvSpPr/>
            <p:nvPr/>
          </p:nvSpPr>
          <p:spPr>
            <a:xfrm>
              <a:off x="1539645" y="4837905"/>
              <a:ext cx="980284" cy="34892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975462" y="4284379"/>
              <a:ext cx="1406238" cy="53615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p:cNvSpPr/>
            <p:nvPr/>
          </p:nvSpPr>
          <p:spPr>
            <a:xfrm>
              <a:off x="3931330" y="5198541"/>
              <a:ext cx="1414703" cy="36202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p:cNvSpPr/>
            <p:nvPr/>
          </p:nvSpPr>
          <p:spPr>
            <a:xfrm>
              <a:off x="4548529" y="4897045"/>
              <a:ext cx="1392883" cy="45119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Straight Connector 40"/>
            <p:cNvCxnSpPr>
              <a:stCxn id="7" idx="5"/>
            </p:cNvCxnSpPr>
            <p:nvPr/>
          </p:nvCxnSpPr>
          <p:spPr>
            <a:xfrm>
              <a:off x="4302363" y="4820535"/>
              <a:ext cx="312907" cy="208729"/>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4863780" y="4413084"/>
              <a:ext cx="1337305" cy="56869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p:cNvSpPr/>
            <p:nvPr/>
          </p:nvSpPr>
          <p:spPr>
            <a:xfrm>
              <a:off x="4829685" y="2972359"/>
              <a:ext cx="1111727" cy="31844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4859994" y="3797350"/>
              <a:ext cx="1566908" cy="58242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Connector 39"/>
            <p:cNvCxnSpPr>
              <a:endCxn id="39" idx="2"/>
            </p:cNvCxnSpPr>
            <p:nvPr/>
          </p:nvCxnSpPr>
          <p:spPr>
            <a:xfrm flipV="1">
              <a:off x="4599983" y="4088561"/>
              <a:ext cx="260011" cy="5834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Oval 34"/>
            <p:cNvSpPr/>
            <p:nvPr/>
          </p:nvSpPr>
          <p:spPr>
            <a:xfrm>
              <a:off x="4861188" y="3241421"/>
              <a:ext cx="1467494" cy="54547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p:cNvSpPr/>
            <p:nvPr/>
          </p:nvSpPr>
          <p:spPr>
            <a:xfrm>
              <a:off x="4441541" y="2426980"/>
              <a:ext cx="1685113" cy="62635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Oval 1"/>
            <p:cNvSpPr/>
            <p:nvPr/>
          </p:nvSpPr>
          <p:spPr>
            <a:xfrm>
              <a:off x="4136242" y="2027864"/>
              <a:ext cx="1306214" cy="541647"/>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2478610" y="3049318"/>
              <a:ext cx="2136660" cy="207511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2626432" y="3906355"/>
              <a:ext cx="1899879" cy="369332"/>
            </a:xfrm>
            <a:prstGeom prst="rect">
              <a:avLst/>
            </a:prstGeom>
            <a:noFill/>
          </p:spPr>
          <p:txBody>
            <a:bodyPr wrap="none" rtlCol="0">
              <a:spAutoFit/>
            </a:bodyPr>
            <a:lstStyle/>
            <a:p>
              <a:r>
                <a:rPr lang="en-US" dirty="0" smtClean="0"/>
                <a:t>18 work packages </a:t>
              </a:r>
              <a:endParaRPr lang="en-GB" dirty="0"/>
            </a:p>
          </p:txBody>
        </p:sp>
        <p:sp>
          <p:nvSpPr>
            <p:cNvPr id="9" name="TextBox 8"/>
            <p:cNvSpPr txBox="1"/>
            <p:nvPr/>
          </p:nvSpPr>
          <p:spPr>
            <a:xfrm>
              <a:off x="4936688" y="4389995"/>
              <a:ext cx="1189305" cy="584775"/>
            </a:xfrm>
            <a:prstGeom prst="rect">
              <a:avLst/>
            </a:prstGeom>
            <a:noFill/>
          </p:spPr>
          <p:txBody>
            <a:bodyPr wrap="square" rtlCol="0">
              <a:spAutoFit/>
            </a:bodyPr>
            <a:lstStyle/>
            <a:p>
              <a:pPr algn="ctr"/>
              <a:r>
                <a:rPr lang="en-US" sz="1600" dirty="0" smtClean="0">
                  <a:solidFill>
                    <a:srgbClr val="FF0000"/>
                  </a:solidFill>
                </a:rPr>
                <a:t>Power converters</a:t>
              </a:r>
              <a:endParaRPr lang="en-GB" sz="1600" dirty="0">
                <a:solidFill>
                  <a:srgbClr val="FF0000"/>
                </a:solidFill>
              </a:endParaRPr>
            </a:p>
          </p:txBody>
        </p:sp>
        <p:sp>
          <p:nvSpPr>
            <p:cNvPr id="11" name="TextBox 10"/>
            <p:cNvSpPr txBox="1"/>
            <p:nvPr/>
          </p:nvSpPr>
          <p:spPr>
            <a:xfrm>
              <a:off x="6388950" y="5271911"/>
              <a:ext cx="2755050" cy="954107"/>
            </a:xfrm>
            <a:prstGeom prst="rect">
              <a:avLst/>
            </a:prstGeom>
            <a:noFill/>
          </p:spPr>
          <p:txBody>
            <a:bodyPr wrap="none" rtlCol="0">
              <a:spAutoFit/>
            </a:bodyPr>
            <a:lstStyle/>
            <a:p>
              <a:r>
                <a:rPr lang="en-US" sz="1400" dirty="0" smtClean="0">
                  <a:solidFill>
                    <a:srgbClr val="FF0000"/>
                  </a:solidFill>
                </a:rPr>
                <a:t>Red: fully replaced</a:t>
              </a:r>
              <a:r>
                <a:rPr lang="en-US" sz="1400" dirty="0" smtClean="0"/>
                <a:t/>
              </a:r>
              <a:br>
                <a:rPr lang="en-US" sz="1400" dirty="0" smtClean="0"/>
              </a:br>
              <a:r>
                <a:rPr lang="en-US" sz="1400" dirty="0" smtClean="0">
                  <a:solidFill>
                    <a:srgbClr val="003399"/>
                  </a:solidFill>
                </a:rPr>
                <a:t>Blue: complemented and improved</a:t>
              </a:r>
            </a:p>
            <a:p>
              <a:r>
                <a:rPr lang="en-US" sz="1400" dirty="0" smtClean="0">
                  <a:solidFill>
                    <a:srgbClr val="00B050"/>
                  </a:solidFill>
                </a:rPr>
                <a:t>Green</a:t>
              </a:r>
              <a:r>
                <a:rPr lang="en-US" sz="1400" dirty="0">
                  <a:solidFill>
                    <a:srgbClr val="00B050"/>
                  </a:solidFill>
                </a:rPr>
                <a:t>: </a:t>
              </a:r>
              <a:r>
                <a:rPr lang="en-US" sz="1400" dirty="0" smtClean="0">
                  <a:solidFill>
                    <a:srgbClr val="00B050"/>
                  </a:solidFill>
                </a:rPr>
                <a:t>accepted or minor upgrades</a:t>
              </a:r>
            </a:p>
            <a:p>
              <a:r>
                <a:rPr lang="en-US" sz="1400" dirty="0" smtClean="0">
                  <a:solidFill>
                    <a:srgbClr val="FF9900"/>
                  </a:solidFill>
                </a:rPr>
                <a:t>Orange: not part of costing</a:t>
              </a:r>
              <a:endParaRPr lang="en-US" sz="1400" dirty="0">
                <a:solidFill>
                  <a:srgbClr val="FF9900"/>
                </a:solidFill>
              </a:endParaRPr>
            </a:p>
          </p:txBody>
        </p:sp>
        <p:sp>
          <p:nvSpPr>
            <p:cNvPr id="13" name="TextBox 12"/>
            <p:cNvSpPr txBox="1"/>
            <p:nvPr/>
          </p:nvSpPr>
          <p:spPr>
            <a:xfrm>
              <a:off x="1050049" y="4240055"/>
              <a:ext cx="1236401" cy="584775"/>
            </a:xfrm>
            <a:prstGeom prst="rect">
              <a:avLst/>
            </a:prstGeom>
            <a:noFill/>
          </p:spPr>
          <p:txBody>
            <a:bodyPr wrap="square" rtlCol="0">
              <a:spAutoFit/>
            </a:bodyPr>
            <a:lstStyle/>
            <a:p>
              <a:pPr algn="ctr"/>
              <a:r>
                <a:rPr lang="en-US" sz="1600" dirty="0" smtClean="0">
                  <a:solidFill>
                    <a:srgbClr val="003399"/>
                  </a:solidFill>
                </a:rPr>
                <a:t>Alignment and survey</a:t>
              </a:r>
              <a:r>
                <a:rPr lang="en-US" sz="1600" baseline="30000" dirty="0" smtClean="0">
                  <a:solidFill>
                    <a:srgbClr val="003399"/>
                  </a:solidFill>
                </a:rPr>
                <a:t>5</a:t>
              </a:r>
              <a:endParaRPr lang="en-GB" sz="1600" baseline="30000" dirty="0">
                <a:solidFill>
                  <a:srgbClr val="003399"/>
                </a:solidFill>
              </a:endParaRPr>
            </a:p>
          </p:txBody>
        </p:sp>
        <p:sp>
          <p:nvSpPr>
            <p:cNvPr id="14" name="TextBox 13"/>
            <p:cNvSpPr txBox="1"/>
            <p:nvPr/>
          </p:nvSpPr>
          <p:spPr>
            <a:xfrm>
              <a:off x="886196" y="3559542"/>
              <a:ext cx="1443597" cy="584775"/>
            </a:xfrm>
            <a:prstGeom prst="rect">
              <a:avLst/>
            </a:prstGeom>
            <a:noFill/>
          </p:spPr>
          <p:txBody>
            <a:bodyPr wrap="square" rtlCol="0">
              <a:spAutoFit/>
            </a:bodyPr>
            <a:lstStyle/>
            <a:p>
              <a:pPr algn="ctr"/>
              <a:r>
                <a:rPr lang="en-US" sz="1600" dirty="0" smtClean="0">
                  <a:solidFill>
                    <a:srgbClr val="003399"/>
                  </a:solidFill>
                </a:rPr>
                <a:t>Beam diagnostics</a:t>
              </a:r>
              <a:r>
                <a:rPr lang="en-US" sz="1600" baseline="30000" dirty="0" smtClean="0">
                  <a:solidFill>
                    <a:srgbClr val="003399"/>
                  </a:solidFill>
                </a:rPr>
                <a:t>1</a:t>
              </a:r>
              <a:endParaRPr lang="en-GB" sz="1600" baseline="30000" dirty="0">
                <a:solidFill>
                  <a:srgbClr val="003399"/>
                </a:solidFill>
              </a:endParaRPr>
            </a:p>
          </p:txBody>
        </p:sp>
        <p:sp>
          <p:nvSpPr>
            <p:cNvPr id="15" name="TextBox 14"/>
            <p:cNvSpPr txBox="1"/>
            <p:nvPr/>
          </p:nvSpPr>
          <p:spPr>
            <a:xfrm>
              <a:off x="4513734" y="2430356"/>
              <a:ext cx="1829125" cy="584775"/>
            </a:xfrm>
            <a:prstGeom prst="rect">
              <a:avLst/>
            </a:prstGeom>
            <a:noFill/>
          </p:spPr>
          <p:txBody>
            <a:bodyPr wrap="square" rtlCol="0">
              <a:spAutoFit/>
            </a:bodyPr>
            <a:lstStyle/>
            <a:p>
              <a:r>
                <a:rPr lang="en-US" sz="1600" dirty="0" smtClean="0"/>
                <a:t>Civil engineering and infrastructure</a:t>
              </a:r>
              <a:endParaRPr lang="en-GB" sz="1600" dirty="0"/>
            </a:p>
          </p:txBody>
        </p:sp>
        <p:sp>
          <p:nvSpPr>
            <p:cNvPr id="16" name="TextBox 15"/>
            <p:cNvSpPr txBox="1"/>
            <p:nvPr/>
          </p:nvSpPr>
          <p:spPr>
            <a:xfrm>
              <a:off x="3428517" y="5517592"/>
              <a:ext cx="1189305" cy="338554"/>
            </a:xfrm>
            <a:prstGeom prst="rect">
              <a:avLst/>
            </a:prstGeom>
            <a:noFill/>
          </p:spPr>
          <p:txBody>
            <a:bodyPr wrap="square" rtlCol="0">
              <a:spAutoFit/>
            </a:bodyPr>
            <a:lstStyle/>
            <a:p>
              <a:r>
                <a:rPr lang="en-US" sz="1600" dirty="0" smtClean="0">
                  <a:solidFill>
                    <a:srgbClr val="00B050"/>
                  </a:solidFill>
                </a:rPr>
                <a:t>E-cooler</a:t>
              </a:r>
              <a:endParaRPr lang="en-GB" sz="1600" dirty="0">
                <a:solidFill>
                  <a:srgbClr val="00B050"/>
                </a:solidFill>
              </a:endParaRPr>
            </a:p>
          </p:txBody>
        </p:sp>
        <p:sp>
          <p:nvSpPr>
            <p:cNvPr id="17" name="TextBox 16"/>
            <p:cNvSpPr txBox="1"/>
            <p:nvPr/>
          </p:nvSpPr>
          <p:spPr>
            <a:xfrm>
              <a:off x="1161100" y="3030874"/>
              <a:ext cx="1039144" cy="584775"/>
            </a:xfrm>
            <a:prstGeom prst="rect">
              <a:avLst/>
            </a:prstGeom>
            <a:noFill/>
          </p:spPr>
          <p:txBody>
            <a:bodyPr wrap="square" rtlCol="0">
              <a:spAutoFit/>
            </a:bodyPr>
            <a:lstStyle/>
            <a:p>
              <a:pPr algn="ctr"/>
              <a:r>
                <a:rPr lang="en-US" sz="1600" dirty="0" err="1" smtClean="0">
                  <a:solidFill>
                    <a:srgbClr val="00B050"/>
                  </a:solidFill>
                </a:rPr>
                <a:t>Inj-ext</a:t>
              </a:r>
              <a:r>
                <a:rPr lang="en-US" sz="1600" dirty="0" smtClean="0">
                  <a:solidFill>
                    <a:srgbClr val="00B050"/>
                  </a:solidFill>
                </a:rPr>
                <a:t> septum</a:t>
              </a:r>
              <a:endParaRPr lang="en-GB" sz="1600" dirty="0">
                <a:solidFill>
                  <a:srgbClr val="00B050"/>
                </a:solidFill>
              </a:endParaRPr>
            </a:p>
          </p:txBody>
        </p:sp>
        <p:sp>
          <p:nvSpPr>
            <p:cNvPr id="18" name="TextBox 17"/>
            <p:cNvSpPr txBox="1"/>
            <p:nvPr/>
          </p:nvSpPr>
          <p:spPr>
            <a:xfrm>
              <a:off x="1379559" y="2424735"/>
              <a:ext cx="1677254" cy="584775"/>
            </a:xfrm>
            <a:prstGeom prst="rect">
              <a:avLst/>
            </a:prstGeom>
            <a:noFill/>
          </p:spPr>
          <p:txBody>
            <a:bodyPr wrap="square" rtlCol="0">
              <a:spAutoFit/>
            </a:bodyPr>
            <a:lstStyle/>
            <a:p>
              <a:r>
                <a:rPr lang="en-US" sz="1600" dirty="0" smtClean="0">
                  <a:solidFill>
                    <a:srgbClr val="FF0000"/>
                  </a:solidFill>
                </a:rPr>
                <a:t>Control system and applications</a:t>
              </a:r>
              <a:endParaRPr lang="en-GB" sz="1600" dirty="0">
                <a:solidFill>
                  <a:srgbClr val="FF0000"/>
                </a:solidFill>
              </a:endParaRPr>
            </a:p>
          </p:txBody>
        </p:sp>
        <p:sp>
          <p:nvSpPr>
            <p:cNvPr id="19" name="TextBox 18"/>
            <p:cNvSpPr txBox="1"/>
            <p:nvPr/>
          </p:nvSpPr>
          <p:spPr>
            <a:xfrm>
              <a:off x="3928197" y="5222010"/>
              <a:ext cx="1673565" cy="338554"/>
            </a:xfrm>
            <a:prstGeom prst="rect">
              <a:avLst/>
            </a:prstGeom>
            <a:noFill/>
          </p:spPr>
          <p:txBody>
            <a:bodyPr wrap="square" rtlCol="0">
              <a:spAutoFit/>
            </a:bodyPr>
            <a:lstStyle/>
            <a:p>
              <a:r>
                <a:rPr lang="en-US" sz="1600" dirty="0" smtClean="0">
                  <a:solidFill>
                    <a:srgbClr val="FF9900"/>
                  </a:solidFill>
                </a:rPr>
                <a:t>Extraction line</a:t>
              </a:r>
              <a:endParaRPr lang="en-GB" sz="1600" dirty="0">
                <a:solidFill>
                  <a:srgbClr val="FF9900"/>
                </a:solidFill>
              </a:endParaRPr>
            </a:p>
          </p:txBody>
        </p:sp>
        <p:sp>
          <p:nvSpPr>
            <p:cNvPr id="20" name="TextBox 19"/>
            <p:cNvSpPr txBox="1"/>
            <p:nvPr/>
          </p:nvSpPr>
          <p:spPr>
            <a:xfrm>
              <a:off x="4920527" y="2961611"/>
              <a:ext cx="1189305" cy="338554"/>
            </a:xfrm>
            <a:prstGeom prst="rect">
              <a:avLst/>
            </a:prstGeom>
            <a:noFill/>
          </p:spPr>
          <p:txBody>
            <a:bodyPr wrap="square" rtlCol="0">
              <a:spAutoFit/>
            </a:bodyPr>
            <a:lstStyle/>
            <a:p>
              <a:r>
                <a:rPr lang="en-US" sz="1600" dirty="0" smtClean="0">
                  <a:solidFill>
                    <a:srgbClr val="003399"/>
                  </a:solidFill>
                </a:rPr>
                <a:t>Magnets</a:t>
              </a:r>
              <a:r>
                <a:rPr lang="en-US" sz="1600" baseline="30000" dirty="0" smtClean="0">
                  <a:solidFill>
                    <a:srgbClr val="003399"/>
                  </a:solidFill>
                </a:rPr>
                <a:t>4</a:t>
              </a:r>
              <a:endParaRPr lang="en-GB" sz="1600" baseline="30000" dirty="0">
                <a:solidFill>
                  <a:srgbClr val="003399"/>
                </a:solidFill>
              </a:endParaRPr>
            </a:p>
          </p:txBody>
        </p:sp>
        <p:sp>
          <p:nvSpPr>
            <p:cNvPr id="21" name="TextBox 20"/>
            <p:cNvSpPr txBox="1"/>
            <p:nvPr/>
          </p:nvSpPr>
          <p:spPr>
            <a:xfrm>
              <a:off x="2478392" y="1839960"/>
              <a:ext cx="1600400" cy="584775"/>
            </a:xfrm>
            <a:prstGeom prst="rect">
              <a:avLst/>
            </a:prstGeom>
            <a:noFill/>
          </p:spPr>
          <p:txBody>
            <a:bodyPr wrap="square" rtlCol="0">
              <a:spAutoFit/>
            </a:bodyPr>
            <a:lstStyle/>
            <a:p>
              <a:pPr algn="ctr"/>
              <a:r>
                <a:rPr lang="en-US" sz="1600" dirty="0" smtClean="0"/>
                <a:t>Dismantling and reassembly</a:t>
              </a:r>
              <a:endParaRPr lang="en-GB" sz="1600" dirty="0"/>
            </a:p>
          </p:txBody>
        </p:sp>
        <p:sp>
          <p:nvSpPr>
            <p:cNvPr id="22" name="TextBox 21"/>
            <p:cNvSpPr txBox="1"/>
            <p:nvPr/>
          </p:nvSpPr>
          <p:spPr>
            <a:xfrm>
              <a:off x="4096308" y="2132347"/>
              <a:ext cx="1524438" cy="338554"/>
            </a:xfrm>
            <a:prstGeom prst="rect">
              <a:avLst/>
            </a:prstGeom>
            <a:noFill/>
          </p:spPr>
          <p:txBody>
            <a:bodyPr wrap="square" rtlCol="0">
              <a:spAutoFit/>
            </a:bodyPr>
            <a:lstStyle/>
            <a:p>
              <a:r>
                <a:rPr lang="en-US" sz="1600" dirty="0" smtClean="0">
                  <a:solidFill>
                    <a:srgbClr val="003399"/>
                  </a:solidFill>
                </a:rPr>
                <a:t>General safety</a:t>
              </a:r>
              <a:endParaRPr lang="en-GB" sz="1600" dirty="0">
                <a:solidFill>
                  <a:srgbClr val="003399"/>
                </a:solidFill>
              </a:endParaRPr>
            </a:p>
          </p:txBody>
        </p:sp>
        <p:sp>
          <p:nvSpPr>
            <p:cNvPr id="23" name="TextBox 22"/>
            <p:cNvSpPr txBox="1"/>
            <p:nvPr/>
          </p:nvSpPr>
          <p:spPr>
            <a:xfrm>
              <a:off x="4977611" y="3763664"/>
              <a:ext cx="1353903" cy="584775"/>
            </a:xfrm>
            <a:prstGeom prst="rect">
              <a:avLst/>
            </a:prstGeom>
            <a:noFill/>
          </p:spPr>
          <p:txBody>
            <a:bodyPr wrap="square" rtlCol="0">
              <a:spAutoFit/>
            </a:bodyPr>
            <a:lstStyle/>
            <a:p>
              <a:pPr algn="ctr"/>
              <a:r>
                <a:rPr lang="en-US" sz="1600" dirty="0" smtClean="0">
                  <a:solidFill>
                    <a:srgbClr val="FF9900"/>
                  </a:solidFill>
                </a:rPr>
                <a:t>In-ring experiments</a:t>
              </a:r>
              <a:endParaRPr lang="en-GB" sz="1600" dirty="0">
                <a:solidFill>
                  <a:srgbClr val="FF9900"/>
                </a:solidFill>
              </a:endParaRPr>
            </a:p>
          </p:txBody>
        </p:sp>
        <p:sp>
          <p:nvSpPr>
            <p:cNvPr id="24" name="TextBox 23"/>
            <p:cNvSpPr txBox="1"/>
            <p:nvPr/>
          </p:nvSpPr>
          <p:spPr>
            <a:xfrm>
              <a:off x="4495461" y="4937763"/>
              <a:ext cx="1701144" cy="338554"/>
            </a:xfrm>
            <a:prstGeom prst="rect">
              <a:avLst/>
            </a:prstGeom>
            <a:noFill/>
          </p:spPr>
          <p:txBody>
            <a:bodyPr wrap="square" rtlCol="0">
              <a:spAutoFit/>
            </a:bodyPr>
            <a:lstStyle/>
            <a:p>
              <a:r>
                <a:rPr lang="en-US" sz="1600" dirty="0" smtClean="0">
                  <a:solidFill>
                    <a:srgbClr val="00B050"/>
                  </a:solidFill>
                </a:rPr>
                <a:t>Radioprotection</a:t>
              </a:r>
              <a:endParaRPr lang="en-GB" sz="1600" dirty="0">
                <a:solidFill>
                  <a:srgbClr val="00B050"/>
                </a:solidFill>
              </a:endParaRPr>
            </a:p>
          </p:txBody>
        </p:sp>
        <p:sp>
          <p:nvSpPr>
            <p:cNvPr id="25" name="TextBox 24"/>
            <p:cNvSpPr txBox="1"/>
            <p:nvPr/>
          </p:nvSpPr>
          <p:spPr>
            <a:xfrm>
              <a:off x="5034761" y="3212575"/>
              <a:ext cx="1189305" cy="584775"/>
            </a:xfrm>
            <a:prstGeom prst="rect">
              <a:avLst/>
            </a:prstGeom>
            <a:noFill/>
          </p:spPr>
          <p:txBody>
            <a:bodyPr wrap="square" rtlCol="0">
              <a:spAutoFit/>
            </a:bodyPr>
            <a:lstStyle/>
            <a:p>
              <a:pPr algn="ctr"/>
              <a:r>
                <a:rPr lang="en-US" sz="1600" dirty="0" smtClean="0">
                  <a:solidFill>
                    <a:srgbClr val="00B050"/>
                  </a:solidFill>
                </a:rPr>
                <a:t>Induction accelerator</a:t>
              </a:r>
              <a:endParaRPr lang="en-GB" sz="1600" dirty="0">
                <a:solidFill>
                  <a:srgbClr val="00B050"/>
                </a:solidFill>
              </a:endParaRPr>
            </a:p>
          </p:txBody>
        </p:sp>
        <p:sp>
          <p:nvSpPr>
            <p:cNvPr id="26" name="TextBox 25"/>
            <p:cNvSpPr txBox="1"/>
            <p:nvPr/>
          </p:nvSpPr>
          <p:spPr>
            <a:xfrm>
              <a:off x="1623534" y="4859987"/>
              <a:ext cx="1189305" cy="338554"/>
            </a:xfrm>
            <a:prstGeom prst="rect">
              <a:avLst/>
            </a:prstGeom>
            <a:noFill/>
          </p:spPr>
          <p:txBody>
            <a:bodyPr wrap="square" rtlCol="0">
              <a:spAutoFit/>
            </a:bodyPr>
            <a:lstStyle/>
            <a:p>
              <a:r>
                <a:rPr lang="en-US" sz="1600" dirty="0" smtClean="0">
                  <a:solidFill>
                    <a:srgbClr val="003399"/>
                  </a:solidFill>
                </a:rPr>
                <a:t>Vacuum</a:t>
              </a:r>
              <a:r>
                <a:rPr lang="en-US" sz="1600" baseline="30000" dirty="0" smtClean="0">
                  <a:solidFill>
                    <a:srgbClr val="003399"/>
                  </a:solidFill>
                </a:rPr>
                <a:t>3</a:t>
              </a:r>
              <a:endParaRPr lang="en-GB" sz="1600" baseline="30000" dirty="0">
                <a:solidFill>
                  <a:srgbClr val="003399"/>
                </a:solidFill>
              </a:endParaRPr>
            </a:p>
          </p:txBody>
        </p:sp>
        <p:sp>
          <p:nvSpPr>
            <p:cNvPr id="27" name="TextBox 26"/>
            <p:cNvSpPr txBox="1"/>
            <p:nvPr/>
          </p:nvSpPr>
          <p:spPr>
            <a:xfrm>
              <a:off x="2186047" y="5186830"/>
              <a:ext cx="1189305" cy="338554"/>
            </a:xfrm>
            <a:prstGeom prst="rect">
              <a:avLst/>
            </a:prstGeom>
            <a:noFill/>
          </p:spPr>
          <p:txBody>
            <a:bodyPr wrap="square" rtlCol="0">
              <a:spAutoFit/>
            </a:bodyPr>
            <a:lstStyle/>
            <a:p>
              <a:r>
                <a:rPr lang="en-US" sz="1600" dirty="0" smtClean="0">
                  <a:solidFill>
                    <a:srgbClr val="00B050"/>
                  </a:solidFill>
                </a:rPr>
                <a:t>Scrapers</a:t>
              </a:r>
              <a:endParaRPr lang="en-GB" sz="1600" dirty="0">
                <a:solidFill>
                  <a:srgbClr val="00B050"/>
                </a:solidFill>
              </a:endParaRPr>
            </a:p>
          </p:txBody>
        </p:sp>
        <p:sp>
          <p:nvSpPr>
            <p:cNvPr id="31" name="TextBox 30"/>
            <p:cNvSpPr txBox="1"/>
            <p:nvPr/>
          </p:nvSpPr>
          <p:spPr>
            <a:xfrm>
              <a:off x="2849947" y="5484838"/>
              <a:ext cx="461607" cy="338554"/>
            </a:xfrm>
            <a:prstGeom prst="rect">
              <a:avLst/>
            </a:prstGeom>
            <a:noFill/>
          </p:spPr>
          <p:txBody>
            <a:bodyPr wrap="square" rtlCol="0">
              <a:spAutoFit/>
            </a:bodyPr>
            <a:lstStyle/>
            <a:p>
              <a:r>
                <a:rPr lang="en-US" sz="1600" dirty="0" smtClean="0">
                  <a:solidFill>
                    <a:srgbClr val="FF0000"/>
                  </a:solidFill>
                </a:rPr>
                <a:t>RF</a:t>
              </a:r>
              <a:r>
                <a:rPr lang="en-US" sz="1600" baseline="30000" dirty="0" smtClean="0">
                  <a:solidFill>
                    <a:srgbClr val="FF0000"/>
                  </a:solidFill>
                </a:rPr>
                <a:t>2</a:t>
              </a:r>
              <a:endParaRPr lang="en-GB" sz="1600" baseline="30000" dirty="0">
                <a:solidFill>
                  <a:srgbClr val="FF0000"/>
                </a:solidFill>
              </a:endParaRPr>
            </a:p>
          </p:txBody>
        </p:sp>
        <p:sp>
          <p:nvSpPr>
            <p:cNvPr id="32" name="Rectangle 31"/>
            <p:cNvSpPr/>
            <p:nvPr/>
          </p:nvSpPr>
          <p:spPr>
            <a:xfrm>
              <a:off x="1231422" y="6127161"/>
              <a:ext cx="5113259" cy="369332"/>
            </a:xfrm>
            <a:prstGeom prst="rect">
              <a:avLst/>
            </a:prstGeom>
          </p:spPr>
          <p:txBody>
            <a:bodyPr wrap="none">
              <a:spAutoFit/>
            </a:bodyPr>
            <a:lstStyle/>
            <a:p>
              <a:r>
                <a:rPr lang="en-US" dirty="0" smtClean="0"/>
                <a:t>Recommendations by CERN specialists for scenario 1</a:t>
              </a:r>
              <a:endParaRPr lang="en-US" dirty="0"/>
            </a:p>
          </p:txBody>
        </p:sp>
        <p:cxnSp>
          <p:nvCxnSpPr>
            <p:cNvPr id="5" name="Straight Connector 4"/>
            <p:cNvCxnSpPr>
              <a:endCxn id="2" idx="3"/>
            </p:cNvCxnSpPr>
            <p:nvPr/>
          </p:nvCxnSpPr>
          <p:spPr>
            <a:xfrm flipV="1">
              <a:off x="3928197" y="2490189"/>
              <a:ext cx="399336" cy="622927"/>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7" idx="7"/>
              <a:endCxn id="29" idx="3"/>
            </p:cNvCxnSpPr>
            <p:nvPr/>
          </p:nvCxnSpPr>
          <p:spPr>
            <a:xfrm flipV="1">
              <a:off x="4302363" y="2961611"/>
              <a:ext cx="385957" cy="39160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4513734" y="3607167"/>
              <a:ext cx="508679" cy="190184"/>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4442990" y="3212575"/>
              <a:ext cx="417003" cy="287429"/>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endCxn id="51" idx="2"/>
            </p:cNvCxnSpPr>
            <p:nvPr/>
          </p:nvCxnSpPr>
          <p:spPr>
            <a:xfrm>
              <a:off x="4442990" y="4551492"/>
              <a:ext cx="420790" cy="14593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endCxn id="48" idx="1"/>
            </p:cNvCxnSpPr>
            <p:nvPr/>
          </p:nvCxnSpPr>
          <p:spPr>
            <a:xfrm>
              <a:off x="3821399" y="5034071"/>
              <a:ext cx="317109" cy="217487"/>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2315971" y="4413084"/>
              <a:ext cx="310461" cy="94284"/>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endCxn id="7" idx="3"/>
            </p:cNvCxnSpPr>
            <p:nvPr/>
          </p:nvCxnSpPr>
          <p:spPr>
            <a:xfrm flipV="1">
              <a:off x="2500458" y="4820535"/>
              <a:ext cx="291059" cy="151054"/>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2888747" y="5012367"/>
              <a:ext cx="192003" cy="23718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3196119" y="5034071"/>
              <a:ext cx="179233" cy="494595"/>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a:endCxn id="7" idx="4"/>
            </p:cNvCxnSpPr>
            <p:nvPr/>
          </p:nvCxnSpPr>
          <p:spPr>
            <a:xfrm flipH="1" flipV="1">
              <a:off x="3546940" y="5124428"/>
              <a:ext cx="151954" cy="410595"/>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a:endCxn id="73" idx="4"/>
            </p:cNvCxnSpPr>
            <p:nvPr/>
          </p:nvCxnSpPr>
          <p:spPr>
            <a:xfrm flipH="1" flipV="1">
              <a:off x="3301787" y="2424735"/>
              <a:ext cx="126730" cy="68838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flipV="1">
              <a:off x="2849947" y="2801652"/>
              <a:ext cx="318805" cy="41034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2171669" y="3323262"/>
              <a:ext cx="468648" cy="26221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2208149" y="3885470"/>
              <a:ext cx="311780" cy="11613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6517094" y="2453005"/>
              <a:ext cx="2458815" cy="2246769"/>
            </a:xfrm>
            <a:prstGeom prst="rect">
              <a:avLst/>
            </a:prstGeom>
            <a:noFill/>
          </p:spPr>
          <p:txBody>
            <a:bodyPr wrap="none" rtlCol="0">
              <a:spAutoFit/>
            </a:bodyPr>
            <a:lstStyle/>
            <a:p>
              <a:r>
                <a:rPr lang="en-US" sz="1400" dirty="0" smtClean="0"/>
                <a:t>1. </a:t>
              </a:r>
              <a:r>
                <a:rPr lang="en-US" sz="1400" dirty="0" smtClean="0">
                  <a:solidFill>
                    <a:srgbClr val="FF0000"/>
                  </a:solidFill>
                </a:rPr>
                <a:t>Obsolete electronics</a:t>
              </a:r>
            </a:p>
            <a:p>
              <a:r>
                <a:rPr lang="en-US" sz="1400" dirty="0" smtClean="0">
                  <a:solidFill>
                    <a:srgbClr val="0000FF"/>
                  </a:solidFill>
                </a:rPr>
                <a:t>     Improve sensitivity</a:t>
              </a:r>
              <a:br>
                <a:rPr lang="en-US" sz="1400" dirty="0" smtClean="0">
                  <a:solidFill>
                    <a:srgbClr val="0000FF"/>
                  </a:solidFill>
                </a:rPr>
              </a:br>
              <a:endParaRPr lang="en-US" sz="1400" dirty="0">
                <a:solidFill>
                  <a:srgbClr val="0000FF"/>
                </a:solidFill>
              </a:endParaRPr>
            </a:p>
            <a:p>
              <a:r>
                <a:rPr lang="en-US" sz="1400" dirty="0" smtClean="0"/>
                <a:t>2. </a:t>
              </a:r>
              <a:r>
                <a:rPr lang="en-US" sz="1400" dirty="0">
                  <a:solidFill>
                    <a:srgbClr val="FF0000"/>
                  </a:solidFill>
                </a:rPr>
                <a:t>C</a:t>
              </a:r>
              <a:r>
                <a:rPr lang="en-US" sz="1400" dirty="0" smtClean="0">
                  <a:solidFill>
                    <a:srgbClr val="FF0000"/>
                  </a:solidFill>
                </a:rPr>
                <a:t>hange for </a:t>
              </a:r>
              <a:r>
                <a:rPr lang="en-US" sz="1400" dirty="0" err="1" smtClean="0">
                  <a:solidFill>
                    <a:srgbClr val="FF0000"/>
                  </a:solidFill>
                </a:rPr>
                <a:t>Finement</a:t>
              </a:r>
              <a:r>
                <a:rPr lang="en-US" sz="1400" baseline="30000" dirty="0" smtClean="0">
                  <a:solidFill>
                    <a:srgbClr val="FF0000"/>
                  </a:solidFill>
                  <a:sym typeface="Symbol"/>
                </a:rPr>
                <a:t></a:t>
              </a:r>
              <a:r>
                <a:rPr lang="en-US" sz="1400" dirty="0" smtClean="0">
                  <a:solidFill>
                    <a:srgbClr val="FF0000"/>
                  </a:solidFill>
                </a:rPr>
                <a:t> type</a:t>
              </a:r>
            </a:p>
            <a:p>
              <a:r>
                <a:rPr lang="en-US" sz="1400" dirty="0" smtClean="0">
                  <a:solidFill>
                    <a:srgbClr val="FF0000"/>
                  </a:solidFill>
                </a:rPr>
                <a:t>   </a:t>
              </a:r>
            </a:p>
            <a:p>
              <a:r>
                <a:rPr lang="en-US" sz="1400" dirty="0" smtClean="0"/>
                <a:t>3.</a:t>
              </a:r>
              <a:r>
                <a:rPr lang="en-US" sz="1400" dirty="0" smtClean="0">
                  <a:solidFill>
                    <a:srgbClr val="FF0000"/>
                  </a:solidFill>
                </a:rPr>
                <a:t> Exchange </a:t>
              </a:r>
              <a:r>
                <a:rPr lang="en-US" sz="1400" dirty="0" err="1" smtClean="0">
                  <a:solidFill>
                    <a:srgbClr val="FF0000"/>
                  </a:solidFill>
                </a:rPr>
                <a:t>bakeout</a:t>
              </a:r>
              <a:r>
                <a:rPr lang="en-US" sz="1400" dirty="0" smtClean="0">
                  <a:solidFill>
                    <a:srgbClr val="FF0000"/>
                  </a:solidFill>
                </a:rPr>
                <a:t> system</a:t>
              </a:r>
            </a:p>
            <a:p>
              <a:endParaRPr lang="en-US" sz="1400" dirty="0" smtClean="0"/>
            </a:p>
            <a:p>
              <a:r>
                <a:rPr lang="en-US" sz="1400" dirty="0" smtClean="0"/>
                <a:t>4.</a:t>
              </a:r>
              <a:r>
                <a:rPr lang="en-US" sz="1400" dirty="0" smtClean="0">
                  <a:solidFill>
                    <a:srgbClr val="0000FF"/>
                  </a:solidFill>
                </a:rPr>
                <a:t> Improve electrical safety </a:t>
              </a:r>
            </a:p>
            <a:p>
              <a:endParaRPr lang="en-US" sz="1400" dirty="0">
                <a:solidFill>
                  <a:srgbClr val="0000FF"/>
                </a:solidFill>
              </a:endParaRPr>
            </a:p>
            <a:p>
              <a:r>
                <a:rPr lang="en-US" sz="1400" dirty="0" smtClean="0"/>
                <a:t>5.</a:t>
              </a:r>
              <a:r>
                <a:rPr lang="en-US" sz="1400" dirty="0" smtClean="0">
                  <a:solidFill>
                    <a:srgbClr val="0000FF"/>
                  </a:solidFill>
                </a:rPr>
                <a:t> External targets on elements</a:t>
              </a:r>
            </a:p>
          </p:txBody>
        </p:sp>
      </p:grpSp>
    </p:spTree>
    <p:extLst>
      <p:ext uri="{BB962C8B-B14F-4D97-AF65-F5344CB8AC3E}">
        <p14:creationId xmlns:p14="http://schemas.microsoft.com/office/powerpoint/2010/main" val="68059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24</a:t>
            </a:fld>
            <a:endParaRPr lang="en-US"/>
          </a:p>
        </p:txBody>
      </p:sp>
      <p:sp>
        <p:nvSpPr>
          <p:cNvPr id="6" name="Rectangle 5"/>
          <p:cNvSpPr/>
          <p:nvPr/>
        </p:nvSpPr>
        <p:spPr>
          <a:xfrm>
            <a:off x="447887" y="1243109"/>
            <a:ext cx="8280920" cy="923330"/>
          </a:xfrm>
          <a:prstGeom prst="rect">
            <a:avLst/>
          </a:prstGeom>
          <a:solidFill>
            <a:srgbClr val="DBE7B6"/>
          </a:solidFill>
        </p:spPr>
        <p:txBody>
          <a:bodyPr wrap="square">
            <a:spAutoFit/>
          </a:bodyPr>
          <a:lstStyle/>
          <a:p>
            <a:pPr marL="285750" indent="-285750">
              <a:buFont typeface="Wingdings" panose="05000000000000000000" pitchFamily="2" charset="2"/>
              <a:buChar char="ü"/>
            </a:pPr>
            <a:r>
              <a:rPr lang="en-US" dirty="0" smtClean="0"/>
              <a:t> The radiological concern of importing the ring is minimal.</a:t>
            </a:r>
          </a:p>
          <a:p>
            <a:pPr marL="285750" indent="-285750">
              <a:buFont typeface="Wingdings" panose="05000000000000000000" pitchFamily="2" charset="2"/>
              <a:buChar char="ü"/>
            </a:pPr>
            <a:r>
              <a:rPr lang="en-US" dirty="0" smtClean="0"/>
              <a:t>Well advanced </a:t>
            </a:r>
            <a:r>
              <a:rPr lang="en-US" dirty="0"/>
              <a:t>c</a:t>
            </a:r>
            <a:r>
              <a:rPr lang="en-US" dirty="0" smtClean="0"/>
              <a:t>ivil engineering plan with associated infrastructure exists.</a:t>
            </a:r>
          </a:p>
          <a:p>
            <a:pPr marL="285750" indent="-285750">
              <a:buFont typeface="Wingdings" panose="05000000000000000000" pitchFamily="2" charset="2"/>
              <a:buChar char="ü"/>
            </a:pPr>
            <a:r>
              <a:rPr lang="en-US" dirty="0" smtClean="0"/>
              <a:t>No technical show stoppers for the implementation – standard solutions identified.</a:t>
            </a:r>
          </a:p>
        </p:txBody>
      </p:sp>
      <p:grpSp>
        <p:nvGrpSpPr>
          <p:cNvPr id="5" name="Group 4"/>
          <p:cNvGrpSpPr/>
          <p:nvPr/>
        </p:nvGrpSpPr>
        <p:grpSpPr>
          <a:xfrm>
            <a:off x="4580944" y="2441050"/>
            <a:ext cx="4618572" cy="3709713"/>
            <a:chOff x="4580944" y="2005097"/>
            <a:chExt cx="4618572" cy="3709713"/>
          </a:xfrm>
        </p:grpSpPr>
        <p:sp>
          <p:nvSpPr>
            <p:cNvPr id="15" name="Rectangle 14"/>
            <p:cNvSpPr/>
            <p:nvPr/>
          </p:nvSpPr>
          <p:spPr>
            <a:xfrm>
              <a:off x="4595956" y="2028512"/>
              <a:ext cx="4485714" cy="3686298"/>
            </a:xfrm>
            <a:prstGeom prst="rect">
              <a:avLst/>
            </a:prstGeom>
            <a:solidFill>
              <a:srgbClr val="FF9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p:cNvSpPr txBox="1"/>
            <p:nvPr/>
          </p:nvSpPr>
          <p:spPr>
            <a:xfrm>
              <a:off x="5733072" y="2005097"/>
              <a:ext cx="1845698" cy="369332"/>
            </a:xfrm>
            <a:prstGeom prst="rect">
              <a:avLst/>
            </a:prstGeom>
            <a:noFill/>
          </p:spPr>
          <p:txBody>
            <a:bodyPr wrap="none" rtlCol="0">
              <a:spAutoFit/>
            </a:bodyPr>
            <a:lstStyle/>
            <a:p>
              <a:r>
                <a:rPr lang="en-US" i="1" dirty="0" smtClean="0"/>
                <a:t>Keep-system-as-is</a:t>
              </a:r>
              <a:endParaRPr lang="en-US" i="1" dirty="0"/>
            </a:p>
          </p:txBody>
        </p:sp>
        <p:sp>
          <p:nvSpPr>
            <p:cNvPr id="11" name="Rectangle 10"/>
            <p:cNvSpPr/>
            <p:nvPr/>
          </p:nvSpPr>
          <p:spPr>
            <a:xfrm>
              <a:off x="4580944" y="2446437"/>
              <a:ext cx="4499992" cy="1231106"/>
            </a:xfrm>
            <a:prstGeom prst="rect">
              <a:avLst/>
            </a:prstGeom>
          </p:spPr>
          <p:txBody>
            <a:bodyPr wrap="square">
              <a:spAutoFit/>
            </a:bodyPr>
            <a:lstStyle/>
            <a:p>
              <a:pPr>
                <a:spcAft>
                  <a:spcPts val="1200"/>
                </a:spcAft>
              </a:pPr>
              <a:r>
                <a:rPr lang="en-US" sz="1600" dirty="0" smtClean="0"/>
                <a:t>a. Would need to keep all subsystems as they are since many are interlinked with the control system.</a:t>
              </a:r>
            </a:p>
            <a:p>
              <a:pPr>
                <a:spcAft>
                  <a:spcPts val="1200"/>
                </a:spcAft>
              </a:pPr>
              <a:r>
                <a:rPr lang="en-US" sz="1600" dirty="0" smtClean="0"/>
                <a:t>b. Would have limited / no support by CERN groups; longer dependence on MPIK Heidelberg.</a:t>
              </a:r>
            </a:p>
          </p:txBody>
        </p:sp>
        <p:sp>
          <p:nvSpPr>
            <p:cNvPr id="12" name="TextBox 11"/>
            <p:cNvSpPr txBox="1"/>
            <p:nvPr/>
          </p:nvSpPr>
          <p:spPr>
            <a:xfrm>
              <a:off x="4580944" y="3821984"/>
              <a:ext cx="4618572" cy="1892826"/>
            </a:xfrm>
            <a:prstGeom prst="rect">
              <a:avLst/>
            </a:prstGeom>
            <a:noFill/>
            <a:ln>
              <a:noFill/>
            </a:ln>
          </p:spPr>
          <p:txBody>
            <a:bodyPr wrap="none" rtlCol="0">
              <a:spAutoFit/>
            </a:bodyPr>
            <a:lstStyle/>
            <a:p>
              <a:r>
                <a:rPr lang="en-US" i="1" dirty="0" smtClean="0">
                  <a:solidFill>
                    <a:srgbClr val="C00000"/>
                  </a:solidFill>
                </a:rPr>
                <a:t>The approximate cost and manpower need </a:t>
              </a:r>
              <a:br>
                <a:rPr lang="en-US" i="1" dirty="0" smtClean="0">
                  <a:solidFill>
                    <a:srgbClr val="C00000"/>
                  </a:solidFill>
                </a:rPr>
              </a:br>
              <a:r>
                <a:rPr lang="en-US" i="1" dirty="0" smtClean="0">
                  <a:solidFill>
                    <a:srgbClr val="C00000"/>
                  </a:solidFill>
                </a:rPr>
                <a:t>for the Keep-system-as-is scenario are:</a:t>
              </a:r>
            </a:p>
            <a:p>
              <a:r>
                <a:rPr lang="en-US" sz="1400" b="1" i="1" dirty="0" smtClean="0">
                  <a:solidFill>
                    <a:srgbClr val="C00000"/>
                  </a:solidFill>
                </a:rPr>
                <a:t>         </a:t>
              </a:r>
              <a:r>
                <a:rPr lang="en-US" b="1" i="1" dirty="0" smtClean="0">
                  <a:solidFill>
                    <a:srgbClr val="C00000"/>
                  </a:solidFill>
                </a:rPr>
                <a:t>11.8 MCHF   	17.1 FTE (man year)</a:t>
              </a:r>
              <a:endParaRPr lang="en-US" sz="1400" b="1" i="1" dirty="0" smtClean="0">
                <a:solidFill>
                  <a:srgbClr val="C00000"/>
                </a:solidFill>
              </a:endParaRPr>
            </a:p>
            <a:p>
              <a:endParaRPr lang="en-US" sz="1200" i="1" dirty="0" smtClean="0"/>
            </a:p>
            <a:p>
              <a:r>
                <a:rPr lang="en-US" sz="1100" i="1" dirty="0" smtClean="0"/>
                <a:t>The cost saving might appear low. Reasons: 	</a:t>
              </a:r>
              <a:r>
                <a:rPr lang="en-US" sz="1050" i="1" dirty="0" smtClean="0"/>
                <a:t>	</a:t>
              </a:r>
            </a:p>
            <a:p>
              <a:r>
                <a:rPr lang="en-US" sz="1000" i="1" dirty="0" smtClean="0"/>
                <a:t>* The main cost drivers are the injection line, buildings and infrastructure.</a:t>
              </a:r>
            </a:p>
            <a:p>
              <a:r>
                <a:rPr lang="en-US" sz="1000" i="1" dirty="0" smtClean="0"/>
                <a:t>* Some spares, complementing parts and replacement parts are absolutely necessary.</a:t>
              </a:r>
            </a:p>
            <a:p>
              <a:r>
                <a:rPr lang="en-US" sz="1000" i="1" dirty="0" smtClean="0"/>
                <a:t>* Includes the mandatory electrical protection of magnets connections.</a:t>
              </a:r>
            </a:p>
            <a:p>
              <a:r>
                <a:rPr lang="en-US" sz="1000" i="1" dirty="0" smtClean="0"/>
                <a:t>* Includes sensitivity improvement of the beam diagnostics.</a:t>
              </a:r>
              <a:endParaRPr lang="en-US" sz="1050" i="1" dirty="0"/>
            </a:p>
          </p:txBody>
        </p:sp>
      </p:grpSp>
      <p:sp>
        <p:nvSpPr>
          <p:cNvPr id="14" name="Rectangle 13"/>
          <p:cNvSpPr/>
          <p:nvPr/>
        </p:nvSpPr>
        <p:spPr>
          <a:xfrm>
            <a:off x="1984447" y="235336"/>
            <a:ext cx="7021089" cy="584775"/>
          </a:xfrm>
          <a:prstGeom prst="rect">
            <a:avLst/>
          </a:prstGeom>
        </p:spPr>
        <p:txBody>
          <a:bodyPr wrap="none">
            <a:spAutoFit/>
          </a:bodyPr>
          <a:lstStyle/>
          <a:p>
            <a:pPr algn="ctr"/>
            <a:r>
              <a:rPr lang="en-GB" sz="3200" b="1" dirty="0"/>
              <a:t>Technical integration </a:t>
            </a:r>
            <a:r>
              <a:rPr lang="en-GB" sz="3200" b="1" dirty="0" smtClean="0"/>
              <a:t>study - conclusions</a:t>
            </a:r>
            <a:endParaRPr lang="en-GB" sz="3200" b="1" dirty="0"/>
          </a:p>
        </p:txBody>
      </p:sp>
      <p:grpSp>
        <p:nvGrpSpPr>
          <p:cNvPr id="13" name="Group 12"/>
          <p:cNvGrpSpPr/>
          <p:nvPr/>
        </p:nvGrpSpPr>
        <p:grpSpPr>
          <a:xfrm>
            <a:off x="132214" y="2451975"/>
            <a:ext cx="4104456" cy="4160453"/>
            <a:chOff x="132214" y="2451975"/>
            <a:chExt cx="4104456" cy="4160453"/>
          </a:xfrm>
        </p:grpSpPr>
        <p:grpSp>
          <p:nvGrpSpPr>
            <p:cNvPr id="3" name="Group 2"/>
            <p:cNvGrpSpPr/>
            <p:nvPr/>
          </p:nvGrpSpPr>
          <p:grpSpPr>
            <a:xfrm>
              <a:off x="132214" y="2451975"/>
              <a:ext cx="4104456" cy="3475082"/>
              <a:chOff x="132214" y="2451975"/>
              <a:chExt cx="4104456" cy="3475082"/>
            </a:xfrm>
          </p:grpSpPr>
          <p:sp>
            <p:nvSpPr>
              <p:cNvPr id="2" name="Rectangle 1"/>
              <p:cNvSpPr/>
              <p:nvPr/>
            </p:nvSpPr>
            <p:spPr>
              <a:xfrm>
                <a:off x="132214" y="2451975"/>
                <a:ext cx="4104456" cy="3475082"/>
              </a:xfrm>
              <a:prstGeom prst="rect">
                <a:avLst/>
              </a:prstGeom>
              <a:solidFill>
                <a:srgbClr val="99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706762" y="2492874"/>
                <a:ext cx="2646109" cy="369332"/>
              </a:xfrm>
              <a:prstGeom prst="rect">
                <a:avLst/>
              </a:prstGeom>
              <a:noFill/>
            </p:spPr>
            <p:txBody>
              <a:bodyPr wrap="none" rtlCol="0">
                <a:spAutoFit/>
              </a:bodyPr>
              <a:lstStyle/>
              <a:p>
                <a:r>
                  <a:rPr lang="en-US" i="1" dirty="0" smtClean="0"/>
                  <a:t>CERN integration proposal</a:t>
                </a:r>
                <a:endParaRPr lang="en-US" i="1" dirty="0"/>
              </a:p>
            </p:txBody>
          </p:sp>
          <p:sp>
            <p:nvSpPr>
              <p:cNvPr id="9" name="Rectangle 8"/>
              <p:cNvSpPr/>
              <p:nvPr/>
            </p:nvSpPr>
            <p:spPr>
              <a:xfrm>
                <a:off x="132214" y="2924922"/>
                <a:ext cx="4104456" cy="2831544"/>
              </a:xfrm>
              <a:prstGeom prst="rect">
                <a:avLst/>
              </a:prstGeom>
            </p:spPr>
            <p:txBody>
              <a:bodyPr wrap="square">
                <a:spAutoFit/>
              </a:bodyPr>
              <a:lstStyle/>
              <a:p>
                <a:r>
                  <a:rPr lang="en-US" sz="1600" dirty="0" smtClean="0"/>
                  <a:t>a. First cost and manpower estimate believed to be conservative. </a:t>
                </a:r>
                <a:r>
                  <a:rPr lang="en-US" sz="1600" i="1" dirty="0" smtClean="0"/>
                  <a:t>However, no contingency included.</a:t>
                </a:r>
                <a:r>
                  <a:rPr lang="en-US" sz="1600" dirty="0" smtClean="0"/>
                  <a:t> </a:t>
                </a:r>
              </a:p>
              <a:p>
                <a:endParaRPr lang="en-US" sz="1400" dirty="0" smtClean="0"/>
              </a:p>
              <a:p>
                <a:r>
                  <a:rPr lang="en-US" sz="1600" dirty="0" smtClean="0"/>
                  <a:t>b. Most CERN groups have insisted on hardware changes and CERN standardization and discourage a 3 years transition period.</a:t>
                </a:r>
              </a:p>
              <a:p>
                <a:endParaRPr lang="en-US" sz="1400" dirty="0" smtClean="0"/>
              </a:p>
              <a:p>
                <a:r>
                  <a:rPr lang="en-US" i="1" dirty="0" smtClean="0">
                    <a:solidFill>
                      <a:srgbClr val="A50021"/>
                    </a:solidFill>
                  </a:rPr>
                  <a:t>Total cost and manpower for transfer and integration into a CERN facility:     </a:t>
                </a:r>
              </a:p>
              <a:p>
                <a:r>
                  <a:rPr lang="en-US" sz="1600" b="1" i="1" dirty="0" smtClean="0">
                    <a:solidFill>
                      <a:srgbClr val="A50021"/>
                    </a:solidFill>
                  </a:rPr>
                  <a:t>      </a:t>
                </a:r>
                <a:r>
                  <a:rPr lang="en-US" b="1" i="1" dirty="0" smtClean="0">
                    <a:solidFill>
                      <a:srgbClr val="A50021"/>
                    </a:solidFill>
                  </a:rPr>
                  <a:t>15.2 MCHF	27.5 FTE (man year</a:t>
                </a:r>
                <a:r>
                  <a:rPr lang="en-US" sz="1600" b="1" i="1" dirty="0" smtClean="0">
                    <a:solidFill>
                      <a:srgbClr val="A50021"/>
                    </a:solidFill>
                  </a:rPr>
                  <a:t>)</a:t>
                </a:r>
              </a:p>
            </p:txBody>
          </p:sp>
        </p:grpSp>
        <p:sp>
          <p:nvSpPr>
            <p:cNvPr id="8" name="TextBox 7"/>
            <p:cNvSpPr txBox="1"/>
            <p:nvPr/>
          </p:nvSpPr>
          <p:spPr>
            <a:xfrm>
              <a:off x="1001617" y="6150763"/>
              <a:ext cx="2932430" cy="461665"/>
            </a:xfrm>
            <a:prstGeom prst="rect">
              <a:avLst/>
            </a:prstGeom>
            <a:noFill/>
          </p:spPr>
          <p:txBody>
            <a:bodyPr wrap="square" rtlCol="0">
              <a:spAutoFit/>
            </a:bodyPr>
            <a:lstStyle/>
            <a:p>
              <a:r>
                <a:rPr lang="en-US" sz="1200" dirty="0" smtClean="0"/>
                <a:t>NB. The figures have not been considered the CERN management</a:t>
              </a:r>
              <a:endParaRPr lang="en-GB" sz="12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25</a:t>
            </a:fld>
            <a:endParaRPr lang="en-US"/>
          </a:p>
        </p:txBody>
      </p:sp>
      <p:sp>
        <p:nvSpPr>
          <p:cNvPr id="7" name="TextBox 6"/>
          <p:cNvSpPr txBox="1"/>
          <p:nvPr/>
        </p:nvSpPr>
        <p:spPr>
          <a:xfrm>
            <a:off x="5325224" y="273830"/>
            <a:ext cx="3583225" cy="584775"/>
          </a:xfrm>
          <a:prstGeom prst="rect">
            <a:avLst/>
          </a:prstGeom>
          <a:noFill/>
        </p:spPr>
        <p:txBody>
          <a:bodyPr wrap="none" rtlCol="0">
            <a:spAutoFit/>
          </a:bodyPr>
          <a:lstStyle/>
          <a:p>
            <a:r>
              <a:rPr lang="en-US" sz="3200" b="1" dirty="0" smtClean="0"/>
              <a:t>General conclusions</a:t>
            </a:r>
            <a:endParaRPr lang="en-US" sz="3200" b="1" dirty="0"/>
          </a:p>
        </p:txBody>
      </p:sp>
      <p:sp>
        <p:nvSpPr>
          <p:cNvPr id="9" name="TextBox 8"/>
          <p:cNvSpPr txBox="1"/>
          <p:nvPr/>
        </p:nvSpPr>
        <p:spPr>
          <a:xfrm>
            <a:off x="1234473" y="1506280"/>
            <a:ext cx="7799164" cy="3739485"/>
          </a:xfrm>
          <a:prstGeom prst="rect">
            <a:avLst/>
          </a:prstGeom>
          <a:noFill/>
        </p:spPr>
        <p:txBody>
          <a:bodyPr wrap="square" rtlCol="0">
            <a:spAutoFit/>
          </a:bodyPr>
          <a:lstStyle/>
          <a:p>
            <a:pPr marL="271463" lvl="1" indent="-271463">
              <a:spcBef>
                <a:spcPts val="1800"/>
              </a:spcBef>
              <a:buClr>
                <a:schemeClr val="tx2">
                  <a:lumMod val="75000"/>
                </a:schemeClr>
              </a:buClr>
              <a:buFont typeface="Calibri" pitchFamily="34" charset="0"/>
              <a:buChar char="●"/>
            </a:pPr>
            <a:r>
              <a:rPr lang="en-US" sz="2400" dirty="0" smtClean="0"/>
              <a:t>TSR </a:t>
            </a:r>
            <a:r>
              <a:rPr lang="en-US" sz="2400" dirty="0"/>
              <a:t>matches the HIE-ISOLDE characteristics</a:t>
            </a:r>
            <a:endParaRPr lang="en-GB" sz="2400" dirty="0"/>
          </a:p>
          <a:p>
            <a:pPr marL="271463" lvl="1" indent="-271463">
              <a:spcBef>
                <a:spcPts val="1800"/>
              </a:spcBef>
              <a:buClr>
                <a:schemeClr val="tx2">
                  <a:lumMod val="75000"/>
                </a:schemeClr>
              </a:buClr>
              <a:buFont typeface="Calibri" pitchFamily="34" charset="0"/>
              <a:buChar char="●"/>
            </a:pPr>
            <a:r>
              <a:rPr lang="en-GB" sz="2400" dirty="0" smtClean="0"/>
              <a:t>A storage ring at an ISOL facility: a unique instrument 	  </a:t>
            </a:r>
          </a:p>
          <a:p>
            <a:r>
              <a:rPr lang="en-US" dirty="0" smtClean="0"/>
              <a:t>	broad </a:t>
            </a:r>
            <a:r>
              <a:rPr lang="en-US" dirty="0"/>
              <a:t>range of elements and isotopes</a:t>
            </a:r>
          </a:p>
          <a:p>
            <a:r>
              <a:rPr lang="en-US" dirty="0"/>
              <a:t>	wide energy range</a:t>
            </a:r>
          </a:p>
          <a:p>
            <a:r>
              <a:rPr lang="en-US" dirty="0"/>
              <a:t>	e-cooled beams</a:t>
            </a:r>
          </a:p>
          <a:p>
            <a:r>
              <a:rPr lang="en-US" dirty="0"/>
              <a:t>	several tools for beam manipulation and </a:t>
            </a:r>
            <a:r>
              <a:rPr lang="en-US" dirty="0" smtClean="0"/>
              <a:t>detection</a:t>
            </a:r>
            <a:br>
              <a:rPr lang="en-US" dirty="0" smtClean="0"/>
            </a:br>
            <a:r>
              <a:rPr lang="en-GB" sz="2400" dirty="0" smtClean="0"/>
              <a:t>     </a:t>
            </a:r>
            <a:r>
              <a:rPr lang="en-US" sz="2400" i="1" dirty="0" smtClean="0"/>
              <a:t>First </a:t>
            </a:r>
            <a:r>
              <a:rPr lang="en-US" sz="2400" i="1" dirty="0"/>
              <a:t>storage ring with ISOL-facility</a:t>
            </a:r>
            <a:r>
              <a:rPr lang="en-US" sz="2400" i="1" dirty="0" smtClean="0"/>
              <a:t>!</a:t>
            </a:r>
          </a:p>
          <a:p>
            <a:pPr marL="271463" lvl="1" indent="-271463">
              <a:spcBef>
                <a:spcPts val="1800"/>
              </a:spcBef>
              <a:buClr>
                <a:schemeClr val="tx2">
                  <a:lumMod val="75000"/>
                </a:schemeClr>
              </a:buClr>
              <a:buFont typeface="Calibri" pitchFamily="34" charset="0"/>
              <a:buChar char="●"/>
            </a:pPr>
            <a:r>
              <a:rPr lang="en-GB" sz="2400" dirty="0" smtClean="0"/>
              <a:t>The technical aspects of the integration have been studied</a:t>
            </a:r>
          </a:p>
          <a:p>
            <a:pPr marL="271463" lvl="1" indent="-271463">
              <a:spcBef>
                <a:spcPts val="1800"/>
              </a:spcBef>
              <a:buClr>
                <a:schemeClr val="tx2">
                  <a:lumMod val="75000"/>
                </a:schemeClr>
              </a:buClr>
              <a:buFont typeface="Calibri" pitchFamily="34" charset="0"/>
              <a:buChar char="●"/>
            </a:pPr>
            <a:r>
              <a:rPr lang="en-US" sz="2400" dirty="0" smtClean="0"/>
              <a:t>Now awaiting response from the management…</a:t>
            </a:r>
            <a:endParaRPr lang="en-US" sz="2400" dirty="0"/>
          </a:p>
        </p:txBody>
      </p:sp>
      <p:pic>
        <p:nvPicPr>
          <p:cNvPr id="10" name="Picture 9" descr="TSR-Logo_W_2012-07-23.png"/>
          <p:cNvPicPr>
            <a:picLocks noChangeAspect="1"/>
          </p:cNvPicPr>
          <p:nvPr/>
        </p:nvPicPr>
        <p:blipFill rotWithShape="1">
          <a:blip r:embed="rId3" cstate="print"/>
          <a:srcRect b="15050"/>
          <a:stretch/>
        </p:blipFill>
        <p:spPr>
          <a:xfrm>
            <a:off x="6385032" y="6295891"/>
            <a:ext cx="2648605" cy="414691"/>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26</a:t>
            </a:fld>
            <a:endParaRPr lang="en-US"/>
          </a:p>
        </p:txBody>
      </p:sp>
      <p:sp>
        <p:nvSpPr>
          <p:cNvPr id="7" name="TextBox 6"/>
          <p:cNvSpPr txBox="1"/>
          <p:nvPr/>
        </p:nvSpPr>
        <p:spPr>
          <a:xfrm>
            <a:off x="1523541" y="2126509"/>
            <a:ext cx="6557309" cy="3847207"/>
          </a:xfrm>
          <a:prstGeom prst="rect">
            <a:avLst/>
          </a:prstGeom>
          <a:noFill/>
        </p:spPr>
        <p:txBody>
          <a:bodyPr wrap="none" rtlCol="0">
            <a:spAutoFit/>
          </a:bodyPr>
          <a:lstStyle/>
          <a:p>
            <a:pPr algn="ctr"/>
            <a:r>
              <a:rPr lang="en-GB" sz="2800" b="1" dirty="0" smtClean="0"/>
              <a:t>Thanks for your attention!</a:t>
            </a:r>
          </a:p>
          <a:p>
            <a:pPr algn="ctr"/>
            <a:endParaRPr lang="en-US" dirty="0" smtClean="0"/>
          </a:p>
          <a:p>
            <a:pPr algn="ctr"/>
            <a:endParaRPr lang="en-GB" dirty="0"/>
          </a:p>
          <a:p>
            <a:pPr algn="ctr"/>
            <a:endParaRPr lang="en-GB" i="1" dirty="0" smtClean="0"/>
          </a:p>
          <a:p>
            <a:pPr algn="ctr"/>
            <a:r>
              <a:rPr lang="en-GB" b="1" dirty="0" smtClean="0"/>
              <a:t>Credits to </a:t>
            </a:r>
          </a:p>
          <a:p>
            <a:pPr algn="ctr"/>
            <a:endParaRPr lang="en-GB" dirty="0" smtClean="0"/>
          </a:p>
          <a:p>
            <a:pPr algn="ctr"/>
            <a:r>
              <a:rPr lang="en-GB" dirty="0" smtClean="0"/>
              <a:t>M. </a:t>
            </a:r>
            <a:r>
              <a:rPr lang="en-GB" dirty="0" err="1" smtClean="0"/>
              <a:t>Grieser</a:t>
            </a:r>
            <a:r>
              <a:rPr lang="en-GB" dirty="0" smtClean="0"/>
              <a:t> MPI-K</a:t>
            </a:r>
          </a:p>
          <a:p>
            <a:pPr algn="ctr"/>
            <a:endParaRPr lang="en-GB" dirty="0" smtClean="0"/>
          </a:p>
          <a:p>
            <a:pPr algn="ctr"/>
            <a:r>
              <a:rPr lang="en-GB" dirty="0" smtClean="0"/>
              <a:t>Experimentalists K. </a:t>
            </a:r>
            <a:r>
              <a:rPr lang="en-GB" dirty="0" err="1" smtClean="0"/>
              <a:t>Blaum</a:t>
            </a:r>
            <a:r>
              <a:rPr lang="en-GB" dirty="0" smtClean="0"/>
              <a:t>, P. Butler, R. </a:t>
            </a:r>
            <a:r>
              <a:rPr lang="en-GB" dirty="0" err="1" smtClean="0"/>
              <a:t>Raabe</a:t>
            </a:r>
            <a:r>
              <a:rPr lang="en-GB" dirty="0" smtClean="0"/>
              <a:t>, Y. Litvinov, P. Woods…</a:t>
            </a:r>
            <a:endParaRPr lang="en-GB" dirty="0"/>
          </a:p>
          <a:p>
            <a:pPr algn="ctr"/>
            <a:endParaRPr lang="en-GB" dirty="0" smtClean="0"/>
          </a:p>
          <a:p>
            <a:pPr algn="ctr"/>
            <a:r>
              <a:rPr lang="en-GB" dirty="0" smtClean="0"/>
              <a:t>TSR@ISOLDE collaboration</a:t>
            </a:r>
          </a:p>
          <a:p>
            <a:pPr algn="ctr"/>
            <a:endParaRPr lang="en-US" dirty="0"/>
          </a:p>
          <a:p>
            <a:pPr algn="ctr"/>
            <a:r>
              <a:rPr lang="en-GB" dirty="0"/>
              <a:t>CERN support </a:t>
            </a:r>
            <a:r>
              <a:rPr lang="en-GB" dirty="0" smtClean="0"/>
              <a:t>groups</a:t>
            </a:r>
            <a:endParaRPr lang="en-GB" dirty="0"/>
          </a:p>
        </p:txBody>
      </p:sp>
    </p:spTree>
    <p:extLst>
      <p:ext uri="{BB962C8B-B14F-4D97-AF65-F5344CB8AC3E}">
        <p14:creationId xmlns:p14="http://schemas.microsoft.com/office/powerpoint/2010/main" val="3538384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9"/>
          <p:cNvSpPr>
            <a:spLocks/>
          </p:cNvSpPr>
          <p:nvPr/>
        </p:nvSpPr>
        <p:spPr bwMode="auto">
          <a:xfrm>
            <a:off x="756971" y="241300"/>
            <a:ext cx="91440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en-US" altLang="en-US" sz="3200" b="1" dirty="0">
                <a:latin typeface="+mn-lt"/>
                <a:ea typeface="ヒラギノ角ゴ ProN W3" charset="-128"/>
                <a:sym typeface="Arial Black" pitchFamily="34" charset="0"/>
              </a:rPr>
              <a:t>High-energy and low-energy storage rings</a:t>
            </a:r>
          </a:p>
        </p:txBody>
      </p:sp>
      <p:sp>
        <p:nvSpPr>
          <p:cNvPr id="9" name="TextBox 1"/>
          <p:cNvSpPr txBox="1">
            <a:spLocks noChangeArrowheads="1"/>
          </p:cNvSpPr>
          <p:nvPr/>
        </p:nvSpPr>
        <p:spPr bwMode="auto">
          <a:xfrm>
            <a:off x="1908175" y="1484313"/>
            <a:ext cx="5173663"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26" tIns="45664" rIns="91326" bIns="45664">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b="1" dirty="0">
                <a:solidFill>
                  <a:srgbClr val="000000"/>
                </a:solidFill>
                <a:ea typeface="ヒラギノ角ゴ ProN W3" charset="-128"/>
                <a:sym typeface="Arial" pitchFamily="34" charset="0"/>
              </a:rPr>
              <a:t>Storage Rings for Physics with Exotic Nuclei</a:t>
            </a:r>
          </a:p>
        </p:txBody>
      </p:sp>
      <p:cxnSp>
        <p:nvCxnSpPr>
          <p:cNvPr id="10" name="Straight Arrow Connector 9"/>
          <p:cNvCxnSpPr/>
          <p:nvPr/>
        </p:nvCxnSpPr>
        <p:spPr bwMode="auto">
          <a:xfrm flipH="1">
            <a:off x="2987675" y="2133600"/>
            <a:ext cx="720725" cy="719138"/>
          </a:xfrm>
          <a:prstGeom prst="straightConnector1">
            <a:avLst/>
          </a:prstGeom>
          <a:solidFill>
            <a:srgbClr val="BBE0E3"/>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Arrow Connector 10"/>
          <p:cNvCxnSpPr/>
          <p:nvPr/>
        </p:nvCxnSpPr>
        <p:spPr bwMode="auto">
          <a:xfrm>
            <a:off x="5076825" y="2133600"/>
            <a:ext cx="647700" cy="719138"/>
          </a:xfrm>
          <a:prstGeom prst="straightConnector1">
            <a:avLst/>
          </a:prstGeom>
          <a:solidFill>
            <a:srgbClr val="BBE0E3"/>
          </a:solidFill>
          <a:ln w="9525" cap="flat" cmpd="sng" algn="ctr">
            <a:solidFill>
              <a:srgbClr val="00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2" name="TextBox 28"/>
          <p:cNvSpPr txBox="1">
            <a:spLocks noChangeArrowheads="1"/>
          </p:cNvSpPr>
          <p:nvPr/>
        </p:nvSpPr>
        <p:spPr bwMode="auto">
          <a:xfrm>
            <a:off x="2411413" y="2924175"/>
            <a:ext cx="1563687"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26" tIns="45664" rIns="91326" bIns="45664">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b="1" dirty="0">
                <a:solidFill>
                  <a:srgbClr val="FF0000"/>
                </a:solidFill>
                <a:ea typeface="ヒラギノ角ゴ ProN W3" charset="-128"/>
                <a:sym typeface="Arial" pitchFamily="34" charset="0"/>
              </a:rPr>
              <a:t>High-energy</a:t>
            </a:r>
          </a:p>
        </p:txBody>
      </p:sp>
      <p:sp>
        <p:nvSpPr>
          <p:cNvPr id="13" name="TextBox 29"/>
          <p:cNvSpPr txBox="1">
            <a:spLocks noChangeArrowheads="1"/>
          </p:cNvSpPr>
          <p:nvPr/>
        </p:nvSpPr>
        <p:spPr bwMode="auto">
          <a:xfrm>
            <a:off x="5299075" y="2924175"/>
            <a:ext cx="1509713"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26" tIns="45664" rIns="91326" bIns="45664">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b="1" dirty="0">
                <a:solidFill>
                  <a:srgbClr val="0000FF"/>
                </a:solidFill>
                <a:ea typeface="ヒラギノ角ゴ ProN W3" charset="-128"/>
                <a:sym typeface="Arial" pitchFamily="34" charset="0"/>
              </a:rPr>
              <a:t>Low-energy</a:t>
            </a:r>
          </a:p>
        </p:txBody>
      </p:sp>
      <p:sp>
        <p:nvSpPr>
          <p:cNvPr id="14" name="TextBox 30"/>
          <p:cNvSpPr txBox="1">
            <a:spLocks noChangeArrowheads="1"/>
          </p:cNvSpPr>
          <p:nvPr/>
        </p:nvSpPr>
        <p:spPr bwMode="auto">
          <a:xfrm>
            <a:off x="1763713" y="3429000"/>
            <a:ext cx="241617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26" tIns="45664" rIns="91326" bIns="45664">
            <a:spAutoFit/>
          </a:bodyPr>
          <a:lstStyle>
            <a:lvl1pPr marL="285750" indent="-2857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buFontTx/>
              <a:buChar char="-"/>
            </a:pPr>
            <a:r>
              <a:rPr lang="en-US" altLang="en-US" sz="1800" b="1" dirty="0">
                <a:solidFill>
                  <a:srgbClr val="FF0000"/>
                </a:solidFill>
                <a:ea typeface="ヒラギノ角ゴ ProN W3" charset="-128"/>
                <a:sym typeface="Arial" pitchFamily="34" charset="0"/>
              </a:rPr>
              <a:t>ESR @ GSI</a:t>
            </a:r>
          </a:p>
          <a:p>
            <a:pPr eaLnBrk="1" hangingPunct="1">
              <a:buFontTx/>
              <a:buChar char="-"/>
            </a:pPr>
            <a:r>
              <a:rPr lang="en-US" altLang="en-US" sz="1800" b="1" dirty="0" err="1">
                <a:solidFill>
                  <a:srgbClr val="FF0000"/>
                </a:solidFill>
                <a:ea typeface="ヒラギノ角ゴ ProN W3" charset="-128"/>
                <a:sym typeface="Arial" pitchFamily="34" charset="0"/>
              </a:rPr>
              <a:t>CSRe</a:t>
            </a:r>
            <a:r>
              <a:rPr lang="en-US" altLang="en-US" sz="1800" b="1" dirty="0">
                <a:solidFill>
                  <a:srgbClr val="FF0000"/>
                </a:solidFill>
                <a:ea typeface="ヒラギノ角ゴ ProN W3" charset="-128"/>
                <a:sym typeface="Arial" pitchFamily="34" charset="0"/>
              </a:rPr>
              <a:t> @ IMP</a:t>
            </a:r>
          </a:p>
          <a:p>
            <a:pPr eaLnBrk="1" hangingPunct="1">
              <a:buFontTx/>
              <a:buChar char="-"/>
            </a:pPr>
            <a:endParaRPr lang="en-US" altLang="en-US" sz="1800" b="1" dirty="0">
              <a:solidFill>
                <a:srgbClr val="FF0000"/>
              </a:solidFill>
              <a:ea typeface="ヒラギノ角ゴ ProN W3" charset="-128"/>
              <a:sym typeface="Arial" pitchFamily="34" charset="0"/>
            </a:endParaRPr>
          </a:p>
          <a:p>
            <a:pPr eaLnBrk="1" hangingPunct="1">
              <a:buFontTx/>
              <a:buChar char="-"/>
            </a:pPr>
            <a:r>
              <a:rPr lang="en-US" altLang="en-US" sz="1800" b="1" dirty="0">
                <a:solidFill>
                  <a:srgbClr val="000000"/>
                </a:solidFill>
                <a:ea typeface="ヒラギノ角ゴ ProN W3" charset="-128"/>
                <a:sym typeface="Arial" pitchFamily="34" charset="0"/>
              </a:rPr>
              <a:t>RI-RING @ RIKEN</a:t>
            </a:r>
          </a:p>
          <a:p>
            <a:pPr eaLnBrk="1" hangingPunct="1">
              <a:buFontTx/>
              <a:buChar char="-"/>
            </a:pPr>
            <a:r>
              <a:rPr lang="en-US" altLang="en-US" sz="1800" b="1" dirty="0">
                <a:solidFill>
                  <a:srgbClr val="000000"/>
                </a:solidFill>
                <a:ea typeface="ヒラギノ角ゴ ProN W3" charset="-128"/>
                <a:sym typeface="Arial" pitchFamily="34" charset="0"/>
              </a:rPr>
              <a:t>CR @ FAIR</a:t>
            </a:r>
          </a:p>
          <a:p>
            <a:pPr eaLnBrk="1" hangingPunct="1">
              <a:buFontTx/>
              <a:buChar char="-"/>
            </a:pPr>
            <a:r>
              <a:rPr lang="en-US" altLang="en-US" sz="1800" b="1" dirty="0">
                <a:solidFill>
                  <a:srgbClr val="000000"/>
                </a:solidFill>
                <a:ea typeface="ヒラギノ角ゴ ProN W3" charset="-128"/>
                <a:sym typeface="Arial" pitchFamily="34" charset="0"/>
              </a:rPr>
              <a:t>HESR @ FAIR</a:t>
            </a:r>
          </a:p>
          <a:p>
            <a:pPr eaLnBrk="1" hangingPunct="1">
              <a:buFontTx/>
              <a:buChar char="-"/>
            </a:pPr>
            <a:endParaRPr lang="en-US" altLang="en-US" sz="1800" b="1" dirty="0">
              <a:solidFill>
                <a:srgbClr val="FF0000"/>
              </a:solidFill>
              <a:ea typeface="ヒラギノ角ゴ ProN W3" charset="-128"/>
              <a:sym typeface="Arial" pitchFamily="34" charset="0"/>
            </a:endParaRPr>
          </a:p>
          <a:p>
            <a:pPr eaLnBrk="1" hangingPunct="1">
              <a:buFontTx/>
              <a:buChar char="-"/>
            </a:pPr>
            <a:r>
              <a:rPr lang="en-US" altLang="en-US" sz="1800" b="1" dirty="0">
                <a:solidFill>
                  <a:srgbClr val="000000"/>
                </a:solidFill>
                <a:ea typeface="ヒラギノ角ゴ ProN W3" charset="-128"/>
                <a:sym typeface="Arial" pitchFamily="34" charset="0"/>
              </a:rPr>
              <a:t>NESR @ FAIR</a:t>
            </a:r>
          </a:p>
          <a:p>
            <a:pPr eaLnBrk="1" hangingPunct="1">
              <a:buFontTx/>
              <a:buChar char="-"/>
            </a:pPr>
            <a:r>
              <a:rPr lang="en-US" altLang="en-US" sz="1800" b="1" dirty="0">
                <a:solidFill>
                  <a:srgbClr val="000000"/>
                </a:solidFill>
                <a:ea typeface="ヒラギノ角ゴ ProN W3" charset="-128"/>
                <a:sym typeface="Arial" pitchFamily="34" charset="0"/>
              </a:rPr>
              <a:t>RESR @ FAIR</a:t>
            </a:r>
          </a:p>
          <a:p>
            <a:pPr eaLnBrk="1" hangingPunct="1">
              <a:buFontTx/>
              <a:buChar char="-"/>
            </a:pPr>
            <a:r>
              <a:rPr lang="en-US" altLang="en-US" sz="1800" b="1" dirty="0">
                <a:solidFill>
                  <a:srgbClr val="000000"/>
                </a:solidFill>
                <a:ea typeface="ヒラギノ角ゴ ProN W3" charset="-128"/>
                <a:sym typeface="Arial" pitchFamily="34" charset="0"/>
              </a:rPr>
              <a:t>HIAF</a:t>
            </a:r>
          </a:p>
        </p:txBody>
      </p:sp>
      <p:sp>
        <p:nvSpPr>
          <p:cNvPr id="15" name="TextBox 31"/>
          <p:cNvSpPr txBox="1">
            <a:spLocks noChangeArrowheads="1"/>
          </p:cNvSpPr>
          <p:nvPr/>
        </p:nvSpPr>
        <p:spPr bwMode="auto">
          <a:xfrm>
            <a:off x="4884738" y="3500438"/>
            <a:ext cx="23510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26" tIns="45664" rIns="91326" bIns="45664">
            <a:spAutoFit/>
          </a:bodyPr>
          <a:lstStyle>
            <a:lvl1pPr marL="285750" indent="-285750"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buFontTx/>
              <a:buChar char="-"/>
            </a:pPr>
            <a:r>
              <a:rPr lang="en-US" altLang="en-US" sz="1800" b="1">
                <a:solidFill>
                  <a:srgbClr val="0000FF"/>
                </a:solidFill>
                <a:ea typeface="ヒラギノ角ゴ ProN W3" charset="-128"/>
                <a:sym typeface="Arial" pitchFamily="34" charset="0"/>
              </a:rPr>
              <a:t>TSR @ ISOLDE</a:t>
            </a:r>
          </a:p>
          <a:p>
            <a:pPr eaLnBrk="1" hangingPunct="1">
              <a:buFontTx/>
              <a:buChar char="-"/>
            </a:pPr>
            <a:r>
              <a:rPr lang="en-US" altLang="en-US" sz="1800" b="1">
                <a:solidFill>
                  <a:srgbClr val="0000FF"/>
                </a:solidFill>
                <a:ea typeface="ヒラギノ角ゴ ProN W3" charset="-128"/>
                <a:sym typeface="Arial" pitchFamily="34" charset="0"/>
              </a:rPr>
              <a:t>CRYRING @ ESR</a:t>
            </a:r>
          </a:p>
        </p:txBody>
      </p:sp>
      <p:sp>
        <p:nvSpPr>
          <p:cNvPr id="16" name="TextBox 2"/>
          <p:cNvSpPr txBox="1">
            <a:spLocks noChangeArrowheads="1"/>
          </p:cNvSpPr>
          <p:nvPr/>
        </p:nvSpPr>
        <p:spPr bwMode="auto">
          <a:xfrm rot="16200000">
            <a:off x="-690563" y="3857626"/>
            <a:ext cx="4341813"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26" tIns="45664" rIns="91326" bIns="45664">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b="1">
                <a:solidFill>
                  <a:srgbClr val="FF0000"/>
                </a:solidFill>
              </a:rPr>
              <a:t>Easy access to highest charge states</a:t>
            </a:r>
          </a:p>
        </p:txBody>
      </p:sp>
      <p:sp>
        <p:nvSpPr>
          <p:cNvPr id="17" name="TextBox 16"/>
          <p:cNvSpPr txBox="1">
            <a:spLocks noChangeArrowheads="1"/>
          </p:cNvSpPr>
          <p:nvPr/>
        </p:nvSpPr>
        <p:spPr bwMode="auto">
          <a:xfrm rot="16200000">
            <a:off x="5472112" y="3933826"/>
            <a:ext cx="4208463"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326" tIns="45664" rIns="91326" bIns="45664">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altLang="en-US" sz="1800" b="1">
                <a:solidFill>
                  <a:srgbClr val="FF0000"/>
                </a:solidFill>
              </a:rPr>
              <a:t>Highly-charged ions at low-energies</a:t>
            </a:r>
          </a:p>
        </p:txBody>
      </p:sp>
      <p:sp>
        <p:nvSpPr>
          <p:cNvPr id="18" name="TextBox 17"/>
          <p:cNvSpPr txBox="1"/>
          <p:nvPr/>
        </p:nvSpPr>
        <p:spPr>
          <a:xfrm>
            <a:off x="3888696" y="6389763"/>
            <a:ext cx="1992084" cy="369332"/>
          </a:xfrm>
          <a:prstGeom prst="rect">
            <a:avLst/>
          </a:prstGeom>
          <a:noFill/>
        </p:spPr>
        <p:txBody>
          <a:bodyPr wrap="none" rtlCol="0">
            <a:spAutoFit/>
          </a:bodyPr>
          <a:lstStyle/>
          <a:p>
            <a:r>
              <a:rPr lang="en-US" dirty="0" smtClean="0">
                <a:solidFill>
                  <a:schemeClr val="bg1">
                    <a:lumMod val="50000"/>
                  </a:schemeClr>
                </a:solidFill>
              </a:rPr>
              <a:t>Courtesy Y. Litvinov</a:t>
            </a:r>
            <a:endParaRPr lang="en-GB" dirty="0">
              <a:solidFill>
                <a:schemeClr val="bg1">
                  <a:lumMod val="50000"/>
                </a:schemeClr>
              </a:solidFill>
            </a:endParaRPr>
          </a:p>
        </p:txBody>
      </p:sp>
      <p:sp>
        <p:nvSpPr>
          <p:cNvPr id="19" name="TextBox 18"/>
          <p:cNvSpPr txBox="1"/>
          <p:nvPr/>
        </p:nvSpPr>
        <p:spPr>
          <a:xfrm>
            <a:off x="4884738" y="4742418"/>
            <a:ext cx="2430462" cy="923330"/>
          </a:xfrm>
          <a:prstGeom prst="rect">
            <a:avLst/>
          </a:prstGeom>
          <a:noFill/>
        </p:spPr>
        <p:txBody>
          <a:bodyPr wrap="square" rtlCol="0">
            <a:spAutoFit/>
          </a:bodyPr>
          <a:lstStyle/>
          <a:p>
            <a:pPr algn="ctr"/>
            <a:r>
              <a:rPr lang="en-US" i="1" dirty="0">
                <a:solidFill>
                  <a:srgbClr val="0000FF"/>
                </a:solidFill>
              </a:rPr>
              <a:t>T</a:t>
            </a:r>
            <a:r>
              <a:rPr lang="en-US" i="1" dirty="0" smtClean="0">
                <a:solidFill>
                  <a:srgbClr val="0000FF"/>
                </a:solidFill>
              </a:rPr>
              <a:t>SR beams originates from opposite side of the energy spectrum</a:t>
            </a:r>
            <a:endParaRPr lang="en-GB" i="1" dirty="0">
              <a:solidFill>
                <a:srgbClr val="0000FF"/>
              </a:solidFill>
            </a:endParaRPr>
          </a:p>
        </p:txBody>
      </p:sp>
      <p:sp>
        <p:nvSpPr>
          <p:cNvPr id="2" name="Rectangle 1"/>
          <p:cNvSpPr/>
          <p:nvPr/>
        </p:nvSpPr>
        <p:spPr>
          <a:xfrm>
            <a:off x="1293812" y="1873250"/>
            <a:ext cx="3201194" cy="4418013"/>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37413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19"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5576" y="54584"/>
            <a:ext cx="7643192" cy="980736"/>
          </a:xfrm>
        </p:spPr>
        <p:txBody>
          <a:bodyPr>
            <a:normAutofit/>
          </a:bodyPr>
          <a:lstStyle/>
          <a:p>
            <a:r>
              <a:rPr lang="en-US" sz="3200" dirty="0" smtClean="0"/>
              <a:t>Test Storage Rings at Heidelberg</a:t>
            </a:r>
            <a:endParaRPr lang="en-GB" sz="32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4</a:t>
            </a:fld>
            <a:endParaRPr lang="en-US"/>
          </a:p>
        </p:txBody>
      </p:sp>
      <p:sp>
        <p:nvSpPr>
          <p:cNvPr id="16" name="Rectangle 15"/>
          <p:cNvSpPr/>
          <p:nvPr/>
        </p:nvSpPr>
        <p:spPr>
          <a:xfrm>
            <a:off x="6709559" y="1680593"/>
            <a:ext cx="2434441" cy="2554545"/>
          </a:xfrm>
          <a:prstGeom prst="rect">
            <a:avLst/>
          </a:prstGeom>
        </p:spPr>
        <p:txBody>
          <a:bodyPr wrap="square">
            <a:spAutoFit/>
          </a:bodyPr>
          <a:lstStyle/>
          <a:p>
            <a:r>
              <a:rPr lang="en-US" sz="1600" dirty="0" smtClean="0"/>
              <a:t>* In operation since 1988</a:t>
            </a:r>
          </a:p>
          <a:p>
            <a:endParaRPr lang="en-US" sz="1600" dirty="0" smtClean="0"/>
          </a:p>
          <a:p>
            <a:r>
              <a:rPr lang="en-US" sz="1600" dirty="0" smtClean="0"/>
              <a:t>* Mainly for atomic physics studies and accelerator development</a:t>
            </a:r>
          </a:p>
          <a:p>
            <a:endParaRPr lang="en-US" sz="1600" dirty="0" smtClean="0"/>
          </a:p>
          <a:p>
            <a:r>
              <a:rPr lang="en-US" sz="1600" dirty="0" smtClean="0"/>
              <a:t>* One nuclear physics experiment – FILTEX</a:t>
            </a:r>
          </a:p>
          <a:p>
            <a:r>
              <a:rPr lang="sv-SE" sz="1600" dirty="0" smtClean="0"/>
              <a:t>(internal polarized </a:t>
            </a:r>
          </a:p>
          <a:p>
            <a:r>
              <a:rPr lang="sv-SE" sz="1600" dirty="0" smtClean="0"/>
              <a:t>H</a:t>
            </a:r>
            <a:r>
              <a:rPr lang="sv-SE" sz="1600" baseline="-25000" dirty="0" smtClean="0"/>
              <a:t>2</a:t>
            </a:r>
            <a:r>
              <a:rPr lang="sv-SE" sz="1600" dirty="0" smtClean="0"/>
              <a:t> gas target)</a:t>
            </a:r>
            <a:endParaRPr lang="en-US" sz="1600" dirty="0" smtClean="0"/>
          </a:p>
        </p:txBody>
      </p:sp>
      <p:sp>
        <p:nvSpPr>
          <p:cNvPr id="17" name="Rectangle 16"/>
          <p:cNvSpPr/>
          <p:nvPr/>
        </p:nvSpPr>
        <p:spPr>
          <a:xfrm>
            <a:off x="1009856" y="5352485"/>
            <a:ext cx="4690754" cy="923330"/>
          </a:xfrm>
          <a:prstGeom prst="rect">
            <a:avLst/>
          </a:prstGeom>
        </p:spPr>
        <p:txBody>
          <a:bodyPr wrap="square">
            <a:spAutoFit/>
          </a:bodyPr>
          <a:lstStyle/>
          <a:p>
            <a:r>
              <a:rPr lang="en-US" dirty="0" smtClean="0"/>
              <a:t>Circumference: 55.42 m</a:t>
            </a:r>
          </a:p>
          <a:p>
            <a:r>
              <a:rPr lang="en-US" dirty="0" smtClean="0"/>
              <a:t>Vacuum: ~few 1E-11 mbar</a:t>
            </a:r>
          </a:p>
          <a:p>
            <a:r>
              <a:rPr lang="en-US" dirty="0" smtClean="0"/>
              <a:t>Acceptance: 120 mm </a:t>
            </a:r>
            <a:r>
              <a:rPr lang="en-US" dirty="0" err="1" smtClean="0"/>
              <a:t>mrad</a:t>
            </a:r>
            <a:endParaRPr lang="en-US" dirty="0" smtClean="0"/>
          </a:p>
        </p:txBody>
      </p:sp>
      <p:pic>
        <p:nvPicPr>
          <p:cNvPr id="36" name="Picture 2"/>
          <p:cNvPicPr>
            <a:picLocks noChangeAspect="1" noChangeArrowheads="1"/>
          </p:cNvPicPr>
          <p:nvPr/>
        </p:nvPicPr>
        <p:blipFill rotWithShape="1">
          <a:blip r:embed="rId3" cstate="print"/>
          <a:srcRect t="15219"/>
          <a:stretch/>
        </p:blipFill>
        <p:spPr bwMode="auto">
          <a:xfrm>
            <a:off x="111588" y="1439762"/>
            <a:ext cx="6487291" cy="3627538"/>
          </a:xfrm>
          <a:prstGeom prst="rect">
            <a:avLst/>
          </a:prstGeom>
          <a:noFill/>
          <a:ln w="9525">
            <a:noFill/>
            <a:miter lim="800000"/>
            <a:headEnd/>
            <a:tailEnd/>
          </a:ln>
        </p:spPr>
      </p:pic>
      <p:grpSp>
        <p:nvGrpSpPr>
          <p:cNvPr id="3" name="Group 2"/>
          <p:cNvGrpSpPr/>
          <p:nvPr/>
        </p:nvGrpSpPr>
        <p:grpSpPr>
          <a:xfrm>
            <a:off x="393267" y="968663"/>
            <a:ext cx="5976664" cy="3965287"/>
            <a:chOff x="810227" y="7574310"/>
            <a:chExt cx="7488832" cy="4968552"/>
          </a:xfrm>
        </p:grpSpPr>
        <p:sp>
          <p:nvSpPr>
            <p:cNvPr id="38" name="Rounded Rectangle 37"/>
            <p:cNvSpPr/>
            <p:nvPr/>
          </p:nvSpPr>
          <p:spPr>
            <a:xfrm>
              <a:off x="4122595" y="12110814"/>
              <a:ext cx="1368152" cy="432048"/>
            </a:xfrm>
            <a:prstGeom prst="roundRect">
              <a:avLst>
                <a:gd name="adj" fmla="val 16628"/>
              </a:avLst>
            </a:prstGeom>
            <a:solidFill>
              <a:srgbClr val="D7DFE1"/>
            </a:solidFill>
            <a:ln>
              <a:noFill/>
            </a:ln>
            <a:effectLst>
              <a:outerShdw blurRad="292100" dist="139700" dir="2700000" algn="tl" rotWithShape="0">
                <a:schemeClr val="tx1">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305C"/>
                  </a:solidFill>
                </a:rPr>
                <a:t>injection</a:t>
              </a:r>
              <a:endParaRPr lang="en-GB" b="1" dirty="0">
                <a:solidFill>
                  <a:srgbClr val="00305C"/>
                </a:solidFill>
              </a:endParaRPr>
            </a:p>
          </p:txBody>
        </p:sp>
        <p:cxnSp>
          <p:nvCxnSpPr>
            <p:cNvPr id="39" name="Straight Arrow Connector 38"/>
            <p:cNvCxnSpPr>
              <a:stCxn id="38" idx="0"/>
            </p:cNvCxnSpPr>
            <p:nvPr/>
          </p:nvCxnSpPr>
          <p:spPr>
            <a:xfrm flipV="1">
              <a:off x="4806671" y="11030694"/>
              <a:ext cx="36004" cy="1080120"/>
            </a:xfrm>
            <a:prstGeom prst="straightConnector1">
              <a:avLst/>
            </a:prstGeom>
            <a:ln w="76200">
              <a:solidFill>
                <a:srgbClr val="FFFF00"/>
              </a:solidFill>
              <a:tailEnd type="triangle"/>
            </a:ln>
          </p:spPr>
          <p:style>
            <a:lnRef idx="3">
              <a:schemeClr val="accent6"/>
            </a:lnRef>
            <a:fillRef idx="0">
              <a:schemeClr val="accent6"/>
            </a:fillRef>
            <a:effectRef idx="2">
              <a:schemeClr val="accent6"/>
            </a:effectRef>
            <a:fontRef idx="minor">
              <a:schemeClr val="tx1"/>
            </a:fontRef>
          </p:style>
        </p:cxnSp>
        <p:sp>
          <p:nvSpPr>
            <p:cNvPr id="40" name="Rounded Rectangle 39"/>
            <p:cNvSpPr/>
            <p:nvPr/>
          </p:nvSpPr>
          <p:spPr>
            <a:xfrm>
              <a:off x="810227" y="8582422"/>
              <a:ext cx="1224136" cy="432048"/>
            </a:xfrm>
            <a:prstGeom prst="roundRect">
              <a:avLst>
                <a:gd name="adj" fmla="val 16628"/>
              </a:avLst>
            </a:prstGeom>
            <a:solidFill>
              <a:srgbClr val="D7DFE1"/>
            </a:solidFill>
            <a:ln>
              <a:noFill/>
            </a:ln>
            <a:effectLst>
              <a:outerShdw blurRad="292100" dist="139700" dir="2700000" algn="tl" rotWithShape="0">
                <a:schemeClr val="tx1">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305C"/>
                  </a:solidFill>
                </a:rPr>
                <a:t>ECOOL</a:t>
              </a:r>
              <a:endParaRPr lang="en-GB" b="1" dirty="0">
                <a:solidFill>
                  <a:srgbClr val="00305C"/>
                </a:solidFill>
              </a:endParaRPr>
            </a:p>
          </p:txBody>
        </p:sp>
        <p:cxnSp>
          <p:nvCxnSpPr>
            <p:cNvPr id="41" name="Straight Arrow Connector 40"/>
            <p:cNvCxnSpPr>
              <a:stCxn id="40" idx="3"/>
            </p:cNvCxnSpPr>
            <p:nvPr/>
          </p:nvCxnSpPr>
          <p:spPr>
            <a:xfrm>
              <a:off x="2034363" y="8798446"/>
              <a:ext cx="792088" cy="144016"/>
            </a:xfrm>
            <a:prstGeom prst="straightConnector1">
              <a:avLst/>
            </a:prstGeom>
            <a:ln w="76200">
              <a:solidFill>
                <a:srgbClr val="FFFF00"/>
              </a:solidFill>
              <a:tailEnd type="triangle"/>
            </a:ln>
          </p:spPr>
          <p:style>
            <a:lnRef idx="3">
              <a:schemeClr val="accent6"/>
            </a:lnRef>
            <a:fillRef idx="0">
              <a:schemeClr val="accent6"/>
            </a:fillRef>
            <a:effectRef idx="2">
              <a:schemeClr val="accent6"/>
            </a:effectRef>
            <a:fontRef idx="minor">
              <a:schemeClr val="tx1"/>
            </a:fontRef>
          </p:style>
        </p:cxnSp>
        <p:sp>
          <p:nvSpPr>
            <p:cNvPr id="42" name="Rounded Rectangle 41"/>
            <p:cNvSpPr/>
            <p:nvPr/>
          </p:nvSpPr>
          <p:spPr>
            <a:xfrm>
              <a:off x="6786891" y="8294390"/>
              <a:ext cx="1512168" cy="432048"/>
            </a:xfrm>
            <a:prstGeom prst="roundRect">
              <a:avLst>
                <a:gd name="adj" fmla="val 16628"/>
              </a:avLst>
            </a:prstGeom>
            <a:solidFill>
              <a:srgbClr val="D7DFE1"/>
            </a:solidFill>
            <a:ln>
              <a:noFill/>
            </a:ln>
            <a:effectLst>
              <a:outerShdw blurRad="292100" dist="139700" dir="2700000" algn="tl" rotWithShape="0">
                <a:schemeClr val="tx1">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305C"/>
                  </a:solidFill>
                </a:rPr>
                <a:t>resonator</a:t>
              </a:r>
              <a:endParaRPr lang="en-GB" b="1" dirty="0">
                <a:solidFill>
                  <a:srgbClr val="00305C"/>
                </a:solidFill>
              </a:endParaRPr>
            </a:p>
          </p:txBody>
        </p:sp>
        <p:cxnSp>
          <p:nvCxnSpPr>
            <p:cNvPr id="43" name="Straight Arrow Connector 42"/>
            <p:cNvCxnSpPr>
              <a:stCxn id="42" idx="2"/>
            </p:cNvCxnSpPr>
            <p:nvPr/>
          </p:nvCxnSpPr>
          <p:spPr>
            <a:xfrm>
              <a:off x="7542975" y="8726438"/>
              <a:ext cx="324036" cy="1080120"/>
            </a:xfrm>
            <a:prstGeom prst="straightConnector1">
              <a:avLst/>
            </a:prstGeom>
            <a:ln w="76200">
              <a:solidFill>
                <a:srgbClr val="FFFF00"/>
              </a:solidFill>
              <a:tailEnd type="triangle"/>
            </a:ln>
          </p:spPr>
          <p:style>
            <a:lnRef idx="3">
              <a:schemeClr val="accent6"/>
            </a:lnRef>
            <a:fillRef idx="0">
              <a:schemeClr val="accent6"/>
            </a:fillRef>
            <a:effectRef idx="2">
              <a:schemeClr val="accent6"/>
            </a:effectRef>
            <a:fontRef idx="minor">
              <a:schemeClr val="tx1"/>
            </a:fontRef>
          </p:style>
        </p:cxnSp>
        <p:sp>
          <p:nvSpPr>
            <p:cNvPr id="44" name="Rounded Rectangle 43"/>
            <p:cNvSpPr/>
            <p:nvPr/>
          </p:nvSpPr>
          <p:spPr>
            <a:xfrm>
              <a:off x="1242275" y="11390734"/>
              <a:ext cx="1512168" cy="432048"/>
            </a:xfrm>
            <a:prstGeom prst="roundRect">
              <a:avLst>
                <a:gd name="adj" fmla="val 16628"/>
              </a:avLst>
            </a:prstGeom>
            <a:solidFill>
              <a:srgbClr val="D7DFE1"/>
            </a:solidFill>
            <a:ln>
              <a:noFill/>
            </a:ln>
            <a:effectLst>
              <a:outerShdw blurRad="292100" dist="139700" dir="2700000" algn="tl" rotWithShape="0">
                <a:schemeClr val="tx1">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305C"/>
                  </a:solidFill>
                </a:rPr>
                <a:t>extraction</a:t>
              </a:r>
              <a:endParaRPr lang="en-GB" b="1" dirty="0">
                <a:solidFill>
                  <a:srgbClr val="00305C"/>
                </a:solidFill>
              </a:endParaRPr>
            </a:p>
          </p:txBody>
        </p:sp>
        <p:cxnSp>
          <p:nvCxnSpPr>
            <p:cNvPr id="45" name="Straight Arrow Connector 44"/>
            <p:cNvCxnSpPr>
              <a:stCxn id="44" idx="0"/>
            </p:cNvCxnSpPr>
            <p:nvPr/>
          </p:nvCxnSpPr>
          <p:spPr>
            <a:xfrm flipV="1">
              <a:off x="1998359" y="10598646"/>
              <a:ext cx="540060" cy="792088"/>
            </a:xfrm>
            <a:prstGeom prst="straightConnector1">
              <a:avLst/>
            </a:prstGeom>
            <a:ln w="76200">
              <a:solidFill>
                <a:srgbClr val="FFFF00"/>
              </a:solidFill>
              <a:tailEnd type="triangle"/>
            </a:ln>
          </p:spPr>
          <p:style>
            <a:lnRef idx="3">
              <a:schemeClr val="accent6"/>
            </a:lnRef>
            <a:fillRef idx="0">
              <a:schemeClr val="accent6"/>
            </a:fillRef>
            <a:effectRef idx="2">
              <a:schemeClr val="accent6"/>
            </a:effectRef>
            <a:fontRef idx="minor">
              <a:schemeClr val="tx1"/>
            </a:fontRef>
          </p:style>
        </p:cxnSp>
        <p:sp>
          <p:nvSpPr>
            <p:cNvPr id="46" name="Rounded Rectangle 45"/>
            <p:cNvSpPr/>
            <p:nvPr/>
          </p:nvSpPr>
          <p:spPr>
            <a:xfrm>
              <a:off x="4842675" y="7574310"/>
              <a:ext cx="1692188" cy="432048"/>
            </a:xfrm>
            <a:prstGeom prst="roundRect">
              <a:avLst>
                <a:gd name="adj" fmla="val 16628"/>
              </a:avLst>
            </a:prstGeom>
            <a:solidFill>
              <a:srgbClr val="D7DFE1"/>
            </a:solidFill>
            <a:ln>
              <a:noFill/>
            </a:ln>
            <a:effectLst>
              <a:outerShdw blurRad="292100" dist="139700" dir="2700000" algn="tl" rotWithShape="0">
                <a:schemeClr val="tx1">
                  <a:alpha val="6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rgbClr val="00305C"/>
                  </a:solidFill>
                </a:rPr>
                <a:t>experiment</a:t>
              </a:r>
              <a:endParaRPr lang="en-GB" b="1" dirty="0">
                <a:solidFill>
                  <a:srgbClr val="00305C"/>
                </a:solidFill>
              </a:endParaRPr>
            </a:p>
          </p:txBody>
        </p:sp>
        <p:cxnSp>
          <p:nvCxnSpPr>
            <p:cNvPr id="47" name="Straight Arrow Connector 46"/>
            <p:cNvCxnSpPr>
              <a:stCxn id="46" idx="2"/>
            </p:cNvCxnSpPr>
            <p:nvPr/>
          </p:nvCxnSpPr>
          <p:spPr>
            <a:xfrm flipH="1">
              <a:off x="5562755" y="8006358"/>
              <a:ext cx="126014" cy="864096"/>
            </a:xfrm>
            <a:prstGeom prst="straightConnector1">
              <a:avLst/>
            </a:prstGeom>
            <a:ln w="76200">
              <a:solidFill>
                <a:srgbClr val="FFFF00"/>
              </a:solidFill>
              <a:tailEnd type="triangle"/>
            </a:ln>
          </p:spPr>
          <p:style>
            <a:lnRef idx="3">
              <a:schemeClr val="accent6"/>
            </a:lnRef>
            <a:fillRef idx="0">
              <a:schemeClr val="accent6"/>
            </a:fillRef>
            <a:effectRef idx="2">
              <a:schemeClr val="accent6"/>
            </a:effectRef>
            <a:fontRef idx="minor">
              <a:schemeClr val="tx1"/>
            </a:fontRef>
          </p:style>
        </p:cxnSp>
      </p:grpSp>
      <p:sp>
        <p:nvSpPr>
          <p:cNvPr id="48" name="Rectangle 47"/>
          <p:cNvSpPr/>
          <p:nvPr/>
        </p:nvSpPr>
        <p:spPr>
          <a:xfrm>
            <a:off x="4366567" y="5328285"/>
            <a:ext cx="4572000" cy="1200329"/>
          </a:xfrm>
          <a:prstGeom prst="rect">
            <a:avLst/>
          </a:prstGeom>
        </p:spPr>
        <p:txBody>
          <a:bodyPr>
            <a:spAutoFit/>
          </a:bodyPr>
          <a:lstStyle/>
          <a:p>
            <a:r>
              <a:rPr lang="en-US" dirty="0" err="1"/>
              <a:t>Multiturn</a:t>
            </a:r>
            <a:r>
              <a:rPr lang="en-US" dirty="0"/>
              <a:t> injection: mA current</a:t>
            </a:r>
          </a:p>
          <a:p>
            <a:r>
              <a:rPr lang="en-US" dirty="0"/>
              <a:t>Electron cooler: transverse </a:t>
            </a:r>
            <a:r>
              <a:rPr lang="en-US" dirty="0" err="1"/>
              <a:t>T</a:t>
            </a:r>
            <a:r>
              <a:rPr lang="en-US" baseline="-25000" dirty="0" err="1"/>
              <a:t>cool</a:t>
            </a:r>
            <a:r>
              <a:rPr lang="en-US" dirty="0"/>
              <a:t> in order of 1 s</a:t>
            </a:r>
          </a:p>
          <a:p>
            <a:r>
              <a:rPr lang="en-US" dirty="0"/>
              <a:t>RF acceleration and deceleration possible</a:t>
            </a:r>
          </a:p>
          <a:p>
            <a:r>
              <a:rPr lang="es-ES" dirty="0" err="1"/>
              <a:t>Typical</a:t>
            </a:r>
            <a:r>
              <a:rPr lang="es-ES" dirty="0"/>
              <a:t> </a:t>
            </a:r>
            <a:r>
              <a:rPr lang="es-ES" dirty="0" err="1"/>
              <a:t>energy</a:t>
            </a:r>
            <a:r>
              <a:rPr lang="es-ES" dirty="0"/>
              <a:t> </a:t>
            </a:r>
            <a:r>
              <a:rPr lang="es-ES" baseline="30000" dirty="0"/>
              <a:t>12</a:t>
            </a:r>
            <a:r>
              <a:rPr lang="es-ES" dirty="0"/>
              <a:t>C</a:t>
            </a:r>
            <a:r>
              <a:rPr lang="es-ES" baseline="30000" dirty="0"/>
              <a:t>6+</a:t>
            </a:r>
            <a:r>
              <a:rPr lang="es-ES" dirty="0"/>
              <a:t>: 6 </a:t>
            </a:r>
            <a:r>
              <a:rPr lang="es-ES" dirty="0" err="1"/>
              <a:t>MeV</a:t>
            </a:r>
            <a:r>
              <a:rPr lang="es-ES" dirty="0"/>
              <a:t>/u</a:t>
            </a:r>
            <a:endParaRPr lang="en-US" dirty="0"/>
          </a:p>
        </p:txBody>
      </p:sp>
      <p:sp>
        <p:nvSpPr>
          <p:cNvPr id="19" name="Rectangle 18"/>
          <p:cNvSpPr/>
          <p:nvPr/>
        </p:nvSpPr>
        <p:spPr>
          <a:xfrm>
            <a:off x="854409" y="6490514"/>
            <a:ext cx="5496948" cy="276999"/>
          </a:xfrm>
          <a:prstGeom prst="rect">
            <a:avLst/>
          </a:prstGeom>
        </p:spPr>
        <p:txBody>
          <a:bodyPr wrap="square">
            <a:spAutoFit/>
          </a:bodyPr>
          <a:lstStyle/>
          <a:p>
            <a:r>
              <a:rPr lang="en-US" sz="1200" dirty="0" smtClean="0"/>
              <a:t>www.mpi-hd.mpg.de/blaum/storage-rings/tsr/index.en.html</a:t>
            </a:r>
          </a:p>
        </p:txBody>
      </p:sp>
      <p:sp>
        <p:nvSpPr>
          <p:cNvPr id="5" name="TextBox 4"/>
          <p:cNvSpPr txBox="1"/>
          <p:nvPr/>
        </p:nvSpPr>
        <p:spPr>
          <a:xfrm>
            <a:off x="5640035" y="5036619"/>
            <a:ext cx="1069524" cy="261610"/>
          </a:xfrm>
          <a:prstGeom prst="rect">
            <a:avLst/>
          </a:prstGeom>
          <a:noFill/>
        </p:spPr>
        <p:txBody>
          <a:bodyPr wrap="none" rtlCol="0">
            <a:spAutoFit/>
          </a:bodyPr>
          <a:lstStyle/>
          <a:p>
            <a:r>
              <a:rPr lang="en-GB" sz="1100" dirty="0" smtClean="0">
                <a:solidFill>
                  <a:schemeClr val="bg1">
                    <a:lumMod val="50000"/>
                  </a:schemeClr>
                </a:solidFill>
              </a:rPr>
              <a:t>Courtesy MPI-K</a:t>
            </a:r>
            <a:endParaRPr lang="en-GB" sz="1100" dirty="0">
              <a:solidFill>
                <a:schemeClr val="bg1">
                  <a:lumMod val="50000"/>
                </a:schemeClr>
              </a:solidFill>
            </a:endParaRPr>
          </a:p>
        </p:txBody>
      </p:sp>
    </p:spTree>
    <p:extLst>
      <p:ext uri="{BB962C8B-B14F-4D97-AF65-F5344CB8AC3E}">
        <p14:creationId xmlns:p14="http://schemas.microsoft.com/office/powerpoint/2010/main" val="36202764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7065818" y="6163294"/>
            <a:ext cx="2078182" cy="694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DCE4B40A-67BA-4787-801A-16EE65008C21}" type="slidenum">
              <a:rPr lang="en-US" smtClean="0"/>
              <a:pPr/>
              <a:t>5</a:t>
            </a:fld>
            <a:endParaRPr lang="en-US"/>
          </a:p>
        </p:txBody>
      </p:sp>
      <p:sp>
        <p:nvSpPr>
          <p:cNvPr id="7" name="TextBox 6"/>
          <p:cNvSpPr txBox="1"/>
          <p:nvPr/>
        </p:nvSpPr>
        <p:spPr>
          <a:xfrm>
            <a:off x="359532" y="1340768"/>
            <a:ext cx="4479168" cy="4955203"/>
          </a:xfrm>
          <a:prstGeom prst="rect">
            <a:avLst/>
          </a:prstGeom>
          <a:solidFill>
            <a:srgbClr val="DBE7B6"/>
          </a:solidFill>
          <a:effectLst>
            <a:outerShdw blurRad="50800" dist="38100" dir="2700000" algn="tl" rotWithShape="0">
              <a:prstClr val="black">
                <a:alpha val="40000"/>
              </a:prstClr>
            </a:outerShdw>
          </a:effectLst>
        </p:spPr>
        <p:txBody>
          <a:bodyPr wrap="square" rtlCol="0">
            <a:spAutoFit/>
          </a:bodyPr>
          <a:lstStyle/>
          <a:p>
            <a:pPr marL="268288" indent="-268288">
              <a:spcBef>
                <a:spcPts val="2400"/>
              </a:spcBef>
              <a:buClr>
                <a:schemeClr val="bg2">
                  <a:lumMod val="25000"/>
                </a:schemeClr>
              </a:buClr>
              <a:buSzPct val="75000"/>
            </a:pPr>
            <a:r>
              <a:rPr lang="en-GB" sz="2400" b="1" dirty="0" smtClean="0"/>
              <a:t>Advantages</a:t>
            </a:r>
          </a:p>
          <a:p>
            <a:pPr>
              <a:spcBef>
                <a:spcPts val="1200"/>
              </a:spcBef>
              <a:buClr>
                <a:schemeClr val="bg2">
                  <a:lumMod val="25000"/>
                </a:schemeClr>
              </a:buClr>
              <a:buSzPct val="75000"/>
            </a:pPr>
            <a:r>
              <a:rPr lang="en-GB" sz="2400" dirty="0" smtClean="0"/>
              <a:t>Compared to in-flight storage rings</a:t>
            </a:r>
          </a:p>
          <a:p>
            <a:pPr marL="258763" indent="-271463">
              <a:spcBef>
                <a:spcPts val="600"/>
              </a:spcBef>
              <a:buClr>
                <a:schemeClr val="tx2">
                  <a:lumMod val="75000"/>
                </a:schemeClr>
              </a:buClr>
              <a:buFont typeface="Calibri" pitchFamily="34" charset="0"/>
              <a:buChar char="●"/>
            </a:pPr>
            <a:r>
              <a:rPr lang="en-GB" sz="2000" dirty="0" smtClean="0"/>
              <a:t>Higher intensity</a:t>
            </a:r>
          </a:p>
          <a:p>
            <a:pPr marL="258763" indent="-271463">
              <a:spcBef>
                <a:spcPts val="600"/>
              </a:spcBef>
              <a:buClr>
                <a:schemeClr val="tx2">
                  <a:lumMod val="75000"/>
                </a:schemeClr>
              </a:buClr>
              <a:buFont typeface="Calibri" pitchFamily="34" charset="0"/>
              <a:buChar char="●"/>
            </a:pPr>
            <a:r>
              <a:rPr lang="en-GB" sz="2000" dirty="0" smtClean="0"/>
              <a:t>Cooler beams / Shorter cooling time</a:t>
            </a:r>
            <a:br>
              <a:rPr lang="en-GB" sz="2000" dirty="0" smtClean="0"/>
            </a:br>
            <a:endParaRPr lang="en-GB" sz="2000" dirty="0" smtClean="0"/>
          </a:p>
          <a:p>
            <a:pPr marL="0" lvl="1">
              <a:spcBef>
                <a:spcPts val="1200"/>
              </a:spcBef>
              <a:buClr>
                <a:schemeClr val="tx2">
                  <a:lumMod val="75000"/>
                </a:schemeClr>
              </a:buClr>
            </a:pPr>
            <a:r>
              <a:rPr lang="en-GB" sz="2400" dirty="0" smtClean="0"/>
              <a:t>Compared to direct</a:t>
            </a:r>
            <a:r>
              <a:rPr lang="en-GB" sz="2400" baseline="30000" dirty="0"/>
              <a:t>*</a:t>
            </a:r>
            <a:r>
              <a:rPr lang="en-GB" sz="2400" dirty="0" smtClean="0"/>
              <a:t> beams</a:t>
            </a:r>
          </a:p>
          <a:p>
            <a:pPr marL="258763" indent="-271463">
              <a:spcBef>
                <a:spcPts val="600"/>
              </a:spcBef>
              <a:buClr>
                <a:schemeClr val="tx2">
                  <a:lumMod val="75000"/>
                </a:schemeClr>
              </a:buClr>
              <a:buFont typeface="Calibri" pitchFamily="34" charset="0"/>
              <a:buChar char="●"/>
            </a:pPr>
            <a:r>
              <a:rPr lang="en-GB" sz="2000" dirty="0" smtClean="0"/>
              <a:t>Less background</a:t>
            </a:r>
            <a:br>
              <a:rPr lang="en-GB" sz="2000" dirty="0" smtClean="0"/>
            </a:br>
            <a:r>
              <a:rPr lang="en-GB" dirty="0" smtClean="0"/>
              <a:t>(target container, beam dump)</a:t>
            </a:r>
          </a:p>
          <a:p>
            <a:pPr marL="258763" indent="-271463">
              <a:spcBef>
                <a:spcPts val="600"/>
              </a:spcBef>
              <a:buClr>
                <a:schemeClr val="tx2">
                  <a:lumMod val="75000"/>
                </a:schemeClr>
              </a:buClr>
              <a:buFont typeface="Calibri" pitchFamily="34" charset="0"/>
              <a:buChar char="●"/>
            </a:pPr>
            <a:r>
              <a:rPr lang="en-GB" sz="2000" dirty="0" smtClean="0"/>
              <a:t>Improved resolution</a:t>
            </a:r>
            <a:br>
              <a:rPr lang="en-GB" sz="2000" dirty="0" smtClean="0"/>
            </a:br>
            <a:r>
              <a:rPr lang="en-GB" dirty="0" smtClean="0"/>
              <a:t>(smaller beam size, reduced energy straggling in target)</a:t>
            </a:r>
            <a:endParaRPr lang="en-GB" sz="2000" dirty="0" smtClean="0"/>
          </a:p>
          <a:p>
            <a:pPr marL="258763" indent="-271463">
              <a:spcBef>
                <a:spcPts val="600"/>
              </a:spcBef>
              <a:buClr>
                <a:schemeClr val="tx2">
                  <a:lumMod val="75000"/>
                </a:schemeClr>
              </a:buClr>
              <a:buFont typeface="Calibri" pitchFamily="34" charset="0"/>
              <a:buChar char="●"/>
            </a:pPr>
            <a:r>
              <a:rPr lang="en-GB" sz="2000" dirty="0" smtClean="0"/>
              <a:t>CW beam</a:t>
            </a:r>
          </a:p>
          <a:p>
            <a:pPr marL="258763" indent="-271463">
              <a:spcBef>
                <a:spcPts val="600"/>
              </a:spcBef>
              <a:buClr>
                <a:schemeClr val="tx2">
                  <a:lumMod val="75000"/>
                </a:schemeClr>
              </a:buClr>
              <a:buFont typeface="Calibri" pitchFamily="34" charset="0"/>
              <a:buChar char="●"/>
            </a:pPr>
            <a:r>
              <a:rPr lang="en-US" sz="2000" dirty="0" smtClean="0"/>
              <a:t>Luminosity increase for light beams</a:t>
            </a:r>
            <a:endParaRPr lang="en-GB" sz="2000" dirty="0" smtClean="0"/>
          </a:p>
        </p:txBody>
      </p:sp>
      <p:sp>
        <p:nvSpPr>
          <p:cNvPr id="8" name="Title 1"/>
          <p:cNvSpPr txBox="1">
            <a:spLocks/>
          </p:cNvSpPr>
          <p:nvPr/>
        </p:nvSpPr>
        <p:spPr>
          <a:xfrm>
            <a:off x="2869309" y="297508"/>
            <a:ext cx="6250940" cy="450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200" b="1" i="0" u="none" strike="noStrike" kern="1200" cap="none" spc="0" normalizeH="0" baseline="0" noProof="0" dirty="0" smtClean="0">
                <a:ln>
                  <a:noFill/>
                </a:ln>
                <a:solidFill>
                  <a:schemeClr val="tx1"/>
                </a:solidFill>
                <a:effectLst/>
                <a:uLnTx/>
                <a:uFillTx/>
                <a:latin typeface="+mj-lt"/>
                <a:ea typeface="+mj-ea"/>
                <a:cs typeface="+mj-cs"/>
              </a:rPr>
              <a:t>A storage ring at an ISOL facility</a:t>
            </a:r>
            <a:endParaRPr kumimoji="0" lang="en-GB" sz="3200" b="1" i="0" u="none" strike="noStrike" kern="1200" cap="none" spc="0" normalizeH="0" baseline="0" noProof="0" dirty="0">
              <a:ln>
                <a:noFill/>
              </a:ln>
              <a:solidFill>
                <a:schemeClr val="tx1"/>
              </a:solidFill>
              <a:effectLst/>
              <a:uLnTx/>
              <a:uFillTx/>
              <a:latin typeface="+mj-lt"/>
              <a:ea typeface="+mj-ea"/>
              <a:cs typeface="+mj-cs"/>
            </a:endParaRPr>
          </a:p>
        </p:txBody>
      </p:sp>
      <p:sp>
        <p:nvSpPr>
          <p:cNvPr id="10" name="TextBox 9"/>
          <p:cNvSpPr txBox="1"/>
          <p:nvPr/>
        </p:nvSpPr>
        <p:spPr>
          <a:xfrm>
            <a:off x="5004048" y="1354416"/>
            <a:ext cx="3816424" cy="5324535"/>
          </a:xfrm>
          <a:prstGeom prst="rect">
            <a:avLst/>
          </a:prstGeom>
          <a:solidFill>
            <a:srgbClr val="9999FF"/>
          </a:solidFill>
          <a:effectLst>
            <a:outerShdw blurRad="50800" dist="38100" dir="2700000" algn="tl" rotWithShape="0">
              <a:prstClr val="black">
                <a:alpha val="40000"/>
              </a:prstClr>
            </a:outerShdw>
          </a:effectLst>
        </p:spPr>
        <p:txBody>
          <a:bodyPr wrap="square" rtlCol="0">
            <a:spAutoFit/>
          </a:bodyPr>
          <a:lstStyle/>
          <a:p>
            <a:pPr marL="268288" indent="-268288">
              <a:spcBef>
                <a:spcPts val="2400"/>
              </a:spcBef>
              <a:buClr>
                <a:schemeClr val="bg1">
                  <a:lumMod val="65000"/>
                </a:schemeClr>
              </a:buClr>
              <a:buSzPct val="75000"/>
            </a:pPr>
            <a:r>
              <a:rPr lang="en-GB" sz="2400" b="1" dirty="0" smtClean="0"/>
              <a:t>Physics programme</a:t>
            </a:r>
          </a:p>
          <a:p>
            <a:pPr marL="0" lvl="1">
              <a:spcBef>
                <a:spcPts val="600"/>
              </a:spcBef>
              <a:buClr>
                <a:schemeClr val="bg1">
                  <a:lumMod val="65000"/>
                </a:schemeClr>
              </a:buClr>
            </a:pPr>
            <a:r>
              <a:rPr lang="en-GB" sz="2400" dirty="0" smtClean="0"/>
              <a:t>Astrophysics</a:t>
            </a:r>
          </a:p>
          <a:p>
            <a:pPr marL="0" lvl="1">
              <a:spcBef>
                <a:spcPts val="600"/>
              </a:spcBef>
              <a:buClr>
                <a:schemeClr val="accent6">
                  <a:lumMod val="50000"/>
                </a:schemeClr>
              </a:buClr>
              <a:buSzPct val="150000"/>
              <a:buFont typeface="Arial" pitchFamily="34" charset="0"/>
              <a:buChar char="•"/>
            </a:pPr>
            <a:r>
              <a:rPr lang="en-GB" sz="2000" dirty="0" smtClean="0"/>
              <a:t> Capture, transfer reactions</a:t>
            </a:r>
          </a:p>
          <a:p>
            <a:pPr marL="0" lvl="1">
              <a:spcBef>
                <a:spcPts val="600"/>
              </a:spcBef>
              <a:buClr>
                <a:schemeClr val="accent6">
                  <a:lumMod val="50000"/>
                </a:schemeClr>
              </a:buClr>
              <a:buSzPct val="150000"/>
              <a:buFont typeface="Arial" pitchFamily="34" charset="0"/>
              <a:buChar char="•"/>
            </a:pPr>
            <a:r>
              <a:rPr lang="en-GB" sz="2000" dirty="0" smtClean="0"/>
              <a:t> </a:t>
            </a:r>
            <a:r>
              <a:rPr lang="en-GB" sz="2000" baseline="30000" dirty="0" smtClean="0"/>
              <a:t>7</a:t>
            </a:r>
            <a:r>
              <a:rPr lang="en-GB" sz="2000" dirty="0" smtClean="0"/>
              <a:t>Be half life</a:t>
            </a:r>
          </a:p>
          <a:p>
            <a:pPr marL="0" lvl="1">
              <a:spcBef>
                <a:spcPts val="600"/>
              </a:spcBef>
              <a:buClr>
                <a:schemeClr val="bg1">
                  <a:lumMod val="65000"/>
                </a:schemeClr>
              </a:buClr>
            </a:pPr>
            <a:r>
              <a:rPr lang="en-GB" sz="2400" dirty="0" smtClean="0"/>
              <a:t>Atomic physics</a:t>
            </a:r>
          </a:p>
          <a:p>
            <a:pPr marL="0" lvl="1">
              <a:spcBef>
                <a:spcPts val="600"/>
              </a:spcBef>
              <a:buClr>
                <a:schemeClr val="accent6">
                  <a:lumMod val="50000"/>
                </a:schemeClr>
              </a:buClr>
              <a:buSzPct val="150000"/>
              <a:buFont typeface="Arial" pitchFamily="34" charset="0"/>
              <a:buChar char="•"/>
            </a:pPr>
            <a:r>
              <a:rPr lang="en-GB" sz="2000" dirty="0" smtClean="0"/>
              <a:t> Effects on half-lives</a:t>
            </a:r>
          </a:p>
          <a:p>
            <a:pPr marL="0" lvl="1">
              <a:spcBef>
                <a:spcPts val="600"/>
              </a:spcBef>
              <a:buClr>
                <a:schemeClr val="accent6">
                  <a:lumMod val="50000"/>
                </a:schemeClr>
              </a:buClr>
              <a:buSzPct val="150000"/>
              <a:buFont typeface="Arial" pitchFamily="34" charset="0"/>
              <a:buChar char="•"/>
            </a:pPr>
            <a:r>
              <a:rPr lang="en-GB" sz="2000" dirty="0" smtClean="0"/>
              <a:t> Di-electronic recombination</a:t>
            </a:r>
          </a:p>
          <a:p>
            <a:pPr marL="0" lvl="1">
              <a:spcBef>
                <a:spcPts val="600"/>
              </a:spcBef>
              <a:buClr>
                <a:schemeClr val="bg1">
                  <a:lumMod val="65000"/>
                </a:schemeClr>
              </a:buClr>
            </a:pPr>
            <a:r>
              <a:rPr lang="en-GB" sz="2400" dirty="0" smtClean="0"/>
              <a:t>Nuclear physics</a:t>
            </a:r>
          </a:p>
          <a:p>
            <a:pPr marL="0" lvl="1">
              <a:spcBef>
                <a:spcPts val="600"/>
              </a:spcBef>
              <a:buClr>
                <a:schemeClr val="accent6">
                  <a:lumMod val="50000"/>
                </a:schemeClr>
              </a:buClr>
              <a:buSzPct val="150000"/>
              <a:buFont typeface="Arial" pitchFamily="34" charset="0"/>
              <a:buChar char="•"/>
            </a:pPr>
            <a:r>
              <a:rPr lang="en-GB" sz="2000" dirty="0" smtClean="0"/>
              <a:t> Nuclear reactions</a:t>
            </a:r>
          </a:p>
          <a:p>
            <a:pPr marL="0" lvl="1">
              <a:spcBef>
                <a:spcPts val="600"/>
              </a:spcBef>
              <a:buClr>
                <a:schemeClr val="accent6">
                  <a:lumMod val="50000"/>
                </a:schemeClr>
              </a:buClr>
              <a:buSzPct val="150000"/>
              <a:buFont typeface="Arial" pitchFamily="34" charset="0"/>
              <a:buChar char="•"/>
            </a:pPr>
            <a:r>
              <a:rPr lang="en-GB" sz="2000" dirty="0" smtClean="0"/>
              <a:t> Isomeric states</a:t>
            </a:r>
          </a:p>
          <a:p>
            <a:pPr marL="0" lvl="1">
              <a:spcBef>
                <a:spcPts val="600"/>
              </a:spcBef>
              <a:buClr>
                <a:schemeClr val="accent6">
                  <a:lumMod val="50000"/>
                </a:schemeClr>
              </a:buClr>
              <a:buSzPct val="150000"/>
              <a:buFont typeface="Arial" pitchFamily="34" charset="0"/>
              <a:buChar char="•"/>
            </a:pPr>
            <a:r>
              <a:rPr lang="en-GB" sz="2000" dirty="0" smtClean="0"/>
              <a:t> Decay of halo states</a:t>
            </a:r>
          </a:p>
          <a:p>
            <a:pPr marL="0" lvl="1">
              <a:spcBef>
                <a:spcPts val="600"/>
              </a:spcBef>
              <a:buClr>
                <a:schemeClr val="accent6">
                  <a:lumMod val="50000"/>
                </a:schemeClr>
              </a:buClr>
              <a:buSzPct val="150000"/>
              <a:buFont typeface="Arial" pitchFamily="34" charset="0"/>
              <a:buChar char="•"/>
            </a:pPr>
            <a:r>
              <a:rPr lang="en-GB" sz="2000" dirty="0" smtClean="0"/>
              <a:t> Laser spectroscopy</a:t>
            </a:r>
          </a:p>
          <a:p>
            <a:pPr marL="0" lvl="1">
              <a:spcBef>
                <a:spcPts val="600"/>
              </a:spcBef>
              <a:buClr>
                <a:schemeClr val="bg1">
                  <a:lumMod val="65000"/>
                </a:schemeClr>
              </a:buClr>
            </a:pPr>
            <a:r>
              <a:rPr lang="en-US" sz="2400" dirty="0" smtClean="0"/>
              <a:t>Neutrino physics</a:t>
            </a:r>
            <a:endParaRPr lang="en-GB" sz="2400" dirty="0" smtClean="0"/>
          </a:p>
        </p:txBody>
      </p:sp>
      <p:sp>
        <p:nvSpPr>
          <p:cNvPr id="2" name="TextBox 1"/>
          <p:cNvSpPr txBox="1"/>
          <p:nvPr/>
        </p:nvSpPr>
        <p:spPr>
          <a:xfrm>
            <a:off x="895350" y="6278901"/>
            <a:ext cx="3912546" cy="584775"/>
          </a:xfrm>
          <a:prstGeom prst="rect">
            <a:avLst/>
          </a:prstGeom>
          <a:noFill/>
        </p:spPr>
        <p:txBody>
          <a:bodyPr wrap="none" rtlCol="0">
            <a:spAutoFit/>
          </a:bodyPr>
          <a:lstStyle/>
          <a:p>
            <a:r>
              <a:rPr lang="en-US" sz="1600" dirty="0" smtClean="0"/>
              <a:t>* </a:t>
            </a:r>
            <a:r>
              <a:rPr lang="en-US" sz="1600" dirty="0"/>
              <a:t>r</a:t>
            </a:r>
            <a:r>
              <a:rPr lang="en-US" sz="1600" dirty="0" smtClean="0"/>
              <a:t>eaction experiments with non-circulating, </a:t>
            </a:r>
            <a:br>
              <a:rPr lang="en-US" sz="1600" dirty="0" smtClean="0"/>
            </a:br>
            <a:r>
              <a:rPr lang="en-US" sz="1600" dirty="0" smtClean="0"/>
              <a:t>‘thick’ target after </a:t>
            </a:r>
            <a:r>
              <a:rPr lang="en-US" sz="1600" dirty="0" err="1" smtClean="0"/>
              <a:t>linac</a:t>
            </a:r>
            <a:endParaRPr lang="en-GB"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7021118" y="5723641"/>
            <a:ext cx="2154414" cy="5406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2"/>
          </p:nvPr>
        </p:nvSpPr>
        <p:spPr>
          <a:xfrm>
            <a:off x="3878560" y="5908080"/>
            <a:ext cx="2133600" cy="365125"/>
          </a:xfrm>
        </p:spPr>
        <p:txBody>
          <a:bodyPr/>
          <a:lstStyle/>
          <a:p>
            <a:fld id="{DCE4B40A-67BA-4787-801A-16EE65008C21}" type="slidenum">
              <a:rPr lang="en-US" smtClean="0"/>
              <a:pPr/>
              <a:t>6</a:t>
            </a:fld>
            <a:endParaRPr lang="en-US"/>
          </a:p>
        </p:txBody>
      </p:sp>
      <p:sp>
        <p:nvSpPr>
          <p:cNvPr id="6" name="Slide Number Placeholder 1"/>
          <p:cNvSpPr txBox="1">
            <a:spLocks/>
          </p:cNvSpPr>
          <p:nvPr/>
        </p:nvSpPr>
        <p:spPr>
          <a:xfrm>
            <a:off x="6553200" y="5836072"/>
            <a:ext cx="2133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8496B2-9209-4AF8-AB6D-870A15B2D205}" type="slidenum">
              <a:rPr lang="en-GB" smtClean="0"/>
              <a:pPr/>
              <a:t>6</a:t>
            </a:fld>
            <a:endParaRPr lang="en-GB"/>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5253" y="2385773"/>
            <a:ext cx="7727002" cy="3792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8166116" y="4017886"/>
            <a:ext cx="533400" cy="344384"/>
          </a:xfrm>
          <a:prstGeom prst="rect">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a:spLocks noChangeArrowheads="1"/>
          </p:cNvSpPr>
          <p:nvPr/>
        </p:nvSpPr>
        <p:spPr bwMode="auto">
          <a:xfrm>
            <a:off x="1116009" y="5624471"/>
            <a:ext cx="4190574" cy="1107996"/>
          </a:xfrm>
          <a:prstGeom prst="rect">
            <a:avLst/>
          </a:prstGeom>
          <a:noFill/>
          <a:ln w="9525">
            <a:noFill/>
            <a:miter lim="800000"/>
            <a:headEnd/>
            <a:tailEnd/>
          </a:ln>
        </p:spPr>
        <p:txBody>
          <a:bodyPr wrap="square">
            <a:spAutoFit/>
          </a:bodyPr>
          <a:lstStyle/>
          <a:p>
            <a:r>
              <a:rPr lang="en-US" sz="1600" dirty="0" smtClean="0">
                <a:latin typeface="Calibri" pitchFamily="34" charset="0"/>
              </a:rPr>
              <a:t>Proposed layout to fit the TSR:</a:t>
            </a:r>
          </a:p>
          <a:p>
            <a:r>
              <a:rPr lang="en-US" sz="1600" dirty="0" smtClean="0">
                <a:latin typeface="Calibri" pitchFamily="34" charset="0"/>
              </a:rPr>
              <a:t>Installation </a:t>
            </a:r>
            <a:r>
              <a:rPr lang="en-US" sz="1600" dirty="0">
                <a:latin typeface="Calibri" pitchFamily="34" charset="0"/>
              </a:rPr>
              <a:t>above the CERN </a:t>
            </a:r>
            <a:r>
              <a:rPr lang="en-US" sz="1600" dirty="0" smtClean="0">
                <a:latin typeface="Calibri" pitchFamily="34" charset="0"/>
              </a:rPr>
              <a:t>service-tunnel.</a:t>
            </a:r>
            <a:endParaRPr lang="en-US" sz="1600" dirty="0">
              <a:latin typeface="Calibri" pitchFamily="34" charset="0"/>
            </a:endParaRPr>
          </a:p>
          <a:p>
            <a:r>
              <a:rPr lang="en-US" sz="1600" dirty="0">
                <a:latin typeface="Calibri" pitchFamily="34" charset="0"/>
              </a:rPr>
              <a:t>Tilted </a:t>
            </a:r>
            <a:r>
              <a:rPr lang="en-US" sz="1600" dirty="0" smtClean="0">
                <a:latin typeface="Calibri" pitchFamily="34" charset="0"/>
              </a:rPr>
              <a:t>beam-line </a:t>
            </a:r>
            <a:r>
              <a:rPr lang="en-US" sz="1600" dirty="0">
                <a:latin typeface="Calibri" pitchFamily="34" charset="0"/>
              </a:rPr>
              <a:t>coming up from the </a:t>
            </a:r>
            <a:r>
              <a:rPr lang="en-US" sz="1600" dirty="0" smtClean="0">
                <a:latin typeface="Calibri" pitchFamily="34" charset="0"/>
              </a:rPr>
              <a:t>machine.</a:t>
            </a:r>
          </a:p>
          <a:p>
            <a:endParaRPr lang="fr-FR" dirty="0" smtClean="0">
              <a:latin typeface="Calibri" pitchFamily="34" charset="0"/>
            </a:endParaRPr>
          </a:p>
        </p:txBody>
      </p:sp>
      <p:sp>
        <p:nvSpPr>
          <p:cNvPr id="10" name="Rectangle 9"/>
          <p:cNvSpPr/>
          <p:nvPr/>
        </p:nvSpPr>
        <p:spPr>
          <a:xfrm>
            <a:off x="6671642" y="4071370"/>
            <a:ext cx="533400" cy="132787"/>
          </a:xfrm>
          <a:prstGeom prst="rect">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 Box 2"/>
          <p:cNvSpPr txBox="1">
            <a:spLocks noChangeArrowheads="1"/>
          </p:cNvSpPr>
          <p:nvPr/>
        </p:nvSpPr>
        <p:spPr bwMode="auto">
          <a:xfrm>
            <a:off x="6656211" y="3993865"/>
            <a:ext cx="666750" cy="338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100" dirty="0" smtClean="0">
                <a:latin typeface="Calibri" pitchFamily="34" charset="0"/>
                <a:cs typeface="Arial" pitchFamily="34" charset="0"/>
              </a:rPr>
              <a:t>36</a:t>
            </a:r>
            <a:r>
              <a:rPr kumimoji="0" lang="en-US" sz="1100" b="0" i="0" u="none" strike="noStrike" cap="none" normalizeH="0" baseline="0" dirty="0" smtClean="0">
                <a:ln>
                  <a:noFill/>
                </a:ln>
                <a:solidFill>
                  <a:schemeClr val="tx1"/>
                </a:solidFill>
                <a:effectLst/>
                <a:latin typeface="Calibri" pitchFamily="34" charset="0"/>
                <a:cs typeface="Arial" pitchFamily="34" charset="0"/>
              </a:rPr>
              <a:t>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1"/>
          <p:cNvSpPr/>
          <p:nvPr/>
        </p:nvSpPr>
        <p:spPr>
          <a:xfrm>
            <a:off x="5831734" y="4202755"/>
            <a:ext cx="533400" cy="85725"/>
          </a:xfrm>
          <a:prstGeom prst="rect">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Box 3"/>
          <p:cNvSpPr txBox="1">
            <a:spLocks noChangeArrowheads="1"/>
          </p:cNvSpPr>
          <p:nvPr/>
        </p:nvSpPr>
        <p:spPr bwMode="auto">
          <a:xfrm>
            <a:off x="5868518" y="4116961"/>
            <a:ext cx="666750" cy="338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Arial" pitchFamily="34" charset="0"/>
              </a:rPr>
              <a:t>26m</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13"/>
          <p:cNvSpPr/>
          <p:nvPr/>
        </p:nvSpPr>
        <p:spPr>
          <a:xfrm>
            <a:off x="6647496" y="5703947"/>
            <a:ext cx="1893698" cy="127590"/>
          </a:xfrm>
          <a:prstGeom prst="rect">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 Box 2"/>
          <p:cNvSpPr txBox="1">
            <a:spLocks noChangeArrowheads="1"/>
          </p:cNvSpPr>
          <p:nvPr/>
        </p:nvSpPr>
        <p:spPr bwMode="auto">
          <a:xfrm>
            <a:off x="6647496" y="5634012"/>
            <a:ext cx="1893698" cy="338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100" dirty="0" smtClean="0">
                <a:latin typeface="Calibri" pitchFamily="34" charset="0"/>
                <a:cs typeface="Arial" pitchFamily="34" charset="0"/>
              </a:rPr>
              <a:t>4.73</a:t>
            </a:r>
            <a:r>
              <a:rPr kumimoji="0" lang="en-US" sz="1100" b="0" i="0" u="none" strike="noStrike" cap="none" normalizeH="0" baseline="0" dirty="0" smtClean="0">
                <a:ln>
                  <a:noFill/>
                </a:ln>
                <a:solidFill>
                  <a:schemeClr val="tx1"/>
                </a:solidFill>
                <a:effectLst/>
                <a:latin typeface="Calibri" pitchFamily="34" charset="0"/>
                <a:cs typeface="Arial" pitchFamily="34" charset="0"/>
              </a:rPr>
              <a:t>m above Isolde hall floor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Freeform 15"/>
          <p:cNvSpPr/>
          <p:nvPr/>
        </p:nvSpPr>
        <p:spPr>
          <a:xfrm>
            <a:off x="6713280" y="4786737"/>
            <a:ext cx="228600" cy="466725"/>
          </a:xfrm>
          <a:custGeom>
            <a:avLst/>
            <a:gdLst>
              <a:gd name="connsiteX0" fmla="*/ 0 w 228600"/>
              <a:gd name="connsiteY0" fmla="*/ 466725 h 466725"/>
              <a:gd name="connsiteX1" fmla="*/ 19050 w 228600"/>
              <a:gd name="connsiteY1" fmla="*/ 161925 h 466725"/>
              <a:gd name="connsiteX2" fmla="*/ 228600 w 228600"/>
              <a:gd name="connsiteY2" fmla="*/ 0 h 466725"/>
              <a:gd name="connsiteX3" fmla="*/ 209550 w 228600"/>
              <a:gd name="connsiteY3" fmla="*/ 295275 h 466725"/>
            </a:gdLst>
            <a:ahLst/>
            <a:cxnLst>
              <a:cxn ang="0">
                <a:pos x="connsiteX0" y="connsiteY0"/>
              </a:cxn>
              <a:cxn ang="0">
                <a:pos x="connsiteX1" y="connsiteY1"/>
              </a:cxn>
              <a:cxn ang="0">
                <a:pos x="connsiteX2" y="connsiteY2"/>
              </a:cxn>
              <a:cxn ang="0">
                <a:pos x="connsiteX3" y="connsiteY3"/>
              </a:cxn>
            </a:cxnLst>
            <a:rect l="l" t="t" r="r" b="b"/>
            <a:pathLst>
              <a:path w="228600" h="466725">
                <a:moveTo>
                  <a:pt x="0" y="466725"/>
                </a:moveTo>
                <a:lnTo>
                  <a:pt x="19050" y="161925"/>
                </a:lnTo>
                <a:lnTo>
                  <a:pt x="228600" y="0"/>
                </a:lnTo>
                <a:lnTo>
                  <a:pt x="209550" y="295275"/>
                </a:ln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Rectangle 16"/>
          <p:cNvSpPr/>
          <p:nvPr/>
        </p:nvSpPr>
        <p:spPr>
          <a:xfrm>
            <a:off x="6551798" y="5159098"/>
            <a:ext cx="2510391" cy="141103"/>
          </a:xfrm>
          <a:prstGeom prst="rect">
            <a:avLst/>
          </a:prstGeom>
          <a:solidFill>
            <a:srgbClr val="00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Box 2"/>
          <p:cNvSpPr txBox="1">
            <a:spLocks noChangeArrowheads="1"/>
          </p:cNvSpPr>
          <p:nvPr/>
        </p:nvSpPr>
        <p:spPr bwMode="auto">
          <a:xfrm>
            <a:off x="6527986" y="5092718"/>
            <a:ext cx="2640528" cy="338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100" dirty="0" smtClean="0">
                <a:latin typeface="Calibri" pitchFamily="34" charset="0"/>
                <a:cs typeface="Arial" pitchFamily="34" charset="0"/>
              </a:rPr>
              <a:t>10</a:t>
            </a:r>
            <a:r>
              <a:rPr kumimoji="0" lang="en-US" sz="1100" b="0" i="0" u="none" strike="noStrike" cap="none" normalizeH="0" baseline="0" dirty="0" smtClean="0">
                <a:ln>
                  <a:noFill/>
                </a:ln>
                <a:solidFill>
                  <a:schemeClr val="tx1"/>
                </a:solidFill>
                <a:effectLst/>
                <a:latin typeface="Calibri" pitchFamily="34" charset="0"/>
                <a:cs typeface="Arial" pitchFamily="34" charset="0"/>
              </a:rPr>
              <a:t>m   (7m between floor and crane hook)</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9" name="Straight Connector 18"/>
          <p:cNvCxnSpPr>
            <a:endCxn id="17" idx="1"/>
          </p:cNvCxnSpPr>
          <p:nvPr/>
        </p:nvCxnSpPr>
        <p:spPr>
          <a:xfrm flipV="1">
            <a:off x="6414682" y="5229650"/>
            <a:ext cx="137116" cy="25142"/>
          </a:xfrm>
          <a:prstGeom prst="line">
            <a:avLst/>
          </a:prstGeom>
          <a:ln w="25400">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5514625" y="5308152"/>
            <a:ext cx="0" cy="352425"/>
          </a:xfrm>
          <a:prstGeom prst="line">
            <a:avLst/>
          </a:prstGeom>
          <a:ln w="57150">
            <a:solidFill>
              <a:srgbClr val="3D6F5C"/>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208585" y="193383"/>
            <a:ext cx="2732799" cy="584775"/>
          </a:xfrm>
          <a:prstGeom prst="rect">
            <a:avLst/>
          </a:prstGeom>
          <a:noFill/>
        </p:spPr>
        <p:txBody>
          <a:bodyPr wrap="none" rtlCol="0">
            <a:spAutoFit/>
          </a:bodyPr>
          <a:lstStyle/>
          <a:p>
            <a:r>
              <a:rPr lang="en-US" sz="3200" b="1" dirty="0" smtClean="0">
                <a:latin typeface="Calibri" pitchFamily="34" charset="0"/>
              </a:rPr>
              <a:t>Building layout</a:t>
            </a:r>
            <a:endParaRPr lang="en-US" sz="3200" b="1" dirty="0">
              <a:latin typeface="Calibri" pitchFamily="34" charset="0"/>
            </a:endParaRPr>
          </a:p>
        </p:txBody>
      </p:sp>
      <p:sp>
        <p:nvSpPr>
          <p:cNvPr id="23" name="Rectangle 22"/>
          <p:cNvSpPr/>
          <p:nvPr/>
        </p:nvSpPr>
        <p:spPr>
          <a:xfrm>
            <a:off x="1116009" y="1290206"/>
            <a:ext cx="7646626" cy="1077218"/>
          </a:xfrm>
          <a:prstGeom prst="rect">
            <a:avLst/>
          </a:prstGeom>
        </p:spPr>
        <p:txBody>
          <a:bodyPr wrap="square">
            <a:spAutoFit/>
          </a:bodyPr>
          <a:lstStyle/>
          <a:p>
            <a:r>
              <a:rPr lang="en-US" sz="1600" dirty="0" smtClean="0">
                <a:latin typeface="Calibri" pitchFamily="34" charset="0"/>
              </a:rPr>
              <a:t>Presently at MPI-K, Heidelberg, a large hall is housing the TSR with enough space around it for experiments and equipment that need to be close to the ring. The basement underneath the ring is used for power supplies and other necessary equipment. </a:t>
            </a:r>
          </a:p>
          <a:p>
            <a:endParaRPr lang="en-US" sz="1600" dirty="0" smtClean="0">
              <a:latin typeface="Calibri" pitchFamily="34" charset="0"/>
            </a:endParaRPr>
          </a:p>
        </p:txBody>
      </p:sp>
      <p:sp>
        <p:nvSpPr>
          <p:cNvPr id="24" name="Text Box 3"/>
          <p:cNvSpPr txBox="1">
            <a:spLocks noChangeArrowheads="1"/>
          </p:cNvSpPr>
          <p:nvPr/>
        </p:nvSpPr>
        <p:spPr bwMode="auto">
          <a:xfrm>
            <a:off x="8148497" y="3968141"/>
            <a:ext cx="666750" cy="3381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US" sz="1100" dirty="0" smtClean="0">
                <a:latin typeface="Calibri" pitchFamily="34" charset="0"/>
                <a:cs typeface="Arial" pitchFamily="34" charset="0"/>
              </a:rPr>
              <a:t>s</a:t>
            </a:r>
            <a:r>
              <a:rPr kumimoji="0" lang="en-US" sz="1100" b="0" i="0" u="none" strike="noStrike" cap="none" normalizeH="0" baseline="0" dirty="0" smtClean="0">
                <a:ln>
                  <a:noFill/>
                </a:ln>
                <a:solidFill>
                  <a:schemeClr val="tx1"/>
                </a:solidFill>
                <a:effectLst/>
                <a:latin typeface="Calibri" pitchFamily="34" charset="0"/>
                <a:cs typeface="Arial" pitchFamily="34" charset="0"/>
              </a:rPr>
              <a:t>ervice tunnel</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5" name="Straight Connector 24"/>
          <p:cNvCxnSpPr/>
          <p:nvPr/>
        </p:nvCxnSpPr>
        <p:spPr>
          <a:xfrm flipH="1" flipV="1">
            <a:off x="8018021" y="3851631"/>
            <a:ext cx="225631" cy="201880"/>
          </a:xfrm>
          <a:prstGeom prst="line">
            <a:avLst/>
          </a:prstGeom>
          <a:ln>
            <a:solidFill>
              <a:srgbClr val="00FF0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241842" y="5910447"/>
            <a:ext cx="1385700" cy="276999"/>
          </a:xfrm>
          <a:prstGeom prst="rect">
            <a:avLst/>
          </a:prstGeom>
          <a:noFill/>
        </p:spPr>
        <p:txBody>
          <a:bodyPr wrap="none" rtlCol="0">
            <a:spAutoFit/>
          </a:bodyPr>
          <a:lstStyle/>
          <a:p>
            <a:r>
              <a:rPr lang="en-US" sz="1200" dirty="0" smtClean="0">
                <a:solidFill>
                  <a:schemeClr val="bg1">
                    <a:lumMod val="50000"/>
                  </a:schemeClr>
                </a:solidFill>
              </a:rPr>
              <a:t>Courtesy E. </a:t>
            </a:r>
            <a:r>
              <a:rPr lang="en-US" sz="1200" dirty="0" err="1" smtClean="0">
                <a:solidFill>
                  <a:schemeClr val="bg1">
                    <a:lumMod val="50000"/>
                  </a:schemeClr>
                </a:solidFill>
              </a:rPr>
              <a:t>Siesling</a:t>
            </a:r>
            <a:endParaRPr lang="en-GB" sz="1200" dirty="0">
              <a:solidFill>
                <a:schemeClr val="bg1">
                  <a:lumMod val="50000"/>
                </a:schemeClr>
              </a:solidFill>
            </a:endParaRPr>
          </a:p>
        </p:txBody>
      </p:sp>
    </p:spTree>
    <p:extLst>
      <p:ext uri="{BB962C8B-B14F-4D97-AF65-F5344CB8AC3E}">
        <p14:creationId xmlns:p14="http://schemas.microsoft.com/office/powerpoint/2010/main" val="11551486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7</a:t>
            </a:fld>
            <a:endParaRPr lang="en-US"/>
          </a:p>
        </p:txBody>
      </p:sp>
      <p:sp>
        <p:nvSpPr>
          <p:cNvPr id="6" name="TextBox 5"/>
          <p:cNvSpPr txBox="1"/>
          <p:nvPr/>
        </p:nvSpPr>
        <p:spPr>
          <a:xfrm>
            <a:off x="2933700" y="3219450"/>
            <a:ext cx="3953518" cy="584775"/>
          </a:xfrm>
          <a:prstGeom prst="rect">
            <a:avLst/>
          </a:prstGeom>
          <a:noFill/>
        </p:spPr>
        <p:txBody>
          <a:bodyPr wrap="none" rtlCol="0">
            <a:spAutoFit/>
          </a:bodyPr>
          <a:lstStyle/>
          <a:p>
            <a:r>
              <a:rPr lang="en-US" sz="3200" b="1" dirty="0" smtClean="0"/>
              <a:t>Machine performance</a:t>
            </a:r>
            <a:endParaRPr lang="en-GB" sz="3200" b="1" dirty="0"/>
          </a:p>
        </p:txBody>
      </p:sp>
    </p:spTree>
    <p:extLst>
      <p:ext uri="{BB962C8B-B14F-4D97-AF65-F5344CB8AC3E}">
        <p14:creationId xmlns:p14="http://schemas.microsoft.com/office/powerpoint/2010/main" val="24814186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8"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4965" t="32545" r="36448" b="23151"/>
          <a:stretch/>
        </p:blipFill>
        <p:spPr bwMode="auto">
          <a:xfrm>
            <a:off x="591004" y="1092199"/>
            <a:ext cx="4900062" cy="30240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758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276" t="33066" r="36599" b="23224"/>
          <a:stretch/>
        </p:blipFill>
        <p:spPr bwMode="auto">
          <a:xfrm>
            <a:off x="631948" y="1092200"/>
            <a:ext cx="4859118" cy="299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720843" y="241736"/>
            <a:ext cx="3239990" cy="584775"/>
          </a:xfrm>
          <a:prstGeom prst="rect">
            <a:avLst/>
          </a:prstGeom>
          <a:noFill/>
        </p:spPr>
        <p:txBody>
          <a:bodyPr wrap="none" rtlCol="0">
            <a:spAutoFit/>
          </a:bodyPr>
          <a:lstStyle/>
          <a:p>
            <a:r>
              <a:rPr lang="en-US" sz="3200" b="1" dirty="0" smtClean="0"/>
              <a:t>Ring beam energy</a:t>
            </a:r>
            <a:endParaRPr lang="en-US" sz="3200" b="1" dirty="0"/>
          </a:p>
        </p:txBody>
      </p:sp>
      <p:sp>
        <p:nvSpPr>
          <p:cNvPr id="7" name="Rectangle 6"/>
          <p:cNvSpPr/>
          <p:nvPr/>
        </p:nvSpPr>
        <p:spPr>
          <a:xfrm>
            <a:off x="6140418" y="1284579"/>
            <a:ext cx="2718257" cy="1200329"/>
          </a:xfrm>
          <a:prstGeom prst="rect">
            <a:avLst/>
          </a:prstGeom>
        </p:spPr>
        <p:txBody>
          <a:bodyPr wrap="square">
            <a:spAutoFit/>
          </a:bodyPr>
          <a:lstStyle/>
          <a:p>
            <a:r>
              <a:rPr lang="en-US" dirty="0" smtClean="0"/>
              <a:t>TSR magnetic rigidity </a:t>
            </a:r>
            <a:br>
              <a:rPr lang="en-US" dirty="0" smtClean="0"/>
            </a:br>
            <a:r>
              <a:rPr lang="en-US" dirty="0" smtClean="0"/>
              <a:t>range: 0.25-1.57 Tm</a:t>
            </a:r>
          </a:p>
          <a:p>
            <a:endParaRPr lang="en-US" dirty="0" smtClean="0"/>
          </a:p>
          <a:p>
            <a:r>
              <a:rPr lang="en-US" dirty="0" smtClean="0"/>
              <a:t>REX </a:t>
            </a:r>
            <a:r>
              <a:rPr lang="en-US" dirty="0" err="1" smtClean="0"/>
              <a:t>linac</a:t>
            </a:r>
            <a:r>
              <a:rPr lang="en-US" dirty="0" smtClean="0"/>
              <a:t> 2&lt;A/q&lt;4.5</a:t>
            </a:r>
          </a:p>
        </p:txBody>
      </p:sp>
      <p:sp>
        <p:nvSpPr>
          <p:cNvPr id="8" name="TextBox 7"/>
          <p:cNvSpPr txBox="1"/>
          <p:nvPr/>
        </p:nvSpPr>
        <p:spPr>
          <a:xfrm>
            <a:off x="4651822" y="1140712"/>
            <a:ext cx="839244" cy="523220"/>
          </a:xfrm>
          <a:prstGeom prst="rect">
            <a:avLst/>
          </a:prstGeom>
          <a:noFill/>
        </p:spPr>
        <p:txBody>
          <a:bodyPr wrap="square" rtlCol="0">
            <a:spAutoFit/>
          </a:bodyPr>
          <a:lstStyle/>
          <a:p>
            <a:r>
              <a:rPr lang="en-US" sz="1400" dirty="0" smtClean="0"/>
              <a:t>Storage </a:t>
            </a:r>
          </a:p>
          <a:p>
            <a:r>
              <a:rPr lang="en-US" sz="1400" dirty="0" smtClean="0"/>
              <a:t>energy</a:t>
            </a:r>
            <a:endParaRPr lang="en-US" sz="1400" dirty="0"/>
          </a:p>
        </p:txBody>
      </p:sp>
      <p:cxnSp>
        <p:nvCxnSpPr>
          <p:cNvPr id="13" name="Straight Connector 12"/>
          <p:cNvCxnSpPr/>
          <p:nvPr/>
        </p:nvCxnSpPr>
        <p:spPr>
          <a:xfrm flipH="1">
            <a:off x="3133516" y="1136913"/>
            <a:ext cx="3890" cy="241872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071444" y="4819385"/>
            <a:ext cx="3692765" cy="1200329"/>
          </a:xfrm>
          <a:prstGeom prst="rect">
            <a:avLst/>
          </a:prstGeom>
          <a:noFill/>
        </p:spPr>
        <p:txBody>
          <a:bodyPr wrap="square" rtlCol="0">
            <a:spAutoFit/>
          </a:bodyPr>
          <a:lstStyle/>
          <a:p>
            <a:pPr marL="285750" indent="-285750">
              <a:buFont typeface="Wingdings"/>
              <a:buChar char="J"/>
            </a:pPr>
            <a:r>
              <a:rPr lang="en-US" dirty="0" smtClean="0"/>
              <a:t>Beam can be accelerated (and decelerated) inside the ring</a:t>
            </a:r>
          </a:p>
          <a:p>
            <a:pPr marL="285750" indent="-285750">
              <a:buFont typeface="Wingdings"/>
              <a:buChar char="J"/>
            </a:pPr>
            <a:endParaRPr lang="en-US" dirty="0" smtClean="0"/>
          </a:p>
          <a:p>
            <a:r>
              <a:rPr lang="en-US" dirty="0" smtClean="0">
                <a:sym typeface="Wingdings"/>
              </a:rPr>
              <a:t> </a:t>
            </a:r>
            <a:r>
              <a:rPr lang="en-US" dirty="0" smtClean="0"/>
              <a:t>Takes several seconds though</a:t>
            </a:r>
            <a:endParaRPr lang="en-GB" dirty="0"/>
          </a:p>
        </p:txBody>
      </p:sp>
      <p:sp>
        <p:nvSpPr>
          <p:cNvPr id="9" name="Rectangle 8"/>
          <p:cNvSpPr/>
          <p:nvPr/>
        </p:nvSpPr>
        <p:spPr>
          <a:xfrm>
            <a:off x="591004" y="4022973"/>
            <a:ext cx="505852" cy="28623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rot="16200000">
            <a:off x="248647" y="2243400"/>
            <a:ext cx="994311" cy="276999"/>
          </a:xfrm>
          <a:prstGeom prst="rect">
            <a:avLst/>
          </a:prstGeom>
          <a:solidFill>
            <a:schemeClr val="bg1"/>
          </a:solidFill>
        </p:spPr>
        <p:txBody>
          <a:bodyPr wrap="none" rtlCol="0">
            <a:spAutoFit/>
          </a:bodyPr>
          <a:lstStyle/>
          <a:p>
            <a:r>
              <a:rPr lang="en-US" sz="1200" b="1" dirty="0" smtClean="0"/>
              <a:t>Rigidity (Tm)</a:t>
            </a:r>
            <a:endParaRPr lang="en-GB" sz="1200" b="1" dirty="0"/>
          </a:p>
        </p:txBody>
      </p:sp>
      <p:grpSp>
        <p:nvGrpSpPr>
          <p:cNvPr id="4" name="Group 3"/>
          <p:cNvGrpSpPr/>
          <p:nvPr/>
        </p:nvGrpSpPr>
        <p:grpSpPr>
          <a:xfrm>
            <a:off x="1096856" y="3995676"/>
            <a:ext cx="3724581" cy="2793822"/>
            <a:chOff x="1096856" y="3995676"/>
            <a:chExt cx="3724581" cy="2793822"/>
          </a:xfrm>
        </p:grpSpPr>
        <p:grpSp>
          <p:nvGrpSpPr>
            <p:cNvPr id="12" name="Group 11"/>
            <p:cNvGrpSpPr/>
            <p:nvPr/>
          </p:nvGrpSpPr>
          <p:grpSpPr>
            <a:xfrm>
              <a:off x="1096856" y="3995676"/>
              <a:ext cx="3724581" cy="2793822"/>
              <a:chOff x="380113" y="1027229"/>
              <a:chExt cx="4013768" cy="3010742"/>
            </a:xfrm>
          </p:grpSpPr>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0113" y="1027229"/>
                <a:ext cx="4013768" cy="3010742"/>
              </a:xfrm>
              <a:prstGeom prst="rect">
                <a:avLst/>
              </a:prstGeom>
            </p:spPr>
          </p:pic>
          <p:sp>
            <p:nvSpPr>
              <p:cNvPr id="16" name="TextBox 15"/>
              <p:cNvSpPr txBox="1"/>
              <p:nvPr/>
            </p:nvSpPr>
            <p:spPr>
              <a:xfrm>
                <a:off x="2666561" y="2740235"/>
                <a:ext cx="1584176" cy="696514"/>
              </a:xfrm>
              <a:prstGeom prst="rect">
                <a:avLst/>
              </a:prstGeom>
              <a:noFill/>
            </p:spPr>
            <p:txBody>
              <a:bodyPr wrap="square" rtlCol="0">
                <a:spAutoFit/>
              </a:bodyPr>
              <a:lstStyle/>
              <a:p>
                <a:pPr algn="ctr"/>
                <a:r>
                  <a:rPr lang="en-GB" sz="1200" b="1" dirty="0" smtClean="0"/>
                  <a:t>A/q =4.5</a:t>
                </a:r>
              </a:p>
              <a:p>
                <a:pPr algn="ctr"/>
                <a:r>
                  <a:rPr lang="en-GB" sz="1200" b="1" dirty="0" smtClean="0"/>
                  <a:t>W = 9.3 MeV/u</a:t>
                </a:r>
              </a:p>
              <a:p>
                <a:pPr algn="ctr"/>
                <a:r>
                  <a:rPr lang="en-GB" sz="1200" b="1" i="1" dirty="0" smtClean="0"/>
                  <a:t>β</a:t>
                </a:r>
                <a:r>
                  <a:rPr lang="en-GB" sz="1200" b="1" i="1" dirty="0" err="1" smtClean="0"/>
                  <a:t>γ</a:t>
                </a:r>
                <a:r>
                  <a:rPr lang="en-GB" sz="1200" b="1" dirty="0" smtClean="0"/>
                  <a:t> = 0.140</a:t>
                </a:r>
                <a:endParaRPr lang="en-US" sz="1200" b="1" dirty="0" smtClean="0"/>
              </a:p>
            </p:txBody>
          </p:sp>
          <p:cxnSp>
            <p:nvCxnSpPr>
              <p:cNvPr id="17" name="Straight Arrow Connector 16"/>
              <p:cNvCxnSpPr/>
              <p:nvPr/>
            </p:nvCxnSpPr>
            <p:spPr>
              <a:xfrm flipV="1">
                <a:off x="3740727" y="2411505"/>
                <a:ext cx="278112" cy="319822"/>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2429067" y="1168689"/>
                <a:ext cx="1584176" cy="646331"/>
              </a:xfrm>
              <a:prstGeom prst="rect">
                <a:avLst/>
              </a:prstGeom>
              <a:noFill/>
            </p:spPr>
            <p:txBody>
              <a:bodyPr wrap="square" rtlCol="0">
                <a:spAutoFit/>
              </a:bodyPr>
              <a:lstStyle/>
              <a:p>
                <a:pPr algn="ctr"/>
                <a:r>
                  <a:rPr lang="en-GB" sz="1200" b="1" dirty="0" smtClean="0"/>
                  <a:t>A/q = 2.5</a:t>
                </a:r>
              </a:p>
              <a:p>
                <a:pPr algn="ctr"/>
                <a:r>
                  <a:rPr lang="en-GB" sz="1200" b="1" dirty="0" smtClean="0"/>
                  <a:t>W = 14.5 MeV/u</a:t>
                </a:r>
              </a:p>
              <a:p>
                <a:pPr algn="ctr"/>
                <a:r>
                  <a:rPr lang="en-GB" sz="1200" b="1" i="1" dirty="0" smtClean="0"/>
                  <a:t>β</a:t>
                </a:r>
                <a:r>
                  <a:rPr lang="en-GB" sz="1200" b="1" i="1" dirty="0" err="1" smtClean="0"/>
                  <a:t>γ</a:t>
                </a:r>
                <a:r>
                  <a:rPr lang="en-GB" sz="1200" b="1" dirty="0" smtClean="0"/>
                  <a:t> = 0.177 </a:t>
                </a:r>
                <a:endParaRPr lang="en-US" sz="1200" b="1" dirty="0" smtClean="0"/>
              </a:p>
            </p:txBody>
          </p:sp>
          <p:cxnSp>
            <p:nvCxnSpPr>
              <p:cNvPr id="20" name="Straight Arrow Connector 19"/>
              <p:cNvCxnSpPr>
                <a:endCxn id="19" idx="3"/>
              </p:cNvCxnSpPr>
              <p:nvPr/>
            </p:nvCxnSpPr>
            <p:spPr>
              <a:xfrm flipV="1">
                <a:off x="3752603" y="1491855"/>
                <a:ext cx="260640" cy="16314"/>
              </a:xfrm>
              <a:prstGeom prst="straightConnector1">
                <a:avLst/>
              </a:prstGeom>
              <a:ln w="127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1082455" y="1987304"/>
                <a:ext cx="1326710" cy="369332"/>
              </a:xfrm>
              <a:prstGeom prst="rect">
                <a:avLst/>
              </a:prstGeom>
              <a:noFill/>
            </p:spPr>
            <p:txBody>
              <a:bodyPr wrap="none" rtlCol="0">
                <a:spAutoFit/>
              </a:bodyPr>
              <a:lstStyle/>
              <a:p>
                <a:r>
                  <a:rPr lang="en-US" dirty="0" smtClean="0"/>
                  <a:t>HIE stage 2a</a:t>
                </a:r>
                <a:endParaRPr lang="en-US" dirty="0"/>
              </a:p>
            </p:txBody>
          </p:sp>
        </p:grpSp>
        <p:sp>
          <p:nvSpPr>
            <p:cNvPr id="3" name="TextBox 2"/>
            <p:cNvSpPr txBox="1"/>
            <p:nvPr/>
          </p:nvSpPr>
          <p:spPr>
            <a:xfrm>
              <a:off x="3133516" y="6210799"/>
              <a:ext cx="1360116" cy="276999"/>
            </a:xfrm>
            <a:prstGeom prst="rect">
              <a:avLst/>
            </a:prstGeom>
            <a:noFill/>
          </p:spPr>
          <p:txBody>
            <a:bodyPr wrap="none" rtlCol="0">
              <a:spAutoFit/>
            </a:bodyPr>
            <a:lstStyle/>
            <a:p>
              <a:r>
                <a:rPr lang="en-US" sz="1200" dirty="0" smtClean="0">
                  <a:solidFill>
                    <a:schemeClr val="bg1">
                      <a:lumMod val="50000"/>
                    </a:schemeClr>
                  </a:solidFill>
                </a:rPr>
                <a:t>Courtesy M. Fraser</a:t>
              </a:r>
              <a:endParaRPr lang="en-GB" sz="1200" dirty="0">
                <a:solidFill>
                  <a:schemeClr val="bg1">
                    <a:lumMod val="50000"/>
                  </a:schemeClr>
                </a:solidFill>
              </a:endParaRPr>
            </a:p>
          </p:txBody>
        </p:sp>
      </p:grpSp>
      <p:sp>
        <p:nvSpPr>
          <p:cNvPr id="5" name="Rectangle 4"/>
          <p:cNvSpPr/>
          <p:nvPr/>
        </p:nvSpPr>
        <p:spPr>
          <a:xfrm>
            <a:off x="6140419" y="3125691"/>
            <a:ext cx="2267312" cy="923330"/>
          </a:xfrm>
          <a:prstGeom prst="rect">
            <a:avLst/>
          </a:prstGeom>
        </p:spPr>
        <p:txBody>
          <a:bodyPr wrap="square">
            <a:spAutoFit/>
          </a:bodyPr>
          <a:lstStyle/>
          <a:p>
            <a:r>
              <a:rPr lang="en-US" altLang="en-US" dirty="0" smtClean="0"/>
              <a:t>5 MeV/u sufficient for lifetime and nuclear </a:t>
            </a:r>
          </a:p>
          <a:p>
            <a:r>
              <a:rPr lang="en-US" altLang="en-US" dirty="0" smtClean="0"/>
              <a:t>structure studies</a:t>
            </a:r>
            <a:endParaRPr lang="en-US" altLang="en-US" dirty="0"/>
          </a:p>
        </p:txBody>
      </p:sp>
      <p:cxnSp>
        <p:nvCxnSpPr>
          <p:cNvPr id="11" name="Straight Arrow Connector 10"/>
          <p:cNvCxnSpPr>
            <a:stCxn id="5" idx="1"/>
          </p:cNvCxnSpPr>
          <p:nvPr/>
        </p:nvCxnSpPr>
        <p:spPr>
          <a:xfrm flipH="1" flipV="1">
            <a:off x="5491067" y="2992584"/>
            <a:ext cx="649352" cy="5947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CE4B40A-67BA-4787-801A-16EE65008C21}" type="slidenum">
              <a:rPr lang="en-US" smtClean="0"/>
              <a:pPr/>
              <a:t>9</a:t>
            </a:fld>
            <a:endParaRPr lang="en-US"/>
          </a:p>
        </p:txBody>
      </p:sp>
      <p:sp>
        <p:nvSpPr>
          <p:cNvPr id="16" name="TextBox 15"/>
          <p:cNvSpPr txBox="1"/>
          <p:nvPr/>
        </p:nvSpPr>
        <p:spPr>
          <a:xfrm>
            <a:off x="6408622" y="259621"/>
            <a:ext cx="1744004" cy="584775"/>
          </a:xfrm>
          <a:prstGeom prst="rect">
            <a:avLst/>
          </a:prstGeom>
          <a:noFill/>
        </p:spPr>
        <p:txBody>
          <a:bodyPr wrap="none" rtlCol="0">
            <a:spAutoFit/>
          </a:bodyPr>
          <a:lstStyle/>
          <a:p>
            <a:r>
              <a:rPr lang="en-US" sz="3200" b="1" dirty="0" smtClean="0"/>
              <a:t>e-cooling</a:t>
            </a:r>
            <a:endParaRPr lang="en-US" sz="3200" b="1" dirty="0"/>
          </a:p>
        </p:txBody>
      </p:sp>
      <p:sp>
        <p:nvSpPr>
          <p:cNvPr id="3" name="Rectangle 2"/>
          <p:cNvSpPr/>
          <p:nvPr/>
        </p:nvSpPr>
        <p:spPr>
          <a:xfrm>
            <a:off x="469889" y="1258784"/>
            <a:ext cx="620662" cy="2054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27317" y="1231115"/>
            <a:ext cx="4572000" cy="1692771"/>
          </a:xfrm>
          <a:prstGeom prst="rect">
            <a:avLst/>
          </a:prstGeom>
        </p:spPr>
        <p:txBody>
          <a:bodyPr>
            <a:spAutoFit/>
          </a:bodyPr>
          <a:lstStyle/>
          <a:p>
            <a:pPr marL="354012" lvl="1">
              <a:spcBef>
                <a:spcPts val="600"/>
              </a:spcBef>
              <a:buClr>
                <a:schemeClr val="bg2">
                  <a:lumMod val="25000"/>
                </a:schemeClr>
              </a:buClr>
              <a:buSzPct val="75000"/>
            </a:pPr>
            <a:r>
              <a:rPr lang="en-US" sz="2000" dirty="0" smtClean="0"/>
              <a:t>E-cooling needed for: </a:t>
            </a:r>
          </a:p>
          <a:p>
            <a:pPr marL="696912" lvl="1" indent="-342900">
              <a:spcBef>
                <a:spcPts val="600"/>
              </a:spcBef>
              <a:buSzPct val="100000"/>
              <a:buFont typeface="+mj-lt"/>
              <a:buAutoNum type="arabicPeriod"/>
            </a:pPr>
            <a:r>
              <a:rPr lang="en-US" sz="1600" dirty="0" smtClean="0"/>
              <a:t>Reducing </a:t>
            </a:r>
            <a:r>
              <a:rPr lang="en-US" sz="1600" dirty="0"/>
              <a:t>momentum </a:t>
            </a:r>
            <a:r>
              <a:rPr lang="en-US" sz="1600" dirty="0" smtClean="0"/>
              <a:t>spread</a:t>
            </a:r>
            <a:endParaRPr lang="en-GB" sz="1600" dirty="0" smtClean="0"/>
          </a:p>
          <a:p>
            <a:pPr marL="696912" lvl="1" indent="-342900">
              <a:spcBef>
                <a:spcPts val="600"/>
              </a:spcBef>
              <a:buSzPct val="100000"/>
              <a:buFont typeface="+mj-lt"/>
              <a:buAutoNum type="arabicPeriod"/>
            </a:pPr>
            <a:r>
              <a:rPr lang="en-US" sz="1600" dirty="0" smtClean="0"/>
              <a:t>Stacking of multi-turn injection</a:t>
            </a:r>
          </a:p>
          <a:p>
            <a:pPr marL="696912" lvl="1" indent="-342900">
              <a:spcBef>
                <a:spcPts val="600"/>
              </a:spcBef>
              <a:buSzPct val="100000"/>
              <a:buFont typeface="+mj-lt"/>
              <a:buAutoNum type="arabicPeriod"/>
            </a:pPr>
            <a:r>
              <a:rPr lang="en-US" sz="1600" dirty="0" smtClean="0"/>
              <a:t>Compensate for energy loss in target</a:t>
            </a:r>
          </a:p>
          <a:p>
            <a:pPr marL="696912" lvl="1" indent="-342900">
              <a:spcBef>
                <a:spcPts val="600"/>
              </a:spcBef>
              <a:buSzPct val="100000"/>
              <a:buFont typeface="+mj-lt"/>
              <a:buAutoNum type="arabicPeriod"/>
            </a:pPr>
            <a:r>
              <a:rPr lang="en-US" sz="1600" dirty="0"/>
              <a:t>Reducing beam </a:t>
            </a:r>
            <a:r>
              <a:rPr lang="en-US" sz="1600" dirty="0" smtClean="0"/>
              <a:t>size</a:t>
            </a:r>
            <a:endParaRPr lang="en-US" sz="1600" dirty="0"/>
          </a:p>
        </p:txBody>
      </p:sp>
      <p:sp>
        <p:nvSpPr>
          <p:cNvPr id="5" name="TextBox 4"/>
          <p:cNvSpPr txBox="1"/>
          <p:nvPr/>
        </p:nvSpPr>
        <p:spPr>
          <a:xfrm>
            <a:off x="5478055" y="1458809"/>
            <a:ext cx="3004284" cy="646331"/>
          </a:xfrm>
          <a:prstGeom prst="rect">
            <a:avLst/>
          </a:prstGeom>
          <a:noFill/>
        </p:spPr>
        <p:txBody>
          <a:bodyPr wrap="none" rtlCol="0">
            <a:spAutoFit/>
          </a:bodyPr>
          <a:lstStyle/>
          <a:p>
            <a:r>
              <a:rPr lang="en-GB" dirty="0" smtClean="0">
                <a:sym typeface="Symbol"/>
              </a:rPr>
              <a:t>p/p ~ 5E-5 (</a:t>
            </a:r>
            <a:r>
              <a:rPr lang="en-GB" dirty="0" err="1" smtClean="0">
                <a:sym typeface="Symbol"/>
              </a:rPr>
              <a:t>rms</a:t>
            </a:r>
            <a:r>
              <a:rPr lang="en-GB" dirty="0" smtClean="0">
                <a:sym typeface="Symbol"/>
              </a:rPr>
              <a:t>)</a:t>
            </a:r>
          </a:p>
          <a:p>
            <a:r>
              <a:rPr lang="en-GB" dirty="0" smtClean="0">
                <a:sym typeface="Symbol"/>
              </a:rPr>
              <a:t></a:t>
            </a:r>
            <a:r>
              <a:rPr lang="en-GB" dirty="0">
                <a:sym typeface="Symbol"/>
              </a:rPr>
              <a:t>p/p </a:t>
            </a:r>
            <a:r>
              <a:rPr lang="en-GB" dirty="0" smtClean="0">
                <a:sym typeface="Symbol"/>
              </a:rPr>
              <a:t>&lt; 1E-5 (</a:t>
            </a:r>
            <a:r>
              <a:rPr lang="en-GB" dirty="0" err="1" smtClean="0">
                <a:sym typeface="Symbol"/>
              </a:rPr>
              <a:t>rms</a:t>
            </a:r>
            <a:r>
              <a:rPr lang="en-GB" dirty="0">
                <a:sym typeface="Symbol"/>
              </a:rPr>
              <a:t>) for N&lt;1000 </a:t>
            </a:r>
          </a:p>
        </p:txBody>
      </p:sp>
      <p:cxnSp>
        <p:nvCxnSpPr>
          <p:cNvPr id="11" name="Straight Arrow Connector 10"/>
          <p:cNvCxnSpPr/>
          <p:nvPr/>
        </p:nvCxnSpPr>
        <p:spPr>
          <a:xfrm>
            <a:off x="3619500" y="1771650"/>
            <a:ext cx="1657474" cy="142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3" name="Picture 10"/>
          <p:cNvPicPr>
            <a:picLocks noChangeAspect="1" noChangeArrowheads="1"/>
          </p:cNvPicPr>
          <p:nvPr/>
        </p:nvPicPr>
        <p:blipFill>
          <a:blip r:embed="rId4"/>
          <a:srcRect/>
          <a:stretch>
            <a:fillRect/>
          </a:stretch>
        </p:blipFill>
        <p:spPr bwMode="auto">
          <a:xfrm>
            <a:off x="1285649" y="2847071"/>
            <a:ext cx="5097462" cy="3522663"/>
          </a:xfrm>
          <a:prstGeom prst="rect">
            <a:avLst/>
          </a:prstGeom>
          <a:noFill/>
          <a:ln w="9525">
            <a:noFill/>
            <a:miter lim="800000"/>
            <a:headEnd/>
            <a:tailEnd/>
          </a:ln>
        </p:spPr>
      </p:pic>
      <p:sp>
        <p:nvSpPr>
          <p:cNvPr id="34" name="Textfeld 17"/>
          <p:cNvSpPr txBox="1">
            <a:spLocks noChangeArrowheads="1"/>
          </p:cNvSpPr>
          <p:nvPr/>
        </p:nvSpPr>
        <p:spPr bwMode="auto">
          <a:xfrm>
            <a:off x="2032243" y="6374397"/>
            <a:ext cx="2824812" cy="307777"/>
          </a:xfrm>
          <a:prstGeom prst="rect">
            <a:avLst/>
          </a:prstGeom>
          <a:noFill/>
          <a:ln w="9525">
            <a:noFill/>
            <a:miter lim="800000"/>
            <a:headEnd/>
            <a:tailEnd/>
          </a:ln>
        </p:spPr>
        <p:txBody>
          <a:bodyPr wrap="none">
            <a:spAutoFit/>
          </a:bodyPr>
          <a:lstStyle/>
          <a:p>
            <a:r>
              <a:rPr lang="en-US" sz="1400" dirty="0" smtClean="0">
                <a:latin typeface="Calibri" panose="020F0502020204030204" pitchFamily="34" charset="0"/>
                <a:cs typeface="Times New Roman" pitchFamily="18" charset="0"/>
              </a:rPr>
              <a:t>T</a:t>
            </a:r>
            <a:r>
              <a:rPr lang="en-US" sz="1400" dirty="0">
                <a:latin typeface="Calibri" panose="020F0502020204030204" pitchFamily="34" charset="0"/>
                <a:cs typeface="Times New Roman" pitchFamily="18" charset="0"/>
              </a:rPr>
              <a:t>. </a:t>
            </a:r>
            <a:r>
              <a:rPr lang="en-US" sz="1400" dirty="0" err="1">
                <a:latin typeface="Calibri" panose="020F0502020204030204" pitchFamily="34" charset="0"/>
                <a:cs typeface="Times New Roman" pitchFamily="18" charset="0"/>
              </a:rPr>
              <a:t>Shirai</a:t>
            </a:r>
            <a:r>
              <a:rPr lang="en-US" sz="1400" dirty="0">
                <a:latin typeface="Calibri" panose="020F0502020204030204" pitchFamily="34" charset="0"/>
                <a:cs typeface="Times New Roman" pitchFamily="18" charset="0"/>
              </a:rPr>
              <a:t> et al. PRL 98, 204801 (2007)</a:t>
            </a:r>
          </a:p>
        </p:txBody>
      </p:sp>
      <p:sp>
        <p:nvSpPr>
          <p:cNvPr id="35" name="Textfeld 18"/>
          <p:cNvSpPr txBox="1">
            <a:spLocks noChangeArrowheads="1"/>
          </p:cNvSpPr>
          <p:nvPr/>
        </p:nvSpPr>
        <p:spPr bwMode="auto">
          <a:xfrm>
            <a:off x="6000524" y="3857571"/>
            <a:ext cx="2340897" cy="1200329"/>
          </a:xfrm>
          <a:prstGeom prst="rect">
            <a:avLst/>
          </a:prstGeom>
          <a:noFill/>
          <a:ln w="9525">
            <a:noFill/>
            <a:miter lim="800000"/>
            <a:headEnd/>
            <a:tailEnd/>
          </a:ln>
        </p:spPr>
        <p:txBody>
          <a:bodyPr wrap="none">
            <a:spAutoFit/>
          </a:bodyPr>
          <a:lstStyle/>
          <a:p>
            <a:r>
              <a:rPr lang="en-US" dirty="0">
                <a:latin typeface="Calibri" panose="020F0502020204030204" pitchFamily="34" charset="0"/>
                <a:cs typeface="Times New Roman" pitchFamily="18" charset="0"/>
              </a:rPr>
              <a:t>Measurement done</a:t>
            </a:r>
          </a:p>
          <a:p>
            <a:r>
              <a:rPr lang="en-US" dirty="0">
                <a:latin typeface="Calibri" panose="020F0502020204030204" pitchFamily="34" charset="0"/>
                <a:cs typeface="Times New Roman" pitchFamily="18" charset="0"/>
              </a:rPr>
              <a:t>with 7 MeV </a:t>
            </a:r>
            <a:r>
              <a:rPr lang="en-US" b="1" dirty="0">
                <a:latin typeface="Calibri" panose="020F0502020204030204" pitchFamily="34" charset="0"/>
                <a:cs typeface="Times New Roman" pitchFamily="18" charset="0"/>
              </a:rPr>
              <a:t>protons</a:t>
            </a:r>
          </a:p>
          <a:p>
            <a:r>
              <a:rPr lang="en-US" dirty="0">
                <a:latin typeface="Calibri" panose="020F0502020204030204" pitchFamily="34" charset="0"/>
                <a:cs typeface="Times New Roman" pitchFamily="18" charset="0"/>
              </a:rPr>
              <a:t>at the LSR storage ring,</a:t>
            </a:r>
          </a:p>
          <a:p>
            <a:r>
              <a:rPr lang="en-US" dirty="0">
                <a:latin typeface="Calibri" panose="020F0502020204030204" pitchFamily="34" charset="0"/>
                <a:cs typeface="Times New Roman" pitchFamily="18" charset="0"/>
              </a:rPr>
              <a:t>Kyoto University</a:t>
            </a:r>
          </a:p>
        </p:txBody>
      </p:sp>
      <p:sp>
        <p:nvSpPr>
          <p:cNvPr id="36" name="Textfeld 19"/>
          <p:cNvSpPr txBox="1">
            <a:spLocks noChangeArrowheads="1"/>
          </p:cNvSpPr>
          <p:nvPr/>
        </p:nvSpPr>
        <p:spPr bwMode="auto">
          <a:xfrm>
            <a:off x="2252436" y="3499534"/>
            <a:ext cx="1742785" cy="646331"/>
          </a:xfrm>
          <a:prstGeom prst="rect">
            <a:avLst/>
          </a:prstGeom>
          <a:solidFill>
            <a:schemeClr val="bg1"/>
          </a:solidFill>
          <a:ln w="9525">
            <a:noFill/>
            <a:miter lim="800000"/>
            <a:headEnd/>
            <a:tailEnd/>
          </a:ln>
        </p:spPr>
        <p:txBody>
          <a:bodyPr wrap="none">
            <a:spAutoFit/>
          </a:bodyPr>
          <a:lstStyle/>
          <a:p>
            <a:r>
              <a:rPr lang="en-US">
                <a:latin typeface="Calibri" panose="020F0502020204030204" pitchFamily="34" charset="0"/>
                <a:cs typeface="Times New Roman" pitchFamily="18" charset="0"/>
              </a:rPr>
              <a:t>one dimensional</a:t>
            </a:r>
          </a:p>
          <a:p>
            <a:r>
              <a:rPr lang="en-US">
                <a:latin typeface="Calibri" panose="020F0502020204030204" pitchFamily="34" charset="0"/>
                <a:cs typeface="Times New Roman" pitchFamily="18" charset="0"/>
              </a:rPr>
              <a:t>ordering</a:t>
            </a:r>
          </a:p>
        </p:txBody>
      </p:sp>
      <p:cxnSp>
        <p:nvCxnSpPr>
          <p:cNvPr id="37" name="Gerade Verbindung mit Pfeil 22"/>
          <p:cNvCxnSpPr/>
          <p:nvPr/>
        </p:nvCxnSpPr>
        <p:spPr>
          <a:xfrm>
            <a:off x="3116036" y="4207559"/>
            <a:ext cx="0" cy="611187"/>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31"/>
          <p:cNvCxnSpPr/>
          <p:nvPr/>
        </p:nvCxnSpPr>
        <p:spPr>
          <a:xfrm>
            <a:off x="2252436" y="5644246"/>
            <a:ext cx="1776413"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aphicFrame>
        <p:nvGraphicFramePr>
          <p:cNvPr id="39" name="Object 1035"/>
          <p:cNvGraphicFramePr>
            <a:graphicFrameLocks noChangeAspect="1"/>
          </p:cNvGraphicFramePr>
          <p:nvPr>
            <p:extLst>
              <p:ext uri="{D42A27DB-BD31-4B8C-83A1-F6EECF244321}">
                <p14:modId xmlns:p14="http://schemas.microsoft.com/office/powerpoint/2010/main" val="4068712116"/>
              </p:ext>
            </p:extLst>
          </p:nvPr>
        </p:nvGraphicFramePr>
        <p:xfrm>
          <a:off x="4197124" y="5212446"/>
          <a:ext cx="1522412" cy="341313"/>
        </p:xfrm>
        <a:graphic>
          <a:graphicData uri="http://schemas.openxmlformats.org/presentationml/2006/ole">
            <mc:AlternateContent xmlns:mc="http://schemas.openxmlformats.org/markup-compatibility/2006">
              <mc:Choice xmlns:v="urn:schemas-microsoft-com:vml" Requires="v">
                <p:oleObj spid="_x0000_s67745" name="Formel" r:id="rId5" imgW="1016000" imgH="228600" progId="Equation.3">
                  <p:embed/>
                </p:oleObj>
              </mc:Choice>
              <mc:Fallback>
                <p:oleObj name="Formel" r:id="rId5" imgW="1016000" imgH="2286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7124" y="5212446"/>
                        <a:ext cx="1522412" cy="341313"/>
                      </a:xfrm>
                      <a:prstGeom prst="rect">
                        <a:avLst/>
                      </a:prstGeom>
                      <a:solidFill>
                        <a:schemeClr val="bg1"/>
                      </a:solidFill>
                    </p:spPr>
                  </p:pic>
                </p:oleObj>
              </mc:Fallback>
            </mc:AlternateContent>
          </a:graphicData>
        </a:graphic>
      </p:graphicFrame>
      <p:cxnSp>
        <p:nvCxnSpPr>
          <p:cNvPr id="40" name="Gerade Verbindung mit Pfeil 35"/>
          <p:cNvCxnSpPr/>
          <p:nvPr/>
        </p:nvCxnSpPr>
        <p:spPr>
          <a:xfrm flipH="1">
            <a:off x="3444649" y="5428346"/>
            <a:ext cx="777875" cy="2079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Textfeld 39"/>
          <p:cNvSpPr txBox="1">
            <a:spLocks noChangeArrowheads="1"/>
          </p:cNvSpPr>
          <p:nvPr/>
        </p:nvSpPr>
        <p:spPr bwMode="auto">
          <a:xfrm>
            <a:off x="4028849" y="4464734"/>
            <a:ext cx="1609415" cy="646331"/>
          </a:xfrm>
          <a:prstGeom prst="rect">
            <a:avLst/>
          </a:prstGeom>
          <a:solidFill>
            <a:schemeClr val="bg1"/>
          </a:solidFill>
          <a:ln w="9525">
            <a:noFill/>
            <a:miter lim="800000"/>
            <a:headEnd/>
            <a:tailEnd/>
          </a:ln>
        </p:spPr>
        <p:txBody>
          <a:bodyPr wrap="none">
            <a:spAutoFit/>
          </a:bodyPr>
          <a:lstStyle/>
          <a:p>
            <a:r>
              <a:rPr lang="en-US">
                <a:latin typeface="Calibri" panose="020F0502020204030204" pitchFamily="34" charset="0"/>
                <a:cs typeface="Times New Roman" pitchFamily="18" charset="0"/>
              </a:rPr>
              <a:t>equilibrium</a:t>
            </a:r>
          </a:p>
          <a:p>
            <a:r>
              <a:rPr lang="en-US">
                <a:latin typeface="Calibri" panose="020F0502020204030204" pitchFamily="34" charset="0"/>
                <a:cs typeface="Times New Roman" pitchFamily="18" charset="0"/>
              </a:rPr>
              <a:t>IBS and cooling</a:t>
            </a:r>
          </a:p>
        </p:txBody>
      </p:sp>
      <p:cxnSp>
        <p:nvCxnSpPr>
          <p:cNvPr id="42" name="Gerade Verbindung mit Pfeil 38"/>
          <p:cNvCxnSpPr/>
          <p:nvPr/>
        </p:nvCxnSpPr>
        <p:spPr>
          <a:xfrm flipV="1">
            <a:off x="4700361" y="4131359"/>
            <a:ext cx="0" cy="392112"/>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5506563" y="2286000"/>
            <a:ext cx="2951449" cy="369332"/>
          </a:xfrm>
          <a:prstGeom prst="rect">
            <a:avLst/>
          </a:prstGeom>
        </p:spPr>
        <p:txBody>
          <a:bodyPr wrap="none">
            <a:spAutoFit/>
          </a:bodyPr>
          <a:lstStyle/>
          <a:p>
            <a:r>
              <a:rPr lang="en-GB" dirty="0" smtClean="0">
                <a:sym typeface="Symbol"/>
              </a:rPr>
              <a:t>HIE-ISOLDE </a:t>
            </a:r>
            <a:r>
              <a:rPr lang="en-GB" dirty="0">
                <a:sym typeface="Symbol"/>
              </a:rPr>
              <a:t>p/p ~ </a:t>
            </a:r>
            <a:r>
              <a:rPr lang="en-GB" dirty="0" smtClean="0">
                <a:sym typeface="Symbol"/>
              </a:rPr>
              <a:t>1E-3 </a:t>
            </a:r>
            <a:r>
              <a:rPr lang="en-GB" dirty="0">
                <a:sym typeface="Symbol"/>
              </a:rPr>
              <a:t>(</a:t>
            </a:r>
            <a:r>
              <a:rPr lang="en-GB" dirty="0" err="1">
                <a:sym typeface="Symbol"/>
              </a:rPr>
              <a:t>rms</a:t>
            </a:r>
            <a:r>
              <a:rPr lang="en-GB" dirty="0">
                <a:sym typeface="Symbol"/>
              </a:rPr>
              <a:t>)</a:t>
            </a:r>
          </a:p>
        </p:txBody>
      </p:sp>
    </p:spTree>
    <p:extLst>
      <p:ext uri="{BB962C8B-B14F-4D97-AF65-F5344CB8AC3E}">
        <p14:creationId xmlns:p14="http://schemas.microsoft.com/office/powerpoint/2010/main" val="4116660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4" grpId="0"/>
      <p:bldP spid="35" grpId="0"/>
      <p:bldP spid="36" grpId="0" animBg="1"/>
      <p:bldP spid="41" grpId="0" animBg="1"/>
    </p:bld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23477</TotalTime>
  <Words>1554</Words>
  <Application>Microsoft Office PowerPoint</Application>
  <PresentationFormat>On-screen Show (4:3)</PresentationFormat>
  <Paragraphs>478</Paragraphs>
  <Slides>26</Slides>
  <Notes>22</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26</vt:i4>
      </vt:variant>
    </vt:vector>
  </HeadingPairs>
  <TitlesOfParts>
    <vt:vector size="29" baseType="lpstr">
      <vt:lpstr>Office Theme</vt:lpstr>
      <vt:lpstr>Formel</vt:lpstr>
      <vt:lpstr>Equation</vt:lpstr>
      <vt:lpstr>PowerPoint Presentation</vt:lpstr>
      <vt:lpstr>PowerPoint Presentation</vt:lpstr>
      <vt:lpstr>PowerPoint Presentation</vt:lpstr>
      <vt:lpstr>Test Storage Rings at Heidelberg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Fredrik John Carl Wenander</cp:lastModifiedBy>
  <cp:revision>1106</cp:revision>
  <dcterms:created xsi:type="dcterms:W3CDTF">2012-03-08T16:06:15Z</dcterms:created>
  <dcterms:modified xsi:type="dcterms:W3CDTF">2014-09-23T12:36:18Z</dcterms:modified>
</cp:coreProperties>
</file>