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35"/>
  </p:notesMasterIdLst>
  <p:handoutMasterIdLst>
    <p:handoutMasterId r:id="rId36"/>
  </p:handoutMasterIdLst>
  <p:sldIdLst>
    <p:sldId id="281" r:id="rId2"/>
    <p:sldId id="345" r:id="rId3"/>
    <p:sldId id="379" r:id="rId4"/>
    <p:sldId id="381" r:id="rId5"/>
    <p:sldId id="392" r:id="rId6"/>
    <p:sldId id="397" r:id="rId7"/>
    <p:sldId id="395" r:id="rId8"/>
    <p:sldId id="373" r:id="rId9"/>
    <p:sldId id="396" r:id="rId10"/>
    <p:sldId id="346" r:id="rId11"/>
    <p:sldId id="352" r:id="rId12"/>
    <p:sldId id="387" r:id="rId13"/>
    <p:sldId id="409" r:id="rId14"/>
    <p:sldId id="398" r:id="rId15"/>
    <p:sldId id="362" r:id="rId16"/>
    <p:sldId id="343" r:id="rId17"/>
    <p:sldId id="347" r:id="rId18"/>
    <p:sldId id="399" r:id="rId19"/>
    <p:sldId id="404" r:id="rId20"/>
    <p:sldId id="405" r:id="rId21"/>
    <p:sldId id="360" r:id="rId22"/>
    <p:sldId id="400" r:id="rId23"/>
    <p:sldId id="401" r:id="rId24"/>
    <p:sldId id="348" r:id="rId25"/>
    <p:sldId id="330" r:id="rId26"/>
    <p:sldId id="391" r:id="rId27"/>
    <p:sldId id="364" r:id="rId28"/>
    <p:sldId id="402" r:id="rId29"/>
    <p:sldId id="403" r:id="rId30"/>
    <p:sldId id="327" r:id="rId31"/>
    <p:sldId id="357" r:id="rId32"/>
    <p:sldId id="361" r:id="rId33"/>
    <p:sldId id="386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77" autoAdjust="0"/>
    <p:restoredTop sz="94514" autoAdjust="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CEC07-6DE3-487D-A826-7443F0D5E825}" type="datetimeFigureOut">
              <a:rPr lang="fr-FR" smtClean="0"/>
              <a:pPr/>
              <a:t>24/09/2014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40673-84D2-447C-9EA7-C16ADA67630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69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E19EA-521E-46CD-BEBD-3582FE28CF85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9DE59-AA6B-4F17-A208-F5EBEF9FA7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34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02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6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3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7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948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833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113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66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4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02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793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018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80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87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986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76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16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446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891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644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09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673DE5A0-9EB0-416F-80D7-FBE9ACBDC914}" type="slidenum">
              <a:rPr lang="en-US">
                <a:latin typeface="Times New Roman" pitchFamily="18" charset="0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4</a:t>
            </a:fld>
            <a:endParaRPr lang="en-US">
              <a:latin typeface="Times New Roman" pitchFamily="18" charset="0"/>
              <a:cs typeface="Lucida Sans Unicode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D8475-D996-4844-9C6B-DFA6AB97894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D8475-D996-4844-9C6B-DFA6AB97894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1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E3C42-7444-489D-ABDD-988854C7DC15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825" y="457200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8FC09D2-7596-4060-8927-86E720518390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40D460C8-C338-4EAD-8EFA-9D77F59D6985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4300" y="536191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56EE13EF-3B61-49A6-972C-4B21BCE599F1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682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825" y="695037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9D5A6DE5-4064-46ED-98CD-02575B07BB26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B373BF60-4C1E-4FCF-97C5-B37D98EB6587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358B819-9277-4EA6-977D-B6EBE862BA2D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3825" y="494724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DB8703C1-8618-4B23-B349-A25957063BBF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4300" y="536191"/>
            <a:ext cx="1371600" cy="29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BB1A513-46BB-4ABC-89F8-017B1D876DEF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19BF4456-5D5B-4A3E-A52C-7709384E2134}" type="datetime1">
              <a:rPr lang="en-US" smtClean="0"/>
              <a:pPr/>
              <a:t>9/24/2014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T. Stora - Isolde Users Workshop</a:t>
            </a:r>
            <a:br>
              <a:rPr lang="en-US" smtClean="0"/>
            </a:br>
            <a:r>
              <a:rPr lang="en-US" smtClean="0"/>
              <a:t>17th December 2012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en-dep.web.cern.ch/en-dep/index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64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14164"/>
            <a:ext cx="427616" cy="38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FED7253-B64D-482B-8184-2A01645554E1}" type="datetime1">
              <a:rPr lang="en-US" smtClean="0"/>
              <a:pPr/>
              <a:t>9/24/2014</a:t>
            </a:fld>
            <a:r>
              <a:rPr lang="en-US" dirty="0" smtClean="0"/>
              <a:t> p.</a:t>
            </a:r>
            <a:fld id="{6BDBDBCA-A700-4781-8443-DF9BA018194B}" type="slidenum">
              <a:rPr lang="en-US" smtClean="0"/>
              <a:pPr/>
              <a:t>‹#›</a:t>
            </a:fld>
            <a:r>
              <a:rPr lang="en-US" dirty="0" smtClean="0"/>
              <a:t> T. </a:t>
            </a:r>
            <a:r>
              <a:rPr lang="en-US" dirty="0" err="1" smtClean="0"/>
              <a:t>Stora</a:t>
            </a:r>
            <a:endParaRPr lang="en-US" dirty="0"/>
          </a:p>
        </p:txBody>
      </p:sp>
      <p:pic>
        <p:nvPicPr>
          <p:cNvPr id="11" name="Image 7" descr="LOGO-60-CERN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319" y="5986682"/>
            <a:ext cx="2016681" cy="871318"/>
          </a:xfrm>
          <a:prstGeom prst="rect">
            <a:avLst/>
          </a:prstGeom>
        </p:spPr>
      </p:pic>
      <p:pic>
        <p:nvPicPr>
          <p:cNvPr id="12" name="Picture 2" descr="EN Department">
            <a:hlinkClick r:id="rId16"/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2" y="14287"/>
            <a:ext cx="2757488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g-ge.ch/index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14.jpe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hyperlink" Target="http://www.google.com/url?sa=i&amp;rct=j&amp;q=&amp;esrc=s&amp;frm=1&amp;source=images&amp;cd=&amp;cad=rja&amp;docid=iVWcHYP-EnCFxM&amp;tbnid=kx1xVdP8QmJy1M:&amp;ved=0CAUQjRw&amp;url=http://pipeline.corante.com/archives/2013/11/01/just_build_the_thing.php&amp;ei=EM-TUrmWJJHAswbksoHoDQ&amp;bvm=bv.57127890,d.ZGU&amp;psig=AFQjCNFE6d9Mkr6XLxcw71rtG9v0410iQw&amp;ust=1385504881551817" TargetMode="Externa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7.png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12" Type="http://schemas.openxmlformats.org/officeDocument/2006/relationships/image" Target="../media/image86.jpeg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5" Type="http://schemas.openxmlformats.org/officeDocument/2006/relationships/image" Target="../media/image89.jpeg"/><Relationship Id="rId10" Type="http://schemas.openxmlformats.org/officeDocument/2006/relationships/image" Target="../media/image84.jpeg"/><Relationship Id="rId4" Type="http://schemas.openxmlformats.org/officeDocument/2006/relationships/image" Target="../media/image78.jpe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8.emf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oleObject" Target="../embeddings/Microsoft_Excel_97-2003_Worksheet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058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CERN-MEDICIS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en-US" sz="2400" i="1" kern="0" dirty="0" smtClean="0">
                <a:solidFill>
                  <a:srgbClr val="0070C0"/>
                </a:solidFill>
                <a:ea typeface="ＭＳ Ｐゴシック"/>
              </a:rPr>
              <a:t/>
            </a:r>
            <a:br>
              <a:rPr lang="en-US" sz="2400" i="1" kern="0" dirty="0" smtClean="0">
                <a:solidFill>
                  <a:srgbClr val="0070C0"/>
                </a:solidFill>
                <a:ea typeface="ＭＳ Ｐゴシック"/>
              </a:rPr>
            </a:br>
            <a:r>
              <a:rPr lang="fr-FR" sz="1800" b="1" i="1" dirty="0">
                <a:solidFill>
                  <a:srgbClr val="0070C0"/>
                </a:solidFill>
              </a:rPr>
              <a:t>P</a:t>
            </a:r>
            <a:r>
              <a:rPr lang="fr-FR" sz="1800" b="1" i="1" dirty="0" smtClean="0">
                <a:solidFill>
                  <a:srgbClr val="0070C0"/>
                </a:solidFill>
              </a:rPr>
              <a:t>roduction </a:t>
            </a:r>
            <a:r>
              <a:rPr lang="fr-FR" sz="1800" b="1" i="1" dirty="0">
                <a:solidFill>
                  <a:srgbClr val="0070C0"/>
                </a:solidFill>
              </a:rPr>
              <a:t>d’isotopes selon l’approche « ISOLDE » pour la recherche </a:t>
            </a:r>
            <a:r>
              <a:rPr lang="fr-FR" sz="1800" b="1" i="1" dirty="0" smtClean="0">
                <a:solidFill>
                  <a:srgbClr val="0070C0"/>
                </a:solidFill>
              </a:rPr>
              <a:t>médicale: A NEW INSTALLATION</a:t>
            </a:r>
            <a:endParaRPr lang="en-US" sz="1800" b="1" i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581400"/>
            <a:ext cx="6400800" cy="1752600"/>
          </a:xfrm>
        </p:spPr>
        <p:txBody>
          <a:bodyPr/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Thierry </a:t>
            </a:r>
            <a:r>
              <a:rPr lang="en-US" sz="2000" dirty="0" smtClean="0">
                <a:solidFill>
                  <a:schemeClr val="tx1"/>
                </a:solidFill>
              </a:rPr>
              <a:t>Stora - Stefano </a:t>
            </a:r>
            <a:r>
              <a:rPr lang="en-US" sz="2000" dirty="0" smtClean="0">
                <a:solidFill>
                  <a:schemeClr val="tx1"/>
                </a:solidFill>
              </a:rPr>
              <a:t>Marzari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Sept 2014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1600" y="601683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</a:rPr>
              <a:t>T</a:t>
            </a:r>
            <a:r>
              <a:rPr lang="en-US" sz="3600" b="1" dirty="0" smtClean="0">
                <a:solidFill>
                  <a:srgbClr val="0070C0"/>
                </a:solidFill>
              </a:rPr>
              <a:t>he Project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190" y="1752600"/>
            <a:ext cx="35718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65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1143000"/>
          </a:xfrm>
        </p:spPr>
        <p:txBody>
          <a:bodyPr>
            <a:noAutofit/>
          </a:bodyPr>
          <a:lstStyle/>
          <a:p>
            <a:r>
              <a:rPr lang="fr-FR" sz="3600" b="1" dirty="0" smtClean="0">
                <a:solidFill>
                  <a:srgbClr val="0070C0"/>
                </a:solidFill>
              </a:rPr>
              <a:t>The planning </a:t>
            </a:r>
            <a:r>
              <a:rPr lang="fr-FR" sz="3600" b="1" dirty="0" err="1" smtClean="0">
                <a:solidFill>
                  <a:srgbClr val="0070C0"/>
                </a:solidFill>
              </a:rPr>
              <a:t>proposal</a:t>
            </a:r>
            <a:r>
              <a:rPr lang="fr-FR" sz="3600" b="1" dirty="0" smtClean="0">
                <a:solidFill>
                  <a:srgbClr val="0070C0"/>
                </a:solidFill>
              </a:rPr>
              <a:t> *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 smtClean="0">
                <a:solidFill>
                  <a:srgbClr val="0070C0"/>
                </a:solidFill>
              </a:rPr>
              <a:t>*</a:t>
            </a:r>
            <a:r>
              <a:rPr lang="fr-FR" sz="3600" b="1" i="1" dirty="0" err="1" smtClean="0">
                <a:solidFill>
                  <a:srgbClr val="0070C0"/>
                </a:solidFill>
              </a:rPr>
              <a:t>subject</a:t>
            </a:r>
            <a:r>
              <a:rPr lang="fr-FR" sz="3600" b="1" i="1" dirty="0" smtClean="0">
                <a:solidFill>
                  <a:srgbClr val="0070C0"/>
                </a:solidFill>
              </a:rPr>
              <a:t> to modification…</a:t>
            </a:r>
            <a:endParaRPr lang="en-GB" sz="36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881642"/>
              </p:ext>
            </p:extLst>
          </p:nvPr>
        </p:nvGraphicFramePr>
        <p:xfrm>
          <a:off x="457200" y="2057400"/>
          <a:ext cx="8305801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618"/>
                <a:gridCol w="4946333"/>
                <a:gridCol w="1996850"/>
              </a:tblGrid>
              <a:tr h="403882">
                <a:tc>
                  <a:txBody>
                    <a:bodyPr/>
                    <a:lstStyle/>
                    <a:p>
                      <a:pPr algn="just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Construction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2013-2015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: No beam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Commissioning with beam and light targets to gain operational experience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388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 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Isotope production with light targets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III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Extending to heavy targets up to Tantalum 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end 2016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Collection of short lived alpha emitters (e.g. 149Tb)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8798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IVB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Lasers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180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V 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Operation with Uranium targets/possible proton beam upgrade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2715" algn="l">
                        <a:lnSpc>
                          <a:spcPts val="17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2018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88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\\cernhomem.cern.ch\m\madescha\Public\photos\Construction\2013.12.06\DSC_54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3" y="3619266"/>
            <a:ext cx="6365033" cy="139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\\cernhomem.cern.ch\m\madescha\Public\photos\Construction\2014.01.06\DSC_55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9831" y="283115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\\cernhomem.cern.ch\m\madescha\Public\photos\Construction\2014.02.19\DSC_00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5" y="4992851"/>
            <a:ext cx="6477000" cy="142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\\cernhomem.cern.ch\m\madescha\Public\photos\Terrassement\2013.11.15\DSC_536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3" y="2057400"/>
            <a:ext cx="6529552" cy="143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\\cernhomem.cern.ch\m\madescha\Public\photos\Carottages\DSC0177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341" y="990600"/>
            <a:ext cx="19304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90467" y="986972"/>
            <a:ext cx="48269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Arial"/>
              </a:rPr>
              <a:t>Building </a:t>
            </a:r>
            <a:r>
              <a:rPr lang="fr-FR" sz="3200" b="1" dirty="0" smtClean="0">
                <a:solidFill>
                  <a:srgbClr val="0070C0"/>
                </a:solidFill>
                <a:latin typeface="Arial"/>
              </a:rPr>
              <a:t>construction…</a:t>
            </a:r>
            <a:endParaRPr lang="en-GB" sz="3200" b="1" dirty="0">
              <a:solidFill>
                <a:srgbClr val="0070C0"/>
              </a:solidFill>
            </a:endParaRPr>
          </a:p>
        </p:txBody>
      </p:sp>
      <p:pic>
        <p:nvPicPr>
          <p:cNvPr id="18488" name="Picture 5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7393" y="4419600"/>
            <a:ext cx="2085607" cy="156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59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495426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824" y="3124200"/>
            <a:ext cx="3737906" cy="281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23639" y="1815525"/>
            <a:ext cx="3392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rgbClr val="0070C0"/>
                </a:solidFill>
                <a:latin typeface="Arial"/>
              </a:rPr>
              <a:t>Building </a:t>
            </a:r>
            <a:r>
              <a:rPr lang="fr-FR" sz="3200" b="1" dirty="0" smtClean="0">
                <a:solidFill>
                  <a:srgbClr val="0070C0"/>
                </a:solidFill>
                <a:latin typeface="Arial"/>
              </a:rPr>
              <a:t>(</a:t>
            </a:r>
            <a:r>
              <a:rPr lang="fr-FR" sz="3200" b="1" dirty="0" err="1" smtClean="0">
                <a:solidFill>
                  <a:srgbClr val="0070C0"/>
                </a:solidFill>
                <a:latin typeface="Arial"/>
              </a:rPr>
              <a:t>atcual</a:t>
            </a:r>
            <a:r>
              <a:rPr lang="fr-FR" sz="3200" b="1" dirty="0" smtClean="0">
                <a:solidFill>
                  <a:srgbClr val="0070C0"/>
                </a:solidFill>
                <a:latin typeface="Arial"/>
              </a:rPr>
              <a:t>)</a:t>
            </a:r>
            <a:endParaRPr lang="en-GB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54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654188"/>
            <a:ext cx="6719035" cy="459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95400" y="838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Ground-breaking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302621"/>
            <a:ext cx="4339816" cy="28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43000" y="7620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 new office for biomedical applications at CERN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8200" y="1981200"/>
            <a:ext cx="4191000" cy="378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361" y="5791200"/>
            <a:ext cx="5160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Kick-off meeting : 22 </a:t>
            </a:r>
            <a:r>
              <a:rPr lang="fr-FR" dirty="0" err="1" smtClean="0"/>
              <a:t>Nov</a:t>
            </a:r>
            <a:r>
              <a:rPr lang="fr-FR" dirty="0"/>
              <a:t> </a:t>
            </a:r>
            <a:r>
              <a:rPr lang="fr-FR" dirty="0" smtClean="0"/>
              <a:t>2013</a:t>
            </a:r>
          </a:p>
          <a:p>
            <a:r>
              <a:rPr lang="fr-FR" dirty="0" smtClean="0"/>
              <a:t>Brainstorming in Divonne Les Bains 15-16 </a:t>
            </a:r>
            <a:r>
              <a:rPr lang="fr-FR" dirty="0" err="1" smtClean="0"/>
              <a:t>Feb</a:t>
            </a:r>
            <a:r>
              <a:rPr lang="fr-FR" dirty="0" smtClean="0"/>
              <a:t>.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2399" y="1981200"/>
            <a:ext cx="85621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MEDICIS team at CERN: </a:t>
            </a:r>
          </a:p>
          <a:p>
            <a:endParaRPr lang="fr-FR" dirty="0"/>
          </a:p>
          <a:p>
            <a:r>
              <a:rPr lang="fr-FR" dirty="0" smtClean="0"/>
              <a:t>T. Stora (MEDICIS), S. Marzari (Building, </a:t>
            </a:r>
            <a:r>
              <a:rPr lang="fr-FR" dirty="0" err="1" smtClean="0"/>
              <a:t>WPs</a:t>
            </a:r>
            <a:r>
              <a:rPr lang="fr-FR" dirty="0" smtClean="0"/>
              <a:t>), R. Catherall (HIE-DS </a:t>
            </a:r>
            <a:r>
              <a:rPr lang="fr-FR" dirty="0" err="1" smtClean="0"/>
              <a:t>coord</a:t>
            </a:r>
            <a:r>
              <a:rPr lang="fr-FR" dirty="0" smtClean="0"/>
              <a:t>, </a:t>
            </a:r>
            <a:r>
              <a:rPr lang="fr-FR" dirty="0" err="1" smtClean="0"/>
              <a:t>WPs</a:t>
            </a:r>
            <a:r>
              <a:rPr lang="fr-FR" dirty="0" smtClean="0"/>
              <a:t>), </a:t>
            </a:r>
            <a:r>
              <a:rPr lang="en-US" dirty="0"/>
              <a:t>A.P. Bernardes (g-al </a:t>
            </a:r>
            <a:r>
              <a:rPr lang="en-US" dirty="0" smtClean="0"/>
              <a:t>safety, WPs), K. Kershaw (remote systems, WPs),</a:t>
            </a:r>
            <a:r>
              <a:rPr lang="fr-FR" dirty="0" smtClean="0"/>
              <a:t> </a:t>
            </a:r>
            <a:r>
              <a:rPr lang="fr-FR" dirty="0"/>
              <a:t>Z. Lawson </a:t>
            </a:r>
            <a:r>
              <a:rPr lang="fr-FR" dirty="0" smtClean="0"/>
              <a:t>(KT aspects)</a:t>
            </a:r>
          </a:p>
          <a:p>
            <a:endParaRPr lang="fr-FR" dirty="0"/>
          </a:p>
          <a:p>
            <a:r>
              <a:rPr lang="fr-FR" dirty="0" smtClean="0"/>
              <a:t>M. Vagnoni (RCS), R. Augusto (</a:t>
            </a:r>
            <a:r>
              <a:rPr lang="fr-FR" dirty="0" err="1" smtClean="0"/>
              <a:t>Fluka</a:t>
            </a:r>
            <a:r>
              <a:rPr lang="fr-FR" dirty="0" smtClean="0"/>
              <a:t>), A. Polato (CV), E. Perez-Duenas (</a:t>
            </a:r>
            <a:r>
              <a:rPr lang="fr-FR" dirty="0" err="1" smtClean="0"/>
              <a:t>Bld</a:t>
            </a:r>
            <a:r>
              <a:rPr lang="fr-FR" dirty="0" smtClean="0"/>
              <a:t>), V. Barozier (Intégration), R. </a:t>
            </a:r>
            <a:r>
              <a:rPr lang="fr-FR" dirty="0" err="1" smtClean="0"/>
              <a:t>Necca</a:t>
            </a:r>
            <a:r>
              <a:rPr lang="fr-FR" dirty="0" smtClean="0"/>
              <a:t> (EL), J.L. Grenard (Robot),  C. Mitifiot, M. Stachura (Bio R&amp;D), J. Vollaire (RP), A. </a:t>
            </a:r>
            <a:r>
              <a:rPr lang="en-US" dirty="0" smtClean="0"/>
              <a:t>Dorsival (RP), EN-MEF (</a:t>
            </a:r>
            <a:r>
              <a:rPr lang="en-US" dirty="0" err="1" smtClean="0"/>
              <a:t>tbc</a:t>
            </a:r>
            <a:r>
              <a:rPr lang="en-US" dirty="0" smtClean="0"/>
              <a:t>, doors), Y. Martinez (isotope separator), T. Wijnands (quality), </a:t>
            </a:r>
            <a:r>
              <a:rPr lang="en-US" dirty="0" err="1" smtClean="0"/>
              <a:t>etc</a:t>
            </a:r>
            <a:endParaRPr lang="en-US" dirty="0" smtClean="0"/>
          </a:p>
          <a:p>
            <a:endParaRPr lang="en-US" dirty="0"/>
          </a:p>
          <a:p>
            <a:r>
              <a:rPr lang="fr-FR" dirty="0" err="1" smtClean="0"/>
              <a:t>tbcont’d</a:t>
            </a:r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43000" y="9906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Overview of the team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9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85800" y="6096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Some recent news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1371600"/>
            <a:ext cx="38100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0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81" l="0" r="99697">
                        <a14:foregroundMark x1="52049" y1="80902" x2="52049" y2="80902"/>
                        <a14:foregroundMark x1="27238" y1="25860" x2="27238" y2="25860"/>
                        <a14:foregroundMark x1="14036" y1="39383" x2="14036" y2="39383"/>
                        <a14:foregroundMark x1="67375" y1="31079" x2="67375" y2="31079"/>
                        <a14:foregroundMark x1="65554" y1="29656" x2="65554" y2="29656"/>
                        <a14:foregroundMark x1="52580" y1="2966" x2="52580" y2="2966"/>
                        <a14:foregroundMark x1="49241" y1="1423" x2="49241" y2="1423"/>
                        <a14:foregroundMark x1="531" y1="13049" x2="531" y2="13049"/>
                        <a14:foregroundMark x1="49393" y1="33926" x2="49393" y2="33926"/>
                        <a14:foregroundMark x1="40819" y1="59549" x2="40819" y2="59549"/>
                        <a14:foregroundMark x1="80880" y1="20641" x2="80880" y2="20641"/>
                        <a14:foregroundMark x1="73824" y1="25860" x2="73824" y2="25860"/>
                        <a14:foregroundMark x1="71927" y1="27639" x2="71927" y2="27639"/>
                        <a14:foregroundMark x1="70410" y1="28588" x2="70410" y2="28588"/>
                        <a14:foregroundMark x1="74962" y1="25148" x2="74962" y2="25148"/>
                        <a14:foregroundMark x1="77086" y1="23606" x2="77086" y2="23606"/>
                        <a14:foregroundMark x1="78756" y1="22064" x2="78756" y2="22064"/>
                        <a14:foregroundMark x1="82018" y1="19573" x2="82018" y2="19573"/>
                      </a14:backgroundRemoval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399" y="1143000"/>
            <a:ext cx="8305801" cy="5306485"/>
          </a:xfrm>
          <a:prstGeom prst="rect">
            <a:avLst/>
          </a:prstGeom>
          <a:noFill/>
          <a:ln>
            <a:noFill/>
          </a:ln>
          <a:effectLst>
            <a:outerShdw blurRad="114300" dist="292100" dir="5400000" sx="101000" sy="101000" algn="tl" rotWithShape="0">
              <a:schemeClr val="tx1">
                <a:alpha val="63000"/>
              </a:scheme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95400" y="420414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Integration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17125" y="1752600"/>
            <a:ext cx="3161665" cy="42608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82262" y="725214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0070C0"/>
                </a:solidFill>
              </a:rPr>
              <a:t>V</a:t>
            </a:r>
            <a:r>
              <a:rPr lang="en-US" sz="3600" b="1" dirty="0" smtClean="0">
                <a:solidFill>
                  <a:srgbClr val="0070C0"/>
                </a:solidFill>
              </a:rPr>
              <a:t>entilation : an important aspect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1828800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fr-FR" dirty="0" smtClean="0"/>
              <a:t>Final validation (meeting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OFSP)</a:t>
            </a:r>
            <a:endParaRPr lang="fr-FR" dirty="0" smtClean="0"/>
          </a:p>
          <a:p>
            <a:r>
              <a:rPr lang="fr-FR" dirty="0" smtClean="0"/>
              <a:t>Installation</a:t>
            </a:r>
          </a:p>
          <a:p>
            <a:r>
              <a:rPr lang="fr-FR" dirty="0" err="1" smtClean="0"/>
              <a:t>Connection</a:t>
            </a:r>
            <a:r>
              <a:rPr lang="fr-FR" dirty="0" smtClean="0"/>
              <a:t> in 2014-2015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0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28331" y="5334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</a:t>
            </a:r>
            <a:r>
              <a:rPr lang="fr-FR" sz="3600" b="1" dirty="0" err="1" smtClean="0">
                <a:solidFill>
                  <a:srgbClr val="0070C0"/>
                </a:solidFill>
              </a:rPr>
              <a:t>idea</a:t>
            </a:r>
            <a:r>
              <a:rPr lang="fr-FR" sz="3600" b="1" dirty="0" smtClean="0">
                <a:solidFill>
                  <a:srgbClr val="0070C0"/>
                </a:solidFill>
              </a:rPr>
              <a:t> </a:t>
            </a:r>
            <a:r>
              <a:rPr lang="fr-FR" sz="3600" b="1" dirty="0" err="1" smtClean="0">
                <a:solidFill>
                  <a:srgbClr val="0070C0"/>
                </a:solidFill>
              </a:rPr>
              <a:t>behind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199" y="2921268"/>
            <a:ext cx="5502557" cy="2966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37148" y="115076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US" dirty="0"/>
              <a:t> </a:t>
            </a:r>
            <a:r>
              <a:rPr lang="en-US" b="1" dirty="0"/>
              <a:t>CERN-MEDICIS (</a:t>
            </a:r>
            <a:r>
              <a:rPr lang="en-US" b="1" u="sng" dirty="0" err="1" smtClean="0"/>
              <a:t>MED</a:t>
            </a:r>
            <a:r>
              <a:rPr lang="en-US" b="1" dirty="0" err="1" smtClean="0"/>
              <a:t>ical</a:t>
            </a:r>
            <a:r>
              <a:rPr lang="en-US" b="1" dirty="0" smtClean="0"/>
              <a:t> </a:t>
            </a:r>
            <a:r>
              <a:rPr lang="en-US" b="1" u="sng" dirty="0"/>
              <a:t>I</a:t>
            </a:r>
            <a:r>
              <a:rPr lang="en-US" b="1" dirty="0"/>
              <a:t>sotopes </a:t>
            </a:r>
            <a:r>
              <a:rPr lang="en-US" b="1" u="sng" dirty="0"/>
              <a:t>C</a:t>
            </a:r>
            <a:r>
              <a:rPr lang="en-US" b="1" dirty="0"/>
              <a:t>ollected from </a:t>
            </a:r>
            <a:r>
              <a:rPr lang="en-US" b="1" u="sng" dirty="0"/>
              <a:t>IS</a:t>
            </a:r>
            <a:r>
              <a:rPr lang="en-US" b="1" dirty="0"/>
              <a:t>OLDE</a:t>
            </a:r>
            <a:r>
              <a:rPr lang="en-US" b="1" dirty="0" smtClean="0"/>
              <a:t>)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2209800"/>
            <a:ext cx="5496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… For </a:t>
            </a:r>
            <a:r>
              <a:rPr lang="fr-CH" b="1" dirty="0" err="1"/>
              <a:t>Medical</a:t>
            </a:r>
            <a:r>
              <a:rPr lang="fr-CH" b="1" dirty="0"/>
              <a:t> diagnostic and </a:t>
            </a:r>
            <a:r>
              <a:rPr lang="fr-CH" b="1" dirty="0" err="1"/>
              <a:t>Treatment</a:t>
            </a:r>
            <a:r>
              <a:rPr lang="fr-CH" b="1" dirty="0"/>
              <a:t> of </a:t>
            </a:r>
            <a:r>
              <a:rPr lang="fr-CH" b="1" dirty="0" err="1"/>
              <a:t>tumors</a:t>
            </a:r>
            <a:r>
              <a:rPr lang="fr-CH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35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:\Profiles\rdossant\AppData\Local\Microsoft\Windows\Temporary Internet Files\Content.IE5\1L209LJF\Screenshot - 03252014 - 03_06_07 PM (copy)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9267" y="2045317"/>
            <a:ext cx="4786630" cy="3864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6" y="1904999"/>
            <a:ext cx="3349694" cy="41452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04800" y="685800"/>
            <a:ext cx="7620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Magnetite concrete for temporary and permanent shielding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4617" y="6400800"/>
            <a:ext cx="5307965" cy="35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\\cern.ch\dfs\Workspaces\s\Stora_data\My Documents\administratif\isotopes medicaux_MEDICIS\2014-03-06 16.38.3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563045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14800"/>
            <a:ext cx="2712469" cy="216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1447800" y="2743200"/>
            <a:ext cx="10668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981200" y="3810001"/>
            <a:ext cx="914400" cy="6095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Workspaces\s\Stora_data\My Documents\administratif\isotopes medicaux_MEDICIS\montrac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68" b="13491"/>
          <a:stretch/>
        </p:blipFill>
        <p:spPr bwMode="auto">
          <a:xfrm>
            <a:off x="3505200" y="2895600"/>
            <a:ext cx="5410200" cy="30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12" y="1477962"/>
            <a:ext cx="4960010" cy="2791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219200" y="6858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robotic system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572000"/>
            <a:ext cx="243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open </a:t>
            </a:r>
            <a:r>
              <a:rPr lang="fr-FR" dirty="0" err="1" smtClean="0"/>
              <a:t>days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3754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002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04" r="15254"/>
          <a:stretch/>
        </p:blipFill>
        <p:spPr>
          <a:xfrm>
            <a:off x="5081862" y="1311204"/>
            <a:ext cx="3959261" cy="402279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8903" y="304800"/>
            <a:ext cx="72862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Tests with </a:t>
            </a:r>
            <a:r>
              <a:rPr lang="en-US" sz="3600" b="1" dirty="0" smtClean="0">
                <a:solidFill>
                  <a:srgbClr val="0070C0"/>
                </a:solidFill>
              </a:rPr>
              <a:t>beam done (tbc…)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05" y="2819400"/>
            <a:ext cx="4915051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659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3" cstate="screen">
            <a:lum bright="-37000" contrast="5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1319"/>
          <a:stretch/>
        </p:blipFill>
        <p:spPr bwMode="auto">
          <a:xfrm rot="10800000">
            <a:off x="3657600" y="1447800"/>
            <a:ext cx="4860663" cy="3505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 cstate="screen">
            <a:lum brigh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124200"/>
            <a:ext cx="1924050" cy="303720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 noGrp="1"/>
          </p:cNvSpPr>
          <p:nvPr>
            <p:ph type="title"/>
          </p:nvPr>
        </p:nvSpPr>
        <p:spPr>
          <a:xfrm>
            <a:off x="2286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LISOL separator at KU Leuven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03143" y="1600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CERN-MEDICIS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What for?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3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523999"/>
            <a:ext cx="8626805" cy="5029201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Dr. Forni (Clin. Carouge, </a:t>
            </a:r>
            <a:r>
              <a:rPr lang="fr-FR" sz="2000" dirty="0" err="1" smtClean="0">
                <a:solidFill>
                  <a:schemeClr val="tx1"/>
                </a:solidFill>
              </a:rPr>
              <a:t>Geneve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Morel, Prof. </a:t>
            </a:r>
            <a:r>
              <a:rPr lang="fr-FR" sz="2000" dirty="0" err="1" smtClean="0">
                <a:solidFill>
                  <a:schemeClr val="tx1"/>
                </a:solidFill>
              </a:rPr>
              <a:t>Buehler</a:t>
            </a:r>
            <a:r>
              <a:rPr lang="fr-FR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smtClean="0">
                <a:solidFill>
                  <a:schemeClr val="tx1"/>
                </a:solidFill>
              </a:rPr>
              <a:t>Prof. Y. </a:t>
            </a:r>
            <a:r>
              <a:rPr lang="en-US" sz="2000" dirty="0" err="1" smtClean="0">
                <a:solidFill>
                  <a:schemeClr val="tx1"/>
                </a:solidFill>
              </a:rPr>
              <a:t>Seimbille</a:t>
            </a:r>
            <a:r>
              <a:rPr lang="en-US" sz="2000" dirty="0" smtClean="0">
                <a:solidFill>
                  <a:schemeClr val="tx1"/>
                </a:solidFill>
              </a:rPr>
              <a:t>, Prof. </a:t>
            </a:r>
            <a:r>
              <a:rPr lang="en-US" sz="2000" dirty="0" err="1" smtClean="0">
                <a:solidFill>
                  <a:schemeClr val="tx1"/>
                </a:solidFill>
              </a:rPr>
              <a:t>Ratib</a:t>
            </a:r>
            <a:r>
              <a:rPr lang="en-US" sz="2000" dirty="0" smtClean="0">
                <a:solidFill>
                  <a:schemeClr val="tx1"/>
                </a:solidFill>
              </a:rPr>
              <a:t> (HCUGE, </a:t>
            </a:r>
            <a:r>
              <a:rPr lang="en-US" sz="2000" dirty="0" err="1" smtClean="0">
                <a:solidFill>
                  <a:schemeClr val="tx1"/>
                </a:solidFill>
              </a:rPr>
              <a:t>Geneve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D. </a:t>
            </a:r>
            <a:r>
              <a:rPr lang="fr-FR" sz="2000" dirty="0" err="1" smtClean="0">
                <a:solidFill>
                  <a:schemeClr val="tx1"/>
                </a:solidFill>
              </a:rPr>
              <a:t>Hanahan</a:t>
            </a:r>
            <a:r>
              <a:rPr lang="fr-FR" sz="2000" dirty="0" smtClean="0">
                <a:solidFill>
                  <a:schemeClr val="tx1"/>
                </a:solidFill>
              </a:rPr>
              <a:t> (ISREC, EPFL, Lausanne)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F. </a:t>
            </a:r>
            <a:r>
              <a:rPr lang="fr-FR" sz="2000" dirty="0" err="1" smtClean="0">
                <a:solidFill>
                  <a:schemeClr val="tx1"/>
                </a:solidFill>
              </a:rPr>
              <a:t>Buchegger</a:t>
            </a:r>
            <a:r>
              <a:rPr lang="fr-FR" sz="2000" dirty="0" smtClean="0">
                <a:solidFill>
                  <a:schemeClr val="tx1"/>
                </a:solidFill>
              </a:rPr>
              <a:t>, Prof. J. Prior (CHUV, Lausanne)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 M. Huyse, prof. P. van </a:t>
            </a:r>
            <a:r>
              <a:rPr lang="fr-FR" sz="2000" dirty="0" err="1" smtClean="0">
                <a:solidFill>
                  <a:schemeClr val="tx1"/>
                </a:solidFill>
              </a:rPr>
              <a:t>Duppen</a:t>
            </a:r>
            <a:r>
              <a:rPr lang="fr-FR" sz="2000" dirty="0" smtClean="0">
                <a:solidFill>
                  <a:schemeClr val="tx1"/>
                </a:solidFill>
              </a:rPr>
              <a:t> (KUL, </a:t>
            </a:r>
            <a:r>
              <a:rPr lang="fr-FR" sz="2000" dirty="0" err="1" smtClean="0">
                <a:solidFill>
                  <a:schemeClr val="tx1"/>
                </a:solidFill>
              </a:rPr>
              <a:t>Univ</a:t>
            </a:r>
            <a:r>
              <a:rPr lang="fr-FR" sz="2000" dirty="0" smtClean="0">
                <a:solidFill>
                  <a:schemeClr val="tx1"/>
                </a:solidFill>
              </a:rPr>
              <a:t>. Leuven)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S. Lahiri (SINP, </a:t>
            </a:r>
            <a:r>
              <a:rPr lang="fr-FR" sz="2000" dirty="0" err="1" smtClean="0">
                <a:solidFill>
                  <a:schemeClr val="tx1"/>
                </a:solidFill>
              </a:rPr>
              <a:t>Kolkata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I. dos Santos (CT2N, </a:t>
            </a:r>
            <a:r>
              <a:rPr lang="fr-FR" sz="2000" dirty="0" err="1" smtClean="0">
                <a:solidFill>
                  <a:schemeClr val="tx1"/>
                </a:solidFill>
              </a:rPr>
              <a:t>Lisbon</a:t>
            </a:r>
            <a:r>
              <a:rPr lang="fr-FR" sz="20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E. </a:t>
            </a:r>
            <a:r>
              <a:rPr lang="fr-FR" sz="2000" dirty="0" err="1" smtClean="0">
                <a:solidFill>
                  <a:schemeClr val="tx1"/>
                </a:solidFill>
              </a:rPr>
              <a:t>Piperkova</a:t>
            </a:r>
            <a:r>
              <a:rPr lang="fr-FR" sz="2000" dirty="0" smtClean="0">
                <a:solidFill>
                  <a:schemeClr val="tx1"/>
                </a:solidFill>
              </a:rPr>
              <a:t> (</a:t>
            </a:r>
            <a:r>
              <a:rPr lang="fr-FR" sz="2000" dirty="0" err="1" smtClean="0">
                <a:solidFill>
                  <a:schemeClr val="tx1"/>
                </a:solidFill>
              </a:rPr>
              <a:t>Nucl</a:t>
            </a:r>
            <a:r>
              <a:rPr lang="fr-FR" sz="2000" dirty="0" smtClean="0">
                <a:solidFill>
                  <a:schemeClr val="tx1"/>
                </a:solidFill>
              </a:rPr>
              <a:t>. </a:t>
            </a:r>
            <a:r>
              <a:rPr lang="fr-FR" sz="2000" dirty="0" err="1" smtClean="0">
                <a:solidFill>
                  <a:schemeClr val="tx1"/>
                </a:solidFill>
              </a:rPr>
              <a:t>Medicine</a:t>
            </a:r>
            <a:r>
              <a:rPr lang="fr-FR" sz="2000" dirty="0" smtClean="0">
                <a:solidFill>
                  <a:schemeClr val="tx1"/>
                </a:solidFill>
              </a:rPr>
              <a:t>, Sofia)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i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i="1" dirty="0" err="1" smtClean="0">
                <a:solidFill>
                  <a:schemeClr val="tx1"/>
                </a:solidFill>
              </a:rPr>
              <a:t>Ongoing</a:t>
            </a:r>
            <a:r>
              <a:rPr lang="fr-FR" sz="2000" i="1" dirty="0" smtClean="0">
                <a:solidFill>
                  <a:schemeClr val="tx1"/>
                </a:solidFill>
              </a:rPr>
              <a:t> discussions</a:t>
            </a:r>
          </a:p>
          <a:p>
            <a:pPr eaLnBrk="1" hangingPunct="1">
              <a:lnSpc>
                <a:spcPct val="80000"/>
              </a:lnSpc>
            </a:pPr>
            <a:endParaRPr lang="fr-FR" sz="2000" i="1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S. Buono (AAA)</a:t>
            </a: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Prof. K. Wendt (JGU)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err="1" smtClean="0">
                <a:solidFill>
                  <a:schemeClr val="tx1"/>
                </a:solidFill>
              </a:rPr>
              <a:t>Myrrha</a:t>
            </a: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dirty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fr-FR" sz="2000" dirty="0" smtClean="0">
                <a:solidFill>
                  <a:schemeClr val="tx1"/>
                </a:solidFill>
              </a:rPr>
              <a:t>ESS</a:t>
            </a:r>
          </a:p>
          <a:p>
            <a:pPr>
              <a:lnSpc>
                <a:spcPct val="80000"/>
              </a:lnSpc>
            </a:pPr>
            <a:r>
              <a:rPr lang="fr-FR" sz="2000" i="1" dirty="0">
                <a:solidFill>
                  <a:schemeClr val="tx1"/>
                </a:solidFill>
              </a:rPr>
              <a:t>Prof. F. Haddad  (ARRONAX)</a:t>
            </a: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fr-FR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UG - Hôpitaux Universitaires de Genèv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6125" y="6143625"/>
            <a:ext cx="2047875" cy="714375"/>
          </a:xfrm>
          <a:prstGeom prst="rect">
            <a:avLst/>
          </a:prstGeom>
          <a:noFill/>
        </p:spPr>
      </p:pic>
      <p:sp>
        <p:nvSpPr>
          <p:cNvPr id="5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External partners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4801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rigin-ars.els-cdn.com/content/image/1-s2.0-S0093775403005669-gr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4575" y="1501633"/>
            <a:ext cx="2990242" cy="191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rigin-ars.els-cdn.com/content/image/1-s2.0-S1046202311001253-gr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61" y="1822079"/>
            <a:ext cx="2183839" cy="127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2012books.lardbucket.org/books/principles-of-general-chemistry-v1.0/section_11/d94e877d1d04a26ba570df5bf8dec4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863709"/>
            <a:ext cx="38385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8800" y="4737413"/>
            <a:ext cx="5105400" cy="212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1617870"/>
            <a:ext cx="1883337" cy="125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20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3893" y="1522116"/>
            <a:ext cx="1408225" cy="10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381000"/>
            <a:ext cx="7772399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Crossing radioactivity with chemical properties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31838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PET scan imaging</a:t>
            </a:r>
            <a:endParaRPr lang="fr-FR" sz="3600" b="1" dirty="0">
              <a:solidFill>
                <a:srgbClr val="0070C0"/>
              </a:solidFill>
            </a:endParaRPr>
          </a:p>
        </p:txBody>
      </p:sp>
      <p:pic>
        <p:nvPicPr>
          <p:cNvPr id="2058" name="Picture 10" descr="http://www.lef.org/magazine/mag2012/images/jul2012_Value-Of-PET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1219200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26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6" descr="\\cern.ch\dfs\Users\m\mdias\Public\Medical_Isotopes\presentation\target (2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177694"/>
            <a:ext cx="3276600" cy="128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066925"/>
            <a:ext cx="3228975" cy="408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40435" y="533400"/>
            <a:ext cx="6930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/>
              </a:rPr>
              <a:t>C</a:t>
            </a:r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oncept of </a:t>
            </a:r>
            <a:r>
              <a:rPr lang="en-US" sz="3600" b="1" dirty="0" err="1" smtClean="0">
                <a:solidFill>
                  <a:srgbClr val="0070C0"/>
                </a:solidFill>
                <a:latin typeface="Arial"/>
              </a:rPr>
              <a:t>theranostics</a:t>
            </a:r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 pairs</a:t>
            </a:r>
            <a:endParaRPr lang="fr-FR" dirty="0"/>
          </a:p>
        </p:txBody>
      </p:sp>
      <p:pic>
        <p:nvPicPr>
          <p:cNvPr id="5122" name="Picture 2" descr="http://www.thedoctorschannel.com/wp-content/uploads/2013/09/syringe-injection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1862212" cy="186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4495" y="2743200"/>
            <a:ext cx="216330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904495" y="4896245"/>
            <a:ext cx="2253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C. Muller et al.</a:t>
            </a:r>
          </a:p>
          <a:p>
            <a:r>
              <a:rPr lang="fr-FR" dirty="0" smtClean="0"/>
              <a:t>jnumed.112.107540v1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3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hcvadvocate.org/images/Drug_Timel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85906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09600" y="1752600"/>
            <a:ext cx="2971800" cy="3810000"/>
          </a:xfrm>
          <a:prstGeom prst="round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545766" y="533400"/>
            <a:ext cx="5519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Arial"/>
              </a:rPr>
              <a:t>Drug development cycle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45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533400"/>
            <a:ext cx="74598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It made </a:t>
            </a:r>
            <a:r>
              <a:rPr lang="fr-FR" sz="3600" b="1" dirty="0" err="1" smtClean="0">
                <a:solidFill>
                  <a:srgbClr val="0070C0"/>
                </a:solidFill>
              </a:rPr>
              <a:t>its</a:t>
            </a:r>
            <a:r>
              <a:rPr lang="fr-FR" sz="3600" b="1" dirty="0" smtClean="0">
                <a:solidFill>
                  <a:srgbClr val="0070C0"/>
                </a:solidFill>
              </a:rPr>
              <a:t> </a:t>
            </a:r>
            <a:r>
              <a:rPr lang="fr-FR" sz="3600" b="1" dirty="0" err="1" smtClean="0">
                <a:solidFill>
                  <a:srgbClr val="0070C0"/>
                </a:solidFill>
              </a:rPr>
              <a:t>way</a:t>
            </a:r>
            <a:endParaRPr lang="fr-FR" sz="3600" b="1" dirty="0">
              <a:solidFill>
                <a:srgbClr val="0070C0"/>
              </a:solidFill>
            </a:endParaRPr>
          </a:p>
          <a:p>
            <a:r>
              <a:rPr lang="fr-FR" sz="3600" b="1" dirty="0" smtClean="0">
                <a:solidFill>
                  <a:srgbClr val="0070C0"/>
                </a:solidFill>
              </a:rPr>
              <a:t>to the local </a:t>
            </a:r>
            <a:r>
              <a:rPr lang="fr-FR" sz="3600" b="1" dirty="0" err="1" smtClean="0">
                <a:solidFill>
                  <a:srgbClr val="0070C0"/>
                </a:solidFill>
              </a:rPr>
              <a:t>newspapers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42" y="1600200"/>
            <a:ext cx="4986952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52400" y="2419350"/>
            <a:ext cx="1804097" cy="838200"/>
          </a:xfrm>
          <a:prstGeom prst="ellipse">
            <a:avLst/>
          </a:prstGeom>
          <a:noFill/>
          <a:ln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600200"/>
            <a:ext cx="3412340" cy="432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72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upload.wikimedia.org/wikipedia/commons/0/06/Bombesin_ful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878" y="2276840"/>
            <a:ext cx="2510372" cy="50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88" y="2049260"/>
            <a:ext cx="1431793" cy="107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4848" y="1587595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 smtClean="0"/>
              <a:t>Bombesin</a:t>
            </a:r>
            <a:r>
              <a:rPr lang="en-GB" smtClean="0"/>
              <a:t> </a:t>
            </a:r>
            <a:r>
              <a:rPr lang="en-GB" err="1" smtClean="0"/>
              <a:t>analog</a:t>
            </a:r>
            <a:r>
              <a:rPr lang="en-GB" smtClean="0"/>
              <a:t> from</a:t>
            </a:r>
          </a:p>
          <a:p>
            <a:r>
              <a:rPr lang="en-GB" i="1" err="1" smtClean="0"/>
              <a:t>Bombina</a:t>
            </a:r>
            <a:r>
              <a:rPr lang="en-GB" i="1" smtClean="0"/>
              <a:t> </a:t>
            </a:r>
            <a:r>
              <a:rPr lang="en-GB" i="1" err="1" smtClean="0"/>
              <a:t>bombina</a:t>
            </a:r>
            <a:endParaRPr lang="fr-FR" i="1"/>
          </a:p>
        </p:txBody>
      </p:sp>
      <p:sp>
        <p:nvSpPr>
          <p:cNvPr id="16" name="Title 11"/>
          <p:cNvSpPr txBox="1">
            <a:spLocks/>
          </p:cNvSpPr>
          <p:nvPr/>
        </p:nvSpPr>
        <p:spPr>
          <a:xfrm>
            <a:off x="146450" y="381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Trials in 2012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http://pipeline.corante.com/GRPR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9240" y="1237107"/>
            <a:ext cx="3057363" cy="165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056603" y="1125930"/>
            <a:ext cx="12298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152Tb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Collected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at ISOLDE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261250" y="1815175"/>
            <a:ext cx="931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Prostate</a:t>
            </a:r>
          </a:p>
          <a:p>
            <a:r>
              <a:rPr lang="en-US" smtClean="0"/>
              <a:t>Cancer</a:t>
            </a:r>
          </a:p>
          <a:p>
            <a:r>
              <a:rPr lang="en-US" smtClean="0"/>
              <a:t>cells</a:t>
            </a:r>
            <a:endParaRPr lang="fr-F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606" y="648000"/>
            <a:ext cx="69246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206" y="3123105"/>
            <a:ext cx="4775946" cy="35740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04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6145437" y="3429000"/>
            <a:ext cx="2860089" cy="2760066"/>
            <a:chOff x="17215462" y="33423940"/>
            <a:chExt cx="2860089" cy="2760066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15462" y="33423940"/>
              <a:ext cx="2857500" cy="216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7422324" y="35599231"/>
              <a:ext cx="26532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3200" b="1" smtClean="0">
                  <a:solidFill>
                    <a:schemeClr val="bg1"/>
                  </a:solidFill>
                  <a:latin typeface="+mn-lt"/>
                </a:rPr>
                <a:t>Brachytherapy</a:t>
              </a:r>
              <a:endParaRPr lang="en-CA" b="1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037384"/>
            <a:ext cx="5732959" cy="3820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F:\DaVinci\115___01\IMG_20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4032448" cy="2688068"/>
          </a:xfrm>
          <a:prstGeom prst="rect">
            <a:avLst/>
          </a:prstGeom>
          <a:noFill/>
          <a:ln w="22225">
            <a:solidFill>
              <a:schemeClr val="accent1"/>
            </a:solidFill>
          </a:ln>
        </p:spPr>
      </p:pic>
      <p:pic>
        <p:nvPicPr>
          <p:cNvPr id="14" name="Picture 2" descr="hug_logo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161" y="5791200"/>
            <a:ext cx="22399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rgbClr val="0070C0"/>
                </a:solidFill>
              </a:rPr>
              <a:t>Development of surgical methods</a:t>
            </a:r>
            <a:endParaRPr lang="en-US" sz="2700" b="1" dirty="0">
              <a:solidFill>
                <a:srgbClr val="0070C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005900"/>
            <a:ext cx="47659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2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219198" y="3581400"/>
            <a:ext cx="6806203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yearly John Grace/MEDICIS collaboration meeting/public lecture on 15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October, Globe of Innovation 6:30pm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 smtClean="0"/>
              <a:t>Prof Doug </a:t>
            </a:r>
            <a:r>
              <a:rPr lang="en-US" sz="1800" dirty="0" err="1" smtClean="0"/>
              <a:t>Hanahan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267" y="685800"/>
            <a:ext cx="464856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419600"/>
            <a:ext cx="188976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300" y="4800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Director of the Swiss Institute for Experimental Cancer Research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0300" y="54360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ellow </a:t>
            </a:r>
            <a:r>
              <a:rPr lang="en-US" dirty="0"/>
              <a:t>of the Academy of the American Association for Cancer Research (AACR)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6107668"/>
            <a:ext cx="3760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AACR’s Lifetime Achievement Award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9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6400" y="4278008"/>
            <a:ext cx="895351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391" y="2284147"/>
            <a:ext cx="1021752" cy="129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512" y="1066800"/>
            <a:ext cx="105727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025" y="2402083"/>
            <a:ext cx="838200" cy="1179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875" y="1048895"/>
            <a:ext cx="952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8457" y="4368330"/>
            <a:ext cx="895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1114" y="1769061"/>
            <a:ext cx="959111" cy="1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 descr="H:\DCIM\Camera\2013-11-01 11.44.10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0778" y="1012352"/>
            <a:ext cx="933451" cy="112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328902" y="1840476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19400" y="4368330"/>
            <a:ext cx="1056289" cy="111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809" y="4419600"/>
            <a:ext cx="91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375" y="4496592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7504" y="4038600"/>
            <a:ext cx="972203" cy="1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17"/>
          <p:cNvSpPr/>
          <p:nvPr/>
        </p:nvSpPr>
        <p:spPr>
          <a:xfrm>
            <a:off x="3520734" y="798246"/>
            <a:ext cx="3870665" cy="2971801"/>
          </a:xfrm>
          <a:prstGeom prst="roundRect">
            <a:avLst>
              <a:gd name="adj" fmla="val 97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11947" y="581698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RP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476142" y="5822851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HE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44628" y="5822851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MEF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203048" y="580720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CV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489399" y="586031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Fluka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191375" y="551133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Rail </a:t>
            </a:r>
            <a:r>
              <a:rPr lang="fr-FR" dirty="0" err="1" smtClean="0"/>
              <a:t>conveyor</a:t>
            </a:r>
            <a:endParaRPr lang="en-GB" dirty="0"/>
          </a:p>
        </p:txBody>
      </p:sp>
      <p:sp>
        <p:nvSpPr>
          <p:cNvPr id="25" name="Title 11"/>
          <p:cNvSpPr txBox="1">
            <a:spLocks noGrp="1"/>
          </p:cNvSpPr>
          <p:nvPr>
            <p:ph type="title"/>
          </p:nvPr>
        </p:nvSpPr>
        <p:spPr>
          <a:xfrm>
            <a:off x="901133" y="178854"/>
            <a:ext cx="7109095" cy="61939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b="1" kern="0" dirty="0" smtClean="0">
                <a:solidFill>
                  <a:srgbClr val="0070C0"/>
                </a:solidFill>
              </a:rPr>
              <a:t>People at </a:t>
            </a:r>
            <a:r>
              <a:rPr lang="en-US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CERN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19459" y="306756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584228" y="306791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049803" y="373612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STI</a:t>
            </a:r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995" t="3413"/>
          <a:stretch/>
        </p:blipFill>
        <p:spPr bwMode="auto">
          <a:xfrm>
            <a:off x="533401" y="3293727"/>
            <a:ext cx="712078" cy="83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78684" y="405026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85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mage00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925598"/>
            <a:ext cx="7436296" cy="4115232"/>
          </a:xfrm>
          <a:prstGeom prst="rect">
            <a:avLst/>
          </a:prstGeom>
        </p:spPr>
      </p:pic>
      <p:sp>
        <p:nvSpPr>
          <p:cNvPr id="8198" name="TextBox 10"/>
          <p:cNvSpPr txBox="1">
            <a:spLocks noChangeArrowheads="1"/>
          </p:cNvSpPr>
          <p:nvPr/>
        </p:nvSpPr>
        <p:spPr bwMode="auto">
          <a:xfrm>
            <a:off x="6537960" y="1925598"/>
            <a:ext cx="2133600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err="1" smtClean="0"/>
              <a:t>Bld</a:t>
            </a:r>
            <a:r>
              <a:rPr lang="en-US" dirty="0" smtClean="0"/>
              <a:t> 508</a:t>
            </a:r>
          </a:p>
          <a:p>
            <a:r>
              <a:rPr lang="en-US" dirty="0" smtClean="0"/>
              <a:t>(soon a TSR ?)</a:t>
            </a:r>
            <a:endParaRPr lang="en-US" dirty="0"/>
          </a:p>
        </p:txBody>
      </p:sp>
      <p:sp>
        <p:nvSpPr>
          <p:cNvPr id="8200" name="TextBox 14"/>
          <p:cNvSpPr txBox="1">
            <a:spLocks noChangeArrowheads="1"/>
          </p:cNvSpPr>
          <p:nvPr/>
        </p:nvSpPr>
        <p:spPr bwMode="auto">
          <a:xfrm>
            <a:off x="353025" y="2110259"/>
            <a:ext cx="2781712" cy="923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Tunnel : </a:t>
            </a:r>
          </a:p>
          <a:p>
            <a:r>
              <a:rPr lang="en-US" dirty="0" smtClean="0"/>
              <a:t>Proton Synchrotron Booster</a:t>
            </a:r>
          </a:p>
          <a:p>
            <a:r>
              <a:rPr lang="en-US" dirty="0"/>
              <a:t>t</a:t>
            </a:r>
            <a:r>
              <a:rPr lang="en-US" dirty="0" smtClean="0"/>
              <a:t>ransfer line to ISOLDE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313" y="1383268"/>
            <a:ext cx="723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 50% of PSB Protons are sent for the ISOLDE physics program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3429000" y="3983213"/>
            <a:ext cx="2133600" cy="64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Target building (Class A)</a:t>
            </a:r>
            <a:endParaRPr lang="en-US" dirty="0"/>
          </a:p>
        </p:txBody>
      </p:sp>
      <p:pic>
        <p:nvPicPr>
          <p:cNvPr id="23" name="Picture 2" descr="C:\presentations\pics for IAP presentation\STEP_INFRA_2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590" y="4586632"/>
            <a:ext cx="3623531" cy="13142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98003" y="458663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HIE-ISOLDE</a:t>
            </a:r>
            <a:endParaRPr lang="fr-FR" dirty="0"/>
          </a:p>
        </p:txBody>
      </p:sp>
      <p:pic>
        <p:nvPicPr>
          <p:cNvPr id="12" name="Picture 11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4" y="4114800"/>
            <a:ext cx="3234286" cy="251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66436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Ongoing upgrades 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Long-Shutdown 1 (~18 months)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61363" y="6172200"/>
            <a:ext cx="213360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spAutoFit/>
          </a:bodyPr>
          <a:lstStyle/>
          <a:p>
            <a:r>
              <a:rPr lang="en-US" dirty="0" smtClean="0"/>
              <a:t>MEDICIS building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" name="Picture 7" descr="audi_2003_decay_mo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67203"/>
            <a:ext cx="6991397" cy="48189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209" y="853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Production of Radioactive ion Beams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60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0" name="Picture 6" descr="http://2012books.lardbucket.org/books/principles-of-general-chemistry-v1.0/section_11/d94e877d1d04a26ba570df5bf8dec4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6611" y="4505729"/>
            <a:ext cx="38385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1" name="Picture 22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4423692"/>
            <a:ext cx="1411751" cy="93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2" name="Picture 22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9852" y="5501443"/>
            <a:ext cx="1408225" cy="109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1847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" name="Picture 103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73057" y="5188003"/>
            <a:ext cx="1303099" cy="200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26" name="Object 3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963293"/>
              </p:ext>
            </p:extLst>
          </p:nvPr>
        </p:nvGraphicFramePr>
        <p:xfrm>
          <a:off x="4755213" y="5066257"/>
          <a:ext cx="2268655" cy="1342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5" name="VISIO" r:id="rId5" imgW="8691120" imgH="5469480" progId="Visio.Drawing.5">
                  <p:embed/>
                </p:oleObj>
              </mc:Choice>
              <mc:Fallback>
                <p:oleObj name="VISIO" r:id="rId5" imgW="8691120" imgH="5469480" progId="Visio.Drawing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5213" y="5066257"/>
                        <a:ext cx="2268655" cy="1342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209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The ISOL method</a:t>
            </a:r>
            <a:endParaRPr lang="en-US" sz="3600" b="1" dirty="0">
              <a:solidFill>
                <a:srgbClr val="0070C0"/>
              </a:solidFill>
            </a:endParaRPr>
          </a:p>
        </p:txBody>
      </p:sp>
      <p:cxnSp>
        <p:nvCxnSpPr>
          <p:cNvPr id="871" name="Straight Arrow Connector 870"/>
          <p:cNvCxnSpPr/>
          <p:nvPr/>
        </p:nvCxnSpPr>
        <p:spPr>
          <a:xfrm>
            <a:off x="5615599" y="1534795"/>
            <a:ext cx="674253" cy="2401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4" name="Oval 873"/>
          <p:cNvSpPr/>
          <p:nvPr/>
        </p:nvSpPr>
        <p:spPr>
          <a:xfrm>
            <a:off x="6345271" y="1756468"/>
            <a:ext cx="147782" cy="129309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84"/>
          <p:cNvGrpSpPr/>
          <p:nvPr/>
        </p:nvGrpSpPr>
        <p:grpSpPr>
          <a:xfrm rot="13340575">
            <a:off x="6587465" y="1916638"/>
            <a:ext cx="1797226" cy="461818"/>
            <a:chOff x="5820958" y="1887370"/>
            <a:chExt cx="1797226" cy="461818"/>
          </a:xfrm>
        </p:grpSpPr>
        <p:sp>
          <p:nvSpPr>
            <p:cNvPr id="873" name="Can 872"/>
            <p:cNvSpPr/>
            <p:nvPr/>
          </p:nvSpPr>
          <p:spPr>
            <a:xfrm rot="14683342">
              <a:off x="6488662" y="1219666"/>
              <a:ext cx="461818" cy="1797226"/>
            </a:xfrm>
            <a:prstGeom prst="can">
              <a:avLst>
                <a:gd name="adj" fmla="val 61823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0" name="Can 879"/>
            <p:cNvSpPr/>
            <p:nvPr/>
          </p:nvSpPr>
          <p:spPr>
            <a:xfrm rot="14683342">
              <a:off x="6527685" y="1292231"/>
              <a:ext cx="377187" cy="1652181"/>
            </a:xfrm>
            <a:prstGeom prst="can">
              <a:avLst>
                <a:gd name="adj" fmla="val 61823"/>
              </a:avLst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83" name="Picture 2"/>
          <p:cNvPicPr>
            <a:picLocks noChangeAspect="1" noChangeArrowheads="1"/>
          </p:cNvPicPr>
          <p:nvPr/>
        </p:nvPicPr>
        <p:blipFill>
          <a:blip r:embed="rId7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054763"/>
            <a:ext cx="2078842" cy="219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4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6500" y="3657600"/>
            <a:ext cx="1742700" cy="229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9" name="Can 888"/>
          <p:cNvSpPr/>
          <p:nvPr/>
        </p:nvSpPr>
        <p:spPr>
          <a:xfrm rot="4479268" flipV="1">
            <a:off x="7652660" y="1496336"/>
            <a:ext cx="98054" cy="802332"/>
          </a:xfrm>
          <a:prstGeom prst="can">
            <a:avLst>
              <a:gd name="adj" fmla="val 19279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TextBox 892"/>
          <p:cNvSpPr txBox="1"/>
          <p:nvPr/>
        </p:nvSpPr>
        <p:spPr>
          <a:xfrm>
            <a:off x="7820932" y="3233610"/>
            <a:ext cx="118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unit</a:t>
            </a:r>
            <a:endParaRPr lang="en-US" dirty="0"/>
          </a:p>
        </p:txBody>
      </p:sp>
      <p:sp>
        <p:nvSpPr>
          <p:cNvPr id="894" name="TextBox 893"/>
          <p:cNvSpPr txBox="1"/>
          <p:nvPr/>
        </p:nvSpPr>
        <p:spPr>
          <a:xfrm>
            <a:off x="304800" y="6324600"/>
            <a:ext cx="2520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End (target statio</a:t>
            </a:r>
            <a:r>
              <a:rPr lang="en-US" dirty="0"/>
              <a:t>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01" name="Curved Left Arrow 600"/>
          <p:cNvSpPr/>
          <p:nvPr/>
        </p:nvSpPr>
        <p:spPr>
          <a:xfrm>
            <a:off x="3036405" y="1994240"/>
            <a:ext cx="4246673" cy="4101760"/>
          </a:xfrm>
          <a:prstGeom prst="curvedLeftArrow">
            <a:avLst>
              <a:gd name="adj1" fmla="val 9099"/>
              <a:gd name="adj2" fmla="val 27631"/>
              <a:gd name="adj3" fmla="val 25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02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03" name="Group 4"/>
          <p:cNvGrpSpPr>
            <a:grpSpLocks/>
          </p:cNvGrpSpPr>
          <p:nvPr/>
        </p:nvGrpSpPr>
        <p:grpSpPr bwMode="auto">
          <a:xfrm>
            <a:off x="2905270" y="2558624"/>
            <a:ext cx="3220459" cy="2248245"/>
            <a:chOff x="2925" y="527"/>
            <a:chExt cx="2495" cy="1728"/>
          </a:xfrm>
        </p:grpSpPr>
        <p:sp>
          <p:nvSpPr>
            <p:cNvPr id="605" name="Rectangle 5"/>
            <p:cNvSpPr>
              <a:spLocks noChangeAspect="1" noChangeArrowheads="1"/>
            </p:cNvSpPr>
            <p:nvPr/>
          </p:nvSpPr>
          <p:spPr bwMode="auto">
            <a:xfrm>
              <a:off x="2925" y="527"/>
              <a:ext cx="2495" cy="172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grpSp>
          <p:nvGrpSpPr>
            <p:cNvPr id="606" name="Group 6"/>
            <p:cNvGrpSpPr>
              <a:grpSpLocks/>
            </p:cNvGrpSpPr>
            <p:nvPr/>
          </p:nvGrpSpPr>
          <p:grpSpPr bwMode="auto">
            <a:xfrm>
              <a:off x="3053" y="654"/>
              <a:ext cx="2271" cy="1473"/>
              <a:chOff x="3053" y="654"/>
              <a:chExt cx="2271" cy="1473"/>
            </a:xfrm>
          </p:grpSpPr>
          <p:grpSp>
            <p:nvGrpSpPr>
              <p:cNvPr id="607" name="Group 7"/>
              <p:cNvGrpSpPr>
                <a:grpSpLocks noChangeAspect="1"/>
              </p:cNvGrpSpPr>
              <p:nvPr/>
            </p:nvGrpSpPr>
            <p:grpSpPr bwMode="auto">
              <a:xfrm>
                <a:off x="3107" y="807"/>
                <a:ext cx="2217" cy="1320"/>
                <a:chOff x="385" y="1298"/>
                <a:chExt cx="1927" cy="1187"/>
              </a:xfrm>
            </p:grpSpPr>
            <p:sp>
              <p:nvSpPr>
                <p:cNvPr id="609" name="AutoShape 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85" y="1298"/>
                  <a:ext cx="1927" cy="11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0" name="Freeform 9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0 w 1963"/>
                    <a:gd name="T1" fmla="*/ 0 h 1178"/>
                    <a:gd name="T2" fmla="*/ 309 w 1963"/>
                    <a:gd name="T3" fmla="*/ 0 h 1178"/>
                    <a:gd name="T4" fmla="*/ 295 w 1963"/>
                    <a:gd name="T5" fmla="*/ 1 h 1178"/>
                    <a:gd name="T6" fmla="*/ 279 w 1963"/>
                    <a:gd name="T7" fmla="*/ 3 h 1178"/>
                    <a:gd name="T8" fmla="*/ 261 w 1963"/>
                    <a:gd name="T9" fmla="*/ 7 h 1178"/>
                    <a:gd name="T10" fmla="*/ 241 w 1963"/>
                    <a:gd name="T11" fmla="*/ 11 h 1178"/>
                    <a:gd name="T12" fmla="*/ 220 w 1963"/>
                    <a:gd name="T13" fmla="*/ 17 h 1178"/>
                    <a:gd name="T14" fmla="*/ 198 w 1963"/>
                    <a:gd name="T15" fmla="*/ 24 h 1178"/>
                    <a:gd name="T16" fmla="*/ 174 w 1963"/>
                    <a:gd name="T17" fmla="*/ 32 h 1178"/>
                    <a:gd name="T18" fmla="*/ 150 w 1963"/>
                    <a:gd name="T19" fmla="*/ 41 h 1178"/>
                    <a:gd name="T20" fmla="*/ 126 w 1963"/>
                    <a:gd name="T21" fmla="*/ 52 h 1178"/>
                    <a:gd name="T22" fmla="*/ 102 w 1963"/>
                    <a:gd name="T23" fmla="*/ 64 h 1178"/>
                    <a:gd name="T24" fmla="*/ 78 w 1963"/>
                    <a:gd name="T25" fmla="*/ 78 h 1178"/>
                    <a:gd name="T26" fmla="*/ 54 w 1963"/>
                    <a:gd name="T27" fmla="*/ 92 h 1178"/>
                    <a:gd name="T28" fmla="*/ 32 w 1963"/>
                    <a:gd name="T29" fmla="*/ 109 h 1178"/>
                    <a:gd name="T30" fmla="*/ 10 w 1963"/>
                    <a:gd name="T31" fmla="*/ 126 h 1178"/>
                    <a:gd name="T32" fmla="*/ 0 w 1963"/>
                    <a:gd name="T33" fmla="*/ 185 h 1178"/>
                    <a:gd name="T34" fmla="*/ 134 w 1963"/>
                    <a:gd name="T35" fmla="*/ 228 h 1178"/>
                    <a:gd name="T36" fmla="*/ 146 w 1963"/>
                    <a:gd name="T37" fmla="*/ 214 h 1178"/>
                    <a:gd name="T38" fmla="*/ 159 w 1963"/>
                    <a:gd name="T39" fmla="*/ 200 h 1178"/>
                    <a:gd name="T40" fmla="*/ 174 w 1963"/>
                    <a:gd name="T41" fmla="*/ 188 h 1178"/>
                    <a:gd name="T42" fmla="*/ 191 w 1963"/>
                    <a:gd name="T43" fmla="*/ 176 h 1178"/>
                    <a:gd name="T44" fmla="*/ 208 w 1963"/>
                    <a:gd name="T45" fmla="*/ 165 h 1178"/>
                    <a:gd name="T46" fmla="*/ 225 w 1963"/>
                    <a:gd name="T47" fmla="*/ 154 h 1178"/>
                    <a:gd name="T48" fmla="*/ 244 w 1963"/>
                    <a:gd name="T49" fmla="*/ 144 h 1178"/>
                    <a:gd name="T50" fmla="*/ 262 w 1963"/>
                    <a:gd name="T51" fmla="*/ 135 h 1178"/>
                    <a:gd name="T52" fmla="*/ 281 w 1963"/>
                    <a:gd name="T53" fmla="*/ 128 h 1178"/>
                    <a:gd name="T54" fmla="*/ 300 w 1963"/>
                    <a:gd name="T55" fmla="*/ 121 h 1178"/>
                    <a:gd name="T56" fmla="*/ 319 w 1963"/>
                    <a:gd name="T57" fmla="*/ 115 h 1178"/>
                    <a:gd name="T58" fmla="*/ 337 w 1963"/>
                    <a:gd name="T59" fmla="*/ 110 h 1178"/>
                    <a:gd name="T60" fmla="*/ 354 w 1963"/>
                    <a:gd name="T61" fmla="*/ 107 h 1178"/>
                    <a:gd name="T62" fmla="*/ 371 w 1963"/>
                    <a:gd name="T63" fmla="*/ 104 h 1178"/>
                    <a:gd name="T64" fmla="*/ 386 w 1963"/>
                    <a:gd name="T65" fmla="*/ 103 h 1178"/>
                    <a:gd name="T66" fmla="*/ 393 w 1963"/>
                    <a:gd name="T67" fmla="*/ 61 h 1178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1" name="Freeform 10"/>
                <p:cNvSpPr>
                  <a:spLocks noChangeAspect="1"/>
                </p:cNvSpPr>
                <p:nvPr/>
              </p:nvSpPr>
              <p:spPr bwMode="auto">
                <a:xfrm>
                  <a:off x="1137" y="1575"/>
                  <a:ext cx="393" cy="235"/>
                </a:xfrm>
                <a:custGeom>
                  <a:avLst/>
                  <a:gdLst>
                    <a:gd name="T0" fmla="*/ 325 w 1963"/>
                    <a:gd name="T1" fmla="*/ 1 h 1178"/>
                    <a:gd name="T2" fmla="*/ 315 w 1963"/>
                    <a:gd name="T3" fmla="*/ 0 h 1178"/>
                    <a:gd name="T4" fmla="*/ 303 w 1963"/>
                    <a:gd name="T5" fmla="*/ 0 h 1178"/>
                    <a:gd name="T6" fmla="*/ 287 w 1963"/>
                    <a:gd name="T7" fmla="*/ 2 h 1178"/>
                    <a:gd name="T8" fmla="*/ 270 w 1963"/>
                    <a:gd name="T9" fmla="*/ 5 h 1178"/>
                    <a:gd name="T10" fmla="*/ 251 w 1963"/>
                    <a:gd name="T11" fmla="*/ 9 h 1178"/>
                    <a:gd name="T12" fmla="*/ 231 w 1963"/>
                    <a:gd name="T13" fmla="*/ 14 h 1178"/>
                    <a:gd name="T14" fmla="*/ 209 w 1963"/>
                    <a:gd name="T15" fmla="*/ 20 h 1178"/>
                    <a:gd name="T16" fmla="*/ 186 w 1963"/>
                    <a:gd name="T17" fmla="*/ 28 h 1178"/>
                    <a:gd name="T18" fmla="*/ 162 w 1963"/>
                    <a:gd name="T19" fmla="*/ 37 h 1178"/>
                    <a:gd name="T20" fmla="*/ 138 w 1963"/>
                    <a:gd name="T21" fmla="*/ 47 h 1178"/>
                    <a:gd name="T22" fmla="*/ 114 w 1963"/>
                    <a:gd name="T23" fmla="*/ 58 h 1178"/>
                    <a:gd name="T24" fmla="*/ 90 w 1963"/>
                    <a:gd name="T25" fmla="*/ 71 h 1178"/>
                    <a:gd name="T26" fmla="*/ 66 w 1963"/>
                    <a:gd name="T27" fmla="*/ 85 h 1178"/>
                    <a:gd name="T28" fmla="*/ 43 w 1963"/>
                    <a:gd name="T29" fmla="*/ 100 h 1178"/>
                    <a:gd name="T30" fmla="*/ 21 w 1963"/>
                    <a:gd name="T31" fmla="*/ 117 h 1178"/>
                    <a:gd name="T32" fmla="*/ 0 w 1963"/>
                    <a:gd name="T33" fmla="*/ 135 h 1178"/>
                    <a:gd name="T34" fmla="*/ 128 w 1963"/>
                    <a:gd name="T35" fmla="*/ 235 h 1178"/>
                    <a:gd name="T36" fmla="*/ 134 w 1963"/>
                    <a:gd name="T37" fmla="*/ 228 h 1178"/>
                    <a:gd name="T38" fmla="*/ 146 w 1963"/>
                    <a:gd name="T39" fmla="*/ 214 h 1178"/>
                    <a:gd name="T40" fmla="*/ 159 w 1963"/>
                    <a:gd name="T41" fmla="*/ 200 h 1178"/>
                    <a:gd name="T42" fmla="*/ 174 w 1963"/>
                    <a:gd name="T43" fmla="*/ 188 h 1178"/>
                    <a:gd name="T44" fmla="*/ 191 w 1963"/>
                    <a:gd name="T45" fmla="*/ 176 h 1178"/>
                    <a:gd name="T46" fmla="*/ 208 w 1963"/>
                    <a:gd name="T47" fmla="*/ 165 h 1178"/>
                    <a:gd name="T48" fmla="*/ 225 w 1963"/>
                    <a:gd name="T49" fmla="*/ 154 h 1178"/>
                    <a:gd name="T50" fmla="*/ 244 w 1963"/>
                    <a:gd name="T51" fmla="*/ 144 h 1178"/>
                    <a:gd name="T52" fmla="*/ 262 w 1963"/>
                    <a:gd name="T53" fmla="*/ 135 h 1178"/>
                    <a:gd name="T54" fmla="*/ 281 w 1963"/>
                    <a:gd name="T55" fmla="*/ 128 h 1178"/>
                    <a:gd name="T56" fmla="*/ 300 w 1963"/>
                    <a:gd name="T57" fmla="*/ 121 h 1178"/>
                    <a:gd name="T58" fmla="*/ 319 w 1963"/>
                    <a:gd name="T59" fmla="*/ 115 h 1178"/>
                    <a:gd name="T60" fmla="*/ 337 w 1963"/>
                    <a:gd name="T61" fmla="*/ 110 h 1178"/>
                    <a:gd name="T62" fmla="*/ 354 w 1963"/>
                    <a:gd name="T63" fmla="*/ 107 h 1178"/>
                    <a:gd name="T64" fmla="*/ 371 w 1963"/>
                    <a:gd name="T65" fmla="*/ 104 h 1178"/>
                    <a:gd name="T66" fmla="*/ 386 w 1963"/>
                    <a:gd name="T67" fmla="*/ 103 h 1178"/>
                    <a:gd name="T68" fmla="*/ 393 w 1963"/>
                    <a:gd name="T69" fmla="*/ 61 h 117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178">
                      <a:moveTo>
                        <a:pt x="1623" y="4"/>
                      </a:moveTo>
                      <a:lnTo>
                        <a:pt x="1623" y="4"/>
                      </a:lnTo>
                      <a:lnTo>
                        <a:pt x="1600" y="1"/>
                      </a:lnTo>
                      <a:lnTo>
                        <a:pt x="1574" y="0"/>
                      </a:lnTo>
                      <a:lnTo>
                        <a:pt x="1543" y="1"/>
                      </a:lnTo>
                      <a:lnTo>
                        <a:pt x="1511" y="2"/>
                      </a:lnTo>
                      <a:lnTo>
                        <a:pt x="1475" y="6"/>
                      </a:lnTo>
                      <a:lnTo>
                        <a:pt x="1435" y="11"/>
                      </a:lnTo>
                      <a:lnTo>
                        <a:pt x="1394" y="17"/>
                      </a:lnTo>
                      <a:lnTo>
                        <a:pt x="1350" y="24"/>
                      </a:lnTo>
                      <a:lnTo>
                        <a:pt x="1303" y="33"/>
                      </a:lnTo>
                      <a:lnTo>
                        <a:pt x="1255" y="44"/>
                      </a:lnTo>
                      <a:lnTo>
                        <a:pt x="1204" y="56"/>
                      </a:lnTo>
                      <a:lnTo>
                        <a:pt x="1153" y="69"/>
                      </a:lnTo>
                      <a:lnTo>
                        <a:pt x="1098" y="85"/>
                      </a:lnTo>
                      <a:lnTo>
                        <a:pt x="1043" y="101"/>
                      </a:lnTo>
                      <a:lnTo>
                        <a:pt x="987" y="119"/>
                      </a:lnTo>
                      <a:lnTo>
                        <a:pt x="929" y="138"/>
                      </a:lnTo>
                      <a:lnTo>
                        <a:pt x="870" y="160"/>
                      </a:lnTo>
                      <a:lnTo>
                        <a:pt x="811" y="183"/>
                      </a:lnTo>
                      <a:lnTo>
                        <a:pt x="751" y="208"/>
                      </a:lnTo>
                      <a:lnTo>
                        <a:pt x="691" y="234"/>
                      </a:lnTo>
                      <a:lnTo>
                        <a:pt x="629" y="262"/>
                      </a:lnTo>
                      <a:lnTo>
                        <a:pt x="569" y="291"/>
                      </a:lnTo>
                      <a:lnTo>
                        <a:pt x="509" y="322"/>
                      </a:lnTo>
                      <a:lnTo>
                        <a:pt x="449" y="354"/>
                      </a:lnTo>
                      <a:lnTo>
                        <a:pt x="389" y="389"/>
                      </a:lnTo>
                      <a:lnTo>
                        <a:pt x="330" y="426"/>
                      </a:lnTo>
                      <a:lnTo>
                        <a:pt x="272" y="463"/>
                      </a:lnTo>
                      <a:lnTo>
                        <a:pt x="214" y="502"/>
                      </a:lnTo>
                      <a:lnTo>
                        <a:pt x="159" y="544"/>
                      </a:lnTo>
                      <a:lnTo>
                        <a:pt x="105" y="587"/>
                      </a:lnTo>
                      <a:lnTo>
                        <a:pt x="52" y="632"/>
                      </a:lnTo>
                      <a:lnTo>
                        <a:pt x="0" y="678"/>
                      </a:lnTo>
                      <a:lnTo>
                        <a:pt x="0" y="926"/>
                      </a:lnTo>
                      <a:lnTo>
                        <a:pt x="641" y="1178"/>
                      </a:lnTo>
                      <a:lnTo>
                        <a:pt x="668" y="1142"/>
                      </a:lnTo>
                      <a:lnTo>
                        <a:pt x="697" y="1106"/>
                      </a:lnTo>
                      <a:lnTo>
                        <a:pt x="728" y="1073"/>
                      </a:lnTo>
                      <a:lnTo>
                        <a:pt x="760" y="1039"/>
                      </a:lnTo>
                      <a:lnTo>
                        <a:pt x="795" y="1005"/>
                      </a:lnTo>
                      <a:lnTo>
                        <a:pt x="833" y="973"/>
                      </a:lnTo>
                      <a:lnTo>
                        <a:pt x="871" y="942"/>
                      </a:lnTo>
                      <a:lnTo>
                        <a:pt x="911" y="911"/>
                      </a:lnTo>
                      <a:lnTo>
                        <a:pt x="952" y="881"/>
                      </a:lnTo>
                      <a:lnTo>
                        <a:pt x="994" y="853"/>
                      </a:lnTo>
                      <a:lnTo>
                        <a:pt x="1037" y="825"/>
                      </a:lnTo>
                      <a:lnTo>
                        <a:pt x="1082" y="798"/>
                      </a:lnTo>
                      <a:lnTo>
                        <a:pt x="1126" y="772"/>
                      </a:lnTo>
                      <a:lnTo>
                        <a:pt x="1172" y="747"/>
                      </a:lnTo>
                      <a:lnTo>
                        <a:pt x="1219" y="724"/>
                      </a:lnTo>
                      <a:lnTo>
                        <a:pt x="1264" y="701"/>
                      </a:lnTo>
                      <a:lnTo>
                        <a:pt x="1311" y="679"/>
                      </a:lnTo>
                      <a:lnTo>
                        <a:pt x="1359" y="660"/>
                      </a:lnTo>
                      <a:lnTo>
                        <a:pt x="1406" y="641"/>
                      </a:lnTo>
                      <a:lnTo>
                        <a:pt x="1453" y="622"/>
                      </a:lnTo>
                      <a:lnTo>
                        <a:pt x="1500" y="607"/>
                      </a:lnTo>
                      <a:lnTo>
                        <a:pt x="1547" y="591"/>
                      </a:lnTo>
                      <a:lnTo>
                        <a:pt x="1593" y="578"/>
                      </a:lnTo>
                      <a:lnTo>
                        <a:pt x="1638" y="564"/>
                      </a:lnTo>
                      <a:lnTo>
                        <a:pt x="1683" y="553"/>
                      </a:lnTo>
                      <a:lnTo>
                        <a:pt x="1726" y="544"/>
                      </a:lnTo>
                      <a:lnTo>
                        <a:pt x="1770" y="535"/>
                      </a:lnTo>
                      <a:lnTo>
                        <a:pt x="1810" y="528"/>
                      </a:lnTo>
                      <a:lnTo>
                        <a:pt x="1851" y="523"/>
                      </a:lnTo>
                      <a:lnTo>
                        <a:pt x="1890" y="519"/>
                      </a:lnTo>
                      <a:lnTo>
                        <a:pt x="1927" y="517"/>
                      </a:lnTo>
                      <a:lnTo>
                        <a:pt x="1963" y="516"/>
                      </a:lnTo>
                      <a:lnTo>
                        <a:pt x="1963" y="307"/>
                      </a:lnTo>
                      <a:lnTo>
                        <a:pt x="1623" y="4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2" name="Freeform 11"/>
                <p:cNvSpPr>
                  <a:spLocks noChangeAspect="1"/>
                </p:cNvSpPr>
                <p:nvPr/>
              </p:nvSpPr>
              <p:spPr bwMode="auto">
                <a:xfrm>
                  <a:off x="1264" y="1635"/>
                  <a:ext cx="263" cy="175"/>
                </a:xfrm>
                <a:custGeom>
                  <a:avLst/>
                  <a:gdLst>
                    <a:gd name="T0" fmla="*/ 263 w 1316"/>
                    <a:gd name="T1" fmla="*/ 0 h 876"/>
                    <a:gd name="T2" fmla="*/ 263 w 1316"/>
                    <a:gd name="T3" fmla="*/ 0 h 876"/>
                    <a:gd name="T4" fmla="*/ 256 w 1316"/>
                    <a:gd name="T5" fmla="*/ 0 h 876"/>
                    <a:gd name="T6" fmla="*/ 248 w 1316"/>
                    <a:gd name="T7" fmla="*/ 1 h 876"/>
                    <a:gd name="T8" fmla="*/ 240 w 1316"/>
                    <a:gd name="T9" fmla="*/ 1 h 876"/>
                    <a:gd name="T10" fmla="*/ 232 w 1316"/>
                    <a:gd name="T11" fmla="*/ 2 h 876"/>
                    <a:gd name="T12" fmla="*/ 224 w 1316"/>
                    <a:gd name="T13" fmla="*/ 4 h 876"/>
                    <a:gd name="T14" fmla="*/ 215 w 1316"/>
                    <a:gd name="T15" fmla="*/ 5 h 876"/>
                    <a:gd name="T16" fmla="*/ 206 w 1316"/>
                    <a:gd name="T17" fmla="*/ 7 h 876"/>
                    <a:gd name="T18" fmla="*/ 197 w 1316"/>
                    <a:gd name="T19" fmla="*/ 9 h 876"/>
                    <a:gd name="T20" fmla="*/ 188 w 1316"/>
                    <a:gd name="T21" fmla="*/ 11 h 876"/>
                    <a:gd name="T22" fmla="*/ 178 w 1316"/>
                    <a:gd name="T23" fmla="*/ 14 h 876"/>
                    <a:gd name="T24" fmla="*/ 169 w 1316"/>
                    <a:gd name="T25" fmla="*/ 17 h 876"/>
                    <a:gd name="T26" fmla="*/ 159 w 1316"/>
                    <a:gd name="T27" fmla="*/ 20 h 876"/>
                    <a:gd name="T28" fmla="*/ 150 w 1316"/>
                    <a:gd name="T29" fmla="*/ 23 h 876"/>
                    <a:gd name="T30" fmla="*/ 140 w 1316"/>
                    <a:gd name="T31" fmla="*/ 27 h 876"/>
                    <a:gd name="T32" fmla="*/ 131 w 1316"/>
                    <a:gd name="T33" fmla="*/ 31 h 876"/>
                    <a:gd name="T34" fmla="*/ 121 w 1316"/>
                    <a:gd name="T35" fmla="*/ 35 h 876"/>
                    <a:gd name="T36" fmla="*/ 112 w 1316"/>
                    <a:gd name="T37" fmla="*/ 39 h 876"/>
                    <a:gd name="T38" fmla="*/ 103 w 1316"/>
                    <a:gd name="T39" fmla="*/ 44 h 876"/>
                    <a:gd name="T40" fmla="*/ 93 w 1316"/>
                    <a:gd name="T41" fmla="*/ 49 h 876"/>
                    <a:gd name="T42" fmla="*/ 85 w 1316"/>
                    <a:gd name="T43" fmla="*/ 53 h 876"/>
                    <a:gd name="T44" fmla="*/ 76 w 1316"/>
                    <a:gd name="T45" fmla="*/ 59 h 876"/>
                    <a:gd name="T46" fmla="*/ 67 w 1316"/>
                    <a:gd name="T47" fmla="*/ 64 h 876"/>
                    <a:gd name="T48" fmla="*/ 59 w 1316"/>
                    <a:gd name="T49" fmla="*/ 70 h 876"/>
                    <a:gd name="T50" fmla="*/ 51 w 1316"/>
                    <a:gd name="T51" fmla="*/ 76 h 876"/>
                    <a:gd name="T52" fmla="*/ 43 w 1316"/>
                    <a:gd name="T53" fmla="*/ 82 h 876"/>
                    <a:gd name="T54" fmla="*/ 35 w 1316"/>
                    <a:gd name="T55" fmla="*/ 88 h 876"/>
                    <a:gd name="T56" fmla="*/ 28 w 1316"/>
                    <a:gd name="T57" fmla="*/ 94 h 876"/>
                    <a:gd name="T58" fmla="*/ 22 w 1316"/>
                    <a:gd name="T59" fmla="*/ 101 h 876"/>
                    <a:gd name="T60" fmla="*/ 16 w 1316"/>
                    <a:gd name="T61" fmla="*/ 108 h 876"/>
                    <a:gd name="T62" fmla="*/ 10 w 1316"/>
                    <a:gd name="T63" fmla="*/ 115 h 876"/>
                    <a:gd name="T64" fmla="*/ 5 w 1316"/>
                    <a:gd name="T65" fmla="*/ 123 h 876"/>
                    <a:gd name="T66" fmla="*/ 0 w 1316"/>
                    <a:gd name="T67" fmla="*/ 130 h 876"/>
                    <a:gd name="T68" fmla="*/ 0 w 1316"/>
                    <a:gd name="T69" fmla="*/ 175 h 87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6" h="876">
                      <a:moveTo>
                        <a:pt x="1316" y="0"/>
                      </a:moveTo>
                      <a:lnTo>
                        <a:pt x="1316" y="0"/>
                      </a:lnTo>
                      <a:lnTo>
                        <a:pt x="1280" y="1"/>
                      </a:lnTo>
                      <a:lnTo>
                        <a:pt x="1243" y="3"/>
                      </a:lnTo>
                      <a:lnTo>
                        <a:pt x="1203" y="6"/>
                      </a:lnTo>
                      <a:lnTo>
                        <a:pt x="1162" y="11"/>
                      </a:lnTo>
                      <a:lnTo>
                        <a:pt x="1120" y="18"/>
                      </a:lnTo>
                      <a:lnTo>
                        <a:pt x="1077" y="26"/>
                      </a:lnTo>
                      <a:lnTo>
                        <a:pt x="1032" y="34"/>
                      </a:lnTo>
                      <a:lnTo>
                        <a:pt x="987" y="45"/>
                      </a:lnTo>
                      <a:lnTo>
                        <a:pt x="940" y="57"/>
                      </a:lnTo>
                      <a:lnTo>
                        <a:pt x="893" y="69"/>
                      </a:lnTo>
                      <a:lnTo>
                        <a:pt x="846" y="84"/>
                      </a:lnTo>
                      <a:lnTo>
                        <a:pt x="798" y="100"/>
                      </a:lnTo>
                      <a:lnTo>
                        <a:pt x="750" y="117"/>
                      </a:lnTo>
                      <a:lnTo>
                        <a:pt x="703" y="135"/>
                      </a:lnTo>
                      <a:lnTo>
                        <a:pt x="655" y="153"/>
                      </a:lnTo>
                      <a:lnTo>
                        <a:pt x="607" y="174"/>
                      </a:lnTo>
                      <a:lnTo>
                        <a:pt x="560" y="195"/>
                      </a:lnTo>
                      <a:lnTo>
                        <a:pt x="513" y="219"/>
                      </a:lnTo>
                      <a:lnTo>
                        <a:pt x="467" y="243"/>
                      </a:lnTo>
                      <a:lnTo>
                        <a:pt x="423" y="267"/>
                      </a:lnTo>
                      <a:lnTo>
                        <a:pt x="378" y="294"/>
                      </a:lnTo>
                      <a:lnTo>
                        <a:pt x="335" y="320"/>
                      </a:lnTo>
                      <a:lnTo>
                        <a:pt x="293" y="350"/>
                      </a:lnTo>
                      <a:lnTo>
                        <a:pt x="253" y="379"/>
                      </a:lnTo>
                      <a:lnTo>
                        <a:pt x="214" y="409"/>
                      </a:lnTo>
                      <a:lnTo>
                        <a:pt x="177" y="441"/>
                      </a:lnTo>
                      <a:lnTo>
                        <a:pt x="142" y="473"/>
                      </a:lnTo>
                      <a:lnTo>
                        <a:pt x="110" y="507"/>
                      </a:lnTo>
                      <a:lnTo>
                        <a:pt x="78" y="542"/>
                      </a:lnTo>
                      <a:lnTo>
                        <a:pt x="50" y="578"/>
                      </a:lnTo>
                      <a:lnTo>
                        <a:pt x="24" y="614"/>
                      </a:lnTo>
                      <a:lnTo>
                        <a:pt x="0" y="652"/>
                      </a:lnTo>
                      <a:lnTo>
                        <a:pt x="0" y="87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3" name="Line 1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40" y="1714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4" name="Freeform 13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5" name="Freeform 14"/>
                <p:cNvSpPr>
                  <a:spLocks noChangeAspect="1"/>
                </p:cNvSpPr>
                <p:nvPr/>
              </p:nvSpPr>
              <p:spPr bwMode="auto">
                <a:xfrm>
                  <a:off x="549" y="2090"/>
                  <a:ext cx="21" cy="173"/>
                </a:xfrm>
                <a:custGeom>
                  <a:avLst/>
                  <a:gdLst>
                    <a:gd name="T0" fmla="*/ 8 w 105"/>
                    <a:gd name="T1" fmla="*/ 173 h 865"/>
                    <a:gd name="T2" fmla="*/ 0 w 105"/>
                    <a:gd name="T3" fmla="*/ 127 h 865"/>
                    <a:gd name="T4" fmla="*/ 0 w 105"/>
                    <a:gd name="T5" fmla="*/ 0 h 865"/>
                    <a:gd name="T6" fmla="*/ 21 w 105"/>
                    <a:gd name="T7" fmla="*/ 91 h 865"/>
                    <a:gd name="T8" fmla="*/ 8 w 105"/>
                    <a:gd name="T9" fmla="*/ 173 h 86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05" h="865">
                      <a:moveTo>
                        <a:pt x="38" y="865"/>
                      </a:moveTo>
                      <a:lnTo>
                        <a:pt x="0" y="634"/>
                      </a:lnTo>
                      <a:lnTo>
                        <a:pt x="0" y="0"/>
                      </a:lnTo>
                      <a:lnTo>
                        <a:pt x="105" y="455"/>
                      </a:lnTo>
                      <a:lnTo>
                        <a:pt x="38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7" name="Freeform 15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91 w 803"/>
                    <a:gd name="T5" fmla="*/ 0 h 836"/>
                    <a:gd name="T6" fmla="*/ 97 w 803"/>
                    <a:gd name="T7" fmla="*/ 0 h 836"/>
                    <a:gd name="T8" fmla="*/ 102 w 803"/>
                    <a:gd name="T9" fmla="*/ 1 h 836"/>
                    <a:gd name="T10" fmla="*/ 107 w 803"/>
                    <a:gd name="T11" fmla="*/ 2 h 836"/>
                    <a:gd name="T12" fmla="*/ 113 w 803"/>
                    <a:gd name="T13" fmla="*/ 4 h 836"/>
                    <a:gd name="T14" fmla="*/ 118 w 803"/>
                    <a:gd name="T15" fmla="*/ 7 h 836"/>
                    <a:gd name="T16" fmla="*/ 123 w 803"/>
                    <a:gd name="T17" fmla="*/ 10 h 836"/>
                    <a:gd name="T18" fmla="*/ 127 w 803"/>
                    <a:gd name="T19" fmla="*/ 14 h 836"/>
                    <a:gd name="T20" fmla="*/ 132 w 803"/>
                    <a:gd name="T21" fmla="*/ 18 h 836"/>
                    <a:gd name="T22" fmla="*/ 136 w 803"/>
                    <a:gd name="T23" fmla="*/ 23 h 836"/>
                    <a:gd name="T24" fmla="*/ 140 w 803"/>
                    <a:gd name="T25" fmla="*/ 29 h 836"/>
                    <a:gd name="T26" fmla="*/ 144 w 803"/>
                    <a:gd name="T27" fmla="*/ 35 h 836"/>
                    <a:gd name="T28" fmla="*/ 148 w 803"/>
                    <a:gd name="T29" fmla="*/ 41 h 836"/>
                    <a:gd name="T30" fmla="*/ 151 w 803"/>
                    <a:gd name="T31" fmla="*/ 48 h 836"/>
                    <a:gd name="T32" fmla="*/ 154 w 803"/>
                    <a:gd name="T33" fmla="*/ 55 h 836"/>
                    <a:gd name="T34" fmla="*/ 156 w 803"/>
                    <a:gd name="T35" fmla="*/ 62 h 836"/>
                    <a:gd name="T36" fmla="*/ 158 w 803"/>
                    <a:gd name="T37" fmla="*/ 70 h 836"/>
                    <a:gd name="T38" fmla="*/ 160 w 803"/>
                    <a:gd name="T39" fmla="*/ 77 h 836"/>
                    <a:gd name="T40" fmla="*/ 161 w 803"/>
                    <a:gd name="T41" fmla="*/ 85 h 836"/>
                    <a:gd name="T42" fmla="*/ 161 w 803"/>
                    <a:gd name="T43" fmla="*/ 92 h 836"/>
                    <a:gd name="T44" fmla="*/ 161 w 803"/>
                    <a:gd name="T45" fmla="*/ 99 h 836"/>
                    <a:gd name="T46" fmla="*/ 161 w 803"/>
                    <a:gd name="T47" fmla="*/ 105 h 836"/>
                    <a:gd name="T48" fmla="*/ 160 w 803"/>
                    <a:gd name="T49" fmla="*/ 112 h 836"/>
                    <a:gd name="T50" fmla="*/ 158 w 803"/>
                    <a:gd name="T51" fmla="*/ 118 h 836"/>
                    <a:gd name="T52" fmla="*/ 156 w 803"/>
                    <a:gd name="T53" fmla="*/ 124 h 836"/>
                    <a:gd name="T54" fmla="*/ 154 w 803"/>
                    <a:gd name="T55" fmla="*/ 129 h 836"/>
                    <a:gd name="T56" fmla="*/ 151 w 803"/>
                    <a:gd name="T57" fmla="*/ 133 h 836"/>
                    <a:gd name="T58" fmla="*/ 148 w 803"/>
                    <a:gd name="T59" fmla="*/ 137 h 836"/>
                    <a:gd name="T60" fmla="*/ 144 w 803"/>
                    <a:gd name="T61" fmla="*/ 141 h 836"/>
                    <a:gd name="T62" fmla="*/ 140 w 803"/>
                    <a:gd name="T63" fmla="*/ 144 h 836"/>
                    <a:gd name="T64" fmla="*/ 135 w 803"/>
                    <a:gd name="T65" fmla="*/ 146 h 836"/>
                    <a:gd name="T66" fmla="*/ 130 w 803"/>
                    <a:gd name="T67" fmla="*/ 148 h 836"/>
                    <a:gd name="T68" fmla="*/ 33 w 803"/>
                    <a:gd name="T69" fmla="*/ 167 h 836"/>
                    <a:gd name="T70" fmla="*/ 0 w 803"/>
                    <a:gd name="T71" fmla="*/ 9 h 8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9" name="Freeform 16"/>
                <p:cNvSpPr>
                  <a:spLocks noChangeAspect="1"/>
                </p:cNvSpPr>
                <p:nvPr/>
              </p:nvSpPr>
              <p:spPr bwMode="auto">
                <a:xfrm>
                  <a:off x="1866" y="1431"/>
                  <a:ext cx="161" cy="167"/>
                </a:xfrm>
                <a:custGeom>
                  <a:avLst/>
                  <a:gdLst>
                    <a:gd name="T0" fmla="*/ 0 w 803"/>
                    <a:gd name="T1" fmla="*/ 9 h 836"/>
                    <a:gd name="T2" fmla="*/ 86 w 803"/>
                    <a:gd name="T3" fmla="*/ 1 h 836"/>
                    <a:gd name="T4" fmla="*/ 86 w 803"/>
                    <a:gd name="T5" fmla="*/ 1 h 836"/>
                    <a:gd name="T6" fmla="*/ 91 w 803"/>
                    <a:gd name="T7" fmla="*/ 0 h 836"/>
                    <a:gd name="T8" fmla="*/ 97 w 803"/>
                    <a:gd name="T9" fmla="*/ 0 h 836"/>
                    <a:gd name="T10" fmla="*/ 102 w 803"/>
                    <a:gd name="T11" fmla="*/ 1 h 836"/>
                    <a:gd name="T12" fmla="*/ 107 w 803"/>
                    <a:gd name="T13" fmla="*/ 2 h 836"/>
                    <a:gd name="T14" fmla="*/ 113 w 803"/>
                    <a:gd name="T15" fmla="*/ 4 h 836"/>
                    <a:gd name="T16" fmla="*/ 118 w 803"/>
                    <a:gd name="T17" fmla="*/ 7 h 836"/>
                    <a:gd name="T18" fmla="*/ 123 w 803"/>
                    <a:gd name="T19" fmla="*/ 10 h 836"/>
                    <a:gd name="T20" fmla="*/ 127 w 803"/>
                    <a:gd name="T21" fmla="*/ 14 h 836"/>
                    <a:gd name="T22" fmla="*/ 132 w 803"/>
                    <a:gd name="T23" fmla="*/ 18 h 836"/>
                    <a:gd name="T24" fmla="*/ 136 w 803"/>
                    <a:gd name="T25" fmla="*/ 23 h 836"/>
                    <a:gd name="T26" fmla="*/ 140 w 803"/>
                    <a:gd name="T27" fmla="*/ 29 h 836"/>
                    <a:gd name="T28" fmla="*/ 144 w 803"/>
                    <a:gd name="T29" fmla="*/ 35 h 836"/>
                    <a:gd name="T30" fmla="*/ 148 w 803"/>
                    <a:gd name="T31" fmla="*/ 41 h 836"/>
                    <a:gd name="T32" fmla="*/ 151 w 803"/>
                    <a:gd name="T33" fmla="*/ 48 h 836"/>
                    <a:gd name="T34" fmla="*/ 154 w 803"/>
                    <a:gd name="T35" fmla="*/ 55 h 836"/>
                    <a:gd name="T36" fmla="*/ 156 w 803"/>
                    <a:gd name="T37" fmla="*/ 62 h 836"/>
                    <a:gd name="T38" fmla="*/ 156 w 803"/>
                    <a:gd name="T39" fmla="*/ 62 h 836"/>
                    <a:gd name="T40" fmla="*/ 158 w 803"/>
                    <a:gd name="T41" fmla="*/ 70 h 836"/>
                    <a:gd name="T42" fmla="*/ 160 w 803"/>
                    <a:gd name="T43" fmla="*/ 77 h 836"/>
                    <a:gd name="T44" fmla="*/ 161 w 803"/>
                    <a:gd name="T45" fmla="*/ 85 h 836"/>
                    <a:gd name="T46" fmla="*/ 161 w 803"/>
                    <a:gd name="T47" fmla="*/ 92 h 836"/>
                    <a:gd name="T48" fmla="*/ 161 w 803"/>
                    <a:gd name="T49" fmla="*/ 99 h 836"/>
                    <a:gd name="T50" fmla="*/ 161 w 803"/>
                    <a:gd name="T51" fmla="*/ 105 h 836"/>
                    <a:gd name="T52" fmla="*/ 160 w 803"/>
                    <a:gd name="T53" fmla="*/ 112 h 836"/>
                    <a:gd name="T54" fmla="*/ 158 w 803"/>
                    <a:gd name="T55" fmla="*/ 118 h 836"/>
                    <a:gd name="T56" fmla="*/ 156 w 803"/>
                    <a:gd name="T57" fmla="*/ 124 h 836"/>
                    <a:gd name="T58" fmla="*/ 154 w 803"/>
                    <a:gd name="T59" fmla="*/ 129 h 836"/>
                    <a:gd name="T60" fmla="*/ 151 w 803"/>
                    <a:gd name="T61" fmla="*/ 133 h 836"/>
                    <a:gd name="T62" fmla="*/ 148 w 803"/>
                    <a:gd name="T63" fmla="*/ 137 h 836"/>
                    <a:gd name="T64" fmla="*/ 144 w 803"/>
                    <a:gd name="T65" fmla="*/ 141 h 836"/>
                    <a:gd name="T66" fmla="*/ 140 w 803"/>
                    <a:gd name="T67" fmla="*/ 144 h 836"/>
                    <a:gd name="T68" fmla="*/ 135 w 803"/>
                    <a:gd name="T69" fmla="*/ 146 h 836"/>
                    <a:gd name="T70" fmla="*/ 130 w 803"/>
                    <a:gd name="T71" fmla="*/ 148 h 836"/>
                    <a:gd name="T72" fmla="*/ 33 w 803"/>
                    <a:gd name="T73" fmla="*/ 167 h 8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803" h="836">
                      <a:moveTo>
                        <a:pt x="0" y="44"/>
                      </a:moveTo>
                      <a:lnTo>
                        <a:pt x="429" y="5"/>
                      </a:lnTo>
                      <a:lnTo>
                        <a:pt x="456" y="0"/>
                      </a:lnTo>
                      <a:lnTo>
                        <a:pt x="482" y="0"/>
                      </a:lnTo>
                      <a:lnTo>
                        <a:pt x="509" y="3"/>
                      </a:lnTo>
                      <a:lnTo>
                        <a:pt x="535" y="10"/>
                      </a:lnTo>
                      <a:lnTo>
                        <a:pt x="562" y="19"/>
                      </a:lnTo>
                      <a:lnTo>
                        <a:pt x="587" y="33"/>
                      </a:lnTo>
                      <a:lnTo>
                        <a:pt x="611" y="50"/>
                      </a:lnTo>
                      <a:lnTo>
                        <a:pt x="635" y="69"/>
                      </a:lnTo>
                      <a:lnTo>
                        <a:pt x="658" y="91"/>
                      </a:lnTo>
                      <a:lnTo>
                        <a:pt x="679" y="116"/>
                      </a:lnTo>
                      <a:lnTo>
                        <a:pt x="700" y="143"/>
                      </a:lnTo>
                      <a:lnTo>
                        <a:pt x="719" y="173"/>
                      </a:lnTo>
                      <a:lnTo>
                        <a:pt x="736" y="205"/>
                      </a:lnTo>
                      <a:lnTo>
                        <a:pt x="752" y="239"/>
                      </a:lnTo>
                      <a:lnTo>
                        <a:pt x="766" y="274"/>
                      </a:lnTo>
                      <a:lnTo>
                        <a:pt x="778" y="312"/>
                      </a:lnTo>
                      <a:lnTo>
                        <a:pt x="788" y="349"/>
                      </a:lnTo>
                      <a:lnTo>
                        <a:pt x="796" y="387"/>
                      </a:lnTo>
                      <a:lnTo>
                        <a:pt x="801" y="424"/>
                      </a:lnTo>
                      <a:lnTo>
                        <a:pt x="803" y="460"/>
                      </a:lnTo>
                      <a:lnTo>
                        <a:pt x="803" y="495"/>
                      </a:lnTo>
                      <a:lnTo>
                        <a:pt x="801" y="528"/>
                      </a:lnTo>
                      <a:lnTo>
                        <a:pt x="796" y="560"/>
                      </a:lnTo>
                      <a:lnTo>
                        <a:pt x="789" y="589"/>
                      </a:lnTo>
                      <a:lnTo>
                        <a:pt x="779" y="619"/>
                      </a:lnTo>
                      <a:lnTo>
                        <a:pt x="767" y="644"/>
                      </a:lnTo>
                      <a:lnTo>
                        <a:pt x="753" y="667"/>
                      </a:lnTo>
                      <a:lnTo>
                        <a:pt x="737" y="688"/>
                      </a:lnTo>
                      <a:lnTo>
                        <a:pt x="718" y="706"/>
                      </a:lnTo>
                      <a:lnTo>
                        <a:pt x="698" y="722"/>
                      </a:lnTo>
                      <a:lnTo>
                        <a:pt x="673" y="733"/>
                      </a:lnTo>
                      <a:lnTo>
                        <a:pt x="648" y="741"/>
                      </a:lnTo>
                      <a:lnTo>
                        <a:pt x="166" y="836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1" name="Freeform 17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84 w 555"/>
                    <a:gd name="T1" fmla="*/ 154 h 785"/>
                    <a:gd name="T2" fmla="*/ 93 w 555"/>
                    <a:gd name="T3" fmla="*/ 149 h 785"/>
                    <a:gd name="T4" fmla="*/ 100 w 555"/>
                    <a:gd name="T5" fmla="*/ 141 h 785"/>
                    <a:gd name="T6" fmla="*/ 106 w 555"/>
                    <a:gd name="T7" fmla="*/ 130 h 785"/>
                    <a:gd name="T8" fmla="*/ 109 w 555"/>
                    <a:gd name="T9" fmla="*/ 118 h 785"/>
                    <a:gd name="T10" fmla="*/ 111 w 555"/>
                    <a:gd name="T11" fmla="*/ 104 h 785"/>
                    <a:gd name="T12" fmla="*/ 111 w 555"/>
                    <a:gd name="T13" fmla="*/ 89 h 785"/>
                    <a:gd name="T14" fmla="*/ 108 w 555"/>
                    <a:gd name="T15" fmla="*/ 74 h 785"/>
                    <a:gd name="T16" fmla="*/ 103 w 555"/>
                    <a:gd name="T17" fmla="*/ 58 h 785"/>
                    <a:gd name="T18" fmla="*/ 97 w 555"/>
                    <a:gd name="T19" fmla="*/ 43 h 785"/>
                    <a:gd name="T20" fmla="*/ 89 w 555"/>
                    <a:gd name="T21" fmla="*/ 30 h 785"/>
                    <a:gd name="T22" fmla="*/ 80 w 555"/>
                    <a:gd name="T23" fmla="*/ 19 h 785"/>
                    <a:gd name="T24" fmla="*/ 70 w 555"/>
                    <a:gd name="T25" fmla="*/ 10 h 785"/>
                    <a:gd name="T26" fmla="*/ 60 w 555"/>
                    <a:gd name="T27" fmla="*/ 4 h 785"/>
                    <a:gd name="T28" fmla="*/ 49 w 555"/>
                    <a:gd name="T29" fmla="*/ 1 h 785"/>
                    <a:gd name="T30" fmla="*/ 38 w 555"/>
                    <a:gd name="T31" fmla="*/ 0 h 785"/>
                    <a:gd name="T32" fmla="*/ 27 w 555"/>
                    <a:gd name="T33" fmla="*/ 3 h 785"/>
                    <a:gd name="T34" fmla="*/ 18 w 555"/>
                    <a:gd name="T35" fmla="*/ 8 h 785"/>
                    <a:gd name="T36" fmla="*/ 11 w 555"/>
                    <a:gd name="T37" fmla="*/ 17 h 785"/>
                    <a:gd name="T38" fmla="*/ 5 w 555"/>
                    <a:gd name="T39" fmla="*/ 27 h 785"/>
                    <a:gd name="T40" fmla="*/ 1 w 555"/>
                    <a:gd name="T41" fmla="*/ 39 h 785"/>
                    <a:gd name="T42" fmla="*/ 0 w 555"/>
                    <a:gd name="T43" fmla="*/ 53 h 785"/>
                    <a:gd name="T44" fmla="*/ 0 w 555"/>
                    <a:gd name="T45" fmla="*/ 68 h 785"/>
                    <a:gd name="T46" fmla="*/ 3 w 555"/>
                    <a:gd name="T47" fmla="*/ 83 h 785"/>
                    <a:gd name="T48" fmla="*/ 8 w 555"/>
                    <a:gd name="T49" fmla="*/ 99 h 785"/>
                    <a:gd name="T50" fmla="*/ 14 w 555"/>
                    <a:gd name="T51" fmla="*/ 114 h 785"/>
                    <a:gd name="T52" fmla="*/ 22 w 555"/>
                    <a:gd name="T53" fmla="*/ 127 h 785"/>
                    <a:gd name="T54" fmla="*/ 31 w 555"/>
                    <a:gd name="T55" fmla="*/ 138 h 785"/>
                    <a:gd name="T56" fmla="*/ 40 w 555"/>
                    <a:gd name="T57" fmla="*/ 147 h 785"/>
                    <a:gd name="T58" fmla="*/ 51 w 555"/>
                    <a:gd name="T59" fmla="*/ 153 h 785"/>
                    <a:gd name="T60" fmla="*/ 62 w 555"/>
                    <a:gd name="T61" fmla="*/ 157 h 785"/>
                    <a:gd name="T62" fmla="*/ 73 w 555"/>
                    <a:gd name="T63" fmla="*/ 157 h 78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3" name="Freeform 18"/>
                <p:cNvSpPr>
                  <a:spLocks noChangeAspect="1"/>
                </p:cNvSpPr>
                <p:nvPr/>
              </p:nvSpPr>
              <p:spPr bwMode="auto">
                <a:xfrm>
                  <a:off x="1829" y="1440"/>
                  <a:ext cx="111" cy="157"/>
                </a:xfrm>
                <a:custGeom>
                  <a:avLst/>
                  <a:gdLst>
                    <a:gd name="T0" fmla="*/ 78 w 555"/>
                    <a:gd name="T1" fmla="*/ 156 h 785"/>
                    <a:gd name="T2" fmla="*/ 88 w 555"/>
                    <a:gd name="T3" fmla="*/ 152 h 785"/>
                    <a:gd name="T4" fmla="*/ 97 w 555"/>
                    <a:gd name="T5" fmla="*/ 145 h 785"/>
                    <a:gd name="T6" fmla="*/ 103 w 555"/>
                    <a:gd name="T7" fmla="*/ 136 h 785"/>
                    <a:gd name="T8" fmla="*/ 108 w 555"/>
                    <a:gd name="T9" fmla="*/ 124 h 785"/>
                    <a:gd name="T10" fmla="*/ 111 w 555"/>
                    <a:gd name="T11" fmla="*/ 111 h 785"/>
                    <a:gd name="T12" fmla="*/ 111 w 555"/>
                    <a:gd name="T13" fmla="*/ 97 h 785"/>
                    <a:gd name="T14" fmla="*/ 109 w 555"/>
                    <a:gd name="T15" fmla="*/ 82 h 785"/>
                    <a:gd name="T16" fmla="*/ 106 w 555"/>
                    <a:gd name="T17" fmla="*/ 66 h 785"/>
                    <a:gd name="T18" fmla="*/ 103 w 555"/>
                    <a:gd name="T19" fmla="*/ 58 h 785"/>
                    <a:gd name="T20" fmla="*/ 97 w 555"/>
                    <a:gd name="T21" fmla="*/ 43 h 785"/>
                    <a:gd name="T22" fmla="*/ 89 w 555"/>
                    <a:gd name="T23" fmla="*/ 30 h 785"/>
                    <a:gd name="T24" fmla="*/ 80 w 555"/>
                    <a:gd name="T25" fmla="*/ 19 h 785"/>
                    <a:gd name="T26" fmla="*/ 70 w 555"/>
                    <a:gd name="T27" fmla="*/ 10 h 785"/>
                    <a:gd name="T28" fmla="*/ 60 w 555"/>
                    <a:gd name="T29" fmla="*/ 4 h 785"/>
                    <a:gd name="T30" fmla="*/ 49 w 555"/>
                    <a:gd name="T31" fmla="*/ 1 h 785"/>
                    <a:gd name="T32" fmla="*/ 38 w 555"/>
                    <a:gd name="T33" fmla="*/ 0 h 785"/>
                    <a:gd name="T34" fmla="*/ 32 w 555"/>
                    <a:gd name="T35" fmla="*/ 1 h 785"/>
                    <a:gd name="T36" fmla="*/ 22 w 555"/>
                    <a:gd name="T37" fmla="*/ 5 h 785"/>
                    <a:gd name="T38" fmla="*/ 14 w 555"/>
                    <a:gd name="T39" fmla="*/ 12 h 785"/>
                    <a:gd name="T40" fmla="*/ 7 w 555"/>
                    <a:gd name="T41" fmla="*/ 22 h 785"/>
                    <a:gd name="T42" fmla="*/ 3 w 555"/>
                    <a:gd name="T43" fmla="*/ 33 h 785"/>
                    <a:gd name="T44" fmla="*/ 0 w 555"/>
                    <a:gd name="T45" fmla="*/ 46 h 785"/>
                    <a:gd name="T46" fmla="*/ 0 w 555"/>
                    <a:gd name="T47" fmla="*/ 60 h 785"/>
                    <a:gd name="T48" fmla="*/ 1 w 555"/>
                    <a:gd name="T49" fmla="*/ 76 h 785"/>
                    <a:gd name="T50" fmla="*/ 5 w 555"/>
                    <a:gd name="T51" fmla="*/ 92 h 785"/>
                    <a:gd name="T52" fmla="*/ 8 w 555"/>
                    <a:gd name="T53" fmla="*/ 99 h 785"/>
                    <a:gd name="T54" fmla="*/ 14 w 555"/>
                    <a:gd name="T55" fmla="*/ 114 h 785"/>
                    <a:gd name="T56" fmla="*/ 22 w 555"/>
                    <a:gd name="T57" fmla="*/ 127 h 785"/>
                    <a:gd name="T58" fmla="*/ 31 w 555"/>
                    <a:gd name="T59" fmla="*/ 138 h 785"/>
                    <a:gd name="T60" fmla="*/ 40 w 555"/>
                    <a:gd name="T61" fmla="*/ 147 h 785"/>
                    <a:gd name="T62" fmla="*/ 51 w 555"/>
                    <a:gd name="T63" fmla="*/ 153 h 785"/>
                    <a:gd name="T64" fmla="*/ 62 w 555"/>
                    <a:gd name="T65" fmla="*/ 157 h 785"/>
                    <a:gd name="T66" fmla="*/ 73 w 555"/>
                    <a:gd name="T67" fmla="*/ 157 h 78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555" h="785">
                      <a:moveTo>
                        <a:pt x="392" y="780"/>
                      </a:moveTo>
                      <a:lnTo>
                        <a:pt x="392" y="780"/>
                      </a:lnTo>
                      <a:lnTo>
                        <a:pt x="418" y="772"/>
                      </a:lnTo>
                      <a:lnTo>
                        <a:pt x="442" y="760"/>
                      </a:lnTo>
                      <a:lnTo>
                        <a:pt x="465" y="744"/>
                      </a:lnTo>
                      <a:lnTo>
                        <a:pt x="484" y="724"/>
                      </a:lnTo>
                      <a:lnTo>
                        <a:pt x="502" y="703"/>
                      </a:lnTo>
                      <a:lnTo>
                        <a:pt x="517" y="678"/>
                      </a:lnTo>
                      <a:lnTo>
                        <a:pt x="530" y="650"/>
                      </a:lnTo>
                      <a:lnTo>
                        <a:pt x="540" y="621"/>
                      </a:lnTo>
                      <a:lnTo>
                        <a:pt x="547" y="590"/>
                      </a:lnTo>
                      <a:lnTo>
                        <a:pt x="553" y="556"/>
                      </a:lnTo>
                      <a:lnTo>
                        <a:pt x="555" y="521"/>
                      </a:lnTo>
                      <a:lnTo>
                        <a:pt x="555" y="484"/>
                      </a:lnTo>
                      <a:lnTo>
                        <a:pt x="553" y="447"/>
                      </a:lnTo>
                      <a:lnTo>
                        <a:pt x="547" y="408"/>
                      </a:lnTo>
                      <a:lnTo>
                        <a:pt x="540" y="368"/>
                      </a:lnTo>
                      <a:lnTo>
                        <a:pt x="529" y="328"/>
                      </a:lnTo>
                      <a:lnTo>
                        <a:pt x="516" y="289"/>
                      </a:lnTo>
                      <a:lnTo>
                        <a:pt x="500" y="251"/>
                      </a:lnTo>
                      <a:lnTo>
                        <a:pt x="483" y="216"/>
                      </a:lnTo>
                      <a:lnTo>
                        <a:pt x="465" y="182"/>
                      </a:lnTo>
                      <a:lnTo>
                        <a:pt x="445" y="151"/>
                      </a:lnTo>
                      <a:lnTo>
                        <a:pt x="423" y="123"/>
                      </a:lnTo>
                      <a:lnTo>
                        <a:pt x="400" y="96"/>
                      </a:lnTo>
                      <a:lnTo>
                        <a:pt x="376" y="73"/>
                      </a:lnTo>
                      <a:lnTo>
                        <a:pt x="352" y="52"/>
                      </a:lnTo>
                      <a:lnTo>
                        <a:pt x="326" y="35"/>
                      </a:lnTo>
                      <a:lnTo>
                        <a:pt x="299" y="21"/>
                      </a:lnTo>
                      <a:lnTo>
                        <a:pt x="273" y="10"/>
                      </a:lnTo>
                      <a:lnTo>
                        <a:pt x="245" y="3"/>
                      </a:lnTo>
                      <a:lnTo>
                        <a:pt x="217" y="0"/>
                      </a:lnTo>
                      <a:lnTo>
                        <a:pt x="190" y="0"/>
                      </a:lnTo>
                      <a:lnTo>
                        <a:pt x="162" y="5"/>
                      </a:lnTo>
                      <a:lnTo>
                        <a:pt x="136" y="13"/>
                      </a:lnTo>
                      <a:lnTo>
                        <a:pt x="112" y="26"/>
                      </a:lnTo>
                      <a:lnTo>
                        <a:pt x="89" y="41"/>
                      </a:lnTo>
                      <a:lnTo>
                        <a:pt x="69" y="61"/>
                      </a:lnTo>
                      <a:lnTo>
                        <a:pt x="53" y="83"/>
                      </a:lnTo>
                      <a:lnTo>
                        <a:pt x="37" y="108"/>
                      </a:lnTo>
                      <a:lnTo>
                        <a:pt x="25" y="135"/>
                      </a:lnTo>
                      <a:lnTo>
                        <a:pt x="14" y="165"/>
                      </a:lnTo>
                      <a:lnTo>
                        <a:pt x="7" y="197"/>
                      </a:lnTo>
                      <a:lnTo>
                        <a:pt x="2" y="231"/>
                      </a:lnTo>
                      <a:lnTo>
                        <a:pt x="0" y="266"/>
                      </a:lnTo>
                      <a:lnTo>
                        <a:pt x="0" y="302"/>
                      </a:lnTo>
                      <a:lnTo>
                        <a:pt x="2" y="340"/>
                      </a:lnTo>
                      <a:lnTo>
                        <a:pt x="7" y="379"/>
                      </a:lnTo>
                      <a:lnTo>
                        <a:pt x="14" y="417"/>
                      </a:lnTo>
                      <a:lnTo>
                        <a:pt x="25" y="458"/>
                      </a:lnTo>
                      <a:lnTo>
                        <a:pt x="38" y="496"/>
                      </a:lnTo>
                      <a:lnTo>
                        <a:pt x="54" y="534"/>
                      </a:lnTo>
                      <a:lnTo>
                        <a:pt x="71" y="570"/>
                      </a:lnTo>
                      <a:lnTo>
                        <a:pt x="89" y="603"/>
                      </a:lnTo>
                      <a:lnTo>
                        <a:pt x="109" y="635"/>
                      </a:lnTo>
                      <a:lnTo>
                        <a:pt x="131" y="664"/>
                      </a:lnTo>
                      <a:lnTo>
                        <a:pt x="154" y="689"/>
                      </a:lnTo>
                      <a:lnTo>
                        <a:pt x="178" y="714"/>
                      </a:lnTo>
                      <a:lnTo>
                        <a:pt x="202" y="733"/>
                      </a:lnTo>
                      <a:lnTo>
                        <a:pt x="228" y="751"/>
                      </a:lnTo>
                      <a:lnTo>
                        <a:pt x="255" y="764"/>
                      </a:lnTo>
                      <a:lnTo>
                        <a:pt x="281" y="775"/>
                      </a:lnTo>
                      <a:lnTo>
                        <a:pt x="309" y="783"/>
                      </a:lnTo>
                      <a:lnTo>
                        <a:pt x="336" y="785"/>
                      </a:lnTo>
                      <a:lnTo>
                        <a:pt x="364" y="785"/>
                      </a:lnTo>
                      <a:lnTo>
                        <a:pt x="392" y="78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4" name="Freeform 19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5" name="Freeform 20"/>
                <p:cNvSpPr>
                  <a:spLocks noChangeAspect="1"/>
                </p:cNvSpPr>
                <p:nvPr/>
              </p:nvSpPr>
              <p:spPr bwMode="auto">
                <a:xfrm>
                  <a:off x="1952" y="1540"/>
                  <a:ext cx="232" cy="166"/>
                </a:xfrm>
                <a:custGeom>
                  <a:avLst/>
                  <a:gdLst>
                    <a:gd name="T0" fmla="*/ 21 w 1160"/>
                    <a:gd name="T1" fmla="*/ 0 h 831"/>
                    <a:gd name="T2" fmla="*/ 0 w 1160"/>
                    <a:gd name="T3" fmla="*/ 77 h 831"/>
                    <a:gd name="T4" fmla="*/ 42 w 1160"/>
                    <a:gd name="T5" fmla="*/ 62 h 831"/>
                    <a:gd name="T6" fmla="*/ 167 w 1160"/>
                    <a:gd name="T7" fmla="*/ 166 h 831"/>
                    <a:gd name="T8" fmla="*/ 232 w 1160"/>
                    <a:gd name="T9" fmla="*/ 147 h 831"/>
                    <a:gd name="T10" fmla="*/ 103 w 1160"/>
                    <a:gd name="T11" fmla="*/ 43 h 831"/>
                    <a:gd name="T12" fmla="*/ 135 w 1160"/>
                    <a:gd name="T13" fmla="*/ 31 h 831"/>
                    <a:gd name="T14" fmla="*/ 21 w 1160"/>
                    <a:gd name="T15" fmla="*/ 0 h 8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160" h="831">
                      <a:moveTo>
                        <a:pt x="105" y="0"/>
                      </a:moveTo>
                      <a:lnTo>
                        <a:pt x="0" y="387"/>
                      </a:lnTo>
                      <a:lnTo>
                        <a:pt x="210" y="311"/>
                      </a:lnTo>
                      <a:lnTo>
                        <a:pt x="833" y="831"/>
                      </a:lnTo>
                      <a:lnTo>
                        <a:pt x="1160" y="738"/>
                      </a:lnTo>
                      <a:lnTo>
                        <a:pt x="513" y="214"/>
                      </a:lnTo>
                      <a:lnTo>
                        <a:pt x="674" y="156"/>
                      </a:lnTo>
                      <a:lnTo>
                        <a:pt x="105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6" name="Freeform 21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90 w 507"/>
                    <a:gd name="T7" fmla="*/ 69 h 381"/>
                    <a:gd name="T8" fmla="*/ 92 w 507"/>
                    <a:gd name="T9" fmla="*/ 68 h 381"/>
                    <a:gd name="T10" fmla="*/ 94 w 507"/>
                    <a:gd name="T11" fmla="*/ 66 h 381"/>
                    <a:gd name="T12" fmla="*/ 96 w 507"/>
                    <a:gd name="T13" fmla="*/ 65 h 381"/>
                    <a:gd name="T14" fmla="*/ 97 w 507"/>
                    <a:gd name="T15" fmla="*/ 63 h 381"/>
                    <a:gd name="T16" fmla="*/ 99 w 507"/>
                    <a:gd name="T17" fmla="*/ 61 h 381"/>
                    <a:gd name="T18" fmla="*/ 100 w 507"/>
                    <a:gd name="T19" fmla="*/ 58 h 381"/>
                    <a:gd name="T20" fmla="*/ 101 w 507"/>
                    <a:gd name="T21" fmla="*/ 55 h 381"/>
                    <a:gd name="T22" fmla="*/ 101 w 507"/>
                    <a:gd name="T23" fmla="*/ 53 h 381"/>
                    <a:gd name="T24" fmla="*/ 102 w 507"/>
                    <a:gd name="T25" fmla="*/ 50 h 381"/>
                    <a:gd name="T26" fmla="*/ 102 w 507"/>
                    <a:gd name="T27" fmla="*/ 46 h 381"/>
                    <a:gd name="T28" fmla="*/ 102 w 507"/>
                    <a:gd name="T29" fmla="*/ 43 h 381"/>
                    <a:gd name="T30" fmla="*/ 102 w 507"/>
                    <a:gd name="T31" fmla="*/ 40 h 381"/>
                    <a:gd name="T32" fmla="*/ 101 w 507"/>
                    <a:gd name="T33" fmla="*/ 36 h 381"/>
                    <a:gd name="T34" fmla="*/ 101 w 507"/>
                    <a:gd name="T35" fmla="*/ 33 h 381"/>
                    <a:gd name="T36" fmla="*/ 100 w 507"/>
                    <a:gd name="T37" fmla="*/ 29 h 381"/>
                    <a:gd name="T38" fmla="*/ 97 w 507"/>
                    <a:gd name="T39" fmla="*/ 22 h 381"/>
                    <a:gd name="T40" fmla="*/ 94 w 507"/>
                    <a:gd name="T41" fmla="*/ 16 h 381"/>
                    <a:gd name="T42" fmla="*/ 91 w 507"/>
                    <a:gd name="T43" fmla="*/ 11 h 381"/>
                    <a:gd name="T44" fmla="*/ 87 w 507"/>
                    <a:gd name="T45" fmla="*/ 6 h 381"/>
                    <a:gd name="T46" fmla="*/ 82 w 507"/>
                    <a:gd name="T47" fmla="*/ 3 h 381"/>
                    <a:gd name="T48" fmla="*/ 77 w 507"/>
                    <a:gd name="T49" fmla="*/ 1 h 381"/>
                    <a:gd name="T50" fmla="*/ 72 w 507"/>
                    <a:gd name="T51" fmla="*/ 0 h 381"/>
                    <a:gd name="T52" fmla="*/ 67 w 507"/>
                    <a:gd name="T53" fmla="*/ 0 h 381"/>
                    <a:gd name="T54" fmla="*/ 0 w 507"/>
                    <a:gd name="T55" fmla="*/ 8 h 381"/>
                    <a:gd name="T56" fmla="*/ 20 w 507"/>
                    <a:gd name="T57" fmla="*/ 77 h 38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  <a:lnTo>
                        <a:pt x="101" y="381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8" name="Freeform 22"/>
                <p:cNvSpPr>
                  <a:spLocks noChangeAspect="1"/>
                </p:cNvSpPr>
                <p:nvPr/>
              </p:nvSpPr>
              <p:spPr bwMode="auto">
                <a:xfrm>
                  <a:off x="1796" y="1482"/>
                  <a:ext cx="102" cy="77"/>
                </a:xfrm>
                <a:custGeom>
                  <a:avLst/>
                  <a:gdLst>
                    <a:gd name="T0" fmla="*/ 20 w 507"/>
                    <a:gd name="T1" fmla="*/ 77 h 381"/>
                    <a:gd name="T2" fmla="*/ 87 w 507"/>
                    <a:gd name="T3" fmla="*/ 70 h 381"/>
                    <a:gd name="T4" fmla="*/ 88 w 507"/>
                    <a:gd name="T5" fmla="*/ 70 h 381"/>
                    <a:gd name="T6" fmla="*/ 88 w 507"/>
                    <a:gd name="T7" fmla="*/ 70 h 381"/>
                    <a:gd name="T8" fmla="*/ 90 w 507"/>
                    <a:gd name="T9" fmla="*/ 69 h 381"/>
                    <a:gd name="T10" fmla="*/ 92 w 507"/>
                    <a:gd name="T11" fmla="*/ 68 h 381"/>
                    <a:gd name="T12" fmla="*/ 94 w 507"/>
                    <a:gd name="T13" fmla="*/ 66 h 381"/>
                    <a:gd name="T14" fmla="*/ 96 w 507"/>
                    <a:gd name="T15" fmla="*/ 65 h 381"/>
                    <a:gd name="T16" fmla="*/ 97 w 507"/>
                    <a:gd name="T17" fmla="*/ 63 h 381"/>
                    <a:gd name="T18" fmla="*/ 99 w 507"/>
                    <a:gd name="T19" fmla="*/ 61 h 381"/>
                    <a:gd name="T20" fmla="*/ 100 w 507"/>
                    <a:gd name="T21" fmla="*/ 58 h 381"/>
                    <a:gd name="T22" fmla="*/ 101 w 507"/>
                    <a:gd name="T23" fmla="*/ 55 h 381"/>
                    <a:gd name="T24" fmla="*/ 101 w 507"/>
                    <a:gd name="T25" fmla="*/ 53 h 381"/>
                    <a:gd name="T26" fmla="*/ 102 w 507"/>
                    <a:gd name="T27" fmla="*/ 50 h 381"/>
                    <a:gd name="T28" fmla="*/ 102 w 507"/>
                    <a:gd name="T29" fmla="*/ 46 h 381"/>
                    <a:gd name="T30" fmla="*/ 102 w 507"/>
                    <a:gd name="T31" fmla="*/ 43 h 381"/>
                    <a:gd name="T32" fmla="*/ 102 w 507"/>
                    <a:gd name="T33" fmla="*/ 40 h 381"/>
                    <a:gd name="T34" fmla="*/ 101 w 507"/>
                    <a:gd name="T35" fmla="*/ 36 h 381"/>
                    <a:gd name="T36" fmla="*/ 101 w 507"/>
                    <a:gd name="T37" fmla="*/ 33 h 381"/>
                    <a:gd name="T38" fmla="*/ 100 w 507"/>
                    <a:gd name="T39" fmla="*/ 29 h 381"/>
                    <a:gd name="T40" fmla="*/ 100 w 507"/>
                    <a:gd name="T41" fmla="*/ 29 h 381"/>
                    <a:gd name="T42" fmla="*/ 97 w 507"/>
                    <a:gd name="T43" fmla="*/ 22 h 381"/>
                    <a:gd name="T44" fmla="*/ 94 w 507"/>
                    <a:gd name="T45" fmla="*/ 16 h 381"/>
                    <a:gd name="T46" fmla="*/ 91 w 507"/>
                    <a:gd name="T47" fmla="*/ 11 h 381"/>
                    <a:gd name="T48" fmla="*/ 87 w 507"/>
                    <a:gd name="T49" fmla="*/ 6 h 381"/>
                    <a:gd name="T50" fmla="*/ 82 w 507"/>
                    <a:gd name="T51" fmla="*/ 3 h 381"/>
                    <a:gd name="T52" fmla="*/ 77 w 507"/>
                    <a:gd name="T53" fmla="*/ 1 h 381"/>
                    <a:gd name="T54" fmla="*/ 72 w 507"/>
                    <a:gd name="T55" fmla="*/ 0 h 381"/>
                    <a:gd name="T56" fmla="*/ 67 w 507"/>
                    <a:gd name="T57" fmla="*/ 0 h 381"/>
                    <a:gd name="T58" fmla="*/ 0 w 507"/>
                    <a:gd name="T59" fmla="*/ 8 h 381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507" h="381">
                      <a:moveTo>
                        <a:pt x="101" y="381"/>
                      </a:moveTo>
                      <a:lnTo>
                        <a:pt x="434" y="345"/>
                      </a:lnTo>
                      <a:lnTo>
                        <a:pt x="436" y="345"/>
                      </a:lnTo>
                      <a:lnTo>
                        <a:pt x="448" y="341"/>
                      </a:lnTo>
                      <a:lnTo>
                        <a:pt x="459" y="335"/>
                      </a:lnTo>
                      <a:lnTo>
                        <a:pt x="468" y="329"/>
                      </a:lnTo>
                      <a:lnTo>
                        <a:pt x="477" y="320"/>
                      </a:lnTo>
                      <a:lnTo>
                        <a:pt x="484" y="311"/>
                      </a:lnTo>
                      <a:lnTo>
                        <a:pt x="491" y="300"/>
                      </a:lnTo>
                      <a:lnTo>
                        <a:pt x="496" y="288"/>
                      </a:lnTo>
                      <a:lnTo>
                        <a:pt x="501" y="274"/>
                      </a:lnTo>
                      <a:lnTo>
                        <a:pt x="504" y="260"/>
                      </a:lnTo>
                      <a:lnTo>
                        <a:pt x="507" y="245"/>
                      </a:lnTo>
                      <a:lnTo>
                        <a:pt x="507" y="229"/>
                      </a:lnTo>
                      <a:lnTo>
                        <a:pt x="507" y="214"/>
                      </a:lnTo>
                      <a:lnTo>
                        <a:pt x="507" y="197"/>
                      </a:lnTo>
                      <a:lnTo>
                        <a:pt x="504" y="180"/>
                      </a:lnTo>
                      <a:lnTo>
                        <a:pt x="501" y="163"/>
                      </a:lnTo>
                      <a:lnTo>
                        <a:pt x="496" y="144"/>
                      </a:lnTo>
                      <a:lnTo>
                        <a:pt x="484" y="110"/>
                      </a:lnTo>
                      <a:lnTo>
                        <a:pt x="468" y="80"/>
                      </a:lnTo>
                      <a:lnTo>
                        <a:pt x="450" y="53"/>
                      </a:lnTo>
                      <a:lnTo>
                        <a:pt x="430" y="32"/>
                      </a:lnTo>
                      <a:lnTo>
                        <a:pt x="407" y="16"/>
                      </a:lnTo>
                      <a:lnTo>
                        <a:pt x="383" y="5"/>
                      </a:lnTo>
                      <a:lnTo>
                        <a:pt x="359" y="0"/>
                      </a:lnTo>
                      <a:lnTo>
                        <a:pt x="335" y="2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0" name="Freeform 23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85 w 1308"/>
                    <a:gd name="T5" fmla="*/ 0 h 973"/>
                    <a:gd name="T6" fmla="*/ 191 w 1308"/>
                    <a:gd name="T7" fmla="*/ 0 h 973"/>
                    <a:gd name="T8" fmla="*/ 197 w 1308"/>
                    <a:gd name="T9" fmla="*/ 1 h 973"/>
                    <a:gd name="T10" fmla="*/ 202 w 1308"/>
                    <a:gd name="T11" fmla="*/ 2 h 973"/>
                    <a:gd name="T12" fmla="*/ 208 w 1308"/>
                    <a:gd name="T13" fmla="*/ 4 h 973"/>
                    <a:gd name="T14" fmla="*/ 214 w 1308"/>
                    <a:gd name="T15" fmla="*/ 7 h 973"/>
                    <a:gd name="T16" fmla="*/ 219 w 1308"/>
                    <a:gd name="T17" fmla="*/ 11 h 973"/>
                    <a:gd name="T18" fmla="*/ 224 w 1308"/>
                    <a:gd name="T19" fmla="*/ 15 h 973"/>
                    <a:gd name="T20" fmla="*/ 229 w 1308"/>
                    <a:gd name="T21" fmla="*/ 20 h 973"/>
                    <a:gd name="T22" fmla="*/ 234 w 1308"/>
                    <a:gd name="T23" fmla="*/ 26 h 973"/>
                    <a:gd name="T24" fmla="*/ 239 w 1308"/>
                    <a:gd name="T25" fmla="*/ 32 h 973"/>
                    <a:gd name="T26" fmla="*/ 243 w 1308"/>
                    <a:gd name="T27" fmla="*/ 38 h 973"/>
                    <a:gd name="T28" fmla="*/ 247 w 1308"/>
                    <a:gd name="T29" fmla="*/ 45 h 973"/>
                    <a:gd name="T30" fmla="*/ 250 w 1308"/>
                    <a:gd name="T31" fmla="*/ 53 h 973"/>
                    <a:gd name="T32" fmla="*/ 254 w 1308"/>
                    <a:gd name="T33" fmla="*/ 61 h 973"/>
                    <a:gd name="T34" fmla="*/ 256 w 1308"/>
                    <a:gd name="T35" fmla="*/ 69 h 973"/>
                    <a:gd name="T36" fmla="*/ 259 w 1308"/>
                    <a:gd name="T37" fmla="*/ 77 h 973"/>
                    <a:gd name="T38" fmla="*/ 260 w 1308"/>
                    <a:gd name="T39" fmla="*/ 86 h 973"/>
                    <a:gd name="T40" fmla="*/ 261 w 1308"/>
                    <a:gd name="T41" fmla="*/ 94 h 973"/>
                    <a:gd name="T42" fmla="*/ 262 w 1308"/>
                    <a:gd name="T43" fmla="*/ 102 h 973"/>
                    <a:gd name="T44" fmla="*/ 262 w 1308"/>
                    <a:gd name="T45" fmla="*/ 109 h 973"/>
                    <a:gd name="T46" fmla="*/ 261 w 1308"/>
                    <a:gd name="T47" fmla="*/ 117 h 973"/>
                    <a:gd name="T48" fmla="*/ 260 w 1308"/>
                    <a:gd name="T49" fmla="*/ 124 h 973"/>
                    <a:gd name="T50" fmla="*/ 259 w 1308"/>
                    <a:gd name="T51" fmla="*/ 130 h 973"/>
                    <a:gd name="T52" fmla="*/ 257 w 1308"/>
                    <a:gd name="T53" fmla="*/ 137 h 973"/>
                    <a:gd name="T54" fmla="*/ 254 w 1308"/>
                    <a:gd name="T55" fmla="*/ 142 h 973"/>
                    <a:gd name="T56" fmla="*/ 251 w 1308"/>
                    <a:gd name="T57" fmla="*/ 148 h 973"/>
                    <a:gd name="T58" fmla="*/ 247 w 1308"/>
                    <a:gd name="T59" fmla="*/ 152 h 973"/>
                    <a:gd name="T60" fmla="*/ 243 w 1308"/>
                    <a:gd name="T61" fmla="*/ 156 h 973"/>
                    <a:gd name="T62" fmla="*/ 238 w 1308"/>
                    <a:gd name="T63" fmla="*/ 160 h 973"/>
                    <a:gd name="T64" fmla="*/ 233 w 1308"/>
                    <a:gd name="T65" fmla="*/ 162 h 973"/>
                    <a:gd name="T66" fmla="*/ 228 w 1308"/>
                    <a:gd name="T67" fmla="*/ 164 h 973"/>
                    <a:gd name="T68" fmla="*/ 40 w 1308"/>
                    <a:gd name="T69" fmla="*/ 194 h 973"/>
                    <a:gd name="T70" fmla="*/ 0 w 1308"/>
                    <a:gd name="T71" fmla="*/ 21 h 97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5" name="Freeform 24"/>
                <p:cNvSpPr>
                  <a:spLocks noChangeAspect="1"/>
                </p:cNvSpPr>
                <p:nvPr/>
              </p:nvSpPr>
              <p:spPr bwMode="auto">
                <a:xfrm>
                  <a:off x="1577" y="1451"/>
                  <a:ext cx="262" cy="194"/>
                </a:xfrm>
                <a:custGeom>
                  <a:avLst/>
                  <a:gdLst>
                    <a:gd name="T0" fmla="*/ 0 w 1308"/>
                    <a:gd name="T1" fmla="*/ 21 h 973"/>
                    <a:gd name="T2" fmla="*/ 179 w 1308"/>
                    <a:gd name="T3" fmla="*/ 1 h 973"/>
                    <a:gd name="T4" fmla="*/ 179 w 1308"/>
                    <a:gd name="T5" fmla="*/ 1 h 973"/>
                    <a:gd name="T6" fmla="*/ 185 w 1308"/>
                    <a:gd name="T7" fmla="*/ 0 h 973"/>
                    <a:gd name="T8" fmla="*/ 191 w 1308"/>
                    <a:gd name="T9" fmla="*/ 0 h 973"/>
                    <a:gd name="T10" fmla="*/ 197 w 1308"/>
                    <a:gd name="T11" fmla="*/ 1 h 973"/>
                    <a:gd name="T12" fmla="*/ 202 w 1308"/>
                    <a:gd name="T13" fmla="*/ 2 h 973"/>
                    <a:gd name="T14" fmla="*/ 208 w 1308"/>
                    <a:gd name="T15" fmla="*/ 4 h 973"/>
                    <a:gd name="T16" fmla="*/ 214 w 1308"/>
                    <a:gd name="T17" fmla="*/ 7 h 973"/>
                    <a:gd name="T18" fmla="*/ 219 w 1308"/>
                    <a:gd name="T19" fmla="*/ 11 h 973"/>
                    <a:gd name="T20" fmla="*/ 224 w 1308"/>
                    <a:gd name="T21" fmla="*/ 15 h 973"/>
                    <a:gd name="T22" fmla="*/ 229 w 1308"/>
                    <a:gd name="T23" fmla="*/ 20 h 973"/>
                    <a:gd name="T24" fmla="*/ 234 w 1308"/>
                    <a:gd name="T25" fmla="*/ 26 h 973"/>
                    <a:gd name="T26" fmla="*/ 239 w 1308"/>
                    <a:gd name="T27" fmla="*/ 32 h 973"/>
                    <a:gd name="T28" fmla="*/ 243 w 1308"/>
                    <a:gd name="T29" fmla="*/ 38 h 973"/>
                    <a:gd name="T30" fmla="*/ 247 w 1308"/>
                    <a:gd name="T31" fmla="*/ 45 h 973"/>
                    <a:gd name="T32" fmla="*/ 250 w 1308"/>
                    <a:gd name="T33" fmla="*/ 53 h 973"/>
                    <a:gd name="T34" fmla="*/ 254 w 1308"/>
                    <a:gd name="T35" fmla="*/ 61 h 973"/>
                    <a:gd name="T36" fmla="*/ 256 w 1308"/>
                    <a:gd name="T37" fmla="*/ 69 h 973"/>
                    <a:gd name="T38" fmla="*/ 256 w 1308"/>
                    <a:gd name="T39" fmla="*/ 69 h 973"/>
                    <a:gd name="T40" fmla="*/ 259 w 1308"/>
                    <a:gd name="T41" fmla="*/ 77 h 973"/>
                    <a:gd name="T42" fmla="*/ 260 w 1308"/>
                    <a:gd name="T43" fmla="*/ 86 h 973"/>
                    <a:gd name="T44" fmla="*/ 261 w 1308"/>
                    <a:gd name="T45" fmla="*/ 94 h 973"/>
                    <a:gd name="T46" fmla="*/ 262 w 1308"/>
                    <a:gd name="T47" fmla="*/ 102 h 973"/>
                    <a:gd name="T48" fmla="*/ 262 w 1308"/>
                    <a:gd name="T49" fmla="*/ 109 h 973"/>
                    <a:gd name="T50" fmla="*/ 261 w 1308"/>
                    <a:gd name="T51" fmla="*/ 117 h 973"/>
                    <a:gd name="T52" fmla="*/ 260 w 1308"/>
                    <a:gd name="T53" fmla="*/ 124 h 973"/>
                    <a:gd name="T54" fmla="*/ 259 w 1308"/>
                    <a:gd name="T55" fmla="*/ 130 h 973"/>
                    <a:gd name="T56" fmla="*/ 257 w 1308"/>
                    <a:gd name="T57" fmla="*/ 137 h 973"/>
                    <a:gd name="T58" fmla="*/ 254 w 1308"/>
                    <a:gd name="T59" fmla="*/ 142 h 973"/>
                    <a:gd name="T60" fmla="*/ 251 w 1308"/>
                    <a:gd name="T61" fmla="*/ 148 h 973"/>
                    <a:gd name="T62" fmla="*/ 247 w 1308"/>
                    <a:gd name="T63" fmla="*/ 152 h 973"/>
                    <a:gd name="T64" fmla="*/ 243 w 1308"/>
                    <a:gd name="T65" fmla="*/ 156 h 973"/>
                    <a:gd name="T66" fmla="*/ 238 w 1308"/>
                    <a:gd name="T67" fmla="*/ 160 h 973"/>
                    <a:gd name="T68" fmla="*/ 233 w 1308"/>
                    <a:gd name="T69" fmla="*/ 162 h 973"/>
                    <a:gd name="T70" fmla="*/ 228 w 1308"/>
                    <a:gd name="T71" fmla="*/ 164 h 973"/>
                    <a:gd name="T72" fmla="*/ 40 w 1308"/>
                    <a:gd name="T73" fmla="*/ 194 h 973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308" h="973">
                      <a:moveTo>
                        <a:pt x="0" y="107"/>
                      </a:moveTo>
                      <a:lnTo>
                        <a:pt x="893" y="5"/>
                      </a:lnTo>
                      <a:lnTo>
                        <a:pt x="922" y="0"/>
                      </a:lnTo>
                      <a:lnTo>
                        <a:pt x="952" y="0"/>
                      </a:lnTo>
                      <a:lnTo>
                        <a:pt x="981" y="3"/>
                      </a:lnTo>
                      <a:lnTo>
                        <a:pt x="1009" y="11"/>
                      </a:lnTo>
                      <a:lnTo>
                        <a:pt x="1038" y="22"/>
                      </a:lnTo>
                      <a:lnTo>
                        <a:pt x="1066" y="37"/>
                      </a:lnTo>
                      <a:lnTo>
                        <a:pt x="1094" y="55"/>
                      </a:lnTo>
                      <a:lnTo>
                        <a:pt x="1120" y="77"/>
                      </a:lnTo>
                      <a:lnTo>
                        <a:pt x="1145" y="101"/>
                      </a:lnTo>
                      <a:lnTo>
                        <a:pt x="1169" y="129"/>
                      </a:lnTo>
                      <a:lnTo>
                        <a:pt x="1192" y="159"/>
                      </a:lnTo>
                      <a:lnTo>
                        <a:pt x="1213" y="192"/>
                      </a:lnTo>
                      <a:lnTo>
                        <a:pt x="1233" y="227"/>
                      </a:lnTo>
                      <a:lnTo>
                        <a:pt x="1250" y="265"/>
                      </a:lnTo>
                      <a:lnTo>
                        <a:pt x="1267" y="304"/>
                      </a:lnTo>
                      <a:lnTo>
                        <a:pt x="1280" y="345"/>
                      </a:lnTo>
                      <a:lnTo>
                        <a:pt x="1291" y="387"/>
                      </a:lnTo>
                      <a:lnTo>
                        <a:pt x="1299" y="429"/>
                      </a:lnTo>
                      <a:lnTo>
                        <a:pt x="1304" y="470"/>
                      </a:lnTo>
                      <a:lnTo>
                        <a:pt x="1308" y="510"/>
                      </a:lnTo>
                      <a:lnTo>
                        <a:pt x="1308" y="547"/>
                      </a:lnTo>
                      <a:lnTo>
                        <a:pt x="1304" y="585"/>
                      </a:lnTo>
                      <a:lnTo>
                        <a:pt x="1299" y="620"/>
                      </a:lnTo>
                      <a:lnTo>
                        <a:pt x="1291" y="654"/>
                      </a:lnTo>
                      <a:lnTo>
                        <a:pt x="1281" y="685"/>
                      </a:lnTo>
                      <a:lnTo>
                        <a:pt x="1268" y="714"/>
                      </a:lnTo>
                      <a:lnTo>
                        <a:pt x="1252" y="740"/>
                      </a:lnTo>
                      <a:lnTo>
                        <a:pt x="1233" y="763"/>
                      </a:lnTo>
                      <a:lnTo>
                        <a:pt x="1213" y="783"/>
                      </a:lnTo>
                      <a:lnTo>
                        <a:pt x="1190" y="800"/>
                      </a:lnTo>
                      <a:lnTo>
                        <a:pt x="1163" y="813"/>
                      </a:lnTo>
                      <a:lnTo>
                        <a:pt x="1136" y="822"/>
                      </a:lnTo>
                      <a:lnTo>
                        <a:pt x="199" y="97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8" name="Freeform 25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93 w 616"/>
                    <a:gd name="T1" fmla="*/ 171 h 871"/>
                    <a:gd name="T2" fmla="*/ 103 w 616"/>
                    <a:gd name="T3" fmla="*/ 165 h 871"/>
                    <a:gd name="T4" fmla="*/ 111 w 616"/>
                    <a:gd name="T5" fmla="*/ 156 h 871"/>
                    <a:gd name="T6" fmla="*/ 117 w 616"/>
                    <a:gd name="T7" fmla="*/ 144 h 871"/>
                    <a:gd name="T8" fmla="*/ 121 w 616"/>
                    <a:gd name="T9" fmla="*/ 130 h 871"/>
                    <a:gd name="T10" fmla="*/ 123 w 616"/>
                    <a:gd name="T11" fmla="*/ 115 h 871"/>
                    <a:gd name="T12" fmla="*/ 123 w 616"/>
                    <a:gd name="T13" fmla="*/ 99 h 871"/>
                    <a:gd name="T14" fmla="*/ 120 w 616"/>
                    <a:gd name="T15" fmla="*/ 82 h 871"/>
                    <a:gd name="T16" fmla="*/ 114 w 616"/>
                    <a:gd name="T17" fmla="*/ 64 h 871"/>
                    <a:gd name="T18" fmla="*/ 107 w 616"/>
                    <a:gd name="T19" fmla="*/ 48 h 871"/>
                    <a:gd name="T20" fmla="*/ 99 w 616"/>
                    <a:gd name="T21" fmla="*/ 34 h 871"/>
                    <a:gd name="T22" fmla="*/ 89 w 616"/>
                    <a:gd name="T23" fmla="*/ 21 h 871"/>
                    <a:gd name="T24" fmla="*/ 78 w 616"/>
                    <a:gd name="T25" fmla="*/ 12 h 871"/>
                    <a:gd name="T26" fmla="*/ 67 w 616"/>
                    <a:gd name="T27" fmla="*/ 5 h 871"/>
                    <a:gd name="T28" fmla="*/ 55 w 616"/>
                    <a:gd name="T29" fmla="*/ 1 h 871"/>
                    <a:gd name="T30" fmla="*/ 42 w 616"/>
                    <a:gd name="T31" fmla="*/ 0 h 871"/>
                    <a:gd name="T32" fmla="*/ 30 w 616"/>
                    <a:gd name="T33" fmla="*/ 3 h 871"/>
                    <a:gd name="T34" fmla="*/ 20 w 616"/>
                    <a:gd name="T35" fmla="*/ 9 h 871"/>
                    <a:gd name="T36" fmla="*/ 12 w 616"/>
                    <a:gd name="T37" fmla="*/ 18 h 871"/>
                    <a:gd name="T38" fmla="*/ 6 w 616"/>
                    <a:gd name="T39" fmla="*/ 30 h 871"/>
                    <a:gd name="T40" fmla="*/ 2 w 616"/>
                    <a:gd name="T41" fmla="*/ 43 h 871"/>
                    <a:gd name="T42" fmla="*/ 0 w 616"/>
                    <a:gd name="T43" fmla="*/ 59 h 871"/>
                    <a:gd name="T44" fmla="*/ 1 w 616"/>
                    <a:gd name="T45" fmla="*/ 75 h 871"/>
                    <a:gd name="T46" fmla="*/ 4 w 616"/>
                    <a:gd name="T47" fmla="*/ 92 h 871"/>
                    <a:gd name="T48" fmla="*/ 9 w 616"/>
                    <a:gd name="T49" fmla="*/ 110 h 871"/>
                    <a:gd name="T50" fmla="*/ 16 w 616"/>
                    <a:gd name="T51" fmla="*/ 126 h 871"/>
                    <a:gd name="T52" fmla="*/ 24 w 616"/>
                    <a:gd name="T53" fmla="*/ 141 h 871"/>
                    <a:gd name="T54" fmla="*/ 34 w 616"/>
                    <a:gd name="T55" fmla="*/ 153 h 871"/>
                    <a:gd name="T56" fmla="*/ 45 w 616"/>
                    <a:gd name="T57" fmla="*/ 162 h 871"/>
                    <a:gd name="T58" fmla="*/ 57 w 616"/>
                    <a:gd name="T59" fmla="*/ 169 h 871"/>
                    <a:gd name="T60" fmla="*/ 68 w 616"/>
                    <a:gd name="T61" fmla="*/ 173 h 871"/>
                    <a:gd name="T62" fmla="*/ 81 w 616"/>
                    <a:gd name="T63" fmla="*/ 174 h 87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9" name="Freeform 26"/>
                <p:cNvSpPr>
                  <a:spLocks noChangeAspect="1"/>
                </p:cNvSpPr>
                <p:nvPr/>
              </p:nvSpPr>
              <p:spPr bwMode="auto">
                <a:xfrm>
                  <a:off x="1536" y="1471"/>
                  <a:ext cx="123" cy="174"/>
                </a:xfrm>
                <a:custGeom>
                  <a:avLst/>
                  <a:gdLst>
                    <a:gd name="T0" fmla="*/ 87 w 616"/>
                    <a:gd name="T1" fmla="*/ 173 h 871"/>
                    <a:gd name="T2" fmla="*/ 98 w 616"/>
                    <a:gd name="T3" fmla="*/ 168 h 871"/>
                    <a:gd name="T4" fmla="*/ 107 w 616"/>
                    <a:gd name="T5" fmla="*/ 160 h 871"/>
                    <a:gd name="T6" fmla="*/ 115 w 616"/>
                    <a:gd name="T7" fmla="*/ 150 h 871"/>
                    <a:gd name="T8" fmla="*/ 120 w 616"/>
                    <a:gd name="T9" fmla="*/ 137 h 871"/>
                    <a:gd name="T10" fmla="*/ 122 w 616"/>
                    <a:gd name="T11" fmla="*/ 123 h 871"/>
                    <a:gd name="T12" fmla="*/ 123 w 616"/>
                    <a:gd name="T13" fmla="*/ 107 h 871"/>
                    <a:gd name="T14" fmla="*/ 121 w 616"/>
                    <a:gd name="T15" fmla="*/ 90 h 871"/>
                    <a:gd name="T16" fmla="*/ 117 w 616"/>
                    <a:gd name="T17" fmla="*/ 73 h 871"/>
                    <a:gd name="T18" fmla="*/ 114 w 616"/>
                    <a:gd name="T19" fmla="*/ 64 h 871"/>
                    <a:gd name="T20" fmla="*/ 107 w 616"/>
                    <a:gd name="T21" fmla="*/ 48 h 871"/>
                    <a:gd name="T22" fmla="*/ 99 w 616"/>
                    <a:gd name="T23" fmla="*/ 34 h 871"/>
                    <a:gd name="T24" fmla="*/ 89 w 616"/>
                    <a:gd name="T25" fmla="*/ 21 h 871"/>
                    <a:gd name="T26" fmla="*/ 78 w 616"/>
                    <a:gd name="T27" fmla="*/ 12 h 871"/>
                    <a:gd name="T28" fmla="*/ 67 w 616"/>
                    <a:gd name="T29" fmla="*/ 5 h 871"/>
                    <a:gd name="T30" fmla="*/ 55 w 616"/>
                    <a:gd name="T31" fmla="*/ 1 h 871"/>
                    <a:gd name="T32" fmla="*/ 42 w 616"/>
                    <a:gd name="T33" fmla="*/ 0 h 871"/>
                    <a:gd name="T34" fmla="*/ 36 w 616"/>
                    <a:gd name="T35" fmla="*/ 1 h 871"/>
                    <a:gd name="T36" fmla="*/ 25 w 616"/>
                    <a:gd name="T37" fmla="*/ 6 h 871"/>
                    <a:gd name="T38" fmla="*/ 15 w 616"/>
                    <a:gd name="T39" fmla="*/ 13 h 871"/>
                    <a:gd name="T40" fmla="*/ 8 w 616"/>
                    <a:gd name="T41" fmla="*/ 24 h 871"/>
                    <a:gd name="T42" fmla="*/ 3 w 616"/>
                    <a:gd name="T43" fmla="*/ 36 h 871"/>
                    <a:gd name="T44" fmla="*/ 1 w 616"/>
                    <a:gd name="T45" fmla="*/ 51 h 871"/>
                    <a:gd name="T46" fmla="*/ 0 w 616"/>
                    <a:gd name="T47" fmla="*/ 67 h 871"/>
                    <a:gd name="T48" fmla="*/ 2 w 616"/>
                    <a:gd name="T49" fmla="*/ 84 h 871"/>
                    <a:gd name="T50" fmla="*/ 6 w 616"/>
                    <a:gd name="T51" fmla="*/ 101 h 871"/>
                    <a:gd name="T52" fmla="*/ 9 w 616"/>
                    <a:gd name="T53" fmla="*/ 110 h 871"/>
                    <a:gd name="T54" fmla="*/ 16 w 616"/>
                    <a:gd name="T55" fmla="*/ 126 h 871"/>
                    <a:gd name="T56" fmla="*/ 24 w 616"/>
                    <a:gd name="T57" fmla="*/ 141 h 871"/>
                    <a:gd name="T58" fmla="*/ 34 w 616"/>
                    <a:gd name="T59" fmla="*/ 153 h 871"/>
                    <a:gd name="T60" fmla="*/ 45 w 616"/>
                    <a:gd name="T61" fmla="*/ 162 h 871"/>
                    <a:gd name="T62" fmla="*/ 57 w 616"/>
                    <a:gd name="T63" fmla="*/ 169 h 871"/>
                    <a:gd name="T64" fmla="*/ 68 w 616"/>
                    <a:gd name="T65" fmla="*/ 173 h 871"/>
                    <a:gd name="T66" fmla="*/ 81 w 616"/>
                    <a:gd name="T67" fmla="*/ 174 h 87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616" h="871">
                      <a:moveTo>
                        <a:pt x="436" y="865"/>
                      </a:moveTo>
                      <a:lnTo>
                        <a:pt x="436" y="865"/>
                      </a:lnTo>
                      <a:lnTo>
                        <a:pt x="465" y="856"/>
                      </a:lnTo>
                      <a:lnTo>
                        <a:pt x="492" y="842"/>
                      </a:lnTo>
                      <a:lnTo>
                        <a:pt x="516" y="824"/>
                      </a:lnTo>
                      <a:lnTo>
                        <a:pt x="538" y="803"/>
                      </a:lnTo>
                      <a:lnTo>
                        <a:pt x="557" y="779"/>
                      </a:lnTo>
                      <a:lnTo>
                        <a:pt x="574" y="751"/>
                      </a:lnTo>
                      <a:lnTo>
                        <a:pt x="587" y="721"/>
                      </a:lnTo>
                      <a:lnTo>
                        <a:pt x="599" y="688"/>
                      </a:lnTo>
                      <a:lnTo>
                        <a:pt x="608" y="653"/>
                      </a:lnTo>
                      <a:lnTo>
                        <a:pt x="613" y="615"/>
                      </a:lnTo>
                      <a:lnTo>
                        <a:pt x="616" y="577"/>
                      </a:lnTo>
                      <a:lnTo>
                        <a:pt x="616" y="536"/>
                      </a:lnTo>
                      <a:lnTo>
                        <a:pt x="614" y="494"/>
                      </a:lnTo>
                      <a:lnTo>
                        <a:pt x="608" y="452"/>
                      </a:lnTo>
                      <a:lnTo>
                        <a:pt x="599" y="408"/>
                      </a:lnTo>
                      <a:lnTo>
                        <a:pt x="587" y="363"/>
                      </a:lnTo>
                      <a:lnTo>
                        <a:pt x="573" y="319"/>
                      </a:lnTo>
                      <a:lnTo>
                        <a:pt x="556" y="278"/>
                      </a:lnTo>
                      <a:lnTo>
                        <a:pt x="538" y="239"/>
                      </a:lnTo>
                      <a:lnTo>
                        <a:pt x="516" y="202"/>
                      </a:lnTo>
                      <a:lnTo>
                        <a:pt x="495" y="168"/>
                      </a:lnTo>
                      <a:lnTo>
                        <a:pt x="471" y="136"/>
                      </a:lnTo>
                      <a:lnTo>
                        <a:pt x="445" y="107"/>
                      </a:lnTo>
                      <a:lnTo>
                        <a:pt x="419" y="80"/>
                      </a:lnTo>
                      <a:lnTo>
                        <a:pt x="391" y="58"/>
                      </a:lnTo>
                      <a:lnTo>
                        <a:pt x="362" y="39"/>
                      </a:lnTo>
                      <a:lnTo>
                        <a:pt x="334" y="23"/>
                      </a:lnTo>
                      <a:lnTo>
                        <a:pt x="303" y="12"/>
                      </a:lnTo>
                      <a:lnTo>
                        <a:pt x="273" y="4"/>
                      </a:lnTo>
                      <a:lnTo>
                        <a:pt x="242" y="0"/>
                      </a:lnTo>
                      <a:lnTo>
                        <a:pt x="212" y="1"/>
                      </a:lnTo>
                      <a:lnTo>
                        <a:pt x="181" y="6"/>
                      </a:lnTo>
                      <a:lnTo>
                        <a:pt x="151" y="16"/>
                      </a:lnTo>
                      <a:lnTo>
                        <a:pt x="124" y="29"/>
                      </a:lnTo>
                      <a:lnTo>
                        <a:pt x="99" y="46"/>
                      </a:lnTo>
                      <a:lnTo>
                        <a:pt x="77" y="67"/>
                      </a:lnTo>
                      <a:lnTo>
                        <a:pt x="58" y="91"/>
                      </a:lnTo>
                      <a:lnTo>
                        <a:pt x="41" y="119"/>
                      </a:lnTo>
                      <a:lnTo>
                        <a:pt x="28" y="149"/>
                      </a:lnTo>
                      <a:lnTo>
                        <a:pt x="17" y="182"/>
                      </a:lnTo>
                      <a:lnTo>
                        <a:pt x="9" y="217"/>
                      </a:lnTo>
                      <a:lnTo>
                        <a:pt x="3" y="255"/>
                      </a:lnTo>
                      <a:lnTo>
                        <a:pt x="0" y="294"/>
                      </a:lnTo>
                      <a:lnTo>
                        <a:pt x="0" y="334"/>
                      </a:lnTo>
                      <a:lnTo>
                        <a:pt x="4" y="376"/>
                      </a:lnTo>
                      <a:lnTo>
                        <a:pt x="10" y="419"/>
                      </a:lnTo>
                      <a:lnTo>
                        <a:pt x="18" y="462"/>
                      </a:lnTo>
                      <a:lnTo>
                        <a:pt x="30" y="507"/>
                      </a:lnTo>
                      <a:lnTo>
                        <a:pt x="45" y="551"/>
                      </a:lnTo>
                      <a:lnTo>
                        <a:pt x="62" y="592"/>
                      </a:lnTo>
                      <a:lnTo>
                        <a:pt x="80" y="632"/>
                      </a:lnTo>
                      <a:lnTo>
                        <a:pt x="100" y="669"/>
                      </a:lnTo>
                      <a:lnTo>
                        <a:pt x="122" y="704"/>
                      </a:lnTo>
                      <a:lnTo>
                        <a:pt x="146" y="735"/>
                      </a:lnTo>
                      <a:lnTo>
                        <a:pt x="171" y="765"/>
                      </a:lnTo>
                      <a:lnTo>
                        <a:pt x="198" y="790"/>
                      </a:lnTo>
                      <a:lnTo>
                        <a:pt x="225" y="813"/>
                      </a:lnTo>
                      <a:lnTo>
                        <a:pt x="254" y="832"/>
                      </a:lnTo>
                      <a:lnTo>
                        <a:pt x="283" y="848"/>
                      </a:lnTo>
                      <a:lnTo>
                        <a:pt x="313" y="859"/>
                      </a:lnTo>
                      <a:lnTo>
                        <a:pt x="343" y="868"/>
                      </a:lnTo>
                      <a:lnTo>
                        <a:pt x="374" y="871"/>
                      </a:lnTo>
                      <a:lnTo>
                        <a:pt x="404" y="870"/>
                      </a:lnTo>
                      <a:lnTo>
                        <a:pt x="436" y="86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0" name="Freeform 27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4 w 675"/>
                    <a:gd name="T7" fmla="*/ 0 h 305"/>
                    <a:gd name="T8" fmla="*/ 117 w 675"/>
                    <a:gd name="T9" fmla="*/ 0 h 305"/>
                    <a:gd name="T10" fmla="*/ 121 w 675"/>
                    <a:gd name="T11" fmla="*/ 2 h 305"/>
                    <a:gd name="T12" fmla="*/ 124 w 675"/>
                    <a:gd name="T13" fmla="*/ 4 h 305"/>
                    <a:gd name="T14" fmla="*/ 127 w 675"/>
                    <a:gd name="T15" fmla="*/ 7 h 305"/>
                    <a:gd name="T16" fmla="*/ 129 w 675"/>
                    <a:gd name="T17" fmla="*/ 11 h 305"/>
                    <a:gd name="T18" fmla="*/ 132 w 675"/>
                    <a:gd name="T19" fmla="*/ 15 h 305"/>
                    <a:gd name="T20" fmla="*/ 133 w 675"/>
                    <a:gd name="T21" fmla="*/ 20 h 305"/>
                    <a:gd name="T22" fmla="*/ 135 w 675"/>
                    <a:gd name="T23" fmla="*/ 25 h 305"/>
                    <a:gd name="T24" fmla="*/ 135 w 675"/>
                    <a:gd name="T25" fmla="*/ 30 h 305"/>
                    <a:gd name="T26" fmla="*/ 135 w 675"/>
                    <a:gd name="T27" fmla="*/ 34 h 305"/>
                    <a:gd name="T28" fmla="*/ 134 w 675"/>
                    <a:gd name="T29" fmla="*/ 38 h 305"/>
                    <a:gd name="T30" fmla="*/ 133 w 675"/>
                    <a:gd name="T31" fmla="*/ 42 h 305"/>
                    <a:gd name="T32" fmla="*/ 131 w 675"/>
                    <a:gd name="T33" fmla="*/ 45 h 305"/>
                    <a:gd name="T34" fmla="*/ 128 w 675"/>
                    <a:gd name="T35" fmla="*/ 47 h 305"/>
                    <a:gd name="T36" fmla="*/ 125 w 675"/>
                    <a:gd name="T37" fmla="*/ 48 h 305"/>
                    <a:gd name="T38" fmla="*/ 8 w 675"/>
                    <a:gd name="T39" fmla="*/ 61 h 305"/>
                    <a:gd name="T40" fmla="*/ 0 w 675"/>
                    <a:gd name="T41" fmla="*/ 13 h 30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3" name="Freeform 28"/>
                <p:cNvSpPr>
                  <a:spLocks noChangeAspect="1"/>
                </p:cNvSpPr>
                <p:nvPr/>
              </p:nvSpPr>
              <p:spPr bwMode="auto">
                <a:xfrm>
                  <a:off x="1476" y="1532"/>
                  <a:ext cx="135" cy="61"/>
                </a:xfrm>
                <a:custGeom>
                  <a:avLst/>
                  <a:gdLst>
                    <a:gd name="T0" fmla="*/ 0 w 675"/>
                    <a:gd name="T1" fmla="*/ 13 h 305"/>
                    <a:gd name="T2" fmla="*/ 117 w 675"/>
                    <a:gd name="T3" fmla="*/ 0 h 305"/>
                    <a:gd name="T4" fmla="*/ 111 w 675"/>
                    <a:gd name="T5" fmla="*/ 0 h 305"/>
                    <a:gd name="T6" fmla="*/ 111 w 675"/>
                    <a:gd name="T7" fmla="*/ 0 h 305"/>
                    <a:gd name="T8" fmla="*/ 114 w 675"/>
                    <a:gd name="T9" fmla="*/ 0 h 305"/>
                    <a:gd name="T10" fmla="*/ 117 w 675"/>
                    <a:gd name="T11" fmla="*/ 0 h 305"/>
                    <a:gd name="T12" fmla="*/ 121 w 675"/>
                    <a:gd name="T13" fmla="*/ 2 h 305"/>
                    <a:gd name="T14" fmla="*/ 124 w 675"/>
                    <a:gd name="T15" fmla="*/ 4 h 305"/>
                    <a:gd name="T16" fmla="*/ 127 w 675"/>
                    <a:gd name="T17" fmla="*/ 7 h 305"/>
                    <a:gd name="T18" fmla="*/ 129 w 675"/>
                    <a:gd name="T19" fmla="*/ 11 h 305"/>
                    <a:gd name="T20" fmla="*/ 132 w 675"/>
                    <a:gd name="T21" fmla="*/ 15 h 305"/>
                    <a:gd name="T22" fmla="*/ 133 w 675"/>
                    <a:gd name="T23" fmla="*/ 20 h 305"/>
                    <a:gd name="T24" fmla="*/ 133 w 675"/>
                    <a:gd name="T25" fmla="*/ 20 h 305"/>
                    <a:gd name="T26" fmla="*/ 135 w 675"/>
                    <a:gd name="T27" fmla="*/ 25 h 305"/>
                    <a:gd name="T28" fmla="*/ 135 w 675"/>
                    <a:gd name="T29" fmla="*/ 30 h 305"/>
                    <a:gd name="T30" fmla="*/ 135 w 675"/>
                    <a:gd name="T31" fmla="*/ 34 h 305"/>
                    <a:gd name="T32" fmla="*/ 134 w 675"/>
                    <a:gd name="T33" fmla="*/ 38 h 305"/>
                    <a:gd name="T34" fmla="*/ 133 w 675"/>
                    <a:gd name="T35" fmla="*/ 42 h 305"/>
                    <a:gd name="T36" fmla="*/ 131 w 675"/>
                    <a:gd name="T37" fmla="*/ 45 h 305"/>
                    <a:gd name="T38" fmla="*/ 128 w 675"/>
                    <a:gd name="T39" fmla="*/ 47 h 305"/>
                    <a:gd name="T40" fmla="*/ 125 w 675"/>
                    <a:gd name="T41" fmla="*/ 48 h 305"/>
                    <a:gd name="T42" fmla="*/ 8 w 675"/>
                    <a:gd name="T43" fmla="*/ 61 h 30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75" h="305">
                      <a:moveTo>
                        <a:pt x="0" y="64"/>
                      </a:moveTo>
                      <a:lnTo>
                        <a:pt x="587" y="0"/>
                      </a:lnTo>
                      <a:lnTo>
                        <a:pt x="554" y="1"/>
                      </a:lnTo>
                      <a:lnTo>
                        <a:pt x="570" y="0"/>
                      </a:lnTo>
                      <a:lnTo>
                        <a:pt x="587" y="2"/>
                      </a:lnTo>
                      <a:lnTo>
                        <a:pt x="604" y="11"/>
                      </a:lnTo>
                      <a:lnTo>
                        <a:pt x="620" y="22"/>
                      </a:lnTo>
                      <a:lnTo>
                        <a:pt x="634" y="37"/>
                      </a:lnTo>
                      <a:lnTo>
                        <a:pt x="646" y="56"/>
                      </a:lnTo>
                      <a:lnTo>
                        <a:pt x="658" y="77"/>
                      </a:lnTo>
                      <a:lnTo>
                        <a:pt x="667" y="100"/>
                      </a:lnTo>
                      <a:lnTo>
                        <a:pt x="673" y="125"/>
                      </a:lnTo>
                      <a:lnTo>
                        <a:pt x="675" y="149"/>
                      </a:lnTo>
                      <a:lnTo>
                        <a:pt x="674" y="171"/>
                      </a:lnTo>
                      <a:lnTo>
                        <a:pt x="670" y="191"/>
                      </a:lnTo>
                      <a:lnTo>
                        <a:pt x="663" y="210"/>
                      </a:lnTo>
                      <a:lnTo>
                        <a:pt x="653" y="224"/>
                      </a:lnTo>
                      <a:lnTo>
                        <a:pt x="640" y="235"/>
                      </a:lnTo>
                      <a:lnTo>
                        <a:pt x="625" y="241"/>
                      </a:lnTo>
                      <a:lnTo>
                        <a:pt x="39" y="305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4" name="Freeform 29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53 w 4846"/>
                    <a:gd name="T11" fmla="*/ 69 h 4343"/>
                    <a:gd name="T12" fmla="*/ 937 w 4846"/>
                    <a:gd name="T13" fmla="*/ 71 h 4343"/>
                    <a:gd name="T14" fmla="*/ 919 w 4846"/>
                    <a:gd name="T15" fmla="*/ 74 h 4343"/>
                    <a:gd name="T16" fmla="*/ 899 w 4846"/>
                    <a:gd name="T17" fmla="*/ 78 h 4343"/>
                    <a:gd name="T18" fmla="*/ 878 w 4846"/>
                    <a:gd name="T19" fmla="*/ 83 h 4343"/>
                    <a:gd name="T20" fmla="*/ 855 w 4846"/>
                    <a:gd name="T21" fmla="*/ 90 h 4343"/>
                    <a:gd name="T22" fmla="*/ 832 w 4846"/>
                    <a:gd name="T23" fmla="*/ 98 h 4343"/>
                    <a:gd name="T24" fmla="*/ 808 w 4846"/>
                    <a:gd name="T25" fmla="*/ 108 h 4343"/>
                    <a:gd name="T26" fmla="*/ 783 w 4846"/>
                    <a:gd name="T27" fmla="*/ 121 h 4343"/>
                    <a:gd name="T28" fmla="*/ 759 w 4846"/>
                    <a:gd name="T29" fmla="*/ 136 h 4343"/>
                    <a:gd name="T30" fmla="*/ 736 w 4846"/>
                    <a:gd name="T31" fmla="*/ 154 h 4343"/>
                    <a:gd name="T32" fmla="*/ 712 w 4846"/>
                    <a:gd name="T33" fmla="*/ 175 h 4343"/>
                    <a:gd name="T34" fmla="*/ 690 w 4846"/>
                    <a:gd name="T35" fmla="*/ 200 h 4343"/>
                    <a:gd name="T36" fmla="*/ 669 w 4846"/>
                    <a:gd name="T37" fmla="*/ 228 h 4343"/>
                    <a:gd name="T38" fmla="*/ 650 w 4846"/>
                    <a:gd name="T39" fmla="*/ 260 h 4343"/>
                    <a:gd name="T40" fmla="*/ 633 w 4846"/>
                    <a:gd name="T41" fmla="*/ 296 h 4343"/>
                    <a:gd name="T42" fmla="*/ 623 w 4846"/>
                    <a:gd name="T43" fmla="*/ 315 h 4343"/>
                    <a:gd name="T44" fmla="*/ 613 w 4846"/>
                    <a:gd name="T45" fmla="*/ 334 h 4343"/>
                    <a:gd name="T46" fmla="*/ 603 w 4846"/>
                    <a:gd name="T47" fmla="*/ 353 h 4343"/>
                    <a:gd name="T48" fmla="*/ 592 w 4846"/>
                    <a:gd name="T49" fmla="*/ 373 h 4343"/>
                    <a:gd name="T50" fmla="*/ 581 w 4846"/>
                    <a:gd name="T51" fmla="*/ 392 h 4343"/>
                    <a:gd name="T52" fmla="*/ 571 w 4846"/>
                    <a:gd name="T53" fmla="*/ 411 h 4343"/>
                    <a:gd name="T54" fmla="*/ 560 w 4846"/>
                    <a:gd name="T55" fmla="*/ 429 h 4343"/>
                    <a:gd name="T56" fmla="*/ 550 w 4846"/>
                    <a:gd name="T57" fmla="*/ 446 h 4343"/>
                    <a:gd name="T58" fmla="*/ 540 w 4846"/>
                    <a:gd name="T59" fmla="*/ 462 h 4343"/>
                    <a:gd name="T60" fmla="*/ 532 w 4846"/>
                    <a:gd name="T61" fmla="*/ 477 h 4343"/>
                    <a:gd name="T62" fmla="*/ 524 w 4846"/>
                    <a:gd name="T63" fmla="*/ 490 h 4343"/>
                    <a:gd name="T64" fmla="*/ 517 w 4846"/>
                    <a:gd name="T65" fmla="*/ 501 h 4343"/>
                    <a:gd name="T66" fmla="*/ 511 w 4846"/>
                    <a:gd name="T67" fmla="*/ 510 h 4343"/>
                    <a:gd name="T68" fmla="*/ 507 w 4846"/>
                    <a:gd name="T69" fmla="*/ 517 h 4343"/>
                    <a:gd name="T70" fmla="*/ 504 w 4846"/>
                    <a:gd name="T71" fmla="*/ 521 h 4343"/>
                    <a:gd name="T72" fmla="*/ 503 w 4846"/>
                    <a:gd name="T73" fmla="*/ 523 h 4343"/>
                    <a:gd name="T74" fmla="*/ 310 w 4846"/>
                    <a:gd name="T75" fmla="*/ 869 h 4343"/>
                    <a:gd name="T76" fmla="*/ 72 w 4846"/>
                    <a:gd name="T77" fmla="*/ 787 h 4343"/>
                    <a:gd name="T78" fmla="*/ 10 w 4846"/>
                    <a:gd name="T79" fmla="*/ 648 h 4343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  <a:close/>
                    </a:path>
                  </a:pathLst>
                </a:custGeom>
                <a:solidFill>
                  <a:srgbClr val="40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5" name="Freeform 30"/>
                <p:cNvSpPr>
                  <a:spLocks noChangeAspect="1"/>
                </p:cNvSpPr>
                <p:nvPr/>
              </p:nvSpPr>
              <p:spPr bwMode="auto">
                <a:xfrm>
                  <a:off x="548" y="1533"/>
                  <a:ext cx="969" cy="869"/>
                </a:xfrm>
                <a:custGeom>
                  <a:avLst/>
                  <a:gdLst>
                    <a:gd name="T0" fmla="*/ 11 w 4846"/>
                    <a:gd name="T1" fmla="*/ 645 h 4343"/>
                    <a:gd name="T2" fmla="*/ 189 w 4846"/>
                    <a:gd name="T3" fmla="*/ 555 h 4343"/>
                    <a:gd name="T4" fmla="*/ 624 w 4846"/>
                    <a:gd name="T5" fmla="*/ 100 h 4343"/>
                    <a:gd name="T6" fmla="*/ 966 w 4846"/>
                    <a:gd name="T7" fmla="*/ 3 h 4343"/>
                    <a:gd name="T8" fmla="*/ 967 w 4846"/>
                    <a:gd name="T9" fmla="*/ 67 h 4343"/>
                    <a:gd name="T10" fmla="*/ 960 w 4846"/>
                    <a:gd name="T11" fmla="*/ 68 h 4343"/>
                    <a:gd name="T12" fmla="*/ 946 w 4846"/>
                    <a:gd name="T13" fmla="*/ 70 h 4343"/>
                    <a:gd name="T14" fmla="*/ 928 w 4846"/>
                    <a:gd name="T15" fmla="*/ 73 h 4343"/>
                    <a:gd name="T16" fmla="*/ 909 w 4846"/>
                    <a:gd name="T17" fmla="*/ 76 h 4343"/>
                    <a:gd name="T18" fmla="*/ 889 w 4846"/>
                    <a:gd name="T19" fmla="*/ 81 h 4343"/>
                    <a:gd name="T20" fmla="*/ 866 w 4846"/>
                    <a:gd name="T21" fmla="*/ 86 h 4343"/>
                    <a:gd name="T22" fmla="*/ 844 w 4846"/>
                    <a:gd name="T23" fmla="*/ 94 h 4343"/>
                    <a:gd name="T24" fmla="*/ 820 w 4846"/>
                    <a:gd name="T25" fmla="*/ 103 h 4343"/>
                    <a:gd name="T26" fmla="*/ 796 w 4846"/>
                    <a:gd name="T27" fmla="*/ 114 h 4343"/>
                    <a:gd name="T28" fmla="*/ 771 w 4846"/>
                    <a:gd name="T29" fmla="*/ 128 h 4343"/>
                    <a:gd name="T30" fmla="*/ 747 w 4846"/>
                    <a:gd name="T31" fmla="*/ 145 h 4343"/>
                    <a:gd name="T32" fmla="*/ 724 w 4846"/>
                    <a:gd name="T33" fmla="*/ 164 h 4343"/>
                    <a:gd name="T34" fmla="*/ 701 w 4846"/>
                    <a:gd name="T35" fmla="*/ 187 h 4343"/>
                    <a:gd name="T36" fmla="*/ 679 w 4846"/>
                    <a:gd name="T37" fmla="*/ 213 h 4343"/>
                    <a:gd name="T38" fmla="*/ 660 w 4846"/>
                    <a:gd name="T39" fmla="*/ 244 h 4343"/>
                    <a:gd name="T40" fmla="*/ 641 w 4846"/>
                    <a:gd name="T41" fmla="*/ 278 h 4343"/>
                    <a:gd name="T42" fmla="*/ 633 w 4846"/>
                    <a:gd name="T43" fmla="*/ 296 h 4343"/>
                    <a:gd name="T44" fmla="*/ 623 w 4846"/>
                    <a:gd name="T45" fmla="*/ 315 h 4343"/>
                    <a:gd name="T46" fmla="*/ 613 w 4846"/>
                    <a:gd name="T47" fmla="*/ 334 h 4343"/>
                    <a:gd name="T48" fmla="*/ 603 w 4846"/>
                    <a:gd name="T49" fmla="*/ 353 h 4343"/>
                    <a:gd name="T50" fmla="*/ 592 w 4846"/>
                    <a:gd name="T51" fmla="*/ 373 h 4343"/>
                    <a:gd name="T52" fmla="*/ 581 w 4846"/>
                    <a:gd name="T53" fmla="*/ 392 h 4343"/>
                    <a:gd name="T54" fmla="*/ 571 w 4846"/>
                    <a:gd name="T55" fmla="*/ 411 h 4343"/>
                    <a:gd name="T56" fmla="*/ 560 w 4846"/>
                    <a:gd name="T57" fmla="*/ 429 h 4343"/>
                    <a:gd name="T58" fmla="*/ 550 w 4846"/>
                    <a:gd name="T59" fmla="*/ 446 h 4343"/>
                    <a:gd name="T60" fmla="*/ 540 w 4846"/>
                    <a:gd name="T61" fmla="*/ 462 h 4343"/>
                    <a:gd name="T62" fmla="*/ 532 w 4846"/>
                    <a:gd name="T63" fmla="*/ 477 h 4343"/>
                    <a:gd name="T64" fmla="*/ 524 w 4846"/>
                    <a:gd name="T65" fmla="*/ 490 h 4343"/>
                    <a:gd name="T66" fmla="*/ 517 w 4846"/>
                    <a:gd name="T67" fmla="*/ 501 h 4343"/>
                    <a:gd name="T68" fmla="*/ 511 w 4846"/>
                    <a:gd name="T69" fmla="*/ 510 h 4343"/>
                    <a:gd name="T70" fmla="*/ 507 w 4846"/>
                    <a:gd name="T71" fmla="*/ 517 h 4343"/>
                    <a:gd name="T72" fmla="*/ 504 w 4846"/>
                    <a:gd name="T73" fmla="*/ 521 h 4343"/>
                    <a:gd name="T74" fmla="*/ 503 w 4846"/>
                    <a:gd name="T75" fmla="*/ 523 h 4343"/>
                    <a:gd name="T76" fmla="*/ 310 w 4846"/>
                    <a:gd name="T77" fmla="*/ 869 h 4343"/>
                    <a:gd name="T78" fmla="*/ 72 w 4846"/>
                    <a:gd name="T79" fmla="*/ 787 h 4343"/>
                    <a:gd name="T80" fmla="*/ 10 w 4846"/>
                    <a:gd name="T81" fmla="*/ 648 h 434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4846" h="4343">
                      <a:moveTo>
                        <a:pt x="64" y="3233"/>
                      </a:moveTo>
                      <a:lnTo>
                        <a:pt x="57" y="3225"/>
                      </a:lnTo>
                      <a:lnTo>
                        <a:pt x="0" y="2776"/>
                      </a:lnTo>
                      <a:lnTo>
                        <a:pt x="946" y="2776"/>
                      </a:lnTo>
                      <a:lnTo>
                        <a:pt x="1617" y="1940"/>
                      </a:lnTo>
                      <a:lnTo>
                        <a:pt x="3121" y="502"/>
                      </a:lnTo>
                      <a:lnTo>
                        <a:pt x="4846" y="0"/>
                      </a:lnTo>
                      <a:lnTo>
                        <a:pt x="4829" y="13"/>
                      </a:lnTo>
                      <a:lnTo>
                        <a:pt x="4836" y="30"/>
                      </a:lnTo>
                      <a:lnTo>
                        <a:pt x="4836" y="333"/>
                      </a:lnTo>
                      <a:lnTo>
                        <a:pt x="4803" y="338"/>
                      </a:lnTo>
                      <a:lnTo>
                        <a:pt x="4767" y="343"/>
                      </a:lnTo>
                      <a:lnTo>
                        <a:pt x="4729" y="349"/>
                      </a:lnTo>
                      <a:lnTo>
                        <a:pt x="4687" y="355"/>
                      </a:lnTo>
                      <a:lnTo>
                        <a:pt x="4642" y="363"/>
                      </a:lnTo>
                      <a:lnTo>
                        <a:pt x="4597" y="371"/>
                      </a:lnTo>
                      <a:lnTo>
                        <a:pt x="4547" y="380"/>
                      </a:lnTo>
                      <a:lnTo>
                        <a:pt x="4497" y="390"/>
                      </a:lnTo>
                      <a:lnTo>
                        <a:pt x="4444" y="403"/>
                      </a:lnTo>
                      <a:lnTo>
                        <a:pt x="4390" y="416"/>
                      </a:lnTo>
                      <a:lnTo>
                        <a:pt x="4333" y="432"/>
                      </a:lnTo>
                      <a:lnTo>
                        <a:pt x="4277" y="449"/>
                      </a:lnTo>
                      <a:lnTo>
                        <a:pt x="4219" y="468"/>
                      </a:lnTo>
                      <a:lnTo>
                        <a:pt x="4160" y="491"/>
                      </a:lnTo>
                      <a:lnTo>
                        <a:pt x="4100" y="515"/>
                      </a:lnTo>
                      <a:lnTo>
                        <a:pt x="4040" y="542"/>
                      </a:lnTo>
                      <a:lnTo>
                        <a:pt x="3979" y="572"/>
                      </a:lnTo>
                      <a:lnTo>
                        <a:pt x="3918" y="605"/>
                      </a:lnTo>
                      <a:lnTo>
                        <a:pt x="3858" y="642"/>
                      </a:lnTo>
                      <a:lnTo>
                        <a:pt x="3798" y="682"/>
                      </a:lnTo>
                      <a:lnTo>
                        <a:pt x="3738" y="724"/>
                      </a:lnTo>
                      <a:lnTo>
                        <a:pt x="3679" y="771"/>
                      </a:lnTo>
                      <a:lnTo>
                        <a:pt x="3620" y="822"/>
                      </a:lnTo>
                      <a:lnTo>
                        <a:pt x="3563" y="877"/>
                      </a:lnTo>
                      <a:lnTo>
                        <a:pt x="3507" y="935"/>
                      </a:lnTo>
                      <a:lnTo>
                        <a:pt x="3453" y="998"/>
                      </a:lnTo>
                      <a:lnTo>
                        <a:pt x="3398" y="1066"/>
                      </a:lnTo>
                      <a:lnTo>
                        <a:pt x="3348" y="1139"/>
                      </a:lnTo>
                      <a:lnTo>
                        <a:pt x="3299" y="1217"/>
                      </a:lnTo>
                      <a:lnTo>
                        <a:pt x="3251" y="1299"/>
                      </a:lnTo>
                      <a:lnTo>
                        <a:pt x="3206" y="1387"/>
                      </a:lnTo>
                      <a:lnTo>
                        <a:pt x="3164" y="1480"/>
                      </a:lnTo>
                      <a:lnTo>
                        <a:pt x="3141" y="1526"/>
                      </a:lnTo>
                      <a:lnTo>
                        <a:pt x="3117" y="1573"/>
                      </a:lnTo>
                      <a:lnTo>
                        <a:pt x="3092" y="1621"/>
                      </a:lnTo>
                      <a:lnTo>
                        <a:pt x="3066" y="1669"/>
                      </a:lnTo>
                      <a:lnTo>
                        <a:pt x="3041" y="1716"/>
                      </a:lnTo>
                      <a:lnTo>
                        <a:pt x="3015" y="1765"/>
                      </a:lnTo>
                      <a:lnTo>
                        <a:pt x="2988" y="1815"/>
                      </a:lnTo>
                      <a:lnTo>
                        <a:pt x="2961" y="1863"/>
                      </a:lnTo>
                      <a:lnTo>
                        <a:pt x="2934" y="1911"/>
                      </a:lnTo>
                      <a:lnTo>
                        <a:pt x="2906" y="1959"/>
                      </a:lnTo>
                      <a:lnTo>
                        <a:pt x="2880" y="2006"/>
                      </a:lnTo>
                      <a:lnTo>
                        <a:pt x="2854" y="2053"/>
                      </a:lnTo>
                      <a:lnTo>
                        <a:pt x="2827" y="2099"/>
                      </a:lnTo>
                      <a:lnTo>
                        <a:pt x="2801" y="2144"/>
                      </a:lnTo>
                      <a:lnTo>
                        <a:pt x="2775" y="2187"/>
                      </a:lnTo>
                      <a:lnTo>
                        <a:pt x="2750" y="2230"/>
                      </a:lnTo>
                      <a:lnTo>
                        <a:pt x="2726" y="2271"/>
                      </a:lnTo>
                      <a:lnTo>
                        <a:pt x="2702" y="2310"/>
                      </a:lnTo>
                      <a:lnTo>
                        <a:pt x="2680" y="2347"/>
                      </a:lnTo>
                      <a:lnTo>
                        <a:pt x="2659" y="2383"/>
                      </a:lnTo>
                      <a:lnTo>
                        <a:pt x="2638" y="2417"/>
                      </a:lnTo>
                      <a:lnTo>
                        <a:pt x="2619" y="2448"/>
                      </a:lnTo>
                      <a:lnTo>
                        <a:pt x="2601" y="2477"/>
                      </a:lnTo>
                      <a:lnTo>
                        <a:pt x="2585" y="2505"/>
                      </a:lnTo>
                      <a:lnTo>
                        <a:pt x="2570" y="2529"/>
                      </a:lnTo>
                      <a:lnTo>
                        <a:pt x="2556" y="2550"/>
                      </a:lnTo>
                      <a:lnTo>
                        <a:pt x="2546" y="2569"/>
                      </a:lnTo>
                      <a:lnTo>
                        <a:pt x="2536" y="2584"/>
                      </a:lnTo>
                      <a:lnTo>
                        <a:pt x="2528" y="2597"/>
                      </a:lnTo>
                      <a:lnTo>
                        <a:pt x="2523" y="2606"/>
                      </a:lnTo>
                      <a:lnTo>
                        <a:pt x="2519" y="2611"/>
                      </a:lnTo>
                      <a:lnTo>
                        <a:pt x="2518" y="2613"/>
                      </a:lnTo>
                      <a:lnTo>
                        <a:pt x="1815" y="3528"/>
                      </a:lnTo>
                      <a:lnTo>
                        <a:pt x="1548" y="4343"/>
                      </a:lnTo>
                      <a:lnTo>
                        <a:pt x="833" y="4185"/>
                      </a:lnTo>
                      <a:lnTo>
                        <a:pt x="361" y="3933"/>
                      </a:lnTo>
                      <a:lnTo>
                        <a:pt x="50" y="3641"/>
                      </a:lnTo>
                      <a:lnTo>
                        <a:pt x="50" y="3241"/>
                      </a:lnTo>
                      <a:lnTo>
                        <a:pt x="64" y="323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6" name="Freeform 31"/>
                <p:cNvSpPr>
                  <a:spLocks noChangeAspect="1"/>
                </p:cNvSpPr>
                <p:nvPr/>
              </p:nvSpPr>
              <p:spPr bwMode="auto">
                <a:xfrm>
                  <a:off x="429" y="1510"/>
                  <a:ext cx="1505" cy="938"/>
                </a:xfrm>
                <a:custGeom>
                  <a:avLst/>
                  <a:gdLst>
                    <a:gd name="T0" fmla="*/ 980 w 7527"/>
                    <a:gd name="T1" fmla="*/ 66 h 4689"/>
                    <a:gd name="T2" fmla="*/ 797 w 7527"/>
                    <a:gd name="T3" fmla="*/ 146 h 4689"/>
                    <a:gd name="T4" fmla="*/ 626 w 7527"/>
                    <a:gd name="T5" fmla="*/ 302 h 4689"/>
                    <a:gd name="T6" fmla="*/ 483 w 7527"/>
                    <a:gd name="T7" fmla="*/ 455 h 4689"/>
                    <a:gd name="T8" fmla="*/ 363 w 7527"/>
                    <a:gd name="T9" fmla="*/ 577 h 4689"/>
                    <a:gd name="T10" fmla="*/ 290 w 7527"/>
                    <a:gd name="T11" fmla="*/ 640 h 4689"/>
                    <a:gd name="T12" fmla="*/ 202 w 7527"/>
                    <a:gd name="T13" fmla="*/ 654 h 4689"/>
                    <a:gd name="T14" fmla="*/ 90 w 7527"/>
                    <a:gd name="T15" fmla="*/ 655 h 4689"/>
                    <a:gd name="T16" fmla="*/ 36 w 7527"/>
                    <a:gd name="T17" fmla="*/ 654 h 4689"/>
                    <a:gd name="T18" fmla="*/ 94 w 7527"/>
                    <a:gd name="T19" fmla="*/ 682 h 4689"/>
                    <a:gd name="T20" fmla="*/ 211 w 7527"/>
                    <a:gd name="T21" fmla="*/ 677 h 4689"/>
                    <a:gd name="T22" fmla="*/ 295 w 7527"/>
                    <a:gd name="T23" fmla="*/ 656 h 4689"/>
                    <a:gd name="T24" fmla="*/ 389 w 7527"/>
                    <a:gd name="T25" fmla="*/ 560 h 4689"/>
                    <a:gd name="T26" fmla="*/ 450 w 7527"/>
                    <a:gd name="T27" fmla="*/ 496 h 4689"/>
                    <a:gd name="T28" fmla="*/ 540 w 7527"/>
                    <a:gd name="T29" fmla="*/ 408 h 4689"/>
                    <a:gd name="T30" fmla="*/ 609 w 7527"/>
                    <a:gd name="T31" fmla="*/ 340 h 4689"/>
                    <a:gd name="T32" fmla="*/ 578 w 7527"/>
                    <a:gd name="T33" fmla="*/ 384 h 4689"/>
                    <a:gd name="T34" fmla="*/ 510 w 7527"/>
                    <a:gd name="T35" fmla="*/ 467 h 4689"/>
                    <a:gd name="T36" fmla="*/ 460 w 7527"/>
                    <a:gd name="T37" fmla="*/ 526 h 4689"/>
                    <a:gd name="T38" fmla="*/ 379 w 7527"/>
                    <a:gd name="T39" fmla="*/ 610 h 4689"/>
                    <a:gd name="T40" fmla="*/ 276 w 7527"/>
                    <a:gd name="T41" fmla="*/ 680 h 4689"/>
                    <a:gd name="T42" fmla="*/ 145 w 7527"/>
                    <a:gd name="T43" fmla="*/ 722 h 4689"/>
                    <a:gd name="T44" fmla="*/ 28 w 7527"/>
                    <a:gd name="T45" fmla="*/ 759 h 4689"/>
                    <a:gd name="T46" fmla="*/ 43 w 7527"/>
                    <a:gd name="T47" fmla="*/ 789 h 4689"/>
                    <a:gd name="T48" fmla="*/ 179 w 7527"/>
                    <a:gd name="T49" fmla="*/ 740 h 4689"/>
                    <a:gd name="T50" fmla="*/ 320 w 7527"/>
                    <a:gd name="T51" fmla="*/ 677 h 4689"/>
                    <a:gd name="T52" fmla="*/ 395 w 7527"/>
                    <a:gd name="T53" fmla="*/ 607 h 4689"/>
                    <a:gd name="T54" fmla="*/ 455 w 7527"/>
                    <a:gd name="T55" fmla="*/ 536 h 4689"/>
                    <a:gd name="T56" fmla="*/ 525 w 7527"/>
                    <a:gd name="T57" fmla="*/ 461 h 4689"/>
                    <a:gd name="T58" fmla="*/ 608 w 7527"/>
                    <a:gd name="T59" fmla="*/ 369 h 4689"/>
                    <a:gd name="T60" fmla="*/ 647 w 7527"/>
                    <a:gd name="T61" fmla="*/ 325 h 4689"/>
                    <a:gd name="T62" fmla="*/ 588 w 7527"/>
                    <a:gd name="T63" fmla="*/ 403 h 4689"/>
                    <a:gd name="T64" fmla="*/ 523 w 7527"/>
                    <a:gd name="T65" fmla="*/ 492 h 4689"/>
                    <a:gd name="T66" fmla="*/ 472 w 7527"/>
                    <a:gd name="T67" fmla="*/ 558 h 4689"/>
                    <a:gd name="T68" fmla="*/ 336 w 7527"/>
                    <a:gd name="T69" fmla="*/ 694 h 4689"/>
                    <a:gd name="T70" fmla="*/ 202 w 7527"/>
                    <a:gd name="T71" fmla="*/ 787 h 4689"/>
                    <a:gd name="T72" fmla="*/ 148 w 7527"/>
                    <a:gd name="T73" fmla="*/ 863 h 4689"/>
                    <a:gd name="T74" fmla="*/ 265 w 7527"/>
                    <a:gd name="T75" fmla="*/ 770 h 4689"/>
                    <a:gd name="T76" fmla="*/ 398 w 7527"/>
                    <a:gd name="T77" fmla="*/ 648 h 4689"/>
                    <a:gd name="T78" fmla="*/ 500 w 7527"/>
                    <a:gd name="T79" fmla="*/ 528 h 4689"/>
                    <a:gd name="T80" fmla="*/ 576 w 7527"/>
                    <a:gd name="T81" fmla="*/ 442 h 4689"/>
                    <a:gd name="T82" fmla="*/ 646 w 7527"/>
                    <a:gd name="T83" fmla="*/ 361 h 4689"/>
                    <a:gd name="T84" fmla="*/ 648 w 7527"/>
                    <a:gd name="T85" fmla="*/ 364 h 4689"/>
                    <a:gd name="T86" fmla="*/ 577 w 7527"/>
                    <a:gd name="T87" fmla="*/ 463 h 4689"/>
                    <a:gd name="T88" fmla="*/ 521 w 7527"/>
                    <a:gd name="T89" fmla="*/ 540 h 4689"/>
                    <a:gd name="T90" fmla="*/ 487 w 7527"/>
                    <a:gd name="T91" fmla="*/ 580 h 4689"/>
                    <a:gd name="T92" fmla="*/ 433 w 7527"/>
                    <a:gd name="T93" fmla="*/ 642 h 4689"/>
                    <a:gd name="T94" fmla="*/ 393 w 7527"/>
                    <a:gd name="T95" fmla="*/ 700 h 4689"/>
                    <a:gd name="T96" fmla="*/ 362 w 7527"/>
                    <a:gd name="T97" fmla="*/ 924 h 4689"/>
                    <a:gd name="T98" fmla="*/ 376 w 7527"/>
                    <a:gd name="T99" fmla="*/ 833 h 4689"/>
                    <a:gd name="T100" fmla="*/ 405 w 7527"/>
                    <a:gd name="T101" fmla="*/ 721 h 4689"/>
                    <a:gd name="T102" fmla="*/ 458 w 7527"/>
                    <a:gd name="T103" fmla="*/ 634 h 4689"/>
                    <a:gd name="T104" fmla="*/ 510 w 7527"/>
                    <a:gd name="T105" fmla="*/ 561 h 4689"/>
                    <a:gd name="T106" fmla="*/ 567 w 7527"/>
                    <a:gd name="T107" fmla="*/ 496 h 4689"/>
                    <a:gd name="T108" fmla="*/ 625 w 7527"/>
                    <a:gd name="T109" fmla="*/ 429 h 4689"/>
                    <a:gd name="T110" fmla="*/ 671 w 7527"/>
                    <a:gd name="T111" fmla="*/ 372 h 4689"/>
                    <a:gd name="T112" fmla="*/ 788 w 7527"/>
                    <a:gd name="T113" fmla="*/ 227 h 4689"/>
                    <a:gd name="T114" fmla="*/ 941 w 7527"/>
                    <a:gd name="T115" fmla="*/ 109 h 4689"/>
                    <a:gd name="T116" fmla="*/ 1140 w 7527"/>
                    <a:gd name="T117" fmla="*/ 55 h 4689"/>
                    <a:gd name="T118" fmla="*/ 1220 w 7527"/>
                    <a:gd name="T119" fmla="*/ 45 h 4689"/>
                    <a:gd name="T120" fmla="*/ 1277 w 7527"/>
                    <a:gd name="T121" fmla="*/ 43 h 4689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7527" h="4689">
                      <a:moveTo>
                        <a:pt x="7527" y="0"/>
                      </a:moveTo>
                      <a:lnTo>
                        <a:pt x="6401" y="49"/>
                      </a:lnTo>
                      <a:lnTo>
                        <a:pt x="5662" y="235"/>
                      </a:lnTo>
                      <a:lnTo>
                        <a:pt x="5561" y="239"/>
                      </a:lnTo>
                      <a:lnTo>
                        <a:pt x="5462" y="245"/>
                      </a:lnTo>
                      <a:lnTo>
                        <a:pt x="5365" y="253"/>
                      </a:lnTo>
                      <a:lnTo>
                        <a:pt x="5268" y="263"/>
                      </a:lnTo>
                      <a:lnTo>
                        <a:pt x="5174" y="276"/>
                      </a:lnTo>
                      <a:lnTo>
                        <a:pt x="5082" y="292"/>
                      </a:lnTo>
                      <a:lnTo>
                        <a:pt x="4990" y="309"/>
                      </a:lnTo>
                      <a:lnTo>
                        <a:pt x="4901" y="330"/>
                      </a:lnTo>
                      <a:lnTo>
                        <a:pt x="4814" y="353"/>
                      </a:lnTo>
                      <a:lnTo>
                        <a:pt x="4726" y="378"/>
                      </a:lnTo>
                      <a:lnTo>
                        <a:pt x="4640" y="406"/>
                      </a:lnTo>
                      <a:lnTo>
                        <a:pt x="4555" y="436"/>
                      </a:lnTo>
                      <a:lnTo>
                        <a:pt x="4472" y="470"/>
                      </a:lnTo>
                      <a:lnTo>
                        <a:pt x="4389" y="507"/>
                      </a:lnTo>
                      <a:lnTo>
                        <a:pt x="4307" y="545"/>
                      </a:lnTo>
                      <a:lnTo>
                        <a:pt x="4225" y="588"/>
                      </a:lnTo>
                      <a:lnTo>
                        <a:pt x="4145" y="633"/>
                      </a:lnTo>
                      <a:lnTo>
                        <a:pt x="4065" y="681"/>
                      </a:lnTo>
                      <a:lnTo>
                        <a:pt x="3986" y="732"/>
                      </a:lnTo>
                      <a:lnTo>
                        <a:pt x="3908" y="787"/>
                      </a:lnTo>
                      <a:lnTo>
                        <a:pt x="3828" y="844"/>
                      </a:lnTo>
                      <a:lnTo>
                        <a:pt x="3751" y="905"/>
                      </a:lnTo>
                      <a:lnTo>
                        <a:pt x="3673" y="968"/>
                      </a:lnTo>
                      <a:lnTo>
                        <a:pt x="3595" y="1036"/>
                      </a:lnTo>
                      <a:lnTo>
                        <a:pt x="3518" y="1106"/>
                      </a:lnTo>
                      <a:lnTo>
                        <a:pt x="3441" y="1179"/>
                      </a:lnTo>
                      <a:lnTo>
                        <a:pt x="3363" y="1256"/>
                      </a:lnTo>
                      <a:lnTo>
                        <a:pt x="3286" y="1338"/>
                      </a:lnTo>
                      <a:lnTo>
                        <a:pt x="3208" y="1421"/>
                      </a:lnTo>
                      <a:lnTo>
                        <a:pt x="3130" y="1509"/>
                      </a:lnTo>
                      <a:lnTo>
                        <a:pt x="3051" y="1601"/>
                      </a:lnTo>
                      <a:lnTo>
                        <a:pt x="2972" y="1696"/>
                      </a:lnTo>
                      <a:lnTo>
                        <a:pt x="2911" y="1760"/>
                      </a:lnTo>
                      <a:lnTo>
                        <a:pt x="2848" y="1825"/>
                      </a:lnTo>
                      <a:lnTo>
                        <a:pt x="2786" y="1891"/>
                      </a:lnTo>
                      <a:lnTo>
                        <a:pt x="2723" y="1955"/>
                      </a:lnTo>
                      <a:lnTo>
                        <a:pt x="2660" y="2021"/>
                      </a:lnTo>
                      <a:lnTo>
                        <a:pt x="2599" y="2085"/>
                      </a:lnTo>
                      <a:lnTo>
                        <a:pt x="2537" y="2149"/>
                      </a:lnTo>
                      <a:lnTo>
                        <a:pt x="2475" y="2214"/>
                      </a:lnTo>
                      <a:lnTo>
                        <a:pt x="2415" y="2276"/>
                      </a:lnTo>
                      <a:lnTo>
                        <a:pt x="2355" y="2339"/>
                      </a:lnTo>
                      <a:lnTo>
                        <a:pt x="2295" y="2399"/>
                      </a:lnTo>
                      <a:lnTo>
                        <a:pt x="2237" y="2460"/>
                      </a:lnTo>
                      <a:lnTo>
                        <a:pt x="2179" y="2518"/>
                      </a:lnTo>
                      <a:lnTo>
                        <a:pt x="2123" y="2575"/>
                      </a:lnTo>
                      <a:lnTo>
                        <a:pt x="2067" y="2631"/>
                      </a:lnTo>
                      <a:lnTo>
                        <a:pt x="2015" y="2686"/>
                      </a:lnTo>
                      <a:lnTo>
                        <a:pt x="1962" y="2738"/>
                      </a:lnTo>
                      <a:lnTo>
                        <a:pt x="1911" y="2788"/>
                      </a:lnTo>
                      <a:lnTo>
                        <a:pt x="1862" y="2836"/>
                      </a:lnTo>
                      <a:lnTo>
                        <a:pt x="1815" y="2882"/>
                      </a:lnTo>
                      <a:lnTo>
                        <a:pt x="1770" y="2926"/>
                      </a:lnTo>
                      <a:lnTo>
                        <a:pt x="1727" y="2967"/>
                      </a:lnTo>
                      <a:lnTo>
                        <a:pt x="1686" y="3005"/>
                      </a:lnTo>
                      <a:lnTo>
                        <a:pt x="1648" y="3040"/>
                      </a:lnTo>
                      <a:lnTo>
                        <a:pt x="1612" y="3073"/>
                      </a:lnTo>
                      <a:lnTo>
                        <a:pt x="1578" y="3102"/>
                      </a:lnTo>
                      <a:lnTo>
                        <a:pt x="1547" y="3128"/>
                      </a:lnTo>
                      <a:lnTo>
                        <a:pt x="1519" y="3150"/>
                      </a:lnTo>
                      <a:lnTo>
                        <a:pt x="1494" y="3170"/>
                      </a:lnTo>
                      <a:lnTo>
                        <a:pt x="1471" y="3185"/>
                      </a:lnTo>
                      <a:lnTo>
                        <a:pt x="1452" y="3198"/>
                      </a:lnTo>
                      <a:lnTo>
                        <a:pt x="1436" y="3205"/>
                      </a:lnTo>
                      <a:lnTo>
                        <a:pt x="1405" y="3215"/>
                      </a:lnTo>
                      <a:lnTo>
                        <a:pt x="1371" y="3224"/>
                      </a:lnTo>
                      <a:lnTo>
                        <a:pt x="1334" y="3233"/>
                      </a:lnTo>
                      <a:lnTo>
                        <a:pt x="1293" y="3240"/>
                      </a:lnTo>
                      <a:lnTo>
                        <a:pt x="1251" y="3246"/>
                      </a:lnTo>
                      <a:lnTo>
                        <a:pt x="1205" y="3252"/>
                      </a:lnTo>
                      <a:lnTo>
                        <a:pt x="1158" y="3258"/>
                      </a:lnTo>
                      <a:lnTo>
                        <a:pt x="1109" y="3262"/>
                      </a:lnTo>
                      <a:lnTo>
                        <a:pt x="1059" y="3266"/>
                      </a:lnTo>
                      <a:lnTo>
                        <a:pt x="1008" y="3269"/>
                      </a:lnTo>
                      <a:lnTo>
                        <a:pt x="956" y="3272"/>
                      </a:lnTo>
                      <a:lnTo>
                        <a:pt x="903" y="3274"/>
                      </a:lnTo>
                      <a:lnTo>
                        <a:pt x="850" y="3275"/>
                      </a:lnTo>
                      <a:lnTo>
                        <a:pt x="797" y="3276"/>
                      </a:lnTo>
                      <a:lnTo>
                        <a:pt x="744" y="3278"/>
                      </a:lnTo>
                      <a:lnTo>
                        <a:pt x="693" y="3278"/>
                      </a:lnTo>
                      <a:lnTo>
                        <a:pt x="641" y="3278"/>
                      </a:lnTo>
                      <a:lnTo>
                        <a:pt x="592" y="3278"/>
                      </a:lnTo>
                      <a:lnTo>
                        <a:pt x="542" y="3278"/>
                      </a:lnTo>
                      <a:lnTo>
                        <a:pt x="497" y="3276"/>
                      </a:lnTo>
                      <a:lnTo>
                        <a:pt x="451" y="3276"/>
                      </a:lnTo>
                      <a:lnTo>
                        <a:pt x="409" y="3275"/>
                      </a:lnTo>
                      <a:lnTo>
                        <a:pt x="369" y="3274"/>
                      </a:lnTo>
                      <a:lnTo>
                        <a:pt x="333" y="3273"/>
                      </a:lnTo>
                      <a:lnTo>
                        <a:pt x="299" y="3272"/>
                      </a:lnTo>
                      <a:lnTo>
                        <a:pt x="269" y="3270"/>
                      </a:lnTo>
                      <a:lnTo>
                        <a:pt x="244" y="3269"/>
                      </a:lnTo>
                      <a:lnTo>
                        <a:pt x="221" y="3269"/>
                      </a:lnTo>
                      <a:lnTo>
                        <a:pt x="204" y="3268"/>
                      </a:lnTo>
                      <a:lnTo>
                        <a:pt x="191" y="3267"/>
                      </a:lnTo>
                      <a:lnTo>
                        <a:pt x="183" y="3267"/>
                      </a:lnTo>
                      <a:lnTo>
                        <a:pt x="180" y="3267"/>
                      </a:lnTo>
                      <a:lnTo>
                        <a:pt x="21" y="3410"/>
                      </a:lnTo>
                      <a:lnTo>
                        <a:pt x="57" y="3410"/>
                      </a:lnTo>
                      <a:lnTo>
                        <a:pt x="96" y="3410"/>
                      </a:lnTo>
                      <a:lnTo>
                        <a:pt x="136" y="3410"/>
                      </a:lnTo>
                      <a:lnTo>
                        <a:pt x="179" y="3410"/>
                      </a:lnTo>
                      <a:lnTo>
                        <a:pt x="223" y="3411"/>
                      </a:lnTo>
                      <a:lnTo>
                        <a:pt x="270" y="3411"/>
                      </a:lnTo>
                      <a:lnTo>
                        <a:pt x="320" y="3411"/>
                      </a:lnTo>
                      <a:lnTo>
                        <a:pt x="369" y="3411"/>
                      </a:lnTo>
                      <a:lnTo>
                        <a:pt x="420" y="3410"/>
                      </a:lnTo>
                      <a:lnTo>
                        <a:pt x="471" y="3410"/>
                      </a:lnTo>
                      <a:lnTo>
                        <a:pt x="524" y="3410"/>
                      </a:lnTo>
                      <a:lnTo>
                        <a:pt x="578" y="3409"/>
                      </a:lnTo>
                      <a:lnTo>
                        <a:pt x="631" y="3407"/>
                      </a:lnTo>
                      <a:lnTo>
                        <a:pt x="685" y="3405"/>
                      </a:lnTo>
                      <a:lnTo>
                        <a:pt x="739" y="3404"/>
                      </a:lnTo>
                      <a:lnTo>
                        <a:pt x="794" y="3401"/>
                      </a:lnTo>
                      <a:lnTo>
                        <a:pt x="848" y="3399"/>
                      </a:lnTo>
                      <a:lnTo>
                        <a:pt x="901" y="3395"/>
                      </a:lnTo>
                      <a:lnTo>
                        <a:pt x="952" y="3392"/>
                      </a:lnTo>
                      <a:lnTo>
                        <a:pt x="1004" y="3387"/>
                      </a:lnTo>
                      <a:lnTo>
                        <a:pt x="1053" y="3382"/>
                      </a:lnTo>
                      <a:lnTo>
                        <a:pt x="1103" y="3376"/>
                      </a:lnTo>
                      <a:lnTo>
                        <a:pt x="1150" y="3370"/>
                      </a:lnTo>
                      <a:lnTo>
                        <a:pt x="1195" y="3364"/>
                      </a:lnTo>
                      <a:lnTo>
                        <a:pt x="1239" y="3355"/>
                      </a:lnTo>
                      <a:lnTo>
                        <a:pt x="1281" y="3347"/>
                      </a:lnTo>
                      <a:lnTo>
                        <a:pt x="1319" y="3338"/>
                      </a:lnTo>
                      <a:lnTo>
                        <a:pt x="1357" y="3329"/>
                      </a:lnTo>
                      <a:lnTo>
                        <a:pt x="1390" y="3318"/>
                      </a:lnTo>
                      <a:lnTo>
                        <a:pt x="1422" y="3306"/>
                      </a:lnTo>
                      <a:lnTo>
                        <a:pt x="1449" y="3292"/>
                      </a:lnTo>
                      <a:lnTo>
                        <a:pt x="1473" y="3279"/>
                      </a:lnTo>
                      <a:lnTo>
                        <a:pt x="1521" y="3238"/>
                      </a:lnTo>
                      <a:lnTo>
                        <a:pt x="1569" y="3195"/>
                      </a:lnTo>
                      <a:lnTo>
                        <a:pt x="1616" y="3151"/>
                      </a:lnTo>
                      <a:lnTo>
                        <a:pt x="1662" y="3107"/>
                      </a:lnTo>
                      <a:lnTo>
                        <a:pt x="1707" y="3062"/>
                      </a:lnTo>
                      <a:lnTo>
                        <a:pt x="1751" y="3016"/>
                      </a:lnTo>
                      <a:lnTo>
                        <a:pt x="1793" y="2971"/>
                      </a:lnTo>
                      <a:lnTo>
                        <a:pt x="1834" y="2926"/>
                      </a:lnTo>
                      <a:lnTo>
                        <a:pt x="1873" y="2882"/>
                      </a:lnTo>
                      <a:lnTo>
                        <a:pt x="1910" y="2840"/>
                      </a:lnTo>
                      <a:lnTo>
                        <a:pt x="1946" y="2798"/>
                      </a:lnTo>
                      <a:lnTo>
                        <a:pt x="1978" y="2760"/>
                      </a:lnTo>
                      <a:lnTo>
                        <a:pt x="2010" y="2723"/>
                      </a:lnTo>
                      <a:lnTo>
                        <a:pt x="2039" y="2690"/>
                      </a:lnTo>
                      <a:lnTo>
                        <a:pt x="2064" y="2659"/>
                      </a:lnTo>
                      <a:lnTo>
                        <a:pt x="2088" y="2632"/>
                      </a:lnTo>
                      <a:lnTo>
                        <a:pt x="2108" y="2614"/>
                      </a:lnTo>
                      <a:lnTo>
                        <a:pt x="2131" y="2592"/>
                      </a:lnTo>
                      <a:lnTo>
                        <a:pt x="2158" y="2567"/>
                      </a:lnTo>
                      <a:lnTo>
                        <a:pt x="2187" y="2540"/>
                      </a:lnTo>
                      <a:lnTo>
                        <a:pt x="2218" y="2510"/>
                      </a:lnTo>
                      <a:lnTo>
                        <a:pt x="2251" y="2477"/>
                      </a:lnTo>
                      <a:lnTo>
                        <a:pt x="2288" y="2442"/>
                      </a:lnTo>
                      <a:lnTo>
                        <a:pt x="2325" y="2405"/>
                      </a:lnTo>
                      <a:lnTo>
                        <a:pt x="2365" y="2368"/>
                      </a:lnTo>
                      <a:lnTo>
                        <a:pt x="2404" y="2329"/>
                      </a:lnTo>
                      <a:lnTo>
                        <a:pt x="2445" y="2289"/>
                      </a:lnTo>
                      <a:lnTo>
                        <a:pt x="2487" y="2248"/>
                      </a:lnTo>
                      <a:lnTo>
                        <a:pt x="2531" y="2206"/>
                      </a:lnTo>
                      <a:lnTo>
                        <a:pt x="2573" y="2164"/>
                      </a:lnTo>
                      <a:lnTo>
                        <a:pt x="2616" y="2123"/>
                      </a:lnTo>
                      <a:lnTo>
                        <a:pt x="2658" y="2081"/>
                      </a:lnTo>
                      <a:lnTo>
                        <a:pt x="2700" y="2040"/>
                      </a:lnTo>
                      <a:lnTo>
                        <a:pt x="2741" y="2000"/>
                      </a:lnTo>
                      <a:lnTo>
                        <a:pt x="2781" y="1961"/>
                      </a:lnTo>
                      <a:lnTo>
                        <a:pt x="2819" y="1924"/>
                      </a:lnTo>
                      <a:lnTo>
                        <a:pt x="2855" y="1887"/>
                      </a:lnTo>
                      <a:lnTo>
                        <a:pt x="2891" y="1852"/>
                      </a:lnTo>
                      <a:lnTo>
                        <a:pt x="2924" y="1821"/>
                      </a:lnTo>
                      <a:lnTo>
                        <a:pt x="2954" y="1790"/>
                      </a:lnTo>
                      <a:lnTo>
                        <a:pt x="2983" y="1762"/>
                      </a:lnTo>
                      <a:lnTo>
                        <a:pt x="3007" y="1738"/>
                      </a:lnTo>
                      <a:lnTo>
                        <a:pt x="3030" y="1716"/>
                      </a:lnTo>
                      <a:lnTo>
                        <a:pt x="3048" y="1698"/>
                      </a:lnTo>
                      <a:lnTo>
                        <a:pt x="3062" y="1683"/>
                      </a:lnTo>
                      <a:lnTo>
                        <a:pt x="3073" y="1673"/>
                      </a:lnTo>
                      <a:lnTo>
                        <a:pt x="3080" y="1666"/>
                      </a:lnTo>
                      <a:lnTo>
                        <a:pt x="3083" y="1664"/>
                      </a:lnTo>
                      <a:lnTo>
                        <a:pt x="3059" y="1698"/>
                      </a:lnTo>
                      <a:lnTo>
                        <a:pt x="3032" y="1733"/>
                      </a:lnTo>
                      <a:lnTo>
                        <a:pt x="3006" y="1768"/>
                      </a:lnTo>
                      <a:lnTo>
                        <a:pt x="2978" y="1805"/>
                      </a:lnTo>
                      <a:lnTo>
                        <a:pt x="2949" y="1842"/>
                      </a:lnTo>
                      <a:lnTo>
                        <a:pt x="2920" y="1880"/>
                      </a:lnTo>
                      <a:lnTo>
                        <a:pt x="2890" y="1918"/>
                      </a:lnTo>
                      <a:lnTo>
                        <a:pt x="2860" y="1956"/>
                      </a:lnTo>
                      <a:lnTo>
                        <a:pt x="2829" y="1995"/>
                      </a:lnTo>
                      <a:lnTo>
                        <a:pt x="2799" y="2034"/>
                      </a:lnTo>
                      <a:lnTo>
                        <a:pt x="2768" y="2073"/>
                      </a:lnTo>
                      <a:lnTo>
                        <a:pt x="2736" y="2112"/>
                      </a:lnTo>
                      <a:lnTo>
                        <a:pt x="2705" y="2149"/>
                      </a:lnTo>
                      <a:lnTo>
                        <a:pt x="2674" y="2188"/>
                      </a:lnTo>
                      <a:lnTo>
                        <a:pt x="2642" y="2226"/>
                      </a:lnTo>
                      <a:lnTo>
                        <a:pt x="2612" y="2262"/>
                      </a:lnTo>
                      <a:lnTo>
                        <a:pt x="2582" y="2299"/>
                      </a:lnTo>
                      <a:lnTo>
                        <a:pt x="2553" y="2334"/>
                      </a:lnTo>
                      <a:lnTo>
                        <a:pt x="2525" y="2368"/>
                      </a:lnTo>
                      <a:lnTo>
                        <a:pt x="2497" y="2400"/>
                      </a:lnTo>
                      <a:lnTo>
                        <a:pt x="2470" y="2432"/>
                      </a:lnTo>
                      <a:lnTo>
                        <a:pt x="2444" y="2462"/>
                      </a:lnTo>
                      <a:lnTo>
                        <a:pt x="2420" y="2491"/>
                      </a:lnTo>
                      <a:lnTo>
                        <a:pt x="2396" y="2519"/>
                      </a:lnTo>
                      <a:lnTo>
                        <a:pt x="2374" y="2545"/>
                      </a:lnTo>
                      <a:lnTo>
                        <a:pt x="2354" y="2568"/>
                      </a:lnTo>
                      <a:lnTo>
                        <a:pt x="2334" y="2590"/>
                      </a:lnTo>
                      <a:lnTo>
                        <a:pt x="2318" y="2610"/>
                      </a:lnTo>
                      <a:lnTo>
                        <a:pt x="2302" y="2627"/>
                      </a:lnTo>
                      <a:lnTo>
                        <a:pt x="2289" y="2643"/>
                      </a:lnTo>
                      <a:lnTo>
                        <a:pt x="2278" y="2656"/>
                      </a:lnTo>
                      <a:lnTo>
                        <a:pt x="2268" y="2666"/>
                      </a:lnTo>
                      <a:lnTo>
                        <a:pt x="2230" y="2704"/>
                      </a:lnTo>
                      <a:lnTo>
                        <a:pt x="2188" y="2746"/>
                      </a:lnTo>
                      <a:lnTo>
                        <a:pt x="2143" y="2791"/>
                      </a:lnTo>
                      <a:lnTo>
                        <a:pt x="2096" y="2841"/>
                      </a:lnTo>
                      <a:lnTo>
                        <a:pt x="2047" y="2892"/>
                      </a:lnTo>
                      <a:lnTo>
                        <a:pt x="1998" y="2944"/>
                      </a:lnTo>
                      <a:lnTo>
                        <a:pt x="1946" y="2996"/>
                      </a:lnTo>
                      <a:lnTo>
                        <a:pt x="1894" y="3048"/>
                      </a:lnTo>
                      <a:lnTo>
                        <a:pt x="1844" y="3101"/>
                      </a:lnTo>
                      <a:lnTo>
                        <a:pt x="1792" y="3149"/>
                      </a:lnTo>
                      <a:lnTo>
                        <a:pt x="1741" y="3195"/>
                      </a:lnTo>
                      <a:lnTo>
                        <a:pt x="1692" y="3238"/>
                      </a:lnTo>
                      <a:lnTo>
                        <a:pt x="1645" y="3275"/>
                      </a:lnTo>
                      <a:lnTo>
                        <a:pt x="1600" y="3307"/>
                      </a:lnTo>
                      <a:lnTo>
                        <a:pt x="1556" y="3333"/>
                      </a:lnTo>
                      <a:lnTo>
                        <a:pt x="1517" y="3352"/>
                      </a:lnTo>
                      <a:lnTo>
                        <a:pt x="1474" y="3365"/>
                      </a:lnTo>
                      <a:lnTo>
                        <a:pt x="1430" y="3380"/>
                      </a:lnTo>
                      <a:lnTo>
                        <a:pt x="1382" y="3397"/>
                      </a:lnTo>
                      <a:lnTo>
                        <a:pt x="1330" y="3412"/>
                      </a:lnTo>
                      <a:lnTo>
                        <a:pt x="1276" y="3430"/>
                      </a:lnTo>
                      <a:lnTo>
                        <a:pt x="1219" y="3449"/>
                      </a:lnTo>
                      <a:lnTo>
                        <a:pt x="1160" y="3467"/>
                      </a:lnTo>
                      <a:lnTo>
                        <a:pt x="1100" y="3486"/>
                      </a:lnTo>
                      <a:lnTo>
                        <a:pt x="1039" y="3507"/>
                      </a:lnTo>
                      <a:lnTo>
                        <a:pt x="978" y="3526"/>
                      </a:lnTo>
                      <a:lnTo>
                        <a:pt x="914" y="3547"/>
                      </a:lnTo>
                      <a:lnTo>
                        <a:pt x="850" y="3568"/>
                      </a:lnTo>
                      <a:lnTo>
                        <a:pt x="788" y="3588"/>
                      </a:lnTo>
                      <a:lnTo>
                        <a:pt x="724" y="3608"/>
                      </a:lnTo>
                      <a:lnTo>
                        <a:pt x="661" y="3628"/>
                      </a:lnTo>
                      <a:lnTo>
                        <a:pt x="600" y="3648"/>
                      </a:lnTo>
                      <a:lnTo>
                        <a:pt x="539" y="3667"/>
                      </a:lnTo>
                      <a:lnTo>
                        <a:pt x="480" y="3686"/>
                      </a:lnTo>
                      <a:lnTo>
                        <a:pt x="423" y="3705"/>
                      </a:lnTo>
                      <a:lnTo>
                        <a:pt x="368" y="3722"/>
                      </a:lnTo>
                      <a:lnTo>
                        <a:pt x="316" y="3739"/>
                      </a:lnTo>
                      <a:lnTo>
                        <a:pt x="267" y="3754"/>
                      </a:lnTo>
                      <a:lnTo>
                        <a:pt x="220" y="3769"/>
                      </a:lnTo>
                      <a:lnTo>
                        <a:pt x="178" y="3782"/>
                      </a:lnTo>
                      <a:lnTo>
                        <a:pt x="138" y="3796"/>
                      </a:lnTo>
                      <a:lnTo>
                        <a:pt x="103" y="3807"/>
                      </a:lnTo>
                      <a:lnTo>
                        <a:pt x="73" y="3816"/>
                      </a:lnTo>
                      <a:lnTo>
                        <a:pt x="48" y="3824"/>
                      </a:lnTo>
                      <a:lnTo>
                        <a:pt x="27" y="3831"/>
                      </a:lnTo>
                      <a:lnTo>
                        <a:pt x="12" y="3836"/>
                      </a:lnTo>
                      <a:lnTo>
                        <a:pt x="3" y="3838"/>
                      </a:lnTo>
                      <a:lnTo>
                        <a:pt x="0" y="3839"/>
                      </a:lnTo>
                      <a:lnTo>
                        <a:pt x="92" y="3986"/>
                      </a:lnTo>
                      <a:lnTo>
                        <a:pt x="128" y="3973"/>
                      </a:lnTo>
                      <a:lnTo>
                        <a:pt x="169" y="3958"/>
                      </a:lnTo>
                      <a:lnTo>
                        <a:pt x="214" y="3942"/>
                      </a:lnTo>
                      <a:lnTo>
                        <a:pt x="263" y="3925"/>
                      </a:lnTo>
                      <a:lnTo>
                        <a:pt x="316" y="3907"/>
                      </a:lnTo>
                      <a:lnTo>
                        <a:pt x="371" y="3888"/>
                      </a:lnTo>
                      <a:lnTo>
                        <a:pt x="430" y="3867"/>
                      </a:lnTo>
                      <a:lnTo>
                        <a:pt x="492" y="3845"/>
                      </a:lnTo>
                      <a:lnTo>
                        <a:pt x="555" y="3824"/>
                      </a:lnTo>
                      <a:lnTo>
                        <a:pt x="620" y="3799"/>
                      </a:lnTo>
                      <a:lnTo>
                        <a:pt x="688" y="3776"/>
                      </a:lnTo>
                      <a:lnTo>
                        <a:pt x="755" y="3751"/>
                      </a:lnTo>
                      <a:lnTo>
                        <a:pt x="825" y="3725"/>
                      </a:lnTo>
                      <a:lnTo>
                        <a:pt x="893" y="3699"/>
                      </a:lnTo>
                      <a:lnTo>
                        <a:pt x="963" y="3672"/>
                      </a:lnTo>
                      <a:lnTo>
                        <a:pt x="1033" y="3645"/>
                      </a:lnTo>
                      <a:lnTo>
                        <a:pt x="1103" y="3617"/>
                      </a:lnTo>
                      <a:lnTo>
                        <a:pt x="1171" y="3588"/>
                      </a:lnTo>
                      <a:lnTo>
                        <a:pt x="1239" y="3560"/>
                      </a:lnTo>
                      <a:lnTo>
                        <a:pt x="1304" y="3531"/>
                      </a:lnTo>
                      <a:lnTo>
                        <a:pt x="1369" y="3501"/>
                      </a:lnTo>
                      <a:lnTo>
                        <a:pt x="1430" y="3472"/>
                      </a:lnTo>
                      <a:lnTo>
                        <a:pt x="1490" y="3443"/>
                      </a:lnTo>
                      <a:lnTo>
                        <a:pt x="1547" y="3412"/>
                      </a:lnTo>
                      <a:lnTo>
                        <a:pt x="1600" y="3382"/>
                      </a:lnTo>
                      <a:lnTo>
                        <a:pt x="1650" y="3353"/>
                      </a:lnTo>
                      <a:lnTo>
                        <a:pt x="1696" y="3323"/>
                      </a:lnTo>
                      <a:lnTo>
                        <a:pt x="1738" y="3293"/>
                      </a:lnTo>
                      <a:lnTo>
                        <a:pt x="1775" y="3264"/>
                      </a:lnTo>
                      <a:lnTo>
                        <a:pt x="1809" y="3234"/>
                      </a:lnTo>
                      <a:lnTo>
                        <a:pt x="1837" y="3206"/>
                      </a:lnTo>
                      <a:lnTo>
                        <a:pt x="1858" y="3177"/>
                      </a:lnTo>
                      <a:lnTo>
                        <a:pt x="1882" y="3147"/>
                      </a:lnTo>
                      <a:lnTo>
                        <a:pt x="1910" y="3111"/>
                      </a:lnTo>
                      <a:lnTo>
                        <a:pt x="1941" y="3075"/>
                      </a:lnTo>
                      <a:lnTo>
                        <a:pt x="1974" y="3035"/>
                      </a:lnTo>
                      <a:lnTo>
                        <a:pt x="2009" y="2994"/>
                      </a:lnTo>
                      <a:lnTo>
                        <a:pt x="2043" y="2952"/>
                      </a:lnTo>
                      <a:lnTo>
                        <a:pt x="2079" y="2911"/>
                      </a:lnTo>
                      <a:lnTo>
                        <a:pt x="2114" y="2870"/>
                      </a:lnTo>
                      <a:lnTo>
                        <a:pt x="2147" y="2831"/>
                      </a:lnTo>
                      <a:lnTo>
                        <a:pt x="2178" y="2795"/>
                      </a:lnTo>
                      <a:lnTo>
                        <a:pt x="2207" y="2762"/>
                      </a:lnTo>
                      <a:lnTo>
                        <a:pt x="2232" y="2734"/>
                      </a:lnTo>
                      <a:lnTo>
                        <a:pt x="2253" y="2710"/>
                      </a:lnTo>
                      <a:lnTo>
                        <a:pt x="2268" y="2693"/>
                      </a:lnTo>
                      <a:lnTo>
                        <a:pt x="2278" y="2681"/>
                      </a:lnTo>
                      <a:lnTo>
                        <a:pt x="2282" y="2677"/>
                      </a:lnTo>
                      <a:lnTo>
                        <a:pt x="2309" y="2648"/>
                      </a:lnTo>
                      <a:lnTo>
                        <a:pt x="2338" y="2618"/>
                      </a:lnTo>
                      <a:lnTo>
                        <a:pt x="2369" y="2584"/>
                      </a:lnTo>
                      <a:lnTo>
                        <a:pt x="2403" y="2548"/>
                      </a:lnTo>
                      <a:lnTo>
                        <a:pt x="2437" y="2511"/>
                      </a:lnTo>
                      <a:lnTo>
                        <a:pt x="2473" y="2472"/>
                      </a:lnTo>
                      <a:lnTo>
                        <a:pt x="2510" y="2431"/>
                      </a:lnTo>
                      <a:lnTo>
                        <a:pt x="2549" y="2390"/>
                      </a:lnTo>
                      <a:lnTo>
                        <a:pt x="2587" y="2347"/>
                      </a:lnTo>
                      <a:lnTo>
                        <a:pt x="2627" y="2303"/>
                      </a:lnTo>
                      <a:lnTo>
                        <a:pt x="2666" y="2260"/>
                      </a:lnTo>
                      <a:lnTo>
                        <a:pt x="2706" y="2216"/>
                      </a:lnTo>
                      <a:lnTo>
                        <a:pt x="2746" y="2171"/>
                      </a:lnTo>
                      <a:lnTo>
                        <a:pt x="2786" y="2128"/>
                      </a:lnTo>
                      <a:lnTo>
                        <a:pt x="2824" y="2084"/>
                      </a:lnTo>
                      <a:lnTo>
                        <a:pt x="2864" y="2040"/>
                      </a:lnTo>
                      <a:lnTo>
                        <a:pt x="2901" y="1999"/>
                      </a:lnTo>
                      <a:lnTo>
                        <a:pt x="2937" y="1958"/>
                      </a:lnTo>
                      <a:lnTo>
                        <a:pt x="2973" y="1918"/>
                      </a:lnTo>
                      <a:lnTo>
                        <a:pt x="3007" y="1880"/>
                      </a:lnTo>
                      <a:lnTo>
                        <a:pt x="3039" y="1844"/>
                      </a:lnTo>
                      <a:lnTo>
                        <a:pt x="3071" y="1808"/>
                      </a:lnTo>
                      <a:lnTo>
                        <a:pt x="3100" y="1777"/>
                      </a:lnTo>
                      <a:lnTo>
                        <a:pt x="3126" y="1747"/>
                      </a:lnTo>
                      <a:lnTo>
                        <a:pt x="3150" y="1720"/>
                      </a:lnTo>
                      <a:lnTo>
                        <a:pt x="3172" y="1696"/>
                      </a:lnTo>
                      <a:lnTo>
                        <a:pt x="3190" y="1674"/>
                      </a:lnTo>
                      <a:lnTo>
                        <a:pt x="3205" y="1656"/>
                      </a:lnTo>
                      <a:lnTo>
                        <a:pt x="3219" y="1642"/>
                      </a:lnTo>
                      <a:lnTo>
                        <a:pt x="3228" y="1631"/>
                      </a:lnTo>
                      <a:lnTo>
                        <a:pt x="3233" y="1625"/>
                      </a:lnTo>
                      <a:lnTo>
                        <a:pt x="3235" y="1623"/>
                      </a:lnTo>
                      <a:lnTo>
                        <a:pt x="3214" y="1651"/>
                      </a:lnTo>
                      <a:lnTo>
                        <a:pt x="3191" y="1681"/>
                      </a:lnTo>
                      <a:lnTo>
                        <a:pt x="3167" y="1713"/>
                      </a:lnTo>
                      <a:lnTo>
                        <a:pt x="3142" y="1747"/>
                      </a:lnTo>
                      <a:lnTo>
                        <a:pt x="3115" y="1782"/>
                      </a:lnTo>
                      <a:lnTo>
                        <a:pt x="3087" y="1818"/>
                      </a:lnTo>
                      <a:lnTo>
                        <a:pt x="3060" y="1856"/>
                      </a:lnTo>
                      <a:lnTo>
                        <a:pt x="3031" y="1895"/>
                      </a:lnTo>
                      <a:lnTo>
                        <a:pt x="3001" y="1935"/>
                      </a:lnTo>
                      <a:lnTo>
                        <a:pt x="2971" y="1975"/>
                      </a:lnTo>
                      <a:lnTo>
                        <a:pt x="2941" y="2016"/>
                      </a:lnTo>
                      <a:lnTo>
                        <a:pt x="2911" y="2058"/>
                      </a:lnTo>
                      <a:lnTo>
                        <a:pt x="2879" y="2100"/>
                      </a:lnTo>
                      <a:lnTo>
                        <a:pt x="2849" y="2142"/>
                      </a:lnTo>
                      <a:lnTo>
                        <a:pt x="2818" y="2183"/>
                      </a:lnTo>
                      <a:lnTo>
                        <a:pt x="2788" y="2225"/>
                      </a:lnTo>
                      <a:lnTo>
                        <a:pt x="2758" y="2266"/>
                      </a:lnTo>
                      <a:lnTo>
                        <a:pt x="2728" y="2306"/>
                      </a:lnTo>
                      <a:lnTo>
                        <a:pt x="2699" y="2346"/>
                      </a:lnTo>
                      <a:lnTo>
                        <a:pt x="2670" y="2385"/>
                      </a:lnTo>
                      <a:lnTo>
                        <a:pt x="2642" y="2422"/>
                      </a:lnTo>
                      <a:lnTo>
                        <a:pt x="2615" y="2458"/>
                      </a:lnTo>
                      <a:lnTo>
                        <a:pt x="2590" y="2493"/>
                      </a:lnTo>
                      <a:lnTo>
                        <a:pt x="2564" y="2525"/>
                      </a:lnTo>
                      <a:lnTo>
                        <a:pt x="2540" y="2557"/>
                      </a:lnTo>
                      <a:lnTo>
                        <a:pt x="2519" y="2586"/>
                      </a:lnTo>
                      <a:lnTo>
                        <a:pt x="2497" y="2614"/>
                      </a:lnTo>
                      <a:lnTo>
                        <a:pt x="2478" y="2638"/>
                      </a:lnTo>
                      <a:lnTo>
                        <a:pt x="2460" y="2660"/>
                      </a:lnTo>
                      <a:lnTo>
                        <a:pt x="2444" y="2681"/>
                      </a:lnTo>
                      <a:lnTo>
                        <a:pt x="2430" y="2698"/>
                      </a:lnTo>
                      <a:lnTo>
                        <a:pt x="2417" y="2711"/>
                      </a:lnTo>
                      <a:lnTo>
                        <a:pt x="2359" y="2789"/>
                      </a:lnTo>
                      <a:lnTo>
                        <a:pt x="2300" y="2864"/>
                      </a:lnTo>
                      <a:lnTo>
                        <a:pt x="2239" y="2936"/>
                      </a:lnTo>
                      <a:lnTo>
                        <a:pt x="2179" y="3005"/>
                      </a:lnTo>
                      <a:lnTo>
                        <a:pt x="2118" y="3071"/>
                      </a:lnTo>
                      <a:lnTo>
                        <a:pt x="2057" y="3136"/>
                      </a:lnTo>
                      <a:lnTo>
                        <a:pt x="1994" y="3196"/>
                      </a:lnTo>
                      <a:lnTo>
                        <a:pt x="1932" y="3256"/>
                      </a:lnTo>
                      <a:lnTo>
                        <a:pt x="1869" y="3313"/>
                      </a:lnTo>
                      <a:lnTo>
                        <a:pt x="1806" y="3367"/>
                      </a:lnTo>
                      <a:lnTo>
                        <a:pt x="1744" y="3420"/>
                      </a:lnTo>
                      <a:lnTo>
                        <a:pt x="1681" y="3471"/>
                      </a:lnTo>
                      <a:lnTo>
                        <a:pt x="1619" y="3519"/>
                      </a:lnTo>
                      <a:lnTo>
                        <a:pt x="1556" y="3566"/>
                      </a:lnTo>
                      <a:lnTo>
                        <a:pt x="1494" y="3612"/>
                      </a:lnTo>
                      <a:lnTo>
                        <a:pt x="1431" y="3656"/>
                      </a:lnTo>
                      <a:lnTo>
                        <a:pt x="1370" y="3699"/>
                      </a:lnTo>
                      <a:lnTo>
                        <a:pt x="1307" y="3741"/>
                      </a:lnTo>
                      <a:lnTo>
                        <a:pt x="1247" y="3781"/>
                      </a:lnTo>
                      <a:lnTo>
                        <a:pt x="1186" y="3820"/>
                      </a:lnTo>
                      <a:lnTo>
                        <a:pt x="1127" y="3859"/>
                      </a:lnTo>
                      <a:lnTo>
                        <a:pt x="1067" y="3896"/>
                      </a:lnTo>
                      <a:lnTo>
                        <a:pt x="1009" y="3934"/>
                      </a:lnTo>
                      <a:lnTo>
                        <a:pt x="951" y="3970"/>
                      </a:lnTo>
                      <a:lnTo>
                        <a:pt x="895" y="4007"/>
                      </a:lnTo>
                      <a:lnTo>
                        <a:pt x="838" y="4042"/>
                      </a:lnTo>
                      <a:lnTo>
                        <a:pt x="784" y="4077"/>
                      </a:lnTo>
                      <a:lnTo>
                        <a:pt x="730" y="4112"/>
                      </a:lnTo>
                      <a:lnTo>
                        <a:pt x="677" y="4149"/>
                      </a:lnTo>
                      <a:lnTo>
                        <a:pt x="626" y="4184"/>
                      </a:lnTo>
                      <a:lnTo>
                        <a:pt x="576" y="4219"/>
                      </a:lnTo>
                      <a:lnTo>
                        <a:pt x="528" y="4255"/>
                      </a:lnTo>
                      <a:lnTo>
                        <a:pt x="695" y="4345"/>
                      </a:lnTo>
                      <a:lnTo>
                        <a:pt x="738" y="4314"/>
                      </a:lnTo>
                      <a:lnTo>
                        <a:pt x="783" y="4280"/>
                      </a:lnTo>
                      <a:lnTo>
                        <a:pt x="830" y="4245"/>
                      </a:lnTo>
                      <a:lnTo>
                        <a:pt x="879" y="4207"/>
                      </a:lnTo>
                      <a:lnTo>
                        <a:pt x="931" y="4168"/>
                      </a:lnTo>
                      <a:lnTo>
                        <a:pt x="982" y="4127"/>
                      </a:lnTo>
                      <a:lnTo>
                        <a:pt x="1038" y="4084"/>
                      </a:lnTo>
                      <a:lnTo>
                        <a:pt x="1093" y="4041"/>
                      </a:lnTo>
                      <a:lnTo>
                        <a:pt x="1150" y="3995"/>
                      </a:lnTo>
                      <a:lnTo>
                        <a:pt x="1209" y="3947"/>
                      </a:lnTo>
                      <a:lnTo>
                        <a:pt x="1268" y="3900"/>
                      </a:lnTo>
                      <a:lnTo>
                        <a:pt x="1326" y="3850"/>
                      </a:lnTo>
                      <a:lnTo>
                        <a:pt x="1387" y="3799"/>
                      </a:lnTo>
                      <a:lnTo>
                        <a:pt x="1448" y="3747"/>
                      </a:lnTo>
                      <a:lnTo>
                        <a:pt x="1509" y="3694"/>
                      </a:lnTo>
                      <a:lnTo>
                        <a:pt x="1571" y="3640"/>
                      </a:lnTo>
                      <a:lnTo>
                        <a:pt x="1632" y="3585"/>
                      </a:lnTo>
                      <a:lnTo>
                        <a:pt x="1693" y="3530"/>
                      </a:lnTo>
                      <a:lnTo>
                        <a:pt x="1754" y="3473"/>
                      </a:lnTo>
                      <a:lnTo>
                        <a:pt x="1815" y="3416"/>
                      </a:lnTo>
                      <a:lnTo>
                        <a:pt x="1874" y="3358"/>
                      </a:lnTo>
                      <a:lnTo>
                        <a:pt x="1934" y="3299"/>
                      </a:lnTo>
                      <a:lnTo>
                        <a:pt x="1992" y="3240"/>
                      </a:lnTo>
                      <a:lnTo>
                        <a:pt x="2048" y="3181"/>
                      </a:lnTo>
                      <a:lnTo>
                        <a:pt x="2105" y="3121"/>
                      </a:lnTo>
                      <a:lnTo>
                        <a:pt x="2159" y="3062"/>
                      </a:lnTo>
                      <a:lnTo>
                        <a:pt x="2212" y="3001"/>
                      </a:lnTo>
                      <a:lnTo>
                        <a:pt x="2264" y="2942"/>
                      </a:lnTo>
                      <a:lnTo>
                        <a:pt x="2313" y="2881"/>
                      </a:lnTo>
                      <a:lnTo>
                        <a:pt x="2361" y="2820"/>
                      </a:lnTo>
                      <a:lnTo>
                        <a:pt x="2405" y="2760"/>
                      </a:lnTo>
                      <a:lnTo>
                        <a:pt x="2449" y="2700"/>
                      </a:lnTo>
                      <a:lnTo>
                        <a:pt x="2474" y="2671"/>
                      </a:lnTo>
                      <a:lnTo>
                        <a:pt x="2502" y="2639"/>
                      </a:lnTo>
                      <a:lnTo>
                        <a:pt x="2531" y="2607"/>
                      </a:lnTo>
                      <a:lnTo>
                        <a:pt x="2562" y="2572"/>
                      </a:lnTo>
                      <a:lnTo>
                        <a:pt x="2594" y="2535"/>
                      </a:lnTo>
                      <a:lnTo>
                        <a:pt x="2627" y="2496"/>
                      </a:lnTo>
                      <a:lnTo>
                        <a:pt x="2662" y="2458"/>
                      </a:lnTo>
                      <a:lnTo>
                        <a:pt x="2697" y="2416"/>
                      </a:lnTo>
                      <a:lnTo>
                        <a:pt x="2733" y="2376"/>
                      </a:lnTo>
                      <a:lnTo>
                        <a:pt x="2769" y="2334"/>
                      </a:lnTo>
                      <a:lnTo>
                        <a:pt x="2806" y="2293"/>
                      </a:lnTo>
                      <a:lnTo>
                        <a:pt x="2843" y="2250"/>
                      </a:lnTo>
                      <a:lnTo>
                        <a:pt x="2879" y="2208"/>
                      </a:lnTo>
                      <a:lnTo>
                        <a:pt x="2917" y="2165"/>
                      </a:lnTo>
                      <a:lnTo>
                        <a:pt x="2953" y="2124"/>
                      </a:lnTo>
                      <a:lnTo>
                        <a:pt x="2988" y="2084"/>
                      </a:lnTo>
                      <a:lnTo>
                        <a:pt x="3023" y="2044"/>
                      </a:lnTo>
                      <a:lnTo>
                        <a:pt x="3057" y="2005"/>
                      </a:lnTo>
                      <a:lnTo>
                        <a:pt x="3090" y="1967"/>
                      </a:lnTo>
                      <a:lnTo>
                        <a:pt x="3121" y="1931"/>
                      </a:lnTo>
                      <a:lnTo>
                        <a:pt x="3151" y="1897"/>
                      </a:lnTo>
                      <a:lnTo>
                        <a:pt x="3179" y="1864"/>
                      </a:lnTo>
                      <a:lnTo>
                        <a:pt x="3205" y="1834"/>
                      </a:lnTo>
                      <a:lnTo>
                        <a:pt x="3231" y="1806"/>
                      </a:lnTo>
                      <a:lnTo>
                        <a:pt x="3252" y="1781"/>
                      </a:lnTo>
                      <a:lnTo>
                        <a:pt x="3273" y="1757"/>
                      </a:lnTo>
                      <a:lnTo>
                        <a:pt x="3290" y="1738"/>
                      </a:lnTo>
                      <a:lnTo>
                        <a:pt x="3304" y="1721"/>
                      </a:lnTo>
                      <a:lnTo>
                        <a:pt x="3316" y="1708"/>
                      </a:lnTo>
                      <a:lnTo>
                        <a:pt x="3324" y="1698"/>
                      </a:lnTo>
                      <a:lnTo>
                        <a:pt x="3330" y="1692"/>
                      </a:lnTo>
                      <a:lnTo>
                        <a:pt x="3332" y="1690"/>
                      </a:lnTo>
                      <a:lnTo>
                        <a:pt x="3303" y="1731"/>
                      </a:lnTo>
                      <a:lnTo>
                        <a:pt x="3274" y="1774"/>
                      </a:lnTo>
                      <a:lnTo>
                        <a:pt x="3243" y="1818"/>
                      </a:lnTo>
                      <a:lnTo>
                        <a:pt x="3213" y="1862"/>
                      </a:lnTo>
                      <a:lnTo>
                        <a:pt x="3180" y="1908"/>
                      </a:lnTo>
                      <a:lnTo>
                        <a:pt x="3148" y="1953"/>
                      </a:lnTo>
                      <a:lnTo>
                        <a:pt x="3115" y="1999"/>
                      </a:lnTo>
                      <a:lnTo>
                        <a:pt x="3083" y="2045"/>
                      </a:lnTo>
                      <a:lnTo>
                        <a:pt x="3049" y="2091"/>
                      </a:lnTo>
                      <a:lnTo>
                        <a:pt x="3017" y="2137"/>
                      </a:lnTo>
                      <a:lnTo>
                        <a:pt x="2983" y="2183"/>
                      </a:lnTo>
                      <a:lnTo>
                        <a:pt x="2950" y="2228"/>
                      </a:lnTo>
                      <a:lnTo>
                        <a:pt x="2918" y="2273"/>
                      </a:lnTo>
                      <a:lnTo>
                        <a:pt x="2887" y="2317"/>
                      </a:lnTo>
                      <a:lnTo>
                        <a:pt x="2855" y="2359"/>
                      </a:lnTo>
                      <a:lnTo>
                        <a:pt x="2825" y="2400"/>
                      </a:lnTo>
                      <a:lnTo>
                        <a:pt x="2795" y="2442"/>
                      </a:lnTo>
                      <a:lnTo>
                        <a:pt x="2766" y="2481"/>
                      </a:lnTo>
                      <a:lnTo>
                        <a:pt x="2739" y="2517"/>
                      </a:lnTo>
                      <a:lnTo>
                        <a:pt x="2712" y="2553"/>
                      </a:lnTo>
                      <a:lnTo>
                        <a:pt x="2688" y="2587"/>
                      </a:lnTo>
                      <a:lnTo>
                        <a:pt x="2664" y="2619"/>
                      </a:lnTo>
                      <a:lnTo>
                        <a:pt x="2642" y="2648"/>
                      </a:lnTo>
                      <a:lnTo>
                        <a:pt x="2623" y="2675"/>
                      </a:lnTo>
                      <a:lnTo>
                        <a:pt x="2605" y="2699"/>
                      </a:lnTo>
                      <a:lnTo>
                        <a:pt x="2588" y="2721"/>
                      </a:lnTo>
                      <a:lnTo>
                        <a:pt x="2575" y="2739"/>
                      </a:lnTo>
                      <a:lnTo>
                        <a:pt x="2563" y="2755"/>
                      </a:lnTo>
                      <a:lnTo>
                        <a:pt x="2553" y="2767"/>
                      </a:lnTo>
                      <a:lnTo>
                        <a:pt x="2547" y="2777"/>
                      </a:lnTo>
                      <a:lnTo>
                        <a:pt x="2543" y="2781"/>
                      </a:lnTo>
                      <a:lnTo>
                        <a:pt x="2541" y="2784"/>
                      </a:lnTo>
                      <a:lnTo>
                        <a:pt x="2515" y="2812"/>
                      </a:lnTo>
                      <a:lnTo>
                        <a:pt x="2488" y="2841"/>
                      </a:lnTo>
                      <a:lnTo>
                        <a:pt x="2462" y="2869"/>
                      </a:lnTo>
                      <a:lnTo>
                        <a:pt x="2436" y="2898"/>
                      </a:lnTo>
                      <a:lnTo>
                        <a:pt x="2409" y="2926"/>
                      </a:lnTo>
                      <a:lnTo>
                        <a:pt x="2384" y="2955"/>
                      </a:lnTo>
                      <a:lnTo>
                        <a:pt x="2357" y="2983"/>
                      </a:lnTo>
                      <a:lnTo>
                        <a:pt x="2332" y="3012"/>
                      </a:lnTo>
                      <a:lnTo>
                        <a:pt x="2308" y="3040"/>
                      </a:lnTo>
                      <a:lnTo>
                        <a:pt x="2283" y="3068"/>
                      </a:lnTo>
                      <a:lnTo>
                        <a:pt x="2259" y="3096"/>
                      </a:lnTo>
                      <a:lnTo>
                        <a:pt x="2235" y="3124"/>
                      </a:lnTo>
                      <a:lnTo>
                        <a:pt x="2212" y="3151"/>
                      </a:lnTo>
                      <a:lnTo>
                        <a:pt x="2189" y="3179"/>
                      </a:lnTo>
                      <a:lnTo>
                        <a:pt x="2166" y="3207"/>
                      </a:lnTo>
                      <a:lnTo>
                        <a:pt x="2144" y="3235"/>
                      </a:lnTo>
                      <a:lnTo>
                        <a:pt x="2124" y="3262"/>
                      </a:lnTo>
                      <a:lnTo>
                        <a:pt x="2104" y="3289"/>
                      </a:lnTo>
                      <a:lnTo>
                        <a:pt x="2083" y="3316"/>
                      </a:lnTo>
                      <a:lnTo>
                        <a:pt x="2064" y="3343"/>
                      </a:lnTo>
                      <a:lnTo>
                        <a:pt x="2046" y="3370"/>
                      </a:lnTo>
                      <a:lnTo>
                        <a:pt x="2028" y="3395"/>
                      </a:lnTo>
                      <a:lnTo>
                        <a:pt x="2011" y="3422"/>
                      </a:lnTo>
                      <a:lnTo>
                        <a:pt x="1995" y="3447"/>
                      </a:lnTo>
                      <a:lnTo>
                        <a:pt x="1980" y="3473"/>
                      </a:lnTo>
                      <a:lnTo>
                        <a:pt x="1966" y="3498"/>
                      </a:lnTo>
                      <a:lnTo>
                        <a:pt x="1953" y="3523"/>
                      </a:lnTo>
                      <a:lnTo>
                        <a:pt x="1940" y="3548"/>
                      </a:lnTo>
                      <a:lnTo>
                        <a:pt x="1929" y="3572"/>
                      </a:lnTo>
                      <a:lnTo>
                        <a:pt x="1918" y="3595"/>
                      </a:lnTo>
                      <a:lnTo>
                        <a:pt x="1910" y="3620"/>
                      </a:lnTo>
                      <a:lnTo>
                        <a:pt x="1901" y="3643"/>
                      </a:lnTo>
                      <a:lnTo>
                        <a:pt x="1615" y="4655"/>
                      </a:lnTo>
                      <a:lnTo>
                        <a:pt x="1797" y="4689"/>
                      </a:lnTo>
                      <a:lnTo>
                        <a:pt x="1802" y="4669"/>
                      </a:lnTo>
                      <a:lnTo>
                        <a:pt x="1806" y="4647"/>
                      </a:lnTo>
                      <a:lnTo>
                        <a:pt x="1811" y="4621"/>
                      </a:lnTo>
                      <a:lnTo>
                        <a:pt x="1816" y="4592"/>
                      </a:lnTo>
                      <a:lnTo>
                        <a:pt x="1821" y="4559"/>
                      </a:lnTo>
                      <a:lnTo>
                        <a:pt x="1827" y="4524"/>
                      </a:lnTo>
                      <a:lnTo>
                        <a:pt x="1833" y="4486"/>
                      </a:lnTo>
                      <a:lnTo>
                        <a:pt x="1839" y="4446"/>
                      </a:lnTo>
                      <a:lnTo>
                        <a:pt x="1845" y="4403"/>
                      </a:lnTo>
                      <a:lnTo>
                        <a:pt x="1851" y="4359"/>
                      </a:lnTo>
                      <a:lnTo>
                        <a:pt x="1858" y="4312"/>
                      </a:lnTo>
                      <a:lnTo>
                        <a:pt x="1867" y="4265"/>
                      </a:lnTo>
                      <a:lnTo>
                        <a:pt x="1875" y="4215"/>
                      </a:lnTo>
                      <a:lnTo>
                        <a:pt x="1883" y="4166"/>
                      </a:lnTo>
                      <a:lnTo>
                        <a:pt x="1893" y="4115"/>
                      </a:lnTo>
                      <a:lnTo>
                        <a:pt x="1903" y="4063"/>
                      </a:lnTo>
                      <a:lnTo>
                        <a:pt x="1913" y="4010"/>
                      </a:lnTo>
                      <a:lnTo>
                        <a:pt x="1924" y="3958"/>
                      </a:lnTo>
                      <a:lnTo>
                        <a:pt x="1936" y="3906"/>
                      </a:lnTo>
                      <a:lnTo>
                        <a:pt x="1950" y="3854"/>
                      </a:lnTo>
                      <a:lnTo>
                        <a:pt x="1964" y="3802"/>
                      </a:lnTo>
                      <a:lnTo>
                        <a:pt x="1978" y="3751"/>
                      </a:lnTo>
                      <a:lnTo>
                        <a:pt x="1994" y="3700"/>
                      </a:lnTo>
                      <a:lnTo>
                        <a:pt x="2010" y="3651"/>
                      </a:lnTo>
                      <a:lnTo>
                        <a:pt x="2028" y="3604"/>
                      </a:lnTo>
                      <a:lnTo>
                        <a:pt x="2046" y="3557"/>
                      </a:lnTo>
                      <a:lnTo>
                        <a:pt x="2066" y="3513"/>
                      </a:lnTo>
                      <a:lnTo>
                        <a:pt x="2087" y="3471"/>
                      </a:lnTo>
                      <a:lnTo>
                        <a:pt x="2108" y="3429"/>
                      </a:lnTo>
                      <a:lnTo>
                        <a:pt x="2131" y="3392"/>
                      </a:lnTo>
                      <a:lnTo>
                        <a:pt x="2156" y="3356"/>
                      </a:lnTo>
                      <a:lnTo>
                        <a:pt x="2182" y="3324"/>
                      </a:lnTo>
                      <a:lnTo>
                        <a:pt x="2207" y="3290"/>
                      </a:lnTo>
                      <a:lnTo>
                        <a:pt x="2235" y="3252"/>
                      </a:lnTo>
                      <a:lnTo>
                        <a:pt x="2264" y="3212"/>
                      </a:lnTo>
                      <a:lnTo>
                        <a:pt x="2292" y="3171"/>
                      </a:lnTo>
                      <a:lnTo>
                        <a:pt x="2322" y="3130"/>
                      </a:lnTo>
                      <a:lnTo>
                        <a:pt x="2353" y="3087"/>
                      </a:lnTo>
                      <a:lnTo>
                        <a:pt x="2383" y="3046"/>
                      </a:lnTo>
                      <a:lnTo>
                        <a:pt x="2411" y="3005"/>
                      </a:lnTo>
                      <a:lnTo>
                        <a:pt x="2438" y="2966"/>
                      </a:lnTo>
                      <a:lnTo>
                        <a:pt x="2464" y="2929"/>
                      </a:lnTo>
                      <a:lnTo>
                        <a:pt x="2488" y="2895"/>
                      </a:lnTo>
                      <a:lnTo>
                        <a:pt x="2509" y="2865"/>
                      </a:lnTo>
                      <a:lnTo>
                        <a:pt x="2527" y="2840"/>
                      </a:lnTo>
                      <a:lnTo>
                        <a:pt x="2543" y="2819"/>
                      </a:lnTo>
                      <a:lnTo>
                        <a:pt x="2553" y="2803"/>
                      </a:lnTo>
                      <a:lnTo>
                        <a:pt x="2561" y="2795"/>
                      </a:lnTo>
                      <a:lnTo>
                        <a:pt x="2588" y="2763"/>
                      </a:lnTo>
                      <a:lnTo>
                        <a:pt x="2616" y="2730"/>
                      </a:lnTo>
                      <a:lnTo>
                        <a:pt x="2644" y="2699"/>
                      </a:lnTo>
                      <a:lnTo>
                        <a:pt x="2671" y="2667"/>
                      </a:lnTo>
                      <a:lnTo>
                        <a:pt x="2699" y="2635"/>
                      </a:lnTo>
                      <a:lnTo>
                        <a:pt x="2727" y="2603"/>
                      </a:lnTo>
                      <a:lnTo>
                        <a:pt x="2755" y="2572"/>
                      </a:lnTo>
                      <a:lnTo>
                        <a:pt x="2783" y="2540"/>
                      </a:lnTo>
                      <a:lnTo>
                        <a:pt x="2811" y="2508"/>
                      </a:lnTo>
                      <a:lnTo>
                        <a:pt x="2837" y="2478"/>
                      </a:lnTo>
                      <a:lnTo>
                        <a:pt x="2865" y="2447"/>
                      </a:lnTo>
                      <a:lnTo>
                        <a:pt x="2893" y="2415"/>
                      </a:lnTo>
                      <a:lnTo>
                        <a:pt x="2919" y="2385"/>
                      </a:lnTo>
                      <a:lnTo>
                        <a:pt x="2947" y="2354"/>
                      </a:lnTo>
                      <a:lnTo>
                        <a:pt x="2973" y="2324"/>
                      </a:lnTo>
                      <a:lnTo>
                        <a:pt x="2998" y="2294"/>
                      </a:lnTo>
                      <a:lnTo>
                        <a:pt x="3025" y="2263"/>
                      </a:lnTo>
                      <a:lnTo>
                        <a:pt x="3050" y="2234"/>
                      </a:lnTo>
                      <a:lnTo>
                        <a:pt x="3075" y="2205"/>
                      </a:lnTo>
                      <a:lnTo>
                        <a:pt x="3101" y="2176"/>
                      </a:lnTo>
                      <a:lnTo>
                        <a:pt x="3125" y="2147"/>
                      </a:lnTo>
                      <a:lnTo>
                        <a:pt x="3149" y="2119"/>
                      </a:lnTo>
                      <a:lnTo>
                        <a:pt x="3172" y="2091"/>
                      </a:lnTo>
                      <a:lnTo>
                        <a:pt x="3195" y="2063"/>
                      </a:lnTo>
                      <a:lnTo>
                        <a:pt x="3217" y="2037"/>
                      </a:lnTo>
                      <a:lnTo>
                        <a:pt x="3239" y="2010"/>
                      </a:lnTo>
                      <a:lnTo>
                        <a:pt x="3261" y="1983"/>
                      </a:lnTo>
                      <a:lnTo>
                        <a:pt x="3281" y="1958"/>
                      </a:lnTo>
                      <a:lnTo>
                        <a:pt x="3302" y="1932"/>
                      </a:lnTo>
                      <a:lnTo>
                        <a:pt x="3321" y="1907"/>
                      </a:lnTo>
                      <a:lnTo>
                        <a:pt x="3339" y="1882"/>
                      </a:lnTo>
                      <a:lnTo>
                        <a:pt x="3357" y="1858"/>
                      </a:lnTo>
                      <a:lnTo>
                        <a:pt x="3405" y="1791"/>
                      </a:lnTo>
                      <a:lnTo>
                        <a:pt x="3454" y="1724"/>
                      </a:lnTo>
                      <a:lnTo>
                        <a:pt x="3505" y="1657"/>
                      </a:lnTo>
                      <a:lnTo>
                        <a:pt x="3555" y="1590"/>
                      </a:lnTo>
                      <a:lnTo>
                        <a:pt x="3607" y="1522"/>
                      </a:lnTo>
                      <a:lnTo>
                        <a:pt x="3660" y="1455"/>
                      </a:lnTo>
                      <a:lnTo>
                        <a:pt x="3714" y="1390"/>
                      </a:lnTo>
                      <a:lnTo>
                        <a:pt x="3768" y="1324"/>
                      </a:lnTo>
                      <a:lnTo>
                        <a:pt x="3825" y="1259"/>
                      </a:lnTo>
                      <a:lnTo>
                        <a:pt x="3883" y="1196"/>
                      </a:lnTo>
                      <a:lnTo>
                        <a:pt x="3942" y="1133"/>
                      </a:lnTo>
                      <a:lnTo>
                        <a:pt x="4002" y="1071"/>
                      </a:lnTo>
                      <a:lnTo>
                        <a:pt x="4064" y="1010"/>
                      </a:lnTo>
                      <a:lnTo>
                        <a:pt x="4128" y="951"/>
                      </a:lnTo>
                      <a:lnTo>
                        <a:pt x="4193" y="894"/>
                      </a:lnTo>
                      <a:lnTo>
                        <a:pt x="4260" y="838"/>
                      </a:lnTo>
                      <a:lnTo>
                        <a:pt x="4330" y="783"/>
                      </a:lnTo>
                      <a:lnTo>
                        <a:pt x="4401" y="731"/>
                      </a:lnTo>
                      <a:lnTo>
                        <a:pt x="4474" y="681"/>
                      </a:lnTo>
                      <a:lnTo>
                        <a:pt x="4550" y="633"/>
                      </a:lnTo>
                      <a:lnTo>
                        <a:pt x="4628" y="588"/>
                      </a:lnTo>
                      <a:lnTo>
                        <a:pt x="4708" y="544"/>
                      </a:lnTo>
                      <a:lnTo>
                        <a:pt x="4791" y="504"/>
                      </a:lnTo>
                      <a:lnTo>
                        <a:pt x="4876" y="467"/>
                      </a:lnTo>
                      <a:lnTo>
                        <a:pt x="4964" y="431"/>
                      </a:lnTo>
                      <a:lnTo>
                        <a:pt x="5055" y="400"/>
                      </a:lnTo>
                      <a:lnTo>
                        <a:pt x="5148" y="371"/>
                      </a:lnTo>
                      <a:lnTo>
                        <a:pt x="5245" y="345"/>
                      </a:lnTo>
                      <a:lnTo>
                        <a:pt x="5344" y="323"/>
                      </a:lnTo>
                      <a:lnTo>
                        <a:pt x="5448" y="305"/>
                      </a:lnTo>
                      <a:lnTo>
                        <a:pt x="5552" y="291"/>
                      </a:lnTo>
                      <a:lnTo>
                        <a:pt x="5662" y="280"/>
                      </a:lnTo>
                      <a:lnTo>
                        <a:pt x="5701" y="273"/>
                      </a:lnTo>
                      <a:lnTo>
                        <a:pt x="5741" y="265"/>
                      </a:lnTo>
                      <a:lnTo>
                        <a:pt x="5780" y="259"/>
                      </a:lnTo>
                      <a:lnTo>
                        <a:pt x="5819" y="253"/>
                      </a:lnTo>
                      <a:lnTo>
                        <a:pt x="5857" y="247"/>
                      </a:lnTo>
                      <a:lnTo>
                        <a:pt x="5894" y="242"/>
                      </a:lnTo>
                      <a:lnTo>
                        <a:pt x="5931" y="239"/>
                      </a:lnTo>
                      <a:lnTo>
                        <a:pt x="5967" y="234"/>
                      </a:lnTo>
                      <a:lnTo>
                        <a:pt x="6003" y="231"/>
                      </a:lnTo>
                      <a:lnTo>
                        <a:pt x="6038" y="228"/>
                      </a:lnTo>
                      <a:lnTo>
                        <a:pt x="6072" y="225"/>
                      </a:lnTo>
                      <a:lnTo>
                        <a:pt x="6104" y="223"/>
                      </a:lnTo>
                      <a:lnTo>
                        <a:pt x="6137" y="222"/>
                      </a:lnTo>
                      <a:lnTo>
                        <a:pt x="6167" y="219"/>
                      </a:lnTo>
                      <a:lnTo>
                        <a:pt x="6197" y="218"/>
                      </a:lnTo>
                      <a:lnTo>
                        <a:pt x="6226" y="217"/>
                      </a:lnTo>
                      <a:lnTo>
                        <a:pt x="6252" y="217"/>
                      </a:lnTo>
                      <a:lnTo>
                        <a:pt x="6279" y="216"/>
                      </a:lnTo>
                      <a:lnTo>
                        <a:pt x="6303" y="216"/>
                      </a:lnTo>
                      <a:lnTo>
                        <a:pt x="6327" y="216"/>
                      </a:lnTo>
                      <a:lnTo>
                        <a:pt x="6348" y="216"/>
                      </a:lnTo>
                      <a:lnTo>
                        <a:pt x="6368" y="216"/>
                      </a:lnTo>
                      <a:lnTo>
                        <a:pt x="6387" y="216"/>
                      </a:lnTo>
                      <a:lnTo>
                        <a:pt x="6404" y="216"/>
                      </a:lnTo>
                      <a:lnTo>
                        <a:pt x="6418" y="216"/>
                      </a:lnTo>
                      <a:lnTo>
                        <a:pt x="6431" y="217"/>
                      </a:lnTo>
                      <a:lnTo>
                        <a:pt x="6444" y="217"/>
                      </a:lnTo>
                      <a:lnTo>
                        <a:pt x="6453" y="217"/>
                      </a:lnTo>
                      <a:lnTo>
                        <a:pt x="6460" y="218"/>
                      </a:lnTo>
                      <a:lnTo>
                        <a:pt x="6465" y="218"/>
                      </a:lnTo>
                      <a:lnTo>
                        <a:pt x="6469" y="218"/>
                      </a:lnTo>
                      <a:lnTo>
                        <a:pt x="6470" y="218"/>
                      </a:lnTo>
                      <a:lnTo>
                        <a:pt x="752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7" name="Freeform 32"/>
                <p:cNvSpPr>
                  <a:spLocks noChangeAspect="1"/>
                </p:cNvSpPr>
                <p:nvPr/>
              </p:nvSpPr>
              <p:spPr bwMode="auto">
                <a:xfrm>
                  <a:off x="561" y="1816"/>
                  <a:ext cx="575" cy="494"/>
                </a:xfrm>
                <a:custGeom>
                  <a:avLst/>
                  <a:gdLst>
                    <a:gd name="T0" fmla="*/ 575 w 2877"/>
                    <a:gd name="T1" fmla="*/ 0 h 2470"/>
                    <a:gd name="T2" fmla="*/ 492 w 2877"/>
                    <a:gd name="T3" fmla="*/ 149 h 2470"/>
                    <a:gd name="T4" fmla="*/ 349 w 2877"/>
                    <a:gd name="T5" fmla="*/ 315 h 2470"/>
                    <a:gd name="T6" fmla="*/ 295 w 2877"/>
                    <a:gd name="T7" fmla="*/ 494 h 2470"/>
                    <a:gd name="T8" fmla="*/ 153 w 2877"/>
                    <a:gd name="T9" fmla="*/ 467 h 2470"/>
                    <a:gd name="T10" fmla="*/ 56 w 2877"/>
                    <a:gd name="T11" fmla="*/ 417 h 2470"/>
                    <a:gd name="T12" fmla="*/ 0 w 2877"/>
                    <a:gd name="T13" fmla="*/ 364 h 24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877" h="2470">
                      <a:moveTo>
                        <a:pt x="2877" y="0"/>
                      </a:moveTo>
                      <a:lnTo>
                        <a:pt x="2461" y="747"/>
                      </a:lnTo>
                      <a:lnTo>
                        <a:pt x="1745" y="1577"/>
                      </a:lnTo>
                      <a:lnTo>
                        <a:pt x="1477" y="2470"/>
                      </a:lnTo>
                      <a:lnTo>
                        <a:pt x="764" y="2335"/>
                      </a:lnTo>
                      <a:lnTo>
                        <a:pt x="278" y="2083"/>
                      </a:lnTo>
                      <a:lnTo>
                        <a:pt x="0" y="182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9" name="Freeform 33"/>
                <p:cNvSpPr>
                  <a:spLocks noChangeAspect="1"/>
                </p:cNvSpPr>
                <p:nvPr/>
              </p:nvSpPr>
              <p:spPr bwMode="auto">
                <a:xfrm>
                  <a:off x="870" y="1925"/>
                  <a:ext cx="183" cy="130"/>
                </a:xfrm>
                <a:custGeom>
                  <a:avLst/>
                  <a:gdLst>
                    <a:gd name="T0" fmla="*/ 0 w 915"/>
                    <a:gd name="T1" fmla="*/ 0 h 650"/>
                    <a:gd name="T2" fmla="*/ 183 w 915"/>
                    <a:gd name="T3" fmla="*/ 41 h 650"/>
                    <a:gd name="T4" fmla="*/ 183 w 915"/>
                    <a:gd name="T5" fmla="*/ 130 h 6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15" h="650">
                      <a:moveTo>
                        <a:pt x="0" y="0"/>
                      </a:moveTo>
                      <a:lnTo>
                        <a:pt x="915" y="207"/>
                      </a:lnTo>
                      <a:lnTo>
                        <a:pt x="915" y="65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1" name="Freeform 34"/>
                <p:cNvSpPr>
                  <a:spLocks noChangeAspect="1"/>
                </p:cNvSpPr>
                <p:nvPr/>
              </p:nvSpPr>
              <p:spPr bwMode="auto">
                <a:xfrm>
                  <a:off x="736" y="2089"/>
                  <a:ext cx="174" cy="151"/>
                </a:xfrm>
                <a:custGeom>
                  <a:avLst/>
                  <a:gdLst>
                    <a:gd name="T0" fmla="*/ 0 w 870"/>
                    <a:gd name="T1" fmla="*/ 0 h 758"/>
                    <a:gd name="T2" fmla="*/ 174 w 870"/>
                    <a:gd name="T3" fmla="*/ 46 h 758"/>
                    <a:gd name="T4" fmla="*/ 174 w 870"/>
                    <a:gd name="T5" fmla="*/ 151 h 75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0" h="758">
                      <a:moveTo>
                        <a:pt x="0" y="0"/>
                      </a:moveTo>
                      <a:lnTo>
                        <a:pt x="870" y="230"/>
                      </a:lnTo>
                      <a:lnTo>
                        <a:pt x="870" y="758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2" name="Line 35"/>
                <p:cNvSpPr>
                  <a:spLocks noChangeAspect="1" noChangeShapeType="1"/>
                </p:cNvSpPr>
                <p:nvPr/>
              </p:nvSpPr>
              <p:spPr bwMode="auto">
                <a:xfrm>
                  <a:off x="854" y="2312"/>
                  <a:ext cx="1" cy="9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4" name="Line 36"/>
                <p:cNvSpPr>
                  <a:spLocks noChangeAspect="1" noChangeShapeType="1"/>
                </p:cNvSpPr>
                <p:nvPr/>
              </p:nvSpPr>
              <p:spPr bwMode="auto">
                <a:xfrm>
                  <a:off x="712" y="2283"/>
                  <a:ext cx="1" cy="8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7" name="Line 37"/>
                <p:cNvSpPr>
                  <a:spLocks noChangeAspect="1" noChangeShapeType="1"/>
                </p:cNvSpPr>
                <p:nvPr/>
              </p:nvSpPr>
              <p:spPr bwMode="auto">
                <a:xfrm>
                  <a:off x="616" y="2232"/>
                  <a:ext cx="1" cy="87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9" name="Freeform 38"/>
                <p:cNvSpPr>
                  <a:spLocks noChangeAspect="1"/>
                </p:cNvSpPr>
                <p:nvPr/>
              </p:nvSpPr>
              <p:spPr bwMode="auto">
                <a:xfrm>
                  <a:off x="1136" y="1574"/>
                  <a:ext cx="393" cy="235"/>
                </a:xfrm>
                <a:custGeom>
                  <a:avLst/>
                  <a:gdLst>
                    <a:gd name="T0" fmla="*/ 393 w 1963"/>
                    <a:gd name="T1" fmla="*/ 61 h 1177"/>
                    <a:gd name="T2" fmla="*/ 324 w 1963"/>
                    <a:gd name="T3" fmla="*/ 1 h 1177"/>
                    <a:gd name="T4" fmla="*/ 324 w 1963"/>
                    <a:gd name="T5" fmla="*/ 1 h 1177"/>
                    <a:gd name="T6" fmla="*/ 320 w 1963"/>
                    <a:gd name="T7" fmla="*/ 0 h 1177"/>
                    <a:gd name="T8" fmla="*/ 315 w 1963"/>
                    <a:gd name="T9" fmla="*/ 0 h 1177"/>
                    <a:gd name="T10" fmla="*/ 309 w 1963"/>
                    <a:gd name="T11" fmla="*/ 0 h 1177"/>
                    <a:gd name="T12" fmla="*/ 302 w 1963"/>
                    <a:gd name="T13" fmla="*/ 1 h 1177"/>
                    <a:gd name="T14" fmla="*/ 295 w 1963"/>
                    <a:gd name="T15" fmla="*/ 2 h 1177"/>
                    <a:gd name="T16" fmla="*/ 288 w 1963"/>
                    <a:gd name="T17" fmla="*/ 3 h 1177"/>
                    <a:gd name="T18" fmla="*/ 279 w 1963"/>
                    <a:gd name="T19" fmla="*/ 4 h 1177"/>
                    <a:gd name="T20" fmla="*/ 271 w 1963"/>
                    <a:gd name="T21" fmla="*/ 6 h 1177"/>
                    <a:gd name="T22" fmla="*/ 262 w 1963"/>
                    <a:gd name="T23" fmla="*/ 8 h 1177"/>
                    <a:gd name="T24" fmla="*/ 252 w 1963"/>
                    <a:gd name="T25" fmla="*/ 10 h 1177"/>
                    <a:gd name="T26" fmla="*/ 242 w 1963"/>
                    <a:gd name="T27" fmla="*/ 13 h 1177"/>
                    <a:gd name="T28" fmla="*/ 232 w 1963"/>
                    <a:gd name="T29" fmla="*/ 16 h 1177"/>
                    <a:gd name="T30" fmla="*/ 222 w 1963"/>
                    <a:gd name="T31" fmla="*/ 19 h 1177"/>
                    <a:gd name="T32" fmla="*/ 211 w 1963"/>
                    <a:gd name="T33" fmla="*/ 22 h 1177"/>
                    <a:gd name="T34" fmla="*/ 200 w 1963"/>
                    <a:gd name="T35" fmla="*/ 26 h 1177"/>
                    <a:gd name="T36" fmla="*/ 188 w 1963"/>
                    <a:gd name="T37" fmla="*/ 30 h 1177"/>
                    <a:gd name="T38" fmla="*/ 177 w 1963"/>
                    <a:gd name="T39" fmla="*/ 35 h 1177"/>
                    <a:gd name="T40" fmla="*/ 165 w 1963"/>
                    <a:gd name="T41" fmla="*/ 39 h 1177"/>
                    <a:gd name="T42" fmla="*/ 153 w 1963"/>
                    <a:gd name="T43" fmla="*/ 44 h 1177"/>
                    <a:gd name="T44" fmla="*/ 141 w 1963"/>
                    <a:gd name="T45" fmla="*/ 50 h 1177"/>
                    <a:gd name="T46" fmla="*/ 129 w 1963"/>
                    <a:gd name="T47" fmla="*/ 55 h 1177"/>
                    <a:gd name="T48" fmla="*/ 117 w 1963"/>
                    <a:gd name="T49" fmla="*/ 61 h 1177"/>
                    <a:gd name="T50" fmla="*/ 105 w 1963"/>
                    <a:gd name="T51" fmla="*/ 67 h 1177"/>
                    <a:gd name="T52" fmla="*/ 93 w 1963"/>
                    <a:gd name="T53" fmla="*/ 74 h 1177"/>
                    <a:gd name="T54" fmla="*/ 81 w 1963"/>
                    <a:gd name="T55" fmla="*/ 80 h 1177"/>
                    <a:gd name="T56" fmla="*/ 68 w 1963"/>
                    <a:gd name="T57" fmla="*/ 87 h 1177"/>
                    <a:gd name="T58" fmla="*/ 56 w 1963"/>
                    <a:gd name="T59" fmla="*/ 95 h 1177"/>
                    <a:gd name="T60" fmla="*/ 45 w 1963"/>
                    <a:gd name="T61" fmla="*/ 102 h 1177"/>
                    <a:gd name="T62" fmla="*/ 33 w 1963"/>
                    <a:gd name="T63" fmla="*/ 110 h 1177"/>
                    <a:gd name="T64" fmla="*/ 22 w 1963"/>
                    <a:gd name="T65" fmla="*/ 118 h 1177"/>
                    <a:gd name="T66" fmla="*/ 11 w 1963"/>
                    <a:gd name="T67" fmla="*/ 127 h 1177"/>
                    <a:gd name="T68" fmla="*/ 0 w 1963"/>
                    <a:gd name="T69" fmla="*/ 135 h 1177"/>
                    <a:gd name="T70" fmla="*/ 0 w 1963"/>
                    <a:gd name="T71" fmla="*/ 185 h 1177"/>
                    <a:gd name="T72" fmla="*/ 128 w 1963"/>
                    <a:gd name="T73" fmla="*/ 235 h 117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1963" h="1177">
                      <a:moveTo>
                        <a:pt x="1963" y="307"/>
                      </a:moveTo>
                      <a:lnTo>
                        <a:pt x="1620" y="4"/>
                      </a:lnTo>
                      <a:lnTo>
                        <a:pt x="1597" y="2"/>
                      </a:lnTo>
                      <a:lnTo>
                        <a:pt x="1572" y="0"/>
                      </a:lnTo>
                      <a:lnTo>
                        <a:pt x="1542" y="2"/>
                      </a:lnTo>
                      <a:lnTo>
                        <a:pt x="1509" y="4"/>
                      </a:lnTo>
                      <a:lnTo>
                        <a:pt x="1474" y="8"/>
                      </a:lnTo>
                      <a:lnTo>
                        <a:pt x="1437" y="14"/>
                      </a:lnTo>
                      <a:lnTo>
                        <a:pt x="1396" y="20"/>
                      </a:lnTo>
                      <a:lnTo>
                        <a:pt x="1353" y="28"/>
                      </a:lnTo>
                      <a:lnTo>
                        <a:pt x="1308" y="39"/>
                      </a:lnTo>
                      <a:lnTo>
                        <a:pt x="1260" y="50"/>
                      </a:lnTo>
                      <a:lnTo>
                        <a:pt x="1211" y="64"/>
                      </a:lnTo>
                      <a:lnTo>
                        <a:pt x="1160" y="78"/>
                      </a:lnTo>
                      <a:lnTo>
                        <a:pt x="1107" y="94"/>
                      </a:lnTo>
                      <a:lnTo>
                        <a:pt x="1053" y="112"/>
                      </a:lnTo>
                      <a:lnTo>
                        <a:pt x="997" y="131"/>
                      </a:lnTo>
                      <a:lnTo>
                        <a:pt x="940" y="151"/>
                      </a:lnTo>
                      <a:lnTo>
                        <a:pt x="882" y="174"/>
                      </a:lnTo>
                      <a:lnTo>
                        <a:pt x="824" y="197"/>
                      </a:lnTo>
                      <a:lnTo>
                        <a:pt x="765" y="222"/>
                      </a:lnTo>
                      <a:lnTo>
                        <a:pt x="704" y="249"/>
                      </a:lnTo>
                      <a:lnTo>
                        <a:pt x="644" y="277"/>
                      </a:lnTo>
                      <a:lnTo>
                        <a:pt x="584" y="306"/>
                      </a:lnTo>
                      <a:lnTo>
                        <a:pt x="523" y="336"/>
                      </a:lnTo>
                      <a:lnTo>
                        <a:pt x="463" y="369"/>
                      </a:lnTo>
                      <a:lnTo>
                        <a:pt x="403" y="402"/>
                      </a:lnTo>
                      <a:lnTo>
                        <a:pt x="342" y="437"/>
                      </a:lnTo>
                      <a:lnTo>
                        <a:pt x="282" y="474"/>
                      </a:lnTo>
                      <a:lnTo>
                        <a:pt x="225" y="512"/>
                      </a:lnTo>
                      <a:lnTo>
                        <a:pt x="167" y="551"/>
                      </a:lnTo>
                      <a:lnTo>
                        <a:pt x="109" y="592"/>
                      </a:lnTo>
                      <a:lnTo>
                        <a:pt x="54" y="634"/>
                      </a:lnTo>
                      <a:lnTo>
                        <a:pt x="0" y="677"/>
                      </a:lnTo>
                      <a:lnTo>
                        <a:pt x="0" y="925"/>
                      </a:lnTo>
                      <a:lnTo>
                        <a:pt x="639" y="117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0" name="Line 39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9" y="1713"/>
                  <a:ext cx="124" cy="5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4" name="Freeform 40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4 w 1963"/>
                    <a:gd name="T1" fmla="*/ 1 h 1047"/>
                    <a:gd name="T2" fmla="*/ 322 w 1963"/>
                    <a:gd name="T3" fmla="*/ 0 h 1047"/>
                    <a:gd name="T4" fmla="*/ 308 w 1963"/>
                    <a:gd name="T5" fmla="*/ 0 h 1047"/>
                    <a:gd name="T6" fmla="*/ 291 w 1963"/>
                    <a:gd name="T7" fmla="*/ 1 h 1047"/>
                    <a:gd name="T8" fmla="*/ 272 w 1963"/>
                    <a:gd name="T9" fmla="*/ 2 h 1047"/>
                    <a:gd name="T10" fmla="*/ 251 w 1963"/>
                    <a:gd name="T11" fmla="*/ 5 h 1047"/>
                    <a:gd name="T12" fmla="*/ 228 w 1963"/>
                    <a:gd name="T13" fmla="*/ 8 h 1047"/>
                    <a:gd name="T14" fmla="*/ 205 w 1963"/>
                    <a:gd name="T15" fmla="*/ 12 h 1047"/>
                    <a:gd name="T16" fmla="*/ 180 w 1963"/>
                    <a:gd name="T17" fmla="*/ 18 h 1047"/>
                    <a:gd name="T18" fmla="*/ 155 w 1963"/>
                    <a:gd name="T19" fmla="*/ 25 h 1047"/>
                    <a:gd name="T20" fmla="*/ 130 w 1963"/>
                    <a:gd name="T21" fmla="*/ 33 h 1047"/>
                    <a:gd name="T22" fmla="*/ 104 w 1963"/>
                    <a:gd name="T23" fmla="*/ 43 h 1047"/>
                    <a:gd name="T24" fmla="*/ 79 w 1963"/>
                    <a:gd name="T25" fmla="*/ 55 h 1047"/>
                    <a:gd name="T26" fmla="*/ 55 w 1963"/>
                    <a:gd name="T27" fmla="*/ 68 h 1047"/>
                    <a:gd name="T28" fmla="*/ 32 w 1963"/>
                    <a:gd name="T29" fmla="*/ 83 h 1047"/>
                    <a:gd name="T30" fmla="*/ 10 w 1963"/>
                    <a:gd name="T31" fmla="*/ 100 h 1047"/>
                    <a:gd name="T32" fmla="*/ 0 w 1963"/>
                    <a:gd name="T33" fmla="*/ 158 h 1047"/>
                    <a:gd name="T34" fmla="*/ 133 w 1963"/>
                    <a:gd name="T35" fmla="*/ 201 h 1047"/>
                    <a:gd name="T36" fmla="*/ 144 w 1963"/>
                    <a:gd name="T37" fmla="*/ 187 h 1047"/>
                    <a:gd name="T38" fmla="*/ 157 w 1963"/>
                    <a:gd name="T39" fmla="*/ 174 h 1047"/>
                    <a:gd name="T40" fmla="*/ 171 w 1963"/>
                    <a:gd name="T41" fmla="*/ 161 h 1047"/>
                    <a:gd name="T42" fmla="*/ 187 w 1963"/>
                    <a:gd name="T43" fmla="*/ 149 h 1047"/>
                    <a:gd name="T44" fmla="*/ 204 w 1963"/>
                    <a:gd name="T45" fmla="*/ 138 h 1047"/>
                    <a:gd name="T46" fmla="*/ 222 w 1963"/>
                    <a:gd name="T47" fmla="*/ 128 h 1047"/>
                    <a:gd name="T48" fmla="*/ 241 w 1963"/>
                    <a:gd name="T49" fmla="*/ 118 h 1047"/>
                    <a:gd name="T50" fmla="*/ 260 w 1963"/>
                    <a:gd name="T51" fmla="*/ 110 h 1047"/>
                    <a:gd name="T52" fmla="*/ 279 w 1963"/>
                    <a:gd name="T53" fmla="*/ 103 h 1047"/>
                    <a:gd name="T54" fmla="*/ 298 w 1963"/>
                    <a:gd name="T55" fmla="*/ 96 h 1047"/>
                    <a:gd name="T56" fmla="*/ 318 w 1963"/>
                    <a:gd name="T57" fmla="*/ 91 h 1047"/>
                    <a:gd name="T58" fmla="*/ 336 w 1963"/>
                    <a:gd name="T59" fmla="*/ 87 h 1047"/>
                    <a:gd name="T60" fmla="*/ 354 w 1963"/>
                    <a:gd name="T61" fmla="*/ 83 h 1047"/>
                    <a:gd name="T62" fmla="*/ 370 w 1963"/>
                    <a:gd name="T63" fmla="*/ 81 h 1047"/>
                    <a:gd name="T64" fmla="*/ 386 w 1963"/>
                    <a:gd name="T65" fmla="*/ 80 h 1047"/>
                    <a:gd name="T66" fmla="*/ 393 w 1963"/>
                    <a:gd name="T67" fmla="*/ 42 h 1047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  <a:close/>
                    </a:path>
                  </a:pathLst>
                </a:custGeom>
                <a:solidFill>
                  <a:srgbClr val="405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5" name="Freeform 41"/>
                <p:cNvSpPr>
                  <a:spLocks noChangeAspect="1"/>
                </p:cNvSpPr>
                <p:nvPr/>
              </p:nvSpPr>
              <p:spPr bwMode="auto">
                <a:xfrm>
                  <a:off x="1132" y="1462"/>
                  <a:ext cx="393" cy="209"/>
                </a:xfrm>
                <a:custGeom>
                  <a:avLst/>
                  <a:gdLst>
                    <a:gd name="T0" fmla="*/ 338 w 1963"/>
                    <a:gd name="T1" fmla="*/ 1 h 1047"/>
                    <a:gd name="T2" fmla="*/ 328 w 1963"/>
                    <a:gd name="T3" fmla="*/ 0 h 1047"/>
                    <a:gd name="T4" fmla="*/ 315 w 1963"/>
                    <a:gd name="T5" fmla="*/ 0 h 1047"/>
                    <a:gd name="T6" fmla="*/ 300 w 1963"/>
                    <a:gd name="T7" fmla="*/ 0 h 1047"/>
                    <a:gd name="T8" fmla="*/ 281 w 1963"/>
                    <a:gd name="T9" fmla="*/ 1 h 1047"/>
                    <a:gd name="T10" fmla="*/ 261 w 1963"/>
                    <a:gd name="T11" fmla="*/ 3 h 1047"/>
                    <a:gd name="T12" fmla="*/ 240 w 1963"/>
                    <a:gd name="T13" fmla="*/ 6 h 1047"/>
                    <a:gd name="T14" fmla="*/ 217 w 1963"/>
                    <a:gd name="T15" fmla="*/ 10 h 1047"/>
                    <a:gd name="T16" fmla="*/ 192 w 1963"/>
                    <a:gd name="T17" fmla="*/ 15 h 1047"/>
                    <a:gd name="T18" fmla="*/ 168 w 1963"/>
                    <a:gd name="T19" fmla="*/ 21 h 1047"/>
                    <a:gd name="T20" fmla="*/ 142 w 1963"/>
                    <a:gd name="T21" fmla="*/ 29 h 1047"/>
                    <a:gd name="T22" fmla="*/ 117 w 1963"/>
                    <a:gd name="T23" fmla="*/ 38 h 1047"/>
                    <a:gd name="T24" fmla="*/ 92 w 1963"/>
                    <a:gd name="T25" fmla="*/ 49 h 1047"/>
                    <a:gd name="T26" fmla="*/ 67 w 1963"/>
                    <a:gd name="T27" fmla="*/ 61 h 1047"/>
                    <a:gd name="T28" fmla="*/ 43 w 1963"/>
                    <a:gd name="T29" fmla="*/ 75 h 1047"/>
                    <a:gd name="T30" fmla="*/ 21 w 1963"/>
                    <a:gd name="T31" fmla="*/ 91 h 1047"/>
                    <a:gd name="T32" fmla="*/ 0 w 1963"/>
                    <a:gd name="T33" fmla="*/ 109 h 1047"/>
                    <a:gd name="T34" fmla="*/ 128 w 1963"/>
                    <a:gd name="T35" fmla="*/ 209 h 1047"/>
                    <a:gd name="T36" fmla="*/ 133 w 1963"/>
                    <a:gd name="T37" fmla="*/ 201 h 1047"/>
                    <a:gd name="T38" fmla="*/ 144 w 1963"/>
                    <a:gd name="T39" fmla="*/ 187 h 1047"/>
                    <a:gd name="T40" fmla="*/ 157 w 1963"/>
                    <a:gd name="T41" fmla="*/ 174 h 1047"/>
                    <a:gd name="T42" fmla="*/ 171 w 1963"/>
                    <a:gd name="T43" fmla="*/ 161 h 1047"/>
                    <a:gd name="T44" fmla="*/ 187 w 1963"/>
                    <a:gd name="T45" fmla="*/ 149 h 1047"/>
                    <a:gd name="T46" fmla="*/ 204 w 1963"/>
                    <a:gd name="T47" fmla="*/ 138 h 1047"/>
                    <a:gd name="T48" fmla="*/ 222 w 1963"/>
                    <a:gd name="T49" fmla="*/ 128 h 1047"/>
                    <a:gd name="T50" fmla="*/ 241 w 1963"/>
                    <a:gd name="T51" fmla="*/ 118 h 1047"/>
                    <a:gd name="T52" fmla="*/ 260 w 1963"/>
                    <a:gd name="T53" fmla="*/ 110 h 1047"/>
                    <a:gd name="T54" fmla="*/ 279 w 1963"/>
                    <a:gd name="T55" fmla="*/ 103 h 1047"/>
                    <a:gd name="T56" fmla="*/ 298 w 1963"/>
                    <a:gd name="T57" fmla="*/ 96 h 1047"/>
                    <a:gd name="T58" fmla="*/ 318 w 1963"/>
                    <a:gd name="T59" fmla="*/ 91 h 1047"/>
                    <a:gd name="T60" fmla="*/ 336 w 1963"/>
                    <a:gd name="T61" fmla="*/ 87 h 1047"/>
                    <a:gd name="T62" fmla="*/ 354 w 1963"/>
                    <a:gd name="T63" fmla="*/ 83 h 1047"/>
                    <a:gd name="T64" fmla="*/ 370 w 1963"/>
                    <a:gd name="T65" fmla="*/ 81 h 1047"/>
                    <a:gd name="T66" fmla="*/ 386 w 1963"/>
                    <a:gd name="T67" fmla="*/ 80 h 1047"/>
                    <a:gd name="T68" fmla="*/ 393 w 1963"/>
                    <a:gd name="T69" fmla="*/ 42 h 104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963" h="1047">
                      <a:moveTo>
                        <a:pt x="1690" y="7"/>
                      </a:moveTo>
                      <a:lnTo>
                        <a:pt x="1690" y="7"/>
                      </a:lnTo>
                      <a:lnTo>
                        <a:pt x="1667" y="5"/>
                      </a:lnTo>
                      <a:lnTo>
                        <a:pt x="1640" y="2"/>
                      </a:lnTo>
                      <a:lnTo>
                        <a:pt x="1610" y="1"/>
                      </a:lnTo>
                      <a:lnTo>
                        <a:pt x="1575" y="0"/>
                      </a:lnTo>
                      <a:lnTo>
                        <a:pt x="1537" y="0"/>
                      </a:lnTo>
                      <a:lnTo>
                        <a:pt x="1496" y="1"/>
                      </a:lnTo>
                      <a:lnTo>
                        <a:pt x="1453" y="3"/>
                      </a:lnTo>
                      <a:lnTo>
                        <a:pt x="1406" y="6"/>
                      </a:lnTo>
                      <a:lnTo>
                        <a:pt x="1358" y="11"/>
                      </a:lnTo>
                      <a:lnTo>
                        <a:pt x="1306" y="15"/>
                      </a:lnTo>
                      <a:lnTo>
                        <a:pt x="1254" y="23"/>
                      </a:lnTo>
                      <a:lnTo>
                        <a:pt x="1198" y="30"/>
                      </a:lnTo>
                      <a:lnTo>
                        <a:pt x="1140" y="39"/>
                      </a:lnTo>
                      <a:lnTo>
                        <a:pt x="1083" y="49"/>
                      </a:lnTo>
                      <a:lnTo>
                        <a:pt x="1023" y="62"/>
                      </a:lnTo>
                      <a:lnTo>
                        <a:pt x="961" y="75"/>
                      </a:lnTo>
                      <a:lnTo>
                        <a:pt x="900" y="89"/>
                      </a:lnTo>
                      <a:lnTo>
                        <a:pt x="837" y="106"/>
                      </a:lnTo>
                      <a:lnTo>
                        <a:pt x="774" y="125"/>
                      </a:lnTo>
                      <a:lnTo>
                        <a:pt x="711" y="145"/>
                      </a:lnTo>
                      <a:lnTo>
                        <a:pt x="647" y="167"/>
                      </a:lnTo>
                      <a:lnTo>
                        <a:pt x="584" y="191"/>
                      </a:lnTo>
                      <a:lnTo>
                        <a:pt x="521" y="217"/>
                      </a:lnTo>
                      <a:lnTo>
                        <a:pt x="458" y="245"/>
                      </a:lnTo>
                      <a:lnTo>
                        <a:pt x="396" y="274"/>
                      </a:lnTo>
                      <a:lnTo>
                        <a:pt x="336" y="307"/>
                      </a:lnTo>
                      <a:lnTo>
                        <a:pt x="276" y="341"/>
                      </a:lnTo>
                      <a:lnTo>
                        <a:pt x="217" y="377"/>
                      </a:lnTo>
                      <a:lnTo>
                        <a:pt x="160" y="416"/>
                      </a:lnTo>
                      <a:lnTo>
                        <a:pt x="105" y="457"/>
                      </a:lnTo>
                      <a:lnTo>
                        <a:pt x="52" y="501"/>
                      </a:lnTo>
                      <a:lnTo>
                        <a:pt x="0" y="547"/>
                      </a:lnTo>
                      <a:lnTo>
                        <a:pt x="0" y="793"/>
                      </a:lnTo>
                      <a:lnTo>
                        <a:pt x="641" y="1047"/>
                      </a:lnTo>
                      <a:lnTo>
                        <a:pt x="664" y="1009"/>
                      </a:lnTo>
                      <a:lnTo>
                        <a:pt x="691" y="973"/>
                      </a:lnTo>
                      <a:lnTo>
                        <a:pt x="719" y="938"/>
                      </a:lnTo>
                      <a:lnTo>
                        <a:pt x="750" y="902"/>
                      </a:lnTo>
                      <a:lnTo>
                        <a:pt x="783" y="870"/>
                      </a:lnTo>
                      <a:lnTo>
                        <a:pt x="818" y="837"/>
                      </a:lnTo>
                      <a:lnTo>
                        <a:pt x="855" y="805"/>
                      </a:lnTo>
                      <a:lnTo>
                        <a:pt x="894" y="775"/>
                      </a:lnTo>
                      <a:lnTo>
                        <a:pt x="935" y="746"/>
                      </a:lnTo>
                      <a:lnTo>
                        <a:pt x="977" y="717"/>
                      </a:lnTo>
                      <a:lnTo>
                        <a:pt x="1020" y="690"/>
                      </a:lnTo>
                      <a:lnTo>
                        <a:pt x="1065" y="665"/>
                      </a:lnTo>
                      <a:lnTo>
                        <a:pt x="1109" y="639"/>
                      </a:lnTo>
                      <a:lnTo>
                        <a:pt x="1156" y="616"/>
                      </a:lnTo>
                      <a:lnTo>
                        <a:pt x="1203" y="593"/>
                      </a:lnTo>
                      <a:lnTo>
                        <a:pt x="1250" y="571"/>
                      </a:lnTo>
                      <a:lnTo>
                        <a:pt x="1298" y="552"/>
                      </a:lnTo>
                      <a:lnTo>
                        <a:pt x="1346" y="532"/>
                      </a:lnTo>
                      <a:lnTo>
                        <a:pt x="1394" y="514"/>
                      </a:lnTo>
                      <a:lnTo>
                        <a:pt x="1442" y="498"/>
                      </a:lnTo>
                      <a:lnTo>
                        <a:pt x="1490" y="483"/>
                      </a:lnTo>
                      <a:lnTo>
                        <a:pt x="1539" y="468"/>
                      </a:lnTo>
                      <a:lnTo>
                        <a:pt x="1586" y="456"/>
                      </a:lnTo>
                      <a:lnTo>
                        <a:pt x="1632" y="444"/>
                      </a:lnTo>
                      <a:lnTo>
                        <a:pt x="1678" y="434"/>
                      </a:lnTo>
                      <a:lnTo>
                        <a:pt x="1723" y="426"/>
                      </a:lnTo>
                      <a:lnTo>
                        <a:pt x="1766" y="417"/>
                      </a:lnTo>
                      <a:lnTo>
                        <a:pt x="1809" y="411"/>
                      </a:lnTo>
                      <a:lnTo>
                        <a:pt x="1850" y="406"/>
                      </a:lnTo>
                      <a:lnTo>
                        <a:pt x="1890" y="402"/>
                      </a:lnTo>
                      <a:lnTo>
                        <a:pt x="1927" y="401"/>
                      </a:lnTo>
                      <a:lnTo>
                        <a:pt x="1963" y="400"/>
                      </a:lnTo>
                      <a:lnTo>
                        <a:pt x="1963" y="210"/>
                      </a:lnTo>
                      <a:lnTo>
                        <a:pt x="1690" y="7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6" name="Freeform 42"/>
                <p:cNvSpPr>
                  <a:spLocks noChangeAspect="1"/>
                </p:cNvSpPr>
                <p:nvPr/>
              </p:nvSpPr>
              <p:spPr bwMode="auto">
                <a:xfrm>
                  <a:off x="1259" y="1502"/>
                  <a:ext cx="263" cy="169"/>
                </a:xfrm>
                <a:custGeom>
                  <a:avLst/>
                  <a:gdLst>
                    <a:gd name="T0" fmla="*/ 263 w 1317"/>
                    <a:gd name="T1" fmla="*/ 0 h 843"/>
                    <a:gd name="T2" fmla="*/ 263 w 1317"/>
                    <a:gd name="T3" fmla="*/ 0 h 843"/>
                    <a:gd name="T4" fmla="*/ 256 w 1317"/>
                    <a:gd name="T5" fmla="*/ 0 h 843"/>
                    <a:gd name="T6" fmla="*/ 248 w 1317"/>
                    <a:gd name="T7" fmla="*/ 0 h 843"/>
                    <a:gd name="T8" fmla="*/ 240 w 1317"/>
                    <a:gd name="T9" fmla="*/ 1 h 843"/>
                    <a:gd name="T10" fmla="*/ 232 w 1317"/>
                    <a:gd name="T11" fmla="*/ 2 h 843"/>
                    <a:gd name="T12" fmla="*/ 224 w 1317"/>
                    <a:gd name="T13" fmla="*/ 4 h 843"/>
                    <a:gd name="T14" fmla="*/ 215 w 1317"/>
                    <a:gd name="T15" fmla="*/ 5 h 843"/>
                    <a:gd name="T16" fmla="*/ 206 w 1317"/>
                    <a:gd name="T17" fmla="*/ 7 h 843"/>
                    <a:gd name="T18" fmla="*/ 197 w 1317"/>
                    <a:gd name="T19" fmla="*/ 9 h 843"/>
                    <a:gd name="T20" fmla="*/ 188 w 1317"/>
                    <a:gd name="T21" fmla="*/ 11 h 843"/>
                    <a:gd name="T22" fmla="*/ 179 w 1317"/>
                    <a:gd name="T23" fmla="*/ 14 h 843"/>
                    <a:gd name="T24" fmla="*/ 169 w 1317"/>
                    <a:gd name="T25" fmla="*/ 17 h 843"/>
                    <a:gd name="T26" fmla="*/ 160 w 1317"/>
                    <a:gd name="T27" fmla="*/ 20 h 843"/>
                    <a:gd name="T28" fmla="*/ 150 w 1317"/>
                    <a:gd name="T29" fmla="*/ 23 h 843"/>
                    <a:gd name="T30" fmla="*/ 140 w 1317"/>
                    <a:gd name="T31" fmla="*/ 27 h 843"/>
                    <a:gd name="T32" fmla="*/ 131 w 1317"/>
                    <a:gd name="T33" fmla="*/ 31 h 843"/>
                    <a:gd name="T34" fmla="*/ 121 w 1317"/>
                    <a:gd name="T35" fmla="*/ 35 h 843"/>
                    <a:gd name="T36" fmla="*/ 112 w 1317"/>
                    <a:gd name="T37" fmla="*/ 39 h 843"/>
                    <a:gd name="T38" fmla="*/ 102 w 1317"/>
                    <a:gd name="T39" fmla="*/ 44 h 843"/>
                    <a:gd name="T40" fmla="*/ 93 w 1317"/>
                    <a:gd name="T41" fmla="*/ 49 h 843"/>
                    <a:gd name="T42" fmla="*/ 84 w 1317"/>
                    <a:gd name="T43" fmla="*/ 54 h 843"/>
                    <a:gd name="T44" fmla="*/ 75 w 1317"/>
                    <a:gd name="T45" fmla="*/ 59 h 843"/>
                    <a:gd name="T46" fmla="*/ 67 w 1317"/>
                    <a:gd name="T47" fmla="*/ 64 h 843"/>
                    <a:gd name="T48" fmla="*/ 58 w 1317"/>
                    <a:gd name="T49" fmla="*/ 70 h 843"/>
                    <a:gd name="T50" fmla="*/ 51 w 1317"/>
                    <a:gd name="T51" fmla="*/ 76 h 843"/>
                    <a:gd name="T52" fmla="*/ 43 w 1317"/>
                    <a:gd name="T53" fmla="*/ 82 h 843"/>
                    <a:gd name="T54" fmla="*/ 35 w 1317"/>
                    <a:gd name="T55" fmla="*/ 88 h 843"/>
                    <a:gd name="T56" fmla="*/ 28 w 1317"/>
                    <a:gd name="T57" fmla="*/ 95 h 843"/>
                    <a:gd name="T58" fmla="*/ 22 w 1317"/>
                    <a:gd name="T59" fmla="*/ 102 h 843"/>
                    <a:gd name="T60" fmla="*/ 16 w 1317"/>
                    <a:gd name="T61" fmla="*/ 109 h 843"/>
                    <a:gd name="T62" fmla="*/ 10 w 1317"/>
                    <a:gd name="T63" fmla="*/ 116 h 843"/>
                    <a:gd name="T64" fmla="*/ 5 w 1317"/>
                    <a:gd name="T65" fmla="*/ 123 h 843"/>
                    <a:gd name="T66" fmla="*/ 0 w 1317"/>
                    <a:gd name="T67" fmla="*/ 131 h 843"/>
                    <a:gd name="T68" fmla="*/ 0 w 1317"/>
                    <a:gd name="T69" fmla="*/ 169 h 843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1317" h="843">
                      <a:moveTo>
                        <a:pt x="1317" y="0"/>
                      </a:moveTo>
                      <a:lnTo>
                        <a:pt x="1317" y="0"/>
                      </a:lnTo>
                      <a:lnTo>
                        <a:pt x="1281" y="1"/>
                      </a:lnTo>
                      <a:lnTo>
                        <a:pt x="1244" y="2"/>
                      </a:lnTo>
                      <a:lnTo>
                        <a:pt x="1204" y="6"/>
                      </a:lnTo>
                      <a:lnTo>
                        <a:pt x="1163" y="10"/>
                      </a:lnTo>
                      <a:lnTo>
                        <a:pt x="1121" y="18"/>
                      </a:lnTo>
                      <a:lnTo>
                        <a:pt x="1078" y="25"/>
                      </a:lnTo>
                      <a:lnTo>
                        <a:pt x="1032" y="35"/>
                      </a:lnTo>
                      <a:lnTo>
                        <a:pt x="988" y="44"/>
                      </a:lnTo>
                      <a:lnTo>
                        <a:pt x="941" y="57"/>
                      </a:lnTo>
                      <a:lnTo>
                        <a:pt x="894" y="69"/>
                      </a:lnTo>
                      <a:lnTo>
                        <a:pt x="846" y="83"/>
                      </a:lnTo>
                      <a:lnTo>
                        <a:pt x="799" y="99"/>
                      </a:lnTo>
                      <a:lnTo>
                        <a:pt x="751" y="116"/>
                      </a:lnTo>
                      <a:lnTo>
                        <a:pt x="703" y="134"/>
                      </a:lnTo>
                      <a:lnTo>
                        <a:pt x="654" y="154"/>
                      </a:lnTo>
                      <a:lnTo>
                        <a:pt x="606" y="174"/>
                      </a:lnTo>
                      <a:lnTo>
                        <a:pt x="559" y="195"/>
                      </a:lnTo>
                      <a:lnTo>
                        <a:pt x="512" y="218"/>
                      </a:lnTo>
                      <a:lnTo>
                        <a:pt x="467" y="242"/>
                      </a:lnTo>
                      <a:lnTo>
                        <a:pt x="421" y="268"/>
                      </a:lnTo>
                      <a:lnTo>
                        <a:pt x="378" y="293"/>
                      </a:lnTo>
                      <a:lnTo>
                        <a:pt x="334" y="321"/>
                      </a:lnTo>
                      <a:lnTo>
                        <a:pt x="292" y="349"/>
                      </a:lnTo>
                      <a:lnTo>
                        <a:pt x="253" y="379"/>
                      </a:lnTo>
                      <a:lnTo>
                        <a:pt x="214" y="410"/>
                      </a:lnTo>
                      <a:lnTo>
                        <a:pt x="177" y="441"/>
                      </a:lnTo>
                      <a:lnTo>
                        <a:pt x="142" y="474"/>
                      </a:lnTo>
                      <a:lnTo>
                        <a:pt x="108" y="507"/>
                      </a:lnTo>
                      <a:lnTo>
                        <a:pt x="78" y="542"/>
                      </a:lnTo>
                      <a:lnTo>
                        <a:pt x="49" y="577"/>
                      </a:lnTo>
                      <a:lnTo>
                        <a:pt x="23" y="613"/>
                      </a:lnTo>
                      <a:lnTo>
                        <a:pt x="0" y="651"/>
                      </a:lnTo>
                      <a:lnTo>
                        <a:pt x="0" y="843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9" name="Line 4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35" y="1574"/>
                  <a:ext cx="124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0" name="Freeform 44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1" name="Freeform 45"/>
                <p:cNvSpPr>
                  <a:spLocks noChangeAspect="1"/>
                </p:cNvSpPr>
                <p:nvPr/>
              </p:nvSpPr>
              <p:spPr bwMode="auto">
                <a:xfrm>
                  <a:off x="385" y="2271"/>
                  <a:ext cx="72" cy="43"/>
                </a:xfrm>
                <a:custGeom>
                  <a:avLst/>
                  <a:gdLst>
                    <a:gd name="T0" fmla="*/ 38 w 360"/>
                    <a:gd name="T1" fmla="*/ 0 h 219"/>
                    <a:gd name="T2" fmla="*/ 72 w 360"/>
                    <a:gd name="T3" fmla="*/ 41 h 219"/>
                    <a:gd name="T4" fmla="*/ 0 w 360"/>
                    <a:gd name="T5" fmla="*/ 43 h 219"/>
                    <a:gd name="T6" fmla="*/ 38 w 360"/>
                    <a:gd name="T7" fmla="*/ 0 h 2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60" h="219">
                      <a:moveTo>
                        <a:pt x="192" y="0"/>
                      </a:moveTo>
                      <a:lnTo>
                        <a:pt x="360" y="207"/>
                      </a:lnTo>
                      <a:lnTo>
                        <a:pt x="0" y="219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2" name="Freeform 46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3" name="Freeform 47"/>
                <p:cNvSpPr>
                  <a:spLocks noChangeAspect="1"/>
                </p:cNvSpPr>
                <p:nvPr/>
              </p:nvSpPr>
              <p:spPr bwMode="auto">
                <a:xfrm>
                  <a:off x="401" y="2154"/>
                  <a:ext cx="77" cy="48"/>
                </a:xfrm>
                <a:custGeom>
                  <a:avLst/>
                  <a:gdLst>
                    <a:gd name="T0" fmla="*/ 26 w 386"/>
                    <a:gd name="T1" fmla="*/ 48 h 241"/>
                    <a:gd name="T2" fmla="*/ 77 w 386"/>
                    <a:gd name="T3" fmla="*/ 0 h 241"/>
                    <a:gd name="T4" fmla="*/ 0 w 386"/>
                    <a:gd name="T5" fmla="*/ 18 h 241"/>
                    <a:gd name="T6" fmla="*/ 26 w 386"/>
                    <a:gd name="T7" fmla="*/ 48 h 241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86" h="241">
                      <a:moveTo>
                        <a:pt x="131" y="241"/>
                      </a:moveTo>
                      <a:lnTo>
                        <a:pt x="386" y="0"/>
                      </a:lnTo>
                      <a:lnTo>
                        <a:pt x="0" y="90"/>
                      </a:lnTo>
                      <a:lnTo>
                        <a:pt x="131" y="241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4" name="Freeform 48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5" name="Freeform 49"/>
                <p:cNvSpPr>
                  <a:spLocks noChangeAspect="1"/>
                </p:cNvSpPr>
                <p:nvPr/>
              </p:nvSpPr>
              <p:spPr bwMode="auto">
                <a:xfrm>
                  <a:off x="504" y="2355"/>
                  <a:ext cx="72" cy="36"/>
                </a:xfrm>
                <a:custGeom>
                  <a:avLst/>
                  <a:gdLst>
                    <a:gd name="T0" fmla="*/ 18 w 359"/>
                    <a:gd name="T1" fmla="*/ 0 h 179"/>
                    <a:gd name="T2" fmla="*/ 72 w 359"/>
                    <a:gd name="T3" fmla="*/ 29 h 179"/>
                    <a:gd name="T4" fmla="*/ 0 w 359"/>
                    <a:gd name="T5" fmla="*/ 36 h 179"/>
                    <a:gd name="T6" fmla="*/ 18 w 359"/>
                    <a:gd name="T7" fmla="*/ 0 h 17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59" h="179">
                      <a:moveTo>
                        <a:pt x="92" y="0"/>
                      </a:moveTo>
                      <a:lnTo>
                        <a:pt x="359" y="146"/>
                      </a:lnTo>
                      <a:lnTo>
                        <a:pt x="0" y="179"/>
                      </a:lnTo>
                      <a:lnTo>
                        <a:pt x="92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1" name="Freeform 50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2" name="Freeform 51"/>
                <p:cNvSpPr>
                  <a:spLocks noChangeAspect="1"/>
                </p:cNvSpPr>
                <p:nvPr/>
              </p:nvSpPr>
              <p:spPr bwMode="auto">
                <a:xfrm>
                  <a:off x="745" y="2438"/>
                  <a:ext cx="52" cy="47"/>
                </a:xfrm>
                <a:custGeom>
                  <a:avLst/>
                  <a:gdLst>
                    <a:gd name="T0" fmla="*/ 0 w 256"/>
                    <a:gd name="T1" fmla="*/ 0 h 235"/>
                    <a:gd name="T2" fmla="*/ 52 w 256"/>
                    <a:gd name="T3" fmla="*/ 10 h 235"/>
                    <a:gd name="T4" fmla="*/ 8 w 256"/>
                    <a:gd name="T5" fmla="*/ 47 h 235"/>
                    <a:gd name="T6" fmla="*/ 0 w 256"/>
                    <a:gd name="T7" fmla="*/ 0 h 2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56" h="235">
                      <a:moveTo>
                        <a:pt x="0" y="0"/>
                      </a:moveTo>
                      <a:lnTo>
                        <a:pt x="256" y="51"/>
                      </a:lnTo>
                      <a:lnTo>
                        <a:pt x="38" y="23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3" name="Freeform 52"/>
                <p:cNvSpPr>
                  <a:spLocks noChangeAspect="1" noEditPoints="1"/>
                </p:cNvSpPr>
                <p:nvPr/>
              </p:nvSpPr>
              <p:spPr bwMode="auto">
                <a:xfrm>
                  <a:off x="1916" y="1750"/>
                  <a:ext cx="34" cy="50"/>
                </a:xfrm>
                <a:custGeom>
                  <a:avLst/>
                  <a:gdLst>
                    <a:gd name="T0" fmla="*/ 9 w 169"/>
                    <a:gd name="T1" fmla="*/ 1 h 250"/>
                    <a:gd name="T2" fmla="*/ 10 w 169"/>
                    <a:gd name="T3" fmla="*/ 5 h 250"/>
                    <a:gd name="T4" fmla="*/ 12 w 169"/>
                    <a:gd name="T5" fmla="*/ 3 h 250"/>
                    <a:gd name="T6" fmla="*/ 15 w 169"/>
                    <a:gd name="T7" fmla="*/ 1 h 250"/>
                    <a:gd name="T8" fmla="*/ 18 w 169"/>
                    <a:gd name="T9" fmla="*/ 0 h 250"/>
                    <a:gd name="T10" fmla="*/ 21 w 169"/>
                    <a:gd name="T11" fmla="*/ 0 h 250"/>
                    <a:gd name="T12" fmla="*/ 24 w 169"/>
                    <a:gd name="T13" fmla="*/ 1 h 250"/>
                    <a:gd name="T14" fmla="*/ 27 w 169"/>
                    <a:gd name="T15" fmla="*/ 2 h 250"/>
                    <a:gd name="T16" fmla="*/ 29 w 169"/>
                    <a:gd name="T17" fmla="*/ 4 h 250"/>
                    <a:gd name="T18" fmla="*/ 31 w 169"/>
                    <a:gd name="T19" fmla="*/ 6 h 250"/>
                    <a:gd name="T20" fmla="*/ 32 w 169"/>
                    <a:gd name="T21" fmla="*/ 9 h 250"/>
                    <a:gd name="T22" fmla="*/ 33 w 169"/>
                    <a:gd name="T23" fmla="*/ 13 h 250"/>
                    <a:gd name="T24" fmla="*/ 34 w 169"/>
                    <a:gd name="T25" fmla="*/ 16 h 250"/>
                    <a:gd name="T26" fmla="*/ 34 w 169"/>
                    <a:gd name="T27" fmla="*/ 21 h 250"/>
                    <a:gd name="T28" fmla="*/ 33 w 169"/>
                    <a:gd name="T29" fmla="*/ 25 h 250"/>
                    <a:gd name="T30" fmla="*/ 32 w 169"/>
                    <a:gd name="T31" fmla="*/ 28 h 250"/>
                    <a:gd name="T32" fmla="*/ 31 w 169"/>
                    <a:gd name="T33" fmla="*/ 31 h 250"/>
                    <a:gd name="T34" fmla="*/ 28 w 169"/>
                    <a:gd name="T35" fmla="*/ 34 h 250"/>
                    <a:gd name="T36" fmla="*/ 26 w 169"/>
                    <a:gd name="T37" fmla="*/ 35 h 250"/>
                    <a:gd name="T38" fmla="*/ 23 w 169"/>
                    <a:gd name="T39" fmla="*/ 37 h 250"/>
                    <a:gd name="T40" fmla="*/ 21 w 169"/>
                    <a:gd name="T41" fmla="*/ 37 h 250"/>
                    <a:gd name="T42" fmla="*/ 18 w 169"/>
                    <a:gd name="T43" fmla="*/ 37 h 250"/>
                    <a:gd name="T44" fmla="*/ 15 w 169"/>
                    <a:gd name="T45" fmla="*/ 37 h 250"/>
                    <a:gd name="T46" fmla="*/ 13 w 169"/>
                    <a:gd name="T47" fmla="*/ 36 h 250"/>
                    <a:gd name="T48" fmla="*/ 10 w 169"/>
                    <a:gd name="T49" fmla="*/ 34 h 250"/>
                    <a:gd name="T50" fmla="*/ 9 w 169"/>
                    <a:gd name="T51" fmla="*/ 50 h 250"/>
                    <a:gd name="T52" fmla="*/ 0 w 169"/>
                    <a:gd name="T53" fmla="*/ 1 h 250"/>
                    <a:gd name="T54" fmla="*/ 9 w 169"/>
                    <a:gd name="T55" fmla="*/ 20 h 250"/>
                    <a:gd name="T56" fmla="*/ 9 w 169"/>
                    <a:gd name="T57" fmla="*/ 22 h 250"/>
                    <a:gd name="T58" fmla="*/ 10 w 169"/>
                    <a:gd name="T59" fmla="*/ 24 h 250"/>
                    <a:gd name="T60" fmla="*/ 11 w 169"/>
                    <a:gd name="T61" fmla="*/ 26 h 250"/>
                    <a:gd name="T62" fmla="*/ 13 w 169"/>
                    <a:gd name="T63" fmla="*/ 28 h 250"/>
                    <a:gd name="T64" fmla="*/ 15 w 169"/>
                    <a:gd name="T65" fmla="*/ 30 h 250"/>
                    <a:gd name="T66" fmla="*/ 19 w 169"/>
                    <a:gd name="T67" fmla="*/ 30 h 250"/>
                    <a:gd name="T68" fmla="*/ 21 w 169"/>
                    <a:gd name="T69" fmla="*/ 29 h 250"/>
                    <a:gd name="T70" fmla="*/ 23 w 169"/>
                    <a:gd name="T71" fmla="*/ 27 h 250"/>
                    <a:gd name="T72" fmla="*/ 24 w 169"/>
                    <a:gd name="T73" fmla="*/ 25 h 250"/>
                    <a:gd name="T74" fmla="*/ 25 w 169"/>
                    <a:gd name="T75" fmla="*/ 23 h 250"/>
                    <a:gd name="T76" fmla="*/ 25 w 169"/>
                    <a:gd name="T77" fmla="*/ 20 h 250"/>
                    <a:gd name="T78" fmla="*/ 25 w 169"/>
                    <a:gd name="T79" fmla="*/ 17 h 250"/>
                    <a:gd name="T80" fmla="*/ 25 w 169"/>
                    <a:gd name="T81" fmla="*/ 15 h 250"/>
                    <a:gd name="T82" fmla="*/ 24 w 169"/>
                    <a:gd name="T83" fmla="*/ 13 h 250"/>
                    <a:gd name="T84" fmla="*/ 23 w 169"/>
                    <a:gd name="T85" fmla="*/ 11 h 250"/>
                    <a:gd name="T86" fmla="*/ 21 w 169"/>
                    <a:gd name="T87" fmla="*/ 9 h 250"/>
                    <a:gd name="T88" fmla="*/ 19 w 169"/>
                    <a:gd name="T89" fmla="*/ 7 h 250"/>
                    <a:gd name="T90" fmla="*/ 15 w 169"/>
                    <a:gd name="T91" fmla="*/ 7 h 250"/>
                    <a:gd name="T92" fmla="*/ 13 w 169"/>
                    <a:gd name="T93" fmla="*/ 9 h 250"/>
                    <a:gd name="T94" fmla="*/ 11 w 169"/>
                    <a:gd name="T95" fmla="*/ 11 h 250"/>
                    <a:gd name="T96" fmla="*/ 10 w 169"/>
                    <a:gd name="T97" fmla="*/ 13 h 250"/>
                    <a:gd name="T98" fmla="*/ 9 w 169"/>
                    <a:gd name="T99" fmla="*/ 15 h 250"/>
                    <a:gd name="T100" fmla="*/ 9 w 169"/>
                    <a:gd name="T101" fmla="*/ 17 h 25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9" h="250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0" y="25"/>
                      </a:lnTo>
                      <a:lnTo>
                        <a:pt x="55" y="19"/>
                      </a:lnTo>
                      <a:lnTo>
                        <a:pt x="61" y="14"/>
                      </a:lnTo>
                      <a:lnTo>
                        <a:pt x="67" y="9"/>
                      </a:lnTo>
                      <a:lnTo>
                        <a:pt x="74" y="6"/>
                      </a:lnTo>
                      <a:lnTo>
                        <a:pt x="82" y="2"/>
                      </a:lnTo>
                      <a:lnTo>
                        <a:pt x="89" y="1"/>
                      </a:lnTo>
                      <a:lnTo>
                        <a:pt x="98" y="0"/>
                      </a:lnTo>
                      <a:lnTo>
                        <a:pt x="105" y="0"/>
                      </a:lnTo>
                      <a:lnTo>
                        <a:pt x="112" y="1"/>
                      </a:lnTo>
                      <a:lnTo>
                        <a:pt x="118" y="3"/>
                      </a:lnTo>
                      <a:lnTo>
                        <a:pt x="126" y="6"/>
                      </a:lnTo>
                      <a:lnTo>
                        <a:pt x="132" y="9"/>
                      </a:lnTo>
                      <a:lnTo>
                        <a:pt x="138" y="13"/>
                      </a:lnTo>
                      <a:lnTo>
                        <a:pt x="144" y="18"/>
                      </a:lnTo>
                      <a:lnTo>
                        <a:pt x="148" y="24"/>
                      </a:lnTo>
                      <a:lnTo>
                        <a:pt x="153" y="30"/>
                      </a:lnTo>
                      <a:lnTo>
                        <a:pt x="157" y="37"/>
                      </a:lnTo>
                      <a:lnTo>
                        <a:pt x="160" y="46"/>
                      </a:lnTo>
                      <a:lnTo>
                        <a:pt x="164" y="54"/>
                      </a:lnTo>
                      <a:lnTo>
                        <a:pt x="166" y="63"/>
                      </a:lnTo>
                      <a:lnTo>
                        <a:pt x="168" y="73"/>
                      </a:lnTo>
                      <a:lnTo>
                        <a:pt x="169" y="82"/>
                      </a:lnTo>
                      <a:lnTo>
                        <a:pt x="169" y="93"/>
                      </a:lnTo>
                      <a:lnTo>
                        <a:pt x="169" y="104"/>
                      </a:lnTo>
                      <a:lnTo>
                        <a:pt x="168" y="114"/>
                      </a:lnTo>
                      <a:lnTo>
                        <a:pt x="165" y="124"/>
                      </a:lnTo>
                      <a:lnTo>
                        <a:pt x="164" y="133"/>
                      </a:lnTo>
                      <a:lnTo>
                        <a:pt x="160" y="142"/>
                      </a:lnTo>
                      <a:lnTo>
                        <a:pt x="157" y="149"/>
                      </a:lnTo>
                      <a:lnTo>
                        <a:pt x="152" y="156"/>
                      </a:lnTo>
                      <a:lnTo>
                        <a:pt x="147" y="162"/>
                      </a:lnTo>
                      <a:lnTo>
                        <a:pt x="141" y="168"/>
                      </a:lnTo>
                      <a:lnTo>
                        <a:pt x="135" y="173"/>
                      </a:lnTo>
                      <a:lnTo>
                        <a:pt x="129" y="177"/>
                      </a:lnTo>
                      <a:lnTo>
                        <a:pt x="123" y="181"/>
                      </a:lnTo>
                      <a:lnTo>
                        <a:pt x="116" y="183"/>
                      </a:lnTo>
                      <a:lnTo>
                        <a:pt x="110" y="185"/>
                      </a:lnTo>
                      <a:lnTo>
                        <a:pt x="103" y="187"/>
                      </a:lnTo>
                      <a:lnTo>
                        <a:pt x="96" y="187"/>
                      </a:lnTo>
                      <a:lnTo>
                        <a:pt x="89" y="187"/>
                      </a:lnTo>
                      <a:lnTo>
                        <a:pt x="82" y="185"/>
                      </a:lnTo>
                      <a:lnTo>
                        <a:pt x="76" y="183"/>
                      </a:lnTo>
                      <a:lnTo>
                        <a:pt x="70" y="182"/>
                      </a:lnTo>
                      <a:lnTo>
                        <a:pt x="64" y="178"/>
                      </a:lnTo>
                      <a:lnTo>
                        <a:pt x="58" y="173"/>
                      </a:lnTo>
                      <a:lnTo>
                        <a:pt x="52" y="168"/>
                      </a:lnTo>
                      <a:lnTo>
                        <a:pt x="46" y="161"/>
                      </a:lnTo>
                      <a:lnTo>
                        <a:pt x="46" y="250"/>
                      </a:lnTo>
                      <a:lnTo>
                        <a:pt x="0" y="250"/>
                      </a:lnTo>
                      <a:lnTo>
                        <a:pt x="0" y="5"/>
                      </a:lnTo>
                      <a:close/>
                      <a:moveTo>
                        <a:pt x="46" y="91"/>
                      </a:moveTo>
                      <a:lnTo>
                        <a:pt x="46" y="98"/>
                      </a:lnTo>
                      <a:lnTo>
                        <a:pt x="47" y="104"/>
                      </a:lnTo>
                      <a:lnTo>
                        <a:pt x="47" y="111"/>
                      </a:lnTo>
                      <a:lnTo>
                        <a:pt x="49" y="116"/>
                      </a:lnTo>
                      <a:lnTo>
                        <a:pt x="51" y="122"/>
                      </a:lnTo>
                      <a:lnTo>
                        <a:pt x="52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0" y="147"/>
                      </a:lnTo>
                      <a:lnTo>
                        <a:pt x="77" y="149"/>
                      </a:lnTo>
                      <a:lnTo>
                        <a:pt x="86" y="150"/>
                      </a:lnTo>
                      <a:lnTo>
                        <a:pt x="93" y="149"/>
                      </a:lnTo>
                      <a:lnTo>
                        <a:pt x="100" y="147"/>
                      </a:lnTo>
                      <a:lnTo>
                        <a:pt x="106" y="143"/>
                      </a:lnTo>
                      <a:lnTo>
                        <a:pt x="112" y="137"/>
                      </a:lnTo>
                      <a:lnTo>
                        <a:pt x="115" y="133"/>
                      </a:lnTo>
                      <a:lnTo>
                        <a:pt x="117" y="130"/>
                      </a:lnTo>
                      <a:lnTo>
                        <a:pt x="118" y="125"/>
                      </a:lnTo>
                      <a:lnTo>
                        <a:pt x="121" y="119"/>
                      </a:lnTo>
                      <a:lnTo>
                        <a:pt x="122" y="114"/>
                      </a:lnTo>
                      <a:lnTo>
                        <a:pt x="122" y="107"/>
                      </a:lnTo>
                      <a:lnTo>
                        <a:pt x="123" y="100"/>
                      </a:lnTo>
                      <a:lnTo>
                        <a:pt x="123" y="93"/>
                      </a:lnTo>
                      <a:lnTo>
                        <a:pt x="123" y="86"/>
                      </a:lnTo>
                      <a:lnTo>
                        <a:pt x="122" y="80"/>
                      </a:lnTo>
                      <a:lnTo>
                        <a:pt x="122" y="74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7"/>
                      </a:lnTo>
                      <a:lnTo>
                        <a:pt x="85" y="36"/>
                      </a:lnTo>
                      <a:lnTo>
                        <a:pt x="76" y="37"/>
                      </a:lnTo>
                      <a:lnTo>
                        <a:pt x="69" y="40"/>
                      </a:lnTo>
                      <a:lnTo>
                        <a:pt x="63" y="43"/>
                      </a:lnTo>
                      <a:lnTo>
                        <a:pt x="57" y="50"/>
                      </a:lnTo>
                      <a:lnTo>
                        <a:pt x="55" y="53"/>
                      </a:lnTo>
                      <a:lnTo>
                        <a:pt x="52" y="58"/>
                      </a:lnTo>
                      <a:lnTo>
                        <a:pt x="51" y="63"/>
                      </a:lnTo>
                      <a:lnTo>
                        <a:pt x="49" y="68"/>
                      </a:lnTo>
                      <a:lnTo>
                        <a:pt x="47" y="73"/>
                      </a:lnTo>
                      <a:lnTo>
                        <a:pt x="47" y="79"/>
                      </a:lnTo>
                      <a:lnTo>
                        <a:pt x="46" y="85"/>
                      </a:lnTo>
                      <a:lnTo>
                        <a:pt x="46" y="9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4" name="Freeform 53"/>
                <p:cNvSpPr>
                  <a:spLocks noChangeAspect="1"/>
                </p:cNvSpPr>
                <p:nvPr/>
              </p:nvSpPr>
              <p:spPr bwMode="auto">
                <a:xfrm>
                  <a:off x="1957" y="1750"/>
                  <a:ext cx="23" cy="36"/>
                </a:xfrm>
                <a:custGeom>
                  <a:avLst/>
                  <a:gdLst>
                    <a:gd name="T0" fmla="*/ 10 w 111"/>
                    <a:gd name="T1" fmla="*/ 36 h 182"/>
                    <a:gd name="T2" fmla="*/ 0 w 111"/>
                    <a:gd name="T3" fmla="*/ 36 h 182"/>
                    <a:gd name="T4" fmla="*/ 0 w 111"/>
                    <a:gd name="T5" fmla="*/ 1 h 182"/>
                    <a:gd name="T6" fmla="*/ 10 w 111"/>
                    <a:gd name="T7" fmla="*/ 1 h 182"/>
                    <a:gd name="T8" fmla="*/ 10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4 w 111"/>
                    <a:gd name="T19" fmla="*/ 1 h 182"/>
                    <a:gd name="T20" fmla="*/ 15 w 111"/>
                    <a:gd name="T21" fmla="*/ 0 h 182"/>
                    <a:gd name="T22" fmla="*/ 16 w 111"/>
                    <a:gd name="T23" fmla="*/ 0 h 182"/>
                    <a:gd name="T24" fmla="*/ 17 w 111"/>
                    <a:gd name="T25" fmla="*/ 0 h 182"/>
                    <a:gd name="T26" fmla="*/ 18 w 111"/>
                    <a:gd name="T27" fmla="*/ 0 h 182"/>
                    <a:gd name="T28" fmla="*/ 20 w 111"/>
                    <a:gd name="T29" fmla="*/ 0 h 182"/>
                    <a:gd name="T30" fmla="*/ 21 w 111"/>
                    <a:gd name="T31" fmla="*/ 1 h 182"/>
                    <a:gd name="T32" fmla="*/ 23 w 111"/>
                    <a:gd name="T33" fmla="*/ 2 h 182"/>
                    <a:gd name="T34" fmla="*/ 21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9 h 182"/>
                    <a:gd name="T40" fmla="*/ 17 w 111"/>
                    <a:gd name="T41" fmla="*/ 9 h 182"/>
                    <a:gd name="T42" fmla="*/ 16 w 111"/>
                    <a:gd name="T43" fmla="*/ 9 h 182"/>
                    <a:gd name="T44" fmla="*/ 15 w 111"/>
                    <a:gd name="T45" fmla="*/ 9 h 182"/>
                    <a:gd name="T46" fmla="*/ 14 w 111"/>
                    <a:gd name="T47" fmla="*/ 9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2 w 111"/>
                    <a:gd name="T53" fmla="*/ 11 h 182"/>
                    <a:gd name="T54" fmla="*/ 11 w 111"/>
                    <a:gd name="T55" fmla="*/ 11 h 182"/>
                    <a:gd name="T56" fmla="*/ 11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10 w 111"/>
                    <a:gd name="T65" fmla="*/ 17 h 182"/>
                    <a:gd name="T66" fmla="*/ 10 w 111"/>
                    <a:gd name="T67" fmla="*/ 18 h 182"/>
                    <a:gd name="T68" fmla="*/ 10 w 111"/>
                    <a:gd name="T69" fmla="*/ 20 h 182"/>
                    <a:gd name="T70" fmla="*/ 10 w 111"/>
                    <a:gd name="T71" fmla="*/ 21 h 182"/>
                    <a:gd name="T72" fmla="*/ 10 w 111"/>
                    <a:gd name="T73" fmla="*/ 23 h 182"/>
                    <a:gd name="T74" fmla="*/ 10 w 111"/>
                    <a:gd name="T75" fmla="*/ 25 h 182"/>
                    <a:gd name="T76" fmla="*/ 10 w 111"/>
                    <a:gd name="T77" fmla="*/ 36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0" y="22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50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9" name="Freeform 54"/>
                <p:cNvSpPr>
                  <a:spLocks noChangeAspect="1" noEditPoints="1"/>
                </p:cNvSpPr>
                <p:nvPr/>
              </p:nvSpPr>
              <p:spPr bwMode="auto">
                <a:xfrm>
                  <a:off x="1981" y="1750"/>
                  <a:ext cx="36" cy="37"/>
                </a:xfrm>
                <a:custGeom>
                  <a:avLst/>
                  <a:gdLst>
                    <a:gd name="T0" fmla="*/ 0 w 180"/>
                    <a:gd name="T1" fmla="*/ 17 h 187"/>
                    <a:gd name="T2" fmla="*/ 0 w 180"/>
                    <a:gd name="T3" fmla="*/ 15 h 187"/>
                    <a:gd name="T4" fmla="*/ 1 w 180"/>
                    <a:gd name="T5" fmla="*/ 12 h 187"/>
                    <a:gd name="T6" fmla="*/ 2 w 180"/>
                    <a:gd name="T7" fmla="*/ 10 h 187"/>
                    <a:gd name="T8" fmla="*/ 3 w 180"/>
                    <a:gd name="T9" fmla="*/ 7 h 187"/>
                    <a:gd name="T10" fmla="*/ 6 w 180"/>
                    <a:gd name="T11" fmla="*/ 4 h 187"/>
                    <a:gd name="T12" fmla="*/ 10 w 180"/>
                    <a:gd name="T13" fmla="*/ 2 h 187"/>
                    <a:gd name="T14" fmla="*/ 12 w 180"/>
                    <a:gd name="T15" fmla="*/ 1 h 187"/>
                    <a:gd name="T16" fmla="*/ 14 w 180"/>
                    <a:gd name="T17" fmla="*/ 0 h 187"/>
                    <a:gd name="T18" fmla="*/ 17 w 180"/>
                    <a:gd name="T19" fmla="*/ 0 h 187"/>
                    <a:gd name="T20" fmla="*/ 20 w 180"/>
                    <a:gd name="T21" fmla="*/ 0 h 187"/>
                    <a:gd name="T22" fmla="*/ 23 w 180"/>
                    <a:gd name="T23" fmla="*/ 1 h 187"/>
                    <a:gd name="T24" fmla="*/ 27 w 180"/>
                    <a:gd name="T25" fmla="*/ 2 h 187"/>
                    <a:gd name="T26" fmla="*/ 30 w 180"/>
                    <a:gd name="T27" fmla="*/ 4 h 187"/>
                    <a:gd name="T28" fmla="*/ 32 w 180"/>
                    <a:gd name="T29" fmla="*/ 7 h 187"/>
                    <a:gd name="T30" fmla="*/ 34 w 180"/>
                    <a:gd name="T31" fmla="*/ 9 h 187"/>
                    <a:gd name="T32" fmla="*/ 35 w 180"/>
                    <a:gd name="T33" fmla="*/ 13 h 187"/>
                    <a:gd name="T34" fmla="*/ 36 w 180"/>
                    <a:gd name="T35" fmla="*/ 16 h 187"/>
                    <a:gd name="T36" fmla="*/ 36 w 180"/>
                    <a:gd name="T37" fmla="*/ 20 h 187"/>
                    <a:gd name="T38" fmla="*/ 35 w 180"/>
                    <a:gd name="T39" fmla="*/ 24 h 187"/>
                    <a:gd name="T40" fmla="*/ 34 w 180"/>
                    <a:gd name="T41" fmla="*/ 27 h 187"/>
                    <a:gd name="T42" fmla="*/ 32 w 180"/>
                    <a:gd name="T43" fmla="*/ 30 h 187"/>
                    <a:gd name="T44" fmla="*/ 30 w 180"/>
                    <a:gd name="T45" fmla="*/ 33 h 187"/>
                    <a:gd name="T46" fmla="*/ 27 w 180"/>
                    <a:gd name="T47" fmla="*/ 35 h 187"/>
                    <a:gd name="T48" fmla="*/ 24 w 180"/>
                    <a:gd name="T49" fmla="*/ 36 h 187"/>
                    <a:gd name="T50" fmla="*/ 20 w 180"/>
                    <a:gd name="T51" fmla="*/ 37 h 187"/>
                    <a:gd name="T52" fmla="*/ 17 w 180"/>
                    <a:gd name="T53" fmla="*/ 37 h 187"/>
                    <a:gd name="T54" fmla="*/ 14 w 180"/>
                    <a:gd name="T55" fmla="*/ 37 h 187"/>
                    <a:gd name="T56" fmla="*/ 12 w 180"/>
                    <a:gd name="T57" fmla="*/ 36 h 187"/>
                    <a:gd name="T58" fmla="*/ 10 w 180"/>
                    <a:gd name="T59" fmla="*/ 35 h 187"/>
                    <a:gd name="T60" fmla="*/ 7 w 180"/>
                    <a:gd name="T61" fmla="*/ 34 h 187"/>
                    <a:gd name="T62" fmla="*/ 3 w 180"/>
                    <a:gd name="T63" fmla="*/ 30 h 187"/>
                    <a:gd name="T64" fmla="*/ 2 w 180"/>
                    <a:gd name="T65" fmla="*/ 27 h 187"/>
                    <a:gd name="T66" fmla="*/ 1 w 180"/>
                    <a:gd name="T67" fmla="*/ 25 h 187"/>
                    <a:gd name="T68" fmla="*/ 0 w 180"/>
                    <a:gd name="T69" fmla="*/ 22 h 187"/>
                    <a:gd name="T70" fmla="*/ 0 w 180"/>
                    <a:gd name="T71" fmla="*/ 19 h 187"/>
                    <a:gd name="T72" fmla="*/ 9 w 180"/>
                    <a:gd name="T73" fmla="*/ 18 h 187"/>
                    <a:gd name="T74" fmla="*/ 9 w 180"/>
                    <a:gd name="T75" fmla="*/ 21 h 187"/>
                    <a:gd name="T76" fmla="*/ 10 w 180"/>
                    <a:gd name="T77" fmla="*/ 23 h 187"/>
                    <a:gd name="T78" fmla="*/ 11 w 180"/>
                    <a:gd name="T79" fmla="*/ 25 h 187"/>
                    <a:gd name="T80" fmla="*/ 12 w 180"/>
                    <a:gd name="T81" fmla="*/ 27 h 187"/>
                    <a:gd name="T82" fmla="*/ 14 w 180"/>
                    <a:gd name="T83" fmla="*/ 29 h 187"/>
                    <a:gd name="T84" fmla="*/ 18 w 180"/>
                    <a:gd name="T85" fmla="*/ 30 h 187"/>
                    <a:gd name="T86" fmla="*/ 21 w 180"/>
                    <a:gd name="T87" fmla="*/ 29 h 187"/>
                    <a:gd name="T88" fmla="*/ 24 w 180"/>
                    <a:gd name="T89" fmla="*/ 27 h 187"/>
                    <a:gd name="T90" fmla="*/ 25 w 180"/>
                    <a:gd name="T91" fmla="*/ 25 h 187"/>
                    <a:gd name="T92" fmla="*/ 26 w 180"/>
                    <a:gd name="T93" fmla="*/ 23 h 187"/>
                    <a:gd name="T94" fmla="*/ 26 w 180"/>
                    <a:gd name="T95" fmla="*/ 21 h 187"/>
                    <a:gd name="T96" fmla="*/ 26 w 180"/>
                    <a:gd name="T97" fmla="*/ 18 h 187"/>
                    <a:gd name="T98" fmla="*/ 26 w 180"/>
                    <a:gd name="T99" fmla="*/ 16 h 187"/>
                    <a:gd name="T100" fmla="*/ 26 w 180"/>
                    <a:gd name="T101" fmla="*/ 14 h 187"/>
                    <a:gd name="T102" fmla="*/ 25 w 180"/>
                    <a:gd name="T103" fmla="*/ 12 h 187"/>
                    <a:gd name="T104" fmla="*/ 24 w 180"/>
                    <a:gd name="T105" fmla="*/ 10 h 187"/>
                    <a:gd name="T106" fmla="*/ 21 w 180"/>
                    <a:gd name="T107" fmla="*/ 8 h 187"/>
                    <a:gd name="T108" fmla="*/ 18 w 180"/>
                    <a:gd name="T109" fmla="*/ 7 h 187"/>
                    <a:gd name="T110" fmla="*/ 14 w 180"/>
                    <a:gd name="T111" fmla="*/ 8 h 187"/>
                    <a:gd name="T112" fmla="*/ 12 w 180"/>
                    <a:gd name="T113" fmla="*/ 10 h 187"/>
                    <a:gd name="T114" fmla="*/ 11 w 180"/>
                    <a:gd name="T115" fmla="*/ 12 h 187"/>
                    <a:gd name="T116" fmla="*/ 10 w 180"/>
                    <a:gd name="T117" fmla="*/ 14 h 187"/>
                    <a:gd name="T118" fmla="*/ 9 w 180"/>
                    <a:gd name="T119" fmla="*/ 16 h 187"/>
                    <a:gd name="T120" fmla="*/ 9 w 180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69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4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1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2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0" name="Freeform 55"/>
                <p:cNvSpPr>
                  <a:spLocks noChangeAspect="1"/>
                </p:cNvSpPr>
                <p:nvPr/>
              </p:nvSpPr>
              <p:spPr bwMode="auto">
                <a:xfrm>
                  <a:off x="2020" y="1738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39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8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8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6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9" y="201"/>
                      </a:lnTo>
                      <a:lnTo>
                        <a:pt x="71" y="203"/>
                      </a:lnTo>
                      <a:lnTo>
                        <a:pt x="72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1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6" y="241"/>
                      </a:lnTo>
                      <a:lnTo>
                        <a:pt x="81" y="241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7" y="224"/>
                      </a:lnTo>
                      <a:lnTo>
                        <a:pt x="25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9" name="Freeform 56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750"/>
                  <a:ext cx="36" cy="37"/>
                </a:xfrm>
                <a:custGeom>
                  <a:avLst/>
                  <a:gdLst>
                    <a:gd name="T0" fmla="*/ 0 w 181"/>
                    <a:gd name="T1" fmla="*/ 17 h 187"/>
                    <a:gd name="T2" fmla="*/ 0 w 181"/>
                    <a:gd name="T3" fmla="*/ 15 h 187"/>
                    <a:gd name="T4" fmla="*/ 1 w 181"/>
                    <a:gd name="T5" fmla="*/ 12 h 187"/>
                    <a:gd name="T6" fmla="*/ 2 w 181"/>
                    <a:gd name="T7" fmla="*/ 10 h 187"/>
                    <a:gd name="T8" fmla="*/ 3 w 181"/>
                    <a:gd name="T9" fmla="*/ 7 h 187"/>
                    <a:gd name="T10" fmla="*/ 7 w 181"/>
                    <a:gd name="T11" fmla="*/ 4 h 187"/>
                    <a:gd name="T12" fmla="*/ 10 w 181"/>
                    <a:gd name="T13" fmla="*/ 2 h 187"/>
                    <a:gd name="T14" fmla="*/ 12 w 181"/>
                    <a:gd name="T15" fmla="*/ 1 h 187"/>
                    <a:gd name="T16" fmla="*/ 14 w 181"/>
                    <a:gd name="T17" fmla="*/ 0 h 187"/>
                    <a:gd name="T18" fmla="*/ 17 w 181"/>
                    <a:gd name="T19" fmla="*/ 0 h 187"/>
                    <a:gd name="T20" fmla="*/ 20 w 181"/>
                    <a:gd name="T21" fmla="*/ 0 h 187"/>
                    <a:gd name="T22" fmla="*/ 23 w 181"/>
                    <a:gd name="T23" fmla="*/ 1 h 187"/>
                    <a:gd name="T24" fmla="*/ 27 w 181"/>
                    <a:gd name="T25" fmla="*/ 2 h 187"/>
                    <a:gd name="T26" fmla="*/ 29 w 181"/>
                    <a:gd name="T27" fmla="*/ 4 h 187"/>
                    <a:gd name="T28" fmla="*/ 32 w 181"/>
                    <a:gd name="T29" fmla="*/ 7 h 187"/>
                    <a:gd name="T30" fmla="*/ 34 w 181"/>
                    <a:gd name="T31" fmla="*/ 9 h 187"/>
                    <a:gd name="T32" fmla="*/ 35 w 181"/>
                    <a:gd name="T33" fmla="*/ 13 h 187"/>
                    <a:gd name="T34" fmla="*/ 36 w 181"/>
                    <a:gd name="T35" fmla="*/ 16 h 187"/>
                    <a:gd name="T36" fmla="*/ 36 w 181"/>
                    <a:gd name="T37" fmla="*/ 20 h 187"/>
                    <a:gd name="T38" fmla="*/ 35 w 181"/>
                    <a:gd name="T39" fmla="*/ 24 h 187"/>
                    <a:gd name="T40" fmla="*/ 34 w 181"/>
                    <a:gd name="T41" fmla="*/ 27 h 187"/>
                    <a:gd name="T42" fmla="*/ 32 w 181"/>
                    <a:gd name="T43" fmla="*/ 30 h 187"/>
                    <a:gd name="T44" fmla="*/ 30 w 181"/>
                    <a:gd name="T45" fmla="*/ 33 h 187"/>
                    <a:gd name="T46" fmla="*/ 27 w 181"/>
                    <a:gd name="T47" fmla="*/ 35 h 187"/>
                    <a:gd name="T48" fmla="*/ 23 w 181"/>
                    <a:gd name="T49" fmla="*/ 36 h 187"/>
                    <a:gd name="T50" fmla="*/ 20 w 181"/>
                    <a:gd name="T51" fmla="*/ 37 h 187"/>
                    <a:gd name="T52" fmla="*/ 17 w 181"/>
                    <a:gd name="T53" fmla="*/ 37 h 187"/>
                    <a:gd name="T54" fmla="*/ 14 w 181"/>
                    <a:gd name="T55" fmla="*/ 37 h 187"/>
                    <a:gd name="T56" fmla="*/ 12 w 181"/>
                    <a:gd name="T57" fmla="*/ 36 h 187"/>
                    <a:gd name="T58" fmla="*/ 10 w 181"/>
                    <a:gd name="T59" fmla="*/ 35 h 187"/>
                    <a:gd name="T60" fmla="*/ 7 w 181"/>
                    <a:gd name="T61" fmla="*/ 34 h 187"/>
                    <a:gd name="T62" fmla="*/ 3 w 181"/>
                    <a:gd name="T63" fmla="*/ 30 h 187"/>
                    <a:gd name="T64" fmla="*/ 2 w 181"/>
                    <a:gd name="T65" fmla="*/ 27 h 187"/>
                    <a:gd name="T66" fmla="*/ 1 w 181"/>
                    <a:gd name="T67" fmla="*/ 25 h 187"/>
                    <a:gd name="T68" fmla="*/ 0 w 181"/>
                    <a:gd name="T69" fmla="*/ 22 h 187"/>
                    <a:gd name="T70" fmla="*/ 0 w 181"/>
                    <a:gd name="T71" fmla="*/ 19 h 187"/>
                    <a:gd name="T72" fmla="*/ 9 w 181"/>
                    <a:gd name="T73" fmla="*/ 18 h 187"/>
                    <a:gd name="T74" fmla="*/ 9 w 181"/>
                    <a:gd name="T75" fmla="*/ 21 h 187"/>
                    <a:gd name="T76" fmla="*/ 10 w 181"/>
                    <a:gd name="T77" fmla="*/ 23 h 187"/>
                    <a:gd name="T78" fmla="*/ 11 w 181"/>
                    <a:gd name="T79" fmla="*/ 25 h 187"/>
                    <a:gd name="T80" fmla="*/ 12 w 181"/>
                    <a:gd name="T81" fmla="*/ 27 h 187"/>
                    <a:gd name="T82" fmla="*/ 14 w 181"/>
                    <a:gd name="T83" fmla="*/ 29 h 187"/>
                    <a:gd name="T84" fmla="*/ 18 w 181"/>
                    <a:gd name="T85" fmla="*/ 30 h 187"/>
                    <a:gd name="T86" fmla="*/ 21 w 181"/>
                    <a:gd name="T87" fmla="*/ 29 h 187"/>
                    <a:gd name="T88" fmla="*/ 24 w 181"/>
                    <a:gd name="T89" fmla="*/ 27 h 187"/>
                    <a:gd name="T90" fmla="*/ 25 w 181"/>
                    <a:gd name="T91" fmla="*/ 25 h 187"/>
                    <a:gd name="T92" fmla="*/ 26 w 181"/>
                    <a:gd name="T93" fmla="*/ 23 h 187"/>
                    <a:gd name="T94" fmla="*/ 26 w 181"/>
                    <a:gd name="T95" fmla="*/ 21 h 187"/>
                    <a:gd name="T96" fmla="*/ 26 w 181"/>
                    <a:gd name="T97" fmla="*/ 18 h 187"/>
                    <a:gd name="T98" fmla="*/ 26 w 181"/>
                    <a:gd name="T99" fmla="*/ 16 h 187"/>
                    <a:gd name="T100" fmla="*/ 26 w 181"/>
                    <a:gd name="T101" fmla="*/ 14 h 187"/>
                    <a:gd name="T102" fmla="*/ 25 w 181"/>
                    <a:gd name="T103" fmla="*/ 12 h 187"/>
                    <a:gd name="T104" fmla="*/ 24 w 181"/>
                    <a:gd name="T105" fmla="*/ 10 h 187"/>
                    <a:gd name="T106" fmla="*/ 21 w 181"/>
                    <a:gd name="T107" fmla="*/ 8 h 187"/>
                    <a:gd name="T108" fmla="*/ 18 w 181"/>
                    <a:gd name="T109" fmla="*/ 7 h 187"/>
                    <a:gd name="T110" fmla="*/ 14 w 181"/>
                    <a:gd name="T111" fmla="*/ 8 h 187"/>
                    <a:gd name="T112" fmla="*/ 12 w 181"/>
                    <a:gd name="T113" fmla="*/ 10 h 187"/>
                    <a:gd name="T114" fmla="*/ 11 w 181"/>
                    <a:gd name="T115" fmla="*/ 12 h 187"/>
                    <a:gd name="T116" fmla="*/ 10 w 181"/>
                    <a:gd name="T117" fmla="*/ 14 h 187"/>
                    <a:gd name="T118" fmla="*/ 9 w 181"/>
                    <a:gd name="T119" fmla="*/ 16 h 187"/>
                    <a:gd name="T120" fmla="*/ 9 w 181"/>
                    <a:gd name="T121" fmla="*/ 18 h 18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1" h="187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3" y="68"/>
                      </a:lnTo>
                      <a:lnTo>
                        <a:pt x="5" y="63"/>
                      </a:lnTo>
                      <a:lnTo>
                        <a:pt x="6" y="57"/>
                      </a:lnTo>
                      <a:lnTo>
                        <a:pt x="9" y="52"/>
                      </a:lnTo>
                      <a:lnTo>
                        <a:pt x="11" y="46"/>
                      </a:lnTo>
                      <a:lnTo>
                        <a:pt x="17" y="35"/>
                      </a:lnTo>
                      <a:lnTo>
                        <a:pt x="24" y="26"/>
                      </a:lnTo>
                      <a:lnTo>
                        <a:pt x="33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9" y="0"/>
                      </a:lnTo>
                      <a:lnTo>
                        <a:pt x="108" y="1"/>
                      </a:lnTo>
                      <a:lnTo>
                        <a:pt x="117" y="3"/>
                      </a:lnTo>
                      <a:lnTo>
                        <a:pt x="125" y="7"/>
                      </a:lnTo>
                      <a:lnTo>
                        <a:pt x="134" y="11"/>
                      </a:lnTo>
                      <a:lnTo>
                        <a:pt x="141" y="16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3"/>
                      </a:lnTo>
                      <a:lnTo>
                        <a:pt x="165" y="40"/>
                      </a:lnTo>
                      <a:lnTo>
                        <a:pt x="170" y="48"/>
                      </a:lnTo>
                      <a:lnTo>
                        <a:pt x="173" y="56"/>
                      </a:lnTo>
                      <a:lnTo>
                        <a:pt x="177" y="65"/>
                      </a:lnTo>
                      <a:lnTo>
                        <a:pt x="179" y="74"/>
                      </a:lnTo>
                      <a:lnTo>
                        <a:pt x="181" y="83"/>
                      </a:lnTo>
                      <a:lnTo>
                        <a:pt x="181" y="93"/>
                      </a:lnTo>
                      <a:lnTo>
                        <a:pt x="181" y="103"/>
                      </a:lnTo>
                      <a:lnTo>
                        <a:pt x="179" y="113"/>
                      </a:lnTo>
                      <a:lnTo>
                        <a:pt x="177" y="121"/>
                      </a:lnTo>
                      <a:lnTo>
                        <a:pt x="175" y="130"/>
                      </a:lnTo>
                      <a:lnTo>
                        <a:pt x="171" y="138"/>
                      </a:lnTo>
                      <a:lnTo>
                        <a:pt x="166" y="147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4" y="176"/>
                      </a:lnTo>
                      <a:lnTo>
                        <a:pt x="127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100" y="187"/>
                      </a:lnTo>
                      <a:lnTo>
                        <a:pt x="90" y="187"/>
                      </a:lnTo>
                      <a:lnTo>
                        <a:pt x="84" y="187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8" y="184"/>
                      </a:lnTo>
                      <a:lnTo>
                        <a:pt x="62" y="182"/>
                      </a:lnTo>
                      <a:lnTo>
                        <a:pt x="56" y="181"/>
                      </a:lnTo>
                      <a:lnTo>
                        <a:pt x="51" y="178"/>
                      </a:lnTo>
                      <a:lnTo>
                        <a:pt x="45" y="176"/>
                      </a:lnTo>
                      <a:lnTo>
                        <a:pt x="34" y="170"/>
                      </a:lnTo>
                      <a:lnTo>
                        <a:pt x="25" y="162"/>
                      </a:lnTo>
                      <a:lnTo>
                        <a:pt x="17" y="154"/>
                      </a:lnTo>
                      <a:lnTo>
                        <a:pt x="11" y="144"/>
                      </a:lnTo>
                      <a:lnTo>
                        <a:pt x="9" y="138"/>
                      </a:lnTo>
                      <a:lnTo>
                        <a:pt x="6" y="132"/>
                      </a:lnTo>
                      <a:lnTo>
                        <a:pt x="5" y="126"/>
                      </a:lnTo>
                      <a:lnTo>
                        <a:pt x="3" y="120"/>
                      </a:lnTo>
                      <a:lnTo>
                        <a:pt x="1" y="113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6" y="93"/>
                      </a:moveTo>
                      <a:lnTo>
                        <a:pt x="46" y="99"/>
                      </a:lnTo>
                      <a:lnTo>
                        <a:pt x="47" y="107"/>
                      </a:lnTo>
                      <a:lnTo>
                        <a:pt x="48" y="113"/>
                      </a:lnTo>
                      <a:lnTo>
                        <a:pt x="50" y="117"/>
                      </a:lnTo>
                      <a:lnTo>
                        <a:pt x="51" y="122"/>
                      </a:lnTo>
                      <a:lnTo>
                        <a:pt x="53" y="127"/>
                      </a:lnTo>
                      <a:lnTo>
                        <a:pt x="56" y="132"/>
                      </a:lnTo>
                      <a:lnTo>
                        <a:pt x="58" y="136"/>
                      </a:lnTo>
                      <a:lnTo>
                        <a:pt x="64" y="142"/>
                      </a:lnTo>
                      <a:lnTo>
                        <a:pt x="72" y="147"/>
                      </a:lnTo>
                      <a:lnTo>
                        <a:pt x="81" y="149"/>
                      </a:lnTo>
                      <a:lnTo>
                        <a:pt x="89" y="150"/>
                      </a:lnTo>
                      <a:lnTo>
                        <a:pt x="98" y="149"/>
                      </a:lnTo>
                      <a:lnTo>
                        <a:pt x="106" y="147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2" y="132"/>
                      </a:lnTo>
                      <a:lnTo>
                        <a:pt x="125" y="127"/>
                      </a:lnTo>
                      <a:lnTo>
                        <a:pt x="128" y="122"/>
                      </a:lnTo>
                      <a:lnTo>
                        <a:pt x="129" y="117"/>
                      </a:lnTo>
                      <a:lnTo>
                        <a:pt x="130" y="113"/>
                      </a:lnTo>
                      <a:lnTo>
                        <a:pt x="131" y="107"/>
                      </a:lnTo>
                      <a:lnTo>
                        <a:pt x="133" y="99"/>
                      </a:lnTo>
                      <a:lnTo>
                        <a:pt x="133" y="93"/>
                      </a:lnTo>
                      <a:lnTo>
                        <a:pt x="133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9" y="70"/>
                      </a:lnTo>
                      <a:lnTo>
                        <a:pt x="128" y="65"/>
                      </a:lnTo>
                      <a:lnTo>
                        <a:pt x="125" y="60"/>
                      </a:lnTo>
                      <a:lnTo>
                        <a:pt x="123" y="56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6" y="40"/>
                      </a:lnTo>
                      <a:lnTo>
                        <a:pt x="98" y="37"/>
                      </a:lnTo>
                      <a:lnTo>
                        <a:pt x="89" y="36"/>
                      </a:lnTo>
                      <a:lnTo>
                        <a:pt x="81" y="37"/>
                      </a:lnTo>
                      <a:lnTo>
                        <a:pt x="72" y="40"/>
                      </a:lnTo>
                      <a:lnTo>
                        <a:pt x="64" y="45"/>
                      </a:lnTo>
                      <a:lnTo>
                        <a:pt x="58" y="51"/>
                      </a:lnTo>
                      <a:lnTo>
                        <a:pt x="56" y="54"/>
                      </a:lnTo>
                      <a:lnTo>
                        <a:pt x="53" y="59"/>
                      </a:lnTo>
                      <a:lnTo>
                        <a:pt x="51" y="64"/>
                      </a:lnTo>
                      <a:lnTo>
                        <a:pt x="50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6" y="87"/>
                      </a:lnTo>
                      <a:lnTo>
                        <a:pt x="46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0" name="Freeform 57"/>
                <p:cNvSpPr>
                  <a:spLocks noChangeAspect="1"/>
                </p:cNvSpPr>
                <p:nvPr/>
              </p:nvSpPr>
              <p:spPr bwMode="auto">
                <a:xfrm>
                  <a:off x="2088" y="1750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0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3" y="47"/>
                      </a:lnTo>
                      <a:lnTo>
                        <a:pt x="101" y="43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6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6" y="47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7"/>
                      </a:lnTo>
                      <a:lnTo>
                        <a:pt x="45" y="82"/>
                      </a:lnTo>
                      <a:lnTo>
                        <a:pt x="45" y="88"/>
                      </a:lnTo>
                      <a:lnTo>
                        <a:pt x="45" y="94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1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0" y="17"/>
                      </a:lnTo>
                      <a:lnTo>
                        <a:pt x="144" y="20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1" name="Freeform 58"/>
                <p:cNvSpPr>
                  <a:spLocks noChangeAspect="1" noEditPoints="1"/>
                </p:cNvSpPr>
                <p:nvPr/>
              </p:nvSpPr>
              <p:spPr bwMode="auto">
                <a:xfrm>
                  <a:off x="2147" y="1737"/>
                  <a:ext cx="34" cy="50"/>
                </a:xfrm>
                <a:custGeom>
                  <a:avLst/>
                  <a:gdLst>
                    <a:gd name="T0" fmla="*/ 0 w 168"/>
                    <a:gd name="T1" fmla="*/ 0 h 248"/>
                    <a:gd name="T2" fmla="*/ 9 w 168"/>
                    <a:gd name="T3" fmla="*/ 17 h 248"/>
                    <a:gd name="T4" fmla="*/ 11 w 168"/>
                    <a:gd name="T5" fmla="*/ 15 h 248"/>
                    <a:gd name="T6" fmla="*/ 14 w 168"/>
                    <a:gd name="T7" fmla="*/ 14 h 248"/>
                    <a:gd name="T8" fmla="*/ 16 w 168"/>
                    <a:gd name="T9" fmla="*/ 13 h 248"/>
                    <a:gd name="T10" fmla="*/ 19 w 168"/>
                    <a:gd name="T11" fmla="*/ 12 h 248"/>
                    <a:gd name="T12" fmla="*/ 22 w 168"/>
                    <a:gd name="T13" fmla="*/ 13 h 248"/>
                    <a:gd name="T14" fmla="*/ 25 w 168"/>
                    <a:gd name="T15" fmla="*/ 14 h 248"/>
                    <a:gd name="T16" fmla="*/ 28 w 168"/>
                    <a:gd name="T17" fmla="*/ 15 h 248"/>
                    <a:gd name="T18" fmla="*/ 30 w 168"/>
                    <a:gd name="T19" fmla="*/ 17 h 248"/>
                    <a:gd name="T20" fmla="*/ 32 w 168"/>
                    <a:gd name="T21" fmla="*/ 20 h 248"/>
                    <a:gd name="T22" fmla="*/ 33 w 168"/>
                    <a:gd name="T23" fmla="*/ 23 h 248"/>
                    <a:gd name="T24" fmla="*/ 34 w 168"/>
                    <a:gd name="T25" fmla="*/ 27 h 248"/>
                    <a:gd name="T26" fmla="*/ 34 w 168"/>
                    <a:gd name="T27" fmla="*/ 31 h 248"/>
                    <a:gd name="T28" fmla="*/ 34 w 168"/>
                    <a:gd name="T29" fmla="*/ 35 h 248"/>
                    <a:gd name="T30" fmla="*/ 33 w 168"/>
                    <a:gd name="T31" fmla="*/ 39 h 248"/>
                    <a:gd name="T32" fmla="*/ 32 w 168"/>
                    <a:gd name="T33" fmla="*/ 42 h 248"/>
                    <a:gd name="T34" fmla="*/ 30 w 168"/>
                    <a:gd name="T35" fmla="*/ 45 h 248"/>
                    <a:gd name="T36" fmla="*/ 28 w 168"/>
                    <a:gd name="T37" fmla="*/ 47 h 248"/>
                    <a:gd name="T38" fmla="*/ 25 w 168"/>
                    <a:gd name="T39" fmla="*/ 49 h 248"/>
                    <a:gd name="T40" fmla="*/ 23 w 168"/>
                    <a:gd name="T41" fmla="*/ 50 h 248"/>
                    <a:gd name="T42" fmla="*/ 20 w 168"/>
                    <a:gd name="T43" fmla="*/ 50 h 248"/>
                    <a:gd name="T44" fmla="*/ 17 w 168"/>
                    <a:gd name="T45" fmla="*/ 49 h 248"/>
                    <a:gd name="T46" fmla="*/ 14 w 168"/>
                    <a:gd name="T47" fmla="*/ 48 h 248"/>
                    <a:gd name="T48" fmla="*/ 11 w 168"/>
                    <a:gd name="T49" fmla="*/ 47 h 248"/>
                    <a:gd name="T50" fmla="*/ 9 w 168"/>
                    <a:gd name="T51" fmla="*/ 44 h 248"/>
                    <a:gd name="T52" fmla="*/ 0 w 168"/>
                    <a:gd name="T53" fmla="*/ 49 h 248"/>
                    <a:gd name="T54" fmla="*/ 9 w 168"/>
                    <a:gd name="T55" fmla="*/ 32 h 248"/>
                    <a:gd name="T56" fmla="*/ 10 w 168"/>
                    <a:gd name="T57" fmla="*/ 34 h 248"/>
                    <a:gd name="T58" fmla="*/ 10 w 168"/>
                    <a:gd name="T59" fmla="*/ 36 h 248"/>
                    <a:gd name="T60" fmla="*/ 11 w 168"/>
                    <a:gd name="T61" fmla="*/ 38 h 248"/>
                    <a:gd name="T62" fmla="*/ 12 w 168"/>
                    <a:gd name="T63" fmla="*/ 41 h 248"/>
                    <a:gd name="T64" fmla="*/ 16 w 168"/>
                    <a:gd name="T65" fmla="*/ 42 h 248"/>
                    <a:gd name="T66" fmla="*/ 19 w 168"/>
                    <a:gd name="T67" fmla="*/ 42 h 248"/>
                    <a:gd name="T68" fmla="*/ 21 w 168"/>
                    <a:gd name="T69" fmla="*/ 41 h 248"/>
                    <a:gd name="T70" fmla="*/ 23 w 168"/>
                    <a:gd name="T71" fmla="*/ 39 h 248"/>
                    <a:gd name="T72" fmla="*/ 24 w 168"/>
                    <a:gd name="T73" fmla="*/ 38 h 248"/>
                    <a:gd name="T74" fmla="*/ 24 w 168"/>
                    <a:gd name="T75" fmla="*/ 35 h 248"/>
                    <a:gd name="T76" fmla="*/ 25 w 168"/>
                    <a:gd name="T77" fmla="*/ 33 h 248"/>
                    <a:gd name="T78" fmla="*/ 25 w 168"/>
                    <a:gd name="T79" fmla="*/ 30 h 248"/>
                    <a:gd name="T80" fmla="*/ 24 w 168"/>
                    <a:gd name="T81" fmla="*/ 27 h 248"/>
                    <a:gd name="T82" fmla="*/ 24 w 168"/>
                    <a:gd name="T83" fmla="*/ 25 h 248"/>
                    <a:gd name="T84" fmla="*/ 23 w 168"/>
                    <a:gd name="T85" fmla="*/ 23 h 248"/>
                    <a:gd name="T86" fmla="*/ 21 w 168"/>
                    <a:gd name="T87" fmla="*/ 21 h 248"/>
                    <a:gd name="T88" fmla="*/ 19 w 168"/>
                    <a:gd name="T89" fmla="*/ 20 h 248"/>
                    <a:gd name="T90" fmla="*/ 15 w 168"/>
                    <a:gd name="T91" fmla="*/ 20 h 248"/>
                    <a:gd name="T92" fmla="*/ 13 w 168"/>
                    <a:gd name="T93" fmla="*/ 21 h 248"/>
                    <a:gd name="T94" fmla="*/ 11 w 168"/>
                    <a:gd name="T95" fmla="*/ 23 h 248"/>
                    <a:gd name="T96" fmla="*/ 10 w 168"/>
                    <a:gd name="T97" fmla="*/ 25 h 248"/>
                    <a:gd name="T98" fmla="*/ 10 w 168"/>
                    <a:gd name="T99" fmla="*/ 27 h 248"/>
                    <a:gd name="T100" fmla="*/ 9 w 168"/>
                    <a:gd name="T101" fmla="*/ 29 h 248"/>
                    <a:gd name="T102" fmla="*/ 9 w 168"/>
                    <a:gd name="T103" fmla="*/ 30 h 248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168" h="248">
                      <a:moveTo>
                        <a:pt x="0" y="243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6"/>
                      </a:lnTo>
                      <a:lnTo>
                        <a:pt x="50" y="80"/>
                      </a:lnTo>
                      <a:lnTo>
                        <a:pt x="56" y="75"/>
                      </a:lnTo>
                      <a:lnTo>
                        <a:pt x="62" y="70"/>
                      </a:lnTo>
                      <a:lnTo>
                        <a:pt x="68" y="67"/>
                      </a:lnTo>
                      <a:lnTo>
                        <a:pt x="74" y="64"/>
                      </a:lnTo>
                      <a:lnTo>
                        <a:pt x="80" y="62"/>
                      </a:lnTo>
                      <a:lnTo>
                        <a:pt x="88" y="61"/>
                      </a:lnTo>
                      <a:lnTo>
                        <a:pt x="95" y="61"/>
                      </a:lnTo>
                      <a:lnTo>
                        <a:pt x="102" y="61"/>
                      </a:lnTo>
                      <a:lnTo>
                        <a:pt x="109" y="62"/>
                      </a:lnTo>
                      <a:lnTo>
                        <a:pt x="117" y="64"/>
                      </a:lnTo>
                      <a:lnTo>
                        <a:pt x="124" y="67"/>
                      </a:lnTo>
                      <a:lnTo>
                        <a:pt x="130" y="70"/>
                      </a:lnTo>
                      <a:lnTo>
                        <a:pt x="136" y="74"/>
                      </a:lnTo>
                      <a:lnTo>
                        <a:pt x="142" y="79"/>
                      </a:lnTo>
                      <a:lnTo>
                        <a:pt x="147" y="84"/>
                      </a:lnTo>
                      <a:lnTo>
                        <a:pt x="151" y="90"/>
                      </a:lnTo>
                      <a:lnTo>
                        <a:pt x="156" y="97"/>
                      </a:lnTo>
                      <a:lnTo>
                        <a:pt x="160" y="104"/>
                      </a:lnTo>
                      <a:lnTo>
                        <a:pt x="163" y="113"/>
                      </a:lnTo>
                      <a:lnTo>
                        <a:pt x="165" y="123"/>
                      </a:lnTo>
                      <a:lnTo>
                        <a:pt x="167" y="132"/>
                      </a:lnTo>
                      <a:lnTo>
                        <a:pt x="168" y="142"/>
                      </a:lnTo>
                      <a:lnTo>
                        <a:pt x="168" y="153"/>
                      </a:lnTo>
                      <a:lnTo>
                        <a:pt x="168" y="164"/>
                      </a:lnTo>
                      <a:lnTo>
                        <a:pt x="167" y="175"/>
                      </a:lnTo>
                      <a:lnTo>
                        <a:pt x="166" y="185"/>
                      </a:lnTo>
                      <a:lnTo>
                        <a:pt x="163" y="193"/>
                      </a:lnTo>
                      <a:lnTo>
                        <a:pt x="160" y="203"/>
                      </a:lnTo>
                      <a:lnTo>
                        <a:pt x="156" y="210"/>
                      </a:lnTo>
                      <a:lnTo>
                        <a:pt x="153" y="217"/>
                      </a:lnTo>
                      <a:lnTo>
                        <a:pt x="148" y="223"/>
                      </a:lnTo>
                      <a:lnTo>
                        <a:pt x="142" y="229"/>
                      </a:lnTo>
                      <a:lnTo>
                        <a:pt x="137" y="234"/>
                      </a:lnTo>
                      <a:lnTo>
                        <a:pt x="131" y="238"/>
                      </a:lnTo>
                      <a:lnTo>
                        <a:pt x="125" y="242"/>
                      </a:lnTo>
                      <a:lnTo>
                        <a:pt x="118" y="244"/>
                      </a:lnTo>
                      <a:lnTo>
                        <a:pt x="112" y="246"/>
                      </a:lnTo>
                      <a:lnTo>
                        <a:pt x="104" y="248"/>
                      </a:lnTo>
                      <a:lnTo>
                        <a:pt x="97" y="248"/>
                      </a:lnTo>
                      <a:lnTo>
                        <a:pt x="90" y="248"/>
                      </a:lnTo>
                      <a:lnTo>
                        <a:pt x="83" y="245"/>
                      </a:lnTo>
                      <a:lnTo>
                        <a:pt x="76" y="244"/>
                      </a:lnTo>
                      <a:lnTo>
                        <a:pt x="70" y="240"/>
                      </a:lnTo>
                      <a:lnTo>
                        <a:pt x="62" y="235"/>
                      </a:lnTo>
                      <a:lnTo>
                        <a:pt x="56" y="231"/>
                      </a:lnTo>
                      <a:lnTo>
                        <a:pt x="50" y="225"/>
                      </a:lnTo>
                      <a:lnTo>
                        <a:pt x="46" y="217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  <a:moveTo>
                        <a:pt x="46" y="151"/>
                      </a:moveTo>
                      <a:lnTo>
                        <a:pt x="46" y="158"/>
                      </a:lnTo>
                      <a:lnTo>
                        <a:pt x="47" y="164"/>
                      </a:lnTo>
                      <a:lnTo>
                        <a:pt x="47" y="170"/>
                      </a:lnTo>
                      <a:lnTo>
                        <a:pt x="48" y="176"/>
                      </a:lnTo>
                      <a:lnTo>
                        <a:pt x="49" y="181"/>
                      </a:lnTo>
                      <a:lnTo>
                        <a:pt x="50" y="186"/>
                      </a:lnTo>
                      <a:lnTo>
                        <a:pt x="53" y="189"/>
                      </a:lnTo>
                      <a:lnTo>
                        <a:pt x="54" y="193"/>
                      </a:lnTo>
                      <a:lnTo>
                        <a:pt x="60" y="202"/>
                      </a:lnTo>
                      <a:lnTo>
                        <a:pt x="68" y="206"/>
                      </a:lnTo>
                      <a:lnTo>
                        <a:pt x="77" y="210"/>
                      </a:lnTo>
                      <a:lnTo>
                        <a:pt x="85" y="211"/>
                      </a:lnTo>
                      <a:lnTo>
                        <a:pt x="92" y="210"/>
                      </a:lnTo>
                      <a:lnTo>
                        <a:pt x="100" y="208"/>
                      </a:lnTo>
                      <a:lnTo>
                        <a:pt x="106" y="204"/>
                      </a:lnTo>
                      <a:lnTo>
                        <a:pt x="112" y="198"/>
                      </a:lnTo>
                      <a:lnTo>
                        <a:pt x="114" y="194"/>
                      </a:lnTo>
                      <a:lnTo>
                        <a:pt x="117" y="191"/>
                      </a:lnTo>
                      <a:lnTo>
                        <a:pt x="118" y="186"/>
                      </a:lnTo>
                      <a:lnTo>
                        <a:pt x="120" y="181"/>
                      </a:lnTo>
                      <a:lnTo>
                        <a:pt x="121" y="175"/>
                      </a:lnTo>
                      <a:lnTo>
                        <a:pt x="121" y="169"/>
                      </a:lnTo>
                      <a:lnTo>
                        <a:pt x="123" y="163"/>
                      </a:lnTo>
                      <a:lnTo>
                        <a:pt x="123" y="155"/>
                      </a:lnTo>
                      <a:lnTo>
                        <a:pt x="123" y="148"/>
                      </a:lnTo>
                      <a:lnTo>
                        <a:pt x="121" y="142"/>
                      </a:lnTo>
                      <a:lnTo>
                        <a:pt x="121" y="135"/>
                      </a:lnTo>
                      <a:lnTo>
                        <a:pt x="120" y="130"/>
                      </a:lnTo>
                      <a:lnTo>
                        <a:pt x="118" y="124"/>
                      </a:lnTo>
                      <a:lnTo>
                        <a:pt x="117" y="119"/>
                      </a:lnTo>
                      <a:lnTo>
                        <a:pt x="114" y="115"/>
                      </a:lnTo>
                      <a:lnTo>
                        <a:pt x="112" y="112"/>
                      </a:lnTo>
                      <a:lnTo>
                        <a:pt x="106" y="106"/>
                      </a:lnTo>
                      <a:lnTo>
                        <a:pt x="100" y="101"/>
                      </a:lnTo>
                      <a:lnTo>
                        <a:pt x="92" y="98"/>
                      </a:lnTo>
                      <a:lnTo>
                        <a:pt x="84" y="97"/>
                      </a:lnTo>
                      <a:lnTo>
                        <a:pt x="76" y="98"/>
                      </a:lnTo>
                      <a:lnTo>
                        <a:pt x="68" y="101"/>
                      </a:lnTo>
                      <a:lnTo>
                        <a:pt x="62" y="104"/>
                      </a:lnTo>
                      <a:lnTo>
                        <a:pt x="56" y="111"/>
                      </a:lnTo>
                      <a:lnTo>
                        <a:pt x="54" y="114"/>
                      </a:lnTo>
                      <a:lnTo>
                        <a:pt x="52" y="118"/>
                      </a:lnTo>
                      <a:lnTo>
                        <a:pt x="50" y="123"/>
                      </a:lnTo>
                      <a:lnTo>
                        <a:pt x="48" y="128"/>
                      </a:lnTo>
                      <a:lnTo>
                        <a:pt x="47" y="132"/>
                      </a:lnTo>
                      <a:lnTo>
                        <a:pt x="47" y="138"/>
                      </a:lnTo>
                      <a:lnTo>
                        <a:pt x="46" y="146"/>
                      </a:lnTo>
                      <a:lnTo>
                        <a:pt x="46" y="152"/>
                      </a:lnTo>
                      <a:lnTo>
                        <a:pt x="46" y="1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2" name="Freeform 59"/>
                <p:cNvSpPr>
                  <a:spLocks noChangeAspect="1" noEditPoints="1"/>
                </p:cNvSpPr>
                <p:nvPr/>
              </p:nvSpPr>
              <p:spPr bwMode="auto">
                <a:xfrm>
                  <a:off x="2185" y="1750"/>
                  <a:ext cx="33" cy="37"/>
                </a:xfrm>
                <a:custGeom>
                  <a:avLst/>
                  <a:gdLst>
                    <a:gd name="T0" fmla="*/ 33 w 163"/>
                    <a:gd name="T1" fmla="*/ 26 h 187"/>
                    <a:gd name="T2" fmla="*/ 32 w 163"/>
                    <a:gd name="T3" fmla="*/ 28 h 187"/>
                    <a:gd name="T4" fmla="*/ 30 w 163"/>
                    <a:gd name="T5" fmla="*/ 31 h 187"/>
                    <a:gd name="T6" fmla="*/ 29 w 163"/>
                    <a:gd name="T7" fmla="*/ 33 h 187"/>
                    <a:gd name="T8" fmla="*/ 27 w 163"/>
                    <a:gd name="T9" fmla="*/ 34 h 187"/>
                    <a:gd name="T10" fmla="*/ 25 w 163"/>
                    <a:gd name="T11" fmla="*/ 35 h 187"/>
                    <a:gd name="T12" fmla="*/ 22 w 163"/>
                    <a:gd name="T13" fmla="*/ 36 h 187"/>
                    <a:gd name="T14" fmla="*/ 20 w 163"/>
                    <a:gd name="T15" fmla="*/ 37 h 187"/>
                    <a:gd name="T16" fmla="*/ 17 w 163"/>
                    <a:gd name="T17" fmla="*/ 37 h 187"/>
                    <a:gd name="T18" fmla="*/ 13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7 w 163"/>
                    <a:gd name="T43" fmla="*/ 3 h 187"/>
                    <a:gd name="T44" fmla="*/ 10 w 163"/>
                    <a:gd name="T45" fmla="*/ 1 h 187"/>
                    <a:gd name="T46" fmla="*/ 13 w 163"/>
                    <a:gd name="T47" fmla="*/ 0 h 187"/>
                    <a:gd name="T48" fmla="*/ 16 w 163"/>
                    <a:gd name="T49" fmla="*/ 0 h 187"/>
                    <a:gd name="T50" fmla="*/ 20 w 163"/>
                    <a:gd name="T51" fmla="*/ 0 h 187"/>
                    <a:gd name="T52" fmla="*/ 23 w 163"/>
                    <a:gd name="T53" fmla="*/ 1 h 187"/>
                    <a:gd name="T54" fmla="*/ 26 w 163"/>
                    <a:gd name="T55" fmla="*/ 3 h 187"/>
                    <a:gd name="T56" fmla="*/ 29 w 163"/>
                    <a:gd name="T57" fmla="*/ 5 h 187"/>
                    <a:gd name="T58" fmla="*/ 30 w 163"/>
                    <a:gd name="T59" fmla="*/ 8 h 187"/>
                    <a:gd name="T60" fmla="*/ 32 w 163"/>
                    <a:gd name="T61" fmla="*/ 12 h 187"/>
                    <a:gd name="T62" fmla="*/ 33 w 163"/>
                    <a:gd name="T63" fmla="*/ 16 h 187"/>
                    <a:gd name="T64" fmla="*/ 33 w 163"/>
                    <a:gd name="T65" fmla="*/ 21 h 187"/>
                    <a:gd name="T66" fmla="*/ 10 w 163"/>
                    <a:gd name="T67" fmla="*/ 23 h 187"/>
                    <a:gd name="T68" fmla="*/ 11 w 163"/>
                    <a:gd name="T69" fmla="*/ 26 h 187"/>
                    <a:gd name="T70" fmla="*/ 13 w 163"/>
                    <a:gd name="T71" fmla="*/ 28 h 187"/>
                    <a:gd name="T72" fmla="*/ 15 w 163"/>
                    <a:gd name="T73" fmla="*/ 29 h 187"/>
                    <a:gd name="T74" fmla="*/ 18 w 163"/>
                    <a:gd name="T75" fmla="*/ 30 h 187"/>
                    <a:gd name="T76" fmla="*/ 20 w 163"/>
                    <a:gd name="T77" fmla="*/ 29 h 187"/>
                    <a:gd name="T78" fmla="*/ 21 w 163"/>
                    <a:gd name="T79" fmla="*/ 28 h 187"/>
                    <a:gd name="T80" fmla="*/ 23 w 163"/>
                    <a:gd name="T81" fmla="*/ 26 h 187"/>
                    <a:gd name="T82" fmla="*/ 24 w 163"/>
                    <a:gd name="T83" fmla="*/ 15 h 187"/>
                    <a:gd name="T84" fmla="*/ 23 w 163"/>
                    <a:gd name="T85" fmla="*/ 12 h 187"/>
                    <a:gd name="T86" fmla="*/ 22 w 163"/>
                    <a:gd name="T87" fmla="*/ 9 h 187"/>
                    <a:gd name="T88" fmla="*/ 19 w 163"/>
                    <a:gd name="T89" fmla="*/ 8 h 187"/>
                    <a:gd name="T90" fmla="*/ 17 w 163"/>
                    <a:gd name="T91" fmla="*/ 7 h 187"/>
                    <a:gd name="T92" fmla="*/ 14 w 163"/>
                    <a:gd name="T93" fmla="*/ 8 h 187"/>
                    <a:gd name="T94" fmla="*/ 11 w 163"/>
                    <a:gd name="T95" fmla="*/ 9 h 187"/>
                    <a:gd name="T96" fmla="*/ 10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3" y="178"/>
                      </a:lnTo>
                      <a:lnTo>
                        <a:pt x="117" y="181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7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9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3" name="Freeform 60"/>
                <p:cNvSpPr>
                  <a:spLocks noChangeAspect="1" noEditPoints="1"/>
                </p:cNvSpPr>
                <p:nvPr/>
              </p:nvSpPr>
              <p:spPr bwMode="auto">
                <a:xfrm>
                  <a:off x="2222" y="1750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0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7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7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0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5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3" y="185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2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2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9" y="104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3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4" name="Freeform 61"/>
                <p:cNvSpPr>
                  <a:spLocks noChangeAspect="1"/>
                </p:cNvSpPr>
                <p:nvPr/>
              </p:nvSpPr>
              <p:spPr bwMode="auto">
                <a:xfrm>
                  <a:off x="2261" y="1750"/>
                  <a:ext cx="51" cy="36"/>
                </a:xfrm>
                <a:custGeom>
                  <a:avLst/>
                  <a:gdLst>
                    <a:gd name="T0" fmla="*/ 9 w 253"/>
                    <a:gd name="T1" fmla="*/ 1 h 182"/>
                    <a:gd name="T2" fmla="*/ 10 w 253"/>
                    <a:gd name="T3" fmla="*/ 4 h 182"/>
                    <a:gd name="T4" fmla="*/ 13 w 253"/>
                    <a:gd name="T5" fmla="*/ 2 h 182"/>
                    <a:gd name="T6" fmla="*/ 15 w 253"/>
                    <a:gd name="T7" fmla="*/ 1 h 182"/>
                    <a:gd name="T8" fmla="*/ 18 w 253"/>
                    <a:gd name="T9" fmla="*/ 0 h 182"/>
                    <a:gd name="T10" fmla="*/ 21 w 253"/>
                    <a:gd name="T11" fmla="*/ 0 h 182"/>
                    <a:gd name="T12" fmla="*/ 24 w 253"/>
                    <a:gd name="T13" fmla="*/ 1 h 182"/>
                    <a:gd name="T14" fmla="*/ 26 w 253"/>
                    <a:gd name="T15" fmla="*/ 2 h 182"/>
                    <a:gd name="T16" fmla="*/ 28 w 253"/>
                    <a:gd name="T17" fmla="*/ 4 h 182"/>
                    <a:gd name="T18" fmla="*/ 30 w 253"/>
                    <a:gd name="T19" fmla="*/ 4 h 182"/>
                    <a:gd name="T20" fmla="*/ 33 w 253"/>
                    <a:gd name="T21" fmla="*/ 2 h 182"/>
                    <a:gd name="T22" fmla="*/ 35 w 253"/>
                    <a:gd name="T23" fmla="*/ 1 h 182"/>
                    <a:gd name="T24" fmla="*/ 38 w 253"/>
                    <a:gd name="T25" fmla="*/ 0 h 182"/>
                    <a:gd name="T26" fmla="*/ 41 w 253"/>
                    <a:gd name="T27" fmla="*/ 0 h 182"/>
                    <a:gd name="T28" fmla="*/ 45 w 253"/>
                    <a:gd name="T29" fmla="*/ 1 h 182"/>
                    <a:gd name="T30" fmla="*/ 47 w 253"/>
                    <a:gd name="T31" fmla="*/ 3 h 182"/>
                    <a:gd name="T32" fmla="*/ 49 w 253"/>
                    <a:gd name="T33" fmla="*/ 5 h 182"/>
                    <a:gd name="T34" fmla="*/ 50 w 253"/>
                    <a:gd name="T35" fmla="*/ 7 h 182"/>
                    <a:gd name="T36" fmla="*/ 51 w 253"/>
                    <a:gd name="T37" fmla="*/ 8 h 182"/>
                    <a:gd name="T38" fmla="*/ 51 w 253"/>
                    <a:gd name="T39" fmla="*/ 10 h 182"/>
                    <a:gd name="T40" fmla="*/ 51 w 253"/>
                    <a:gd name="T41" fmla="*/ 12 h 182"/>
                    <a:gd name="T42" fmla="*/ 51 w 253"/>
                    <a:gd name="T43" fmla="*/ 36 h 182"/>
                    <a:gd name="T44" fmla="*/ 42 w 253"/>
                    <a:gd name="T45" fmla="*/ 16 h 182"/>
                    <a:gd name="T46" fmla="*/ 42 w 253"/>
                    <a:gd name="T47" fmla="*/ 12 h 182"/>
                    <a:gd name="T48" fmla="*/ 41 w 253"/>
                    <a:gd name="T49" fmla="*/ 9 h 182"/>
                    <a:gd name="T50" fmla="*/ 39 w 253"/>
                    <a:gd name="T51" fmla="*/ 8 h 182"/>
                    <a:gd name="T52" fmla="*/ 37 w 253"/>
                    <a:gd name="T53" fmla="*/ 7 h 182"/>
                    <a:gd name="T54" fmla="*/ 35 w 253"/>
                    <a:gd name="T55" fmla="*/ 7 h 182"/>
                    <a:gd name="T56" fmla="*/ 33 w 253"/>
                    <a:gd name="T57" fmla="*/ 8 h 182"/>
                    <a:gd name="T58" fmla="*/ 32 w 253"/>
                    <a:gd name="T59" fmla="*/ 10 h 182"/>
                    <a:gd name="T60" fmla="*/ 31 w 253"/>
                    <a:gd name="T61" fmla="*/ 12 h 182"/>
                    <a:gd name="T62" fmla="*/ 31 w 253"/>
                    <a:gd name="T63" fmla="*/ 13 h 182"/>
                    <a:gd name="T64" fmla="*/ 30 w 253"/>
                    <a:gd name="T65" fmla="*/ 15 h 182"/>
                    <a:gd name="T66" fmla="*/ 30 w 253"/>
                    <a:gd name="T67" fmla="*/ 17 h 182"/>
                    <a:gd name="T68" fmla="*/ 30 w 253"/>
                    <a:gd name="T69" fmla="*/ 19 h 182"/>
                    <a:gd name="T70" fmla="*/ 21 w 253"/>
                    <a:gd name="T71" fmla="*/ 36 h 182"/>
                    <a:gd name="T72" fmla="*/ 21 w 253"/>
                    <a:gd name="T73" fmla="*/ 14 h 182"/>
                    <a:gd name="T74" fmla="*/ 21 w 253"/>
                    <a:gd name="T75" fmla="*/ 11 h 182"/>
                    <a:gd name="T76" fmla="*/ 20 w 253"/>
                    <a:gd name="T77" fmla="*/ 9 h 182"/>
                    <a:gd name="T78" fmla="*/ 20 w 253"/>
                    <a:gd name="T79" fmla="*/ 9 h 182"/>
                    <a:gd name="T80" fmla="*/ 18 w 253"/>
                    <a:gd name="T81" fmla="*/ 8 h 182"/>
                    <a:gd name="T82" fmla="*/ 17 w 253"/>
                    <a:gd name="T83" fmla="*/ 7 h 182"/>
                    <a:gd name="T84" fmla="*/ 15 w 253"/>
                    <a:gd name="T85" fmla="*/ 7 h 182"/>
                    <a:gd name="T86" fmla="*/ 13 w 253"/>
                    <a:gd name="T87" fmla="*/ 8 h 182"/>
                    <a:gd name="T88" fmla="*/ 11 w 253"/>
                    <a:gd name="T89" fmla="*/ 9 h 182"/>
                    <a:gd name="T90" fmla="*/ 10 w 253"/>
                    <a:gd name="T91" fmla="*/ 11 h 182"/>
                    <a:gd name="T92" fmla="*/ 10 w 253"/>
                    <a:gd name="T93" fmla="*/ 12 h 182"/>
                    <a:gd name="T94" fmla="*/ 9 w 253"/>
                    <a:gd name="T95" fmla="*/ 14 h 182"/>
                    <a:gd name="T96" fmla="*/ 9 w 253"/>
                    <a:gd name="T97" fmla="*/ 16 h 182"/>
                    <a:gd name="T98" fmla="*/ 9 w 253"/>
                    <a:gd name="T99" fmla="*/ 18 h 182"/>
                    <a:gd name="T100" fmla="*/ 9 w 253"/>
                    <a:gd name="T101" fmla="*/ 36 h 182"/>
                    <a:gd name="T102" fmla="*/ 0 w 253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3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1" y="22"/>
                      </a:lnTo>
                      <a:lnTo>
                        <a:pt x="57" y="16"/>
                      </a:lnTo>
                      <a:lnTo>
                        <a:pt x="63" y="11"/>
                      </a:lnTo>
                      <a:lnTo>
                        <a:pt x="69" y="7"/>
                      </a:lnTo>
                      <a:lnTo>
                        <a:pt x="76" y="3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7" y="0"/>
                      </a:lnTo>
                      <a:lnTo>
                        <a:pt x="104" y="0"/>
                      </a:lnTo>
                      <a:lnTo>
                        <a:pt x="111" y="1"/>
                      </a:lnTo>
                      <a:lnTo>
                        <a:pt x="118" y="3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40" y="22"/>
                      </a:lnTo>
                      <a:lnTo>
                        <a:pt x="144" y="29"/>
                      </a:lnTo>
                      <a:lnTo>
                        <a:pt x="150" y="22"/>
                      </a:lnTo>
                      <a:lnTo>
                        <a:pt x="156" y="16"/>
                      </a:lnTo>
                      <a:lnTo>
                        <a:pt x="162" y="11"/>
                      </a:lnTo>
                      <a:lnTo>
                        <a:pt x="168" y="7"/>
                      </a:lnTo>
                      <a:lnTo>
                        <a:pt x="175" y="3"/>
                      </a:lnTo>
                      <a:lnTo>
                        <a:pt x="182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5" y="1"/>
                      </a:lnTo>
                      <a:lnTo>
                        <a:pt x="213" y="2"/>
                      </a:lnTo>
                      <a:lnTo>
                        <a:pt x="221" y="5"/>
                      </a:lnTo>
                      <a:lnTo>
                        <a:pt x="228" y="8"/>
                      </a:lnTo>
                      <a:lnTo>
                        <a:pt x="234" y="13"/>
                      </a:lnTo>
                      <a:lnTo>
                        <a:pt x="240" y="18"/>
                      </a:lnTo>
                      <a:lnTo>
                        <a:pt x="245" y="24"/>
                      </a:lnTo>
                      <a:lnTo>
                        <a:pt x="248" y="31"/>
                      </a:lnTo>
                      <a:lnTo>
                        <a:pt x="249" y="34"/>
                      </a:lnTo>
                      <a:lnTo>
                        <a:pt x="249" y="37"/>
                      </a:lnTo>
                      <a:lnTo>
                        <a:pt x="251" y="42"/>
                      </a:lnTo>
                      <a:lnTo>
                        <a:pt x="252" y="46"/>
                      </a:lnTo>
                      <a:lnTo>
                        <a:pt x="252" y="52"/>
                      </a:lnTo>
                      <a:lnTo>
                        <a:pt x="253" y="57"/>
                      </a:lnTo>
                      <a:lnTo>
                        <a:pt x="253" y="63"/>
                      </a:lnTo>
                      <a:lnTo>
                        <a:pt x="253" y="69"/>
                      </a:lnTo>
                      <a:lnTo>
                        <a:pt x="253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6" y="59"/>
                      </a:lnTo>
                      <a:lnTo>
                        <a:pt x="204" y="52"/>
                      </a:lnTo>
                      <a:lnTo>
                        <a:pt x="202" y="47"/>
                      </a:lnTo>
                      <a:lnTo>
                        <a:pt x="199" y="42"/>
                      </a:lnTo>
                      <a:lnTo>
                        <a:pt x="194" y="39"/>
                      </a:lnTo>
                      <a:lnTo>
                        <a:pt x="188" y="37"/>
                      </a:lnTo>
                      <a:lnTo>
                        <a:pt x="183" y="36"/>
                      </a:lnTo>
                      <a:lnTo>
                        <a:pt x="178" y="36"/>
                      </a:lnTo>
                      <a:lnTo>
                        <a:pt x="174" y="37"/>
                      </a:lnTo>
                      <a:lnTo>
                        <a:pt x="169" y="40"/>
                      </a:lnTo>
                      <a:lnTo>
                        <a:pt x="165" y="42"/>
                      </a:lnTo>
                      <a:lnTo>
                        <a:pt x="162" y="46"/>
                      </a:lnTo>
                      <a:lnTo>
                        <a:pt x="158" y="50"/>
                      </a:lnTo>
                      <a:lnTo>
                        <a:pt x="156" y="56"/>
                      </a:lnTo>
                      <a:lnTo>
                        <a:pt x="153" y="60"/>
                      </a:lnTo>
                      <a:lnTo>
                        <a:pt x="152" y="63"/>
                      </a:lnTo>
                      <a:lnTo>
                        <a:pt x="152" y="67"/>
                      </a:lnTo>
                      <a:lnTo>
                        <a:pt x="151" y="71"/>
                      </a:lnTo>
                      <a:lnTo>
                        <a:pt x="151" y="75"/>
                      </a:lnTo>
                      <a:lnTo>
                        <a:pt x="150" y="80"/>
                      </a:lnTo>
                      <a:lnTo>
                        <a:pt x="150" y="86"/>
                      </a:lnTo>
                      <a:lnTo>
                        <a:pt x="150" y="91"/>
                      </a:lnTo>
                      <a:lnTo>
                        <a:pt x="150" y="97"/>
                      </a:lnTo>
                      <a:lnTo>
                        <a:pt x="150" y="182"/>
                      </a:lnTo>
                      <a:lnTo>
                        <a:pt x="104" y="182"/>
                      </a:lnTo>
                      <a:lnTo>
                        <a:pt x="104" y="85"/>
                      </a:lnTo>
                      <a:lnTo>
                        <a:pt x="104" y="73"/>
                      </a:lnTo>
                      <a:lnTo>
                        <a:pt x="103" y="64"/>
                      </a:lnTo>
                      <a:lnTo>
                        <a:pt x="103" y="57"/>
                      </a:lnTo>
                      <a:lnTo>
                        <a:pt x="101" y="52"/>
                      </a:lnTo>
                      <a:lnTo>
                        <a:pt x="100" y="48"/>
                      </a:lnTo>
                      <a:lnTo>
                        <a:pt x="98" y="46"/>
                      </a:lnTo>
                      <a:lnTo>
                        <a:pt x="97" y="43"/>
                      </a:lnTo>
                      <a:lnTo>
                        <a:pt x="94" y="41"/>
                      </a:lnTo>
                      <a:lnTo>
                        <a:pt x="91" y="40"/>
                      </a:lnTo>
                      <a:lnTo>
                        <a:pt x="87" y="37"/>
                      </a:lnTo>
                      <a:lnTo>
                        <a:pt x="83" y="36"/>
                      </a:lnTo>
                      <a:lnTo>
                        <a:pt x="80" y="36"/>
                      </a:lnTo>
                      <a:lnTo>
                        <a:pt x="75" y="36"/>
                      </a:lnTo>
                      <a:lnTo>
                        <a:pt x="69" y="37"/>
                      </a:lnTo>
                      <a:lnTo>
                        <a:pt x="64" y="40"/>
                      </a:lnTo>
                      <a:lnTo>
                        <a:pt x="61" y="42"/>
                      </a:lnTo>
                      <a:lnTo>
                        <a:pt x="57" y="46"/>
                      </a:lnTo>
                      <a:lnTo>
                        <a:pt x="53" y="50"/>
                      </a:lnTo>
                      <a:lnTo>
                        <a:pt x="51" y="54"/>
                      </a:lnTo>
                      <a:lnTo>
                        <a:pt x="50" y="59"/>
                      </a:lnTo>
                      <a:lnTo>
                        <a:pt x="49" y="62"/>
                      </a:lnTo>
                      <a:lnTo>
                        <a:pt x="49" y="65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3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5" name="Freeform 62"/>
                <p:cNvSpPr>
                  <a:spLocks noChangeAspect="1"/>
                </p:cNvSpPr>
                <p:nvPr/>
              </p:nvSpPr>
              <p:spPr bwMode="auto">
                <a:xfrm>
                  <a:off x="1915" y="1813"/>
                  <a:ext cx="16" cy="62"/>
                </a:xfrm>
                <a:custGeom>
                  <a:avLst/>
                  <a:gdLst>
                    <a:gd name="T0" fmla="*/ 10 w 82"/>
                    <a:gd name="T1" fmla="*/ 62 h 312"/>
                    <a:gd name="T2" fmla="*/ 8 w 82"/>
                    <a:gd name="T3" fmla="*/ 58 h 312"/>
                    <a:gd name="T4" fmla="*/ 6 w 82"/>
                    <a:gd name="T5" fmla="*/ 54 h 312"/>
                    <a:gd name="T6" fmla="*/ 4 w 82"/>
                    <a:gd name="T7" fmla="*/ 50 h 312"/>
                    <a:gd name="T8" fmla="*/ 3 w 82"/>
                    <a:gd name="T9" fmla="*/ 47 h 312"/>
                    <a:gd name="T10" fmla="*/ 1 w 82"/>
                    <a:gd name="T11" fmla="*/ 43 h 312"/>
                    <a:gd name="T12" fmla="*/ 1 w 82"/>
                    <a:gd name="T13" fmla="*/ 39 h 312"/>
                    <a:gd name="T14" fmla="*/ 0 w 82"/>
                    <a:gd name="T15" fmla="*/ 35 h 312"/>
                    <a:gd name="T16" fmla="*/ 0 w 82"/>
                    <a:gd name="T17" fmla="*/ 31 h 312"/>
                    <a:gd name="T18" fmla="*/ 0 w 82"/>
                    <a:gd name="T19" fmla="*/ 26 h 312"/>
                    <a:gd name="T20" fmla="*/ 1 w 82"/>
                    <a:gd name="T21" fmla="*/ 22 h 312"/>
                    <a:gd name="T22" fmla="*/ 2 w 82"/>
                    <a:gd name="T23" fmla="*/ 18 h 312"/>
                    <a:gd name="T24" fmla="*/ 3 w 82"/>
                    <a:gd name="T25" fmla="*/ 13 h 312"/>
                    <a:gd name="T26" fmla="*/ 5 w 82"/>
                    <a:gd name="T27" fmla="*/ 10 h 312"/>
                    <a:gd name="T28" fmla="*/ 6 w 82"/>
                    <a:gd name="T29" fmla="*/ 7 h 312"/>
                    <a:gd name="T30" fmla="*/ 8 w 82"/>
                    <a:gd name="T31" fmla="*/ 3 h 312"/>
                    <a:gd name="T32" fmla="*/ 10 w 82"/>
                    <a:gd name="T33" fmla="*/ 0 h 312"/>
                    <a:gd name="T34" fmla="*/ 15 w 82"/>
                    <a:gd name="T35" fmla="*/ 3 h 312"/>
                    <a:gd name="T36" fmla="*/ 13 w 82"/>
                    <a:gd name="T37" fmla="*/ 7 h 312"/>
                    <a:gd name="T38" fmla="*/ 12 w 82"/>
                    <a:gd name="T39" fmla="*/ 11 h 312"/>
                    <a:gd name="T40" fmla="*/ 11 w 82"/>
                    <a:gd name="T41" fmla="*/ 15 h 312"/>
                    <a:gd name="T42" fmla="*/ 10 w 82"/>
                    <a:gd name="T43" fmla="*/ 18 h 312"/>
                    <a:gd name="T44" fmla="*/ 9 w 82"/>
                    <a:gd name="T45" fmla="*/ 22 h 312"/>
                    <a:gd name="T46" fmla="*/ 9 w 82"/>
                    <a:gd name="T47" fmla="*/ 26 h 312"/>
                    <a:gd name="T48" fmla="*/ 9 w 82"/>
                    <a:gd name="T49" fmla="*/ 29 h 312"/>
                    <a:gd name="T50" fmla="*/ 9 w 82"/>
                    <a:gd name="T51" fmla="*/ 32 h 312"/>
                    <a:gd name="T52" fmla="*/ 9 w 82"/>
                    <a:gd name="T53" fmla="*/ 35 h 312"/>
                    <a:gd name="T54" fmla="*/ 9 w 82"/>
                    <a:gd name="T55" fmla="*/ 38 h 312"/>
                    <a:gd name="T56" fmla="*/ 9 w 82"/>
                    <a:gd name="T57" fmla="*/ 41 h 312"/>
                    <a:gd name="T58" fmla="*/ 10 w 82"/>
                    <a:gd name="T59" fmla="*/ 44 h 312"/>
                    <a:gd name="T60" fmla="*/ 10 w 82"/>
                    <a:gd name="T61" fmla="*/ 46 h 312"/>
                    <a:gd name="T62" fmla="*/ 11 w 82"/>
                    <a:gd name="T63" fmla="*/ 49 h 312"/>
                    <a:gd name="T64" fmla="*/ 12 w 82"/>
                    <a:gd name="T65" fmla="*/ 51 h 312"/>
                    <a:gd name="T66" fmla="*/ 12 w 82"/>
                    <a:gd name="T67" fmla="*/ 53 h 312"/>
                    <a:gd name="T68" fmla="*/ 13 w 82"/>
                    <a:gd name="T69" fmla="*/ 55 h 312"/>
                    <a:gd name="T70" fmla="*/ 14 w 82"/>
                    <a:gd name="T71" fmla="*/ 58 h 312"/>
                    <a:gd name="T72" fmla="*/ 15 w 82"/>
                    <a:gd name="T73" fmla="*/ 60 h 312"/>
                    <a:gd name="T74" fmla="*/ 16 w 82"/>
                    <a:gd name="T75" fmla="*/ 62 h 312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82" h="312">
                      <a:moveTo>
                        <a:pt x="82" y="312"/>
                      </a:moveTo>
                      <a:lnTo>
                        <a:pt x="53" y="311"/>
                      </a:lnTo>
                      <a:lnTo>
                        <a:pt x="47" y="301"/>
                      </a:lnTo>
                      <a:lnTo>
                        <a:pt x="41" y="293"/>
                      </a:lnTo>
                      <a:lnTo>
                        <a:pt x="35" y="283"/>
                      </a:lnTo>
                      <a:lnTo>
                        <a:pt x="30" y="273"/>
                      </a:lnTo>
                      <a:lnTo>
                        <a:pt x="26" y="264"/>
                      </a:lnTo>
                      <a:lnTo>
                        <a:pt x="21" y="254"/>
                      </a:lnTo>
                      <a:lnTo>
                        <a:pt x="17" y="244"/>
                      </a:lnTo>
                      <a:lnTo>
                        <a:pt x="13" y="235"/>
                      </a:lnTo>
                      <a:lnTo>
                        <a:pt x="11" y="225"/>
                      </a:lnTo>
                      <a:lnTo>
                        <a:pt x="7" y="214"/>
                      </a:lnTo>
                      <a:lnTo>
                        <a:pt x="5" y="204"/>
                      </a:lnTo>
                      <a:lnTo>
                        <a:pt x="4" y="195"/>
                      </a:lnTo>
                      <a:lnTo>
                        <a:pt x="3" y="185"/>
                      </a:lnTo>
                      <a:lnTo>
                        <a:pt x="1" y="174"/>
                      </a:lnTo>
                      <a:lnTo>
                        <a:pt x="0" y="165"/>
                      </a:lnTo>
                      <a:lnTo>
                        <a:pt x="0" y="156"/>
                      </a:lnTo>
                      <a:lnTo>
                        <a:pt x="0" y="145"/>
                      </a:lnTo>
                      <a:lnTo>
                        <a:pt x="1" y="133"/>
                      </a:lnTo>
                      <a:lnTo>
                        <a:pt x="3" y="122"/>
                      </a:lnTo>
                      <a:lnTo>
                        <a:pt x="5" y="111"/>
                      </a:lnTo>
                      <a:lnTo>
                        <a:pt x="6" y="100"/>
                      </a:lnTo>
                      <a:lnTo>
                        <a:pt x="10" y="89"/>
                      </a:lnTo>
                      <a:lnTo>
                        <a:pt x="12" y="78"/>
                      </a:lnTo>
                      <a:lnTo>
                        <a:pt x="16" y="67"/>
                      </a:lnTo>
                      <a:lnTo>
                        <a:pt x="20" y="59"/>
                      </a:lnTo>
                      <a:lnTo>
                        <a:pt x="24" y="50"/>
                      </a:lnTo>
                      <a:lnTo>
                        <a:pt x="28" y="42"/>
                      </a:lnTo>
                      <a:lnTo>
                        <a:pt x="33" y="33"/>
                      </a:lnTo>
                      <a:lnTo>
                        <a:pt x="38" y="25"/>
                      </a:lnTo>
                      <a:lnTo>
                        <a:pt x="42" y="16"/>
                      </a:lnTo>
                      <a:lnTo>
                        <a:pt x="48" y="8"/>
                      </a:lnTo>
                      <a:lnTo>
                        <a:pt x="53" y="0"/>
                      </a:lnTo>
                      <a:lnTo>
                        <a:pt x="82" y="0"/>
                      </a:lnTo>
                      <a:lnTo>
                        <a:pt x="77" y="13"/>
                      </a:lnTo>
                      <a:lnTo>
                        <a:pt x="72" y="25"/>
                      </a:lnTo>
                      <a:lnTo>
                        <a:pt x="68" y="36"/>
                      </a:lnTo>
                      <a:lnTo>
                        <a:pt x="64" y="47"/>
                      </a:lnTo>
                      <a:lnTo>
                        <a:pt x="60" y="56"/>
                      </a:lnTo>
                      <a:lnTo>
                        <a:pt x="58" y="66"/>
                      </a:lnTo>
                      <a:lnTo>
                        <a:pt x="56" y="76"/>
                      </a:lnTo>
                      <a:lnTo>
                        <a:pt x="53" y="84"/>
                      </a:lnTo>
                      <a:lnTo>
                        <a:pt x="52" y="93"/>
                      </a:lnTo>
                      <a:lnTo>
                        <a:pt x="50" y="101"/>
                      </a:lnTo>
                      <a:lnTo>
                        <a:pt x="48" y="110"/>
                      </a:lnTo>
                      <a:lnTo>
                        <a:pt x="48" y="119"/>
                      </a:lnTo>
                      <a:lnTo>
                        <a:pt x="47" y="129"/>
                      </a:lnTo>
                      <a:lnTo>
                        <a:pt x="46" y="138"/>
                      </a:lnTo>
                      <a:lnTo>
                        <a:pt x="46" y="147"/>
                      </a:lnTo>
                      <a:lnTo>
                        <a:pt x="46" y="157"/>
                      </a:lnTo>
                      <a:lnTo>
                        <a:pt x="46" y="163"/>
                      </a:lnTo>
                      <a:lnTo>
                        <a:pt x="46" y="170"/>
                      </a:lnTo>
                      <a:lnTo>
                        <a:pt x="46" y="176"/>
                      </a:lnTo>
                      <a:lnTo>
                        <a:pt x="47" y="184"/>
                      </a:lnTo>
                      <a:lnTo>
                        <a:pt x="47" y="191"/>
                      </a:lnTo>
                      <a:lnTo>
                        <a:pt x="48" y="198"/>
                      </a:lnTo>
                      <a:lnTo>
                        <a:pt x="48" y="204"/>
                      </a:lnTo>
                      <a:lnTo>
                        <a:pt x="50" y="212"/>
                      </a:lnTo>
                      <a:lnTo>
                        <a:pt x="51" y="219"/>
                      </a:lnTo>
                      <a:lnTo>
                        <a:pt x="52" y="225"/>
                      </a:lnTo>
                      <a:lnTo>
                        <a:pt x="53" y="232"/>
                      </a:lnTo>
                      <a:lnTo>
                        <a:pt x="56" y="238"/>
                      </a:lnTo>
                      <a:lnTo>
                        <a:pt x="57" y="245"/>
                      </a:lnTo>
                      <a:lnTo>
                        <a:pt x="59" y="252"/>
                      </a:lnTo>
                      <a:lnTo>
                        <a:pt x="60" y="258"/>
                      </a:lnTo>
                      <a:lnTo>
                        <a:pt x="63" y="264"/>
                      </a:lnTo>
                      <a:lnTo>
                        <a:pt x="64" y="269"/>
                      </a:lnTo>
                      <a:lnTo>
                        <a:pt x="65" y="273"/>
                      </a:lnTo>
                      <a:lnTo>
                        <a:pt x="68" y="278"/>
                      </a:lnTo>
                      <a:lnTo>
                        <a:pt x="70" y="284"/>
                      </a:lnTo>
                      <a:lnTo>
                        <a:pt x="72" y="290"/>
                      </a:lnTo>
                      <a:lnTo>
                        <a:pt x="75" y="296"/>
                      </a:lnTo>
                      <a:lnTo>
                        <a:pt x="78" y="304"/>
                      </a:lnTo>
                      <a:lnTo>
                        <a:pt x="82" y="311"/>
                      </a:lnTo>
                      <a:lnTo>
                        <a:pt x="82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6" name="Freeform 63"/>
                <p:cNvSpPr>
                  <a:spLocks noChangeAspect="1"/>
                </p:cNvSpPr>
                <p:nvPr/>
              </p:nvSpPr>
              <p:spPr bwMode="auto">
                <a:xfrm>
                  <a:off x="1939" y="1812"/>
                  <a:ext cx="22" cy="49"/>
                </a:xfrm>
                <a:custGeom>
                  <a:avLst/>
                  <a:gdLst>
                    <a:gd name="T0" fmla="*/ 22 w 106"/>
                    <a:gd name="T1" fmla="*/ 49 h 245"/>
                    <a:gd name="T2" fmla="*/ 12 w 106"/>
                    <a:gd name="T3" fmla="*/ 49 h 245"/>
                    <a:gd name="T4" fmla="*/ 12 w 106"/>
                    <a:gd name="T5" fmla="*/ 14 h 245"/>
                    <a:gd name="T6" fmla="*/ 11 w 106"/>
                    <a:gd name="T7" fmla="*/ 15 h 245"/>
                    <a:gd name="T8" fmla="*/ 10 w 106"/>
                    <a:gd name="T9" fmla="*/ 16 h 245"/>
                    <a:gd name="T10" fmla="*/ 8 w 106"/>
                    <a:gd name="T11" fmla="*/ 17 h 245"/>
                    <a:gd name="T12" fmla="*/ 7 w 106"/>
                    <a:gd name="T13" fmla="*/ 18 h 245"/>
                    <a:gd name="T14" fmla="*/ 5 w 106"/>
                    <a:gd name="T15" fmla="*/ 19 h 245"/>
                    <a:gd name="T16" fmla="*/ 3 w 106"/>
                    <a:gd name="T17" fmla="*/ 20 h 245"/>
                    <a:gd name="T18" fmla="*/ 2 w 106"/>
                    <a:gd name="T19" fmla="*/ 21 h 245"/>
                    <a:gd name="T20" fmla="*/ 0 w 106"/>
                    <a:gd name="T21" fmla="*/ 21 h 245"/>
                    <a:gd name="T22" fmla="*/ 0 w 106"/>
                    <a:gd name="T23" fmla="*/ 12 h 245"/>
                    <a:gd name="T24" fmla="*/ 1 w 106"/>
                    <a:gd name="T25" fmla="*/ 12 h 245"/>
                    <a:gd name="T26" fmla="*/ 2 w 106"/>
                    <a:gd name="T27" fmla="*/ 12 h 245"/>
                    <a:gd name="T28" fmla="*/ 3 w 106"/>
                    <a:gd name="T29" fmla="*/ 11 h 245"/>
                    <a:gd name="T30" fmla="*/ 4 w 106"/>
                    <a:gd name="T31" fmla="*/ 11 h 245"/>
                    <a:gd name="T32" fmla="*/ 5 w 106"/>
                    <a:gd name="T33" fmla="*/ 10 h 245"/>
                    <a:gd name="T34" fmla="*/ 6 w 106"/>
                    <a:gd name="T35" fmla="*/ 9 h 245"/>
                    <a:gd name="T36" fmla="*/ 7 w 106"/>
                    <a:gd name="T37" fmla="*/ 9 h 245"/>
                    <a:gd name="T38" fmla="*/ 8 w 106"/>
                    <a:gd name="T39" fmla="*/ 8 h 245"/>
                    <a:gd name="T40" fmla="*/ 9 w 106"/>
                    <a:gd name="T41" fmla="*/ 7 h 245"/>
                    <a:gd name="T42" fmla="*/ 10 w 106"/>
                    <a:gd name="T43" fmla="*/ 6 h 245"/>
                    <a:gd name="T44" fmla="*/ 11 w 106"/>
                    <a:gd name="T45" fmla="*/ 5 h 245"/>
                    <a:gd name="T46" fmla="*/ 12 w 106"/>
                    <a:gd name="T47" fmla="*/ 4 h 245"/>
                    <a:gd name="T48" fmla="*/ 12 w 106"/>
                    <a:gd name="T49" fmla="*/ 3 h 245"/>
                    <a:gd name="T50" fmla="*/ 13 w 106"/>
                    <a:gd name="T51" fmla="*/ 2 h 245"/>
                    <a:gd name="T52" fmla="*/ 13 w 106"/>
                    <a:gd name="T53" fmla="*/ 1 h 245"/>
                    <a:gd name="T54" fmla="*/ 14 w 106"/>
                    <a:gd name="T55" fmla="*/ 0 h 245"/>
                    <a:gd name="T56" fmla="*/ 22 w 106"/>
                    <a:gd name="T57" fmla="*/ 0 h 245"/>
                    <a:gd name="T58" fmla="*/ 22 w 106"/>
                    <a:gd name="T59" fmla="*/ 49 h 24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106" h="245">
                      <a:moveTo>
                        <a:pt x="106" y="245"/>
                      </a:moveTo>
                      <a:lnTo>
                        <a:pt x="60" y="245"/>
                      </a:lnTo>
                      <a:lnTo>
                        <a:pt x="60" y="69"/>
                      </a:lnTo>
                      <a:lnTo>
                        <a:pt x="54" y="75"/>
                      </a:lnTo>
                      <a:lnTo>
                        <a:pt x="47" y="81"/>
                      </a:lnTo>
                      <a:lnTo>
                        <a:pt x="39" y="86"/>
                      </a:lnTo>
                      <a:lnTo>
                        <a:pt x="32" y="91"/>
                      </a:lnTo>
                      <a:lnTo>
                        <a:pt x="24" y="96"/>
                      </a:lnTo>
                      <a:lnTo>
                        <a:pt x="15" y="101"/>
                      </a:lnTo>
                      <a:lnTo>
                        <a:pt x="8" y="104"/>
                      </a:lnTo>
                      <a:lnTo>
                        <a:pt x="0" y="107"/>
                      </a:lnTo>
                      <a:lnTo>
                        <a:pt x="0" y="61"/>
                      </a:lnTo>
                      <a:lnTo>
                        <a:pt x="5" y="59"/>
                      </a:lnTo>
                      <a:lnTo>
                        <a:pt x="9" y="58"/>
                      </a:lnTo>
                      <a:lnTo>
                        <a:pt x="14" y="56"/>
                      </a:lnTo>
                      <a:lnTo>
                        <a:pt x="19" y="53"/>
                      </a:lnTo>
                      <a:lnTo>
                        <a:pt x="24" y="50"/>
                      </a:lnTo>
                      <a:lnTo>
                        <a:pt x="29" y="47"/>
                      </a:lnTo>
                      <a:lnTo>
                        <a:pt x="33" y="44"/>
                      </a:lnTo>
                      <a:lnTo>
                        <a:pt x="38" y="40"/>
                      </a:lnTo>
                      <a:lnTo>
                        <a:pt x="43" y="35"/>
                      </a:lnTo>
                      <a:lnTo>
                        <a:pt x="48" y="32"/>
                      </a:lnTo>
                      <a:lnTo>
                        <a:pt x="53" y="27"/>
                      </a:lnTo>
                      <a:lnTo>
                        <a:pt x="56" y="22"/>
                      </a:lnTo>
                      <a:lnTo>
                        <a:pt x="60" y="16"/>
                      </a:lnTo>
                      <a:lnTo>
                        <a:pt x="62" y="11"/>
                      </a:lnTo>
                      <a:lnTo>
                        <a:pt x="65" y="5"/>
                      </a:lnTo>
                      <a:lnTo>
                        <a:pt x="67" y="0"/>
                      </a:lnTo>
                      <a:lnTo>
                        <a:pt x="106" y="0"/>
                      </a:lnTo>
                      <a:lnTo>
                        <a:pt x="106" y="2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7" name="Freeform 64"/>
                <p:cNvSpPr>
                  <a:spLocks noChangeAspect="1"/>
                </p:cNvSpPr>
                <p:nvPr/>
              </p:nvSpPr>
              <p:spPr bwMode="auto">
                <a:xfrm>
                  <a:off x="1993" y="1812"/>
                  <a:ext cx="45" cy="50"/>
                </a:xfrm>
                <a:custGeom>
                  <a:avLst/>
                  <a:gdLst>
                    <a:gd name="T0" fmla="*/ 45 w 224"/>
                    <a:gd name="T1" fmla="*/ 23 h 252"/>
                    <a:gd name="T2" fmla="*/ 43 w 224"/>
                    <a:gd name="T3" fmla="*/ 44 h 252"/>
                    <a:gd name="T4" fmla="*/ 40 w 224"/>
                    <a:gd name="T5" fmla="*/ 46 h 252"/>
                    <a:gd name="T6" fmla="*/ 36 w 224"/>
                    <a:gd name="T7" fmla="*/ 48 h 252"/>
                    <a:gd name="T8" fmla="*/ 32 w 224"/>
                    <a:gd name="T9" fmla="*/ 49 h 252"/>
                    <a:gd name="T10" fmla="*/ 27 w 224"/>
                    <a:gd name="T11" fmla="*/ 50 h 252"/>
                    <a:gd name="T12" fmla="*/ 23 w 224"/>
                    <a:gd name="T13" fmla="*/ 50 h 252"/>
                    <a:gd name="T14" fmla="*/ 17 w 224"/>
                    <a:gd name="T15" fmla="*/ 49 h 252"/>
                    <a:gd name="T16" fmla="*/ 12 w 224"/>
                    <a:gd name="T17" fmla="*/ 48 h 252"/>
                    <a:gd name="T18" fmla="*/ 8 w 224"/>
                    <a:gd name="T19" fmla="*/ 45 h 252"/>
                    <a:gd name="T20" fmla="*/ 5 w 224"/>
                    <a:gd name="T21" fmla="*/ 42 h 252"/>
                    <a:gd name="T22" fmla="*/ 3 w 224"/>
                    <a:gd name="T23" fmla="*/ 38 h 252"/>
                    <a:gd name="T24" fmla="*/ 1 w 224"/>
                    <a:gd name="T25" fmla="*/ 33 h 252"/>
                    <a:gd name="T26" fmla="*/ 0 w 224"/>
                    <a:gd name="T27" fmla="*/ 28 h 252"/>
                    <a:gd name="T28" fmla="*/ 0 w 224"/>
                    <a:gd name="T29" fmla="*/ 23 h 252"/>
                    <a:gd name="T30" fmla="*/ 1 w 224"/>
                    <a:gd name="T31" fmla="*/ 18 h 252"/>
                    <a:gd name="T32" fmla="*/ 2 w 224"/>
                    <a:gd name="T33" fmla="*/ 13 h 252"/>
                    <a:gd name="T34" fmla="*/ 5 w 224"/>
                    <a:gd name="T35" fmla="*/ 9 h 252"/>
                    <a:gd name="T36" fmla="*/ 8 w 224"/>
                    <a:gd name="T37" fmla="*/ 5 h 252"/>
                    <a:gd name="T38" fmla="*/ 12 w 224"/>
                    <a:gd name="T39" fmla="*/ 3 h 252"/>
                    <a:gd name="T40" fmla="*/ 16 w 224"/>
                    <a:gd name="T41" fmla="*/ 1 h 252"/>
                    <a:gd name="T42" fmla="*/ 20 w 224"/>
                    <a:gd name="T43" fmla="*/ 0 h 252"/>
                    <a:gd name="T44" fmla="*/ 26 w 224"/>
                    <a:gd name="T45" fmla="*/ 0 h 252"/>
                    <a:gd name="T46" fmla="*/ 32 w 224"/>
                    <a:gd name="T47" fmla="*/ 1 h 252"/>
                    <a:gd name="T48" fmla="*/ 36 w 224"/>
                    <a:gd name="T49" fmla="*/ 3 h 252"/>
                    <a:gd name="T50" fmla="*/ 40 w 224"/>
                    <a:gd name="T51" fmla="*/ 6 h 252"/>
                    <a:gd name="T52" fmla="*/ 43 w 224"/>
                    <a:gd name="T53" fmla="*/ 10 h 252"/>
                    <a:gd name="T54" fmla="*/ 44 w 224"/>
                    <a:gd name="T55" fmla="*/ 14 h 252"/>
                    <a:gd name="T56" fmla="*/ 33 w 224"/>
                    <a:gd name="T57" fmla="*/ 13 h 252"/>
                    <a:gd name="T58" fmla="*/ 30 w 224"/>
                    <a:gd name="T59" fmla="*/ 10 h 252"/>
                    <a:gd name="T60" fmla="*/ 28 w 224"/>
                    <a:gd name="T61" fmla="*/ 9 h 252"/>
                    <a:gd name="T62" fmla="*/ 25 w 224"/>
                    <a:gd name="T63" fmla="*/ 8 h 252"/>
                    <a:gd name="T64" fmla="*/ 20 w 224"/>
                    <a:gd name="T65" fmla="*/ 8 h 252"/>
                    <a:gd name="T66" fmla="*/ 17 w 224"/>
                    <a:gd name="T67" fmla="*/ 10 h 252"/>
                    <a:gd name="T68" fmla="*/ 13 w 224"/>
                    <a:gd name="T69" fmla="*/ 12 h 252"/>
                    <a:gd name="T70" fmla="*/ 11 w 224"/>
                    <a:gd name="T71" fmla="*/ 16 h 252"/>
                    <a:gd name="T72" fmla="*/ 10 w 224"/>
                    <a:gd name="T73" fmla="*/ 21 h 252"/>
                    <a:gd name="T74" fmla="*/ 10 w 224"/>
                    <a:gd name="T75" fmla="*/ 27 h 252"/>
                    <a:gd name="T76" fmla="*/ 11 w 224"/>
                    <a:gd name="T77" fmla="*/ 32 h 252"/>
                    <a:gd name="T78" fmla="*/ 12 w 224"/>
                    <a:gd name="T79" fmla="*/ 36 h 252"/>
                    <a:gd name="T80" fmla="*/ 15 w 224"/>
                    <a:gd name="T81" fmla="*/ 39 h 252"/>
                    <a:gd name="T82" fmla="*/ 19 w 224"/>
                    <a:gd name="T83" fmla="*/ 41 h 252"/>
                    <a:gd name="T84" fmla="*/ 24 w 224"/>
                    <a:gd name="T85" fmla="*/ 42 h 252"/>
                    <a:gd name="T86" fmla="*/ 28 w 224"/>
                    <a:gd name="T87" fmla="*/ 41 h 252"/>
                    <a:gd name="T88" fmla="*/ 33 w 224"/>
                    <a:gd name="T89" fmla="*/ 39 h 252"/>
                    <a:gd name="T90" fmla="*/ 35 w 224"/>
                    <a:gd name="T91" fmla="*/ 31 h 25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224" h="252">
                      <a:moveTo>
                        <a:pt x="120" y="157"/>
                      </a:moveTo>
                      <a:lnTo>
                        <a:pt x="120" y="116"/>
                      </a:lnTo>
                      <a:lnTo>
                        <a:pt x="224" y="116"/>
                      </a:lnTo>
                      <a:lnTo>
                        <a:pt x="224" y="216"/>
                      </a:lnTo>
                      <a:lnTo>
                        <a:pt x="220" y="219"/>
                      </a:lnTo>
                      <a:lnTo>
                        <a:pt x="215" y="223"/>
                      </a:lnTo>
                      <a:lnTo>
                        <a:pt x="210" y="226"/>
                      </a:lnTo>
                      <a:lnTo>
                        <a:pt x="205" y="229"/>
                      </a:lnTo>
                      <a:lnTo>
                        <a:pt x="199" y="233"/>
                      </a:lnTo>
                      <a:lnTo>
                        <a:pt x="192" y="235"/>
                      </a:lnTo>
                      <a:lnTo>
                        <a:pt x="186" y="239"/>
                      </a:lnTo>
                      <a:lnTo>
                        <a:pt x="179" y="241"/>
                      </a:lnTo>
                      <a:lnTo>
                        <a:pt x="172" y="243"/>
                      </a:lnTo>
                      <a:lnTo>
                        <a:pt x="165" y="246"/>
                      </a:lnTo>
                      <a:lnTo>
                        <a:pt x="157" y="247"/>
                      </a:lnTo>
                      <a:lnTo>
                        <a:pt x="150" y="249"/>
                      </a:lnTo>
                      <a:lnTo>
                        <a:pt x="142" y="251"/>
                      </a:lnTo>
                      <a:lnTo>
                        <a:pt x="135" y="251"/>
                      </a:lnTo>
                      <a:lnTo>
                        <a:pt x="127" y="252"/>
                      </a:lnTo>
                      <a:lnTo>
                        <a:pt x="120" y="252"/>
                      </a:lnTo>
                      <a:lnTo>
                        <a:pt x="112" y="252"/>
                      </a:lnTo>
                      <a:lnTo>
                        <a:pt x="102" y="251"/>
                      </a:lnTo>
                      <a:lnTo>
                        <a:pt x="94" y="249"/>
                      </a:lnTo>
                      <a:lnTo>
                        <a:pt x="85" y="247"/>
                      </a:lnTo>
                      <a:lnTo>
                        <a:pt x="77" y="246"/>
                      </a:lnTo>
                      <a:lnTo>
                        <a:pt x="70" y="242"/>
                      </a:lnTo>
                      <a:lnTo>
                        <a:pt x="62" y="240"/>
                      </a:lnTo>
                      <a:lnTo>
                        <a:pt x="55" y="236"/>
                      </a:lnTo>
                      <a:lnTo>
                        <a:pt x="49" y="233"/>
                      </a:lnTo>
                      <a:lnTo>
                        <a:pt x="42" y="228"/>
                      </a:lnTo>
                      <a:lnTo>
                        <a:pt x="36" y="223"/>
                      </a:lnTo>
                      <a:lnTo>
                        <a:pt x="31" y="217"/>
                      </a:lnTo>
                      <a:lnTo>
                        <a:pt x="26" y="212"/>
                      </a:lnTo>
                      <a:lnTo>
                        <a:pt x="21" y="205"/>
                      </a:lnTo>
                      <a:lnTo>
                        <a:pt x="18" y="199"/>
                      </a:lnTo>
                      <a:lnTo>
                        <a:pt x="14" y="191"/>
                      </a:lnTo>
                      <a:lnTo>
                        <a:pt x="11" y="184"/>
                      </a:lnTo>
                      <a:lnTo>
                        <a:pt x="8" y="175"/>
                      </a:lnTo>
                      <a:lnTo>
                        <a:pt x="6" y="168"/>
                      </a:lnTo>
                      <a:lnTo>
                        <a:pt x="3" y="160"/>
                      </a:lnTo>
                      <a:lnTo>
                        <a:pt x="2" y="151"/>
                      </a:lnTo>
                      <a:lnTo>
                        <a:pt x="1" y="143"/>
                      </a:lnTo>
                      <a:lnTo>
                        <a:pt x="0" y="134"/>
                      </a:lnTo>
                      <a:lnTo>
                        <a:pt x="0" y="126"/>
                      </a:lnTo>
                      <a:lnTo>
                        <a:pt x="0" y="116"/>
                      </a:lnTo>
                      <a:lnTo>
                        <a:pt x="1" y="108"/>
                      </a:lnTo>
                      <a:lnTo>
                        <a:pt x="2" y="98"/>
                      </a:lnTo>
                      <a:lnTo>
                        <a:pt x="5" y="89"/>
                      </a:lnTo>
                      <a:lnTo>
                        <a:pt x="6" y="81"/>
                      </a:lnTo>
                      <a:lnTo>
                        <a:pt x="9" y="74"/>
                      </a:lnTo>
                      <a:lnTo>
                        <a:pt x="12" y="65"/>
                      </a:lnTo>
                      <a:lnTo>
                        <a:pt x="15" y="58"/>
                      </a:lnTo>
                      <a:lnTo>
                        <a:pt x="19" y="51"/>
                      </a:lnTo>
                      <a:lnTo>
                        <a:pt x="24" y="44"/>
                      </a:lnTo>
                      <a:lnTo>
                        <a:pt x="29" y="37"/>
                      </a:lnTo>
                      <a:lnTo>
                        <a:pt x="35" y="31"/>
                      </a:lnTo>
                      <a:lnTo>
                        <a:pt x="41" y="26"/>
                      </a:lnTo>
                      <a:lnTo>
                        <a:pt x="47" y="21"/>
                      </a:lnTo>
                      <a:lnTo>
                        <a:pt x="54" y="17"/>
                      </a:lnTo>
                      <a:lnTo>
                        <a:pt x="61" y="13"/>
                      </a:lnTo>
                      <a:lnTo>
                        <a:pt x="67" y="10"/>
                      </a:lnTo>
                      <a:lnTo>
                        <a:pt x="73" y="7"/>
                      </a:lnTo>
                      <a:lnTo>
                        <a:pt x="79" y="4"/>
                      </a:lnTo>
                      <a:lnTo>
                        <a:pt x="86" y="3"/>
                      </a:lnTo>
                      <a:lnTo>
                        <a:pt x="95" y="2"/>
                      </a:lnTo>
                      <a:lnTo>
                        <a:pt x="102" y="1"/>
                      </a:lnTo>
                      <a:lnTo>
                        <a:pt x="110" y="0"/>
                      </a:lnTo>
                      <a:lnTo>
                        <a:pt x="119" y="0"/>
                      </a:lnTo>
                      <a:lnTo>
                        <a:pt x="130" y="0"/>
                      </a:lnTo>
                      <a:lnTo>
                        <a:pt x="139" y="1"/>
                      </a:lnTo>
                      <a:lnTo>
                        <a:pt x="149" y="2"/>
                      </a:lnTo>
                      <a:lnTo>
                        <a:pt x="159" y="4"/>
                      </a:lnTo>
                      <a:lnTo>
                        <a:pt x="167" y="8"/>
                      </a:lnTo>
                      <a:lnTo>
                        <a:pt x="174" y="10"/>
                      </a:lnTo>
                      <a:lnTo>
                        <a:pt x="181" y="14"/>
                      </a:lnTo>
                      <a:lnTo>
                        <a:pt x="189" y="19"/>
                      </a:lnTo>
                      <a:lnTo>
                        <a:pt x="195" y="24"/>
                      </a:lnTo>
                      <a:lnTo>
                        <a:pt x="201" y="30"/>
                      </a:lnTo>
                      <a:lnTo>
                        <a:pt x="205" y="36"/>
                      </a:lnTo>
                      <a:lnTo>
                        <a:pt x="209" y="42"/>
                      </a:lnTo>
                      <a:lnTo>
                        <a:pt x="213" y="49"/>
                      </a:lnTo>
                      <a:lnTo>
                        <a:pt x="216" y="57"/>
                      </a:lnTo>
                      <a:lnTo>
                        <a:pt x="219" y="64"/>
                      </a:lnTo>
                      <a:lnTo>
                        <a:pt x="221" y="72"/>
                      </a:lnTo>
                      <a:lnTo>
                        <a:pt x="173" y="82"/>
                      </a:lnTo>
                      <a:lnTo>
                        <a:pt x="169" y="74"/>
                      </a:lnTo>
                      <a:lnTo>
                        <a:pt x="166" y="65"/>
                      </a:lnTo>
                      <a:lnTo>
                        <a:pt x="160" y="59"/>
                      </a:lnTo>
                      <a:lnTo>
                        <a:pt x="154" y="53"/>
                      </a:lnTo>
                      <a:lnTo>
                        <a:pt x="150" y="51"/>
                      </a:lnTo>
                      <a:lnTo>
                        <a:pt x="147" y="48"/>
                      </a:lnTo>
                      <a:lnTo>
                        <a:pt x="142" y="46"/>
                      </a:lnTo>
                      <a:lnTo>
                        <a:pt x="138" y="44"/>
                      </a:lnTo>
                      <a:lnTo>
                        <a:pt x="133" y="43"/>
                      </a:lnTo>
                      <a:lnTo>
                        <a:pt x="128" y="42"/>
                      </a:lnTo>
                      <a:lnTo>
                        <a:pt x="122" y="41"/>
                      </a:lnTo>
                      <a:lnTo>
                        <a:pt x="118" y="41"/>
                      </a:lnTo>
                      <a:lnTo>
                        <a:pt x="109" y="41"/>
                      </a:lnTo>
                      <a:lnTo>
                        <a:pt x="102" y="42"/>
                      </a:lnTo>
                      <a:lnTo>
                        <a:pt x="95" y="43"/>
                      </a:lnTo>
                      <a:lnTo>
                        <a:pt x="89" y="46"/>
                      </a:lnTo>
                      <a:lnTo>
                        <a:pt x="83" y="49"/>
                      </a:lnTo>
                      <a:lnTo>
                        <a:pt x="77" y="53"/>
                      </a:lnTo>
                      <a:lnTo>
                        <a:pt x="72" y="57"/>
                      </a:lnTo>
                      <a:lnTo>
                        <a:pt x="67" y="61"/>
                      </a:lnTo>
                      <a:lnTo>
                        <a:pt x="62" y="68"/>
                      </a:lnTo>
                      <a:lnTo>
                        <a:pt x="59" y="74"/>
                      </a:lnTo>
                      <a:lnTo>
                        <a:pt x="56" y="81"/>
                      </a:lnTo>
                      <a:lnTo>
                        <a:pt x="53" y="88"/>
                      </a:lnTo>
                      <a:lnTo>
                        <a:pt x="50" y="95"/>
                      </a:lnTo>
                      <a:lnTo>
                        <a:pt x="49" y="104"/>
                      </a:lnTo>
                      <a:lnTo>
                        <a:pt x="48" y="114"/>
                      </a:lnTo>
                      <a:lnTo>
                        <a:pt x="48" y="123"/>
                      </a:lnTo>
                      <a:lnTo>
                        <a:pt x="48" y="134"/>
                      </a:lnTo>
                      <a:lnTo>
                        <a:pt x="49" y="144"/>
                      </a:lnTo>
                      <a:lnTo>
                        <a:pt x="50" y="152"/>
                      </a:lnTo>
                      <a:lnTo>
                        <a:pt x="53" y="161"/>
                      </a:lnTo>
                      <a:lnTo>
                        <a:pt x="56" y="169"/>
                      </a:lnTo>
                      <a:lnTo>
                        <a:pt x="59" y="177"/>
                      </a:lnTo>
                      <a:lnTo>
                        <a:pt x="62" y="183"/>
                      </a:lnTo>
                      <a:lnTo>
                        <a:pt x="67" y="189"/>
                      </a:lnTo>
                      <a:lnTo>
                        <a:pt x="72" y="194"/>
                      </a:lnTo>
                      <a:lnTo>
                        <a:pt x="77" y="199"/>
                      </a:lnTo>
                      <a:lnTo>
                        <a:pt x="83" y="202"/>
                      </a:lnTo>
                      <a:lnTo>
                        <a:pt x="89" y="205"/>
                      </a:lnTo>
                      <a:lnTo>
                        <a:pt x="96" y="207"/>
                      </a:lnTo>
                      <a:lnTo>
                        <a:pt x="103" y="209"/>
                      </a:lnTo>
                      <a:lnTo>
                        <a:pt x="110" y="211"/>
                      </a:lnTo>
                      <a:lnTo>
                        <a:pt x="118" y="211"/>
                      </a:lnTo>
                      <a:lnTo>
                        <a:pt x="125" y="211"/>
                      </a:lnTo>
                      <a:lnTo>
                        <a:pt x="133" y="209"/>
                      </a:lnTo>
                      <a:lnTo>
                        <a:pt x="141" y="207"/>
                      </a:lnTo>
                      <a:lnTo>
                        <a:pt x="148" y="205"/>
                      </a:lnTo>
                      <a:lnTo>
                        <a:pt x="155" y="201"/>
                      </a:lnTo>
                      <a:lnTo>
                        <a:pt x="162" y="197"/>
                      </a:lnTo>
                      <a:lnTo>
                        <a:pt x="169" y="194"/>
                      </a:lnTo>
                      <a:lnTo>
                        <a:pt x="175" y="190"/>
                      </a:lnTo>
                      <a:lnTo>
                        <a:pt x="175" y="157"/>
                      </a:lnTo>
                      <a:lnTo>
                        <a:pt x="120" y="1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8" name="Freeform 65"/>
                <p:cNvSpPr>
                  <a:spLocks noChangeAspect="1" noEditPoints="1"/>
                </p:cNvSpPr>
                <p:nvPr/>
              </p:nvSpPr>
              <p:spPr bwMode="auto">
                <a:xfrm>
                  <a:off x="2044" y="1825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8 h 187"/>
                    <a:gd name="T4" fmla="*/ 29 w 163"/>
                    <a:gd name="T5" fmla="*/ 31 h 187"/>
                    <a:gd name="T6" fmla="*/ 28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6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8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8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8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6" y="144"/>
                      </a:lnTo>
                      <a:lnTo>
                        <a:pt x="153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1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4"/>
                      </a:lnTo>
                      <a:lnTo>
                        <a:pt x="53" y="182"/>
                      </a:lnTo>
                      <a:lnTo>
                        <a:pt x="44" y="178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1"/>
                      </a:lnTo>
                      <a:lnTo>
                        <a:pt x="1" y="113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19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9" y="16"/>
                      </a:lnTo>
                      <a:lnTo>
                        <a:pt x="135" y="21"/>
                      </a:lnTo>
                      <a:lnTo>
                        <a:pt x="141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7"/>
                      </a:lnTo>
                      <a:lnTo>
                        <a:pt x="46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2" y="134"/>
                      </a:lnTo>
                      <a:lnTo>
                        <a:pt x="56" y="140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6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6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2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6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9" name="Freeform 66"/>
                <p:cNvSpPr>
                  <a:spLocks noChangeAspect="1"/>
                </p:cNvSpPr>
                <p:nvPr/>
              </p:nvSpPr>
              <p:spPr bwMode="auto">
                <a:xfrm>
                  <a:off x="2079" y="1813"/>
                  <a:ext cx="44" cy="48"/>
                </a:xfrm>
                <a:custGeom>
                  <a:avLst/>
                  <a:gdLst>
                    <a:gd name="T0" fmla="*/ 16 w 219"/>
                    <a:gd name="T1" fmla="*/ 48 h 243"/>
                    <a:gd name="T2" fmla="*/ 0 w 219"/>
                    <a:gd name="T3" fmla="*/ 0 h 243"/>
                    <a:gd name="T4" fmla="*/ 10 w 219"/>
                    <a:gd name="T5" fmla="*/ 0 h 243"/>
                    <a:gd name="T6" fmla="*/ 22 w 219"/>
                    <a:gd name="T7" fmla="*/ 36 h 243"/>
                    <a:gd name="T8" fmla="*/ 34 w 219"/>
                    <a:gd name="T9" fmla="*/ 0 h 243"/>
                    <a:gd name="T10" fmla="*/ 44 w 219"/>
                    <a:gd name="T11" fmla="*/ 0 h 243"/>
                    <a:gd name="T12" fmla="*/ 27 w 219"/>
                    <a:gd name="T13" fmla="*/ 48 h 243"/>
                    <a:gd name="T14" fmla="*/ 16 w 219"/>
                    <a:gd name="T15" fmla="*/ 48 h 24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9" h="243">
                      <a:moveTo>
                        <a:pt x="81" y="243"/>
                      </a:moveTo>
                      <a:lnTo>
                        <a:pt x="0" y="0"/>
                      </a:lnTo>
                      <a:lnTo>
                        <a:pt x="50" y="0"/>
                      </a:lnTo>
                      <a:lnTo>
                        <a:pt x="109" y="180"/>
                      </a:lnTo>
                      <a:lnTo>
                        <a:pt x="167" y="0"/>
                      </a:lnTo>
                      <a:lnTo>
                        <a:pt x="219" y="0"/>
                      </a:lnTo>
                      <a:lnTo>
                        <a:pt x="133" y="243"/>
                      </a:lnTo>
                      <a:lnTo>
                        <a:pt x="81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0" name="Freeform 67"/>
                <p:cNvSpPr>
                  <a:spLocks noChangeAspect="1"/>
                </p:cNvSpPr>
                <p:nvPr/>
              </p:nvSpPr>
              <p:spPr bwMode="auto">
                <a:xfrm>
                  <a:off x="2126" y="1813"/>
                  <a:ext cx="16" cy="62"/>
                </a:xfrm>
                <a:custGeom>
                  <a:avLst/>
                  <a:gdLst>
                    <a:gd name="T0" fmla="*/ 1 w 82"/>
                    <a:gd name="T1" fmla="*/ 61 h 312"/>
                    <a:gd name="T2" fmla="*/ 2 w 82"/>
                    <a:gd name="T3" fmla="*/ 58 h 312"/>
                    <a:gd name="T4" fmla="*/ 2 w 82"/>
                    <a:gd name="T5" fmla="*/ 56 h 312"/>
                    <a:gd name="T6" fmla="*/ 3 w 82"/>
                    <a:gd name="T7" fmla="*/ 54 h 312"/>
                    <a:gd name="T8" fmla="*/ 4 w 82"/>
                    <a:gd name="T9" fmla="*/ 51 h 312"/>
                    <a:gd name="T10" fmla="*/ 5 w 82"/>
                    <a:gd name="T11" fmla="*/ 48 h 312"/>
                    <a:gd name="T12" fmla="*/ 5 w 82"/>
                    <a:gd name="T13" fmla="*/ 45 h 312"/>
                    <a:gd name="T14" fmla="*/ 6 w 82"/>
                    <a:gd name="T15" fmla="*/ 43 h 312"/>
                    <a:gd name="T16" fmla="*/ 6 w 82"/>
                    <a:gd name="T17" fmla="*/ 41 h 312"/>
                    <a:gd name="T18" fmla="*/ 7 w 82"/>
                    <a:gd name="T19" fmla="*/ 39 h 312"/>
                    <a:gd name="T20" fmla="*/ 7 w 82"/>
                    <a:gd name="T21" fmla="*/ 38 h 312"/>
                    <a:gd name="T22" fmla="*/ 7 w 82"/>
                    <a:gd name="T23" fmla="*/ 36 h 312"/>
                    <a:gd name="T24" fmla="*/ 7 w 82"/>
                    <a:gd name="T25" fmla="*/ 34 h 312"/>
                    <a:gd name="T26" fmla="*/ 7 w 82"/>
                    <a:gd name="T27" fmla="*/ 32 h 312"/>
                    <a:gd name="T28" fmla="*/ 7 w 82"/>
                    <a:gd name="T29" fmla="*/ 29 h 312"/>
                    <a:gd name="T30" fmla="*/ 7 w 82"/>
                    <a:gd name="T31" fmla="*/ 26 h 312"/>
                    <a:gd name="T32" fmla="*/ 7 w 82"/>
                    <a:gd name="T33" fmla="*/ 22 h 312"/>
                    <a:gd name="T34" fmla="*/ 6 w 82"/>
                    <a:gd name="T35" fmla="*/ 18 h 312"/>
                    <a:gd name="T36" fmla="*/ 5 w 82"/>
                    <a:gd name="T37" fmla="*/ 15 h 312"/>
                    <a:gd name="T38" fmla="*/ 4 w 82"/>
                    <a:gd name="T39" fmla="*/ 11 h 312"/>
                    <a:gd name="T40" fmla="*/ 3 w 82"/>
                    <a:gd name="T41" fmla="*/ 7 h 312"/>
                    <a:gd name="T42" fmla="*/ 1 w 82"/>
                    <a:gd name="T43" fmla="*/ 3 h 312"/>
                    <a:gd name="T44" fmla="*/ 6 w 82"/>
                    <a:gd name="T45" fmla="*/ 0 h 312"/>
                    <a:gd name="T46" fmla="*/ 8 w 82"/>
                    <a:gd name="T47" fmla="*/ 4 h 312"/>
                    <a:gd name="T48" fmla="*/ 10 w 82"/>
                    <a:gd name="T49" fmla="*/ 7 h 312"/>
                    <a:gd name="T50" fmla="*/ 12 w 82"/>
                    <a:gd name="T51" fmla="*/ 11 h 312"/>
                    <a:gd name="T52" fmla="*/ 13 w 82"/>
                    <a:gd name="T53" fmla="*/ 15 h 312"/>
                    <a:gd name="T54" fmla="*/ 14 w 82"/>
                    <a:gd name="T55" fmla="*/ 19 h 312"/>
                    <a:gd name="T56" fmla="*/ 15 w 82"/>
                    <a:gd name="T57" fmla="*/ 22 h 312"/>
                    <a:gd name="T58" fmla="*/ 16 w 82"/>
                    <a:gd name="T59" fmla="*/ 27 h 312"/>
                    <a:gd name="T60" fmla="*/ 16 w 82"/>
                    <a:gd name="T61" fmla="*/ 30 h 312"/>
                    <a:gd name="T62" fmla="*/ 16 w 82"/>
                    <a:gd name="T63" fmla="*/ 34 h 312"/>
                    <a:gd name="T64" fmla="*/ 15 w 82"/>
                    <a:gd name="T65" fmla="*/ 37 h 312"/>
                    <a:gd name="T66" fmla="*/ 15 w 82"/>
                    <a:gd name="T67" fmla="*/ 41 h 312"/>
                    <a:gd name="T68" fmla="*/ 14 w 82"/>
                    <a:gd name="T69" fmla="*/ 45 h 312"/>
                    <a:gd name="T70" fmla="*/ 12 w 82"/>
                    <a:gd name="T71" fmla="*/ 49 h 312"/>
                    <a:gd name="T72" fmla="*/ 11 w 82"/>
                    <a:gd name="T73" fmla="*/ 54 h 312"/>
                    <a:gd name="T74" fmla="*/ 8 w 82"/>
                    <a:gd name="T75" fmla="*/ 58 h 312"/>
                    <a:gd name="T76" fmla="*/ 6 w 82"/>
                    <a:gd name="T77" fmla="*/ 62 h 31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82" h="312">
                      <a:moveTo>
                        <a:pt x="0" y="312"/>
                      </a:moveTo>
                      <a:lnTo>
                        <a:pt x="3" y="305"/>
                      </a:lnTo>
                      <a:lnTo>
                        <a:pt x="5" y="299"/>
                      </a:lnTo>
                      <a:lnTo>
                        <a:pt x="9" y="292"/>
                      </a:lnTo>
                      <a:lnTo>
                        <a:pt x="11" y="286"/>
                      </a:lnTo>
                      <a:lnTo>
                        <a:pt x="12" y="281"/>
                      </a:lnTo>
                      <a:lnTo>
                        <a:pt x="15" y="276"/>
                      </a:lnTo>
                      <a:lnTo>
                        <a:pt x="16" y="271"/>
                      </a:lnTo>
                      <a:lnTo>
                        <a:pt x="17" y="267"/>
                      </a:lnTo>
                      <a:lnTo>
                        <a:pt x="19" y="259"/>
                      </a:lnTo>
                      <a:lnTo>
                        <a:pt x="22" y="250"/>
                      </a:lnTo>
                      <a:lnTo>
                        <a:pt x="24" y="242"/>
                      </a:lnTo>
                      <a:lnTo>
                        <a:pt x="27" y="232"/>
                      </a:lnTo>
                      <a:lnTo>
                        <a:pt x="28" y="227"/>
                      </a:lnTo>
                      <a:lnTo>
                        <a:pt x="29" y="222"/>
                      </a:lnTo>
                      <a:lnTo>
                        <a:pt x="30" y="218"/>
                      </a:lnTo>
                      <a:lnTo>
                        <a:pt x="30" y="213"/>
                      </a:lnTo>
                      <a:lnTo>
                        <a:pt x="31" y="208"/>
                      </a:lnTo>
                      <a:lnTo>
                        <a:pt x="33" y="203"/>
                      </a:lnTo>
                      <a:lnTo>
                        <a:pt x="34" y="198"/>
                      </a:lnTo>
                      <a:lnTo>
                        <a:pt x="34" y="195"/>
                      </a:lnTo>
                      <a:lnTo>
                        <a:pt x="34" y="190"/>
                      </a:lnTo>
                      <a:lnTo>
                        <a:pt x="35" y="185"/>
                      </a:lnTo>
                      <a:lnTo>
                        <a:pt x="35" y="180"/>
                      </a:lnTo>
                      <a:lnTo>
                        <a:pt x="35" y="175"/>
                      </a:lnTo>
                      <a:lnTo>
                        <a:pt x="36" y="171"/>
                      </a:lnTo>
                      <a:lnTo>
                        <a:pt x="36" y="167"/>
                      </a:lnTo>
                      <a:lnTo>
                        <a:pt x="36" y="162"/>
                      </a:lnTo>
                      <a:lnTo>
                        <a:pt x="36" y="157"/>
                      </a:lnTo>
                      <a:lnTo>
                        <a:pt x="36" y="147"/>
                      </a:lnTo>
                      <a:lnTo>
                        <a:pt x="36" y="138"/>
                      </a:lnTo>
                      <a:lnTo>
                        <a:pt x="35" y="129"/>
                      </a:lnTo>
                      <a:lnTo>
                        <a:pt x="35" y="119"/>
                      </a:lnTo>
                      <a:lnTo>
                        <a:pt x="34" y="110"/>
                      </a:lnTo>
                      <a:lnTo>
                        <a:pt x="33" y="101"/>
                      </a:lnTo>
                      <a:lnTo>
                        <a:pt x="30" y="93"/>
                      </a:lnTo>
                      <a:lnTo>
                        <a:pt x="29" y="84"/>
                      </a:lnTo>
                      <a:lnTo>
                        <a:pt x="27" y="76"/>
                      </a:lnTo>
                      <a:lnTo>
                        <a:pt x="24" y="66"/>
                      </a:lnTo>
                      <a:lnTo>
                        <a:pt x="22" y="56"/>
                      </a:lnTo>
                      <a:lnTo>
                        <a:pt x="18" y="47"/>
                      </a:lnTo>
                      <a:lnTo>
                        <a:pt x="13" y="36"/>
                      </a:lnTo>
                      <a:lnTo>
                        <a:pt x="10" y="25"/>
                      </a:lnTo>
                      <a:lnTo>
                        <a:pt x="5" y="13"/>
                      </a:ln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35" y="9"/>
                      </a:lnTo>
                      <a:lnTo>
                        <a:pt x="40" y="19"/>
                      </a:lnTo>
                      <a:lnTo>
                        <a:pt x="46" y="27"/>
                      </a:lnTo>
                      <a:lnTo>
                        <a:pt x="51" y="37"/>
                      </a:lnTo>
                      <a:lnTo>
                        <a:pt x="56" y="45"/>
                      </a:lnTo>
                      <a:lnTo>
                        <a:pt x="59" y="55"/>
                      </a:lnTo>
                      <a:lnTo>
                        <a:pt x="64" y="65"/>
                      </a:lnTo>
                      <a:lnTo>
                        <a:pt x="68" y="74"/>
                      </a:lnTo>
                      <a:lnTo>
                        <a:pt x="71" y="84"/>
                      </a:lnTo>
                      <a:lnTo>
                        <a:pt x="74" y="94"/>
                      </a:lnTo>
                      <a:lnTo>
                        <a:pt x="76" y="104"/>
                      </a:lnTo>
                      <a:lnTo>
                        <a:pt x="78" y="113"/>
                      </a:lnTo>
                      <a:lnTo>
                        <a:pt x="80" y="123"/>
                      </a:lnTo>
                      <a:lnTo>
                        <a:pt x="81" y="134"/>
                      </a:lnTo>
                      <a:lnTo>
                        <a:pt x="82" y="144"/>
                      </a:lnTo>
                      <a:lnTo>
                        <a:pt x="82" y="153"/>
                      </a:lnTo>
                      <a:lnTo>
                        <a:pt x="82" y="162"/>
                      </a:lnTo>
                      <a:lnTo>
                        <a:pt x="81" y="170"/>
                      </a:lnTo>
                      <a:lnTo>
                        <a:pt x="80" y="179"/>
                      </a:lnTo>
                      <a:lnTo>
                        <a:pt x="78" y="188"/>
                      </a:lnTo>
                      <a:lnTo>
                        <a:pt x="77" y="198"/>
                      </a:lnTo>
                      <a:lnTo>
                        <a:pt x="75" y="207"/>
                      </a:lnTo>
                      <a:lnTo>
                        <a:pt x="72" y="216"/>
                      </a:lnTo>
                      <a:lnTo>
                        <a:pt x="70" y="226"/>
                      </a:lnTo>
                      <a:lnTo>
                        <a:pt x="66" y="237"/>
                      </a:lnTo>
                      <a:lnTo>
                        <a:pt x="63" y="248"/>
                      </a:lnTo>
                      <a:lnTo>
                        <a:pt x="59" y="259"/>
                      </a:lnTo>
                      <a:lnTo>
                        <a:pt x="54" y="270"/>
                      </a:lnTo>
                      <a:lnTo>
                        <a:pt x="48" y="281"/>
                      </a:lnTo>
                      <a:lnTo>
                        <a:pt x="42" y="290"/>
                      </a:lnTo>
                      <a:lnTo>
                        <a:pt x="36" y="301"/>
                      </a:lnTo>
                      <a:lnTo>
                        <a:pt x="29" y="311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1" name="Freeform 68"/>
                <p:cNvSpPr>
                  <a:spLocks noChangeAspect="1"/>
                </p:cNvSpPr>
                <p:nvPr/>
              </p:nvSpPr>
              <p:spPr bwMode="auto">
                <a:xfrm>
                  <a:off x="1693" y="1299"/>
                  <a:ext cx="20" cy="48"/>
                </a:xfrm>
                <a:custGeom>
                  <a:avLst/>
                  <a:gdLst>
                    <a:gd name="T0" fmla="*/ 20 w 103"/>
                    <a:gd name="T1" fmla="*/ 12 h 242"/>
                    <a:gd name="T2" fmla="*/ 20 w 103"/>
                    <a:gd name="T3" fmla="*/ 19 h 242"/>
                    <a:gd name="T4" fmla="*/ 13 w 103"/>
                    <a:gd name="T5" fmla="*/ 19 h 242"/>
                    <a:gd name="T6" fmla="*/ 13 w 103"/>
                    <a:gd name="T7" fmla="*/ 34 h 242"/>
                    <a:gd name="T8" fmla="*/ 13 w 103"/>
                    <a:gd name="T9" fmla="*/ 36 h 242"/>
                    <a:gd name="T10" fmla="*/ 13 w 103"/>
                    <a:gd name="T11" fmla="*/ 37 h 242"/>
                    <a:gd name="T12" fmla="*/ 13 w 103"/>
                    <a:gd name="T13" fmla="*/ 39 h 242"/>
                    <a:gd name="T14" fmla="*/ 13 w 103"/>
                    <a:gd name="T15" fmla="*/ 39 h 242"/>
                    <a:gd name="T16" fmla="*/ 13 w 103"/>
                    <a:gd name="T17" fmla="*/ 39 h 242"/>
                    <a:gd name="T18" fmla="*/ 13 w 103"/>
                    <a:gd name="T19" fmla="*/ 40 h 242"/>
                    <a:gd name="T20" fmla="*/ 14 w 103"/>
                    <a:gd name="T21" fmla="*/ 40 h 242"/>
                    <a:gd name="T22" fmla="*/ 14 w 103"/>
                    <a:gd name="T23" fmla="*/ 40 h 242"/>
                    <a:gd name="T24" fmla="*/ 14 w 103"/>
                    <a:gd name="T25" fmla="*/ 41 h 242"/>
                    <a:gd name="T26" fmla="*/ 15 w 103"/>
                    <a:gd name="T27" fmla="*/ 41 h 242"/>
                    <a:gd name="T28" fmla="*/ 15 w 103"/>
                    <a:gd name="T29" fmla="*/ 41 h 242"/>
                    <a:gd name="T30" fmla="*/ 16 w 103"/>
                    <a:gd name="T31" fmla="*/ 41 h 242"/>
                    <a:gd name="T32" fmla="*/ 16 w 103"/>
                    <a:gd name="T33" fmla="*/ 41 h 242"/>
                    <a:gd name="T34" fmla="*/ 17 w 103"/>
                    <a:gd name="T35" fmla="*/ 41 h 242"/>
                    <a:gd name="T36" fmla="*/ 18 w 103"/>
                    <a:gd name="T37" fmla="*/ 40 h 242"/>
                    <a:gd name="T38" fmla="*/ 19 w 103"/>
                    <a:gd name="T39" fmla="*/ 40 h 242"/>
                    <a:gd name="T40" fmla="*/ 20 w 103"/>
                    <a:gd name="T41" fmla="*/ 47 h 242"/>
                    <a:gd name="T42" fmla="*/ 19 w 103"/>
                    <a:gd name="T43" fmla="*/ 47 h 242"/>
                    <a:gd name="T44" fmla="*/ 18 w 103"/>
                    <a:gd name="T45" fmla="*/ 47 h 242"/>
                    <a:gd name="T46" fmla="*/ 17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5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4 w 103"/>
                    <a:gd name="T81" fmla="*/ 42 h 242"/>
                    <a:gd name="T82" fmla="*/ 4 w 103"/>
                    <a:gd name="T83" fmla="*/ 41 h 242"/>
                    <a:gd name="T84" fmla="*/ 4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3 w 103"/>
                    <a:gd name="T101" fmla="*/ 0 h 242"/>
                    <a:gd name="T102" fmla="*/ 13 w 103"/>
                    <a:gd name="T103" fmla="*/ 12 h 242"/>
                    <a:gd name="T104" fmla="*/ 20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3" y="204"/>
                      </a:lnTo>
                      <a:lnTo>
                        <a:pt x="99" y="202"/>
                      </a:lnTo>
                      <a:lnTo>
                        <a:pt x="103" y="236"/>
                      </a:lnTo>
                      <a:lnTo>
                        <a:pt x="99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5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4" y="234"/>
                      </a:lnTo>
                      <a:lnTo>
                        <a:pt x="31" y="230"/>
                      </a:lnTo>
                      <a:lnTo>
                        <a:pt x="28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2" y="210"/>
                      </a:lnTo>
                      <a:lnTo>
                        <a:pt x="22" y="205"/>
                      </a:lnTo>
                      <a:lnTo>
                        <a:pt x="22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2" name="Freeform 69"/>
                <p:cNvSpPr>
                  <a:spLocks noChangeAspect="1" noEditPoints="1"/>
                </p:cNvSpPr>
                <p:nvPr/>
              </p:nvSpPr>
              <p:spPr bwMode="auto">
                <a:xfrm>
                  <a:off x="1716" y="1310"/>
                  <a:ext cx="33" cy="37"/>
                </a:xfrm>
                <a:custGeom>
                  <a:avLst/>
                  <a:gdLst>
                    <a:gd name="T0" fmla="*/ 1 w 164"/>
                    <a:gd name="T1" fmla="*/ 9 h 186"/>
                    <a:gd name="T2" fmla="*/ 3 w 164"/>
                    <a:gd name="T3" fmla="*/ 6 h 186"/>
                    <a:gd name="T4" fmla="*/ 5 w 164"/>
                    <a:gd name="T5" fmla="*/ 3 h 186"/>
                    <a:gd name="T6" fmla="*/ 8 w 164"/>
                    <a:gd name="T7" fmla="*/ 1 h 186"/>
                    <a:gd name="T8" fmla="*/ 11 w 164"/>
                    <a:gd name="T9" fmla="*/ 0 h 186"/>
                    <a:gd name="T10" fmla="*/ 16 w 164"/>
                    <a:gd name="T11" fmla="*/ 0 h 186"/>
                    <a:gd name="T12" fmla="*/ 20 w 164"/>
                    <a:gd name="T13" fmla="*/ 0 h 186"/>
                    <a:gd name="T14" fmla="*/ 23 w 164"/>
                    <a:gd name="T15" fmla="*/ 1 h 186"/>
                    <a:gd name="T16" fmla="*/ 26 w 164"/>
                    <a:gd name="T17" fmla="*/ 2 h 186"/>
                    <a:gd name="T18" fmla="*/ 29 w 164"/>
                    <a:gd name="T19" fmla="*/ 5 h 186"/>
                    <a:gd name="T20" fmla="*/ 30 w 164"/>
                    <a:gd name="T21" fmla="*/ 7 h 186"/>
                    <a:gd name="T22" fmla="*/ 31 w 164"/>
                    <a:gd name="T23" fmla="*/ 11 h 186"/>
                    <a:gd name="T24" fmla="*/ 31 w 164"/>
                    <a:gd name="T25" fmla="*/ 24 h 186"/>
                    <a:gd name="T26" fmla="*/ 31 w 164"/>
                    <a:gd name="T27" fmla="*/ 30 h 186"/>
                    <a:gd name="T28" fmla="*/ 32 w 164"/>
                    <a:gd name="T29" fmla="*/ 34 h 186"/>
                    <a:gd name="T30" fmla="*/ 24 w 164"/>
                    <a:gd name="T31" fmla="*/ 36 h 186"/>
                    <a:gd name="T32" fmla="*/ 23 w 164"/>
                    <a:gd name="T33" fmla="*/ 34 h 186"/>
                    <a:gd name="T34" fmla="*/ 23 w 164"/>
                    <a:gd name="T35" fmla="*/ 32 h 186"/>
                    <a:gd name="T36" fmla="*/ 21 w 164"/>
                    <a:gd name="T37" fmla="*/ 33 h 186"/>
                    <a:gd name="T38" fmla="*/ 18 w 164"/>
                    <a:gd name="T39" fmla="*/ 36 h 186"/>
                    <a:gd name="T40" fmla="*/ 13 w 164"/>
                    <a:gd name="T41" fmla="*/ 37 h 186"/>
                    <a:gd name="T42" fmla="*/ 9 w 164"/>
                    <a:gd name="T43" fmla="*/ 37 h 186"/>
                    <a:gd name="T44" fmla="*/ 6 w 164"/>
                    <a:gd name="T45" fmla="*/ 36 h 186"/>
                    <a:gd name="T46" fmla="*/ 3 w 164"/>
                    <a:gd name="T47" fmla="*/ 34 h 186"/>
                    <a:gd name="T48" fmla="*/ 1 w 164"/>
                    <a:gd name="T49" fmla="*/ 32 h 186"/>
                    <a:gd name="T50" fmla="*/ 0 w 164"/>
                    <a:gd name="T51" fmla="*/ 29 h 186"/>
                    <a:gd name="T52" fmla="*/ 0 w 164"/>
                    <a:gd name="T53" fmla="*/ 25 h 186"/>
                    <a:gd name="T54" fmla="*/ 1 w 164"/>
                    <a:gd name="T55" fmla="*/ 21 h 186"/>
                    <a:gd name="T56" fmla="*/ 4 w 164"/>
                    <a:gd name="T57" fmla="*/ 18 h 186"/>
                    <a:gd name="T58" fmla="*/ 7 w 164"/>
                    <a:gd name="T59" fmla="*/ 17 h 186"/>
                    <a:gd name="T60" fmla="*/ 9 w 164"/>
                    <a:gd name="T61" fmla="*/ 16 h 186"/>
                    <a:gd name="T62" fmla="*/ 12 w 164"/>
                    <a:gd name="T63" fmla="*/ 15 h 186"/>
                    <a:gd name="T64" fmla="*/ 17 w 164"/>
                    <a:gd name="T65" fmla="*/ 14 h 186"/>
                    <a:gd name="T66" fmla="*/ 20 w 164"/>
                    <a:gd name="T67" fmla="*/ 14 h 186"/>
                    <a:gd name="T68" fmla="*/ 21 w 164"/>
                    <a:gd name="T69" fmla="*/ 12 h 186"/>
                    <a:gd name="T70" fmla="*/ 21 w 164"/>
                    <a:gd name="T71" fmla="*/ 9 h 186"/>
                    <a:gd name="T72" fmla="*/ 18 w 164"/>
                    <a:gd name="T73" fmla="*/ 7 h 186"/>
                    <a:gd name="T74" fmla="*/ 14 w 164"/>
                    <a:gd name="T75" fmla="*/ 7 h 186"/>
                    <a:gd name="T76" fmla="*/ 11 w 164"/>
                    <a:gd name="T77" fmla="*/ 8 h 186"/>
                    <a:gd name="T78" fmla="*/ 10 w 164"/>
                    <a:gd name="T79" fmla="*/ 11 h 186"/>
                    <a:gd name="T80" fmla="*/ 20 w 164"/>
                    <a:gd name="T81" fmla="*/ 19 h 186"/>
                    <a:gd name="T82" fmla="*/ 16 w 164"/>
                    <a:gd name="T83" fmla="*/ 21 h 186"/>
                    <a:gd name="T84" fmla="*/ 12 w 164"/>
                    <a:gd name="T85" fmla="*/ 22 h 186"/>
                    <a:gd name="T86" fmla="*/ 10 w 164"/>
                    <a:gd name="T87" fmla="*/ 24 h 186"/>
                    <a:gd name="T88" fmla="*/ 9 w 164"/>
                    <a:gd name="T89" fmla="*/ 26 h 186"/>
                    <a:gd name="T90" fmla="*/ 10 w 164"/>
                    <a:gd name="T91" fmla="*/ 28 h 186"/>
                    <a:gd name="T92" fmla="*/ 13 w 164"/>
                    <a:gd name="T93" fmla="*/ 30 h 186"/>
                    <a:gd name="T94" fmla="*/ 17 w 164"/>
                    <a:gd name="T95" fmla="*/ 29 h 186"/>
                    <a:gd name="T96" fmla="*/ 20 w 164"/>
                    <a:gd name="T97" fmla="*/ 28 h 186"/>
                    <a:gd name="T98" fmla="*/ 21 w 164"/>
                    <a:gd name="T99" fmla="*/ 25 h 186"/>
                    <a:gd name="T100" fmla="*/ 21 w 164"/>
                    <a:gd name="T101" fmla="*/ 23 h 18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6">
                      <a:moveTo>
                        <a:pt x="46" y="58"/>
                      </a:moveTo>
                      <a:lnTo>
                        <a:pt x="5" y="53"/>
                      </a:lnTo>
                      <a:lnTo>
                        <a:pt x="6" y="47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0"/>
                      </a:lnTo>
                      <a:lnTo>
                        <a:pt x="17" y="25"/>
                      </a:lnTo>
                      <a:lnTo>
                        <a:pt x="21" y="20"/>
                      </a:lnTo>
                      <a:lnTo>
                        <a:pt x="24" y="17"/>
                      </a:lnTo>
                      <a:lnTo>
                        <a:pt x="28" y="13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3"/>
                      </a:lnTo>
                      <a:lnTo>
                        <a:pt x="56" y="2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2"/>
                      </a:lnTo>
                      <a:lnTo>
                        <a:pt x="116" y="3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5"/>
                      </a:lnTo>
                      <a:lnTo>
                        <a:pt x="141" y="21"/>
                      </a:lnTo>
                      <a:lnTo>
                        <a:pt x="145" y="26"/>
                      </a:lnTo>
                      <a:lnTo>
                        <a:pt x="146" y="30"/>
                      </a:lnTo>
                      <a:lnTo>
                        <a:pt x="148" y="34"/>
                      </a:lnTo>
                      <a:lnTo>
                        <a:pt x="149" y="37"/>
                      </a:lnTo>
                      <a:lnTo>
                        <a:pt x="151" y="43"/>
                      </a:lnTo>
                      <a:lnTo>
                        <a:pt x="151" y="48"/>
                      </a:lnTo>
                      <a:lnTo>
                        <a:pt x="152" y="55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3"/>
                      </a:lnTo>
                      <a:lnTo>
                        <a:pt x="152" y="134"/>
                      </a:lnTo>
                      <a:lnTo>
                        <a:pt x="153" y="144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79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7"/>
                      </a:lnTo>
                      <a:lnTo>
                        <a:pt x="113" y="165"/>
                      </a:lnTo>
                      <a:lnTo>
                        <a:pt x="112" y="163"/>
                      </a:lnTo>
                      <a:lnTo>
                        <a:pt x="111" y="161"/>
                      </a:lnTo>
                      <a:lnTo>
                        <a:pt x="105" y="167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0"/>
                      </a:lnTo>
                      <a:lnTo>
                        <a:pt x="80" y="183"/>
                      </a:lnTo>
                      <a:lnTo>
                        <a:pt x="72" y="185"/>
                      </a:lnTo>
                      <a:lnTo>
                        <a:pt x="65" y="186"/>
                      </a:lnTo>
                      <a:lnTo>
                        <a:pt x="58" y="186"/>
                      </a:lnTo>
                      <a:lnTo>
                        <a:pt x="52" y="186"/>
                      </a:lnTo>
                      <a:lnTo>
                        <a:pt x="45" y="185"/>
                      </a:lnTo>
                      <a:lnTo>
                        <a:pt x="39" y="184"/>
                      </a:lnTo>
                      <a:lnTo>
                        <a:pt x="34" y="183"/>
                      </a:lnTo>
                      <a:lnTo>
                        <a:pt x="29" y="180"/>
                      </a:lnTo>
                      <a:lnTo>
                        <a:pt x="24" y="178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8"/>
                      </a:lnTo>
                      <a:lnTo>
                        <a:pt x="10" y="163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0"/>
                      </a:lnTo>
                      <a:lnTo>
                        <a:pt x="1" y="145"/>
                      </a:lnTo>
                      <a:lnTo>
                        <a:pt x="0" y="139"/>
                      </a:lnTo>
                      <a:lnTo>
                        <a:pt x="0" y="134"/>
                      </a:lnTo>
                      <a:lnTo>
                        <a:pt x="0" y="127"/>
                      </a:lnTo>
                      <a:lnTo>
                        <a:pt x="1" y="120"/>
                      </a:lnTo>
                      <a:lnTo>
                        <a:pt x="4" y="112"/>
                      </a:lnTo>
                      <a:lnTo>
                        <a:pt x="6" y="106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8"/>
                      </a:lnTo>
                      <a:lnTo>
                        <a:pt x="29" y="87"/>
                      </a:lnTo>
                      <a:lnTo>
                        <a:pt x="33" y="86"/>
                      </a:lnTo>
                      <a:lnTo>
                        <a:pt x="36" y="83"/>
                      </a:lnTo>
                      <a:lnTo>
                        <a:pt x="41" y="82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7"/>
                      </a:lnTo>
                      <a:lnTo>
                        <a:pt x="69" y="76"/>
                      </a:lnTo>
                      <a:lnTo>
                        <a:pt x="76" y="75"/>
                      </a:lnTo>
                      <a:lnTo>
                        <a:pt x="82" y="72"/>
                      </a:lnTo>
                      <a:lnTo>
                        <a:pt x="88" y="71"/>
                      </a:lnTo>
                      <a:lnTo>
                        <a:pt x="94" y="70"/>
                      </a:lnTo>
                      <a:lnTo>
                        <a:pt x="99" y="68"/>
                      </a:lnTo>
                      <a:lnTo>
                        <a:pt x="103" y="66"/>
                      </a:lnTo>
                      <a:lnTo>
                        <a:pt x="106" y="65"/>
                      </a:lnTo>
                      <a:lnTo>
                        <a:pt x="106" y="62"/>
                      </a:lnTo>
                      <a:lnTo>
                        <a:pt x="106" y="55"/>
                      </a:lnTo>
                      <a:lnTo>
                        <a:pt x="105" y="49"/>
                      </a:lnTo>
                      <a:lnTo>
                        <a:pt x="103" y="46"/>
                      </a:lnTo>
                      <a:lnTo>
                        <a:pt x="100" y="42"/>
                      </a:lnTo>
                      <a:lnTo>
                        <a:pt x="95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6"/>
                      </a:lnTo>
                      <a:lnTo>
                        <a:pt x="70" y="36"/>
                      </a:lnTo>
                      <a:lnTo>
                        <a:pt x="64" y="37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3"/>
                      </a:lnTo>
                      <a:lnTo>
                        <a:pt x="51" y="47"/>
                      </a:lnTo>
                      <a:lnTo>
                        <a:pt x="48" y="53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0"/>
                      </a:lnTo>
                      <a:lnTo>
                        <a:pt x="87" y="102"/>
                      </a:lnTo>
                      <a:lnTo>
                        <a:pt x="78" y="104"/>
                      </a:lnTo>
                      <a:lnTo>
                        <a:pt x="70" y="106"/>
                      </a:lnTo>
                      <a:lnTo>
                        <a:pt x="63" y="108"/>
                      </a:lnTo>
                      <a:lnTo>
                        <a:pt x="58" y="110"/>
                      </a:lnTo>
                      <a:lnTo>
                        <a:pt x="54" y="112"/>
                      </a:lnTo>
                      <a:lnTo>
                        <a:pt x="51" y="116"/>
                      </a:lnTo>
                      <a:lnTo>
                        <a:pt x="48" y="120"/>
                      </a:lnTo>
                      <a:lnTo>
                        <a:pt x="47" y="123"/>
                      </a:lnTo>
                      <a:lnTo>
                        <a:pt x="46" y="127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39"/>
                      </a:lnTo>
                      <a:lnTo>
                        <a:pt x="52" y="143"/>
                      </a:lnTo>
                      <a:lnTo>
                        <a:pt x="56" y="146"/>
                      </a:lnTo>
                      <a:lnTo>
                        <a:pt x="60" y="148"/>
                      </a:lnTo>
                      <a:lnTo>
                        <a:pt x="65" y="150"/>
                      </a:lnTo>
                      <a:lnTo>
                        <a:pt x="70" y="150"/>
                      </a:lnTo>
                      <a:lnTo>
                        <a:pt x="76" y="150"/>
                      </a:lnTo>
                      <a:lnTo>
                        <a:pt x="82" y="148"/>
                      </a:lnTo>
                      <a:lnTo>
                        <a:pt x="87" y="146"/>
                      </a:lnTo>
                      <a:lnTo>
                        <a:pt x="93" y="143"/>
                      </a:lnTo>
                      <a:lnTo>
                        <a:pt x="97" y="139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8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6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3" name="Freeform 70"/>
                <p:cNvSpPr>
                  <a:spLocks noChangeAspect="1"/>
                </p:cNvSpPr>
                <p:nvPr/>
              </p:nvSpPr>
              <p:spPr bwMode="auto">
                <a:xfrm>
                  <a:off x="1756" y="1310"/>
                  <a:ext cx="22" cy="37"/>
                </a:xfrm>
                <a:custGeom>
                  <a:avLst/>
                  <a:gdLst>
                    <a:gd name="T0" fmla="*/ 9 w 111"/>
                    <a:gd name="T1" fmla="*/ 37 h 182"/>
                    <a:gd name="T2" fmla="*/ 0 w 111"/>
                    <a:gd name="T3" fmla="*/ 37 h 182"/>
                    <a:gd name="T4" fmla="*/ 0 w 111"/>
                    <a:gd name="T5" fmla="*/ 1 h 182"/>
                    <a:gd name="T6" fmla="*/ 9 w 111"/>
                    <a:gd name="T7" fmla="*/ 1 h 182"/>
                    <a:gd name="T8" fmla="*/ 9 w 111"/>
                    <a:gd name="T9" fmla="*/ 6 h 182"/>
                    <a:gd name="T10" fmla="*/ 10 w 111"/>
                    <a:gd name="T11" fmla="*/ 4 h 182"/>
                    <a:gd name="T12" fmla="*/ 11 w 111"/>
                    <a:gd name="T13" fmla="*/ 3 h 182"/>
                    <a:gd name="T14" fmla="*/ 12 w 111"/>
                    <a:gd name="T15" fmla="*/ 2 h 182"/>
                    <a:gd name="T16" fmla="*/ 13 w 111"/>
                    <a:gd name="T17" fmla="*/ 1 h 182"/>
                    <a:gd name="T18" fmla="*/ 13 w 111"/>
                    <a:gd name="T19" fmla="*/ 1 h 182"/>
                    <a:gd name="T20" fmla="*/ 14 w 111"/>
                    <a:gd name="T21" fmla="*/ 0 h 182"/>
                    <a:gd name="T22" fmla="*/ 15 w 111"/>
                    <a:gd name="T23" fmla="*/ 0 h 182"/>
                    <a:gd name="T24" fmla="*/ 16 w 111"/>
                    <a:gd name="T25" fmla="*/ 0 h 182"/>
                    <a:gd name="T26" fmla="*/ 18 w 111"/>
                    <a:gd name="T27" fmla="*/ 0 h 182"/>
                    <a:gd name="T28" fmla="*/ 19 w 111"/>
                    <a:gd name="T29" fmla="*/ 0 h 182"/>
                    <a:gd name="T30" fmla="*/ 21 w 111"/>
                    <a:gd name="T31" fmla="*/ 1 h 182"/>
                    <a:gd name="T32" fmla="*/ 22 w 111"/>
                    <a:gd name="T33" fmla="*/ 2 h 182"/>
                    <a:gd name="T34" fmla="*/ 20 w 111"/>
                    <a:gd name="T35" fmla="*/ 11 h 182"/>
                    <a:gd name="T36" fmla="*/ 19 w 111"/>
                    <a:gd name="T37" fmla="*/ 10 h 182"/>
                    <a:gd name="T38" fmla="*/ 18 w 111"/>
                    <a:gd name="T39" fmla="*/ 10 h 182"/>
                    <a:gd name="T40" fmla="*/ 16 w 111"/>
                    <a:gd name="T41" fmla="*/ 10 h 182"/>
                    <a:gd name="T42" fmla="*/ 15 w 111"/>
                    <a:gd name="T43" fmla="*/ 9 h 182"/>
                    <a:gd name="T44" fmla="*/ 14 w 111"/>
                    <a:gd name="T45" fmla="*/ 9 h 182"/>
                    <a:gd name="T46" fmla="*/ 14 w 111"/>
                    <a:gd name="T47" fmla="*/ 10 h 182"/>
                    <a:gd name="T48" fmla="*/ 13 w 111"/>
                    <a:gd name="T49" fmla="*/ 10 h 182"/>
                    <a:gd name="T50" fmla="*/ 12 w 111"/>
                    <a:gd name="T51" fmla="*/ 10 h 182"/>
                    <a:gd name="T52" fmla="*/ 11 w 111"/>
                    <a:gd name="T53" fmla="*/ 11 h 182"/>
                    <a:gd name="T54" fmla="*/ 11 w 111"/>
                    <a:gd name="T55" fmla="*/ 12 h 182"/>
                    <a:gd name="T56" fmla="*/ 10 w 111"/>
                    <a:gd name="T57" fmla="*/ 13 h 182"/>
                    <a:gd name="T58" fmla="*/ 10 w 111"/>
                    <a:gd name="T59" fmla="*/ 14 h 182"/>
                    <a:gd name="T60" fmla="*/ 10 w 111"/>
                    <a:gd name="T61" fmla="*/ 15 h 182"/>
                    <a:gd name="T62" fmla="*/ 10 w 111"/>
                    <a:gd name="T63" fmla="*/ 16 h 182"/>
                    <a:gd name="T64" fmla="*/ 9 w 111"/>
                    <a:gd name="T65" fmla="*/ 17 h 182"/>
                    <a:gd name="T66" fmla="*/ 9 w 111"/>
                    <a:gd name="T67" fmla="*/ 19 h 182"/>
                    <a:gd name="T68" fmla="*/ 9 w 111"/>
                    <a:gd name="T69" fmla="*/ 20 h 182"/>
                    <a:gd name="T70" fmla="*/ 9 w 111"/>
                    <a:gd name="T71" fmla="*/ 22 h 182"/>
                    <a:gd name="T72" fmla="*/ 9 w 111"/>
                    <a:gd name="T73" fmla="*/ 24 h 182"/>
                    <a:gd name="T74" fmla="*/ 9 w 111"/>
                    <a:gd name="T75" fmla="*/ 26 h 182"/>
                    <a:gd name="T76" fmla="*/ 9 w 111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1" h="182">
                      <a:moveTo>
                        <a:pt x="46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0"/>
                      </a:lnTo>
                      <a:lnTo>
                        <a:pt x="51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4" y="6"/>
                      </a:lnTo>
                      <a:lnTo>
                        <a:pt x="68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2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4" y="6"/>
                      </a:lnTo>
                      <a:lnTo>
                        <a:pt x="111" y="9"/>
                      </a:lnTo>
                      <a:lnTo>
                        <a:pt x="100" y="54"/>
                      </a:lnTo>
                      <a:lnTo>
                        <a:pt x="94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9" y="47"/>
                      </a:lnTo>
                      <a:lnTo>
                        <a:pt x="64" y="49"/>
                      </a:lnTo>
                      <a:lnTo>
                        <a:pt x="60" y="51"/>
                      </a:lnTo>
                      <a:lnTo>
                        <a:pt x="57" y="54"/>
                      </a:lnTo>
                      <a:lnTo>
                        <a:pt x="54" y="58"/>
                      </a:lnTo>
                      <a:lnTo>
                        <a:pt x="52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6" y="99"/>
                      </a:lnTo>
                      <a:lnTo>
                        <a:pt x="46" y="108"/>
                      </a:lnTo>
                      <a:lnTo>
                        <a:pt x="46" y="117"/>
                      </a:lnTo>
                      <a:lnTo>
                        <a:pt x="46" y="128"/>
                      </a:lnTo>
                      <a:lnTo>
                        <a:pt x="4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4" name="Freeform 71"/>
                <p:cNvSpPr>
                  <a:spLocks noChangeAspect="1" noEditPoints="1"/>
                </p:cNvSpPr>
                <p:nvPr/>
              </p:nvSpPr>
              <p:spPr bwMode="auto">
                <a:xfrm>
                  <a:off x="1780" y="1310"/>
                  <a:ext cx="33" cy="51"/>
                </a:xfrm>
                <a:custGeom>
                  <a:avLst/>
                  <a:gdLst>
                    <a:gd name="T0" fmla="*/ 12 w 168"/>
                    <a:gd name="T1" fmla="*/ 41 h 254"/>
                    <a:gd name="T2" fmla="*/ 13 w 168"/>
                    <a:gd name="T3" fmla="*/ 43 h 254"/>
                    <a:gd name="T4" fmla="*/ 15 w 168"/>
                    <a:gd name="T5" fmla="*/ 44 h 254"/>
                    <a:gd name="T6" fmla="*/ 20 w 168"/>
                    <a:gd name="T7" fmla="*/ 44 h 254"/>
                    <a:gd name="T8" fmla="*/ 22 w 168"/>
                    <a:gd name="T9" fmla="*/ 42 h 254"/>
                    <a:gd name="T10" fmla="*/ 24 w 168"/>
                    <a:gd name="T11" fmla="*/ 40 h 254"/>
                    <a:gd name="T12" fmla="*/ 24 w 168"/>
                    <a:gd name="T13" fmla="*/ 37 h 254"/>
                    <a:gd name="T14" fmla="*/ 23 w 168"/>
                    <a:gd name="T15" fmla="*/ 32 h 254"/>
                    <a:gd name="T16" fmla="*/ 19 w 168"/>
                    <a:gd name="T17" fmla="*/ 35 h 254"/>
                    <a:gd name="T18" fmla="*/ 15 w 168"/>
                    <a:gd name="T19" fmla="*/ 37 h 254"/>
                    <a:gd name="T20" fmla="*/ 10 w 168"/>
                    <a:gd name="T21" fmla="*/ 36 h 254"/>
                    <a:gd name="T22" fmla="*/ 6 w 168"/>
                    <a:gd name="T23" fmla="*/ 34 h 254"/>
                    <a:gd name="T24" fmla="*/ 3 w 168"/>
                    <a:gd name="T25" fmla="*/ 30 h 254"/>
                    <a:gd name="T26" fmla="*/ 1 w 168"/>
                    <a:gd name="T27" fmla="*/ 27 h 254"/>
                    <a:gd name="T28" fmla="*/ 0 w 168"/>
                    <a:gd name="T29" fmla="*/ 22 h 254"/>
                    <a:gd name="T30" fmla="*/ 0 w 168"/>
                    <a:gd name="T31" fmla="*/ 16 h 254"/>
                    <a:gd name="T32" fmla="*/ 1 w 168"/>
                    <a:gd name="T33" fmla="*/ 10 h 254"/>
                    <a:gd name="T34" fmla="*/ 3 w 168"/>
                    <a:gd name="T35" fmla="*/ 6 h 254"/>
                    <a:gd name="T36" fmla="*/ 6 w 168"/>
                    <a:gd name="T37" fmla="*/ 3 h 254"/>
                    <a:gd name="T38" fmla="*/ 10 w 168"/>
                    <a:gd name="T39" fmla="*/ 1 h 254"/>
                    <a:gd name="T40" fmla="*/ 14 w 168"/>
                    <a:gd name="T41" fmla="*/ 0 h 254"/>
                    <a:gd name="T42" fmla="*/ 18 w 168"/>
                    <a:gd name="T43" fmla="*/ 1 h 254"/>
                    <a:gd name="T44" fmla="*/ 22 w 168"/>
                    <a:gd name="T45" fmla="*/ 3 h 254"/>
                    <a:gd name="T46" fmla="*/ 24 w 168"/>
                    <a:gd name="T47" fmla="*/ 1 h 254"/>
                    <a:gd name="T48" fmla="*/ 33 w 168"/>
                    <a:gd name="T49" fmla="*/ 35 h 254"/>
                    <a:gd name="T50" fmla="*/ 33 w 168"/>
                    <a:gd name="T51" fmla="*/ 39 h 254"/>
                    <a:gd name="T52" fmla="*/ 32 w 168"/>
                    <a:gd name="T53" fmla="*/ 42 h 254"/>
                    <a:gd name="T54" fmla="*/ 31 w 168"/>
                    <a:gd name="T55" fmla="*/ 45 h 254"/>
                    <a:gd name="T56" fmla="*/ 28 w 168"/>
                    <a:gd name="T57" fmla="*/ 48 h 254"/>
                    <a:gd name="T58" fmla="*/ 24 w 168"/>
                    <a:gd name="T59" fmla="*/ 50 h 254"/>
                    <a:gd name="T60" fmla="*/ 22 w 168"/>
                    <a:gd name="T61" fmla="*/ 51 h 254"/>
                    <a:gd name="T62" fmla="*/ 19 w 168"/>
                    <a:gd name="T63" fmla="*/ 51 h 254"/>
                    <a:gd name="T64" fmla="*/ 15 w 168"/>
                    <a:gd name="T65" fmla="*/ 51 h 254"/>
                    <a:gd name="T66" fmla="*/ 9 w 168"/>
                    <a:gd name="T67" fmla="*/ 50 h 254"/>
                    <a:gd name="T68" fmla="*/ 6 w 168"/>
                    <a:gd name="T69" fmla="*/ 49 h 254"/>
                    <a:gd name="T70" fmla="*/ 3 w 168"/>
                    <a:gd name="T71" fmla="*/ 46 h 254"/>
                    <a:gd name="T72" fmla="*/ 1 w 168"/>
                    <a:gd name="T73" fmla="*/ 44 h 254"/>
                    <a:gd name="T74" fmla="*/ 1 w 168"/>
                    <a:gd name="T75" fmla="*/ 40 h 254"/>
                    <a:gd name="T76" fmla="*/ 1 w 168"/>
                    <a:gd name="T77" fmla="*/ 39 h 254"/>
                    <a:gd name="T78" fmla="*/ 9 w 168"/>
                    <a:gd name="T79" fmla="*/ 18 h 254"/>
                    <a:gd name="T80" fmla="*/ 9 w 168"/>
                    <a:gd name="T81" fmla="*/ 22 h 254"/>
                    <a:gd name="T82" fmla="*/ 10 w 168"/>
                    <a:gd name="T83" fmla="*/ 25 h 254"/>
                    <a:gd name="T84" fmla="*/ 12 w 168"/>
                    <a:gd name="T85" fmla="*/ 28 h 254"/>
                    <a:gd name="T86" fmla="*/ 16 w 168"/>
                    <a:gd name="T87" fmla="*/ 29 h 254"/>
                    <a:gd name="T88" fmla="*/ 21 w 168"/>
                    <a:gd name="T89" fmla="*/ 28 h 254"/>
                    <a:gd name="T90" fmla="*/ 23 w 168"/>
                    <a:gd name="T91" fmla="*/ 25 h 254"/>
                    <a:gd name="T92" fmla="*/ 24 w 168"/>
                    <a:gd name="T93" fmla="*/ 22 h 254"/>
                    <a:gd name="T94" fmla="*/ 24 w 168"/>
                    <a:gd name="T95" fmla="*/ 18 h 254"/>
                    <a:gd name="T96" fmla="*/ 24 w 168"/>
                    <a:gd name="T97" fmla="*/ 14 h 254"/>
                    <a:gd name="T98" fmla="*/ 23 w 168"/>
                    <a:gd name="T99" fmla="*/ 12 h 254"/>
                    <a:gd name="T100" fmla="*/ 21 w 168"/>
                    <a:gd name="T101" fmla="*/ 9 h 254"/>
                    <a:gd name="T102" fmla="*/ 16 w 168"/>
                    <a:gd name="T103" fmla="*/ 7 h 254"/>
                    <a:gd name="T104" fmla="*/ 12 w 168"/>
                    <a:gd name="T105" fmla="*/ 9 h 254"/>
                    <a:gd name="T106" fmla="*/ 10 w 168"/>
                    <a:gd name="T107" fmla="*/ 11 h 254"/>
                    <a:gd name="T108" fmla="*/ 9 w 168"/>
                    <a:gd name="T109" fmla="*/ 14 h 254"/>
                    <a:gd name="T110" fmla="*/ 9 w 168"/>
                    <a:gd name="T111" fmla="*/ 18 h 25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8" h="254">
                      <a:moveTo>
                        <a:pt x="5" y="195"/>
                      </a:moveTo>
                      <a:lnTo>
                        <a:pt x="58" y="199"/>
                      </a:lnTo>
                      <a:lnTo>
                        <a:pt x="59" y="203"/>
                      </a:lnTo>
                      <a:lnTo>
                        <a:pt x="60" y="207"/>
                      </a:lnTo>
                      <a:lnTo>
                        <a:pt x="61" y="211"/>
                      </a:lnTo>
                      <a:lnTo>
                        <a:pt x="64" y="213"/>
                      </a:lnTo>
                      <a:lnTo>
                        <a:pt x="67" y="214"/>
                      </a:lnTo>
                      <a:lnTo>
                        <a:pt x="72" y="217"/>
                      </a:lnTo>
                      <a:lnTo>
                        <a:pt x="77" y="218"/>
                      </a:lnTo>
                      <a:lnTo>
                        <a:pt x="84" y="218"/>
                      </a:lnTo>
                      <a:lnTo>
                        <a:pt x="93" y="218"/>
                      </a:lnTo>
                      <a:lnTo>
                        <a:pt x="100" y="217"/>
                      </a:lnTo>
                      <a:lnTo>
                        <a:pt x="106" y="214"/>
                      </a:lnTo>
                      <a:lnTo>
                        <a:pt x="111" y="213"/>
                      </a:lnTo>
                      <a:lnTo>
                        <a:pt x="113" y="211"/>
                      </a:lnTo>
                      <a:lnTo>
                        <a:pt x="116" y="208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6"/>
                      </a:lnTo>
                      <a:lnTo>
                        <a:pt x="122" y="191"/>
                      </a:lnTo>
                      <a:lnTo>
                        <a:pt x="123" y="185"/>
                      </a:lnTo>
                      <a:lnTo>
                        <a:pt x="123" y="178"/>
                      </a:lnTo>
                      <a:lnTo>
                        <a:pt x="123" y="151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7" y="173"/>
                      </a:lnTo>
                      <a:lnTo>
                        <a:pt x="91" y="177"/>
                      </a:lnTo>
                      <a:lnTo>
                        <a:pt x="84" y="179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79"/>
                      </a:lnTo>
                      <a:lnTo>
                        <a:pt x="46" y="177"/>
                      </a:lnTo>
                      <a:lnTo>
                        <a:pt x="39" y="173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4" y="151"/>
                      </a:lnTo>
                      <a:lnTo>
                        <a:pt x="11" y="145"/>
                      </a:lnTo>
                      <a:lnTo>
                        <a:pt x="8" y="139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2" y="117"/>
                      </a:lnTo>
                      <a:lnTo>
                        <a:pt x="1" y="109"/>
                      </a:lnTo>
                      <a:lnTo>
                        <a:pt x="0" y="100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1"/>
                      </a:lnTo>
                      <a:lnTo>
                        <a:pt x="2" y="62"/>
                      </a:lnTo>
                      <a:lnTo>
                        <a:pt x="5" y="52"/>
                      </a:lnTo>
                      <a:lnTo>
                        <a:pt x="8" y="45"/>
                      </a:lnTo>
                      <a:lnTo>
                        <a:pt x="11" y="36"/>
                      </a:lnTo>
                      <a:lnTo>
                        <a:pt x="14" y="30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3"/>
                      </a:lnTo>
                      <a:lnTo>
                        <a:pt x="36" y="9"/>
                      </a:lnTo>
                      <a:lnTo>
                        <a:pt x="42" y="6"/>
                      </a:lnTo>
                      <a:lnTo>
                        <a:pt x="49" y="3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5" y="2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0"/>
                      </a:lnTo>
                      <a:lnTo>
                        <a:pt x="123" y="5"/>
                      </a:lnTo>
                      <a:lnTo>
                        <a:pt x="168" y="5"/>
                      </a:lnTo>
                      <a:lnTo>
                        <a:pt x="168" y="165"/>
                      </a:lnTo>
                      <a:lnTo>
                        <a:pt x="168" y="172"/>
                      </a:lnTo>
                      <a:lnTo>
                        <a:pt x="168" y="179"/>
                      </a:lnTo>
                      <a:lnTo>
                        <a:pt x="167" y="186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3"/>
                      </a:lnTo>
                      <a:lnTo>
                        <a:pt x="165" y="208"/>
                      </a:lnTo>
                      <a:lnTo>
                        <a:pt x="164" y="212"/>
                      </a:lnTo>
                      <a:lnTo>
                        <a:pt x="160" y="219"/>
                      </a:lnTo>
                      <a:lnTo>
                        <a:pt x="156" y="225"/>
                      </a:lnTo>
                      <a:lnTo>
                        <a:pt x="153" y="231"/>
                      </a:lnTo>
                      <a:lnTo>
                        <a:pt x="149" y="236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7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2"/>
                      </a:lnTo>
                      <a:lnTo>
                        <a:pt x="107" y="253"/>
                      </a:lnTo>
                      <a:lnTo>
                        <a:pt x="101" y="253"/>
                      </a:lnTo>
                      <a:lnTo>
                        <a:pt x="96" y="254"/>
                      </a:lnTo>
                      <a:lnTo>
                        <a:pt x="90" y="254"/>
                      </a:lnTo>
                      <a:lnTo>
                        <a:pt x="85" y="254"/>
                      </a:lnTo>
                      <a:lnTo>
                        <a:pt x="75" y="254"/>
                      </a:lnTo>
                      <a:lnTo>
                        <a:pt x="65" y="253"/>
                      </a:lnTo>
                      <a:lnTo>
                        <a:pt x="57" y="252"/>
                      </a:lnTo>
                      <a:lnTo>
                        <a:pt x="48" y="251"/>
                      </a:lnTo>
                      <a:lnTo>
                        <a:pt x="41" y="248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6"/>
                      </a:lnTo>
                      <a:lnTo>
                        <a:pt x="14" y="231"/>
                      </a:lnTo>
                      <a:lnTo>
                        <a:pt x="12" y="227"/>
                      </a:lnTo>
                      <a:lnTo>
                        <a:pt x="8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7"/>
                      </a:lnTo>
                      <a:lnTo>
                        <a:pt x="5" y="195"/>
                      </a:lnTo>
                      <a:lnTo>
                        <a:pt x="5" y="194"/>
                      </a:lnTo>
                      <a:lnTo>
                        <a:pt x="5" y="195"/>
                      </a:lnTo>
                      <a:close/>
                      <a:moveTo>
                        <a:pt x="46" y="89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0"/>
                      </a:lnTo>
                      <a:lnTo>
                        <a:pt x="48" y="115"/>
                      </a:lnTo>
                      <a:lnTo>
                        <a:pt x="49" y="121"/>
                      </a:lnTo>
                      <a:lnTo>
                        <a:pt x="52" y="125"/>
                      </a:lnTo>
                      <a:lnTo>
                        <a:pt x="53" y="128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4"/>
                      </a:lnTo>
                      <a:lnTo>
                        <a:pt x="82" y="145"/>
                      </a:lnTo>
                      <a:lnTo>
                        <a:pt x="90" y="144"/>
                      </a:lnTo>
                      <a:lnTo>
                        <a:pt x="97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8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0"/>
                      </a:lnTo>
                      <a:lnTo>
                        <a:pt x="122" y="104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2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4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1" y="37"/>
                      </a:lnTo>
                      <a:lnTo>
                        <a:pt x="83" y="36"/>
                      </a:lnTo>
                      <a:lnTo>
                        <a:pt x="75" y="37"/>
                      </a:lnTo>
                      <a:lnTo>
                        <a:pt x="69" y="40"/>
                      </a:lnTo>
                      <a:lnTo>
                        <a:pt x="61" y="43"/>
                      </a:lnTo>
                      <a:lnTo>
                        <a:pt x="57" y="49"/>
                      </a:lnTo>
                      <a:lnTo>
                        <a:pt x="54" y="53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6"/>
                      </a:lnTo>
                      <a:lnTo>
                        <a:pt x="47" y="71"/>
                      </a:lnTo>
                      <a:lnTo>
                        <a:pt x="47" y="77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8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5" name="Freeform 72"/>
                <p:cNvSpPr>
                  <a:spLocks noChangeAspect="1" noEditPoints="1"/>
                </p:cNvSpPr>
                <p:nvPr/>
              </p:nvSpPr>
              <p:spPr bwMode="auto">
                <a:xfrm>
                  <a:off x="1820" y="1310"/>
                  <a:ext cx="33" cy="37"/>
                </a:xfrm>
                <a:custGeom>
                  <a:avLst/>
                  <a:gdLst>
                    <a:gd name="T0" fmla="*/ 32 w 164"/>
                    <a:gd name="T1" fmla="*/ 26 h 186"/>
                    <a:gd name="T2" fmla="*/ 32 w 164"/>
                    <a:gd name="T3" fmla="*/ 29 h 186"/>
                    <a:gd name="T4" fmla="*/ 30 w 164"/>
                    <a:gd name="T5" fmla="*/ 31 h 186"/>
                    <a:gd name="T6" fmla="*/ 28 w 164"/>
                    <a:gd name="T7" fmla="*/ 33 h 186"/>
                    <a:gd name="T8" fmla="*/ 27 w 164"/>
                    <a:gd name="T9" fmla="*/ 34 h 186"/>
                    <a:gd name="T10" fmla="*/ 25 w 164"/>
                    <a:gd name="T11" fmla="*/ 35 h 186"/>
                    <a:gd name="T12" fmla="*/ 22 w 164"/>
                    <a:gd name="T13" fmla="*/ 36 h 186"/>
                    <a:gd name="T14" fmla="*/ 20 w 164"/>
                    <a:gd name="T15" fmla="*/ 37 h 186"/>
                    <a:gd name="T16" fmla="*/ 17 w 164"/>
                    <a:gd name="T17" fmla="*/ 37 h 186"/>
                    <a:gd name="T18" fmla="*/ 13 w 164"/>
                    <a:gd name="T19" fmla="*/ 37 h 186"/>
                    <a:gd name="T20" fmla="*/ 9 w 164"/>
                    <a:gd name="T21" fmla="*/ 35 h 186"/>
                    <a:gd name="T22" fmla="*/ 6 w 164"/>
                    <a:gd name="T23" fmla="*/ 34 h 186"/>
                    <a:gd name="T24" fmla="*/ 3 w 164"/>
                    <a:gd name="T25" fmla="*/ 31 h 186"/>
                    <a:gd name="T26" fmla="*/ 2 w 164"/>
                    <a:gd name="T27" fmla="*/ 29 h 186"/>
                    <a:gd name="T28" fmla="*/ 1 w 164"/>
                    <a:gd name="T29" fmla="*/ 26 h 186"/>
                    <a:gd name="T30" fmla="*/ 0 w 164"/>
                    <a:gd name="T31" fmla="*/ 22 h 186"/>
                    <a:gd name="T32" fmla="*/ 0 w 164"/>
                    <a:gd name="T33" fmla="*/ 19 h 186"/>
                    <a:gd name="T34" fmla="*/ 0 w 164"/>
                    <a:gd name="T35" fmla="*/ 15 h 186"/>
                    <a:gd name="T36" fmla="*/ 1 w 164"/>
                    <a:gd name="T37" fmla="*/ 11 h 186"/>
                    <a:gd name="T38" fmla="*/ 2 w 164"/>
                    <a:gd name="T39" fmla="*/ 8 h 186"/>
                    <a:gd name="T40" fmla="*/ 4 w 164"/>
                    <a:gd name="T41" fmla="*/ 5 h 186"/>
                    <a:gd name="T42" fmla="*/ 7 w 164"/>
                    <a:gd name="T43" fmla="*/ 3 h 186"/>
                    <a:gd name="T44" fmla="*/ 9 w 164"/>
                    <a:gd name="T45" fmla="*/ 1 h 186"/>
                    <a:gd name="T46" fmla="*/ 13 w 164"/>
                    <a:gd name="T47" fmla="*/ 0 h 186"/>
                    <a:gd name="T48" fmla="*/ 16 w 164"/>
                    <a:gd name="T49" fmla="*/ 0 h 186"/>
                    <a:gd name="T50" fmla="*/ 20 w 164"/>
                    <a:gd name="T51" fmla="*/ 0 h 186"/>
                    <a:gd name="T52" fmla="*/ 23 w 164"/>
                    <a:gd name="T53" fmla="*/ 1 h 186"/>
                    <a:gd name="T54" fmla="*/ 26 w 164"/>
                    <a:gd name="T55" fmla="*/ 3 h 186"/>
                    <a:gd name="T56" fmla="*/ 28 w 164"/>
                    <a:gd name="T57" fmla="*/ 5 h 186"/>
                    <a:gd name="T58" fmla="*/ 30 w 164"/>
                    <a:gd name="T59" fmla="*/ 8 h 186"/>
                    <a:gd name="T60" fmla="*/ 32 w 164"/>
                    <a:gd name="T61" fmla="*/ 12 h 186"/>
                    <a:gd name="T62" fmla="*/ 33 w 164"/>
                    <a:gd name="T63" fmla="*/ 16 h 186"/>
                    <a:gd name="T64" fmla="*/ 33 w 164"/>
                    <a:gd name="T65" fmla="*/ 21 h 186"/>
                    <a:gd name="T66" fmla="*/ 9 w 164"/>
                    <a:gd name="T67" fmla="*/ 23 h 186"/>
                    <a:gd name="T68" fmla="*/ 10 w 164"/>
                    <a:gd name="T69" fmla="*/ 26 h 186"/>
                    <a:gd name="T70" fmla="*/ 13 w 164"/>
                    <a:gd name="T71" fmla="*/ 29 h 186"/>
                    <a:gd name="T72" fmla="*/ 15 w 164"/>
                    <a:gd name="T73" fmla="*/ 30 h 186"/>
                    <a:gd name="T74" fmla="*/ 18 w 164"/>
                    <a:gd name="T75" fmla="*/ 30 h 186"/>
                    <a:gd name="T76" fmla="*/ 20 w 164"/>
                    <a:gd name="T77" fmla="*/ 29 h 186"/>
                    <a:gd name="T78" fmla="*/ 21 w 164"/>
                    <a:gd name="T79" fmla="*/ 28 h 186"/>
                    <a:gd name="T80" fmla="*/ 23 w 164"/>
                    <a:gd name="T81" fmla="*/ 26 h 186"/>
                    <a:gd name="T82" fmla="*/ 24 w 164"/>
                    <a:gd name="T83" fmla="*/ 15 h 186"/>
                    <a:gd name="T84" fmla="*/ 23 w 164"/>
                    <a:gd name="T85" fmla="*/ 12 h 186"/>
                    <a:gd name="T86" fmla="*/ 22 w 164"/>
                    <a:gd name="T87" fmla="*/ 9 h 186"/>
                    <a:gd name="T88" fmla="*/ 19 w 164"/>
                    <a:gd name="T89" fmla="*/ 8 h 186"/>
                    <a:gd name="T90" fmla="*/ 17 w 164"/>
                    <a:gd name="T91" fmla="*/ 7 h 186"/>
                    <a:gd name="T92" fmla="*/ 13 w 164"/>
                    <a:gd name="T93" fmla="*/ 8 h 186"/>
                    <a:gd name="T94" fmla="*/ 11 w 164"/>
                    <a:gd name="T95" fmla="*/ 10 h 186"/>
                    <a:gd name="T96" fmla="*/ 10 w 164"/>
                    <a:gd name="T97" fmla="*/ 12 h 186"/>
                    <a:gd name="T98" fmla="*/ 9 w 164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4" h="186">
                      <a:moveTo>
                        <a:pt x="116" y="126"/>
                      </a:moveTo>
                      <a:lnTo>
                        <a:pt x="161" y="131"/>
                      </a:lnTo>
                      <a:lnTo>
                        <a:pt x="159" y="137"/>
                      </a:lnTo>
                      <a:lnTo>
                        <a:pt x="157" y="144"/>
                      </a:lnTo>
                      <a:lnTo>
                        <a:pt x="153" y="150"/>
                      </a:lnTo>
                      <a:lnTo>
                        <a:pt x="149" y="155"/>
                      </a:lnTo>
                      <a:lnTo>
                        <a:pt x="146" y="160"/>
                      </a:lnTo>
                      <a:lnTo>
                        <a:pt x="141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8" y="176"/>
                      </a:lnTo>
                      <a:lnTo>
                        <a:pt x="123" y="178"/>
                      </a:lnTo>
                      <a:lnTo>
                        <a:pt x="117" y="180"/>
                      </a:lnTo>
                      <a:lnTo>
                        <a:pt x="111" y="183"/>
                      </a:lnTo>
                      <a:lnTo>
                        <a:pt x="105" y="184"/>
                      </a:lnTo>
                      <a:lnTo>
                        <a:pt x="99" y="185"/>
                      </a:lnTo>
                      <a:lnTo>
                        <a:pt x="92" y="186"/>
                      </a:lnTo>
                      <a:lnTo>
                        <a:pt x="84" y="186"/>
                      </a:lnTo>
                      <a:lnTo>
                        <a:pt x="74" y="186"/>
                      </a:lnTo>
                      <a:lnTo>
                        <a:pt x="63" y="184"/>
                      </a:lnTo>
                      <a:lnTo>
                        <a:pt x="53" y="182"/>
                      </a:lnTo>
                      <a:lnTo>
                        <a:pt x="45" y="178"/>
                      </a:lnTo>
                      <a:lnTo>
                        <a:pt x="36" y="174"/>
                      </a:lnTo>
                      <a:lnTo>
                        <a:pt x="29" y="170"/>
                      </a:lnTo>
                      <a:lnTo>
                        <a:pt x="23" y="163"/>
                      </a:lnTo>
                      <a:lnTo>
                        <a:pt x="17" y="156"/>
                      </a:lnTo>
                      <a:lnTo>
                        <a:pt x="13" y="150"/>
                      </a:lnTo>
                      <a:lnTo>
                        <a:pt x="10" y="144"/>
                      </a:lnTo>
                      <a:lnTo>
                        <a:pt x="7" y="137"/>
                      </a:lnTo>
                      <a:lnTo>
                        <a:pt x="5" y="129"/>
                      </a:lnTo>
                      <a:lnTo>
                        <a:pt x="3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4" y="65"/>
                      </a:lnTo>
                      <a:lnTo>
                        <a:pt x="6" y="55"/>
                      </a:lnTo>
                      <a:lnTo>
                        <a:pt x="9" y="47"/>
                      </a:lnTo>
                      <a:lnTo>
                        <a:pt x="12" y="40"/>
                      </a:lnTo>
                      <a:lnTo>
                        <a:pt x="17" y="32"/>
                      </a:lnTo>
                      <a:lnTo>
                        <a:pt x="22" y="25"/>
                      </a:lnTo>
                      <a:lnTo>
                        <a:pt x="28" y="19"/>
                      </a:lnTo>
                      <a:lnTo>
                        <a:pt x="34" y="14"/>
                      </a:lnTo>
                      <a:lnTo>
                        <a:pt x="40" y="9"/>
                      </a:lnTo>
                      <a:lnTo>
                        <a:pt x="47" y="6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1" y="0"/>
                      </a:lnTo>
                      <a:lnTo>
                        <a:pt x="80" y="0"/>
                      </a:lnTo>
                      <a:lnTo>
                        <a:pt x="89" y="0"/>
                      </a:lnTo>
                      <a:lnTo>
                        <a:pt x="99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2" y="11"/>
                      </a:lnTo>
                      <a:lnTo>
                        <a:pt x="129" y="15"/>
                      </a:lnTo>
                      <a:lnTo>
                        <a:pt x="135" y="20"/>
                      </a:lnTo>
                      <a:lnTo>
                        <a:pt x="141" y="26"/>
                      </a:lnTo>
                      <a:lnTo>
                        <a:pt x="146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8" y="59"/>
                      </a:lnTo>
                      <a:lnTo>
                        <a:pt x="160" y="70"/>
                      </a:lnTo>
                      <a:lnTo>
                        <a:pt x="163" y="81"/>
                      </a:lnTo>
                      <a:lnTo>
                        <a:pt x="164" y="93"/>
                      </a:lnTo>
                      <a:lnTo>
                        <a:pt x="164" y="106"/>
                      </a:lnTo>
                      <a:lnTo>
                        <a:pt x="46" y="106"/>
                      </a:lnTo>
                      <a:lnTo>
                        <a:pt x="47" y="116"/>
                      </a:lnTo>
                      <a:lnTo>
                        <a:pt x="48" y="126"/>
                      </a:lnTo>
                      <a:lnTo>
                        <a:pt x="52" y="133"/>
                      </a:lnTo>
                      <a:lnTo>
                        <a:pt x="57" y="139"/>
                      </a:lnTo>
                      <a:lnTo>
                        <a:pt x="63" y="144"/>
                      </a:lnTo>
                      <a:lnTo>
                        <a:pt x="69" y="148"/>
                      </a:lnTo>
                      <a:lnTo>
                        <a:pt x="76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4" y="149"/>
                      </a:lnTo>
                      <a:lnTo>
                        <a:pt x="99" y="146"/>
                      </a:lnTo>
                      <a:lnTo>
                        <a:pt x="102" y="145"/>
                      </a:lnTo>
                      <a:lnTo>
                        <a:pt x="106" y="142"/>
                      </a:lnTo>
                      <a:lnTo>
                        <a:pt x="110" y="137"/>
                      </a:lnTo>
                      <a:lnTo>
                        <a:pt x="113" y="132"/>
                      </a:lnTo>
                      <a:lnTo>
                        <a:pt x="116" y="126"/>
                      </a:lnTo>
                      <a:close/>
                      <a:moveTo>
                        <a:pt x="118" y="77"/>
                      </a:moveTo>
                      <a:lnTo>
                        <a:pt x="117" y="69"/>
                      </a:lnTo>
                      <a:lnTo>
                        <a:pt x="114" y="60"/>
                      </a:lnTo>
                      <a:lnTo>
                        <a:pt x="112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2" y="36"/>
                      </a:lnTo>
                      <a:lnTo>
                        <a:pt x="75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7" y="48"/>
                      </a:lnTo>
                      <a:lnTo>
                        <a:pt x="52" y="54"/>
                      </a:lnTo>
                      <a:lnTo>
                        <a:pt x="48" y="60"/>
                      </a:lnTo>
                      <a:lnTo>
                        <a:pt x="47" y="69"/>
                      </a:lnTo>
                      <a:lnTo>
                        <a:pt x="46" y="77"/>
                      </a:lnTo>
                      <a:lnTo>
                        <a:pt x="118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6" name="Freeform 73"/>
                <p:cNvSpPr>
                  <a:spLocks noChangeAspect="1"/>
                </p:cNvSpPr>
                <p:nvPr/>
              </p:nvSpPr>
              <p:spPr bwMode="auto">
                <a:xfrm>
                  <a:off x="1856" y="1299"/>
                  <a:ext cx="21" cy="48"/>
                </a:xfrm>
                <a:custGeom>
                  <a:avLst/>
                  <a:gdLst>
                    <a:gd name="T0" fmla="*/ 21 w 103"/>
                    <a:gd name="T1" fmla="*/ 12 h 242"/>
                    <a:gd name="T2" fmla="*/ 21 w 103"/>
                    <a:gd name="T3" fmla="*/ 19 h 242"/>
                    <a:gd name="T4" fmla="*/ 14 w 103"/>
                    <a:gd name="T5" fmla="*/ 19 h 242"/>
                    <a:gd name="T6" fmla="*/ 14 w 103"/>
                    <a:gd name="T7" fmla="*/ 34 h 242"/>
                    <a:gd name="T8" fmla="*/ 14 w 103"/>
                    <a:gd name="T9" fmla="*/ 36 h 242"/>
                    <a:gd name="T10" fmla="*/ 14 w 103"/>
                    <a:gd name="T11" fmla="*/ 37 h 242"/>
                    <a:gd name="T12" fmla="*/ 14 w 103"/>
                    <a:gd name="T13" fmla="*/ 39 h 242"/>
                    <a:gd name="T14" fmla="*/ 14 w 103"/>
                    <a:gd name="T15" fmla="*/ 39 h 242"/>
                    <a:gd name="T16" fmla="*/ 14 w 103"/>
                    <a:gd name="T17" fmla="*/ 39 h 242"/>
                    <a:gd name="T18" fmla="*/ 14 w 103"/>
                    <a:gd name="T19" fmla="*/ 40 h 242"/>
                    <a:gd name="T20" fmla="*/ 14 w 103"/>
                    <a:gd name="T21" fmla="*/ 40 h 242"/>
                    <a:gd name="T22" fmla="*/ 15 w 103"/>
                    <a:gd name="T23" fmla="*/ 40 h 242"/>
                    <a:gd name="T24" fmla="*/ 15 w 103"/>
                    <a:gd name="T25" fmla="*/ 41 h 242"/>
                    <a:gd name="T26" fmla="*/ 16 w 103"/>
                    <a:gd name="T27" fmla="*/ 41 h 242"/>
                    <a:gd name="T28" fmla="*/ 16 w 103"/>
                    <a:gd name="T29" fmla="*/ 41 h 242"/>
                    <a:gd name="T30" fmla="*/ 16 w 103"/>
                    <a:gd name="T31" fmla="*/ 41 h 242"/>
                    <a:gd name="T32" fmla="*/ 17 w 103"/>
                    <a:gd name="T33" fmla="*/ 41 h 242"/>
                    <a:gd name="T34" fmla="*/ 18 w 103"/>
                    <a:gd name="T35" fmla="*/ 41 h 242"/>
                    <a:gd name="T36" fmla="*/ 19 w 103"/>
                    <a:gd name="T37" fmla="*/ 40 h 242"/>
                    <a:gd name="T38" fmla="*/ 20 w 103"/>
                    <a:gd name="T39" fmla="*/ 40 h 242"/>
                    <a:gd name="T40" fmla="*/ 21 w 103"/>
                    <a:gd name="T41" fmla="*/ 47 h 242"/>
                    <a:gd name="T42" fmla="*/ 20 w 103"/>
                    <a:gd name="T43" fmla="*/ 47 h 242"/>
                    <a:gd name="T44" fmla="*/ 19 w 103"/>
                    <a:gd name="T45" fmla="*/ 47 h 242"/>
                    <a:gd name="T46" fmla="*/ 18 w 103"/>
                    <a:gd name="T47" fmla="*/ 48 h 242"/>
                    <a:gd name="T48" fmla="*/ 17 w 103"/>
                    <a:gd name="T49" fmla="*/ 48 h 242"/>
                    <a:gd name="T50" fmla="*/ 16 w 103"/>
                    <a:gd name="T51" fmla="*/ 48 h 242"/>
                    <a:gd name="T52" fmla="*/ 15 w 103"/>
                    <a:gd name="T53" fmla="*/ 48 h 242"/>
                    <a:gd name="T54" fmla="*/ 14 w 103"/>
                    <a:gd name="T55" fmla="*/ 48 h 242"/>
                    <a:gd name="T56" fmla="*/ 13 w 103"/>
                    <a:gd name="T57" fmla="*/ 48 h 242"/>
                    <a:gd name="T58" fmla="*/ 12 w 103"/>
                    <a:gd name="T59" fmla="*/ 48 h 242"/>
                    <a:gd name="T60" fmla="*/ 11 w 103"/>
                    <a:gd name="T61" fmla="*/ 48 h 242"/>
                    <a:gd name="T62" fmla="*/ 10 w 103"/>
                    <a:gd name="T63" fmla="*/ 48 h 242"/>
                    <a:gd name="T64" fmla="*/ 9 w 103"/>
                    <a:gd name="T65" fmla="*/ 47 h 242"/>
                    <a:gd name="T66" fmla="*/ 8 w 103"/>
                    <a:gd name="T67" fmla="*/ 47 h 242"/>
                    <a:gd name="T68" fmla="*/ 7 w 103"/>
                    <a:gd name="T69" fmla="*/ 46 h 242"/>
                    <a:gd name="T70" fmla="*/ 6 w 103"/>
                    <a:gd name="T71" fmla="*/ 46 h 242"/>
                    <a:gd name="T72" fmla="*/ 6 w 103"/>
                    <a:gd name="T73" fmla="*/ 45 h 242"/>
                    <a:gd name="T74" fmla="*/ 5 w 103"/>
                    <a:gd name="T75" fmla="*/ 44 h 242"/>
                    <a:gd name="T76" fmla="*/ 5 w 103"/>
                    <a:gd name="T77" fmla="*/ 43 h 242"/>
                    <a:gd name="T78" fmla="*/ 5 w 103"/>
                    <a:gd name="T79" fmla="*/ 43 h 242"/>
                    <a:gd name="T80" fmla="*/ 5 w 103"/>
                    <a:gd name="T81" fmla="*/ 42 h 242"/>
                    <a:gd name="T82" fmla="*/ 5 w 103"/>
                    <a:gd name="T83" fmla="*/ 41 h 242"/>
                    <a:gd name="T84" fmla="*/ 5 w 103"/>
                    <a:gd name="T85" fmla="*/ 39 h 242"/>
                    <a:gd name="T86" fmla="*/ 4 w 103"/>
                    <a:gd name="T87" fmla="*/ 37 h 242"/>
                    <a:gd name="T88" fmla="*/ 4 w 103"/>
                    <a:gd name="T89" fmla="*/ 35 h 242"/>
                    <a:gd name="T90" fmla="*/ 4 w 103"/>
                    <a:gd name="T91" fmla="*/ 19 h 242"/>
                    <a:gd name="T92" fmla="*/ 0 w 103"/>
                    <a:gd name="T93" fmla="*/ 19 h 242"/>
                    <a:gd name="T94" fmla="*/ 0 w 103"/>
                    <a:gd name="T95" fmla="*/ 12 h 242"/>
                    <a:gd name="T96" fmla="*/ 4 w 103"/>
                    <a:gd name="T97" fmla="*/ 12 h 242"/>
                    <a:gd name="T98" fmla="*/ 4 w 103"/>
                    <a:gd name="T99" fmla="*/ 5 h 242"/>
                    <a:gd name="T100" fmla="*/ 14 w 103"/>
                    <a:gd name="T101" fmla="*/ 0 h 242"/>
                    <a:gd name="T102" fmla="*/ 14 w 103"/>
                    <a:gd name="T103" fmla="*/ 12 h 242"/>
                    <a:gd name="T104" fmla="*/ 21 w 103"/>
                    <a:gd name="T105" fmla="*/ 12 h 24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3" h="242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7" y="97"/>
                      </a:lnTo>
                      <a:lnTo>
                        <a:pt x="67" y="172"/>
                      </a:lnTo>
                      <a:lnTo>
                        <a:pt x="67" y="182"/>
                      </a:lnTo>
                      <a:lnTo>
                        <a:pt x="67" y="189"/>
                      </a:lnTo>
                      <a:lnTo>
                        <a:pt x="67" y="195"/>
                      </a:lnTo>
                      <a:lnTo>
                        <a:pt x="67" y="198"/>
                      </a:lnTo>
                      <a:lnTo>
                        <a:pt x="67" y="199"/>
                      </a:lnTo>
                      <a:lnTo>
                        <a:pt x="68" y="201"/>
                      </a:lnTo>
                      <a:lnTo>
                        <a:pt x="71" y="202"/>
                      </a:lnTo>
                      <a:lnTo>
                        <a:pt x="72" y="204"/>
                      </a:lnTo>
                      <a:lnTo>
                        <a:pt x="74" y="205"/>
                      </a:lnTo>
                      <a:lnTo>
                        <a:pt x="77" y="205"/>
                      </a:lnTo>
                      <a:lnTo>
                        <a:pt x="78" y="206"/>
                      </a:lnTo>
                      <a:lnTo>
                        <a:pt x="80" y="206"/>
                      </a:lnTo>
                      <a:lnTo>
                        <a:pt x="84" y="206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2"/>
                      </a:lnTo>
                      <a:lnTo>
                        <a:pt x="103" y="236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0" y="240"/>
                      </a:lnTo>
                      <a:lnTo>
                        <a:pt x="85" y="241"/>
                      </a:lnTo>
                      <a:lnTo>
                        <a:pt x="80" y="241"/>
                      </a:lnTo>
                      <a:lnTo>
                        <a:pt x="76" y="242"/>
                      </a:lnTo>
                      <a:lnTo>
                        <a:pt x="71" y="242"/>
                      </a:lnTo>
                      <a:lnTo>
                        <a:pt x="66" y="242"/>
                      </a:lnTo>
                      <a:lnTo>
                        <a:pt x="60" y="242"/>
                      </a:lnTo>
                      <a:lnTo>
                        <a:pt x="55" y="241"/>
                      </a:lnTo>
                      <a:lnTo>
                        <a:pt x="49" y="240"/>
                      </a:lnTo>
                      <a:lnTo>
                        <a:pt x="44" y="239"/>
                      </a:lnTo>
                      <a:lnTo>
                        <a:pt x="39" y="236"/>
                      </a:lnTo>
                      <a:lnTo>
                        <a:pt x="35" y="234"/>
                      </a:lnTo>
                      <a:lnTo>
                        <a:pt x="31" y="230"/>
                      </a:lnTo>
                      <a:lnTo>
                        <a:pt x="29" y="228"/>
                      </a:lnTo>
                      <a:lnTo>
                        <a:pt x="26" y="224"/>
                      </a:lnTo>
                      <a:lnTo>
                        <a:pt x="25" y="219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1" y="188"/>
                      </a:lnTo>
                      <a:lnTo>
                        <a:pt x="21" y="176"/>
                      </a:lnTo>
                      <a:lnTo>
                        <a:pt x="21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1" y="61"/>
                      </a:lnTo>
                      <a:lnTo>
                        <a:pt x="21" y="27"/>
                      </a:lnTo>
                      <a:lnTo>
                        <a:pt x="67" y="0"/>
                      </a:lnTo>
                      <a:lnTo>
                        <a:pt x="67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7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1900" y="1325"/>
                  <a:ext cx="17" cy="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8" name="Freeform 75"/>
                <p:cNvSpPr>
                  <a:spLocks noChangeAspect="1" noEditPoints="1"/>
                </p:cNvSpPr>
                <p:nvPr/>
              </p:nvSpPr>
              <p:spPr bwMode="auto">
                <a:xfrm>
                  <a:off x="1942" y="1298"/>
                  <a:ext cx="9" cy="49"/>
                </a:xfrm>
                <a:custGeom>
                  <a:avLst/>
                  <a:gdLst>
                    <a:gd name="T0" fmla="*/ 0 w 46"/>
                    <a:gd name="T1" fmla="*/ 8 h 243"/>
                    <a:gd name="T2" fmla="*/ 0 w 46"/>
                    <a:gd name="T3" fmla="*/ 0 h 243"/>
                    <a:gd name="T4" fmla="*/ 9 w 46"/>
                    <a:gd name="T5" fmla="*/ 0 h 243"/>
                    <a:gd name="T6" fmla="*/ 9 w 46"/>
                    <a:gd name="T7" fmla="*/ 8 h 243"/>
                    <a:gd name="T8" fmla="*/ 0 w 46"/>
                    <a:gd name="T9" fmla="*/ 8 h 243"/>
                    <a:gd name="T10" fmla="*/ 0 w 46"/>
                    <a:gd name="T11" fmla="*/ 49 h 243"/>
                    <a:gd name="T12" fmla="*/ 0 w 46"/>
                    <a:gd name="T13" fmla="*/ 13 h 243"/>
                    <a:gd name="T14" fmla="*/ 9 w 46"/>
                    <a:gd name="T15" fmla="*/ 13 h 243"/>
                    <a:gd name="T16" fmla="*/ 9 w 46"/>
                    <a:gd name="T17" fmla="*/ 49 h 243"/>
                    <a:gd name="T18" fmla="*/ 0 w 46"/>
                    <a:gd name="T19" fmla="*/ 49 h 24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3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3"/>
                      </a:moveTo>
                      <a:lnTo>
                        <a:pt x="0" y="66"/>
                      </a:lnTo>
                      <a:lnTo>
                        <a:pt x="46" y="66"/>
                      </a:lnTo>
                      <a:lnTo>
                        <a:pt x="46" y="243"/>
                      </a:lnTo>
                      <a:lnTo>
                        <a:pt x="0" y="24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9" name="Freeform 76"/>
                <p:cNvSpPr>
                  <a:spLocks noChangeAspect="1" noEditPoints="1"/>
                </p:cNvSpPr>
                <p:nvPr/>
              </p:nvSpPr>
              <p:spPr bwMode="auto">
                <a:xfrm>
                  <a:off x="1958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3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7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29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29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6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0" name="Freeform 77"/>
                <p:cNvSpPr>
                  <a:spLocks noChangeAspect="1"/>
                </p:cNvSpPr>
                <p:nvPr/>
              </p:nvSpPr>
              <p:spPr bwMode="auto">
                <a:xfrm>
                  <a:off x="2001" y="1310"/>
                  <a:ext cx="32" cy="37"/>
                </a:xfrm>
                <a:custGeom>
                  <a:avLst/>
                  <a:gdLst>
                    <a:gd name="T0" fmla="*/ 23 w 156"/>
                    <a:gd name="T1" fmla="*/ 37 h 182"/>
                    <a:gd name="T2" fmla="*/ 23 w 156"/>
                    <a:gd name="T3" fmla="*/ 17 h 182"/>
                    <a:gd name="T4" fmla="*/ 23 w 156"/>
                    <a:gd name="T5" fmla="*/ 15 h 182"/>
                    <a:gd name="T6" fmla="*/ 23 w 156"/>
                    <a:gd name="T7" fmla="*/ 13 h 182"/>
                    <a:gd name="T8" fmla="*/ 22 w 156"/>
                    <a:gd name="T9" fmla="*/ 12 h 182"/>
                    <a:gd name="T10" fmla="*/ 22 w 156"/>
                    <a:gd name="T11" fmla="*/ 10 h 182"/>
                    <a:gd name="T12" fmla="*/ 21 w 156"/>
                    <a:gd name="T13" fmla="*/ 9 h 182"/>
                    <a:gd name="T14" fmla="*/ 19 w 156"/>
                    <a:gd name="T15" fmla="*/ 8 h 182"/>
                    <a:gd name="T16" fmla="*/ 18 w 156"/>
                    <a:gd name="T17" fmla="*/ 7 h 182"/>
                    <a:gd name="T18" fmla="*/ 16 w 156"/>
                    <a:gd name="T19" fmla="*/ 7 h 182"/>
                    <a:gd name="T20" fmla="*/ 14 w 156"/>
                    <a:gd name="T21" fmla="*/ 8 h 182"/>
                    <a:gd name="T22" fmla="*/ 12 w 156"/>
                    <a:gd name="T23" fmla="*/ 10 h 182"/>
                    <a:gd name="T24" fmla="*/ 10 w 156"/>
                    <a:gd name="T25" fmla="*/ 12 h 182"/>
                    <a:gd name="T26" fmla="*/ 10 w 156"/>
                    <a:gd name="T27" fmla="*/ 13 h 182"/>
                    <a:gd name="T28" fmla="*/ 10 w 156"/>
                    <a:gd name="T29" fmla="*/ 15 h 182"/>
                    <a:gd name="T30" fmla="*/ 9 w 156"/>
                    <a:gd name="T31" fmla="*/ 17 h 182"/>
                    <a:gd name="T32" fmla="*/ 9 w 156"/>
                    <a:gd name="T33" fmla="*/ 19 h 182"/>
                    <a:gd name="T34" fmla="*/ 9 w 156"/>
                    <a:gd name="T35" fmla="*/ 37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0 h 182"/>
                    <a:gd name="T46" fmla="*/ 21 w 156"/>
                    <a:gd name="T47" fmla="*/ 0 h 182"/>
                    <a:gd name="T48" fmla="*/ 23 w 156"/>
                    <a:gd name="T49" fmla="*/ 0 h 182"/>
                    <a:gd name="T50" fmla="*/ 26 w 156"/>
                    <a:gd name="T51" fmla="*/ 1 h 182"/>
                    <a:gd name="T52" fmla="*/ 28 w 156"/>
                    <a:gd name="T53" fmla="*/ 3 h 182"/>
                    <a:gd name="T54" fmla="*/ 30 w 156"/>
                    <a:gd name="T55" fmla="*/ 4 h 182"/>
                    <a:gd name="T56" fmla="*/ 31 w 156"/>
                    <a:gd name="T57" fmla="*/ 6 h 182"/>
                    <a:gd name="T58" fmla="*/ 31 w 156"/>
                    <a:gd name="T59" fmla="*/ 8 h 182"/>
                    <a:gd name="T60" fmla="*/ 32 w 156"/>
                    <a:gd name="T61" fmla="*/ 11 h 182"/>
                    <a:gd name="T62" fmla="*/ 32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2"/>
                      </a:lnTo>
                      <a:lnTo>
                        <a:pt x="110" y="68"/>
                      </a:lnTo>
                      <a:lnTo>
                        <a:pt x="110" y="63"/>
                      </a:lnTo>
                      <a:lnTo>
                        <a:pt x="110" y="59"/>
                      </a:lnTo>
                      <a:lnTo>
                        <a:pt x="108" y="57"/>
                      </a:lnTo>
                      <a:lnTo>
                        <a:pt x="108" y="54"/>
                      </a:lnTo>
                      <a:lnTo>
                        <a:pt x="106" y="51"/>
                      </a:lnTo>
                      <a:lnTo>
                        <a:pt x="104" y="47"/>
                      </a:lnTo>
                      <a:lnTo>
                        <a:pt x="101" y="43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7"/>
                      </a:lnTo>
                      <a:lnTo>
                        <a:pt x="87" y="36"/>
                      </a:lnTo>
                      <a:lnTo>
                        <a:pt x="82" y="36"/>
                      </a:lnTo>
                      <a:lnTo>
                        <a:pt x="77" y="36"/>
                      </a:lnTo>
                      <a:lnTo>
                        <a:pt x="71" y="37"/>
                      </a:lnTo>
                      <a:lnTo>
                        <a:pt x="66" y="40"/>
                      </a:lnTo>
                      <a:lnTo>
                        <a:pt x="61" y="43"/>
                      </a:lnTo>
                      <a:lnTo>
                        <a:pt x="57" y="47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2"/>
                      </a:lnTo>
                      <a:lnTo>
                        <a:pt x="47" y="77"/>
                      </a:lnTo>
                      <a:lnTo>
                        <a:pt x="46" y="82"/>
                      </a:lnTo>
                      <a:lnTo>
                        <a:pt x="46" y="88"/>
                      </a:lnTo>
                      <a:lnTo>
                        <a:pt x="46" y="94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1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8"/>
                      </a:lnTo>
                      <a:lnTo>
                        <a:pt x="77" y="5"/>
                      </a:lnTo>
                      <a:lnTo>
                        <a:pt x="84" y="2"/>
                      </a:lnTo>
                      <a:lnTo>
                        <a:pt x="92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3"/>
                      </a:lnTo>
                      <a:lnTo>
                        <a:pt x="126" y="6"/>
                      </a:lnTo>
                      <a:lnTo>
                        <a:pt x="131" y="9"/>
                      </a:lnTo>
                      <a:lnTo>
                        <a:pt x="137" y="13"/>
                      </a:lnTo>
                      <a:lnTo>
                        <a:pt x="141" y="17"/>
                      </a:lnTo>
                      <a:lnTo>
                        <a:pt x="144" y="20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3"/>
                      </a:lnTo>
                      <a:lnTo>
                        <a:pt x="156" y="62"/>
                      </a:lnTo>
                      <a:lnTo>
                        <a:pt x="156" y="71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1" name="Freeform 78"/>
                <p:cNvSpPr>
                  <a:spLocks noChangeAspect="1"/>
                </p:cNvSpPr>
                <p:nvPr/>
              </p:nvSpPr>
              <p:spPr bwMode="auto">
                <a:xfrm>
                  <a:off x="2057" y="1310"/>
                  <a:ext cx="33" cy="37"/>
                </a:xfrm>
                <a:custGeom>
                  <a:avLst/>
                  <a:gdLst>
                    <a:gd name="T0" fmla="*/ 9 w 164"/>
                    <a:gd name="T1" fmla="*/ 27 h 186"/>
                    <a:gd name="T2" fmla="*/ 11 w 164"/>
                    <a:gd name="T3" fmla="*/ 29 h 186"/>
                    <a:gd name="T4" fmla="*/ 15 w 164"/>
                    <a:gd name="T5" fmla="*/ 31 h 186"/>
                    <a:gd name="T6" fmla="*/ 20 w 164"/>
                    <a:gd name="T7" fmla="*/ 31 h 186"/>
                    <a:gd name="T8" fmla="*/ 23 w 164"/>
                    <a:gd name="T9" fmla="*/ 29 h 186"/>
                    <a:gd name="T10" fmla="*/ 24 w 164"/>
                    <a:gd name="T11" fmla="*/ 27 h 186"/>
                    <a:gd name="T12" fmla="*/ 23 w 164"/>
                    <a:gd name="T13" fmla="*/ 25 h 186"/>
                    <a:gd name="T14" fmla="*/ 22 w 164"/>
                    <a:gd name="T15" fmla="*/ 24 h 186"/>
                    <a:gd name="T16" fmla="*/ 17 w 164"/>
                    <a:gd name="T17" fmla="*/ 23 h 186"/>
                    <a:gd name="T18" fmla="*/ 10 w 164"/>
                    <a:gd name="T19" fmla="*/ 21 h 186"/>
                    <a:gd name="T20" fmla="*/ 6 w 164"/>
                    <a:gd name="T21" fmla="*/ 19 h 186"/>
                    <a:gd name="T22" fmla="*/ 3 w 164"/>
                    <a:gd name="T23" fmla="*/ 17 h 186"/>
                    <a:gd name="T24" fmla="*/ 1 w 164"/>
                    <a:gd name="T25" fmla="*/ 14 h 186"/>
                    <a:gd name="T26" fmla="*/ 1 w 164"/>
                    <a:gd name="T27" fmla="*/ 11 h 186"/>
                    <a:gd name="T28" fmla="*/ 1 w 164"/>
                    <a:gd name="T29" fmla="*/ 8 h 186"/>
                    <a:gd name="T30" fmla="*/ 3 w 164"/>
                    <a:gd name="T31" fmla="*/ 5 h 186"/>
                    <a:gd name="T32" fmla="*/ 6 w 164"/>
                    <a:gd name="T33" fmla="*/ 3 h 186"/>
                    <a:gd name="T34" fmla="*/ 9 w 164"/>
                    <a:gd name="T35" fmla="*/ 1 h 186"/>
                    <a:gd name="T36" fmla="*/ 14 w 164"/>
                    <a:gd name="T37" fmla="*/ 0 h 186"/>
                    <a:gd name="T38" fmla="*/ 19 w 164"/>
                    <a:gd name="T39" fmla="*/ 0 h 186"/>
                    <a:gd name="T40" fmla="*/ 24 w 164"/>
                    <a:gd name="T41" fmla="*/ 1 h 186"/>
                    <a:gd name="T42" fmla="*/ 27 w 164"/>
                    <a:gd name="T43" fmla="*/ 2 h 186"/>
                    <a:gd name="T44" fmla="*/ 29 w 164"/>
                    <a:gd name="T45" fmla="*/ 5 h 186"/>
                    <a:gd name="T46" fmla="*/ 31 w 164"/>
                    <a:gd name="T47" fmla="*/ 7 h 186"/>
                    <a:gd name="T48" fmla="*/ 23 w 164"/>
                    <a:gd name="T49" fmla="*/ 11 h 186"/>
                    <a:gd name="T50" fmla="*/ 21 w 164"/>
                    <a:gd name="T51" fmla="*/ 8 h 186"/>
                    <a:gd name="T52" fmla="*/ 19 w 164"/>
                    <a:gd name="T53" fmla="*/ 6 h 186"/>
                    <a:gd name="T54" fmla="*/ 14 w 164"/>
                    <a:gd name="T55" fmla="*/ 6 h 186"/>
                    <a:gd name="T56" fmla="*/ 11 w 164"/>
                    <a:gd name="T57" fmla="*/ 7 h 186"/>
                    <a:gd name="T58" fmla="*/ 10 w 164"/>
                    <a:gd name="T59" fmla="*/ 9 h 186"/>
                    <a:gd name="T60" fmla="*/ 10 w 164"/>
                    <a:gd name="T61" fmla="*/ 10 h 186"/>
                    <a:gd name="T62" fmla="*/ 11 w 164"/>
                    <a:gd name="T63" fmla="*/ 12 h 186"/>
                    <a:gd name="T64" fmla="*/ 13 w 164"/>
                    <a:gd name="T65" fmla="*/ 13 h 186"/>
                    <a:gd name="T66" fmla="*/ 18 w 164"/>
                    <a:gd name="T67" fmla="*/ 14 h 186"/>
                    <a:gd name="T68" fmla="*/ 23 w 164"/>
                    <a:gd name="T69" fmla="*/ 15 h 186"/>
                    <a:gd name="T70" fmla="*/ 27 w 164"/>
                    <a:gd name="T71" fmla="*/ 16 h 186"/>
                    <a:gd name="T72" fmla="*/ 30 w 164"/>
                    <a:gd name="T73" fmla="*/ 18 h 186"/>
                    <a:gd name="T74" fmla="*/ 33 w 164"/>
                    <a:gd name="T75" fmla="*/ 23 h 186"/>
                    <a:gd name="T76" fmla="*/ 33 w 164"/>
                    <a:gd name="T77" fmla="*/ 28 h 186"/>
                    <a:gd name="T78" fmla="*/ 31 w 164"/>
                    <a:gd name="T79" fmla="*/ 31 h 186"/>
                    <a:gd name="T80" fmla="*/ 29 w 164"/>
                    <a:gd name="T81" fmla="*/ 33 h 186"/>
                    <a:gd name="T82" fmla="*/ 25 w 164"/>
                    <a:gd name="T83" fmla="*/ 36 h 186"/>
                    <a:gd name="T84" fmla="*/ 21 w 164"/>
                    <a:gd name="T85" fmla="*/ 37 h 186"/>
                    <a:gd name="T86" fmla="*/ 15 w 164"/>
                    <a:gd name="T87" fmla="*/ 37 h 186"/>
                    <a:gd name="T88" fmla="*/ 10 w 164"/>
                    <a:gd name="T89" fmla="*/ 36 h 186"/>
                    <a:gd name="T90" fmla="*/ 6 w 164"/>
                    <a:gd name="T91" fmla="*/ 35 h 186"/>
                    <a:gd name="T92" fmla="*/ 4 w 164"/>
                    <a:gd name="T93" fmla="*/ 33 h 186"/>
                    <a:gd name="T94" fmla="*/ 1 w 164"/>
                    <a:gd name="T95" fmla="*/ 30 h 186"/>
                    <a:gd name="T96" fmla="*/ 0 w 164"/>
                    <a:gd name="T97" fmla="*/ 26 h 18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4" h="186">
                      <a:moveTo>
                        <a:pt x="0" y="133"/>
                      </a:moveTo>
                      <a:lnTo>
                        <a:pt x="46" y="128"/>
                      </a:lnTo>
                      <a:lnTo>
                        <a:pt x="47" y="134"/>
                      </a:lnTo>
                      <a:lnTo>
                        <a:pt x="49" y="139"/>
                      </a:lnTo>
                      <a:lnTo>
                        <a:pt x="53" y="144"/>
                      </a:lnTo>
                      <a:lnTo>
                        <a:pt x="56" y="148"/>
                      </a:lnTo>
                      <a:lnTo>
                        <a:pt x="61" y="151"/>
                      </a:lnTo>
                      <a:lnTo>
                        <a:pt x="69" y="153"/>
                      </a:lnTo>
                      <a:lnTo>
                        <a:pt x="75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1"/>
                      </a:lnTo>
                      <a:lnTo>
                        <a:pt x="111" y="149"/>
                      </a:lnTo>
                      <a:lnTo>
                        <a:pt x="114" y="146"/>
                      </a:lnTo>
                      <a:lnTo>
                        <a:pt x="117" y="143"/>
                      </a:lnTo>
                      <a:lnTo>
                        <a:pt x="118" y="139"/>
                      </a:lnTo>
                      <a:lnTo>
                        <a:pt x="118" y="136"/>
                      </a:lnTo>
                      <a:lnTo>
                        <a:pt x="118" y="133"/>
                      </a:lnTo>
                      <a:lnTo>
                        <a:pt x="117" y="131"/>
                      </a:lnTo>
                      <a:lnTo>
                        <a:pt x="115" y="128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2"/>
                      </a:lnTo>
                      <a:lnTo>
                        <a:pt x="103" y="121"/>
                      </a:lnTo>
                      <a:lnTo>
                        <a:pt x="99" y="120"/>
                      </a:lnTo>
                      <a:lnTo>
                        <a:pt x="85" y="116"/>
                      </a:lnTo>
                      <a:lnTo>
                        <a:pt x="72" y="114"/>
                      </a:lnTo>
                      <a:lnTo>
                        <a:pt x="61" y="110"/>
                      </a:lnTo>
                      <a:lnTo>
                        <a:pt x="52" y="108"/>
                      </a:lnTo>
                      <a:lnTo>
                        <a:pt x="42" y="104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7"/>
                      </a:lnTo>
                      <a:lnTo>
                        <a:pt x="13" y="83"/>
                      </a:lnTo>
                      <a:lnTo>
                        <a:pt x="10" y="79"/>
                      </a:lnTo>
                      <a:lnTo>
                        <a:pt x="7" y="72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5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10" y="34"/>
                      </a:lnTo>
                      <a:lnTo>
                        <a:pt x="12" y="29"/>
                      </a:lnTo>
                      <a:lnTo>
                        <a:pt x="14" y="25"/>
                      </a:lnTo>
                      <a:lnTo>
                        <a:pt x="18" y="20"/>
                      </a:lnTo>
                      <a:lnTo>
                        <a:pt x="23" y="17"/>
                      </a:lnTo>
                      <a:lnTo>
                        <a:pt x="28" y="13"/>
                      </a:lnTo>
                      <a:lnTo>
                        <a:pt x="34" y="9"/>
                      </a:lnTo>
                      <a:lnTo>
                        <a:pt x="40" y="7"/>
                      </a:lnTo>
                      <a:lnTo>
                        <a:pt x="46" y="5"/>
                      </a:lnTo>
                      <a:lnTo>
                        <a:pt x="54" y="2"/>
                      </a:lnTo>
                      <a:lnTo>
                        <a:pt x="61" y="1"/>
                      </a:lnTo>
                      <a:lnTo>
                        <a:pt x="70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11" y="3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9" y="9"/>
                      </a:lnTo>
                      <a:lnTo>
                        <a:pt x="133" y="12"/>
                      </a:lnTo>
                      <a:lnTo>
                        <a:pt x="138" y="15"/>
                      </a:lnTo>
                      <a:lnTo>
                        <a:pt x="142" y="19"/>
                      </a:lnTo>
                      <a:lnTo>
                        <a:pt x="146" y="23"/>
                      </a:lnTo>
                      <a:lnTo>
                        <a:pt x="149" y="28"/>
                      </a:lnTo>
                      <a:lnTo>
                        <a:pt x="152" y="32"/>
                      </a:lnTo>
                      <a:lnTo>
                        <a:pt x="154" y="37"/>
                      </a:lnTo>
                      <a:lnTo>
                        <a:pt x="156" y="43"/>
                      </a:lnTo>
                      <a:lnTo>
                        <a:pt x="159" y="48"/>
                      </a:lnTo>
                      <a:lnTo>
                        <a:pt x="113" y="53"/>
                      </a:lnTo>
                      <a:lnTo>
                        <a:pt x="111" y="48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7"/>
                      </a:lnTo>
                      <a:lnTo>
                        <a:pt x="99" y="35"/>
                      </a:lnTo>
                      <a:lnTo>
                        <a:pt x="94" y="32"/>
                      </a:lnTo>
                      <a:lnTo>
                        <a:pt x="88" y="31"/>
                      </a:lnTo>
                      <a:lnTo>
                        <a:pt x="81" y="31"/>
                      </a:lnTo>
                      <a:lnTo>
                        <a:pt x="72" y="31"/>
                      </a:lnTo>
                      <a:lnTo>
                        <a:pt x="65" y="32"/>
                      </a:lnTo>
                      <a:lnTo>
                        <a:pt x="60" y="35"/>
                      </a:lnTo>
                      <a:lnTo>
                        <a:pt x="55" y="37"/>
                      </a:lnTo>
                      <a:lnTo>
                        <a:pt x="54" y="40"/>
                      </a:lnTo>
                      <a:lnTo>
                        <a:pt x="52" y="42"/>
                      </a:lnTo>
                      <a:lnTo>
                        <a:pt x="50" y="45"/>
                      </a:lnTo>
                      <a:lnTo>
                        <a:pt x="50" y="47"/>
                      </a:lnTo>
                      <a:lnTo>
                        <a:pt x="50" y="49"/>
                      </a:lnTo>
                      <a:lnTo>
                        <a:pt x="52" y="52"/>
                      </a:lnTo>
                      <a:lnTo>
                        <a:pt x="53" y="54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59"/>
                      </a:lnTo>
                      <a:lnTo>
                        <a:pt x="63" y="60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1" y="66"/>
                      </a:lnTo>
                      <a:lnTo>
                        <a:pt x="88" y="68"/>
                      </a:lnTo>
                      <a:lnTo>
                        <a:pt x="96" y="70"/>
                      </a:lnTo>
                      <a:lnTo>
                        <a:pt x="105" y="72"/>
                      </a:lnTo>
                      <a:lnTo>
                        <a:pt x="113" y="75"/>
                      </a:lnTo>
                      <a:lnTo>
                        <a:pt x="121" y="77"/>
                      </a:lnTo>
                      <a:lnTo>
                        <a:pt x="129" y="80"/>
                      </a:lnTo>
                      <a:lnTo>
                        <a:pt x="135" y="82"/>
                      </a:lnTo>
                      <a:lnTo>
                        <a:pt x="141" y="86"/>
                      </a:lnTo>
                      <a:lnTo>
                        <a:pt x="146" y="88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6"/>
                      </a:lnTo>
                      <a:lnTo>
                        <a:pt x="162" y="116"/>
                      </a:lnTo>
                      <a:lnTo>
                        <a:pt x="164" y="127"/>
                      </a:lnTo>
                      <a:lnTo>
                        <a:pt x="164" y="133"/>
                      </a:lnTo>
                      <a:lnTo>
                        <a:pt x="162" y="139"/>
                      </a:lnTo>
                      <a:lnTo>
                        <a:pt x="161" y="144"/>
                      </a:lnTo>
                      <a:lnTo>
                        <a:pt x="159" y="149"/>
                      </a:lnTo>
                      <a:lnTo>
                        <a:pt x="155" y="155"/>
                      </a:lnTo>
                      <a:lnTo>
                        <a:pt x="152" y="160"/>
                      </a:lnTo>
                      <a:lnTo>
                        <a:pt x="148" y="163"/>
                      </a:lnTo>
                      <a:lnTo>
                        <a:pt x="143" y="168"/>
                      </a:lnTo>
                      <a:lnTo>
                        <a:pt x="138" y="173"/>
                      </a:lnTo>
                      <a:lnTo>
                        <a:pt x="132" y="177"/>
                      </a:lnTo>
                      <a:lnTo>
                        <a:pt x="125" y="179"/>
                      </a:lnTo>
                      <a:lnTo>
                        <a:pt x="118" y="182"/>
                      </a:lnTo>
                      <a:lnTo>
                        <a:pt x="111" y="184"/>
                      </a:lnTo>
                      <a:lnTo>
                        <a:pt x="102" y="185"/>
                      </a:lnTo>
                      <a:lnTo>
                        <a:pt x="93" y="186"/>
                      </a:lnTo>
                      <a:lnTo>
                        <a:pt x="83" y="186"/>
                      </a:lnTo>
                      <a:lnTo>
                        <a:pt x="75" y="186"/>
                      </a:lnTo>
                      <a:lnTo>
                        <a:pt x="66" y="185"/>
                      </a:lnTo>
                      <a:lnTo>
                        <a:pt x="59" y="184"/>
                      </a:lnTo>
                      <a:lnTo>
                        <a:pt x="52" y="183"/>
                      </a:lnTo>
                      <a:lnTo>
                        <a:pt x="44" y="182"/>
                      </a:lnTo>
                      <a:lnTo>
                        <a:pt x="38" y="179"/>
                      </a:lnTo>
                      <a:lnTo>
                        <a:pt x="32" y="176"/>
                      </a:lnTo>
                      <a:lnTo>
                        <a:pt x="28" y="173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1"/>
                      </a:lnTo>
                      <a:lnTo>
                        <a:pt x="10" y="156"/>
                      </a:lnTo>
                      <a:lnTo>
                        <a:pt x="6" y="150"/>
                      </a:lnTo>
                      <a:lnTo>
                        <a:pt x="4" y="145"/>
                      </a:lnTo>
                      <a:lnTo>
                        <a:pt x="1" y="139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2" name="Freeform 79"/>
                <p:cNvSpPr>
                  <a:spLocks noChangeAspect="1" noEditPoints="1"/>
                </p:cNvSpPr>
                <p:nvPr/>
              </p:nvSpPr>
              <p:spPr bwMode="auto">
                <a:xfrm>
                  <a:off x="2096" y="1310"/>
                  <a:ext cx="36" cy="37"/>
                </a:xfrm>
                <a:custGeom>
                  <a:avLst/>
                  <a:gdLst>
                    <a:gd name="T0" fmla="*/ 0 w 180"/>
                    <a:gd name="T1" fmla="*/ 17 h 186"/>
                    <a:gd name="T2" fmla="*/ 0 w 180"/>
                    <a:gd name="T3" fmla="*/ 15 h 186"/>
                    <a:gd name="T4" fmla="*/ 1 w 180"/>
                    <a:gd name="T5" fmla="*/ 13 h 186"/>
                    <a:gd name="T6" fmla="*/ 2 w 180"/>
                    <a:gd name="T7" fmla="*/ 10 h 186"/>
                    <a:gd name="T8" fmla="*/ 3 w 180"/>
                    <a:gd name="T9" fmla="*/ 7 h 186"/>
                    <a:gd name="T10" fmla="*/ 6 w 180"/>
                    <a:gd name="T11" fmla="*/ 4 h 186"/>
                    <a:gd name="T12" fmla="*/ 10 w 180"/>
                    <a:gd name="T13" fmla="*/ 2 h 186"/>
                    <a:gd name="T14" fmla="*/ 12 w 180"/>
                    <a:gd name="T15" fmla="*/ 1 h 186"/>
                    <a:gd name="T16" fmla="*/ 14 w 180"/>
                    <a:gd name="T17" fmla="*/ 0 h 186"/>
                    <a:gd name="T18" fmla="*/ 17 w 180"/>
                    <a:gd name="T19" fmla="*/ 0 h 186"/>
                    <a:gd name="T20" fmla="*/ 20 w 180"/>
                    <a:gd name="T21" fmla="*/ 0 h 186"/>
                    <a:gd name="T22" fmla="*/ 23 w 180"/>
                    <a:gd name="T23" fmla="*/ 1 h 186"/>
                    <a:gd name="T24" fmla="*/ 27 w 180"/>
                    <a:gd name="T25" fmla="*/ 2 h 186"/>
                    <a:gd name="T26" fmla="*/ 30 w 180"/>
                    <a:gd name="T27" fmla="*/ 4 h 186"/>
                    <a:gd name="T28" fmla="*/ 32 w 180"/>
                    <a:gd name="T29" fmla="*/ 6 h 186"/>
                    <a:gd name="T30" fmla="*/ 34 w 180"/>
                    <a:gd name="T31" fmla="*/ 10 h 186"/>
                    <a:gd name="T32" fmla="*/ 35 w 180"/>
                    <a:gd name="T33" fmla="*/ 13 h 186"/>
                    <a:gd name="T34" fmla="*/ 36 w 180"/>
                    <a:gd name="T35" fmla="*/ 17 h 186"/>
                    <a:gd name="T36" fmla="*/ 36 w 180"/>
                    <a:gd name="T37" fmla="*/ 20 h 186"/>
                    <a:gd name="T38" fmla="*/ 35 w 180"/>
                    <a:gd name="T39" fmla="*/ 24 h 186"/>
                    <a:gd name="T40" fmla="*/ 34 w 180"/>
                    <a:gd name="T41" fmla="*/ 27 h 186"/>
                    <a:gd name="T42" fmla="*/ 32 w 180"/>
                    <a:gd name="T43" fmla="*/ 31 h 186"/>
                    <a:gd name="T44" fmla="*/ 30 w 180"/>
                    <a:gd name="T45" fmla="*/ 33 h 186"/>
                    <a:gd name="T46" fmla="*/ 27 w 180"/>
                    <a:gd name="T47" fmla="*/ 35 h 186"/>
                    <a:gd name="T48" fmla="*/ 24 w 180"/>
                    <a:gd name="T49" fmla="*/ 36 h 186"/>
                    <a:gd name="T50" fmla="*/ 20 w 180"/>
                    <a:gd name="T51" fmla="*/ 37 h 186"/>
                    <a:gd name="T52" fmla="*/ 17 w 180"/>
                    <a:gd name="T53" fmla="*/ 37 h 186"/>
                    <a:gd name="T54" fmla="*/ 14 w 180"/>
                    <a:gd name="T55" fmla="*/ 37 h 186"/>
                    <a:gd name="T56" fmla="*/ 12 w 180"/>
                    <a:gd name="T57" fmla="*/ 36 h 186"/>
                    <a:gd name="T58" fmla="*/ 10 w 180"/>
                    <a:gd name="T59" fmla="*/ 35 h 186"/>
                    <a:gd name="T60" fmla="*/ 7 w 180"/>
                    <a:gd name="T61" fmla="*/ 34 h 186"/>
                    <a:gd name="T62" fmla="*/ 3 w 180"/>
                    <a:gd name="T63" fmla="*/ 31 h 186"/>
                    <a:gd name="T64" fmla="*/ 2 w 180"/>
                    <a:gd name="T65" fmla="*/ 27 h 186"/>
                    <a:gd name="T66" fmla="*/ 1 w 180"/>
                    <a:gd name="T67" fmla="*/ 25 h 186"/>
                    <a:gd name="T68" fmla="*/ 0 w 180"/>
                    <a:gd name="T69" fmla="*/ 22 h 186"/>
                    <a:gd name="T70" fmla="*/ 0 w 180"/>
                    <a:gd name="T71" fmla="*/ 19 h 186"/>
                    <a:gd name="T72" fmla="*/ 9 w 180"/>
                    <a:gd name="T73" fmla="*/ 19 h 186"/>
                    <a:gd name="T74" fmla="*/ 9 w 180"/>
                    <a:gd name="T75" fmla="*/ 21 h 186"/>
                    <a:gd name="T76" fmla="*/ 10 w 180"/>
                    <a:gd name="T77" fmla="*/ 23 h 186"/>
                    <a:gd name="T78" fmla="*/ 11 w 180"/>
                    <a:gd name="T79" fmla="*/ 25 h 186"/>
                    <a:gd name="T80" fmla="*/ 11 w 180"/>
                    <a:gd name="T81" fmla="*/ 27 h 186"/>
                    <a:gd name="T82" fmla="*/ 14 w 180"/>
                    <a:gd name="T83" fmla="*/ 29 h 186"/>
                    <a:gd name="T84" fmla="*/ 18 w 180"/>
                    <a:gd name="T85" fmla="*/ 30 h 186"/>
                    <a:gd name="T86" fmla="*/ 21 w 180"/>
                    <a:gd name="T87" fmla="*/ 29 h 186"/>
                    <a:gd name="T88" fmla="*/ 24 w 180"/>
                    <a:gd name="T89" fmla="*/ 27 h 186"/>
                    <a:gd name="T90" fmla="*/ 25 w 180"/>
                    <a:gd name="T91" fmla="*/ 25 h 186"/>
                    <a:gd name="T92" fmla="*/ 26 w 180"/>
                    <a:gd name="T93" fmla="*/ 23 h 186"/>
                    <a:gd name="T94" fmla="*/ 26 w 180"/>
                    <a:gd name="T95" fmla="*/ 21 h 186"/>
                    <a:gd name="T96" fmla="*/ 26 w 180"/>
                    <a:gd name="T97" fmla="*/ 19 h 186"/>
                    <a:gd name="T98" fmla="*/ 26 w 180"/>
                    <a:gd name="T99" fmla="*/ 16 h 186"/>
                    <a:gd name="T100" fmla="*/ 26 w 180"/>
                    <a:gd name="T101" fmla="*/ 14 h 186"/>
                    <a:gd name="T102" fmla="*/ 25 w 180"/>
                    <a:gd name="T103" fmla="*/ 12 h 186"/>
                    <a:gd name="T104" fmla="*/ 24 w 180"/>
                    <a:gd name="T105" fmla="*/ 10 h 186"/>
                    <a:gd name="T106" fmla="*/ 21 w 180"/>
                    <a:gd name="T107" fmla="*/ 8 h 186"/>
                    <a:gd name="T108" fmla="*/ 18 w 180"/>
                    <a:gd name="T109" fmla="*/ 7 h 186"/>
                    <a:gd name="T110" fmla="*/ 14 w 180"/>
                    <a:gd name="T111" fmla="*/ 8 h 186"/>
                    <a:gd name="T112" fmla="*/ 11 w 180"/>
                    <a:gd name="T113" fmla="*/ 10 h 186"/>
                    <a:gd name="T114" fmla="*/ 11 w 180"/>
                    <a:gd name="T115" fmla="*/ 12 h 186"/>
                    <a:gd name="T116" fmla="*/ 10 w 180"/>
                    <a:gd name="T117" fmla="*/ 14 h 186"/>
                    <a:gd name="T118" fmla="*/ 9 w 180"/>
                    <a:gd name="T119" fmla="*/ 16 h 186"/>
                    <a:gd name="T120" fmla="*/ 9 w 180"/>
                    <a:gd name="T121" fmla="*/ 19 h 18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180" h="186">
                      <a:moveTo>
                        <a:pt x="0" y="91"/>
                      </a:moveTo>
                      <a:lnTo>
                        <a:pt x="0" y="85"/>
                      </a:lnTo>
                      <a:lnTo>
                        <a:pt x="1" y="80"/>
                      </a:lnTo>
                      <a:lnTo>
                        <a:pt x="1" y="74"/>
                      </a:lnTo>
                      <a:lnTo>
                        <a:pt x="2" y="68"/>
                      </a:lnTo>
                      <a:lnTo>
                        <a:pt x="4" y="63"/>
                      </a:lnTo>
                      <a:lnTo>
                        <a:pt x="6" y="57"/>
                      </a:lnTo>
                      <a:lnTo>
                        <a:pt x="8" y="52"/>
                      </a:lnTo>
                      <a:lnTo>
                        <a:pt x="10" y="46"/>
                      </a:lnTo>
                      <a:lnTo>
                        <a:pt x="16" y="35"/>
                      </a:lnTo>
                      <a:lnTo>
                        <a:pt x="24" y="26"/>
                      </a:lnTo>
                      <a:lnTo>
                        <a:pt x="32" y="18"/>
                      </a:lnTo>
                      <a:lnTo>
                        <a:pt x="42" y="12"/>
                      </a:lnTo>
                      <a:lnTo>
                        <a:pt x="48" y="9"/>
                      </a:lnTo>
                      <a:lnTo>
                        <a:pt x="53" y="7"/>
                      </a:lnTo>
                      <a:lnTo>
                        <a:pt x="59" y="5"/>
                      </a:lnTo>
                      <a:lnTo>
                        <a:pt x="65" y="3"/>
                      </a:lnTo>
                      <a:lnTo>
                        <a:pt x="71" y="2"/>
                      </a:lnTo>
                      <a:lnTo>
                        <a:pt x="77" y="1"/>
                      </a:lnTo>
                      <a:lnTo>
                        <a:pt x="83" y="0"/>
                      </a:lnTo>
                      <a:lnTo>
                        <a:pt x="89" y="0"/>
                      </a:lnTo>
                      <a:lnTo>
                        <a:pt x="98" y="0"/>
                      </a:lnTo>
                      <a:lnTo>
                        <a:pt x="108" y="1"/>
                      </a:lnTo>
                      <a:lnTo>
                        <a:pt x="116" y="3"/>
                      </a:lnTo>
                      <a:lnTo>
                        <a:pt x="125" y="7"/>
                      </a:lnTo>
                      <a:lnTo>
                        <a:pt x="133" y="11"/>
                      </a:lnTo>
                      <a:lnTo>
                        <a:pt x="140" y="15"/>
                      </a:lnTo>
                      <a:lnTo>
                        <a:pt x="148" y="20"/>
                      </a:lnTo>
                      <a:lnTo>
                        <a:pt x="154" y="26"/>
                      </a:lnTo>
                      <a:lnTo>
                        <a:pt x="160" y="32"/>
                      </a:lnTo>
                      <a:lnTo>
                        <a:pt x="164" y="40"/>
                      </a:lnTo>
                      <a:lnTo>
                        <a:pt x="169" y="48"/>
                      </a:lnTo>
                      <a:lnTo>
                        <a:pt x="173" y="55"/>
                      </a:lnTo>
                      <a:lnTo>
                        <a:pt x="176" y="65"/>
                      </a:lnTo>
                      <a:lnTo>
                        <a:pt x="179" y="74"/>
                      </a:lnTo>
                      <a:lnTo>
                        <a:pt x="180" y="83"/>
                      </a:lnTo>
                      <a:lnTo>
                        <a:pt x="180" y="93"/>
                      </a:lnTo>
                      <a:lnTo>
                        <a:pt x="180" y="103"/>
                      </a:lnTo>
                      <a:lnTo>
                        <a:pt x="179" y="112"/>
                      </a:lnTo>
                      <a:lnTo>
                        <a:pt x="176" y="121"/>
                      </a:lnTo>
                      <a:lnTo>
                        <a:pt x="174" y="129"/>
                      </a:lnTo>
                      <a:lnTo>
                        <a:pt x="170" y="138"/>
                      </a:lnTo>
                      <a:lnTo>
                        <a:pt x="166" y="146"/>
                      </a:lnTo>
                      <a:lnTo>
                        <a:pt x="161" y="154"/>
                      </a:lnTo>
                      <a:lnTo>
                        <a:pt x="155" y="160"/>
                      </a:lnTo>
                      <a:lnTo>
                        <a:pt x="149" y="166"/>
                      </a:lnTo>
                      <a:lnTo>
                        <a:pt x="142" y="171"/>
                      </a:lnTo>
                      <a:lnTo>
                        <a:pt x="133" y="176"/>
                      </a:lnTo>
                      <a:lnTo>
                        <a:pt x="126" y="179"/>
                      </a:lnTo>
                      <a:lnTo>
                        <a:pt x="118" y="183"/>
                      </a:lnTo>
                      <a:lnTo>
                        <a:pt x="108" y="185"/>
                      </a:lnTo>
                      <a:lnTo>
                        <a:pt x="99" y="186"/>
                      </a:lnTo>
                      <a:lnTo>
                        <a:pt x="90" y="186"/>
                      </a:lnTo>
                      <a:lnTo>
                        <a:pt x="84" y="186"/>
                      </a:lnTo>
                      <a:lnTo>
                        <a:pt x="78" y="185"/>
                      </a:lnTo>
                      <a:lnTo>
                        <a:pt x="72" y="185"/>
                      </a:lnTo>
                      <a:lnTo>
                        <a:pt x="67" y="184"/>
                      </a:lnTo>
                      <a:lnTo>
                        <a:pt x="61" y="182"/>
                      </a:lnTo>
                      <a:lnTo>
                        <a:pt x="55" y="180"/>
                      </a:lnTo>
                      <a:lnTo>
                        <a:pt x="50" y="178"/>
                      </a:lnTo>
                      <a:lnTo>
                        <a:pt x="44" y="176"/>
                      </a:lnTo>
                      <a:lnTo>
                        <a:pt x="33" y="170"/>
                      </a:lnTo>
                      <a:lnTo>
                        <a:pt x="25" y="162"/>
                      </a:lnTo>
                      <a:lnTo>
                        <a:pt x="16" y="154"/>
                      </a:lnTo>
                      <a:lnTo>
                        <a:pt x="10" y="144"/>
                      </a:lnTo>
                      <a:lnTo>
                        <a:pt x="8" y="138"/>
                      </a:lnTo>
                      <a:lnTo>
                        <a:pt x="6" y="132"/>
                      </a:lnTo>
                      <a:lnTo>
                        <a:pt x="4" y="126"/>
                      </a:lnTo>
                      <a:lnTo>
                        <a:pt x="2" y="120"/>
                      </a:lnTo>
                      <a:lnTo>
                        <a:pt x="1" y="112"/>
                      </a:lnTo>
                      <a:lnTo>
                        <a:pt x="1" y="105"/>
                      </a:lnTo>
                      <a:lnTo>
                        <a:pt x="0" y="98"/>
                      </a:lnTo>
                      <a:lnTo>
                        <a:pt x="0" y="91"/>
                      </a:lnTo>
                      <a:close/>
                      <a:moveTo>
                        <a:pt x="45" y="93"/>
                      </a:moveTo>
                      <a:lnTo>
                        <a:pt x="45" y="99"/>
                      </a:lnTo>
                      <a:lnTo>
                        <a:pt x="47" y="106"/>
                      </a:lnTo>
                      <a:lnTo>
                        <a:pt x="48" y="112"/>
                      </a:lnTo>
                      <a:lnTo>
                        <a:pt x="49" y="117"/>
                      </a:lnTo>
                      <a:lnTo>
                        <a:pt x="50" y="122"/>
                      </a:lnTo>
                      <a:lnTo>
                        <a:pt x="53" y="127"/>
                      </a:lnTo>
                      <a:lnTo>
                        <a:pt x="55" y="132"/>
                      </a:lnTo>
                      <a:lnTo>
                        <a:pt x="57" y="136"/>
                      </a:lnTo>
                      <a:lnTo>
                        <a:pt x="63" y="142"/>
                      </a:lnTo>
                      <a:lnTo>
                        <a:pt x="72" y="146"/>
                      </a:lnTo>
                      <a:lnTo>
                        <a:pt x="80" y="149"/>
                      </a:lnTo>
                      <a:lnTo>
                        <a:pt x="89" y="150"/>
                      </a:lnTo>
                      <a:lnTo>
                        <a:pt x="97" y="149"/>
                      </a:lnTo>
                      <a:lnTo>
                        <a:pt x="105" y="146"/>
                      </a:lnTo>
                      <a:lnTo>
                        <a:pt x="113" y="142"/>
                      </a:lnTo>
                      <a:lnTo>
                        <a:pt x="119" y="136"/>
                      </a:lnTo>
                      <a:lnTo>
                        <a:pt x="121" y="132"/>
                      </a:lnTo>
                      <a:lnTo>
                        <a:pt x="125" y="127"/>
                      </a:lnTo>
                      <a:lnTo>
                        <a:pt x="127" y="122"/>
                      </a:lnTo>
                      <a:lnTo>
                        <a:pt x="128" y="117"/>
                      </a:lnTo>
                      <a:lnTo>
                        <a:pt x="130" y="112"/>
                      </a:lnTo>
                      <a:lnTo>
                        <a:pt x="131" y="106"/>
                      </a:lnTo>
                      <a:lnTo>
                        <a:pt x="132" y="99"/>
                      </a:lnTo>
                      <a:lnTo>
                        <a:pt x="132" y="93"/>
                      </a:lnTo>
                      <a:lnTo>
                        <a:pt x="132" y="87"/>
                      </a:lnTo>
                      <a:lnTo>
                        <a:pt x="131" y="81"/>
                      </a:lnTo>
                      <a:lnTo>
                        <a:pt x="130" y="75"/>
                      </a:lnTo>
                      <a:lnTo>
                        <a:pt x="128" y="70"/>
                      </a:lnTo>
                      <a:lnTo>
                        <a:pt x="127" y="65"/>
                      </a:lnTo>
                      <a:lnTo>
                        <a:pt x="125" y="60"/>
                      </a:lnTo>
                      <a:lnTo>
                        <a:pt x="122" y="55"/>
                      </a:lnTo>
                      <a:lnTo>
                        <a:pt x="120" y="52"/>
                      </a:lnTo>
                      <a:lnTo>
                        <a:pt x="113" y="46"/>
                      </a:lnTo>
                      <a:lnTo>
                        <a:pt x="105" y="40"/>
                      </a:lnTo>
                      <a:lnTo>
                        <a:pt x="97" y="37"/>
                      </a:lnTo>
                      <a:lnTo>
                        <a:pt x="89" y="36"/>
                      </a:lnTo>
                      <a:lnTo>
                        <a:pt x="80" y="37"/>
                      </a:lnTo>
                      <a:lnTo>
                        <a:pt x="72" y="40"/>
                      </a:lnTo>
                      <a:lnTo>
                        <a:pt x="63" y="45"/>
                      </a:lnTo>
                      <a:lnTo>
                        <a:pt x="57" y="51"/>
                      </a:lnTo>
                      <a:lnTo>
                        <a:pt x="55" y="54"/>
                      </a:lnTo>
                      <a:lnTo>
                        <a:pt x="53" y="59"/>
                      </a:lnTo>
                      <a:lnTo>
                        <a:pt x="50" y="64"/>
                      </a:lnTo>
                      <a:lnTo>
                        <a:pt x="49" y="69"/>
                      </a:lnTo>
                      <a:lnTo>
                        <a:pt x="48" y="75"/>
                      </a:lnTo>
                      <a:lnTo>
                        <a:pt x="47" y="81"/>
                      </a:lnTo>
                      <a:lnTo>
                        <a:pt x="45" y="87"/>
                      </a:lnTo>
                      <a:lnTo>
                        <a:pt x="45" y="9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3" name="Freeform 80"/>
                <p:cNvSpPr>
                  <a:spLocks noChangeAspect="1"/>
                </p:cNvSpPr>
                <p:nvPr/>
              </p:nvSpPr>
              <p:spPr bwMode="auto">
                <a:xfrm>
                  <a:off x="2139" y="1311"/>
                  <a:ext cx="31" cy="36"/>
                </a:xfrm>
                <a:custGeom>
                  <a:avLst/>
                  <a:gdLst>
                    <a:gd name="T0" fmla="*/ 22 w 157"/>
                    <a:gd name="T1" fmla="*/ 30 h 181"/>
                    <a:gd name="T2" fmla="*/ 20 w 157"/>
                    <a:gd name="T3" fmla="*/ 32 h 181"/>
                    <a:gd name="T4" fmla="*/ 17 w 157"/>
                    <a:gd name="T5" fmla="*/ 34 h 181"/>
                    <a:gd name="T6" fmla="*/ 14 w 157"/>
                    <a:gd name="T7" fmla="*/ 36 h 181"/>
                    <a:gd name="T8" fmla="*/ 11 w 157"/>
                    <a:gd name="T9" fmla="*/ 36 h 181"/>
                    <a:gd name="T10" fmla="*/ 8 w 157"/>
                    <a:gd name="T11" fmla="*/ 36 h 181"/>
                    <a:gd name="T12" fmla="*/ 5 w 157"/>
                    <a:gd name="T13" fmla="*/ 35 h 181"/>
                    <a:gd name="T14" fmla="*/ 3 w 157"/>
                    <a:gd name="T15" fmla="*/ 33 h 181"/>
                    <a:gd name="T16" fmla="*/ 1 w 157"/>
                    <a:gd name="T17" fmla="*/ 30 h 181"/>
                    <a:gd name="T18" fmla="*/ 1 w 157"/>
                    <a:gd name="T19" fmla="*/ 29 h 181"/>
                    <a:gd name="T20" fmla="*/ 0 w 157"/>
                    <a:gd name="T21" fmla="*/ 27 h 181"/>
                    <a:gd name="T22" fmla="*/ 0 w 157"/>
                    <a:gd name="T23" fmla="*/ 25 h 181"/>
                    <a:gd name="T24" fmla="*/ 0 w 157"/>
                    <a:gd name="T25" fmla="*/ 22 h 181"/>
                    <a:gd name="T26" fmla="*/ 9 w 157"/>
                    <a:gd name="T27" fmla="*/ 0 h 181"/>
                    <a:gd name="T28" fmla="*/ 9 w 157"/>
                    <a:gd name="T29" fmla="*/ 18 h 181"/>
                    <a:gd name="T30" fmla="*/ 9 w 157"/>
                    <a:gd name="T31" fmla="*/ 21 h 181"/>
                    <a:gd name="T32" fmla="*/ 9 w 157"/>
                    <a:gd name="T33" fmla="*/ 23 h 181"/>
                    <a:gd name="T34" fmla="*/ 9 w 157"/>
                    <a:gd name="T35" fmla="*/ 25 h 181"/>
                    <a:gd name="T36" fmla="*/ 10 w 157"/>
                    <a:gd name="T37" fmla="*/ 26 h 181"/>
                    <a:gd name="T38" fmla="*/ 11 w 157"/>
                    <a:gd name="T39" fmla="*/ 27 h 181"/>
                    <a:gd name="T40" fmla="*/ 12 w 157"/>
                    <a:gd name="T41" fmla="*/ 28 h 181"/>
                    <a:gd name="T42" fmla="*/ 14 w 157"/>
                    <a:gd name="T43" fmla="*/ 29 h 181"/>
                    <a:gd name="T44" fmla="*/ 16 w 157"/>
                    <a:gd name="T45" fmla="*/ 29 h 181"/>
                    <a:gd name="T46" fmla="*/ 18 w 157"/>
                    <a:gd name="T47" fmla="*/ 28 h 181"/>
                    <a:gd name="T48" fmla="*/ 20 w 157"/>
                    <a:gd name="T49" fmla="*/ 27 h 181"/>
                    <a:gd name="T50" fmla="*/ 21 w 157"/>
                    <a:gd name="T51" fmla="*/ 25 h 181"/>
                    <a:gd name="T52" fmla="*/ 21 w 157"/>
                    <a:gd name="T53" fmla="*/ 24 h 181"/>
                    <a:gd name="T54" fmla="*/ 22 w 157"/>
                    <a:gd name="T55" fmla="*/ 22 h 181"/>
                    <a:gd name="T56" fmla="*/ 22 w 157"/>
                    <a:gd name="T57" fmla="*/ 20 h 181"/>
                    <a:gd name="T58" fmla="*/ 22 w 157"/>
                    <a:gd name="T59" fmla="*/ 17 h 181"/>
                    <a:gd name="T60" fmla="*/ 22 w 157"/>
                    <a:gd name="T61" fmla="*/ 0 h 181"/>
                    <a:gd name="T62" fmla="*/ 31 w 157"/>
                    <a:gd name="T63" fmla="*/ 35 h 181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7" h="181">
                      <a:moveTo>
                        <a:pt x="111" y="177"/>
                      </a:moveTo>
                      <a:lnTo>
                        <a:pt x="111" y="151"/>
                      </a:lnTo>
                      <a:lnTo>
                        <a:pt x="106" y="157"/>
                      </a:lnTo>
                      <a:lnTo>
                        <a:pt x="100" y="163"/>
                      </a:lnTo>
                      <a:lnTo>
                        <a:pt x="94" y="168"/>
                      </a:lnTo>
                      <a:lnTo>
                        <a:pt x="87" y="173"/>
                      </a:lnTo>
                      <a:lnTo>
                        <a:pt x="80" y="177"/>
                      </a:lnTo>
                      <a:lnTo>
                        <a:pt x="71" y="179"/>
                      </a:lnTo>
                      <a:lnTo>
                        <a:pt x="63" y="180"/>
                      </a:lnTo>
                      <a:lnTo>
                        <a:pt x="55" y="181"/>
                      </a:lnTo>
                      <a:lnTo>
                        <a:pt x="47" y="181"/>
                      </a:lnTo>
                      <a:lnTo>
                        <a:pt x="40" y="179"/>
                      </a:lnTo>
                      <a:lnTo>
                        <a:pt x="33" y="178"/>
                      </a:lnTo>
                      <a:lnTo>
                        <a:pt x="25" y="174"/>
                      </a:lnTo>
                      <a:lnTo>
                        <a:pt x="18" y="171"/>
                      </a:lnTo>
                      <a:lnTo>
                        <a:pt x="13" y="165"/>
                      </a:lnTo>
                      <a:lnTo>
                        <a:pt x="9" y="160"/>
                      </a:lnTo>
                      <a:lnTo>
                        <a:pt x="6" y="152"/>
                      </a:lnTo>
                      <a:lnTo>
                        <a:pt x="5" y="149"/>
                      </a:lnTo>
                      <a:lnTo>
                        <a:pt x="4" y="144"/>
                      </a:lnTo>
                      <a:lnTo>
                        <a:pt x="3" y="140"/>
                      </a:lnTo>
                      <a:lnTo>
                        <a:pt x="1" y="135"/>
                      </a:lnTo>
                      <a:lnTo>
                        <a:pt x="1" y="129"/>
                      </a:lnTo>
                      <a:lnTo>
                        <a:pt x="0" y="124"/>
                      </a:lnTo>
                      <a:lnTo>
                        <a:pt x="0" y="118"/>
                      </a:lnTo>
                      <a:lnTo>
                        <a:pt x="0" y="112"/>
                      </a:ln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82"/>
                      </a:lnTo>
                      <a:lnTo>
                        <a:pt x="46" y="91"/>
                      </a:lnTo>
                      <a:lnTo>
                        <a:pt x="46" y="99"/>
                      </a:lnTo>
                      <a:lnTo>
                        <a:pt x="46" y="105"/>
                      </a:lnTo>
                      <a:lnTo>
                        <a:pt x="47" y="111"/>
                      </a:lnTo>
                      <a:lnTo>
                        <a:pt x="47" y="117"/>
                      </a:lnTo>
                      <a:lnTo>
                        <a:pt x="47" y="121"/>
                      </a:lnTo>
                      <a:lnTo>
                        <a:pt x="48" y="124"/>
                      </a:lnTo>
                      <a:lnTo>
                        <a:pt x="48" y="127"/>
                      </a:lnTo>
                      <a:lnTo>
                        <a:pt x="49" y="131"/>
                      </a:lnTo>
                      <a:lnTo>
                        <a:pt x="52" y="134"/>
                      </a:lnTo>
                      <a:lnTo>
                        <a:pt x="54" y="138"/>
                      </a:lnTo>
                      <a:lnTo>
                        <a:pt x="57" y="140"/>
                      </a:lnTo>
                      <a:lnTo>
                        <a:pt x="60" y="141"/>
                      </a:lnTo>
                      <a:lnTo>
                        <a:pt x="65" y="144"/>
                      </a:lnTo>
                      <a:lnTo>
                        <a:pt x="69" y="145"/>
                      </a:lnTo>
                      <a:lnTo>
                        <a:pt x="74" y="145"/>
                      </a:lnTo>
                      <a:lnTo>
                        <a:pt x="80" y="145"/>
                      </a:lnTo>
                      <a:lnTo>
                        <a:pt x="84" y="144"/>
                      </a:lnTo>
                      <a:lnTo>
                        <a:pt x="90" y="141"/>
                      </a:lnTo>
                      <a:lnTo>
                        <a:pt x="94" y="139"/>
                      </a:lnTo>
                      <a:lnTo>
                        <a:pt x="99" y="135"/>
                      </a:lnTo>
                      <a:lnTo>
                        <a:pt x="102" y="132"/>
                      </a:lnTo>
                      <a:lnTo>
                        <a:pt x="105" y="128"/>
                      </a:lnTo>
                      <a:lnTo>
                        <a:pt x="107" y="123"/>
                      </a:lnTo>
                      <a:lnTo>
                        <a:pt x="108" y="121"/>
                      </a:lnTo>
                      <a:lnTo>
                        <a:pt x="108" y="117"/>
                      </a:lnTo>
                      <a:lnTo>
                        <a:pt x="110" y="112"/>
                      </a:lnTo>
                      <a:lnTo>
                        <a:pt x="110" y="106"/>
                      </a:lnTo>
                      <a:lnTo>
                        <a:pt x="111" y="100"/>
                      </a:lnTo>
                      <a:lnTo>
                        <a:pt x="111" y="92"/>
                      </a:lnTo>
                      <a:lnTo>
                        <a:pt x="111" y="84"/>
                      </a:lnTo>
                      <a:lnTo>
                        <a:pt x="111" y="75"/>
                      </a:lnTo>
                      <a:lnTo>
                        <a:pt x="111" y="0"/>
                      </a:lnTo>
                      <a:lnTo>
                        <a:pt x="157" y="0"/>
                      </a:lnTo>
                      <a:lnTo>
                        <a:pt x="157" y="177"/>
                      </a:lnTo>
                      <a:lnTo>
                        <a:pt x="111" y="1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4" name="Freeform 81"/>
                <p:cNvSpPr>
                  <a:spLocks noChangeAspect="1"/>
                </p:cNvSpPr>
                <p:nvPr/>
              </p:nvSpPr>
              <p:spPr bwMode="auto">
                <a:xfrm>
                  <a:off x="2180" y="1310"/>
                  <a:ext cx="22" cy="37"/>
                </a:xfrm>
                <a:custGeom>
                  <a:avLst/>
                  <a:gdLst>
                    <a:gd name="T0" fmla="*/ 9 w 110"/>
                    <a:gd name="T1" fmla="*/ 37 h 182"/>
                    <a:gd name="T2" fmla="*/ 0 w 110"/>
                    <a:gd name="T3" fmla="*/ 37 h 182"/>
                    <a:gd name="T4" fmla="*/ 0 w 110"/>
                    <a:gd name="T5" fmla="*/ 1 h 182"/>
                    <a:gd name="T6" fmla="*/ 9 w 110"/>
                    <a:gd name="T7" fmla="*/ 1 h 182"/>
                    <a:gd name="T8" fmla="*/ 9 w 110"/>
                    <a:gd name="T9" fmla="*/ 6 h 182"/>
                    <a:gd name="T10" fmla="*/ 10 w 110"/>
                    <a:gd name="T11" fmla="*/ 4 h 182"/>
                    <a:gd name="T12" fmla="*/ 11 w 110"/>
                    <a:gd name="T13" fmla="*/ 3 h 182"/>
                    <a:gd name="T14" fmla="*/ 12 w 110"/>
                    <a:gd name="T15" fmla="*/ 2 h 182"/>
                    <a:gd name="T16" fmla="*/ 13 w 110"/>
                    <a:gd name="T17" fmla="*/ 1 h 182"/>
                    <a:gd name="T18" fmla="*/ 13 w 110"/>
                    <a:gd name="T19" fmla="*/ 1 h 182"/>
                    <a:gd name="T20" fmla="*/ 14 w 110"/>
                    <a:gd name="T21" fmla="*/ 0 h 182"/>
                    <a:gd name="T22" fmla="*/ 15 w 110"/>
                    <a:gd name="T23" fmla="*/ 0 h 182"/>
                    <a:gd name="T24" fmla="*/ 16 w 110"/>
                    <a:gd name="T25" fmla="*/ 0 h 182"/>
                    <a:gd name="T26" fmla="*/ 18 w 110"/>
                    <a:gd name="T27" fmla="*/ 0 h 182"/>
                    <a:gd name="T28" fmla="*/ 19 w 110"/>
                    <a:gd name="T29" fmla="*/ 0 h 182"/>
                    <a:gd name="T30" fmla="*/ 21 w 110"/>
                    <a:gd name="T31" fmla="*/ 1 h 182"/>
                    <a:gd name="T32" fmla="*/ 22 w 110"/>
                    <a:gd name="T33" fmla="*/ 2 h 182"/>
                    <a:gd name="T34" fmla="*/ 20 w 110"/>
                    <a:gd name="T35" fmla="*/ 11 h 182"/>
                    <a:gd name="T36" fmla="*/ 19 w 110"/>
                    <a:gd name="T37" fmla="*/ 10 h 182"/>
                    <a:gd name="T38" fmla="*/ 18 w 110"/>
                    <a:gd name="T39" fmla="*/ 10 h 182"/>
                    <a:gd name="T40" fmla="*/ 17 w 110"/>
                    <a:gd name="T41" fmla="*/ 10 h 182"/>
                    <a:gd name="T42" fmla="*/ 15 w 110"/>
                    <a:gd name="T43" fmla="*/ 9 h 182"/>
                    <a:gd name="T44" fmla="*/ 14 w 110"/>
                    <a:gd name="T45" fmla="*/ 9 h 182"/>
                    <a:gd name="T46" fmla="*/ 14 w 110"/>
                    <a:gd name="T47" fmla="*/ 10 h 182"/>
                    <a:gd name="T48" fmla="*/ 13 w 110"/>
                    <a:gd name="T49" fmla="*/ 10 h 182"/>
                    <a:gd name="T50" fmla="*/ 12 w 110"/>
                    <a:gd name="T51" fmla="*/ 10 h 182"/>
                    <a:gd name="T52" fmla="*/ 11 w 110"/>
                    <a:gd name="T53" fmla="*/ 11 h 182"/>
                    <a:gd name="T54" fmla="*/ 11 w 110"/>
                    <a:gd name="T55" fmla="*/ 12 h 182"/>
                    <a:gd name="T56" fmla="*/ 10 w 110"/>
                    <a:gd name="T57" fmla="*/ 13 h 182"/>
                    <a:gd name="T58" fmla="*/ 10 w 110"/>
                    <a:gd name="T59" fmla="*/ 14 h 182"/>
                    <a:gd name="T60" fmla="*/ 10 w 110"/>
                    <a:gd name="T61" fmla="*/ 15 h 182"/>
                    <a:gd name="T62" fmla="*/ 10 w 110"/>
                    <a:gd name="T63" fmla="*/ 16 h 182"/>
                    <a:gd name="T64" fmla="*/ 9 w 110"/>
                    <a:gd name="T65" fmla="*/ 17 h 182"/>
                    <a:gd name="T66" fmla="*/ 9 w 110"/>
                    <a:gd name="T67" fmla="*/ 19 h 182"/>
                    <a:gd name="T68" fmla="*/ 9 w 110"/>
                    <a:gd name="T69" fmla="*/ 20 h 182"/>
                    <a:gd name="T70" fmla="*/ 9 w 110"/>
                    <a:gd name="T71" fmla="*/ 22 h 182"/>
                    <a:gd name="T72" fmla="*/ 9 w 110"/>
                    <a:gd name="T73" fmla="*/ 24 h 182"/>
                    <a:gd name="T74" fmla="*/ 9 w 110"/>
                    <a:gd name="T75" fmla="*/ 26 h 182"/>
                    <a:gd name="T76" fmla="*/ 9 w 110"/>
                    <a:gd name="T77" fmla="*/ 37 h 182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0" t="0" r="r" b="b"/>
                  <a:pathLst>
                    <a:path w="110" h="182">
                      <a:moveTo>
                        <a:pt x="45" y="182"/>
                      </a:move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0"/>
                      </a:lnTo>
                      <a:lnTo>
                        <a:pt x="50" y="21"/>
                      </a:lnTo>
                      <a:lnTo>
                        <a:pt x="55" y="14"/>
                      </a:lnTo>
                      <a:lnTo>
                        <a:pt x="60" y="9"/>
                      </a:lnTo>
                      <a:lnTo>
                        <a:pt x="63" y="6"/>
                      </a:lnTo>
                      <a:lnTo>
                        <a:pt x="67" y="3"/>
                      </a:lnTo>
                      <a:lnTo>
                        <a:pt x="72" y="1"/>
                      </a:lnTo>
                      <a:lnTo>
                        <a:pt x="77" y="0"/>
                      </a:lnTo>
                      <a:lnTo>
                        <a:pt x="81" y="0"/>
                      </a:lnTo>
                      <a:lnTo>
                        <a:pt x="89" y="1"/>
                      </a:lnTo>
                      <a:lnTo>
                        <a:pt x="96" y="2"/>
                      </a:lnTo>
                      <a:lnTo>
                        <a:pt x="103" y="6"/>
                      </a:lnTo>
                      <a:lnTo>
                        <a:pt x="110" y="9"/>
                      </a:lnTo>
                      <a:lnTo>
                        <a:pt x="99" y="54"/>
                      </a:lnTo>
                      <a:lnTo>
                        <a:pt x="93" y="51"/>
                      </a:lnTo>
                      <a:lnTo>
                        <a:pt x="89" y="48"/>
                      </a:lnTo>
                      <a:lnTo>
                        <a:pt x="83" y="47"/>
                      </a:lnTo>
                      <a:lnTo>
                        <a:pt x="77" y="46"/>
                      </a:lnTo>
                      <a:lnTo>
                        <a:pt x="72" y="46"/>
                      </a:lnTo>
                      <a:lnTo>
                        <a:pt x="68" y="47"/>
                      </a:lnTo>
                      <a:lnTo>
                        <a:pt x="63" y="49"/>
                      </a:lnTo>
                      <a:lnTo>
                        <a:pt x="60" y="51"/>
                      </a:lnTo>
                      <a:lnTo>
                        <a:pt x="56" y="54"/>
                      </a:lnTo>
                      <a:lnTo>
                        <a:pt x="54" y="58"/>
                      </a:lnTo>
                      <a:lnTo>
                        <a:pt x="51" y="64"/>
                      </a:lnTo>
                      <a:lnTo>
                        <a:pt x="49" y="70"/>
                      </a:lnTo>
                      <a:lnTo>
                        <a:pt x="48" y="74"/>
                      </a:lnTo>
                      <a:lnTo>
                        <a:pt x="48" y="79"/>
                      </a:lnTo>
                      <a:lnTo>
                        <a:pt x="47" y="85"/>
                      </a:lnTo>
                      <a:lnTo>
                        <a:pt x="47" y="92"/>
                      </a:lnTo>
                      <a:lnTo>
                        <a:pt x="45" y="99"/>
                      </a:lnTo>
                      <a:lnTo>
                        <a:pt x="45" y="108"/>
                      </a:lnTo>
                      <a:lnTo>
                        <a:pt x="45" y="117"/>
                      </a:lnTo>
                      <a:lnTo>
                        <a:pt x="45" y="128"/>
                      </a:lnTo>
                      <a:lnTo>
                        <a:pt x="45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5" name="Freeform 82"/>
                <p:cNvSpPr>
                  <a:spLocks noChangeAspect="1"/>
                </p:cNvSpPr>
                <p:nvPr/>
              </p:nvSpPr>
              <p:spPr bwMode="auto">
                <a:xfrm>
                  <a:off x="2204" y="1310"/>
                  <a:ext cx="32" cy="37"/>
                </a:xfrm>
                <a:custGeom>
                  <a:avLst/>
                  <a:gdLst>
                    <a:gd name="T0" fmla="*/ 22 w 161"/>
                    <a:gd name="T1" fmla="*/ 13 h 186"/>
                    <a:gd name="T2" fmla="*/ 22 w 161"/>
                    <a:gd name="T3" fmla="*/ 10 h 186"/>
                    <a:gd name="T4" fmla="*/ 20 w 161"/>
                    <a:gd name="T5" fmla="*/ 9 h 186"/>
                    <a:gd name="T6" fmla="*/ 18 w 161"/>
                    <a:gd name="T7" fmla="*/ 7 h 186"/>
                    <a:gd name="T8" fmla="*/ 16 w 161"/>
                    <a:gd name="T9" fmla="*/ 7 h 186"/>
                    <a:gd name="T10" fmla="*/ 13 w 161"/>
                    <a:gd name="T11" fmla="*/ 8 h 186"/>
                    <a:gd name="T12" fmla="*/ 11 w 161"/>
                    <a:gd name="T13" fmla="*/ 10 h 186"/>
                    <a:gd name="T14" fmla="*/ 10 w 161"/>
                    <a:gd name="T15" fmla="*/ 11 h 186"/>
                    <a:gd name="T16" fmla="*/ 10 w 161"/>
                    <a:gd name="T17" fmla="*/ 13 h 186"/>
                    <a:gd name="T18" fmla="*/ 9 w 161"/>
                    <a:gd name="T19" fmla="*/ 15 h 186"/>
                    <a:gd name="T20" fmla="*/ 9 w 161"/>
                    <a:gd name="T21" fmla="*/ 18 h 186"/>
                    <a:gd name="T22" fmla="*/ 9 w 161"/>
                    <a:gd name="T23" fmla="*/ 21 h 186"/>
                    <a:gd name="T24" fmla="*/ 10 w 161"/>
                    <a:gd name="T25" fmla="*/ 24 h 186"/>
                    <a:gd name="T26" fmla="*/ 10 w 161"/>
                    <a:gd name="T27" fmla="*/ 26 h 186"/>
                    <a:gd name="T28" fmla="*/ 11 w 161"/>
                    <a:gd name="T29" fmla="*/ 27 h 186"/>
                    <a:gd name="T30" fmla="*/ 13 w 161"/>
                    <a:gd name="T31" fmla="*/ 29 h 186"/>
                    <a:gd name="T32" fmla="*/ 16 w 161"/>
                    <a:gd name="T33" fmla="*/ 30 h 186"/>
                    <a:gd name="T34" fmla="*/ 18 w 161"/>
                    <a:gd name="T35" fmla="*/ 29 h 186"/>
                    <a:gd name="T36" fmla="*/ 20 w 161"/>
                    <a:gd name="T37" fmla="*/ 28 h 186"/>
                    <a:gd name="T38" fmla="*/ 22 w 161"/>
                    <a:gd name="T39" fmla="*/ 26 h 186"/>
                    <a:gd name="T40" fmla="*/ 23 w 161"/>
                    <a:gd name="T41" fmla="*/ 23 h 186"/>
                    <a:gd name="T42" fmla="*/ 31 w 161"/>
                    <a:gd name="T43" fmla="*/ 26 h 186"/>
                    <a:gd name="T44" fmla="*/ 30 w 161"/>
                    <a:gd name="T45" fmla="*/ 28 h 186"/>
                    <a:gd name="T46" fmla="*/ 29 w 161"/>
                    <a:gd name="T47" fmla="*/ 31 h 186"/>
                    <a:gd name="T48" fmla="*/ 28 w 161"/>
                    <a:gd name="T49" fmla="*/ 33 h 186"/>
                    <a:gd name="T50" fmla="*/ 26 w 161"/>
                    <a:gd name="T51" fmla="*/ 34 h 186"/>
                    <a:gd name="T52" fmla="*/ 23 w 161"/>
                    <a:gd name="T53" fmla="*/ 36 h 186"/>
                    <a:gd name="T54" fmla="*/ 21 w 161"/>
                    <a:gd name="T55" fmla="*/ 37 h 186"/>
                    <a:gd name="T56" fmla="*/ 18 w 161"/>
                    <a:gd name="T57" fmla="*/ 37 h 186"/>
                    <a:gd name="T58" fmla="*/ 15 w 161"/>
                    <a:gd name="T59" fmla="*/ 37 h 186"/>
                    <a:gd name="T60" fmla="*/ 11 w 161"/>
                    <a:gd name="T61" fmla="*/ 36 h 186"/>
                    <a:gd name="T62" fmla="*/ 8 w 161"/>
                    <a:gd name="T63" fmla="*/ 35 h 186"/>
                    <a:gd name="T64" fmla="*/ 6 w 161"/>
                    <a:gd name="T65" fmla="*/ 33 h 186"/>
                    <a:gd name="T66" fmla="*/ 4 w 161"/>
                    <a:gd name="T67" fmla="*/ 31 h 186"/>
                    <a:gd name="T68" fmla="*/ 2 w 161"/>
                    <a:gd name="T69" fmla="*/ 28 h 186"/>
                    <a:gd name="T70" fmla="*/ 1 w 161"/>
                    <a:gd name="T71" fmla="*/ 25 h 186"/>
                    <a:gd name="T72" fmla="*/ 0 w 161"/>
                    <a:gd name="T73" fmla="*/ 21 h 186"/>
                    <a:gd name="T74" fmla="*/ 0 w 161"/>
                    <a:gd name="T75" fmla="*/ 17 h 186"/>
                    <a:gd name="T76" fmla="*/ 1 w 161"/>
                    <a:gd name="T77" fmla="*/ 13 h 186"/>
                    <a:gd name="T78" fmla="*/ 2 w 161"/>
                    <a:gd name="T79" fmla="*/ 9 h 186"/>
                    <a:gd name="T80" fmla="*/ 3 w 161"/>
                    <a:gd name="T81" fmla="*/ 6 h 186"/>
                    <a:gd name="T82" fmla="*/ 5 w 161"/>
                    <a:gd name="T83" fmla="*/ 4 h 186"/>
                    <a:gd name="T84" fmla="*/ 8 w 161"/>
                    <a:gd name="T85" fmla="*/ 2 h 186"/>
                    <a:gd name="T86" fmla="*/ 11 w 161"/>
                    <a:gd name="T87" fmla="*/ 1 h 186"/>
                    <a:gd name="T88" fmla="*/ 15 w 161"/>
                    <a:gd name="T89" fmla="*/ 0 h 186"/>
                    <a:gd name="T90" fmla="*/ 18 w 161"/>
                    <a:gd name="T91" fmla="*/ 0 h 186"/>
                    <a:gd name="T92" fmla="*/ 20 w 161"/>
                    <a:gd name="T93" fmla="*/ 0 h 186"/>
                    <a:gd name="T94" fmla="*/ 23 w 161"/>
                    <a:gd name="T95" fmla="*/ 1 h 186"/>
                    <a:gd name="T96" fmla="*/ 25 w 161"/>
                    <a:gd name="T97" fmla="*/ 2 h 186"/>
                    <a:gd name="T98" fmla="*/ 27 w 161"/>
                    <a:gd name="T99" fmla="*/ 4 h 186"/>
                    <a:gd name="T100" fmla="*/ 29 w 161"/>
                    <a:gd name="T101" fmla="*/ 6 h 186"/>
                    <a:gd name="T102" fmla="*/ 30 w 161"/>
                    <a:gd name="T103" fmla="*/ 8 h 186"/>
                    <a:gd name="T104" fmla="*/ 31 w 161"/>
                    <a:gd name="T105" fmla="*/ 10 h 18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61" h="186">
                      <a:moveTo>
                        <a:pt x="158" y="58"/>
                      </a:moveTo>
                      <a:lnTo>
                        <a:pt x="113" y="63"/>
                      </a:lnTo>
                      <a:lnTo>
                        <a:pt x="111" y="58"/>
                      </a:lnTo>
                      <a:lnTo>
                        <a:pt x="109" y="52"/>
                      </a:lnTo>
                      <a:lnTo>
                        <a:pt x="107" y="47"/>
                      </a:lnTo>
                      <a:lnTo>
                        <a:pt x="103" y="43"/>
                      </a:lnTo>
                      <a:lnTo>
                        <a:pt x="98" y="40"/>
                      </a:lnTo>
                      <a:lnTo>
                        <a:pt x="93" y="37"/>
                      </a:lnTo>
                      <a:lnTo>
                        <a:pt x="87" y="36"/>
                      </a:lnTo>
                      <a:lnTo>
                        <a:pt x="81" y="36"/>
                      </a:lnTo>
                      <a:lnTo>
                        <a:pt x="73" y="37"/>
                      </a:lnTo>
                      <a:lnTo>
                        <a:pt x="67" y="40"/>
                      </a:lnTo>
                      <a:lnTo>
                        <a:pt x="60" y="43"/>
                      </a:lnTo>
                      <a:lnTo>
                        <a:pt x="55" y="48"/>
                      </a:lnTo>
                      <a:lnTo>
                        <a:pt x="52" y="52"/>
                      </a:lnTo>
                      <a:lnTo>
                        <a:pt x="51" y="55"/>
                      </a:lnTo>
                      <a:lnTo>
                        <a:pt x="49" y="60"/>
                      </a:lnTo>
                      <a:lnTo>
                        <a:pt x="48" y="65"/>
                      </a:lnTo>
                      <a:lnTo>
                        <a:pt x="46" y="71"/>
                      </a:lnTo>
                      <a:lnTo>
                        <a:pt x="46" y="77"/>
                      </a:lnTo>
                      <a:lnTo>
                        <a:pt x="45" y="83"/>
                      </a:lnTo>
                      <a:lnTo>
                        <a:pt x="45" y="91"/>
                      </a:lnTo>
                      <a:lnTo>
                        <a:pt x="45" y="99"/>
                      </a:lnTo>
                      <a:lnTo>
                        <a:pt x="46" y="106"/>
                      </a:lnTo>
                      <a:lnTo>
                        <a:pt x="46" y="112"/>
                      </a:lnTo>
                      <a:lnTo>
                        <a:pt x="48" y="119"/>
                      </a:lnTo>
                      <a:lnTo>
                        <a:pt x="49" y="125"/>
                      </a:lnTo>
                      <a:lnTo>
                        <a:pt x="51" y="129"/>
                      </a:lnTo>
                      <a:lnTo>
                        <a:pt x="52" y="133"/>
                      </a:lnTo>
                      <a:lnTo>
                        <a:pt x="55" y="137"/>
                      </a:lnTo>
                      <a:lnTo>
                        <a:pt x="60" y="143"/>
                      </a:lnTo>
                      <a:lnTo>
                        <a:pt x="67" y="146"/>
                      </a:lnTo>
                      <a:lnTo>
                        <a:pt x="74" y="149"/>
                      </a:lnTo>
                      <a:lnTo>
                        <a:pt x="83" y="150"/>
                      </a:lnTo>
                      <a:lnTo>
                        <a:pt x="89" y="150"/>
                      </a:lnTo>
                      <a:lnTo>
                        <a:pt x="93" y="148"/>
                      </a:lnTo>
                      <a:lnTo>
                        <a:pt x="99" y="146"/>
                      </a:lnTo>
                      <a:lnTo>
                        <a:pt x="103" y="143"/>
                      </a:lnTo>
                      <a:lnTo>
                        <a:pt x="107" y="138"/>
                      </a:lnTo>
                      <a:lnTo>
                        <a:pt x="110" y="132"/>
                      </a:lnTo>
                      <a:lnTo>
                        <a:pt x="113" y="125"/>
                      </a:lnTo>
                      <a:lnTo>
                        <a:pt x="115" y="116"/>
                      </a:lnTo>
                      <a:lnTo>
                        <a:pt x="161" y="121"/>
                      </a:lnTo>
                      <a:lnTo>
                        <a:pt x="158" y="129"/>
                      </a:lnTo>
                      <a:lnTo>
                        <a:pt x="156" y="137"/>
                      </a:lnTo>
                      <a:lnTo>
                        <a:pt x="153" y="143"/>
                      </a:lnTo>
                      <a:lnTo>
                        <a:pt x="150" y="150"/>
                      </a:lnTo>
                      <a:lnTo>
                        <a:pt x="146" y="156"/>
                      </a:lnTo>
                      <a:lnTo>
                        <a:pt x="143" y="161"/>
                      </a:lnTo>
                      <a:lnTo>
                        <a:pt x="139" y="166"/>
                      </a:lnTo>
                      <a:lnTo>
                        <a:pt x="134" y="170"/>
                      </a:lnTo>
                      <a:lnTo>
                        <a:pt x="129" y="173"/>
                      </a:lnTo>
                      <a:lnTo>
                        <a:pt x="123" y="177"/>
                      </a:lnTo>
                      <a:lnTo>
                        <a:pt x="117" y="179"/>
                      </a:lnTo>
                      <a:lnTo>
                        <a:pt x="111" y="182"/>
                      </a:lnTo>
                      <a:lnTo>
                        <a:pt x="104" y="184"/>
                      </a:lnTo>
                      <a:lnTo>
                        <a:pt x="97" y="185"/>
                      </a:lnTo>
                      <a:lnTo>
                        <a:pt x="90" y="186"/>
                      </a:lnTo>
                      <a:lnTo>
                        <a:pt x="81" y="186"/>
                      </a:lnTo>
                      <a:lnTo>
                        <a:pt x="73" y="186"/>
                      </a:lnTo>
                      <a:lnTo>
                        <a:pt x="64" y="185"/>
                      </a:lnTo>
                      <a:lnTo>
                        <a:pt x="56" y="183"/>
                      </a:lnTo>
                      <a:lnTo>
                        <a:pt x="49" y="180"/>
                      </a:lnTo>
                      <a:lnTo>
                        <a:pt x="42" y="177"/>
                      </a:lnTo>
                      <a:lnTo>
                        <a:pt x="34" y="173"/>
                      </a:lnTo>
                      <a:lnTo>
                        <a:pt x="28" y="168"/>
                      </a:lnTo>
                      <a:lnTo>
                        <a:pt x="22" y="162"/>
                      </a:lnTo>
                      <a:lnTo>
                        <a:pt x="18" y="156"/>
                      </a:lnTo>
                      <a:lnTo>
                        <a:pt x="13" y="149"/>
                      </a:lnTo>
                      <a:lnTo>
                        <a:pt x="9" y="142"/>
                      </a:lnTo>
                      <a:lnTo>
                        <a:pt x="6" y="133"/>
                      </a:lnTo>
                      <a:lnTo>
                        <a:pt x="3" y="125"/>
                      </a:lnTo>
                      <a:lnTo>
                        <a:pt x="1" y="115"/>
                      </a:lnTo>
                      <a:lnTo>
                        <a:pt x="0" y="105"/>
                      </a:lnTo>
                      <a:lnTo>
                        <a:pt x="0" y="94"/>
                      </a:lnTo>
                      <a:lnTo>
                        <a:pt x="0" y="83"/>
                      </a:lnTo>
                      <a:lnTo>
                        <a:pt x="1" y="74"/>
                      </a:lnTo>
                      <a:lnTo>
                        <a:pt x="3" y="64"/>
                      </a:lnTo>
                      <a:lnTo>
                        <a:pt x="6" y="54"/>
                      </a:lnTo>
                      <a:lnTo>
                        <a:pt x="8" y="46"/>
                      </a:lnTo>
                      <a:lnTo>
                        <a:pt x="12" y="38"/>
                      </a:lnTo>
                      <a:lnTo>
                        <a:pt x="16" y="31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40" y="9"/>
                      </a:lnTo>
                      <a:lnTo>
                        <a:pt x="48" y="6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3" y="0"/>
                      </a:lnTo>
                      <a:lnTo>
                        <a:pt x="81" y="0"/>
                      </a:lnTo>
                      <a:lnTo>
                        <a:pt x="89" y="0"/>
                      </a:lnTo>
                      <a:lnTo>
                        <a:pt x="96" y="1"/>
                      </a:lnTo>
                      <a:lnTo>
                        <a:pt x="103" y="2"/>
                      </a:lnTo>
                      <a:lnTo>
                        <a:pt x="109" y="3"/>
                      </a:lnTo>
                      <a:lnTo>
                        <a:pt x="115" y="6"/>
                      </a:lnTo>
                      <a:lnTo>
                        <a:pt x="121" y="8"/>
                      </a:lnTo>
                      <a:lnTo>
                        <a:pt x="126" y="11"/>
                      </a:lnTo>
                      <a:lnTo>
                        <a:pt x="131" y="14"/>
                      </a:lnTo>
                      <a:lnTo>
                        <a:pt x="135" y="18"/>
                      </a:lnTo>
                      <a:lnTo>
                        <a:pt x="139" y="23"/>
                      </a:lnTo>
                      <a:lnTo>
                        <a:pt x="144" y="28"/>
                      </a:lnTo>
                      <a:lnTo>
                        <a:pt x="147" y="32"/>
                      </a:lnTo>
                      <a:lnTo>
                        <a:pt x="151" y="38"/>
                      </a:lnTo>
                      <a:lnTo>
                        <a:pt x="153" y="45"/>
                      </a:lnTo>
                      <a:lnTo>
                        <a:pt x="156" y="51"/>
                      </a:lnTo>
                      <a:lnTo>
                        <a:pt x="158" y="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6" name="Freeform 83"/>
                <p:cNvSpPr>
                  <a:spLocks noChangeAspect="1" noEditPoints="1"/>
                </p:cNvSpPr>
                <p:nvPr/>
              </p:nvSpPr>
              <p:spPr bwMode="auto">
                <a:xfrm>
                  <a:off x="2240" y="1310"/>
                  <a:ext cx="33" cy="37"/>
                </a:xfrm>
                <a:custGeom>
                  <a:avLst/>
                  <a:gdLst>
                    <a:gd name="T0" fmla="*/ 33 w 163"/>
                    <a:gd name="T1" fmla="*/ 26 h 186"/>
                    <a:gd name="T2" fmla="*/ 32 w 163"/>
                    <a:gd name="T3" fmla="*/ 29 h 186"/>
                    <a:gd name="T4" fmla="*/ 30 w 163"/>
                    <a:gd name="T5" fmla="*/ 31 h 186"/>
                    <a:gd name="T6" fmla="*/ 28 w 163"/>
                    <a:gd name="T7" fmla="*/ 33 h 186"/>
                    <a:gd name="T8" fmla="*/ 27 w 163"/>
                    <a:gd name="T9" fmla="*/ 34 h 186"/>
                    <a:gd name="T10" fmla="*/ 25 w 163"/>
                    <a:gd name="T11" fmla="*/ 35 h 186"/>
                    <a:gd name="T12" fmla="*/ 22 w 163"/>
                    <a:gd name="T13" fmla="*/ 36 h 186"/>
                    <a:gd name="T14" fmla="*/ 20 w 163"/>
                    <a:gd name="T15" fmla="*/ 37 h 186"/>
                    <a:gd name="T16" fmla="*/ 17 w 163"/>
                    <a:gd name="T17" fmla="*/ 37 h 186"/>
                    <a:gd name="T18" fmla="*/ 13 w 163"/>
                    <a:gd name="T19" fmla="*/ 37 h 186"/>
                    <a:gd name="T20" fmla="*/ 9 w 163"/>
                    <a:gd name="T21" fmla="*/ 35 h 186"/>
                    <a:gd name="T22" fmla="*/ 6 w 163"/>
                    <a:gd name="T23" fmla="*/ 34 h 186"/>
                    <a:gd name="T24" fmla="*/ 3 w 163"/>
                    <a:gd name="T25" fmla="*/ 31 h 186"/>
                    <a:gd name="T26" fmla="*/ 2 w 163"/>
                    <a:gd name="T27" fmla="*/ 29 h 186"/>
                    <a:gd name="T28" fmla="*/ 1 w 163"/>
                    <a:gd name="T29" fmla="*/ 26 h 186"/>
                    <a:gd name="T30" fmla="*/ 0 w 163"/>
                    <a:gd name="T31" fmla="*/ 22 h 186"/>
                    <a:gd name="T32" fmla="*/ 0 w 163"/>
                    <a:gd name="T33" fmla="*/ 19 h 186"/>
                    <a:gd name="T34" fmla="*/ 0 w 163"/>
                    <a:gd name="T35" fmla="*/ 15 h 186"/>
                    <a:gd name="T36" fmla="*/ 1 w 163"/>
                    <a:gd name="T37" fmla="*/ 11 h 186"/>
                    <a:gd name="T38" fmla="*/ 2 w 163"/>
                    <a:gd name="T39" fmla="*/ 8 h 186"/>
                    <a:gd name="T40" fmla="*/ 4 w 163"/>
                    <a:gd name="T41" fmla="*/ 5 h 186"/>
                    <a:gd name="T42" fmla="*/ 7 w 163"/>
                    <a:gd name="T43" fmla="*/ 3 h 186"/>
                    <a:gd name="T44" fmla="*/ 9 w 163"/>
                    <a:gd name="T45" fmla="*/ 1 h 186"/>
                    <a:gd name="T46" fmla="*/ 13 w 163"/>
                    <a:gd name="T47" fmla="*/ 0 h 186"/>
                    <a:gd name="T48" fmla="*/ 16 w 163"/>
                    <a:gd name="T49" fmla="*/ 0 h 186"/>
                    <a:gd name="T50" fmla="*/ 20 w 163"/>
                    <a:gd name="T51" fmla="*/ 0 h 186"/>
                    <a:gd name="T52" fmla="*/ 23 w 163"/>
                    <a:gd name="T53" fmla="*/ 1 h 186"/>
                    <a:gd name="T54" fmla="*/ 26 w 163"/>
                    <a:gd name="T55" fmla="*/ 3 h 186"/>
                    <a:gd name="T56" fmla="*/ 28 w 163"/>
                    <a:gd name="T57" fmla="*/ 5 h 186"/>
                    <a:gd name="T58" fmla="*/ 30 w 163"/>
                    <a:gd name="T59" fmla="*/ 8 h 186"/>
                    <a:gd name="T60" fmla="*/ 32 w 163"/>
                    <a:gd name="T61" fmla="*/ 12 h 186"/>
                    <a:gd name="T62" fmla="*/ 33 w 163"/>
                    <a:gd name="T63" fmla="*/ 16 h 186"/>
                    <a:gd name="T64" fmla="*/ 33 w 163"/>
                    <a:gd name="T65" fmla="*/ 21 h 186"/>
                    <a:gd name="T66" fmla="*/ 9 w 163"/>
                    <a:gd name="T67" fmla="*/ 23 h 186"/>
                    <a:gd name="T68" fmla="*/ 10 w 163"/>
                    <a:gd name="T69" fmla="*/ 26 h 186"/>
                    <a:gd name="T70" fmla="*/ 13 w 163"/>
                    <a:gd name="T71" fmla="*/ 29 h 186"/>
                    <a:gd name="T72" fmla="*/ 15 w 163"/>
                    <a:gd name="T73" fmla="*/ 30 h 186"/>
                    <a:gd name="T74" fmla="*/ 18 w 163"/>
                    <a:gd name="T75" fmla="*/ 30 h 186"/>
                    <a:gd name="T76" fmla="*/ 20 w 163"/>
                    <a:gd name="T77" fmla="*/ 29 h 186"/>
                    <a:gd name="T78" fmla="*/ 21 w 163"/>
                    <a:gd name="T79" fmla="*/ 28 h 186"/>
                    <a:gd name="T80" fmla="*/ 23 w 163"/>
                    <a:gd name="T81" fmla="*/ 26 h 186"/>
                    <a:gd name="T82" fmla="*/ 24 w 163"/>
                    <a:gd name="T83" fmla="*/ 15 h 186"/>
                    <a:gd name="T84" fmla="*/ 23 w 163"/>
                    <a:gd name="T85" fmla="*/ 12 h 186"/>
                    <a:gd name="T86" fmla="*/ 22 w 163"/>
                    <a:gd name="T87" fmla="*/ 9 h 186"/>
                    <a:gd name="T88" fmla="*/ 19 w 163"/>
                    <a:gd name="T89" fmla="*/ 8 h 186"/>
                    <a:gd name="T90" fmla="*/ 16 w 163"/>
                    <a:gd name="T91" fmla="*/ 7 h 186"/>
                    <a:gd name="T92" fmla="*/ 14 w 163"/>
                    <a:gd name="T93" fmla="*/ 8 h 186"/>
                    <a:gd name="T94" fmla="*/ 11 w 163"/>
                    <a:gd name="T95" fmla="*/ 10 h 186"/>
                    <a:gd name="T96" fmla="*/ 10 w 163"/>
                    <a:gd name="T97" fmla="*/ 12 h 186"/>
                    <a:gd name="T98" fmla="*/ 9 w 163"/>
                    <a:gd name="T99" fmla="*/ 15 h 18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6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4"/>
                      </a:lnTo>
                      <a:lnTo>
                        <a:pt x="152" y="150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8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8"/>
                      </a:lnTo>
                      <a:lnTo>
                        <a:pt x="116" y="180"/>
                      </a:lnTo>
                      <a:lnTo>
                        <a:pt x="110" y="183"/>
                      </a:lnTo>
                      <a:lnTo>
                        <a:pt x="104" y="184"/>
                      </a:lnTo>
                      <a:lnTo>
                        <a:pt x="98" y="185"/>
                      </a:lnTo>
                      <a:lnTo>
                        <a:pt x="91" y="186"/>
                      </a:lnTo>
                      <a:lnTo>
                        <a:pt x="84" y="186"/>
                      </a:lnTo>
                      <a:lnTo>
                        <a:pt x="73" y="186"/>
                      </a:lnTo>
                      <a:lnTo>
                        <a:pt x="62" y="184"/>
                      </a:lnTo>
                      <a:lnTo>
                        <a:pt x="52" y="182"/>
                      </a:lnTo>
                      <a:lnTo>
                        <a:pt x="44" y="178"/>
                      </a:lnTo>
                      <a:lnTo>
                        <a:pt x="36" y="174"/>
                      </a:lnTo>
                      <a:lnTo>
                        <a:pt x="28" y="170"/>
                      </a:lnTo>
                      <a:lnTo>
                        <a:pt x="22" y="163"/>
                      </a:lnTo>
                      <a:lnTo>
                        <a:pt x="16" y="156"/>
                      </a:lnTo>
                      <a:lnTo>
                        <a:pt x="13" y="150"/>
                      </a:lnTo>
                      <a:lnTo>
                        <a:pt x="9" y="144"/>
                      </a:lnTo>
                      <a:lnTo>
                        <a:pt x="7" y="137"/>
                      </a:lnTo>
                      <a:lnTo>
                        <a:pt x="4" y="129"/>
                      </a:lnTo>
                      <a:lnTo>
                        <a:pt x="2" y="121"/>
                      </a:lnTo>
                      <a:lnTo>
                        <a:pt x="1" y="112"/>
                      </a:lnTo>
                      <a:lnTo>
                        <a:pt x="0" y="104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5"/>
                      </a:lnTo>
                      <a:lnTo>
                        <a:pt x="6" y="55"/>
                      </a:lnTo>
                      <a:lnTo>
                        <a:pt x="8" y="47"/>
                      </a:lnTo>
                      <a:lnTo>
                        <a:pt x="12" y="40"/>
                      </a:lnTo>
                      <a:lnTo>
                        <a:pt x="16" y="32"/>
                      </a:lnTo>
                      <a:lnTo>
                        <a:pt x="21" y="25"/>
                      </a:lnTo>
                      <a:lnTo>
                        <a:pt x="27" y="19"/>
                      </a:lnTo>
                      <a:lnTo>
                        <a:pt x="33" y="14"/>
                      </a:lnTo>
                      <a:lnTo>
                        <a:pt x="39" y="9"/>
                      </a:lnTo>
                      <a:lnTo>
                        <a:pt x="46" y="6"/>
                      </a:lnTo>
                      <a:lnTo>
                        <a:pt x="55" y="3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3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5"/>
                      </a:lnTo>
                      <a:lnTo>
                        <a:pt x="134" y="20"/>
                      </a:lnTo>
                      <a:lnTo>
                        <a:pt x="140" y="26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49"/>
                      </a:lnTo>
                      <a:lnTo>
                        <a:pt x="157" y="59"/>
                      </a:lnTo>
                      <a:lnTo>
                        <a:pt x="160" y="70"/>
                      </a:lnTo>
                      <a:lnTo>
                        <a:pt x="162" y="81"/>
                      </a:lnTo>
                      <a:lnTo>
                        <a:pt x="163" y="93"/>
                      </a:lnTo>
                      <a:lnTo>
                        <a:pt x="163" y="106"/>
                      </a:lnTo>
                      <a:lnTo>
                        <a:pt x="45" y="106"/>
                      </a:lnTo>
                      <a:lnTo>
                        <a:pt x="46" y="116"/>
                      </a:lnTo>
                      <a:lnTo>
                        <a:pt x="48" y="126"/>
                      </a:lnTo>
                      <a:lnTo>
                        <a:pt x="51" y="133"/>
                      </a:lnTo>
                      <a:lnTo>
                        <a:pt x="56" y="139"/>
                      </a:lnTo>
                      <a:lnTo>
                        <a:pt x="62" y="144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0"/>
                      </a:lnTo>
                      <a:lnTo>
                        <a:pt x="89" y="150"/>
                      </a:lnTo>
                      <a:lnTo>
                        <a:pt x="93" y="149"/>
                      </a:lnTo>
                      <a:lnTo>
                        <a:pt x="98" y="146"/>
                      </a:lnTo>
                      <a:lnTo>
                        <a:pt x="102" y="145"/>
                      </a:lnTo>
                      <a:lnTo>
                        <a:pt x="105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7" y="77"/>
                      </a:moveTo>
                      <a:lnTo>
                        <a:pt x="116" y="69"/>
                      </a:lnTo>
                      <a:lnTo>
                        <a:pt x="114" y="60"/>
                      </a:lnTo>
                      <a:lnTo>
                        <a:pt x="111" y="53"/>
                      </a:lnTo>
                      <a:lnTo>
                        <a:pt x="107" y="47"/>
                      </a:lnTo>
                      <a:lnTo>
                        <a:pt x="101" y="42"/>
                      </a:lnTo>
                      <a:lnTo>
                        <a:pt x="95" y="38"/>
                      </a:lnTo>
                      <a:lnTo>
                        <a:pt x="89" y="37"/>
                      </a:lnTo>
                      <a:lnTo>
                        <a:pt x="81" y="36"/>
                      </a:lnTo>
                      <a:lnTo>
                        <a:pt x="74" y="37"/>
                      </a:lnTo>
                      <a:lnTo>
                        <a:pt x="67" y="40"/>
                      </a:lnTo>
                      <a:lnTo>
                        <a:pt x="61" y="43"/>
                      </a:lnTo>
                      <a:lnTo>
                        <a:pt x="56" y="48"/>
                      </a:lnTo>
                      <a:lnTo>
                        <a:pt x="51" y="54"/>
                      </a:lnTo>
                      <a:lnTo>
                        <a:pt x="48" y="60"/>
                      </a:lnTo>
                      <a:lnTo>
                        <a:pt x="46" y="69"/>
                      </a:lnTo>
                      <a:lnTo>
                        <a:pt x="45" y="77"/>
                      </a:lnTo>
                      <a:lnTo>
                        <a:pt x="117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7" name="Freeform 84"/>
                <p:cNvSpPr>
                  <a:spLocks noChangeAspect="1" noEditPoints="1"/>
                </p:cNvSpPr>
                <p:nvPr/>
              </p:nvSpPr>
              <p:spPr bwMode="auto">
                <a:xfrm>
                  <a:off x="1212" y="1978"/>
                  <a:ext cx="32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5 w 164"/>
                    <a:gd name="T11" fmla="*/ 0 h 187"/>
                    <a:gd name="T12" fmla="*/ 19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8 w 164"/>
                    <a:gd name="T19" fmla="*/ 5 h 187"/>
                    <a:gd name="T20" fmla="*/ 29 w 164"/>
                    <a:gd name="T21" fmla="*/ 8 h 187"/>
                    <a:gd name="T22" fmla="*/ 30 w 164"/>
                    <a:gd name="T23" fmla="*/ 11 h 187"/>
                    <a:gd name="T24" fmla="*/ 30 w 164"/>
                    <a:gd name="T25" fmla="*/ 25 h 187"/>
                    <a:gd name="T26" fmla="*/ 30 w 164"/>
                    <a:gd name="T27" fmla="*/ 30 h 187"/>
                    <a:gd name="T28" fmla="*/ 31 w 164"/>
                    <a:gd name="T29" fmla="*/ 34 h 187"/>
                    <a:gd name="T30" fmla="*/ 23 w 164"/>
                    <a:gd name="T31" fmla="*/ 36 h 187"/>
                    <a:gd name="T32" fmla="*/ 22 w 164"/>
                    <a:gd name="T33" fmla="*/ 34 h 187"/>
                    <a:gd name="T34" fmla="*/ 22 w 164"/>
                    <a:gd name="T35" fmla="*/ 32 h 187"/>
                    <a:gd name="T36" fmla="*/ 20 w 164"/>
                    <a:gd name="T37" fmla="*/ 33 h 187"/>
                    <a:gd name="T38" fmla="*/ 17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6 w 164"/>
                    <a:gd name="T65" fmla="*/ 14 h 187"/>
                    <a:gd name="T66" fmla="*/ 19 w 164"/>
                    <a:gd name="T67" fmla="*/ 13 h 187"/>
                    <a:gd name="T68" fmla="*/ 21 w 164"/>
                    <a:gd name="T69" fmla="*/ 12 h 187"/>
                    <a:gd name="T70" fmla="*/ 20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9 w 164"/>
                    <a:gd name="T79" fmla="*/ 11 h 187"/>
                    <a:gd name="T80" fmla="*/ 20 w 164"/>
                    <a:gd name="T81" fmla="*/ 19 h 187"/>
                    <a:gd name="T82" fmla="*/ 15 w 164"/>
                    <a:gd name="T83" fmla="*/ 21 h 187"/>
                    <a:gd name="T84" fmla="*/ 11 w 164"/>
                    <a:gd name="T85" fmla="*/ 22 h 187"/>
                    <a:gd name="T86" fmla="*/ 9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6 w 164"/>
                    <a:gd name="T95" fmla="*/ 29 h 187"/>
                    <a:gd name="T96" fmla="*/ 19 w 164"/>
                    <a:gd name="T97" fmla="*/ 28 h 187"/>
                    <a:gd name="T98" fmla="*/ 20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8" name="Freeform 85"/>
                <p:cNvSpPr>
                  <a:spLocks noChangeAspect="1"/>
                </p:cNvSpPr>
                <p:nvPr/>
              </p:nvSpPr>
              <p:spPr bwMode="auto">
                <a:xfrm>
                  <a:off x="125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9" name="Freeform 86"/>
                <p:cNvSpPr>
                  <a:spLocks noChangeAspect="1" noEditPoints="1"/>
                </p:cNvSpPr>
                <p:nvPr/>
              </p:nvSpPr>
              <p:spPr bwMode="auto">
                <a:xfrm>
                  <a:off x="1290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7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6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19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8" y="41"/>
                      </a:lnTo>
                      <a:lnTo>
                        <a:pt x="11" y="35"/>
                      </a:lnTo>
                      <a:lnTo>
                        <a:pt x="13" y="31"/>
                      </a:lnTo>
                      <a:lnTo>
                        <a:pt x="17" y="26"/>
                      </a:lnTo>
                      <a:lnTo>
                        <a:pt x="20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2" y="11"/>
                      </a:lnTo>
                      <a:lnTo>
                        <a:pt x="37" y="7"/>
                      </a:lnTo>
                      <a:lnTo>
                        <a:pt x="43" y="5"/>
                      </a:lnTo>
                      <a:lnTo>
                        <a:pt x="49" y="4"/>
                      </a:lnTo>
                      <a:lnTo>
                        <a:pt x="55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5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5" y="4"/>
                      </a:lnTo>
                      <a:lnTo>
                        <a:pt x="120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4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0" y="44"/>
                      </a:lnTo>
                      <a:lnTo>
                        <a:pt x="150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5" y="176"/>
                      </a:lnTo>
                      <a:lnTo>
                        <a:pt x="114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79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8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19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2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4" y="96"/>
                      </a:lnTo>
                      <a:lnTo>
                        <a:pt x="20" y="92"/>
                      </a:lnTo>
                      <a:lnTo>
                        <a:pt x="25" y="89"/>
                      </a:lnTo>
                      <a:lnTo>
                        <a:pt x="29" y="88"/>
                      </a:lnTo>
                      <a:lnTo>
                        <a:pt x="32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1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2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2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49" y="140"/>
                      </a:lnTo>
                      <a:lnTo>
                        <a:pt x="52" y="143"/>
                      </a:lnTo>
                      <a:lnTo>
                        <a:pt x="55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6" y="140"/>
                      </a:lnTo>
                      <a:lnTo>
                        <a:pt x="100" y="136"/>
                      </a:lnTo>
                      <a:lnTo>
                        <a:pt x="102" y="132"/>
                      </a:lnTo>
                      <a:lnTo>
                        <a:pt x="103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0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1330" y="1966"/>
                  <a:ext cx="9" cy="4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1" name="Freeform 88"/>
                <p:cNvSpPr>
                  <a:spLocks noChangeAspect="1"/>
                </p:cNvSpPr>
                <p:nvPr/>
              </p:nvSpPr>
              <p:spPr bwMode="auto">
                <a:xfrm>
                  <a:off x="1344" y="1979"/>
                  <a:ext cx="35" cy="50"/>
                </a:xfrm>
                <a:custGeom>
                  <a:avLst/>
                  <a:gdLst>
                    <a:gd name="T0" fmla="*/ 0 w 175"/>
                    <a:gd name="T1" fmla="*/ 0 h 250"/>
                    <a:gd name="T2" fmla="*/ 10 w 175"/>
                    <a:gd name="T3" fmla="*/ 0 h 250"/>
                    <a:gd name="T4" fmla="*/ 18 w 175"/>
                    <a:gd name="T5" fmla="*/ 25 h 250"/>
                    <a:gd name="T6" fmla="*/ 25 w 175"/>
                    <a:gd name="T7" fmla="*/ 0 h 250"/>
                    <a:gd name="T8" fmla="*/ 35 w 175"/>
                    <a:gd name="T9" fmla="*/ 0 h 250"/>
                    <a:gd name="T10" fmla="*/ 23 w 175"/>
                    <a:gd name="T11" fmla="*/ 34 h 250"/>
                    <a:gd name="T12" fmla="*/ 21 w 175"/>
                    <a:gd name="T13" fmla="*/ 41 h 250"/>
                    <a:gd name="T14" fmla="*/ 20 w 175"/>
                    <a:gd name="T15" fmla="*/ 42 h 250"/>
                    <a:gd name="T16" fmla="*/ 19 w 175"/>
                    <a:gd name="T17" fmla="*/ 43 h 250"/>
                    <a:gd name="T18" fmla="*/ 19 w 175"/>
                    <a:gd name="T19" fmla="*/ 44 h 250"/>
                    <a:gd name="T20" fmla="*/ 18 w 175"/>
                    <a:gd name="T21" fmla="*/ 45 h 250"/>
                    <a:gd name="T22" fmla="*/ 18 w 175"/>
                    <a:gd name="T23" fmla="*/ 46 h 250"/>
                    <a:gd name="T24" fmla="*/ 17 w 175"/>
                    <a:gd name="T25" fmla="*/ 47 h 250"/>
                    <a:gd name="T26" fmla="*/ 17 w 175"/>
                    <a:gd name="T27" fmla="*/ 47 h 250"/>
                    <a:gd name="T28" fmla="*/ 16 w 175"/>
                    <a:gd name="T29" fmla="*/ 48 h 250"/>
                    <a:gd name="T30" fmla="*/ 15 w 175"/>
                    <a:gd name="T31" fmla="*/ 48 h 250"/>
                    <a:gd name="T32" fmla="*/ 14 w 175"/>
                    <a:gd name="T33" fmla="*/ 49 h 250"/>
                    <a:gd name="T34" fmla="*/ 13 w 175"/>
                    <a:gd name="T35" fmla="*/ 49 h 250"/>
                    <a:gd name="T36" fmla="*/ 12 w 175"/>
                    <a:gd name="T37" fmla="*/ 50 h 250"/>
                    <a:gd name="T38" fmla="*/ 11 w 175"/>
                    <a:gd name="T39" fmla="*/ 50 h 250"/>
                    <a:gd name="T40" fmla="*/ 10 w 175"/>
                    <a:gd name="T41" fmla="*/ 50 h 250"/>
                    <a:gd name="T42" fmla="*/ 9 w 175"/>
                    <a:gd name="T43" fmla="*/ 50 h 250"/>
                    <a:gd name="T44" fmla="*/ 8 w 175"/>
                    <a:gd name="T45" fmla="*/ 50 h 250"/>
                    <a:gd name="T46" fmla="*/ 7 w 175"/>
                    <a:gd name="T47" fmla="*/ 50 h 250"/>
                    <a:gd name="T48" fmla="*/ 5 w 175"/>
                    <a:gd name="T49" fmla="*/ 50 h 250"/>
                    <a:gd name="T50" fmla="*/ 4 w 175"/>
                    <a:gd name="T51" fmla="*/ 50 h 250"/>
                    <a:gd name="T52" fmla="*/ 3 w 175"/>
                    <a:gd name="T53" fmla="*/ 50 h 250"/>
                    <a:gd name="T54" fmla="*/ 2 w 175"/>
                    <a:gd name="T55" fmla="*/ 42 h 250"/>
                    <a:gd name="T56" fmla="*/ 3 w 175"/>
                    <a:gd name="T57" fmla="*/ 42 h 250"/>
                    <a:gd name="T58" fmla="*/ 4 w 175"/>
                    <a:gd name="T59" fmla="*/ 42 h 250"/>
                    <a:gd name="T60" fmla="*/ 5 w 175"/>
                    <a:gd name="T61" fmla="*/ 43 h 250"/>
                    <a:gd name="T62" fmla="*/ 6 w 175"/>
                    <a:gd name="T63" fmla="*/ 43 h 250"/>
                    <a:gd name="T64" fmla="*/ 7 w 175"/>
                    <a:gd name="T65" fmla="*/ 42 h 250"/>
                    <a:gd name="T66" fmla="*/ 9 w 175"/>
                    <a:gd name="T67" fmla="*/ 42 h 250"/>
                    <a:gd name="T68" fmla="*/ 10 w 175"/>
                    <a:gd name="T69" fmla="*/ 41 h 250"/>
                    <a:gd name="T70" fmla="*/ 11 w 175"/>
                    <a:gd name="T71" fmla="*/ 41 h 250"/>
                    <a:gd name="T72" fmla="*/ 11 w 175"/>
                    <a:gd name="T73" fmla="*/ 40 h 250"/>
                    <a:gd name="T74" fmla="*/ 12 w 175"/>
                    <a:gd name="T75" fmla="*/ 38 h 250"/>
                    <a:gd name="T76" fmla="*/ 12 w 175"/>
                    <a:gd name="T77" fmla="*/ 37 h 250"/>
                    <a:gd name="T78" fmla="*/ 13 w 175"/>
                    <a:gd name="T79" fmla="*/ 35 h 250"/>
                    <a:gd name="T80" fmla="*/ 0 w 175"/>
                    <a:gd name="T81" fmla="*/ 0 h 25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75" h="250">
                      <a:moveTo>
                        <a:pt x="0" y="0"/>
                      </a:moveTo>
                      <a:lnTo>
                        <a:pt x="48" y="0"/>
                      </a:lnTo>
                      <a:lnTo>
                        <a:pt x="88" y="126"/>
                      </a:lnTo>
                      <a:lnTo>
                        <a:pt x="127" y="0"/>
                      </a:lnTo>
                      <a:lnTo>
                        <a:pt x="175" y="0"/>
                      </a:lnTo>
                      <a:lnTo>
                        <a:pt x="114" y="171"/>
                      </a:lnTo>
                      <a:lnTo>
                        <a:pt x="103" y="203"/>
                      </a:lnTo>
                      <a:lnTo>
                        <a:pt x="101" y="210"/>
                      </a:lnTo>
                      <a:lnTo>
                        <a:pt x="97" y="216"/>
                      </a:lnTo>
                      <a:lnTo>
                        <a:pt x="95" y="221"/>
                      </a:lnTo>
                      <a:lnTo>
                        <a:pt x="92" y="226"/>
                      </a:lnTo>
                      <a:lnTo>
                        <a:pt x="90" y="229"/>
                      </a:lnTo>
                      <a:lnTo>
                        <a:pt x="86" y="233"/>
                      </a:lnTo>
                      <a:lnTo>
                        <a:pt x="83" y="237"/>
                      </a:lnTo>
                      <a:lnTo>
                        <a:pt x="79" y="239"/>
                      </a:lnTo>
                      <a:lnTo>
                        <a:pt x="76" y="241"/>
                      </a:lnTo>
                      <a:lnTo>
                        <a:pt x="71" y="244"/>
                      </a:lnTo>
                      <a:lnTo>
                        <a:pt x="67" y="246"/>
                      </a:lnTo>
                      <a:lnTo>
                        <a:pt x="62" y="248"/>
                      </a:lnTo>
                      <a:lnTo>
                        <a:pt x="56" y="249"/>
                      </a:lnTo>
                      <a:lnTo>
                        <a:pt x="52" y="249"/>
                      </a:lnTo>
                      <a:lnTo>
                        <a:pt x="46" y="250"/>
                      </a:lnTo>
                      <a:lnTo>
                        <a:pt x="40" y="250"/>
                      </a:lnTo>
                      <a:lnTo>
                        <a:pt x="34" y="250"/>
                      </a:lnTo>
                      <a:lnTo>
                        <a:pt x="26" y="249"/>
                      </a:lnTo>
                      <a:lnTo>
                        <a:pt x="20" y="249"/>
                      </a:lnTo>
                      <a:lnTo>
                        <a:pt x="14" y="248"/>
                      </a:lnTo>
                      <a:lnTo>
                        <a:pt x="12" y="212"/>
                      </a:lnTo>
                      <a:lnTo>
                        <a:pt x="17" y="212"/>
                      </a:lnTo>
                      <a:lnTo>
                        <a:pt x="22" y="212"/>
                      </a:lnTo>
                      <a:lnTo>
                        <a:pt x="26" y="214"/>
                      </a:lnTo>
                      <a:lnTo>
                        <a:pt x="30" y="214"/>
                      </a:lnTo>
                      <a:lnTo>
                        <a:pt x="37" y="212"/>
                      </a:lnTo>
                      <a:lnTo>
                        <a:pt x="43" y="211"/>
                      </a:lnTo>
                      <a:lnTo>
                        <a:pt x="48" y="207"/>
                      </a:lnTo>
                      <a:lnTo>
                        <a:pt x="53" y="204"/>
                      </a:lnTo>
                      <a:lnTo>
                        <a:pt x="56" y="199"/>
                      </a:lnTo>
                      <a:lnTo>
                        <a:pt x="59" y="192"/>
                      </a:lnTo>
                      <a:lnTo>
                        <a:pt x="61" y="186"/>
                      </a:lnTo>
                      <a:lnTo>
                        <a:pt x="64" y="1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2" name="Freeform 89"/>
                <p:cNvSpPr>
                  <a:spLocks noChangeAspect="1"/>
                </p:cNvSpPr>
                <p:nvPr/>
              </p:nvSpPr>
              <p:spPr bwMode="auto">
                <a:xfrm>
                  <a:off x="1382" y="1978"/>
                  <a:ext cx="33" cy="37"/>
                </a:xfrm>
                <a:custGeom>
                  <a:avLst/>
                  <a:gdLst>
                    <a:gd name="T0" fmla="*/ 10 w 163"/>
                    <a:gd name="T1" fmla="*/ 27 h 187"/>
                    <a:gd name="T2" fmla="*/ 11 w 163"/>
                    <a:gd name="T3" fmla="*/ 29 h 187"/>
                    <a:gd name="T4" fmla="*/ 15 w 163"/>
                    <a:gd name="T5" fmla="*/ 31 h 187"/>
                    <a:gd name="T6" fmla="*/ 20 w 163"/>
                    <a:gd name="T7" fmla="*/ 30 h 187"/>
                    <a:gd name="T8" fmla="*/ 23 w 163"/>
                    <a:gd name="T9" fmla="*/ 29 h 187"/>
                    <a:gd name="T10" fmla="*/ 24 w 163"/>
                    <a:gd name="T11" fmla="*/ 27 h 187"/>
                    <a:gd name="T12" fmla="*/ 23 w 163"/>
                    <a:gd name="T13" fmla="*/ 26 h 187"/>
                    <a:gd name="T14" fmla="*/ 22 w 163"/>
                    <a:gd name="T15" fmla="*/ 24 h 187"/>
                    <a:gd name="T16" fmla="*/ 17 w 163"/>
                    <a:gd name="T17" fmla="*/ 23 h 187"/>
                    <a:gd name="T18" fmla="*/ 10 w 163"/>
                    <a:gd name="T19" fmla="*/ 21 h 187"/>
                    <a:gd name="T20" fmla="*/ 6 w 163"/>
                    <a:gd name="T21" fmla="*/ 19 h 187"/>
                    <a:gd name="T22" fmla="*/ 3 w 163"/>
                    <a:gd name="T23" fmla="*/ 17 h 187"/>
                    <a:gd name="T24" fmla="*/ 1 w 163"/>
                    <a:gd name="T25" fmla="*/ 14 h 187"/>
                    <a:gd name="T26" fmla="*/ 1 w 163"/>
                    <a:gd name="T27" fmla="*/ 11 h 187"/>
                    <a:gd name="T28" fmla="*/ 1 w 163"/>
                    <a:gd name="T29" fmla="*/ 8 h 187"/>
                    <a:gd name="T30" fmla="*/ 3 w 163"/>
                    <a:gd name="T31" fmla="*/ 5 h 187"/>
                    <a:gd name="T32" fmla="*/ 5 w 163"/>
                    <a:gd name="T33" fmla="*/ 3 h 187"/>
                    <a:gd name="T34" fmla="*/ 9 w 163"/>
                    <a:gd name="T35" fmla="*/ 1 h 187"/>
                    <a:gd name="T36" fmla="*/ 14 w 163"/>
                    <a:gd name="T37" fmla="*/ 0 h 187"/>
                    <a:gd name="T38" fmla="*/ 19 w 163"/>
                    <a:gd name="T39" fmla="*/ 0 h 187"/>
                    <a:gd name="T40" fmla="*/ 24 w 163"/>
                    <a:gd name="T41" fmla="*/ 1 h 187"/>
                    <a:gd name="T42" fmla="*/ 27 w 163"/>
                    <a:gd name="T43" fmla="*/ 2 h 187"/>
                    <a:gd name="T44" fmla="*/ 29 w 163"/>
                    <a:gd name="T45" fmla="*/ 5 h 187"/>
                    <a:gd name="T46" fmla="*/ 31 w 163"/>
                    <a:gd name="T47" fmla="*/ 8 h 187"/>
                    <a:gd name="T48" fmla="*/ 23 w 163"/>
                    <a:gd name="T49" fmla="*/ 11 h 187"/>
                    <a:gd name="T50" fmla="*/ 21 w 163"/>
                    <a:gd name="T51" fmla="*/ 8 h 187"/>
                    <a:gd name="T52" fmla="*/ 19 w 163"/>
                    <a:gd name="T53" fmla="*/ 7 h 187"/>
                    <a:gd name="T54" fmla="*/ 15 w 163"/>
                    <a:gd name="T55" fmla="*/ 6 h 187"/>
                    <a:gd name="T56" fmla="*/ 11 w 163"/>
                    <a:gd name="T57" fmla="*/ 8 h 187"/>
                    <a:gd name="T58" fmla="*/ 10 w 163"/>
                    <a:gd name="T59" fmla="*/ 9 h 187"/>
                    <a:gd name="T60" fmla="*/ 10 w 163"/>
                    <a:gd name="T61" fmla="*/ 10 h 187"/>
                    <a:gd name="T62" fmla="*/ 11 w 163"/>
                    <a:gd name="T63" fmla="*/ 11 h 187"/>
                    <a:gd name="T64" fmla="*/ 14 w 163"/>
                    <a:gd name="T65" fmla="*/ 12 h 187"/>
                    <a:gd name="T66" fmla="*/ 18 w 163"/>
                    <a:gd name="T67" fmla="*/ 13 h 187"/>
                    <a:gd name="T68" fmla="*/ 23 w 163"/>
                    <a:gd name="T69" fmla="*/ 15 h 187"/>
                    <a:gd name="T70" fmla="*/ 27 w 163"/>
                    <a:gd name="T71" fmla="*/ 16 h 187"/>
                    <a:gd name="T72" fmla="*/ 30 w 163"/>
                    <a:gd name="T73" fmla="*/ 18 h 187"/>
                    <a:gd name="T74" fmla="*/ 33 w 163"/>
                    <a:gd name="T75" fmla="*/ 23 h 187"/>
                    <a:gd name="T76" fmla="*/ 33 w 163"/>
                    <a:gd name="T77" fmla="*/ 28 h 187"/>
                    <a:gd name="T78" fmla="*/ 31 w 163"/>
                    <a:gd name="T79" fmla="*/ 31 h 187"/>
                    <a:gd name="T80" fmla="*/ 29 w 163"/>
                    <a:gd name="T81" fmla="*/ 33 h 187"/>
                    <a:gd name="T82" fmla="*/ 25 w 163"/>
                    <a:gd name="T83" fmla="*/ 36 h 187"/>
                    <a:gd name="T84" fmla="*/ 21 w 163"/>
                    <a:gd name="T85" fmla="*/ 37 h 187"/>
                    <a:gd name="T86" fmla="*/ 15 w 163"/>
                    <a:gd name="T87" fmla="*/ 37 h 187"/>
                    <a:gd name="T88" fmla="*/ 10 w 163"/>
                    <a:gd name="T89" fmla="*/ 36 h 187"/>
                    <a:gd name="T90" fmla="*/ 6 w 163"/>
                    <a:gd name="T91" fmla="*/ 35 h 187"/>
                    <a:gd name="T92" fmla="*/ 4 w 163"/>
                    <a:gd name="T93" fmla="*/ 33 h 187"/>
                    <a:gd name="T94" fmla="*/ 1 w 163"/>
                    <a:gd name="T95" fmla="*/ 30 h 187"/>
                    <a:gd name="T96" fmla="*/ 0 w 163"/>
                    <a:gd name="T97" fmla="*/ 27 h 187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63" h="187">
                      <a:moveTo>
                        <a:pt x="0" y="134"/>
                      </a:moveTo>
                      <a:lnTo>
                        <a:pt x="45" y="129"/>
                      </a:lnTo>
                      <a:lnTo>
                        <a:pt x="47" y="135"/>
                      </a:lnTo>
                      <a:lnTo>
                        <a:pt x="49" y="140"/>
                      </a:lnTo>
                      <a:lnTo>
                        <a:pt x="53" y="145"/>
                      </a:lnTo>
                      <a:lnTo>
                        <a:pt x="56" y="148"/>
                      </a:lnTo>
                      <a:lnTo>
                        <a:pt x="61" y="152"/>
                      </a:lnTo>
                      <a:lnTo>
                        <a:pt x="68" y="153"/>
                      </a:lnTo>
                      <a:lnTo>
                        <a:pt x="74" y="155"/>
                      </a:lnTo>
                      <a:lnTo>
                        <a:pt x="83" y="155"/>
                      </a:lnTo>
                      <a:lnTo>
                        <a:pt x="91" y="155"/>
                      </a:lnTo>
                      <a:lnTo>
                        <a:pt x="100" y="154"/>
                      </a:lnTo>
                      <a:lnTo>
                        <a:pt x="106" y="152"/>
                      </a:lnTo>
                      <a:lnTo>
                        <a:pt x="110" y="149"/>
                      </a:lnTo>
                      <a:lnTo>
                        <a:pt x="114" y="147"/>
                      </a:lnTo>
                      <a:lnTo>
                        <a:pt x="116" y="143"/>
                      </a:lnTo>
                      <a:lnTo>
                        <a:pt x="118" y="140"/>
                      </a:lnTo>
                      <a:lnTo>
                        <a:pt x="118" y="136"/>
                      </a:lnTo>
                      <a:lnTo>
                        <a:pt x="118" y="134"/>
                      </a:lnTo>
                      <a:lnTo>
                        <a:pt x="116" y="131"/>
                      </a:lnTo>
                      <a:lnTo>
                        <a:pt x="115" y="129"/>
                      </a:lnTo>
                      <a:lnTo>
                        <a:pt x="114" y="126"/>
                      </a:lnTo>
                      <a:lnTo>
                        <a:pt x="112" y="125"/>
                      </a:lnTo>
                      <a:lnTo>
                        <a:pt x="108" y="123"/>
                      </a:lnTo>
                      <a:lnTo>
                        <a:pt x="103" y="122"/>
                      </a:lnTo>
                      <a:lnTo>
                        <a:pt x="98" y="120"/>
                      </a:lnTo>
                      <a:lnTo>
                        <a:pt x="85" y="117"/>
                      </a:lnTo>
                      <a:lnTo>
                        <a:pt x="72" y="114"/>
                      </a:lnTo>
                      <a:lnTo>
                        <a:pt x="61" y="111"/>
                      </a:lnTo>
                      <a:lnTo>
                        <a:pt x="51" y="108"/>
                      </a:lnTo>
                      <a:lnTo>
                        <a:pt x="42" y="105"/>
                      </a:lnTo>
                      <a:lnTo>
                        <a:pt x="35" y="102"/>
                      </a:lnTo>
                      <a:lnTo>
                        <a:pt x="30" y="98"/>
                      </a:lnTo>
                      <a:lnTo>
                        <a:pt x="25" y="96"/>
                      </a:lnTo>
                      <a:lnTo>
                        <a:pt x="20" y="92"/>
                      </a:lnTo>
                      <a:lnTo>
                        <a:pt x="17" y="88"/>
                      </a:lnTo>
                      <a:lnTo>
                        <a:pt x="13" y="84"/>
                      </a:lnTo>
                      <a:lnTo>
                        <a:pt x="9" y="79"/>
                      </a:lnTo>
                      <a:lnTo>
                        <a:pt x="7" y="73"/>
                      </a:lnTo>
                      <a:lnTo>
                        <a:pt x="6" y="68"/>
                      </a:lnTo>
                      <a:lnTo>
                        <a:pt x="5" y="62"/>
                      </a:lnTo>
                      <a:lnTo>
                        <a:pt x="5" y="56"/>
                      </a:lnTo>
                      <a:lnTo>
                        <a:pt x="5" y="51"/>
                      </a:lnTo>
                      <a:lnTo>
                        <a:pt x="6" y="45"/>
                      </a:lnTo>
                      <a:lnTo>
                        <a:pt x="7" y="40"/>
                      </a:lnTo>
                      <a:lnTo>
                        <a:pt x="9" y="34"/>
                      </a:lnTo>
                      <a:lnTo>
                        <a:pt x="12" y="29"/>
                      </a:lnTo>
                      <a:lnTo>
                        <a:pt x="14" y="26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33" y="10"/>
                      </a:lnTo>
                      <a:lnTo>
                        <a:pt x="39" y="7"/>
                      </a:lnTo>
                      <a:lnTo>
                        <a:pt x="45" y="5"/>
                      </a:lnTo>
                      <a:lnTo>
                        <a:pt x="54" y="3"/>
                      </a:lnTo>
                      <a:lnTo>
                        <a:pt x="61" y="1"/>
                      </a:lnTo>
                      <a:lnTo>
                        <a:pt x="69" y="0"/>
                      </a:lnTo>
                      <a:lnTo>
                        <a:pt x="79" y="0"/>
                      </a:lnTo>
                      <a:lnTo>
                        <a:pt x="88" y="0"/>
                      </a:lnTo>
                      <a:lnTo>
                        <a:pt x="96" y="1"/>
                      </a:lnTo>
                      <a:lnTo>
                        <a:pt x="103" y="3"/>
                      </a:lnTo>
                      <a:lnTo>
                        <a:pt x="110" y="4"/>
                      </a:lnTo>
                      <a:lnTo>
                        <a:pt x="118" y="5"/>
                      </a:lnTo>
                      <a:lnTo>
                        <a:pt x="124" y="7"/>
                      </a:lnTo>
                      <a:lnTo>
                        <a:pt x="128" y="10"/>
                      </a:lnTo>
                      <a:lnTo>
                        <a:pt x="133" y="12"/>
                      </a:lnTo>
                      <a:lnTo>
                        <a:pt x="138" y="16"/>
                      </a:lnTo>
                      <a:lnTo>
                        <a:pt x="142" y="20"/>
                      </a:lnTo>
                      <a:lnTo>
                        <a:pt x="145" y="23"/>
                      </a:lnTo>
                      <a:lnTo>
                        <a:pt x="149" y="28"/>
                      </a:lnTo>
                      <a:lnTo>
                        <a:pt x="151" y="33"/>
                      </a:lnTo>
                      <a:lnTo>
                        <a:pt x="154" y="38"/>
                      </a:lnTo>
                      <a:lnTo>
                        <a:pt x="156" y="44"/>
                      </a:lnTo>
                      <a:lnTo>
                        <a:pt x="158" y="49"/>
                      </a:lnTo>
                      <a:lnTo>
                        <a:pt x="113" y="54"/>
                      </a:lnTo>
                      <a:lnTo>
                        <a:pt x="110" y="49"/>
                      </a:lnTo>
                      <a:lnTo>
                        <a:pt x="108" y="45"/>
                      </a:lnTo>
                      <a:lnTo>
                        <a:pt x="106" y="41"/>
                      </a:lnTo>
                      <a:lnTo>
                        <a:pt x="102" y="38"/>
                      </a:lnTo>
                      <a:lnTo>
                        <a:pt x="98" y="35"/>
                      </a:lnTo>
                      <a:lnTo>
                        <a:pt x="94" y="33"/>
                      </a:lnTo>
                      <a:lnTo>
                        <a:pt x="88" y="32"/>
                      </a:lnTo>
                      <a:lnTo>
                        <a:pt x="80" y="32"/>
                      </a:lnTo>
                      <a:lnTo>
                        <a:pt x="72" y="32"/>
                      </a:lnTo>
                      <a:lnTo>
                        <a:pt x="65" y="33"/>
                      </a:lnTo>
                      <a:lnTo>
                        <a:pt x="60" y="35"/>
                      </a:lnTo>
                      <a:lnTo>
                        <a:pt x="55" y="38"/>
                      </a:lnTo>
                      <a:lnTo>
                        <a:pt x="54" y="40"/>
                      </a:lnTo>
                      <a:lnTo>
                        <a:pt x="51" y="43"/>
                      </a:lnTo>
                      <a:lnTo>
                        <a:pt x="50" y="45"/>
                      </a:lnTo>
                      <a:lnTo>
                        <a:pt x="50" y="48"/>
                      </a:lnTo>
                      <a:lnTo>
                        <a:pt x="50" y="50"/>
                      </a:lnTo>
                      <a:lnTo>
                        <a:pt x="51" y="52"/>
                      </a:lnTo>
                      <a:lnTo>
                        <a:pt x="53" y="55"/>
                      </a:lnTo>
                      <a:lnTo>
                        <a:pt x="54" y="57"/>
                      </a:lnTo>
                      <a:lnTo>
                        <a:pt x="56" y="58"/>
                      </a:lnTo>
                      <a:lnTo>
                        <a:pt x="59" y="60"/>
                      </a:lnTo>
                      <a:lnTo>
                        <a:pt x="62" y="61"/>
                      </a:lnTo>
                      <a:lnTo>
                        <a:pt x="67" y="63"/>
                      </a:lnTo>
                      <a:lnTo>
                        <a:pt x="73" y="64"/>
                      </a:lnTo>
                      <a:lnTo>
                        <a:pt x="80" y="67"/>
                      </a:lnTo>
                      <a:lnTo>
                        <a:pt x="88" y="68"/>
                      </a:lnTo>
                      <a:lnTo>
                        <a:pt x="96" y="71"/>
                      </a:lnTo>
                      <a:lnTo>
                        <a:pt x="104" y="73"/>
                      </a:lnTo>
                      <a:lnTo>
                        <a:pt x="113" y="75"/>
                      </a:lnTo>
                      <a:lnTo>
                        <a:pt x="121" y="78"/>
                      </a:lnTo>
                      <a:lnTo>
                        <a:pt x="128" y="80"/>
                      </a:lnTo>
                      <a:lnTo>
                        <a:pt x="134" y="83"/>
                      </a:lnTo>
                      <a:lnTo>
                        <a:pt x="140" y="86"/>
                      </a:lnTo>
                      <a:lnTo>
                        <a:pt x="145" y="89"/>
                      </a:lnTo>
                      <a:lnTo>
                        <a:pt x="149" y="92"/>
                      </a:lnTo>
                      <a:lnTo>
                        <a:pt x="155" y="98"/>
                      </a:lnTo>
                      <a:lnTo>
                        <a:pt x="160" y="107"/>
                      </a:lnTo>
                      <a:lnTo>
                        <a:pt x="162" y="117"/>
                      </a:lnTo>
                      <a:lnTo>
                        <a:pt x="163" y="128"/>
                      </a:lnTo>
                      <a:lnTo>
                        <a:pt x="163" y="134"/>
                      </a:lnTo>
                      <a:lnTo>
                        <a:pt x="162" y="140"/>
                      </a:lnTo>
                      <a:lnTo>
                        <a:pt x="161" y="145"/>
                      </a:lnTo>
                      <a:lnTo>
                        <a:pt x="158" y="149"/>
                      </a:lnTo>
                      <a:lnTo>
                        <a:pt x="155" y="155"/>
                      </a:lnTo>
                      <a:lnTo>
                        <a:pt x="151" y="160"/>
                      </a:lnTo>
                      <a:lnTo>
                        <a:pt x="148" y="164"/>
                      </a:lnTo>
                      <a:lnTo>
                        <a:pt x="143" y="169"/>
                      </a:lnTo>
                      <a:lnTo>
                        <a:pt x="138" y="174"/>
                      </a:lnTo>
                      <a:lnTo>
                        <a:pt x="132" y="177"/>
                      </a:lnTo>
                      <a:lnTo>
                        <a:pt x="125" y="180"/>
                      </a:lnTo>
                      <a:lnTo>
                        <a:pt x="118" y="182"/>
                      </a:lnTo>
                      <a:lnTo>
                        <a:pt x="110" y="185"/>
                      </a:lnTo>
                      <a:lnTo>
                        <a:pt x="102" y="186"/>
                      </a:lnTo>
                      <a:lnTo>
                        <a:pt x="92" y="187"/>
                      </a:lnTo>
                      <a:lnTo>
                        <a:pt x="83" y="187"/>
                      </a:lnTo>
                      <a:lnTo>
                        <a:pt x="74" y="187"/>
                      </a:lnTo>
                      <a:lnTo>
                        <a:pt x="66" y="186"/>
                      </a:lnTo>
                      <a:lnTo>
                        <a:pt x="59" y="185"/>
                      </a:lnTo>
                      <a:lnTo>
                        <a:pt x="51" y="183"/>
                      </a:lnTo>
                      <a:lnTo>
                        <a:pt x="44" y="182"/>
                      </a:lnTo>
                      <a:lnTo>
                        <a:pt x="38" y="180"/>
                      </a:lnTo>
                      <a:lnTo>
                        <a:pt x="32" y="176"/>
                      </a:lnTo>
                      <a:lnTo>
                        <a:pt x="27" y="174"/>
                      </a:lnTo>
                      <a:lnTo>
                        <a:pt x="23" y="170"/>
                      </a:lnTo>
                      <a:lnTo>
                        <a:pt x="18" y="165"/>
                      </a:lnTo>
                      <a:lnTo>
                        <a:pt x="13" y="162"/>
                      </a:lnTo>
                      <a:lnTo>
                        <a:pt x="9" y="157"/>
                      </a:lnTo>
                      <a:lnTo>
                        <a:pt x="6" y="151"/>
                      </a:lnTo>
                      <a:lnTo>
                        <a:pt x="3" y="146"/>
                      </a:lnTo>
                      <a:lnTo>
                        <a:pt x="1" y="140"/>
                      </a:lnTo>
                      <a:lnTo>
                        <a:pt x="0" y="1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3" name="Freeform 90"/>
                <p:cNvSpPr>
                  <a:spLocks noChangeAspect="1" noEditPoints="1"/>
                </p:cNvSpPr>
                <p:nvPr/>
              </p:nvSpPr>
              <p:spPr bwMode="auto">
                <a:xfrm>
                  <a:off x="1423" y="1966"/>
                  <a:ext cx="9" cy="48"/>
                </a:xfrm>
                <a:custGeom>
                  <a:avLst/>
                  <a:gdLst>
                    <a:gd name="T0" fmla="*/ 0 w 46"/>
                    <a:gd name="T1" fmla="*/ 8 h 242"/>
                    <a:gd name="T2" fmla="*/ 0 w 46"/>
                    <a:gd name="T3" fmla="*/ 0 h 242"/>
                    <a:gd name="T4" fmla="*/ 9 w 46"/>
                    <a:gd name="T5" fmla="*/ 0 h 242"/>
                    <a:gd name="T6" fmla="*/ 9 w 46"/>
                    <a:gd name="T7" fmla="*/ 8 h 242"/>
                    <a:gd name="T8" fmla="*/ 0 w 46"/>
                    <a:gd name="T9" fmla="*/ 8 h 242"/>
                    <a:gd name="T10" fmla="*/ 0 w 46"/>
                    <a:gd name="T11" fmla="*/ 48 h 242"/>
                    <a:gd name="T12" fmla="*/ 0 w 46"/>
                    <a:gd name="T13" fmla="*/ 13 h 242"/>
                    <a:gd name="T14" fmla="*/ 9 w 46"/>
                    <a:gd name="T15" fmla="*/ 13 h 242"/>
                    <a:gd name="T16" fmla="*/ 9 w 46"/>
                    <a:gd name="T17" fmla="*/ 48 h 242"/>
                    <a:gd name="T18" fmla="*/ 0 w 46"/>
                    <a:gd name="T19" fmla="*/ 48 h 24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6" h="242">
                      <a:moveTo>
                        <a:pt x="0" y="41"/>
                      </a:moveTo>
                      <a:lnTo>
                        <a:pt x="0" y="0"/>
                      </a:lnTo>
                      <a:lnTo>
                        <a:pt x="46" y="0"/>
                      </a:lnTo>
                      <a:lnTo>
                        <a:pt x="46" y="41"/>
                      </a:lnTo>
                      <a:lnTo>
                        <a:pt x="0" y="41"/>
                      </a:lnTo>
                      <a:close/>
                      <a:moveTo>
                        <a:pt x="0" y="242"/>
                      </a:moveTo>
                      <a:lnTo>
                        <a:pt x="0" y="65"/>
                      </a:lnTo>
                      <a:lnTo>
                        <a:pt x="46" y="65"/>
                      </a:lnTo>
                      <a:lnTo>
                        <a:pt x="46" y="242"/>
                      </a:lnTo>
                      <a:lnTo>
                        <a:pt x="0" y="2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4" name="Freeform 91"/>
                <p:cNvSpPr>
                  <a:spLocks noChangeAspect="1"/>
                </p:cNvSpPr>
                <p:nvPr/>
              </p:nvSpPr>
              <p:spPr bwMode="auto">
                <a:xfrm>
                  <a:off x="1442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2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1" y="182"/>
                      </a:lnTo>
                      <a:lnTo>
                        <a:pt x="111" y="92"/>
                      </a:lnTo>
                      <a:lnTo>
                        <a:pt x="111" y="85"/>
                      </a:lnTo>
                      <a:lnTo>
                        <a:pt x="111" y="79"/>
                      </a:lnTo>
                      <a:lnTo>
                        <a:pt x="111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9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7" y="37"/>
                      </a:lnTo>
                      <a:lnTo>
                        <a:pt x="82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7" y="48"/>
                      </a:lnTo>
                      <a:lnTo>
                        <a:pt x="54" y="52"/>
                      </a:lnTo>
                      <a:lnTo>
                        <a:pt x="51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6" y="83"/>
                      </a:lnTo>
                      <a:lnTo>
                        <a:pt x="46" y="89"/>
                      </a:lnTo>
                      <a:lnTo>
                        <a:pt x="46" y="95"/>
                      </a:lnTo>
                      <a:lnTo>
                        <a:pt x="46" y="102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6" y="5"/>
                      </a:lnTo>
                      <a:lnTo>
                        <a:pt x="46" y="32"/>
                      </a:lnTo>
                      <a:lnTo>
                        <a:pt x="52" y="24"/>
                      </a:lnTo>
                      <a:lnTo>
                        <a:pt x="58" y="18"/>
                      </a:lnTo>
                      <a:lnTo>
                        <a:pt x="64" y="12"/>
                      </a:lnTo>
                      <a:lnTo>
                        <a:pt x="70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100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1" y="17"/>
                      </a:lnTo>
                      <a:lnTo>
                        <a:pt x="144" y="21"/>
                      </a:lnTo>
                      <a:lnTo>
                        <a:pt x="147" y="24"/>
                      </a:lnTo>
                      <a:lnTo>
                        <a:pt x="149" y="29"/>
                      </a:lnTo>
                      <a:lnTo>
                        <a:pt x="152" y="35"/>
                      </a:lnTo>
                      <a:lnTo>
                        <a:pt x="153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5" name="Freeform 92"/>
                <p:cNvSpPr>
                  <a:spLocks noChangeAspect="1" noEditPoints="1"/>
                </p:cNvSpPr>
                <p:nvPr/>
              </p:nvSpPr>
              <p:spPr bwMode="auto">
                <a:xfrm>
                  <a:off x="1480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20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1" y="208"/>
                      </a:lnTo>
                      <a:lnTo>
                        <a:pt x="62" y="211"/>
                      </a:lnTo>
                      <a:lnTo>
                        <a:pt x="64" y="214"/>
                      </a:lnTo>
                      <a:lnTo>
                        <a:pt x="68" y="215"/>
                      </a:lnTo>
                      <a:lnTo>
                        <a:pt x="73" y="217"/>
                      </a:lnTo>
                      <a:lnTo>
                        <a:pt x="77" y="219"/>
                      </a:lnTo>
                      <a:lnTo>
                        <a:pt x="85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4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1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5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1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2" y="170"/>
                      </a:lnTo>
                      <a:lnTo>
                        <a:pt x="26" y="165"/>
                      </a:lnTo>
                      <a:lnTo>
                        <a:pt x="20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2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2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20" y="24"/>
                      </a:lnTo>
                      <a:lnTo>
                        <a:pt x="25" y="18"/>
                      </a:lnTo>
                      <a:lnTo>
                        <a:pt x="31" y="14"/>
                      </a:lnTo>
                      <a:lnTo>
                        <a:pt x="37" y="10"/>
                      </a:lnTo>
                      <a:lnTo>
                        <a:pt x="43" y="6"/>
                      </a:lnTo>
                      <a:lnTo>
                        <a:pt x="50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8" y="187"/>
                      </a:lnTo>
                      <a:lnTo>
                        <a:pt x="168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50" y="237"/>
                      </a:lnTo>
                      <a:lnTo>
                        <a:pt x="145" y="240"/>
                      </a:lnTo>
                      <a:lnTo>
                        <a:pt x="139" y="244"/>
                      </a:lnTo>
                      <a:lnTo>
                        <a:pt x="132" y="248"/>
                      </a:lnTo>
                      <a:lnTo>
                        <a:pt x="124" y="250"/>
                      </a:lnTo>
                      <a:lnTo>
                        <a:pt x="121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8" y="254"/>
                      </a:lnTo>
                      <a:lnTo>
                        <a:pt x="102" y="254"/>
                      </a:lnTo>
                      <a:lnTo>
                        <a:pt x="97" y="255"/>
                      </a:lnTo>
                      <a:lnTo>
                        <a:pt x="91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9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9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9" y="115"/>
                      </a:lnTo>
                      <a:lnTo>
                        <a:pt x="50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6" y="132"/>
                      </a:lnTo>
                      <a:lnTo>
                        <a:pt x="62" y="138"/>
                      </a:lnTo>
                      <a:lnTo>
                        <a:pt x="68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1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4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20" y="115"/>
                      </a:lnTo>
                      <a:lnTo>
                        <a:pt x="121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1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5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2" y="44"/>
                      </a:lnTo>
                      <a:lnTo>
                        <a:pt x="57" y="50"/>
                      </a:lnTo>
                      <a:lnTo>
                        <a:pt x="55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9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6" name="Freeform 93"/>
                <p:cNvSpPr>
                  <a:spLocks noChangeAspect="1"/>
                </p:cNvSpPr>
                <p:nvPr/>
              </p:nvSpPr>
              <p:spPr bwMode="auto">
                <a:xfrm>
                  <a:off x="1541" y="1978"/>
                  <a:ext cx="50" cy="36"/>
                </a:xfrm>
                <a:custGeom>
                  <a:avLst/>
                  <a:gdLst>
                    <a:gd name="T0" fmla="*/ 9 w 252"/>
                    <a:gd name="T1" fmla="*/ 1 h 182"/>
                    <a:gd name="T2" fmla="*/ 10 w 252"/>
                    <a:gd name="T3" fmla="*/ 4 h 182"/>
                    <a:gd name="T4" fmla="*/ 12 w 252"/>
                    <a:gd name="T5" fmla="*/ 2 h 182"/>
                    <a:gd name="T6" fmla="*/ 15 w 252"/>
                    <a:gd name="T7" fmla="*/ 1 h 182"/>
                    <a:gd name="T8" fmla="*/ 18 w 252"/>
                    <a:gd name="T9" fmla="*/ 0 h 182"/>
                    <a:gd name="T10" fmla="*/ 20 w 252"/>
                    <a:gd name="T11" fmla="*/ 0 h 182"/>
                    <a:gd name="T12" fmla="*/ 23 w 252"/>
                    <a:gd name="T13" fmla="*/ 1 h 182"/>
                    <a:gd name="T14" fmla="*/ 26 w 252"/>
                    <a:gd name="T15" fmla="*/ 2 h 182"/>
                    <a:gd name="T16" fmla="*/ 28 w 252"/>
                    <a:gd name="T17" fmla="*/ 4 h 182"/>
                    <a:gd name="T18" fmla="*/ 30 w 252"/>
                    <a:gd name="T19" fmla="*/ 4 h 182"/>
                    <a:gd name="T20" fmla="*/ 32 w 252"/>
                    <a:gd name="T21" fmla="*/ 2 h 182"/>
                    <a:gd name="T22" fmla="*/ 35 w 252"/>
                    <a:gd name="T23" fmla="*/ 1 h 182"/>
                    <a:gd name="T24" fmla="*/ 38 w 252"/>
                    <a:gd name="T25" fmla="*/ 0 h 182"/>
                    <a:gd name="T26" fmla="*/ 40 w 252"/>
                    <a:gd name="T27" fmla="*/ 0 h 182"/>
                    <a:gd name="T28" fmla="*/ 44 w 252"/>
                    <a:gd name="T29" fmla="*/ 1 h 182"/>
                    <a:gd name="T30" fmla="*/ 46 w 252"/>
                    <a:gd name="T31" fmla="*/ 3 h 182"/>
                    <a:gd name="T32" fmla="*/ 48 w 252"/>
                    <a:gd name="T33" fmla="*/ 5 h 182"/>
                    <a:gd name="T34" fmla="*/ 49 w 252"/>
                    <a:gd name="T35" fmla="*/ 7 h 182"/>
                    <a:gd name="T36" fmla="*/ 50 w 252"/>
                    <a:gd name="T37" fmla="*/ 9 h 182"/>
                    <a:gd name="T38" fmla="*/ 50 w 252"/>
                    <a:gd name="T39" fmla="*/ 10 h 182"/>
                    <a:gd name="T40" fmla="*/ 50 w 252"/>
                    <a:gd name="T41" fmla="*/ 12 h 182"/>
                    <a:gd name="T42" fmla="*/ 50 w 252"/>
                    <a:gd name="T43" fmla="*/ 36 h 182"/>
                    <a:gd name="T44" fmla="*/ 41 w 252"/>
                    <a:gd name="T45" fmla="*/ 16 h 182"/>
                    <a:gd name="T46" fmla="*/ 41 w 252"/>
                    <a:gd name="T47" fmla="*/ 12 h 182"/>
                    <a:gd name="T48" fmla="*/ 40 w 252"/>
                    <a:gd name="T49" fmla="*/ 9 h 182"/>
                    <a:gd name="T50" fmla="*/ 38 w 252"/>
                    <a:gd name="T51" fmla="*/ 8 h 182"/>
                    <a:gd name="T52" fmla="*/ 36 w 252"/>
                    <a:gd name="T53" fmla="*/ 7 h 182"/>
                    <a:gd name="T54" fmla="*/ 34 w 252"/>
                    <a:gd name="T55" fmla="*/ 8 h 182"/>
                    <a:gd name="T56" fmla="*/ 33 w 252"/>
                    <a:gd name="T57" fmla="*/ 9 h 182"/>
                    <a:gd name="T58" fmla="*/ 31 w 252"/>
                    <a:gd name="T59" fmla="*/ 10 h 182"/>
                    <a:gd name="T60" fmla="*/ 30 w 252"/>
                    <a:gd name="T61" fmla="*/ 12 h 182"/>
                    <a:gd name="T62" fmla="*/ 30 w 252"/>
                    <a:gd name="T63" fmla="*/ 13 h 182"/>
                    <a:gd name="T64" fmla="*/ 30 w 252"/>
                    <a:gd name="T65" fmla="*/ 15 h 182"/>
                    <a:gd name="T66" fmla="*/ 30 w 252"/>
                    <a:gd name="T67" fmla="*/ 17 h 182"/>
                    <a:gd name="T68" fmla="*/ 30 w 252"/>
                    <a:gd name="T69" fmla="*/ 19 h 182"/>
                    <a:gd name="T70" fmla="*/ 20 w 252"/>
                    <a:gd name="T71" fmla="*/ 36 h 182"/>
                    <a:gd name="T72" fmla="*/ 20 w 252"/>
                    <a:gd name="T73" fmla="*/ 14 h 182"/>
                    <a:gd name="T74" fmla="*/ 20 w 252"/>
                    <a:gd name="T75" fmla="*/ 11 h 182"/>
                    <a:gd name="T76" fmla="*/ 20 w 252"/>
                    <a:gd name="T77" fmla="*/ 10 h 182"/>
                    <a:gd name="T78" fmla="*/ 19 w 252"/>
                    <a:gd name="T79" fmla="*/ 9 h 182"/>
                    <a:gd name="T80" fmla="*/ 18 w 252"/>
                    <a:gd name="T81" fmla="*/ 8 h 182"/>
                    <a:gd name="T82" fmla="*/ 16 w 252"/>
                    <a:gd name="T83" fmla="*/ 7 h 182"/>
                    <a:gd name="T84" fmla="*/ 15 w 252"/>
                    <a:gd name="T85" fmla="*/ 7 h 182"/>
                    <a:gd name="T86" fmla="*/ 13 w 252"/>
                    <a:gd name="T87" fmla="*/ 8 h 182"/>
                    <a:gd name="T88" fmla="*/ 11 w 252"/>
                    <a:gd name="T89" fmla="*/ 9 h 182"/>
                    <a:gd name="T90" fmla="*/ 10 w 252"/>
                    <a:gd name="T91" fmla="*/ 11 h 182"/>
                    <a:gd name="T92" fmla="*/ 10 w 252"/>
                    <a:gd name="T93" fmla="*/ 12 h 182"/>
                    <a:gd name="T94" fmla="*/ 9 w 252"/>
                    <a:gd name="T95" fmla="*/ 14 h 182"/>
                    <a:gd name="T96" fmla="*/ 9 w 252"/>
                    <a:gd name="T97" fmla="*/ 16 h 182"/>
                    <a:gd name="T98" fmla="*/ 9 w 252"/>
                    <a:gd name="T99" fmla="*/ 18 h 182"/>
                    <a:gd name="T100" fmla="*/ 9 w 252"/>
                    <a:gd name="T101" fmla="*/ 36 h 182"/>
                    <a:gd name="T102" fmla="*/ 0 w 252"/>
                    <a:gd name="T103" fmla="*/ 1 h 182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0" t="0" r="r" b="b"/>
                  <a:pathLst>
                    <a:path w="252" h="182">
                      <a:moveTo>
                        <a:pt x="0" y="5"/>
                      </a:moveTo>
                      <a:lnTo>
                        <a:pt x="46" y="5"/>
                      </a:lnTo>
                      <a:lnTo>
                        <a:pt x="46" y="29"/>
                      </a:lnTo>
                      <a:lnTo>
                        <a:pt x="50" y="22"/>
                      </a:lnTo>
                      <a:lnTo>
                        <a:pt x="56" y="16"/>
                      </a:lnTo>
                      <a:lnTo>
                        <a:pt x="62" y="11"/>
                      </a:lnTo>
                      <a:lnTo>
                        <a:pt x="68" y="7"/>
                      </a:lnTo>
                      <a:lnTo>
                        <a:pt x="76" y="4"/>
                      </a:lnTo>
                      <a:lnTo>
                        <a:pt x="82" y="1"/>
                      </a:lnTo>
                      <a:lnTo>
                        <a:pt x="89" y="0"/>
                      </a:lnTo>
                      <a:lnTo>
                        <a:pt x="96" y="0"/>
                      </a:lnTo>
                      <a:lnTo>
                        <a:pt x="103" y="0"/>
                      </a:lnTo>
                      <a:lnTo>
                        <a:pt x="110" y="1"/>
                      </a:lnTo>
                      <a:lnTo>
                        <a:pt x="118" y="4"/>
                      </a:lnTo>
                      <a:lnTo>
                        <a:pt x="124" y="7"/>
                      </a:lnTo>
                      <a:lnTo>
                        <a:pt x="129" y="11"/>
                      </a:lnTo>
                      <a:lnTo>
                        <a:pt x="135" y="16"/>
                      </a:lnTo>
                      <a:lnTo>
                        <a:pt x="139" y="22"/>
                      </a:lnTo>
                      <a:lnTo>
                        <a:pt x="143" y="29"/>
                      </a:lnTo>
                      <a:lnTo>
                        <a:pt x="149" y="22"/>
                      </a:lnTo>
                      <a:lnTo>
                        <a:pt x="155" y="16"/>
                      </a:lnTo>
                      <a:lnTo>
                        <a:pt x="161" y="11"/>
                      </a:lnTo>
                      <a:lnTo>
                        <a:pt x="167" y="7"/>
                      </a:lnTo>
                      <a:lnTo>
                        <a:pt x="174" y="4"/>
                      </a:lnTo>
                      <a:lnTo>
                        <a:pt x="181" y="1"/>
                      </a:lnTo>
                      <a:lnTo>
                        <a:pt x="189" y="0"/>
                      </a:lnTo>
                      <a:lnTo>
                        <a:pt x="196" y="0"/>
                      </a:lnTo>
                      <a:lnTo>
                        <a:pt x="204" y="1"/>
                      </a:lnTo>
                      <a:lnTo>
                        <a:pt x="213" y="3"/>
                      </a:lnTo>
                      <a:lnTo>
                        <a:pt x="220" y="5"/>
                      </a:lnTo>
                      <a:lnTo>
                        <a:pt x="227" y="9"/>
                      </a:lnTo>
                      <a:lnTo>
                        <a:pt x="233" y="14"/>
                      </a:lnTo>
                      <a:lnTo>
                        <a:pt x="239" y="18"/>
                      </a:lnTo>
                      <a:lnTo>
                        <a:pt x="244" y="24"/>
                      </a:lnTo>
                      <a:lnTo>
                        <a:pt x="248" y="32"/>
                      </a:lnTo>
                      <a:lnTo>
                        <a:pt x="249" y="34"/>
                      </a:lnTo>
                      <a:lnTo>
                        <a:pt x="249" y="38"/>
                      </a:lnTo>
                      <a:lnTo>
                        <a:pt x="250" y="43"/>
                      </a:lnTo>
                      <a:lnTo>
                        <a:pt x="251" y="46"/>
                      </a:lnTo>
                      <a:lnTo>
                        <a:pt x="251" y="52"/>
                      </a:lnTo>
                      <a:lnTo>
                        <a:pt x="252" y="57"/>
                      </a:lnTo>
                      <a:lnTo>
                        <a:pt x="252" y="63"/>
                      </a:lnTo>
                      <a:lnTo>
                        <a:pt x="252" y="69"/>
                      </a:lnTo>
                      <a:lnTo>
                        <a:pt x="252" y="182"/>
                      </a:lnTo>
                      <a:lnTo>
                        <a:pt x="207" y="182"/>
                      </a:lnTo>
                      <a:lnTo>
                        <a:pt x="207" y="81"/>
                      </a:lnTo>
                      <a:lnTo>
                        <a:pt x="207" y="69"/>
                      </a:lnTo>
                      <a:lnTo>
                        <a:pt x="205" y="60"/>
                      </a:lnTo>
                      <a:lnTo>
                        <a:pt x="203" y="52"/>
                      </a:lnTo>
                      <a:lnTo>
                        <a:pt x="202" y="48"/>
                      </a:lnTo>
                      <a:lnTo>
                        <a:pt x="198" y="43"/>
                      </a:lnTo>
                      <a:lnTo>
                        <a:pt x="193" y="39"/>
                      </a:lnTo>
                      <a:lnTo>
                        <a:pt x="187" y="38"/>
                      </a:lnTo>
                      <a:lnTo>
                        <a:pt x="183" y="37"/>
                      </a:lnTo>
                      <a:lnTo>
                        <a:pt x="178" y="37"/>
                      </a:lnTo>
                      <a:lnTo>
                        <a:pt x="173" y="38"/>
                      </a:lnTo>
                      <a:lnTo>
                        <a:pt x="168" y="40"/>
                      </a:lnTo>
                      <a:lnTo>
                        <a:pt x="165" y="43"/>
                      </a:lnTo>
                      <a:lnTo>
                        <a:pt x="161" y="46"/>
                      </a:lnTo>
                      <a:lnTo>
                        <a:pt x="157" y="50"/>
                      </a:lnTo>
                      <a:lnTo>
                        <a:pt x="155" y="56"/>
                      </a:lnTo>
                      <a:lnTo>
                        <a:pt x="153" y="61"/>
                      </a:lnTo>
                      <a:lnTo>
                        <a:pt x="151" y="63"/>
                      </a:lnTo>
                      <a:lnTo>
                        <a:pt x="151" y="67"/>
                      </a:lnTo>
                      <a:lnTo>
                        <a:pt x="150" y="72"/>
                      </a:lnTo>
                      <a:lnTo>
                        <a:pt x="150" y="75"/>
                      </a:lnTo>
                      <a:lnTo>
                        <a:pt x="149" y="80"/>
                      </a:lnTo>
                      <a:lnTo>
                        <a:pt x="149" y="86"/>
                      </a:lnTo>
                      <a:lnTo>
                        <a:pt x="149" y="91"/>
                      </a:lnTo>
                      <a:lnTo>
                        <a:pt x="149" y="97"/>
                      </a:lnTo>
                      <a:lnTo>
                        <a:pt x="149" y="182"/>
                      </a:lnTo>
                      <a:lnTo>
                        <a:pt x="103" y="182"/>
                      </a:lnTo>
                      <a:lnTo>
                        <a:pt x="103" y="85"/>
                      </a:lnTo>
                      <a:lnTo>
                        <a:pt x="103" y="73"/>
                      </a:lnTo>
                      <a:lnTo>
                        <a:pt x="102" y="64"/>
                      </a:lnTo>
                      <a:lnTo>
                        <a:pt x="102" y="57"/>
                      </a:lnTo>
                      <a:lnTo>
                        <a:pt x="101" y="52"/>
                      </a:lnTo>
                      <a:lnTo>
                        <a:pt x="100" y="49"/>
                      </a:lnTo>
                      <a:lnTo>
                        <a:pt x="97" y="46"/>
                      </a:lnTo>
                      <a:lnTo>
                        <a:pt x="96" y="44"/>
                      </a:lnTo>
                      <a:lnTo>
                        <a:pt x="94" y="41"/>
                      </a:lnTo>
                      <a:lnTo>
                        <a:pt x="90" y="40"/>
                      </a:lnTo>
                      <a:lnTo>
                        <a:pt x="86" y="38"/>
                      </a:lnTo>
                      <a:lnTo>
                        <a:pt x="83" y="37"/>
                      </a:lnTo>
                      <a:lnTo>
                        <a:pt x="79" y="37"/>
                      </a:lnTo>
                      <a:lnTo>
                        <a:pt x="74" y="37"/>
                      </a:lnTo>
                      <a:lnTo>
                        <a:pt x="68" y="38"/>
                      </a:lnTo>
                      <a:lnTo>
                        <a:pt x="64" y="40"/>
                      </a:lnTo>
                      <a:lnTo>
                        <a:pt x="60" y="43"/>
                      </a:lnTo>
                      <a:lnTo>
                        <a:pt x="56" y="46"/>
                      </a:lnTo>
                      <a:lnTo>
                        <a:pt x="53" y="50"/>
                      </a:lnTo>
                      <a:lnTo>
                        <a:pt x="50" y="55"/>
                      </a:lnTo>
                      <a:lnTo>
                        <a:pt x="49" y="60"/>
                      </a:lnTo>
                      <a:lnTo>
                        <a:pt x="48" y="62"/>
                      </a:lnTo>
                      <a:lnTo>
                        <a:pt x="48" y="66"/>
                      </a:lnTo>
                      <a:lnTo>
                        <a:pt x="47" y="69"/>
                      </a:lnTo>
                      <a:lnTo>
                        <a:pt x="47" y="74"/>
                      </a:lnTo>
                      <a:lnTo>
                        <a:pt x="46" y="79"/>
                      </a:lnTo>
                      <a:lnTo>
                        <a:pt x="46" y="84"/>
                      </a:lnTo>
                      <a:lnTo>
                        <a:pt x="46" y="90"/>
                      </a:lnTo>
                      <a:lnTo>
                        <a:pt x="46" y="96"/>
                      </a:lnTo>
                      <a:lnTo>
                        <a:pt x="46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7" name="Freeform 94"/>
                <p:cNvSpPr>
                  <a:spLocks noChangeAspect="1" noEditPoints="1"/>
                </p:cNvSpPr>
                <p:nvPr/>
              </p:nvSpPr>
              <p:spPr bwMode="auto">
                <a:xfrm>
                  <a:off x="1598" y="1978"/>
                  <a:ext cx="33" cy="37"/>
                </a:xfrm>
                <a:custGeom>
                  <a:avLst/>
                  <a:gdLst>
                    <a:gd name="T0" fmla="*/ 1 w 164"/>
                    <a:gd name="T1" fmla="*/ 9 h 187"/>
                    <a:gd name="T2" fmla="*/ 3 w 164"/>
                    <a:gd name="T3" fmla="*/ 6 h 187"/>
                    <a:gd name="T4" fmla="*/ 5 w 164"/>
                    <a:gd name="T5" fmla="*/ 3 h 187"/>
                    <a:gd name="T6" fmla="*/ 8 w 164"/>
                    <a:gd name="T7" fmla="*/ 1 h 187"/>
                    <a:gd name="T8" fmla="*/ 11 w 164"/>
                    <a:gd name="T9" fmla="*/ 1 h 187"/>
                    <a:gd name="T10" fmla="*/ 16 w 164"/>
                    <a:gd name="T11" fmla="*/ 0 h 187"/>
                    <a:gd name="T12" fmla="*/ 20 w 164"/>
                    <a:gd name="T13" fmla="*/ 0 h 187"/>
                    <a:gd name="T14" fmla="*/ 23 w 164"/>
                    <a:gd name="T15" fmla="*/ 1 h 187"/>
                    <a:gd name="T16" fmla="*/ 26 w 164"/>
                    <a:gd name="T17" fmla="*/ 2 h 187"/>
                    <a:gd name="T18" fmla="*/ 29 w 164"/>
                    <a:gd name="T19" fmla="*/ 5 h 187"/>
                    <a:gd name="T20" fmla="*/ 30 w 164"/>
                    <a:gd name="T21" fmla="*/ 8 h 187"/>
                    <a:gd name="T22" fmla="*/ 31 w 164"/>
                    <a:gd name="T23" fmla="*/ 11 h 187"/>
                    <a:gd name="T24" fmla="*/ 31 w 164"/>
                    <a:gd name="T25" fmla="*/ 25 h 187"/>
                    <a:gd name="T26" fmla="*/ 31 w 164"/>
                    <a:gd name="T27" fmla="*/ 30 h 187"/>
                    <a:gd name="T28" fmla="*/ 32 w 164"/>
                    <a:gd name="T29" fmla="*/ 34 h 187"/>
                    <a:gd name="T30" fmla="*/ 24 w 164"/>
                    <a:gd name="T31" fmla="*/ 36 h 187"/>
                    <a:gd name="T32" fmla="*/ 23 w 164"/>
                    <a:gd name="T33" fmla="*/ 34 h 187"/>
                    <a:gd name="T34" fmla="*/ 23 w 164"/>
                    <a:gd name="T35" fmla="*/ 32 h 187"/>
                    <a:gd name="T36" fmla="*/ 21 w 164"/>
                    <a:gd name="T37" fmla="*/ 33 h 187"/>
                    <a:gd name="T38" fmla="*/ 18 w 164"/>
                    <a:gd name="T39" fmla="*/ 36 h 187"/>
                    <a:gd name="T40" fmla="*/ 13 w 164"/>
                    <a:gd name="T41" fmla="*/ 37 h 187"/>
                    <a:gd name="T42" fmla="*/ 9 w 164"/>
                    <a:gd name="T43" fmla="*/ 37 h 187"/>
                    <a:gd name="T44" fmla="*/ 6 w 164"/>
                    <a:gd name="T45" fmla="*/ 36 h 187"/>
                    <a:gd name="T46" fmla="*/ 3 w 164"/>
                    <a:gd name="T47" fmla="*/ 34 h 187"/>
                    <a:gd name="T48" fmla="*/ 1 w 164"/>
                    <a:gd name="T49" fmla="*/ 32 h 187"/>
                    <a:gd name="T50" fmla="*/ 0 w 164"/>
                    <a:gd name="T51" fmla="*/ 29 h 187"/>
                    <a:gd name="T52" fmla="*/ 0 w 164"/>
                    <a:gd name="T53" fmla="*/ 25 h 187"/>
                    <a:gd name="T54" fmla="*/ 1 w 164"/>
                    <a:gd name="T55" fmla="*/ 21 h 187"/>
                    <a:gd name="T56" fmla="*/ 4 w 164"/>
                    <a:gd name="T57" fmla="*/ 18 h 187"/>
                    <a:gd name="T58" fmla="*/ 7 w 164"/>
                    <a:gd name="T59" fmla="*/ 17 h 187"/>
                    <a:gd name="T60" fmla="*/ 9 w 164"/>
                    <a:gd name="T61" fmla="*/ 16 h 187"/>
                    <a:gd name="T62" fmla="*/ 12 w 164"/>
                    <a:gd name="T63" fmla="*/ 15 h 187"/>
                    <a:gd name="T64" fmla="*/ 17 w 164"/>
                    <a:gd name="T65" fmla="*/ 14 h 187"/>
                    <a:gd name="T66" fmla="*/ 20 w 164"/>
                    <a:gd name="T67" fmla="*/ 13 h 187"/>
                    <a:gd name="T68" fmla="*/ 21 w 164"/>
                    <a:gd name="T69" fmla="*/ 12 h 187"/>
                    <a:gd name="T70" fmla="*/ 21 w 164"/>
                    <a:gd name="T71" fmla="*/ 9 h 187"/>
                    <a:gd name="T72" fmla="*/ 18 w 164"/>
                    <a:gd name="T73" fmla="*/ 8 h 187"/>
                    <a:gd name="T74" fmla="*/ 14 w 164"/>
                    <a:gd name="T75" fmla="*/ 7 h 187"/>
                    <a:gd name="T76" fmla="*/ 11 w 164"/>
                    <a:gd name="T77" fmla="*/ 8 h 187"/>
                    <a:gd name="T78" fmla="*/ 10 w 164"/>
                    <a:gd name="T79" fmla="*/ 11 h 187"/>
                    <a:gd name="T80" fmla="*/ 20 w 164"/>
                    <a:gd name="T81" fmla="*/ 19 h 187"/>
                    <a:gd name="T82" fmla="*/ 16 w 164"/>
                    <a:gd name="T83" fmla="*/ 21 h 187"/>
                    <a:gd name="T84" fmla="*/ 12 w 164"/>
                    <a:gd name="T85" fmla="*/ 22 h 187"/>
                    <a:gd name="T86" fmla="*/ 10 w 164"/>
                    <a:gd name="T87" fmla="*/ 24 h 187"/>
                    <a:gd name="T88" fmla="*/ 9 w 164"/>
                    <a:gd name="T89" fmla="*/ 26 h 187"/>
                    <a:gd name="T90" fmla="*/ 10 w 164"/>
                    <a:gd name="T91" fmla="*/ 28 h 187"/>
                    <a:gd name="T92" fmla="*/ 13 w 164"/>
                    <a:gd name="T93" fmla="*/ 30 h 187"/>
                    <a:gd name="T94" fmla="*/ 17 w 164"/>
                    <a:gd name="T95" fmla="*/ 29 h 187"/>
                    <a:gd name="T96" fmla="*/ 20 w 164"/>
                    <a:gd name="T97" fmla="*/ 28 h 187"/>
                    <a:gd name="T98" fmla="*/ 21 w 164"/>
                    <a:gd name="T99" fmla="*/ 26 h 187"/>
                    <a:gd name="T100" fmla="*/ 21 w 164"/>
                    <a:gd name="T101" fmla="*/ 23 h 18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164" h="187">
                      <a:moveTo>
                        <a:pt x="46" y="58"/>
                      </a:moveTo>
                      <a:lnTo>
                        <a:pt x="5" y="54"/>
                      </a:lnTo>
                      <a:lnTo>
                        <a:pt x="6" y="48"/>
                      </a:lnTo>
                      <a:lnTo>
                        <a:pt x="9" y="41"/>
                      </a:lnTo>
                      <a:lnTo>
                        <a:pt x="11" y="35"/>
                      </a:lnTo>
                      <a:lnTo>
                        <a:pt x="14" y="31"/>
                      </a:lnTo>
                      <a:lnTo>
                        <a:pt x="17" y="26"/>
                      </a:lnTo>
                      <a:lnTo>
                        <a:pt x="21" y="21"/>
                      </a:lnTo>
                      <a:lnTo>
                        <a:pt x="24" y="17"/>
                      </a:lnTo>
                      <a:lnTo>
                        <a:pt x="28" y="14"/>
                      </a:lnTo>
                      <a:lnTo>
                        <a:pt x="33" y="11"/>
                      </a:lnTo>
                      <a:lnTo>
                        <a:pt x="38" y="7"/>
                      </a:lnTo>
                      <a:lnTo>
                        <a:pt x="44" y="5"/>
                      </a:lnTo>
                      <a:lnTo>
                        <a:pt x="50" y="4"/>
                      </a:lnTo>
                      <a:lnTo>
                        <a:pt x="56" y="3"/>
                      </a:lnTo>
                      <a:lnTo>
                        <a:pt x="63" y="1"/>
                      </a:lnTo>
                      <a:lnTo>
                        <a:pt x="70" y="0"/>
                      </a:lnTo>
                      <a:lnTo>
                        <a:pt x="78" y="0"/>
                      </a:lnTo>
                      <a:lnTo>
                        <a:pt x="86" y="0"/>
                      </a:lnTo>
                      <a:lnTo>
                        <a:pt x="93" y="0"/>
                      </a:lnTo>
                      <a:lnTo>
                        <a:pt x="99" y="1"/>
                      </a:lnTo>
                      <a:lnTo>
                        <a:pt x="105" y="1"/>
                      </a:lnTo>
                      <a:lnTo>
                        <a:pt x="111" y="3"/>
                      </a:lnTo>
                      <a:lnTo>
                        <a:pt x="116" y="4"/>
                      </a:lnTo>
                      <a:lnTo>
                        <a:pt x="121" y="6"/>
                      </a:lnTo>
                      <a:lnTo>
                        <a:pt x="124" y="7"/>
                      </a:lnTo>
                      <a:lnTo>
                        <a:pt x="131" y="11"/>
                      </a:lnTo>
                      <a:lnTo>
                        <a:pt x="136" y="16"/>
                      </a:lnTo>
                      <a:lnTo>
                        <a:pt x="141" y="22"/>
                      </a:lnTo>
                      <a:lnTo>
                        <a:pt x="145" y="27"/>
                      </a:lnTo>
                      <a:lnTo>
                        <a:pt x="146" y="31"/>
                      </a:lnTo>
                      <a:lnTo>
                        <a:pt x="148" y="34"/>
                      </a:lnTo>
                      <a:lnTo>
                        <a:pt x="149" y="38"/>
                      </a:lnTo>
                      <a:lnTo>
                        <a:pt x="151" y="44"/>
                      </a:lnTo>
                      <a:lnTo>
                        <a:pt x="151" y="49"/>
                      </a:lnTo>
                      <a:lnTo>
                        <a:pt x="152" y="56"/>
                      </a:lnTo>
                      <a:lnTo>
                        <a:pt x="152" y="62"/>
                      </a:lnTo>
                      <a:lnTo>
                        <a:pt x="152" y="69"/>
                      </a:lnTo>
                      <a:lnTo>
                        <a:pt x="152" y="124"/>
                      </a:lnTo>
                      <a:lnTo>
                        <a:pt x="152" y="135"/>
                      </a:lnTo>
                      <a:lnTo>
                        <a:pt x="153" y="145"/>
                      </a:lnTo>
                      <a:lnTo>
                        <a:pt x="153" y="153"/>
                      </a:lnTo>
                      <a:lnTo>
                        <a:pt x="154" y="159"/>
                      </a:lnTo>
                      <a:lnTo>
                        <a:pt x="155" y="165"/>
                      </a:lnTo>
                      <a:lnTo>
                        <a:pt x="158" y="170"/>
                      </a:lnTo>
                      <a:lnTo>
                        <a:pt x="160" y="176"/>
                      </a:lnTo>
                      <a:lnTo>
                        <a:pt x="164" y="182"/>
                      </a:lnTo>
                      <a:lnTo>
                        <a:pt x="118" y="182"/>
                      </a:lnTo>
                      <a:lnTo>
                        <a:pt x="117" y="180"/>
                      </a:lnTo>
                      <a:lnTo>
                        <a:pt x="116" y="176"/>
                      </a:lnTo>
                      <a:lnTo>
                        <a:pt x="115" y="172"/>
                      </a:lnTo>
                      <a:lnTo>
                        <a:pt x="113" y="168"/>
                      </a:lnTo>
                      <a:lnTo>
                        <a:pt x="113" y="165"/>
                      </a:lnTo>
                      <a:lnTo>
                        <a:pt x="112" y="164"/>
                      </a:lnTo>
                      <a:lnTo>
                        <a:pt x="111" y="162"/>
                      </a:lnTo>
                      <a:lnTo>
                        <a:pt x="105" y="168"/>
                      </a:lnTo>
                      <a:lnTo>
                        <a:pt x="99" y="172"/>
                      </a:lnTo>
                      <a:lnTo>
                        <a:pt x="93" y="177"/>
                      </a:lnTo>
                      <a:lnTo>
                        <a:pt x="87" y="181"/>
                      </a:lnTo>
                      <a:lnTo>
                        <a:pt x="80" y="183"/>
                      </a:lnTo>
                      <a:lnTo>
                        <a:pt x="72" y="186"/>
                      </a:lnTo>
                      <a:lnTo>
                        <a:pt x="65" y="187"/>
                      </a:lnTo>
                      <a:lnTo>
                        <a:pt x="58" y="187"/>
                      </a:lnTo>
                      <a:lnTo>
                        <a:pt x="52" y="187"/>
                      </a:lnTo>
                      <a:lnTo>
                        <a:pt x="45" y="186"/>
                      </a:lnTo>
                      <a:lnTo>
                        <a:pt x="39" y="185"/>
                      </a:lnTo>
                      <a:lnTo>
                        <a:pt x="34" y="183"/>
                      </a:lnTo>
                      <a:lnTo>
                        <a:pt x="29" y="181"/>
                      </a:lnTo>
                      <a:lnTo>
                        <a:pt x="24" y="179"/>
                      </a:lnTo>
                      <a:lnTo>
                        <a:pt x="20" y="176"/>
                      </a:lnTo>
                      <a:lnTo>
                        <a:pt x="16" y="172"/>
                      </a:lnTo>
                      <a:lnTo>
                        <a:pt x="12" y="169"/>
                      </a:lnTo>
                      <a:lnTo>
                        <a:pt x="10" y="164"/>
                      </a:lnTo>
                      <a:lnTo>
                        <a:pt x="6" y="160"/>
                      </a:lnTo>
                      <a:lnTo>
                        <a:pt x="5" y="155"/>
                      </a:lnTo>
                      <a:lnTo>
                        <a:pt x="3" y="151"/>
                      </a:lnTo>
                      <a:lnTo>
                        <a:pt x="1" y="146"/>
                      </a:lnTo>
                      <a:lnTo>
                        <a:pt x="0" y="140"/>
                      </a:lnTo>
                      <a:lnTo>
                        <a:pt x="0" y="135"/>
                      </a:lnTo>
                      <a:lnTo>
                        <a:pt x="0" y="128"/>
                      </a:lnTo>
                      <a:lnTo>
                        <a:pt x="1" y="120"/>
                      </a:lnTo>
                      <a:lnTo>
                        <a:pt x="4" y="113"/>
                      </a:lnTo>
                      <a:lnTo>
                        <a:pt x="6" y="107"/>
                      </a:lnTo>
                      <a:lnTo>
                        <a:pt x="10" y="102"/>
                      </a:lnTo>
                      <a:lnTo>
                        <a:pt x="15" y="96"/>
                      </a:lnTo>
                      <a:lnTo>
                        <a:pt x="21" y="92"/>
                      </a:lnTo>
                      <a:lnTo>
                        <a:pt x="26" y="89"/>
                      </a:lnTo>
                      <a:lnTo>
                        <a:pt x="29" y="88"/>
                      </a:lnTo>
                      <a:lnTo>
                        <a:pt x="33" y="86"/>
                      </a:lnTo>
                      <a:lnTo>
                        <a:pt x="36" y="84"/>
                      </a:lnTo>
                      <a:lnTo>
                        <a:pt x="41" y="83"/>
                      </a:lnTo>
                      <a:lnTo>
                        <a:pt x="46" y="81"/>
                      </a:lnTo>
                      <a:lnTo>
                        <a:pt x="51" y="80"/>
                      </a:lnTo>
                      <a:lnTo>
                        <a:pt x="57" y="79"/>
                      </a:lnTo>
                      <a:lnTo>
                        <a:pt x="62" y="78"/>
                      </a:lnTo>
                      <a:lnTo>
                        <a:pt x="69" y="77"/>
                      </a:lnTo>
                      <a:lnTo>
                        <a:pt x="76" y="75"/>
                      </a:lnTo>
                      <a:lnTo>
                        <a:pt x="82" y="73"/>
                      </a:lnTo>
                      <a:lnTo>
                        <a:pt x="88" y="72"/>
                      </a:lnTo>
                      <a:lnTo>
                        <a:pt x="94" y="71"/>
                      </a:lnTo>
                      <a:lnTo>
                        <a:pt x="99" y="68"/>
                      </a:lnTo>
                      <a:lnTo>
                        <a:pt x="103" y="67"/>
                      </a:lnTo>
                      <a:lnTo>
                        <a:pt x="106" y="66"/>
                      </a:lnTo>
                      <a:lnTo>
                        <a:pt x="106" y="62"/>
                      </a:lnTo>
                      <a:lnTo>
                        <a:pt x="106" y="56"/>
                      </a:lnTo>
                      <a:lnTo>
                        <a:pt x="105" y="50"/>
                      </a:lnTo>
                      <a:lnTo>
                        <a:pt x="103" y="46"/>
                      </a:lnTo>
                      <a:lnTo>
                        <a:pt x="100" y="43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3" y="37"/>
                      </a:lnTo>
                      <a:lnTo>
                        <a:pt x="75" y="37"/>
                      </a:lnTo>
                      <a:lnTo>
                        <a:pt x="70" y="37"/>
                      </a:lnTo>
                      <a:lnTo>
                        <a:pt x="64" y="38"/>
                      </a:lnTo>
                      <a:lnTo>
                        <a:pt x="60" y="40"/>
                      </a:lnTo>
                      <a:lnTo>
                        <a:pt x="57" y="41"/>
                      </a:lnTo>
                      <a:lnTo>
                        <a:pt x="53" y="44"/>
                      </a:lnTo>
                      <a:lnTo>
                        <a:pt x="51" y="48"/>
                      </a:lnTo>
                      <a:lnTo>
                        <a:pt x="48" y="54"/>
                      </a:lnTo>
                      <a:lnTo>
                        <a:pt x="46" y="58"/>
                      </a:lnTo>
                      <a:close/>
                      <a:moveTo>
                        <a:pt x="106" y="97"/>
                      </a:moveTo>
                      <a:lnTo>
                        <a:pt x="101" y="98"/>
                      </a:lnTo>
                      <a:lnTo>
                        <a:pt x="94" y="101"/>
                      </a:lnTo>
                      <a:lnTo>
                        <a:pt x="87" y="102"/>
                      </a:lnTo>
                      <a:lnTo>
                        <a:pt x="78" y="105"/>
                      </a:lnTo>
                      <a:lnTo>
                        <a:pt x="70" y="107"/>
                      </a:lnTo>
                      <a:lnTo>
                        <a:pt x="63" y="108"/>
                      </a:lnTo>
                      <a:lnTo>
                        <a:pt x="58" y="111"/>
                      </a:lnTo>
                      <a:lnTo>
                        <a:pt x="54" y="113"/>
                      </a:lnTo>
                      <a:lnTo>
                        <a:pt x="51" y="117"/>
                      </a:lnTo>
                      <a:lnTo>
                        <a:pt x="48" y="120"/>
                      </a:lnTo>
                      <a:lnTo>
                        <a:pt x="47" y="124"/>
                      </a:lnTo>
                      <a:lnTo>
                        <a:pt x="46" y="128"/>
                      </a:lnTo>
                      <a:lnTo>
                        <a:pt x="46" y="132"/>
                      </a:lnTo>
                      <a:lnTo>
                        <a:pt x="47" y="136"/>
                      </a:lnTo>
                      <a:lnTo>
                        <a:pt x="50" y="140"/>
                      </a:lnTo>
                      <a:lnTo>
                        <a:pt x="52" y="143"/>
                      </a:lnTo>
                      <a:lnTo>
                        <a:pt x="56" y="147"/>
                      </a:lnTo>
                      <a:lnTo>
                        <a:pt x="60" y="148"/>
                      </a:lnTo>
                      <a:lnTo>
                        <a:pt x="65" y="151"/>
                      </a:lnTo>
                      <a:lnTo>
                        <a:pt x="70" y="151"/>
                      </a:lnTo>
                      <a:lnTo>
                        <a:pt x="76" y="151"/>
                      </a:lnTo>
                      <a:lnTo>
                        <a:pt x="82" y="148"/>
                      </a:lnTo>
                      <a:lnTo>
                        <a:pt x="87" y="147"/>
                      </a:lnTo>
                      <a:lnTo>
                        <a:pt x="93" y="143"/>
                      </a:lnTo>
                      <a:lnTo>
                        <a:pt x="97" y="140"/>
                      </a:lnTo>
                      <a:lnTo>
                        <a:pt x="100" y="136"/>
                      </a:lnTo>
                      <a:lnTo>
                        <a:pt x="103" y="132"/>
                      </a:lnTo>
                      <a:lnTo>
                        <a:pt x="104" y="129"/>
                      </a:lnTo>
                      <a:lnTo>
                        <a:pt x="105" y="125"/>
                      </a:lnTo>
                      <a:lnTo>
                        <a:pt x="105" y="120"/>
                      </a:lnTo>
                      <a:lnTo>
                        <a:pt x="106" y="114"/>
                      </a:lnTo>
                      <a:lnTo>
                        <a:pt x="106" y="107"/>
                      </a:lnTo>
                      <a:lnTo>
                        <a:pt x="106" y="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8" name="Freeform 95"/>
                <p:cNvSpPr>
                  <a:spLocks noChangeAspect="1" noEditPoints="1"/>
                </p:cNvSpPr>
                <p:nvPr/>
              </p:nvSpPr>
              <p:spPr bwMode="auto">
                <a:xfrm>
                  <a:off x="1636" y="1978"/>
                  <a:ext cx="34" cy="51"/>
                </a:xfrm>
                <a:custGeom>
                  <a:avLst/>
                  <a:gdLst>
                    <a:gd name="T0" fmla="*/ 12 w 169"/>
                    <a:gd name="T1" fmla="*/ 41 h 255"/>
                    <a:gd name="T2" fmla="*/ 13 w 169"/>
                    <a:gd name="T3" fmla="*/ 43 h 255"/>
                    <a:gd name="T4" fmla="*/ 15 w 169"/>
                    <a:gd name="T5" fmla="*/ 44 h 255"/>
                    <a:gd name="T6" fmla="*/ 20 w 169"/>
                    <a:gd name="T7" fmla="*/ 43 h 255"/>
                    <a:gd name="T8" fmla="*/ 23 w 169"/>
                    <a:gd name="T9" fmla="*/ 42 h 255"/>
                    <a:gd name="T10" fmla="*/ 24 w 169"/>
                    <a:gd name="T11" fmla="*/ 40 h 255"/>
                    <a:gd name="T12" fmla="*/ 25 w 169"/>
                    <a:gd name="T13" fmla="*/ 37 h 255"/>
                    <a:gd name="T14" fmla="*/ 24 w 169"/>
                    <a:gd name="T15" fmla="*/ 32 h 255"/>
                    <a:gd name="T16" fmla="*/ 20 w 169"/>
                    <a:gd name="T17" fmla="*/ 35 h 255"/>
                    <a:gd name="T18" fmla="*/ 15 w 169"/>
                    <a:gd name="T19" fmla="*/ 36 h 255"/>
                    <a:gd name="T20" fmla="*/ 11 w 169"/>
                    <a:gd name="T21" fmla="*/ 36 h 255"/>
                    <a:gd name="T22" fmla="*/ 6 w 169"/>
                    <a:gd name="T23" fmla="*/ 34 h 255"/>
                    <a:gd name="T24" fmla="*/ 3 w 169"/>
                    <a:gd name="T25" fmla="*/ 30 h 255"/>
                    <a:gd name="T26" fmla="*/ 1 w 169"/>
                    <a:gd name="T27" fmla="*/ 26 h 255"/>
                    <a:gd name="T28" fmla="*/ 0 w 169"/>
                    <a:gd name="T29" fmla="*/ 22 h 255"/>
                    <a:gd name="T30" fmla="*/ 0 w 169"/>
                    <a:gd name="T31" fmla="*/ 16 h 255"/>
                    <a:gd name="T32" fmla="*/ 1 w 169"/>
                    <a:gd name="T33" fmla="*/ 10 h 255"/>
                    <a:gd name="T34" fmla="*/ 3 w 169"/>
                    <a:gd name="T35" fmla="*/ 6 h 255"/>
                    <a:gd name="T36" fmla="*/ 6 w 169"/>
                    <a:gd name="T37" fmla="*/ 3 h 255"/>
                    <a:gd name="T38" fmla="*/ 10 w 169"/>
                    <a:gd name="T39" fmla="*/ 1 h 255"/>
                    <a:gd name="T40" fmla="*/ 14 w 169"/>
                    <a:gd name="T41" fmla="*/ 0 h 255"/>
                    <a:gd name="T42" fmla="*/ 19 w 169"/>
                    <a:gd name="T43" fmla="*/ 1 h 255"/>
                    <a:gd name="T44" fmla="*/ 23 w 169"/>
                    <a:gd name="T45" fmla="*/ 3 h 255"/>
                    <a:gd name="T46" fmla="*/ 25 w 169"/>
                    <a:gd name="T47" fmla="*/ 1 h 255"/>
                    <a:gd name="T48" fmla="*/ 34 w 169"/>
                    <a:gd name="T49" fmla="*/ 34 h 255"/>
                    <a:gd name="T50" fmla="*/ 34 w 169"/>
                    <a:gd name="T51" fmla="*/ 39 h 255"/>
                    <a:gd name="T52" fmla="*/ 33 w 169"/>
                    <a:gd name="T53" fmla="*/ 42 h 255"/>
                    <a:gd name="T54" fmla="*/ 32 w 169"/>
                    <a:gd name="T55" fmla="*/ 45 h 255"/>
                    <a:gd name="T56" fmla="*/ 29 w 169"/>
                    <a:gd name="T57" fmla="*/ 48 h 255"/>
                    <a:gd name="T58" fmla="*/ 25 w 169"/>
                    <a:gd name="T59" fmla="*/ 50 h 255"/>
                    <a:gd name="T60" fmla="*/ 23 w 169"/>
                    <a:gd name="T61" fmla="*/ 51 h 255"/>
                    <a:gd name="T62" fmla="*/ 19 w 169"/>
                    <a:gd name="T63" fmla="*/ 51 h 255"/>
                    <a:gd name="T64" fmla="*/ 15 w 169"/>
                    <a:gd name="T65" fmla="*/ 51 h 255"/>
                    <a:gd name="T66" fmla="*/ 10 w 169"/>
                    <a:gd name="T67" fmla="*/ 50 h 255"/>
                    <a:gd name="T68" fmla="*/ 6 w 169"/>
                    <a:gd name="T69" fmla="*/ 49 h 255"/>
                    <a:gd name="T70" fmla="*/ 3 w 169"/>
                    <a:gd name="T71" fmla="*/ 46 h 255"/>
                    <a:gd name="T72" fmla="*/ 1 w 169"/>
                    <a:gd name="T73" fmla="*/ 43 h 255"/>
                    <a:gd name="T74" fmla="*/ 1 w 169"/>
                    <a:gd name="T75" fmla="*/ 40 h 255"/>
                    <a:gd name="T76" fmla="*/ 1 w 169"/>
                    <a:gd name="T77" fmla="*/ 39 h 255"/>
                    <a:gd name="T78" fmla="*/ 9 w 169"/>
                    <a:gd name="T79" fmla="*/ 18 h 255"/>
                    <a:gd name="T80" fmla="*/ 9 w 169"/>
                    <a:gd name="T81" fmla="*/ 22 h 255"/>
                    <a:gd name="T82" fmla="*/ 10 w 169"/>
                    <a:gd name="T83" fmla="*/ 25 h 255"/>
                    <a:gd name="T84" fmla="*/ 12 w 169"/>
                    <a:gd name="T85" fmla="*/ 28 h 255"/>
                    <a:gd name="T86" fmla="*/ 16 w 169"/>
                    <a:gd name="T87" fmla="*/ 29 h 255"/>
                    <a:gd name="T88" fmla="*/ 21 w 169"/>
                    <a:gd name="T89" fmla="*/ 28 h 255"/>
                    <a:gd name="T90" fmla="*/ 23 w 169"/>
                    <a:gd name="T91" fmla="*/ 25 h 255"/>
                    <a:gd name="T92" fmla="*/ 24 w 169"/>
                    <a:gd name="T93" fmla="*/ 22 h 255"/>
                    <a:gd name="T94" fmla="*/ 25 w 169"/>
                    <a:gd name="T95" fmla="*/ 18 h 255"/>
                    <a:gd name="T96" fmla="*/ 25 w 169"/>
                    <a:gd name="T97" fmla="*/ 15 h 255"/>
                    <a:gd name="T98" fmla="*/ 24 w 169"/>
                    <a:gd name="T99" fmla="*/ 12 h 255"/>
                    <a:gd name="T100" fmla="*/ 21 w 169"/>
                    <a:gd name="T101" fmla="*/ 9 h 255"/>
                    <a:gd name="T102" fmla="*/ 17 w 169"/>
                    <a:gd name="T103" fmla="*/ 7 h 255"/>
                    <a:gd name="T104" fmla="*/ 12 w 169"/>
                    <a:gd name="T105" fmla="*/ 9 h 255"/>
                    <a:gd name="T106" fmla="*/ 10 w 169"/>
                    <a:gd name="T107" fmla="*/ 11 h 255"/>
                    <a:gd name="T108" fmla="*/ 9 w 169"/>
                    <a:gd name="T109" fmla="*/ 14 h 255"/>
                    <a:gd name="T110" fmla="*/ 9 w 169"/>
                    <a:gd name="T111" fmla="*/ 18 h 25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169" h="255">
                      <a:moveTo>
                        <a:pt x="5" y="196"/>
                      </a:moveTo>
                      <a:lnTo>
                        <a:pt x="58" y="199"/>
                      </a:lnTo>
                      <a:lnTo>
                        <a:pt x="59" y="204"/>
                      </a:lnTo>
                      <a:lnTo>
                        <a:pt x="60" y="208"/>
                      </a:lnTo>
                      <a:lnTo>
                        <a:pt x="61" y="211"/>
                      </a:lnTo>
                      <a:lnTo>
                        <a:pt x="64" y="214"/>
                      </a:lnTo>
                      <a:lnTo>
                        <a:pt x="67" y="215"/>
                      </a:lnTo>
                      <a:lnTo>
                        <a:pt x="72" y="217"/>
                      </a:lnTo>
                      <a:lnTo>
                        <a:pt x="77" y="219"/>
                      </a:lnTo>
                      <a:lnTo>
                        <a:pt x="84" y="219"/>
                      </a:lnTo>
                      <a:lnTo>
                        <a:pt x="93" y="219"/>
                      </a:lnTo>
                      <a:lnTo>
                        <a:pt x="100" y="217"/>
                      </a:lnTo>
                      <a:lnTo>
                        <a:pt x="106" y="215"/>
                      </a:lnTo>
                      <a:lnTo>
                        <a:pt x="111" y="214"/>
                      </a:lnTo>
                      <a:lnTo>
                        <a:pt x="113" y="211"/>
                      </a:lnTo>
                      <a:lnTo>
                        <a:pt x="116" y="209"/>
                      </a:lnTo>
                      <a:lnTo>
                        <a:pt x="118" y="205"/>
                      </a:lnTo>
                      <a:lnTo>
                        <a:pt x="120" y="200"/>
                      </a:lnTo>
                      <a:lnTo>
                        <a:pt x="122" y="197"/>
                      </a:lnTo>
                      <a:lnTo>
                        <a:pt x="122" y="192"/>
                      </a:lnTo>
                      <a:lnTo>
                        <a:pt x="123" y="186"/>
                      </a:lnTo>
                      <a:lnTo>
                        <a:pt x="123" y="179"/>
                      </a:lnTo>
                      <a:lnTo>
                        <a:pt x="123" y="152"/>
                      </a:lnTo>
                      <a:lnTo>
                        <a:pt x="117" y="159"/>
                      </a:lnTo>
                      <a:lnTo>
                        <a:pt x="111" y="165"/>
                      </a:lnTo>
                      <a:lnTo>
                        <a:pt x="105" y="170"/>
                      </a:lnTo>
                      <a:lnTo>
                        <a:pt x="98" y="174"/>
                      </a:lnTo>
                      <a:lnTo>
                        <a:pt x="92" y="177"/>
                      </a:lnTo>
                      <a:lnTo>
                        <a:pt x="84" y="180"/>
                      </a:lnTo>
                      <a:lnTo>
                        <a:pt x="76" y="182"/>
                      </a:lnTo>
                      <a:lnTo>
                        <a:pt x="69" y="182"/>
                      </a:lnTo>
                      <a:lnTo>
                        <a:pt x="60" y="182"/>
                      </a:lnTo>
                      <a:lnTo>
                        <a:pt x="53" y="180"/>
                      </a:lnTo>
                      <a:lnTo>
                        <a:pt x="46" y="177"/>
                      </a:lnTo>
                      <a:lnTo>
                        <a:pt x="39" y="174"/>
                      </a:lnTo>
                      <a:lnTo>
                        <a:pt x="31" y="170"/>
                      </a:lnTo>
                      <a:lnTo>
                        <a:pt x="25" y="165"/>
                      </a:lnTo>
                      <a:lnTo>
                        <a:pt x="19" y="159"/>
                      </a:lnTo>
                      <a:lnTo>
                        <a:pt x="15" y="152"/>
                      </a:lnTo>
                      <a:lnTo>
                        <a:pt x="11" y="146"/>
                      </a:lnTo>
                      <a:lnTo>
                        <a:pt x="9" y="140"/>
                      </a:lnTo>
                      <a:lnTo>
                        <a:pt x="6" y="132"/>
                      </a:lnTo>
                      <a:lnTo>
                        <a:pt x="4" y="125"/>
                      </a:lnTo>
                      <a:lnTo>
                        <a:pt x="3" y="118"/>
                      </a:lnTo>
                      <a:lnTo>
                        <a:pt x="1" y="109"/>
                      </a:lnTo>
                      <a:lnTo>
                        <a:pt x="0" y="101"/>
                      </a:lnTo>
                      <a:lnTo>
                        <a:pt x="0" y="92"/>
                      </a:lnTo>
                      <a:lnTo>
                        <a:pt x="0" y="81"/>
                      </a:lnTo>
                      <a:lnTo>
                        <a:pt x="1" y="72"/>
                      </a:lnTo>
                      <a:lnTo>
                        <a:pt x="3" y="62"/>
                      </a:lnTo>
                      <a:lnTo>
                        <a:pt x="5" y="52"/>
                      </a:lnTo>
                      <a:lnTo>
                        <a:pt x="9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19" y="24"/>
                      </a:lnTo>
                      <a:lnTo>
                        <a:pt x="24" y="18"/>
                      </a:lnTo>
                      <a:lnTo>
                        <a:pt x="30" y="14"/>
                      </a:lnTo>
                      <a:lnTo>
                        <a:pt x="36" y="10"/>
                      </a:lnTo>
                      <a:lnTo>
                        <a:pt x="42" y="6"/>
                      </a:lnTo>
                      <a:lnTo>
                        <a:pt x="49" y="4"/>
                      </a:lnTo>
                      <a:lnTo>
                        <a:pt x="57" y="1"/>
                      </a:lnTo>
                      <a:lnTo>
                        <a:pt x="64" y="0"/>
                      </a:lnTo>
                      <a:lnTo>
                        <a:pt x="71" y="0"/>
                      </a:lnTo>
                      <a:lnTo>
                        <a:pt x="78" y="0"/>
                      </a:lnTo>
                      <a:lnTo>
                        <a:pt x="86" y="3"/>
                      </a:lnTo>
                      <a:lnTo>
                        <a:pt x="93" y="5"/>
                      </a:lnTo>
                      <a:lnTo>
                        <a:pt x="100" y="7"/>
                      </a:lnTo>
                      <a:lnTo>
                        <a:pt x="106" y="12"/>
                      </a:lnTo>
                      <a:lnTo>
                        <a:pt x="112" y="17"/>
                      </a:lnTo>
                      <a:lnTo>
                        <a:pt x="118" y="23"/>
                      </a:lnTo>
                      <a:lnTo>
                        <a:pt x="123" y="31"/>
                      </a:lnTo>
                      <a:lnTo>
                        <a:pt x="123" y="5"/>
                      </a:lnTo>
                      <a:lnTo>
                        <a:pt x="169" y="5"/>
                      </a:lnTo>
                      <a:lnTo>
                        <a:pt x="169" y="165"/>
                      </a:lnTo>
                      <a:lnTo>
                        <a:pt x="169" y="172"/>
                      </a:lnTo>
                      <a:lnTo>
                        <a:pt x="169" y="180"/>
                      </a:lnTo>
                      <a:lnTo>
                        <a:pt x="167" y="187"/>
                      </a:lnTo>
                      <a:lnTo>
                        <a:pt x="167" y="193"/>
                      </a:lnTo>
                      <a:lnTo>
                        <a:pt x="166" y="199"/>
                      </a:lnTo>
                      <a:lnTo>
                        <a:pt x="165" y="204"/>
                      </a:lnTo>
                      <a:lnTo>
                        <a:pt x="165" y="209"/>
                      </a:lnTo>
                      <a:lnTo>
                        <a:pt x="164" y="212"/>
                      </a:lnTo>
                      <a:lnTo>
                        <a:pt x="160" y="220"/>
                      </a:lnTo>
                      <a:lnTo>
                        <a:pt x="157" y="226"/>
                      </a:lnTo>
                      <a:lnTo>
                        <a:pt x="153" y="232"/>
                      </a:lnTo>
                      <a:lnTo>
                        <a:pt x="149" y="237"/>
                      </a:lnTo>
                      <a:lnTo>
                        <a:pt x="144" y="240"/>
                      </a:lnTo>
                      <a:lnTo>
                        <a:pt x="138" y="244"/>
                      </a:lnTo>
                      <a:lnTo>
                        <a:pt x="131" y="248"/>
                      </a:lnTo>
                      <a:lnTo>
                        <a:pt x="124" y="250"/>
                      </a:lnTo>
                      <a:lnTo>
                        <a:pt x="120" y="251"/>
                      </a:lnTo>
                      <a:lnTo>
                        <a:pt x="116" y="251"/>
                      </a:lnTo>
                      <a:lnTo>
                        <a:pt x="112" y="253"/>
                      </a:lnTo>
                      <a:lnTo>
                        <a:pt x="107" y="254"/>
                      </a:lnTo>
                      <a:lnTo>
                        <a:pt x="101" y="254"/>
                      </a:lnTo>
                      <a:lnTo>
                        <a:pt x="96" y="255"/>
                      </a:lnTo>
                      <a:lnTo>
                        <a:pt x="90" y="255"/>
                      </a:lnTo>
                      <a:lnTo>
                        <a:pt x="86" y="255"/>
                      </a:lnTo>
                      <a:lnTo>
                        <a:pt x="75" y="255"/>
                      </a:lnTo>
                      <a:lnTo>
                        <a:pt x="65" y="254"/>
                      </a:lnTo>
                      <a:lnTo>
                        <a:pt x="57" y="253"/>
                      </a:lnTo>
                      <a:lnTo>
                        <a:pt x="48" y="251"/>
                      </a:lnTo>
                      <a:lnTo>
                        <a:pt x="41" y="249"/>
                      </a:lnTo>
                      <a:lnTo>
                        <a:pt x="34" y="246"/>
                      </a:lnTo>
                      <a:lnTo>
                        <a:pt x="28" y="244"/>
                      </a:lnTo>
                      <a:lnTo>
                        <a:pt x="23" y="240"/>
                      </a:lnTo>
                      <a:lnTo>
                        <a:pt x="18" y="237"/>
                      </a:lnTo>
                      <a:lnTo>
                        <a:pt x="15" y="232"/>
                      </a:lnTo>
                      <a:lnTo>
                        <a:pt x="12" y="227"/>
                      </a:lnTo>
                      <a:lnTo>
                        <a:pt x="9" y="222"/>
                      </a:lnTo>
                      <a:lnTo>
                        <a:pt x="6" y="217"/>
                      </a:lnTo>
                      <a:lnTo>
                        <a:pt x="5" y="212"/>
                      </a:lnTo>
                      <a:lnTo>
                        <a:pt x="4" y="206"/>
                      </a:lnTo>
                      <a:lnTo>
                        <a:pt x="4" y="200"/>
                      </a:lnTo>
                      <a:lnTo>
                        <a:pt x="4" y="199"/>
                      </a:lnTo>
                      <a:lnTo>
                        <a:pt x="5" y="198"/>
                      </a:lnTo>
                      <a:lnTo>
                        <a:pt x="5" y="196"/>
                      </a:lnTo>
                      <a:lnTo>
                        <a:pt x="5" y="194"/>
                      </a:lnTo>
                      <a:lnTo>
                        <a:pt x="5" y="196"/>
                      </a:lnTo>
                      <a:close/>
                      <a:moveTo>
                        <a:pt x="46" y="90"/>
                      </a:moveTo>
                      <a:lnTo>
                        <a:pt x="46" y="97"/>
                      </a:lnTo>
                      <a:lnTo>
                        <a:pt x="47" y="103"/>
                      </a:lnTo>
                      <a:lnTo>
                        <a:pt x="47" y="111"/>
                      </a:lnTo>
                      <a:lnTo>
                        <a:pt x="48" y="115"/>
                      </a:lnTo>
                      <a:lnTo>
                        <a:pt x="49" y="122"/>
                      </a:lnTo>
                      <a:lnTo>
                        <a:pt x="52" y="125"/>
                      </a:lnTo>
                      <a:lnTo>
                        <a:pt x="53" y="129"/>
                      </a:lnTo>
                      <a:lnTo>
                        <a:pt x="55" y="132"/>
                      </a:lnTo>
                      <a:lnTo>
                        <a:pt x="61" y="138"/>
                      </a:lnTo>
                      <a:lnTo>
                        <a:pt x="67" y="142"/>
                      </a:lnTo>
                      <a:lnTo>
                        <a:pt x="75" y="145"/>
                      </a:lnTo>
                      <a:lnTo>
                        <a:pt x="82" y="146"/>
                      </a:lnTo>
                      <a:lnTo>
                        <a:pt x="90" y="145"/>
                      </a:lnTo>
                      <a:lnTo>
                        <a:pt x="98" y="142"/>
                      </a:lnTo>
                      <a:lnTo>
                        <a:pt x="105" y="138"/>
                      </a:lnTo>
                      <a:lnTo>
                        <a:pt x="111" y="132"/>
                      </a:lnTo>
                      <a:lnTo>
                        <a:pt x="113" y="129"/>
                      </a:lnTo>
                      <a:lnTo>
                        <a:pt x="116" y="125"/>
                      </a:lnTo>
                      <a:lnTo>
                        <a:pt x="118" y="120"/>
                      </a:lnTo>
                      <a:lnTo>
                        <a:pt x="119" y="115"/>
                      </a:lnTo>
                      <a:lnTo>
                        <a:pt x="120" y="111"/>
                      </a:lnTo>
                      <a:lnTo>
                        <a:pt x="122" y="105"/>
                      </a:lnTo>
                      <a:lnTo>
                        <a:pt x="123" y="98"/>
                      </a:lnTo>
                      <a:lnTo>
                        <a:pt x="123" y="92"/>
                      </a:lnTo>
                      <a:lnTo>
                        <a:pt x="123" y="86"/>
                      </a:lnTo>
                      <a:lnTo>
                        <a:pt x="122" y="79"/>
                      </a:lnTo>
                      <a:lnTo>
                        <a:pt x="122" y="73"/>
                      </a:lnTo>
                      <a:lnTo>
                        <a:pt x="120" y="68"/>
                      </a:lnTo>
                      <a:lnTo>
                        <a:pt x="118" y="63"/>
                      </a:lnTo>
                      <a:lnTo>
                        <a:pt x="117" y="58"/>
                      </a:lnTo>
                      <a:lnTo>
                        <a:pt x="114" y="55"/>
                      </a:lnTo>
                      <a:lnTo>
                        <a:pt x="112" y="51"/>
                      </a:lnTo>
                      <a:lnTo>
                        <a:pt x="106" y="45"/>
                      </a:lnTo>
                      <a:lnTo>
                        <a:pt x="99" y="40"/>
                      </a:lnTo>
                      <a:lnTo>
                        <a:pt x="92" y="38"/>
                      </a:lnTo>
                      <a:lnTo>
                        <a:pt x="83" y="37"/>
                      </a:lnTo>
                      <a:lnTo>
                        <a:pt x="75" y="38"/>
                      </a:lnTo>
                      <a:lnTo>
                        <a:pt x="69" y="40"/>
                      </a:lnTo>
                      <a:lnTo>
                        <a:pt x="61" y="44"/>
                      </a:lnTo>
                      <a:lnTo>
                        <a:pt x="57" y="50"/>
                      </a:lnTo>
                      <a:lnTo>
                        <a:pt x="54" y="54"/>
                      </a:lnTo>
                      <a:lnTo>
                        <a:pt x="52" y="57"/>
                      </a:lnTo>
                      <a:lnTo>
                        <a:pt x="51" y="62"/>
                      </a:lnTo>
                      <a:lnTo>
                        <a:pt x="48" y="67"/>
                      </a:lnTo>
                      <a:lnTo>
                        <a:pt x="47" y="72"/>
                      </a:lnTo>
                      <a:lnTo>
                        <a:pt x="47" y="78"/>
                      </a:lnTo>
                      <a:lnTo>
                        <a:pt x="46" y="85"/>
                      </a:lnTo>
                      <a:lnTo>
                        <a:pt x="46" y="91"/>
                      </a:lnTo>
                      <a:lnTo>
                        <a:pt x="46" y="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9" name="Freeform 96"/>
                <p:cNvSpPr>
                  <a:spLocks noChangeAspect="1"/>
                </p:cNvSpPr>
                <p:nvPr/>
              </p:nvSpPr>
              <p:spPr bwMode="auto">
                <a:xfrm>
                  <a:off x="1680" y="1978"/>
                  <a:ext cx="31" cy="36"/>
                </a:xfrm>
                <a:custGeom>
                  <a:avLst/>
                  <a:gdLst>
                    <a:gd name="T0" fmla="*/ 22 w 156"/>
                    <a:gd name="T1" fmla="*/ 36 h 182"/>
                    <a:gd name="T2" fmla="*/ 22 w 156"/>
                    <a:gd name="T3" fmla="*/ 17 h 182"/>
                    <a:gd name="T4" fmla="*/ 22 w 156"/>
                    <a:gd name="T5" fmla="*/ 14 h 182"/>
                    <a:gd name="T6" fmla="*/ 22 w 156"/>
                    <a:gd name="T7" fmla="*/ 12 h 182"/>
                    <a:gd name="T8" fmla="*/ 21 w 156"/>
                    <a:gd name="T9" fmla="*/ 11 h 182"/>
                    <a:gd name="T10" fmla="*/ 21 w 156"/>
                    <a:gd name="T11" fmla="*/ 10 h 182"/>
                    <a:gd name="T12" fmla="*/ 20 w 156"/>
                    <a:gd name="T13" fmla="*/ 9 h 182"/>
                    <a:gd name="T14" fmla="*/ 19 w 156"/>
                    <a:gd name="T15" fmla="*/ 8 h 182"/>
                    <a:gd name="T16" fmla="*/ 17 w 156"/>
                    <a:gd name="T17" fmla="*/ 7 h 182"/>
                    <a:gd name="T18" fmla="*/ 15 w 156"/>
                    <a:gd name="T19" fmla="*/ 7 h 182"/>
                    <a:gd name="T20" fmla="*/ 13 w 156"/>
                    <a:gd name="T21" fmla="*/ 8 h 182"/>
                    <a:gd name="T22" fmla="*/ 11 w 156"/>
                    <a:gd name="T23" fmla="*/ 9 h 182"/>
                    <a:gd name="T24" fmla="*/ 10 w 156"/>
                    <a:gd name="T25" fmla="*/ 11 h 182"/>
                    <a:gd name="T26" fmla="*/ 10 w 156"/>
                    <a:gd name="T27" fmla="*/ 13 h 182"/>
                    <a:gd name="T28" fmla="*/ 9 w 156"/>
                    <a:gd name="T29" fmla="*/ 14 h 182"/>
                    <a:gd name="T30" fmla="*/ 9 w 156"/>
                    <a:gd name="T31" fmla="*/ 16 h 182"/>
                    <a:gd name="T32" fmla="*/ 9 w 156"/>
                    <a:gd name="T33" fmla="*/ 19 h 182"/>
                    <a:gd name="T34" fmla="*/ 9 w 156"/>
                    <a:gd name="T35" fmla="*/ 36 h 182"/>
                    <a:gd name="T36" fmla="*/ 0 w 156"/>
                    <a:gd name="T37" fmla="*/ 1 h 182"/>
                    <a:gd name="T38" fmla="*/ 9 w 156"/>
                    <a:gd name="T39" fmla="*/ 6 h 182"/>
                    <a:gd name="T40" fmla="*/ 11 w 156"/>
                    <a:gd name="T41" fmla="*/ 4 h 182"/>
                    <a:gd name="T42" fmla="*/ 14 w 156"/>
                    <a:gd name="T43" fmla="*/ 2 h 182"/>
                    <a:gd name="T44" fmla="*/ 17 w 156"/>
                    <a:gd name="T45" fmla="*/ 1 h 182"/>
                    <a:gd name="T46" fmla="*/ 20 w 156"/>
                    <a:gd name="T47" fmla="*/ 0 h 182"/>
                    <a:gd name="T48" fmla="*/ 23 w 156"/>
                    <a:gd name="T49" fmla="*/ 0 h 182"/>
                    <a:gd name="T50" fmla="*/ 25 w 156"/>
                    <a:gd name="T51" fmla="*/ 1 h 182"/>
                    <a:gd name="T52" fmla="*/ 27 w 156"/>
                    <a:gd name="T53" fmla="*/ 3 h 182"/>
                    <a:gd name="T54" fmla="*/ 29 w 156"/>
                    <a:gd name="T55" fmla="*/ 4 h 182"/>
                    <a:gd name="T56" fmla="*/ 30 w 156"/>
                    <a:gd name="T57" fmla="*/ 6 h 182"/>
                    <a:gd name="T58" fmla="*/ 30 w 156"/>
                    <a:gd name="T59" fmla="*/ 8 h 182"/>
                    <a:gd name="T60" fmla="*/ 31 w 156"/>
                    <a:gd name="T61" fmla="*/ 11 h 182"/>
                    <a:gd name="T62" fmla="*/ 31 w 156"/>
                    <a:gd name="T63" fmla="*/ 14 h 18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56" h="182">
                      <a:moveTo>
                        <a:pt x="156" y="182"/>
                      </a:moveTo>
                      <a:lnTo>
                        <a:pt x="110" y="182"/>
                      </a:lnTo>
                      <a:lnTo>
                        <a:pt x="110" y="92"/>
                      </a:lnTo>
                      <a:lnTo>
                        <a:pt x="110" y="85"/>
                      </a:lnTo>
                      <a:lnTo>
                        <a:pt x="110" y="79"/>
                      </a:lnTo>
                      <a:lnTo>
                        <a:pt x="110" y="73"/>
                      </a:lnTo>
                      <a:lnTo>
                        <a:pt x="109" y="68"/>
                      </a:lnTo>
                      <a:lnTo>
                        <a:pt x="109" y="63"/>
                      </a:lnTo>
                      <a:lnTo>
                        <a:pt x="109" y="60"/>
                      </a:lnTo>
                      <a:lnTo>
                        <a:pt x="108" y="57"/>
                      </a:lnTo>
                      <a:lnTo>
                        <a:pt x="108" y="55"/>
                      </a:lnTo>
                      <a:lnTo>
                        <a:pt x="106" y="51"/>
                      </a:lnTo>
                      <a:lnTo>
                        <a:pt x="103" y="48"/>
                      </a:lnTo>
                      <a:lnTo>
                        <a:pt x="101" y="44"/>
                      </a:lnTo>
                      <a:lnTo>
                        <a:pt x="98" y="41"/>
                      </a:lnTo>
                      <a:lnTo>
                        <a:pt x="95" y="40"/>
                      </a:lnTo>
                      <a:lnTo>
                        <a:pt x="90" y="38"/>
                      </a:lnTo>
                      <a:lnTo>
                        <a:pt x="86" y="37"/>
                      </a:lnTo>
                      <a:lnTo>
                        <a:pt x="81" y="37"/>
                      </a:lnTo>
                      <a:lnTo>
                        <a:pt x="77" y="37"/>
                      </a:lnTo>
                      <a:lnTo>
                        <a:pt x="71" y="38"/>
                      </a:lnTo>
                      <a:lnTo>
                        <a:pt x="66" y="40"/>
                      </a:lnTo>
                      <a:lnTo>
                        <a:pt x="61" y="44"/>
                      </a:lnTo>
                      <a:lnTo>
                        <a:pt x="56" y="48"/>
                      </a:lnTo>
                      <a:lnTo>
                        <a:pt x="54" y="52"/>
                      </a:lnTo>
                      <a:lnTo>
                        <a:pt x="50" y="57"/>
                      </a:lnTo>
                      <a:lnTo>
                        <a:pt x="49" y="62"/>
                      </a:lnTo>
                      <a:lnTo>
                        <a:pt x="48" y="64"/>
                      </a:lnTo>
                      <a:lnTo>
                        <a:pt x="48" y="68"/>
                      </a:lnTo>
                      <a:lnTo>
                        <a:pt x="47" y="73"/>
                      </a:lnTo>
                      <a:lnTo>
                        <a:pt x="47" y="78"/>
                      </a:lnTo>
                      <a:lnTo>
                        <a:pt x="45" y="83"/>
                      </a:lnTo>
                      <a:lnTo>
                        <a:pt x="45" y="89"/>
                      </a:lnTo>
                      <a:lnTo>
                        <a:pt x="45" y="95"/>
                      </a:lnTo>
                      <a:lnTo>
                        <a:pt x="45" y="102"/>
                      </a:lnTo>
                      <a:lnTo>
                        <a:pt x="45" y="182"/>
                      </a:lnTo>
                      <a:lnTo>
                        <a:pt x="0" y="182"/>
                      </a:lnTo>
                      <a:lnTo>
                        <a:pt x="0" y="5"/>
                      </a:lnTo>
                      <a:lnTo>
                        <a:pt x="45" y="5"/>
                      </a:lnTo>
                      <a:lnTo>
                        <a:pt x="45" y="32"/>
                      </a:lnTo>
                      <a:lnTo>
                        <a:pt x="51" y="24"/>
                      </a:lnTo>
                      <a:lnTo>
                        <a:pt x="57" y="18"/>
                      </a:lnTo>
                      <a:lnTo>
                        <a:pt x="63" y="12"/>
                      </a:lnTo>
                      <a:lnTo>
                        <a:pt x="69" y="9"/>
                      </a:lnTo>
                      <a:lnTo>
                        <a:pt x="77" y="5"/>
                      </a:lnTo>
                      <a:lnTo>
                        <a:pt x="84" y="3"/>
                      </a:lnTo>
                      <a:lnTo>
                        <a:pt x="91" y="0"/>
                      </a:lnTo>
                      <a:lnTo>
                        <a:pt x="99" y="0"/>
                      </a:lnTo>
                      <a:lnTo>
                        <a:pt x="107" y="0"/>
                      </a:lnTo>
                      <a:lnTo>
                        <a:pt x="114" y="1"/>
                      </a:lnTo>
                      <a:lnTo>
                        <a:pt x="120" y="4"/>
                      </a:lnTo>
                      <a:lnTo>
                        <a:pt x="126" y="6"/>
                      </a:lnTo>
                      <a:lnTo>
                        <a:pt x="131" y="10"/>
                      </a:lnTo>
                      <a:lnTo>
                        <a:pt x="137" y="14"/>
                      </a:lnTo>
                      <a:lnTo>
                        <a:pt x="140" y="17"/>
                      </a:lnTo>
                      <a:lnTo>
                        <a:pt x="144" y="21"/>
                      </a:lnTo>
                      <a:lnTo>
                        <a:pt x="146" y="24"/>
                      </a:lnTo>
                      <a:lnTo>
                        <a:pt x="149" y="29"/>
                      </a:lnTo>
                      <a:lnTo>
                        <a:pt x="151" y="35"/>
                      </a:lnTo>
                      <a:lnTo>
                        <a:pt x="152" y="40"/>
                      </a:lnTo>
                      <a:lnTo>
                        <a:pt x="154" y="46"/>
                      </a:lnTo>
                      <a:lnTo>
                        <a:pt x="155" y="54"/>
                      </a:lnTo>
                      <a:lnTo>
                        <a:pt x="156" y="62"/>
                      </a:lnTo>
                      <a:lnTo>
                        <a:pt x="156" y="72"/>
                      </a:lnTo>
                      <a:lnTo>
                        <a:pt x="156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0" name="Freeform 97"/>
                <p:cNvSpPr>
                  <a:spLocks noChangeAspect="1" noEditPoints="1"/>
                </p:cNvSpPr>
                <p:nvPr/>
              </p:nvSpPr>
              <p:spPr bwMode="auto">
                <a:xfrm>
                  <a:off x="1718" y="1978"/>
                  <a:ext cx="32" cy="37"/>
                </a:xfrm>
                <a:custGeom>
                  <a:avLst/>
                  <a:gdLst>
                    <a:gd name="T0" fmla="*/ 32 w 163"/>
                    <a:gd name="T1" fmla="*/ 26 h 187"/>
                    <a:gd name="T2" fmla="*/ 31 w 163"/>
                    <a:gd name="T3" fmla="*/ 29 h 187"/>
                    <a:gd name="T4" fmla="*/ 29 w 163"/>
                    <a:gd name="T5" fmla="*/ 31 h 187"/>
                    <a:gd name="T6" fmla="*/ 27 w 163"/>
                    <a:gd name="T7" fmla="*/ 33 h 187"/>
                    <a:gd name="T8" fmla="*/ 26 w 163"/>
                    <a:gd name="T9" fmla="*/ 34 h 187"/>
                    <a:gd name="T10" fmla="*/ 24 w 163"/>
                    <a:gd name="T11" fmla="*/ 35 h 187"/>
                    <a:gd name="T12" fmla="*/ 22 w 163"/>
                    <a:gd name="T13" fmla="*/ 36 h 187"/>
                    <a:gd name="T14" fmla="*/ 19 w 163"/>
                    <a:gd name="T15" fmla="*/ 37 h 187"/>
                    <a:gd name="T16" fmla="*/ 16 w 163"/>
                    <a:gd name="T17" fmla="*/ 37 h 187"/>
                    <a:gd name="T18" fmla="*/ 12 w 163"/>
                    <a:gd name="T19" fmla="*/ 37 h 187"/>
                    <a:gd name="T20" fmla="*/ 9 w 163"/>
                    <a:gd name="T21" fmla="*/ 35 h 187"/>
                    <a:gd name="T22" fmla="*/ 6 w 163"/>
                    <a:gd name="T23" fmla="*/ 34 h 187"/>
                    <a:gd name="T24" fmla="*/ 3 w 163"/>
                    <a:gd name="T25" fmla="*/ 31 h 187"/>
                    <a:gd name="T26" fmla="*/ 2 w 163"/>
                    <a:gd name="T27" fmla="*/ 29 h 187"/>
                    <a:gd name="T28" fmla="*/ 1 w 163"/>
                    <a:gd name="T29" fmla="*/ 26 h 187"/>
                    <a:gd name="T30" fmla="*/ 0 w 163"/>
                    <a:gd name="T31" fmla="*/ 22 h 187"/>
                    <a:gd name="T32" fmla="*/ 0 w 163"/>
                    <a:gd name="T33" fmla="*/ 19 h 187"/>
                    <a:gd name="T34" fmla="*/ 0 w 163"/>
                    <a:gd name="T35" fmla="*/ 15 h 187"/>
                    <a:gd name="T36" fmla="*/ 1 w 163"/>
                    <a:gd name="T37" fmla="*/ 11 h 187"/>
                    <a:gd name="T38" fmla="*/ 2 w 163"/>
                    <a:gd name="T39" fmla="*/ 8 h 187"/>
                    <a:gd name="T40" fmla="*/ 4 w 163"/>
                    <a:gd name="T41" fmla="*/ 5 h 187"/>
                    <a:gd name="T42" fmla="*/ 6 w 163"/>
                    <a:gd name="T43" fmla="*/ 3 h 187"/>
                    <a:gd name="T44" fmla="*/ 9 w 163"/>
                    <a:gd name="T45" fmla="*/ 1 h 187"/>
                    <a:gd name="T46" fmla="*/ 12 w 163"/>
                    <a:gd name="T47" fmla="*/ 0 h 187"/>
                    <a:gd name="T48" fmla="*/ 16 w 163"/>
                    <a:gd name="T49" fmla="*/ 0 h 187"/>
                    <a:gd name="T50" fmla="*/ 19 w 163"/>
                    <a:gd name="T51" fmla="*/ 0 h 187"/>
                    <a:gd name="T52" fmla="*/ 22 w 163"/>
                    <a:gd name="T53" fmla="*/ 1 h 187"/>
                    <a:gd name="T54" fmla="*/ 25 w 163"/>
                    <a:gd name="T55" fmla="*/ 3 h 187"/>
                    <a:gd name="T56" fmla="*/ 27 w 163"/>
                    <a:gd name="T57" fmla="*/ 5 h 187"/>
                    <a:gd name="T58" fmla="*/ 29 w 163"/>
                    <a:gd name="T59" fmla="*/ 8 h 187"/>
                    <a:gd name="T60" fmla="*/ 31 w 163"/>
                    <a:gd name="T61" fmla="*/ 12 h 187"/>
                    <a:gd name="T62" fmla="*/ 32 w 163"/>
                    <a:gd name="T63" fmla="*/ 16 h 187"/>
                    <a:gd name="T64" fmla="*/ 32 w 163"/>
                    <a:gd name="T65" fmla="*/ 21 h 187"/>
                    <a:gd name="T66" fmla="*/ 9 w 163"/>
                    <a:gd name="T67" fmla="*/ 23 h 187"/>
                    <a:gd name="T68" fmla="*/ 10 w 163"/>
                    <a:gd name="T69" fmla="*/ 27 h 187"/>
                    <a:gd name="T70" fmla="*/ 12 w 163"/>
                    <a:gd name="T71" fmla="*/ 29 h 187"/>
                    <a:gd name="T72" fmla="*/ 15 w 163"/>
                    <a:gd name="T73" fmla="*/ 29 h 187"/>
                    <a:gd name="T74" fmla="*/ 17 w 163"/>
                    <a:gd name="T75" fmla="*/ 30 h 187"/>
                    <a:gd name="T76" fmla="*/ 19 w 163"/>
                    <a:gd name="T77" fmla="*/ 29 h 187"/>
                    <a:gd name="T78" fmla="*/ 21 w 163"/>
                    <a:gd name="T79" fmla="*/ 28 h 187"/>
                    <a:gd name="T80" fmla="*/ 22 w 163"/>
                    <a:gd name="T81" fmla="*/ 26 h 187"/>
                    <a:gd name="T82" fmla="*/ 23 w 163"/>
                    <a:gd name="T83" fmla="*/ 15 h 187"/>
                    <a:gd name="T84" fmla="*/ 22 w 163"/>
                    <a:gd name="T85" fmla="*/ 12 h 187"/>
                    <a:gd name="T86" fmla="*/ 21 w 163"/>
                    <a:gd name="T87" fmla="*/ 9 h 187"/>
                    <a:gd name="T88" fmla="*/ 19 w 163"/>
                    <a:gd name="T89" fmla="*/ 8 h 187"/>
                    <a:gd name="T90" fmla="*/ 16 w 163"/>
                    <a:gd name="T91" fmla="*/ 7 h 187"/>
                    <a:gd name="T92" fmla="*/ 13 w 163"/>
                    <a:gd name="T93" fmla="*/ 8 h 187"/>
                    <a:gd name="T94" fmla="*/ 11 w 163"/>
                    <a:gd name="T95" fmla="*/ 10 h 187"/>
                    <a:gd name="T96" fmla="*/ 9 w 163"/>
                    <a:gd name="T97" fmla="*/ 12 h 187"/>
                    <a:gd name="T98" fmla="*/ 9 w 163"/>
                    <a:gd name="T99" fmla="*/ 15 h 1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63" h="187">
                      <a:moveTo>
                        <a:pt x="115" y="126"/>
                      </a:moveTo>
                      <a:lnTo>
                        <a:pt x="161" y="131"/>
                      </a:lnTo>
                      <a:lnTo>
                        <a:pt x="158" y="137"/>
                      </a:lnTo>
                      <a:lnTo>
                        <a:pt x="156" y="145"/>
                      </a:lnTo>
                      <a:lnTo>
                        <a:pt x="152" y="151"/>
                      </a:lnTo>
                      <a:lnTo>
                        <a:pt x="149" y="155"/>
                      </a:lnTo>
                      <a:lnTo>
                        <a:pt x="145" y="160"/>
                      </a:lnTo>
                      <a:lnTo>
                        <a:pt x="140" y="165"/>
                      </a:lnTo>
                      <a:lnTo>
                        <a:pt x="137" y="169"/>
                      </a:lnTo>
                      <a:lnTo>
                        <a:pt x="132" y="172"/>
                      </a:lnTo>
                      <a:lnTo>
                        <a:pt x="127" y="176"/>
                      </a:lnTo>
                      <a:lnTo>
                        <a:pt x="122" y="179"/>
                      </a:lnTo>
                      <a:lnTo>
                        <a:pt x="116" y="181"/>
                      </a:lnTo>
                      <a:lnTo>
                        <a:pt x="110" y="183"/>
                      </a:lnTo>
                      <a:lnTo>
                        <a:pt x="104" y="185"/>
                      </a:lnTo>
                      <a:lnTo>
                        <a:pt x="98" y="186"/>
                      </a:lnTo>
                      <a:lnTo>
                        <a:pt x="91" y="187"/>
                      </a:lnTo>
                      <a:lnTo>
                        <a:pt x="84" y="187"/>
                      </a:lnTo>
                      <a:lnTo>
                        <a:pt x="73" y="187"/>
                      </a:lnTo>
                      <a:lnTo>
                        <a:pt x="62" y="185"/>
                      </a:lnTo>
                      <a:lnTo>
                        <a:pt x="53" y="182"/>
                      </a:lnTo>
                      <a:lnTo>
                        <a:pt x="44" y="179"/>
                      </a:lnTo>
                      <a:lnTo>
                        <a:pt x="36" y="175"/>
                      </a:lnTo>
                      <a:lnTo>
                        <a:pt x="29" y="170"/>
                      </a:lnTo>
                      <a:lnTo>
                        <a:pt x="23" y="164"/>
                      </a:lnTo>
                      <a:lnTo>
                        <a:pt x="17" y="157"/>
                      </a:lnTo>
                      <a:lnTo>
                        <a:pt x="13" y="151"/>
                      </a:lnTo>
                      <a:lnTo>
                        <a:pt x="9" y="145"/>
                      </a:lnTo>
                      <a:lnTo>
                        <a:pt x="7" y="137"/>
                      </a:lnTo>
                      <a:lnTo>
                        <a:pt x="5" y="130"/>
                      </a:lnTo>
                      <a:lnTo>
                        <a:pt x="2" y="122"/>
                      </a:lnTo>
                      <a:lnTo>
                        <a:pt x="1" y="113"/>
                      </a:lnTo>
                      <a:lnTo>
                        <a:pt x="0" y="105"/>
                      </a:lnTo>
                      <a:lnTo>
                        <a:pt x="0" y="96"/>
                      </a:lnTo>
                      <a:lnTo>
                        <a:pt x="0" y="85"/>
                      </a:lnTo>
                      <a:lnTo>
                        <a:pt x="1" y="75"/>
                      </a:lnTo>
                      <a:lnTo>
                        <a:pt x="3" y="66"/>
                      </a:lnTo>
                      <a:lnTo>
                        <a:pt x="6" y="56"/>
                      </a:lnTo>
                      <a:lnTo>
                        <a:pt x="8" y="48"/>
                      </a:lnTo>
                      <a:lnTo>
                        <a:pt x="12" y="40"/>
                      </a:lnTo>
                      <a:lnTo>
                        <a:pt x="17" y="33"/>
                      </a:lnTo>
                      <a:lnTo>
                        <a:pt x="21" y="26"/>
                      </a:lnTo>
                      <a:lnTo>
                        <a:pt x="27" y="20"/>
                      </a:lnTo>
                      <a:lnTo>
                        <a:pt x="33" y="15"/>
                      </a:lnTo>
                      <a:lnTo>
                        <a:pt x="39" y="10"/>
                      </a:lnTo>
                      <a:lnTo>
                        <a:pt x="47" y="6"/>
                      </a:lnTo>
                      <a:lnTo>
                        <a:pt x="55" y="4"/>
                      </a:lnTo>
                      <a:lnTo>
                        <a:pt x="62" y="1"/>
                      </a:lnTo>
                      <a:lnTo>
                        <a:pt x="71" y="0"/>
                      </a:lnTo>
                      <a:lnTo>
                        <a:pt x="79" y="0"/>
                      </a:lnTo>
                      <a:lnTo>
                        <a:pt x="89" y="0"/>
                      </a:lnTo>
                      <a:lnTo>
                        <a:pt x="98" y="1"/>
                      </a:lnTo>
                      <a:lnTo>
                        <a:pt x="107" y="4"/>
                      </a:lnTo>
                      <a:lnTo>
                        <a:pt x="114" y="7"/>
                      </a:lnTo>
                      <a:lnTo>
                        <a:pt x="121" y="11"/>
                      </a:lnTo>
                      <a:lnTo>
                        <a:pt x="128" y="16"/>
                      </a:lnTo>
                      <a:lnTo>
                        <a:pt x="134" y="21"/>
                      </a:lnTo>
                      <a:lnTo>
                        <a:pt x="140" y="27"/>
                      </a:lnTo>
                      <a:lnTo>
                        <a:pt x="145" y="34"/>
                      </a:lnTo>
                      <a:lnTo>
                        <a:pt x="150" y="41"/>
                      </a:lnTo>
                      <a:lnTo>
                        <a:pt x="154" y="50"/>
                      </a:lnTo>
                      <a:lnTo>
                        <a:pt x="157" y="60"/>
                      </a:lnTo>
                      <a:lnTo>
                        <a:pt x="160" y="71"/>
                      </a:lnTo>
                      <a:lnTo>
                        <a:pt x="162" y="81"/>
                      </a:lnTo>
                      <a:lnTo>
                        <a:pt x="163" y="94"/>
                      </a:lnTo>
                      <a:lnTo>
                        <a:pt x="163" y="107"/>
                      </a:lnTo>
                      <a:lnTo>
                        <a:pt x="45" y="107"/>
                      </a:lnTo>
                      <a:lnTo>
                        <a:pt x="47" y="117"/>
                      </a:lnTo>
                      <a:lnTo>
                        <a:pt x="48" y="126"/>
                      </a:lnTo>
                      <a:lnTo>
                        <a:pt x="51" y="134"/>
                      </a:lnTo>
                      <a:lnTo>
                        <a:pt x="56" y="140"/>
                      </a:lnTo>
                      <a:lnTo>
                        <a:pt x="62" y="145"/>
                      </a:lnTo>
                      <a:lnTo>
                        <a:pt x="68" y="148"/>
                      </a:lnTo>
                      <a:lnTo>
                        <a:pt x="75" y="149"/>
                      </a:lnTo>
                      <a:lnTo>
                        <a:pt x="84" y="151"/>
                      </a:lnTo>
                      <a:lnTo>
                        <a:pt x="89" y="151"/>
                      </a:lnTo>
                      <a:lnTo>
                        <a:pt x="94" y="149"/>
                      </a:lnTo>
                      <a:lnTo>
                        <a:pt x="98" y="147"/>
                      </a:lnTo>
                      <a:lnTo>
                        <a:pt x="102" y="146"/>
                      </a:lnTo>
                      <a:lnTo>
                        <a:pt x="106" y="142"/>
                      </a:lnTo>
                      <a:lnTo>
                        <a:pt x="109" y="137"/>
                      </a:lnTo>
                      <a:lnTo>
                        <a:pt x="113" y="132"/>
                      </a:lnTo>
                      <a:lnTo>
                        <a:pt x="115" y="126"/>
                      </a:lnTo>
                      <a:close/>
                      <a:moveTo>
                        <a:pt x="118" y="78"/>
                      </a:moveTo>
                      <a:lnTo>
                        <a:pt x="116" y="69"/>
                      </a:lnTo>
                      <a:lnTo>
                        <a:pt x="114" y="61"/>
                      </a:lnTo>
                      <a:lnTo>
                        <a:pt x="112" y="54"/>
                      </a:lnTo>
                      <a:lnTo>
                        <a:pt x="107" y="48"/>
                      </a:lnTo>
                      <a:lnTo>
                        <a:pt x="101" y="43"/>
                      </a:lnTo>
                      <a:lnTo>
                        <a:pt x="95" y="39"/>
                      </a:lnTo>
                      <a:lnTo>
                        <a:pt x="89" y="38"/>
                      </a:lnTo>
                      <a:lnTo>
                        <a:pt x="82" y="37"/>
                      </a:lnTo>
                      <a:lnTo>
                        <a:pt x="74" y="38"/>
                      </a:lnTo>
                      <a:lnTo>
                        <a:pt x="67" y="40"/>
                      </a:lnTo>
                      <a:lnTo>
                        <a:pt x="61" y="44"/>
                      </a:lnTo>
                      <a:lnTo>
                        <a:pt x="56" y="49"/>
                      </a:lnTo>
                      <a:lnTo>
                        <a:pt x="51" y="55"/>
                      </a:lnTo>
                      <a:lnTo>
                        <a:pt x="48" y="61"/>
                      </a:lnTo>
                      <a:lnTo>
                        <a:pt x="47" y="69"/>
                      </a:lnTo>
                      <a:lnTo>
                        <a:pt x="45" y="78"/>
                      </a:lnTo>
                      <a:lnTo>
                        <a:pt x="11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1" name="Freeform 98"/>
                <p:cNvSpPr>
                  <a:spLocks noChangeAspect="1"/>
                </p:cNvSpPr>
                <p:nvPr/>
              </p:nvSpPr>
              <p:spPr bwMode="auto">
                <a:xfrm>
                  <a:off x="1754" y="1966"/>
                  <a:ext cx="21" cy="49"/>
                </a:xfrm>
                <a:custGeom>
                  <a:avLst/>
                  <a:gdLst>
                    <a:gd name="T0" fmla="*/ 20 w 104"/>
                    <a:gd name="T1" fmla="*/ 12 h 243"/>
                    <a:gd name="T2" fmla="*/ 20 w 104"/>
                    <a:gd name="T3" fmla="*/ 20 h 243"/>
                    <a:gd name="T4" fmla="*/ 14 w 104"/>
                    <a:gd name="T5" fmla="*/ 20 h 243"/>
                    <a:gd name="T6" fmla="*/ 14 w 104"/>
                    <a:gd name="T7" fmla="*/ 35 h 243"/>
                    <a:gd name="T8" fmla="*/ 14 w 104"/>
                    <a:gd name="T9" fmla="*/ 37 h 243"/>
                    <a:gd name="T10" fmla="*/ 14 w 104"/>
                    <a:gd name="T11" fmla="*/ 38 h 243"/>
                    <a:gd name="T12" fmla="*/ 14 w 104"/>
                    <a:gd name="T13" fmla="*/ 40 h 243"/>
                    <a:gd name="T14" fmla="*/ 14 w 104"/>
                    <a:gd name="T15" fmla="*/ 40 h 243"/>
                    <a:gd name="T16" fmla="*/ 14 w 104"/>
                    <a:gd name="T17" fmla="*/ 40 h 243"/>
                    <a:gd name="T18" fmla="*/ 14 w 104"/>
                    <a:gd name="T19" fmla="*/ 41 h 243"/>
                    <a:gd name="T20" fmla="*/ 14 w 104"/>
                    <a:gd name="T21" fmla="*/ 41 h 243"/>
                    <a:gd name="T22" fmla="*/ 15 w 104"/>
                    <a:gd name="T23" fmla="*/ 41 h 243"/>
                    <a:gd name="T24" fmla="*/ 15 w 104"/>
                    <a:gd name="T25" fmla="*/ 41 h 243"/>
                    <a:gd name="T26" fmla="*/ 16 w 104"/>
                    <a:gd name="T27" fmla="*/ 41 h 243"/>
                    <a:gd name="T28" fmla="*/ 16 w 104"/>
                    <a:gd name="T29" fmla="*/ 42 h 243"/>
                    <a:gd name="T30" fmla="*/ 16 w 104"/>
                    <a:gd name="T31" fmla="*/ 42 h 243"/>
                    <a:gd name="T32" fmla="*/ 17 w 104"/>
                    <a:gd name="T33" fmla="*/ 42 h 243"/>
                    <a:gd name="T34" fmla="*/ 18 w 104"/>
                    <a:gd name="T35" fmla="*/ 41 h 243"/>
                    <a:gd name="T36" fmla="*/ 19 w 104"/>
                    <a:gd name="T37" fmla="*/ 41 h 243"/>
                    <a:gd name="T38" fmla="*/ 20 w 104"/>
                    <a:gd name="T39" fmla="*/ 41 h 243"/>
                    <a:gd name="T40" fmla="*/ 21 w 104"/>
                    <a:gd name="T41" fmla="*/ 48 h 243"/>
                    <a:gd name="T42" fmla="*/ 20 w 104"/>
                    <a:gd name="T43" fmla="*/ 48 h 243"/>
                    <a:gd name="T44" fmla="*/ 19 w 104"/>
                    <a:gd name="T45" fmla="*/ 48 h 243"/>
                    <a:gd name="T46" fmla="*/ 18 w 104"/>
                    <a:gd name="T47" fmla="*/ 49 h 243"/>
                    <a:gd name="T48" fmla="*/ 17 w 104"/>
                    <a:gd name="T49" fmla="*/ 49 h 243"/>
                    <a:gd name="T50" fmla="*/ 16 w 104"/>
                    <a:gd name="T51" fmla="*/ 49 h 243"/>
                    <a:gd name="T52" fmla="*/ 15 w 104"/>
                    <a:gd name="T53" fmla="*/ 49 h 243"/>
                    <a:gd name="T54" fmla="*/ 14 w 104"/>
                    <a:gd name="T55" fmla="*/ 49 h 243"/>
                    <a:gd name="T56" fmla="*/ 13 w 104"/>
                    <a:gd name="T57" fmla="*/ 49 h 243"/>
                    <a:gd name="T58" fmla="*/ 12 w 104"/>
                    <a:gd name="T59" fmla="*/ 49 h 243"/>
                    <a:gd name="T60" fmla="*/ 11 w 104"/>
                    <a:gd name="T61" fmla="*/ 49 h 243"/>
                    <a:gd name="T62" fmla="*/ 10 w 104"/>
                    <a:gd name="T63" fmla="*/ 49 h 243"/>
                    <a:gd name="T64" fmla="*/ 9 w 104"/>
                    <a:gd name="T65" fmla="*/ 48 h 243"/>
                    <a:gd name="T66" fmla="*/ 8 w 104"/>
                    <a:gd name="T67" fmla="*/ 48 h 243"/>
                    <a:gd name="T68" fmla="*/ 7 w 104"/>
                    <a:gd name="T69" fmla="*/ 47 h 243"/>
                    <a:gd name="T70" fmla="*/ 6 w 104"/>
                    <a:gd name="T71" fmla="*/ 47 h 243"/>
                    <a:gd name="T72" fmla="*/ 6 w 104"/>
                    <a:gd name="T73" fmla="*/ 46 h 243"/>
                    <a:gd name="T74" fmla="*/ 5 w 104"/>
                    <a:gd name="T75" fmla="*/ 45 h 243"/>
                    <a:gd name="T76" fmla="*/ 5 w 104"/>
                    <a:gd name="T77" fmla="*/ 44 h 243"/>
                    <a:gd name="T78" fmla="*/ 5 w 104"/>
                    <a:gd name="T79" fmla="*/ 43 h 243"/>
                    <a:gd name="T80" fmla="*/ 5 w 104"/>
                    <a:gd name="T81" fmla="*/ 42 h 243"/>
                    <a:gd name="T82" fmla="*/ 5 w 104"/>
                    <a:gd name="T83" fmla="*/ 41 h 243"/>
                    <a:gd name="T84" fmla="*/ 5 w 104"/>
                    <a:gd name="T85" fmla="*/ 40 h 243"/>
                    <a:gd name="T86" fmla="*/ 4 w 104"/>
                    <a:gd name="T87" fmla="*/ 38 h 243"/>
                    <a:gd name="T88" fmla="*/ 4 w 104"/>
                    <a:gd name="T89" fmla="*/ 35 h 243"/>
                    <a:gd name="T90" fmla="*/ 4 w 104"/>
                    <a:gd name="T91" fmla="*/ 20 h 243"/>
                    <a:gd name="T92" fmla="*/ 0 w 104"/>
                    <a:gd name="T93" fmla="*/ 20 h 243"/>
                    <a:gd name="T94" fmla="*/ 0 w 104"/>
                    <a:gd name="T95" fmla="*/ 12 h 243"/>
                    <a:gd name="T96" fmla="*/ 4 w 104"/>
                    <a:gd name="T97" fmla="*/ 12 h 243"/>
                    <a:gd name="T98" fmla="*/ 4 w 104"/>
                    <a:gd name="T99" fmla="*/ 5 h 243"/>
                    <a:gd name="T100" fmla="*/ 14 w 104"/>
                    <a:gd name="T101" fmla="*/ 0 h 243"/>
                    <a:gd name="T102" fmla="*/ 14 w 104"/>
                    <a:gd name="T103" fmla="*/ 12 h 243"/>
                    <a:gd name="T104" fmla="*/ 20 w 104"/>
                    <a:gd name="T105" fmla="*/ 12 h 2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104" h="243">
                      <a:moveTo>
                        <a:pt x="101" y="61"/>
                      </a:moveTo>
                      <a:lnTo>
                        <a:pt x="101" y="97"/>
                      </a:lnTo>
                      <a:lnTo>
                        <a:pt x="68" y="97"/>
                      </a:lnTo>
                      <a:lnTo>
                        <a:pt x="68" y="173"/>
                      </a:lnTo>
                      <a:lnTo>
                        <a:pt x="68" y="182"/>
                      </a:lnTo>
                      <a:lnTo>
                        <a:pt x="68" y="190"/>
                      </a:lnTo>
                      <a:lnTo>
                        <a:pt x="68" y="196"/>
                      </a:lnTo>
                      <a:lnTo>
                        <a:pt x="68" y="198"/>
                      </a:lnTo>
                      <a:lnTo>
                        <a:pt x="68" y="199"/>
                      </a:lnTo>
                      <a:lnTo>
                        <a:pt x="69" y="202"/>
                      </a:lnTo>
                      <a:lnTo>
                        <a:pt x="71" y="203"/>
                      </a:lnTo>
                      <a:lnTo>
                        <a:pt x="73" y="204"/>
                      </a:lnTo>
                      <a:lnTo>
                        <a:pt x="75" y="205"/>
                      </a:lnTo>
                      <a:lnTo>
                        <a:pt x="77" y="205"/>
                      </a:lnTo>
                      <a:lnTo>
                        <a:pt x="79" y="207"/>
                      </a:lnTo>
                      <a:lnTo>
                        <a:pt x="81" y="207"/>
                      </a:lnTo>
                      <a:lnTo>
                        <a:pt x="85" y="207"/>
                      </a:lnTo>
                      <a:lnTo>
                        <a:pt x="89" y="205"/>
                      </a:lnTo>
                      <a:lnTo>
                        <a:pt x="94" y="204"/>
                      </a:lnTo>
                      <a:lnTo>
                        <a:pt x="100" y="203"/>
                      </a:lnTo>
                      <a:lnTo>
                        <a:pt x="104" y="237"/>
                      </a:lnTo>
                      <a:lnTo>
                        <a:pt x="100" y="238"/>
                      </a:lnTo>
                      <a:lnTo>
                        <a:pt x="95" y="239"/>
                      </a:lnTo>
                      <a:lnTo>
                        <a:pt x="91" y="241"/>
                      </a:lnTo>
                      <a:lnTo>
                        <a:pt x="86" y="242"/>
                      </a:lnTo>
                      <a:lnTo>
                        <a:pt x="81" y="242"/>
                      </a:lnTo>
                      <a:lnTo>
                        <a:pt x="76" y="243"/>
                      </a:lnTo>
                      <a:lnTo>
                        <a:pt x="71" y="243"/>
                      </a:lnTo>
                      <a:lnTo>
                        <a:pt x="66" y="243"/>
                      </a:lnTo>
                      <a:lnTo>
                        <a:pt x="60" y="243"/>
                      </a:lnTo>
                      <a:lnTo>
                        <a:pt x="56" y="242"/>
                      </a:lnTo>
                      <a:lnTo>
                        <a:pt x="50" y="241"/>
                      </a:lnTo>
                      <a:lnTo>
                        <a:pt x="45" y="239"/>
                      </a:lnTo>
                      <a:lnTo>
                        <a:pt x="40" y="237"/>
                      </a:lnTo>
                      <a:lnTo>
                        <a:pt x="35" y="235"/>
                      </a:lnTo>
                      <a:lnTo>
                        <a:pt x="32" y="231"/>
                      </a:lnTo>
                      <a:lnTo>
                        <a:pt x="29" y="228"/>
                      </a:lnTo>
                      <a:lnTo>
                        <a:pt x="27" y="225"/>
                      </a:lnTo>
                      <a:lnTo>
                        <a:pt x="26" y="220"/>
                      </a:lnTo>
                      <a:lnTo>
                        <a:pt x="24" y="215"/>
                      </a:lnTo>
                      <a:lnTo>
                        <a:pt x="23" y="210"/>
                      </a:lnTo>
                      <a:lnTo>
                        <a:pt x="23" y="205"/>
                      </a:lnTo>
                      <a:lnTo>
                        <a:pt x="23" y="198"/>
                      </a:lnTo>
                      <a:lnTo>
                        <a:pt x="22" y="188"/>
                      </a:lnTo>
                      <a:lnTo>
                        <a:pt x="22" y="176"/>
                      </a:lnTo>
                      <a:lnTo>
                        <a:pt x="22" y="97"/>
                      </a:lnTo>
                      <a:lnTo>
                        <a:pt x="0" y="97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27"/>
                      </a:lnTo>
                      <a:lnTo>
                        <a:pt x="68" y="0"/>
                      </a:lnTo>
                      <a:lnTo>
                        <a:pt x="68" y="61"/>
                      </a:lnTo>
                      <a:lnTo>
                        <a:pt x="101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2" name="Freeform 99"/>
                <p:cNvSpPr>
                  <a:spLocks noChangeAspect="1"/>
                </p:cNvSpPr>
                <p:nvPr/>
              </p:nvSpPr>
              <p:spPr bwMode="auto">
                <a:xfrm>
                  <a:off x="1075" y="2303"/>
                  <a:ext cx="30" cy="49"/>
                </a:xfrm>
                <a:custGeom>
                  <a:avLst/>
                  <a:gdLst>
                    <a:gd name="T0" fmla="*/ 13 w 149"/>
                    <a:gd name="T1" fmla="*/ 49 h 243"/>
                    <a:gd name="T2" fmla="*/ 0 w 149"/>
                    <a:gd name="T3" fmla="*/ 49 h 243"/>
                    <a:gd name="T4" fmla="*/ 0 w 149"/>
                    <a:gd name="T5" fmla="*/ 1 h 243"/>
                    <a:gd name="T6" fmla="*/ 12 w 149"/>
                    <a:gd name="T7" fmla="*/ 1 h 243"/>
                    <a:gd name="T8" fmla="*/ 12 w 149"/>
                    <a:gd name="T9" fmla="*/ 8 h 243"/>
                    <a:gd name="T10" fmla="*/ 13 w 149"/>
                    <a:gd name="T11" fmla="*/ 6 h 243"/>
                    <a:gd name="T12" fmla="*/ 14 w 149"/>
                    <a:gd name="T13" fmla="*/ 4 h 243"/>
                    <a:gd name="T14" fmla="*/ 15 w 149"/>
                    <a:gd name="T15" fmla="*/ 3 h 243"/>
                    <a:gd name="T16" fmla="*/ 17 w 149"/>
                    <a:gd name="T17" fmla="*/ 2 h 243"/>
                    <a:gd name="T18" fmla="*/ 18 w 149"/>
                    <a:gd name="T19" fmla="*/ 1 h 243"/>
                    <a:gd name="T20" fmla="*/ 19 w 149"/>
                    <a:gd name="T21" fmla="*/ 1 h 243"/>
                    <a:gd name="T22" fmla="*/ 21 w 149"/>
                    <a:gd name="T23" fmla="*/ 0 h 243"/>
                    <a:gd name="T24" fmla="*/ 22 w 149"/>
                    <a:gd name="T25" fmla="*/ 0 h 243"/>
                    <a:gd name="T26" fmla="*/ 23 w 149"/>
                    <a:gd name="T27" fmla="*/ 0 h 243"/>
                    <a:gd name="T28" fmla="*/ 24 w 149"/>
                    <a:gd name="T29" fmla="*/ 0 h 243"/>
                    <a:gd name="T30" fmla="*/ 25 w 149"/>
                    <a:gd name="T31" fmla="*/ 1 h 243"/>
                    <a:gd name="T32" fmla="*/ 26 w 149"/>
                    <a:gd name="T33" fmla="*/ 1 h 243"/>
                    <a:gd name="T34" fmla="*/ 27 w 149"/>
                    <a:gd name="T35" fmla="*/ 1 h 243"/>
                    <a:gd name="T36" fmla="*/ 28 w 149"/>
                    <a:gd name="T37" fmla="*/ 1 h 243"/>
                    <a:gd name="T38" fmla="*/ 29 w 149"/>
                    <a:gd name="T39" fmla="*/ 2 h 243"/>
                    <a:gd name="T40" fmla="*/ 30 w 149"/>
                    <a:gd name="T41" fmla="*/ 2 h 243"/>
                    <a:gd name="T42" fmla="*/ 27 w 149"/>
                    <a:gd name="T43" fmla="*/ 14 h 243"/>
                    <a:gd name="T44" fmla="*/ 25 w 149"/>
                    <a:gd name="T45" fmla="*/ 13 h 243"/>
                    <a:gd name="T46" fmla="*/ 24 w 149"/>
                    <a:gd name="T47" fmla="*/ 12 h 243"/>
                    <a:gd name="T48" fmla="*/ 22 w 149"/>
                    <a:gd name="T49" fmla="*/ 11 h 243"/>
                    <a:gd name="T50" fmla="*/ 21 w 149"/>
                    <a:gd name="T51" fmla="*/ 11 h 243"/>
                    <a:gd name="T52" fmla="*/ 20 w 149"/>
                    <a:gd name="T53" fmla="*/ 11 h 243"/>
                    <a:gd name="T54" fmla="*/ 18 w 149"/>
                    <a:gd name="T55" fmla="*/ 11 h 243"/>
                    <a:gd name="T56" fmla="*/ 18 w 149"/>
                    <a:gd name="T57" fmla="*/ 12 h 243"/>
                    <a:gd name="T58" fmla="*/ 17 w 149"/>
                    <a:gd name="T59" fmla="*/ 13 h 243"/>
                    <a:gd name="T60" fmla="*/ 16 w 149"/>
                    <a:gd name="T61" fmla="*/ 14 h 243"/>
                    <a:gd name="T62" fmla="*/ 15 w 149"/>
                    <a:gd name="T63" fmla="*/ 15 h 243"/>
                    <a:gd name="T64" fmla="*/ 14 w 149"/>
                    <a:gd name="T65" fmla="*/ 16 h 243"/>
                    <a:gd name="T66" fmla="*/ 13 w 149"/>
                    <a:gd name="T67" fmla="*/ 18 h 243"/>
                    <a:gd name="T68" fmla="*/ 13 w 149"/>
                    <a:gd name="T69" fmla="*/ 19 h 243"/>
                    <a:gd name="T70" fmla="*/ 13 w 149"/>
                    <a:gd name="T71" fmla="*/ 21 h 243"/>
                    <a:gd name="T72" fmla="*/ 13 w 149"/>
                    <a:gd name="T73" fmla="*/ 22 h 243"/>
                    <a:gd name="T74" fmla="*/ 13 w 149"/>
                    <a:gd name="T75" fmla="*/ 24 h 243"/>
                    <a:gd name="T76" fmla="*/ 13 w 149"/>
                    <a:gd name="T77" fmla="*/ 26 h 243"/>
                    <a:gd name="T78" fmla="*/ 13 w 149"/>
                    <a:gd name="T79" fmla="*/ 29 h 243"/>
                    <a:gd name="T80" fmla="*/ 13 w 149"/>
                    <a:gd name="T81" fmla="*/ 31 h 243"/>
                    <a:gd name="T82" fmla="*/ 13 w 149"/>
                    <a:gd name="T83" fmla="*/ 34 h 243"/>
                    <a:gd name="T84" fmla="*/ 13 w 149"/>
                    <a:gd name="T85" fmla="*/ 49 h 243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0" t="0" r="r" b="b"/>
                  <a:pathLst>
                    <a:path w="149" h="243">
                      <a:moveTo>
                        <a:pt x="63" y="243"/>
                      </a:move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39"/>
                      </a:lnTo>
                      <a:lnTo>
                        <a:pt x="64" y="29"/>
                      </a:lnTo>
                      <a:lnTo>
                        <a:pt x="70" y="20"/>
                      </a:lnTo>
                      <a:lnTo>
                        <a:pt x="76" y="13"/>
                      </a:lnTo>
                      <a:lnTo>
                        <a:pt x="82" y="9"/>
                      </a:lnTo>
                      <a:lnTo>
                        <a:pt x="88" y="5"/>
                      </a:lnTo>
                      <a:lnTo>
                        <a:pt x="95" y="3"/>
                      </a:lnTo>
                      <a:lnTo>
                        <a:pt x="102" y="1"/>
                      </a:lnTo>
                      <a:lnTo>
                        <a:pt x="109" y="0"/>
                      </a:lnTo>
                      <a:lnTo>
                        <a:pt x="114" y="0"/>
                      </a:lnTo>
                      <a:lnTo>
                        <a:pt x="119" y="1"/>
                      </a:lnTo>
                      <a:lnTo>
                        <a:pt x="125" y="3"/>
                      </a:lnTo>
                      <a:lnTo>
                        <a:pt x="130" y="4"/>
                      </a:lnTo>
                      <a:lnTo>
                        <a:pt x="135" y="5"/>
                      </a:lnTo>
                      <a:lnTo>
                        <a:pt x="140" y="7"/>
                      </a:lnTo>
                      <a:lnTo>
                        <a:pt x="144" y="10"/>
                      </a:lnTo>
                      <a:lnTo>
                        <a:pt x="149" y="12"/>
                      </a:lnTo>
                      <a:lnTo>
                        <a:pt x="134" y="67"/>
                      </a:lnTo>
                      <a:lnTo>
                        <a:pt x="125" y="62"/>
                      </a:lnTo>
                      <a:lnTo>
                        <a:pt x="118" y="58"/>
                      </a:lnTo>
                      <a:lnTo>
                        <a:pt x="111" y="57"/>
                      </a:lnTo>
                      <a:lnTo>
                        <a:pt x="103" y="56"/>
                      </a:lnTo>
                      <a:lnTo>
                        <a:pt x="97" y="56"/>
                      </a:lnTo>
                      <a:lnTo>
                        <a:pt x="91" y="57"/>
                      </a:lnTo>
                      <a:lnTo>
                        <a:pt x="87" y="60"/>
                      </a:lnTo>
                      <a:lnTo>
                        <a:pt x="82" y="63"/>
                      </a:lnTo>
                      <a:lnTo>
                        <a:pt x="77" y="68"/>
                      </a:lnTo>
                      <a:lnTo>
                        <a:pt x="73" y="74"/>
                      </a:lnTo>
                      <a:lnTo>
                        <a:pt x="70" y="81"/>
                      </a:lnTo>
                      <a:lnTo>
                        <a:pt x="67" y="90"/>
                      </a:lnTo>
                      <a:lnTo>
                        <a:pt x="66" y="95"/>
                      </a:lnTo>
                      <a:lnTo>
                        <a:pt x="66" y="102"/>
                      </a:lnTo>
                      <a:lnTo>
                        <a:pt x="65" y="110"/>
                      </a:lnTo>
                      <a:lnTo>
                        <a:pt x="64" y="119"/>
                      </a:lnTo>
                      <a:lnTo>
                        <a:pt x="64" y="130"/>
                      </a:lnTo>
                      <a:lnTo>
                        <a:pt x="63" y="142"/>
                      </a:lnTo>
                      <a:lnTo>
                        <a:pt x="63" y="155"/>
                      </a:lnTo>
                      <a:lnTo>
                        <a:pt x="63" y="170"/>
                      </a:lnTo>
                      <a:lnTo>
                        <a:pt x="63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3" name="Freeform 100"/>
                <p:cNvSpPr>
                  <a:spLocks noChangeAspect="1" noEditPoints="1"/>
                </p:cNvSpPr>
                <p:nvPr/>
              </p:nvSpPr>
              <p:spPr bwMode="auto">
                <a:xfrm>
                  <a:off x="1107" y="2303"/>
                  <a:ext cx="44" cy="50"/>
                </a:xfrm>
                <a:custGeom>
                  <a:avLst/>
                  <a:gdLst>
                    <a:gd name="T0" fmla="*/ 2 w 221"/>
                    <a:gd name="T1" fmla="*/ 13 h 248"/>
                    <a:gd name="T2" fmla="*/ 4 w 221"/>
                    <a:gd name="T3" fmla="*/ 8 h 248"/>
                    <a:gd name="T4" fmla="*/ 7 w 221"/>
                    <a:gd name="T5" fmla="*/ 5 h 248"/>
                    <a:gd name="T6" fmla="*/ 10 w 221"/>
                    <a:gd name="T7" fmla="*/ 2 h 248"/>
                    <a:gd name="T8" fmla="*/ 15 w 221"/>
                    <a:gd name="T9" fmla="*/ 1 h 248"/>
                    <a:gd name="T10" fmla="*/ 21 w 221"/>
                    <a:gd name="T11" fmla="*/ 0 h 248"/>
                    <a:gd name="T12" fmla="*/ 27 w 221"/>
                    <a:gd name="T13" fmla="*/ 0 h 248"/>
                    <a:gd name="T14" fmla="*/ 31 w 221"/>
                    <a:gd name="T15" fmla="*/ 1 h 248"/>
                    <a:gd name="T16" fmla="*/ 35 w 221"/>
                    <a:gd name="T17" fmla="*/ 3 h 248"/>
                    <a:gd name="T18" fmla="*/ 39 w 221"/>
                    <a:gd name="T19" fmla="*/ 7 h 248"/>
                    <a:gd name="T20" fmla="*/ 40 w 221"/>
                    <a:gd name="T21" fmla="*/ 10 h 248"/>
                    <a:gd name="T22" fmla="*/ 40 w 221"/>
                    <a:gd name="T23" fmla="*/ 15 h 248"/>
                    <a:gd name="T24" fmla="*/ 41 w 221"/>
                    <a:gd name="T25" fmla="*/ 33 h 248"/>
                    <a:gd name="T26" fmla="*/ 41 w 221"/>
                    <a:gd name="T27" fmla="*/ 38 h 248"/>
                    <a:gd name="T28" fmla="*/ 41 w 221"/>
                    <a:gd name="T29" fmla="*/ 41 h 248"/>
                    <a:gd name="T30" fmla="*/ 42 w 221"/>
                    <a:gd name="T31" fmla="*/ 44 h 248"/>
                    <a:gd name="T32" fmla="*/ 44 w 221"/>
                    <a:gd name="T33" fmla="*/ 49 h 248"/>
                    <a:gd name="T34" fmla="*/ 31 w 221"/>
                    <a:gd name="T35" fmla="*/ 47 h 248"/>
                    <a:gd name="T36" fmla="*/ 30 w 221"/>
                    <a:gd name="T37" fmla="*/ 45 h 248"/>
                    <a:gd name="T38" fmla="*/ 30 w 221"/>
                    <a:gd name="T39" fmla="*/ 44 h 248"/>
                    <a:gd name="T40" fmla="*/ 25 w 221"/>
                    <a:gd name="T41" fmla="*/ 47 h 248"/>
                    <a:gd name="T42" fmla="*/ 21 w 221"/>
                    <a:gd name="T43" fmla="*/ 49 h 248"/>
                    <a:gd name="T44" fmla="*/ 18 w 221"/>
                    <a:gd name="T45" fmla="*/ 50 h 248"/>
                    <a:gd name="T46" fmla="*/ 15 w 221"/>
                    <a:gd name="T47" fmla="*/ 50 h 248"/>
                    <a:gd name="T48" fmla="*/ 10 w 221"/>
                    <a:gd name="T49" fmla="*/ 49 h 248"/>
                    <a:gd name="T50" fmla="*/ 6 w 221"/>
                    <a:gd name="T51" fmla="*/ 48 h 248"/>
                    <a:gd name="T52" fmla="*/ 3 w 221"/>
                    <a:gd name="T53" fmla="*/ 45 h 248"/>
                    <a:gd name="T54" fmla="*/ 1 w 221"/>
                    <a:gd name="T55" fmla="*/ 42 h 248"/>
                    <a:gd name="T56" fmla="*/ 0 w 221"/>
                    <a:gd name="T57" fmla="*/ 38 h 248"/>
                    <a:gd name="T58" fmla="*/ 0 w 221"/>
                    <a:gd name="T59" fmla="*/ 34 h 248"/>
                    <a:gd name="T60" fmla="*/ 1 w 221"/>
                    <a:gd name="T61" fmla="*/ 31 h 248"/>
                    <a:gd name="T62" fmla="*/ 2 w 221"/>
                    <a:gd name="T63" fmla="*/ 29 h 248"/>
                    <a:gd name="T64" fmla="*/ 5 w 221"/>
                    <a:gd name="T65" fmla="*/ 25 h 248"/>
                    <a:gd name="T66" fmla="*/ 9 w 221"/>
                    <a:gd name="T67" fmla="*/ 23 h 248"/>
                    <a:gd name="T68" fmla="*/ 12 w 221"/>
                    <a:gd name="T69" fmla="*/ 22 h 248"/>
                    <a:gd name="T70" fmla="*/ 17 w 221"/>
                    <a:gd name="T71" fmla="*/ 21 h 248"/>
                    <a:gd name="T72" fmla="*/ 22 w 221"/>
                    <a:gd name="T73" fmla="*/ 20 h 248"/>
                    <a:gd name="T74" fmla="*/ 26 w 221"/>
                    <a:gd name="T75" fmla="*/ 18 h 248"/>
                    <a:gd name="T76" fmla="*/ 28 w 221"/>
                    <a:gd name="T77" fmla="*/ 16 h 248"/>
                    <a:gd name="T78" fmla="*/ 27 w 221"/>
                    <a:gd name="T79" fmla="*/ 13 h 248"/>
                    <a:gd name="T80" fmla="*/ 24 w 221"/>
                    <a:gd name="T81" fmla="*/ 10 h 248"/>
                    <a:gd name="T82" fmla="*/ 19 w 221"/>
                    <a:gd name="T83" fmla="*/ 10 h 248"/>
                    <a:gd name="T84" fmla="*/ 15 w 221"/>
                    <a:gd name="T85" fmla="*/ 11 h 248"/>
                    <a:gd name="T86" fmla="*/ 13 w 221"/>
                    <a:gd name="T87" fmla="*/ 14 h 248"/>
                    <a:gd name="T88" fmla="*/ 28 w 221"/>
                    <a:gd name="T89" fmla="*/ 26 h 248"/>
                    <a:gd name="T90" fmla="*/ 25 w 221"/>
                    <a:gd name="T91" fmla="*/ 27 h 248"/>
                    <a:gd name="T92" fmla="*/ 22 w 221"/>
                    <a:gd name="T93" fmla="*/ 28 h 248"/>
                    <a:gd name="T94" fmla="*/ 17 w 221"/>
                    <a:gd name="T95" fmla="*/ 29 h 248"/>
                    <a:gd name="T96" fmla="*/ 14 w 221"/>
                    <a:gd name="T97" fmla="*/ 31 h 248"/>
                    <a:gd name="T98" fmla="*/ 12 w 221"/>
                    <a:gd name="T99" fmla="*/ 35 h 248"/>
                    <a:gd name="T100" fmla="*/ 13 w 221"/>
                    <a:gd name="T101" fmla="*/ 38 h 248"/>
                    <a:gd name="T102" fmla="*/ 16 w 221"/>
                    <a:gd name="T103" fmla="*/ 41 h 248"/>
                    <a:gd name="T104" fmla="*/ 20 w 221"/>
                    <a:gd name="T105" fmla="*/ 41 h 248"/>
                    <a:gd name="T106" fmla="*/ 25 w 221"/>
                    <a:gd name="T107" fmla="*/ 39 h 248"/>
                    <a:gd name="T108" fmla="*/ 27 w 221"/>
                    <a:gd name="T109" fmla="*/ 36 h 248"/>
                    <a:gd name="T110" fmla="*/ 28 w 221"/>
                    <a:gd name="T111" fmla="*/ 32 h 248"/>
                    <a:gd name="T112" fmla="*/ 28 w 221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1" h="248">
                      <a:moveTo>
                        <a:pt x="62" y="78"/>
                      </a:moveTo>
                      <a:lnTo>
                        <a:pt x="7" y="70"/>
                      </a:lnTo>
                      <a:lnTo>
                        <a:pt x="9" y="62"/>
                      </a:lnTo>
                      <a:lnTo>
                        <a:pt x="12" y="55"/>
                      </a:lnTo>
                      <a:lnTo>
                        <a:pt x="15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7" y="28"/>
                      </a:lnTo>
                      <a:lnTo>
                        <a:pt x="33" y="23"/>
                      </a:lnTo>
                      <a:lnTo>
                        <a:pt x="38" y="18"/>
                      </a:lnTo>
                      <a:lnTo>
                        <a:pt x="44" y="13"/>
                      </a:lnTo>
                      <a:lnTo>
                        <a:pt x="50" y="10"/>
                      </a:lnTo>
                      <a:lnTo>
                        <a:pt x="59" y="7"/>
                      </a:lnTo>
                      <a:lnTo>
                        <a:pt x="67" y="5"/>
                      </a:lnTo>
                      <a:lnTo>
                        <a:pt x="76" y="3"/>
                      </a:lnTo>
                      <a:lnTo>
                        <a:pt x="85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6" y="0"/>
                      </a:lnTo>
                      <a:lnTo>
                        <a:pt x="126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0" y="4"/>
                      </a:lnTo>
                      <a:lnTo>
                        <a:pt x="156" y="6"/>
                      </a:lnTo>
                      <a:lnTo>
                        <a:pt x="162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7" y="39"/>
                      </a:lnTo>
                      <a:lnTo>
                        <a:pt x="199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3" y="66"/>
                      </a:lnTo>
                      <a:lnTo>
                        <a:pt x="203" y="73"/>
                      </a:lnTo>
                      <a:lnTo>
                        <a:pt x="204" y="83"/>
                      </a:lnTo>
                      <a:lnTo>
                        <a:pt x="204" y="92"/>
                      </a:lnTo>
                      <a:lnTo>
                        <a:pt x="204" y="165"/>
                      </a:lnTo>
                      <a:lnTo>
                        <a:pt x="204" y="172"/>
                      </a:lnTo>
                      <a:lnTo>
                        <a:pt x="204" y="180"/>
                      </a:lnTo>
                      <a:lnTo>
                        <a:pt x="204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09" y="218"/>
                      </a:lnTo>
                      <a:lnTo>
                        <a:pt x="213" y="227"/>
                      </a:lnTo>
                      <a:lnTo>
                        <a:pt x="216" y="234"/>
                      </a:lnTo>
                      <a:lnTo>
                        <a:pt x="221" y="243"/>
                      </a:lnTo>
                      <a:lnTo>
                        <a:pt x="159" y="243"/>
                      </a:lnTo>
                      <a:lnTo>
                        <a:pt x="157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1" y="222"/>
                      </a:lnTo>
                      <a:lnTo>
                        <a:pt x="151" y="221"/>
                      </a:lnTo>
                      <a:lnTo>
                        <a:pt x="150" y="218"/>
                      </a:lnTo>
                      <a:lnTo>
                        <a:pt x="150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6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7" y="245"/>
                      </a:lnTo>
                      <a:lnTo>
                        <a:pt x="92" y="246"/>
                      </a:lnTo>
                      <a:lnTo>
                        <a:pt x="86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8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4" y="243"/>
                      </a:lnTo>
                      <a:lnTo>
                        <a:pt x="37" y="239"/>
                      </a:lnTo>
                      <a:lnTo>
                        <a:pt x="31" y="237"/>
                      </a:lnTo>
                      <a:lnTo>
                        <a:pt x="25" y="233"/>
                      </a:lnTo>
                      <a:lnTo>
                        <a:pt x="20" y="228"/>
                      </a:lnTo>
                      <a:lnTo>
                        <a:pt x="15" y="223"/>
                      </a:lnTo>
                      <a:lnTo>
                        <a:pt x="12" y="218"/>
                      </a:lnTo>
                      <a:lnTo>
                        <a:pt x="8" y="212"/>
                      </a:lnTo>
                      <a:lnTo>
                        <a:pt x="5" y="206"/>
                      </a:lnTo>
                      <a:lnTo>
                        <a:pt x="2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2" y="159"/>
                      </a:lnTo>
                      <a:lnTo>
                        <a:pt x="3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8" y="142"/>
                      </a:lnTo>
                      <a:lnTo>
                        <a:pt x="13" y="135"/>
                      </a:lnTo>
                      <a:lnTo>
                        <a:pt x="20" y="127"/>
                      </a:lnTo>
                      <a:lnTo>
                        <a:pt x="26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4" y="114"/>
                      </a:lnTo>
                      <a:lnTo>
                        <a:pt x="49" y="112"/>
                      </a:lnTo>
                      <a:lnTo>
                        <a:pt x="55" y="110"/>
                      </a:lnTo>
                      <a:lnTo>
                        <a:pt x="61" y="108"/>
                      </a:lnTo>
                      <a:lnTo>
                        <a:pt x="68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2" y="101"/>
                      </a:lnTo>
                      <a:lnTo>
                        <a:pt x="102" y="100"/>
                      </a:lnTo>
                      <a:lnTo>
                        <a:pt x="110" y="97"/>
                      </a:lnTo>
                      <a:lnTo>
                        <a:pt x="119" y="95"/>
                      </a:lnTo>
                      <a:lnTo>
                        <a:pt x="126" y="94"/>
                      </a:lnTo>
                      <a:lnTo>
                        <a:pt x="132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39" y="67"/>
                      </a:lnTo>
                      <a:lnTo>
                        <a:pt x="137" y="62"/>
                      </a:lnTo>
                      <a:lnTo>
                        <a:pt x="133" y="57"/>
                      </a:lnTo>
                      <a:lnTo>
                        <a:pt x="127" y="53"/>
                      </a:lnTo>
                      <a:lnTo>
                        <a:pt x="120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8" y="64"/>
                      </a:lnTo>
                      <a:lnTo>
                        <a:pt x="65" y="70"/>
                      </a:lnTo>
                      <a:lnTo>
                        <a:pt x="62" y="78"/>
                      </a:lnTo>
                      <a:close/>
                      <a:moveTo>
                        <a:pt x="142" y="129"/>
                      </a:moveTo>
                      <a:lnTo>
                        <a:pt x="139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7" y="134"/>
                      </a:lnTo>
                      <a:lnTo>
                        <a:pt x="123" y="135"/>
                      </a:lnTo>
                      <a:lnTo>
                        <a:pt x="116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5" y="144"/>
                      </a:lnTo>
                      <a:lnTo>
                        <a:pt x="78" y="147"/>
                      </a:lnTo>
                      <a:lnTo>
                        <a:pt x="73" y="149"/>
                      </a:lnTo>
                      <a:lnTo>
                        <a:pt x="68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2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7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0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39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4" name="Freeform 101"/>
                <p:cNvSpPr>
                  <a:spLocks noChangeAspect="1" noEditPoints="1"/>
                </p:cNvSpPr>
                <p:nvPr/>
              </p:nvSpPr>
              <p:spPr bwMode="auto">
                <a:xfrm>
                  <a:off x="1158" y="2286"/>
                  <a:ext cx="45" cy="67"/>
                </a:xfrm>
                <a:custGeom>
                  <a:avLst/>
                  <a:gdLst>
                    <a:gd name="T0" fmla="*/ 34 w 228"/>
                    <a:gd name="T1" fmla="*/ 66 h 333"/>
                    <a:gd name="T2" fmla="*/ 32 w 228"/>
                    <a:gd name="T3" fmla="*/ 61 h 333"/>
                    <a:gd name="T4" fmla="*/ 29 w 228"/>
                    <a:gd name="T5" fmla="*/ 64 h 333"/>
                    <a:gd name="T6" fmla="*/ 26 w 228"/>
                    <a:gd name="T7" fmla="*/ 65 h 333"/>
                    <a:gd name="T8" fmla="*/ 24 w 228"/>
                    <a:gd name="T9" fmla="*/ 66 h 333"/>
                    <a:gd name="T10" fmla="*/ 22 w 228"/>
                    <a:gd name="T11" fmla="*/ 67 h 333"/>
                    <a:gd name="T12" fmla="*/ 20 w 228"/>
                    <a:gd name="T13" fmla="*/ 67 h 333"/>
                    <a:gd name="T14" fmla="*/ 17 w 228"/>
                    <a:gd name="T15" fmla="*/ 67 h 333"/>
                    <a:gd name="T16" fmla="*/ 13 w 228"/>
                    <a:gd name="T17" fmla="*/ 66 h 333"/>
                    <a:gd name="T18" fmla="*/ 10 w 228"/>
                    <a:gd name="T19" fmla="*/ 64 h 333"/>
                    <a:gd name="T20" fmla="*/ 7 w 228"/>
                    <a:gd name="T21" fmla="*/ 62 h 333"/>
                    <a:gd name="T22" fmla="*/ 4 w 228"/>
                    <a:gd name="T23" fmla="*/ 59 h 333"/>
                    <a:gd name="T24" fmla="*/ 2 w 228"/>
                    <a:gd name="T25" fmla="*/ 55 h 333"/>
                    <a:gd name="T26" fmla="*/ 1 w 228"/>
                    <a:gd name="T27" fmla="*/ 50 h 333"/>
                    <a:gd name="T28" fmla="*/ 0 w 228"/>
                    <a:gd name="T29" fmla="*/ 45 h 333"/>
                    <a:gd name="T30" fmla="*/ 0 w 228"/>
                    <a:gd name="T31" fmla="*/ 39 h 333"/>
                    <a:gd name="T32" fmla="*/ 1 w 228"/>
                    <a:gd name="T33" fmla="*/ 34 h 333"/>
                    <a:gd name="T34" fmla="*/ 2 w 228"/>
                    <a:gd name="T35" fmla="*/ 29 h 333"/>
                    <a:gd name="T36" fmla="*/ 4 w 228"/>
                    <a:gd name="T37" fmla="*/ 25 h 333"/>
                    <a:gd name="T38" fmla="*/ 7 w 228"/>
                    <a:gd name="T39" fmla="*/ 22 h 333"/>
                    <a:gd name="T40" fmla="*/ 10 w 228"/>
                    <a:gd name="T41" fmla="*/ 20 h 333"/>
                    <a:gd name="T42" fmla="*/ 13 w 228"/>
                    <a:gd name="T43" fmla="*/ 18 h 333"/>
                    <a:gd name="T44" fmla="*/ 17 w 228"/>
                    <a:gd name="T45" fmla="*/ 17 h 333"/>
                    <a:gd name="T46" fmla="*/ 21 w 228"/>
                    <a:gd name="T47" fmla="*/ 17 h 333"/>
                    <a:gd name="T48" fmla="*/ 25 w 228"/>
                    <a:gd name="T49" fmla="*/ 18 h 333"/>
                    <a:gd name="T50" fmla="*/ 28 w 228"/>
                    <a:gd name="T51" fmla="*/ 20 h 333"/>
                    <a:gd name="T52" fmla="*/ 31 w 228"/>
                    <a:gd name="T53" fmla="*/ 23 h 333"/>
                    <a:gd name="T54" fmla="*/ 33 w 228"/>
                    <a:gd name="T55" fmla="*/ 0 h 333"/>
                    <a:gd name="T56" fmla="*/ 45 w 228"/>
                    <a:gd name="T57" fmla="*/ 66 h 333"/>
                    <a:gd name="T58" fmla="*/ 12 w 228"/>
                    <a:gd name="T59" fmla="*/ 43 h 333"/>
                    <a:gd name="T60" fmla="*/ 12 w 228"/>
                    <a:gd name="T61" fmla="*/ 46 h 333"/>
                    <a:gd name="T62" fmla="*/ 13 w 228"/>
                    <a:gd name="T63" fmla="*/ 49 h 333"/>
                    <a:gd name="T64" fmla="*/ 14 w 228"/>
                    <a:gd name="T65" fmla="*/ 51 h 333"/>
                    <a:gd name="T66" fmla="*/ 15 w 228"/>
                    <a:gd name="T67" fmla="*/ 54 h 333"/>
                    <a:gd name="T68" fmla="*/ 17 w 228"/>
                    <a:gd name="T69" fmla="*/ 55 h 333"/>
                    <a:gd name="T70" fmla="*/ 19 w 228"/>
                    <a:gd name="T71" fmla="*/ 56 h 333"/>
                    <a:gd name="T72" fmla="*/ 21 w 228"/>
                    <a:gd name="T73" fmla="*/ 57 h 333"/>
                    <a:gd name="T74" fmla="*/ 23 w 228"/>
                    <a:gd name="T75" fmla="*/ 57 h 333"/>
                    <a:gd name="T76" fmla="*/ 26 w 228"/>
                    <a:gd name="T77" fmla="*/ 57 h 333"/>
                    <a:gd name="T78" fmla="*/ 27 w 228"/>
                    <a:gd name="T79" fmla="*/ 56 h 333"/>
                    <a:gd name="T80" fmla="*/ 29 w 228"/>
                    <a:gd name="T81" fmla="*/ 55 h 333"/>
                    <a:gd name="T82" fmla="*/ 30 w 228"/>
                    <a:gd name="T83" fmla="*/ 53 h 333"/>
                    <a:gd name="T84" fmla="*/ 32 w 228"/>
                    <a:gd name="T85" fmla="*/ 50 h 333"/>
                    <a:gd name="T86" fmla="*/ 32 w 228"/>
                    <a:gd name="T87" fmla="*/ 47 h 333"/>
                    <a:gd name="T88" fmla="*/ 33 w 228"/>
                    <a:gd name="T89" fmla="*/ 44 h 333"/>
                    <a:gd name="T90" fmla="*/ 33 w 228"/>
                    <a:gd name="T91" fmla="*/ 41 h 333"/>
                    <a:gd name="T92" fmla="*/ 32 w 228"/>
                    <a:gd name="T93" fmla="*/ 37 h 333"/>
                    <a:gd name="T94" fmla="*/ 32 w 228"/>
                    <a:gd name="T95" fmla="*/ 34 h 333"/>
                    <a:gd name="T96" fmla="*/ 31 w 228"/>
                    <a:gd name="T97" fmla="*/ 32 h 333"/>
                    <a:gd name="T98" fmla="*/ 29 w 228"/>
                    <a:gd name="T99" fmla="*/ 30 h 333"/>
                    <a:gd name="T100" fmla="*/ 27 w 228"/>
                    <a:gd name="T101" fmla="*/ 28 h 333"/>
                    <a:gd name="T102" fmla="*/ 26 w 228"/>
                    <a:gd name="T103" fmla="*/ 27 h 333"/>
                    <a:gd name="T104" fmla="*/ 23 w 228"/>
                    <a:gd name="T105" fmla="*/ 27 h 333"/>
                    <a:gd name="T106" fmla="*/ 22 w 228"/>
                    <a:gd name="T107" fmla="*/ 27 h 333"/>
                    <a:gd name="T108" fmla="*/ 19 w 228"/>
                    <a:gd name="T109" fmla="*/ 27 h 333"/>
                    <a:gd name="T110" fmla="*/ 18 w 228"/>
                    <a:gd name="T111" fmla="*/ 28 h 333"/>
                    <a:gd name="T112" fmla="*/ 16 w 228"/>
                    <a:gd name="T113" fmla="*/ 30 h 333"/>
                    <a:gd name="T114" fmla="*/ 14 w 228"/>
                    <a:gd name="T115" fmla="*/ 32 h 333"/>
                    <a:gd name="T116" fmla="*/ 13 w 228"/>
                    <a:gd name="T117" fmla="*/ 34 h 333"/>
                    <a:gd name="T118" fmla="*/ 13 w 228"/>
                    <a:gd name="T119" fmla="*/ 36 h 333"/>
                    <a:gd name="T120" fmla="*/ 12 w 228"/>
                    <a:gd name="T121" fmla="*/ 40 h 333"/>
                    <a:gd name="T122" fmla="*/ 12 w 228"/>
                    <a:gd name="T123" fmla="*/ 41 h 33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228" h="333">
                      <a:moveTo>
                        <a:pt x="228" y="328"/>
                      </a:moveTo>
                      <a:lnTo>
                        <a:pt x="170" y="328"/>
                      </a:lnTo>
                      <a:lnTo>
                        <a:pt x="170" y="294"/>
                      </a:lnTo>
                      <a:lnTo>
                        <a:pt x="163" y="303"/>
                      </a:lnTo>
                      <a:lnTo>
                        <a:pt x="155" y="312"/>
                      </a:lnTo>
                      <a:lnTo>
                        <a:pt x="145" y="318"/>
                      </a:lnTo>
                      <a:lnTo>
                        <a:pt x="137" y="323"/>
                      </a:lnTo>
                      <a:lnTo>
                        <a:pt x="132" y="325"/>
                      </a:lnTo>
                      <a:lnTo>
                        <a:pt x="127" y="327"/>
                      </a:lnTo>
                      <a:lnTo>
                        <a:pt x="121" y="329"/>
                      </a:lnTo>
                      <a:lnTo>
                        <a:pt x="116" y="330"/>
                      </a:lnTo>
                      <a:lnTo>
                        <a:pt x="111" y="331"/>
                      </a:lnTo>
                      <a:lnTo>
                        <a:pt x="107" y="331"/>
                      </a:lnTo>
                      <a:lnTo>
                        <a:pt x="102" y="333"/>
                      </a:lnTo>
                      <a:lnTo>
                        <a:pt x="97" y="333"/>
                      </a:lnTo>
                      <a:lnTo>
                        <a:pt x="87" y="333"/>
                      </a:lnTo>
                      <a:lnTo>
                        <a:pt x="78" y="330"/>
                      </a:lnTo>
                      <a:lnTo>
                        <a:pt x="68" y="328"/>
                      </a:lnTo>
                      <a:lnTo>
                        <a:pt x="60" y="324"/>
                      </a:lnTo>
                      <a:lnTo>
                        <a:pt x="51" y="319"/>
                      </a:lnTo>
                      <a:lnTo>
                        <a:pt x="43" y="314"/>
                      </a:lnTo>
                      <a:lnTo>
                        <a:pt x="36" y="307"/>
                      </a:lnTo>
                      <a:lnTo>
                        <a:pt x="28" y="300"/>
                      </a:lnTo>
                      <a:lnTo>
                        <a:pt x="21" y="291"/>
                      </a:lnTo>
                      <a:lnTo>
                        <a:pt x="16" y="282"/>
                      </a:lnTo>
                      <a:lnTo>
                        <a:pt x="10" y="272"/>
                      </a:lnTo>
                      <a:lnTo>
                        <a:pt x="7" y="261"/>
                      </a:lnTo>
                      <a:lnTo>
                        <a:pt x="3" y="249"/>
                      </a:lnTo>
                      <a:lnTo>
                        <a:pt x="2" y="237"/>
                      </a:lnTo>
                      <a:lnTo>
                        <a:pt x="0" y="223"/>
                      </a:lnTo>
                      <a:lnTo>
                        <a:pt x="0" y="209"/>
                      </a:lnTo>
                      <a:lnTo>
                        <a:pt x="0" y="194"/>
                      </a:lnTo>
                      <a:lnTo>
                        <a:pt x="1" y="181"/>
                      </a:lnTo>
                      <a:lnTo>
                        <a:pt x="3" y="168"/>
                      </a:lnTo>
                      <a:lnTo>
                        <a:pt x="7" y="155"/>
                      </a:lnTo>
                      <a:lnTo>
                        <a:pt x="10" y="145"/>
                      </a:lnTo>
                      <a:lnTo>
                        <a:pt x="15" y="134"/>
                      </a:lnTo>
                      <a:lnTo>
                        <a:pt x="21" y="125"/>
                      </a:lnTo>
                      <a:lnTo>
                        <a:pt x="27" y="117"/>
                      </a:lnTo>
                      <a:lnTo>
                        <a:pt x="35" y="109"/>
                      </a:lnTo>
                      <a:lnTo>
                        <a:pt x="42" y="103"/>
                      </a:lnTo>
                      <a:lnTo>
                        <a:pt x="50" y="97"/>
                      </a:lnTo>
                      <a:lnTo>
                        <a:pt x="59" y="94"/>
                      </a:lnTo>
                      <a:lnTo>
                        <a:pt x="67" y="90"/>
                      </a:lnTo>
                      <a:lnTo>
                        <a:pt x="77" y="88"/>
                      </a:lnTo>
                      <a:lnTo>
                        <a:pt x="87" y="85"/>
                      </a:lnTo>
                      <a:lnTo>
                        <a:pt x="97" y="85"/>
                      </a:lnTo>
                      <a:lnTo>
                        <a:pt x="107" y="85"/>
                      </a:lnTo>
                      <a:lnTo>
                        <a:pt x="116" y="88"/>
                      </a:lnTo>
                      <a:lnTo>
                        <a:pt x="125" y="90"/>
                      </a:lnTo>
                      <a:lnTo>
                        <a:pt x="134" y="94"/>
                      </a:lnTo>
                      <a:lnTo>
                        <a:pt x="143" y="98"/>
                      </a:lnTo>
                      <a:lnTo>
                        <a:pt x="150" y="105"/>
                      </a:lnTo>
                      <a:lnTo>
                        <a:pt x="158" y="112"/>
                      </a:lnTo>
                      <a:lnTo>
                        <a:pt x="166" y="119"/>
                      </a:lnTo>
                      <a:lnTo>
                        <a:pt x="166" y="0"/>
                      </a:lnTo>
                      <a:lnTo>
                        <a:pt x="228" y="0"/>
                      </a:lnTo>
                      <a:lnTo>
                        <a:pt x="228" y="328"/>
                      </a:lnTo>
                      <a:close/>
                      <a:moveTo>
                        <a:pt x="62" y="204"/>
                      </a:moveTo>
                      <a:lnTo>
                        <a:pt x="62" y="214"/>
                      </a:lnTo>
                      <a:lnTo>
                        <a:pt x="63" y="222"/>
                      </a:lnTo>
                      <a:lnTo>
                        <a:pt x="63" y="229"/>
                      </a:lnTo>
                      <a:lnTo>
                        <a:pt x="65" y="237"/>
                      </a:lnTo>
                      <a:lnTo>
                        <a:pt x="66" y="244"/>
                      </a:lnTo>
                      <a:lnTo>
                        <a:pt x="68" y="250"/>
                      </a:lnTo>
                      <a:lnTo>
                        <a:pt x="69" y="255"/>
                      </a:lnTo>
                      <a:lnTo>
                        <a:pt x="72" y="260"/>
                      </a:lnTo>
                      <a:lnTo>
                        <a:pt x="75" y="266"/>
                      </a:lnTo>
                      <a:lnTo>
                        <a:pt x="80" y="271"/>
                      </a:lnTo>
                      <a:lnTo>
                        <a:pt x="85" y="274"/>
                      </a:lnTo>
                      <a:lnTo>
                        <a:pt x="90" y="278"/>
                      </a:lnTo>
                      <a:lnTo>
                        <a:pt x="96" y="280"/>
                      </a:lnTo>
                      <a:lnTo>
                        <a:pt x="102" y="283"/>
                      </a:lnTo>
                      <a:lnTo>
                        <a:pt x="108" y="284"/>
                      </a:lnTo>
                      <a:lnTo>
                        <a:pt x="114" y="284"/>
                      </a:lnTo>
                      <a:lnTo>
                        <a:pt x="119" y="284"/>
                      </a:lnTo>
                      <a:lnTo>
                        <a:pt x="125" y="283"/>
                      </a:lnTo>
                      <a:lnTo>
                        <a:pt x="130" y="282"/>
                      </a:lnTo>
                      <a:lnTo>
                        <a:pt x="134" y="279"/>
                      </a:lnTo>
                      <a:lnTo>
                        <a:pt x="138" y="277"/>
                      </a:lnTo>
                      <a:lnTo>
                        <a:pt x="143" y="274"/>
                      </a:lnTo>
                      <a:lnTo>
                        <a:pt x="146" y="271"/>
                      </a:lnTo>
                      <a:lnTo>
                        <a:pt x="150" y="266"/>
                      </a:lnTo>
                      <a:lnTo>
                        <a:pt x="154" y="261"/>
                      </a:lnTo>
                      <a:lnTo>
                        <a:pt x="156" y="256"/>
                      </a:lnTo>
                      <a:lnTo>
                        <a:pt x="160" y="250"/>
                      </a:lnTo>
                      <a:lnTo>
                        <a:pt x="162" y="243"/>
                      </a:lnTo>
                      <a:lnTo>
                        <a:pt x="163" y="236"/>
                      </a:lnTo>
                      <a:lnTo>
                        <a:pt x="164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4" y="192"/>
                      </a:lnTo>
                      <a:lnTo>
                        <a:pt x="163" y="183"/>
                      </a:lnTo>
                      <a:lnTo>
                        <a:pt x="162" y="176"/>
                      </a:lnTo>
                      <a:lnTo>
                        <a:pt x="160" y="169"/>
                      </a:lnTo>
                      <a:lnTo>
                        <a:pt x="157" y="163"/>
                      </a:lnTo>
                      <a:lnTo>
                        <a:pt x="155" y="157"/>
                      </a:lnTo>
                      <a:lnTo>
                        <a:pt x="151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39" y="141"/>
                      </a:lnTo>
                      <a:lnTo>
                        <a:pt x="134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4" y="134"/>
                      </a:lnTo>
                      <a:lnTo>
                        <a:pt x="109" y="134"/>
                      </a:lnTo>
                      <a:lnTo>
                        <a:pt x="103" y="135"/>
                      </a:lnTo>
                      <a:lnTo>
                        <a:pt x="98" y="136"/>
                      </a:lnTo>
                      <a:lnTo>
                        <a:pt x="93" y="138"/>
                      </a:lnTo>
                      <a:lnTo>
                        <a:pt x="89" y="141"/>
                      </a:lnTo>
                      <a:lnTo>
                        <a:pt x="85" y="143"/>
                      </a:lnTo>
                      <a:lnTo>
                        <a:pt x="80" y="147"/>
                      </a:lnTo>
                      <a:lnTo>
                        <a:pt x="77" y="152"/>
                      </a:lnTo>
                      <a:lnTo>
                        <a:pt x="73" y="157"/>
                      </a:lnTo>
                      <a:lnTo>
                        <a:pt x="71" y="162"/>
                      </a:lnTo>
                      <a:lnTo>
                        <a:pt x="68" y="168"/>
                      </a:lnTo>
                      <a:lnTo>
                        <a:pt x="66" y="175"/>
                      </a:lnTo>
                      <a:lnTo>
                        <a:pt x="65" y="181"/>
                      </a:lnTo>
                      <a:lnTo>
                        <a:pt x="63" y="189"/>
                      </a:lnTo>
                      <a:lnTo>
                        <a:pt x="62" y="197"/>
                      </a:lnTo>
                      <a:lnTo>
                        <a:pt x="62" y="205"/>
                      </a:lnTo>
                      <a:lnTo>
                        <a:pt x="62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5" name="Freeform 102"/>
                <p:cNvSpPr>
                  <a:spLocks noChangeAspect="1" noEditPoints="1"/>
                </p:cNvSpPr>
                <p:nvPr/>
              </p:nvSpPr>
              <p:spPr bwMode="auto">
                <a:xfrm>
                  <a:off x="1216" y="2286"/>
                  <a:ext cx="12" cy="66"/>
                </a:xfrm>
                <a:custGeom>
                  <a:avLst/>
                  <a:gdLst>
                    <a:gd name="T0" fmla="*/ 0 w 62"/>
                    <a:gd name="T1" fmla="*/ 11 h 328"/>
                    <a:gd name="T2" fmla="*/ 0 w 62"/>
                    <a:gd name="T3" fmla="*/ 0 h 328"/>
                    <a:gd name="T4" fmla="*/ 12 w 62"/>
                    <a:gd name="T5" fmla="*/ 0 h 328"/>
                    <a:gd name="T6" fmla="*/ 12 w 62"/>
                    <a:gd name="T7" fmla="*/ 11 h 328"/>
                    <a:gd name="T8" fmla="*/ 0 w 62"/>
                    <a:gd name="T9" fmla="*/ 11 h 328"/>
                    <a:gd name="T10" fmla="*/ 0 w 62"/>
                    <a:gd name="T11" fmla="*/ 66 h 328"/>
                    <a:gd name="T12" fmla="*/ 0 w 62"/>
                    <a:gd name="T13" fmla="*/ 18 h 328"/>
                    <a:gd name="T14" fmla="*/ 12 w 62"/>
                    <a:gd name="T15" fmla="*/ 18 h 328"/>
                    <a:gd name="T16" fmla="*/ 12 w 62"/>
                    <a:gd name="T17" fmla="*/ 66 h 328"/>
                    <a:gd name="T18" fmla="*/ 0 w 62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2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2" y="0"/>
                      </a:lnTo>
                      <a:lnTo>
                        <a:pt x="62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2" y="90"/>
                      </a:lnTo>
                      <a:lnTo>
                        <a:pt x="62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6" name="Freeform 103"/>
                <p:cNvSpPr>
                  <a:spLocks noChangeAspect="1" noEditPoints="1"/>
                </p:cNvSpPr>
                <p:nvPr/>
              </p:nvSpPr>
              <p:spPr bwMode="auto">
                <a:xfrm>
                  <a:off x="1238" y="2303"/>
                  <a:ext cx="48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7 w 243"/>
                    <a:gd name="T13" fmla="*/ 1 h 248"/>
                    <a:gd name="T14" fmla="*/ 22 w 243"/>
                    <a:gd name="T15" fmla="*/ 0 h 248"/>
                    <a:gd name="T16" fmla="*/ 29 w 243"/>
                    <a:gd name="T17" fmla="*/ 1 h 248"/>
                    <a:gd name="T18" fmla="*/ 36 w 243"/>
                    <a:gd name="T19" fmla="*/ 3 h 248"/>
                    <a:gd name="T20" fmla="*/ 41 w 243"/>
                    <a:gd name="T21" fmla="*/ 7 h 248"/>
                    <a:gd name="T22" fmla="*/ 45 w 243"/>
                    <a:gd name="T23" fmla="*/ 13 h 248"/>
                    <a:gd name="T24" fmla="*/ 48 w 243"/>
                    <a:gd name="T25" fmla="*/ 20 h 248"/>
                    <a:gd name="T26" fmla="*/ 48 w 243"/>
                    <a:gd name="T27" fmla="*/ 28 h 248"/>
                    <a:gd name="T28" fmla="*/ 46 w 243"/>
                    <a:gd name="T29" fmla="*/ 35 h 248"/>
                    <a:gd name="T30" fmla="*/ 43 w 243"/>
                    <a:gd name="T31" fmla="*/ 41 h 248"/>
                    <a:gd name="T32" fmla="*/ 38 w 243"/>
                    <a:gd name="T33" fmla="*/ 46 h 248"/>
                    <a:gd name="T34" fmla="*/ 31 w 243"/>
                    <a:gd name="T35" fmla="*/ 49 h 248"/>
                    <a:gd name="T36" fmla="*/ 24 w 243"/>
                    <a:gd name="T37" fmla="*/ 50 h 248"/>
                    <a:gd name="T38" fmla="*/ 19 w 243"/>
                    <a:gd name="T39" fmla="*/ 49 h 248"/>
                    <a:gd name="T40" fmla="*/ 15 w 243"/>
                    <a:gd name="T41" fmla="*/ 48 h 248"/>
                    <a:gd name="T42" fmla="*/ 10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1 w 243"/>
                    <a:gd name="T51" fmla="*/ 30 h 248"/>
                    <a:gd name="T52" fmla="*/ 0 w 243"/>
                    <a:gd name="T53" fmla="*/ 24 h 248"/>
                    <a:gd name="T54" fmla="*/ 12 w 243"/>
                    <a:gd name="T55" fmla="*/ 27 h 248"/>
                    <a:gd name="T56" fmla="*/ 13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0 w 243"/>
                    <a:gd name="T63" fmla="*/ 40 h 248"/>
                    <a:gd name="T64" fmla="*/ 24 w 243"/>
                    <a:gd name="T65" fmla="*/ 40 h 248"/>
                    <a:gd name="T66" fmla="*/ 27 w 243"/>
                    <a:gd name="T67" fmla="*/ 40 h 248"/>
                    <a:gd name="T68" fmla="*/ 30 w 243"/>
                    <a:gd name="T69" fmla="*/ 38 h 248"/>
                    <a:gd name="T70" fmla="*/ 33 w 243"/>
                    <a:gd name="T71" fmla="*/ 35 h 248"/>
                    <a:gd name="T72" fmla="*/ 34 w 243"/>
                    <a:gd name="T73" fmla="*/ 32 h 248"/>
                    <a:gd name="T74" fmla="*/ 35 w 243"/>
                    <a:gd name="T75" fmla="*/ 27 h 248"/>
                    <a:gd name="T76" fmla="*/ 35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29 w 243"/>
                    <a:gd name="T83" fmla="*/ 11 h 248"/>
                    <a:gd name="T84" fmla="*/ 26 w 243"/>
                    <a:gd name="T85" fmla="*/ 10 h 248"/>
                    <a:gd name="T86" fmla="*/ 23 w 243"/>
                    <a:gd name="T87" fmla="*/ 10 h 248"/>
                    <a:gd name="T88" fmla="*/ 19 w 243"/>
                    <a:gd name="T89" fmla="*/ 11 h 248"/>
                    <a:gd name="T90" fmla="*/ 16 w 243"/>
                    <a:gd name="T91" fmla="*/ 13 h 248"/>
                    <a:gd name="T92" fmla="*/ 14 w 243"/>
                    <a:gd name="T93" fmla="*/ 16 h 248"/>
                    <a:gd name="T94" fmla="*/ 13 w 243"/>
                    <a:gd name="T95" fmla="*/ 20 h 248"/>
                    <a:gd name="T96" fmla="*/ 12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3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9" y="75"/>
                      </a:lnTo>
                      <a:lnTo>
                        <a:pt x="11" y="68"/>
                      </a:lnTo>
                      <a:lnTo>
                        <a:pt x="15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3" y="34"/>
                      </a:lnTo>
                      <a:lnTo>
                        <a:pt x="39" y="29"/>
                      </a:lnTo>
                      <a:lnTo>
                        <a:pt x="45" y="24"/>
                      </a:lnTo>
                      <a:lnTo>
                        <a:pt x="51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1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4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70" y="9"/>
                      </a:lnTo>
                      <a:lnTo>
                        <a:pt x="181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7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5" y="75"/>
                      </a:lnTo>
                      <a:lnTo>
                        <a:pt x="238" y="86"/>
                      </a:lnTo>
                      <a:lnTo>
                        <a:pt x="241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1" y="149"/>
                      </a:lnTo>
                      <a:lnTo>
                        <a:pt x="238" y="161"/>
                      </a:lnTo>
                      <a:lnTo>
                        <a:pt x="235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7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9" y="239"/>
                      </a:lnTo>
                      <a:lnTo>
                        <a:pt x="158" y="243"/>
                      </a:lnTo>
                      <a:lnTo>
                        <a:pt x="146" y="245"/>
                      </a:lnTo>
                      <a:lnTo>
                        <a:pt x="134" y="248"/>
                      </a:lnTo>
                      <a:lnTo>
                        <a:pt x="122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8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5" y="239"/>
                      </a:lnTo>
                      <a:lnTo>
                        <a:pt x="68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3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3" y="124"/>
                      </a:moveTo>
                      <a:lnTo>
                        <a:pt x="63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8" y="157"/>
                      </a:lnTo>
                      <a:lnTo>
                        <a:pt x="69" y="163"/>
                      </a:lnTo>
                      <a:lnTo>
                        <a:pt x="72" y="169"/>
                      </a:lnTo>
                      <a:lnTo>
                        <a:pt x="75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7" y="188"/>
                      </a:lnTo>
                      <a:lnTo>
                        <a:pt x="92" y="191"/>
                      </a:lnTo>
                      <a:lnTo>
                        <a:pt x="98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7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9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9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7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8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80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8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3" y="115"/>
                      </a:lnTo>
                      <a:lnTo>
                        <a:pt x="63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7" name="Freeform 104"/>
                <p:cNvSpPr>
                  <a:spLocks noChangeAspect="1" noEditPoints="1"/>
                </p:cNvSpPr>
                <p:nvPr/>
              </p:nvSpPr>
              <p:spPr bwMode="auto">
                <a:xfrm>
                  <a:off x="1292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1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7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19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6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7" y="16"/>
                      </a:lnTo>
                      <a:lnTo>
                        <a:pt x="185" y="22"/>
                      </a:lnTo>
                      <a:lnTo>
                        <a:pt x="191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5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2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0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5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1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1" y="169"/>
                      </a:lnTo>
                      <a:lnTo>
                        <a:pt x="1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7" y="146"/>
                      </a:lnTo>
                      <a:lnTo>
                        <a:pt x="9" y="142"/>
                      </a:lnTo>
                      <a:lnTo>
                        <a:pt x="13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2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2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8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2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8" name="Freeform 105"/>
                <p:cNvSpPr>
                  <a:spLocks noChangeAspect="1"/>
                </p:cNvSpPr>
                <p:nvPr/>
              </p:nvSpPr>
              <p:spPr bwMode="auto">
                <a:xfrm>
                  <a:off x="1343" y="2303"/>
                  <a:ext cx="45" cy="50"/>
                </a:xfrm>
                <a:custGeom>
                  <a:avLst/>
                  <a:gdLst>
                    <a:gd name="T0" fmla="*/ 31 w 224"/>
                    <a:gd name="T1" fmla="*/ 17 h 248"/>
                    <a:gd name="T2" fmla="*/ 31 w 224"/>
                    <a:gd name="T3" fmla="*/ 14 h 248"/>
                    <a:gd name="T4" fmla="*/ 29 w 224"/>
                    <a:gd name="T5" fmla="*/ 12 h 248"/>
                    <a:gd name="T6" fmla="*/ 26 w 224"/>
                    <a:gd name="T7" fmla="*/ 10 h 248"/>
                    <a:gd name="T8" fmla="*/ 23 w 224"/>
                    <a:gd name="T9" fmla="*/ 10 h 248"/>
                    <a:gd name="T10" fmla="*/ 20 w 224"/>
                    <a:gd name="T11" fmla="*/ 10 h 248"/>
                    <a:gd name="T12" fmla="*/ 19 w 224"/>
                    <a:gd name="T13" fmla="*/ 11 h 248"/>
                    <a:gd name="T14" fmla="*/ 17 w 224"/>
                    <a:gd name="T15" fmla="*/ 12 h 248"/>
                    <a:gd name="T16" fmla="*/ 15 w 224"/>
                    <a:gd name="T17" fmla="*/ 13 h 248"/>
                    <a:gd name="T18" fmla="*/ 14 w 224"/>
                    <a:gd name="T19" fmla="*/ 15 h 248"/>
                    <a:gd name="T20" fmla="*/ 13 w 224"/>
                    <a:gd name="T21" fmla="*/ 18 h 248"/>
                    <a:gd name="T22" fmla="*/ 13 w 224"/>
                    <a:gd name="T23" fmla="*/ 21 h 248"/>
                    <a:gd name="T24" fmla="*/ 13 w 224"/>
                    <a:gd name="T25" fmla="*/ 24 h 248"/>
                    <a:gd name="T26" fmla="*/ 13 w 224"/>
                    <a:gd name="T27" fmla="*/ 28 h 248"/>
                    <a:gd name="T28" fmla="*/ 13 w 224"/>
                    <a:gd name="T29" fmla="*/ 32 h 248"/>
                    <a:gd name="T30" fmla="*/ 14 w 224"/>
                    <a:gd name="T31" fmla="*/ 34 h 248"/>
                    <a:gd name="T32" fmla="*/ 15 w 224"/>
                    <a:gd name="T33" fmla="*/ 36 h 248"/>
                    <a:gd name="T34" fmla="*/ 17 w 224"/>
                    <a:gd name="T35" fmla="*/ 38 h 248"/>
                    <a:gd name="T36" fmla="*/ 19 w 224"/>
                    <a:gd name="T37" fmla="*/ 39 h 248"/>
                    <a:gd name="T38" fmla="*/ 21 w 224"/>
                    <a:gd name="T39" fmla="*/ 40 h 248"/>
                    <a:gd name="T40" fmla="*/ 23 w 224"/>
                    <a:gd name="T41" fmla="*/ 40 h 248"/>
                    <a:gd name="T42" fmla="*/ 26 w 224"/>
                    <a:gd name="T43" fmla="*/ 40 h 248"/>
                    <a:gd name="T44" fmla="*/ 29 w 224"/>
                    <a:gd name="T45" fmla="*/ 38 h 248"/>
                    <a:gd name="T46" fmla="*/ 30 w 224"/>
                    <a:gd name="T47" fmla="*/ 37 h 248"/>
                    <a:gd name="T48" fmla="*/ 31 w 224"/>
                    <a:gd name="T49" fmla="*/ 35 h 248"/>
                    <a:gd name="T50" fmla="*/ 32 w 224"/>
                    <a:gd name="T51" fmla="*/ 33 h 248"/>
                    <a:gd name="T52" fmla="*/ 32 w 224"/>
                    <a:gd name="T53" fmla="*/ 31 h 248"/>
                    <a:gd name="T54" fmla="*/ 44 w 224"/>
                    <a:gd name="T55" fmla="*/ 34 h 248"/>
                    <a:gd name="T56" fmla="*/ 43 w 224"/>
                    <a:gd name="T57" fmla="*/ 38 h 248"/>
                    <a:gd name="T58" fmla="*/ 41 w 224"/>
                    <a:gd name="T59" fmla="*/ 42 h 248"/>
                    <a:gd name="T60" fmla="*/ 39 w 224"/>
                    <a:gd name="T61" fmla="*/ 44 h 248"/>
                    <a:gd name="T62" fmla="*/ 36 w 224"/>
                    <a:gd name="T63" fmla="*/ 47 h 248"/>
                    <a:gd name="T64" fmla="*/ 33 w 224"/>
                    <a:gd name="T65" fmla="*/ 48 h 248"/>
                    <a:gd name="T66" fmla="*/ 29 w 224"/>
                    <a:gd name="T67" fmla="*/ 49 h 248"/>
                    <a:gd name="T68" fmla="*/ 25 w 224"/>
                    <a:gd name="T69" fmla="*/ 50 h 248"/>
                    <a:gd name="T70" fmla="*/ 20 w 224"/>
                    <a:gd name="T71" fmla="*/ 50 h 248"/>
                    <a:gd name="T72" fmla="*/ 15 w 224"/>
                    <a:gd name="T73" fmla="*/ 49 h 248"/>
                    <a:gd name="T74" fmla="*/ 11 w 224"/>
                    <a:gd name="T75" fmla="*/ 47 h 248"/>
                    <a:gd name="T76" fmla="*/ 8 w 224"/>
                    <a:gd name="T77" fmla="*/ 45 h 248"/>
                    <a:gd name="T78" fmla="*/ 5 w 224"/>
                    <a:gd name="T79" fmla="*/ 42 h 248"/>
                    <a:gd name="T80" fmla="*/ 2 w 224"/>
                    <a:gd name="T81" fmla="*/ 38 h 248"/>
                    <a:gd name="T82" fmla="*/ 1 w 224"/>
                    <a:gd name="T83" fmla="*/ 33 h 248"/>
                    <a:gd name="T84" fmla="*/ 0 w 224"/>
                    <a:gd name="T85" fmla="*/ 28 h 248"/>
                    <a:gd name="T86" fmla="*/ 0 w 224"/>
                    <a:gd name="T87" fmla="*/ 22 h 248"/>
                    <a:gd name="T88" fmla="*/ 1 w 224"/>
                    <a:gd name="T89" fmla="*/ 17 h 248"/>
                    <a:gd name="T90" fmla="*/ 2 w 224"/>
                    <a:gd name="T91" fmla="*/ 13 h 248"/>
                    <a:gd name="T92" fmla="*/ 5 w 224"/>
                    <a:gd name="T93" fmla="*/ 8 h 248"/>
                    <a:gd name="T94" fmla="*/ 8 w 224"/>
                    <a:gd name="T95" fmla="*/ 5 h 248"/>
                    <a:gd name="T96" fmla="*/ 11 w 224"/>
                    <a:gd name="T97" fmla="*/ 3 h 248"/>
                    <a:gd name="T98" fmla="*/ 15 w 224"/>
                    <a:gd name="T99" fmla="*/ 1 h 248"/>
                    <a:gd name="T100" fmla="*/ 20 w 224"/>
                    <a:gd name="T101" fmla="*/ 0 h 248"/>
                    <a:gd name="T102" fmla="*/ 25 w 224"/>
                    <a:gd name="T103" fmla="*/ 0 h 248"/>
                    <a:gd name="T104" fmla="*/ 29 w 224"/>
                    <a:gd name="T105" fmla="*/ 1 h 248"/>
                    <a:gd name="T106" fmla="*/ 32 w 224"/>
                    <a:gd name="T107" fmla="*/ 2 h 248"/>
                    <a:gd name="T108" fmla="*/ 35 w 224"/>
                    <a:gd name="T109" fmla="*/ 3 h 248"/>
                    <a:gd name="T110" fmla="*/ 38 w 224"/>
                    <a:gd name="T111" fmla="*/ 5 h 248"/>
                    <a:gd name="T112" fmla="*/ 40 w 224"/>
                    <a:gd name="T113" fmla="*/ 7 h 248"/>
                    <a:gd name="T114" fmla="*/ 42 w 224"/>
                    <a:gd name="T115" fmla="*/ 10 h 248"/>
                    <a:gd name="T116" fmla="*/ 44 w 224"/>
                    <a:gd name="T117" fmla="*/ 14 h 248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224" h="248">
                      <a:moveTo>
                        <a:pt x="219" y="78"/>
                      </a:moveTo>
                      <a:lnTo>
                        <a:pt x="156" y="85"/>
                      </a:lnTo>
                      <a:lnTo>
                        <a:pt x="154" y="77"/>
                      </a:lnTo>
                      <a:lnTo>
                        <a:pt x="152" y="69"/>
                      </a:lnTo>
                      <a:lnTo>
                        <a:pt x="147" y="63"/>
                      </a:lnTo>
                      <a:lnTo>
                        <a:pt x="142" y="58"/>
                      </a:lnTo>
                      <a:lnTo>
                        <a:pt x="136" y="55"/>
                      </a:lnTo>
                      <a:lnTo>
                        <a:pt x="130" y="51"/>
                      </a:lnTo>
                      <a:lnTo>
                        <a:pt x="122" y="50"/>
                      </a:lnTo>
                      <a:lnTo>
                        <a:pt x="113" y="49"/>
                      </a:lnTo>
                      <a:lnTo>
                        <a:pt x="108" y="49"/>
                      </a:lnTo>
                      <a:lnTo>
                        <a:pt x="102" y="50"/>
                      </a:lnTo>
                      <a:lnTo>
                        <a:pt x="97" y="51"/>
                      </a:lnTo>
                      <a:lnTo>
                        <a:pt x="93" y="53"/>
                      </a:lnTo>
                      <a:lnTo>
                        <a:pt x="88" y="56"/>
                      </a:lnTo>
                      <a:lnTo>
                        <a:pt x="84" y="58"/>
                      </a:lnTo>
                      <a:lnTo>
                        <a:pt x="81" y="62"/>
                      </a:lnTo>
                      <a:lnTo>
                        <a:pt x="77" y="66"/>
                      </a:lnTo>
                      <a:lnTo>
                        <a:pt x="73" y="70"/>
                      </a:lnTo>
                      <a:lnTo>
                        <a:pt x="71" y="75"/>
                      </a:lnTo>
                      <a:lnTo>
                        <a:pt x="69" y="81"/>
                      </a:lnTo>
                      <a:lnTo>
                        <a:pt x="66" y="87"/>
                      </a:lnTo>
                      <a:lnTo>
                        <a:pt x="65" y="96"/>
                      </a:lnTo>
                      <a:lnTo>
                        <a:pt x="64" y="103"/>
                      </a:lnTo>
                      <a:lnTo>
                        <a:pt x="63" y="112"/>
                      </a:lnTo>
                      <a:lnTo>
                        <a:pt x="63" y="121"/>
                      </a:lnTo>
                      <a:lnTo>
                        <a:pt x="63" y="131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6" y="158"/>
                      </a:lnTo>
                      <a:lnTo>
                        <a:pt x="67" y="165"/>
                      </a:lnTo>
                      <a:lnTo>
                        <a:pt x="70" y="171"/>
                      </a:lnTo>
                      <a:lnTo>
                        <a:pt x="73" y="176"/>
                      </a:lnTo>
                      <a:lnTo>
                        <a:pt x="76" y="181"/>
                      </a:lnTo>
                      <a:lnTo>
                        <a:pt x="79" y="186"/>
                      </a:lnTo>
                      <a:lnTo>
                        <a:pt x="84" y="189"/>
                      </a:lnTo>
                      <a:lnTo>
                        <a:pt x="88" y="192"/>
                      </a:lnTo>
                      <a:lnTo>
                        <a:pt x="93" y="194"/>
                      </a:lnTo>
                      <a:lnTo>
                        <a:pt x="97" y="197"/>
                      </a:lnTo>
                      <a:lnTo>
                        <a:pt x="103" y="198"/>
                      </a:lnTo>
                      <a:lnTo>
                        <a:pt x="108" y="199"/>
                      </a:lnTo>
                      <a:lnTo>
                        <a:pt x="114" y="199"/>
                      </a:lnTo>
                      <a:lnTo>
                        <a:pt x="123" y="198"/>
                      </a:lnTo>
                      <a:lnTo>
                        <a:pt x="131" y="197"/>
                      </a:lnTo>
                      <a:lnTo>
                        <a:pt x="138" y="193"/>
                      </a:lnTo>
                      <a:lnTo>
                        <a:pt x="144" y="189"/>
                      </a:lnTo>
                      <a:lnTo>
                        <a:pt x="147" y="187"/>
                      </a:lnTo>
                      <a:lnTo>
                        <a:pt x="149" y="183"/>
                      </a:lnTo>
                      <a:lnTo>
                        <a:pt x="153" y="180"/>
                      </a:lnTo>
                      <a:lnTo>
                        <a:pt x="155" y="175"/>
                      </a:lnTo>
                      <a:lnTo>
                        <a:pt x="156" y="170"/>
                      </a:lnTo>
                      <a:lnTo>
                        <a:pt x="159" y="165"/>
                      </a:lnTo>
                      <a:lnTo>
                        <a:pt x="160" y="159"/>
                      </a:lnTo>
                      <a:lnTo>
                        <a:pt x="161" y="153"/>
                      </a:lnTo>
                      <a:lnTo>
                        <a:pt x="224" y="160"/>
                      </a:lnTo>
                      <a:lnTo>
                        <a:pt x="221" y="171"/>
                      </a:lnTo>
                      <a:lnTo>
                        <a:pt x="218" y="181"/>
                      </a:lnTo>
                      <a:lnTo>
                        <a:pt x="214" y="189"/>
                      </a:lnTo>
                      <a:lnTo>
                        <a:pt x="209" y="198"/>
                      </a:lnTo>
                      <a:lnTo>
                        <a:pt x="205" y="206"/>
                      </a:lnTo>
                      <a:lnTo>
                        <a:pt x="199" y="214"/>
                      </a:lnTo>
                      <a:lnTo>
                        <a:pt x="192" y="220"/>
                      </a:lnTo>
                      <a:lnTo>
                        <a:pt x="186" y="226"/>
                      </a:lnTo>
                      <a:lnTo>
                        <a:pt x="179" y="231"/>
                      </a:lnTo>
                      <a:lnTo>
                        <a:pt x="172" y="235"/>
                      </a:lnTo>
                      <a:lnTo>
                        <a:pt x="164" y="239"/>
                      </a:lnTo>
                      <a:lnTo>
                        <a:pt x="154" y="242"/>
                      </a:lnTo>
                      <a:lnTo>
                        <a:pt x="144" y="244"/>
                      </a:lnTo>
                      <a:lnTo>
                        <a:pt x="135" y="246"/>
                      </a:lnTo>
                      <a:lnTo>
                        <a:pt x="124" y="248"/>
                      </a:lnTo>
                      <a:lnTo>
                        <a:pt x="113" y="248"/>
                      </a:lnTo>
                      <a:lnTo>
                        <a:pt x="101" y="248"/>
                      </a:lnTo>
                      <a:lnTo>
                        <a:pt x="89" y="245"/>
                      </a:lnTo>
                      <a:lnTo>
                        <a:pt x="77" y="243"/>
                      </a:lnTo>
                      <a:lnTo>
                        <a:pt x="67" y="239"/>
                      </a:lnTo>
                      <a:lnTo>
                        <a:pt x="57" y="234"/>
                      </a:lnTo>
                      <a:lnTo>
                        <a:pt x="47" y="229"/>
                      </a:lnTo>
                      <a:lnTo>
                        <a:pt x="39" y="222"/>
                      </a:lnTo>
                      <a:lnTo>
                        <a:pt x="31" y="215"/>
                      </a:lnTo>
                      <a:lnTo>
                        <a:pt x="24" y="206"/>
                      </a:lnTo>
                      <a:lnTo>
                        <a:pt x="18" y="197"/>
                      </a:lnTo>
                      <a:lnTo>
                        <a:pt x="12" y="187"/>
                      </a:lnTo>
                      <a:lnTo>
                        <a:pt x="8" y="176"/>
                      </a:lnTo>
                      <a:lnTo>
                        <a:pt x="5" y="164"/>
                      </a:lnTo>
                      <a:lnTo>
                        <a:pt x="2" y="152"/>
                      </a:lnTo>
                      <a:lnTo>
                        <a:pt x="0" y="138"/>
                      </a:lnTo>
                      <a:lnTo>
                        <a:pt x="0" y="125"/>
                      </a:lnTo>
                      <a:lnTo>
                        <a:pt x="0" y="110"/>
                      </a:lnTo>
                      <a:lnTo>
                        <a:pt x="2" y="97"/>
                      </a:lnTo>
                      <a:lnTo>
                        <a:pt x="5" y="85"/>
                      </a:lnTo>
                      <a:lnTo>
                        <a:pt x="8" y="73"/>
                      </a:lnTo>
                      <a:lnTo>
                        <a:pt x="12" y="62"/>
                      </a:lnTo>
                      <a:lnTo>
                        <a:pt x="17" y="51"/>
                      </a:lnTo>
                      <a:lnTo>
                        <a:pt x="23" y="41"/>
                      </a:lnTo>
                      <a:lnTo>
                        <a:pt x="30" y="33"/>
                      </a:lnTo>
                      <a:lnTo>
                        <a:pt x="39" y="26"/>
                      </a:lnTo>
                      <a:lnTo>
                        <a:pt x="47" y="18"/>
                      </a:lnTo>
                      <a:lnTo>
                        <a:pt x="57" y="13"/>
                      </a:lnTo>
                      <a:lnTo>
                        <a:pt x="66" y="9"/>
                      </a:lnTo>
                      <a:lnTo>
                        <a:pt x="77" y="5"/>
                      </a:lnTo>
                      <a:lnTo>
                        <a:pt x="89" y="3"/>
                      </a:lnTo>
                      <a:lnTo>
                        <a:pt x="101" y="0"/>
                      </a:lnTo>
                      <a:lnTo>
                        <a:pt x="113" y="0"/>
                      </a:lnTo>
                      <a:lnTo>
                        <a:pt x="124" y="0"/>
                      </a:lnTo>
                      <a:lnTo>
                        <a:pt x="134" y="1"/>
                      </a:lnTo>
                      <a:lnTo>
                        <a:pt x="143" y="3"/>
                      </a:lnTo>
                      <a:lnTo>
                        <a:pt x="152" y="5"/>
                      </a:lnTo>
                      <a:lnTo>
                        <a:pt x="160" y="9"/>
                      </a:lnTo>
                      <a:lnTo>
                        <a:pt x="168" y="11"/>
                      </a:lnTo>
                      <a:lnTo>
                        <a:pt x="176" y="15"/>
                      </a:lnTo>
                      <a:lnTo>
                        <a:pt x="182" y="20"/>
                      </a:lnTo>
                      <a:lnTo>
                        <a:pt x="188" y="24"/>
                      </a:lnTo>
                      <a:lnTo>
                        <a:pt x="194" y="30"/>
                      </a:lnTo>
                      <a:lnTo>
                        <a:pt x="199" y="36"/>
                      </a:lnTo>
                      <a:lnTo>
                        <a:pt x="205" y="44"/>
                      </a:lnTo>
                      <a:lnTo>
                        <a:pt x="208" y="51"/>
                      </a:lnTo>
                      <a:lnTo>
                        <a:pt x="213" y="60"/>
                      </a:lnTo>
                      <a:lnTo>
                        <a:pt x="217" y="68"/>
                      </a:lnTo>
                      <a:lnTo>
                        <a:pt x="219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9" name="Freeform 106"/>
                <p:cNvSpPr>
                  <a:spLocks noChangeAspect="1"/>
                </p:cNvSpPr>
                <p:nvPr/>
              </p:nvSpPr>
              <p:spPr bwMode="auto">
                <a:xfrm>
                  <a:off x="1392" y="2287"/>
                  <a:ext cx="28" cy="66"/>
                </a:xfrm>
                <a:custGeom>
                  <a:avLst/>
                  <a:gdLst>
                    <a:gd name="T0" fmla="*/ 27 w 142"/>
                    <a:gd name="T1" fmla="*/ 17 h 326"/>
                    <a:gd name="T2" fmla="*/ 27 w 142"/>
                    <a:gd name="T3" fmla="*/ 27 h 326"/>
                    <a:gd name="T4" fmla="*/ 18 w 142"/>
                    <a:gd name="T5" fmla="*/ 27 h 326"/>
                    <a:gd name="T6" fmla="*/ 18 w 142"/>
                    <a:gd name="T7" fmla="*/ 47 h 326"/>
                    <a:gd name="T8" fmla="*/ 18 w 142"/>
                    <a:gd name="T9" fmla="*/ 49 h 326"/>
                    <a:gd name="T10" fmla="*/ 18 w 142"/>
                    <a:gd name="T11" fmla="*/ 51 h 326"/>
                    <a:gd name="T12" fmla="*/ 18 w 142"/>
                    <a:gd name="T13" fmla="*/ 53 h 326"/>
                    <a:gd name="T14" fmla="*/ 18 w 142"/>
                    <a:gd name="T15" fmla="*/ 53 h 326"/>
                    <a:gd name="T16" fmla="*/ 19 w 142"/>
                    <a:gd name="T17" fmla="*/ 54 h 326"/>
                    <a:gd name="T18" fmla="*/ 19 w 142"/>
                    <a:gd name="T19" fmla="*/ 54 h 326"/>
                    <a:gd name="T20" fmla="*/ 19 w 142"/>
                    <a:gd name="T21" fmla="*/ 55 h 326"/>
                    <a:gd name="T22" fmla="*/ 19 w 142"/>
                    <a:gd name="T23" fmla="*/ 55 h 326"/>
                    <a:gd name="T24" fmla="*/ 20 w 142"/>
                    <a:gd name="T25" fmla="*/ 55 h 326"/>
                    <a:gd name="T26" fmla="*/ 20 w 142"/>
                    <a:gd name="T27" fmla="*/ 55 h 326"/>
                    <a:gd name="T28" fmla="*/ 21 w 142"/>
                    <a:gd name="T29" fmla="*/ 56 h 326"/>
                    <a:gd name="T30" fmla="*/ 21 w 142"/>
                    <a:gd name="T31" fmla="*/ 56 h 326"/>
                    <a:gd name="T32" fmla="*/ 22 w 142"/>
                    <a:gd name="T33" fmla="*/ 56 h 326"/>
                    <a:gd name="T34" fmla="*/ 24 w 142"/>
                    <a:gd name="T35" fmla="*/ 55 h 326"/>
                    <a:gd name="T36" fmla="*/ 26 w 142"/>
                    <a:gd name="T37" fmla="*/ 55 h 326"/>
                    <a:gd name="T38" fmla="*/ 27 w 142"/>
                    <a:gd name="T39" fmla="*/ 55 h 326"/>
                    <a:gd name="T40" fmla="*/ 28 w 142"/>
                    <a:gd name="T41" fmla="*/ 64 h 326"/>
                    <a:gd name="T42" fmla="*/ 27 w 142"/>
                    <a:gd name="T43" fmla="*/ 64 h 326"/>
                    <a:gd name="T44" fmla="*/ 26 w 142"/>
                    <a:gd name="T45" fmla="*/ 65 h 326"/>
                    <a:gd name="T46" fmla="*/ 24 w 142"/>
                    <a:gd name="T47" fmla="*/ 65 h 326"/>
                    <a:gd name="T48" fmla="*/ 23 w 142"/>
                    <a:gd name="T49" fmla="*/ 65 h 326"/>
                    <a:gd name="T50" fmla="*/ 22 w 142"/>
                    <a:gd name="T51" fmla="*/ 66 h 326"/>
                    <a:gd name="T52" fmla="*/ 21 w 142"/>
                    <a:gd name="T53" fmla="*/ 66 h 326"/>
                    <a:gd name="T54" fmla="*/ 19 w 142"/>
                    <a:gd name="T55" fmla="*/ 66 h 326"/>
                    <a:gd name="T56" fmla="*/ 18 w 142"/>
                    <a:gd name="T57" fmla="*/ 66 h 326"/>
                    <a:gd name="T58" fmla="*/ 16 w 142"/>
                    <a:gd name="T59" fmla="*/ 66 h 326"/>
                    <a:gd name="T60" fmla="*/ 15 w 142"/>
                    <a:gd name="T61" fmla="*/ 66 h 326"/>
                    <a:gd name="T62" fmla="*/ 13 w 142"/>
                    <a:gd name="T63" fmla="*/ 65 h 326"/>
                    <a:gd name="T64" fmla="*/ 12 w 142"/>
                    <a:gd name="T65" fmla="*/ 65 h 326"/>
                    <a:gd name="T66" fmla="*/ 10 w 142"/>
                    <a:gd name="T67" fmla="*/ 64 h 326"/>
                    <a:gd name="T68" fmla="*/ 9 w 142"/>
                    <a:gd name="T69" fmla="*/ 63 h 326"/>
                    <a:gd name="T70" fmla="*/ 8 w 142"/>
                    <a:gd name="T71" fmla="*/ 63 h 326"/>
                    <a:gd name="T72" fmla="*/ 8 w 142"/>
                    <a:gd name="T73" fmla="*/ 62 h 326"/>
                    <a:gd name="T74" fmla="*/ 7 w 142"/>
                    <a:gd name="T75" fmla="*/ 61 h 326"/>
                    <a:gd name="T76" fmla="*/ 7 w 142"/>
                    <a:gd name="T77" fmla="*/ 60 h 326"/>
                    <a:gd name="T78" fmla="*/ 6 w 142"/>
                    <a:gd name="T79" fmla="*/ 58 h 326"/>
                    <a:gd name="T80" fmla="*/ 6 w 142"/>
                    <a:gd name="T81" fmla="*/ 57 h 326"/>
                    <a:gd name="T82" fmla="*/ 6 w 142"/>
                    <a:gd name="T83" fmla="*/ 56 h 326"/>
                    <a:gd name="T84" fmla="*/ 6 w 142"/>
                    <a:gd name="T85" fmla="*/ 55 h 326"/>
                    <a:gd name="T86" fmla="*/ 6 w 142"/>
                    <a:gd name="T87" fmla="*/ 54 h 326"/>
                    <a:gd name="T88" fmla="*/ 6 w 142"/>
                    <a:gd name="T89" fmla="*/ 53 h 326"/>
                    <a:gd name="T90" fmla="*/ 6 w 142"/>
                    <a:gd name="T91" fmla="*/ 52 h 326"/>
                    <a:gd name="T92" fmla="*/ 6 w 142"/>
                    <a:gd name="T93" fmla="*/ 51 h 326"/>
                    <a:gd name="T94" fmla="*/ 6 w 142"/>
                    <a:gd name="T95" fmla="*/ 49 h 326"/>
                    <a:gd name="T96" fmla="*/ 6 w 142"/>
                    <a:gd name="T97" fmla="*/ 48 h 326"/>
                    <a:gd name="T98" fmla="*/ 6 w 142"/>
                    <a:gd name="T99" fmla="*/ 27 h 326"/>
                    <a:gd name="T100" fmla="*/ 0 w 142"/>
                    <a:gd name="T101" fmla="*/ 27 h 326"/>
                    <a:gd name="T102" fmla="*/ 0 w 142"/>
                    <a:gd name="T103" fmla="*/ 17 h 326"/>
                    <a:gd name="T104" fmla="*/ 6 w 142"/>
                    <a:gd name="T105" fmla="*/ 17 h 326"/>
                    <a:gd name="T106" fmla="*/ 6 w 142"/>
                    <a:gd name="T107" fmla="*/ 7 h 326"/>
                    <a:gd name="T108" fmla="*/ 18 w 142"/>
                    <a:gd name="T109" fmla="*/ 0 h 326"/>
                    <a:gd name="T110" fmla="*/ 18 w 142"/>
                    <a:gd name="T111" fmla="*/ 17 h 326"/>
                    <a:gd name="T112" fmla="*/ 27 w 142"/>
                    <a:gd name="T113" fmla="*/ 17 h 32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42" h="326">
                      <a:moveTo>
                        <a:pt x="137" y="83"/>
                      </a:moveTo>
                      <a:lnTo>
                        <a:pt x="137" y="131"/>
                      </a:lnTo>
                      <a:lnTo>
                        <a:pt x="91" y="131"/>
                      </a:lnTo>
                      <a:lnTo>
                        <a:pt x="91" y="230"/>
                      </a:lnTo>
                      <a:lnTo>
                        <a:pt x="91" y="243"/>
                      </a:lnTo>
                      <a:lnTo>
                        <a:pt x="92" y="253"/>
                      </a:lnTo>
                      <a:lnTo>
                        <a:pt x="92" y="260"/>
                      </a:lnTo>
                      <a:lnTo>
                        <a:pt x="92" y="264"/>
                      </a:lnTo>
                      <a:lnTo>
                        <a:pt x="94" y="266"/>
                      </a:lnTo>
                      <a:lnTo>
                        <a:pt x="95" y="267"/>
                      </a:lnTo>
                      <a:lnTo>
                        <a:pt x="96" y="270"/>
                      </a:lnTo>
                      <a:lnTo>
                        <a:pt x="98" y="271"/>
                      </a:lnTo>
                      <a:lnTo>
                        <a:pt x="101" y="272"/>
                      </a:lnTo>
                      <a:lnTo>
                        <a:pt x="103" y="273"/>
                      </a:lnTo>
                      <a:lnTo>
                        <a:pt x="107" y="275"/>
                      </a:lnTo>
                      <a:lnTo>
                        <a:pt x="109" y="275"/>
                      </a:lnTo>
                      <a:lnTo>
                        <a:pt x="114" y="275"/>
                      </a:lnTo>
                      <a:lnTo>
                        <a:pt x="121" y="273"/>
                      </a:lnTo>
                      <a:lnTo>
                        <a:pt x="130" y="271"/>
                      </a:lnTo>
                      <a:lnTo>
                        <a:pt x="138" y="270"/>
                      </a:lnTo>
                      <a:lnTo>
                        <a:pt x="142" y="317"/>
                      </a:lnTo>
                      <a:lnTo>
                        <a:pt x="136" y="318"/>
                      </a:lnTo>
                      <a:lnTo>
                        <a:pt x="130" y="321"/>
                      </a:lnTo>
                      <a:lnTo>
                        <a:pt x="124" y="322"/>
                      </a:lnTo>
                      <a:lnTo>
                        <a:pt x="118" y="323"/>
                      </a:lnTo>
                      <a:lnTo>
                        <a:pt x="112" y="324"/>
                      </a:lnTo>
                      <a:lnTo>
                        <a:pt x="104" y="324"/>
                      </a:lnTo>
                      <a:lnTo>
                        <a:pt x="98" y="326"/>
                      </a:lnTo>
                      <a:lnTo>
                        <a:pt x="91" y="326"/>
                      </a:lnTo>
                      <a:lnTo>
                        <a:pt x="83" y="326"/>
                      </a:lnTo>
                      <a:lnTo>
                        <a:pt x="74" y="324"/>
                      </a:lnTo>
                      <a:lnTo>
                        <a:pt x="67" y="322"/>
                      </a:lnTo>
                      <a:lnTo>
                        <a:pt x="60" y="321"/>
                      </a:lnTo>
                      <a:lnTo>
                        <a:pt x="53" y="317"/>
                      </a:lnTo>
                      <a:lnTo>
                        <a:pt x="48" y="313"/>
                      </a:lnTo>
                      <a:lnTo>
                        <a:pt x="43" y="310"/>
                      </a:lnTo>
                      <a:lnTo>
                        <a:pt x="40" y="306"/>
                      </a:lnTo>
                      <a:lnTo>
                        <a:pt x="36" y="301"/>
                      </a:lnTo>
                      <a:lnTo>
                        <a:pt x="33" y="295"/>
                      </a:lnTo>
                      <a:lnTo>
                        <a:pt x="31" y="288"/>
                      </a:lnTo>
                      <a:lnTo>
                        <a:pt x="30" y="281"/>
                      </a:lnTo>
                      <a:lnTo>
                        <a:pt x="30" y="277"/>
                      </a:lnTo>
                      <a:lnTo>
                        <a:pt x="30" y="273"/>
                      </a:lnTo>
                      <a:lnTo>
                        <a:pt x="30" y="269"/>
                      </a:lnTo>
                      <a:lnTo>
                        <a:pt x="30" y="264"/>
                      </a:lnTo>
                      <a:lnTo>
                        <a:pt x="29" y="258"/>
                      </a:lnTo>
                      <a:lnTo>
                        <a:pt x="29" y="252"/>
                      </a:lnTo>
                      <a:lnTo>
                        <a:pt x="29" y="244"/>
                      </a:lnTo>
                      <a:lnTo>
                        <a:pt x="29" y="236"/>
                      </a:lnTo>
                      <a:lnTo>
                        <a:pt x="29" y="131"/>
                      </a:lnTo>
                      <a:lnTo>
                        <a:pt x="0" y="131"/>
                      </a:lnTo>
                      <a:lnTo>
                        <a:pt x="0" y="83"/>
                      </a:lnTo>
                      <a:lnTo>
                        <a:pt x="29" y="83"/>
                      </a:lnTo>
                      <a:lnTo>
                        <a:pt x="29" y="37"/>
                      </a:lnTo>
                      <a:lnTo>
                        <a:pt x="91" y="0"/>
                      </a:lnTo>
                      <a:lnTo>
                        <a:pt x="91" y="83"/>
                      </a:lnTo>
                      <a:lnTo>
                        <a:pt x="137" y="8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0" name="Freeform 107"/>
                <p:cNvSpPr>
                  <a:spLocks noChangeAspect="1" noEditPoints="1"/>
                </p:cNvSpPr>
                <p:nvPr/>
              </p:nvSpPr>
              <p:spPr bwMode="auto">
                <a:xfrm>
                  <a:off x="1426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1" name="Freeform 108"/>
                <p:cNvSpPr>
                  <a:spLocks noChangeAspect="1"/>
                </p:cNvSpPr>
                <p:nvPr/>
              </p:nvSpPr>
              <p:spPr bwMode="auto">
                <a:xfrm>
                  <a:off x="1446" y="2304"/>
                  <a:ext cx="48" cy="48"/>
                </a:xfrm>
                <a:custGeom>
                  <a:avLst/>
                  <a:gdLst>
                    <a:gd name="T0" fmla="*/ 19 w 240"/>
                    <a:gd name="T1" fmla="*/ 48 h 238"/>
                    <a:gd name="T2" fmla="*/ 0 w 240"/>
                    <a:gd name="T3" fmla="*/ 0 h 238"/>
                    <a:gd name="T4" fmla="*/ 13 w 240"/>
                    <a:gd name="T5" fmla="*/ 0 h 238"/>
                    <a:gd name="T6" fmla="*/ 22 w 240"/>
                    <a:gd name="T7" fmla="*/ 25 h 238"/>
                    <a:gd name="T8" fmla="*/ 24 w 240"/>
                    <a:gd name="T9" fmla="*/ 33 h 238"/>
                    <a:gd name="T10" fmla="*/ 25 w 240"/>
                    <a:gd name="T11" fmla="*/ 31 h 238"/>
                    <a:gd name="T12" fmla="*/ 25 w 240"/>
                    <a:gd name="T13" fmla="*/ 30 h 238"/>
                    <a:gd name="T14" fmla="*/ 25 w 240"/>
                    <a:gd name="T15" fmla="*/ 29 h 238"/>
                    <a:gd name="T16" fmla="*/ 25 w 240"/>
                    <a:gd name="T17" fmla="*/ 29 h 238"/>
                    <a:gd name="T18" fmla="*/ 26 w 240"/>
                    <a:gd name="T19" fmla="*/ 28 h 238"/>
                    <a:gd name="T20" fmla="*/ 26 w 240"/>
                    <a:gd name="T21" fmla="*/ 27 h 238"/>
                    <a:gd name="T22" fmla="*/ 26 w 240"/>
                    <a:gd name="T23" fmla="*/ 26 h 238"/>
                    <a:gd name="T24" fmla="*/ 27 w 240"/>
                    <a:gd name="T25" fmla="*/ 25 h 238"/>
                    <a:gd name="T26" fmla="*/ 35 w 240"/>
                    <a:gd name="T27" fmla="*/ 0 h 238"/>
                    <a:gd name="T28" fmla="*/ 48 w 240"/>
                    <a:gd name="T29" fmla="*/ 0 h 238"/>
                    <a:gd name="T30" fmla="*/ 30 w 240"/>
                    <a:gd name="T31" fmla="*/ 48 h 238"/>
                    <a:gd name="T32" fmla="*/ 19 w 240"/>
                    <a:gd name="T33" fmla="*/ 48 h 23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40" h="238">
                      <a:moveTo>
                        <a:pt x="93" y="238"/>
                      </a:moveTo>
                      <a:lnTo>
                        <a:pt x="0" y="0"/>
                      </a:lnTo>
                      <a:lnTo>
                        <a:pt x="65" y="0"/>
                      </a:lnTo>
                      <a:lnTo>
                        <a:pt x="109" y="122"/>
                      </a:lnTo>
                      <a:lnTo>
                        <a:pt x="122" y="163"/>
                      </a:lnTo>
                      <a:lnTo>
                        <a:pt x="124" y="155"/>
                      </a:lnTo>
                      <a:lnTo>
                        <a:pt x="126" y="149"/>
                      </a:lnTo>
                      <a:lnTo>
                        <a:pt x="127" y="144"/>
                      </a:lnTo>
                      <a:lnTo>
                        <a:pt x="127" y="142"/>
                      </a:lnTo>
                      <a:lnTo>
                        <a:pt x="128" y="137"/>
                      </a:lnTo>
                      <a:lnTo>
                        <a:pt x="131" y="132"/>
                      </a:lnTo>
                      <a:lnTo>
                        <a:pt x="132" y="127"/>
                      </a:lnTo>
                      <a:lnTo>
                        <a:pt x="133" y="122"/>
                      </a:lnTo>
                      <a:lnTo>
                        <a:pt x="175" y="0"/>
                      </a:lnTo>
                      <a:lnTo>
                        <a:pt x="240" y="0"/>
                      </a:lnTo>
                      <a:lnTo>
                        <a:pt x="148" y="238"/>
                      </a:lnTo>
                      <a:lnTo>
                        <a:pt x="93" y="2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2" name="Freeform 109"/>
                <p:cNvSpPr>
                  <a:spLocks noChangeAspect="1" noEditPoints="1"/>
                </p:cNvSpPr>
                <p:nvPr/>
              </p:nvSpPr>
              <p:spPr bwMode="auto">
                <a:xfrm>
                  <a:off x="1498" y="2303"/>
                  <a:ext cx="45" cy="50"/>
                </a:xfrm>
                <a:custGeom>
                  <a:avLst/>
                  <a:gdLst>
                    <a:gd name="T0" fmla="*/ 44 w 221"/>
                    <a:gd name="T1" fmla="*/ 35 h 248"/>
                    <a:gd name="T2" fmla="*/ 43 w 221"/>
                    <a:gd name="T3" fmla="*/ 38 h 248"/>
                    <a:gd name="T4" fmla="*/ 41 w 221"/>
                    <a:gd name="T5" fmla="*/ 41 h 248"/>
                    <a:gd name="T6" fmla="*/ 39 w 221"/>
                    <a:gd name="T7" fmla="*/ 44 h 248"/>
                    <a:gd name="T8" fmla="*/ 36 w 221"/>
                    <a:gd name="T9" fmla="*/ 46 h 248"/>
                    <a:gd name="T10" fmla="*/ 34 w 221"/>
                    <a:gd name="T11" fmla="*/ 48 h 248"/>
                    <a:gd name="T12" fmla="*/ 31 w 221"/>
                    <a:gd name="T13" fmla="*/ 49 h 248"/>
                    <a:gd name="T14" fmla="*/ 27 w 221"/>
                    <a:gd name="T15" fmla="*/ 50 h 248"/>
                    <a:gd name="T16" fmla="*/ 23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10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7 w 221"/>
                    <a:gd name="T51" fmla="*/ 1 h 248"/>
                    <a:gd name="T52" fmla="*/ 32 w 221"/>
                    <a:gd name="T53" fmla="*/ 2 h 248"/>
                    <a:gd name="T54" fmla="*/ 36 w 221"/>
                    <a:gd name="T55" fmla="*/ 4 h 248"/>
                    <a:gd name="T56" fmla="*/ 39 w 221"/>
                    <a:gd name="T57" fmla="*/ 7 h 248"/>
                    <a:gd name="T58" fmla="*/ 42 w 221"/>
                    <a:gd name="T59" fmla="*/ 11 h 248"/>
                    <a:gd name="T60" fmla="*/ 44 w 221"/>
                    <a:gd name="T61" fmla="*/ 16 h 248"/>
                    <a:gd name="T62" fmla="*/ 45 w 221"/>
                    <a:gd name="T63" fmla="*/ 22 h 248"/>
                    <a:gd name="T64" fmla="*/ 45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20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7 w 221"/>
                    <a:gd name="T85" fmla="*/ 39 h 248"/>
                    <a:gd name="T86" fmla="*/ 29 w 221"/>
                    <a:gd name="T87" fmla="*/ 38 h 248"/>
                    <a:gd name="T88" fmla="*/ 31 w 221"/>
                    <a:gd name="T89" fmla="*/ 35 h 248"/>
                    <a:gd name="T90" fmla="*/ 32 w 221"/>
                    <a:gd name="T91" fmla="*/ 21 h 248"/>
                    <a:gd name="T92" fmla="*/ 32 w 221"/>
                    <a:gd name="T93" fmla="*/ 18 h 248"/>
                    <a:gd name="T94" fmla="*/ 32 w 221"/>
                    <a:gd name="T95" fmla="*/ 16 h 248"/>
                    <a:gd name="T96" fmla="*/ 31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3 w 221"/>
                    <a:gd name="T103" fmla="*/ 10 h 248"/>
                    <a:gd name="T104" fmla="*/ 19 w 221"/>
                    <a:gd name="T105" fmla="*/ 10 h 248"/>
                    <a:gd name="T106" fmla="*/ 16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7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3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4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2" y="141"/>
                      </a:lnTo>
                      <a:lnTo>
                        <a:pt x="62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8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0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7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8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2" y="96"/>
                      </a:lnTo>
                      <a:lnTo>
                        <a:pt x="62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3" name="Freeform 110"/>
                <p:cNvSpPr>
                  <a:spLocks noChangeAspect="1" noEditPoints="1"/>
                </p:cNvSpPr>
                <p:nvPr/>
              </p:nvSpPr>
              <p:spPr bwMode="auto">
                <a:xfrm>
                  <a:off x="1577" y="2286"/>
                  <a:ext cx="13" cy="66"/>
                </a:xfrm>
                <a:custGeom>
                  <a:avLst/>
                  <a:gdLst>
                    <a:gd name="T0" fmla="*/ 0 w 63"/>
                    <a:gd name="T1" fmla="*/ 11 h 328"/>
                    <a:gd name="T2" fmla="*/ 0 w 63"/>
                    <a:gd name="T3" fmla="*/ 0 h 328"/>
                    <a:gd name="T4" fmla="*/ 13 w 63"/>
                    <a:gd name="T5" fmla="*/ 0 h 328"/>
                    <a:gd name="T6" fmla="*/ 13 w 63"/>
                    <a:gd name="T7" fmla="*/ 11 h 328"/>
                    <a:gd name="T8" fmla="*/ 0 w 63"/>
                    <a:gd name="T9" fmla="*/ 11 h 328"/>
                    <a:gd name="T10" fmla="*/ 0 w 63"/>
                    <a:gd name="T11" fmla="*/ 66 h 328"/>
                    <a:gd name="T12" fmla="*/ 0 w 63"/>
                    <a:gd name="T13" fmla="*/ 18 h 328"/>
                    <a:gd name="T14" fmla="*/ 13 w 63"/>
                    <a:gd name="T15" fmla="*/ 18 h 328"/>
                    <a:gd name="T16" fmla="*/ 13 w 63"/>
                    <a:gd name="T17" fmla="*/ 66 h 328"/>
                    <a:gd name="T18" fmla="*/ 0 w 63"/>
                    <a:gd name="T19" fmla="*/ 66 h 32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3" h="328">
                      <a:moveTo>
                        <a:pt x="0" y="56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56"/>
                      </a:lnTo>
                      <a:lnTo>
                        <a:pt x="0" y="56"/>
                      </a:lnTo>
                      <a:close/>
                      <a:moveTo>
                        <a:pt x="0" y="328"/>
                      </a:moveTo>
                      <a:lnTo>
                        <a:pt x="0" y="90"/>
                      </a:lnTo>
                      <a:lnTo>
                        <a:pt x="63" y="90"/>
                      </a:lnTo>
                      <a:lnTo>
                        <a:pt x="63" y="328"/>
                      </a:lnTo>
                      <a:lnTo>
                        <a:pt x="0" y="3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4" name="Freeform 111"/>
                <p:cNvSpPr>
                  <a:spLocks noChangeAspect="1" noEditPoints="1"/>
                </p:cNvSpPr>
                <p:nvPr/>
              </p:nvSpPr>
              <p:spPr bwMode="auto">
                <a:xfrm>
                  <a:off x="1599" y="2303"/>
                  <a:ext cx="49" cy="50"/>
                </a:xfrm>
                <a:custGeom>
                  <a:avLst/>
                  <a:gdLst>
                    <a:gd name="T0" fmla="*/ 0 w 243"/>
                    <a:gd name="T1" fmla="*/ 21 h 248"/>
                    <a:gd name="T2" fmla="*/ 1 w 243"/>
                    <a:gd name="T3" fmla="*/ 17 h 248"/>
                    <a:gd name="T4" fmla="*/ 3 w 243"/>
                    <a:gd name="T5" fmla="*/ 12 h 248"/>
                    <a:gd name="T6" fmla="*/ 6 w 243"/>
                    <a:gd name="T7" fmla="*/ 8 h 248"/>
                    <a:gd name="T8" fmla="*/ 9 w 243"/>
                    <a:gd name="T9" fmla="*/ 5 h 248"/>
                    <a:gd name="T10" fmla="*/ 13 w 243"/>
                    <a:gd name="T11" fmla="*/ 2 h 248"/>
                    <a:gd name="T12" fmla="*/ 18 w 243"/>
                    <a:gd name="T13" fmla="*/ 1 h 248"/>
                    <a:gd name="T14" fmla="*/ 23 w 243"/>
                    <a:gd name="T15" fmla="*/ 0 h 248"/>
                    <a:gd name="T16" fmla="*/ 30 w 243"/>
                    <a:gd name="T17" fmla="*/ 1 h 248"/>
                    <a:gd name="T18" fmla="*/ 36 w 243"/>
                    <a:gd name="T19" fmla="*/ 3 h 248"/>
                    <a:gd name="T20" fmla="*/ 42 w 243"/>
                    <a:gd name="T21" fmla="*/ 7 h 248"/>
                    <a:gd name="T22" fmla="*/ 46 w 243"/>
                    <a:gd name="T23" fmla="*/ 13 h 248"/>
                    <a:gd name="T24" fmla="*/ 48 w 243"/>
                    <a:gd name="T25" fmla="*/ 20 h 248"/>
                    <a:gd name="T26" fmla="*/ 49 w 243"/>
                    <a:gd name="T27" fmla="*/ 28 h 248"/>
                    <a:gd name="T28" fmla="*/ 47 w 243"/>
                    <a:gd name="T29" fmla="*/ 35 h 248"/>
                    <a:gd name="T30" fmla="*/ 44 w 243"/>
                    <a:gd name="T31" fmla="*/ 41 h 248"/>
                    <a:gd name="T32" fmla="*/ 38 w 243"/>
                    <a:gd name="T33" fmla="*/ 46 h 248"/>
                    <a:gd name="T34" fmla="*/ 32 w 243"/>
                    <a:gd name="T35" fmla="*/ 49 h 248"/>
                    <a:gd name="T36" fmla="*/ 24 w 243"/>
                    <a:gd name="T37" fmla="*/ 50 h 248"/>
                    <a:gd name="T38" fmla="*/ 20 w 243"/>
                    <a:gd name="T39" fmla="*/ 49 h 248"/>
                    <a:gd name="T40" fmla="*/ 15 w 243"/>
                    <a:gd name="T41" fmla="*/ 48 h 248"/>
                    <a:gd name="T42" fmla="*/ 11 w 243"/>
                    <a:gd name="T43" fmla="*/ 46 h 248"/>
                    <a:gd name="T44" fmla="*/ 7 w 243"/>
                    <a:gd name="T45" fmla="*/ 43 h 248"/>
                    <a:gd name="T46" fmla="*/ 4 w 243"/>
                    <a:gd name="T47" fmla="*/ 40 h 248"/>
                    <a:gd name="T48" fmla="*/ 2 w 243"/>
                    <a:gd name="T49" fmla="*/ 35 h 248"/>
                    <a:gd name="T50" fmla="*/ 0 w 243"/>
                    <a:gd name="T51" fmla="*/ 30 h 248"/>
                    <a:gd name="T52" fmla="*/ 0 w 243"/>
                    <a:gd name="T53" fmla="*/ 24 h 248"/>
                    <a:gd name="T54" fmla="*/ 13 w 243"/>
                    <a:gd name="T55" fmla="*/ 27 h 248"/>
                    <a:gd name="T56" fmla="*/ 14 w 243"/>
                    <a:gd name="T57" fmla="*/ 32 h 248"/>
                    <a:gd name="T58" fmla="*/ 15 w 243"/>
                    <a:gd name="T59" fmla="*/ 35 h 248"/>
                    <a:gd name="T60" fmla="*/ 17 w 243"/>
                    <a:gd name="T61" fmla="*/ 38 h 248"/>
                    <a:gd name="T62" fmla="*/ 21 w 243"/>
                    <a:gd name="T63" fmla="*/ 40 h 248"/>
                    <a:gd name="T64" fmla="*/ 24 w 243"/>
                    <a:gd name="T65" fmla="*/ 40 h 248"/>
                    <a:gd name="T66" fmla="*/ 28 w 243"/>
                    <a:gd name="T67" fmla="*/ 40 h 248"/>
                    <a:gd name="T68" fmla="*/ 31 w 243"/>
                    <a:gd name="T69" fmla="*/ 38 h 248"/>
                    <a:gd name="T70" fmla="*/ 33 w 243"/>
                    <a:gd name="T71" fmla="*/ 35 h 248"/>
                    <a:gd name="T72" fmla="*/ 35 w 243"/>
                    <a:gd name="T73" fmla="*/ 32 h 248"/>
                    <a:gd name="T74" fmla="*/ 36 w 243"/>
                    <a:gd name="T75" fmla="*/ 27 h 248"/>
                    <a:gd name="T76" fmla="*/ 36 w 243"/>
                    <a:gd name="T77" fmla="*/ 22 h 248"/>
                    <a:gd name="T78" fmla="*/ 34 w 243"/>
                    <a:gd name="T79" fmla="*/ 17 h 248"/>
                    <a:gd name="T80" fmla="*/ 32 w 243"/>
                    <a:gd name="T81" fmla="*/ 14 h 248"/>
                    <a:gd name="T82" fmla="*/ 30 w 243"/>
                    <a:gd name="T83" fmla="*/ 11 h 248"/>
                    <a:gd name="T84" fmla="*/ 27 w 243"/>
                    <a:gd name="T85" fmla="*/ 10 h 248"/>
                    <a:gd name="T86" fmla="*/ 23 w 243"/>
                    <a:gd name="T87" fmla="*/ 10 h 248"/>
                    <a:gd name="T88" fmla="*/ 20 w 243"/>
                    <a:gd name="T89" fmla="*/ 11 h 248"/>
                    <a:gd name="T90" fmla="*/ 17 w 243"/>
                    <a:gd name="T91" fmla="*/ 13 h 248"/>
                    <a:gd name="T92" fmla="*/ 15 w 243"/>
                    <a:gd name="T93" fmla="*/ 16 h 248"/>
                    <a:gd name="T94" fmla="*/ 13 w 243"/>
                    <a:gd name="T95" fmla="*/ 20 h 248"/>
                    <a:gd name="T96" fmla="*/ 13 w 243"/>
                    <a:gd name="T97" fmla="*/ 25 h 248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43" h="248">
                      <a:moveTo>
                        <a:pt x="0" y="120"/>
                      </a:moveTo>
                      <a:lnTo>
                        <a:pt x="0" y="113"/>
                      </a:lnTo>
                      <a:lnTo>
                        <a:pt x="1" y="106"/>
                      </a:lnTo>
                      <a:lnTo>
                        <a:pt x="2" y="98"/>
                      </a:lnTo>
                      <a:lnTo>
                        <a:pt x="4" y="90"/>
                      </a:lnTo>
                      <a:lnTo>
                        <a:pt x="6" y="83"/>
                      </a:lnTo>
                      <a:lnTo>
                        <a:pt x="8" y="75"/>
                      </a:lnTo>
                      <a:lnTo>
                        <a:pt x="11" y="68"/>
                      </a:lnTo>
                      <a:lnTo>
                        <a:pt x="14" y="61"/>
                      </a:lnTo>
                      <a:lnTo>
                        <a:pt x="18" y="53"/>
                      </a:lnTo>
                      <a:lnTo>
                        <a:pt x="23" y="47"/>
                      </a:lnTo>
                      <a:lnTo>
                        <a:pt x="28" y="40"/>
                      </a:lnTo>
                      <a:lnTo>
                        <a:pt x="32" y="34"/>
                      </a:lnTo>
                      <a:lnTo>
                        <a:pt x="38" y="29"/>
                      </a:lnTo>
                      <a:lnTo>
                        <a:pt x="44" y="24"/>
                      </a:lnTo>
                      <a:lnTo>
                        <a:pt x="50" y="20"/>
                      </a:lnTo>
                      <a:lnTo>
                        <a:pt x="58" y="16"/>
                      </a:lnTo>
                      <a:lnTo>
                        <a:pt x="65" y="12"/>
                      </a:lnTo>
                      <a:lnTo>
                        <a:pt x="72" y="10"/>
                      </a:lnTo>
                      <a:lnTo>
                        <a:pt x="80" y="6"/>
                      </a:lnTo>
                      <a:lnTo>
                        <a:pt x="88" y="4"/>
                      </a:lnTo>
                      <a:lnTo>
                        <a:pt x="96" y="3"/>
                      </a:lnTo>
                      <a:lnTo>
                        <a:pt x="105" y="1"/>
                      </a:lnTo>
                      <a:lnTo>
                        <a:pt x="112" y="0"/>
                      </a:lnTo>
                      <a:lnTo>
                        <a:pt x="120" y="0"/>
                      </a:lnTo>
                      <a:lnTo>
                        <a:pt x="133" y="0"/>
                      </a:lnTo>
                      <a:lnTo>
                        <a:pt x="147" y="3"/>
                      </a:lnTo>
                      <a:lnTo>
                        <a:pt x="159" y="5"/>
                      </a:lnTo>
                      <a:lnTo>
                        <a:pt x="169" y="9"/>
                      </a:lnTo>
                      <a:lnTo>
                        <a:pt x="180" y="13"/>
                      </a:lnTo>
                      <a:lnTo>
                        <a:pt x="190" y="20"/>
                      </a:lnTo>
                      <a:lnTo>
                        <a:pt x="200" y="27"/>
                      </a:lnTo>
                      <a:lnTo>
                        <a:pt x="208" y="35"/>
                      </a:lnTo>
                      <a:lnTo>
                        <a:pt x="216" y="44"/>
                      </a:lnTo>
                      <a:lnTo>
                        <a:pt x="224" y="53"/>
                      </a:lnTo>
                      <a:lnTo>
                        <a:pt x="230" y="64"/>
                      </a:lnTo>
                      <a:lnTo>
                        <a:pt x="234" y="75"/>
                      </a:lnTo>
                      <a:lnTo>
                        <a:pt x="238" y="86"/>
                      </a:lnTo>
                      <a:lnTo>
                        <a:pt x="240" y="98"/>
                      </a:lnTo>
                      <a:lnTo>
                        <a:pt x="243" y="110"/>
                      </a:lnTo>
                      <a:lnTo>
                        <a:pt x="243" y="124"/>
                      </a:lnTo>
                      <a:lnTo>
                        <a:pt x="243" y="137"/>
                      </a:lnTo>
                      <a:lnTo>
                        <a:pt x="240" y="149"/>
                      </a:lnTo>
                      <a:lnTo>
                        <a:pt x="238" y="161"/>
                      </a:lnTo>
                      <a:lnTo>
                        <a:pt x="234" y="172"/>
                      </a:lnTo>
                      <a:lnTo>
                        <a:pt x="230" y="183"/>
                      </a:lnTo>
                      <a:lnTo>
                        <a:pt x="224" y="194"/>
                      </a:lnTo>
                      <a:lnTo>
                        <a:pt x="216" y="204"/>
                      </a:lnTo>
                      <a:lnTo>
                        <a:pt x="208" y="212"/>
                      </a:lnTo>
                      <a:lnTo>
                        <a:pt x="200" y="221"/>
                      </a:lnTo>
                      <a:lnTo>
                        <a:pt x="190" y="228"/>
                      </a:lnTo>
                      <a:lnTo>
                        <a:pt x="179" y="234"/>
                      </a:lnTo>
                      <a:lnTo>
                        <a:pt x="168" y="239"/>
                      </a:lnTo>
                      <a:lnTo>
                        <a:pt x="157" y="243"/>
                      </a:lnTo>
                      <a:lnTo>
                        <a:pt x="145" y="245"/>
                      </a:lnTo>
                      <a:lnTo>
                        <a:pt x="133" y="248"/>
                      </a:lnTo>
                      <a:lnTo>
                        <a:pt x="121" y="248"/>
                      </a:lnTo>
                      <a:lnTo>
                        <a:pt x="113" y="248"/>
                      </a:lnTo>
                      <a:lnTo>
                        <a:pt x="106" y="246"/>
                      </a:lnTo>
                      <a:lnTo>
                        <a:pt x="97" y="245"/>
                      </a:lnTo>
                      <a:lnTo>
                        <a:pt x="90" y="244"/>
                      </a:lnTo>
                      <a:lnTo>
                        <a:pt x="82" y="242"/>
                      </a:lnTo>
                      <a:lnTo>
                        <a:pt x="74" y="239"/>
                      </a:lnTo>
                      <a:lnTo>
                        <a:pt x="67" y="237"/>
                      </a:lnTo>
                      <a:lnTo>
                        <a:pt x="60" y="233"/>
                      </a:lnTo>
                      <a:lnTo>
                        <a:pt x="53" y="229"/>
                      </a:lnTo>
                      <a:lnTo>
                        <a:pt x="47" y="225"/>
                      </a:lnTo>
                      <a:lnTo>
                        <a:pt x="40" y="220"/>
                      </a:lnTo>
                      <a:lnTo>
                        <a:pt x="35" y="215"/>
                      </a:lnTo>
                      <a:lnTo>
                        <a:pt x="29" y="210"/>
                      </a:lnTo>
                      <a:lnTo>
                        <a:pt x="24" y="204"/>
                      </a:lnTo>
                      <a:lnTo>
                        <a:pt x="19" y="197"/>
                      </a:lnTo>
                      <a:lnTo>
                        <a:pt x="16" y="191"/>
                      </a:lnTo>
                      <a:lnTo>
                        <a:pt x="12" y="183"/>
                      </a:lnTo>
                      <a:lnTo>
                        <a:pt x="10" y="175"/>
                      </a:lnTo>
                      <a:lnTo>
                        <a:pt x="6" y="168"/>
                      </a:lnTo>
                      <a:lnTo>
                        <a:pt x="5" y="159"/>
                      </a:lnTo>
                      <a:lnTo>
                        <a:pt x="2" y="149"/>
                      </a:lnTo>
                      <a:lnTo>
                        <a:pt x="1" y="141"/>
                      </a:lnTo>
                      <a:lnTo>
                        <a:pt x="0" y="131"/>
                      </a:lnTo>
                      <a:lnTo>
                        <a:pt x="0" y="121"/>
                      </a:lnTo>
                      <a:lnTo>
                        <a:pt x="0" y="120"/>
                      </a:lnTo>
                      <a:close/>
                      <a:moveTo>
                        <a:pt x="62" y="124"/>
                      </a:moveTo>
                      <a:lnTo>
                        <a:pt x="62" y="132"/>
                      </a:lnTo>
                      <a:lnTo>
                        <a:pt x="64" y="141"/>
                      </a:lnTo>
                      <a:lnTo>
                        <a:pt x="65" y="149"/>
                      </a:lnTo>
                      <a:lnTo>
                        <a:pt x="67" y="157"/>
                      </a:lnTo>
                      <a:lnTo>
                        <a:pt x="68" y="163"/>
                      </a:lnTo>
                      <a:lnTo>
                        <a:pt x="72" y="169"/>
                      </a:lnTo>
                      <a:lnTo>
                        <a:pt x="74" y="175"/>
                      </a:lnTo>
                      <a:lnTo>
                        <a:pt x="78" y="180"/>
                      </a:lnTo>
                      <a:lnTo>
                        <a:pt x="83" y="185"/>
                      </a:lnTo>
                      <a:lnTo>
                        <a:pt x="86" y="188"/>
                      </a:lnTo>
                      <a:lnTo>
                        <a:pt x="91" y="191"/>
                      </a:lnTo>
                      <a:lnTo>
                        <a:pt x="97" y="194"/>
                      </a:lnTo>
                      <a:lnTo>
                        <a:pt x="102" y="197"/>
                      </a:lnTo>
                      <a:lnTo>
                        <a:pt x="108" y="198"/>
                      </a:lnTo>
                      <a:lnTo>
                        <a:pt x="114" y="199"/>
                      </a:lnTo>
                      <a:lnTo>
                        <a:pt x="120" y="199"/>
                      </a:lnTo>
                      <a:lnTo>
                        <a:pt x="126" y="199"/>
                      </a:lnTo>
                      <a:lnTo>
                        <a:pt x="132" y="198"/>
                      </a:lnTo>
                      <a:lnTo>
                        <a:pt x="137" y="197"/>
                      </a:lnTo>
                      <a:lnTo>
                        <a:pt x="143" y="194"/>
                      </a:lnTo>
                      <a:lnTo>
                        <a:pt x="148" y="192"/>
                      </a:lnTo>
                      <a:lnTo>
                        <a:pt x="153" y="189"/>
                      </a:lnTo>
                      <a:lnTo>
                        <a:pt x="156" y="186"/>
                      </a:lnTo>
                      <a:lnTo>
                        <a:pt x="161" y="181"/>
                      </a:lnTo>
                      <a:lnTo>
                        <a:pt x="165" y="176"/>
                      </a:lnTo>
                      <a:lnTo>
                        <a:pt x="168" y="170"/>
                      </a:lnTo>
                      <a:lnTo>
                        <a:pt x="171" y="164"/>
                      </a:lnTo>
                      <a:lnTo>
                        <a:pt x="173" y="157"/>
                      </a:lnTo>
                      <a:lnTo>
                        <a:pt x="176" y="149"/>
                      </a:lnTo>
                      <a:lnTo>
                        <a:pt x="177" y="141"/>
                      </a:lnTo>
                      <a:lnTo>
                        <a:pt x="178" y="132"/>
                      </a:lnTo>
                      <a:lnTo>
                        <a:pt x="178" y="124"/>
                      </a:lnTo>
                      <a:lnTo>
                        <a:pt x="178" y="115"/>
                      </a:lnTo>
                      <a:lnTo>
                        <a:pt x="177" y="107"/>
                      </a:lnTo>
                      <a:lnTo>
                        <a:pt x="176" y="98"/>
                      </a:lnTo>
                      <a:lnTo>
                        <a:pt x="173" y="91"/>
                      </a:lnTo>
                      <a:lnTo>
                        <a:pt x="171" y="85"/>
                      </a:lnTo>
                      <a:lnTo>
                        <a:pt x="168" y="79"/>
                      </a:lnTo>
                      <a:lnTo>
                        <a:pt x="165" y="73"/>
                      </a:lnTo>
                      <a:lnTo>
                        <a:pt x="161" y="68"/>
                      </a:lnTo>
                      <a:lnTo>
                        <a:pt x="156" y="63"/>
                      </a:lnTo>
                      <a:lnTo>
                        <a:pt x="153" y="60"/>
                      </a:lnTo>
                      <a:lnTo>
                        <a:pt x="148" y="57"/>
                      </a:lnTo>
                      <a:lnTo>
                        <a:pt x="143" y="53"/>
                      </a:lnTo>
                      <a:lnTo>
                        <a:pt x="137" y="51"/>
                      </a:lnTo>
                      <a:lnTo>
                        <a:pt x="132" y="50"/>
                      </a:lnTo>
                      <a:lnTo>
                        <a:pt x="126" y="49"/>
                      </a:lnTo>
                      <a:lnTo>
                        <a:pt x="120" y="49"/>
                      </a:lnTo>
                      <a:lnTo>
                        <a:pt x="114" y="49"/>
                      </a:lnTo>
                      <a:lnTo>
                        <a:pt x="108" y="50"/>
                      </a:lnTo>
                      <a:lnTo>
                        <a:pt x="102" y="51"/>
                      </a:lnTo>
                      <a:lnTo>
                        <a:pt x="97" y="53"/>
                      </a:lnTo>
                      <a:lnTo>
                        <a:pt x="93" y="57"/>
                      </a:lnTo>
                      <a:lnTo>
                        <a:pt x="88" y="60"/>
                      </a:lnTo>
                      <a:lnTo>
                        <a:pt x="83" y="63"/>
                      </a:lnTo>
                      <a:lnTo>
                        <a:pt x="79" y="68"/>
                      </a:lnTo>
                      <a:lnTo>
                        <a:pt x="76" y="73"/>
                      </a:lnTo>
                      <a:lnTo>
                        <a:pt x="72" y="79"/>
                      </a:lnTo>
                      <a:lnTo>
                        <a:pt x="70" y="85"/>
                      </a:lnTo>
                      <a:lnTo>
                        <a:pt x="67" y="91"/>
                      </a:lnTo>
                      <a:lnTo>
                        <a:pt x="65" y="98"/>
                      </a:lnTo>
                      <a:lnTo>
                        <a:pt x="64" y="107"/>
                      </a:lnTo>
                      <a:lnTo>
                        <a:pt x="62" y="115"/>
                      </a:lnTo>
                      <a:lnTo>
                        <a:pt x="62" y="1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5" name="Freeform 112"/>
                <p:cNvSpPr>
                  <a:spLocks noChangeAspect="1"/>
                </p:cNvSpPr>
                <p:nvPr/>
              </p:nvSpPr>
              <p:spPr bwMode="auto">
                <a:xfrm>
                  <a:off x="1657" y="2303"/>
                  <a:ext cx="43" cy="49"/>
                </a:xfrm>
                <a:custGeom>
                  <a:avLst/>
                  <a:gdLst>
                    <a:gd name="T0" fmla="*/ 30 w 214"/>
                    <a:gd name="T1" fmla="*/ 49 h 243"/>
                    <a:gd name="T2" fmla="*/ 30 w 214"/>
                    <a:gd name="T3" fmla="*/ 23 h 243"/>
                    <a:gd name="T4" fmla="*/ 30 w 214"/>
                    <a:gd name="T5" fmla="*/ 20 h 243"/>
                    <a:gd name="T6" fmla="*/ 30 w 214"/>
                    <a:gd name="T7" fmla="*/ 17 h 243"/>
                    <a:gd name="T8" fmla="*/ 30 w 214"/>
                    <a:gd name="T9" fmla="*/ 16 h 243"/>
                    <a:gd name="T10" fmla="*/ 29 w 214"/>
                    <a:gd name="T11" fmla="*/ 14 h 243"/>
                    <a:gd name="T12" fmla="*/ 28 w 214"/>
                    <a:gd name="T13" fmla="*/ 12 h 243"/>
                    <a:gd name="T14" fmla="*/ 26 w 214"/>
                    <a:gd name="T15" fmla="*/ 10 h 243"/>
                    <a:gd name="T16" fmla="*/ 24 w 214"/>
                    <a:gd name="T17" fmla="*/ 10 h 243"/>
                    <a:gd name="T18" fmla="*/ 21 w 214"/>
                    <a:gd name="T19" fmla="*/ 10 h 243"/>
                    <a:gd name="T20" fmla="*/ 18 w 214"/>
                    <a:gd name="T21" fmla="*/ 11 h 243"/>
                    <a:gd name="T22" fmla="*/ 16 w 214"/>
                    <a:gd name="T23" fmla="*/ 13 h 243"/>
                    <a:gd name="T24" fmla="*/ 14 w 214"/>
                    <a:gd name="T25" fmla="*/ 15 h 243"/>
                    <a:gd name="T26" fmla="*/ 13 w 214"/>
                    <a:gd name="T27" fmla="*/ 17 h 243"/>
                    <a:gd name="T28" fmla="*/ 13 w 214"/>
                    <a:gd name="T29" fmla="*/ 19 h 243"/>
                    <a:gd name="T30" fmla="*/ 13 w 214"/>
                    <a:gd name="T31" fmla="*/ 22 h 243"/>
                    <a:gd name="T32" fmla="*/ 12 w 214"/>
                    <a:gd name="T33" fmla="*/ 25 h 243"/>
                    <a:gd name="T34" fmla="*/ 12 w 214"/>
                    <a:gd name="T35" fmla="*/ 49 h 243"/>
                    <a:gd name="T36" fmla="*/ 0 w 214"/>
                    <a:gd name="T37" fmla="*/ 1 h 243"/>
                    <a:gd name="T38" fmla="*/ 12 w 214"/>
                    <a:gd name="T39" fmla="*/ 8 h 243"/>
                    <a:gd name="T40" fmla="*/ 15 w 214"/>
                    <a:gd name="T41" fmla="*/ 5 h 243"/>
                    <a:gd name="T42" fmla="*/ 18 w 214"/>
                    <a:gd name="T43" fmla="*/ 2 h 243"/>
                    <a:gd name="T44" fmla="*/ 23 w 214"/>
                    <a:gd name="T45" fmla="*/ 1 h 243"/>
                    <a:gd name="T46" fmla="*/ 27 w 214"/>
                    <a:gd name="T47" fmla="*/ 0 h 243"/>
                    <a:gd name="T48" fmla="*/ 29 w 214"/>
                    <a:gd name="T49" fmla="*/ 0 h 243"/>
                    <a:gd name="T50" fmla="*/ 31 w 214"/>
                    <a:gd name="T51" fmla="*/ 0 h 243"/>
                    <a:gd name="T52" fmla="*/ 33 w 214"/>
                    <a:gd name="T53" fmla="*/ 1 h 243"/>
                    <a:gd name="T54" fmla="*/ 35 w 214"/>
                    <a:gd name="T55" fmla="*/ 1 h 243"/>
                    <a:gd name="T56" fmla="*/ 37 w 214"/>
                    <a:gd name="T57" fmla="*/ 3 h 243"/>
                    <a:gd name="T58" fmla="*/ 40 w 214"/>
                    <a:gd name="T59" fmla="*/ 5 h 243"/>
                    <a:gd name="T60" fmla="*/ 41 w 214"/>
                    <a:gd name="T61" fmla="*/ 8 h 243"/>
                    <a:gd name="T62" fmla="*/ 42 w 214"/>
                    <a:gd name="T63" fmla="*/ 11 h 243"/>
                    <a:gd name="T64" fmla="*/ 42 w 214"/>
                    <a:gd name="T65" fmla="*/ 13 h 243"/>
                    <a:gd name="T66" fmla="*/ 43 w 214"/>
                    <a:gd name="T67" fmla="*/ 15 h 243"/>
                    <a:gd name="T68" fmla="*/ 43 w 214"/>
                    <a:gd name="T69" fmla="*/ 17 h 243"/>
                    <a:gd name="T70" fmla="*/ 43 w 214"/>
                    <a:gd name="T71" fmla="*/ 19 h 24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214" h="243">
                      <a:moveTo>
                        <a:pt x="214" y="243"/>
                      </a:moveTo>
                      <a:lnTo>
                        <a:pt x="151" y="243"/>
                      </a:lnTo>
                      <a:lnTo>
                        <a:pt x="151" y="123"/>
                      </a:lnTo>
                      <a:lnTo>
                        <a:pt x="151" y="113"/>
                      </a:lnTo>
                      <a:lnTo>
                        <a:pt x="151" y="106"/>
                      </a:lnTo>
                      <a:lnTo>
                        <a:pt x="151" y="97"/>
                      </a:lnTo>
                      <a:lnTo>
                        <a:pt x="150" y="91"/>
                      </a:lnTo>
                      <a:lnTo>
                        <a:pt x="150" y="85"/>
                      </a:lnTo>
                      <a:lnTo>
                        <a:pt x="149" y="80"/>
                      </a:lnTo>
                      <a:lnTo>
                        <a:pt x="149" y="77"/>
                      </a:lnTo>
                      <a:lnTo>
                        <a:pt x="148" y="73"/>
                      </a:lnTo>
                      <a:lnTo>
                        <a:pt x="145" y="68"/>
                      </a:lnTo>
                      <a:lnTo>
                        <a:pt x="142" y="63"/>
                      </a:lnTo>
                      <a:lnTo>
                        <a:pt x="138" y="60"/>
                      </a:lnTo>
                      <a:lnTo>
                        <a:pt x="135" y="56"/>
                      </a:lnTo>
                      <a:lnTo>
                        <a:pt x="130" y="52"/>
                      </a:lnTo>
                      <a:lnTo>
                        <a:pt x="124" y="50"/>
                      </a:lnTo>
                      <a:lnTo>
                        <a:pt x="119" y="49"/>
                      </a:lnTo>
                      <a:lnTo>
                        <a:pt x="113" y="49"/>
                      </a:lnTo>
                      <a:lnTo>
                        <a:pt x="104" y="50"/>
                      </a:lnTo>
                      <a:lnTo>
                        <a:pt x="97" y="51"/>
                      </a:lnTo>
                      <a:lnTo>
                        <a:pt x="90" y="53"/>
                      </a:lnTo>
                      <a:lnTo>
                        <a:pt x="84" y="57"/>
                      </a:lnTo>
                      <a:lnTo>
                        <a:pt x="78" y="62"/>
                      </a:lnTo>
                      <a:lnTo>
                        <a:pt x="73" y="68"/>
                      </a:lnTo>
                      <a:lnTo>
                        <a:pt x="70" y="74"/>
                      </a:lnTo>
                      <a:lnTo>
                        <a:pt x="67" y="81"/>
                      </a:lnTo>
                      <a:lnTo>
                        <a:pt x="66" y="85"/>
                      </a:lnTo>
                      <a:lnTo>
                        <a:pt x="66" y="90"/>
                      </a:lnTo>
                      <a:lnTo>
                        <a:pt x="65" y="96"/>
                      </a:lnTo>
                      <a:lnTo>
                        <a:pt x="64" y="102"/>
                      </a:lnTo>
                      <a:lnTo>
                        <a:pt x="64" y="109"/>
                      </a:lnTo>
                      <a:lnTo>
                        <a:pt x="62" y="118"/>
                      </a:lnTo>
                      <a:lnTo>
                        <a:pt x="62" y="126"/>
                      </a:lnTo>
                      <a:lnTo>
                        <a:pt x="62" y="136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lnTo>
                        <a:pt x="58" y="5"/>
                      </a:lnTo>
                      <a:lnTo>
                        <a:pt x="58" y="40"/>
                      </a:lnTo>
                      <a:lnTo>
                        <a:pt x="65" y="30"/>
                      </a:lnTo>
                      <a:lnTo>
                        <a:pt x="73" y="23"/>
                      </a:lnTo>
                      <a:lnTo>
                        <a:pt x="82" y="16"/>
                      </a:lnTo>
                      <a:lnTo>
                        <a:pt x="91" y="10"/>
                      </a:lnTo>
                      <a:lnTo>
                        <a:pt x="102" y="6"/>
                      </a:lnTo>
                      <a:lnTo>
                        <a:pt x="112" y="3"/>
                      </a:lnTo>
                      <a:lnTo>
                        <a:pt x="122" y="1"/>
                      </a:lnTo>
                      <a:lnTo>
                        <a:pt x="135" y="0"/>
                      </a:lnTo>
                      <a:lnTo>
                        <a:pt x="139" y="0"/>
                      </a:lnTo>
                      <a:lnTo>
                        <a:pt x="144" y="0"/>
                      </a:lnTo>
                      <a:lnTo>
                        <a:pt x="149" y="1"/>
                      </a:lnTo>
                      <a:lnTo>
                        <a:pt x="154" y="1"/>
                      </a:lnTo>
                      <a:lnTo>
                        <a:pt x="159" y="3"/>
                      </a:lnTo>
                      <a:lnTo>
                        <a:pt x="163" y="4"/>
                      </a:lnTo>
                      <a:lnTo>
                        <a:pt x="168" y="6"/>
                      </a:lnTo>
                      <a:lnTo>
                        <a:pt x="172" y="7"/>
                      </a:lnTo>
                      <a:lnTo>
                        <a:pt x="180" y="11"/>
                      </a:lnTo>
                      <a:lnTo>
                        <a:pt x="186" y="16"/>
                      </a:lnTo>
                      <a:lnTo>
                        <a:pt x="192" y="22"/>
                      </a:lnTo>
                      <a:lnTo>
                        <a:pt x="197" y="27"/>
                      </a:lnTo>
                      <a:lnTo>
                        <a:pt x="202" y="33"/>
                      </a:lnTo>
                      <a:lnTo>
                        <a:pt x="205" y="39"/>
                      </a:lnTo>
                      <a:lnTo>
                        <a:pt x="208" y="46"/>
                      </a:lnTo>
                      <a:lnTo>
                        <a:pt x="210" y="53"/>
                      </a:lnTo>
                      <a:lnTo>
                        <a:pt x="211" y="57"/>
                      </a:lnTo>
                      <a:lnTo>
                        <a:pt x="211" y="62"/>
                      </a:lnTo>
                      <a:lnTo>
                        <a:pt x="213" y="67"/>
                      </a:lnTo>
                      <a:lnTo>
                        <a:pt x="213" y="72"/>
                      </a:lnTo>
                      <a:lnTo>
                        <a:pt x="214" y="77"/>
                      </a:lnTo>
                      <a:lnTo>
                        <a:pt x="214" y="83"/>
                      </a:lnTo>
                      <a:lnTo>
                        <a:pt x="214" y="90"/>
                      </a:lnTo>
                      <a:lnTo>
                        <a:pt x="214" y="96"/>
                      </a:lnTo>
                      <a:lnTo>
                        <a:pt x="214" y="2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6" name="Freeform 113"/>
                <p:cNvSpPr>
                  <a:spLocks noChangeAspect="1" noEditPoints="1"/>
                </p:cNvSpPr>
                <p:nvPr/>
              </p:nvSpPr>
              <p:spPr bwMode="auto">
                <a:xfrm>
                  <a:off x="1737" y="2286"/>
                  <a:ext cx="46" cy="67"/>
                </a:xfrm>
                <a:custGeom>
                  <a:avLst/>
                  <a:gdLst>
                    <a:gd name="T0" fmla="*/ 0 w 229"/>
                    <a:gd name="T1" fmla="*/ 0 h 333"/>
                    <a:gd name="T2" fmla="*/ 13 w 229"/>
                    <a:gd name="T3" fmla="*/ 24 h 333"/>
                    <a:gd name="T4" fmla="*/ 15 w 229"/>
                    <a:gd name="T5" fmla="*/ 21 h 333"/>
                    <a:gd name="T6" fmla="*/ 19 w 229"/>
                    <a:gd name="T7" fmla="*/ 19 h 333"/>
                    <a:gd name="T8" fmla="*/ 22 w 229"/>
                    <a:gd name="T9" fmla="*/ 18 h 333"/>
                    <a:gd name="T10" fmla="*/ 26 w 229"/>
                    <a:gd name="T11" fmla="*/ 17 h 333"/>
                    <a:gd name="T12" fmla="*/ 30 w 229"/>
                    <a:gd name="T13" fmla="*/ 18 h 333"/>
                    <a:gd name="T14" fmla="*/ 34 w 229"/>
                    <a:gd name="T15" fmla="*/ 19 h 333"/>
                    <a:gd name="T16" fmla="*/ 37 w 229"/>
                    <a:gd name="T17" fmla="*/ 21 h 333"/>
                    <a:gd name="T18" fmla="*/ 40 w 229"/>
                    <a:gd name="T19" fmla="*/ 24 h 333"/>
                    <a:gd name="T20" fmla="*/ 43 w 229"/>
                    <a:gd name="T21" fmla="*/ 27 h 333"/>
                    <a:gd name="T22" fmla="*/ 45 w 229"/>
                    <a:gd name="T23" fmla="*/ 31 h 333"/>
                    <a:gd name="T24" fmla="*/ 46 w 229"/>
                    <a:gd name="T25" fmla="*/ 36 h 333"/>
                    <a:gd name="T26" fmla="*/ 46 w 229"/>
                    <a:gd name="T27" fmla="*/ 41 h 333"/>
                    <a:gd name="T28" fmla="*/ 46 w 229"/>
                    <a:gd name="T29" fmla="*/ 47 h 333"/>
                    <a:gd name="T30" fmla="*/ 45 w 229"/>
                    <a:gd name="T31" fmla="*/ 52 h 333"/>
                    <a:gd name="T32" fmla="*/ 43 w 229"/>
                    <a:gd name="T33" fmla="*/ 57 h 333"/>
                    <a:gd name="T34" fmla="*/ 40 w 229"/>
                    <a:gd name="T35" fmla="*/ 60 h 333"/>
                    <a:gd name="T36" fmla="*/ 37 w 229"/>
                    <a:gd name="T37" fmla="*/ 63 h 333"/>
                    <a:gd name="T38" fmla="*/ 34 w 229"/>
                    <a:gd name="T39" fmla="*/ 65 h 333"/>
                    <a:gd name="T40" fmla="*/ 30 w 229"/>
                    <a:gd name="T41" fmla="*/ 66 h 333"/>
                    <a:gd name="T42" fmla="*/ 26 w 229"/>
                    <a:gd name="T43" fmla="*/ 67 h 333"/>
                    <a:gd name="T44" fmla="*/ 24 w 229"/>
                    <a:gd name="T45" fmla="*/ 67 h 333"/>
                    <a:gd name="T46" fmla="*/ 22 w 229"/>
                    <a:gd name="T47" fmla="*/ 66 h 333"/>
                    <a:gd name="T48" fmla="*/ 20 w 229"/>
                    <a:gd name="T49" fmla="*/ 66 h 333"/>
                    <a:gd name="T50" fmla="*/ 18 w 229"/>
                    <a:gd name="T51" fmla="*/ 65 h 333"/>
                    <a:gd name="T52" fmla="*/ 15 w 229"/>
                    <a:gd name="T53" fmla="*/ 63 h 333"/>
                    <a:gd name="T54" fmla="*/ 12 w 229"/>
                    <a:gd name="T55" fmla="*/ 59 h 333"/>
                    <a:gd name="T56" fmla="*/ 0 w 229"/>
                    <a:gd name="T57" fmla="*/ 66 h 333"/>
                    <a:gd name="T58" fmla="*/ 13 w 229"/>
                    <a:gd name="T59" fmla="*/ 43 h 333"/>
                    <a:gd name="T60" fmla="*/ 13 w 229"/>
                    <a:gd name="T61" fmla="*/ 46 h 333"/>
                    <a:gd name="T62" fmla="*/ 14 w 229"/>
                    <a:gd name="T63" fmla="*/ 49 h 333"/>
                    <a:gd name="T64" fmla="*/ 14 w 229"/>
                    <a:gd name="T65" fmla="*/ 51 h 333"/>
                    <a:gd name="T66" fmla="*/ 15 w 229"/>
                    <a:gd name="T67" fmla="*/ 54 h 333"/>
                    <a:gd name="T68" fmla="*/ 17 w 229"/>
                    <a:gd name="T69" fmla="*/ 55 h 333"/>
                    <a:gd name="T70" fmla="*/ 20 w 229"/>
                    <a:gd name="T71" fmla="*/ 56 h 333"/>
                    <a:gd name="T72" fmla="*/ 22 w 229"/>
                    <a:gd name="T73" fmla="*/ 57 h 333"/>
                    <a:gd name="T74" fmla="*/ 26 w 229"/>
                    <a:gd name="T75" fmla="*/ 57 h 333"/>
                    <a:gd name="T76" fmla="*/ 29 w 229"/>
                    <a:gd name="T77" fmla="*/ 55 h 333"/>
                    <a:gd name="T78" fmla="*/ 31 w 229"/>
                    <a:gd name="T79" fmla="*/ 53 h 333"/>
                    <a:gd name="T80" fmla="*/ 32 w 229"/>
                    <a:gd name="T81" fmla="*/ 50 h 333"/>
                    <a:gd name="T82" fmla="*/ 33 w 229"/>
                    <a:gd name="T83" fmla="*/ 48 h 333"/>
                    <a:gd name="T84" fmla="*/ 33 w 229"/>
                    <a:gd name="T85" fmla="*/ 44 h 333"/>
                    <a:gd name="T86" fmla="*/ 33 w 229"/>
                    <a:gd name="T87" fmla="*/ 41 h 333"/>
                    <a:gd name="T88" fmla="*/ 33 w 229"/>
                    <a:gd name="T89" fmla="*/ 37 h 333"/>
                    <a:gd name="T90" fmla="*/ 32 w 229"/>
                    <a:gd name="T91" fmla="*/ 34 h 333"/>
                    <a:gd name="T92" fmla="*/ 31 w 229"/>
                    <a:gd name="T93" fmla="*/ 32 h 333"/>
                    <a:gd name="T94" fmla="*/ 30 w 229"/>
                    <a:gd name="T95" fmla="*/ 30 h 333"/>
                    <a:gd name="T96" fmla="*/ 28 w 229"/>
                    <a:gd name="T97" fmla="*/ 28 h 333"/>
                    <a:gd name="T98" fmla="*/ 26 w 229"/>
                    <a:gd name="T99" fmla="*/ 27 h 333"/>
                    <a:gd name="T100" fmla="*/ 24 w 229"/>
                    <a:gd name="T101" fmla="*/ 27 h 333"/>
                    <a:gd name="T102" fmla="*/ 22 w 229"/>
                    <a:gd name="T103" fmla="*/ 27 h 333"/>
                    <a:gd name="T104" fmla="*/ 20 w 229"/>
                    <a:gd name="T105" fmla="*/ 27 h 333"/>
                    <a:gd name="T106" fmla="*/ 18 w 229"/>
                    <a:gd name="T107" fmla="*/ 28 h 333"/>
                    <a:gd name="T108" fmla="*/ 16 w 229"/>
                    <a:gd name="T109" fmla="*/ 30 h 333"/>
                    <a:gd name="T110" fmla="*/ 15 w 229"/>
                    <a:gd name="T111" fmla="*/ 31 h 333"/>
                    <a:gd name="T112" fmla="*/ 14 w 229"/>
                    <a:gd name="T113" fmla="*/ 33 h 333"/>
                    <a:gd name="T114" fmla="*/ 13 w 229"/>
                    <a:gd name="T115" fmla="*/ 36 h 333"/>
                    <a:gd name="T116" fmla="*/ 13 w 229"/>
                    <a:gd name="T117" fmla="*/ 40 h 333"/>
                    <a:gd name="T118" fmla="*/ 13 w 229"/>
                    <a:gd name="T119" fmla="*/ 41 h 333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0" t="0" r="r" b="b"/>
                  <a:pathLst>
                    <a:path w="229" h="333">
                      <a:moveTo>
                        <a:pt x="0" y="328"/>
                      </a:moveTo>
                      <a:lnTo>
                        <a:pt x="0" y="0"/>
                      </a:lnTo>
                      <a:lnTo>
                        <a:pt x="63" y="0"/>
                      </a:lnTo>
                      <a:lnTo>
                        <a:pt x="63" y="119"/>
                      </a:lnTo>
                      <a:lnTo>
                        <a:pt x="70" y="112"/>
                      </a:lnTo>
                      <a:lnTo>
                        <a:pt x="77" y="105"/>
                      </a:lnTo>
                      <a:lnTo>
                        <a:pt x="86" y="98"/>
                      </a:lnTo>
                      <a:lnTo>
                        <a:pt x="93" y="94"/>
                      </a:lnTo>
                      <a:lnTo>
                        <a:pt x="103" y="90"/>
                      </a:lnTo>
                      <a:lnTo>
                        <a:pt x="111" y="88"/>
                      </a:lnTo>
                      <a:lnTo>
                        <a:pt x="121" y="85"/>
                      </a:lnTo>
                      <a:lnTo>
                        <a:pt x="130" y="85"/>
                      </a:lnTo>
                      <a:lnTo>
                        <a:pt x="140" y="85"/>
                      </a:lnTo>
                      <a:lnTo>
                        <a:pt x="151" y="88"/>
                      </a:lnTo>
                      <a:lnTo>
                        <a:pt x="160" y="90"/>
                      </a:lnTo>
                      <a:lnTo>
                        <a:pt x="169" y="94"/>
                      </a:lnTo>
                      <a:lnTo>
                        <a:pt x="177" y="97"/>
                      </a:lnTo>
                      <a:lnTo>
                        <a:pt x="186" y="103"/>
                      </a:lnTo>
                      <a:lnTo>
                        <a:pt x="193" y="109"/>
                      </a:lnTo>
                      <a:lnTo>
                        <a:pt x="200" y="117"/>
                      </a:lnTo>
                      <a:lnTo>
                        <a:pt x="207" y="125"/>
                      </a:lnTo>
                      <a:lnTo>
                        <a:pt x="213" y="134"/>
                      </a:lnTo>
                      <a:lnTo>
                        <a:pt x="218" y="143"/>
                      </a:lnTo>
                      <a:lnTo>
                        <a:pt x="222" y="154"/>
                      </a:lnTo>
                      <a:lnTo>
                        <a:pt x="225" y="166"/>
                      </a:lnTo>
                      <a:lnTo>
                        <a:pt x="228" y="179"/>
                      </a:lnTo>
                      <a:lnTo>
                        <a:pt x="229" y="192"/>
                      </a:lnTo>
                      <a:lnTo>
                        <a:pt x="229" y="206"/>
                      </a:lnTo>
                      <a:lnTo>
                        <a:pt x="229" y="221"/>
                      </a:lnTo>
                      <a:lnTo>
                        <a:pt x="228" y="234"/>
                      </a:lnTo>
                      <a:lnTo>
                        <a:pt x="225" y="248"/>
                      </a:lnTo>
                      <a:lnTo>
                        <a:pt x="222" y="260"/>
                      </a:lnTo>
                      <a:lnTo>
                        <a:pt x="218" y="271"/>
                      </a:lnTo>
                      <a:lnTo>
                        <a:pt x="213" y="282"/>
                      </a:lnTo>
                      <a:lnTo>
                        <a:pt x="207" y="291"/>
                      </a:lnTo>
                      <a:lnTo>
                        <a:pt x="200" y="300"/>
                      </a:lnTo>
                      <a:lnTo>
                        <a:pt x="193" y="307"/>
                      </a:lnTo>
                      <a:lnTo>
                        <a:pt x="184" y="314"/>
                      </a:lnTo>
                      <a:lnTo>
                        <a:pt x="176" y="319"/>
                      </a:lnTo>
                      <a:lnTo>
                        <a:pt x="168" y="324"/>
                      </a:lnTo>
                      <a:lnTo>
                        <a:pt x="159" y="328"/>
                      </a:lnTo>
                      <a:lnTo>
                        <a:pt x="149" y="330"/>
                      </a:lnTo>
                      <a:lnTo>
                        <a:pt x="140" y="333"/>
                      </a:lnTo>
                      <a:lnTo>
                        <a:pt x="130" y="333"/>
                      </a:lnTo>
                      <a:lnTo>
                        <a:pt x="125" y="333"/>
                      </a:lnTo>
                      <a:lnTo>
                        <a:pt x="121" y="331"/>
                      </a:lnTo>
                      <a:lnTo>
                        <a:pt x="116" y="331"/>
                      </a:lnTo>
                      <a:lnTo>
                        <a:pt x="111" y="330"/>
                      </a:lnTo>
                      <a:lnTo>
                        <a:pt x="106" y="329"/>
                      </a:lnTo>
                      <a:lnTo>
                        <a:pt x="101" y="327"/>
                      </a:lnTo>
                      <a:lnTo>
                        <a:pt x="97" y="325"/>
                      </a:lnTo>
                      <a:lnTo>
                        <a:pt x="92" y="323"/>
                      </a:lnTo>
                      <a:lnTo>
                        <a:pt x="82" y="318"/>
                      </a:lnTo>
                      <a:lnTo>
                        <a:pt x="74" y="311"/>
                      </a:lnTo>
                      <a:lnTo>
                        <a:pt x="65" y="302"/>
                      </a:lnTo>
                      <a:lnTo>
                        <a:pt x="58" y="294"/>
                      </a:lnTo>
                      <a:lnTo>
                        <a:pt x="58" y="328"/>
                      </a:lnTo>
                      <a:lnTo>
                        <a:pt x="0" y="328"/>
                      </a:lnTo>
                      <a:close/>
                      <a:moveTo>
                        <a:pt x="63" y="204"/>
                      </a:moveTo>
                      <a:lnTo>
                        <a:pt x="63" y="212"/>
                      </a:lnTo>
                      <a:lnTo>
                        <a:pt x="64" y="221"/>
                      </a:lnTo>
                      <a:lnTo>
                        <a:pt x="64" y="229"/>
                      </a:lnTo>
                      <a:lnTo>
                        <a:pt x="65" y="237"/>
                      </a:lnTo>
                      <a:lnTo>
                        <a:pt x="68" y="243"/>
                      </a:lnTo>
                      <a:lnTo>
                        <a:pt x="69" y="249"/>
                      </a:lnTo>
                      <a:lnTo>
                        <a:pt x="71" y="255"/>
                      </a:lnTo>
                      <a:lnTo>
                        <a:pt x="74" y="260"/>
                      </a:lnTo>
                      <a:lnTo>
                        <a:pt x="77" y="266"/>
                      </a:lnTo>
                      <a:lnTo>
                        <a:pt x="82" y="271"/>
                      </a:lnTo>
                      <a:lnTo>
                        <a:pt x="87" y="274"/>
                      </a:lnTo>
                      <a:lnTo>
                        <a:pt x="92" y="278"/>
                      </a:lnTo>
                      <a:lnTo>
                        <a:pt x="98" y="280"/>
                      </a:lnTo>
                      <a:lnTo>
                        <a:pt x="104" y="283"/>
                      </a:lnTo>
                      <a:lnTo>
                        <a:pt x="110" y="284"/>
                      </a:lnTo>
                      <a:lnTo>
                        <a:pt x="117" y="284"/>
                      </a:lnTo>
                      <a:lnTo>
                        <a:pt x="127" y="283"/>
                      </a:lnTo>
                      <a:lnTo>
                        <a:pt x="136" y="279"/>
                      </a:lnTo>
                      <a:lnTo>
                        <a:pt x="145" y="274"/>
                      </a:lnTo>
                      <a:lnTo>
                        <a:pt x="152" y="267"/>
                      </a:lnTo>
                      <a:lnTo>
                        <a:pt x="156" y="262"/>
                      </a:lnTo>
                      <a:lnTo>
                        <a:pt x="158" y="256"/>
                      </a:lnTo>
                      <a:lnTo>
                        <a:pt x="160" y="250"/>
                      </a:lnTo>
                      <a:lnTo>
                        <a:pt x="163" y="244"/>
                      </a:lnTo>
                      <a:lnTo>
                        <a:pt x="164" y="237"/>
                      </a:lnTo>
                      <a:lnTo>
                        <a:pt x="165" y="228"/>
                      </a:lnTo>
                      <a:lnTo>
                        <a:pt x="166" y="220"/>
                      </a:lnTo>
                      <a:lnTo>
                        <a:pt x="166" y="211"/>
                      </a:lnTo>
                      <a:lnTo>
                        <a:pt x="166" y="202"/>
                      </a:lnTo>
                      <a:lnTo>
                        <a:pt x="165" y="192"/>
                      </a:lnTo>
                      <a:lnTo>
                        <a:pt x="164" y="183"/>
                      </a:lnTo>
                      <a:lnTo>
                        <a:pt x="163" y="176"/>
                      </a:lnTo>
                      <a:lnTo>
                        <a:pt x="160" y="169"/>
                      </a:lnTo>
                      <a:lnTo>
                        <a:pt x="158" y="163"/>
                      </a:lnTo>
                      <a:lnTo>
                        <a:pt x="156" y="157"/>
                      </a:lnTo>
                      <a:lnTo>
                        <a:pt x="152" y="152"/>
                      </a:lnTo>
                      <a:lnTo>
                        <a:pt x="148" y="147"/>
                      </a:lnTo>
                      <a:lnTo>
                        <a:pt x="143" y="143"/>
                      </a:lnTo>
                      <a:lnTo>
                        <a:pt x="140" y="141"/>
                      </a:lnTo>
                      <a:lnTo>
                        <a:pt x="135" y="138"/>
                      </a:lnTo>
                      <a:lnTo>
                        <a:pt x="130" y="136"/>
                      </a:lnTo>
                      <a:lnTo>
                        <a:pt x="125" y="135"/>
                      </a:lnTo>
                      <a:lnTo>
                        <a:pt x="119" y="134"/>
                      </a:lnTo>
                      <a:lnTo>
                        <a:pt x="115" y="134"/>
                      </a:lnTo>
                      <a:lnTo>
                        <a:pt x="110" y="134"/>
                      </a:lnTo>
                      <a:lnTo>
                        <a:pt x="104" y="135"/>
                      </a:lnTo>
                      <a:lnTo>
                        <a:pt x="99" y="136"/>
                      </a:lnTo>
                      <a:lnTo>
                        <a:pt x="94" y="138"/>
                      </a:lnTo>
                      <a:lnTo>
                        <a:pt x="89" y="141"/>
                      </a:lnTo>
                      <a:lnTo>
                        <a:pt x="86" y="143"/>
                      </a:lnTo>
                      <a:lnTo>
                        <a:pt x="81" y="147"/>
                      </a:lnTo>
                      <a:lnTo>
                        <a:pt x="77" y="151"/>
                      </a:lnTo>
                      <a:lnTo>
                        <a:pt x="74" y="155"/>
                      </a:lnTo>
                      <a:lnTo>
                        <a:pt x="71" y="160"/>
                      </a:lnTo>
                      <a:lnTo>
                        <a:pt x="69" y="166"/>
                      </a:lnTo>
                      <a:lnTo>
                        <a:pt x="66" y="174"/>
                      </a:lnTo>
                      <a:lnTo>
                        <a:pt x="65" y="181"/>
                      </a:lnTo>
                      <a:lnTo>
                        <a:pt x="64" y="188"/>
                      </a:lnTo>
                      <a:lnTo>
                        <a:pt x="63" y="197"/>
                      </a:lnTo>
                      <a:lnTo>
                        <a:pt x="63" y="205"/>
                      </a:lnTo>
                      <a:lnTo>
                        <a:pt x="63" y="2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7" name="Freeform 114"/>
                <p:cNvSpPr>
                  <a:spLocks noChangeAspect="1" noEditPoints="1"/>
                </p:cNvSpPr>
                <p:nvPr/>
              </p:nvSpPr>
              <p:spPr bwMode="auto">
                <a:xfrm>
                  <a:off x="1789" y="2303"/>
                  <a:ext cx="44" cy="50"/>
                </a:xfrm>
                <a:custGeom>
                  <a:avLst/>
                  <a:gdLst>
                    <a:gd name="T0" fmla="*/ 43 w 221"/>
                    <a:gd name="T1" fmla="*/ 35 h 248"/>
                    <a:gd name="T2" fmla="*/ 42 w 221"/>
                    <a:gd name="T3" fmla="*/ 38 h 248"/>
                    <a:gd name="T4" fmla="*/ 40 w 221"/>
                    <a:gd name="T5" fmla="*/ 41 h 248"/>
                    <a:gd name="T6" fmla="*/ 38 w 221"/>
                    <a:gd name="T7" fmla="*/ 44 h 248"/>
                    <a:gd name="T8" fmla="*/ 36 w 221"/>
                    <a:gd name="T9" fmla="*/ 46 h 248"/>
                    <a:gd name="T10" fmla="*/ 33 w 221"/>
                    <a:gd name="T11" fmla="*/ 48 h 248"/>
                    <a:gd name="T12" fmla="*/ 30 w 221"/>
                    <a:gd name="T13" fmla="*/ 49 h 248"/>
                    <a:gd name="T14" fmla="*/ 26 w 221"/>
                    <a:gd name="T15" fmla="*/ 50 h 248"/>
                    <a:gd name="T16" fmla="*/ 22 w 221"/>
                    <a:gd name="T17" fmla="*/ 50 h 248"/>
                    <a:gd name="T18" fmla="*/ 17 w 221"/>
                    <a:gd name="T19" fmla="*/ 49 h 248"/>
                    <a:gd name="T20" fmla="*/ 12 w 221"/>
                    <a:gd name="T21" fmla="*/ 48 h 248"/>
                    <a:gd name="T22" fmla="*/ 8 w 221"/>
                    <a:gd name="T23" fmla="*/ 45 h 248"/>
                    <a:gd name="T24" fmla="*/ 5 w 221"/>
                    <a:gd name="T25" fmla="*/ 42 h 248"/>
                    <a:gd name="T26" fmla="*/ 3 w 221"/>
                    <a:gd name="T27" fmla="*/ 39 h 248"/>
                    <a:gd name="T28" fmla="*/ 1 w 221"/>
                    <a:gd name="T29" fmla="*/ 34 h 248"/>
                    <a:gd name="T30" fmla="*/ 0 w 221"/>
                    <a:gd name="T31" fmla="*/ 30 h 248"/>
                    <a:gd name="T32" fmla="*/ 0 w 221"/>
                    <a:gd name="T33" fmla="*/ 25 h 248"/>
                    <a:gd name="T34" fmla="*/ 0 w 221"/>
                    <a:gd name="T35" fmla="*/ 20 h 248"/>
                    <a:gd name="T36" fmla="*/ 2 w 221"/>
                    <a:gd name="T37" fmla="*/ 15 h 248"/>
                    <a:gd name="T38" fmla="*/ 3 w 221"/>
                    <a:gd name="T39" fmla="*/ 10 h 248"/>
                    <a:gd name="T40" fmla="*/ 6 w 221"/>
                    <a:gd name="T41" fmla="*/ 7 h 248"/>
                    <a:gd name="T42" fmla="*/ 9 w 221"/>
                    <a:gd name="T43" fmla="*/ 4 h 248"/>
                    <a:gd name="T44" fmla="*/ 13 w 221"/>
                    <a:gd name="T45" fmla="*/ 2 h 248"/>
                    <a:gd name="T46" fmla="*/ 17 w 221"/>
                    <a:gd name="T47" fmla="*/ 1 h 248"/>
                    <a:gd name="T48" fmla="*/ 22 w 221"/>
                    <a:gd name="T49" fmla="*/ 0 h 248"/>
                    <a:gd name="T50" fmla="*/ 26 w 221"/>
                    <a:gd name="T51" fmla="*/ 1 h 248"/>
                    <a:gd name="T52" fmla="*/ 31 w 221"/>
                    <a:gd name="T53" fmla="*/ 2 h 248"/>
                    <a:gd name="T54" fmla="*/ 35 w 221"/>
                    <a:gd name="T55" fmla="*/ 4 h 248"/>
                    <a:gd name="T56" fmla="*/ 38 w 221"/>
                    <a:gd name="T57" fmla="*/ 7 h 248"/>
                    <a:gd name="T58" fmla="*/ 41 w 221"/>
                    <a:gd name="T59" fmla="*/ 11 h 248"/>
                    <a:gd name="T60" fmla="*/ 43 w 221"/>
                    <a:gd name="T61" fmla="*/ 16 h 248"/>
                    <a:gd name="T62" fmla="*/ 44 w 221"/>
                    <a:gd name="T63" fmla="*/ 22 h 248"/>
                    <a:gd name="T64" fmla="*/ 44 w 221"/>
                    <a:gd name="T65" fmla="*/ 28 h 248"/>
                    <a:gd name="T66" fmla="*/ 13 w 221"/>
                    <a:gd name="T67" fmla="*/ 30 h 248"/>
                    <a:gd name="T68" fmla="*/ 13 w 221"/>
                    <a:gd name="T69" fmla="*/ 32 h 248"/>
                    <a:gd name="T70" fmla="*/ 14 w 221"/>
                    <a:gd name="T71" fmla="*/ 34 h 248"/>
                    <a:gd name="T72" fmla="*/ 15 w 221"/>
                    <a:gd name="T73" fmla="*/ 36 h 248"/>
                    <a:gd name="T74" fmla="*/ 16 w 221"/>
                    <a:gd name="T75" fmla="*/ 38 h 248"/>
                    <a:gd name="T76" fmla="*/ 18 w 221"/>
                    <a:gd name="T77" fmla="*/ 39 h 248"/>
                    <a:gd name="T78" fmla="*/ 19 w 221"/>
                    <a:gd name="T79" fmla="*/ 40 h 248"/>
                    <a:gd name="T80" fmla="*/ 22 w 221"/>
                    <a:gd name="T81" fmla="*/ 40 h 248"/>
                    <a:gd name="T82" fmla="*/ 24 w 221"/>
                    <a:gd name="T83" fmla="*/ 40 h 248"/>
                    <a:gd name="T84" fmla="*/ 26 w 221"/>
                    <a:gd name="T85" fmla="*/ 39 h 248"/>
                    <a:gd name="T86" fmla="*/ 28 w 221"/>
                    <a:gd name="T87" fmla="*/ 38 h 248"/>
                    <a:gd name="T88" fmla="*/ 30 w 221"/>
                    <a:gd name="T89" fmla="*/ 35 h 248"/>
                    <a:gd name="T90" fmla="*/ 32 w 221"/>
                    <a:gd name="T91" fmla="*/ 21 h 248"/>
                    <a:gd name="T92" fmla="*/ 31 w 221"/>
                    <a:gd name="T93" fmla="*/ 18 h 248"/>
                    <a:gd name="T94" fmla="*/ 31 w 221"/>
                    <a:gd name="T95" fmla="*/ 16 h 248"/>
                    <a:gd name="T96" fmla="*/ 30 w 221"/>
                    <a:gd name="T97" fmla="*/ 14 h 248"/>
                    <a:gd name="T98" fmla="*/ 29 w 221"/>
                    <a:gd name="T99" fmla="*/ 13 h 248"/>
                    <a:gd name="T100" fmla="*/ 26 w 221"/>
                    <a:gd name="T101" fmla="*/ 10 h 248"/>
                    <a:gd name="T102" fmla="*/ 22 w 221"/>
                    <a:gd name="T103" fmla="*/ 10 h 248"/>
                    <a:gd name="T104" fmla="*/ 19 w 221"/>
                    <a:gd name="T105" fmla="*/ 10 h 248"/>
                    <a:gd name="T106" fmla="*/ 15 w 221"/>
                    <a:gd name="T107" fmla="*/ 13 h 248"/>
                    <a:gd name="T108" fmla="*/ 14 w 221"/>
                    <a:gd name="T109" fmla="*/ 15 h 248"/>
                    <a:gd name="T110" fmla="*/ 13 w 221"/>
                    <a:gd name="T111" fmla="*/ 16 h 248"/>
                    <a:gd name="T112" fmla="*/ 13 w 221"/>
                    <a:gd name="T113" fmla="*/ 18 h 248"/>
                    <a:gd name="T114" fmla="*/ 13 w 221"/>
                    <a:gd name="T115" fmla="*/ 21 h 248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221" h="248">
                      <a:moveTo>
                        <a:pt x="154" y="165"/>
                      </a:moveTo>
                      <a:lnTo>
                        <a:pt x="216" y="172"/>
                      </a:lnTo>
                      <a:lnTo>
                        <a:pt x="214" y="181"/>
                      </a:lnTo>
                      <a:lnTo>
                        <a:pt x="210" y="189"/>
                      </a:lnTo>
                      <a:lnTo>
                        <a:pt x="206" y="198"/>
                      </a:lnTo>
                      <a:lnTo>
                        <a:pt x="202" y="205"/>
                      </a:lnTo>
                      <a:lnTo>
                        <a:pt x="196" y="211"/>
                      </a:lnTo>
                      <a:lnTo>
                        <a:pt x="191" y="217"/>
                      </a:lnTo>
                      <a:lnTo>
                        <a:pt x="185" y="223"/>
                      </a:lnTo>
                      <a:lnTo>
                        <a:pt x="179" y="228"/>
                      </a:lnTo>
                      <a:lnTo>
                        <a:pt x="173" y="233"/>
                      </a:lnTo>
                      <a:lnTo>
                        <a:pt x="166" y="237"/>
                      </a:lnTo>
                      <a:lnTo>
                        <a:pt x="158" y="239"/>
                      </a:lnTo>
                      <a:lnTo>
                        <a:pt x="150" y="243"/>
                      </a:lnTo>
                      <a:lnTo>
                        <a:pt x="141" y="245"/>
                      </a:lnTo>
                      <a:lnTo>
                        <a:pt x="132" y="246"/>
                      </a:lnTo>
                      <a:lnTo>
                        <a:pt x="123" y="248"/>
                      </a:lnTo>
                      <a:lnTo>
                        <a:pt x="113" y="248"/>
                      </a:lnTo>
                      <a:lnTo>
                        <a:pt x="99" y="246"/>
                      </a:lnTo>
                      <a:lnTo>
                        <a:pt x="84" y="245"/>
                      </a:lnTo>
                      <a:lnTo>
                        <a:pt x="72" y="242"/>
                      </a:lnTo>
                      <a:lnTo>
                        <a:pt x="60" y="238"/>
                      </a:lnTo>
                      <a:lnTo>
                        <a:pt x="49" y="232"/>
                      </a:lnTo>
                      <a:lnTo>
                        <a:pt x="40" y="225"/>
                      </a:lnTo>
                      <a:lnTo>
                        <a:pt x="30" y="217"/>
                      </a:lnTo>
                      <a:lnTo>
                        <a:pt x="23" y="208"/>
                      </a:lnTo>
                      <a:lnTo>
                        <a:pt x="18" y="199"/>
                      </a:lnTo>
                      <a:lnTo>
                        <a:pt x="13" y="191"/>
                      </a:lnTo>
                      <a:lnTo>
                        <a:pt x="10" y="181"/>
                      </a:lnTo>
                      <a:lnTo>
                        <a:pt x="6" y="171"/>
                      </a:lnTo>
                      <a:lnTo>
                        <a:pt x="4" y="161"/>
                      </a:lnTo>
                      <a:lnTo>
                        <a:pt x="1" y="149"/>
                      </a:lnTo>
                      <a:lnTo>
                        <a:pt x="0" y="138"/>
                      </a:lnTo>
                      <a:lnTo>
                        <a:pt x="0" y="126"/>
                      </a:lnTo>
                      <a:lnTo>
                        <a:pt x="0" y="112"/>
                      </a:lnTo>
                      <a:lnTo>
                        <a:pt x="2" y="98"/>
                      </a:lnTo>
                      <a:lnTo>
                        <a:pt x="5" y="86"/>
                      </a:lnTo>
                      <a:lnTo>
                        <a:pt x="8" y="74"/>
                      </a:lnTo>
                      <a:lnTo>
                        <a:pt x="12" y="63"/>
                      </a:lnTo>
                      <a:lnTo>
                        <a:pt x="17" y="52"/>
                      </a:lnTo>
                      <a:lnTo>
                        <a:pt x="23" y="43"/>
                      </a:lnTo>
                      <a:lnTo>
                        <a:pt x="30" y="34"/>
                      </a:lnTo>
                      <a:lnTo>
                        <a:pt x="38" y="27"/>
                      </a:lnTo>
                      <a:lnTo>
                        <a:pt x="47" y="20"/>
                      </a:lnTo>
                      <a:lnTo>
                        <a:pt x="55" y="13"/>
                      </a:lnTo>
                      <a:lnTo>
                        <a:pt x="65" y="9"/>
                      </a:lnTo>
                      <a:lnTo>
                        <a:pt x="75" y="5"/>
                      </a:lnTo>
                      <a:lnTo>
                        <a:pt x="85" y="3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1" y="0"/>
                      </a:lnTo>
                      <a:lnTo>
                        <a:pt x="133" y="3"/>
                      </a:lnTo>
                      <a:lnTo>
                        <a:pt x="144" y="5"/>
                      </a:lnTo>
                      <a:lnTo>
                        <a:pt x="155" y="9"/>
                      </a:lnTo>
                      <a:lnTo>
                        <a:pt x="166" y="13"/>
                      </a:lnTo>
                      <a:lnTo>
                        <a:pt x="176" y="20"/>
                      </a:lnTo>
                      <a:lnTo>
                        <a:pt x="184" y="27"/>
                      </a:lnTo>
                      <a:lnTo>
                        <a:pt x="191" y="35"/>
                      </a:lnTo>
                      <a:lnTo>
                        <a:pt x="198" y="45"/>
                      </a:lnTo>
                      <a:lnTo>
                        <a:pt x="204" y="55"/>
                      </a:lnTo>
                      <a:lnTo>
                        <a:pt x="209" y="67"/>
                      </a:lnTo>
                      <a:lnTo>
                        <a:pt x="214" y="79"/>
                      </a:lnTo>
                      <a:lnTo>
                        <a:pt x="218" y="94"/>
                      </a:lnTo>
                      <a:lnTo>
                        <a:pt x="219" y="108"/>
                      </a:lnTo>
                      <a:lnTo>
                        <a:pt x="221" y="124"/>
                      </a:lnTo>
                      <a:lnTo>
                        <a:pt x="221" y="141"/>
                      </a:lnTo>
                      <a:lnTo>
                        <a:pt x="63" y="141"/>
                      </a:lnTo>
                      <a:lnTo>
                        <a:pt x="63" y="147"/>
                      </a:lnTo>
                      <a:lnTo>
                        <a:pt x="64" y="154"/>
                      </a:lnTo>
                      <a:lnTo>
                        <a:pt x="65" y="160"/>
                      </a:lnTo>
                      <a:lnTo>
                        <a:pt x="66" y="165"/>
                      </a:lnTo>
                      <a:lnTo>
                        <a:pt x="69" y="170"/>
                      </a:lnTo>
                      <a:lnTo>
                        <a:pt x="71" y="175"/>
                      </a:lnTo>
                      <a:lnTo>
                        <a:pt x="73" y="180"/>
                      </a:lnTo>
                      <a:lnTo>
                        <a:pt x="77" y="183"/>
                      </a:lnTo>
                      <a:lnTo>
                        <a:pt x="81" y="187"/>
                      </a:lnTo>
                      <a:lnTo>
                        <a:pt x="84" y="189"/>
                      </a:lnTo>
                      <a:lnTo>
                        <a:pt x="89" y="193"/>
                      </a:lnTo>
                      <a:lnTo>
                        <a:pt x="94" y="194"/>
                      </a:lnTo>
                      <a:lnTo>
                        <a:pt x="97" y="197"/>
                      </a:lnTo>
                      <a:lnTo>
                        <a:pt x="102" y="198"/>
                      </a:lnTo>
                      <a:lnTo>
                        <a:pt x="108" y="199"/>
                      </a:lnTo>
                      <a:lnTo>
                        <a:pt x="113" y="199"/>
                      </a:lnTo>
                      <a:lnTo>
                        <a:pt x="120" y="199"/>
                      </a:lnTo>
                      <a:lnTo>
                        <a:pt x="127" y="197"/>
                      </a:lnTo>
                      <a:lnTo>
                        <a:pt x="133" y="195"/>
                      </a:lnTo>
                      <a:lnTo>
                        <a:pt x="138" y="192"/>
                      </a:lnTo>
                      <a:lnTo>
                        <a:pt x="143" y="187"/>
                      </a:lnTo>
                      <a:lnTo>
                        <a:pt x="147" y="181"/>
                      </a:lnTo>
                      <a:lnTo>
                        <a:pt x="150" y="174"/>
                      </a:lnTo>
                      <a:lnTo>
                        <a:pt x="154" y="165"/>
                      </a:lnTo>
                      <a:close/>
                      <a:moveTo>
                        <a:pt x="159" y="102"/>
                      </a:moveTo>
                      <a:lnTo>
                        <a:pt x="159" y="96"/>
                      </a:lnTo>
                      <a:lnTo>
                        <a:pt x="158" y="90"/>
                      </a:lnTo>
                      <a:lnTo>
                        <a:pt x="156" y="85"/>
                      </a:lnTo>
                      <a:lnTo>
                        <a:pt x="155" y="79"/>
                      </a:lnTo>
                      <a:lnTo>
                        <a:pt x="153" y="75"/>
                      </a:lnTo>
                      <a:lnTo>
                        <a:pt x="150" y="70"/>
                      </a:lnTo>
                      <a:lnTo>
                        <a:pt x="148" y="67"/>
                      </a:lnTo>
                      <a:lnTo>
                        <a:pt x="144" y="63"/>
                      </a:lnTo>
                      <a:lnTo>
                        <a:pt x="137" y="57"/>
                      </a:lnTo>
                      <a:lnTo>
                        <a:pt x="129" y="52"/>
                      </a:lnTo>
                      <a:lnTo>
                        <a:pt x="119" y="50"/>
                      </a:lnTo>
                      <a:lnTo>
                        <a:pt x="111" y="49"/>
                      </a:lnTo>
                      <a:lnTo>
                        <a:pt x="101" y="50"/>
                      </a:lnTo>
                      <a:lnTo>
                        <a:pt x="93" y="52"/>
                      </a:lnTo>
                      <a:lnTo>
                        <a:pt x="84" y="57"/>
                      </a:lnTo>
                      <a:lnTo>
                        <a:pt x="77" y="63"/>
                      </a:lnTo>
                      <a:lnTo>
                        <a:pt x="73" y="67"/>
                      </a:lnTo>
                      <a:lnTo>
                        <a:pt x="71" y="72"/>
                      </a:lnTo>
                      <a:lnTo>
                        <a:pt x="69" y="75"/>
                      </a:lnTo>
                      <a:lnTo>
                        <a:pt x="66" y="80"/>
                      </a:lnTo>
                      <a:lnTo>
                        <a:pt x="65" y="85"/>
                      </a:lnTo>
                      <a:lnTo>
                        <a:pt x="64" y="91"/>
                      </a:lnTo>
                      <a:lnTo>
                        <a:pt x="63" y="96"/>
                      </a:lnTo>
                      <a:lnTo>
                        <a:pt x="63" y="102"/>
                      </a:lnTo>
                      <a:lnTo>
                        <a:pt x="159" y="10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8" name="Freeform 115"/>
                <p:cNvSpPr>
                  <a:spLocks noChangeAspect="1" noEditPoints="1"/>
                </p:cNvSpPr>
                <p:nvPr/>
              </p:nvSpPr>
              <p:spPr bwMode="auto">
                <a:xfrm>
                  <a:off x="1839" y="2303"/>
                  <a:ext cx="45" cy="50"/>
                </a:xfrm>
                <a:custGeom>
                  <a:avLst/>
                  <a:gdLst>
                    <a:gd name="T0" fmla="*/ 2 w 222"/>
                    <a:gd name="T1" fmla="*/ 13 h 248"/>
                    <a:gd name="T2" fmla="*/ 4 w 222"/>
                    <a:gd name="T3" fmla="*/ 8 h 248"/>
                    <a:gd name="T4" fmla="*/ 7 w 222"/>
                    <a:gd name="T5" fmla="*/ 5 h 248"/>
                    <a:gd name="T6" fmla="*/ 10 w 222"/>
                    <a:gd name="T7" fmla="*/ 2 h 248"/>
                    <a:gd name="T8" fmla="*/ 15 w 222"/>
                    <a:gd name="T9" fmla="*/ 1 h 248"/>
                    <a:gd name="T10" fmla="*/ 22 w 222"/>
                    <a:gd name="T11" fmla="*/ 0 h 248"/>
                    <a:gd name="T12" fmla="*/ 27 w 222"/>
                    <a:gd name="T13" fmla="*/ 0 h 248"/>
                    <a:gd name="T14" fmla="*/ 32 w 222"/>
                    <a:gd name="T15" fmla="*/ 1 h 248"/>
                    <a:gd name="T16" fmla="*/ 36 w 222"/>
                    <a:gd name="T17" fmla="*/ 3 h 248"/>
                    <a:gd name="T18" fmla="*/ 40 w 222"/>
                    <a:gd name="T19" fmla="*/ 7 h 248"/>
                    <a:gd name="T20" fmla="*/ 41 w 222"/>
                    <a:gd name="T21" fmla="*/ 10 h 248"/>
                    <a:gd name="T22" fmla="*/ 41 w 222"/>
                    <a:gd name="T23" fmla="*/ 15 h 248"/>
                    <a:gd name="T24" fmla="*/ 42 w 222"/>
                    <a:gd name="T25" fmla="*/ 33 h 248"/>
                    <a:gd name="T26" fmla="*/ 42 w 222"/>
                    <a:gd name="T27" fmla="*/ 38 h 248"/>
                    <a:gd name="T28" fmla="*/ 42 w 222"/>
                    <a:gd name="T29" fmla="*/ 41 h 248"/>
                    <a:gd name="T30" fmla="*/ 43 w 222"/>
                    <a:gd name="T31" fmla="*/ 44 h 248"/>
                    <a:gd name="T32" fmla="*/ 45 w 222"/>
                    <a:gd name="T33" fmla="*/ 49 h 248"/>
                    <a:gd name="T34" fmla="*/ 32 w 222"/>
                    <a:gd name="T35" fmla="*/ 47 h 248"/>
                    <a:gd name="T36" fmla="*/ 31 w 222"/>
                    <a:gd name="T37" fmla="*/ 45 h 248"/>
                    <a:gd name="T38" fmla="*/ 31 w 222"/>
                    <a:gd name="T39" fmla="*/ 44 h 248"/>
                    <a:gd name="T40" fmla="*/ 25 w 222"/>
                    <a:gd name="T41" fmla="*/ 47 h 248"/>
                    <a:gd name="T42" fmla="*/ 22 w 222"/>
                    <a:gd name="T43" fmla="*/ 49 h 248"/>
                    <a:gd name="T44" fmla="*/ 19 w 222"/>
                    <a:gd name="T45" fmla="*/ 50 h 248"/>
                    <a:gd name="T46" fmla="*/ 16 w 222"/>
                    <a:gd name="T47" fmla="*/ 50 h 248"/>
                    <a:gd name="T48" fmla="*/ 11 w 222"/>
                    <a:gd name="T49" fmla="*/ 49 h 248"/>
                    <a:gd name="T50" fmla="*/ 6 w 222"/>
                    <a:gd name="T51" fmla="*/ 48 h 248"/>
                    <a:gd name="T52" fmla="*/ 3 w 222"/>
                    <a:gd name="T53" fmla="*/ 45 h 248"/>
                    <a:gd name="T54" fmla="*/ 1 w 222"/>
                    <a:gd name="T55" fmla="*/ 42 h 248"/>
                    <a:gd name="T56" fmla="*/ 0 w 222"/>
                    <a:gd name="T57" fmla="*/ 38 h 248"/>
                    <a:gd name="T58" fmla="*/ 0 w 222"/>
                    <a:gd name="T59" fmla="*/ 34 h 248"/>
                    <a:gd name="T60" fmla="*/ 1 w 222"/>
                    <a:gd name="T61" fmla="*/ 31 h 248"/>
                    <a:gd name="T62" fmla="*/ 2 w 222"/>
                    <a:gd name="T63" fmla="*/ 29 h 248"/>
                    <a:gd name="T64" fmla="*/ 5 w 222"/>
                    <a:gd name="T65" fmla="*/ 25 h 248"/>
                    <a:gd name="T66" fmla="*/ 9 w 222"/>
                    <a:gd name="T67" fmla="*/ 23 h 248"/>
                    <a:gd name="T68" fmla="*/ 13 w 222"/>
                    <a:gd name="T69" fmla="*/ 22 h 248"/>
                    <a:gd name="T70" fmla="*/ 17 w 222"/>
                    <a:gd name="T71" fmla="*/ 21 h 248"/>
                    <a:gd name="T72" fmla="*/ 23 w 222"/>
                    <a:gd name="T73" fmla="*/ 20 h 248"/>
                    <a:gd name="T74" fmla="*/ 27 w 222"/>
                    <a:gd name="T75" fmla="*/ 18 h 248"/>
                    <a:gd name="T76" fmla="*/ 29 w 222"/>
                    <a:gd name="T77" fmla="*/ 16 h 248"/>
                    <a:gd name="T78" fmla="*/ 28 w 222"/>
                    <a:gd name="T79" fmla="*/ 13 h 248"/>
                    <a:gd name="T80" fmla="*/ 25 w 222"/>
                    <a:gd name="T81" fmla="*/ 10 h 248"/>
                    <a:gd name="T82" fmla="*/ 19 w 222"/>
                    <a:gd name="T83" fmla="*/ 10 h 248"/>
                    <a:gd name="T84" fmla="*/ 16 w 222"/>
                    <a:gd name="T85" fmla="*/ 11 h 248"/>
                    <a:gd name="T86" fmla="*/ 13 w 222"/>
                    <a:gd name="T87" fmla="*/ 14 h 248"/>
                    <a:gd name="T88" fmla="*/ 28 w 222"/>
                    <a:gd name="T89" fmla="*/ 26 h 248"/>
                    <a:gd name="T90" fmla="*/ 26 w 222"/>
                    <a:gd name="T91" fmla="*/ 27 h 248"/>
                    <a:gd name="T92" fmla="*/ 23 w 222"/>
                    <a:gd name="T93" fmla="*/ 28 h 248"/>
                    <a:gd name="T94" fmla="*/ 17 w 222"/>
                    <a:gd name="T95" fmla="*/ 29 h 248"/>
                    <a:gd name="T96" fmla="*/ 14 w 222"/>
                    <a:gd name="T97" fmla="*/ 31 h 248"/>
                    <a:gd name="T98" fmla="*/ 13 w 222"/>
                    <a:gd name="T99" fmla="*/ 35 h 248"/>
                    <a:gd name="T100" fmla="*/ 14 w 222"/>
                    <a:gd name="T101" fmla="*/ 38 h 248"/>
                    <a:gd name="T102" fmla="*/ 17 w 222"/>
                    <a:gd name="T103" fmla="*/ 41 h 248"/>
                    <a:gd name="T104" fmla="*/ 21 w 222"/>
                    <a:gd name="T105" fmla="*/ 41 h 248"/>
                    <a:gd name="T106" fmla="*/ 25 w 222"/>
                    <a:gd name="T107" fmla="*/ 39 h 248"/>
                    <a:gd name="T108" fmla="*/ 28 w 222"/>
                    <a:gd name="T109" fmla="*/ 36 h 248"/>
                    <a:gd name="T110" fmla="*/ 29 w 222"/>
                    <a:gd name="T111" fmla="*/ 32 h 248"/>
                    <a:gd name="T112" fmla="*/ 29 w 222"/>
                    <a:gd name="T113" fmla="*/ 26 h 248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222" h="248">
                      <a:moveTo>
                        <a:pt x="63" y="78"/>
                      </a:moveTo>
                      <a:lnTo>
                        <a:pt x="8" y="70"/>
                      </a:lnTo>
                      <a:lnTo>
                        <a:pt x="10" y="62"/>
                      </a:lnTo>
                      <a:lnTo>
                        <a:pt x="12" y="55"/>
                      </a:lnTo>
                      <a:lnTo>
                        <a:pt x="16" y="46"/>
                      </a:lnTo>
                      <a:lnTo>
                        <a:pt x="20" y="40"/>
                      </a:lnTo>
                      <a:lnTo>
                        <a:pt x="24" y="34"/>
                      </a:lnTo>
                      <a:lnTo>
                        <a:pt x="28" y="28"/>
                      </a:lnTo>
                      <a:lnTo>
                        <a:pt x="34" y="23"/>
                      </a:lnTo>
                      <a:lnTo>
                        <a:pt x="39" y="18"/>
                      </a:lnTo>
                      <a:lnTo>
                        <a:pt x="45" y="13"/>
                      </a:lnTo>
                      <a:lnTo>
                        <a:pt x="51" y="10"/>
                      </a:lnTo>
                      <a:lnTo>
                        <a:pt x="59" y="7"/>
                      </a:lnTo>
                      <a:lnTo>
                        <a:pt x="68" y="5"/>
                      </a:lnTo>
                      <a:lnTo>
                        <a:pt x="76" y="3"/>
                      </a:lnTo>
                      <a:lnTo>
                        <a:pt x="86" y="1"/>
                      </a:lnTo>
                      <a:lnTo>
                        <a:pt x="97" y="0"/>
                      </a:lnTo>
                      <a:lnTo>
                        <a:pt x="107" y="0"/>
                      </a:lnTo>
                      <a:lnTo>
                        <a:pt x="117" y="0"/>
                      </a:lnTo>
                      <a:lnTo>
                        <a:pt x="127" y="1"/>
                      </a:lnTo>
                      <a:lnTo>
                        <a:pt x="135" y="1"/>
                      </a:lnTo>
                      <a:lnTo>
                        <a:pt x="143" y="3"/>
                      </a:lnTo>
                      <a:lnTo>
                        <a:pt x="151" y="4"/>
                      </a:lnTo>
                      <a:lnTo>
                        <a:pt x="157" y="6"/>
                      </a:lnTo>
                      <a:lnTo>
                        <a:pt x="163" y="7"/>
                      </a:lnTo>
                      <a:lnTo>
                        <a:pt x="168" y="10"/>
                      </a:lnTo>
                      <a:lnTo>
                        <a:pt x="177" y="16"/>
                      </a:lnTo>
                      <a:lnTo>
                        <a:pt x="186" y="22"/>
                      </a:lnTo>
                      <a:lnTo>
                        <a:pt x="192" y="28"/>
                      </a:lnTo>
                      <a:lnTo>
                        <a:pt x="196" y="35"/>
                      </a:lnTo>
                      <a:lnTo>
                        <a:pt x="198" y="39"/>
                      </a:lnTo>
                      <a:lnTo>
                        <a:pt x="200" y="45"/>
                      </a:lnTo>
                      <a:lnTo>
                        <a:pt x="201" y="51"/>
                      </a:lnTo>
                      <a:lnTo>
                        <a:pt x="202" y="57"/>
                      </a:lnTo>
                      <a:lnTo>
                        <a:pt x="204" y="66"/>
                      </a:lnTo>
                      <a:lnTo>
                        <a:pt x="204" y="73"/>
                      </a:lnTo>
                      <a:lnTo>
                        <a:pt x="205" y="83"/>
                      </a:lnTo>
                      <a:lnTo>
                        <a:pt x="205" y="92"/>
                      </a:lnTo>
                      <a:lnTo>
                        <a:pt x="205" y="165"/>
                      </a:lnTo>
                      <a:lnTo>
                        <a:pt x="205" y="172"/>
                      </a:lnTo>
                      <a:lnTo>
                        <a:pt x="205" y="180"/>
                      </a:lnTo>
                      <a:lnTo>
                        <a:pt x="205" y="186"/>
                      </a:lnTo>
                      <a:lnTo>
                        <a:pt x="206" y="192"/>
                      </a:lnTo>
                      <a:lnTo>
                        <a:pt x="206" y="198"/>
                      </a:lnTo>
                      <a:lnTo>
                        <a:pt x="206" y="203"/>
                      </a:lnTo>
                      <a:lnTo>
                        <a:pt x="207" y="208"/>
                      </a:lnTo>
                      <a:lnTo>
                        <a:pt x="207" y="211"/>
                      </a:lnTo>
                      <a:lnTo>
                        <a:pt x="210" y="218"/>
                      </a:lnTo>
                      <a:lnTo>
                        <a:pt x="213" y="227"/>
                      </a:lnTo>
                      <a:lnTo>
                        <a:pt x="217" y="234"/>
                      </a:lnTo>
                      <a:lnTo>
                        <a:pt x="222" y="243"/>
                      </a:lnTo>
                      <a:lnTo>
                        <a:pt x="159" y="243"/>
                      </a:lnTo>
                      <a:lnTo>
                        <a:pt x="158" y="239"/>
                      </a:lnTo>
                      <a:lnTo>
                        <a:pt x="156" y="235"/>
                      </a:lnTo>
                      <a:lnTo>
                        <a:pt x="154" y="229"/>
                      </a:lnTo>
                      <a:lnTo>
                        <a:pt x="153" y="225"/>
                      </a:lnTo>
                      <a:lnTo>
                        <a:pt x="152" y="222"/>
                      </a:lnTo>
                      <a:lnTo>
                        <a:pt x="152" y="221"/>
                      </a:lnTo>
                      <a:lnTo>
                        <a:pt x="151" y="218"/>
                      </a:lnTo>
                      <a:lnTo>
                        <a:pt x="151" y="217"/>
                      </a:lnTo>
                      <a:lnTo>
                        <a:pt x="143" y="225"/>
                      </a:lnTo>
                      <a:lnTo>
                        <a:pt x="135" y="231"/>
                      </a:lnTo>
                      <a:lnTo>
                        <a:pt x="125" y="235"/>
                      </a:lnTo>
                      <a:lnTo>
                        <a:pt x="117" y="240"/>
                      </a:lnTo>
                      <a:lnTo>
                        <a:pt x="112" y="242"/>
                      </a:lnTo>
                      <a:lnTo>
                        <a:pt x="107" y="244"/>
                      </a:lnTo>
                      <a:lnTo>
                        <a:pt x="103" y="245"/>
                      </a:lnTo>
                      <a:lnTo>
                        <a:pt x="98" y="245"/>
                      </a:lnTo>
                      <a:lnTo>
                        <a:pt x="93" y="246"/>
                      </a:lnTo>
                      <a:lnTo>
                        <a:pt x="87" y="248"/>
                      </a:lnTo>
                      <a:lnTo>
                        <a:pt x="82" y="248"/>
                      </a:lnTo>
                      <a:lnTo>
                        <a:pt x="77" y="248"/>
                      </a:lnTo>
                      <a:lnTo>
                        <a:pt x="69" y="248"/>
                      </a:lnTo>
                      <a:lnTo>
                        <a:pt x="61" y="246"/>
                      </a:lnTo>
                      <a:lnTo>
                        <a:pt x="52" y="245"/>
                      </a:lnTo>
                      <a:lnTo>
                        <a:pt x="45" y="243"/>
                      </a:lnTo>
                      <a:lnTo>
                        <a:pt x="38" y="239"/>
                      </a:lnTo>
                      <a:lnTo>
                        <a:pt x="32" y="237"/>
                      </a:lnTo>
                      <a:lnTo>
                        <a:pt x="26" y="233"/>
                      </a:lnTo>
                      <a:lnTo>
                        <a:pt x="21" y="228"/>
                      </a:lnTo>
                      <a:lnTo>
                        <a:pt x="16" y="223"/>
                      </a:lnTo>
                      <a:lnTo>
                        <a:pt x="12" y="218"/>
                      </a:lnTo>
                      <a:lnTo>
                        <a:pt x="9" y="212"/>
                      </a:lnTo>
                      <a:lnTo>
                        <a:pt x="5" y="206"/>
                      </a:lnTo>
                      <a:lnTo>
                        <a:pt x="3" y="199"/>
                      </a:lnTo>
                      <a:lnTo>
                        <a:pt x="2" y="193"/>
                      </a:lnTo>
                      <a:lnTo>
                        <a:pt x="0" y="186"/>
                      </a:lnTo>
                      <a:lnTo>
                        <a:pt x="0" y="178"/>
                      </a:lnTo>
                      <a:lnTo>
                        <a:pt x="0" y="174"/>
                      </a:lnTo>
                      <a:lnTo>
                        <a:pt x="2" y="169"/>
                      </a:lnTo>
                      <a:lnTo>
                        <a:pt x="2" y="164"/>
                      </a:lnTo>
                      <a:lnTo>
                        <a:pt x="3" y="159"/>
                      </a:lnTo>
                      <a:lnTo>
                        <a:pt x="4" y="154"/>
                      </a:lnTo>
                      <a:lnTo>
                        <a:pt x="5" y="151"/>
                      </a:lnTo>
                      <a:lnTo>
                        <a:pt x="8" y="146"/>
                      </a:lnTo>
                      <a:lnTo>
                        <a:pt x="9" y="142"/>
                      </a:lnTo>
                      <a:lnTo>
                        <a:pt x="14" y="135"/>
                      </a:lnTo>
                      <a:lnTo>
                        <a:pt x="21" y="127"/>
                      </a:lnTo>
                      <a:lnTo>
                        <a:pt x="27" y="123"/>
                      </a:lnTo>
                      <a:lnTo>
                        <a:pt x="35" y="118"/>
                      </a:lnTo>
                      <a:lnTo>
                        <a:pt x="40" y="115"/>
                      </a:lnTo>
                      <a:lnTo>
                        <a:pt x="45" y="114"/>
                      </a:lnTo>
                      <a:lnTo>
                        <a:pt x="50" y="112"/>
                      </a:lnTo>
                      <a:lnTo>
                        <a:pt x="56" y="110"/>
                      </a:lnTo>
                      <a:lnTo>
                        <a:pt x="62" y="108"/>
                      </a:lnTo>
                      <a:lnTo>
                        <a:pt x="69" y="107"/>
                      </a:lnTo>
                      <a:lnTo>
                        <a:pt x="76" y="104"/>
                      </a:lnTo>
                      <a:lnTo>
                        <a:pt x="83" y="103"/>
                      </a:lnTo>
                      <a:lnTo>
                        <a:pt x="93" y="101"/>
                      </a:lnTo>
                      <a:lnTo>
                        <a:pt x="103" y="100"/>
                      </a:lnTo>
                      <a:lnTo>
                        <a:pt x="111" y="97"/>
                      </a:lnTo>
                      <a:lnTo>
                        <a:pt x="119" y="95"/>
                      </a:lnTo>
                      <a:lnTo>
                        <a:pt x="127" y="94"/>
                      </a:lnTo>
                      <a:lnTo>
                        <a:pt x="133" y="91"/>
                      </a:lnTo>
                      <a:lnTo>
                        <a:pt x="137" y="90"/>
                      </a:lnTo>
                      <a:lnTo>
                        <a:pt x="142" y="87"/>
                      </a:lnTo>
                      <a:lnTo>
                        <a:pt x="142" y="81"/>
                      </a:lnTo>
                      <a:lnTo>
                        <a:pt x="141" y="74"/>
                      </a:lnTo>
                      <a:lnTo>
                        <a:pt x="140" y="67"/>
                      </a:lnTo>
                      <a:lnTo>
                        <a:pt x="137" y="62"/>
                      </a:lnTo>
                      <a:lnTo>
                        <a:pt x="134" y="57"/>
                      </a:lnTo>
                      <a:lnTo>
                        <a:pt x="128" y="53"/>
                      </a:lnTo>
                      <a:lnTo>
                        <a:pt x="121" y="51"/>
                      </a:lnTo>
                      <a:lnTo>
                        <a:pt x="112" y="50"/>
                      </a:lnTo>
                      <a:lnTo>
                        <a:pt x="101" y="49"/>
                      </a:lnTo>
                      <a:lnTo>
                        <a:pt x="94" y="49"/>
                      </a:lnTo>
                      <a:lnTo>
                        <a:pt x="88" y="50"/>
                      </a:lnTo>
                      <a:lnTo>
                        <a:pt x="82" y="52"/>
                      </a:lnTo>
                      <a:lnTo>
                        <a:pt x="77" y="55"/>
                      </a:lnTo>
                      <a:lnTo>
                        <a:pt x="73" y="60"/>
                      </a:lnTo>
                      <a:lnTo>
                        <a:pt x="69" y="64"/>
                      </a:lnTo>
                      <a:lnTo>
                        <a:pt x="65" y="70"/>
                      </a:lnTo>
                      <a:lnTo>
                        <a:pt x="63" y="78"/>
                      </a:lnTo>
                      <a:close/>
                      <a:moveTo>
                        <a:pt x="142" y="129"/>
                      </a:moveTo>
                      <a:lnTo>
                        <a:pt x="140" y="130"/>
                      </a:lnTo>
                      <a:lnTo>
                        <a:pt x="136" y="131"/>
                      </a:lnTo>
                      <a:lnTo>
                        <a:pt x="131" y="132"/>
                      </a:lnTo>
                      <a:lnTo>
                        <a:pt x="128" y="134"/>
                      </a:lnTo>
                      <a:lnTo>
                        <a:pt x="123" y="135"/>
                      </a:lnTo>
                      <a:lnTo>
                        <a:pt x="117" y="136"/>
                      </a:lnTo>
                      <a:lnTo>
                        <a:pt x="112" y="137"/>
                      </a:lnTo>
                      <a:lnTo>
                        <a:pt x="106" y="138"/>
                      </a:lnTo>
                      <a:lnTo>
                        <a:pt x="94" y="141"/>
                      </a:lnTo>
                      <a:lnTo>
                        <a:pt x="86" y="144"/>
                      </a:lnTo>
                      <a:lnTo>
                        <a:pt x="79" y="147"/>
                      </a:lnTo>
                      <a:lnTo>
                        <a:pt x="74" y="149"/>
                      </a:lnTo>
                      <a:lnTo>
                        <a:pt x="69" y="154"/>
                      </a:lnTo>
                      <a:lnTo>
                        <a:pt x="65" y="160"/>
                      </a:lnTo>
                      <a:lnTo>
                        <a:pt x="64" y="166"/>
                      </a:lnTo>
                      <a:lnTo>
                        <a:pt x="63" y="172"/>
                      </a:lnTo>
                      <a:lnTo>
                        <a:pt x="64" y="178"/>
                      </a:lnTo>
                      <a:lnTo>
                        <a:pt x="65" y="185"/>
                      </a:lnTo>
                      <a:lnTo>
                        <a:pt x="68" y="189"/>
                      </a:lnTo>
                      <a:lnTo>
                        <a:pt x="71" y="194"/>
                      </a:lnTo>
                      <a:lnTo>
                        <a:pt x="76" y="198"/>
                      </a:lnTo>
                      <a:lnTo>
                        <a:pt x="82" y="201"/>
                      </a:lnTo>
                      <a:lnTo>
                        <a:pt x="88" y="203"/>
                      </a:lnTo>
                      <a:lnTo>
                        <a:pt x="95" y="204"/>
                      </a:lnTo>
                      <a:lnTo>
                        <a:pt x="103" y="203"/>
                      </a:lnTo>
                      <a:lnTo>
                        <a:pt x="111" y="201"/>
                      </a:lnTo>
                      <a:lnTo>
                        <a:pt x="118" y="198"/>
                      </a:lnTo>
                      <a:lnTo>
                        <a:pt x="125" y="193"/>
                      </a:lnTo>
                      <a:lnTo>
                        <a:pt x="130" y="188"/>
                      </a:lnTo>
                      <a:lnTo>
                        <a:pt x="135" y="183"/>
                      </a:lnTo>
                      <a:lnTo>
                        <a:pt x="137" y="178"/>
                      </a:lnTo>
                      <a:lnTo>
                        <a:pt x="140" y="172"/>
                      </a:lnTo>
                      <a:lnTo>
                        <a:pt x="141" y="168"/>
                      </a:lnTo>
                      <a:lnTo>
                        <a:pt x="141" y="160"/>
                      </a:lnTo>
                      <a:lnTo>
                        <a:pt x="142" y="152"/>
                      </a:lnTo>
                      <a:lnTo>
                        <a:pt x="142" y="142"/>
                      </a:lnTo>
                      <a:lnTo>
                        <a:pt x="142" y="1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9" name="Freeform 116"/>
                <p:cNvSpPr>
                  <a:spLocks noChangeAspect="1"/>
                </p:cNvSpPr>
                <p:nvPr/>
              </p:nvSpPr>
              <p:spPr bwMode="auto">
                <a:xfrm>
                  <a:off x="1892" y="2303"/>
                  <a:ext cx="68" cy="49"/>
                </a:xfrm>
                <a:custGeom>
                  <a:avLst/>
                  <a:gdLst>
                    <a:gd name="T0" fmla="*/ 12 w 341"/>
                    <a:gd name="T1" fmla="*/ 1 h 243"/>
                    <a:gd name="T2" fmla="*/ 13 w 341"/>
                    <a:gd name="T3" fmla="*/ 6 h 243"/>
                    <a:gd name="T4" fmla="*/ 16 w 341"/>
                    <a:gd name="T5" fmla="*/ 3 h 243"/>
                    <a:gd name="T6" fmla="*/ 20 w 341"/>
                    <a:gd name="T7" fmla="*/ 1 h 243"/>
                    <a:gd name="T8" fmla="*/ 24 w 341"/>
                    <a:gd name="T9" fmla="*/ 0 h 243"/>
                    <a:gd name="T10" fmla="*/ 27 w 341"/>
                    <a:gd name="T11" fmla="*/ 0 h 243"/>
                    <a:gd name="T12" fmla="*/ 29 w 341"/>
                    <a:gd name="T13" fmla="*/ 0 h 243"/>
                    <a:gd name="T14" fmla="*/ 31 w 341"/>
                    <a:gd name="T15" fmla="*/ 1 h 243"/>
                    <a:gd name="T16" fmla="*/ 33 w 341"/>
                    <a:gd name="T17" fmla="*/ 1 h 243"/>
                    <a:gd name="T18" fmla="*/ 35 w 341"/>
                    <a:gd name="T19" fmla="*/ 3 h 243"/>
                    <a:gd name="T20" fmla="*/ 38 w 341"/>
                    <a:gd name="T21" fmla="*/ 6 h 243"/>
                    <a:gd name="T22" fmla="*/ 40 w 341"/>
                    <a:gd name="T23" fmla="*/ 6 h 243"/>
                    <a:gd name="T24" fmla="*/ 44 w 341"/>
                    <a:gd name="T25" fmla="*/ 3 h 243"/>
                    <a:gd name="T26" fmla="*/ 46 w 341"/>
                    <a:gd name="T27" fmla="*/ 1 h 243"/>
                    <a:gd name="T28" fmla="*/ 48 w 341"/>
                    <a:gd name="T29" fmla="*/ 1 h 243"/>
                    <a:gd name="T30" fmla="*/ 50 w 341"/>
                    <a:gd name="T31" fmla="*/ 0 h 243"/>
                    <a:gd name="T32" fmla="*/ 52 w 341"/>
                    <a:gd name="T33" fmla="*/ 0 h 243"/>
                    <a:gd name="T34" fmla="*/ 54 w 341"/>
                    <a:gd name="T35" fmla="*/ 0 h 243"/>
                    <a:gd name="T36" fmla="*/ 56 w 341"/>
                    <a:gd name="T37" fmla="*/ 0 h 243"/>
                    <a:gd name="T38" fmla="*/ 58 w 341"/>
                    <a:gd name="T39" fmla="*/ 1 h 243"/>
                    <a:gd name="T40" fmla="*/ 60 w 341"/>
                    <a:gd name="T41" fmla="*/ 2 h 243"/>
                    <a:gd name="T42" fmla="*/ 63 w 341"/>
                    <a:gd name="T43" fmla="*/ 3 h 243"/>
                    <a:gd name="T44" fmla="*/ 66 w 341"/>
                    <a:gd name="T45" fmla="*/ 7 h 243"/>
                    <a:gd name="T46" fmla="*/ 67 w 341"/>
                    <a:gd name="T47" fmla="*/ 9 h 243"/>
                    <a:gd name="T48" fmla="*/ 68 w 341"/>
                    <a:gd name="T49" fmla="*/ 11 h 243"/>
                    <a:gd name="T50" fmla="*/ 68 w 341"/>
                    <a:gd name="T51" fmla="*/ 14 h 243"/>
                    <a:gd name="T52" fmla="*/ 68 w 341"/>
                    <a:gd name="T53" fmla="*/ 17 h 243"/>
                    <a:gd name="T54" fmla="*/ 68 w 341"/>
                    <a:gd name="T55" fmla="*/ 49 h 243"/>
                    <a:gd name="T56" fmla="*/ 56 w 341"/>
                    <a:gd name="T57" fmla="*/ 22 h 243"/>
                    <a:gd name="T58" fmla="*/ 56 w 341"/>
                    <a:gd name="T59" fmla="*/ 19 h 243"/>
                    <a:gd name="T60" fmla="*/ 55 w 341"/>
                    <a:gd name="T61" fmla="*/ 16 h 243"/>
                    <a:gd name="T62" fmla="*/ 55 w 341"/>
                    <a:gd name="T63" fmla="*/ 14 h 243"/>
                    <a:gd name="T64" fmla="*/ 54 w 341"/>
                    <a:gd name="T65" fmla="*/ 13 h 243"/>
                    <a:gd name="T66" fmla="*/ 52 w 341"/>
                    <a:gd name="T67" fmla="*/ 10 h 243"/>
                    <a:gd name="T68" fmla="*/ 49 w 341"/>
                    <a:gd name="T69" fmla="*/ 10 h 243"/>
                    <a:gd name="T70" fmla="*/ 47 w 341"/>
                    <a:gd name="T71" fmla="*/ 10 h 243"/>
                    <a:gd name="T72" fmla="*/ 44 w 341"/>
                    <a:gd name="T73" fmla="*/ 11 h 243"/>
                    <a:gd name="T74" fmla="*/ 42 w 341"/>
                    <a:gd name="T75" fmla="*/ 14 h 243"/>
                    <a:gd name="T76" fmla="*/ 41 w 341"/>
                    <a:gd name="T77" fmla="*/ 16 h 243"/>
                    <a:gd name="T78" fmla="*/ 41 w 341"/>
                    <a:gd name="T79" fmla="*/ 18 h 243"/>
                    <a:gd name="T80" fmla="*/ 40 w 341"/>
                    <a:gd name="T81" fmla="*/ 20 h 243"/>
                    <a:gd name="T82" fmla="*/ 40 w 341"/>
                    <a:gd name="T83" fmla="*/ 23 h 243"/>
                    <a:gd name="T84" fmla="*/ 40 w 341"/>
                    <a:gd name="T85" fmla="*/ 26 h 243"/>
                    <a:gd name="T86" fmla="*/ 28 w 341"/>
                    <a:gd name="T87" fmla="*/ 49 h 243"/>
                    <a:gd name="T88" fmla="*/ 28 w 341"/>
                    <a:gd name="T89" fmla="*/ 21 h 243"/>
                    <a:gd name="T90" fmla="*/ 28 w 341"/>
                    <a:gd name="T91" fmla="*/ 18 h 243"/>
                    <a:gd name="T92" fmla="*/ 28 w 341"/>
                    <a:gd name="T93" fmla="*/ 16 h 243"/>
                    <a:gd name="T94" fmla="*/ 27 w 341"/>
                    <a:gd name="T95" fmla="*/ 15 h 243"/>
                    <a:gd name="T96" fmla="*/ 27 w 341"/>
                    <a:gd name="T97" fmla="*/ 13 h 243"/>
                    <a:gd name="T98" fmla="*/ 26 w 341"/>
                    <a:gd name="T99" fmla="*/ 11 h 243"/>
                    <a:gd name="T100" fmla="*/ 24 w 341"/>
                    <a:gd name="T101" fmla="*/ 10 h 243"/>
                    <a:gd name="T102" fmla="*/ 22 w 341"/>
                    <a:gd name="T103" fmla="*/ 10 h 243"/>
                    <a:gd name="T104" fmla="*/ 20 w 341"/>
                    <a:gd name="T105" fmla="*/ 10 h 243"/>
                    <a:gd name="T106" fmla="*/ 18 w 341"/>
                    <a:gd name="T107" fmla="*/ 10 h 243"/>
                    <a:gd name="T108" fmla="*/ 16 w 341"/>
                    <a:gd name="T109" fmla="*/ 12 h 243"/>
                    <a:gd name="T110" fmla="*/ 14 w 341"/>
                    <a:gd name="T111" fmla="*/ 15 h 243"/>
                    <a:gd name="T112" fmla="*/ 13 w 341"/>
                    <a:gd name="T113" fmla="*/ 17 h 243"/>
                    <a:gd name="T114" fmla="*/ 13 w 341"/>
                    <a:gd name="T115" fmla="*/ 19 h 243"/>
                    <a:gd name="T116" fmla="*/ 13 w 341"/>
                    <a:gd name="T117" fmla="*/ 21 h 243"/>
                    <a:gd name="T118" fmla="*/ 12 w 341"/>
                    <a:gd name="T119" fmla="*/ 24 h 243"/>
                    <a:gd name="T120" fmla="*/ 12 w 341"/>
                    <a:gd name="T121" fmla="*/ 49 h 243"/>
                    <a:gd name="T122" fmla="*/ 0 w 341"/>
                    <a:gd name="T123" fmla="*/ 1 h 243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0" t="0" r="r" b="b"/>
                  <a:pathLst>
                    <a:path w="341" h="243">
                      <a:moveTo>
                        <a:pt x="0" y="5"/>
                      </a:moveTo>
                      <a:lnTo>
                        <a:pt x="58" y="5"/>
                      </a:lnTo>
                      <a:lnTo>
                        <a:pt x="58" y="38"/>
                      </a:lnTo>
                      <a:lnTo>
                        <a:pt x="65" y="29"/>
                      </a:lnTo>
                      <a:lnTo>
                        <a:pt x="73" y="22"/>
                      </a:lnTo>
                      <a:lnTo>
                        <a:pt x="82" y="15"/>
                      </a:lnTo>
                      <a:lnTo>
                        <a:pt x="90" y="10"/>
                      </a:lnTo>
                      <a:lnTo>
                        <a:pt x="100" y="6"/>
                      </a:lnTo>
                      <a:lnTo>
                        <a:pt x="109" y="3"/>
                      </a:lnTo>
                      <a:lnTo>
                        <a:pt x="119" y="1"/>
                      </a:lnTo>
                      <a:lnTo>
                        <a:pt x="128" y="0"/>
                      </a:lnTo>
                      <a:lnTo>
                        <a:pt x="133" y="0"/>
                      </a:lnTo>
                      <a:lnTo>
                        <a:pt x="139" y="1"/>
                      </a:lnTo>
                      <a:lnTo>
                        <a:pt x="144" y="1"/>
                      </a:lnTo>
                      <a:lnTo>
                        <a:pt x="150" y="3"/>
                      </a:lnTo>
                      <a:lnTo>
                        <a:pt x="155" y="4"/>
                      </a:lnTo>
                      <a:lnTo>
                        <a:pt x="159" y="6"/>
                      </a:lnTo>
                      <a:lnTo>
                        <a:pt x="163" y="7"/>
                      </a:lnTo>
                      <a:lnTo>
                        <a:pt x="167" y="10"/>
                      </a:lnTo>
                      <a:lnTo>
                        <a:pt x="175" y="15"/>
                      </a:lnTo>
                      <a:lnTo>
                        <a:pt x="183" y="22"/>
                      </a:lnTo>
                      <a:lnTo>
                        <a:pt x="189" y="30"/>
                      </a:lnTo>
                      <a:lnTo>
                        <a:pt x="193" y="39"/>
                      </a:lnTo>
                      <a:lnTo>
                        <a:pt x="201" y="30"/>
                      </a:lnTo>
                      <a:lnTo>
                        <a:pt x="209" y="22"/>
                      </a:lnTo>
                      <a:lnTo>
                        <a:pt x="219" y="15"/>
                      </a:lnTo>
                      <a:lnTo>
                        <a:pt x="227" y="10"/>
                      </a:lnTo>
                      <a:lnTo>
                        <a:pt x="232" y="7"/>
                      </a:lnTo>
                      <a:lnTo>
                        <a:pt x="237" y="6"/>
                      </a:lnTo>
                      <a:lnTo>
                        <a:pt x="242" y="4"/>
                      </a:lnTo>
                      <a:lnTo>
                        <a:pt x="246" y="3"/>
                      </a:lnTo>
                      <a:lnTo>
                        <a:pt x="250" y="1"/>
                      </a:lnTo>
                      <a:lnTo>
                        <a:pt x="255" y="1"/>
                      </a:lnTo>
                      <a:lnTo>
                        <a:pt x="260" y="0"/>
                      </a:lnTo>
                      <a:lnTo>
                        <a:pt x="264" y="0"/>
                      </a:lnTo>
                      <a:lnTo>
                        <a:pt x="270" y="0"/>
                      </a:lnTo>
                      <a:lnTo>
                        <a:pt x="276" y="1"/>
                      </a:lnTo>
                      <a:lnTo>
                        <a:pt x="282" y="1"/>
                      </a:lnTo>
                      <a:lnTo>
                        <a:pt x="288" y="3"/>
                      </a:lnTo>
                      <a:lnTo>
                        <a:pt x="293" y="5"/>
                      </a:lnTo>
                      <a:lnTo>
                        <a:pt x="299" y="6"/>
                      </a:lnTo>
                      <a:lnTo>
                        <a:pt x="303" y="9"/>
                      </a:lnTo>
                      <a:lnTo>
                        <a:pt x="308" y="11"/>
                      </a:lnTo>
                      <a:lnTo>
                        <a:pt x="316" y="17"/>
                      </a:lnTo>
                      <a:lnTo>
                        <a:pt x="323" y="24"/>
                      </a:lnTo>
                      <a:lnTo>
                        <a:pt x="329" y="33"/>
                      </a:lnTo>
                      <a:lnTo>
                        <a:pt x="334" y="43"/>
                      </a:lnTo>
                      <a:lnTo>
                        <a:pt x="335" y="46"/>
                      </a:lnTo>
                      <a:lnTo>
                        <a:pt x="338" y="51"/>
                      </a:lnTo>
                      <a:lnTo>
                        <a:pt x="339" y="56"/>
                      </a:lnTo>
                      <a:lnTo>
                        <a:pt x="340" y="62"/>
                      </a:lnTo>
                      <a:lnTo>
                        <a:pt x="340" y="69"/>
                      </a:lnTo>
                      <a:lnTo>
                        <a:pt x="341" y="75"/>
                      </a:lnTo>
                      <a:lnTo>
                        <a:pt x="341" y="83"/>
                      </a:lnTo>
                      <a:lnTo>
                        <a:pt x="341" y="91"/>
                      </a:lnTo>
                      <a:lnTo>
                        <a:pt x="341" y="243"/>
                      </a:lnTo>
                      <a:lnTo>
                        <a:pt x="279" y="243"/>
                      </a:lnTo>
                      <a:lnTo>
                        <a:pt x="279" y="108"/>
                      </a:lnTo>
                      <a:lnTo>
                        <a:pt x="279" y="100"/>
                      </a:lnTo>
                      <a:lnTo>
                        <a:pt x="279" y="92"/>
                      </a:lnTo>
                      <a:lnTo>
                        <a:pt x="278" y="85"/>
                      </a:lnTo>
                      <a:lnTo>
                        <a:pt x="278" y="79"/>
                      </a:lnTo>
                      <a:lnTo>
                        <a:pt x="276" y="74"/>
                      </a:lnTo>
                      <a:lnTo>
                        <a:pt x="275" y="69"/>
                      </a:lnTo>
                      <a:lnTo>
                        <a:pt x="273" y="66"/>
                      </a:lnTo>
                      <a:lnTo>
                        <a:pt x="272" y="63"/>
                      </a:lnTo>
                      <a:lnTo>
                        <a:pt x="267" y="57"/>
                      </a:lnTo>
                      <a:lnTo>
                        <a:pt x="261" y="52"/>
                      </a:lnTo>
                      <a:lnTo>
                        <a:pt x="255" y="50"/>
                      </a:lnTo>
                      <a:lnTo>
                        <a:pt x="246" y="49"/>
                      </a:lnTo>
                      <a:lnTo>
                        <a:pt x="240" y="50"/>
                      </a:lnTo>
                      <a:lnTo>
                        <a:pt x="234" y="51"/>
                      </a:lnTo>
                      <a:lnTo>
                        <a:pt x="228" y="53"/>
                      </a:lnTo>
                      <a:lnTo>
                        <a:pt x="222" y="57"/>
                      </a:lnTo>
                      <a:lnTo>
                        <a:pt x="218" y="62"/>
                      </a:lnTo>
                      <a:lnTo>
                        <a:pt x="213" y="67"/>
                      </a:lnTo>
                      <a:lnTo>
                        <a:pt x="209" y="73"/>
                      </a:lnTo>
                      <a:lnTo>
                        <a:pt x="207" y="80"/>
                      </a:lnTo>
                      <a:lnTo>
                        <a:pt x="205" y="84"/>
                      </a:lnTo>
                      <a:lnTo>
                        <a:pt x="205" y="89"/>
                      </a:lnTo>
                      <a:lnTo>
                        <a:pt x="204" y="95"/>
                      </a:lnTo>
                      <a:lnTo>
                        <a:pt x="203" y="101"/>
                      </a:lnTo>
                      <a:lnTo>
                        <a:pt x="203" y="107"/>
                      </a:lnTo>
                      <a:lnTo>
                        <a:pt x="202" y="114"/>
                      </a:lnTo>
                      <a:lnTo>
                        <a:pt x="202" y="121"/>
                      </a:lnTo>
                      <a:lnTo>
                        <a:pt x="202" y="130"/>
                      </a:lnTo>
                      <a:lnTo>
                        <a:pt x="202" y="243"/>
                      </a:lnTo>
                      <a:lnTo>
                        <a:pt x="139" y="243"/>
                      </a:lnTo>
                      <a:lnTo>
                        <a:pt x="139" y="114"/>
                      </a:lnTo>
                      <a:lnTo>
                        <a:pt x="139" y="106"/>
                      </a:lnTo>
                      <a:lnTo>
                        <a:pt x="139" y="98"/>
                      </a:lnTo>
                      <a:lnTo>
                        <a:pt x="139" y="91"/>
                      </a:lnTo>
                      <a:lnTo>
                        <a:pt x="138" y="85"/>
                      </a:lnTo>
                      <a:lnTo>
                        <a:pt x="138" y="80"/>
                      </a:lnTo>
                      <a:lnTo>
                        <a:pt x="137" y="75"/>
                      </a:lnTo>
                      <a:lnTo>
                        <a:pt x="137" y="72"/>
                      </a:lnTo>
                      <a:lnTo>
                        <a:pt x="136" y="69"/>
                      </a:lnTo>
                      <a:lnTo>
                        <a:pt x="133" y="64"/>
                      </a:lnTo>
                      <a:lnTo>
                        <a:pt x="131" y="61"/>
                      </a:lnTo>
                      <a:lnTo>
                        <a:pt x="128" y="57"/>
                      </a:lnTo>
                      <a:lnTo>
                        <a:pt x="126" y="55"/>
                      </a:lnTo>
                      <a:lnTo>
                        <a:pt x="122" y="52"/>
                      </a:lnTo>
                      <a:lnTo>
                        <a:pt x="118" y="50"/>
                      </a:lnTo>
                      <a:lnTo>
                        <a:pt x="112" y="49"/>
                      </a:lnTo>
                      <a:lnTo>
                        <a:pt x="107" y="49"/>
                      </a:lnTo>
                      <a:lnTo>
                        <a:pt x="101" y="49"/>
                      </a:lnTo>
                      <a:lnTo>
                        <a:pt x="95" y="50"/>
                      </a:lnTo>
                      <a:lnTo>
                        <a:pt x="89" y="52"/>
                      </a:lnTo>
                      <a:lnTo>
                        <a:pt x="83" y="56"/>
                      </a:lnTo>
                      <a:lnTo>
                        <a:pt x="78" y="61"/>
                      </a:lnTo>
                      <a:lnTo>
                        <a:pt x="73" y="66"/>
                      </a:lnTo>
                      <a:lnTo>
                        <a:pt x="70" y="72"/>
                      </a:lnTo>
                      <a:lnTo>
                        <a:pt x="67" y="79"/>
                      </a:lnTo>
                      <a:lnTo>
                        <a:pt x="66" y="83"/>
                      </a:lnTo>
                      <a:lnTo>
                        <a:pt x="66" y="87"/>
                      </a:lnTo>
                      <a:lnTo>
                        <a:pt x="65" y="94"/>
                      </a:lnTo>
                      <a:lnTo>
                        <a:pt x="64" y="100"/>
                      </a:lnTo>
                      <a:lnTo>
                        <a:pt x="64" y="106"/>
                      </a:lnTo>
                      <a:lnTo>
                        <a:pt x="62" y="113"/>
                      </a:lnTo>
                      <a:lnTo>
                        <a:pt x="62" y="120"/>
                      </a:lnTo>
                      <a:lnTo>
                        <a:pt x="62" y="129"/>
                      </a:lnTo>
                      <a:lnTo>
                        <a:pt x="62" y="243"/>
                      </a:lnTo>
                      <a:lnTo>
                        <a:pt x="0" y="243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0" name="Freeform 117"/>
                <p:cNvSpPr>
                  <a:spLocks noChangeAspect="1"/>
                </p:cNvSpPr>
                <p:nvPr/>
              </p:nvSpPr>
              <p:spPr bwMode="auto">
                <a:xfrm>
                  <a:off x="1968" y="2303"/>
                  <a:ext cx="45" cy="50"/>
                </a:xfrm>
                <a:custGeom>
                  <a:avLst/>
                  <a:gdLst>
                    <a:gd name="T0" fmla="*/ 13 w 224"/>
                    <a:gd name="T1" fmla="*/ 35 h 248"/>
                    <a:gd name="T2" fmla="*/ 16 w 224"/>
                    <a:gd name="T3" fmla="*/ 39 h 248"/>
                    <a:gd name="T4" fmla="*/ 18 w 224"/>
                    <a:gd name="T5" fmla="*/ 40 h 248"/>
                    <a:gd name="T6" fmla="*/ 21 w 224"/>
                    <a:gd name="T7" fmla="*/ 41 h 248"/>
                    <a:gd name="T8" fmla="*/ 24 w 224"/>
                    <a:gd name="T9" fmla="*/ 41 h 248"/>
                    <a:gd name="T10" fmla="*/ 28 w 224"/>
                    <a:gd name="T11" fmla="*/ 41 h 248"/>
                    <a:gd name="T12" fmla="*/ 30 w 224"/>
                    <a:gd name="T13" fmla="*/ 40 h 248"/>
                    <a:gd name="T14" fmla="*/ 32 w 224"/>
                    <a:gd name="T15" fmla="*/ 38 h 248"/>
                    <a:gd name="T16" fmla="*/ 32 w 224"/>
                    <a:gd name="T17" fmla="*/ 35 h 248"/>
                    <a:gd name="T18" fmla="*/ 31 w 224"/>
                    <a:gd name="T19" fmla="*/ 33 h 248"/>
                    <a:gd name="T20" fmla="*/ 29 w 224"/>
                    <a:gd name="T21" fmla="*/ 32 h 248"/>
                    <a:gd name="T22" fmla="*/ 20 w 224"/>
                    <a:gd name="T23" fmla="*/ 30 h 248"/>
                    <a:gd name="T24" fmla="*/ 12 w 224"/>
                    <a:gd name="T25" fmla="*/ 28 h 248"/>
                    <a:gd name="T26" fmla="*/ 7 w 224"/>
                    <a:gd name="T27" fmla="*/ 26 h 248"/>
                    <a:gd name="T28" fmla="*/ 4 w 224"/>
                    <a:gd name="T29" fmla="*/ 22 h 248"/>
                    <a:gd name="T30" fmla="*/ 2 w 224"/>
                    <a:gd name="T31" fmla="*/ 18 h 248"/>
                    <a:gd name="T32" fmla="*/ 1 w 224"/>
                    <a:gd name="T33" fmla="*/ 14 h 248"/>
                    <a:gd name="T34" fmla="*/ 3 w 224"/>
                    <a:gd name="T35" fmla="*/ 9 h 248"/>
                    <a:gd name="T36" fmla="*/ 5 w 224"/>
                    <a:gd name="T37" fmla="*/ 5 h 248"/>
                    <a:gd name="T38" fmla="*/ 9 w 224"/>
                    <a:gd name="T39" fmla="*/ 2 h 248"/>
                    <a:gd name="T40" fmla="*/ 15 w 224"/>
                    <a:gd name="T41" fmla="*/ 1 h 248"/>
                    <a:gd name="T42" fmla="*/ 22 w 224"/>
                    <a:gd name="T43" fmla="*/ 0 h 248"/>
                    <a:gd name="T44" fmla="*/ 29 w 224"/>
                    <a:gd name="T45" fmla="*/ 1 h 248"/>
                    <a:gd name="T46" fmla="*/ 34 w 224"/>
                    <a:gd name="T47" fmla="*/ 2 h 248"/>
                    <a:gd name="T48" fmla="*/ 38 w 224"/>
                    <a:gd name="T49" fmla="*/ 4 h 248"/>
                    <a:gd name="T50" fmla="*/ 41 w 224"/>
                    <a:gd name="T51" fmla="*/ 8 h 248"/>
                    <a:gd name="T52" fmla="*/ 43 w 224"/>
                    <a:gd name="T53" fmla="*/ 12 h 248"/>
                    <a:gd name="T54" fmla="*/ 31 w 224"/>
                    <a:gd name="T55" fmla="*/ 14 h 248"/>
                    <a:gd name="T56" fmla="*/ 29 w 224"/>
                    <a:gd name="T57" fmla="*/ 10 h 248"/>
                    <a:gd name="T58" fmla="*/ 24 w 224"/>
                    <a:gd name="T59" fmla="*/ 9 h 248"/>
                    <a:gd name="T60" fmla="*/ 20 w 224"/>
                    <a:gd name="T61" fmla="*/ 9 h 248"/>
                    <a:gd name="T62" fmla="*/ 17 w 224"/>
                    <a:gd name="T63" fmla="*/ 9 h 248"/>
                    <a:gd name="T64" fmla="*/ 14 w 224"/>
                    <a:gd name="T65" fmla="*/ 10 h 248"/>
                    <a:gd name="T66" fmla="*/ 13 w 224"/>
                    <a:gd name="T67" fmla="*/ 12 h 248"/>
                    <a:gd name="T68" fmla="*/ 13 w 224"/>
                    <a:gd name="T69" fmla="*/ 15 h 248"/>
                    <a:gd name="T70" fmla="*/ 15 w 224"/>
                    <a:gd name="T71" fmla="*/ 16 h 248"/>
                    <a:gd name="T72" fmla="*/ 18 w 224"/>
                    <a:gd name="T73" fmla="*/ 17 h 248"/>
                    <a:gd name="T74" fmla="*/ 24 w 224"/>
                    <a:gd name="T75" fmla="*/ 18 h 248"/>
                    <a:gd name="T76" fmla="*/ 31 w 224"/>
                    <a:gd name="T77" fmla="*/ 20 h 248"/>
                    <a:gd name="T78" fmla="*/ 37 w 224"/>
                    <a:gd name="T79" fmla="*/ 22 h 248"/>
                    <a:gd name="T80" fmla="*/ 41 w 224"/>
                    <a:gd name="T81" fmla="*/ 24 h 248"/>
                    <a:gd name="T82" fmla="*/ 43 w 224"/>
                    <a:gd name="T83" fmla="*/ 27 h 248"/>
                    <a:gd name="T84" fmla="*/ 45 w 224"/>
                    <a:gd name="T85" fmla="*/ 31 h 248"/>
                    <a:gd name="T86" fmla="*/ 45 w 224"/>
                    <a:gd name="T87" fmla="*/ 36 h 248"/>
                    <a:gd name="T88" fmla="*/ 44 w 224"/>
                    <a:gd name="T89" fmla="*/ 40 h 248"/>
                    <a:gd name="T90" fmla="*/ 41 w 224"/>
                    <a:gd name="T91" fmla="*/ 44 h 248"/>
                    <a:gd name="T92" fmla="*/ 36 w 224"/>
                    <a:gd name="T93" fmla="*/ 47 h 248"/>
                    <a:gd name="T94" fmla="*/ 31 w 224"/>
                    <a:gd name="T95" fmla="*/ 49 h 248"/>
                    <a:gd name="T96" fmla="*/ 23 w 224"/>
                    <a:gd name="T97" fmla="*/ 50 h 248"/>
                    <a:gd name="T98" fmla="*/ 16 w 224"/>
                    <a:gd name="T99" fmla="*/ 49 h 248"/>
                    <a:gd name="T100" fmla="*/ 11 w 224"/>
                    <a:gd name="T101" fmla="*/ 48 h 248"/>
                    <a:gd name="T102" fmla="*/ 6 w 224"/>
                    <a:gd name="T103" fmla="*/ 45 h 248"/>
                    <a:gd name="T104" fmla="*/ 3 w 224"/>
                    <a:gd name="T105" fmla="*/ 41 h 248"/>
                    <a:gd name="T106" fmla="*/ 1 w 224"/>
                    <a:gd name="T107" fmla="*/ 37 h 248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224" h="248">
                      <a:moveTo>
                        <a:pt x="0" y="175"/>
                      </a:moveTo>
                      <a:lnTo>
                        <a:pt x="63" y="168"/>
                      </a:lnTo>
                      <a:lnTo>
                        <a:pt x="65" y="176"/>
                      </a:lnTo>
                      <a:lnTo>
                        <a:pt x="69" y="183"/>
                      </a:lnTo>
                      <a:lnTo>
                        <a:pt x="73" y="189"/>
                      </a:lnTo>
                      <a:lnTo>
                        <a:pt x="78" y="194"/>
                      </a:lnTo>
                      <a:lnTo>
                        <a:pt x="82" y="197"/>
                      </a:lnTo>
                      <a:lnTo>
                        <a:pt x="86" y="198"/>
                      </a:lnTo>
                      <a:lnTo>
                        <a:pt x="89" y="200"/>
                      </a:lnTo>
                      <a:lnTo>
                        <a:pt x="94" y="201"/>
                      </a:lnTo>
                      <a:lnTo>
                        <a:pt x="99" y="203"/>
                      </a:lnTo>
                      <a:lnTo>
                        <a:pt x="104" y="203"/>
                      </a:lnTo>
                      <a:lnTo>
                        <a:pt x="110" y="204"/>
                      </a:lnTo>
                      <a:lnTo>
                        <a:pt x="114" y="204"/>
                      </a:lnTo>
                      <a:lnTo>
                        <a:pt x="120" y="204"/>
                      </a:lnTo>
                      <a:lnTo>
                        <a:pt x="126" y="203"/>
                      </a:lnTo>
                      <a:lnTo>
                        <a:pt x="131" y="203"/>
                      </a:lnTo>
                      <a:lnTo>
                        <a:pt x="137" y="201"/>
                      </a:lnTo>
                      <a:lnTo>
                        <a:pt x="141" y="200"/>
                      </a:lnTo>
                      <a:lnTo>
                        <a:pt x="146" y="199"/>
                      </a:lnTo>
                      <a:lnTo>
                        <a:pt x="149" y="197"/>
                      </a:lnTo>
                      <a:lnTo>
                        <a:pt x="152" y="195"/>
                      </a:lnTo>
                      <a:lnTo>
                        <a:pt x="155" y="192"/>
                      </a:lnTo>
                      <a:lnTo>
                        <a:pt x="159" y="188"/>
                      </a:lnTo>
                      <a:lnTo>
                        <a:pt x="160" y="183"/>
                      </a:lnTo>
                      <a:lnTo>
                        <a:pt x="161" y="178"/>
                      </a:lnTo>
                      <a:lnTo>
                        <a:pt x="161" y="175"/>
                      </a:lnTo>
                      <a:lnTo>
                        <a:pt x="160" y="171"/>
                      </a:lnTo>
                      <a:lnTo>
                        <a:pt x="158" y="169"/>
                      </a:lnTo>
                      <a:lnTo>
                        <a:pt x="156" y="166"/>
                      </a:lnTo>
                      <a:lnTo>
                        <a:pt x="154" y="164"/>
                      </a:lnTo>
                      <a:lnTo>
                        <a:pt x="149" y="161"/>
                      </a:lnTo>
                      <a:lnTo>
                        <a:pt x="142" y="160"/>
                      </a:lnTo>
                      <a:lnTo>
                        <a:pt x="135" y="158"/>
                      </a:lnTo>
                      <a:lnTo>
                        <a:pt x="117" y="154"/>
                      </a:lnTo>
                      <a:lnTo>
                        <a:pt x="100" y="149"/>
                      </a:lnTo>
                      <a:lnTo>
                        <a:pt x="84" y="146"/>
                      </a:lnTo>
                      <a:lnTo>
                        <a:pt x="71" y="142"/>
                      </a:lnTo>
                      <a:lnTo>
                        <a:pt x="59" y="138"/>
                      </a:lnTo>
                      <a:lnTo>
                        <a:pt x="49" y="135"/>
                      </a:lnTo>
                      <a:lnTo>
                        <a:pt x="42" y="131"/>
                      </a:lnTo>
                      <a:lnTo>
                        <a:pt x="36" y="127"/>
                      </a:lnTo>
                      <a:lnTo>
                        <a:pt x="29" y="123"/>
                      </a:lnTo>
                      <a:lnTo>
                        <a:pt x="24" y="117"/>
                      </a:lnTo>
                      <a:lnTo>
                        <a:pt x="18" y="110"/>
                      </a:lnTo>
                      <a:lnTo>
                        <a:pt x="15" y="104"/>
                      </a:lnTo>
                      <a:lnTo>
                        <a:pt x="11" y="97"/>
                      </a:lnTo>
                      <a:lnTo>
                        <a:pt x="10" y="90"/>
                      </a:lnTo>
                      <a:lnTo>
                        <a:pt x="7" y="83"/>
                      </a:lnTo>
                      <a:lnTo>
                        <a:pt x="7" y="74"/>
                      </a:lnTo>
                      <a:lnTo>
                        <a:pt x="7" y="67"/>
                      </a:lnTo>
                      <a:lnTo>
                        <a:pt x="9" y="60"/>
                      </a:lnTo>
                      <a:lnTo>
                        <a:pt x="11" y="52"/>
                      </a:lnTo>
                      <a:lnTo>
                        <a:pt x="13" y="45"/>
                      </a:lnTo>
                      <a:lnTo>
                        <a:pt x="17" y="39"/>
                      </a:lnTo>
                      <a:lnTo>
                        <a:pt x="21" y="33"/>
                      </a:lnTo>
                      <a:lnTo>
                        <a:pt x="25" y="27"/>
                      </a:lnTo>
                      <a:lnTo>
                        <a:pt x="31" y="22"/>
                      </a:lnTo>
                      <a:lnTo>
                        <a:pt x="39" y="17"/>
                      </a:lnTo>
                      <a:lnTo>
                        <a:pt x="46" y="12"/>
                      </a:lnTo>
                      <a:lnTo>
                        <a:pt x="54" y="9"/>
                      </a:lnTo>
                      <a:lnTo>
                        <a:pt x="64" y="5"/>
                      </a:lnTo>
                      <a:lnTo>
                        <a:pt x="73" y="4"/>
                      </a:lnTo>
                      <a:lnTo>
                        <a:pt x="84" y="1"/>
                      </a:lnTo>
                      <a:lnTo>
                        <a:pt x="96" y="0"/>
                      </a:lnTo>
                      <a:lnTo>
                        <a:pt x="108" y="0"/>
                      </a:lnTo>
                      <a:lnTo>
                        <a:pt x="120" y="0"/>
                      </a:lnTo>
                      <a:lnTo>
                        <a:pt x="132" y="1"/>
                      </a:lnTo>
                      <a:lnTo>
                        <a:pt x="142" y="3"/>
                      </a:lnTo>
                      <a:lnTo>
                        <a:pt x="153" y="5"/>
                      </a:lnTo>
                      <a:lnTo>
                        <a:pt x="161" y="7"/>
                      </a:lnTo>
                      <a:lnTo>
                        <a:pt x="170" y="10"/>
                      </a:lnTo>
                      <a:lnTo>
                        <a:pt x="177" y="13"/>
                      </a:lnTo>
                      <a:lnTo>
                        <a:pt x="183" y="17"/>
                      </a:lnTo>
                      <a:lnTo>
                        <a:pt x="189" y="22"/>
                      </a:lnTo>
                      <a:lnTo>
                        <a:pt x="194" y="27"/>
                      </a:lnTo>
                      <a:lnTo>
                        <a:pt x="199" y="32"/>
                      </a:lnTo>
                      <a:lnTo>
                        <a:pt x="203" y="38"/>
                      </a:lnTo>
                      <a:lnTo>
                        <a:pt x="207" y="44"/>
                      </a:lnTo>
                      <a:lnTo>
                        <a:pt x="211" y="51"/>
                      </a:lnTo>
                      <a:lnTo>
                        <a:pt x="214" y="58"/>
                      </a:lnTo>
                      <a:lnTo>
                        <a:pt x="217" y="66"/>
                      </a:lnTo>
                      <a:lnTo>
                        <a:pt x="159" y="73"/>
                      </a:lnTo>
                      <a:lnTo>
                        <a:pt x="156" y="67"/>
                      </a:lnTo>
                      <a:lnTo>
                        <a:pt x="153" y="61"/>
                      </a:lnTo>
                      <a:lnTo>
                        <a:pt x="148" y="56"/>
                      </a:lnTo>
                      <a:lnTo>
                        <a:pt x="143" y="52"/>
                      </a:lnTo>
                      <a:lnTo>
                        <a:pt x="137" y="49"/>
                      </a:lnTo>
                      <a:lnTo>
                        <a:pt x="129" y="46"/>
                      </a:lnTo>
                      <a:lnTo>
                        <a:pt x="120" y="45"/>
                      </a:lnTo>
                      <a:lnTo>
                        <a:pt x="111" y="44"/>
                      </a:lnTo>
                      <a:lnTo>
                        <a:pt x="105" y="44"/>
                      </a:lnTo>
                      <a:lnTo>
                        <a:pt x="99" y="44"/>
                      </a:lnTo>
                      <a:lnTo>
                        <a:pt x="93" y="45"/>
                      </a:lnTo>
                      <a:lnTo>
                        <a:pt x="88" y="45"/>
                      </a:lnTo>
                      <a:lnTo>
                        <a:pt x="83" y="46"/>
                      </a:lnTo>
                      <a:lnTo>
                        <a:pt x="78" y="47"/>
                      </a:lnTo>
                      <a:lnTo>
                        <a:pt x="75" y="50"/>
                      </a:lnTo>
                      <a:lnTo>
                        <a:pt x="72" y="51"/>
                      </a:lnTo>
                      <a:lnTo>
                        <a:pt x="69" y="53"/>
                      </a:lnTo>
                      <a:lnTo>
                        <a:pt x="67" y="57"/>
                      </a:lnTo>
                      <a:lnTo>
                        <a:pt x="65" y="61"/>
                      </a:lnTo>
                      <a:lnTo>
                        <a:pt x="65" y="64"/>
                      </a:lnTo>
                      <a:lnTo>
                        <a:pt x="65" y="68"/>
                      </a:lnTo>
                      <a:lnTo>
                        <a:pt x="66" y="72"/>
                      </a:lnTo>
                      <a:lnTo>
                        <a:pt x="69" y="74"/>
                      </a:lnTo>
                      <a:lnTo>
                        <a:pt x="71" y="77"/>
                      </a:lnTo>
                      <a:lnTo>
                        <a:pt x="73" y="78"/>
                      </a:lnTo>
                      <a:lnTo>
                        <a:pt x="78" y="80"/>
                      </a:lnTo>
                      <a:lnTo>
                        <a:pt x="83" y="81"/>
                      </a:lnTo>
                      <a:lnTo>
                        <a:pt x="90" y="84"/>
                      </a:lnTo>
                      <a:lnTo>
                        <a:pt x="99" y="86"/>
                      </a:lnTo>
                      <a:lnTo>
                        <a:pt x="108" y="89"/>
                      </a:lnTo>
                      <a:lnTo>
                        <a:pt x="119" y="91"/>
                      </a:lnTo>
                      <a:lnTo>
                        <a:pt x="131" y="94"/>
                      </a:lnTo>
                      <a:lnTo>
                        <a:pt x="143" y="96"/>
                      </a:lnTo>
                      <a:lnTo>
                        <a:pt x="155" y="100"/>
                      </a:lnTo>
                      <a:lnTo>
                        <a:pt x="165" y="103"/>
                      </a:lnTo>
                      <a:lnTo>
                        <a:pt x="175" y="107"/>
                      </a:lnTo>
                      <a:lnTo>
                        <a:pt x="184" y="110"/>
                      </a:lnTo>
                      <a:lnTo>
                        <a:pt x="191" y="114"/>
                      </a:lnTo>
                      <a:lnTo>
                        <a:pt x="197" y="118"/>
                      </a:lnTo>
                      <a:lnTo>
                        <a:pt x="203" y="121"/>
                      </a:lnTo>
                      <a:lnTo>
                        <a:pt x="208" y="126"/>
                      </a:lnTo>
                      <a:lnTo>
                        <a:pt x="212" y="131"/>
                      </a:lnTo>
                      <a:lnTo>
                        <a:pt x="215" y="136"/>
                      </a:lnTo>
                      <a:lnTo>
                        <a:pt x="219" y="142"/>
                      </a:lnTo>
                      <a:lnTo>
                        <a:pt x="221" y="148"/>
                      </a:lnTo>
                      <a:lnTo>
                        <a:pt x="223" y="154"/>
                      </a:lnTo>
                      <a:lnTo>
                        <a:pt x="224" y="161"/>
                      </a:lnTo>
                      <a:lnTo>
                        <a:pt x="224" y="169"/>
                      </a:lnTo>
                      <a:lnTo>
                        <a:pt x="224" y="177"/>
                      </a:lnTo>
                      <a:lnTo>
                        <a:pt x="223" y="185"/>
                      </a:lnTo>
                      <a:lnTo>
                        <a:pt x="220" y="192"/>
                      </a:lnTo>
                      <a:lnTo>
                        <a:pt x="217" y="199"/>
                      </a:lnTo>
                      <a:lnTo>
                        <a:pt x="213" y="206"/>
                      </a:lnTo>
                      <a:lnTo>
                        <a:pt x="208" y="212"/>
                      </a:lnTo>
                      <a:lnTo>
                        <a:pt x="202" y="218"/>
                      </a:lnTo>
                      <a:lnTo>
                        <a:pt x="196" y="225"/>
                      </a:lnTo>
                      <a:lnTo>
                        <a:pt x="189" y="229"/>
                      </a:lnTo>
                      <a:lnTo>
                        <a:pt x="181" y="234"/>
                      </a:lnTo>
                      <a:lnTo>
                        <a:pt x="172" y="238"/>
                      </a:lnTo>
                      <a:lnTo>
                        <a:pt x="162" y="242"/>
                      </a:lnTo>
                      <a:lnTo>
                        <a:pt x="152" y="244"/>
                      </a:lnTo>
                      <a:lnTo>
                        <a:pt x="140" y="246"/>
                      </a:lnTo>
                      <a:lnTo>
                        <a:pt x="128" y="248"/>
                      </a:lnTo>
                      <a:lnTo>
                        <a:pt x="114" y="248"/>
                      </a:lnTo>
                      <a:lnTo>
                        <a:pt x="102" y="248"/>
                      </a:lnTo>
                      <a:lnTo>
                        <a:pt x="92" y="246"/>
                      </a:lnTo>
                      <a:lnTo>
                        <a:pt x="81" y="245"/>
                      </a:lnTo>
                      <a:lnTo>
                        <a:pt x="71" y="243"/>
                      </a:lnTo>
                      <a:lnTo>
                        <a:pt x="61" y="239"/>
                      </a:lnTo>
                      <a:lnTo>
                        <a:pt x="53" y="237"/>
                      </a:lnTo>
                      <a:lnTo>
                        <a:pt x="45" y="233"/>
                      </a:lnTo>
                      <a:lnTo>
                        <a:pt x="37" y="228"/>
                      </a:lnTo>
                      <a:lnTo>
                        <a:pt x="30" y="223"/>
                      </a:lnTo>
                      <a:lnTo>
                        <a:pt x="24" y="217"/>
                      </a:lnTo>
                      <a:lnTo>
                        <a:pt x="18" y="211"/>
                      </a:lnTo>
                      <a:lnTo>
                        <a:pt x="13" y="205"/>
                      </a:lnTo>
                      <a:lnTo>
                        <a:pt x="9" y="198"/>
                      </a:lnTo>
                      <a:lnTo>
                        <a:pt x="5" y="191"/>
                      </a:lnTo>
                      <a:lnTo>
                        <a:pt x="3" y="183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1" name="Line 118"/>
                <p:cNvSpPr>
                  <a:spLocks noChangeAspect="1" noChangeShapeType="1"/>
                </p:cNvSpPr>
                <p:nvPr/>
              </p:nvSpPr>
              <p:spPr bwMode="auto">
                <a:xfrm>
                  <a:off x="1592" y="1406"/>
                  <a:ext cx="56" cy="5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2" name="Line 119"/>
                <p:cNvSpPr>
                  <a:spLocks noChangeAspect="1" noChangeShapeType="1"/>
                </p:cNvSpPr>
                <p:nvPr/>
              </p:nvSpPr>
              <p:spPr bwMode="auto">
                <a:xfrm>
                  <a:off x="1905" y="1369"/>
                  <a:ext cx="21" cy="6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3" name="Line 120"/>
                <p:cNvSpPr>
                  <a:spLocks noChangeAspect="1" noChangeShapeType="1"/>
                </p:cNvSpPr>
                <p:nvPr/>
              </p:nvSpPr>
              <p:spPr bwMode="auto">
                <a:xfrm>
                  <a:off x="1402" y="1746"/>
                  <a:ext cx="69" cy="1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4" name="Rectangle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421" y="1312"/>
                  <a:ext cx="23" cy="115"/>
                </a:xfrm>
                <a:prstGeom prst="rect">
                  <a:avLst/>
                </a:pr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5" name="Freeform 122"/>
                <p:cNvSpPr>
                  <a:spLocks noChangeAspect="1"/>
                </p:cNvSpPr>
                <p:nvPr/>
              </p:nvSpPr>
              <p:spPr bwMode="auto">
                <a:xfrm>
                  <a:off x="460" y="1311"/>
                  <a:ext cx="91" cy="118"/>
                </a:xfrm>
                <a:custGeom>
                  <a:avLst/>
                  <a:gdLst>
                    <a:gd name="T0" fmla="*/ 23 w 457"/>
                    <a:gd name="T1" fmla="*/ 82 h 591"/>
                    <a:gd name="T2" fmla="*/ 27 w 457"/>
                    <a:gd name="T3" fmla="*/ 91 h 591"/>
                    <a:gd name="T4" fmla="*/ 33 w 457"/>
                    <a:gd name="T5" fmla="*/ 96 h 591"/>
                    <a:gd name="T6" fmla="*/ 41 w 457"/>
                    <a:gd name="T7" fmla="*/ 98 h 591"/>
                    <a:gd name="T8" fmla="*/ 51 w 457"/>
                    <a:gd name="T9" fmla="*/ 98 h 591"/>
                    <a:gd name="T10" fmla="*/ 59 w 457"/>
                    <a:gd name="T11" fmla="*/ 96 h 591"/>
                    <a:gd name="T12" fmla="*/ 65 w 457"/>
                    <a:gd name="T13" fmla="*/ 92 h 591"/>
                    <a:gd name="T14" fmla="*/ 68 w 457"/>
                    <a:gd name="T15" fmla="*/ 86 h 591"/>
                    <a:gd name="T16" fmla="*/ 67 w 457"/>
                    <a:gd name="T17" fmla="*/ 79 h 591"/>
                    <a:gd name="T18" fmla="*/ 65 w 457"/>
                    <a:gd name="T19" fmla="*/ 75 h 591"/>
                    <a:gd name="T20" fmla="*/ 60 w 457"/>
                    <a:gd name="T21" fmla="*/ 73 h 591"/>
                    <a:gd name="T22" fmla="*/ 55 w 457"/>
                    <a:gd name="T23" fmla="*/ 71 h 591"/>
                    <a:gd name="T24" fmla="*/ 46 w 457"/>
                    <a:gd name="T25" fmla="*/ 68 h 591"/>
                    <a:gd name="T26" fmla="*/ 31 w 457"/>
                    <a:gd name="T27" fmla="*/ 64 h 591"/>
                    <a:gd name="T28" fmla="*/ 18 w 457"/>
                    <a:gd name="T29" fmla="*/ 58 h 591"/>
                    <a:gd name="T30" fmla="*/ 9 w 457"/>
                    <a:gd name="T31" fmla="*/ 50 h 591"/>
                    <a:gd name="T32" fmla="*/ 4 w 457"/>
                    <a:gd name="T33" fmla="*/ 39 h 591"/>
                    <a:gd name="T34" fmla="*/ 4 w 457"/>
                    <a:gd name="T35" fmla="*/ 28 h 591"/>
                    <a:gd name="T36" fmla="*/ 7 w 457"/>
                    <a:gd name="T37" fmla="*/ 20 h 591"/>
                    <a:gd name="T38" fmla="*/ 11 w 457"/>
                    <a:gd name="T39" fmla="*/ 12 h 591"/>
                    <a:gd name="T40" fmla="*/ 18 w 457"/>
                    <a:gd name="T41" fmla="*/ 6 h 591"/>
                    <a:gd name="T42" fmla="*/ 27 w 457"/>
                    <a:gd name="T43" fmla="*/ 2 h 591"/>
                    <a:gd name="T44" fmla="*/ 38 w 457"/>
                    <a:gd name="T45" fmla="*/ 0 h 591"/>
                    <a:gd name="T46" fmla="*/ 54 w 457"/>
                    <a:gd name="T47" fmla="*/ 1 h 591"/>
                    <a:gd name="T48" fmla="*/ 70 w 457"/>
                    <a:gd name="T49" fmla="*/ 5 h 591"/>
                    <a:gd name="T50" fmla="*/ 80 w 457"/>
                    <a:gd name="T51" fmla="*/ 14 h 591"/>
                    <a:gd name="T52" fmla="*/ 86 w 457"/>
                    <a:gd name="T53" fmla="*/ 27 h 591"/>
                    <a:gd name="T54" fmla="*/ 65 w 457"/>
                    <a:gd name="T55" fmla="*/ 34 h 591"/>
                    <a:gd name="T56" fmla="*/ 62 w 457"/>
                    <a:gd name="T57" fmla="*/ 27 h 591"/>
                    <a:gd name="T58" fmla="*/ 58 w 457"/>
                    <a:gd name="T59" fmla="*/ 22 h 591"/>
                    <a:gd name="T60" fmla="*/ 51 w 457"/>
                    <a:gd name="T61" fmla="*/ 20 h 591"/>
                    <a:gd name="T62" fmla="*/ 43 w 457"/>
                    <a:gd name="T63" fmla="*/ 19 h 591"/>
                    <a:gd name="T64" fmla="*/ 35 w 457"/>
                    <a:gd name="T65" fmla="*/ 21 h 591"/>
                    <a:gd name="T66" fmla="*/ 29 w 457"/>
                    <a:gd name="T67" fmla="*/ 25 h 591"/>
                    <a:gd name="T68" fmla="*/ 27 w 457"/>
                    <a:gd name="T69" fmla="*/ 32 h 591"/>
                    <a:gd name="T70" fmla="*/ 31 w 457"/>
                    <a:gd name="T71" fmla="*/ 38 h 591"/>
                    <a:gd name="T72" fmla="*/ 40 w 457"/>
                    <a:gd name="T73" fmla="*/ 42 h 591"/>
                    <a:gd name="T74" fmla="*/ 54 w 457"/>
                    <a:gd name="T75" fmla="*/ 46 h 591"/>
                    <a:gd name="T76" fmla="*/ 67 w 457"/>
                    <a:gd name="T77" fmla="*/ 50 h 591"/>
                    <a:gd name="T78" fmla="*/ 76 w 457"/>
                    <a:gd name="T79" fmla="*/ 55 h 591"/>
                    <a:gd name="T80" fmla="*/ 83 w 457"/>
                    <a:gd name="T81" fmla="*/ 60 h 591"/>
                    <a:gd name="T82" fmla="*/ 88 w 457"/>
                    <a:gd name="T83" fmla="*/ 67 h 591"/>
                    <a:gd name="T84" fmla="*/ 90 w 457"/>
                    <a:gd name="T85" fmla="*/ 75 h 591"/>
                    <a:gd name="T86" fmla="*/ 91 w 457"/>
                    <a:gd name="T87" fmla="*/ 85 h 591"/>
                    <a:gd name="T88" fmla="*/ 89 w 457"/>
                    <a:gd name="T89" fmla="*/ 95 h 591"/>
                    <a:gd name="T90" fmla="*/ 84 w 457"/>
                    <a:gd name="T91" fmla="*/ 103 h 591"/>
                    <a:gd name="T92" fmla="*/ 77 w 457"/>
                    <a:gd name="T93" fmla="*/ 110 h 591"/>
                    <a:gd name="T94" fmla="*/ 68 w 457"/>
                    <a:gd name="T95" fmla="*/ 115 h 591"/>
                    <a:gd name="T96" fmla="*/ 56 w 457"/>
                    <a:gd name="T97" fmla="*/ 117 h 591"/>
                    <a:gd name="T98" fmla="*/ 41 w 457"/>
                    <a:gd name="T99" fmla="*/ 118 h 591"/>
                    <a:gd name="T100" fmla="*/ 24 w 457"/>
                    <a:gd name="T101" fmla="*/ 114 h 591"/>
                    <a:gd name="T102" fmla="*/ 11 w 457"/>
                    <a:gd name="T103" fmla="*/ 106 h 591"/>
                    <a:gd name="T104" fmla="*/ 3 w 457"/>
                    <a:gd name="T105" fmla="*/ 92 h 591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457" h="591">
                      <a:moveTo>
                        <a:pt x="0" y="397"/>
                      </a:moveTo>
                      <a:lnTo>
                        <a:pt x="111" y="387"/>
                      </a:lnTo>
                      <a:lnTo>
                        <a:pt x="113" y="400"/>
                      </a:lnTo>
                      <a:lnTo>
                        <a:pt x="117" y="413"/>
                      </a:lnTo>
                      <a:lnTo>
                        <a:pt x="122" y="425"/>
                      </a:lnTo>
                      <a:lnTo>
                        <a:pt x="126" y="434"/>
                      </a:lnTo>
                      <a:lnTo>
                        <a:pt x="131" y="445"/>
                      </a:lnTo>
                      <a:lnTo>
                        <a:pt x="137" y="454"/>
                      </a:lnTo>
                      <a:lnTo>
                        <a:pt x="143" y="461"/>
                      </a:lnTo>
                      <a:lnTo>
                        <a:pt x="150" y="468"/>
                      </a:lnTo>
                      <a:lnTo>
                        <a:pt x="158" y="474"/>
                      </a:lnTo>
                      <a:lnTo>
                        <a:pt x="166" y="479"/>
                      </a:lnTo>
                      <a:lnTo>
                        <a:pt x="176" y="484"/>
                      </a:lnTo>
                      <a:lnTo>
                        <a:pt x="187" y="488"/>
                      </a:lnTo>
                      <a:lnTo>
                        <a:pt x="196" y="490"/>
                      </a:lnTo>
                      <a:lnTo>
                        <a:pt x="208" y="493"/>
                      </a:lnTo>
                      <a:lnTo>
                        <a:pt x="220" y="494"/>
                      </a:lnTo>
                      <a:lnTo>
                        <a:pt x="232" y="494"/>
                      </a:lnTo>
                      <a:lnTo>
                        <a:pt x="245" y="494"/>
                      </a:lnTo>
                      <a:lnTo>
                        <a:pt x="258" y="493"/>
                      </a:lnTo>
                      <a:lnTo>
                        <a:pt x="270" y="490"/>
                      </a:lnTo>
                      <a:lnTo>
                        <a:pt x="280" y="488"/>
                      </a:lnTo>
                      <a:lnTo>
                        <a:pt x="290" y="484"/>
                      </a:lnTo>
                      <a:lnTo>
                        <a:pt x="298" y="481"/>
                      </a:lnTo>
                      <a:lnTo>
                        <a:pt x="306" y="476"/>
                      </a:lnTo>
                      <a:lnTo>
                        <a:pt x="313" y="471"/>
                      </a:lnTo>
                      <a:lnTo>
                        <a:pt x="320" y="465"/>
                      </a:lnTo>
                      <a:lnTo>
                        <a:pt x="326" y="459"/>
                      </a:lnTo>
                      <a:lnTo>
                        <a:pt x="331" y="453"/>
                      </a:lnTo>
                      <a:lnTo>
                        <a:pt x="334" y="445"/>
                      </a:lnTo>
                      <a:lnTo>
                        <a:pt x="338" y="439"/>
                      </a:lnTo>
                      <a:lnTo>
                        <a:pt x="341" y="432"/>
                      </a:lnTo>
                      <a:lnTo>
                        <a:pt x="342" y="425"/>
                      </a:lnTo>
                      <a:lnTo>
                        <a:pt x="342" y="417"/>
                      </a:lnTo>
                      <a:lnTo>
                        <a:pt x="341" y="408"/>
                      </a:lnTo>
                      <a:lnTo>
                        <a:pt x="338" y="398"/>
                      </a:lnTo>
                      <a:lnTo>
                        <a:pt x="334" y="390"/>
                      </a:lnTo>
                      <a:lnTo>
                        <a:pt x="331" y="382"/>
                      </a:lnTo>
                      <a:lnTo>
                        <a:pt x="327" y="379"/>
                      </a:lnTo>
                      <a:lnTo>
                        <a:pt x="324" y="376"/>
                      </a:lnTo>
                      <a:lnTo>
                        <a:pt x="319" y="373"/>
                      </a:lnTo>
                      <a:lnTo>
                        <a:pt x="314" y="370"/>
                      </a:lnTo>
                      <a:lnTo>
                        <a:pt x="308" y="368"/>
                      </a:lnTo>
                      <a:lnTo>
                        <a:pt x="302" y="365"/>
                      </a:lnTo>
                      <a:lnTo>
                        <a:pt x="296" y="363"/>
                      </a:lnTo>
                      <a:lnTo>
                        <a:pt x="289" y="360"/>
                      </a:lnTo>
                      <a:lnTo>
                        <a:pt x="283" y="358"/>
                      </a:lnTo>
                      <a:lnTo>
                        <a:pt x="276" y="356"/>
                      </a:lnTo>
                      <a:lnTo>
                        <a:pt x="266" y="353"/>
                      </a:lnTo>
                      <a:lnTo>
                        <a:pt x="255" y="349"/>
                      </a:lnTo>
                      <a:lnTo>
                        <a:pt x="243" y="346"/>
                      </a:lnTo>
                      <a:lnTo>
                        <a:pt x="230" y="342"/>
                      </a:lnTo>
                      <a:lnTo>
                        <a:pt x="214" y="339"/>
                      </a:lnTo>
                      <a:lnTo>
                        <a:pt x="199" y="334"/>
                      </a:lnTo>
                      <a:lnTo>
                        <a:pt x="177" y="329"/>
                      </a:lnTo>
                      <a:lnTo>
                        <a:pt x="156" y="323"/>
                      </a:lnTo>
                      <a:lnTo>
                        <a:pt x="137" y="316"/>
                      </a:lnTo>
                      <a:lnTo>
                        <a:pt x="120" y="308"/>
                      </a:lnTo>
                      <a:lnTo>
                        <a:pt x="105" y="301"/>
                      </a:lnTo>
                      <a:lnTo>
                        <a:pt x="92" y="292"/>
                      </a:lnTo>
                      <a:lnTo>
                        <a:pt x="79" y="284"/>
                      </a:lnTo>
                      <a:lnTo>
                        <a:pt x="70" y="275"/>
                      </a:lnTo>
                      <a:lnTo>
                        <a:pt x="58" y="263"/>
                      </a:lnTo>
                      <a:lnTo>
                        <a:pt x="47" y="251"/>
                      </a:lnTo>
                      <a:lnTo>
                        <a:pt x="39" y="238"/>
                      </a:lnTo>
                      <a:lnTo>
                        <a:pt x="31" y="223"/>
                      </a:lnTo>
                      <a:lnTo>
                        <a:pt x="25" y="209"/>
                      </a:lnTo>
                      <a:lnTo>
                        <a:pt x="22" y="193"/>
                      </a:lnTo>
                      <a:lnTo>
                        <a:pt x="19" y="177"/>
                      </a:lnTo>
                      <a:lnTo>
                        <a:pt x="18" y="160"/>
                      </a:lnTo>
                      <a:lnTo>
                        <a:pt x="18" y="149"/>
                      </a:lnTo>
                      <a:lnTo>
                        <a:pt x="19" y="138"/>
                      </a:lnTo>
                      <a:lnTo>
                        <a:pt x="22" y="127"/>
                      </a:lnTo>
                      <a:lnTo>
                        <a:pt x="25" y="118"/>
                      </a:lnTo>
                      <a:lnTo>
                        <a:pt x="29" y="107"/>
                      </a:lnTo>
                      <a:lnTo>
                        <a:pt x="33" y="98"/>
                      </a:lnTo>
                      <a:lnTo>
                        <a:pt x="37" y="89"/>
                      </a:lnTo>
                      <a:lnTo>
                        <a:pt x="43" y="80"/>
                      </a:lnTo>
                      <a:lnTo>
                        <a:pt x="49" y="70"/>
                      </a:lnTo>
                      <a:lnTo>
                        <a:pt x="57" y="61"/>
                      </a:lnTo>
                      <a:lnTo>
                        <a:pt x="64" y="52"/>
                      </a:lnTo>
                      <a:lnTo>
                        <a:pt x="72" y="44"/>
                      </a:lnTo>
                      <a:lnTo>
                        <a:pt x="82" y="36"/>
                      </a:lnTo>
                      <a:lnTo>
                        <a:pt x="92" y="30"/>
                      </a:lnTo>
                      <a:lnTo>
                        <a:pt x="102" y="23"/>
                      </a:lnTo>
                      <a:lnTo>
                        <a:pt x="113" y="18"/>
                      </a:lnTo>
                      <a:lnTo>
                        <a:pt x="125" y="13"/>
                      </a:lnTo>
                      <a:lnTo>
                        <a:pt x="137" y="10"/>
                      </a:lnTo>
                      <a:lnTo>
                        <a:pt x="150" y="6"/>
                      </a:lnTo>
                      <a:lnTo>
                        <a:pt x="164" y="4"/>
                      </a:lnTo>
                      <a:lnTo>
                        <a:pt x="177" y="3"/>
                      </a:lnTo>
                      <a:lnTo>
                        <a:pt x="193" y="1"/>
                      </a:lnTo>
                      <a:lnTo>
                        <a:pt x="207" y="0"/>
                      </a:lnTo>
                      <a:lnTo>
                        <a:pt x="223" y="0"/>
                      </a:lnTo>
                      <a:lnTo>
                        <a:pt x="248" y="1"/>
                      </a:lnTo>
                      <a:lnTo>
                        <a:pt x="272" y="3"/>
                      </a:lnTo>
                      <a:lnTo>
                        <a:pt x="295" y="6"/>
                      </a:lnTo>
                      <a:lnTo>
                        <a:pt x="315" y="11"/>
                      </a:lnTo>
                      <a:lnTo>
                        <a:pt x="334" y="17"/>
                      </a:lnTo>
                      <a:lnTo>
                        <a:pt x="353" y="26"/>
                      </a:lnTo>
                      <a:lnTo>
                        <a:pt x="368" y="34"/>
                      </a:lnTo>
                      <a:lnTo>
                        <a:pt x="381" y="45"/>
                      </a:lnTo>
                      <a:lnTo>
                        <a:pt x="393" y="58"/>
                      </a:lnTo>
                      <a:lnTo>
                        <a:pt x="404" y="72"/>
                      </a:lnTo>
                      <a:lnTo>
                        <a:pt x="414" y="86"/>
                      </a:lnTo>
                      <a:lnTo>
                        <a:pt x="422" y="102"/>
                      </a:lnTo>
                      <a:lnTo>
                        <a:pt x="428" y="119"/>
                      </a:lnTo>
                      <a:lnTo>
                        <a:pt x="433" y="136"/>
                      </a:lnTo>
                      <a:lnTo>
                        <a:pt x="437" y="154"/>
                      </a:lnTo>
                      <a:lnTo>
                        <a:pt x="438" y="174"/>
                      </a:lnTo>
                      <a:lnTo>
                        <a:pt x="326" y="178"/>
                      </a:lnTo>
                      <a:lnTo>
                        <a:pt x="325" y="169"/>
                      </a:lnTo>
                      <a:lnTo>
                        <a:pt x="322" y="159"/>
                      </a:lnTo>
                      <a:lnTo>
                        <a:pt x="319" y="149"/>
                      </a:lnTo>
                      <a:lnTo>
                        <a:pt x="315" y="141"/>
                      </a:lnTo>
                      <a:lnTo>
                        <a:pt x="312" y="134"/>
                      </a:lnTo>
                      <a:lnTo>
                        <a:pt x="307" y="126"/>
                      </a:lnTo>
                      <a:lnTo>
                        <a:pt x="302" y="120"/>
                      </a:lnTo>
                      <a:lnTo>
                        <a:pt x="296" y="115"/>
                      </a:lnTo>
                      <a:lnTo>
                        <a:pt x="290" y="110"/>
                      </a:lnTo>
                      <a:lnTo>
                        <a:pt x="283" y="107"/>
                      </a:lnTo>
                      <a:lnTo>
                        <a:pt x="276" y="103"/>
                      </a:lnTo>
                      <a:lnTo>
                        <a:pt x="267" y="101"/>
                      </a:lnTo>
                      <a:lnTo>
                        <a:pt x="258" y="100"/>
                      </a:lnTo>
                      <a:lnTo>
                        <a:pt x="248" y="98"/>
                      </a:lnTo>
                      <a:lnTo>
                        <a:pt x="237" y="97"/>
                      </a:lnTo>
                      <a:lnTo>
                        <a:pt x="226" y="97"/>
                      </a:lnTo>
                      <a:lnTo>
                        <a:pt x="214" y="97"/>
                      </a:lnTo>
                      <a:lnTo>
                        <a:pt x="203" y="98"/>
                      </a:lnTo>
                      <a:lnTo>
                        <a:pt x="193" y="100"/>
                      </a:lnTo>
                      <a:lnTo>
                        <a:pt x="183" y="102"/>
                      </a:lnTo>
                      <a:lnTo>
                        <a:pt x="175" y="104"/>
                      </a:lnTo>
                      <a:lnTo>
                        <a:pt x="166" y="108"/>
                      </a:lnTo>
                      <a:lnTo>
                        <a:pt x="158" y="113"/>
                      </a:lnTo>
                      <a:lnTo>
                        <a:pt x="150" y="118"/>
                      </a:lnTo>
                      <a:lnTo>
                        <a:pt x="144" y="124"/>
                      </a:lnTo>
                      <a:lnTo>
                        <a:pt x="140" y="132"/>
                      </a:lnTo>
                      <a:lnTo>
                        <a:pt x="137" y="142"/>
                      </a:lnTo>
                      <a:lnTo>
                        <a:pt x="136" y="152"/>
                      </a:lnTo>
                      <a:lnTo>
                        <a:pt x="137" y="161"/>
                      </a:lnTo>
                      <a:lnTo>
                        <a:pt x="140" y="171"/>
                      </a:lnTo>
                      <a:lnTo>
                        <a:pt x="144" y="180"/>
                      </a:lnTo>
                      <a:lnTo>
                        <a:pt x="150" y="187"/>
                      </a:lnTo>
                      <a:lnTo>
                        <a:pt x="156" y="192"/>
                      </a:lnTo>
                      <a:lnTo>
                        <a:pt x="165" y="197"/>
                      </a:lnTo>
                      <a:lnTo>
                        <a:pt x="175" y="201"/>
                      </a:lnTo>
                      <a:lnTo>
                        <a:pt x="187" y="206"/>
                      </a:lnTo>
                      <a:lnTo>
                        <a:pt x="201" y="212"/>
                      </a:lnTo>
                      <a:lnTo>
                        <a:pt x="217" y="217"/>
                      </a:lnTo>
                      <a:lnTo>
                        <a:pt x="233" y="222"/>
                      </a:lnTo>
                      <a:lnTo>
                        <a:pt x="253" y="227"/>
                      </a:lnTo>
                      <a:lnTo>
                        <a:pt x="273" y="232"/>
                      </a:lnTo>
                      <a:lnTo>
                        <a:pt x="291" y="237"/>
                      </a:lnTo>
                      <a:lnTo>
                        <a:pt x="308" y="242"/>
                      </a:lnTo>
                      <a:lnTo>
                        <a:pt x="324" y="246"/>
                      </a:lnTo>
                      <a:lnTo>
                        <a:pt x="338" y="252"/>
                      </a:lnTo>
                      <a:lnTo>
                        <a:pt x="351" y="257"/>
                      </a:lnTo>
                      <a:lnTo>
                        <a:pt x="362" y="262"/>
                      </a:lnTo>
                      <a:lnTo>
                        <a:pt x="372" y="267"/>
                      </a:lnTo>
                      <a:lnTo>
                        <a:pt x="381" y="273"/>
                      </a:lnTo>
                      <a:lnTo>
                        <a:pt x="391" y="279"/>
                      </a:lnTo>
                      <a:lnTo>
                        <a:pt x="399" y="285"/>
                      </a:lnTo>
                      <a:lnTo>
                        <a:pt x="408" y="292"/>
                      </a:lnTo>
                      <a:lnTo>
                        <a:pt x="415" y="300"/>
                      </a:lnTo>
                      <a:lnTo>
                        <a:pt x="422" y="308"/>
                      </a:lnTo>
                      <a:lnTo>
                        <a:pt x="428" y="317"/>
                      </a:lnTo>
                      <a:lnTo>
                        <a:pt x="434" y="325"/>
                      </a:lnTo>
                      <a:lnTo>
                        <a:pt x="440" y="334"/>
                      </a:lnTo>
                      <a:lnTo>
                        <a:pt x="444" y="343"/>
                      </a:lnTo>
                      <a:lnTo>
                        <a:pt x="449" y="354"/>
                      </a:lnTo>
                      <a:lnTo>
                        <a:pt x="451" y="365"/>
                      </a:lnTo>
                      <a:lnTo>
                        <a:pt x="454" y="376"/>
                      </a:lnTo>
                      <a:lnTo>
                        <a:pt x="456" y="388"/>
                      </a:lnTo>
                      <a:lnTo>
                        <a:pt x="457" y="402"/>
                      </a:lnTo>
                      <a:lnTo>
                        <a:pt x="457" y="415"/>
                      </a:lnTo>
                      <a:lnTo>
                        <a:pt x="457" y="427"/>
                      </a:lnTo>
                      <a:lnTo>
                        <a:pt x="456" y="439"/>
                      </a:lnTo>
                      <a:lnTo>
                        <a:pt x="454" y="451"/>
                      </a:lnTo>
                      <a:lnTo>
                        <a:pt x="450" y="464"/>
                      </a:lnTo>
                      <a:lnTo>
                        <a:pt x="446" y="474"/>
                      </a:lnTo>
                      <a:lnTo>
                        <a:pt x="442" y="487"/>
                      </a:lnTo>
                      <a:lnTo>
                        <a:pt x="437" y="498"/>
                      </a:lnTo>
                      <a:lnTo>
                        <a:pt x="431" y="507"/>
                      </a:lnTo>
                      <a:lnTo>
                        <a:pt x="424" y="517"/>
                      </a:lnTo>
                      <a:lnTo>
                        <a:pt x="415" y="527"/>
                      </a:lnTo>
                      <a:lnTo>
                        <a:pt x="407" y="536"/>
                      </a:lnTo>
                      <a:lnTo>
                        <a:pt x="397" y="544"/>
                      </a:lnTo>
                      <a:lnTo>
                        <a:pt x="386" y="552"/>
                      </a:lnTo>
                      <a:lnTo>
                        <a:pt x="375" y="558"/>
                      </a:lnTo>
                      <a:lnTo>
                        <a:pt x="365" y="565"/>
                      </a:lnTo>
                      <a:lnTo>
                        <a:pt x="353" y="570"/>
                      </a:lnTo>
                      <a:lnTo>
                        <a:pt x="341" y="575"/>
                      </a:lnTo>
                      <a:lnTo>
                        <a:pt x="327" y="579"/>
                      </a:lnTo>
                      <a:lnTo>
                        <a:pt x="313" y="582"/>
                      </a:lnTo>
                      <a:lnTo>
                        <a:pt x="298" y="586"/>
                      </a:lnTo>
                      <a:lnTo>
                        <a:pt x="282" y="588"/>
                      </a:lnTo>
                      <a:lnTo>
                        <a:pt x="266" y="590"/>
                      </a:lnTo>
                      <a:lnTo>
                        <a:pt x="248" y="591"/>
                      </a:lnTo>
                      <a:lnTo>
                        <a:pt x="230" y="591"/>
                      </a:lnTo>
                      <a:lnTo>
                        <a:pt x="205" y="590"/>
                      </a:lnTo>
                      <a:lnTo>
                        <a:pt x="182" y="587"/>
                      </a:lnTo>
                      <a:lnTo>
                        <a:pt x="159" y="584"/>
                      </a:lnTo>
                      <a:lnTo>
                        <a:pt x="138" y="579"/>
                      </a:lnTo>
                      <a:lnTo>
                        <a:pt x="119" y="572"/>
                      </a:lnTo>
                      <a:lnTo>
                        <a:pt x="101" y="564"/>
                      </a:lnTo>
                      <a:lnTo>
                        <a:pt x="84" y="555"/>
                      </a:lnTo>
                      <a:lnTo>
                        <a:pt x="70" y="544"/>
                      </a:lnTo>
                      <a:lnTo>
                        <a:pt x="55" y="530"/>
                      </a:lnTo>
                      <a:lnTo>
                        <a:pt x="43" y="514"/>
                      </a:lnTo>
                      <a:lnTo>
                        <a:pt x="33" y="498"/>
                      </a:lnTo>
                      <a:lnTo>
                        <a:pt x="23" y="481"/>
                      </a:lnTo>
                      <a:lnTo>
                        <a:pt x="15" y="461"/>
                      </a:lnTo>
                      <a:lnTo>
                        <a:pt x="9" y="440"/>
                      </a:lnTo>
                      <a:lnTo>
                        <a:pt x="4" y="420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6" name="Freeform 123"/>
                <p:cNvSpPr>
                  <a:spLocks noChangeAspect="1" noEditPoints="1"/>
                </p:cNvSpPr>
                <p:nvPr/>
              </p:nvSpPr>
              <p:spPr bwMode="auto">
                <a:xfrm>
                  <a:off x="566" y="1311"/>
                  <a:ext cx="110" cy="118"/>
                </a:xfrm>
                <a:custGeom>
                  <a:avLst/>
                  <a:gdLst>
                    <a:gd name="T0" fmla="*/ 1 w 548"/>
                    <a:gd name="T1" fmla="*/ 47 h 591"/>
                    <a:gd name="T2" fmla="*/ 4 w 548"/>
                    <a:gd name="T3" fmla="*/ 33 h 591"/>
                    <a:gd name="T4" fmla="*/ 8 w 548"/>
                    <a:gd name="T5" fmla="*/ 24 h 591"/>
                    <a:gd name="T6" fmla="*/ 14 w 548"/>
                    <a:gd name="T7" fmla="*/ 17 h 591"/>
                    <a:gd name="T8" fmla="*/ 21 w 548"/>
                    <a:gd name="T9" fmla="*/ 10 h 591"/>
                    <a:gd name="T10" fmla="*/ 28 w 548"/>
                    <a:gd name="T11" fmla="*/ 5 h 591"/>
                    <a:gd name="T12" fmla="*/ 39 w 548"/>
                    <a:gd name="T13" fmla="*/ 2 h 591"/>
                    <a:gd name="T14" fmla="*/ 51 w 548"/>
                    <a:gd name="T15" fmla="*/ 0 h 591"/>
                    <a:gd name="T16" fmla="*/ 64 w 548"/>
                    <a:gd name="T17" fmla="*/ 1 h 591"/>
                    <a:gd name="T18" fmla="*/ 75 w 548"/>
                    <a:gd name="T19" fmla="*/ 3 h 591"/>
                    <a:gd name="T20" fmla="*/ 85 w 548"/>
                    <a:gd name="T21" fmla="*/ 8 h 591"/>
                    <a:gd name="T22" fmla="*/ 93 w 548"/>
                    <a:gd name="T23" fmla="*/ 14 h 591"/>
                    <a:gd name="T24" fmla="*/ 100 w 548"/>
                    <a:gd name="T25" fmla="*/ 22 h 591"/>
                    <a:gd name="T26" fmla="*/ 105 w 548"/>
                    <a:gd name="T27" fmla="*/ 32 h 591"/>
                    <a:gd name="T28" fmla="*/ 109 w 548"/>
                    <a:gd name="T29" fmla="*/ 43 h 591"/>
                    <a:gd name="T30" fmla="*/ 110 w 548"/>
                    <a:gd name="T31" fmla="*/ 56 h 591"/>
                    <a:gd name="T32" fmla="*/ 110 w 548"/>
                    <a:gd name="T33" fmla="*/ 69 h 591"/>
                    <a:gd name="T34" fmla="*/ 107 w 548"/>
                    <a:gd name="T35" fmla="*/ 81 h 591"/>
                    <a:gd name="T36" fmla="*/ 103 w 548"/>
                    <a:gd name="T37" fmla="*/ 91 h 591"/>
                    <a:gd name="T38" fmla="*/ 97 w 548"/>
                    <a:gd name="T39" fmla="*/ 100 h 591"/>
                    <a:gd name="T40" fmla="*/ 89 w 548"/>
                    <a:gd name="T41" fmla="*/ 108 h 591"/>
                    <a:gd name="T42" fmla="*/ 80 w 548"/>
                    <a:gd name="T43" fmla="*/ 113 h 591"/>
                    <a:gd name="T44" fmla="*/ 70 w 548"/>
                    <a:gd name="T45" fmla="*/ 117 h 591"/>
                    <a:gd name="T46" fmla="*/ 58 w 548"/>
                    <a:gd name="T47" fmla="*/ 118 h 591"/>
                    <a:gd name="T48" fmla="*/ 46 w 548"/>
                    <a:gd name="T49" fmla="*/ 117 h 591"/>
                    <a:gd name="T50" fmla="*/ 35 w 548"/>
                    <a:gd name="T51" fmla="*/ 115 h 591"/>
                    <a:gd name="T52" fmla="*/ 25 w 548"/>
                    <a:gd name="T53" fmla="*/ 110 h 591"/>
                    <a:gd name="T54" fmla="*/ 17 w 548"/>
                    <a:gd name="T55" fmla="*/ 104 h 591"/>
                    <a:gd name="T56" fmla="*/ 10 w 548"/>
                    <a:gd name="T57" fmla="*/ 96 h 591"/>
                    <a:gd name="T58" fmla="*/ 5 w 548"/>
                    <a:gd name="T59" fmla="*/ 87 h 591"/>
                    <a:gd name="T60" fmla="*/ 1 w 548"/>
                    <a:gd name="T61" fmla="*/ 76 h 591"/>
                    <a:gd name="T62" fmla="*/ 0 w 548"/>
                    <a:gd name="T63" fmla="*/ 63 h 591"/>
                    <a:gd name="T64" fmla="*/ 23 w 548"/>
                    <a:gd name="T65" fmla="*/ 68 h 591"/>
                    <a:gd name="T66" fmla="*/ 28 w 548"/>
                    <a:gd name="T67" fmla="*/ 83 h 591"/>
                    <a:gd name="T68" fmla="*/ 37 w 548"/>
                    <a:gd name="T69" fmla="*/ 93 h 591"/>
                    <a:gd name="T70" fmla="*/ 48 w 548"/>
                    <a:gd name="T71" fmla="*/ 98 h 591"/>
                    <a:gd name="T72" fmla="*/ 62 w 548"/>
                    <a:gd name="T73" fmla="*/ 98 h 591"/>
                    <a:gd name="T74" fmla="*/ 73 w 548"/>
                    <a:gd name="T75" fmla="*/ 93 h 591"/>
                    <a:gd name="T76" fmla="*/ 82 w 548"/>
                    <a:gd name="T77" fmla="*/ 83 h 591"/>
                    <a:gd name="T78" fmla="*/ 86 w 548"/>
                    <a:gd name="T79" fmla="*/ 68 h 591"/>
                    <a:gd name="T80" fmla="*/ 86 w 548"/>
                    <a:gd name="T81" fmla="*/ 50 h 591"/>
                    <a:gd name="T82" fmla="*/ 82 w 548"/>
                    <a:gd name="T83" fmla="*/ 35 h 591"/>
                    <a:gd name="T84" fmla="*/ 73 w 548"/>
                    <a:gd name="T85" fmla="*/ 25 h 591"/>
                    <a:gd name="T86" fmla="*/ 62 w 548"/>
                    <a:gd name="T87" fmla="*/ 20 h 591"/>
                    <a:gd name="T88" fmla="*/ 48 w 548"/>
                    <a:gd name="T89" fmla="*/ 20 h 591"/>
                    <a:gd name="T90" fmla="*/ 36 w 548"/>
                    <a:gd name="T91" fmla="*/ 25 h 591"/>
                    <a:gd name="T92" fmla="*/ 28 w 548"/>
                    <a:gd name="T93" fmla="*/ 35 h 591"/>
                    <a:gd name="T94" fmla="*/ 23 w 548"/>
                    <a:gd name="T95" fmla="*/ 50 h 591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0" t="0" r="r" b="b"/>
                  <a:pathLst>
                    <a:path w="548" h="591">
                      <a:moveTo>
                        <a:pt x="0" y="299"/>
                      </a:moveTo>
                      <a:lnTo>
                        <a:pt x="0" y="277"/>
                      </a:lnTo>
                      <a:lnTo>
                        <a:pt x="1" y="256"/>
                      </a:lnTo>
                      <a:lnTo>
                        <a:pt x="3" y="237"/>
                      </a:lnTo>
                      <a:lnTo>
                        <a:pt x="6" y="217"/>
                      </a:lnTo>
                      <a:lnTo>
                        <a:pt x="9" y="200"/>
                      </a:lnTo>
                      <a:lnTo>
                        <a:pt x="14" y="183"/>
                      </a:lnTo>
                      <a:lnTo>
                        <a:pt x="19" y="166"/>
                      </a:lnTo>
                      <a:lnTo>
                        <a:pt x="25" y="152"/>
                      </a:lnTo>
                      <a:lnTo>
                        <a:pt x="30" y="141"/>
                      </a:lnTo>
                      <a:lnTo>
                        <a:pt x="36" y="131"/>
                      </a:lnTo>
                      <a:lnTo>
                        <a:pt x="42" y="121"/>
                      </a:lnTo>
                      <a:lnTo>
                        <a:pt x="48" y="110"/>
                      </a:lnTo>
                      <a:lnTo>
                        <a:pt x="55" y="102"/>
                      </a:lnTo>
                      <a:lnTo>
                        <a:pt x="62" y="92"/>
                      </a:lnTo>
                      <a:lnTo>
                        <a:pt x="69" y="83"/>
                      </a:lnTo>
                      <a:lnTo>
                        <a:pt x="78" y="74"/>
                      </a:lnTo>
                      <a:lnTo>
                        <a:pt x="86" y="66"/>
                      </a:lnTo>
                      <a:lnTo>
                        <a:pt x="95" y="57"/>
                      </a:lnTo>
                      <a:lnTo>
                        <a:pt x="104" y="50"/>
                      </a:lnTo>
                      <a:lnTo>
                        <a:pt x="113" y="43"/>
                      </a:lnTo>
                      <a:lnTo>
                        <a:pt x="122" y="36"/>
                      </a:lnTo>
                      <a:lnTo>
                        <a:pt x="132" y="30"/>
                      </a:lnTo>
                      <a:lnTo>
                        <a:pt x="141" y="26"/>
                      </a:lnTo>
                      <a:lnTo>
                        <a:pt x="151" y="22"/>
                      </a:lnTo>
                      <a:lnTo>
                        <a:pt x="164" y="17"/>
                      </a:lnTo>
                      <a:lnTo>
                        <a:pt x="178" y="12"/>
                      </a:lnTo>
                      <a:lnTo>
                        <a:pt x="192" y="9"/>
                      </a:lnTo>
                      <a:lnTo>
                        <a:pt x="208" y="5"/>
                      </a:lnTo>
                      <a:lnTo>
                        <a:pt x="223" y="4"/>
                      </a:lnTo>
                      <a:lnTo>
                        <a:pt x="239" y="1"/>
                      </a:lnTo>
                      <a:lnTo>
                        <a:pt x="256" y="0"/>
                      </a:lnTo>
                      <a:lnTo>
                        <a:pt x="273" y="0"/>
                      </a:lnTo>
                      <a:lnTo>
                        <a:pt x="288" y="0"/>
                      </a:lnTo>
                      <a:lnTo>
                        <a:pt x="303" y="1"/>
                      </a:lnTo>
                      <a:lnTo>
                        <a:pt x="317" y="3"/>
                      </a:lnTo>
                      <a:lnTo>
                        <a:pt x="332" y="5"/>
                      </a:lnTo>
                      <a:lnTo>
                        <a:pt x="346" y="7"/>
                      </a:lnTo>
                      <a:lnTo>
                        <a:pt x="359" y="11"/>
                      </a:lnTo>
                      <a:lnTo>
                        <a:pt x="372" y="15"/>
                      </a:lnTo>
                      <a:lnTo>
                        <a:pt x="386" y="19"/>
                      </a:lnTo>
                      <a:lnTo>
                        <a:pt x="398" y="26"/>
                      </a:lnTo>
                      <a:lnTo>
                        <a:pt x="410" y="30"/>
                      </a:lnTo>
                      <a:lnTo>
                        <a:pt x="421" y="38"/>
                      </a:lnTo>
                      <a:lnTo>
                        <a:pt x="431" y="44"/>
                      </a:lnTo>
                      <a:lnTo>
                        <a:pt x="442" y="51"/>
                      </a:lnTo>
                      <a:lnTo>
                        <a:pt x="453" y="60"/>
                      </a:lnTo>
                      <a:lnTo>
                        <a:pt x="463" y="68"/>
                      </a:lnTo>
                      <a:lnTo>
                        <a:pt x="472" y="78"/>
                      </a:lnTo>
                      <a:lnTo>
                        <a:pt x="482" y="87"/>
                      </a:lnTo>
                      <a:lnTo>
                        <a:pt x="490" y="98"/>
                      </a:lnTo>
                      <a:lnTo>
                        <a:pt x="499" y="109"/>
                      </a:lnTo>
                      <a:lnTo>
                        <a:pt x="506" y="120"/>
                      </a:lnTo>
                      <a:lnTo>
                        <a:pt x="513" y="132"/>
                      </a:lnTo>
                      <a:lnTo>
                        <a:pt x="519" y="144"/>
                      </a:lnTo>
                      <a:lnTo>
                        <a:pt x="524" y="158"/>
                      </a:lnTo>
                      <a:lnTo>
                        <a:pt x="530" y="171"/>
                      </a:lnTo>
                      <a:lnTo>
                        <a:pt x="534" y="186"/>
                      </a:lnTo>
                      <a:lnTo>
                        <a:pt x="537" y="199"/>
                      </a:lnTo>
                      <a:lnTo>
                        <a:pt x="541" y="215"/>
                      </a:lnTo>
                      <a:lnTo>
                        <a:pt x="543" y="229"/>
                      </a:lnTo>
                      <a:lnTo>
                        <a:pt x="546" y="245"/>
                      </a:lnTo>
                      <a:lnTo>
                        <a:pt x="547" y="261"/>
                      </a:lnTo>
                      <a:lnTo>
                        <a:pt x="548" y="278"/>
                      </a:lnTo>
                      <a:lnTo>
                        <a:pt x="548" y="295"/>
                      </a:lnTo>
                      <a:lnTo>
                        <a:pt x="548" y="312"/>
                      </a:lnTo>
                      <a:lnTo>
                        <a:pt x="547" y="329"/>
                      </a:lnTo>
                      <a:lnTo>
                        <a:pt x="546" y="346"/>
                      </a:lnTo>
                      <a:lnTo>
                        <a:pt x="543" y="362"/>
                      </a:lnTo>
                      <a:lnTo>
                        <a:pt x="541" y="376"/>
                      </a:lnTo>
                      <a:lnTo>
                        <a:pt x="537" y="391"/>
                      </a:lnTo>
                      <a:lnTo>
                        <a:pt x="534" y="405"/>
                      </a:lnTo>
                      <a:lnTo>
                        <a:pt x="530" y="420"/>
                      </a:lnTo>
                      <a:lnTo>
                        <a:pt x="524" y="433"/>
                      </a:lnTo>
                      <a:lnTo>
                        <a:pt x="519" y="445"/>
                      </a:lnTo>
                      <a:lnTo>
                        <a:pt x="513" y="457"/>
                      </a:lnTo>
                      <a:lnTo>
                        <a:pt x="506" y="470"/>
                      </a:lnTo>
                      <a:lnTo>
                        <a:pt x="499" y="481"/>
                      </a:lnTo>
                      <a:lnTo>
                        <a:pt x="490" y="491"/>
                      </a:lnTo>
                      <a:lnTo>
                        <a:pt x="482" y="502"/>
                      </a:lnTo>
                      <a:lnTo>
                        <a:pt x="472" y="512"/>
                      </a:lnTo>
                      <a:lnTo>
                        <a:pt x="463" y="522"/>
                      </a:lnTo>
                      <a:lnTo>
                        <a:pt x="453" y="530"/>
                      </a:lnTo>
                      <a:lnTo>
                        <a:pt x="442" y="539"/>
                      </a:lnTo>
                      <a:lnTo>
                        <a:pt x="433" y="546"/>
                      </a:lnTo>
                      <a:lnTo>
                        <a:pt x="421" y="553"/>
                      </a:lnTo>
                      <a:lnTo>
                        <a:pt x="410" y="559"/>
                      </a:lnTo>
                      <a:lnTo>
                        <a:pt x="398" y="565"/>
                      </a:lnTo>
                      <a:lnTo>
                        <a:pt x="386" y="572"/>
                      </a:lnTo>
                      <a:lnTo>
                        <a:pt x="374" y="575"/>
                      </a:lnTo>
                      <a:lnTo>
                        <a:pt x="360" y="580"/>
                      </a:lnTo>
                      <a:lnTo>
                        <a:pt x="347" y="584"/>
                      </a:lnTo>
                      <a:lnTo>
                        <a:pt x="333" y="586"/>
                      </a:lnTo>
                      <a:lnTo>
                        <a:pt x="318" y="588"/>
                      </a:lnTo>
                      <a:lnTo>
                        <a:pt x="304" y="590"/>
                      </a:lnTo>
                      <a:lnTo>
                        <a:pt x="289" y="591"/>
                      </a:lnTo>
                      <a:lnTo>
                        <a:pt x="274" y="591"/>
                      </a:lnTo>
                      <a:lnTo>
                        <a:pt x="258" y="591"/>
                      </a:lnTo>
                      <a:lnTo>
                        <a:pt x="243" y="590"/>
                      </a:lnTo>
                      <a:lnTo>
                        <a:pt x="228" y="588"/>
                      </a:lnTo>
                      <a:lnTo>
                        <a:pt x="214" y="586"/>
                      </a:lnTo>
                      <a:lnTo>
                        <a:pt x="199" y="584"/>
                      </a:lnTo>
                      <a:lnTo>
                        <a:pt x="186" y="580"/>
                      </a:lnTo>
                      <a:lnTo>
                        <a:pt x="173" y="575"/>
                      </a:lnTo>
                      <a:lnTo>
                        <a:pt x="160" y="572"/>
                      </a:lnTo>
                      <a:lnTo>
                        <a:pt x="148" y="565"/>
                      </a:lnTo>
                      <a:lnTo>
                        <a:pt x="135" y="559"/>
                      </a:lnTo>
                      <a:lnTo>
                        <a:pt x="125" y="553"/>
                      </a:lnTo>
                      <a:lnTo>
                        <a:pt x="114" y="546"/>
                      </a:lnTo>
                      <a:lnTo>
                        <a:pt x="103" y="539"/>
                      </a:lnTo>
                      <a:lnTo>
                        <a:pt x="93" y="530"/>
                      </a:lnTo>
                      <a:lnTo>
                        <a:pt x="84" y="522"/>
                      </a:lnTo>
                      <a:lnTo>
                        <a:pt x="74" y="512"/>
                      </a:lnTo>
                      <a:lnTo>
                        <a:pt x="66" y="502"/>
                      </a:lnTo>
                      <a:lnTo>
                        <a:pt x="57" y="493"/>
                      </a:lnTo>
                      <a:lnTo>
                        <a:pt x="49" y="482"/>
                      </a:lnTo>
                      <a:lnTo>
                        <a:pt x="42" y="471"/>
                      </a:lnTo>
                      <a:lnTo>
                        <a:pt x="34" y="459"/>
                      </a:lnTo>
                      <a:lnTo>
                        <a:pt x="28" y="447"/>
                      </a:lnTo>
                      <a:lnTo>
                        <a:pt x="24" y="434"/>
                      </a:lnTo>
                      <a:lnTo>
                        <a:pt x="19" y="421"/>
                      </a:lnTo>
                      <a:lnTo>
                        <a:pt x="14" y="407"/>
                      </a:lnTo>
                      <a:lnTo>
                        <a:pt x="10" y="393"/>
                      </a:lnTo>
                      <a:lnTo>
                        <a:pt x="7" y="379"/>
                      </a:lnTo>
                      <a:lnTo>
                        <a:pt x="4" y="363"/>
                      </a:lnTo>
                      <a:lnTo>
                        <a:pt x="2" y="347"/>
                      </a:lnTo>
                      <a:lnTo>
                        <a:pt x="1" y="331"/>
                      </a:lnTo>
                      <a:lnTo>
                        <a:pt x="0" y="316"/>
                      </a:lnTo>
                      <a:lnTo>
                        <a:pt x="0" y="299"/>
                      </a:lnTo>
                      <a:close/>
                      <a:moveTo>
                        <a:pt x="115" y="295"/>
                      </a:moveTo>
                      <a:lnTo>
                        <a:pt x="116" y="319"/>
                      </a:lnTo>
                      <a:lnTo>
                        <a:pt x="117" y="341"/>
                      </a:lnTo>
                      <a:lnTo>
                        <a:pt x="121" y="362"/>
                      </a:lnTo>
                      <a:lnTo>
                        <a:pt x="126" y="381"/>
                      </a:lnTo>
                      <a:lnTo>
                        <a:pt x="133" y="399"/>
                      </a:lnTo>
                      <a:lnTo>
                        <a:pt x="140" y="415"/>
                      </a:lnTo>
                      <a:lnTo>
                        <a:pt x="149" y="430"/>
                      </a:lnTo>
                      <a:lnTo>
                        <a:pt x="158" y="442"/>
                      </a:lnTo>
                      <a:lnTo>
                        <a:pt x="170" y="454"/>
                      </a:lnTo>
                      <a:lnTo>
                        <a:pt x="182" y="465"/>
                      </a:lnTo>
                      <a:lnTo>
                        <a:pt x="196" y="473"/>
                      </a:lnTo>
                      <a:lnTo>
                        <a:pt x="210" y="481"/>
                      </a:lnTo>
                      <a:lnTo>
                        <a:pt x="226" y="487"/>
                      </a:lnTo>
                      <a:lnTo>
                        <a:pt x="240" y="490"/>
                      </a:lnTo>
                      <a:lnTo>
                        <a:pt x="257" y="493"/>
                      </a:lnTo>
                      <a:lnTo>
                        <a:pt x="274" y="494"/>
                      </a:lnTo>
                      <a:lnTo>
                        <a:pt x="291" y="493"/>
                      </a:lnTo>
                      <a:lnTo>
                        <a:pt x="307" y="490"/>
                      </a:lnTo>
                      <a:lnTo>
                        <a:pt x="322" y="487"/>
                      </a:lnTo>
                      <a:lnTo>
                        <a:pt x="338" y="482"/>
                      </a:lnTo>
                      <a:lnTo>
                        <a:pt x="351" y="474"/>
                      </a:lnTo>
                      <a:lnTo>
                        <a:pt x="364" y="466"/>
                      </a:lnTo>
                      <a:lnTo>
                        <a:pt x="377" y="456"/>
                      </a:lnTo>
                      <a:lnTo>
                        <a:pt x="388" y="444"/>
                      </a:lnTo>
                      <a:lnTo>
                        <a:pt x="399" y="431"/>
                      </a:lnTo>
                      <a:lnTo>
                        <a:pt x="407" y="416"/>
                      </a:lnTo>
                      <a:lnTo>
                        <a:pt x="416" y="399"/>
                      </a:lnTo>
                      <a:lnTo>
                        <a:pt x="422" y="381"/>
                      </a:lnTo>
                      <a:lnTo>
                        <a:pt x="427" y="362"/>
                      </a:lnTo>
                      <a:lnTo>
                        <a:pt x="430" y="341"/>
                      </a:lnTo>
                      <a:lnTo>
                        <a:pt x="431" y="318"/>
                      </a:lnTo>
                      <a:lnTo>
                        <a:pt x="433" y="294"/>
                      </a:lnTo>
                      <a:lnTo>
                        <a:pt x="431" y="269"/>
                      </a:lnTo>
                      <a:lnTo>
                        <a:pt x="430" y="248"/>
                      </a:lnTo>
                      <a:lnTo>
                        <a:pt x="427" y="227"/>
                      </a:lnTo>
                      <a:lnTo>
                        <a:pt x="422" y="208"/>
                      </a:lnTo>
                      <a:lnTo>
                        <a:pt x="416" y="189"/>
                      </a:lnTo>
                      <a:lnTo>
                        <a:pt x="409" y="174"/>
                      </a:lnTo>
                      <a:lnTo>
                        <a:pt x="399" y="159"/>
                      </a:lnTo>
                      <a:lnTo>
                        <a:pt x="389" y="147"/>
                      </a:lnTo>
                      <a:lnTo>
                        <a:pt x="378" y="135"/>
                      </a:lnTo>
                      <a:lnTo>
                        <a:pt x="366" y="124"/>
                      </a:lnTo>
                      <a:lnTo>
                        <a:pt x="353" y="115"/>
                      </a:lnTo>
                      <a:lnTo>
                        <a:pt x="339" y="109"/>
                      </a:lnTo>
                      <a:lnTo>
                        <a:pt x="323" y="103"/>
                      </a:lnTo>
                      <a:lnTo>
                        <a:pt x="307" y="100"/>
                      </a:lnTo>
                      <a:lnTo>
                        <a:pt x="291" y="98"/>
                      </a:lnTo>
                      <a:lnTo>
                        <a:pt x="274" y="97"/>
                      </a:lnTo>
                      <a:lnTo>
                        <a:pt x="256" y="98"/>
                      </a:lnTo>
                      <a:lnTo>
                        <a:pt x="239" y="100"/>
                      </a:lnTo>
                      <a:lnTo>
                        <a:pt x="223" y="103"/>
                      </a:lnTo>
                      <a:lnTo>
                        <a:pt x="209" y="109"/>
                      </a:lnTo>
                      <a:lnTo>
                        <a:pt x="194" y="115"/>
                      </a:lnTo>
                      <a:lnTo>
                        <a:pt x="181" y="124"/>
                      </a:lnTo>
                      <a:lnTo>
                        <a:pt x="169" y="135"/>
                      </a:lnTo>
                      <a:lnTo>
                        <a:pt x="158" y="147"/>
                      </a:lnTo>
                      <a:lnTo>
                        <a:pt x="149" y="159"/>
                      </a:lnTo>
                      <a:lnTo>
                        <a:pt x="140" y="174"/>
                      </a:lnTo>
                      <a:lnTo>
                        <a:pt x="133" y="191"/>
                      </a:lnTo>
                      <a:lnTo>
                        <a:pt x="126" y="208"/>
                      </a:lnTo>
                      <a:lnTo>
                        <a:pt x="121" y="227"/>
                      </a:lnTo>
                      <a:lnTo>
                        <a:pt x="117" y="248"/>
                      </a:lnTo>
                      <a:lnTo>
                        <a:pt x="116" y="271"/>
                      </a:lnTo>
                      <a:lnTo>
                        <a:pt x="115" y="29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7" name="Freeform 124"/>
                <p:cNvSpPr>
                  <a:spLocks noChangeAspect="1"/>
                </p:cNvSpPr>
                <p:nvPr/>
              </p:nvSpPr>
              <p:spPr bwMode="auto">
                <a:xfrm>
                  <a:off x="694" y="1314"/>
                  <a:ext cx="79" cy="113"/>
                </a:xfrm>
                <a:custGeom>
                  <a:avLst/>
                  <a:gdLst>
                    <a:gd name="T0" fmla="*/ 0 w 398"/>
                    <a:gd name="T1" fmla="*/ 113 h 563"/>
                    <a:gd name="T2" fmla="*/ 0 w 398"/>
                    <a:gd name="T3" fmla="*/ 0 h 563"/>
                    <a:gd name="T4" fmla="*/ 23 w 398"/>
                    <a:gd name="T5" fmla="*/ 0 h 563"/>
                    <a:gd name="T6" fmla="*/ 23 w 398"/>
                    <a:gd name="T7" fmla="*/ 94 h 563"/>
                    <a:gd name="T8" fmla="*/ 79 w 398"/>
                    <a:gd name="T9" fmla="*/ 94 h 563"/>
                    <a:gd name="T10" fmla="*/ 79 w 398"/>
                    <a:gd name="T11" fmla="*/ 113 h 563"/>
                    <a:gd name="T12" fmla="*/ 0 w 398"/>
                    <a:gd name="T13" fmla="*/ 113 h 56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8" h="563">
                      <a:moveTo>
                        <a:pt x="0" y="563"/>
                      </a:moveTo>
                      <a:lnTo>
                        <a:pt x="0" y="0"/>
                      </a:lnTo>
                      <a:lnTo>
                        <a:pt x="116" y="0"/>
                      </a:lnTo>
                      <a:lnTo>
                        <a:pt x="116" y="466"/>
                      </a:lnTo>
                      <a:lnTo>
                        <a:pt x="398" y="466"/>
                      </a:lnTo>
                      <a:lnTo>
                        <a:pt x="398" y="563"/>
                      </a:lnTo>
                      <a:lnTo>
                        <a:pt x="0" y="56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8" name="Freeform 125"/>
                <p:cNvSpPr>
                  <a:spLocks noChangeAspect="1" noEditPoints="1"/>
                </p:cNvSpPr>
                <p:nvPr/>
              </p:nvSpPr>
              <p:spPr bwMode="auto">
                <a:xfrm>
                  <a:off x="790" y="1312"/>
                  <a:ext cx="95" cy="115"/>
                </a:xfrm>
                <a:custGeom>
                  <a:avLst/>
                  <a:gdLst>
                    <a:gd name="T0" fmla="*/ 45 w 474"/>
                    <a:gd name="T1" fmla="*/ 0 h 572"/>
                    <a:gd name="T2" fmla="*/ 54 w 474"/>
                    <a:gd name="T3" fmla="*/ 0 h 572"/>
                    <a:gd name="T4" fmla="*/ 62 w 474"/>
                    <a:gd name="T5" fmla="*/ 2 h 572"/>
                    <a:gd name="T6" fmla="*/ 69 w 474"/>
                    <a:gd name="T7" fmla="*/ 4 h 572"/>
                    <a:gd name="T8" fmla="*/ 75 w 474"/>
                    <a:gd name="T9" fmla="*/ 8 h 572"/>
                    <a:gd name="T10" fmla="*/ 81 w 474"/>
                    <a:gd name="T11" fmla="*/ 13 h 572"/>
                    <a:gd name="T12" fmla="*/ 85 w 474"/>
                    <a:gd name="T13" fmla="*/ 19 h 572"/>
                    <a:gd name="T14" fmla="*/ 89 w 474"/>
                    <a:gd name="T15" fmla="*/ 26 h 572"/>
                    <a:gd name="T16" fmla="*/ 92 w 474"/>
                    <a:gd name="T17" fmla="*/ 34 h 572"/>
                    <a:gd name="T18" fmla="*/ 94 w 474"/>
                    <a:gd name="T19" fmla="*/ 44 h 572"/>
                    <a:gd name="T20" fmla="*/ 95 w 474"/>
                    <a:gd name="T21" fmla="*/ 55 h 572"/>
                    <a:gd name="T22" fmla="*/ 95 w 474"/>
                    <a:gd name="T23" fmla="*/ 66 h 572"/>
                    <a:gd name="T24" fmla="*/ 94 w 474"/>
                    <a:gd name="T25" fmla="*/ 75 h 572"/>
                    <a:gd name="T26" fmla="*/ 92 w 474"/>
                    <a:gd name="T27" fmla="*/ 83 h 572"/>
                    <a:gd name="T28" fmla="*/ 88 w 474"/>
                    <a:gd name="T29" fmla="*/ 92 h 572"/>
                    <a:gd name="T30" fmla="*/ 83 w 474"/>
                    <a:gd name="T31" fmla="*/ 100 h 572"/>
                    <a:gd name="T32" fmla="*/ 78 w 474"/>
                    <a:gd name="T33" fmla="*/ 105 h 572"/>
                    <a:gd name="T34" fmla="*/ 72 w 474"/>
                    <a:gd name="T35" fmla="*/ 109 h 572"/>
                    <a:gd name="T36" fmla="*/ 66 w 474"/>
                    <a:gd name="T37" fmla="*/ 112 h 572"/>
                    <a:gd name="T38" fmla="*/ 59 w 474"/>
                    <a:gd name="T39" fmla="*/ 114 h 572"/>
                    <a:gd name="T40" fmla="*/ 52 w 474"/>
                    <a:gd name="T41" fmla="*/ 115 h 572"/>
                    <a:gd name="T42" fmla="*/ 43 w 474"/>
                    <a:gd name="T43" fmla="*/ 115 h 572"/>
                    <a:gd name="T44" fmla="*/ 23 w 474"/>
                    <a:gd name="T45" fmla="*/ 20 h 572"/>
                    <a:gd name="T46" fmla="*/ 42 w 474"/>
                    <a:gd name="T47" fmla="*/ 95 h 572"/>
                    <a:gd name="T48" fmla="*/ 49 w 474"/>
                    <a:gd name="T49" fmla="*/ 95 h 572"/>
                    <a:gd name="T50" fmla="*/ 53 w 474"/>
                    <a:gd name="T51" fmla="*/ 95 h 572"/>
                    <a:gd name="T52" fmla="*/ 57 w 474"/>
                    <a:gd name="T53" fmla="*/ 94 h 572"/>
                    <a:gd name="T54" fmla="*/ 61 w 474"/>
                    <a:gd name="T55" fmla="*/ 92 h 572"/>
                    <a:gd name="T56" fmla="*/ 64 w 474"/>
                    <a:gd name="T57" fmla="*/ 90 h 572"/>
                    <a:gd name="T58" fmla="*/ 66 w 474"/>
                    <a:gd name="T59" fmla="*/ 87 h 572"/>
                    <a:gd name="T60" fmla="*/ 69 w 474"/>
                    <a:gd name="T61" fmla="*/ 82 h 572"/>
                    <a:gd name="T62" fmla="*/ 70 w 474"/>
                    <a:gd name="T63" fmla="*/ 77 h 572"/>
                    <a:gd name="T64" fmla="*/ 71 w 474"/>
                    <a:gd name="T65" fmla="*/ 69 h 572"/>
                    <a:gd name="T66" fmla="*/ 72 w 474"/>
                    <a:gd name="T67" fmla="*/ 61 h 572"/>
                    <a:gd name="T68" fmla="*/ 72 w 474"/>
                    <a:gd name="T69" fmla="*/ 51 h 572"/>
                    <a:gd name="T70" fmla="*/ 71 w 474"/>
                    <a:gd name="T71" fmla="*/ 44 h 572"/>
                    <a:gd name="T72" fmla="*/ 70 w 474"/>
                    <a:gd name="T73" fmla="*/ 37 h 572"/>
                    <a:gd name="T74" fmla="*/ 68 w 474"/>
                    <a:gd name="T75" fmla="*/ 32 h 572"/>
                    <a:gd name="T76" fmla="*/ 65 w 474"/>
                    <a:gd name="T77" fmla="*/ 28 h 572"/>
                    <a:gd name="T78" fmla="*/ 62 w 474"/>
                    <a:gd name="T79" fmla="*/ 25 h 572"/>
                    <a:gd name="T80" fmla="*/ 59 w 474"/>
                    <a:gd name="T81" fmla="*/ 23 h 572"/>
                    <a:gd name="T82" fmla="*/ 54 w 474"/>
                    <a:gd name="T83" fmla="*/ 21 h 572"/>
                    <a:gd name="T84" fmla="*/ 50 w 474"/>
                    <a:gd name="T85" fmla="*/ 20 h 572"/>
                    <a:gd name="T86" fmla="*/ 43 w 474"/>
                    <a:gd name="T87" fmla="*/ 20 h 572"/>
                    <a:gd name="T88" fmla="*/ 33 w 474"/>
                    <a:gd name="T89" fmla="*/ 20 h 572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474" h="572">
                      <a:moveTo>
                        <a:pt x="0" y="0"/>
                      </a:moveTo>
                      <a:lnTo>
                        <a:pt x="209" y="0"/>
                      </a:lnTo>
                      <a:lnTo>
                        <a:pt x="225" y="0"/>
                      </a:lnTo>
                      <a:lnTo>
                        <a:pt x="242" y="1"/>
                      </a:lnTo>
                      <a:lnTo>
                        <a:pt x="257" y="1"/>
                      </a:lnTo>
                      <a:lnTo>
                        <a:pt x="271" y="2"/>
                      </a:lnTo>
                      <a:lnTo>
                        <a:pt x="284" y="4"/>
                      </a:lnTo>
                      <a:lnTo>
                        <a:pt x="296" y="6"/>
                      </a:lnTo>
                      <a:lnTo>
                        <a:pt x="308" y="8"/>
                      </a:lnTo>
                      <a:lnTo>
                        <a:pt x="318" y="9"/>
                      </a:lnTo>
                      <a:lnTo>
                        <a:pt x="330" y="14"/>
                      </a:lnTo>
                      <a:lnTo>
                        <a:pt x="342" y="19"/>
                      </a:lnTo>
                      <a:lnTo>
                        <a:pt x="353" y="25"/>
                      </a:lnTo>
                      <a:lnTo>
                        <a:pt x="364" y="32"/>
                      </a:lnTo>
                      <a:lnTo>
                        <a:pt x="373" y="38"/>
                      </a:lnTo>
                      <a:lnTo>
                        <a:pt x="384" y="47"/>
                      </a:lnTo>
                      <a:lnTo>
                        <a:pt x="394" y="54"/>
                      </a:lnTo>
                      <a:lnTo>
                        <a:pt x="403" y="63"/>
                      </a:lnTo>
                      <a:lnTo>
                        <a:pt x="412" y="72"/>
                      </a:lnTo>
                      <a:lnTo>
                        <a:pt x="419" y="83"/>
                      </a:lnTo>
                      <a:lnTo>
                        <a:pt x="426" y="94"/>
                      </a:lnTo>
                      <a:lnTo>
                        <a:pt x="433" y="105"/>
                      </a:lnTo>
                      <a:lnTo>
                        <a:pt x="439" y="117"/>
                      </a:lnTo>
                      <a:lnTo>
                        <a:pt x="445" y="129"/>
                      </a:lnTo>
                      <a:lnTo>
                        <a:pt x="452" y="143"/>
                      </a:lnTo>
                      <a:lnTo>
                        <a:pt x="456" y="156"/>
                      </a:lnTo>
                      <a:lnTo>
                        <a:pt x="461" y="171"/>
                      </a:lnTo>
                      <a:lnTo>
                        <a:pt x="465" y="185"/>
                      </a:lnTo>
                      <a:lnTo>
                        <a:pt x="468" y="201"/>
                      </a:lnTo>
                      <a:lnTo>
                        <a:pt x="471" y="218"/>
                      </a:lnTo>
                      <a:lnTo>
                        <a:pt x="472" y="235"/>
                      </a:lnTo>
                      <a:lnTo>
                        <a:pt x="473" y="253"/>
                      </a:lnTo>
                      <a:lnTo>
                        <a:pt x="474" y="273"/>
                      </a:lnTo>
                      <a:lnTo>
                        <a:pt x="474" y="292"/>
                      </a:lnTo>
                      <a:lnTo>
                        <a:pt x="474" y="309"/>
                      </a:lnTo>
                      <a:lnTo>
                        <a:pt x="473" y="326"/>
                      </a:lnTo>
                      <a:lnTo>
                        <a:pt x="472" y="342"/>
                      </a:lnTo>
                      <a:lnTo>
                        <a:pt x="471" y="357"/>
                      </a:lnTo>
                      <a:lnTo>
                        <a:pt x="468" y="372"/>
                      </a:lnTo>
                      <a:lnTo>
                        <a:pt x="465" y="387"/>
                      </a:lnTo>
                      <a:lnTo>
                        <a:pt x="461" y="401"/>
                      </a:lnTo>
                      <a:lnTo>
                        <a:pt x="458" y="414"/>
                      </a:lnTo>
                      <a:lnTo>
                        <a:pt x="452" y="429"/>
                      </a:lnTo>
                      <a:lnTo>
                        <a:pt x="445" y="444"/>
                      </a:lnTo>
                      <a:lnTo>
                        <a:pt x="438" y="457"/>
                      </a:lnTo>
                      <a:lnTo>
                        <a:pt x="431" y="470"/>
                      </a:lnTo>
                      <a:lnTo>
                        <a:pt x="423" y="482"/>
                      </a:lnTo>
                      <a:lnTo>
                        <a:pt x="414" y="495"/>
                      </a:lnTo>
                      <a:lnTo>
                        <a:pt x="405" y="505"/>
                      </a:lnTo>
                      <a:lnTo>
                        <a:pt x="395" y="515"/>
                      </a:lnTo>
                      <a:lnTo>
                        <a:pt x="388" y="522"/>
                      </a:lnTo>
                      <a:lnTo>
                        <a:pt x="379" y="530"/>
                      </a:lnTo>
                      <a:lnTo>
                        <a:pt x="371" y="536"/>
                      </a:lnTo>
                      <a:lnTo>
                        <a:pt x="361" y="542"/>
                      </a:lnTo>
                      <a:lnTo>
                        <a:pt x="352" y="548"/>
                      </a:lnTo>
                      <a:lnTo>
                        <a:pt x="340" y="553"/>
                      </a:lnTo>
                      <a:lnTo>
                        <a:pt x="329" y="558"/>
                      </a:lnTo>
                      <a:lnTo>
                        <a:pt x="316" y="561"/>
                      </a:lnTo>
                      <a:lnTo>
                        <a:pt x="306" y="564"/>
                      </a:lnTo>
                      <a:lnTo>
                        <a:pt x="295" y="565"/>
                      </a:lnTo>
                      <a:lnTo>
                        <a:pt x="284" y="567"/>
                      </a:lnTo>
                      <a:lnTo>
                        <a:pt x="272" y="569"/>
                      </a:lnTo>
                      <a:lnTo>
                        <a:pt x="258" y="570"/>
                      </a:lnTo>
                      <a:lnTo>
                        <a:pt x="245" y="571"/>
                      </a:lnTo>
                      <a:lnTo>
                        <a:pt x="229" y="572"/>
                      </a:lnTo>
                      <a:lnTo>
                        <a:pt x="213" y="572"/>
                      </a:lnTo>
                      <a:lnTo>
                        <a:pt x="0" y="572"/>
                      </a:lnTo>
                      <a:lnTo>
                        <a:pt x="0" y="0"/>
                      </a:lnTo>
                      <a:close/>
                      <a:moveTo>
                        <a:pt x="116" y="98"/>
                      </a:moveTo>
                      <a:lnTo>
                        <a:pt x="116" y="475"/>
                      </a:lnTo>
                      <a:lnTo>
                        <a:pt x="200" y="475"/>
                      </a:lnTo>
                      <a:lnTo>
                        <a:pt x="212" y="475"/>
                      </a:lnTo>
                      <a:lnTo>
                        <a:pt x="223" y="475"/>
                      </a:lnTo>
                      <a:lnTo>
                        <a:pt x="233" y="474"/>
                      </a:lnTo>
                      <a:lnTo>
                        <a:pt x="242" y="474"/>
                      </a:lnTo>
                      <a:lnTo>
                        <a:pt x="251" y="473"/>
                      </a:lnTo>
                      <a:lnTo>
                        <a:pt x="258" y="473"/>
                      </a:lnTo>
                      <a:lnTo>
                        <a:pt x="264" y="472"/>
                      </a:lnTo>
                      <a:lnTo>
                        <a:pt x="270" y="472"/>
                      </a:lnTo>
                      <a:lnTo>
                        <a:pt x="277" y="469"/>
                      </a:lnTo>
                      <a:lnTo>
                        <a:pt x="283" y="467"/>
                      </a:lnTo>
                      <a:lnTo>
                        <a:pt x="290" y="464"/>
                      </a:lnTo>
                      <a:lnTo>
                        <a:pt x="296" y="461"/>
                      </a:lnTo>
                      <a:lnTo>
                        <a:pt x="302" y="458"/>
                      </a:lnTo>
                      <a:lnTo>
                        <a:pt x="307" y="455"/>
                      </a:lnTo>
                      <a:lnTo>
                        <a:pt x="313" y="451"/>
                      </a:lnTo>
                      <a:lnTo>
                        <a:pt x="318" y="446"/>
                      </a:lnTo>
                      <a:lnTo>
                        <a:pt x="322" y="442"/>
                      </a:lnTo>
                      <a:lnTo>
                        <a:pt x="326" y="438"/>
                      </a:lnTo>
                      <a:lnTo>
                        <a:pt x="330" y="431"/>
                      </a:lnTo>
                      <a:lnTo>
                        <a:pt x="335" y="425"/>
                      </a:lnTo>
                      <a:lnTo>
                        <a:pt x="338" y="418"/>
                      </a:lnTo>
                      <a:lnTo>
                        <a:pt x="342" y="410"/>
                      </a:lnTo>
                      <a:lnTo>
                        <a:pt x="346" y="401"/>
                      </a:lnTo>
                      <a:lnTo>
                        <a:pt x="348" y="391"/>
                      </a:lnTo>
                      <a:lnTo>
                        <a:pt x="350" y="382"/>
                      </a:lnTo>
                      <a:lnTo>
                        <a:pt x="353" y="371"/>
                      </a:lnTo>
                      <a:lnTo>
                        <a:pt x="354" y="359"/>
                      </a:lnTo>
                      <a:lnTo>
                        <a:pt x="356" y="345"/>
                      </a:lnTo>
                      <a:lnTo>
                        <a:pt x="358" y="332"/>
                      </a:lnTo>
                      <a:lnTo>
                        <a:pt x="358" y="317"/>
                      </a:lnTo>
                      <a:lnTo>
                        <a:pt x="359" y="302"/>
                      </a:lnTo>
                      <a:lnTo>
                        <a:pt x="359" y="286"/>
                      </a:lnTo>
                      <a:lnTo>
                        <a:pt x="359" y="270"/>
                      </a:lnTo>
                      <a:lnTo>
                        <a:pt x="358" y="256"/>
                      </a:lnTo>
                      <a:lnTo>
                        <a:pt x="358" y="242"/>
                      </a:lnTo>
                      <a:lnTo>
                        <a:pt x="356" y="229"/>
                      </a:lnTo>
                      <a:lnTo>
                        <a:pt x="354" y="217"/>
                      </a:lnTo>
                      <a:lnTo>
                        <a:pt x="353" y="205"/>
                      </a:lnTo>
                      <a:lnTo>
                        <a:pt x="350" y="195"/>
                      </a:lnTo>
                      <a:lnTo>
                        <a:pt x="348" y="185"/>
                      </a:lnTo>
                      <a:lnTo>
                        <a:pt x="346" y="177"/>
                      </a:lnTo>
                      <a:lnTo>
                        <a:pt x="342" y="168"/>
                      </a:lnTo>
                      <a:lnTo>
                        <a:pt x="338" y="161"/>
                      </a:lnTo>
                      <a:lnTo>
                        <a:pt x="334" y="154"/>
                      </a:lnTo>
                      <a:lnTo>
                        <a:pt x="330" y="146"/>
                      </a:lnTo>
                      <a:lnTo>
                        <a:pt x="325" y="140"/>
                      </a:lnTo>
                      <a:lnTo>
                        <a:pt x="320" y="134"/>
                      </a:lnTo>
                      <a:lnTo>
                        <a:pt x="316" y="129"/>
                      </a:lnTo>
                      <a:lnTo>
                        <a:pt x="310" y="125"/>
                      </a:lnTo>
                      <a:lnTo>
                        <a:pt x="304" y="120"/>
                      </a:lnTo>
                      <a:lnTo>
                        <a:pt x="298" y="116"/>
                      </a:lnTo>
                      <a:lnTo>
                        <a:pt x="292" y="112"/>
                      </a:lnTo>
                      <a:lnTo>
                        <a:pt x="284" y="109"/>
                      </a:lnTo>
                      <a:lnTo>
                        <a:pt x="277" y="106"/>
                      </a:lnTo>
                      <a:lnTo>
                        <a:pt x="270" y="104"/>
                      </a:lnTo>
                      <a:lnTo>
                        <a:pt x="261" y="103"/>
                      </a:lnTo>
                      <a:lnTo>
                        <a:pt x="254" y="101"/>
                      </a:lnTo>
                      <a:lnTo>
                        <a:pt x="247" y="100"/>
                      </a:lnTo>
                      <a:lnTo>
                        <a:pt x="237" y="99"/>
                      </a:lnTo>
                      <a:lnTo>
                        <a:pt x="225" y="99"/>
                      </a:lnTo>
                      <a:lnTo>
                        <a:pt x="213" y="98"/>
                      </a:lnTo>
                      <a:lnTo>
                        <a:pt x="199" y="98"/>
                      </a:lnTo>
                      <a:lnTo>
                        <a:pt x="183" y="98"/>
                      </a:lnTo>
                      <a:lnTo>
                        <a:pt x="166" y="98"/>
                      </a:lnTo>
                      <a:lnTo>
                        <a:pt x="116" y="9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9" name="Freeform 126"/>
                <p:cNvSpPr>
                  <a:spLocks noChangeAspect="1"/>
                </p:cNvSpPr>
                <p:nvPr/>
              </p:nvSpPr>
              <p:spPr bwMode="auto">
                <a:xfrm>
                  <a:off x="904" y="1312"/>
                  <a:ext cx="85" cy="115"/>
                </a:xfrm>
                <a:custGeom>
                  <a:avLst/>
                  <a:gdLst>
                    <a:gd name="T0" fmla="*/ 0 w 427"/>
                    <a:gd name="T1" fmla="*/ 115 h 572"/>
                    <a:gd name="T2" fmla="*/ 0 w 427"/>
                    <a:gd name="T3" fmla="*/ 0 h 572"/>
                    <a:gd name="T4" fmla="*/ 83 w 427"/>
                    <a:gd name="T5" fmla="*/ 0 h 572"/>
                    <a:gd name="T6" fmla="*/ 83 w 427"/>
                    <a:gd name="T7" fmla="*/ 20 h 572"/>
                    <a:gd name="T8" fmla="*/ 23 w 427"/>
                    <a:gd name="T9" fmla="*/ 20 h 572"/>
                    <a:gd name="T10" fmla="*/ 23 w 427"/>
                    <a:gd name="T11" fmla="*/ 45 h 572"/>
                    <a:gd name="T12" fmla="*/ 79 w 427"/>
                    <a:gd name="T13" fmla="*/ 45 h 572"/>
                    <a:gd name="T14" fmla="*/ 79 w 427"/>
                    <a:gd name="T15" fmla="*/ 64 h 572"/>
                    <a:gd name="T16" fmla="*/ 23 w 427"/>
                    <a:gd name="T17" fmla="*/ 64 h 572"/>
                    <a:gd name="T18" fmla="*/ 23 w 427"/>
                    <a:gd name="T19" fmla="*/ 95 h 572"/>
                    <a:gd name="T20" fmla="*/ 85 w 427"/>
                    <a:gd name="T21" fmla="*/ 95 h 572"/>
                    <a:gd name="T22" fmla="*/ 85 w 427"/>
                    <a:gd name="T23" fmla="*/ 115 h 572"/>
                    <a:gd name="T24" fmla="*/ 0 w 427"/>
                    <a:gd name="T25" fmla="*/ 115 h 57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27" h="572">
                      <a:moveTo>
                        <a:pt x="0" y="572"/>
                      </a:moveTo>
                      <a:lnTo>
                        <a:pt x="0" y="0"/>
                      </a:lnTo>
                      <a:lnTo>
                        <a:pt x="418" y="0"/>
                      </a:lnTo>
                      <a:lnTo>
                        <a:pt x="418" y="98"/>
                      </a:lnTo>
                      <a:lnTo>
                        <a:pt x="116" y="98"/>
                      </a:lnTo>
                      <a:lnTo>
                        <a:pt x="116" y="223"/>
                      </a:lnTo>
                      <a:lnTo>
                        <a:pt x="399" y="223"/>
                      </a:lnTo>
                      <a:lnTo>
                        <a:pt x="399" y="320"/>
                      </a:lnTo>
                      <a:lnTo>
                        <a:pt x="116" y="320"/>
                      </a:lnTo>
                      <a:lnTo>
                        <a:pt x="116" y="475"/>
                      </a:lnTo>
                      <a:lnTo>
                        <a:pt x="427" y="475"/>
                      </a:lnTo>
                      <a:lnTo>
                        <a:pt x="427" y="572"/>
                      </a:lnTo>
                      <a:lnTo>
                        <a:pt x="0" y="572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608" name="Rectangle 127"/>
              <p:cNvSpPr>
                <a:spLocks noChangeAspect="1" noChangeArrowheads="1"/>
              </p:cNvSpPr>
              <p:nvPr/>
            </p:nvSpPr>
            <p:spPr bwMode="auto">
              <a:xfrm>
                <a:off x="3053" y="654"/>
                <a:ext cx="845" cy="358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4" name="Group 881"/>
          <p:cNvGrpSpPr/>
          <p:nvPr/>
        </p:nvGrpSpPr>
        <p:grpSpPr>
          <a:xfrm>
            <a:off x="253035" y="1307460"/>
            <a:ext cx="2959169" cy="1403591"/>
            <a:chOff x="2299854" y="3860134"/>
            <a:chExt cx="4834332" cy="2366128"/>
          </a:xfrm>
        </p:grpSpPr>
        <p:grpSp>
          <p:nvGrpSpPr>
            <p:cNvPr id="5" name="Group 867"/>
            <p:cNvGrpSpPr/>
            <p:nvPr/>
          </p:nvGrpSpPr>
          <p:grpSpPr>
            <a:xfrm>
              <a:off x="3552785" y="3860134"/>
              <a:ext cx="3581401" cy="2366128"/>
              <a:chOff x="717222" y="4081807"/>
              <a:chExt cx="3581401" cy="2366128"/>
            </a:xfrm>
          </p:grpSpPr>
          <p:grpSp>
            <p:nvGrpSpPr>
              <p:cNvPr id="6" name="Group 164"/>
              <p:cNvGrpSpPr/>
              <p:nvPr/>
            </p:nvGrpSpPr>
            <p:grpSpPr>
              <a:xfrm>
                <a:off x="717222" y="4996206"/>
                <a:ext cx="517689" cy="546756"/>
                <a:chOff x="1737157" y="3048000"/>
                <a:chExt cx="752940" cy="757578"/>
              </a:xfrm>
            </p:grpSpPr>
            <p:grpSp>
              <p:nvGrpSpPr>
                <p:cNvPr id="7" name="Group 33"/>
                <p:cNvGrpSpPr/>
                <p:nvPr/>
              </p:nvGrpSpPr>
              <p:grpSpPr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" name="Group 2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" name="Oval 1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" name="Oval 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9" name="Group 27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9" name="Oval 2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" name="Group 30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2" name="Oval 31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1" name="Group 34"/>
                <p:cNvGrpSpPr/>
                <p:nvPr/>
              </p:nvGrpSpPr>
              <p:grpSpPr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2" name="Group 3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Oval 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5" name="Group 3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1" name="Oval 4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" name="Group 3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7" name="Group 44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8" name="Group 4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3" name="Oval 5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" name="Group 4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" name="Oval 5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" name="Group 4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9" name="Oval 4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" name="Oval 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1" name="Group 54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2" name="Group 5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3" name="Oval 6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" name="Group 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2" name="Oval 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" name="Group 5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" name="Oval 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" name="Oval 5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5" name="Group 64"/>
                <p:cNvGrpSpPr/>
                <p:nvPr/>
              </p:nvGrpSpPr>
              <p:grpSpPr>
                <a:xfrm rot="1351396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6" name="Group 6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73" name="Oval 7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4" name="Oval 7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7" name="Group 6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71" name="Oval 7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2" name="Oval 7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8" name="Group 6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9" name="Oval 6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70" name="Oval 6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1" name="Group 74"/>
                <p:cNvGrpSpPr/>
                <p:nvPr/>
              </p:nvGrpSpPr>
              <p:grpSpPr>
                <a:xfrm rot="13513960">
                  <a:off x="2118156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4" name="Group 7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83" name="Oval 8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4" name="Oval 8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5" name="Group 7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81" name="Oval 8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2" name="Oval 8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6" name="Group 7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79" name="Oval 7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80" name="Oval 7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37" name="Group 84"/>
                <p:cNvGrpSpPr/>
                <p:nvPr/>
              </p:nvGrpSpPr>
              <p:grpSpPr>
                <a:xfrm rot="8237938">
                  <a:off x="1737157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8" name="Group 8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93" name="Oval 9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5" name="Group 8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46" name="Group 8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89" name="Oval 8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0" name="Oval 8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47" name="Group 94"/>
                <p:cNvGrpSpPr/>
                <p:nvPr/>
              </p:nvGrpSpPr>
              <p:grpSpPr>
                <a:xfrm rot="8237938">
                  <a:off x="2111797" y="3502157"/>
                  <a:ext cx="328680" cy="288900"/>
                  <a:chOff x="1946180" y="3067179"/>
                  <a:chExt cx="328680" cy="288900"/>
                </a:xfrm>
              </p:grpSpPr>
              <p:grpSp>
                <p:nvGrpSpPr>
                  <p:cNvPr id="48" name="Group 9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03" name="Oval 10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5" name="Group 9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01" name="Oval 10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2" name="Oval 10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56" name="Group 97"/>
                  <p:cNvGrpSpPr/>
                  <p:nvPr/>
                </p:nvGrpSpPr>
                <p:grpSpPr>
                  <a:xfrm rot="16200000">
                    <a:off x="2007331" y="3061843"/>
                    <a:ext cx="199826" cy="210498"/>
                    <a:chOff x="957298" y="3440543"/>
                    <a:chExt cx="99913" cy="116943"/>
                  </a:xfrm>
                </p:grpSpPr>
                <p:sp>
                  <p:nvSpPr>
                    <p:cNvPr id="99" name="Oval 98"/>
                    <p:cNvSpPr/>
                    <p:nvPr/>
                  </p:nvSpPr>
                  <p:spPr>
                    <a:xfrm>
                      <a:off x="957298" y="3481286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981011" y="3440543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57" name="Group 104"/>
                <p:cNvGrpSpPr/>
                <p:nvPr/>
              </p:nvGrpSpPr>
              <p:grpSpPr>
                <a:xfrm rot="8237938">
                  <a:off x="1895111" y="3497499"/>
                  <a:ext cx="322441" cy="308079"/>
                  <a:chOff x="1946180" y="3048000"/>
                  <a:chExt cx="322441" cy="308079"/>
                </a:xfrm>
              </p:grpSpPr>
              <p:grpSp>
                <p:nvGrpSpPr>
                  <p:cNvPr id="58" name="Group 10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13" name="Oval 11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4" name="Oval 1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0" name="Group 106"/>
                  <p:cNvGrpSpPr/>
                  <p:nvPr/>
                </p:nvGrpSpPr>
                <p:grpSpPr>
                  <a:xfrm rot="1742210" flipV="1">
                    <a:off x="2093597" y="3125682"/>
                    <a:ext cx="175024" cy="197014"/>
                    <a:chOff x="987576" y="3429000"/>
                    <a:chExt cx="79224" cy="109429"/>
                  </a:xfrm>
                </p:grpSpPr>
                <p:sp>
                  <p:nvSpPr>
                    <p:cNvPr id="111" name="Oval 110"/>
                    <p:cNvSpPr/>
                    <p:nvPr/>
                  </p:nvSpPr>
                  <p:spPr>
                    <a:xfrm>
                      <a:off x="987576" y="346222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2" name="Oval 1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1" name="Group 10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09" name="Oval 10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10" name="Oval 1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02" name="Group 114"/>
                <p:cNvGrpSpPr/>
                <p:nvPr/>
              </p:nvGrpSpPr>
              <p:grpSpPr>
                <a:xfrm rot="8237938">
                  <a:off x="1738017" y="3194535"/>
                  <a:ext cx="327853" cy="308079"/>
                  <a:chOff x="1946180" y="3048000"/>
                  <a:chExt cx="327853" cy="308079"/>
                </a:xfrm>
              </p:grpSpPr>
              <p:grpSp>
                <p:nvGrpSpPr>
                  <p:cNvPr id="803" name="Group 11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23" name="Oval 12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" name="Oval 12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4" name="Group 116"/>
                  <p:cNvGrpSpPr/>
                  <p:nvPr/>
                </p:nvGrpSpPr>
                <p:grpSpPr>
                  <a:xfrm rot="1742210" flipV="1">
                    <a:off x="2073756" y="3093089"/>
                    <a:ext cx="200277" cy="236130"/>
                    <a:chOff x="976145" y="3422535"/>
                    <a:chExt cx="90655" cy="131156"/>
                  </a:xfrm>
                </p:grpSpPr>
                <p:sp>
                  <p:nvSpPr>
                    <p:cNvPr id="121" name="Oval 12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2" name="Oval 121"/>
                    <p:cNvSpPr/>
                    <p:nvPr/>
                  </p:nvSpPr>
                  <p:spPr>
                    <a:xfrm>
                      <a:off x="976145" y="3422535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5" name="Group 11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19" name="Oval 11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0" name="Oval 11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06" name="Group 124"/>
                <p:cNvGrpSpPr/>
                <p:nvPr/>
              </p:nvGrpSpPr>
              <p:grpSpPr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07" name="Group 12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3" name="Oval 13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4" name="Oval 13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8" name="Group 12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31" name="Oval 13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" name="Oval 13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09" name="Group 12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0" name="Oval 1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0" name="Group 134"/>
                <p:cNvGrpSpPr/>
                <p:nvPr/>
              </p:nvGrpSpPr>
              <p:grpSpPr>
                <a:xfrm rot="14948542">
                  <a:off x="1790717" y="340717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11" name="Group 13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4" name="Oval 1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2" name="Group 13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41" name="Oval 14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2" name="Oval 1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3" name="Group 13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39" name="Oval 13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Oval 13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4" name="Group 144"/>
                <p:cNvGrpSpPr/>
                <p:nvPr/>
              </p:nvGrpSpPr>
              <p:grpSpPr>
                <a:xfrm rot="14948542">
                  <a:off x="2171718" y="3330977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15" name="Group 14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6" name="Group 14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51" name="Oval 15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17" name="Group 14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Oval 1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18" name="Group 154"/>
                <p:cNvGrpSpPr/>
                <p:nvPr/>
              </p:nvGrpSpPr>
              <p:grpSpPr>
                <a:xfrm rot="14948542">
                  <a:off x="1984020" y="3086720"/>
                  <a:ext cx="490499" cy="423181"/>
                  <a:chOff x="1935349" y="2902872"/>
                  <a:chExt cx="490499" cy="423181"/>
                </a:xfrm>
              </p:grpSpPr>
              <p:grpSp>
                <p:nvGrpSpPr>
                  <p:cNvPr id="819" name="Group 155"/>
                  <p:cNvGrpSpPr/>
                  <p:nvPr/>
                </p:nvGrpSpPr>
                <p:grpSpPr>
                  <a:xfrm rot="19788946">
                    <a:off x="1935349" y="3148009"/>
                    <a:ext cx="174937" cy="167908"/>
                    <a:chOff x="990600" y="3429000"/>
                    <a:chExt cx="88385" cy="102612"/>
                  </a:xfrm>
                </p:grpSpPr>
                <p:sp>
                  <p:nvSpPr>
                    <p:cNvPr id="163" name="Oval 162"/>
                    <p:cNvSpPr/>
                    <p:nvPr/>
                  </p:nvSpPr>
                  <p:spPr>
                    <a:xfrm>
                      <a:off x="1002785" y="3455412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4" name="Oval 1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0" name="Group 1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61" name="Oval 1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2" name="Oval 1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1" name="Group 157"/>
                  <p:cNvGrpSpPr/>
                  <p:nvPr/>
                </p:nvGrpSpPr>
                <p:grpSpPr>
                  <a:xfrm rot="16200000">
                    <a:off x="2100478" y="2875030"/>
                    <a:ext cx="297528" cy="353212"/>
                    <a:chOff x="990600" y="3479800"/>
                    <a:chExt cx="148764" cy="196229"/>
                  </a:xfrm>
                </p:grpSpPr>
                <p:sp>
                  <p:nvSpPr>
                    <p:cNvPr id="159" name="Oval 1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0" name="Oval 159"/>
                    <p:cNvSpPr/>
                    <p:nvPr/>
                  </p:nvSpPr>
                  <p:spPr>
                    <a:xfrm>
                      <a:off x="1063164" y="359982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822" name="Group 830"/>
              <p:cNvGrpSpPr/>
              <p:nvPr/>
            </p:nvGrpSpPr>
            <p:grpSpPr>
              <a:xfrm>
                <a:off x="2941163" y="4998597"/>
                <a:ext cx="480767" cy="487804"/>
                <a:chOff x="1828800" y="4074769"/>
                <a:chExt cx="562331" cy="589403"/>
              </a:xfrm>
            </p:grpSpPr>
            <p:grpSp>
              <p:nvGrpSpPr>
                <p:cNvPr id="823" name="Group 166"/>
                <p:cNvGrpSpPr/>
                <p:nvPr/>
              </p:nvGrpSpPr>
              <p:grpSpPr>
                <a:xfrm>
                  <a:off x="1952573" y="4074769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824" name="Group 29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05" name="Oval 30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6" name="Oval 30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5" name="Group 298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03" name="Oval 302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4" name="Oval 30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26" name="Group 29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01" name="Oval 30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2" name="Oval 30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27" name="Group 167"/>
                <p:cNvGrpSpPr/>
                <p:nvPr/>
              </p:nvGrpSpPr>
              <p:grpSpPr>
                <a:xfrm>
                  <a:off x="2076195" y="4201887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828" name="Group 28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96" name="Oval 29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7" name="Oval 29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1" name="Group 28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94" name="Oval 293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5" name="Oval 29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5" name="Group 290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92" name="Oval 291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3" name="Oval 29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66" name="Group 168"/>
                <p:cNvGrpSpPr/>
                <p:nvPr/>
              </p:nvGrpSpPr>
              <p:grpSpPr>
                <a:xfrm>
                  <a:off x="1857358" y="4265446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67" name="Group 279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87" name="Oval 28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8" name="Oval 28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68" name="Group 280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85" name="Oval 284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6" name="Oval 28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5" name="Group 281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83" name="Oval 282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4" name="Oval 28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76" name="Group 169"/>
                <p:cNvGrpSpPr/>
                <p:nvPr/>
              </p:nvGrpSpPr>
              <p:grpSpPr>
                <a:xfrm>
                  <a:off x="1980980" y="4392564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77" name="Group 270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8" name="Oval 277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9" name="Oval 27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78" name="Group 27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76" name="Oval 27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5" name="Group 272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74" name="Oval 273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6" name="Group 170"/>
                <p:cNvGrpSpPr/>
                <p:nvPr/>
              </p:nvGrpSpPr>
              <p:grpSpPr>
                <a:xfrm rot="13513960">
                  <a:off x="1855949" y="4143894"/>
                  <a:ext cx="256482" cy="249904"/>
                  <a:chOff x="1946180" y="3048000"/>
                  <a:chExt cx="307493" cy="308079"/>
                </a:xfrm>
              </p:grpSpPr>
              <p:grpSp>
                <p:nvGrpSpPr>
                  <p:cNvPr id="87" name="Group 26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0" name="Oval 26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68" name="Oval 267"/>
                  <p:cNvSpPr/>
                  <p:nvPr/>
                </p:nvSpPr>
                <p:spPr>
                  <a:xfrm rot="1742210" flipV="1">
                    <a:off x="2085330" y="3183377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8" name="Group 26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65" name="Oval 26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6" name="Oval 26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95" name="Group 171"/>
                <p:cNvGrpSpPr/>
                <p:nvPr/>
              </p:nvGrpSpPr>
              <p:grpSpPr>
                <a:xfrm rot="13513960">
                  <a:off x="2088304" y="4328298"/>
                  <a:ext cx="274154" cy="249904"/>
                  <a:chOff x="1946180" y="3048000"/>
                  <a:chExt cx="328680" cy="308079"/>
                </a:xfrm>
              </p:grpSpPr>
              <p:grpSp>
                <p:nvGrpSpPr>
                  <p:cNvPr id="832" name="Group 25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0" name="Oval 25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1" name="Oval 26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3" name="Group 25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8" name="Oval 25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9" name="Oval 25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4" name="Group 25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56" name="Oval 25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7" name="Oval 25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35" name="Group 172"/>
                <p:cNvGrpSpPr/>
                <p:nvPr/>
              </p:nvGrpSpPr>
              <p:grpSpPr>
                <a:xfrm rot="8237938">
                  <a:off x="1828800" y="4306363"/>
                  <a:ext cx="213840" cy="256971"/>
                  <a:chOff x="1946180" y="3048000"/>
                  <a:chExt cx="263620" cy="308079"/>
                </a:xfrm>
              </p:grpSpPr>
              <p:grpSp>
                <p:nvGrpSpPr>
                  <p:cNvPr id="836" name="Group 24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51" name="Oval 25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52" name="Oval 25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37" name="Group 24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47" name="Oval 24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8" name="Oval 24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38" name="Group 173"/>
                <p:cNvGrpSpPr/>
                <p:nvPr/>
              </p:nvGrpSpPr>
              <p:grpSpPr>
                <a:xfrm rot="8237938">
                  <a:off x="2079099" y="4456727"/>
                  <a:ext cx="249428" cy="172057"/>
                  <a:chOff x="1946180" y="3149802"/>
                  <a:chExt cx="307493" cy="206277"/>
                </a:xfrm>
              </p:grpSpPr>
              <p:grpSp>
                <p:nvGrpSpPr>
                  <p:cNvPr id="850" name="Group 23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42" name="Oval 24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3" name="Oval 24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41" name="Oval 240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55" name="Group 174"/>
                <p:cNvGrpSpPr/>
                <p:nvPr/>
              </p:nvGrpSpPr>
              <p:grpSpPr>
                <a:xfrm rot="8237938">
                  <a:off x="2016878" y="4407201"/>
                  <a:ext cx="139667" cy="256971"/>
                  <a:chOff x="1946180" y="3048000"/>
                  <a:chExt cx="172180" cy="308079"/>
                </a:xfrm>
              </p:grpSpPr>
              <p:grpSp>
                <p:nvGrpSpPr>
                  <p:cNvPr id="856" name="Group 22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33" name="Oval 23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4" name="Oval 23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30" name="Oval 229"/>
                  <p:cNvSpPr/>
                  <p:nvPr/>
                </p:nvSpPr>
                <p:spPr>
                  <a:xfrm rot="16200000">
                    <a:off x="197358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6" name="Group 175"/>
                <p:cNvGrpSpPr/>
                <p:nvPr/>
              </p:nvGrpSpPr>
              <p:grpSpPr>
                <a:xfrm rot="8237938">
                  <a:off x="1847219" y="4226975"/>
                  <a:ext cx="230111" cy="194926"/>
                  <a:chOff x="1926121" y="3048000"/>
                  <a:chExt cx="283679" cy="233694"/>
                </a:xfrm>
              </p:grpSpPr>
              <p:sp>
                <p:nvSpPr>
                  <p:cNvPr id="225" name="Oval 224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97" name="Group 21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20" name="Oval 21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1" name="Oval 22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98" name="Group 176"/>
                <p:cNvGrpSpPr/>
                <p:nvPr/>
              </p:nvGrpSpPr>
              <p:grpSpPr>
                <a:xfrm rot="8237938">
                  <a:off x="2092190" y="4133670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105" name="Group 20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6" name="Oval 21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6" name="Group 208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13" name="Oval 212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4" name="Oval 21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07" name="Group 20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11" name="Oval 21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2" name="Oval 2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08" name="Group 177"/>
                <p:cNvGrpSpPr/>
                <p:nvPr/>
              </p:nvGrpSpPr>
              <p:grpSpPr>
                <a:xfrm rot="14948542">
                  <a:off x="1842997" y="4391664"/>
                  <a:ext cx="274154" cy="206456"/>
                  <a:chOff x="1946180" y="3101562"/>
                  <a:chExt cx="328680" cy="254517"/>
                </a:xfrm>
              </p:grpSpPr>
              <p:grpSp>
                <p:nvGrpSpPr>
                  <p:cNvPr id="115" name="Group 19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06" name="Oval 20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7" name="Oval 20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16" name="Group 19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04" name="Oval 203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5" name="Oval 20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17" name="Group 180"/>
                <p:cNvGrpSpPr/>
                <p:nvPr/>
              </p:nvGrpSpPr>
              <p:grpSpPr>
                <a:xfrm rot="13137488">
                  <a:off x="2259784" y="4271848"/>
                  <a:ext cx="131347" cy="167325"/>
                  <a:chOff x="990600" y="3429000"/>
                  <a:chExt cx="79560" cy="126060"/>
                </a:xfrm>
              </p:grpSpPr>
              <p:sp>
                <p:nvSpPr>
                  <p:cNvPr id="188" name="Oval 187"/>
                  <p:cNvSpPr/>
                  <p:nvPr/>
                </p:nvSpPr>
                <p:spPr>
                  <a:xfrm>
                    <a:off x="993960" y="347886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Oval 188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8" name="Group 181"/>
                <p:cNvGrpSpPr/>
                <p:nvPr/>
              </p:nvGrpSpPr>
              <p:grpSpPr>
                <a:xfrm rot="16690752" flipV="1">
                  <a:off x="2176355" y="4146551"/>
                  <a:ext cx="140416" cy="182100"/>
                  <a:chOff x="990600" y="3429000"/>
                  <a:chExt cx="76200" cy="124691"/>
                </a:xfrm>
              </p:grpSpPr>
              <p:sp>
                <p:nvSpPr>
                  <p:cNvPr id="186" name="Oval 185"/>
                  <p:cNvSpPr/>
                  <p:nvPr/>
                </p:nvSpPr>
                <p:spPr>
                  <a:xfrm>
                    <a:off x="990600" y="34774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Oval 186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84" name="Oval 183"/>
                <p:cNvSpPr/>
                <p:nvPr/>
              </p:nvSpPr>
              <p:spPr>
                <a:xfrm rot="9548542">
                  <a:off x="2131521" y="424482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9548542">
                  <a:off x="2158677" y="4316102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5" name="Group 318"/>
              <p:cNvGrpSpPr/>
              <p:nvPr/>
            </p:nvGrpSpPr>
            <p:grpSpPr>
              <a:xfrm>
                <a:off x="2033710" y="5980635"/>
                <a:ext cx="511528" cy="467300"/>
                <a:chOff x="1793594" y="3132953"/>
                <a:chExt cx="624255" cy="667557"/>
              </a:xfrm>
            </p:grpSpPr>
            <p:grpSp>
              <p:nvGrpSpPr>
                <p:cNvPr id="126" name="Group 319"/>
                <p:cNvGrpSpPr/>
                <p:nvPr/>
              </p:nvGrpSpPr>
              <p:grpSpPr>
                <a:xfrm>
                  <a:off x="1946180" y="3132953"/>
                  <a:ext cx="320557" cy="223126"/>
                  <a:chOff x="1946180" y="3132953"/>
                  <a:chExt cx="320557" cy="223126"/>
                </a:xfrm>
              </p:grpSpPr>
              <p:grpSp>
                <p:nvGrpSpPr>
                  <p:cNvPr id="127" name="Group 450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8" name="Oval 457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9" name="Oval 45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68" name="Group 451"/>
                  <p:cNvGrpSpPr/>
                  <p:nvPr/>
                </p:nvGrpSpPr>
                <p:grpSpPr>
                  <a:xfrm rot="1742210" flipV="1">
                    <a:off x="2058093" y="3132953"/>
                    <a:ext cx="208644" cy="180553"/>
                    <a:chOff x="972358" y="3429000"/>
                    <a:chExt cx="94442" cy="100286"/>
                  </a:xfrm>
                </p:grpSpPr>
                <p:sp>
                  <p:nvSpPr>
                    <p:cNvPr id="456" name="Oval 455"/>
                    <p:cNvSpPr/>
                    <p:nvPr/>
                  </p:nvSpPr>
                  <p:spPr>
                    <a:xfrm>
                      <a:off x="972358" y="3453086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7" name="Oval 45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70" name="Group 320"/>
                <p:cNvGrpSpPr/>
                <p:nvPr/>
              </p:nvGrpSpPr>
              <p:grpSpPr>
                <a:xfrm>
                  <a:off x="2098580" y="3200400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875" name="Group 44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9" name="Oval 44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0" name="Oval 44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48" name="Oval 447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76" name="Group 44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45" name="Oval 44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6" name="Oval 44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77" name="Group 321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78" name="Group 43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0" name="Oval 43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1" name="Oval 44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79" name="Group 43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38" name="Oval 43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9" name="Oval 43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1" name="Group 43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6" name="Oval 43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7" name="Oval 43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82" name="Group 322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885" name="Group 42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1" name="Oval 43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2" name="Oval 43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6" name="Group 42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29" name="Oval 42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30" name="Oval 42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887" name="Group 42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27" name="Oval 42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8" name="Oval 42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88" name="Group 323"/>
                <p:cNvGrpSpPr/>
                <p:nvPr/>
              </p:nvGrpSpPr>
              <p:grpSpPr>
                <a:xfrm rot="13513960">
                  <a:off x="1870181" y="3138887"/>
                  <a:ext cx="263620" cy="311980"/>
                  <a:chOff x="1946180" y="3048000"/>
                  <a:chExt cx="263620" cy="311980"/>
                </a:xfrm>
              </p:grpSpPr>
              <p:grpSp>
                <p:nvGrpSpPr>
                  <p:cNvPr id="890" name="Group 41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22" name="Oval 42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3" name="Oval 42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20" name="Oval 419"/>
                  <p:cNvSpPr/>
                  <p:nvPr/>
                </p:nvSpPr>
                <p:spPr>
                  <a:xfrm rot="1742210" flipV="1">
                    <a:off x="2007219" y="3222791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91" name="Group 416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18" name="Oval 41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9" name="Oval 41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895" name="Group 324"/>
                <p:cNvGrpSpPr/>
                <p:nvPr/>
              </p:nvGrpSpPr>
              <p:grpSpPr>
                <a:xfrm rot="13513960">
                  <a:off x="2112676" y="3360870"/>
                  <a:ext cx="293660" cy="278053"/>
                  <a:chOff x="1981200" y="3048000"/>
                  <a:chExt cx="293660" cy="278053"/>
                </a:xfrm>
              </p:grpSpPr>
              <p:grpSp>
                <p:nvGrpSpPr>
                  <p:cNvPr id="128" name="Group 40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11" name="Oval 41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2" name="Oval 41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5" name="Group 40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9" name="Oval 40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10" name="Oval 4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36" name="Group 325"/>
                <p:cNvGrpSpPr/>
                <p:nvPr/>
              </p:nvGrpSpPr>
              <p:grpSpPr>
                <a:xfrm rot="8237938">
                  <a:off x="1793594" y="3325655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137" name="Group 39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04" name="Oval 403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5" name="Oval 40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38" name="Group 39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0" name="Oval 39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01" name="Oval 40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45" name="Group 326"/>
                <p:cNvGrpSpPr/>
                <p:nvPr/>
              </p:nvGrpSpPr>
              <p:grpSpPr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395" name="Oval 394"/>
                  <p:cNvSpPr/>
                  <p:nvPr/>
                </p:nvSpPr>
                <p:spPr>
                  <a:xfrm rot="19788946">
                    <a:off x="1972890" y="3224187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4" name="Oval 393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6" name="Group 327"/>
                <p:cNvGrpSpPr/>
                <p:nvPr/>
              </p:nvGrpSpPr>
              <p:grpSpPr>
                <a:xfrm rot="8237938">
                  <a:off x="1908078" y="3492431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147" name="Group 37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86" name="Oval 385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7" name="Oval 38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85" name="Oval 384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3" name="Oval 382"/>
                  <p:cNvSpPr/>
                  <p:nvPr/>
                </p:nvSpPr>
                <p:spPr>
                  <a:xfrm rot="16200000">
                    <a:off x="197358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8" name="Group 328"/>
                <p:cNvGrpSpPr/>
                <p:nvPr/>
              </p:nvGrpSpPr>
              <p:grpSpPr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378" name="Oval 377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55" name="Group 371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4" name="Oval 37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56" name="Group 329"/>
                <p:cNvGrpSpPr/>
                <p:nvPr/>
              </p:nvGrpSpPr>
              <p:grpSpPr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157" name="Group 36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66" name="Oval 36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364" name="Oval 363"/>
                  <p:cNvSpPr/>
                  <p:nvPr/>
                </p:nvSpPr>
                <p:spPr>
                  <a:xfrm rot="16200000">
                    <a:off x="2065021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58" name="Group 330"/>
                <p:cNvGrpSpPr/>
                <p:nvPr/>
              </p:nvGrpSpPr>
              <p:grpSpPr>
                <a:xfrm rot="14948542">
                  <a:off x="2015203" y="3134977"/>
                  <a:ext cx="207433" cy="597859"/>
                  <a:chOff x="2067427" y="3101562"/>
                  <a:chExt cx="207433" cy="597859"/>
                </a:xfrm>
              </p:grpSpPr>
              <p:grpSp>
                <p:nvGrpSpPr>
                  <p:cNvPr id="165" name="Group 351"/>
                  <p:cNvGrpSpPr/>
                  <p:nvPr/>
                </p:nvGrpSpPr>
                <p:grpSpPr>
                  <a:xfrm rot="19788946">
                    <a:off x="2067427" y="3198505"/>
                    <a:ext cx="151495" cy="500916"/>
                    <a:chOff x="993960" y="3478860"/>
                    <a:chExt cx="76541" cy="306120"/>
                  </a:xfrm>
                </p:grpSpPr>
                <p:sp>
                  <p:nvSpPr>
                    <p:cNvPr id="359" name="Oval 35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60" name="Oval 359"/>
                    <p:cNvSpPr/>
                    <p:nvPr/>
                  </p:nvSpPr>
                  <p:spPr>
                    <a:xfrm>
                      <a:off x="994301" y="370878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6" name="Group 35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57" name="Oval 35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58" name="Oval 35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67" name="Group 331"/>
                <p:cNvGrpSpPr/>
                <p:nvPr/>
              </p:nvGrpSpPr>
              <p:grpSpPr>
                <a:xfrm rot="14948542">
                  <a:off x="2116372" y="3380546"/>
                  <a:ext cx="314847" cy="196238"/>
                  <a:chOff x="1981200" y="3048000"/>
                  <a:chExt cx="314847" cy="196238"/>
                </a:xfrm>
              </p:grpSpPr>
              <p:sp>
                <p:nvSpPr>
                  <p:cNvPr id="348" name="Oval 347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68" name="Group 34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46" name="Oval 34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69" name="Group 332"/>
                <p:cNvGrpSpPr/>
                <p:nvPr/>
              </p:nvGrpSpPr>
              <p:grpSpPr>
                <a:xfrm rot="14948542">
                  <a:off x="2084949" y="3273746"/>
                  <a:ext cx="412445" cy="196237"/>
                  <a:chOff x="1883602" y="3048001"/>
                  <a:chExt cx="412445" cy="196237"/>
                </a:xfrm>
              </p:grpSpPr>
              <p:sp>
                <p:nvSpPr>
                  <p:cNvPr id="339" name="Oval 338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70" name="Group 335"/>
                  <p:cNvGrpSpPr/>
                  <p:nvPr/>
                </p:nvGrpSpPr>
                <p:grpSpPr>
                  <a:xfrm rot="16200000">
                    <a:off x="1960768" y="2970835"/>
                    <a:ext cx="171882" cy="326213"/>
                    <a:chOff x="980859" y="3374771"/>
                    <a:chExt cx="85941" cy="181229"/>
                  </a:xfrm>
                </p:grpSpPr>
                <p:sp>
                  <p:nvSpPr>
                    <p:cNvPr id="337" name="Oval 33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38" name="Oval 337"/>
                    <p:cNvSpPr/>
                    <p:nvPr/>
                  </p:nvSpPr>
                  <p:spPr>
                    <a:xfrm>
                      <a:off x="980859" y="337477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171" name="Group 459"/>
              <p:cNvGrpSpPr/>
              <p:nvPr/>
            </p:nvGrpSpPr>
            <p:grpSpPr>
              <a:xfrm>
                <a:off x="2062272" y="4081807"/>
                <a:ext cx="473540" cy="433632"/>
                <a:chOff x="1739671" y="3048000"/>
                <a:chExt cx="725554" cy="689079"/>
              </a:xfrm>
            </p:grpSpPr>
            <p:grpSp>
              <p:nvGrpSpPr>
                <p:cNvPr id="172" name="Group 460"/>
                <p:cNvGrpSpPr/>
                <p:nvPr/>
              </p:nvGrpSpPr>
              <p:grpSpPr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73" name="Group 59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9" name="Oval 59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00" name="Oval 59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4" name="Group 59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97" name="Oval 59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8" name="Oval 59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5" name="Group 59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5" name="Oval 59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6" name="Oval 59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76" name="Group 461"/>
                <p:cNvGrpSpPr/>
                <p:nvPr/>
              </p:nvGrpSpPr>
              <p:grpSpPr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77" name="Group 58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0" name="Oval 58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91" name="Oval 59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8" name="Group 58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88" name="Oval 58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9" name="Oval 58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9" name="Group 58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86" name="Oval 58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7" name="Oval 58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80" name="Group 462"/>
                <p:cNvGrpSpPr/>
                <p:nvPr/>
              </p:nvGrpSpPr>
              <p:grpSpPr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81" name="Group 573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81" name="Oval 580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2" name="Oval 58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82" name="Group 57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9" name="Oval 57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80" name="Oval 57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83" name="Group 575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77" name="Oval 576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8" name="Oval 57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0" name="Group 463"/>
                <p:cNvGrpSpPr/>
                <p:nvPr/>
              </p:nvGrpSpPr>
              <p:grpSpPr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1" name="Group 564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72" name="Oval 57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3" name="Oval 57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2" name="Group 565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0" name="Oval 569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71" name="Oval 57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3" name="Group 566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68" name="Oval 56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9" name="Oval 56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4" name="Group 464"/>
                <p:cNvGrpSpPr/>
                <p:nvPr/>
              </p:nvGrpSpPr>
              <p:grpSpPr>
                <a:xfrm rot="1351396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5" name="Group 555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63" name="Oval 56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4" name="Oval 56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6" name="Group 556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61" name="Oval 56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2" name="Oval 56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97" name="Group 557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9" name="Oval 558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60" name="Oval 55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98" name="Group 465"/>
                <p:cNvGrpSpPr/>
                <p:nvPr/>
              </p:nvGrpSpPr>
              <p:grpSpPr>
                <a:xfrm rot="13513960">
                  <a:off x="2114466" y="3356574"/>
                  <a:ext cx="328190" cy="297479"/>
                  <a:chOff x="1946670" y="3048000"/>
                  <a:chExt cx="328190" cy="297479"/>
                </a:xfrm>
              </p:grpSpPr>
              <p:grpSp>
                <p:nvGrpSpPr>
                  <p:cNvPr id="199" name="Group 546"/>
                  <p:cNvGrpSpPr/>
                  <p:nvPr/>
                </p:nvGrpSpPr>
                <p:grpSpPr>
                  <a:xfrm rot="19788946">
                    <a:off x="1946670" y="3126965"/>
                    <a:ext cx="189686" cy="218514"/>
                    <a:chOff x="993960" y="3421522"/>
                    <a:chExt cx="95837" cy="133538"/>
                  </a:xfrm>
                </p:grpSpPr>
                <p:sp>
                  <p:nvSpPr>
                    <p:cNvPr id="554" name="Oval 553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5" name="Oval 554"/>
                    <p:cNvSpPr/>
                    <p:nvPr/>
                  </p:nvSpPr>
                  <p:spPr>
                    <a:xfrm>
                      <a:off x="1013597" y="3421522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0" name="Group 547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52" name="Oval 551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3" name="Oval 55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1" name="Group 548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0" name="Oval 549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51" name="Oval 55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02" name="Group 466"/>
                <p:cNvGrpSpPr/>
                <p:nvPr/>
              </p:nvGrpSpPr>
              <p:grpSpPr>
                <a:xfrm rot="8237938">
                  <a:off x="1739671" y="3346733"/>
                  <a:ext cx="325782" cy="308079"/>
                  <a:chOff x="1946180" y="3048000"/>
                  <a:chExt cx="325782" cy="308079"/>
                </a:xfrm>
              </p:grpSpPr>
              <p:grpSp>
                <p:nvGrpSpPr>
                  <p:cNvPr id="203" name="Group 537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45" name="Oval 544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6" name="Oval 54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8" name="Group 538"/>
                  <p:cNvGrpSpPr/>
                  <p:nvPr/>
                </p:nvGrpSpPr>
                <p:grpSpPr>
                  <a:xfrm rot="1742210" flipV="1">
                    <a:off x="2069460" y="3112756"/>
                    <a:ext cx="202502" cy="203695"/>
                    <a:chOff x="975138" y="3429000"/>
                    <a:chExt cx="91662" cy="113140"/>
                  </a:xfrm>
                </p:grpSpPr>
                <p:sp>
                  <p:nvSpPr>
                    <p:cNvPr id="543" name="Oval 542"/>
                    <p:cNvSpPr/>
                    <p:nvPr/>
                  </p:nvSpPr>
                  <p:spPr>
                    <a:xfrm>
                      <a:off x="975138" y="346594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4" name="Oval 54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09" name="Group 539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41" name="Oval 540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42" name="Oval 54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10" name="Group 467"/>
                <p:cNvGrpSpPr/>
                <p:nvPr/>
              </p:nvGrpSpPr>
              <p:grpSpPr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536" name="Oval 535"/>
                  <p:cNvSpPr/>
                  <p:nvPr/>
                </p:nvSpPr>
                <p:spPr>
                  <a:xfrm rot="19788946">
                    <a:off x="1972890" y="3224187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5" name="Oval 534"/>
                  <p:cNvSpPr/>
                  <p:nvPr/>
                </p:nvSpPr>
                <p:spPr>
                  <a:xfrm rot="1742210" flipV="1">
                    <a:off x="2085330" y="3183378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7" name="Group 468"/>
                <p:cNvGrpSpPr/>
                <p:nvPr/>
              </p:nvGrpSpPr>
              <p:grpSpPr>
                <a:xfrm rot="8237938">
                  <a:off x="1857666" y="3296312"/>
                  <a:ext cx="598314" cy="381916"/>
                  <a:chOff x="1622990" y="3063652"/>
                  <a:chExt cx="598314" cy="381916"/>
                </a:xfrm>
              </p:grpSpPr>
              <p:grpSp>
                <p:nvGrpSpPr>
                  <p:cNvPr id="218" name="Group 519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27" name="Oval 52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19" name="Group 520"/>
                  <p:cNvGrpSpPr/>
                  <p:nvPr/>
                </p:nvGrpSpPr>
                <p:grpSpPr>
                  <a:xfrm rot="1742210" flipV="1">
                    <a:off x="1622990" y="3063652"/>
                    <a:ext cx="598314" cy="381916"/>
                    <a:chOff x="795975" y="3293069"/>
                    <a:chExt cx="270825" cy="212131"/>
                  </a:xfrm>
                </p:grpSpPr>
                <p:sp>
                  <p:nvSpPr>
                    <p:cNvPr id="525" name="Oval 524"/>
                    <p:cNvSpPr/>
                    <p:nvPr/>
                  </p:nvSpPr>
                  <p:spPr>
                    <a:xfrm>
                      <a:off x="795975" y="3293069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26" name="Oval 52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23" name="Oval 522"/>
                  <p:cNvSpPr/>
                  <p:nvPr/>
                </p:nvSpPr>
                <p:spPr>
                  <a:xfrm rot="16200000">
                    <a:off x="1972845" y="3086004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2" name="Group 469"/>
                <p:cNvGrpSpPr/>
                <p:nvPr/>
              </p:nvGrpSpPr>
              <p:grpSpPr>
                <a:xfrm rot="8237938">
                  <a:off x="1741190" y="3204767"/>
                  <a:ext cx="332140" cy="295254"/>
                  <a:chOff x="1942720" y="3048000"/>
                  <a:chExt cx="332140" cy="295254"/>
                </a:xfrm>
              </p:grpSpPr>
              <p:grpSp>
                <p:nvGrpSpPr>
                  <p:cNvPr id="223" name="Group 510"/>
                  <p:cNvGrpSpPr/>
                  <p:nvPr/>
                </p:nvGrpSpPr>
                <p:grpSpPr>
                  <a:xfrm rot="19788946">
                    <a:off x="1942720" y="3150729"/>
                    <a:ext cx="157470" cy="192525"/>
                    <a:chOff x="990600" y="3429000"/>
                    <a:chExt cx="79560" cy="117656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1028730" y="3478860"/>
                      <a:ext cx="41430" cy="6779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9" name="Oval 51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4" name="Group 511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6" name="Oval 515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7" name="Oval 51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6" name="Group 512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14" name="Oval 513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5" name="Oval 514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27" name="Group 470"/>
                <p:cNvGrpSpPr/>
                <p:nvPr/>
              </p:nvGrpSpPr>
              <p:grpSpPr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28" name="Group 50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9" name="Oval 508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10" name="Oval 50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29" name="Group 502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07" name="Oval 506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8" name="Oval 50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1" name="Group 50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05" name="Oval 50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6" name="Oval 50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32" name="Group 471"/>
                <p:cNvGrpSpPr/>
                <p:nvPr/>
              </p:nvGrpSpPr>
              <p:grpSpPr>
                <a:xfrm rot="14948542">
                  <a:off x="1794930" y="3410079"/>
                  <a:ext cx="328680" cy="299062"/>
                  <a:chOff x="1946180" y="3057017"/>
                  <a:chExt cx="328680" cy="299062"/>
                </a:xfrm>
              </p:grpSpPr>
              <p:grpSp>
                <p:nvGrpSpPr>
                  <p:cNvPr id="235" name="Group 492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0" name="Oval 499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501" name="Oval 50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6" name="Group 49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98" name="Oval 49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9" name="Oval 49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37" name="Group 494"/>
                  <p:cNvGrpSpPr/>
                  <p:nvPr/>
                </p:nvGrpSpPr>
                <p:grpSpPr>
                  <a:xfrm rot="16200000">
                    <a:off x="2022556" y="3044186"/>
                    <a:ext cx="174426" cy="200088"/>
                    <a:chOff x="975079" y="3444847"/>
                    <a:chExt cx="87213" cy="111160"/>
                  </a:xfrm>
                </p:grpSpPr>
                <p:sp>
                  <p:nvSpPr>
                    <p:cNvPr id="496" name="Oval 495"/>
                    <p:cNvSpPr/>
                    <p:nvPr/>
                  </p:nvSpPr>
                  <p:spPr>
                    <a:xfrm>
                      <a:off x="990601" y="3519081"/>
                      <a:ext cx="71691" cy="3692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7" name="Oval 496"/>
                    <p:cNvSpPr/>
                    <p:nvPr/>
                  </p:nvSpPr>
                  <p:spPr>
                    <a:xfrm>
                      <a:off x="975079" y="3444847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38" name="Group 472"/>
                <p:cNvGrpSpPr/>
                <p:nvPr/>
              </p:nvGrpSpPr>
              <p:grpSpPr>
                <a:xfrm rot="14948542">
                  <a:off x="2198406" y="3292249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239" name="Group 484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89" name="Oval 488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90" name="Oval 489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87" name="Oval 486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0" name="Group 473"/>
                <p:cNvGrpSpPr/>
                <p:nvPr/>
              </p:nvGrpSpPr>
              <p:grpSpPr>
                <a:xfrm rot="14948542">
                  <a:off x="2151519" y="3207887"/>
                  <a:ext cx="348740" cy="278672"/>
                  <a:chOff x="1926120" y="3048000"/>
                  <a:chExt cx="348740" cy="278672"/>
                </a:xfrm>
              </p:grpSpPr>
              <p:sp>
                <p:nvSpPr>
                  <p:cNvPr id="483" name="Oval 482"/>
                  <p:cNvSpPr/>
                  <p:nvPr/>
                </p:nvSpPr>
                <p:spPr>
                  <a:xfrm rot="19788946">
                    <a:off x="1926120" y="3157006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44" name="Group 475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80" name="Oval 479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81" name="Oval 480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45" name="Group 476"/>
                  <p:cNvGrpSpPr/>
                  <p:nvPr/>
                </p:nvGrpSpPr>
                <p:grpSpPr>
                  <a:xfrm rot="16200000">
                    <a:off x="2002741" y="3117917"/>
                    <a:ext cx="278672" cy="138838"/>
                    <a:chOff x="927464" y="3479800"/>
                    <a:chExt cx="139336" cy="77132"/>
                  </a:xfrm>
                </p:grpSpPr>
                <p:sp>
                  <p:nvSpPr>
                    <p:cNvPr id="478" name="Oval 477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79" name="Oval 478"/>
                    <p:cNvSpPr/>
                    <p:nvPr/>
                  </p:nvSpPr>
                  <p:spPr>
                    <a:xfrm>
                      <a:off x="927464" y="3480732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246" name="Group 600"/>
              <p:cNvGrpSpPr/>
              <p:nvPr/>
            </p:nvGrpSpPr>
            <p:grpSpPr>
              <a:xfrm>
                <a:off x="2937946" y="6013205"/>
                <a:ext cx="408569" cy="368741"/>
                <a:chOff x="1816301" y="3086326"/>
                <a:chExt cx="550034" cy="581111"/>
              </a:xfrm>
            </p:grpSpPr>
            <p:grpSp>
              <p:nvGrpSpPr>
                <p:cNvPr id="249" name="Group 601"/>
                <p:cNvGrpSpPr/>
                <p:nvPr/>
              </p:nvGrpSpPr>
              <p:grpSpPr>
                <a:xfrm>
                  <a:off x="1946180" y="3101562"/>
                  <a:ext cx="328680" cy="254517"/>
                  <a:chOff x="1946180" y="3101562"/>
                  <a:chExt cx="328680" cy="254517"/>
                </a:xfrm>
              </p:grpSpPr>
              <p:grpSp>
                <p:nvGrpSpPr>
                  <p:cNvPr id="250" name="Group 688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93" name="Oval 692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4" name="Oval 693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53" name="Group 68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91" name="Oval 690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2" name="Oval 691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54" name="Group 602"/>
                <p:cNvGrpSpPr/>
                <p:nvPr/>
              </p:nvGrpSpPr>
              <p:grpSpPr>
                <a:xfrm>
                  <a:off x="2098580" y="3200400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255" name="Group 681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87" name="Oval 686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8" name="Oval 687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62" name="Group 683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85" name="Oval 684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86" name="Oval 68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63" name="Group 603"/>
                <p:cNvGrpSpPr/>
                <p:nvPr/>
              </p:nvGrpSpPr>
              <p:grpSpPr>
                <a:xfrm>
                  <a:off x="1863820" y="3276600"/>
                  <a:ext cx="293660" cy="348010"/>
                  <a:chOff x="1981200" y="3048000"/>
                  <a:chExt cx="293660" cy="348010"/>
                </a:xfrm>
              </p:grpSpPr>
              <p:sp>
                <p:nvSpPr>
                  <p:cNvPr id="680" name="Oval 679"/>
                  <p:cNvSpPr/>
                  <p:nvPr/>
                </p:nvSpPr>
                <p:spPr>
                  <a:xfrm rot="19788946">
                    <a:off x="2038877" y="3271321"/>
                    <a:ext cx="150820" cy="124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64" name="Group 673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78" name="Oval 677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9" name="Oval 678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67" name="Group 67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76" name="Oval 67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77" name="Oval 67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71" name="Group 665"/>
                <p:cNvGrpSpPr/>
                <p:nvPr/>
              </p:nvGrpSpPr>
              <p:grpSpPr>
                <a:xfrm rot="16200000">
                  <a:off x="2054320" y="3390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667" name="Oval 666"/>
                  <p:cNvSpPr/>
                  <p:nvPr/>
                </p:nvSpPr>
                <p:spPr>
                  <a:xfrm>
                    <a:off x="990600" y="3479800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8" name="Oval 667"/>
                  <p:cNvSpPr/>
                  <p:nvPr/>
                </p:nvSpPr>
                <p:spPr>
                  <a:xfrm>
                    <a:off x="990600" y="3429000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72" name="Group 605"/>
                <p:cNvGrpSpPr/>
                <p:nvPr/>
              </p:nvGrpSpPr>
              <p:grpSpPr>
                <a:xfrm rot="13513960">
                  <a:off x="1899356" y="3151041"/>
                  <a:ext cx="229382" cy="311981"/>
                  <a:chOff x="1946180" y="3047999"/>
                  <a:chExt cx="229382" cy="311981"/>
                </a:xfrm>
              </p:grpSpPr>
              <p:grpSp>
                <p:nvGrpSpPr>
                  <p:cNvPr id="273" name="Group 656"/>
                  <p:cNvGrpSpPr/>
                  <p:nvPr/>
                </p:nvGrpSpPr>
                <p:grpSpPr>
                  <a:xfrm rot="19788946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62" name="Oval 661"/>
                    <p:cNvSpPr/>
                    <p:nvPr/>
                  </p:nvSpPr>
                  <p:spPr>
                    <a:xfrm>
                      <a:off x="993960" y="347886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63" name="Oval 66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58" name="Oval 657"/>
                  <p:cNvSpPr/>
                  <p:nvPr/>
                </p:nvSpPr>
                <p:spPr>
                  <a:xfrm rot="1742210" flipV="1">
                    <a:off x="2007219" y="3222791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1" name="Oval 660"/>
                  <p:cNvSpPr/>
                  <p:nvPr/>
                </p:nvSpPr>
                <p:spPr>
                  <a:xfrm rot="16200000">
                    <a:off x="1973580" y="3055619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0" name="Group 606"/>
                <p:cNvGrpSpPr/>
                <p:nvPr/>
              </p:nvGrpSpPr>
              <p:grpSpPr>
                <a:xfrm rot="13513960">
                  <a:off x="2126199" y="3328410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281" name="Group 650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55" name="Oval 654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56" name="Oval 655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53" name="Oval 652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2" name="Group 607"/>
                <p:cNvGrpSpPr/>
                <p:nvPr/>
              </p:nvGrpSpPr>
              <p:grpSpPr>
                <a:xfrm rot="8237938">
                  <a:off x="1895478" y="3352372"/>
                  <a:ext cx="192240" cy="233695"/>
                  <a:chOff x="1926120" y="3047999"/>
                  <a:chExt cx="192240" cy="233695"/>
                </a:xfrm>
              </p:grpSpPr>
              <p:sp>
                <p:nvSpPr>
                  <p:cNvPr id="650" name="Oval 649"/>
                  <p:cNvSpPr/>
                  <p:nvPr/>
                </p:nvSpPr>
                <p:spPr>
                  <a:xfrm rot="19788946">
                    <a:off x="1926120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8" name="Oval 647"/>
                  <p:cNvSpPr/>
                  <p:nvPr/>
                </p:nvSpPr>
                <p:spPr>
                  <a:xfrm rot="16200000">
                    <a:off x="1973580" y="3055619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9" name="Group 637"/>
                <p:cNvGrpSpPr/>
                <p:nvPr/>
              </p:nvGrpSpPr>
              <p:grpSpPr>
                <a:xfrm rot="6426884">
                  <a:off x="2009507" y="3384031"/>
                  <a:ext cx="341321" cy="225491"/>
                  <a:chOff x="899969" y="3377089"/>
                  <a:chExt cx="172449" cy="137802"/>
                </a:xfrm>
              </p:grpSpPr>
              <p:sp>
                <p:nvSpPr>
                  <p:cNvPr id="641" name="Oval 640"/>
                  <p:cNvSpPr/>
                  <p:nvPr/>
                </p:nvSpPr>
                <p:spPr>
                  <a:xfrm>
                    <a:off x="996218" y="3438691"/>
                    <a:ext cx="76200" cy="762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2" name="Oval 641"/>
                  <p:cNvSpPr/>
                  <p:nvPr/>
                </p:nvSpPr>
                <p:spPr>
                  <a:xfrm>
                    <a:off x="899969" y="3377089"/>
                    <a:ext cx="76200" cy="7620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0" name="Group 610"/>
                <p:cNvGrpSpPr/>
                <p:nvPr/>
              </p:nvGrpSpPr>
              <p:grpSpPr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634" name="Oval 633"/>
                  <p:cNvSpPr/>
                  <p:nvPr/>
                </p:nvSpPr>
                <p:spPr>
                  <a:xfrm rot="19788946">
                    <a:off x="1926121" y="3157005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91" name="Group 634"/>
                  <p:cNvGrpSpPr/>
                  <p:nvPr/>
                </p:nvGrpSpPr>
                <p:grpSpPr>
                  <a:xfrm rot="162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36" name="Oval 635"/>
                    <p:cNvSpPr/>
                    <p:nvPr/>
                  </p:nvSpPr>
                  <p:spPr>
                    <a:xfrm>
                      <a:off x="990600" y="34798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7" name="Oval 636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98" name="Group 611"/>
                <p:cNvGrpSpPr/>
                <p:nvPr/>
              </p:nvGrpSpPr>
              <p:grpSpPr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299" name="Group 629"/>
                  <p:cNvGrpSpPr/>
                  <p:nvPr/>
                </p:nvGrpSpPr>
                <p:grpSpPr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32" name="Oval 631"/>
                    <p:cNvSpPr/>
                    <p:nvPr/>
                  </p:nvSpPr>
                  <p:spPr>
                    <a:xfrm>
                      <a:off x="990600" y="3477491"/>
                      <a:ext cx="76200" cy="7620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3" name="Oval 632"/>
                    <p:cNvSpPr/>
                    <p:nvPr/>
                  </p:nvSpPr>
                  <p:spPr>
                    <a:xfrm>
                      <a:off x="990600" y="3429000"/>
                      <a:ext cx="76200" cy="762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31" name="Oval 630"/>
                  <p:cNvSpPr/>
                  <p:nvPr/>
                </p:nvSpPr>
                <p:spPr>
                  <a:xfrm rot="16200000">
                    <a:off x="2065021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00" name="Group 612"/>
                <p:cNvGrpSpPr/>
                <p:nvPr/>
              </p:nvGrpSpPr>
              <p:grpSpPr>
                <a:xfrm rot="14948542">
                  <a:off x="2045789" y="3116118"/>
                  <a:ext cx="313770" cy="254185"/>
                  <a:chOff x="2162637" y="3419560"/>
                  <a:chExt cx="313770" cy="254185"/>
                </a:xfrm>
              </p:grpSpPr>
              <p:sp>
                <p:nvSpPr>
                  <p:cNvPr id="629" name="Oval 628"/>
                  <p:cNvSpPr/>
                  <p:nvPr/>
                </p:nvSpPr>
                <p:spPr>
                  <a:xfrm rot="19788946">
                    <a:off x="2162637" y="3549056"/>
                    <a:ext cx="150820" cy="1246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7" name="Oval 626"/>
                  <p:cNvSpPr/>
                  <p:nvPr/>
                </p:nvSpPr>
                <p:spPr>
                  <a:xfrm rot="1742210" flipV="1">
                    <a:off x="2308064" y="3419560"/>
                    <a:ext cx="168343" cy="13718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2" name="Group 613"/>
                <p:cNvGrpSpPr/>
                <p:nvPr/>
              </p:nvGrpSpPr>
              <p:grpSpPr>
                <a:xfrm rot="14948542">
                  <a:off x="2145814" y="3337822"/>
                  <a:ext cx="223407" cy="196238"/>
                  <a:chOff x="2072640" y="3048000"/>
                  <a:chExt cx="223407" cy="196238"/>
                </a:xfrm>
              </p:grpSpPr>
              <p:sp>
                <p:nvSpPr>
                  <p:cNvPr id="620" name="Oval 619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22" name="Oval 621"/>
                  <p:cNvSpPr/>
                  <p:nvPr/>
                </p:nvSpPr>
                <p:spPr>
                  <a:xfrm rot="16200000">
                    <a:off x="2065020" y="3055620"/>
                    <a:ext cx="152400" cy="13716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19" name="Group 614"/>
                <p:cNvGrpSpPr/>
                <p:nvPr/>
              </p:nvGrpSpPr>
              <p:grpSpPr>
                <a:xfrm rot="14948542">
                  <a:off x="2145817" y="3185418"/>
                  <a:ext cx="223400" cy="196238"/>
                  <a:chOff x="2072647" y="3048000"/>
                  <a:chExt cx="223400" cy="196238"/>
                </a:xfrm>
              </p:grpSpPr>
              <p:sp>
                <p:nvSpPr>
                  <p:cNvPr id="616" name="Oval 615"/>
                  <p:cNvSpPr/>
                  <p:nvPr/>
                </p:nvSpPr>
                <p:spPr>
                  <a:xfrm rot="1742210" flipV="1">
                    <a:off x="2127704" y="3107049"/>
                    <a:ext cx="168343" cy="1371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8" name="Oval 617"/>
                  <p:cNvSpPr/>
                  <p:nvPr/>
                </p:nvSpPr>
                <p:spPr>
                  <a:xfrm rot="16200000">
                    <a:off x="2065027" y="3055620"/>
                    <a:ext cx="15240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0" name="Group 833"/>
              <p:cNvGrpSpPr/>
              <p:nvPr/>
            </p:nvGrpSpPr>
            <p:grpSpPr>
              <a:xfrm>
                <a:off x="2320912" y="5147093"/>
                <a:ext cx="201651" cy="193881"/>
                <a:chOff x="4281687" y="4939704"/>
                <a:chExt cx="201651" cy="193881"/>
              </a:xfrm>
            </p:grpSpPr>
            <p:sp>
              <p:nvSpPr>
                <p:cNvPr id="695" name="Oval 694"/>
                <p:cNvSpPr/>
                <p:nvPr/>
              </p:nvSpPr>
              <p:spPr>
                <a:xfrm rot="9548542">
                  <a:off x="4282887" y="494020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Oval 695"/>
                <p:cNvSpPr/>
                <p:nvPr/>
              </p:nvSpPr>
              <p:spPr>
                <a:xfrm rot="9548542">
                  <a:off x="4359086" y="4939704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Oval 696"/>
                <p:cNvSpPr/>
                <p:nvPr/>
              </p:nvSpPr>
              <p:spPr>
                <a:xfrm rot="9548542">
                  <a:off x="4281687" y="501367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8" name="Oval 697"/>
                <p:cNvSpPr/>
                <p:nvPr/>
              </p:nvSpPr>
              <p:spPr>
                <a:xfrm rot="9548542">
                  <a:off x="4359716" y="497125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9" name="Oval 828"/>
                <p:cNvSpPr/>
                <p:nvPr/>
              </p:nvSpPr>
              <p:spPr>
                <a:xfrm rot="9548542">
                  <a:off x="4283517" y="497125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0" name="Oval 829"/>
                <p:cNvSpPr/>
                <p:nvPr/>
              </p:nvSpPr>
              <p:spPr>
                <a:xfrm rot="9548542">
                  <a:off x="4340862" y="5019179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1" name="Group 835"/>
              <p:cNvGrpSpPr/>
              <p:nvPr/>
            </p:nvGrpSpPr>
            <p:grpSpPr>
              <a:xfrm>
                <a:off x="3041821" y="4106663"/>
                <a:ext cx="540364" cy="399349"/>
                <a:chOff x="5708035" y="4746115"/>
                <a:chExt cx="682496" cy="519192"/>
              </a:xfrm>
            </p:grpSpPr>
            <p:grpSp>
              <p:nvGrpSpPr>
                <p:cNvPr id="322" name="Group 836"/>
                <p:cNvGrpSpPr/>
                <p:nvPr/>
              </p:nvGrpSpPr>
              <p:grpSpPr>
                <a:xfrm rot="4107098">
                  <a:off x="5792474" y="4706910"/>
                  <a:ext cx="519192" cy="597601"/>
                  <a:chOff x="3010794" y="4010257"/>
                  <a:chExt cx="519192" cy="597601"/>
                </a:xfrm>
              </p:grpSpPr>
              <p:sp>
                <p:nvSpPr>
                  <p:cNvPr id="846" name="Oval 845"/>
                  <p:cNvSpPr/>
                  <p:nvPr/>
                </p:nvSpPr>
                <p:spPr>
                  <a:xfrm rot="9548542">
                    <a:off x="3406364" y="4493452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7" name="Oval 846"/>
                  <p:cNvSpPr/>
                  <p:nvPr/>
                </p:nvSpPr>
                <p:spPr>
                  <a:xfrm rot="9548542">
                    <a:off x="3016465" y="4010257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8" name="Oval 847"/>
                  <p:cNvSpPr/>
                  <p:nvPr/>
                </p:nvSpPr>
                <p:spPr>
                  <a:xfrm rot="9548542">
                    <a:off x="3010794" y="4334091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9" name="Oval 848"/>
                  <p:cNvSpPr/>
                  <p:nvPr/>
                </p:nvSpPr>
                <p:spPr>
                  <a:xfrm rot="9548542">
                    <a:off x="3204307" y="4202015"/>
                    <a:ext cx="123622" cy="11440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23" name="Group 837"/>
                <p:cNvGrpSpPr/>
                <p:nvPr/>
              </p:nvGrpSpPr>
              <p:grpSpPr>
                <a:xfrm>
                  <a:off x="5708035" y="4774013"/>
                  <a:ext cx="682496" cy="476065"/>
                  <a:chOff x="2889421" y="4010442"/>
                  <a:chExt cx="682496" cy="476065"/>
                </a:xfrm>
              </p:grpSpPr>
              <p:sp>
                <p:nvSpPr>
                  <p:cNvPr id="839" name="Oval 838"/>
                  <p:cNvSpPr/>
                  <p:nvPr/>
                </p:nvSpPr>
                <p:spPr>
                  <a:xfrm rot="9548542">
                    <a:off x="2889421" y="4142370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0" name="Oval 839"/>
                  <p:cNvSpPr/>
                  <p:nvPr/>
                </p:nvSpPr>
                <p:spPr>
                  <a:xfrm rot="9548542">
                    <a:off x="2906788" y="4282163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1" name="Oval 840"/>
                  <p:cNvSpPr/>
                  <p:nvPr/>
                </p:nvSpPr>
                <p:spPr>
                  <a:xfrm rot="9548542">
                    <a:off x="3384424" y="4010442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2" name="Oval 841"/>
                  <p:cNvSpPr/>
                  <p:nvPr/>
                </p:nvSpPr>
                <p:spPr>
                  <a:xfrm rot="9548542">
                    <a:off x="3307902" y="4372101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3" name="Oval 842"/>
                  <p:cNvSpPr/>
                  <p:nvPr/>
                </p:nvSpPr>
                <p:spPr>
                  <a:xfrm rot="9548542">
                    <a:off x="3139295" y="4334712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4" name="Oval 843"/>
                  <p:cNvSpPr/>
                  <p:nvPr/>
                </p:nvSpPr>
                <p:spPr>
                  <a:xfrm rot="9548542">
                    <a:off x="3198420" y="4018607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5" name="Oval 844"/>
                  <p:cNvSpPr/>
                  <p:nvPr/>
                </p:nvSpPr>
                <p:spPr>
                  <a:xfrm rot="9548542">
                    <a:off x="3448295" y="4210945"/>
                    <a:ext cx="123622" cy="11440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324" name="Group 854"/>
              <p:cNvGrpSpPr/>
              <p:nvPr/>
            </p:nvGrpSpPr>
            <p:grpSpPr>
              <a:xfrm>
                <a:off x="3784968" y="5006415"/>
                <a:ext cx="513655" cy="385717"/>
                <a:chOff x="4331722" y="5006415"/>
                <a:chExt cx="682496" cy="545319"/>
              </a:xfrm>
            </p:grpSpPr>
            <p:sp>
              <p:nvSpPr>
                <p:cNvPr id="311" name="Oval 310"/>
                <p:cNvSpPr/>
                <p:nvPr/>
              </p:nvSpPr>
              <p:spPr>
                <a:xfrm rot="13655640">
                  <a:off x="4443026" y="5428595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Oval 312"/>
                <p:cNvSpPr/>
                <p:nvPr/>
              </p:nvSpPr>
              <p:spPr>
                <a:xfrm rot="13655640">
                  <a:off x="4654975" y="5011023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Oval 313"/>
                <p:cNvSpPr/>
                <p:nvPr/>
              </p:nvSpPr>
              <p:spPr>
                <a:xfrm rot="13655640">
                  <a:off x="4502519" y="5209528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/>
                <p:cNvSpPr/>
                <p:nvPr/>
              </p:nvSpPr>
              <p:spPr>
                <a:xfrm rot="13655640">
                  <a:off x="4658733" y="5161899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/>
                <p:cNvSpPr/>
                <p:nvPr/>
              </p:nvSpPr>
              <p:spPr>
                <a:xfrm rot="9548542">
                  <a:off x="4331722" y="514161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/>
                <p:cNvSpPr/>
                <p:nvPr/>
              </p:nvSpPr>
              <p:spPr>
                <a:xfrm rot="9548542">
                  <a:off x="4349089" y="5281404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/>
                <p:cNvSpPr/>
                <p:nvPr/>
              </p:nvSpPr>
              <p:spPr>
                <a:xfrm rot="9548542">
                  <a:off x="4826725" y="5009683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/>
                <p:cNvSpPr/>
                <p:nvPr/>
              </p:nvSpPr>
              <p:spPr>
                <a:xfrm rot="9548542">
                  <a:off x="4712496" y="5437328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Oval 315"/>
                <p:cNvSpPr/>
                <p:nvPr/>
              </p:nvSpPr>
              <p:spPr>
                <a:xfrm rot="9548542">
                  <a:off x="4581596" y="5333953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7" name="Oval 316"/>
                <p:cNvSpPr/>
                <p:nvPr/>
              </p:nvSpPr>
              <p:spPr>
                <a:xfrm rot="9548542">
                  <a:off x="4480466" y="506498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Oval 317"/>
                <p:cNvSpPr/>
                <p:nvPr/>
              </p:nvSpPr>
              <p:spPr>
                <a:xfrm rot="9548542">
                  <a:off x="4890596" y="5210186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3" name="Oval 852"/>
                <p:cNvSpPr/>
                <p:nvPr/>
              </p:nvSpPr>
              <p:spPr>
                <a:xfrm rot="13655640">
                  <a:off x="4783962" y="5326470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5" name="Group 855"/>
              <p:cNvGrpSpPr/>
              <p:nvPr/>
            </p:nvGrpSpPr>
            <p:grpSpPr>
              <a:xfrm>
                <a:off x="3827946" y="6128627"/>
                <a:ext cx="216153" cy="187331"/>
                <a:chOff x="4742346" y="6147481"/>
                <a:chExt cx="276023" cy="261108"/>
              </a:xfrm>
            </p:grpSpPr>
            <p:sp>
              <p:nvSpPr>
                <p:cNvPr id="851" name="Oval 850"/>
                <p:cNvSpPr/>
                <p:nvPr/>
              </p:nvSpPr>
              <p:spPr>
                <a:xfrm rot="9548542">
                  <a:off x="4742346" y="6155336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2" name="Oval 851"/>
                <p:cNvSpPr/>
                <p:nvPr/>
              </p:nvSpPr>
              <p:spPr>
                <a:xfrm rot="9548542">
                  <a:off x="4894747" y="6147481"/>
                  <a:ext cx="123622" cy="11440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4" name="Oval 853"/>
                <p:cNvSpPr/>
                <p:nvPr/>
              </p:nvSpPr>
              <p:spPr>
                <a:xfrm rot="13655640">
                  <a:off x="4813814" y="6289575"/>
                  <a:ext cx="123622" cy="114406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57" name="Plus 856"/>
              <p:cNvSpPr/>
              <p:nvPr/>
            </p:nvSpPr>
            <p:spPr>
              <a:xfrm>
                <a:off x="2611225" y="4185500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58" name="Plus 857"/>
              <p:cNvSpPr/>
              <p:nvPr/>
            </p:nvSpPr>
            <p:spPr>
              <a:xfrm>
                <a:off x="3470635" y="6081859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59" name="Plus 858"/>
              <p:cNvSpPr/>
              <p:nvPr/>
            </p:nvSpPr>
            <p:spPr>
              <a:xfrm>
                <a:off x="2614365" y="6092856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0" name="Plus 859"/>
              <p:cNvSpPr/>
              <p:nvPr/>
            </p:nvSpPr>
            <p:spPr>
              <a:xfrm>
                <a:off x="3492631" y="5123467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1" name="Plus 860"/>
              <p:cNvSpPr/>
              <p:nvPr/>
            </p:nvSpPr>
            <p:spPr>
              <a:xfrm>
                <a:off x="2617509" y="5106185"/>
                <a:ext cx="226244" cy="226244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862" name="Right Arrow 861"/>
              <p:cNvSpPr/>
              <p:nvPr/>
            </p:nvSpPr>
            <p:spPr>
              <a:xfrm rot="19663878">
                <a:off x="1282047" y="4628561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3" name="Right Arrow 862"/>
              <p:cNvSpPr/>
              <p:nvPr/>
            </p:nvSpPr>
            <p:spPr>
              <a:xfrm rot="1870917">
                <a:off x="1321326" y="5751922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4" name="Right Arrow 863"/>
              <p:cNvSpPr/>
              <p:nvPr/>
            </p:nvSpPr>
            <p:spPr>
              <a:xfrm>
                <a:off x="1436018" y="5206738"/>
                <a:ext cx="565608" cy="1131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5" name="TextBox 864"/>
              <p:cNvSpPr txBox="1"/>
              <p:nvPr/>
            </p:nvSpPr>
            <p:spPr>
              <a:xfrm>
                <a:off x="942680" y="4289196"/>
                <a:ext cx="8963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spallation</a:t>
                </a:r>
                <a:endParaRPr lang="en-US" sz="1400" dirty="0"/>
              </a:p>
            </p:txBody>
          </p:sp>
          <p:sp>
            <p:nvSpPr>
              <p:cNvPr id="866" name="TextBox 865"/>
              <p:cNvSpPr txBox="1"/>
              <p:nvPr/>
            </p:nvSpPr>
            <p:spPr>
              <a:xfrm>
                <a:off x="1377884" y="5327717"/>
                <a:ext cx="12302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fragmentation</a:t>
                </a:r>
                <a:endParaRPr lang="en-US" sz="1400" dirty="0"/>
              </a:p>
            </p:txBody>
          </p:sp>
          <p:sp>
            <p:nvSpPr>
              <p:cNvPr id="867" name="TextBox 866"/>
              <p:cNvSpPr txBox="1"/>
              <p:nvPr/>
            </p:nvSpPr>
            <p:spPr>
              <a:xfrm>
                <a:off x="936396" y="5857189"/>
                <a:ext cx="6527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fission</a:t>
                </a:r>
                <a:endParaRPr lang="en-US" sz="1400" dirty="0"/>
              </a:p>
            </p:txBody>
          </p:sp>
        </p:grpSp>
        <p:sp>
          <p:nvSpPr>
            <p:cNvPr id="869" name="Oval 868"/>
            <p:cNvSpPr/>
            <p:nvPr/>
          </p:nvSpPr>
          <p:spPr>
            <a:xfrm>
              <a:off x="3094182" y="5033818"/>
              <a:ext cx="83127" cy="73891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2" name="TextBox 871"/>
            <p:cNvSpPr txBox="1"/>
            <p:nvPr/>
          </p:nvSpPr>
          <p:spPr>
            <a:xfrm>
              <a:off x="2299854" y="5255491"/>
              <a:ext cx="1366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1.4 </a:t>
              </a:r>
              <a:r>
                <a:rPr lang="en-US" sz="1400" dirty="0" err="1" smtClean="0"/>
                <a:t>GeV</a:t>
              </a:r>
              <a:r>
                <a:rPr lang="en-US" sz="1400" dirty="0" smtClean="0"/>
                <a:t> protons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92293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3601003"/>
            <a:ext cx="4343152" cy="308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Arrow Connector 28"/>
          <p:cNvCxnSpPr/>
          <p:nvPr/>
        </p:nvCxnSpPr>
        <p:spPr>
          <a:xfrm flipV="1">
            <a:off x="4876800" y="4393522"/>
            <a:ext cx="499090" cy="39278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TextBox 17"/>
          <p:cNvSpPr txBox="1">
            <a:spLocks noChangeArrowheads="1"/>
          </p:cNvSpPr>
          <p:nvPr/>
        </p:nvSpPr>
        <p:spPr bwMode="auto">
          <a:xfrm>
            <a:off x="6035233" y="3915367"/>
            <a:ext cx="257536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90% are </a:t>
            </a:r>
          </a:p>
          <a:p>
            <a:pPr algn="ctr"/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going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to the dump:</a:t>
            </a:r>
          </a:p>
          <a:p>
            <a:pPr algn="ctr"/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We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can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recycle </a:t>
            </a:r>
            <a:r>
              <a:rPr lang="fr-CH" sz="2000" b="1" dirty="0" err="1" smtClean="0">
                <a:solidFill>
                  <a:srgbClr val="FF0000"/>
                </a:solidFill>
                <a:latin typeface="Calibri" pitchFamily="34" charset="0"/>
              </a:rPr>
              <a:t>them</a:t>
            </a:r>
            <a:r>
              <a:rPr lang="fr-CH" sz="2000" b="1" dirty="0" smtClean="0">
                <a:solidFill>
                  <a:srgbClr val="FF0000"/>
                </a:solidFill>
                <a:latin typeface="Calibri" pitchFamily="34" charset="0"/>
              </a:rPr>
              <a:t> !</a:t>
            </a:r>
            <a:endParaRPr lang="fr-CH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" name="Title 11"/>
          <p:cNvSpPr txBox="1">
            <a:spLocks/>
          </p:cNvSpPr>
          <p:nvPr/>
        </p:nvSpPr>
        <p:spPr>
          <a:xfrm>
            <a:off x="609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 MEDICIS </a:t>
            </a:r>
            <a:r>
              <a:rPr lang="fr-FR" sz="3600" b="1" kern="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fingerprint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524" y="1143000"/>
            <a:ext cx="2617076" cy="236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3505200" y="5334000"/>
            <a:ext cx="499090" cy="39278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39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89834" y="304800"/>
            <a:ext cx="5892577" cy="139148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1000+ </a:t>
            </a:r>
            <a:r>
              <a:rPr lang="en-US" sz="3600" b="1" dirty="0" smtClean="0">
                <a:solidFill>
                  <a:srgbClr val="0070C0"/>
                </a:solidFill>
              </a:rPr>
              <a:t>isotopes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of 70+ chemical elements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68056"/>
              </p:ext>
            </p:extLst>
          </p:nvPr>
        </p:nvGraphicFramePr>
        <p:xfrm>
          <a:off x="838200" y="1600200"/>
          <a:ext cx="7394227" cy="5077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7" name="Worksheet" r:id="rId4" imgW="9258334" imgH="5896123" progId="Excel.Sheet.8">
                  <p:embed/>
                </p:oleObj>
              </mc:Choice>
              <mc:Fallback>
                <p:oleObj name="Worksheet" r:id="rId4" imgW="9258334" imgH="589612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600200"/>
                        <a:ext cx="7394227" cy="507761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743200" y="2363912"/>
            <a:ext cx="4772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Exotic isotopes  down to t</a:t>
            </a:r>
            <a:r>
              <a:rPr lang="en-US" sz="2400" baseline="-25000" dirty="0">
                <a:latin typeface="Times New Roman" pitchFamily="18" charset="0"/>
              </a:rPr>
              <a:t>1/2</a:t>
            </a:r>
            <a:r>
              <a:rPr lang="en-US" sz="2400" dirty="0">
                <a:latin typeface="Times New Roman" pitchFamily="18" charset="0"/>
              </a:rPr>
              <a:t> ~ 10 </a:t>
            </a:r>
            <a:r>
              <a:rPr lang="en-US" sz="2400" dirty="0" err="1">
                <a:latin typeface="Times New Roman" pitchFamily="18" charset="0"/>
              </a:rPr>
              <a:t>ms</a:t>
            </a:r>
            <a:r>
              <a:rPr lang="en-US" sz="2400" dirty="0">
                <a:latin typeface="Times New Roman" pitchFamily="18" charset="0"/>
              </a:rPr>
              <a:t>)</a:t>
            </a:r>
          </a:p>
          <a:p>
            <a:r>
              <a:rPr lang="en-US" sz="2400" dirty="0">
                <a:latin typeface="Times New Roman" pitchFamily="18" charset="0"/>
              </a:rPr>
              <a:t>Intensities up to 10</a:t>
            </a:r>
            <a:r>
              <a:rPr lang="en-US" sz="2400" baseline="30000" dirty="0">
                <a:latin typeface="Times New Roman" pitchFamily="18" charset="0"/>
              </a:rPr>
              <a:t>11</a:t>
            </a:r>
            <a:r>
              <a:rPr lang="en-US" sz="2400" dirty="0">
                <a:latin typeface="Times New Roman" pitchFamily="18" charset="0"/>
              </a:rPr>
              <a:t> ions/s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99" y="3166010"/>
            <a:ext cx="3556301" cy="11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148" y="4405744"/>
            <a:ext cx="200952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30+ types of </a:t>
            </a:r>
            <a:r>
              <a:rPr lang="fr-FR" dirty="0" err="1" smtClean="0"/>
              <a:t>targets</a:t>
            </a:r>
            <a:endParaRPr lang="fr-FR" dirty="0" smtClean="0"/>
          </a:p>
          <a:p>
            <a:r>
              <a:rPr lang="fr-FR" dirty="0" smtClean="0"/>
              <a:t>Transfer </a:t>
            </a:r>
            <a:r>
              <a:rPr lang="fr-FR" dirty="0" err="1" smtClean="0"/>
              <a:t>lines</a:t>
            </a:r>
            <a:endParaRPr lang="fr-FR" dirty="0" smtClean="0"/>
          </a:p>
          <a:p>
            <a:r>
              <a:rPr lang="fr-FR" dirty="0" smtClean="0"/>
              <a:t>10+ ion sources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719976" y="3312714"/>
            <a:ext cx="3671455" cy="116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1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328" y="6248400"/>
            <a:ext cx="1905000" cy="457200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8700" y="399393"/>
            <a:ext cx="708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rgbClr val="0070C0"/>
                </a:solidFill>
                <a:latin typeface="+mj-lt"/>
              </a:rPr>
              <a:t>The </a:t>
            </a:r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complete cycle of MEDICIS</a:t>
            </a:r>
            <a:endParaRPr lang="en-US" sz="3200" b="1" dirty="0" smtClean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Picture 9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055" y="1284605"/>
            <a:ext cx="8009890" cy="4963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53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10518</TotalTime>
  <Words>738</Words>
  <Application>Microsoft Office PowerPoint</Application>
  <PresentationFormat>On-screen Show (4:3)</PresentationFormat>
  <Paragraphs>191</Paragraphs>
  <Slides>33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Office Theme</vt:lpstr>
      <vt:lpstr>VISIO</vt:lpstr>
      <vt:lpstr>Worksheet</vt:lpstr>
      <vt:lpstr>CERN-MEDICIS: Production d’isotopes selon l’approche « ISOLDE » pour la recherche médicale: A NEW INSTALLATION</vt:lpstr>
      <vt:lpstr>PowerPoint Presentation</vt:lpstr>
      <vt:lpstr>PowerPoint Presentation</vt:lpstr>
      <vt:lpstr>PowerPoint Presentation</vt:lpstr>
      <vt:lpstr>Production of Radioactive ion Beams</vt:lpstr>
      <vt:lpstr>The ISOL method</vt:lpstr>
      <vt:lpstr>PowerPoint Presentation</vt:lpstr>
      <vt:lpstr>1000+ isotopes of 70+ chemical elements</vt:lpstr>
      <vt:lpstr>PowerPoint Presentation</vt:lpstr>
      <vt:lpstr>PowerPoint Presentation</vt:lpstr>
      <vt:lpstr>The planning proposal * *subject to modification…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LISOL separator at KU Leuven</vt:lpstr>
      <vt:lpstr>PowerPoint Presentation</vt:lpstr>
      <vt:lpstr>PowerPoint Presentation</vt:lpstr>
      <vt:lpstr>PowerPoint Presentation</vt:lpstr>
      <vt:lpstr>PET scan imaging</vt:lpstr>
      <vt:lpstr>PowerPoint Presentation</vt:lpstr>
      <vt:lpstr>PowerPoint Presentation</vt:lpstr>
      <vt:lpstr>PowerPoint Presentation</vt:lpstr>
      <vt:lpstr>Development of surgical methods</vt:lpstr>
      <vt:lpstr>PowerPoint Presentation</vt:lpstr>
      <vt:lpstr>People at CERN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Accelerator Complex</dc:title>
  <dc:creator>catheral</dc:creator>
  <cp:lastModifiedBy>Stefano Marzari</cp:lastModifiedBy>
  <cp:revision>465</cp:revision>
  <cp:lastPrinted>2014-09-24T17:03:12Z</cp:lastPrinted>
  <dcterms:created xsi:type="dcterms:W3CDTF">2012-10-26T13:28:22Z</dcterms:created>
  <dcterms:modified xsi:type="dcterms:W3CDTF">2014-09-24T17:03:50Z</dcterms:modified>
</cp:coreProperties>
</file>