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1" r:id="rId4"/>
  </p:sldMasterIdLst>
  <p:notesMasterIdLst>
    <p:notesMasterId r:id="rId7"/>
  </p:notesMasterIdLst>
  <p:sldIdLst>
    <p:sldId id="256" r:id="rId5"/>
    <p:sldId id="575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028C"/>
    <a:srgbClr val="00194C"/>
    <a:srgbClr val="00133A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78" autoAdjust="0"/>
    <p:restoredTop sz="76537" autoAdjust="0"/>
  </p:normalViewPr>
  <p:slideViewPr>
    <p:cSldViewPr snapToObjects="1" showGuides="1">
      <p:cViewPr varScale="1">
        <p:scale>
          <a:sx n="64" d="100"/>
          <a:sy n="64" d="100"/>
        </p:scale>
        <p:origin x="-25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28885-4F95-EC43-9F35-DF755EC9985E}" type="datetimeFigureOut">
              <a:rPr lang="en-US" smtClean="0"/>
              <a:pPr/>
              <a:t>9/26/14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0A80E0-E375-2444-9718-359241C4F7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4885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Supervisor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Sergio </a:t>
            </a:r>
            <a:r>
              <a:rPr lang="fr-CH" dirty="0" err="1" smtClean="0"/>
              <a:t>Calatroni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A80E0-E375-2444-9718-359241C4F7F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783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0A80E0-E375-2444-9718-359241C4F7F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611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-1" y="476672"/>
            <a:ext cx="7543801" cy="5688632"/>
            <a:chOff x="-1" y="3379694"/>
            <a:chExt cx="7543801" cy="2604247"/>
          </a:xfrm>
        </p:grpSpPr>
        <p:sp>
          <p:nvSpPr>
            <p:cNvPr id="15" name="Snip Single Corner Rectangle 14"/>
            <p:cNvSpPr/>
            <p:nvPr/>
          </p:nvSpPr>
          <p:spPr>
            <a:xfrm flipV="1">
              <a:off x="-1" y="3393141"/>
              <a:ext cx="7543800" cy="2590800"/>
            </a:xfrm>
            <a:prstGeom prst="snip1Rect">
              <a:avLst>
                <a:gd name="adj" fmla="val 7379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0" y="3379694"/>
              <a:ext cx="7543800" cy="2377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ardrop 12"/>
          <p:cNvSpPr/>
          <p:nvPr/>
        </p:nvSpPr>
        <p:spPr>
          <a:xfrm>
            <a:off x="6844553" y="1086272"/>
            <a:ext cx="394447" cy="394447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804362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87834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1394818"/>
            <a:ext cx="2057400" cy="365125"/>
          </a:xfrm>
          <a:prstGeom prst="rect">
            <a:avLst/>
          </a:prstGeo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74A11387-841E-274A-B892-F5D9F46B59A1}" type="datetimeFigureOut">
              <a:rPr lang="en-US" smtClean="0"/>
              <a:pPr/>
              <a:t>9/26/14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1394818"/>
            <a:ext cx="2057397" cy="365125"/>
          </a:xfrm>
          <a:prstGeom prst="rect">
            <a:avLst/>
          </a:prstGeo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73332" y="4891053"/>
            <a:ext cx="4550032" cy="1058227"/>
            <a:chOff x="73331" y="5445224"/>
            <a:chExt cx="6226861" cy="1058227"/>
          </a:xfrm>
        </p:grpSpPr>
        <p:sp>
          <p:nvSpPr>
            <p:cNvPr id="11" name="Rectangle 10"/>
            <p:cNvSpPr/>
            <p:nvPr/>
          </p:nvSpPr>
          <p:spPr>
            <a:xfrm>
              <a:off x="161408" y="5477162"/>
              <a:ext cx="22664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2000" dirty="0" smtClean="0"/>
                <a:t>*</a:t>
              </a:r>
              <a:endParaRPr lang="en-US" sz="2000" i="1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3331" y="5445224"/>
              <a:ext cx="6226861" cy="105822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1" name="Rectangle 20"/>
          <p:cNvSpPr/>
          <p:nvPr userDrawn="1"/>
        </p:nvSpPr>
        <p:spPr>
          <a:xfrm>
            <a:off x="356163" y="4963061"/>
            <a:ext cx="4267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Research project supported by a Marie Curie Early Initial Training Network of the European Community’s Seventh </a:t>
            </a:r>
            <a:r>
              <a:rPr lang="en-US" sz="1200" dirty="0" err="1" smtClean="0"/>
              <a:t>Programme</a:t>
            </a:r>
            <a:r>
              <a:rPr lang="en-US" sz="1200" dirty="0" smtClean="0"/>
              <a:t> under contract number (PITN-GA-2010-264330-CATHI)</a:t>
            </a:r>
            <a:endParaRPr lang="en-GB" sz="1200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3984476" y="6602879"/>
            <a:ext cx="1152128" cy="216024"/>
          </a:xfrm>
          <a:prstGeom prst="rect">
            <a:avLst/>
          </a:prstGeom>
          <a:solidFill>
            <a:srgbClr val="0019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ZoneTexte 17"/>
          <p:cNvSpPr txBox="1"/>
          <p:nvPr userDrawn="1"/>
        </p:nvSpPr>
        <p:spPr>
          <a:xfrm>
            <a:off x="4211960" y="6548378"/>
            <a:ext cx="172819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300" b="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Co-ordinator’s Report</a:t>
            </a:r>
            <a:endParaRPr lang="en-US" sz="1300" b="0" dirty="0">
              <a:solidFill>
                <a:schemeClr val="tx1">
                  <a:lumMod val="25000"/>
                  <a:lumOff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2" name="Snip Diagonal Corner Rectangle 11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Teardrop 12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176272"/>
            <a:ext cx="3657600" cy="116128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654475" y="228600"/>
            <a:ext cx="4251960" cy="6391656"/>
          </a:xfrm>
          <a:prstGeom prst="snip2DiagRect">
            <a:avLst>
              <a:gd name="adj1" fmla="val 0"/>
              <a:gd name="adj2" fmla="val 4017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3342401"/>
            <a:ext cx="3657600" cy="25952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8952" y="6300216"/>
            <a:ext cx="1298448" cy="365125"/>
          </a:xfrm>
          <a:prstGeom prst="rect">
            <a:avLst/>
          </a:prstGeom>
        </p:spPr>
        <p:txBody>
          <a:bodyPr/>
          <a:lstStyle/>
          <a:p>
            <a:fld id="{74A11387-841E-274A-B892-F5D9F46B59A1}" type="datetimeFigureOut">
              <a:rPr lang="en-US" smtClean="0"/>
              <a:pPr/>
              <a:t>9/26/14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00216"/>
            <a:ext cx="234086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1752" y="6300216"/>
            <a:ext cx="448056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4648200"/>
            <a:ext cx="8686800" cy="1963271"/>
          </a:xfrm>
          <a:prstGeom prst="snip2DiagRect">
            <a:avLst>
              <a:gd name="adj1" fmla="val 0"/>
              <a:gd name="adj2" fmla="val 937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153400" cy="609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/>
          <a:lstStyle/>
          <a:p>
            <a:fld id="{74A11387-841E-274A-B892-F5D9F46B59A1}" type="datetimeFigureOut">
              <a:rPr lang="en-US" smtClean="0"/>
              <a:pPr/>
              <a:t>9/26/14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257799"/>
            <a:ext cx="8156448" cy="82027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ct val="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flipH="1">
            <a:off x="228600" y="228600"/>
            <a:ext cx="8677835" cy="4267200"/>
          </a:xfrm>
          <a:prstGeom prst="snip2DiagRect">
            <a:avLst>
              <a:gd name="adj1" fmla="val 0"/>
              <a:gd name="adj2" fmla="val 4332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/>
          <a:lstStyle/>
          <a:p>
            <a:fld id="{74A11387-841E-274A-B892-F5D9F46B59A1}" type="datetimeFigureOut">
              <a:rPr lang="en-US" smtClean="0"/>
              <a:pPr/>
              <a:t>9/26/14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/>
          <a:lstStyle/>
          <a:p>
            <a:fld id="{74A11387-841E-274A-B892-F5D9F46B59A1}" type="datetimeFigureOut">
              <a:rPr lang="en-US" smtClean="0"/>
              <a:pPr/>
              <a:t>9/26/14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Diagonal Corner Rectangle 7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838201"/>
            <a:ext cx="121920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1"/>
            <a:ext cx="6307138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/>
          <a:lstStyle/>
          <a:p>
            <a:fld id="{74A11387-841E-274A-B892-F5D9F46B59A1}" type="datetimeFigureOut">
              <a:rPr lang="en-US" smtClean="0"/>
              <a:pPr/>
              <a:t>9/26/14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72814"/>
            <a:ext cx="8663880" cy="4821771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116632"/>
            <a:ext cx="8663880" cy="1389438"/>
          </a:xfrm>
          <a:prstGeom prst="snip2DiagRect">
            <a:avLst>
              <a:gd name="adj1" fmla="val 10237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itchFamily="34" charset="0"/>
              <a:buChar char="•"/>
              <a:defRPr>
                <a:latin typeface="Calibri" pitchFamily="34" charset="0"/>
                <a:cs typeface="Calibri" pitchFamily="34" charset="0"/>
              </a:defRPr>
            </a:lvl1pPr>
            <a:lvl2pPr marL="685800" indent="-336550">
              <a:buFont typeface="Arial" pitchFamily="34" charset="0"/>
              <a:buChar char="•"/>
              <a:defRPr>
                <a:latin typeface="Calibri" pitchFamily="34" charset="0"/>
                <a:cs typeface="Calibri" pitchFamily="34" charset="0"/>
              </a:defRPr>
            </a:lvl2pPr>
            <a:lvl3pPr marL="1035050" indent="-349250">
              <a:buFont typeface="Arial" pitchFamily="34" charset="0"/>
              <a:buChar char="•"/>
              <a:defRPr>
                <a:latin typeface="Calibri" pitchFamily="34" charset="0"/>
                <a:cs typeface="Calibri" pitchFamily="34" charset="0"/>
              </a:defRPr>
            </a:lvl3pPr>
            <a:lvl4pPr marL="1371600" indent="-336550">
              <a:buFont typeface="Arial" pitchFamily="34" charset="0"/>
              <a:buChar char="•"/>
              <a:defRPr>
                <a:latin typeface="Calibri" pitchFamily="34" charset="0"/>
                <a:cs typeface="Calibri" pitchFamily="34" charset="0"/>
              </a:defRPr>
            </a:lvl4pPr>
            <a:lvl5pPr marL="1720850" indent="-349250">
              <a:buFont typeface="Arial" pitchFamily="34" charset="0"/>
              <a:buChar char="•"/>
              <a:defRPr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30060" y="6229460"/>
            <a:ext cx="673988" cy="365125"/>
          </a:xfrm>
          <a:prstGeom prst="rect">
            <a:avLst/>
          </a:prstGeom>
        </p:spPr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984476" y="6602879"/>
            <a:ext cx="1152128" cy="216024"/>
          </a:xfrm>
          <a:prstGeom prst="rect">
            <a:avLst/>
          </a:prstGeom>
          <a:solidFill>
            <a:srgbClr val="0019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ZoneTexte 17"/>
          <p:cNvSpPr txBox="1"/>
          <p:nvPr userDrawn="1"/>
        </p:nvSpPr>
        <p:spPr>
          <a:xfrm>
            <a:off x="4211960" y="6548378"/>
            <a:ext cx="172819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300" b="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Co-ordinator’s Report</a:t>
            </a:r>
            <a:endParaRPr lang="en-US" sz="1300" b="0" dirty="0">
              <a:solidFill>
                <a:schemeClr val="tx1">
                  <a:lumMod val="25000"/>
                  <a:lumOff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7" name="Snip Single Corner Rectangle 16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ardrop 15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  <a:prstGeom prst="rect">
            <a:avLst/>
          </a:prstGeo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74A11387-841E-274A-B892-F5D9F46B59A1}" type="datetimeFigureOut">
              <a:rPr lang="en-US" smtClean="0"/>
              <a:pPr/>
              <a:t>9/26/14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  <a:prstGeom prst="rect">
            <a:avLst/>
          </a:prstGeo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0" y="676835"/>
            <a:ext cx="7543800" cy="2587752"/>
          </a:xfr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 flipH="1">
            <a:off x="1600199" y="2126877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0" name="Snip Single Corner Rectangle 9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ardrop 8"/>
            <p:cNvSpPr/>
            <p:nvPr/>
          </p:nvSpPr>
          <p:spPr>
            <a:xfrm flipH="1">
              <a:off x="22859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2653553"/>
            <a:ext cx="5870448" cy="14721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6105" y="4134881"/>
            <a:ext cx="5870448" cy="57607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8033590" y="3475037"/>
            <a:ext cx="1828801" cy="365125"/>
          </a:xfrm>
          <a:prstGeom prst="rect">
            <a:avLst/>
          </a:prstGeom>
        </p:spPr>
        <p:txBody>
          <a:bodyPr vert="horz" lIns="91440" tIns="0" rIns="91440" bIns="0" rtlCol="0" anchor="t" anchorCtr="0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658009" y="3475037"/>
            <a:ext cx="1828800" cy="365125"/>
          </a:xfrm>
          <a:prstGeom prst="rect">
            <a:avLst/>
          </a:prstGeom>
        </p:spPr>
        <p:txBody>
          <a:bodyPr vert="horz" lIns="91440" tIns="0" rIns="91440" bIns="0" rtlCol="0" anchor="b" anchorCtr="0"/>
          <a:lstStyle>
            <a:lvl1pPr marL="0" algn="l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74CBEAF9-9E58-4CC8-A6FF-6DD8A58DEEA4}" type="datetimeFigureOut">
              <a:rPr lang="en-US" smtClean="0"/>
              <a:pPr/>
              <a:t>9/26/14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nip Diagonal Corner Rectangle 10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Snip Diagonal Corner Rectangle 11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35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/>
          <a:lstStyle/>
          <a:p>
            <a:fld id="{74A11387-841E-274A-B892-F5D9F46B59A1}" type="datetimeFigureOut">
              <a:rPr lang="en-US" smtClean="0"/>
              <a:pPr/>
              <a:t>9/26/14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nip Diagonal Corner Rectangle 11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Snip Diagonal Corner Rectangle 12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1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1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/>
          <a:lstStyle/>
          <a:p>
            <a:fld id="{74A11387-841E-274A-B892-F5D9F46B59A1}" type="datetimeFigureOut">
              <a:rPr lang="en-US" smtClean="0"/>
              <a:pPr/>
              <a:t>9/26/14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/>
          <a:lstStyle/>
          <a:p>
            <a:fld id="{74A11387-841E-274A-B892-F5D9F46B59A1}" type="datetimeFigureOut">
              <a:rPr lang="en-US" smtClean="0"/>
              <a:pPr/>
              <a:t>9/26/14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Diagonal Corner Rectangle 5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/>
          <a:lstStyle/>
          <a:p>
            <a:fld id="{74A11387-841E-274A-B892-F5D9F46B59A1}" type="datetimeFigureOut">
              <a:rPr lang="en-US" smtClean="0"/>
              <a:pPr/>
              <a:t>9/26/14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/>
          <a:lstStyle/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3" name="Snip Diagonal Corner Rectangle 12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Teardrop 13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5" name="Snip Diagonal Corner Rectangle 14"/>
          <p:cNvSpPr/>
          <p:nvPr/>
        </p:nvSpPr>
        <p:spPr>
          <a:xfrm flipV="1">
            <a:off x="4648200" y="228600"/>
            <a:ext cx="4251960" cy="6387352"/>
          </a:xfrm>
          <a:prstGeom prst="snip2DiagRect">
            <a:avLst>
              <a:gd name="adj1" fmla="val 0"/>
              <a:gd name="adj2" fmla="val 379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177303"/>
            <a:ext cx="3657600" cy="1162050"/>
          </a:xfrm>
        </p:spPr>
        <p:txBody>
          <a:bodyPr anchor="b">
            <a:normAutofit/>
          </a:bodyPr>
          <a:lstStyle>
            <a:lvl1pPr algn="l">
              <a:defRPr sz="30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380" y="609600"/>
            <a:ext cx="3657600" cy="53340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3352799"/>
            <a:ext cx="3657600" cy="2590801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297706"/>
            <a:ext cx="1295400" cy="365125"/>
          </a:xfrm>
          <a:prstGeom prst="rect">
            <a:avLst/>
          </a:prstGeom>
        </p:spPr>
        <p:txBody>
          <a:bodyPr/>
          <a:lstStyle/>
          <a:p>
            <a:fld id="{74A11387-841E-274A-B892-F5D9F46B59A1}" type="datetimeFigureOut">
              <a:rPr lang="en-US" smtClean="0"/>
              <a:pPr/>
              <a:t>9/26/14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97706"/>
            <a:ext cx="2339788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4800" y="6297706"/>
            <a:ext cx="443753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E2D38DDF-6765-4540-B63D-425F3C6FA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949824"/>
            <a:ext cx="7583488" cy="400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Footer Placeholder 6"/>
          <p:cNvSpPr txBox="1">
            <a:spLocks/>
          </p:cNvSpPr>
          <p:nvPr userDrawn="1"/>
        </p:nvSpPr>
        <p:spPr>
          <a:xfrm>
            <a:off x="0" y="6520259"/>
            <a:ext cx="914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baseline="0" dirty="0" err="1" smtClean="0">
                <a:solidFill>
                  <a:srgbClr val="FFFFFF">
                    <a:lumMod val="65000"/>
                  </a:srgbClr>
                </a:solidFill>
                <a:latin typeface="Corbel"/>
              </a:rPr>
              <a:t>Final</a:t>
            </a:r>
            <a:r>
              <a:rPr lang="it-IT" baseline="0" dirty="0" smtClean="0">
                <a:solidFill>
                  <a:srgbClr val="FFFFFF">
                    <a:lumMod val="65000"/>
                  </a:srgbClr>
                </a:solidFill>
                <a:latin typeface="Corbel"/>
              </a:rPr>
              <a:t> Review Meeting</a:t>
            </a:r>
            <a:r>
              <a:rPr lang="it-IT" dirty="0" smtClean="0">
                <a:solidFill>
                  <a:srgbClr val="FFFFFF">
                    <a:lumMod val="65000"/>
                  </a:srgbClr>
                </a:solidFill>
                <a:latin typeface="Corbel"/>
              </a:rPr>
              <a:t>, 22-26 </a:t>
            </a:r>
            <a:r>
              <a:rPr lang="it-IT" dirty="0" err="1" smtClean="0">
                <a:solidFill>
                  <a:srgbClr val="FFFFFF">
                    <a:lumMod val="65000"/>
                  </a:srgbClr>
                </a:solidFill>
                <a:latin typeface="Corbel"/>
              </a:rPr>
              <a:t>September</a:t>
            </a:r>
            <a:r>
              <a:rPr lang="it-IT" baseline="0" dirty="0" smtClean="0">
                <a:solidFill>
                  <a:srgbClr val="FFFFFF">
                    <a:lumMod val="65000"/>
                  </a:srgbClr>
                </a:solidFill>
                <a:latin typeface="Corbel"/>
              </a:rPr>
              <a:t> </a:t>
            </a:r>
            <a:r>
              <a:rPr lang="it-IT" dirty="0" smtClean="0">
                <a:solidFill>
                  <a:srgbClr val="FFFFFF">
                    <a:lumMod val="65000"/>
                  </a:srgbClr>
                </a:solidFill>
                <a:latin typeface="Corbel"/>
              </a:rPr>
              <a:t>2014												</a:t>
            </a:r>
            <a:fld id="{B1BD7901-48DC-9647-9924-BE9C7E104B66}" type="slidenum">
              <a:rPr lang="it-IT" smtClean="0">
                <a:solidFill>
                  <a:srgbClr val="FFFFFF">
                    <a:lumMod val="65000"/>
                  </a:srgbClr>
                </a:solidFill>
                <a:latin typeface="Corbel"/>
              </a:rPr>
              <a:pPr algn="l"/>
              <a:t>‹#›</a:t>
            </a:fld>
            <a:endParaRPr lang="en-US" dirty="0">
              <a:solidFill>
                <a:srgbClr val="FFFFFF">
                  <a:lumMod val="65000"/>
                </a:srgbClr>
              </a:solidFill>
              <a:latin typeface="Corbel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  <p:sldLayoutId id="2147483765" r:id="rId14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 2" pitchFamily="18" charset="2"/>
        <a:buChar char=""/>
        <a:defRPr sz="22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ec.europa.eu/research/mariecurieactions/about-msca/actions/if/index_en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340768"/>
            <a:ext cx="7524328" cy="219941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CATHI</a:t>
            </a:r>
            <a:br>
              <a:rPr lang="en-US" sz="4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</a:br>
            <a:r>
              <a:rPr lang="en-US" sz="4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Marie Curie Initial Training Network</a:t>
            </a:r>
            <a:r>
              <a:rPr lang="en-US" sz="1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en-US" sz="1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</a:br>
            <a:r>
              <a:rPr lang="en-US" sz="1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br>
              <a:rPr lang="en-US" sz="14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</a:br>
            <a:r>
              <a:rPr lang="en-US" sz="2700" u="sng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</a:t>
            </a:r>
            <a:r>
              <a:rPr lang="en-US" sz="27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ryogenics, </a:t>
            </a:r>
            <a:r>
              <a:rPr lang="en-US" sz="2700" u="sng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</a:t>
            </a:r>
            <a:r>
              <a:rPr lang="en-US" sz="27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ccelerators and </a:t>
            </a:r>
            <a:r>
              <a:rPr lang="en-US" sz="2700" u="sng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</a:t>
            </a:r>
            <a:r>
              <a:rPr lang="en-US" sz="27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argets at </a:t>
            </a:r>
            <a:r>
              <a:rPr lang="en-US" sz="2700" u="sng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H</a:t>
            </a:r>
            <a:r>
              <a:rPr lang="en-US" sz="27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IE-</a:t>
            </a:r>
            <a:r>
              <a:rPr lang="en-US" sz="2700" u="sng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en-US" sz="27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SOLDE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3501008"/>
            <a:ext cx="5867400" cy="1209800"/>
          </a:xfrm>
        </p:spPr>
        <p:txBody>
          <a:bodyPr>
            <a:normAutofit/>
          </a:bodyPr>
          <a:lstStyle/>
          <a:p>
            <a:endParaRPr lang="en-US" sz="1800" b="1" dirty="0" smtClean="0"/>
          </a:p>
          <a:p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Yacine </a:t>
            </a:r>
            <a:r>
              <a:rPr lang="en-US" sz="1800" b="1" dirty="0" err="1" smtClean="0">
                <a:latin typeface="Calibri" pitchFamily="34" charset="0"/>
                <a:cs typeface="Calibri" pitchFamily="34" charset="0"/>
              </a:rPr>
              <a:t>Kadi</a:t>
            </a:r>
            <a:r>
              <a:rPr lang="en-US" sz="18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&amp; Seamus </a:t>
            </a:r>
            <a:r>
              <a:rPr lang="en-US" sz="1800" b="1" dirty="0" err="1" smtClean="0">
                <a:latin typeface="Calibri" pitchFamily="34" charset="0"/>
                <a:cs typeface="Calibri" pitchFamily="34" charset="0"/>
              </a:rPr>
              <a:t>Hegarty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  <a:p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CATHI Project Co-</a:t>
            </a:r>
            <a:r>
              <a:rPr lang="en-US" sz="1800" b="1" dirty="0" err="1" smtClean="0">
                <a:latin typeface="Calibri" pitchFamily="34" charset="0"/>
                <a:cs typeface="Calibri" pitchFamily="34" charset="0"/>
              </a:rPr>
              <a:t>ordinators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Final Review Meeting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22-26 </a:t>
            </a:r>
            <a:r>
              <a:rPr lang="en-US" sz="1800" dirty="0">
                <a:latin typeface="Calibri" pitchFamily="34" charset="0"/>
                <a:cs typeface="Calibri" pitchFamily="34" charset="0"/>
              </a:rPr>
              <a:t>September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2014</a:t>
            </a:r>
          </a:p>
          <a:p>
            <a:endParaRPr lang="en-US" sz="18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41648"/>
            <a:ext cx="990600" cy="974090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5856" y="908720"/>
            <a:ext cx="2746782" cy="755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9" descr="Cathi_MC_7peopl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865930"/>
            <a:ext cx="1906866" cy="9498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From FP7 to Horizon </a:t>
            </a:r>
            <a:r>
              <a:rPr lang="en-US" dirty="0" smtClean="0"/>
              <a:t>2020:</a:t>
            </a:r>
            <a:br>
              <a:rPr lang="en-US" dirty="0" smtClean="0"/>
            </a:br>
            <a:r>
              <a:rPr lang="fr-CH" sz="2700" dirty="0"/>
              <a:t>Marie Skłodowska-Curie </a:t>
            </a:r>
            <a:r>
              <a:rPr lang="fr-CH" sz="2700" dirty="0" smtClean="0"/>
              <a:t>Actions </a:t>
            </a:r>
            <a:r>
              <a:rPr lang="fr-CH" sz="2700" dirty="0"/>
              <a:t>Individual </a:t>
            </a:r>
            <a:r>
              <a:rPr lang="fr-CH" sz="2700" dirty="0" smtClean="0"/>
              <a:t>Fellowships</a:t>
            </a:r>
            <a:br>
              <a:rPr lang="fr-CH" sz="2700" dirty="0" smtClean="0"/>
            </a:br>
            <a:r>
              <a:rPr lang="fr-CH" sz="2700" dirty="0" smtClean="0">
                <a:hlinkClick r:id="rId3"/>
              </a:rPr>
              <a:t>H2020-MCSA-IF-2015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72816"/>
            <a:ext cx="8136904" cy="4752528"/>
          </a:xfrm>
        </p:spPr>
        <p:txBody>
          <a:bodyPr>
            <a:normAutofit fontScale="92500" lnSpcReduction="10000"/>
          </a:bodyPr>
          <a:lstStyle/>
          <a:p>
            <a:pPr>
              <a:buFont typeface="Wingdings" charset="2"/>
              <a:buChar char="v"/>
            </a:pPr>
            <a:r>
              <a:rPr lang="fr-CH" dirty="0" smtClean="0"/>
              <a:t>Who can apply?</a:t>
            </a:r>
            <a:endParaRPr lang="fr-CH" dirty="0" smtClean="0"/>
          </a:p>
          <a:p>
            <a:pPr lvl="2">
              <a:buFont typeface="Wingdings" charset="2"/>
              <a:buChar char="ü"/>
            </a:pPr>
            <a:r>
              <a:rPr lang="en-US" dirty="0"/>
              <a:t>Only </a:t>
            </a:r>
            <a:r>
              <a:rPr lang="en-US" b="1" dirty="0"/>
              <a:t>experienced </a:t>
            </a:r>
            <a:r>
              <a:rPr lang="en-US" b="1" dirty="0" smtClean="0"/>
              <a:t>researchers: </a:t>
            </a:r>
            <a:r>
              <a:rPr lang="en-US" dirty="0"/>
              <a:t>doctoral degree or at least four years’ full-time research </a:t>
            </a:r>
            <a:r>
              <a:rPr lang="en-US" dirty="0" smtClean="0"/>
              <a:t>experience</a:t>
            </a:r>
          </a:p>
          <a:p>
            <a:pPr>
              <a:buFont typeface="Wingdings" charset="2"/>
              <a:buChar char="v"/>
            </a:pPr>
            <a:r>
              <a:rPr lang="fr-CH" dirty="0" smtClean="0"/>
              <a:t> What can be funded?</a:t>
            </a:r>
          </a:p>
          <a:p>
            <a:pPr lvl="2">
              <a:buFont typeface="Wingdings" charset="2"/>
              <a:buChar char="ü"/>
            </a:pPr>
            <a:r>
              <a:rPr lang="en-US" b="1" dirty="0"/>
              <a:t>All research areas</a:t>
            </a:r>
            <a:r>
              <a:rPr lang="en-US" dirty="0"/>
              <a:t> can be funded except those covered by the </a:t>
            </a:r>
            <a:r>
              <a:rPr lang="en-US" u="sng" dirty="0"/>
              <a:t>EURATOM </a:t>
            </a:r>
            <a:r>
              <a:rPr lang="en-US" u="sng" dirty="0" smtClean="0"/>
              <a:t>Treaty</a:t>
            </a:r>
          </a:p>
          <a:p>
            <a:pPr>
              <a:buFont typeface="Wingdings" charset="2"/>
              <a:buChar char="v"/>
            </a:pPr>
            <a:r>
              <a:rPr lang="fr-CH" dirty="0"/>
              <a:t> </a:t>
            </a:r>
            <a:r>
              <a:rPr lang="en-US" dirty="0"/>
              <a:t>What does the funding cover</a:t>
            </a:r>
            <a:r>
              <a:rPr lang="en-US" dirty="0" smtClean="0"/>
              <a:t>?</a:t>
            </a:r>
          </a:p>
          <a:p>
            <a:pPr lvl="2">
              <a:buFont typeface="Wingdings" charset="2"/>
              <a:buChar char="ü"/>
            </a:pPr>
            <a:r>
              <a:rPr lang="en-US" dirty="0" smtClean="0"/>
              <a:t>your </a:t>
            </a:r>
            <a:r>
              <a:rPr lang="en-US" dirty="0"/>
              <a:t>living, travel and family </a:t>
            </a:r>
            <a:r>
              <a:rPr lang="en-US" dirty="0" smtClean="0"/>
              <a:t>costs</a:t>
            </a:r>
            <a:r>
              <a:rPr lang="en-US" dirty="0" smtClean="0"/>
              <a:t> (1 to 3 years)</a:t>
            </a:r>
          </a:p>
          <a:p>
            <a:pPr lvl="2">
              <a:buFont typeface="Wingdings" charset="2"/>
              <a:buChar char="ü"/>
            </a:pPr>
            <a:r>
              <a:rPr lang="en-US" dirty="0"/>
              <a:t>research costs and overheads of the host </a:t>
            </a:r>
            <a:r>
              <a:rPr lang="en-US" dirty="0" err="1"/>
              <a:t>organisation</a:t>
            </a:r>
            <a:r>
              <a:rPr lang="en-US" dirty="0"/>
              <a:t>(s</a:t>
            </a:r>
            <a:r>
              <a:rPr lang="en-US" dirty="0" smtClean="0"/>
              <a:t>)</a:t>
            </a:r>
          </a:p>
          <a:p>
            <a:pPr>
              <a:buFont typeface="Wingdings" charset="2"/>
              <a:buChar char="v"/>
            </a:pPr>
            <a:r>
              <a:rPr lang="en-US" dirty="0" smtClean="0"/>
              <a:t>How do I apply?</a:t>
            </a:r>
          </a:p>
          <a:p>
            <a:pPr lvl="2">
              <a:buFont typeface="Wingdings" charset="2"/>
              <a:buChar char="ü"/>
            </a:pPr>
            <a:r>
              <a:rPr lang="en-US" dirty="0"/>
              <a:t>submit a </a:t>
            </a:r>
            <a:r>
              <a:rPr lang="en-US" b="1" dirty="0"/>
              <a:t>research proposal</a:t>
            </a:r>
            <a:r>
              <a:rPr lang="en-US" dirty="0"/>
              <a:t>, including your </a:t>
            </a:r>
            <a:r>
              <a:rPr lang="en-US" dirty="0" smtClean="0"/>
              <a:t>CV</a:t>
            </a:r>
          </a:p>
          <a:p>
            <a:pPr lvl="2">
              <a:buFont typeface="Wingdings" charset="2"/>
              <a:buChar char="ü"/>
            </a:pPr>
            <a:r>
              <a:rPr lang="en-US" dirty="0"/>
              <a:t>The proposal is </a:t>
            </a:r>
            <a:r>
              <a:rPr lang="en-US" b="1" dirty="0"/>
              <a:t>written jointly with your chosen host </a:t>
            </a:r>
            <a:r>
              <a:rPr lang="en-US" b="1" dirty="0" err="1"/>
              <a:t>organisation</a:t>
            </a:r>
            <a:r>
              <a:rPr lang="en-US" dirty="0"/>
              <a:t>(s) (a university, a research </a:t>
            </a:r>
            <a:r>
              <a:rPr lang="en-US" dirty="0" err="1"/>
              <a:t>centre</a:t>
            </a:r>
            <a:r>
              <a:rPr lang="en-US" dirty="0"/>
              <a:t> or a company).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331543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xel">
  <a:themeElements>
    <a:clrScheme name="Pixel">
      <a:dk1>
        <a:srgbClr val="FFFFFF"/>
      </a:dk1>
      <a:lt1>
        <a:srgbClr val="103154"/>
      </a:lt1>
      <a:dk2>
        <a:srgbClr val="0096FF"/>
      </a:dk2>
      <a:lt2>
        <a:srgbClr val="87FD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Pixel">
      <a:majorFont>
        <a:latin typeface="Corbel"/>
        <a:ea typeface=""/>
        <a:cs typeface=""/>
        <a:font script="Jpan" typeface="メイリオ"/>
      </a:majorFont>
      <a:minorFont>
        <a:latin typeface="Corbel"/>
        <a:ea typeface=""/>
        <a:cs typeface=""/>
        <a:font script="Jpan" typeface="メイリオ"/>
      </a:minorFont>
    </a:fontScheme>
    <a:fmtScheme name="Pixel">
      <a:fillStyleLst>
        <a:solidFill>
          <a:schemeClr val="phClr"/>
        </a:solidFill>
        <a:solidFill>
          <a:schemeClr val="phClr">
            <a:satMod val="150000"/>
          </a:schemeClr>
        </a:solidFill>
        <a:solidFill>
          <a:schemeClr val="phClr">
            <a:shade val="80000"/>
            <a:lumMod val="9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a:effectStyle>
        <a:effectStyle>
          <a:effectLst>
            <a:outerShdw blurRad="63500" dist="38100" dir="3600000" sx="103000" sy="103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5400000"/>
            </a:lightRig>
          </a:scene3d>
          <a:sp3d prstMaterial="softmetal">
            <a:bevelT w="635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5000"/>
                <a:satMod val="3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satMod val="400000"/>
              </a:schemeClr>
              <a:schemeClr val="phClr">
                <a:tint val="50000"/>
                <a:satMod val="4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28BB11F944A74DA7744793D79AED5D" ma:contentTypeVersion="0" ma:contentTypeDescription="Create a new document." ma:contentTypeScope="" ma:versionID="ba4b28ce2ee06a588554f15eab7b55a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637B077-9270-427A-8D97-BAE8F3F53E33}">
  <ds:schemaRefs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purl.org/dc/terms/"/>
    <ds:schemaRef ds:uri="http://www.w3.org/XML/1998/namespace"/>
    <ds:schemaRef ds:uri="http://schemas.microsoft.com/office/2006/metadata/properties"/>
    <ds:schemaRef ds:uri="http://purl.org/dc/elements/1.1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02B2D90-5DCA-4BC4-813F-4AEB6C18D2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FD9BFB0-3DA8-45F5-B9EC-A4830BA777F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20270</TotalTime>
  <Words>141</Words>
  <Application>Microsoft Macintosh PowerPoint</Application>
  <PresentationFormat>On-screen Show (4:3)</PresentationFormat>
  <Paragraphs>19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Pixel</vt:lpstr>
      <vt:lpstr>CATHI Marie Curie Initial Training Network   Cryogenics, Accelerators and Targets at HIE-ISOLDE</vt:lpstr>
      <vt:lpstr>From FP7 to Horizon 2020: Marie Skłodowska-Curie Actions Individual Fellowships H2020-MCSA-IF-2015</vt:lpstr>
    </vt:vector>
  </TitlesOfParts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MTR TEMPLATE</dc:title>
  <dc:creator>Andrea Polato</dc:creator>
  <cp:lastModifiedBy>Yacine KADI</cp:lastModifiedBy>
  <cp:revision>289</cp:revision>
  <dcterms:created xsi:type="dcterms:W3CDTF">2010-08-04T12:14:58Z</dcterms:created>
  <dcterms:modified xsi:type="dcterms:W3CDTF">2014-09-26T07:49:17Z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0x0101009F28BB11F944A74DA7744793D79AED5D</vt:lpwstr>
  </property>
</Properties>
</file>