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3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4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5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6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7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8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9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10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11.xml" ContentType="application/vnd.openxmlformats-officedocument.presentationml.notesSlide+xml"/>
  <Override PartName="/ppt/tags/tag86.xml" ContentType="application/vnd.openxmlformats-officedocument.presentationml.tags+xml"/>
  <Override PartName="/ppt/notesSlides/notesSlide12.xml" ContentType="application/vnd.openxmlformats-officedocument.presentationml.notesSlide+xml"/>
  <Override PartName="/ppt/tags/tag8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61" r:id="rId5"/>
    <p:sldId id="259" r:id="rId6"/>
    <p:sldId id="264" r:id="rId7"/>
    <p:sldId id="260" r:id="rId8"/>
    <p:sldId id="263" r:id="rId9"/>
    <p:sldId id="266" r:id="rId10"/>
    <p:sldId id="267" r:id="rId11"/>
    <p:sldId id="268" r:id="rId12"/>
    <p:sldId id="269" r:id="rId13"/>
    <p:sldId id="272" r:id="rId14"/>
    <p:sldId id="274" r:id="rId15"/>
    <p:sldId id="275" r:id="rId16"/>
    <p:sldId id="276" r:id="rId17"/>
    <p:sldId id="277" r:id="rId18"/>
    <p:sldId id="278" r:id="rId19"/>
    <p:sldId id="279" r:id="rId20"/>
    <p:sldId id="281" r:id="rId21"/>
    <p:sldId id="282" r:id="rId22"/>
    <p:sldId id="286" r:id="rId23"/>
    <p:sldId id="284" r:id="rId24"/>
    <p:sldId id="287" r:id="rId25"/>
    <p:sldId id="288" r:id="rId26"/>
    <p:sldId id="289" r:id="rId27"/>
    <p:sldId id="283" r:id="rId28"/>
    <p:sldId id="290" r:id="rId29"/>
    <p:sldId id="285" r:id="rId30"/>
    <p:sldId id="292" r:id="rId31"/>
    <p:sldId id="299" r:id="rId32"/>
    <p:sldId id="300" r:id="rId33"/>
    <p:sldId id="291" r:id="rId34"/>
    <p:sldId id="293" r:id="rId35"/>
    <p:sldId id="294" r:id="rId36"/>
    <p:sldId id="295" r:id="rId37"/>
    <p:sldId id="270" r:id="rId38"/>
    <p:sldId id="271" r:id="rId39"/>
  </p:sldIdLst>
  <p:sldSz cx="9144000" cy="6858000" type="screen4x3"/>
  <p:notesSz cx="6858000" cy="9144000"/>
  <p:custDataLst>
    <p:tags r:id="rId4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7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872" autoAdjust="0"/>
  </p:normalViewPr>
  <p:slideViewPr>
    <p:cSldViewPr snapToGrid="0" snapToObjects="1">
      <p:cViewPr>
        <p:scale>
          <a:sx n="121" d="100"/>
          <a:sy n="121" d="100"/>
        </p:scale>
        <p:origin x="-24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tags" Target="tags/tag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E668B-BE36-CA49-9E3F-A40059BC194F}" type="datetimeFigureOut">
              <a:rPr lang="en-US" smtClean="0"/>
              <a:t>7/2/14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269C2-EC9E-BD44-95CD-9E828A833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535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784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09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</a:t>
            </a:r>
            <a:r>
              <a:rPr lang="en-US" baseline="0" dirty="0" smtClean="0"/>
              <a:t> lens approximation… ((1,1),(1/f,1)) Trace of total M &gt;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19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9303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94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bunch center is not</a:t>
            </a:r>
            <a:r>
              <a:rPr lang="en-US" baseline="0" dirty="0" smtClean="0"/>
              <a:t> going through the center of the vacuum chamber, but is offset. And around the </a:t>
            </a:r>
            <a:r>
              <a:rPr lang="en-US" baseline="0" dirty="0" err="1" smtClean="0"/>
              <a:t>offcenter</a:t>
            </a:r>
            <a:r>
              <a:rPr lang="en-US" baseline="0" dirty="0" smtClean="0"/>
              <a:t> trajectory one needs at </a:t>
            </a:r>
            <a:r>
              <a:rPr lang="en-US" baseline="0" dirty="0" err="1" smtClean="0"/>
              <a:t>leat</a:t>
            </a:r>
            <a:r>
              <a:rPr lang="en-US" baseline="0" dirty="0" smtClean="0"/>
              <a:t> +/- 3 sigma.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can also see here is the number of oscillations around the ring…which corresponds to the tune.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154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4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57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25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66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86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15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981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69C2-EC9E-BD44-95CD-9E828A8334E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06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89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9DD6AD-CC3E-044F-AB6C-DED2B5F08198}" type="datetimeFigureOut">
              <a:rPr lang="en-US" smtClean="0"/>
              <a:t>7/2/14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D964CF-4770-7147-B608-6887ADE1D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2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9DD6AD-CC3E-044F-AB6C-DED2B5F08198}" type="datetimeFigureOut">
              <a:rPr lang="en-US" smtClean="0"/>
              <a:t>7/2/14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D964CF-4770-7147-B608-6887ADE1D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27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10" y="1091612"/>
            <a:ext cx="8487390" cy="5531534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906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625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576"/>
            <a:ext cx="4038600" cy="492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576"/>
            <a:ext cx="4038600" cy="492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29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9DD6AD-CC3E-044F-AB6C-DED2B5F08198}" type="datetimeFigureOut">
              <a:rPr lang="en-US" smtClean="0"/>
              <a:t>7/2/14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D964CF-4770-7147-B608-6887ADE1D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3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0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9DD6AD-CC3E-044F-AB6C-DED2B5F08198}" type="datetimeFigureOut">
              <a:rPr lang="en-US" smtClean="0"/>
              <a:t>7/2/14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D964CF-4770-7147-B608-6887ADE1D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5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9DD6AD-CC3E-044F-AB6C-DED2B5F08198}" type="datetimeFigureOut">
              <a:rPr lang="en-US" smtClean="0"/>
              <a:t>7/2/14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D964CF-4770-7147-B608-6887ADE1D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18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9DD6AD-CC3E-044F-AB6C-DED2B5F08198}" type="datetimeFigureOut">
              <a:rPr lang="en-US" smtClean="0"/>
              <a:t>7/2/14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D964CF-4770-7147-B608-6887ADE1D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77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3193" y="12231"/>
            <a:ext cx="8229600" cy="659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410" y="671762"/>
            <a:ext cx="8487390" cy="6035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08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Geneva"/>
          <a:ea typeface="+mj-ea"/>
          <a:cs typeface="Geneva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>
              <a:lumMod val="85000"/>
              <a:lumOff val="15000"/>
            </a:schemeClr>
          </a:solidFill>
          <a:latin typeface="Geneva"/>
          <a:ea typeface="+mn-ea"/>
          <a:cs typeface="Genev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Geneva"/>
          <a:ea typeface="+mn-ea"/>
          <a:cs typeface="Genev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Geneva"/>
          <a:ea typeface="+mn-ea"/>
          <a:cs typeface="Genev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Geneva"/>
          <a:ea typeface="+mn-ea"/>
          <a:cs typeface="Genev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85000"/>
              <a:lumOff val="15000"/>
            </a:schemeClr>
          </a:solidFill>
          <a:latin typeface="Geneva"/>
          <a:ea typeface="+mn-ea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1" Type="http://schemas.openxmlformats.org/officeDocument/2006/relationships/tags" Target="../tags/tag24.xml"/><Relationship Id="rId2" Type="http://schemas.openxmlformats.org/officeDocument/2006/relationships/tags" Target="../tags/tag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png"/><Relationship Id="rId1" Type="http://schemas.openxmlformats.org/officeDocument/2006/relationships/tags" Target="../tags/tag27.x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5.emf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png"/><Relationship Id="rId1" Type="http://schemas.openxmlformats.org/officeDocument/2006/relationships/tags" Target="../tags/tag28.xml"/><Relationship Id="rId2" Type="http://schemas.openxmlformats.org/officeDocument/2006/relationships/tags" Target="../tags/tag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1" Type="http://schemas.openxmlformats.org/officeDocument/2006/relationships/tags" Target="../tags/tag31.xml"/><Relationship Id="rId2" Type="http://schemas.openxmlformats.org/officeDocument/2006/relationships/tags" Target="../tags/tag32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4.png"/><Relationship Id="rId12" Type="http://schemas.openxmlformats.org/officeDocument/2006/relationships/image" Target="../media/image45.png"/><Relationship Id="rId13" Type="http://schemas.openxmlformats.org/officeDocument/2006/relationships/image" Target="../media/image46.png"/><Relationship Id="rId14" Type="http://schemas.openxmlformats.org/officeDocument/2006/relationships/image" Target="../media/image47.png"/><Relationship Id="rId1" Type="http://schemas.openxmlformats.org/officeDocument/2006/relationships/tags" Target="../tags/tag34.xml"/><Relationship Id="rId2" Type="http://schemas.openxmlformats.org/officeDocument/2006/relationships/tags" Target="../tags/tag35.xml"/><Relationship Id="rId3" Type="http://schemas.openxmlformats.org/officeDocument/2006/relationships/tags" Target="../tags/tag36.xml"/><Relationship Id="rId4" Type="http://schemas.openxmlformats.org/officeDocument/2006/relationships/tags" Target="../tags/tag37.xml"/><Relationship Id="rId5" Type="http://schemas.openxmlformats.org/officeDocument/2006/relationships/tags" Target="../tags/tag38.xml"/><Relationship Id="rId6" Type="http://schemas.openxmlformats.org/officeDocument/2006/relationships/tags" Target="../tags/tag39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3.xml"/><Relationship Id="rId9" Type="http://schemas.openxmlformats.org/officeDocument/2006/relationships/image" Target="../media/image42.png"/><Relationship Id="rId10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4" Type="http://schemas.openxmlformats.org/officeDocument/2006/relationships/tags" Target="../tags/tag43.xml"/><Relationship Id="rId5" Type="http://schemas.openxmlformats.org/officeDocument/2006/relationships/tags" Target="../tags/tag44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48.png"/><Relationship Id="rId8" Type="http://schemas.openxmlformats.org/officeDocument/2006/relationships/image" Target="../media/image49.png"/><Relationship Id="rId9" Type="http://schemas.openxmlformats.org/officeDocument/2006/relationships/image" Target="../media/image50.png"/><Relationship Id="rId10" Type="http://schemas.openxmlformats.org/officeDocument/2006/relationships/image" Target="../media/image51.png"/><Relationship Id="rId11" Type="http://schemas.openxmlformats.org/officeDocument/2006/relationships/image" Target="../media/image52.png"/><Relationship Id="rId1" Type="http://schemas.openxmlformats.org/officeDocument/2006/relationships/tags" Target="../tags/tag40.xml"/><Relationship Id="rId2" Type="http://schemas.openxmlformats.org/officeDocument/2006/relationships/tags" Target="../tags/tag4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1" Type="http://schemas.openxmlformats.org/officeDocument/2006/relationships/tags" Target="../tags/tag45.xml"/><Relationship Id="rId2" Type="http://schemas.openxmlformats.org/officeDocument/2006/relationships/tags" Target="../tags/tag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4" Type="http://schemas.openxmlformats.org/officeDocument/2006/relationships/tags" Target="../tags/tag51.xml"/><Relationship Id="rId5" Type="http://schemas.openxmlformats.org/officeDocument/2006/relationships/tags" Target="../tags/tag52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52.png"/><Relationship Id="rId8" Type="http://schemas.openxmlformats.org/officeDocument/2006/relationships/image" Target="../media/image54.png"/><Relationship Id="rId9" Type="http://schemas.openxmlformats.org/officeDocument/2006/relationships/image" Target="../media/image55.png"/><Relationship Id="rId10" Type="http://schemas.openxmlformats.org/officeDocument/2006/relationships/image" Target="../media/image42.png"/><Relationship Id="rId11" Type="http://schemas.openxmlformats.org/officeDocument/2006/relationships/image" Target="../media/image43.png"/><Relationship Id="rId1" Type="http://schemas.openxmlformats.org/officeDocument/2006/relationships/tags" Target="../tags/tag48.xml"/><Relationship Id="rId2" Type="http://schemas.openxmlformats.org/officeDocument/2006/relationships/tags" Target="../tags/tag4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1" Type="http://schemas.openxmlformats.org/officeDocument/2006/relationships/tags" Target="../tags/tag53.xml"/><Relationship Id="rId2" Type="http://schemas.openxmlformats.org/officeDocument/2006/relationships/tags" Target="../tags/tag5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.xml"/><Relationship Id="rId6" Type="http://schemas.openxmlformats.org/officeDocument/2006/relationships/image" Target="../media/image44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Relationship Id="rId1" Type="http://schemas.openxmlformats.org/officeDocument/2006/relationships/tags" Target="../tags/tag55.xml"/><Relationship Id="rId2" Type="http://schemas.openxmlformats.org/officeDocument/2006/relationships/tags" Target="../tags/tag5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.xml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8" Type="http://schemas.openxmlformats.org/officeDocument/2006/relationships/image" Target="../media/image62.png"/><Relationship Id="rId1" Type="http://schemas.openxmlformats.org/officeDocument/2006/relationships/tags" Target="../tags/tag58.xml"/><Relationship Id="rId2" Type="http://schemas.openxmlformats.org/officeDocument/2006/relationships/tags" Target="../tags/tag59.xml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5.png"/><Relationship Id="rId12" Type="http://schemas.openxmlformats.org/officeDocument/2006/relationships/image" Target="../media/image56.png"/><Relationship Id="rId13" Type="http://schemas.openxmlformats.org/officeDocument/2006/relationships/image" Target="../media/image66.png"/><Relationship Id="rId1" Type="http://schemas.openxmlformats.org/officeDocument/2006/relationships/tags" Target="../tags/tag61.xml"/><Relationship Id="rId2" Type="http://schemas.openxmlformats.org/officeDocument/2006/relationships/tags" Target="../tags/tag62.xml"/><Relationship Id="rId3" Type="http://schemas.openxmlformats.org/officeDocument/2006/relationships/tags" Target="../tags/tag63.xml"/><Relationship Id="rId4" Type="http://schemas.openxmlformats.org/officeDocument/2006/relationships/tags" Target="../tags/tag64.xml"/><Relationship Id="rId5" Type="http://schemas.openxmlformats.org/officeDocument/2006/relationships/tags" Target="../tags/tag65.xml"/><Relationship Id="rId6" Type="http://schemas.openxmlformats.org/officeDocument/2006/relationships/tags" Target="../tags/tag66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6.xml"/><Relationship Id="rId5" Type="http://schemas.openxmlformats.org/officeDocument/2006/relationships/image" Target="../media/image67.png"/><Relationship Id="rId6" Type="http://schemas.openxmlformats.org/officeDocument/2006/relationships/image" Target="../media/image68.emf"/><Relationship Id="rId7" Type="http://schemas.openxmlformats.org/officeDocument/2006/relationships/image" Target="../media/image69.png"/><Relationship Id="rId1" Type="http://schemas.openxmlformats.org/officeDocument/2006/relationships/tags" Target="../tags/tag67.xml"/><Relationship Id="rId2" Type="http://schemas.openxmlformats.org/officeDocument/2006/relationships/tags" Target="../tags/tag6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0.emf"/><Relationship Id="rId5" Type="http://schemas.openxmlformats.org/officeDocument/2006/relationships/image" Target="../media/image71.png"/><Relationship Id="rId6" Type="http://schemas.openxmlformats.org/officeDocument/2006/relationships/image" Target="../media/image72.png"/><Relationship Id="rId1" Type="http://schemas.openxmlformats.org/officeDocument/2006/relationships/tags" Target="../tags/tag69.xml"/><Relationship Id="rId2" Type="http://schemas.openxmlformats.org/officeDocument/2006/relationships/tags" Target="../tags/tag7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4" Type="http://schemas.openxmlformats.org/officeDocument/2006/relationships/tags" Target="../tags/tag7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8.xml"/><Relationship Id="rId7" Type="http://schemas.openxmlformats.org/officeDocument/2006/relationships/image" Target="../media/image60.png"/><Relationship Id="rId8" Type="http://schemas.openxmlformats.org/officeDocument/2006/relationships/image" Target="../media/image65.png"/><Relationship Id="rId9" Type="http://schemas.openxmlformats.org/officeDocument/2006/relationships/image" Target="../media/image74.png"/><Relationship Id="rId10" Type="http://schemas.openxmlformats.org/officeDocument/2006/relationships/image" Target="../media/image75.png"/><Relationship Id="rId1" Type="http://schemas.openxmlformats.org/officeDocument/2006/relationships/tags" Target="../tags/tag71.xml"/><Relationship Id="rId2" Type="http://schemas.openxmlformats.org/officeDocument/2006/relationships/tags" Target="../tags/tag7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4" Type="http://schemas.openxmlformats.org/officeDocument/2006/relationships/image" Target="../media/image77.png"/><Relationship Id="rId1" Type="http://schemas.openxmlformats.org/officeDocument/2006/relationships/tags" Target="../tags/tag75.x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9.xml"/><Relationship Id="rId5" Type="http://schemas.openxmlformats.org/officeDocument/2006/relationships/image" Target="../media/image78.png"/><Relationship Id="rId6" Type="http://schemas.openxmlformats.org/officeDocument/2006/relationships/image" Target="../media/image79.png"/><Relationship Id="rId7" Type="http://schemas.openxmlformats.org/officeDocument/2006/relationships/image" Target="../media/image80.png"/><Relationship Id="rId1" Type="http://schemas.openxmlformats.org/officeDocument/2006/relationships/tags" Target="../tags/tag76.xml"/><Relationship Id="rId2" Type="http://schemas.openxmlformats.org/officeDocument/2006/relationships/tags" Target="../tags/tag7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4" Type="http://schemas.openxmlformats.org/officeDocument/2006/relationships/tags" Target="../tags/tag5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9" Type="http://schemas.openxmlformats.org/officeDocument/2006/relationships/image" Target="../media/image4.pn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3.png"/><Relationship Id="rId12" Type="http://schemas.openxmlformats.org/officeDocument/2006/relationships/image" Target="../media/image84.png"/><Relationship Id="rId13" Type="http://schemas.openxmlformats.org/officeDocument/2006/relationships/image" Target="../media/image85.png"/><Relationship Id="rId14" Type="http://schemas.openxmlformats.org/officeDocument/2006/relationships/image" Target="../media/image86.png"/><Relationship Id="rId1" Type="http://schemas.openxmlformats.org/officeDocument/2006/relationships/tags" Target="../tags/tag78.xml"/><Relationship Id="rId2" Type="http://schemas.openxmlformats.org/officeDocument/2006/relationships/tags" Target="../tags/tag79.xml"/><Relationship Id="rId3" Type="http://schemas.openxmlformats.org/officeDocument/2006/relationships/tags" Target="../tags/tag80.xml"/><Relationship Id="rId4" Type="http://schemas.openxmlformats.org/officeDocument/2006/relationships/tags" Target="../tags/tag81.xml"/><Relationship Id="rId5" Type="http://schemas.openxmlformats.org/officeDocument/2006/relationships/tags" Target="../tags/tag82.xml"/><Relationship Id="rId6" Type="http://schemas.openxmlformats.org/officeDocument/2006/relationships/tags" Target="../tags/tag83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10.xml"/><Relationship Id="rId9" Type="http://schemas.openxmlformats.org/officeDocument/2006/relationships/image" Target="../media/image81.png"/><Relationship Id="rId10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1.xml"/><Relationship Id="rId5" Type="http://schemas.openxmlformats.org/officeDocument/2006/relationships/image" Target="../media/image87.png"/><Relationship Id="rId6" Type="http://schemas.openxmlformats.org/officeDocument/2006/relationships/image" Target="../media/image88.png"/><Relationship Id="rId7" Type="http://schemas.openxmlformats.org/officeDocument/2006/relationships/image" Target="../media/image89.png"/><Relationship Id="rId8" Type="http://schemas.openxmlformats.org/officeDocument/2006/relationships/image" Target="../media/image90.png"/><Relationship Id="rId1" Type="http://schemas.openxmlformats.org/officeDocument/2006/relationships/tags" Target="../tags/tag84.xml"/><Relationship Id="rId2" Type="http://schemas.openxmlformats.org/officeDocument/2006/relationships/tags" Target="../tags/tag8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9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1" Type="http://schemas.openxmlformats.org/officeDocument/2006/relationships/tags" Target="../tags/tag86.x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94.jpg"/><Relationship Id="rId5" Type="http://schemas.openxmlformats.org/officeDocument/2006/relationships/image" Target="../media/image95.png"/><Relationship Id="rId1" Type="http://schemas.openxmlformats.org/officeDocument/2006/relationships/tags" Target="../tags/tag87.x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Relationship Id="rId3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5.png"/><Relationship Id="rId6" Type="http://schemas.openxmlformats.org/officeDocument/2006/relationships/image" Target="../media/image6.emf"/><Relationship Id="rId7" Type="http://schemas.openxmlformats.org/officeDocument/2006/relationships/image" Target="../media/image7.png"/><Relationship Id="rId8" Type="http://schemas.openxmlformats.org/officeDocument/2006/relationships/image" Target="../media/image8.JPG"/><Relationship Id="rId1" Type="http://schemas.openxmlformats.org/officeDocument/2006/relationships/tags" Target="../tags/tag6.xml"/><Relationship Id="rId2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" Type="http://schemas.openxmlformats.org/officeDocument/2006/relationships/tags" Target="../tags/tag8.xml"/><Relationship Id="rId2" Type="http://schemas.openxmlformats.org/officeDocument/2006/relationships/tags" Target="../tags/tag9.xml"/><Relationship Id="rId3" Type="http://schemas.openxmlformats.org/officeDocument/2006/relationships/tags" Target="../tags/tag10.xml"/><Relationship Id="rId4" Type="http://schemas.openxmlformats.org/officeDocument/2006/relationships/tags" Target="../tags/tag11.xml"/><Relationship Id="rId5" Type="http://schemas.openxmlformats.org/officeDocument/2006/relationships/tags" Target="../tags/tag12.xml"/><Relationship Id="rId6" Type="http://schemas.openxmlformats.org/officeDocument/2006/relationships/tags" Target="../tags/tag13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4" Type="http://schemas.openxmlformats.org/officeDocument/2006/relationships/tags" Target="../tags/tag17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" Type="http://schemas.openxmlformats.org/officeDocument/2006/relationships/tags" Target="../tags/tag14.xml"/><Relationship Id="rId2" Type="http://schemas.openxmlformats.org/officeDocument/2006/relationships/tags" Target="../tags/tag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tags" Target="../tags/tag18.x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" Type="http://schemas.openxmlformats.org/officeDocument/2006/relationships/tags" Target="../tags/tag19.xml"/><Relationship Id="rId2" Type="http://schemas.openxmlformats.org/officeDocument/2006/relationships/tags" Target="../tags/tag20.xml"/><Relationship Id="rId3" Type="http://schemas.openxmlformats.org/officeDocument/2006/relationships/tags" Target="../tags/tag21.xml"/><Relationship Id="rId4" Type="http://schemas.openxmlformats.org/officeDocument/2006/relationships/tags" Target="../tags/tag22.xml"/><Relationship Id="rId5" Type="http://schemas.openxmlformats.org/officeDocument/2006/relationships/tags" Target="../tags/tag23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Summer School 2014</a:t>
            </a:r>
            <a:br>
              <a:rPr lang="en-US" dirty="0" smtClean="0"/>
            </a:br>
            <a:r>
              <a:rPr lang="en-US" dirty="0" smtClean="0"/>
              <a:t>Introduction to Accelerator Physics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Part II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Verena Kain CERN BE-OP</a:t>
            </a:r>
          </a:p>
        </p:txBody>
      </p:sp>
    </p:spTree>
    <p:extLst>
      <p:ext uri="{BB962C8B-B14F-4D97-AF65-F5344CB8AC3E}">
        <p14:creationId xmlns:p14="http://schemas.microsoft.com/office/powerpoint/2010/main" val="3718349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 main </a:t>
            </a:r>
            <a:r>
              <a:rPr lang="en-US" dirty="0" err="1" smtClean="0"/>
              <a:t>quadrupole</a:t>
            </a:r>
            <a:r>
              <a:rPr lang="en-US" dirty="0" smtClean="0"/>
              <a:t> magnet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Length = 3.2 m</a:t>
            </a:r>
          </a:p>
          <a:p>
            <a:r>
              <a:rPr lang="en-US" dirty="0" smtClean="0"/>
              <a:t>Gradient = 223 T/m</a:t>
            </a:r>
          </a:p>
          <a:p>
            <a:r>
              <a:rPr lang="en-US" dirty="0" smtClean="0"/>
              <a:t>Peak field 6.83 T</a:t>
            </a:r>
          </a:p>
          <a:p>
            <a:r>
              <a:rPr lang="en-US" dirty="0" smtClean="0"/>
              <a:t>Total number in LHC: 392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184" y="671762"/>
            <a:ext cx="3935726" cy="30825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2" y="2826252"/>
            <a:ext cx="5461521" cy="40317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11905" t="24413" r="20039"/>
          <a:stretch/>
        </p:blipFill>
        <p:spPr>
          <a:xfrm>
            <a:off x="5468033" y="3754319"/>
            <a:ext cx="3599878" cy="299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52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the Equation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10" y="671762"/>
            <a:ext cx="8487390" cy="6423704"/>
          </a:xfrm>
        </p:spPr>
        <p:txBody>
          <a:bodyPr/>
          <a:lstStyle/>
          <a:p>
            <a:r>
              <a:rPr lang="en-US" dirty="0"/>
              <a:t>And now a bit of theory to see how we can calculate trajectories through dipoles and </a:t>
            </a:r>
            <a:r>
              <a:rPr lang="en-US" dirty="0" err="1"/>
              <a:t>quadrupoles</a:t>
            </a:r>
            <a:r>
              <a:rPr lang="en-US" dirty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Taylor series expansion of B field: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Normalize and keep only terms linear in x</a:t>
            </a:r>
          </a:p>
          <a:p>
            <a:endParaRPr lang="en-US" sz="3200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5992" y="2203474"/>
            <a:ext cx="7655068" cy="56704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7748" y="3904091"/>
            <a:ext cx="6549082" cy="639853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767800" y="3836058"/>
            <a:ext cx="479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✗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6070" y="3836058"/>
            <a:ext cx="479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✗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4" name="Picture 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67604" y="5095647"/>
            <a:ext cx="2927514" cy="71096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70837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Equation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different coordinate system: </a:t>
            </a:r>
            <a:r>
              <a:rPr lang="en-US" dirty="0" err="1"/>
              <a:t>Frenet-Serret</a:t>
            </a:r>
            <a:r>
              <a:rPr lang="en-US" dirty="0"/>
              <a:t> rotating </a:t>
            </a:r>
            <a:r>
              <a:rPr lang="en-US" dirty="0" smtClean="0"/>
              <a:t>frame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ideal particle stays on “design” trajectory. (x=0, y=0)</a:t>
            </a:r>
          </a:p>
          <a:p>
            <a:r>
              <a:rPr lang="en-US" dirty="0" smtClean="0"/>
              <a:t>And: </a:t>
            </a:r>
            <a:r>
              <a:rPr lang="en-US" dirty="0" err="1" smtClean="0"/>
              <a:t>x,y</a:t>
            </a:r>
            <a:r>
              <a:rPr lang="en-US" dirty="0" smtClean="0"/>
              <a:t> &lt;&lt; </a:t>
            </a:r>
            <a:r>
              <a:rPr lang="en-US" dirty="0" smtClean="0">
                <a:latin typeface="Symbol" charset="2"/>
                <a:cs typeface="Symbol" charset="2"/>
              </a:rPr>
              <a:t>r</a:t>
            </a: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r>
              <a:rPr lang="en-US" dirty="0"/>
              <a:t>The design </a:t>
            </a:r>
            <a:r>
              <a:rPr lang="en-US" dirty="0" smtClean="0"/>
              <a:t>particle has momentum p</a:t>
            </a:r>
            <a:r>
              <a:rPr lang="en-US" baseline="-25000" dirty="0" smtClean="0"/>
              <a:t>0</a:t>
            </a:r>
            <a:r>
              <a:rPr lang="en-US" dirty="0" smtClean="0"/>
              <a:t> = m</a:t>
            </a:r>
            <a:r>
              <a:rPr lang="en-US" baseline="-25000" dirty="0" smtClean="0"/>
              <a:t>0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v.</a:t>
            </a:r>
          </a:p>
          <a:p>
            <a:r>
              <a:rPr lang="en-US" dirty="0" smtClean="0">
                <a:latin typeface="Symbol" charset="2"/>
                <a:cs typeface="Symbol" charset="2"/>
              </a:rPr>
              <a:t>                    </a:t>
            </a:r>
          </a:p>
          <a:p>
            <a:r>
              <a:rPr lang="en-US" dirty="0">
                <a:latin typeface="Symbol" charset="2"/>
                <a:cs typeface="Symbol" charset="2"/>
              </a:rPr>
              <a:t>	</a:t>
            </a:r>
            <a:r>
              <a:rPr lang="en-US" dirty="0" smtClean="0">
                <a:latin typeface="Symbol" charset="2"/>
                <a:cs typeface="Symbol" charset="2"/>
              </a:rPr>
              <a:t>		              </a:t>
            </a:r>
            <a:r>
              <a:rPr lang="en-US" dirty="0" smtClean="0"/>
              <a:t>…. relative momentum offset of a particle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186" y="1831568"/>
            <a:ext cx="4396478" cy="1945568"/>
          </a:xfrm>
          <a:prstGeom prst="rect">
            <a:avLst/>
          </a:prstGeom>
        </p:spPr>
      </p:pic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3526" y="5788561"/>
            <a:ext cx="2093430" cy="49064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05189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410" y="394985"/>
            <a:ext cx="7651050" cy="39332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Equation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 particle is described with 6 coordinates:</a:t>
            </a:r>
          </a:p>
          <a:p>
            <a:endParaRPr lang="en-US" dirty="0"/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248" y="4529019"/>
            <a:ext cx="4058443" cy="402188"/>
          </a:xfrm>
          <a:prstGeom prst="rect">
            <a:avLst/>
          </a:prstGeom>
        </p:spPr>
      </p:pic>
      <p:pic>
        <p:nvPicPr>
          <p:cNvPr id="10" name="Picture 9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318" y="5279837"/>
            <a:ext cx="2455860" cy="603193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34545" y="5298506"/>
            <a:ext cx="2109518" cy="565049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22502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Equation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we have to do now is to write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 the </a:t>
            </a:r>
            <a:r>
              <a:rPr lang="en-US" dirty="0" err="1" smtClean="0"/>
              <a:t>Frenet-Serret</a:t>
            </a:r>
            <a:r>
              <a:rPr lang="en-US" dirty="0" smtClean="0"/>
              <a:t> frame, </a:t>
            </a:r>
          </a:p>
          <a:p>
            <a:r>
              <a:rPr lang="en-US" dirty="0" smtClean="0"/>
              <a:t>develop with </a:t>
            </a:r>
            <a:r>
              <a:rPr lang="en-US" dirty="0" err="1" smtClean="0"/>
              <a:t>x,y</a:t>
            </a:r>
            <a:r>
              <a:rPr lang="en-US" dirty="0" smtClean="0"/>
              <a:t> &lt;&lt; </a:t>
            </a:r>
            <a:r>
              <a:rPr lang="en-US" dirty="0" smtClean="0">
                <a:latin typeface="Symbol" charset="2"/>
                <a:cs typeface="Symbol" charset="2"/>
              </a:rPr>
              <a:t>r </a:t>
            </a:r>
            <a:r>
              <a:rPr lang="en-US" dirty="0" smtClean="0"/>
              <a:t>, and keeping only terms linear in x or y for magnetic field</a:t>
            </a:r>
          </a:p>
          <a:p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fter a bit of </a:t>
            </a:r>
            <a:r>
              <a:rPr lang="en-US" dirty="0" err="1" smtClean="0"/>
              <a:t>maths</a:t>
            </a:r>
            <a:r>
              <a:rPr lang="en-US" dirty="0" smtClean="0"/>
              <a:t>: </a:t>
            </a:r>
            <a:r>
              <a:rPr lang="en-US" u="sng" dirty="0" smtClean="0"/>
              <a:t>the equations of motion</a:t>
            </a:r>
          </a:p>
        </p:txBody>
      </p:sp>
      <p:pic>
        <p:nvPicPr>
          <p:cNvPr id="7" name="Picture 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5293" y="2030907"/>
            <a:ext cx="3250939" cy="441486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67566" y="1868336"/>
            <a:ext cx="2487378" cy="80821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74" y="4854402"/>
            <a:ext cx="3181098" cy="530183"/>
          </a:xfrm>
          <a:prstGeom prst="rect">
            <a:avLst/>
          </a:prstGeom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4188" y="5636579"/>
            <a:ext cx="1969251" cy="37870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250582" y="5489549"/>
            <a:ext cx="460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Assuming there are no vertical bends,</a:t>
            </a:r>
          </a:p>
          <a:p>
            <a:r>
              <a:rPr lang="en-US" dirty="0" err="1" smtClean="0"/>
              <a:t>Quadrupole</a:t>
            </a:r>
            <a:r>
              <a:rPr lang="en-US" dirty="0" smtClean="0"/>
              <a:t> field changes sign between x and y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14268" y="4754810"/>
            <a:ext cx="3494923" cy="13810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74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of Equation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write it slightly differently:</a:t>
            </a:r>
          </a:p>
          <a:p>
            <a:r>
              <a:rPr lang="en-US" dirty="0" smtClean="0"/>
              <a:t>	horizontal plane:</a:t>
            </a:r>
          </a:p>
          <a:p>
            <a:r>
              <a:rPr lang="en-US" dirty="0"/>
              <a:t>	</a:t>
            </a:r>
            <a:r>
              <a:rPr lang="en-US" dirty="0" smtClean="0"/>
              <a:t>vertical plane: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Solution can be found with </a:t>
            </a:r>
            <a:r>
              <a:rPr lang="en-US" dirty="0" err="1" smtClean="0"/>
              <a:t>ansatz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Insert </a:t>
            </a:r>
            <a:r>
              <a:rPr lang="en-US" dirty="0" err="1" smtClean="0"/>
              <a:t>ansatz</a:t>
            </a:r>
            <a:r>
              <a:rPr lang="en-US" dirty="0" smtClean="0"/>
              <a:t> in equation 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</a:p>
          <a:p>
            <a:endParaRPr lang="en-US" dirty="0">
              <a:latin typeface="Wingdings"/>
              <a:ea typeface="Wingdings"/>
              <a:cs typeface="Wingdings"/>
              <a:sym typeface="Wingdings"/>
            </a:endParaRPr>
          </a:p>
          <a:p>
            <a:r>
              <a:rPr lang="en-US" dirty="0" smtClean="0">
                <a:sym typeface="Wingdings"/>
              </a:rPr>
              <a:t>For K &gt; 0: focusing</a:t>
            </a:r>
          </a:p>
          <a:p>
            <a:r>
              <a:rPr lang="en-US" dirty="0" smtClean="0">
                <a:sym typeface="Wingdings"/>
              </a:rPr>
              <a:t>  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399" y="1516589"/>
            <a:ext cx="1743927" cy="354698"/>
          </a:xfrm>
          <a:prstGeom prst="rect">
            <a:avLst/>
          </a:prstGeom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78785" y="1926349"/>
            <a:ext cx="1009274" cy="28836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53" y="2760276"/>
            <a:ext cx="2626585" cy="4147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25228" y="2466551"/>
            <a:ext cx="4707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Equation of the </a:t>
            </a:r>
            <a:r>
              <a:rPr lang="en-US" sz="2400" b="1" dirty="0" smtClean="0">
                <a:solidFill>
                  <a:srgbClr val="0000FF"/>
                </a:solidFill>
              </a:rPr>
              <a:t>harmonic oscillator </a:t>
            </a:r>
            <a:r>
              <a:rPr lang="en-US" sz="2400" dirty="0" smtClean="0"/>
              <a:t>with spring constant K</a:t>
            </a:r>
            <a:endParaRPr lang="en-US" sz="2400" dirty="0"/>
          </a:p>
        </p:txBody>
      </p:sp>
      <p:pic>
        <p:nvPicPr>
          <p:cNvPr id="12" name="Picture 11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784" y="4151152"/>
            <a:ext cx="4281073" cy="362244"/>
          </a:xfrm>
          <a:prstGeom prst="rect">
            <a:avLst/>
          </a:prstGeom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157" y="4770433"/>
            <a:ext cx="1212914" cy="342104"/>
          </a:xfrm>
          <a:prstGeom prst="rect">
            <a:avLst/>
          </a:prstGeom>
        </p:spPr>
      </p:pic>
      <p:pic>
        <p:nvPicPr>
          <p:cNvPr id="16" name="Picture 15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5298" y="6035436"/>
            <a:ext cx="5005563" cy="42810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07606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of Equation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 and a</a:t>
            </a:r>
            <a:r>
              <a:rPr lang="en-US" baseline="-25000" dirty="0" smtClean="0"/>
              <a:t>2</a:t>
            </a:r>
            <a:r>
              <a:rPr lang="en-US" dirty="0" smtClean="0"/>
              <a:t> through boundary conditions: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Horizontal focusing </a:t>
            </a:r>
            <a:r>
              <a:rPr lang="en-US" dirty="0" err="1" smtClean="0"/>
              <a:t>quadrupole</a:t>
            </a:r>
            <a:r>
              <a:rPr lang="en-US" dirty="0" smtClean="0"/>
              <a:t>, K &gt; 0: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matrix formalism: TRANSFER MATRIX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16" y="1553454"/>
            <a:ext cx="4654015" cy="981459"/>
          </a:xfrm>
          <a:prstGeom prst="rect">
            <a:avLst/>
          </a:prstGeom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16" y="3067093"/>
            <a:ext cx="5409532" cy="512145"/>
          </a:xfrm>
          <a:prstGeom prst="rect">
            <a:avLst/>
          </a:prstGeom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5281" y="3731638"/>
            <a:ext cx="5793641" cy="41611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6095" y="4503967"/>
            <a:ext cx="3577251" cy="82806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9063" y="5625640"/>
            <a:ext cx="5029200" cy="787400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37357" dir="2700000" rotWithShape="0">
              <a:scrgbClr r="0" g="0" b="0">
                <a:alpha val="38000"/>
              </a:scrgbClr>
            </a:outerShdw>
          </a:effectLst>
          <a:extLs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893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 of Equation for Defocusing </a:t>
            </a:r>
            <a:r>
              <a:rPr lang="en-US" dirty="0" err="1" smtClean="0"/>
              <a:t>Quadrupole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 of equation of motion with K &lt; 0: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New </a:t>
            </a:r>
            <a:r>
              <a:rPr lang="en-US" dirty="0" err="1" smtClean="0"/>
              <a:t>ansatz</a:t>
            </a:r>
            <a:r>
              <a:rPr lang="en-US" dirty="0" smtClean="0"/>
              <a:t> is: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And the transfer matrix</a:t>
            </a:r>
            <a:endParaRPr lang="en-US" dirty="0"/>
          </a:p>
        </p:txBody>
      </p:sp>
      <p:pic>
        <p:nvPicPr>
          <p:cNvPr id="4" name="Picture 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53" y="1752634"/>
            <a:ext cx="2626585" cy="414724"/>
          </a:xfrm>
          <a:prstGeom prst="rect">
            <a:avLst/>
          </a:prstGeom>
        </p:spPr>
      </p:pic>
      <p:pic>
        <p:nvPicPr>
          <p:cNvPr id="6" name="Picture 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2795" y="3237976"/>
            <a:ext cx="4643318" cy="36224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2795" y="4785876"/>
            <a:ext cx="5892800" cy="762000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37357" dir="2700000" rotWithShape="0">
              <a:scrgbClr r="0" g="0" b="0">
                <a:alpha val="38000"/>
              </a:scrgbClr>
            </a:outerShdw>
          </a:effectLst>
          <a:extLs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69159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Transfer Matrices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Uncoupled motion in x and y</a:t>
            </a:r>
          </a:p>
          <a:p>
            <a:endParaRPr lang="en-US" dirty="0"/>
          </a:p>
          <a:p>
            <a:r>
              <a:rPr lang="en-US" dirty="0" smtClean="0"/>
              <a:t>Focusing </a:t>
            </a:r>
            <a:r>
              <a:rPr lang="en-US" dirty="0" err="1" smtClean="0"/>
              <a:t>quadrupole</a:t>
            </a:r>
            <a:r>
              <a:rPr lang="en-US" dirty="0" smtClean="0"/>
              <a:t>, K &gt;0: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Defocusing </a:t>
            </a:r>
            <a:r>
              <a:rPr lang="en-US" dirty="0" err="1" smtClean="0"/>
              <a:t>quadrupole</a:t>
            </a:r>
            <a:r>
              <a:rPr lang="en-US" dirty="0" smtClean="0"/>
              <a:t>, K&lt; 0: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Drift space: length of drift space L</a:t>
            </a:r>
          </a:p>
          <a:p>
            <a:endParaRPr lang="en-US" dirty="0"/>
          </a:p>
        </p:txBody>
      </p:sp>
      <p:pic>
        <p:nvPicPr>
          <p:cNvPr id="4" name="Picture 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8084" y="2387780"/>
            <a:ext cx="5029200" cy="787400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37357" dir="2700000" rotWithShape="0">
              <a:scrgbClr r="0" g="0" b="0">
                <a:alpha val="38000"/>
              </a:scrgbClr>
            </a:outerShdw>
          </a:effectLst>
          <a:extLs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9044" y="3869567"/>
            <a:ext cx="5892800" cy="762000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37357" dir="2700000" rotWithShape="0">
              <a:scrgbClr r="0" g="0" b="0">
                <a:alpha val="38000"/>
              </a:scrgbClr>
            </a:outerShdw>
          </a:effectLst>
          <a:extLs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63244" y="5407474"/>
            <a:ext cx="2184400" cy="635000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37357" dir="2700000" rotWithShape="0">
              <a:scrgbClr r="0" g="0" b="0">
                <a:alpha val="38000"/>
              </a:scrgbClr>
            </a:outerShdw>
          </a:effectLst>
          <a:extLs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968" y="1091612"/>
            <a:ext cx="1498600" cy="304800"/>
          </a:xfrm>
          <a:prstGeom prst="rect">
            <a:avLst/>
          </a:prstGeom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2848" y="1433353"/>
            <a:ext cx="711200" cy="2032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929825" y="1022405"/>
            <a:ext cx="1926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….horizontal plane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29825" y="1297933"/>
            <a:ext cx="1664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….vertical plane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647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 – when designing a synchrotron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orbit with dipole magnets and alternating gradient lattice.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9509" y="5505793"/>
            <a:ext cx="3511006" cy="894313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55910" y="5835205"/>
            <a:ext cx="4978400" cy="2794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298463" y="1511461"/>
            <a:ext cx="4124639" cy="3782596"/>
            <a:chOff x="2298463" y="1448485"/>
            <a:chExt cx="4124639" cy="378259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47069" y="1731884"/>
              <a:ext cx="3876033" cy="3499197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2298463" y="1448485"/>
              <a:ext cx="4124639" cy="3782596"/>
            </a:xfrm>
            <a:prstGeom prst="ellipse">
              <a:avLst/>
            </a:prstGeom>
            <a:noFill/>
            <a:ln w="2540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9606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Contents of today’s 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94" y="1091612"/>
            <a:ext cx="8487390" cy="553153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the next three lectures we will have a look at the different components of a synchrotron.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Today: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Controlling particle trajectories in the transverse plane</a:t>
            </a:r>
          </a:p>
          <a:p>
            <a:pPr lvl="1"/>
            <a:r>
              <a:rPr lang="en-US" dirty="0" smtClean="0"/>
              <a:t>Linear beam optics, strong focusing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455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important concepts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09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Hill’s Equation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had…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Around the accelerator K will not be constant, but will depend on 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Where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/>
              <a:t>r</a:t>
            </a:r>
            <a:r>
              <a:rPr lang="en-US" dirty="0" smtClean="0"/>
              <a:t>estoring force ≠ </a:t>
            </a:r>
            <a:r>
              <a:rPr lang="en-US" dirty="0" err="1" smtClean="0"/>
              <a:t>const</a:t>
            </a:r>
            <a:r>
              <a:rPr lang="en-US" dirty="0" smtClean="0"/>
              <a:t>, K(s) depends on the position 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K(</a:t>
            </a:r>
            <a:r>
              <a:rPr lang="en-US" dirty="0" err="1" smtClean="0"/>
              <a:t>s+L</a:t>
            </a:r>
            <a:r>
              <a:rPr lang="en-US" dirty="0" smtClean="0"/>
              <a:t>) = K(s) periodic function, where L is the “lattice period”</a:t>
            </a:r>
          </a:p>
          <a:p>
            <a:endParaRPr lang="en-US" dirty="0"/>
          </a:p>
          <a:p>
            <a:r>
              <a:rPr lang="en-US" dirty="0" smtClean="0"/>
              <a:t>General solution of Hill’s equation:</a:t>
            </a:r>
          </a:p>
          <a:p>
            <a:endParaRPr lang="en-US" dirty="0" smtClean="0"/>
          </a:p>
          <a:p>
            <a:pPr marL="342900" indent="-342900">
              <a:buFont typeface="Wingdings" charset="2"/>
              <a:buChar char="Ø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53" y="1752634"/>
            <a:ext cx="2626585" cy="414724"/>
          </a:xfrm>
          <a:prstGeom prst="rect">
            <a:avLst/>
          </a:prstGeom>
        </p:spPr>
      </p:pic>
      <p:pic>
        <p:nvPicPr>
          <p:cNvPr id="2" name="Picture 1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865" y="2975653"/>
            <a:ext cx="4331561" cy="50688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1596" y="2975653"/>
            <a:ext cx="197451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Hill’s equation</a:t>
            </a:r>
            <a:endParaRPr lang="en-US" sz="2400" dirty="0"/>
          </a:p>
        </p:txBody>
      </p:sp>
      <p:pic>
        <p:nvPicPr>
          <p:cNvPr id="9" name="Picture 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225" y="5746586"/>
            <a:ext cx="5102023" cy="49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037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Beta Function &amp; 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 of Hill’s Equation is a quasi harmonic oscillation </a:t>
            </a:r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en-US" b="1" dirty="0" err="1" smtClean="0">
                <a:solidFill>
                  <a:srgbClr val="FF0000"/>
                </a:solidFill>
              </a:rPr>
              <a:t>betatron</a:t>
            </a:r>
            <a:r>
              <a:rPr lang="en-US" b="1" dirty="0" smtClean="0">
                <a:solidFill>
                  <a:srgbClr val="FF0000"/>
                </a:solidFill>
              </a:rPr>
              <a:t> oscillation)</a:t>
            </a:r>
            <a:r>
              <a:rPr lang="en-US" dirty="0" smtClean="0"/>
              <a:t>: amplitude and phase depend on the position s in the ring.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The beta function is a periodic function determined by the focusing properties of the lattice: i.e.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“phase advance” of the oscillation between the point 0 and point s in the lattice. 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139" y="1967929"/>
            <a:ext cx="5102023" cy="49869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970160" y="1915447"/>
            <a:ext cx="535259" cy="6561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297903" y="1910404"/>
            <a:ext cx="535259" cy="6561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6" idx="5"/>
          </p:cNvCxnSpPr>
          <p:nvPr/>
        </p:nvCxnSpPr>
        <p:spPr>
          <a:xfrm>
            <a:off x="3427032" y="2475496"/>
            <a:ext cx="666122" cy="3375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</p:cNvCxnSpPr>
          <p:nvPr/>
        </p:nvCxnSpPr>
        <p:spPr>
          <a:xfrm flipH="1">
            <a:off x="5803882" y="2470453"/>
            <a:ext cx="572408" cy="3425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76011" y="2833993"/>
            <a:ext cx="3557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ntegration constants: determined by initial conditions</a:t>
            </a:r>
            <a:endParaRPr lang="en-US" dirty="0"/>
          </a:p>
        </p:txBody>
      </p:sp>
      <p:pic>
        <p:nvPicPr>
          <p:cNvPr id="17" name="Picture 1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0160" y="4485217"/>
            <a:ext cx="3241111" cy="50931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215" y="5652118"/>
            <a:ext cx="3091688" cy="69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364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transport matrix re-</a:t>
            </a:r>
            <a:r>
              <a:rPr lang="en-US" dirty="0" err="1" smtClean="0"/>
              <a:t>vistited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Let’s assume for s(0) = s</a:t>
            </a:r>
            <a:r>
              <a:rPr lang="en-US" baseline="-25000" dirty="0" smtClean="0"/>
              <a:t>0,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(0) = 0. </a:t>
            </a:r>
          </a:p>
          <a:p>
            <a:r>
              <a:rPr lang="en-US" dirty="0" smtClean="0"/>
              <a:t>Defines </a:t>
            </a:r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dirty="0" smtClean="0"/>
              <a:t> from x</a:t>
            </a:r>
            <a:r>
              <a:rPr lang="en-US" baseline="-25000" dirty="0" smtClean="0"/>
              <a:t>0</a:t>
            </a:r>
            <a:r>
              <a:rPr lang="en-US" dirty="0" smtClean="0"/>
              <a:t> and x’</a:t>
            </a:r>
            <a:r>
              <a:rPr lang="en-US" baseline="-25000" dirty="0" smtClean="0"/>
              <a:t>0</a:t>
            </a:r>
            <a:r>
              <a:rPr lang="en-US" dirty="0" smtClean="0"/>
              <a:t>,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/>
              <a:t>0</a:t>
            </a:r>
            <a:r>
              <a:rPr lang="en-US" dirty="0" smtClean="0"/>
              <a:t> and </a:t>
            </a:r>
            <a:r>
              <a:rPr lang="en-US" dirty="0" smtClean="0">
                <a:latin typeface="Symbol" charset="2"/>
                <a:cs typeface="Symbol" charset="2"/>
              </a:rPr>
              <a:t>a</a:t>
            </a:r>
            <a:r>
              <a:rPr lang="en-US" baseline="-25000" dirty="0" smtClean="0"/>
              <a:t>0.</a:t>
            </a:r>
            <a:endParaRPr lang="en-US" baseline="-25000" dirty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623" y="1091612"/>
            <a:ext cx="2191518" cy="425220"/>
          </a:xfrm>
          <a:prstGeom prst="rect">
            <a:avLst/>
          </a:prstGeom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842" y="997182"/>
            <a:ext cx="2202530" cy="594334"/>
          </a:xfrm>
          <a:prstGeom prst="rect">
            <a:avLst/>
          </a:prstGeom>
        </p:spPr>
      </p:pic>
      <p:pic>
        <p:nvPicPr>
          <p:cNvPr id="8" name="Picture 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814" y="1695029"/>
            <a:ext cx="4387601" cy="428863"/>
          </a:xfrm>
          <a:prstGeom prst="rect">
            <a:avLst/>
          </a:prstGeom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2815" y="2282824"/>
            <a:ext cx="6423682" cy="565046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120" y="4046811"/>
            <a:ext cx="3511006" cy="894313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08" y="5258631"/>
            <a:ext cx="7668267" cy="116366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08012" y="3894116"/>
            <a:ext cx="442900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Can compute the single particle trajectories between two locations if we know </a:t>
            </a:r>
            <a:r>
              <a:rPr lang="en-US" dirty="0" smtClean="0">
                <a:latin typeface="Symbol" charset="2"/>
                <a:cs typeface="Symbol" charset="2"/>
              </a:rPr>
              <a:t>a, b</a:t>
            </a:r>
            <a:r>
              <a:rPr lang="en-US" dirty="0" smtClean="0"/>
              <a:t> at these positions!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55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Tune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number of oscillations per turn is called “tune”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tune is an important parameter for the stability of motion over many turns. </a:t>
            </a:r>
          </a:p>
          <a:p>
            <a:r>
              <a:rPr lang="en-US" dirty="0" smtClean="0"/>
              <a:t>It has to be chosen appropriately, measured and corrected.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5393" y="1794862"/>
            <a:ext cx="4822730" cy="76622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4000" y="4413346"/>
            <a:ext cx="4622800" cy="2209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3193" y="4628855"/>
            <a:ext cx="28188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 beam position at one location turn by turn</a:t>
            </a:r>
          </a:p>
          <a:p>
            <a:endParaRPr lang="en-US" dirty="0"/>
          </a:p>
          <a:p>
            <a:r>
              <a:rPr lang="en-US" dirty="0" smtClean="0"/>
              <a:t>Beam position will change with </a:t>
            </a:r>
            <a:endParaRPr lang="en-US" dirty="0"/>
          </a:p>
        </p:txBody>
      </p:sp>
      <p:pic>
        <p:nvPicPr>
          <p:cNvPr id="14" name="Picture 1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97" y="5893573"/>
            <a:ext cx="2048787" cy="42522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638908" y="4513396"/>
            <a:ext cx="1679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FFT get frequency of oscillation: tune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792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" y="524828"/>
            <a:ext cx="8487390" cy="5531534"/>
          </a:xfrm>
        </p:spPr>
        <p:txBody>
          <a:bodyPr/>
          <a:lstStyle/>
          <a:p>
            <a:r>
              <a:rPr lang="en-US" dirty="0" smtClean="0"/>
              <a:t>The choice of phase advance per cell or tune and hence the focusing properties of the lattice have important implications.</a:t>
            </a:r>
          </a:p>
          <a:p>
            <a:endParaRPr lang="en-US" dirty="0" smtClean="0"/>
          </a:p>
          <a:p>
            <a:r>
              <a:rPr lang="en-US" dirty="0" smtClean="0"/>
              <a:t>Misalignment of </a:t>
            </a:r>
            <a:r>
              <a:rPr lang="en-US" dirty="0" err="1" smtClean="0"/>
              <a:t>quadrupoles</a:t>
            </a:r>
            <a:r>
              <a:rPr lang="en-US" dirty="0" smtClean="0"/>
              <a:t> or dipole field errors create orbit perturbations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55" y="2502444"/>
            <a:ext cx="3860800" cy="1714500"/>
          </a:xfrm>
          <a:prstGeom prst="rect">
            <a:avLst/>
          </a:prstGeom>
        </p:spPr>
      </p:pic>
      <p:pic>
        <p:nvPicPr>
          <p:cNvPr id="10" name="Picture 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266" y="3154022"/>
            <a:ext cx="406400" cy="20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67088" y="2502444"/>
            <a:ext cx="3698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perturbation at one location has an effect around the whole machine</a:t>
            </a:r>
            <a:endParaRPr lang="en-US" dirty="0"/>
          </a:p>
        </p:txBody>
      </p:sp>
      <p:pic>
        <p:nvPicPr>
          <p:cNvPr id="20" name="Picture 19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26" y="4378146"/>
            <a:ext cx="5977161" cy="612119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217266" y="5320997"/>
            <a:ext cx="448534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smtClean="0"/>
              <a:t>diverges for Q = N, where N is integer.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8943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Tune and 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10" y="755732"/>
            <a:ext cx="5174166" cy="5531534"/>
          </a:xfrm>
        </p:spPr>
        <p:txBody>
          <a:bodyPr/>
          <a:lstStyle/>
          <a:p>
            <a:r>
              <a:rPr lang="en-US" dirty="0" err="1"/>
              <a:t>Q</a:t>
            </a:r>
            <a:r>
              <a:rPr lang="en-US" dirty="0" err="1" smtClean="0"/>
              <a:t>uadrupoles</a:t>
            </a:r>
            <a:r>
              <a:rPr lang="en-US" dirty="0" smtClean="0"/>
              <a:t> can have gradient errors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avoid half-integer tunes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Higher order field errors…</a:t>
            </a:r>
            <a:endParaRPr lang="en-US" dirty="0"/>
          </a:p>
          <a:p>
            <a:r>
              <a:rPr lang="en-US" dirty="0" smtClean="0"/>
              <a:t>In the end avoid simple fractional tunes where Q = n/m with </a:t>
            </a:r>
            <a:r>
              <a:rPr lang="en-US" dirty="0" err="1" smtClean="0"/>
              <a:t>n,m</a:t>
            </a:r>
            <a:r>
              <a:rPr lang="en-US" dirty="0" smtClean="0"/>
              <a:t> small integers.</a:t>
            </a:r>
          </a:p>
          <a:p>
            <a:endParaRPr lang="en-US" dirty="0"/>
          </a:p>
          <a:p>
            <a:r>
              <a:rPr lang="en-US" dirty="0" smtClean="0"/>
              <a:t>Choose a stable working area in the tune diagram.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184661" y="3274836"/>
            <a:ext cx="293867" cy="2519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8203" y="1737133"/>
            <a:ext cx="3784939" cy="34900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68266" y="522714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5178581" y="2867937"/>
            <a:ext cx="44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03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Phase-space ellipse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One can solve for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is a constant of motion: Courant-Snyder invariant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is parametric representation of an ellipse in the </a:t>
            </a:r>
            <a:r>
              <a:rPr lang="en-US" dirty="0" err="1" smtClean="0"/>
              <a:t>xx’space</a:t>
            </a:r>
            <a:r>
              <a:rPr lang="en-US" dirty="0" smtClean="0"/>
              <a:t>: phase-space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Shape and orientation of ellipse are given by </a:t>
            </a:r>
            <a:r>
              <a:rPr lang="en-US" dirty="0" smtClean="0">
                <a:latin typeface="Symbol" charset="2"/>
                <a:cs typeface="Symbol" charset="2"/>
              </a:rPr>
              <a:t>a, b</a:t>
            </a:r>
            <a:r>
              <a:rPr lang="en-US" dirty="0" smtClean="0"/>
              <a:t> and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: the </a:t>
            </a:r>
            <a:r>
              <a:rPr lang="en-US" dirty="0" err="1" smtClean="0"/>
              <a:t>Twiss</a:t>
            </a:r>
            <a:r>
              <a:rPr lang="en-US" dirty="0" smtClean="0"/>
              <a:t> parameters  </a:t>
            </a:r>
          </a:p>
          <a:p>
            <a:endParaRPr lang="en-US" dirty="0"/>
          </a:p>
        </p:txBody>
      </p:sp>
      <p:pic>
        <p:nvPicPr>
          <p:cNvPr id="4" name="Picture 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814" y="1321562"/>
            <a:ext cx="4104229" cy="401165"/>
          </a:xfrm>
          <a:prstGeom prst="rect">
            <a:avLst/>
          </a:prstGeom>
        </p:spPr>
      </p:pic>
      <p:pic>
        <p:nvPicPr>
          <p:cNvPr id="5" name="Picture 4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2815" y="1774200"/>
            <a:ext cx="5762480" cy="50688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361" y="2639902"/>
            <a:ext cx="193798" cy="242248"/>
          </a:xfrm>
          <a:prstGeom prst="rect">
            <a:avLst/>
          </a:prstGeom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309" y="3175000"/>
            <a:ext cx="5427291" cy="34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54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Phase-space ellipse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10" y="1091612"/>
            <a:ext cx="4030182" cy="5531534"/>
          </a:xfrm>
        </p:spPr>
        <p:txBody>
          <a:bodyPr/>
          <a:lstStyle/>
          <a:p>
            <a:r>
              <a:rPr lang="en-US" dirty="0" smtClean="0"/>
              <a:t>The area of the ellipse is constant (</a:t>
            </a:r>
            <a:r>
              <a:rPr lang="en-US" dirty="0" err="1" smtClean="0"/>
              <a:t>Liouville</a:t>
            </a:r>
            <a:r>
              <a:rPr lang="en-US" dirty="0" smtClean="0"/>
              <a:t>):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area of the ellipse is an intrinsic property of the beam and cannot be changed by the focusing properties.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851"/>
          <a:stretch/>
        </p:blipFill>
        <p:spPr>
          <a:xfrm>
            <a:off x="4596925" y="1563945"/>
            <a:ext cx="4235371" cy="3610716"/>
          </a:xfrm>
          <a:prstGeom prst="rect">
            <a:avLst/>
          </a:prstGeom>
        </p:spPr>
      </p:pic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899" y="2523836"/>
            <a:ext cx="1460842" cy="29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99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Emittance</a:t>
            </a:r>
            <a:r>
              <a:rPr lang="en-US" dirty="0" smtClean="0"/>
              <a:t> of an ensemble of particles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 particles in accelerator have Gaussian particle distribution in position and angle.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494" y="2335297"/>
            <a:ext cx="2842999" cy="5196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26431" y="1619919"/>
            <a:ext cx="450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Transverse profile measurement and Gauss fit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 rot="19002487">
            <a:off x="1962723" y="4513396"/>
            <a:ext cx="1322403" cy="608783"/>
          </a:xfrm>
          <a:prstGeom prst="ellipse">
            <a:avLst/>
          </a:prstGeom>
          <a:gradFill flip="none" rotWithShape="1">
            <a:gsLst>
              <a:gs pos="61000">
                <a:srgbClr val="547FC5">
                  <a:alpha val="62000"/>
                </a:srgbClr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2644916" y="4142834"/>
            <a:ext cx="1" cy="1349907"/>
          </a:xfrm>
          <a:prstGeom prst="line">
            <a:avLst/>
          </a:prstGeom>
          <a:ln w="19050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826285" y="4786298"/>
            <a:ext cx="1668747" cy="0"/>
          </a:xfrm>
          <a:prstGeom prst="line">
            <a:avLst/>
          </a:prstGeom>
          <a:ln w="19050"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309331" y="3958168"/>
            <a:ext cx="335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x'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378145" y="4723322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43389" y="4408378"/>
            <a:ext cx="4132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beam </a:t>
            </a:r>
            <a:r>
              <a:rPr lang="en-US" dirty="0" err="1" smtClean="0"/>
              <a:t>emittance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dirty="0" smtClean="0"/>
              <a:t> as ellipse with area in phase-space that contains 68.3 % of all particles. Such that </a:t>
            </a:r>
            <a:endParaRPr lang="en-US" dirty="0"/>
          </a:p>
        </p:txBody>
      </p:sp>
      <p:pic>
        <p:nvPicPr>
          <p:cNvPr id="30" name="Picture 29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2320" y="5564537"/>
            <a:ext cx="1664040" cy="381343"/>
          </a:xfrm>
          <a:prstGeom prst="rect">
            <a:avLst/>
          </a:prstGeom>
          <a:solidFill>
            <a:srgbClr val="FFFF00"/>
          </a:solidFill>
          <a:ln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23692" y="3835057"/>
            <a:ext cx="262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x</a:t>
            </a:r>
            <a:endParaRPr lang="en-US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8384" y="1993981"/>
            <a:ext cx="2907122" cy="233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176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410" y="87439"/>
            <a:ext cx="8632793" cy="659531"/>
          </a:xfrm>
        </p:spPr>
        <p:txBody>
          <a:bodyPr>
            <a:normAutofit/>
          </a:bodyPr>
          <a:lstStyle/>
          <a:p>
            <a:r>
              <a:rPr lang="en-US" dirty="0" smtClean="0"/>
              <a:t>Which fields to influence particle trajectories?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10" y="1102108"/>
            <a:ext cx="8487390" cy="5531534"/>
          </a:xfrm>
        </p:spPr>
        <p:txBody>
          <a:bodyPr/>
          <a:lstStyle/>
          <a:p>
            <a:r>
              <a:rPr lang="en-US" dirty="0" smtClean="0"/>
              <a:t>Usually use only magnetic fields for transverse control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is the equivalent E field of B = 1 T?</a:t>
            </a:r>
          </a:p>
          <a:p>
            <a:pPr lvl="1"/>
            <a:r>
              <a:rPr lang="en-US" dirty="0" smtClean="0"/>
              <a:t>Ultra-relativistic: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To guide the particles we use magnetic fields from electro-magnets.</a:t>
            </a:r>
            <a:endParaRPr lang="en-US" dirty="0" smtClean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4" name="Picture 1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927" y="1756382"/>
            <a:ext cx="2443273" cy="369332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37357" dir="2700000" rotWithShape="0">
              <a:scrgbClr r="0" g="0" b="0">
                <a:alpha val="38000"/>
              </a:scrgbClr>
            </a:outerShdw>
          </a:effectLst>
          <a:extLs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368980" y="1664049"/>
            <a:ext cx="188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Lorentz Force</a:t>
            </a:r>
            <a:endParaRPr lang="en-US" sz="2400" dirty="0"/>
          </a:p>
        </p:txBody>
      </p:sp>
      <p:pic>
        <p:nvPicPr>
          <p:cNvPr id="18" name="Picture 1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2644" y="2971588"/>
            <a:ext cx="2445397" cy="32247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366" y="3628464"/>
            <a:ext cx="3014614" cy="119328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20595" y="3979108"/>
            <a:ext cx="2590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Equivalent electric field!!: </a:t>
            </a:r>
            <a:endParaRPr lang="en-US" dirty="0"/>
          </a:p>
        </p:txBody>
      </p:sp>
      <p:pic>
        <p:nvPicPr>
          <p:cNvPr id="8" name="Picture 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0595" y="4459506"/>
            <a:ext cx="1805113" cy="43571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8533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Liouville</a:t>
            </a:r>
            <a:r>
              <a:rPr lang="en-US" dirty="0" smtClean="0"/>
              <a:t> during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10" y="776724"/>
            <a:ext cx="8487390" cy="5846422"/>
          </a:xfrm>
        </p:spPr>
        <p:txBody>
          <a:bodyPr/>
          <a:lstStyle/>
          <a:p>
            <a:r>
              <a:rPr lang="en-US" dirty="0" err="1" smtClean="0"/>
              <a:t>Liouville’s</a:t>
            </a:r>
            <a:r>
              <a:rPr lang="en-US" dirty="0" smtClean="0"/>
              <a:t> Theorem from Hamiltonian Mechanics:</a:t>
            </a:r>
          </a:p>
          <a:p>
            <a:r>
              <a:rPr lang="en-US" dirty="0"/>
              <a:t>	</a:t>
            </a:r>
            <a:r>
              <a:rPr lang="en-US" dirty="0" smtClean="0"/>
              <a:t>canonical variables q, p</a:t>
            </a:r>
          </a:p>
          <a:p>
            <a:r>
              <a:rPr lang="en-US" dirty="0"/>
              <a:t>	</a:t>
            </a:r>
            <a:r>
              <a:rPr lang="en-US" dirty="0" smtClean="0"/>
              <a:t>e.g. q = position = x</a:t>
            </a:r>
          </a:p>
          <a:p>
            <a:r>
              <a:rPr lang="en-US" dirty="0"/>
              <a:t>	</a:t>
            </a:r>
            <a:r>
              <a:rPr lang="en-US" dirty="0" smtClean="0"/>
              <a:t>	 p = momentum = 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mv</a:t>
            </a:r>
            <a:r>
              <a:rPr lang="en-US" dirty="0" smtClean="0"/>
              <a:t> = </a:t>
            </a:r>
            <a:r>
              <a:rPr lang="en-US" dirty="0" err="1" smtClean="0"/>
              <a:t>mc</a:t>
            </a:r>
            <a:r>
              <a:rPr lang="en-US" dirty="0" err="1" smtClean="0">
                <a:latin typeface="Symbol" charset="2"/>
                <a:cs typeface="Symbol" charset="2"/>
              </a:rPr>
              <a:t>gb</a:t>
            </a:r>
            <a:r>
              <a:rPr lang="en-US" baseline="-25000" dirty="0" err="1" smtClean="0"/>
              <a:t>x</a:t>
            </a:r>
            <a:endParaRPr lang="en-US" baseline="-25000" dirty="0" smtClean="0"/>
          </a:p>
          <a:p>
            <a:endParaRPr lang="en-US" baseline="-25000" dirty="0"/>
          </a:p>
          <a:p>
            <a:endParaRPr lang="en-US" baseline="-25000" dirty="0" smtClean="0"/>
          </a:p>
          <a:p>
            <a:r>
              <a:rPr lang="en-US" dirty="0" smtClean="0"/>
              <a:t>The theorem:</a:t>
            </a:r>
          </a:p>
          <a:p>
            <a:endParaRPr lang="en-US" dirty="0"/>
          </a:p>
          <a:p>
            <a:r>
              <a:rPr lang="en-US" dirty="0" smtClean="0"/>
              <a:t>We use x’:  </a:t>
            </a:r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700" y="2723659"/>
            <a:ext cx="2166215" cy="419267"/>
          </a:xfrm>
          <a:prstGeom prst="rect">
            <a:avLst/>
          </a:prstGeom>
        </p:spPr>
      </p:pic>
      <p:pic>
        <p:nvPicPr>
          <p:cNvPr id="4" name="Picture 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25586" y="3398556"/>
            <a:ext cx="3582912" cy="58417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178" y="3489516"/>
            <a:ext cx="1339385" cy="334846"/>
          </a:xfrm>
          <a:prstGeom prst="rect">
            <a:avLst/>
          </a:prstGeom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612" y="4379271"/>
            <a:ext cx="7052818" cy="43851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Left Brace 13"/>
          <p:cNvSpPr/>
          <p:nvPr/>
        </p:nvSpPr>
        <p:spPr>
          <a:xfrm rot="16200000">
            <a:off x="5911491" y="4615727"/>
            <a:ext cx="283373" cy="77146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865" y="5214383"/>
            <a:ext cx="223556" cy="223556"/>
          </a:xfrm>
          <a:prstGeom prst="rect">
            <a:avLst/>
          </a:prstGeom>
        </p:spPr>
      </p:pic>
      <p:pic>
        <p:nvPicPr>
          <p:cNvPr id="19" name="Picture 18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1306" y="5741454"/>
            <a:ext cx="3039435" cy="59932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272329" y="5825428"/>
            <a:ext cx="431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608498" y="5565159"/>
            <a:ext cx="252535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beam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shrinks during acceleration!!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61767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FODO-Lattice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10" y="671762"/>
            <a:ext cx="8487390" cy="5951384"/>
          </a:xfrm>
        </p:spPr>
        <p:txBody>
          <a:bodyPr/>
          <a:lstStyle/>
          <a:p>
            <a:r>
              <a:rPr lang="en-US" dirty="0" smtClean="0"/>
              <a:t>Alternating gradient focusing.</a:t>
            </a:r>
          </a:p>
          <a:p>
            <a:endParaRPr lang="en-US" dirty="0"/>
          </a:p>
          <a:p>
            <a:r>
              <a:rPr lang="en-US" dirty="0" smtClean="0"/>
              <a:t>F=focusing O=nothing (or bend, RF structure,…) D=defocusing</a:t>
            </a:r>
            <a:endParaRPr lang="en-US" dirty="0"/>
          </a:p>
          <a:p>
            <a:r>
              <a:rPr lang="en-US" dirty="0" smtClean="0"/>
              <a:t>A </a:t>
            </a:r>
            <a:r>
              <a:rPr lang="en-US" dirty="0" err="1" smtClean="0"/>
              <a:t>FoDo</a:t>
            </a:r>
            <a:r>
              <a:rPr lang="en-US" dirty="0" smtClean="0"/>
              <a:t> lattice consists of </a:t>
            </a:r>
            <a:r>
              <a:rPr lang="en-US" dirty="0" err="1" smtClean="0"/>
              <a:t>FoDo</a:t>
            </a:r>
            <a:r>
              <a:rPr lang="en-US" dirty="0" smtClean="0"/>
              <a:t> cells: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585" y="2096569"/>
            <a:ext cx="5463460" cy="17388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5207" y="3569049"/>
            <a:ext cx="3980275" cy="30226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1506" y="4292974"/>
            <a:ext cx="17081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what the beta functions look like in a </a:t>
            </a:r>
            <a:r>
              <a:rPr lang="en-US" dirty="0" err="1" smtClean="0"/>
              <a:t>FoDo</a:t>
            </a:r>
            <a:r>
              <a:rPr lang="en-US" dirty="0" smtClean="0"/>
              <a:t> cell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18740" y="3199717"/>
            <a:ext cx="2767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Focal length of </a:t>
            </a:r>
            <a:r>
              <a:rPr lang="en-US" dirty="0" err="1" smtClean="0"/>
              <a:t>quadrupole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11" name="Picture 10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130" y="3835392"/>
            <a:ext cx="1476063" cy="6150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71140" y="4716632"/>
            <a:ext cx="2722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Stability criterion for </a:t>
            </a:r>
            <a:r>
              <a:rPr lang="en-US" dirty="0" err="1" smtClean="0"/>
              <a:t>FoDo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14" name="Picture 1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6128" y="5299825"/>
            <a:ext cx="1558067" cy="57402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389360" y="6086600"/>
            <a:ext cx="2496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…don’t focus too strong!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115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003291" y="394517"/>
            <a:ext cx="2392920" cy="2198199"/>
            <a:chOff x="2298463" y="1448485"/>
            <a:chExt cx="4124639" cy="378259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47068" y="1592911"/>
              <a:ext cx="3876034" cy="3499197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2298463" y="1448485"/>
              <a:ext cx="4124639" cy="3782596"/>
            </a:xfrm>
            <a:prstGeom prst="ellipse">
              <a:avLst/>
            </a:prstGeom>
            <a:noFill/>
            <a:ln w="2540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beta functions around the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10" y="671762"/>
            <a:ext cx="8487390" cy="5951384"/>
          </a:xfrm>
        </p:spPr>
        <p:txBody>
          <a:bodyPr/>
          <a:lstStyle/>
          <a:p>
            <a:r>
              <a:rPr lang="en-US" dirty="0" smtClean="0"/>
              <a:t>An example…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983" y="2578928"/>
            <a:ext cx="7121476" cy="42790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816170" y="429297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b</a:t>
            </a:r>
            <a:r>
              <a:rPr lang="en-US" baseline="-25000" dirty="0" err="1" smtClean="0"/>
              <a:t>x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solidFill>
                  <a:srgbClr val="FF0000"/>
                </a:solidFill>
              </a:rPr>
              <a:t>y</a:t>
            </a:r>
            <a:endParaRPr lang="en-US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42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numbers…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403" y="671762"/>
            <a:ext cx="8487390" cy="5531534"/>
          </a:xfrm>
        </p:spPr>
        <p:txBody>
          <a:bodyPr/>
          <a:lstStyle/>
          <a:p>
            <a:r>
              <a:rPr lang="en-US" dirty="0" smtClean="0"/>
              <a:t>The LHC consists of 8 arcs. Each arc consists of 23(+2) FODO cells.</a:t>
            </a:r>
          </a:p>
          <a:p>
            <a:r>
              <a:rPr lang="en-US" dirty="0" smtClean="0"/>
              <a:t>The regular FODO cell has the following characteristics: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241" y="2140847"/>
            <a:ext cx="5548604" cy="418145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55768" y="2036276"/>
            <a:ext cx="2313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advance: 90°</a:t>
            </a:r>
          </a:p>
          <a:p>
            <a:r>
              <a:rPr lang="en-US" dirty="0" smtClean="0"/>
              <a:t>Maximum beta: 180 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701031" y="1677440"/>
            <a:ext cx="906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FODO</a:t>
            </a:r>
            <a:endParaRPr lang="en-US" dirty="0"/>
          </a:p>
        </p:txBody>
      </p:sp>
      <p:sp>
        <p:nvSpPr>
          <p:cNvPr id="14" name="Left Brace 13"/>
          <p:cNvSpPr/>
          <p:nvPr/>
        </p:nvSpPr>
        <p:spPr>
          <a:xfrm rot="5400000">
            <a:off x="3043428" y="535271"/>
            <a:ext cx="241790" cy="311709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71849" y="2756528"/>
            <a:ext cx="1352033" cy="381343"/>
          </a:xfrm>
          <a:prstGeom prst="rect">
            <a:avLst/>
          </a:prstGeom>
          <a:solidFill>
            <a:srgbClr val="FFFF00"/>
          </a:solidFill>
          <a:ln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043090" y="3340973"/>
            <a:ext cx="2589703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beam size changes along the cell!</a:t>
            </a:r>
          </a:p>
          <a:p>
            <a:endParaRPr lang="en-US" dirty="0"/>
          </a:p>
          <a:p>
            <a:r>
              <a:rPr lang="en-US" dirty="0" smtClean="0"/>
              <a:t>Maximum horizontal beam size in the focusing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Maximum vertical beam size in the defocusing </a:t>
            </a:r>
            <a:r>
              <a:rPr lang="en-US" dirty="0" err="1" smtClean="0"/>
              <a:t>quadrupoles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570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numbers…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emittance</a:t>
            </a:r>
            <a:r>
              <a:rPr lang="en-US" dirty="0" smtClean="0"/>
              <a:t> at LHC injection energy 450 </a:t>
            </a:r>
            <a:r>
              <a:rPr lang="en-US" dirty="0" err="1" smtClean="0"/>
              <a:t>GeV</a:t>
            </a:r>
            <a:r>
              <a:rPr lang="en-US" dirty="0" smtClean="0"/>
              <a:t>: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dirty="0" smtClean="0"/>
              <a:t> = 7.3 nm</a:t>
            </a:r>
          </a:p>
          <a:p>
            <a:r>
              <a:rPr lang="en-US" dirty="0" smtClean="0"/>
              <a:t>At 7 </a:t>
            </a:r>
            <a:r>
              <a:rPr lang="en-US" dirty="0" err="1" smtClean="0"/>
              <a:t>TeV</a:t>
            </a:r>
            <a:r>
              <a:rPr lang="en-US" dirty="0" smtClean="0"/>
              <a:t>: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dirty="0" smtClean="0"/>
              <a:t> = 0.5 nm</a:t>
            </a:r>
          </a:p>
          <a:p>
            <a:endParaRPr lang="en-US" dirty="0" smtClean="0"/>
          </a:p>
          <a:p>
            <a:r>
              <a:rPr lang="en-US" dirty="0" smtClean="0"/>
              <a:t>Normalized </a:t>
            </a:r>
            <a:r>
              <a:rPr lang="en-US" dirty="0" err="1" smtClean="0"/>
              <a:t>emittance</a:t>
            </a:r>
            <a:r>
              <a:rPr lang="en-US" dirty="0" smtClean="0"/>
              <a:t>: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dirty="0" smtClean="0"/>
              <a:t>* = 3.5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r>
              <a:rPr lang="en-US" dirty="0" smtClean="0"/>
              <a:t>Normalized </a:t>
            </a:r>
            <a:r>
              <a:rPr lang="en-US" dirty="0" err="1" smtClean="0"/>
              <a:t>emittance</a:t>
            </a:r>
            <a:r>
              <a:rPr lang="en-US" dirty="0" smtClean="0"/>
              <a:t> preserved during acceleration.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And for the beam sizes:</a:t>
            </a:r>
          </a:p>
          <a:p>
            <a:r>
              <a:rPr lang="en-US" dirty="0" smtClean="0"/>
              <a:t>At the location with the maximum beta function (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-25000" dirty="0" err="1" smtClean="0"/>
              <a:t>max</a:t>
            </a:r>
            <a:r>
              <a:rPr lang="en-US" dirty="0" smtClean="0"/>
              <a:t> = 180 m):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baseline="-25000" dirty="0" smtClean="0"/>
              <a:t>450GeV  </a:t>
            </a:r>
            <a:r>
              <a:rPr lang="en-US" dirty="0" smtClean="0"/>
              <a:t>= 1.1 mm</a:t>
            </a:r>
          </a:p>
          <a:p>
            <a:endParaRPr lang="en-US" baseline="-25000" dirty="0"/>
          </a:p>
          <a:p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baseline="-25000" dirty="0" smtClean="0"/>
              <a:t>7TeV</a:t>
            </a:r>
            <a:r>
              <a:rPr lang="en-US" dirty="0" smtClean="0"/>
              <a:t>  =</a:t>
            </a:r>
            <a:r>
              <a:rPr lang="en-US" baseline="-25000" dirty="0" smtClean="0"/>
              <a:t> </a:t>
            </a:r>
            <a:r>
              <a:rPr lang="en-US" dirty="0" smtClean="0"/>
              <a:t>300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endParaRPr lang="en-US" baseline="-25000" dirty="0"/>
          </a:p>
          <a:p>
            <a:r>
              <a:rPr lang="en-US" dirty="0" smtClean="0"/>
              <a:t>Aperture requirement: a &gt; 10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</a:p>
          <a:p>
            <a:r>
              <a:rPr lang="en-US" dirty="0" smtClean="0"/>
              <a:t>Vertical plane: 19 mm ~ 16 </a:t>
            </a:r>
            <a:r>
              <a:rPr lang="en-US" dirty="0" smtClean="0">
                <a:latin typeface="Symbol" charset="2"/>
                <a:cs typeface="Symbol" charset="2"/>
              </a:rPr>
              <a:t>s </a:t>
            </a:r>
            <a:r>
              <a:rPr lang="en-US" dirty="0"/>
              <a:t>@ 450 </a:t>
            </a:r>
            <a:r>
              <a:rPr lang="en-US" dirty="0" err="1"/>
              <a:t>GeV</a:t>
            </a:r>
            <a:r>
              <a:rPr lang="en-US" dirty="0"/>
              <a:t> </a:t>
            </a:r>
          </a:p>
        </p:txBody>
      </p:sp>
      <p:pic>
        <p:nvPicPr>
          <p:cNvPr id="4" name="Picture 3" descr="beam-screen_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895" y="4261531"/>
            <a:ext cx="2685823" cy="219582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685485" y="5382803"/>
            <a:ext cx="1700233" cy="178437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268208">
            <a:off x="7273220" y="5403805"/>
            <a:ext cx="100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~ 47 mm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220744" y="4816005"/>
            <a:ext cx="146936" cy="128054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20743" y="4957128"/>
            <a:ext cx="100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~ 38 mm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638" y="1574440"/>
            <a:ext cx="3659162" cy="46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195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numbers…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aperture margin for imperfections: e.g. orbit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Horizontal and vertical trajectory around the ring during commissioning. Corrected orbit peak ~ 4 mm.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44" y="1644583"/>
            <a:ext cx="7845648" cy="390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880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We will have a look at longitudinal motion</a:t>
            </a:r>
          </a:p>
          <a:p>
            <a:endParaRPr lang="en-US" dirty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Imperfections</a:t>
            </a:r>
          </a:p>
          <a:p>
            <a:pPr marL="342900" indent="-342900">
              <a:buFont typeface="Wingdings" charset="2"/>
              <a:buChar char="Ø"/>
            </a:pPr>
            <a:endParaRPr lang="en-US" dirty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Injection, Extraction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4454" y="2859727"/>
            <a:ext cx="5469546" cy="3590011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269210" y="4670847"/>
            <a:ext cx="978408" cy="484632"/>
          </a:xfrm>
          <a:prstGeom prst="rightArrow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03193" y="3663040"/>
            <a:ext cx="2676293" cy="2544034"/>
            <a:chOff x="2298463" y="1432879"/>
            <a:chExt cx="4124639" cy="378259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47069" y="1622643"/>
              <a:ext cx="3876033" cy="3499197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2298463" y="1432879"/>
              <a:ext cx="4124639" cy="3782596"/>
            </a:xfrm>
            <a:prstGeom prst="ellipse">
              <a:avLst/>
            </a:prstGeom>
            <a:noFill/>
            <a:ln w="2540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068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Annex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74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Coordinate Transformations – Curvilinear-Cartesian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739" y="2006599"/>
            <a:ext cx="7033720" cy="446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203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Dipole magnets: guiding 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Vertical magnetic field to bend in the horizontal plane</a:t>
            </a:r>
          </a:p>
          <a:p>
            <a:endParaRPr lang="en-US" dirty="0"/>
          </a:p>
          <a:p>
            <a:r>
              <a:rPr lang="en-US" dirty="0" smtClean="0"/>
              <a:t>Dipole electro-magnets:</a:t>
            </a:r>
            <a:endParaRPr lang="en-US" dirty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615" y="2409614"/>
            <a:ext cx="2461080" cy="509189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37357" dir="2700000" rotWithShape="0">
              <a:scrgbClr r="0" g="0" b="0">
                <a:alpha val="38000"/>
              </a:scrgbClr>
            </a:outerShdw>
          </a:effectLst>
          <a:extLs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716" y="3181203"/>
            <a:ext cx="3519467" cy="2829376"/>
          </a:xfrm>
          <a:prstGeom prst="rect">
            <a:avLst/>
          </a:prstGeom>
        </p:spPr>
      </p:pic>
      <p:pic>
        <p:nvPicPr>
          <p:cNvPr id="8" name="Picture 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84" y="5830556"/>
            <a:ext cx="1645424" cy="57589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072163" y="4308597"/>
            <a:ext cx="0" cy="45670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44233" y="4332998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pic>
        <p:nvPicPr>
          <p:cNvPr id="12" name="Picture 11" descr="TI8Tunnel-Quad-Dip2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2" t="17682" r="918" b="30514"/>
          <a:stretch/>
        </p:blipFill>
        <p:spPr>
          <a:xfrm>
            <a:off x="4371166" y="2918803"/>
            <a:ext cx="4834236" cy="281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416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Dipole magnets: guiding 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09" y="1091612"/>
            <a:ext cx="8816023" cy="5531534"/>
          </a:xfrm>
        </p:spPr>
        <p:txBody>
          <a:bodyPr/>
          <a:lstStyle/>
          <a:p>
            <a:r>
              <a:rPr lang="en-US" dirty="0" smtClean="0"/>
              <a:t>Circular accelerator: Lorentz Force = Centrifugal Force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    																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Useful formula: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Example for the LHC</a:t>
            </a:r>
          </a:p>
          <a:p>
            <a:pPr lvl="1"/>
            <a:r>
              <a:rPr lang="en-US" dirty="0" smtClean="0"/>
              <a:t>p</a:t>
            </a:r>
            <a:r>
              <a:rPr lang="en-US" baseline="30000" dirty="0" smtClean="0"/>
              <a:t>+ </a:t>
            </a:r>
            <a:r>
              <a:rPr lang="en-US" dirty="0" smtClean="0"/>
              <a:t>@</a:t>
            </a:r>
            <a:r>
              <a:rPr lang="en-US" baseline="30000" dirty="0" smtClean="0"/>
              <a:t> </a:t>
            </a:r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/c</a:t>
            </a:r>
            <a:endParaRPr lang="en-US" dirty="0"/>
          </a:p>
          <a:p>
            <a:pPr lvl="1"/>
            <a:r>
              <a:rPr lang="en-US" dirty="0" smtClean="0"/>
              <a:t>8.3 T </a:t>
            </a:r>
          </a:p>
        </p:txBody>
      </p:sp>
      <p:pic>
        <p:nvPicPr>
          <p:cNvPr id="7" name="Picture 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0950" y="1913455"/>
            <a:ext cx="2051611" cy="83346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686" y="2036460"/>
            <a:ext cx="1920329" cy="627046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2833721" y="2309199"/>
            <a:ext cx="724174" cy="104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6937" y="3015564"/>
            <a:ext cx="1527663" cy="601807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37357" dir="2700000" rotWithShape="0">
              <a:scrgbClr r="0" g="0" b="0">
                <a:alpha val="38000"/>
              </a:scrgbClr>
            </a:outerShdw>
          </a:effectLst>
          <a:extLs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721" y="3016467"/>
            <a:ext cx="629716" cy="484397"/>
          </a:xfrm>
          <a:prstGeom prst="rect">
            <a:avLst/>
          </a:prstGeom>
        </p:spPr>
      </p:pic>
      <p:pic>
        <p:nvPicPr>
          <p:cNvPr id="22" name="Picture 21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654" y="4176170"/>
            <a:ext cx="3190561" cy="704410"/>
          </a:xfrm>
          <a:prstGeom prst="rect">
            <a:avLst/>
          </a:prstGeom>
        </p:spPr>
      </p:pic>
      <p:pic>
        <p:nvPicPr>
          <p:cNvPr id="25" name="Picture 24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8932" y="5523478"/>
            <a:ext cx="3861467" cy="66932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2591" y="2980779"/>
            <a:ext cx="2121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Beam rigidity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25172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design trajectory (orbit)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10" y="1091612"/>
            <a:ext cx="8487390" cy="5531534"/>
          </a:xfrm>
        </p:spPr>
        <p:txBody>
          <a:bodyPr/>
          <a:lstStyle/>
          <a:p>
            <a:r>
              <a:rPr lang="en-US" dirty="0" smtClean="0"/>
              <a:t> Length of dipole magnet and field define total bending angle of magnet: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Circular accelerator: total bending angle:= 2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</a:p>
          <a:p>
            <a:endParaRPr lang="en-US" dirty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>
              <a:latin typeface="Symbol" charset="2"/>
              <a:cs typeface="Symbol" charset="2"/>
            </a:endParaRPr>
          </a:p>
          <a:p>
            <a:r>
              <a:rPr lang="en-US" dirty="0" smtClean="0"/>
              <a:t>How many dipole magnets do we need in the LHC?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Dipole length = 15 m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Field 8.3 T</a:t>
            </a:r>
          </a:p>
          <a:p>
            <a:endParaRPr lang="en-US" dirty="0">
              <a:latin typeface="Symbol" charset="2"/>
              <a:cs typeface="Symbol" charset="2"/>
            </a:endParaRPr>
          </a:p>
        </p:txBody>
      </p:sp>
      <p:pic>
        <p:nvPicPr>
          <p:cNvPr id="24" name="Picture 2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0406" y="1931313"/>
            <a:ext cx="3666281" cy="641599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42" y="3334566"/>
            <a:ext cx="4267225" cy="853445"/>
          </a:xfrm>
          <a:prstGeom prst="rect">
            <a:avLst/>
          </a:prstGeom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87" y="4762626"/>
            <a:ext cx="3711281" cy="530183"/>
          </a:xfrm>
          <a:prstGeom prst="rect">
            <a:avLst/>
          </a:prstGeom>
        </p:spPr>
      </p:pic>
      <p:pic>
        <p:nvPicPr>
          <p:cNvPr id="18" name="Picture 1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1538" y="5725599"/>
            <a:ext cx="5070718" cy="68414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6989847" y="1931313"/>
            <a:ext cx="1218121" cy="128054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endCxn id="6" idx="4"/>
          </p:cNvCxnSpPr>
          <p:nvPr/>
        </p:nvCxnSpPr>
        <p:spPr>
          <a:xfrm>
            <a:off x="7598908" y="2571586"/>
            <a:ext cx="0" cy="6402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6" idx="5"/>
          </p:cNvCxnSpPr>
          <p:nvPr/>
        </p:nvCxnSpPr>
        <p:spPr>
          <a:xfrm>
            <a:off x="7598908" y="2571586"/>
            <a:ext cx="430670" cy="45274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36272" y="2654995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a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87555" y="2751424"/>
            <a:ext cx="311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r</a:t>
            </a:r>
          </a:p>
        </p:txBody>
      </p:sp>
      <p:sp>
        <p:nvSpPr>
          <p:cNvPr id="22" name="Arc 21"/>
          <p:cNvSpPr/>
          <p:nvPr/>
        </p:nvSpPr>
        <p:spPr>
          <a:xfrm rot="7035371">
            <a:off x="7417410" y="2532599"/>
            <a:ext cx="493305" cy="568201"/>
          </a:xfrm>
          <a:prstGeom prst="arc">
            <a:avLst>
              <a:gd name="adj1" fmla="val 16200000"/>
              <a:gd name="adj2" fmla="val 2081245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831466" y="3031026"/>
            <a:ext cx="39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868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10" y="524828"/>
            <a:ext cx="8487390" cy="553153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Define </a:t>
            </a:r>
            <a:r>
              <a:rPr lang="en-US" dirty="0" smtClean="0">
                <a:solidFill>
                  <a:srgbClr val="FF0000"/>
                </a:solidFill>
              </a:rPr>
              <a:t>design trajectory</a:t>
            </a:r>
            <a:r>
              <a:rPr lang="en-US" dirty="0"/>
              <a:t> </a:t>
            </a:r>
            <a:r>
              <a:rPr lang="en-US" dirty="0" smtClean="0"/>
              <a:t>with dipole magnets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Trajectories of particles in beam will deviate from design trajectory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Focusing</a:t>
            </a:r>
          </a:p>
          <a:p>
            <a:pPr lvl="1"/>
            <a:r>
              <a:rPr lang="en-US" dirty="0" smtClean="0"/>
              <a:t>Particles should feel restoring force when deviating from design trajectory horizontally or vertically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93" y="-155703"/>
            <a:ext cx="8229600" cy="837967"/>
          </a:xfrm>
        </p:spPr>
        <p:txBody>
          <a:bodyPr/>
          <a:lstStyle/>
          <a:p>
            <a:r>
              <a:rPr lang="en-US" dirty="0" smtClean="0"/>
              <a:t>Focusing is mandatory for stability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235492" y="6182303"/>
            <a:ext cx="2214501" cy="20993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59900" y="5997637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trajectory</a:t>
            </a: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2802236" y="5751976"/>
            <a:ext cx="136438" cy="1061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>
            <a:stCxn id="34" idx="7"/>
          </p:cNvCxnSpPr>
          <p:nvPr/>
        </p:nvCxnSpPr>
        <p:spPr>
          <a:xfrm flipV="1">
            <a:off x="2918693" y="5615505"/>
            <a:ext cx="429297" cy="1520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887208" y="5799015"/>
            <a:ext cx="0" cy="2888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71" y="5788518"/>
            <a:ext cx="224095" cy="28011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810" y="2045997"/>
            <a:ext cx="4232663" cy="122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876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Focusing with </a:t>
            </a:r>
            <a:r>
              <a:rPr lang="en-US" dirty="0" err="1" smtClean="0"/>
              <a:t>Quadrupole</a:t>
            </a:r>
            <a:r>
              <a:rPr lang="en-US" dirty="0" smtClean="0"/>
              <a:t> 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409" y="1091612"/>
            <a:ext cx="8784537" cy="5531534"/>
          </a:xfrm>
        </p:spPr>
        <p:txBody>
          <a:bodyPr/>
          <a:lstStyle/>
          <a:p>
            <a:r>
              <a:rPr lang="en-US" dirty="0" smtClean="0"/>
              <a:t>Requirement: Lorentz force increases as a function of distance from design trajectory</a:t>
            </a:r>
          </a:p>
          <a:p>
            <a:endParaRPr lang="en-US" dirty="0"/>
          </a:p>
          <a:p>
            <a:r>
              <a:rPr lang="en-US" dirty="0" smtClean="0"/>
              <a:t>E.g. in the horizontal plane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want a magnetic field that </a:t>
            </a:r>
          </a:p>
          <a:p>
            <a:endParaRPr lang="en-US" dirty="0" smtClean="0"/>
          </a:p>
          <a:p>
            <a:endParaRPr lang="en-US" dirty="0" smtClean="0"/>
          </a:p>
          <a:p>
            <a:pPr marL="342900" indent="-342900">
              <a:buFont typeface="Wingdings" charset="0"/>
              <a:buChar char="è"/>
            </a:pPr>
            <a:r>
              <a:rPr lang="en-US" dirty="0" err="1" smtClean="0"/>
              <a:t>Quadrupole</a:t>
            </a:r>
            <a:r>
              <a:rPr lang="en-US" dirty="0" smtClean="0"/>
              <a:t> magnet</a:t>
            </a:r>
          </a:p>
          <a:p>
            <a:endParaRPr lang="en-US" b="1" dirty="0" smtClean="0"/>
          </a:p>
          <a:p>
            <a:r>
              <a:rPr lang="en-US" b="1" dirty="0" smtClean="0">
                <a:solidFill>
                  <a:srgbClr val="3366FF"/>
                </a:solidFill>
              </a:rPr>
              <a:t>Gradient</a:t>
            </a:r>
            <a:r>
              <a:rPr lang="en-US" dirty="0" smtClean="0"/>
              <a:t> of </a:t>
            </a:r>
            <a:r>
              <a:rPr lang="en-US" dirty="0" err="1" smtClean="0"/>
              <a:t>quadrupole</a:t>
            </a:r>
            <a:r>
              <a:rPr lang="en-US" dirty="0" smtClean="0"/>
              <a:t>		Normalized gradient, focusing strength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7" y="2744653"/>
            <a:ext cx="3092509" cy="425220"/>
          </a:xfrm>
          <a:prstGeom prst="rect">
            <a:avLst/>
          </a:prstGeom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85" y="4172144"/>
            <a:ext cx="1662229" cy="425221"/>
          </a:xfrm>
          <a:prstGeom prst="rect">
            <a:avLst/>
          </a:prstGeom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9457" y="4172144"/>
            <a:ext cx="1662229" cy="38656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01" y="5946012"/>
            <a:ext cx="2372287" cy="582667"/>
          </a:xfrm>
          <a:prstGeom prst="rect">
            <a:avLst/>
          </a:prstGeom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013" y="5946012"/>
            <a:ext cx="2228659" cy="5473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05435" y="2235706"/>
            <a:ext cx="3958110" cy="273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80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Separate function 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Instead of adding a </a:t>
            </a:r>
            <a:r>
              <a:rPr lang="en-US" dirty="0" err="1" smtClean="0"/>
              <a:t>quadrupole</a:t>
            </a:r>
            <a:r>
              <a:rPr lang="en-US" dirty="0" smtClean="0"/>
              <a:t> field component to our dipoles</a:t>
            </a:r>
          </a:p>
          <a:p>
            <a:endParaRPr lang="en-US" dirty="0"/>
          </a:p>
          <a:p>
            <a:pPr marL="342900" indent="-342900">
              <a:buFont typeface="Wingdings" charset="0"/>
              <a:buChar char="è"/>
            </a:pPr>
            <a:r>
              <a:rPr lang="en-US" dirty="0" smtClean="0"/>
              <a:t>Separate function for increased flexibility</a:t>
            </a:r>
          </a:p>
          <a:p>
            <a:pPr marL="1085850" lvl="1" indent="-342900">
              <a:buFont typeface="Wingdings" charset="0"/>
              <a:buChar char="è"/>
            </a:pPr>
            <a:r>
              <a:rPr lang="en-US" dirty="0" smtClean="0"/>
              <a:t>Optimize magnets according to their job: bending, focusing</a:t>
            </a:r>
          </a:p>
          <a:p>
            <a:pPr marL="342900" indent="-342900">
              <a:buFont typeface="Wingdings" charset="0"/>
              <a:buChar char="è"/>
            </a:pPr>
            <a:r>
              <a:rPr lang="en-US" dirty="0" smtClean="0"/>
              <a:t>Add between the dipole magnets separate </a:t>
            </a:r>
            <a:r>
              <a:rPr lang="en-US" dirty="0" err="1" smtClean="0"/>
              <a:t>quadrupole</a:t>
            </a:r>
            <a:r>
              <a:rPr lang="en-US" dirty="0" smtClean="0"/>
              <a:t> magnets</a:t>
            </a:r>
          </a:p>
          <a:p>
            <a:pPr marL="342900" indent="-342900">
              <a:buFont typeface="Wingdings" charset="0"/>
              <a:buChar char="è"/>
            </a:pPr>
            <a:endParaRPr lang="en-US" dirty="0"/>
          </a:p>
          <a:p>
            <a:pPr marL="342900" indent="-342900">
              <a:buFont typeface="Wingdings" charset="0"/>
              <a:buChar char="è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4381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VKAIN@C02J110SF1GT3PP7" val="5184"/>
  <p:tag name="DEFAULTDISPLAYSOURCE" val="\documentclass{article}&#10;&#10;\pagestyle{empty}&#10;&#10;\begin{document}&#10;&#10;&#10;\end{document}"/>
  <p:tag name="EMBEDFONTS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frac{p}{q}=B\rho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3"/>
  <p:tag name="PICTUREFILESIZE" val="293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B\rho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"/>
  <p:tag name="PICTUREFILESIZE" val="161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frac{1}{\rho[m]}\approx 0.3 \frac{B[T]}{p[GeV/c]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77"/>
  <p:tag name="PICTUREFILESIZE" val="712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frac{1}{2.53\  km}=0.3\frac{8.3}{7000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75"/>
  <p:tag name="PICTUREFILESIZE" val="609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alpha=\frac{ds}{\rho}\approx\frac{dl}{\rho}=\frac{Bdl}{B\rho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80"/>
  <p:tag name="PICTUREFILESIZE" val="580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alpha=2\pi=\frac{\int B\ dl}{B\rho}=\frac{\int B\ dl}{\frac{p}{q}}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10"/>
  <p:tag name="PICTUREFILESIZE" val="810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int B\ dl \approx N\ l\ B = 2\pi \frac{p}{q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8"/>
  <p:tag name="PICTUREFILESIZE" val="712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N = \frac{2\pi\  7000\ 10^9 eV}{8.3 T\  15 m \ 3\cdot10^8 \frac{m}{s} e}  = 1232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26"/>
  <p:tag name="PICTUREFILESIZE" val="1104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xcolor}&#10;\pagestyle{empty}&#10;&#10;\begin{document}&#10;&#10;$\color{red}\vec{F}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8"/>
  <p:tag name="PICTUREFILESIZE" val="11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 F(x) = q\cdot v\cdot B(x)$ 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80"/>
  <p:tag name="PICTUREFILESIZE" val="516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vec{F} = q\cdot ( \vec{E}+\vec{v}\times\vec{B}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86"/>
  <p:tag name="PICTUREFILESIZE" val="585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B_y = g\cdot x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3"/>
  <p:tag name="PICTUREFILESIZE" val="312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B_x = g\cdot y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3"/>
  <p:tag name="PICTUREFILESIZE" val="306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g=\frac{2\mu_0 n I}{r^2}[\frac{T}{m}]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7"/>
  <p:tag name="PICTUREFILESIZE" val="459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k = \frac{g}{p/e}[m^{-2}]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7"/>
  <p:tag name="PICTUREFILESIZE" val="440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B_y(x)=B_{y0} +\frac{\partial B_y}{\partial x}x&#10;+\frac{1}{2}\frac{\partial^2 B_y}{\partial x^2}x^2&#10;+\frac{1}{3!}\frac{\partial^3 B_y}{\partial x^3}x^3+\dots 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16"/>
  <p:tag name="PICTUREFILESIZE" val="1473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frac{B_y(x)}{p/e}=\frac{1}{\rho}+k\ x&#10;+\frac{1}{2} m\ x^2&#10;+\frac{1}{3!} n\ x^3+\dots 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74"/>
  <p:tag name="PICTUREFILESIZE" val="1104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frac{B_y(x)}{p/e}\approx\frac{1}{\rho}+k\ x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70"/>
  <p:tag name="PICTUREFILESIZE" val="650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delta = \frac{p-p_0}{p_0}=\frac{\Delta p}{p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64"/>
  <p:tag name="PICTUREFILESIZE" val="448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(x,x', y, y', z= s-\beta c t, \delta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11"/>
  <p:tag name="PICTUREFILESIZE" val="731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'=\frac{dx}{ds}=\frac{p_x}{p_z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7"/>
  <p:tag name="PICTUREFILESIZE" val="481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|\vec{v}|\approx c \approx 3\times 10^{8} m/s$ 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1"/>
  <p:tag name="PICTUREFILESIZE" val="683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y'=\frac{dy}{ds}=\frac{p_y}{p_z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6"/>
  <p:tag name="PICTUREFILESIZE" val="502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F_r=m\ a_r = eB_y v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81"/>
  <p:tag name="PICTUREFILESIZE" val="492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x''+ x(\frac{1}{\rho^2}-k) = 0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84"/>
  <p:tag name="PICTUREFILESIZE" val="511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y''+ ky = 0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2"/>
  <p:tag name="PICTUREFILESIZE" val="316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K = 1/\rho^2 - k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9"/>
  <p:tag name="PICTUREFILESIZE" val="366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K = k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8"/>
  <p:tag name="PICTUREFILESIZE" val="194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'' + Kx =0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7"/>
  <p:tag name="PICTUREFILESIZE" val="310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(s)=a_1 \cos (\omega s)+a_2\sin (\omega s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0"/>
  <p:tag name="PICTUREFILESIZE" val="834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omega = \sqrt{K}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9"/>
  <p:tag name="PICTUREFILESIZE" val="274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(s)=a_1 \cos (\sqrt{K} s)+a_2\sin (\sqrt{K} s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52"/>
  <p:tag name="PICTUREFILESIZE" val="1028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&#10;\begin{array}{ll}&#10;F  &amp;= q \cdot 3 \cdot 10^8 \frac{m}{s} \cdot 1 T \\&#10;  &amp;= q\cdot  3 \cdot 10^8 \frac{m}{s}\cdot\frac{Vs}{m^2}\\&#10;  &amp;= q \cdot 300 \frac{MV}{m}&#10;\end{array}&#10;$&#10;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6"/>
  <p:tag name="PICTUREFILESIZE" val="1636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 s = 0 \rightarrow \left\{&#10;\begin{array}{l l}&#10;x(0)=x_0, &amp; a_1 = x_0 \\&#10;x'(0)=x'_0, &amp; a_2 = \frac{x'_0}{\sqrt{K}}&#10;\end{array}\right .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47"/>
  <p:tag name="PICTUREFILESIZE" val="1573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(s)=x_0 \cos(\sqrt{K}s)+&#10;x'_0\frac{1}{\sqrt{K}}\sin (\sqrt{K}s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69"/>
  <p:tag name="PICTUREFILESIZE" val="1233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'(s)=- x_0 \sqrt{K} \sin(\sqrt{K}s)+&#10;x'_0 \cos (\sqrt{K}s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81"/>
  <p:tag name="PICTUREFILESIZE" val="1172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left ( \begin{array}{c}&#10;x \\ x'&#10;\end{array} \right )&#10;= M_{foc}\cdot&#10;\left ( \begin{array}{c}&#10;x_0 \\ x'_0&#10;\end{array} \right )&#10;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08"/>
  <p:tag name="PICTUREFILESIZE" val="1025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&#10;M_{foc}=&#10;\left ( \begin{array}{c c}&#10;\cos (\sqrt{K} s) &amp; \frac{1}{\sqrt{K}}\sin (\sqrt{K}s)\\&#10;- \sqrt{K} \sin (\sqrt{K} s) &amp;   \cos (\sqrt{K} s)&#10;&#10; \end{array} \right )&#10;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98"/>
  <p:tag name="PICTUREFILESIZE" val="2322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'' + Kx =0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7"/>
  <p:tag name="PICTUREFILESIZE" val="310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(s)=a_1 \cosh (\omega s)+a_2\sinh (\omega s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41"/>
  <p:tag name="PICTUREFILESIZE" val="871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&#10;M_{defoc}=&#10;\left ( \begin{array}{c c}&#10;\cosh (\sqrt{|K|} s) &amp; \frac{1}{\sqrt{|K|}}\sinh (\sqrt{|K|}s)\\&#10;\sqrt{|K|} \sin (\sqrt{|K|} s) &amp;   \cos (\sqrt{|K|} s)&#10;&#10; \end{array} \right )&#10;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32"/>
  <p:tag name="PICTUREFILESIZE" val="2605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&#10;M_{foc}=&#10;\left ( \begin{array}{c c}&#10;\cos (\sqrt{K} s) &amp; \frac{1}{\sqrt{K}}\sin (\sqrt{K}s)\\&#10;- \sqrt{K} \sin (\sqrt{K} s) &amp;   \cos (\sqrt{K} s)&#10;&#10; \end{array} \right )&#10;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98"/>
  <p:tag name="PICTUREFILESIZE" val="2322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&#10;M_{defoc}=&#10;\left ( \begin{array}{c c}&#10;\cosh (\sqrt{|K|} s) &amp; \frac{1}{\sqrt{|K|}}\sinh (\sqrt{|K|}s)\\&#10;\sqrt{|K|} \sin (\sqrt{|K|} s) &amp;   \cos (\sqrt{|K|} s)&#10;&#10; \end{array} \right )&#10;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32"/>
  <p:tag name="PICTUREFILESIZE" val="2605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|\vec{E}|= 300 \frac{MV}{m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8"/>
  <p:tag name="PICTUREFILESIZE" val="476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&#10;M_{drift}=&#10;\left ( \begin{array}{c c}&#10;1 &amp; L \\&#10;0 &amp;  1&#10;&#10; \end{array} \right )&#10;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86"/>
  <p:tag name="PICTUREFILESIZE" val="759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K=1/\rho^2 - k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9"/>
  <p:tag name="PICTUREFILESIZE" val="366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K=k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8"/>
  <p:tag name="PICTUREFILESIZE" val="194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left ( \begin{array}{c}&#10;x \\ x'&#10;\end{array} \right )_{s_1}&#10;= M&#10;\left ( \begin{array}{c}&#10;x\\ x'&#10;\end{array} \right )_{s_0}&#10;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06"/>
  <p:tag name="PICTUREFILESIZE" val="961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M_{total}=M_{QF}\cdot M_D\cdot M_{Bend}&#10;\cdot M_D \cdot M_{QD}\cdot \dots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96"/>
  <p:tag name="PICTUREFILESIZE" val="1021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'' + Kx =0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7"/>
  <p:tag name="PICTUREFILESIZE" val="310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''(s) + K(s)x(s) =0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4"/>
  <p:tag name="PICTUREFILESIZE" val="606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(s)=\sqrt{\epsilon}\sqrt{\beta (s)}\cos (\psi (s)+\phi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3"/>
  <p:tag name="PICTUREFILESIZE" val="1033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(s)=\sqrt{\epsilon}\sqrt{\beta (s)}\cos (\psi (s)+\phi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3"/>
  <p:tag name="PICTUREFILESIZE" val="1033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beta (s + L) = \beta (s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70"/>
  <p:tag name="PICTUREFILESIZE" val="462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vec{F} = q\cdot \vec{v}\times\vec{B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8"/>
  <p:tag name="PICTUREFILESIZE" val="406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psi (s) = \int^s_0 \frac{ds}{\beta (s)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62"/>
  <p:tag name="PICTUREFILESIZE" val="628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alpha (s) = -\frac{1}{2} \beta' (s)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67"/>
  <p:tag name="PICTUREFILESIZE" val="514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gamma (s) = \frac{1 + \alpha (s)^2}{\beta (s)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63"/>
  <p:tag name="PICTUREFILESIZE" val="6299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(s)=\sqrt{\epsilon}\sqrt{\beta (s)}\cos (\psi (s)+\phi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3"/>
  <p:tag name="PICTUREFILESIZE" val="1033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x'(s) = -\frac{\sqrt{\epsilon}}{\sqrt{\beta (s)}}&#10;{\alpha (s) \cos (\psi (s) + \phi) + \sin (\psi (s)+\phi)}&#10;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16"/>
  <p:tag name="PICTUREFILESIZE" val="1637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left ( \begin{array}{c}&#10;x \\ x'&#10;\end{array} \right )_{s_1}&#10;= M&#10;\left ( \begin{array}{c}&#10;x\\ x'&#10;\end{array} \right )_{s_0}&#10;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06"/>
  <p:tag name="PICTUREFILESIZE" val="9617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&#10;M=&#10;\left ( \begin{array}{c c}&#10;\sqrt{\frac{\beta}{\beta_0}}(\cos \psi+\alpha_0\sin \psi) &amp; &#10;\sqrt{\beta\beta_0}\sin \psi\\&#10;\frac{(\alpha_0-\alpha)\cos\psi-&#10;(1+\alpha\alpha_0)\sin \psi}{\sqrt{\beta\beta_0}}&amp;   &#10;\sqrt{\frac{\beta_0}{\beta}}(\cos \psi -\alpha  \sin \psi))&#10;&#10; \end{array} \right )&#10;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57"/>
  <p:tag name="PICTUREFILESIZE" val="3423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Q = \frac{\psi (L_{turn})}{2\pi}=\frac{1}{2\pi}\oint \frac{ds}{\beta (s)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07"/>
  <p:tag name="PICTUREFILESIZE" val="894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propto \cos (2\pi Q i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3"/>
  <p:tag name="PICTUREFILESIZE" val="526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Delta x'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6"/>
  <p:tag name="PICTUREFILESIZE" val="167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B=\frac{\mu_0nI}{h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0"/>
  <p:tag name="PICTUREFILESIZE" val="3177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(s) = \frac{\Delta x'}{2}\cdot \sqrt{\beta (s_0)\beta (s)}&#10;\frac{\cos (\pi Q -\psi_{s_0\rightarrow s})}{\sin (\pi Q)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66"/>
  <p:tag name="PICTUREFILESIZE" val="15357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x(s)=\sqrt{\epsilon}\sqrt{\beta (s)}\cos (\psi (s)+\phi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3"/>
  <p:tag name="PICTUREFILESIZE" val="1033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x'(s) = -\frac{\sqrt{\epsilon}}{\sqrt{\beta (s)}}&#10;{\alpha (s) \cos (\psi (s) + \phi) + \sin (\psi (s)+\phi)}&#10;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16"/>
  <p:tag name="PICTUREFILESIZE" val="1637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epsilon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"/>
  <p:tag name="PICTUREFILESIZE" val="54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epsilon = \gamma (s) x(s)^2+ 2\alpha(s) x(s)x'(s)+\beta(s) x'(s) ^2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88"/>
  <p:tag name="PICTUREFILESIZE" val="1220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A = \pi \cdot \epsilon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9"/>
  <p:tag name="PICTUREFILESIZE" val="190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rho (x) = \frac{N}{\sqrt{2\pi}\sigma_x}\cdot e^&#10;-\frac{x^2}{2\sigma_x ^2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3"/>
  <p:tag name="PICTUREFILESIZE" val="8228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xcolor}&#10;\pagestyle{empty}&#10;&#10;\begin{document}&#10;$\color{red}\sigma_x = \sqrt{\varepsilon \beta_x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8"/>
  <p:tag name="PICTUREFILESIZE" val="3657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int p\, dq = const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62"/>
  <p:tag name="PICTUREFILESIZE" val="481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x' = \frac{dx}{ds}=\frac{dx}{dt}\frac{dt}{ds}=&#10;\frac{\beta_x}{\beta}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2"/>
  <p:tag name="PICTUREFILESIZE" val="697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&#10;\begin{array}{ll}&#10;F_L &amp; = qvB \\&#10;F_{centr}  &amp; = \frac{mv^2}{\rho}&#10;\end{array}&#10;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64"/>
  <p:tag name="PICTUREFILESIZE" val="775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beta_x = v_x/c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4"/>
  <p:tag name="PICTUREFILESIZE" val="3307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int p\, dq = mc\int \gamma \beta_x dx =&#10;mc\gamma\beta \int x'dx = const&#10;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93"/>
  <p:tag name="PICTUREFILESIZE" val="1165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varepsilon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"/>
  <p:tag name="PICTUREFILESIZE" val="66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xcolor}&#10;\pagestyle{empty}&#10;&#10;\begin{document}&#10;&#10;$\color{red} \varepsilon = \int x'dx\propto \frac{1}{\beta\gamma}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71"/>
  <p:tag name="PICTUREFILESIZE" val="532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f = \frac{1}{k\cdot l_Q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6"/>
  <p:tag name="PICTUREFILESIZE" val="2897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f &gt; \frac{L_{cell}}{4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8"/>
  <p:tag name="PICTUREFILESIZE" val="285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xcolor}&#10;\pagestyle{empty}&#10;&#10;\begin{document}&#10;$\sigma = \sqrt{\varepsilon \beta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9"/>
  <p:tag name="PICTUREFILESIZE" val="302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&#10;$\varepsilon_{7 TeV}=\varepsilon_{450 GeV}\frac{\gamma_{450GeV}}{\gamma_{7TeV}}$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03"/>
  <p:tag name="PICTUREFILESIZE" val="82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\frac{mv^2}{\rho}=qvB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9"/>
  <p:tag name="PICTUREFILESIZE" val="424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43041</TotalTime>
  <Words>1518</Words>
  <Application>Microsoft Macintosh PowerPoint</Application>
  <PresentationFormat>On-screen Show (4:3)</PresentationFormat>
  <Paragraphs>409</Paragraphs>
  <Slides>38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CERN Summer School 2014 Introduction to Accelerator Physics  Part II  </vt:lpstr>
      <vt:lpstr>Contents of today’s lecture</vt:lpstr>
      <vt:lpstr>Which fields to influence particle trajectories?</vt:lpstr>
      <vt:lpstr>Dipole magnets: guiding magnets</vt:lpstr>
      <vt:lpstr>Dipole magnets: guiding magnets</vt:lpstr>
      <vt:lpstr>Define design trajectory (orbit)</vt:lpstr>
      <vt:lpstr>Focusing is mandatory for stability</vt:lpstr>
      <vt:lpstr>Focusing with Quadrupole Magnets</vt:lpstr>
      <vt:lpstr>Separate function magnets</vt:lpstr>
      <vt:lpstr>The LHC main quadrupole magnet</vt:lpstr>
      <vt:lpstr>Towards the Equation of Motion</vt:lpstr>
      <vt:lpstr>Towards Equation of Motion</vt:lpstr>
      <vt:lpstr>Towards Equation of Motion</vt:lpstr>
      <vt:lpstr>The Equation of Motion</vt:lpstr>
      <vt:lpstr>Solution of Equation of Motion</vt:lpstr>
      <vt:lpstr>Solution of Equation of Motion</vt:lpstr>
      <vt:lpstr>Solution of Equation for Defocusing Quadrupole</vt:lpstr>
      <vt:lpstr>Summary of Transfer Matrices</vt:lpstr>
      <vt:lpstr>Step 1 – when designing a synchrotron</vt:lpstr>
      <vt:lpstr>A few important concepts</vt:lpstr>
      <vt:lpstr>The Hill’s Equation</vt:lpstr>
      <vt:lpstr>The Beta Function &amp; Co</vt:lpstr>
      <vt:lpstr>The transport matrix re-vistited</vt:lpstr>
      <vt:lpstr>The Tune </vt:lpstr>
      <vt:lpstr>The Tune</vt:lpstr>
      <vt:lpstr>The Tune and Stability</vt:lpstr>
      <vt:lpstr>Phase-space ellipse</vt:lpstr>
      <vt:lpstr>Phase-space ellipse</vt:lpstr>
      <vt:lpstr>Emittance of an ensemble of particles</vt:lpstr>
      <vt:lpstr>Liouville during Acceleration</vt:lpstr>
      <vt:lpstr>The FODO-Lattice</vt:lpstr>
      <vt:lpstr>The beta functions around the machine</vt:lpstr>
      <vt:lpstr>Some numbers…</vt:lpstr>
      <vt:lpstr>Some numbers…</vt:lpstr>
      <vt:lpstr>Some numbers…</vt:lpstr>
      <vt:lpstr>What’s next?</vt:lpstr>
      <vt:lpstr>Annex</vt:lpstr>
      <vt:lpstr>Coordinate Transformations – Curvilinear-Cartesian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Summer School 2014 Introduction to Accelerator Physics</dc:title>
  <dc:creator>Verena Kain</dc:creator>
  <cp:lastModifiedBy>Verena Kain</cp:lastModifiedBy>
  <cp:revision>292</cp:revision>
  <dcterms:created xsi:type="dcterms:W3CDTF">2014-02-03T08:48:31Z</dcterms:created>
  <dcterms:modified xsi:type="dcterms:W3CDTF">2014-07-02T14:45:26Z</dcterms:modified>
</cp:coreProperties>
</file>