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76" r:id="rId5"/>
    <p:sldId id="285" r:id="rId6"/>
    <p:sldId id="277" r:id="rId7"/>
    <p:sldId id="281" r:id="rId8"/>
    <p:sldId id="283" r:id="rId9"/>
    <p:sldId id="264" r:id="rId10"/>
    <p:sldId id="265" r:id="rId11"/>
    <p:sldId id="266" r:id="rId12"/>
    <p:sldId id="267" r:id="rId13"/>
    <p:sldId id="278" r:id="rId14"/>
    <p:sldId id="284" r:id="rId15"/>
    <p:sldId id="273" r:id="rId16"/>
    <p:sldId id="268" r:id="rId17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55" autoAdjust="0"/>
    <p:restoredTop sz="94656" autoAdjust="0"/>
  </p:normalViewPr>
  <p:slideViewPr>
    <p:cSldViewPr>
      <p:cViewPr varScale="1">
        <p:scale>
          <a:sx n="109" d="100"/>
          <a:sy n="109" d="100"/>
        </p:scale>
        <p:origin x="-120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4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47060-D058-234E-94A1-28A5F75B238A}" type="datetimeFigureOut">
              <a:rPr lang="en-US" smtClean="0"/>
              <a:t>30/06/14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1C6D7-EA51-524A-B6F9-8C553357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4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1C6D7-EA51-524A-B6F9-8C55335783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0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162A9-43FF-495F-BC67-6AE522F1DA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4CB7-CDA3-4F22-85D7-0D0B3C42A6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8DBB0-582E-4696-B70C-19DF62715F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EE54-7930-4239-BE58-DA6F3F96AC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CC17B-4E2C-4B88-BF62-21E7387F4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30578-DB86-47FA-813B-6B56506836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19ECD-FC68-482C-9C44-7677672920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C684-86B5-445E-B84D-2FC209C7AC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6374F-1EA7-403B-ADB0-262FAE7082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E943A-886E-4172-A994-A1AE93C48A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6CFDD-A78B-4AE0-8B32-1086058C1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E822E4F-9E80-4179-85B6-50D05C44CA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3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hyperlink" Target="mailto:Michael.Moll@cern.ch" TargetMode="External"/><Relationship Id="rId5" Type="http://schemas.openxmlformats.org/officeDocument/2006/relationships/hyperlink" Target="mailto:Marcos.Fernandez@cern.ch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jpeg"/><Relationship Id="rId12" Type="http://schemas.openxmlformats.org/officeDocument/2006/relationships/image" Target="../media/image14.jpeg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jobs.web.cern.ch/programme/summer-student-programme/workshop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7788" y="120650"/>
          <a:ext cx="4813300" cy="231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Corel PHOTO-PAINT 7.0 Image" r:id="rId3" imgW="2886478" imgH="1390844" progId="">
                  <p:embed/>
                </p:oleObj>
              </mc:Choice>
              <mc:Fallback>
                <p:oleObj name="Corel PHOTO-PAINT 7.0 Image" r:id="rId3" imgW="2886478" imgH="1390844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8" y="120650"/>
                        <a:ext cx="4813300" cy="231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562600" y="4281488"/>
          <a:ext cx="2590800" cy="229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CorelPhotoPaint.Image.6" r:id="rId5" imgW="1400000" imgH="1238423" progId="">
                  <p:embed/>
                </p:oleObj>
              </mc:Choice>
              <mc:Fallback>
                <p:oleObj name="CorelPhotoPaint.Image.6" r:id="rId5" imgW="1400000" imgH="1238423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281488"/>
                        <a:ext cx="2590800" cy="229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5144286" y="381000"/>
            <a:ext cx="368777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+mj-lt"/>
              </a:rPr>
              <a:t>A short introduction to the</a:t>
            </a:r>
          </a:p>
          <a:p>
            <a:pPr algn="ctr"/>
            <a:r>
              <a:rPr lang="en-GB" sz="4400" b="1" dirty="0" smtClean="0">
                <a:solidFill>
                  <a:srgbClr val="FF3300"/>
                </a:solidFill>
                <a:latin typeface="+mj-lt"/>
              </a:rPr>
              <a:t>2014</a:t>
            </a:r>
            <a:endParaRPr lang="en-GB" sz="4400" b="1" dirty="0">
              <a:solidFill>
                <a:srgbClr val="FF3300"/>
              </a:solidFill>
              <a:latin typeface="+mj-lt"/>
            </a:endParaRPr>
          </a:p>
          <a:p>
            <a:pPr algn="ctr"/>
            <a:r>
              <a:rPr lang="en-GB" sz="4400" b="1" dirty="0">
                <a:solidFill>
                  <a:srgbClr val="FF3300"/>
                </a:solidFill>
                <a:latin typeface="+mj-lt"/>
              </a:rPr>
              <a:t>Summer </a:t>
            </a:r>
          </a:p>
          <a:p>
            <a:pPr algn="ctr"/>
            <a:r>
              <a:rPr lang="en-GB" sz="4400" b="1" dirty="0" smtClean="0">
                <a:solidFill>
                  <a:srgbClr val="FF3300"/>
                </a:solidFill>
                <a:latin typeface="+mj-lt"/>
              </a:rPr>
              <a:t>Student</a:t>
            </a:r>
            <a:endParaRPr lang="en-GB" sz="4400" b="1" dirty="0">
              <a:solidFill>
                <a:srgbClr val="FF3300"/>
              </a:solidFill>
              <a:latin typeface="+mj-lt"/>
            </a:endParaRPr>
          </a:p>
          <a:p>
            <a:pPr algn="ctr"/>
            <a:r>
              <a:rPr lang="en-GB" sz="4400" b="1" dirty="0">
                <a:solidFill>
                  <a:srgbClr val="FF3300"/>
                </a:solidFill>
                <a:latin typeface="+mj-lt"/>
              </a:rPr>
              <a:t>Labs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177800" y="6115050"/>
            <a:ext cx="36286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+mj-lt"/>
              </a:rPr>
              <a:t>Niko Neufeld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CERN-PH / 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4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July 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2012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58888" y="2590800"/>
          <a:ext cx="3846512" cy="325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Corel PHOTO-PAINT 11.0 Image" r:id="rId7" imgW="713143" imgH="603352" progId="">
                  <p:embed/>
                </p:oleObj>
              </mc:Choice>
              <mc:Fallback>
                <p:oleObj name="Corel PHOTO-PAINT 11.0 Image" r:id="rId7" imgW="713143" imgH="603352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-16000" contrast="4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2590800"/>
                        <a:ext cx="3846512" cy="325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055099"/>
              </p:ext>
            </p:extLst>
          </p:nvPr>
        </p:nvGraphicFramePr>
        <p:xfrm>
          <a:off x="3646488" y="2073275"/>
          <a:ext cx="5497512" cy="478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Corel PHOTO-PAINT 11.0 Image" r:id="rId3" imgW="8066667" imgH="7019048" progId="">
                  <p:embed/>
                </p:oleObj>
              </mc:Choice>
              <mc:Fallback>
                <p:oleObj name="Corel PHOTO-PAINT 11.0 Image" r:id="rId3" imgW="8066667" imgH="701904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488" y="2073275"/>
                        <a:ext cx="5497512" cy="478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7313" y="49213"/>
            <a:ext cx="8948737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  <a:latin typeface="+mn-lt"/>
              </a:rPr>
              <a:t>Data Acquisition (and fun with bits lost and found).</a:t>
            </a:r>
          </a:p>
          <a:p>
            <a:r>
              <a:rPr lang="en-GB" sz="2000" dirty="0">
                <a:solidFill>
                  <a:schemeClr val="tx1"/>
                </a:solidFill>
                <a:latin typeface="+mn-lt"/>
              </a:rPr>
              <a:t>Contact persons: </a:t>
            </a:r>
          </a:p>
          <a:p>
            <a:r>
              <a:rPr lang="en-GB" sz="2000" dirty="0" smtClean="0">
                <a:latin typeface="+mn-lt"/>
              </a:rPr>
              <a:t>Niko </a:t>
            </a:r>
            <a:r>
              <a:rPr lang="en-GB" sz="2000" dirty="0" smtClean="0">
                <a:latin typeface="+mn-lt"/>
              </a:rPr>
              <a:t>Neufeld</a:t>
            </a:r>
            <a:r>
              <a:rPr lang="en-GB" sz="2000" dirty="0" smtClean="0">
                <a:latin typeface="+mn-lt"/>
                <a:cs typeface="Courier New" pitchFamily="49" charset="0"/>
              </a:rPr>
              <a:t>, </a:t>
            </a:r>
            <a:r>
              <a:rPr lang="en-GB" sz="2000" dirty="0" smtClean="0">
                <a:latin typeface="+mn-lt"/>
                <a:cs typeface="Courier New" pitchFamily="49" charset="0"/>
              </a:rPr>
              <a:t>Christophe </a:t>
            </a:r>
            <a:r>
              <a:rPr lang="en-GB" sz="2000" dirty="0" err="1" smtClean="0">
                <a:latin typeface="+mn-lt"/>
                <a:cs typeface="Courier New" pitchFamily="49" charset="0"/>
              </a:rPr>
              <a:t>Haen</a:t>
            </a:r>
            <a:r>
              <a:rPr lang="en-GB" sz="2000" dirty="0" smtClean="0">
                <a:latin typeface="+mn-lt"/>
                <a:cs typeface="Courier New" pitchFamily="49" charset="0"/>
              </a:rPr>
              <a:t> and Rainer </a:t>
            </a:r>
            <a:r>
              <a:rPr lang="en-GB" sz="2000" dirty="0" err="1" smtClean="0">
                <a:latin typeface="+mn-lt"/>
                <a:cs typeface="Courier New" pitchFamily="49" charset="0"/>
              </a:rPr>
              <a:t>Schwemmer</a:t>
            </a:r>
            <a:endParaRPr lang="en-GB" sz="2000" dirty="0">
              <a:latin typeface="+mn-lt"/>
              <a:cs typeface="Courier New" pitchFamily="49" charset="0"/>
            </a:endParaRPr>
          </a:p>
          <a:p>
            <a:r>
              <a:rPr lang="en-GB" sz="2000" dirty="0">
                <a:solidFill>
                  <a:schemeClr val="tx1"/>
                </a:solidFill>
                <a:latin typeface="+mn-lt"/>
              </a:rPr>
              <a:t>Requirements: Some basic programming experiences </a:t>
            </a:r>
          </a:p>
          <a:p>
            <a:r>
              <a:rPr lang="en-GB" sz="2000" dirty="0">
                <a:solidFill>
                  <a:schemeClr val="tx1"/>
                </a:solidFill>
                <a:latin typeface="+mn-lt"/>
              </a:rPr>
              <a:t>would be good - but that should not deter anyone.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	4 sessions with 4 students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Time  	: one afternoon, 14:00 – 17:00 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Dates 	: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14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, 15, 21, 22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July </a:t>
            </a:r>
            <a:endParaRPr lang="en-GB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Place	: Point 8 </a:t>
            </a:r>
          </a:p>
          <a:p>
            <a:r>
              <a:rPr lang="fr-CH" b="1" dirty="0" smtClean="0">
                <a:latin typeface="+mn-lt"/>
              </a:rPr>
              <a:t>Meeting at </a:t>
            </a:r>
            <a:r>
              <a:rPr lang="fr-CH" b="1" dirty="0" smtClean="0">
                <a:latin typeface="+mn-lt"/>
              </a:rPr>
              <a:t>14:00 </a:t>
            </a:r>
            <a:r>
              <a:rPr lang="fr-CH" b="1" dirty="0" smtClean="0">
                <a:latin typeface="+mn-lt"/>
              </a:rPr>
              <a:t>in 2-R-</a:t>
            </a:r>
            <a:r>
              <a:rPr lang="fr-CH" b="1" dirty="0" smtClean="0">
                <a:latin typeface="+mn-lt"/>
              </a:rPr>
              <a:t>002 </a:t>
            </a:r>
            <a:endParaRPr lang="en-GB" dirty="0" smtClean="0">
              <a:solidFill>
                <a:schemeClr val="tx1"/>
              </a:solidFill>
              <a:latin typeface="+mn-lt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transport arranged via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email to </a:t>
            </a:r>
            <a:r>
              <a:rPr lang="en-GB" dirty="0" err="1" smtClean="0">
                <a:solidFill>
                  <a:schemeClr val="tx1"/>
                </a:solidFill>
                <a:latin typeface="+mn-lt"/>
              </a:rPr>
              <a:t>Niko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) 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8900" y="3584575"/>
            <a:ext cx="3516313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+mn-lt"/>
              </a:rPr>
              <a:t>Real data acquisition at 1 MHz. </a:t>
            </a:r>
          </a:p>
          <a:p>
            <a:r>
              <a:rPr lang="en-GB">
                <a:latin typeface="+mn-lt"/>
              </a:rPr>
              <a:t>Follow the data through LHCb and try not to lose a single bit! </a:t>
            </a:r>
          </a:p>
          <a:p>
            <a:r>
              <a:rPr lang="en-GB">
                <a:latin typeface="+mn-lt"/>
              </a:rPr>
              <a:t>From the front-end electronics, through the readout boards, the network, the farm to tape - and not back.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  <a:latin typeface="+mn-lt"/>
              </a:rPr>
              <a:t>Characterization of a particle detector using cosmic particles</a:t>
            </a:r>
          </a:p>
          <a:p>
            <a:r>
              <a:rPr lang="en-US" sz="2000" b="1" dirty="0" smtClean="0">
                <a:latin typeface="+mn-lt"/>
              </a:rPr>
              <a:t>(it is the 100</a:t>
            </a:r>
            <a:r>
              <a:rPr lang="en-US" sz="2000" b="1" baseline="30000" dirty="0" smtClean="0">
                <a:latin typeface="+mn-lt"/>
              </a:rPr>
              <a:t>th</a:t>
            </a:r>
            <a:r>
              <a:rPr lang="en-US" sz="2000" b="1" dirty="0" smtClean="0">
                <a:latin typeface="+mn-lt"/>
              </a:rPr>
              <a:t> anniversary of </a:t>
            </a:r>
            <a:r>
              <a:rPr lang="en-US" sz="2000" b="1" dirty="0" err="1" smtClean="0">
                <a:latin typeface="+mn-lt"/>
              </a:rPr>
              <a:t>cosmics</a:t>
            </a:r>
            <a:r>
              <a:rPr lang="en-US" sz="2000" b="1" dirty="0" smtClean="0">
                <a:latin typeface="+mn-lt"/>
              </a:rPr>
              <a:t> detection)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itchFamily="16" charset="0"/>
              </a:rPr>
              <a:t>Contact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itchFamily="16" charset="0"/>
              </a:rPr>
              <a:t>Persons :</a:t>
            </a:r>
            <a:r>
              <a:rPr lang="en-GB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 </a:t>
            </a:r>
          </a:p>
          <a:p>
            <a:r>
              <a:rPr lang="en-GB" sz="2000" dirty="0" err="1" smtClean="0">
                <a:latin typeface="+mn-lt"/>
                <a:cs typeface="Courier New" pitchFamily="49" charset="0"/>
              </a:rPr>
              <a:t>Sune</a:t>
            </a:r>
            <a:r>
              <a:rPr lang="en-GB" sz="2000" dirty="0" smtClean="0">
                <a:latin typeface="+mn-lt"/>
                <a:cs typeface="Courier New" pitchFamily="49" charset="0"/>
              </a:rPr>
              <a:t> </a:t>
            </a:r>
            <a:r>
              <a:rPr lang="en-GB" sz="2000" dirty="0" err="1" smtClean="0">
                <a:latin typeface="+mn-lt"/>
                <a:cs typeface="Courier New" pitchFamily="49" charset="0"/>
              </a:rPr>
              <a:t>Jakobsen</a:t>
            </a:r>
            <a:r>
              <a:rPr lang="en-GB" sz="2000" dirty="0" smtClean="0">
                <a:latin typeface="+mn-lt"/>
                <a:cs typeface="Courier New" pitchFamily="49" charset="0"/>
              </a:rPr>
              <a:t> and Christian </a:t>
            </a:r>
            <a:r>
              <a:rPr lang="en-GB" sz="2000" dirty="0" err="1" smtClean="0">
                <a:latin typeface="+mn-lt"/>
                <a:cs typeface="Courier New" pitchFamily="49" charset="0"/>
              </a:rPr>
              <a:t>Joram</a:t>
            </a:r>
            <a:endParaRPr lang="en-GB" sz="2000" dirty="0">
              <a:latin typeface="+mn-lt"/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		3 afternoons with 3 students. </a:t>
            </a:r>
            <a:endParaRPr lang="en-GB" dirty="0">
              <a:solidFill>
                <a:schemeClr val="tx1"/>
              </a:solidFill>
              <a:latin typeface="+mn-lt"/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When:		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Courier New" pitchFamily="49" charset="0"/>
              </a:rPr>
              <a:t>12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, 14 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and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15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 August  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14:00 to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17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: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3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0</a:t>
            </a:r>
            <a:endParaRPr lang="en-GB" dirty="0">
              <a:solidFill>
                <a:schemeClr val="tx1"/>
              </a:solidFill>
              <a:latin typeface="+mn-lt"/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Where:		Meeting room: 3-R-020.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What:	</a:t>
            </a:r>
            <a:r>
              <a:rPr lang="en-US" dirty="0" smtClean="0">
                <a:latin typeface="+mn-lt"/>
              </a:rPr>
              <a:t>Hands-on experience with photomultipliers, oscilloscopes, scintillators, 	light guides, wavelength shifters and </a:t>
            </a:r>
            <a:r>
              <a:rPr lang="en-US" dirty="0" err="1" smtClean="0">
                <a:latin typeface="+mn-lt"/>
              </a:rPr>
              <a:t>monochromators</a:t>
            </a:r>
            <a:r>
              <a:rPr lang="en-US" dirty="0" smtClean="0">
                <a:latin typeface="+mn-lt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- measure the </a:t>
            </a:r>
            <a:r>
              <a:rPr lang="en-US" dirty="0" err="1">
                <a:solidFill>
                  <a:schemeClr val="tx1"/>
                </a:solidFill>
                <a:latin typeface="+mn-lt"/>
                <a:cs typeface="Courier New" pitchFamily="49" charset="0"/>
              </a:rPr>
              <a:t>photodetection</a:t>
            </a:r>
            <a:r>
              <a:rPr lang="en-US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 efficiency (PDE) of a silicon photomultiplier (</a:t>
            </a:r>
            <a:r>
              <a:rPr lang="en-US" dirty="0" err="1">
                <a:solidFill>
                  <a:schemeClr val="tx1"/>
                </a:solidFill>
                <a:latin typeface="+mn-lt"/>
                <a:cs typeface="Courier New" pitchFamily="49" charset="0"/>
              </a:rPr>
              <a:t>SiPM</a:t>
            </a:r>
            <a:r>
              <a:rPr lang="en-US" dirty="0">
                <a:solidFill>
                  <a:schemeClr val="tx1"/>
                </a:solidFill>
                <a:latin typeface="+mn-lt"/>
                <a:cs typeface="Courier New" pitchFamily="49" charset="0"/>
              </a:rPr>
              <a:t>)</a:t>
            </a:r>
          </a:p>
          <a:p>
            <a:endParaRPr lang="en-GB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63500" y="3128963"/>
          <a:ext cx="5141913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CorelPhotoPaint.Image.10" r:id="rId3" imgW="6158496" imgH="2976000" progId="">
                  <p:embed/>
                </p:oleObj>
              </mc:Choice>
              <mc:Fallback>
                <p:oleObj name="CorelPhotoPaint.Image.10" r:id="rId3" imgW="6158496" imgH="29760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3128963"/>
                        <a:ext cx="5141913" cy="2484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097463" y="5959475"/>
            <a:ext cx="3886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>
                <a:solidFill>
                  <a:srgbClr val="000000"/>
                </a:solidFill>
                <a:latin typeface="Courier New" pitchFamily="49" charset="0"/>
              </a:rPr>
              <a:t>CERN photo CERN-EX-9201043</a:t>
            </a:r>
          </a:p>
          <a:p>
            <a:r>
              <a:rPr lang="en-GB" sz="1000">
                <a:solidFill>
                  <a:srgbClr val="000000"/>
                </a:solidFill>
                <a:latin typeface="Courier New" pitchFamily="49" charset="0"/>
              </a:rPr>
              <a:t>End part of the scintillating fibre detector of the CHORUS experiment. There are 1 million fibres and each fibre has a diameter of 500 .micron.m.</a:t>
            </a:r>
          </a:p>
        </p:txBody>
      </p:sp>
      <p:pic>
        <p:nvPicPr>
          <p:cNvPr id="2053" name="Picture 5" descr="scintillating_fib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2968625"/>
            <a:ext cx="36925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 descr="ams_sil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325" y="3876675"/>
            <a:ext cx="4270375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silicon_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3975"/>
            <a:ext cx="4572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090025" cy="4339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</a:rPr>
              <a:t>Characterization of irradiated silicon sensors</a:t>
            </a:r>
            <a:r>
              <a:rPr lang="en-GB" sz="2000" b="1" dirty="0">
                <a:solidFill>
                  <a:srgbClr val="FF3300"/>
                </a:solidFill>
              </a:rPr>
              <a:t>.</a:t>
            </a:r>
            <a:r>
              <a:rPr lang="en-GB" sz="2000" b="1" u="sng" dirty="0">
                <a:solidFill>
                  <a:srgbClr val="FF3300"/>
                </a:solidFill>
                <a:cs typeface="Courier New" pitchFamily="49" charset="0"/>
              </a:rPr>
              <a:t> </a:t>
            </a:r>
            <a:endParaRPr lang="en-GB" sz="2000" b="1" u="sng" dirty="0">
              <a:solidFill>
                <a:srgbClr val="FF3300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Times New Roman" pitchFamily="16" charset="0"/>
              </a:rPr>
              <a:t>Contacts: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pt-BR" sz="2000" dirty="0" smtClean="0">
                <a:hlinkClick r:id="rId4"/>
              </a:rPr>
              <a:t>Michael Moll</a:t>
            </a:r>
            <a:r>
              <a:rPr lang="pt-BR" sz="2000" dirty="0" smtClean="0"/>
              <a:t>, Christian </a:t>
            </a:r>
            <a:r>
              <a:rPr lang="pt-BR" sz="2000" dirty="0" err="1" smtClean="0"/>
              <a:t>Gallrap</a:t>
            </a:r>
            <a:r>
              <a:rPr lang="pt-BR" sz="2000" dirty="0" smtClean="0"/>
              <a:t>, Hannes </a:t>
            </a:r>
            <a:r>
              <a:rPr lang="pt-BR" sz="2000" dirty="0" err="1" smtClean="0"/>
              <a:t>Neugebauer</a:t>
            </a:r>
            <a:r>
              <a:rPr lang="pt-BR" sz="2000" dirty="0" smtClean="0"/>
              <a:t>, </a:t>
            </a:r>
            <a:r>
              <a:rPr lang="pt-BR" sz="2000" dirty="0" smtClean="0">
                <a:hlinkClick r:id="rId5"/>
              </a:rPr>
              <a:t>Marcos Fernandez Garcia</a:t>
            </a:r>
            <a:r>
              <a:rPr lang="pt-BR" sz="2000" dirty="0" smtClean="0"/>
              <a:t> </a:t>
            </a:r>
            <a:endParaRPr lang="en-GB" sz="2000" dirty="0"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3 afternoons with 3 students.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When:	</a:t>
            </a:r>
            <a:r>
              <a:rPr lang="en-GB" dirty="0" smtClean="0">
                <a:solidFill>
                  <a:schemeClr val="tx1"/>
                </a:solidFill>
              </a:rPr>
              <a:t>5, 6, 7  August</a:t>
            </a:r>
            <a:endParaRPr lang="en-GB" dirty="0">
              <a:solidFill>
                <a:schemeClr val="tx1"/>
              </a:solidFill>
            </a:endParaRPr>
          </a:p>
          <a:p>
            <a:pPr algn="just"/>
            <a:r>
              <a:rPr lang="en-GB" dirty="0"/>
              <a:t>				</a:t>
            </a:r>
            <a:r>
              <a:rPr lang="en-GB" dirty="0">
                <a:solidFill>
                  <a:srgbClr val="FF3300"/>
                </a:solidFill>
              </a:rPr>
              <a:t>+  common visit to the Si facility, </a:t>
            </a:r>
            <a:r>
              <a:rPr lang="en-GB" dirty="0" smtClean="0">
                <a:solidFill>
                  <a:srgbClr val="FF3300"/>
                </a:solidFill>
              </a:rPr>
              <a:t>8</a:t>
            </a:r>
            <a:r>
              <a:rPr lang="en-GB" baseline="30000" dirty="0" smtClean="0">
                <a:solidFill>
                  <a:srgbClr val="FF3300"/>
                </a:solidFill>
              </a:rPr>
              <a:t>th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  <a:r>
              <a:rPr lang="en-GB" dirty="0" smtClean="0">
                <a:solidFill>
                  <a:srgbClr val="FF3300"/>
                </a:solidFill>
              </a:rPr>
              <a:t>of </a:t>
            </a:r>
            <a:r>
              <a:rPr lang="en-GB" dirty="0" smtClean="0">
                <a:solidFill>
                  <a:srgbClr val="FF3300"/>
                </a:solidFill>
              </a:rPr>
              <a:t>August</a:t>
            </a:r>
            <a:endParaRPr lang="en-GB" dirty="0" smtClean="0">
              <a:solidFill>
                <a:srgbClr val="FF3300"/>
              </a:solidFill>
            </a:endParaRPr>
          </a:p>
          <a:p>
            <a:pPr algn="just"/>
            <a:r>
              <a:rPr lang="fr-CH" dirty="0" smtClean="0"/>
              <a:t>					</a:t>
            </a:r>
            <a:r>
              <a:rPr lang="fr-CH" dirty="0" smtClean="0">
                <a:solidFill>
                  <a:srgbClr val="00863D"/>
                </a:solidFill>
              </a:rPr>
              <a:t>contact: Alan </a:t>
            </a:r>
            <a:r>
              <a:rPr lang="fr-CH" dirty="0" err="1" smtClean="0">
                <a:solidFill>
                  <a:srgbClr val="00863D"/>
                </a:solidFill>
              </a:rPr>
              <a:t>Honma</a:t>
            </a:r>
            <a:r>
              <a:rPr lang="fr-CH" dirty="0" smtClean="0">
                <a:solidFill>
                  <a:srgbClr val="00863D"/>
                </a:solidFill>
              </a:rPr>
              <a:t>, Ian McGill</a:t>
            </a:r>
            <a:endParaRPr lang="en-GB" dirty="0">
              <a:solidFill>
                <a:srgbClr val="00863D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Where:	Meeting room: </a:t>
            </a:r>
            <a:r>
              <a:rPr lang="en-GB" dirty="0">
                <a:solidFill>
                  <a:schemeClr val="tx1"/>
                </a:solidFill>
              </a:rPr>
              <a:t>28-2-017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What:	</a:t>
            </a:r>
            <a:r>
              <a:rPr lang="en-GB" dirty="0"/>
              <a:t>We will investigate how radiation damage is influencing the silicon tracking detectors in the LHC experiments. The following properties of irradiated and non-irradiated silicon detectors will be measured: Reverse current, detector capacitance, depletion voltage and charge collection efficiency. This will give you an impression on how much detectors in the LHC will suffer from radiation damage. In a concluding discussion we will look at some possibilities on how to make detectors radiation harder.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685800"/>
            <a:ext cx="53895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3"/>
          <p:cNvSpPr>
            <a:spLocks noGrp="1"/>
          </p:cNvSpPr>
          <p:nvPr>
            <p:ph type="title"/>
          </p:nvPr>
        </p:nvSpPr>
        <p:spPr>
          <a:xfrm>
            <a:off x="76200" y="0"/>
            <a:ext cx="6296000" cy="620688"/>
          </a:xfrm>
        </p:spPr>
        <p:txBody>
          <a:bodyPr/>
          <a:lstStyle/>
          <a:p>
            <a:pPr algn="l" eaLnBrk="1" hangingPunct="1"/>
            <a:r>
              <a:rPr lang="en-US" sz="2400" u="sng" dirty="0" smtClean="0">
                <a:solidFill>
                  <a:srgbClr val="FF0000"/>
                </a:solidFill>
                <a:latin typeface="Arial"/>
                <a:cs typeface="Arial"/>
              </a:rPr>
              <a:t>X-Rays Detection with a </a:t>
            </a:r>
            <a:r>
              <a:rPr lang="en-US" sz="2400" u="sng" dirty="0" smtClean="0">
                <a:solidFill>
                  <a:srgbClr val="FF0000"/>
                </a:solidFill>
                <a:latin typeface="Arial"/>
                <a:cs typeface="Arial"/>
              </a:rPr>
              <a:t>MPGD detector</a:t>
            </a:r>
            <a:endParaRPr lang="en-US" sz="2400" u="sng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48680"/>
            <a:ext cx="5486400" cy="22098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Contact Persons: </a:t>
            </a:r>
            <a:r>
              <a:rPr lang="en-US" sz="5200" dirty="0" err="1" smtClean="0">
                <a:solidFill>
                  <a:srgbClr val="00B050"/>
                </a:solidFill>
                <a:latin typeface="Arial"/>
                <a:cs typeface="Arial"/>
              </a:rPr>
              <a:t>Leszek</a:t>
            </a:r>
            <a:r>
              <a:rPr lang="en-US" sz="5200" dirty="0" smtClean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lang="en-US" sz="5200" dirty="0" err="1" smtClean="0">
                <a:solidFill>
                  <a:srgbClr val="00B050"/>
                </a:solidFill>
                <a:latin typeface="Arial"/>
                <a:cs typeface="Arial"/>
              </a:rPr>
              <a:t>Ropelewsky</a:t>
            </a:r>
            <a:r>
              <a:rPr lang="en-US" sz="5200" dirty="0" smtClean="0">
                <a:solidFill>
                  <a:srgbClr val="00B050"/>
                </a:solidFill>
                <a:latin typeface="Arial"/>
                <a:cs typeface="Arial"/>
              </a:rPr>
              <a:t>, </a:t>
            </a:r>
            <a:r>
              <a:rPr lang="en-US" sz="5200" dirty="0" err="1" smtClean="0">
                <a:solidFill>
                  <a:srgbClr val="00B050"/>
                </a:solidFill>
                <a:latin typeface="Arial"/>
                <a:cs typeface="Arial"/>
              </a:rPr>
              <a:t>Eraldo</a:t>
            </a:r>
            <a:r>
              <a:rPr lang="en-US" sz="5200" dirty="0" smtClean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lang="en-US" sz="5200" dirty="0" err="1" smtClean="0">
                <a:solidFill>
                  <a:srgbClr val="00B050"/>
                </a:solidFill>
                <a:latin typeface="Arial"/>
                <a:cs typeface="Arial"/>
              </a:rPr>
              <a:t>Oliveri</a:t>
            </a:r>
            <a:r>
              <a:rPr lang="en-US" sz="5200" dirty="0" smtClean="0">
                <a:solidFill>
                  <a:srgbClr val="00B050"/>
                </a:solidFill>
                <a:latin typeface="Arial"/>
                <a:cs typeface="Arial"/>
              </a:rPr>
              <a:t>, Rob </a:t>
            </a:r>
            <a:r>
              <a:rPr lang="en-US" sz="5200" dirty="0" err="1" smtClean="0">
                <a:solidFill>
                  <a:srgbClr val="00B050"/>
                </a:solidFill>
                <a:latin typeface="Arial"/>
                <a:cs typeface="Arial"/>
              </a:rPr>
              <a:t>Veenhof</a:t>
            </a:r>
            <a:endParaRPr lang="en-US" sz="5200" dirty="0" smtClean="0">
              <a:solidFill>
                <a:srgbClr val="00B050"/>
              </a:solidFill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Requirements: Some Lab Experience, </a:t>
            </a:r>
            <a:r>
              <a:rPr lang="en-US" sz="5200" dirty="0" smtClean="0">
                <a:latin typeface="Arial"/>
                <a:cs typeface="Arial"/>
              </a:rPr>
              <a:t>Dosimeter</a:t>
            </a:r>
            <a:r>
              <a:rPr lang="en-US" sz="5200" dirty="0" smtClean="0">
                <a:latin typeface="Arial"/>
                <a:cs typeface="Arial"/>
              </a:rPr>
              <a:t>		     is mandatory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Time: three afternoons, 14.00 – 17.30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	</a:t>
            </a:r>
            <a:r>
              <a:rPr lang="en-US" sz="5200" dirty="0" smtClean="0">
                <a:latin typeface="Arial"/>
                <a:cs typeface="Arial"/>
              </a:rPr>
              <a:t>  three groups of </a:t>
            </a:r>
            <a:r>
              <a:rPr lang="en-US" sz="5200" dirty="0" smtClean="0">
                <a:latin typeface="Arial"/>
                <a:cs typeface="Arial"/>
              </a:rPr>
              <a:t>8 </a:t>
            </a:r>
            <a:r>
              <a:rPr lang="en-US" sz="5200" dirty="0" smtClean="0">
                <a:latin typeface="Arial"/>
                <a:cs typeface="Arial"/>
              </a:rPr>
              <a:t>students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Dates: </a:t>
            </a:r>
            <a:r>
              <a:rPr lang="en-US" sz="5200" dirty="0" smtClean="0">
                <a:latin typeface="Arial"/>
                <a:cs typeface="Arial"/>
              </a:rPr>
              <a:t>29, 30, 31 of July</a:t>
            </a:r>
            <a:endParaRPr lang="en-US" sz="52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Place: </a:t>
            </a:r>
            <a:endParaRPr lang="en-US" sz="52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Please note that x-rays source and high voltages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Arial"/>
                <a:cs typeface="Arial"/>
              </a:rPr>
              <a:t> are present on the set-up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3" cstate="print"/>
          <a:srcRect l="5769" t="5441" r="3847" b="7483"/>
          <a:stretch>
            <a:fillRect/>
          </a:stretch>
        </p:blipFill>
        <p:spPr bwMode="auto">
          <a:xfrm>
            <a:off x="223838" y="2743200"/>
            <a:ext cx="33575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/>
          <a:srcRect l="13387" t="10497" r="11765" b="9038"/>
          <a:stretch>
            <a:fillRect/>
          </a:stretch>
        </p:blipFill>
        <p:spPr bwMode="auto">
          <a:xfrm>
            <a:off x="193675" y="5065713"/>
            <a:ext cx="1939925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86000" y="4876800"/>
            <a:ext cx="2438400" cy="1963738"/>
            <a:chOff x="2286000" y="4876800"/>
            <a:chExt cx="2438400" cy="1963947"/>
          </a:xfrm>
        </p:grpSpPr>
        <p:pic>
          <p:nvPicPr>
            <p:cNvPr id="205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9677" t="7603" r="4839" b="19815"/>
            <a:stretch>
              <a:fillRect/>
            </a:stretch>
          </p:blipFill>
          <p:spPr bwMode="auto">
            <a:xfrm>
              <a:off x="2286000" y="5029200"/>
              <a:ext cx="2438400" cy="1811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20363" t="86983" r="34224" b="6912"/>
            <a:stretch>
              <a:fillRect/>
            </a:stretch>
          </p:blipFill>
          <p:spPr bwMode="auto">
            <a:xfrm>
              <a:off x="2667000" y="4876800"/>
              <a:ext cx="12954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4860032" y="3956097"/>
            <a:ext cx="42839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You </a:t>
            </a:r>
            <a:r>
              <a:rPr lang="en-GB" sz="1400" dirty="0">
                <a:latin typeface="Arial"/>
                <a:cs typeface="Arial"/>
              </a:rPr>
              <a:t>will work in the Gas Detectors Development Group (GDD), a PH-DT group created in the late sixties by </a:t>
            </a:r>
            <a:r>
              <a:rPr lang="en-GB" sz="1400" i="1" dirty="0">
                <a:latin typeface="Arial"/>
                <a:cs typeface="Arial"/>
              </a:rPr>
              <a:t>Georges </a:t>
            </a:r>
            <a:r>
              <a:rPr lang="en-GB" sz="1400" i="1" dirty="0" err="1">
                <a:latin typeface="Arial"/>
                <a:cs typeface="Arial"/>
              </a:rPr>
              <a:t>Charpak</a:t>
            </a:r>
            <a:r>
              <a:rPr lang="en-GB" sz="1400" i="1" dirty="0">
                <a:latin typeface="Arial"/>
                <a:cs typeface="Arial"/>
              </a:rPr>
              <a:t>, inventor of the </a:t>
            </a:r>
            <a:r>
              <a:rPr lang="en-GB" sz="1400" i="1" dirty="0" err="1">
                <a:latin typeface="Arial"/>
                <a:cs typeface="Arial"/>
              </a:rPr>
              <a:t>Multiwire</a:t>
            </a:r>
            <a:r>
              <a:rPr lang="en-GB" sz="1400" i="1" dirty="0">
                <a:latin typeface="Arial"/>
                <a:cs typeface="Arial"/>
              </a:rPr>
              <a:t> Proportional Chamber and 1992 Nobel Laureate for Physics</a:t>
            </a:r>
            <a:r>
              <a:rPr lang="en-GB" sz="1400" dirty="0">
                <a:latin typeface="Arial"/>
                <a:cs typeface="Arial"/>
              </a:rPr>
              <a:t>, that has been active in the development and applications of advanced detectors for particle physics.</a:t>
            </a:r>
          </a:p>
          <a:p>
            <a:r>
              <a:rPr lang="en-GB" sz="1400" dirty="0" smtClean="0">
                <a:latin typeface="Arial"/>
                <a:cs typeface="Arial"/>
              </a:rPr>
              <a:t>Intro to </a:t>
            </a:r>
            <a:r>
              <a:rPr lang="en-GB" sz="1400" dirty="0">
                <a:latin typeface="Arial"/>
                <a:cs typeface="Arial"/>
              </a:rPr>
              <a:t>gas detection and </a:t>
            </a:r>
            <a:r>
              <a:rPr lang="en-GB" sz="1400" dirty="0" smtClean="0">
                <a:latin typeface="Arial"/>
                <a:cs typeface="Arial"/>
              </a:rPr>
              <a:t>operate </a:t>
            </a:r>
            <a:r>
              <a:rPr lang="en-GB" sz="1400" dirty="0">
                <a:latin typeface="Arial"/>
                <a:cs typeface="Arial"/>
              </a:rPr>
              <a:t>real R&amp;D prototypes, built for the development and characterization of MPGDs detectors for LHC experiments upgrades. Basic understanding of gaseous particle detection, signal formation and processing will be reviewed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400" y="996167"/>
            <a:ext cx="4927600" cy="584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Masterclasses</a:t>
            </a:r>
            <a:r>
              <a:rPr lang="en-GB" dirty="0" smtClean="0"/>
              <a:t> in LHCb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68760"/>
            <a:ext cx="6419056" cy="4525963"/>
          </a:xfrm>
        </p:spPr>
        <p:txBody>
          <a:bodyPr/>
          <a:lstStyle/>
          <a:p>
            <a:r>
              <a:rPr lang="en-GB" sz="2800" dirty="0" smtClean="0"/>
              <a:t>Place: TBA</a:t>
            </a:r>
          </a:p>
          <a:p>
            <a:r>
              <a:rPr lang="en-GB" sz="2800" dirty="0" smtClean="0"/>
              <a:t>Time:  TBA – one afternoon</a:t>
            </a:r>
          </a:p>
          <a:p>
            <a:r>
              <a:rPr lang="en-GB" sz="2800" dirty="0" smtClean="0"/>
              <a:t>Content: do a real HEP analysis in the most awesome of the </a:t>
            </a:r>
            <a:br>
              <a:rPr lang="en-GB" sz="2800" dirty="0" smtClean="0"/>
            </a:br>
            <a:r>
              <a:rPr lang="en-GB" sz="2800" dirty="0" smtClean="0"/>
              <a:t>LHC-experiments </a:t>
            </a:r>
            <a:r>
              <a:rPr lang="en-GB" sz="2800" dirty="0" smtClean="0">
                <a:sym typeface="Wingdings"/>
              </a:rPr>
              <a:t></a:t>
            </a:r>
            <a:endParaRPr lang="en-GB" sz="2800" dirty="0" smtClean="0"/>
          </a:p>
          <a:p>
            <a:r>
              <a:rPr lang="en-GB" sz="2800" dirty="0" smtClean="0"/>
              <a:t>Contact: Ben Couturier, Till Moritz </a:t>
            </a:r>
            <a:r>
              <a:rPr lang="en-GB" sz="2800" dirty="0" err="1" smtClean="0"/>
              <a:t>Karbach</a:t>
            </a:r>
            <a:endParaRPr lang="en-GB" sz="2800" dirty="0" smtClean="0"/>
          </a:p>
          <a:p>
            <a:r>
              <a:rPr lang="en-GB" sz="2800" dirty="0" smtClean="0"/>
              <a:t>2 groups of X students, where X &lt; 10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229200"/>
            <a:ext cx="2286000" cy="152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6386616" y="2622496"/>
            <a:ext cx="491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/>
                <a:cs typeface="Arial"/>
              </a:rPr>
              <a:t>The presence of Maria Callas cannot be guaranteed</a:t>
            </a:r>
            <a:endParaRPr lang="en-GB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2674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8213" y="26988"/>
            <a:ext cx="3100387" cy="2586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28600" y="3886200"/>
            <a:ext cx="56388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In this workshop we will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Discuss the various aspects of a hard-</a:t>
            </a:r>
            <a:r>
              <a:rPr lang="en-GB" dirty="0" err="1">
                <a:solidFill>
                  <a:srgbClr val="0066FF"/>
                </a:solidFill>
                <a:latin typeface="Arial"/>
                <a:cs typeface="Arial"/>
              </a:rPr>
              <a:t>hadronic</a:t>
            </a: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 collision using a FLASH simulation.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Develop cutting edge Monte Carlo techniques necessary for simulating these collisions.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Use </a:t>
            </a:r>
            <a:r>
              <a:rPr lang="en-GB" dirty="0" err="1">
                <a:solidFill>
                  <a:srgbClr val="0066FF"/>
                </a:solidFill>
                <a:latin typeface="Arial"/>
                <a:cs typeface="Arial"/>
              </a:rPr>
              <a:t>MadEvent’s</a:t>
            </a: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 new web-based capabilities to produce event simulations for processes important to LHC physics.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15963" y="1549400"/>
            <a:ext cx="6858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Contact Persons:  </a:t>
            </a:r>
            <a:r>
              <a:rPr lang="en-GB" dirty="0">
                <a:latin typeface="Arial"/>
                <a:cs typeface="Arial"/>
              </a:rPr>
              <a:t>	</a:t>
            </a:r>
            <a:r>
              <a:rPr lang="en-GB" dirty="0" err="1">
                <a:latin typeface="Arial"/>
                <a:cs typeface="Arial"/>
              </a:rPr>
              <a:t>Rikkert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Frederix</a:t>
            </a:r>
            <a:r>
              <a:rPr lang="en-GB" dirty="0">
                <a:latin typeface="Arial"/>
                <a:cs typeface="Arial"/>
              </a:rPr>
              <a:t>, Benjamin </a:t>
            </a:r>
            <a:r>
              <a:rPr lang="en-GB" dirty="0" err="1">
                <a:latin typeface="Arial"/>
                <a:cs typeface="Arial"/>
              </a:rPr>
              <a:t>Fuks</a:t>
            </a:r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		 	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3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afternoons with up to 18 students each time.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Training Centre (</a:t>
            </a:r>
            <a:r>
              <a:rPr lang="en-GB" dirty="0" err="1">
                <a:solidFill>
                  <a:schemeClr val="tx1"/>
                </a:solidFill>
                <a:latin typeface="Arial"/>
                <a:cs typeface="Arial"/>
              </a:rPr>
              <a:t>bgs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. 572), 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rooms 24 and 25, at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14: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00 – 17:00.</a:t>
            </a:r>
            <a:endParaRPr lang="en-GB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15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, 16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and 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17</a:t>
            </a:r>
            <a:r>
              <a:rPr lang="en-GB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July.</a:t>
            </a:r>
          </a:p>
        </p:txBody>
      </p:sp>
      <p:pic>
        <p:nvPicPr>
          <p:cNvPr id="12293" name="Picture 6" descr="s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2493963" y="220663"/>
            <a:ext cx="44958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b="1">
                <a:solidFill>
                  <a:schemeClr val="tx1"/>
                </a:solidFill>
                <a:latin typeface="Arial"/>
                <a:cs typeface="Arial"/>
              </a:rPr>
              <a:t>MadGraph</a:t>
            </a:r>
          </a:p>
          <a:p>
            <a:pPr algn="ctr">
              <a:spcBef>
                <a:spcPct val="50000"/>
              </a:spcBef>
            </a:pPr>
            <a:r>
              <a:rPr lang="en-GB" b="1">
                <a:latin typeface="Arial"/>
                <a:cs typeface="Arial"/>
              </a:rPr>
              <a:t>http://madgraph.hep.uiuc.edu/</a:t>
            </a:r>
          </a:p>
        </p:txBody>
      </p:sp>
      <p:grpSp>
        <p:nvGrpSpPr>
          <p:cNvPr id="12295" name="Group 11"/>
          <p:cNvGrpSpPr>
            <a:grpSpLocks/>
          </p:cNvGrpSpPr>
          <p:nvPr/>
        </p:nvGrpSpPr>
        <p:grpSpPr bwMode="auto">
          <a:xfrm>
            <a:off x="5364163" y="3300413"/>
            <a:ext cx="3783012" cy="3821112"/>
            <a:chOff x="3379" y="2079"/>
            <a:chExt cx="2383" cy="2407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49" y="2079"/>
              <a:ext cx="2213" cy="2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379" y="2101"/>
              <a:ext cx="2332" cy="23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chemeClr val="tx1"/>
                  </a:solidFill>
                  <a:latin typeface="Arial"/>
                  <a:cs typeface="Arial"/>
                </a:rPr>
                <a:t>1. High-Q2 Scattering                          2. Parton Shower</a:t>
              </a: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>
                <a:solidFill>
                  <a:schemeClr val="tx1"/>
                </a:solidFill>
                <a:latin typeface="Arial"/>
                <a:cs typeface="Arial"/>
              </a:endParaRPr>
            </a:p>
            <a:p>
              <a:r>
                <a:rPr lang="en-GB" sz="1200">
                  <a:solidFill>
                    <a:schemeClr val="tx1"/>
                  </a:solidFill>
                  <a:latin typeface="Arial"/>
                  <a:cs typeface="Arial"/>
                </a:rPr>
                <a:t>3. Hadronization                                4. Underlying Event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9" name="Picture 23" descr="forn412l"/>
          <p:cNvPicPr>
            <a:picLocks noChangeAspect="1" noChangeArrowheads="1"/>
          </p:cNvPicPr>
          <p:nvPr/>
        </p:nvPicPr>
        <p:blipFill>
          <a:blip r:embed="rId2" cstate="print">
            <a:lum bright="12000" contrast="30000"/>
          </a:blip>
          <a:srcRect/>
          <a:stretch>
            <a:fillRect/>
          </a:stretch>
        </p:blipFill>
        <p:spPr bwMode="auto">
          <a:xfrm>
            <a:off x="2195513" y="1428750"/>
            <a:ext cx="533558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14300" y="71438"/>
            <a:ext cx="6584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u="sng">
                <a:solidFill>
                  <a:srgbClr val="FF3300"/>
                </a:solidFill>
              </a:rPr>
              <a:t>		What you have to do	:	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7088" y="692150"/>
            <a:ext cx="62311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Do what </a:t>
            </a:r>
            <a:r>
              <a:rPr lang="en-GB" dirty="0" smtClean="0">
                <a:solidFill>
                  <a:srgbClr val="FF3300"/>
                </a:solidFill>
              </a:rPr>
              <a:t>Sharon and </a:t>
            </a:r>
            <a:r>
              <a:rPr lang="en-GB" dirty="0" err="1" smtClean="0">
                <a:solidFill>
                  <a:srgbClr val="FF3300"/>
                </a:solidFill>
              </a:rPr>
              <a:t>Roxanaa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will </a:t>
            </a:r>
            <a:r>
              <a:rPr lang="en-GB" dirty="0">
                <a:solidFill>
                  <a:schemeClr val="tx1"/>
                </a:solidFill>
              </a:rPr>
              <a:t>tell you to do by e-mail</a:t>
            </a:r>
          </a:p>
          <a:p>
            <a:r>
              <a:rPr lang="en-GB" dirty="0">
                <a:solidFill>
                  <a:schemeClr val="tx1"/>
                </a:solidFill>
              </a:rPr>
              <a:t>and, remember, </a:t>
            </a:r>
            <a:r>
              <a:rPr lang="en-GB" dirty="0">
                <a:solidFill>
                  <a:srgbClr val="FF0000"/>
                </a:solidFill>
              </a:rPr>
              <a:t>dates</a:t>
            </a:r>
            <a:r>
              <a:rPr lang="en-GB" dirty="0">
                <a:solidFill>
                  <a:schemeClr val="tx1"/>
                </a:solidFill>
              </a:rPr>
              <a:t> are not completely fixed!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0" y="620713"/>
            <a:ext cx="9699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</a:t>
            </a:r>
            <a:endParaRPr lang="en-GB" sz="4800" b="1" i="1">
              <a:solidFill>
                <a:srgbClr val="FF3300"/>
              </a:solidFill>
            </a:endParaRP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7164388" y="2781300"/>
            <a:ext cx="1814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Have fun!</a:t>
            </a:r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7667625" y="2060575"/>
            <a:ext cx="7286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</a:t>
            </a: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611188" y="2349500"/>
            <a:ext cx="7286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</a:t>
            </a:r>
          </a:p>
        </p:txBody>
      </p:sp>
      <p:sp>
        <p:nvSpPr>
          <p:cNvPr id="13321" name="Text Box 5"/>
          <p:cNvSpPr txBox="1">
            <a:spLocks noChangeArrowheads="1"/>
          </p:cNvSpPr>
          <p:nvPr/>
        </p:nvSpPr>
        <p:spPr bwMode="auto">
          <a:xfrm>
            <a:off x="107950" y="3141663"/>
            <a:ext cx="2300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Try not to forget</a:t>
            </a:r>
          </a:p>
          <a:p>
            <a:r>
              <a:rPr lang="en-GB">
                <a:solidFill>
                  <a:schemeClr val="tx1"/>
                </a:solidFill>
              </a:rPr>
              <a:t>your </a:t>
            </a:r>
            <a:r>
              <a:rPr lang="en-GB">
                <a:solidFill>
                  <a:srgbClr val="FF3300"/>
                </a:solidFill>
              </a:rPr>
              <a:t>rendez-vous…</a:t>
            </a:r>
            <a:r>
              <a:rPr lang="en-GB">
                <a:solidFill>
                  <a:schemeClr val="tx1"/>
                </a:solidFill>
              </a:rPr>
              <a:t>,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ms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713038"/>
            <a:ext cx="32543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mafalda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103188"/>
            <a:ext cx="4587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mafald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9538" y="557213"/>
            <a:ext cx="4683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mafald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9763" y="31750"/>
            <a:ext cx="4699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399968" y="82550"/>
            <a:ext cx="606783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u="sng" dirty="0" smtClean="0">
                <a:solidFill>
                  <a:srgbClr val="FF3300"/>
                </a:solidFill>
                <a:latin typeface="+mj-lt"/>
              </a:rPr>
              <a:t>The </a:t>
            </a:r>
            <a:r>
              <a:rPr lang="en-GB" sz="3200" b="1" u="sng" dirty="0">
                <a:solidFill>
                  <a:srgbClr val="FF3300"/>
                </a:solidFill>
                <a:latin typeface="+mj-lt"/>
              </a:rPr>
              <a:t>S</a:t>
            </a:r>
            <a:r>
              <a:rPr lang="en-GB" sz="2400" b="1" u="sng" dirty="0">
                <a:solidFill>
                  <a:srgbClr val="FF3300"/>
                </a:solidFill>
                <a:latin typeface="+mj-lt"/>
              </a:rPr>
              <a:t>ummer </a:t>
            </a:r>
            <a:r>
              <a:rPr lang="en-GB" sz="3200" b="1" u="sng" dirty="0">
                <a:solidFill>
                  <a:srgbClr val="FF3300"/>
                </a:solidFill>
                <a:latin typeface="+mj-lt"/>
              </a:rPr>
              <a:t>S</a:t>
            </a:r>
            <a:r>
              <a:rPr lang="en-GB" sz="2400" b="1" u="sng" dirty="0">
                <a:solidFill>
                  <a:srgbClr val="FF3300"/>
                </a:solidFill>
                <a:latin typeface="+mj-lt"/>
              </a:rPr>
              <a:t>tudent </a:t>
            </a:r>
            <a:r>
              <a:rPr lang="en-GB" sz="2400" b="1" u="sng" dirty="0">
                <a:solidFill>
                  <a:srgbClr val="FF3300"/>
                </a:solidFill>
                <a:latin typeface="+mj-lt"/>
              </a:rPr>
              <a:t>(</a:t>
            </a:r>
            <a:r>
              <a:rPr lang="en-GB" sz="3200" b="1" u="sng" dirty="0" smtClean="0">
                <a:solidFill>
                  <a:srgbClr val="FF3300"/>
                </a:solidFill>
                <a:latin typeface="+mj-lt"/>
              </a:rPr>
              <a:t>H</a:t>
            </a:r>
            <a:r>
              <a:rPr lang="en-GB" sz="2400" b="1" u="sng" dirty="0" smtClean="0">
                <a:solidFill>
                  <a:srgbClr val="FF3300"/>
                </a:solidFill>
                <a:latin typeface="+mj-lt"/>
              </a:rPr>
              <a:t>ardware) </a:t>
            </a:r>
            <a:r>
              <a:rPr lang="en-GB" sz="3200" b="1" u="sng" dirty="0" smtClean="0">
                <a:solidFill>
                  <a:srgbClr val="FF3300"/>
                </a:solidFill>
                <a:latin typeface="+mj-lt"/>
              </a:rPr>
              <a:t>L</a:t>
            </a:r>
            <a:r>
              <a:rPr lang="en-GB" sz="2400" b="1" u="sng" dirty="0" smtClean="0">
                <a:solidFill>
                  <a:srgbClr val="FF3300"/>
                </a:solidFill>
                <a:latin typeface="+mj-lt"/>
              </a:rPr>
              <a:t>abs</a:t>
            </a:r>
            <a:endParaRPr lang="en-GB" sz="2400" b="1" u="sng" dirty="0">
              <a:solidFill>
                <a:srgbClr val="FF3300"/>
              </a:solidFill>
              <a:latin typeface="+mj-lt"/>
            </a:endParaRPr>
          </a:p>
        </p:txBody>
      </p:sp>
      <p:pic>
        <p:nvPicPr>
          <p:cNvPr id="5127" name="Picture 7" descr="cloudchamb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6988" y="2687638"/>
            <a:ext cx="2667000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270625" y="4448175"/>
            <a:ext cx="2819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600" b="1" dirty="0">
                <a:latin typeface="+mn-lt"/>
              </a:rPr>
              <a:t>With the size of the experimental tools in high energy physics getting larger and more complicated, it is very hard in some short summer months to get a feeling of the different aspects of an experiment.</a:t>
            </a:r>
          </a:p>
        </p:txBody>
      </p:sp>
      <p:pic>
        <p:nvPicPr>
          <p:cNvPr id="5129" name="Picture 9" descr="bubbl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609600"/>
            <a:ext cx="1316038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atla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738" y="963613"/>
            <a:ext cx="2627312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atla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97238" y="4741863"/>
            <a:ext cx="3051175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cms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700" y="4702175"/>
            <a:ext cx="324008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atlas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17875" y="2730500"/>
            <a:ext cx="296545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cngs_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95888" y="1069975"/>
            <a:ext cx="2070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icon-lhc-pho-2000-05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11475" y="1003300"/>
            <a:ext cx="2116138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143375" y="187325"/>
            <a:ext cx="4637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2000">
                <a:solidFill>
                  <a:schemeClr val="tx1"/>
                </a:solidFill>
                <a:latin typeface="+mn-lt"/>
              </a:rPr>
              <a:t>We would therefore like to invite you into some of our labs and try to show you in a few hours what we are doing there and why we are doing it. 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4787900" y="2060575"/>
            <a:ext cx="1836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+mn-lt"/>
              </a:rPr>
              <a:t>Who are "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we” ?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149" name="Picture 12" descr="open_do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669925"/>
            <a:ext cx="398145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25" y="2984500"/>
            <a:ext cx="6731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5" descr="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38" y="3648075"/>
            <a:ext cx="86995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6" descr="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88" y="4465638"/>
            <a:ext cx="555625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7" descr="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163" y="5732463"/>
            <a:ext cx="669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 descr="5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775" y="1647825"/>
            <a:ext cx="5334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9" descr="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700" y="747713"/>
            <a:ext cx="8429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0" descr="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5" y="2225675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5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13" y="4957763"/>
            <a:ext cx="76041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26" descr="5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39013" y="1577975"/>
            <a:ext cx="14160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9" name="Text Box 29"/>
          <p:cNvSpPr txBox="1">
            <a:spLocks noChangeArrowheads="1"/>
          </p:cNvSpPr>
          <p:nvPr/>
        </p:nvSpPr>
        <p:spPr bwMode="auto">
          <a:xfrm rot="-561199">
            <a:off x="720328" y="5496868"/>
            <a:ext cx="1708946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i="1">
                <a:latin typeface="+mn-lt"/>
              </a:rPr>
              <a:t>Welcome!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332038" y="1289050"/>
            <a:ext cx="2225675" cy="4702175"/>
            <a:chOff x="1469" y="812"/>
            <a:chExt cx="1402" cy="2962"/>
          </a:xfrm>
        </p:grpSpPr>
        <p:grpSp>
          <p:nvGrpSpPr>
            <p:cNvPr id="6169" name="Group 23"/>
            <p:cNvGrpSpPr>
              <a:grpSpLocks/>
            </p:cNvGrpSpPr>
            <p:nvPr/>
          </p:nvGrpSpPr>
          <p:grpSpPr bwMode="auto">
            <a:xfrm>
              <a:off x="1607" y="2646"/>
              <a:ext cx="1164" cy="1128"/>
              <a:chOff x="2653" y="2840"/>
              <a:chExt cx="1164" cy="1128"/>
            </a:xfrm>
          </p:grpSpPr>
          <p:pic>
            <p:nvPicPr>
              <p:cNvPr id="6171" name="Picture 13" descr="50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653" y="2840"/>
                <a:ext cx="1164" cy="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72" name="Rectangle 22"/>
              <p:cNvSpPr>
                <a:spLocks noChangeArrowheads="1"/>
              </p:cNvSpPr>
              <p:nvPr/>
            </p:nvSpPr>
            <p:spPr bwMode="auto">
              <a:xfrm>
                <a:off x="2653" y="3288"/>
                <a:ext cx="116" cy="233"/>
              </a:xfrm>
              <a:prstGeom prst="rect">
                <a:avLst/>
              </a:prstGeom>
              <a:noFill/>
              <a:ln w="28575" algn="ctr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6170" name="Freeform 24"/>
            <p:cNvSpPr>
              <a:spLocks/>
            </p:cNvSpPr>
            <p:nvPr/>
          </p:nvSpPr>
          <p:spPr bwMode="auto">
            <a:xfrm>
              <a:off x="1469" y="812"/>
              <a:ext cx="1402" cy="233"/>
            </a:xfrm>
            <a:custGeom>
              <a:avLst/>
              <a:gdLst>
                <a:gd name="T0" fmla="*/ 108 w 1402"/>
                <a:gd name="T1" fmla="*/ 1532 h 1752"/>
                <a:gd name="T2" fmla="*/ 46 w 1402"/>
                <a:gd name="T3" fmla="*/ 1460 h 1752"/>
                <a:gd name="T4" fmla="*/ 119 w 1402"/>
                <a:gd name="T5" fmla="*/ 1376 h 1752"/>
                <a:gd name="T6" fmla="*/ 125 w 1402"/>
                <a:gd name="T7" fmla="*/ 1555 h 1752"/>
                <a:gd name="T8" fmla="*/ 19 w 1402"/>
                <a:gd name="T9" fmla="*/ 1588 h 1752"/>
                <a:gd name="T10" fmla="*/ 97 w 1402"/>
                <a:gd name="T11" fmla="*/ 1633 h 1752"/>
                <a:gd name="T12" fmla="*/ 142 w 1402"/>
                <a:gd name="T13" fmla="*/ 1577 h 1752"/>
                <a:gd name="T14" fmla="*/ 192 w 1402"/>
                <a:gd name="T15" fmla="*/ 1460 h 1752"/>
                <a:gd name="T16" fmla="*/ 270 w 1402"/>
                <a:gd name="T17" fmla="*/ 1253 h 1752"/>
                <a:gd name="T18" fmla="*/ 315 w 1402"/>
                <a:gd name="T19" fmla="*/ 1079 h 1752"/>
                <a:gd name="T20" fmla="*/ 371 w 1402"/>
                <a:gd name="T21" fmla="*/ 811 h 1752"/>
                <a:gd name="T22" fmla="*/ 444 w 1402"/>
                <a:gd name="T23" fmla="*/ 582 h 1752"/>
                <a:gd name="T24" fmla="*/ 522 w 1402"/>
                <a:gd name="T25" fmla="*/ 324 h 1752"/>
                <a:gd name="T26" fmla="*/ 595 w 1402"/>
                <a:gd name="T27" fmla="*/ 106 h 1752"/>
                <a:gd name="T28" fmla="*/ 701 w 1402"/>
                <a:gd name="T29" fmla="*/ 0 h 1752"/>
                <a:gd name="T30" fmla="*/ 796 w 1402"/>
                <a:gd name="T31" fmla="*/ 84 h 1752"/>
                <a:gd name="T32" fmla="*/ 874 w 1402"/>
                <a:gd name="T33" fmla="*/ 274 h 1752"/>
                <a:gd name="T34" fmla="*/ 908 w 1402"/>
                <a:gd name="T35" fmla="*/ 548 h 1752"/>
                <a:gd name="T36" fmla="*/ 930 w 1402"/>
                <a:gd name="T37" fmla="*/ 744 h 1752"/>
                <a:gd name="T38" fmla="*/ 975 w 1402"/>
                <a:gd name="T39" fmla="*/ 995 h 1752"/>
                <a:gd name="T40" fmla="*/ 1014 w 1402"/>
                <a:gd name="T41" fmla="*/ 1118 h 1752"/>
                <a:gd name="T42" fmla="*/ 1143 w 1402"/>
                <a:gd name="T43" fmla="*/ 1398 h 1752"/>
                <a:gd name="T44" fmla="*/ 1210 w 1402"/>
                <a:gd name="T45" fmla="*/ 1510 h 1752"/>
                <a:gd name="T46" fmla="*/ 1294 w 1402"/>
                <a:gd name="T47" fmla="*/ 1611 h 1752"/>
                <a:gd name="T48" fmla="*/ 1277 w 1402"/>
                <a:gd name="T49" fmla="*/ 1493 h 1752"/>
                <a:gd name="T50" fmla="*/ 1210 w 1402"/>
                <a:gd name="T51" fmla="*/ 1577 h 1752"/>
                <a:gd name="T52" fmla="*/ 1355 w 1402"/>
                <a:gd name="T53" fmla="*/ 1700 h 1752"/>
                <a:gd name="T54" fmla="*/ 1327 w 1402"/>
                <a:gd name="T55" fmla="*/ 1577 h 1752"/>
                <a:gd name="T56" fmla="*/ 1294 w 1402"/>
                <a:gd name="T57" fmla="*/ 1543 h 1752"/>
                <a:gd name="T58" fmla="*/ 1372 w 1402"/>
                <a:gd name="T59" fmla="*/ 1639 h 1752"/>
                <a:gd name="T60" fmla="*/ 1344 w 1402"/>
                <a:gd name="T61" fmla="*/ 1571 h 1752"/>
                <a:gd name="T62" fmla="*/ 1299 w 1402"/>
                <a:gd name="T63" fmla="*/ 1599 h 17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02"/>
                <a:gd name="T97" fmla="*/ 0 h 1752"/>
                <a:gd name="T98" fmla="*/ 1402 w 1402"/>
                <a:gd name="T99" fmla="*/ 1752 h 17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02" h="1752">
                  <a:moveTo>
                    <a:pt x="175" y="1577"/>
                  </a:moveTo>
                  <a:cubicBezTo>
                    <a:pt x="153" y="1562"/>
                    <a:pt x="131" y="1547"/>
                    <a:pt x="108" y="1532"/>
                  </a:cubicBezTo>
                  <a:cubicBezTo>
                    <a:pt x="97" y="1525"/>
                    <a:pt x="74" y="1510"/>
                    <a:pt x="74" y="1510"/>
                  </a:cubicBezTo>
                  <a:cubicBezTo>
                    <a:pt x="49" y="1471"/>
                    <a:pt x="57" y="1489"/>
                    <a:pt x="46" y="1460"/>
                  </a:cubicBezTo>
                  <a:cubicBezTo>
                    <a:pt x="48" y="1447"/>
                    <a:pt x="46" y="1432"/>
                    <a:pt x="52" y="1420"/>
                  </a:cubicBezTo>
                  <a:cubicBezTo>
                    <a:pt x="57" y="1408"/>
                    <a:pt x="105" y="1380"/>
                    <a:pt x="119" y="1376"/>
                  </a:cubicBezTo>
                  <a:cubicBezTo>
                    <a:pt x="150" y="1383"/>
                    <a:pt x="163" y="1394"/>
                    <a:pt x="181" y="1420"/>
                  </a:cubicBezTo>
                  <a:cubicBezTo>
                    <a:pt x="190" y="1482"/>
                    <a:pt x="188" y="1533"/>
                    <a:pt x="125" y="1555"/>
                  </a:cubicBezTo>
                  <a:cubicBezTo>
                    <a:pt x="98" y="1550"/>
                    <a:pt x="73" y="1544"/>
                    <a:pt x="46" y="1538"/>
                  </a:cubicBezTo>
                  <a:cubicBezTo>
                    <a:pt x="18" y="1543"/>
                    <a:pt x="0" y="1554"/>
                    <a:pt x="19" y="1588"/>
                  </a:cubicBezTo>
                  <a:cubicBezTo>
                    <a:pt x="22" y="1594"/>
                    <a:pt x="30" y="1595"/>
                    <a:pt x="35" y="1599"/>
                  </a:cubicBezTo>
                  <a:cubicBezTo>
                    <a:pt x="58" y="1619"/>
                    <a:pt x="66" y="1625"/>
                    <a:pt x="97" y="1633"/>
                  </a:cubicBezTo>
                  <a:cubicBezTo>
                    <a:pt x="118" y="1627"/>
                    <a:pt x="120" y="1632"/>
                    <a:pt x="130" y="1611"/>
                  </a:cubicBezTo>
                  <a:cubicBezTo>
                    <a:pt x="135" y="1600"/>
                    <a:pt x="142" y="1577"/>
                    <a:pt x="142" y="1577"/>
                  </a:cubicBezTo>
                  <a:cubicBezTo>
                    <a:pt x="147" y="1524"/>
                    <a:pt x="143" y="1528"/>
                    <a:pt x="170" y="1493"/>
                  </a:cubicBezTo>
                  <a:cubicBezTo>
                    <a:pt x="178" y="1483"/>
                    <a:pt x="192" y="1460"/>
                    <a:pt x="192" y="1460"/>
                  </a:cubicBezTo>
                  <a:cubicBezTo>
                    <a:pt x="201" y="1428"/>
                    <a:pt x="221" y="1399"/>
                    <a:pt x="237" y="1370"/>
                  </a:cubicBezTo>
                  <a:cubicBezTo>
                    <a:pt x="246" y="1330"/>
                    <a:pt x="259" y="1292"/>
                    <a:pt x="270" y="1253"/>
                  </a:cubicBezTo>
                  <a:cubicBezTo>
                    <a:pt x="285" y="1198"/>
                    <a:pt x="278" y="1210"/>
                    <a:pt x="287" y="1158"/>
                  </a:cubicBezTo>
                  <a:cubicBezTo>
                    <a:pt x="292" y="1131"/>
                    <a:pt x="306" y="1105"/>
                    <a:pt x="315" y="1079"/>
                  </a:cubicBezTo>
                  <a:cubicBezTo>
                    <a:pt x="320" y="1046"/>
                    <a:pt x="321" y="1012"/>
                    <a:pt x="326" y="979"/>
                  </a:cubicBezTo>
                  <a:cubicBezTo>
                    <a:pt x="334" y="922"/>
                    <a:pt x="359" y="867"/>
                    <a:pt x="371" y="811"/>
                  </a:cubicBezTo>
                  <a:cubicBezTo>
                    <a:pt x="381" y="765"/>
                    <a:pt x="387" y="715"/>
                    <a:pt x="404" y="671"/>
                  </a:cubicBezTo>
                  <a:cubicBezTo>
                    <a:pt x="416" y="641"/>
                    <a:pt x="432" y="613"/>
                    <a:pt x="444" y="582"/>
                  </a:cubicBezTo>
                  <a:cubicBezTo>
                    <a:pt x="460" y="541"/>
                    <a:pt x="464" y="495"/>
                    <a:pt x="477" y="453"/>
                  </a:cubicBezTo>
                  <a:cubicBezTo>
                    <a:pt x="490" y="411"/>
                    <a:pt x="504" y="364"/>
                    <a:pt x="522" y="324"/>
                  </a:cubicBezTo>
                  <a:cubicBezTo>
                    <a:pt x="549" y="263"/>
                    <a:pt x="519" y="352"/>
                    <a:pt x="539" y="291"/>
                  </a:cubicBezTo>
                  <a:cubicBezTo>
                    <a:pt x="559" y="230"/>
                    <a:pt x="580" y="168"/>
                    <a:pt x="595" y="106"/>
                  </a:cubicBezTo>
                  <a:cubicBezTo>
                    <a:pt x="599" y="88"/>
                    <a:pt x="603" y="36"/>
                    <a:pt x="617" y="22"/>
                  </a:cubicBezTo>
                  <a:cubicBezTo>
                    <a:pt x="624" y="15"/>
                    <a:pt x="686" y="4"/>
                    <a:pt x="701" y="0"/>
                  </a:cubicBezTo>
                  <a:cubicBezTo>
                    <a:pt x="718" y="3"/>
                    <a:pt x="738" y="2"/>
                    <a:pt x="751" y="17"/>
                  </a:cubicBezTo>
                  <a:cubicBezTo>
                    <a:pt x="772" y="40"/>
                    <a:pt x="775" y="63"/>
                    <a:pt x="796" y="84"/>
                  </a:cubicBezTo>
                  <a:cubicBezTo>
                    <a:pt x="810" y="131"/>
                    <a:pt x="831" y="169"/>
                    <a:pt x="852" y="213"/>
                  </a:cubicBezTo>
                  <a:cubicBezTo>
                    <a:pt x="857" y="236"/>
                    <a:pt x="863" y="253"/>
                    <a:pt x="874" y="274"/>
                  </a:cubicBezTo>
                  <a:cubicBezTo>
                    <a:pt x="881" y="313"/>
                    <a:pt x="891" y="352"/>
                    <a:pt x="897" y="391"/>
                  </a:cubicBezTo>
                  <a:cubicBezTo>
                    <a:pt x="899" y="423"/>
                    <a:pt x="904" y="514"/>
                    <a:pt x="908" y="548"/>
                  </a:cubicBezTo>
                  <a:cubicBezTo>
                    <a:pt x="911" y="569"/>
                    <a:pt x="919" y="610"/>
                    <a:pt x="919" y="610"/>
                  </a:cubicBezTo>
                  <a:cubicBezTo>
                    <a:pt x="923" y="655"/>
                    <a:pt x="926" y="699"/>
                    <a:pt x="930" y="744"/>
                  </a:cubicBezTo>
                  <a:cubicBezTo>
                    <a:pt x="931" y="757"/>
                    <a:pt x="941" y="783"/>
                    <a:pt x="941" y="783"/>
                  </a:cubicBezTo>
                  <a:cubicBezTo>
                    <a:pt x="950" y="853"/>
                    <a:pt x="955" y="928"/>
                    <a:pt x="975" y="995"/>
                  </a:cubicBezTo>
                  <a:cubicBezTo>
                    <a:pt x="984" y="1027"/>
                    <a:pt x="993" y="1064"/>
                    <a:pt x="1003" y="1096"/>
                  </a:cubicBezTo>
                  <a:cubicBezTo>
                    <a:pt x="1005" y="1104"/>
                    <a:pt x="1011" y="1110"/>
                    <a:pt x="1014" y="1118"/>
                  </a:cubicBezTo>
                  <a:cubicBezTo>
                    <a:pt x="1016" y="1124"/>
                    <a:pt x="1018" y="1129"/>
                    <a:pt x="1020" y="1135"/>
                  </a:cubicBezTo>
                  <a:cubicBezTo>
                    <a:pt x="1046" y="1231"/>
                    <a:pt x="1068" y="1329"/>
                    <a:pt x="1143" y="1398"/>
                  </a:cubicBezTo>
                  <a:cubicBezTo>
                    <a:pt x="1150" y="1422"/>
                    <a:pt x="1153" y="1431"/>
                    <a:pt x="1171" y="1448"/>
                  </a:cubicBezTo>
                  <a:cubicBezTo>
                    <a:pt x="1178" y="1473"/>
                    <a:pt x="1191" y="1493"/>
                    <a:pt x="1210" y="1510"/>
                  </a:cubicBezTo>
                  <a:cubicBezTo>
                    <a:pt x="1216" y="1531"/>
                    <a:pt x="1225" y="1538"/>
                    <a:pt x="1238" y="1555"/>
                  </a:cubicBezTo>
                  <a:cubicBezTo>
                    <a:pt x="1263" y="1588"/>
                    <a:pt x="1258" y="1602"/>
                    <a:pt x="1294" y="1611"/>
                  </a:cubicBezTo>
                  <a:cubicBezTo>
                    <a:pt x="1345" y="1605"/>
                    <a:pt x="1347" y="1612"/>
                    <a:pt x="1361" y="1571"/>
                  </a:cubicBezTo>
                  <a:cubicBezTo>
                    <a:pt x="1354" y="1468"/>
                    <a:pt x="1382" y="1481"/>
                    <a:pt x="1277" y="1493"/>
                  </a:cubicBezTo>
                  <a:cubicBezTo>
                    <a:pt x="1271" y="1494"/>
                    <a:pt x="1266" y="1497"/>
                    <a:pt x="1260" y="1499"/>
                  </a:cubicBezTo>
                  <a:cubicBezTo>
                    <a:pt x="1234" y="1523"/>
                    <a:pt x="1220" y="1543"/>
                    <a:pt x="1210" y="1577"/>
                  </a:cubicBezTo>
                  <a:cubicBezTo>
                    <a:pt x="1220" y="1631"/>
                    <a:pt x="1259" y="1649"/>
                    <a:pt x="1305" y="1672"/>
                  </a:cubicBezTo>
                  <a:cubicBezTo>
                    <a:pt x="1322" y="1681"/>
                    <a:pt x="1355" y="1700"/>
                    <a:pt x="1355" y="1700"/>
                  </a:cubicBezTo>
                  <a:cubicBezTo>
                    <a:pt x="1389" y="1752"/>
                    <a:pt x="1371" y="1646"/>
                    <a:pt x="1361" y="1627"/>
                  </a:cubicBezTo>
                  <a:cubicBezTo>
                    <a:pt x="1352" y="1609"/>
                    <a:pt x="1327" y="1577"/>
                    <a:pt x="1327" y="1577"/>
                  </a:cubicBezTo>
                  <a:cubicBezTo>
                    <a:pt x="1289" y="1590"/>
                    <a:pt x="1302" y="1633"/>
                    <a:pt x="1299" y="1672"/>
                  </a:cubicBezTo>
                  <a:cubicBezTo>
                    <a:pt x="1290" y="1621"/>
                    <a:pt x="1289" y="1600"/>
                    <a:pt x="1294" y="1543"/>
                  </a:cubicBezTo>
                  <a:cubicBezTo>
                    <a:pt x="1306" y="1546"/>
                    <a:pt x="1324" y="1549"/>
                    <a:pt x="1333" y="1560"/>
                  </a:cubicBezTo>
                  <a:cubicBezTo>
                    <a:pt x="1354" y="1587"/>
                    <a:pt x="1332" y="1625"/>
                    <a:pt x="1372" y="1639"/>
                  </a:cubicBezTo>
                  <a:cubicBezTo>
                    <a:pt x="1391" y="1632"/>
                    <a:pt x="1402" y="1620"/>
                    <a:pt x="1389" y="1599"/>
                  </a:cubicBezTo>
                  <a:cubicBezTo>
                    <a:pt x="1379" y="1583"/>
                    <a:pt x="1359" y="1579"/>
                    <a:pt x="1344" y="1571"/>
                  </a:cubicBezTo>
                  <a:cubicBezTo>
                    <a:pt x="1332" y="1565"/>
                    <a:pt x="1310" y="1549"/>
                    <a:pt x="1310" y="1549"/>
                  </a:cubicBezTo>
                  <a:cubicBezTo>
                    <a:pt x="1305" y="1565"/>
                    <a:pt x="1299" y="1582"/>
                    <a:pt x="1299" y="1599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2794000" y="1219200"/>
            <a:ext cx="1349375" cy="2203450"/>
            <a:chOff x="1739" y="794"/>
            <a:chExt cx="850" cy="1388"/>
          </a:xfrm>
        </p:grpSpPr>
        <p:grpSp>
          <p:nvGrpSpPr>
            <p:cNvPr id="6165" name="Group 28"/>
            <p:cNvGrpSpPr>
              <a:grpSpLocks/>
            </p:cNvGrpSpPr>
            <p:nvPr/>
          </p:nvGrpSpPr>
          <p:grpSpPr bwMode="auto">
            <a:xfrm>
              <a:off x="1767" y="1439"/>
              <a:ext cx="793" cy="743"/>
              <a:chOff x="2925" y="1434"/>
              <a:chExt cx="793" cy="743"/>
            </a:xfrm>
          </p:grpSpPr>
          <p:pic>
            <p:nvPicPr>
              <p:cNvPr id="6167" name="Picture 25" descr="5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925" y="1434"/>
                <a:ext cx="793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68" name="Rectangle 27"/>
              <p:cNvSpPr>
                <a:spLocks noChangeArrowheads="1"/>
              </p:cNvSpPr>
              <p:nvPr/>
            </p:nvSpPr>
            <p:spPr bwMode="auto">
              <a:xfrm>
                <a:off x="2925" y="1682"/>
                <a:ext cx="116" cy="233"/>
              </a:xfrm>
              <a:prstGeom prst="rect">
                <a:avLst/>
              </a:prstGeom>
              <a:noFill/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6166" name="Freeform 30"/>
            <p:cNvSpPr>
              <a:spLocks/>
            </p:cNvSpPr>
            <p:nvPr/>
          </p:nvSpPr>
          <p:spPr bwMode="auto">
            <a:xfrm>
              <a:off x="1739" y="794"/>
              <a:ext cx="850" cy="233"/>
            </a:xfrm>
            <a:custGeom>
              <a:avLst/>
              <a:gdLst>
                <a:gd name="T0" fmla="*/ 78 w 850"/>
                <a:gd name="T1" fmla="*/ 671 h 717"/>
                <a:gd name="T2" fmla="*/ 112 w 850"/>
                <a:gd name="T3" fmla="*/ 626 h 717"/>
                <a:gd name="T4" fmla="*/ 90 w 850"/>
                <a:gd name="T5" fmla="*/ 571 h 717"/>
                <a:gd name="T6" fmla="*/ 28 w 850"/>
                <a:gd name="T7" fmla="*/ 576 h 717"/>
                <a:gd name="T8" fmla="*/ 0 w 850"/>
                <a:gd name="T9" fmla="*/ 649 h 717"/>
                <a:gd name="T10" fmla="*/ 17 w 850"/>
                <a:gd name="T11" fmla="*/ 694 h 717"/>
                <a:gd name="T12" fmla="*/ 62 w 850"/>
                <a:gd name="T13" fmla="*/ 716 h 717"/>
                <a:gd name="T14" fmla="*/ 179 w 850"/>
                <a:gd name="T15" fmla="*/ 710 h 717"/>
                <a:gd name="T16" fmla="*/ 179 w 850"/>
                <a:gd name="T17" fmla="*/ 660 h 717"/>
                <a:gd name="T18" fmla="*/ 67 w 850"/>
                <a:gd name="T19" fmla="*/ 587 h 717"/>
                <a:gd name="T20" fmla="*/ 0 w 850"/>
                <a:gd name="T21" fmla="*/ 626 h 717"/>
                <a:gd name="T22" fmla="*/ 34 w 850"/>
                <a:gd name="T23" fmla="*/ 660 h 717"/>
                <a:gd name="T24" fmla="*/ 106 w 850"/>
                <a:gd name="T25" fmla="*/ 593 h 717"/>
                <a:gd name="T26" fmla="*/ 179 w 850"/>
                <a:gd name="T27" fmla="*/ 520 h 717"/>
                <a:gd name="T28" fmla="*/ 252 w 850"/>
                <a:gd name="T29" fmla="*/ 420 h 717"/>
                <a:gd name="T30" fmla="*/ 341 w 850"/>
                <a:gd name="T31" fmla="*/ 246 h 717"/>
                <a:gd name="T32" fmla="*/ 352 w 850"/>
                <a:gd name="T33" fmla="*/ 201 h 717"/>
                <a:gd name="T34" fmla="*/ 364 w 850"/>
                <a:gd name="T35" fmla="*/ 157 h 717"/>
                <a:gd name="T36" fmla="*/ 380 w 850"/>
                <a:gd name="T37" fmla="*/ 0 h 717"/>
                <a:gd name="T38" fmla="*/ 408 w 850"/>
                <a:gd name="T39" fmla="*/ 28 h 717"/>
                <a:gd name="T40" fmla="*/ 414 w 850"/>
                <a:gd name="T41" fmla="*/ 45 h 717"/>
                <a:gd name="T42" fmla="*/ 453 w 850"/>
                <a:gd name="T43" fmla="*/ 56 h 717"/>
                <a:gd name="T44" fmla="*/ 487 w 850"/>
                <a:gd name="T45" fmla="*/ 101 h 717"/>
                <a:gd name="T46" fmla="*/ 526 w 850"/>
                <a:gd name="T47" fmla="*/ 196 h 717"/>
                <a:gd name="T48" fmla="*/ 554 w 850"/>
                <a:gd name="T49" fmla="*/ 263 h 717"/>
                <a:gd name="T50" fmla="*/ 599 w 850"/>
                <a:gd name="T51" fmla="*/ 392 h 717"/>
                <a:gd name="T52" fmla="*/ 615 w 850"/>
                <a:gd name="T53" fmla="*/ 408 h 717"/>
                <a:gd name="T54" fmla="*/ 638 w 850"/>
                <a:gd name="T55" fmla="*/ 442 h 717"/>
                <a:gd name="T56" fmla="*/ 722 w 850"/>
                <a:gd name="T57" fmla="*/ 548 h 717"/>
                <a:gd name="T58" fmla="*/ 811 w 850"/>
                <a:gd name="T59" fmla="*/ 682 h 717"/>
                <a:gd name="T60" fmla="*/ 850 w 850"/>
                <a:gd name="T61" fmla="*/ 638 h 717"/>
                <a:gd name="T62" fmla="*/ 783 w 850"/>
                <a:gd name="T63" fmla="*/ 643 h 717"/>
                <a:gd name="T64" fmla="*/ 778 w 850"/>
                <a:gd name="T65" fmla="*/ 705 h 717"/>
                <a:gd name="T66" fmla="*/ 822 w 850"/>
                <a:gd name="T67" fmla="*/ 654 h 7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0"/>
                <a:gd name="T103" fmla="*/ 0 h 717"/>
                <a:gd name="T104" fmla="*/ 850 w 850"/>
                <a:gd name="T105" fmla="*/ 717 h 7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0" h="717">
                  <a:moveTo>
                    <a:pt x="78" y="671"/>
                  </a:moveTo>
                  <a:cubicBezTo>
                    <a:pt x="104" y="634"/>
                    <a:pt x="92" y="648"/>
                    <a:pt x="112" y="626"/>
                  </a:cubicBezTo>
                  <a:cubicBezTo>
                    <a:pt x="125" y="592"/>
                    <a:pt x="133" y="581"/>
                    <a:pt x="90" y="571"/>
                  </a:cubicBezTo>
                  <a:cubicBezTo>
                    <a:pt x="69" y="573"/>
                    <a:pt x="48" y="570"/>
                    <a:pt x="28" y="576"/>
                  </a:cubicBezTo>
                  <a:cubicBezTo>
                    <a:pt x="12" y="581"/>
                    <a:pt x="3" y="636"/>
                    <a:pt x="0" y="649"/>
                  </a:cubicBezTo>
                  <a:cubicBezTo>
                    <a:pt x="3" y="661"/>
                    <a:pt x="4" y="685"/>
                    <a:pt x="17" y="694"/>
                  </a:cubicBezTo>
                  <a:cubicBezTo>
                    <a:pt x="31" y="704"/>
                    <a:pt x="62" y="716"/>
                    <a:pt x="62" y="716"/>
                  </a:cubicBezTo>
                  <a:cubicBezTo>
                    <a:pt x="101" y="714"/>
                    <a:pt x="141" y="717"/>
                    <a:pt x="179" y="710"/>
                  </a:cubicBezTo>
                  <a:cubicBezTo>
                    <a:pt x="187" y="709"/>
                    <a:pt x="187" y="679"/>
                    <a:pt x="179" y="660"/>
                  </a:cubicBezTo>
                  <a:cubicBezTo>
                    <a:pt x="164" y="624"/>
                    <a:pt x="102" y="596"/>
                    <a:pt x="67" y="587"/>
                  </a:cubicBezTo>
                  <a:cubicBezTo>
                    <a:pt x="32" y="594"/>
                    <a:pt x="20" y="597"/>
                    <a:pt x="0" y="626"/>
                  </a:cubicBezTo>
                  <a:cubicBezTo>
                    <a:pt x="16" y="643"/>
                    <a:pt x="26" y="637"/>
                    <a:pt x="34" y="660"/>
                  </a:cubicBezTo>
                  <a:cubicBezTo>
                    <a:pt x="65" y="652"/>
                    <a:pt x="87" y="619"/>
                    <a:pt x="106" y="593"/>
                  </a:cubicBezTo>
                  <a:cubicBezTo>
                    <a:pt x="127" y="564"/>
                    <a:pt x="156" y="547"/>
                    <a:pt x="179" y="520"/>
                  </a:cubicBezTo>
                  <a:cubicBezTo>
                    <a:pt x="208" y="487"/>
                    <a:pt x="213" y="445"/>
                    <a:pt x="252" y="420"/>
                  </a:cubicBezTo>
                  <a:cubicBezTo>
                    <a:pt x="290" y="368"/>
                    <a:pt x="320" y="308"/>
                    <a:pt x="341" y="246"/>
                  </a:cubicBezTo>
                  <a:cubicBezTo>
                    <a:pt x="347" y="227"/>
                    <a:pt x="347" y="220"/>
                    <a:pt x="352" y="201"/>
                  </a:cubicBezTo>
                  <a:cubicBezTo>
                    <a:pt x="356" y="186"/>
                    <a:pt x="364" y="157"/>
                    <a:pt x="364" y="157"/>
                  </a:cubicBezTo>
                  <a:cubicBezTo>
                    <a:pt x="371" y="105"/>
                    <a:pt x="372" y="52"/>
                    <a:pt x="380" y="0"/>
                  </a:cubicBezTo>
                  <a:cubicBezTo>
                    <a:pt x="398" y="11"/>
                    <a:pt x="398" y="9"/>
                    <a:pt x="408" y="28"/>
                  </a:cubicBezTo>
                  <a:cubicBezTo>
                    <a:pt x="411" y="33"/>
                    <a:pt x="409" y="42"/>
                    <a:pt x="414" y="45"/>
                  </a:cubicBezTo>
                  <a:cubicBezTo>
                    <a:pt x="425" y="52"/>
                    <a:pt x="453" y="56"/>
                    <a:pt x="453" y="56"/>
                  </a:cubicBezTo>
                  <a:cubicBezTo>
                    <a:pt x="473" y="69"/>
                    <a:pt x="474" y="81"/>
                    <a:pt x="487" y="101"/>
                  </a:cubicBezTo>
                  <a:cubicBezTo>
                    <a:pt x="496" y="133"/>
                    <a:pt x="508" y="168"/>
                    <a:pt x="526" y="196"/>
                  </a:cubicBezTo>
                  <a:cubicBezTo>
                    <a:pt x="533" y="220"/>
                    <a:pt x="540" y="242"/>
                    <a:pt x="554" y="263"/>
                  </a:cubicBezTo>
                  <a:cubicBezTo>
                    <a:pt x="567" y="308"/>
                    <a:pt x="584" y="348"/>
                    <a:pt x="599" y="392"/>
                  </a:cubicBezTo>
                  <a:cubicBezTo>
                    <a:pt x="602" y="399"/>
                    <a:pt x="610" y="402"/>
                    <a:pt x="615" y="408"/>
                  </a:cubicBezTo>
                  <a:cubicBezTo>
                    <a:pt x="623" y="419"/>
                    <a:pt x="630" y="431"/>
                    <a:pt x="638" y="442"/>
                  </a:cubicBezTo>
                  <a:cubicBezTo>
                    <a:pt x="663" y="480"/>
                    <a:pt x="696" y="511"/>
                    <a:pt x="722" y="548"/>
                  </a:cubicBezTo>
                  <a:cubicBezTo>
                    <a:pt x="737" y="600"/>
                    <a:pt x="753" y="665"/>
                    <a:pt x="811" y="682"/>
                  </a:cubicBezTo>
                  <a:cubicBezTo>
                    <a:pt x="827" y="671"/>
                    <a:pt x="850" y="638"/>
                    <a:pt x="850" y="638"/>
                  </a:cubicBezTo>
                  <a:cubicBezTo>
                    <a:pt x="839" y="600"/>
                    <a:pt x="800" y="617"/>
                    <a:pt x="783" y="643"/>
                  </a:cubicBezTo>
                  <a:cubicBezTo>
                    <a:pt x="775" y="670"/>
                    <a:pt x="772" y="675"/>
                    <a:pt x="778" y="705"/>
                  </a:cubicBezTo>
                  <a:cubicBezTo>
                    <a:pt x="813" y="696"/>
                    <a:pt x="810" y="684"/>
                    <a:pt x="822" y="654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6163" name="Text Box 36"/>
          <p:cNvSpPr txBox="1">
            <a:spLocks noChangeArrowheads="1"/>
          </p:cNvSpPr>
          <p:nvPr/>
        </p:nvSpPr>
        <p:spPr bwMode="auto">
          <a:xfrm>
            <a:off x="6804248" y="3284984"/>
            <a:ext cx="22246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Courier New" pitchFamily="49" charset="0"/>
              </a:rPr>
              <a:t>Till Moritz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Courier New" pitchFamily="49" charset="0"/>
              </a:rPr>
              <a:t>Karbach</a:t>
            </a:r>
            <a:endParaRPr lang="en-GB" dirty="0" smtClean="0">
              <a:solidFill>
                <a:srgbClr val="3366FF"/>
              </a:solidFill>
              <a:latin typeface="+mn-lt"/>
              <a:cs typeface="Courier New" pitchFamily="49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Courier New" pitchFamily="49" charset="0"/>
              </a:rPr>
              <a:t>Simon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Courier New" pitchFamily="49" charset="0"/>
              </a:rPr>
              <a:t>Mataguez</a:t>
            </a:r>
            <a:endParaRPr lang="en-GB" dirty="0" smtClean="0">
              <a:solidFill>
                <a:srgbClr val="3366FF"/>
              </a:solidFill>
              <a:latin typeface="+mn-lt"/>
              <a:cs typeface="Courier New" pitchFamily="49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Courier New" pitchFamily="49" charset="0"/>
              </a:rPr>
              <a:t>Michael Moll</a:t>
            </a:r>
            <a:endParaRPr lang="en-GB" dirty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Axel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Naumann</a:t>
            </a:r>
            <a:endParaRPr lang="en-GB" dirty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Niko Neufeld</a:t>
            </a:r>
            <a:endParaRPr lang="en-GB" dirty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Eraldo</a:t>
            </a:r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Oliveri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Leszek</a:t>
            </a:r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Ropelewsky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Peter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Skands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Rainer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Schwemmer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Tim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Stelzer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r>
              <a:rPr lang="en-GB" dirty="0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Rob </a:t>
            </a:r>
            <a:r>
              <a:rPr lang="en-GB" dirty="0" err="1" smtClean="0">
                <a:solidFill>
                  <a:srgbClr val="3366FF"/>
                </a:solidFill>
                <a:latin typeface="+mn-lt"/>
                <a:cs typeface="Times New Roman" pitchFamily="16" charset="0"/>
              </a:rPr>
              <a:t>Veenhof</a:t>
            </a:r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  <a:p>
            <a:pPr algn="ctr"/>
            <a:endParaRPr lang="en-GB" dirty="0" smtClean="0">
              <a:solidFill>
                <a:srgbClr val="3366FF"/>
              </a:solidFill>
              <a:latin typeface="+mn-lt"/>
              <a:cs typeface="Times New Roman" pitchFamily="1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51916" y="2492896"/>
            <a:ext cx="286583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+mn-lt"/>
              </a:rPr>
              <a:t>Bertrand </a:t>
            </a:r>
            <a:r>
              <a:rPr lang="en-GB" dirty="0" err="1" smtClean="0">
                <a:latin typeface="+mn-lt"/>
              </a:rPr>
              <a:t>Bellenot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Tom Blake</a:t>
            </a:r>
          </a:p>
          <a:p>
            <a:pPr algn="ctr"/>
            <a:r>
              <a:rPr lang="en-GB" dirty="0" smtClean="0">
                <a:latin typeface="+mn-lt"/>
              </a:rPr>
              <a:t>Ben Couturier</a:t>
            </a:r>
          </a:p>
          <a:p>
            <a:pPr algn="ctr"/>
            <a:r>
              <a:rPr lang="en-GB" dirty="0" smtClean="0">
                <a:latin typeface="+mn-lt"/>
              </a:rPr>
              <a:t>Carmelo </a:t>
            </a:r>
            <a:r>
              <a:rPr lang="en-GB" dirty="0" err="1" smtClean="0">
                <a:latin typeface="+mn-lt"/>
              </a:rPr>
              <a:t>d’Ambrosio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Marcos Fernandez-Garcia</a:t>
            </a:r>
          </a:p>
          <a:p>
            <a:pPr algn="ctr"/>
            <a:r>
              <a:rPr lang="en-GB" dirty="0" err="1">
                <a:latin typeface="+mn-lt"/>
              </a:rPr>
              <a:t>Rikkert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Frederix</a:t>
            </a:r>
            <a:endParaRPr lang="en-GB" dirty="0">
              <a:latin typeface="+mn-lt"/>
            </a:endParaRPr>
          </a:p>
          <a:p>
            <a:pPr algn="ctr"/>
            <a:r>
              <a:rPr lang="en-GB" dirty="0">
                <a:latin typeface="+mn-lt"/>
              </a:rPr>
              <a:t>Benjamin </a:t>
            </a:r>
            <a:r>
              <a:rPr lang="en-GB" dirty="0" err="1">
                <a:latin typeface="+mn-lt"/>
              </a:rPr>
              <a:t>Fuks</a:t>
            </a:r>
            <a:endParaRPr lang="en-GB" dirty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Markus </a:t>
            </a:r>
            <a:r>
              <a:rPr lang="en-GB" dirty="0" err="1" smtClean="0">
                <a:latin typeface="+mn-lt"/>
              </a:rPr>
              <a:t>Gabrysch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Lau </a:t>
            </a:r>
            <a:r>
              <a:rPr lang="en-GB" dirty="0" err="1" smtClean="0">
                <a:latin typeface="+mn-lt"/>
              </a:rPr>
              <a:t>Gatignon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Thierry </a:t>
            </a:r>
            <a:r>
              <a:rPr lang="en-GB" dirty="0" err="1" smtClean="0">
                <a:latin typeface="+mn-lt"/>
              </a:rPr>
              <a:t>Gys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Christophe </a:t>
            </a:r>
            <a:r>
              <a:rPr lang="en-GB" dirty="0" err="1" smtClean="0">
                <a:latin typeface="+mn-lt"/>
              </a:rPr>
              <a:t>Haen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Andreas </a:t>
            </a:r>
            <a:r>
              <a:rPr lang="en-GB" dirty="0" err="1" smtClean="0">
                <a:latin typeface="+mn-lt"/>
              </a:rPr>
              <a:t>Hoecker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err="1" smtClean="0">
                <a:latin typeface="+mn-lt"/>
              </a:rPr>
              <a:t>Sune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Jakobsen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err="1" smtClean="0">
                <a:latin typeface="+mn-lt"/>
              </a:rPr>
              <a:t>Konrad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Jende</a:t>
            </a:r>
            <a:endParaRPr lang="en-GB" dirty="0" smtClean="0">
              <a:latin typeface="+mn-lt"/>
            </a:endParaRPr>
          </a:p>
          <a:p>
            <a:pPr algn="ctr"/>
            <a:r>
              <a:rPr lang="en-GB" dirty="0" smtClean="0">
                <a:latin typeface="+mn-lt"/>
              </a:rPr>
              <a:t>Christian </a:t>
            </a:r>
            <a:r>
              <a:rPr lang="en-GB" dirty="0" err="1" smtClean="0">
                <a:latin typeface="+mn-lt"/>
              </a:rPr>
              <a:t>Joram</a:t>
            </a:r>
            <a:endParaRPr lang="en-GB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8137525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rgbClr val="FF3300"/>
                </a:solidFill>
                <a:latin typeface="+mn-lt"/>
              </a:rPr>
              <a:t>As a </a:t>
            </a:r>
            <a:r>
              <a:rPr lang="en-GB" sz="2800" dirty="0" smtClean="0">
                <a:solidFill>
                  <a:srgbClr val="FF3300"/>
                </a:solidFill>
                <a:latin typeface="+mn-lt"/>
              </a:rPr>
              <a:t>Menu, </a:t>
            </a:r>
            <a:r>
              <a:rPr lang="en-GB" sz="2800" dirty="0">
                <a:solidFill>
                  <a:srgbClr val="FF3300"/>
                </a:solidFill>
                <a:latin typeface="+mn-lt"/>
              </a:rPr>
              <a:t>we can offer: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Cloud Chambers</a:t>
            </a:r>
          </a:p>
          <a:p>
            <a:pPr algn="just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Inorganic </a:t>
            </a:r>
            <a:r>
              <a:rPr lang="en-GB" sz="2000" dirty="0" err="1">
                <a:solidFill>
                  <a:schemeClr val="tx1"/>
                </a:solidFill>
                <a:latin typeface="+mn-lt"/>
              </a:rPr>
              <a:t>Scintillator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Detectors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  <a:latin typeface="+mn-lt"/>
              </a:rPr>
              <a:t>Organic </a:t>
            </a:r>
            <a:r>
              <a:rPr lang="en-GB" sz="2000" dirty="0" err="1">
                <a:solidFill>
                  <a:schemeClr val="tx1"/>
                </a:solidFill>
                <a:latin typeface="+mn-lt"/>
              </a:rPr>
              <a:t>Scintillator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Detectors</a:t>
            </a:r>
          </a:p>
          <a:p>
            <a:pPr algn="just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Gas detectors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  <a:latin typeface="+mn-lt"/>
              </a:rPr>
              <a:t>Silicon Detectors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  <a:latin typeface="+mn-lt"/>
              </a:rPr>
              <a:t>Vacuum Photon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Detectors</a:t>
            </a:r>
          </a:p>
          <a:p>
            <a:pPr algn="just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Time of Flight detectors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  <a:latin typeface="+mn-lt"/>
              </a:rPr>
              <a:t>Data Acquisition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  <a:latin typeface="+mn-lt"/>
              </a:rPr>
              <a:t>High Energy Physics Monte-Carlo Techniques</a:t>
            </a:r>
          </a:p>
          <a:p>
            <a:pPr algn="just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ROOT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GB" sz="2000" b="1" dirty="0">
                <a:solidFill>
                  <a:srgbClr val="3366FF"/>
                </a:solidFill>
                <a:latin typeface="+mn-lt"/>
                <a:hlinkClick r:id="rId2"/>
              </a:rPr>
              <a:t>http://jobs.web.cern.ch/programme/summer-student-programme/</a:t>
            </a:r>
            <a:r>
              <a:rPr lang="en-GB" sz="2000" b="1" dirty="0" smtClean="0">
                <a:solidFill>
                  <a:srgbClr val="3366FF"/>
                </a:solidFill>
                <a:latin typeface="+mn-lt"/>
                <a:hlinkClick r:id="rId2"/>
              </a:rPr>
              <a:t>workshops</a:t>
            </a:r>
            <a:endParaRPr lang="en-GB" sz="2000" b="1" dirty="0" smtClean="0">
              <a:solidFill>
                <a:srgbClr val="3366FF"/>
              </a:solidFill>
              <a:latin typeface="+mn-lt"/>
            </a:endParaRPr>
          </a:p>
          <a:p>
            <a:pPr algn="just"/>
            <a:endParaRPr lang="en-GB" sz="2000" b="1" dirty="0">
              <a:solidFill>
                <a:srgbClr val="3366FF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Pythia</a:t>
            </a:r>
            <a:r>
              <a:rPr lang="en-GB" dirty="0" smtClean="0"/>
              <a:t> Tutorial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Contact: Peter </a:t>
            </a:r>
            <a:r>
              <a:rPr lang="en-GB" dirty="0" err="1" smtClean="0"/>
              <a:t>Skands</a:t>
            </a:r>
            <a:endParaRPr lang="en-GB" dirty="0" smtClean="0"/>
          </a:p>
          <a:p>
            <a:r>
              <a:rPr lang="en-GB" dirty="0" smtClean="0"/>
              <a:t>Date and time: July 23</a:t>
            </a:r>
            <a:r>
              <a:rPr lang="en-GB" baseline="30000" dirty="0" smtClean="0"/>
              <a:t>rd</a:t>
            </a:r>
            <a:r>
              <a:rPr lang="en-GB" dirty="0" smtClean="0"/>
              <a:t> 14:00 – 17:00</a:t>
            </a:r>
          </a:p>
          <a:p>
            <a:r>
              <a:rPr lang="en-GB" dirty="0" smtClean="0"/>
              <a:t>Up to 30 students</a:t>
            </a:r>
          </a:p>
          <a:p>
            <a:r>
              <a:rPr lang="en-GB" dirty="0" smtClean="0"/>
              <a:t>13/2-005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886988"/>
            <a:ext cx="4563368" cy="3966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021288"/>
            <a:ext cx="3264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  <a:cs typeface="Comic Sans MSari"/>
              </a:rPr>
              <a:t>The New world encyclopaedia</a:t>
            </a:r>
            <a:endParaRPr lang="en-GB" dirty="0">
              <a:latin typeface="+mn-lt"/>
              <a:cs typeface="Comic Sans MSari"/>
            </a:endParaRPr>
          </a:p>
        </p:txBody>
      </p:sp>
    </p:spTree>
    <p:extLst>
      <p:ext uri="{BB962C8B-B14F-4D97-AF65-F5344CB8AC3E}">
        <p14:creationId xmlns:p14="http://schemas.microsoft.com/office/powerpoint/2010/main" val="2842546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8913"/>
            <a:ext cx="2844800" cy="3205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07504" y="188640"/>
            <a:ext cx="87772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</a:rPr>
              <a:t>Very fast signal detection for TOF experiments</a:t>
            </a:r>
            <a:endParaRPr lang="en-GB" sz="2000" u="sng" dirty="0">
              <a:solidFill>
                <a:srgbClr val="FF3300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Contact person: </a:t>
            </a:r>
            <a:r>
              <a:rPr lang="en-GB" sz="2000" dirty="0"/>
              <a:t>Thierry </a:t>
            </a:r>
            <a:r>
              <a:rPr lang="en-GB" sz="2000" dirty="0" err="1"/>
              <a:t>Gys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Time  	: afternoon, 14:00 – 17:30 </a:t>
            </a:r>
          </a:p>
          <a:p>
            <a:r>
              <a:rPr lang="en-GB" sz="2000" dirty="0">
                <a:solidFill>
                  <a:schemeClr val="tx1"/>
                </a:solidFill>
              </a:rPr>
              <a:t>		3 groups of 3 students</a:t>
            </a:r>
          </a:p>
          <a:p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Dates   : </a:t>
            </a:r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4</a:t>
            </a:r>
            <a:r>
              <a:rPr lang="en-GB" sz="2000" dirty="0" smtClean="0">
                <a:solidFill>
                  <a:schemeClr val="tx1"/>
                </a:solidFill>
                <a:cs typeface="Courier New" pitchFamily="49" charset="0"/>
              </a:rPr>
              <a:t>, </a:t>
            </a:r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5</a:t>
            </a:r>
            <a:r>
              <a:rPr lang="en-GB" sz="2000" dirty="0" smtClean="0">
                <a:solidFill>
                  <a:schemeClr val="tx1"/>
                </a:solidFill>
                <a:cs typeface="Courier New" pitchFamily="49" charset="0"/>
              </a:rPr>
              <a:t>, </a:t>
            </a:r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6</a:t>
            </a:r>
            <a:r>
              <a:rPr lang="en-GB" sz="2000" dirty="0" smtClean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cs typeface="Courier New" pitchFamily="49" charset="0"/>
              </a:rPr>
              <a:t>of </a:t>
            </a:r>
            <a:r>
              <a:rPr lang="en-GB" sz="2000" dirty="0" smtClean="0">
                <a:solidFill>
                  <a:schemeClr val="tx1"/>
                </a:solidFill>
              </a:rPr>
              <a:t>August</a:t>
            </a:r>
            <a:endParaRPr lang="en-GB" sz="2000" dirty="0">
              <a:solidFill>
                <a:schemeClr val="tx1"/>
              </a:solidFill>
              <a:cs typeface="Courier New" pitchFamily="49" charset="0"/>
            </a:endParaRPr>
          </a:p>
          <a:p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Place    : 16-1-047</a:t>
            </a:r>
            <a:endParaRPr lang="en-GB" sz="2000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Please note that high voltages </a:t>
            </a:r>
          </a:p>
          <a:p>
            <a:r>
              <a:rPr lang="en-GB" sz="2000" dirty="0">
                <a:solidFill>
                  <a:schemeClr val="tx1"/>
                </a:solidFill>
              </a:rPr>
              <a:t>are present on the set-up.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9653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6" charset="0"/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263" y="3084513"/>
            <a:ext cx="4406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To allow Time-Of-Flight experiments to measure in the GeV/c momentum range, over ~10 metres distances, the time resolutions of such detectors have to exceed the ~10 ps barrier per measured track. You will be able to detect with a vacuum photo-detector, containing a Micro-Channel-Plate, time resolutions of the order of 50 ps per photon!</a:t>
            </a:r>
          </a:p>
        </p:txBody>
      </p:sp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3463"/>
            <a:ext cx="4403725" cy="294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51520" y="4869160"/>
            <a:ext cx="849694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 smtClean="0"/>
              <a:t>Y</a:t>
            </a:r>
            <a:r>
              <a:rPr lang="fr-CH" dirty="0" smtClean="0"/>
              <a:t>ou </a:t>
            </a:r>
            <a:r>
              <a:rPr lang="en-US" dirty="0" smtClean="0"/>
              <a:t>must bring </a:t>
            </a:r>
            <a:r>
              <a:rPr lang="fr-CH" dirty="0" err="1" smtClean="0"/>
              <a:t>your</a:t>
            </a:r>
            <a:r>
              <a:rPr lang="en-US" dirty="0" smtClean="0"/>
              <a:t> o</a:t>
            </a:r>
            <a:r>
              <a:rPr lang="fr-CH" dirty="0" err="1" smtClean="0"/>
              <a:t>wn</a:t>
            </a:r>
            <a:r>
              <a:rPr lang="fr-CH" dirty="0" smtClean="0"/>
              <a:t> </a:t>
            </a:r>
            <a:r>
              <a:rPr lang="en-US" dirty="0" smtClean="0"/>
              <a:t>laptop</a:t>
            </a:r>
            <a:r>
              <a:rPr lang="fr-CH" dirty="0" smtClean="0"/>
              <a:t>!</a:t>
            </a:r>
            <a:r>
              <a:rPr lang="en-US" dirty="0" smtClean="0"/>
              <a:t> </a:t>
            </a:r>
            <a:r>
              <a:rPr lang="fr-CH" dirty="0" smtClean="0"/>
              <a:t>You</a:t>
            </a:r>
            <a:r>
              <a:rPr lang="en-US" dirty="0" smtClean="0"/>
              <a:t> should install ROOT (5.27/04 from</a:t>
            </a:r>
            <a:r>
              <a:rPr lang="fr-CH" dirty="0" smtClean="0"/>
              <a:t> </a:t>
            </a:r>
            <a:r>
              <a:rPr lang="en-US" dirty="0" smtClean="0"/>
              <a:t>http://root.cern.ch/drupal/content/development-version-</a:t>
            </a:r>
            <a:r>
              <a:rPr lang="en-US" dirty="0" smtClean="0"/>
              <a:t>534) </a:t>
            </a:r>
            <a:endParaRPr lang="en-US" dirty="0" smtClean="0"/>
          </a:p>
          <a:p>
            <a:pPr marL="342900" indent="-342900">
              <a:spcBef>
                <a:spcPct val="50000"/>
              </a:spcBef>
            </a:pPr>
            <a:r>
              <a:rPr lang="en-US" dirty="0" smtClean="0"/>
              <a:t>OR have X11 and </a:t>
            </a:r>
            <a:r>
              <a:rPr lang="en-US" dirty="0" err="1" smtClean="0"/>
              <a:t>ssh</a:t>
            </a:r>
            <a:r>
              <a:rPr lang="en-US" dirty="0" smtClean="0"/>
              <a:t> to </a:t>
            </a:r>
            <a:r>
              <a:rPr lang="en-US" dirty="0" err="1" smtClean="0"/>
              <a:t>lxplus</a:t>
            </a:r>
            <a:r>
              <a:rPr lang="fr-CH" dirty="0" smtClean="0"/>
              <a:t>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15963" y="1549400"/>
            <a:ext cx="6858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Contact Persons:  </a:t>
            </a:r>
            <a:r>
              <a:rPr lang="en-GB" dirty="0"/>
              <a:t>	</a:t>
            </a:r>
            <a:r>
              <a:rPr lang="en-GB" dirty="0" smtClean="0"/>
              <a:t>Axel </a:t>
            </a:r>
            <a:r>
              <a:rPr lang="en-GB" dirty="0" err="1" smtClean="0"/>
              <a:t>Naumann</a:t>
            </a:r>
            <a:r>
              <a:rPr lang="en-GB" dirty="0" smtClean="0"/>
              <a:t> and Bertrand </a:t>
            </a:r>
            <a:r>
              <a:rPr lang="en-GB" dirty="0" err="1" smtClean="0"/>
              <a:t>Bellenot</a:t>
            </a:r>
            <a:endParaRPr lang="en-GB" dirty="0"/>
          </a:p>
          <a:p>
            <a:r>
              <a:rPr lang="en-GB" dirty="0"/>
              <a:t>		 	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afternoons with up to </a:t>
            </a:r>
            <a:r>
              <a:rPr lang="en-GB" dirty="0" smtClean="0">
                <a:solidFill>
                  <a:schemeClr val="tx1"/>
                </a:solidFill>
              </a:rPr>
              <a:t>60 </a:t>
            </a:r>
            <a:r>
              <a:rPr lang="en-GB" dirty="0">
                <a:solidFill>
                  <a:schemeClr val="tx1"/>
                </a:solidFill>
              </a:rPr>
              <a:t>students each time.</a:t>
            </a: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Building </a:t>
            </a:r>
            <a:r>
              <a:rPr lang="en-GB" dirty="0" smtClean="0">
                <a:solidFill>
                  <a:schemeClr val="tx1"/>
                </a:solidFill>
              </a:rPr>
              <a:t>60-6-015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en-GB" dirty="0" smtClean="0">
                <a:solidFill>
                  <a:schemeClr val="tx1"/>
                </a:solidFill>
              </a:rPr>
              <a:t>at </a:t>
            </a:r>
            <a:r>
              <a:rPr lang="en-GB" dirty="0">
                <a:solidFill>
                  <a:schemeClr val="tx1"/>
                </a:solidFill>
              </a:rPr>
              <a:t>14:00.</a:t>
            </a: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10th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and </a:t>
            </a:r>
            <a:r>
              <a:rPr lang="en-GB" dirty="0" smtClean="0">
                <a:solidFill>
                  <a:schemeClr val="tx1"/>
                </a:solidFill>
              </a:rPr>
              <a:t>11th </a:t>
            </a:r>
            <a:r>
              <a:rPr lang="en-GB" dirty="0">
                <a:solidFill>
                  <a:schemeClr val="tx1"/>
                </a:solidFill>
              </a:rPr>
              <a:t>July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.</a:t>
            </a:r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2493963" y="220663"/>
            <a:ext cx="449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b="1" dirty="0" smtClean="0">
                <a:solidFill>
                  <a:schemeClr val="tx1"/>
                </a:solidFill>
              </a:rPr>
              <a:t>Root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15963" y="1549400"/>
            <a:ext cx="685800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Contact Persons:  </a:t>
            </a:r>
            <a:r>
              <a:rPr lang="en-GB" dirty="0"/>
              <a:t>	</a:t>
            </a:r>
            <a:r>
              <a:rPr lang="en-GB" dirty="0" err="1" smtClean="0"/>
              <a:t>Konrad</a:t>
            </a:r>
            <a:r>
              <a:rPr lang="en-GB" dirty="0" smtClean="0"/>
              <a:t> </a:t>
            </a:r>
            <a:r>
              <a:rPr lang="en-GB" dirty="0" err="1" smtClean="0"/>
              <a:t>Jende</a:t>
            </a:r>
            <a:endParaRPr lang="en-GB" dirty="0"/>
          </a:p>
          <a:p>
            <a:r>
              <a:rPr lang="en-GB" dirty="0"/>
              <a:t>		 	</a:t>
            </a: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10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groups of 24 students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Meeting point: Meeting point is at the reception of building </a:t>
            </a:r>
            <a:r>
              <a:rPr lang="en-GB" dirty="0" smtClean="0">
                <a:solidFill>
                  <a:schemeClr val="tx1"/>
                </a:solidFill>
              </a:rPr>
              <a:t>33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July 16,23,25, 30 and August 1 – 2, Two sessions 14:00 – 15:30 and 16:00 – 17:30</a:t>
            </a:r>
            <a:endParaRPr lang="en-GB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2493963" y="220663"/>
            <a:ext cx="449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b="1" dirty="0" smtClean="0">
                <a:solidFill>
                  <a:schemeClr val="tx1"/>
                </a:solidFill>
              </a:rPr>
              <a:t>Cloud Chamber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4869160"/>
            <a:ext cx="49601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BYODASAB </a:t>
            </a:r>
            <a:endParaRPr lang="en-GB" dirty="0">
              <a:sym typeface="Wingdings"/>
            </a:endParaRPr>
          </a:p>
          <a:p>
            <a:r>
              <a:rPr lang="en-GB" dirty="0" smtClean="0">
                <a:sym typeface="Wingdings"/>
              </a:rPr>
              <a:t> (Build your own Detector and save a bundle)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0"/>
            <a:ext cx="87772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  <a:latin typeface="Arial"/>
                <a:cs typeface="Arial"/>
              </a:rPr>
              <a:t>X- and Gamma- rays detection with a Hybrid Photon Detector</a:t>
            </a:r>
            <a:endParaRPr lang="en-GB" sz="2000" u="sng" dirty="0">
              <a:solidFill>
                <a:srgbClr val="FF33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Contact person: </a:t>
            </a:r>
            <a:r>
              <a:rPr lang="en-GB" sz="2000" dirty="0">
                <a:latin typeface="Arial"/>
                <a:cs typeface="Arial"/>
              </a:rPr>
              <a:t>Carmelo D’Ambrosio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  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Requirements: </a:t>
            </a:r>
            <a:r>
              <a:rPr lang="en-GB" sz="2000" dirty="0" smtClean="0">
                <a:solidFill>
                  <a:srgbClr val="FF3300"/>
                </a:solidFill>
                <a:latin typeface="Arial"/>
                <a:cs typeface="Arial"/>
              </a:rPr>
              <a:t>dosimeter</a:t>
            </a:r>
            <a:endParaRPr lang="en-GB" sz="2000" dirty="0">
              <a:solidFill>
                <a:srgbClr val="FF33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Time  	: afternoon, 14:00 – 17:30 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		3 groups of 3 students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Dates   : 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5</a:t>
            </a: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6</a:t>
            </a: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and 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7</a:t>
            </a: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August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Place    : 29-1-021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Please note that gamma sources and </a:t>
            </a:r>
          </a:p>
          <a:p>
            <a:r>
              <a:rPr lang="en-GB" sz="2000" dirty="0">
                <a:solidFill>
                  <a:schemeClr val="tx1"/>
                </a:solidFill>
                <a:latin typeface="Arial"/>
                <a:cs typeface="Arial"/>
              </a:rPr>
              <a:t>high voltages are present on the set-up.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9653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263" y="3084513"/>
            <a:ext cx="44069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Arial"/>
                <a:cs typeface="Arial"/>
              </a:rPr>
              <a:t>New Scintillating Crystals are being developed for bio-medical applications, which were first developed for high energy physics or material science. With a new generation of photodetectors being made available for the same applications (HPDs, APDs, SDCs, etc.), these gamma detectors (crystal + photodetector) represent an important contribution in the evolution of instrumentation for physics and non-physics applications.</a:t>
            </a:r>
          </a:p>
        </p:txBody>
      </p:sp>
      <p:pic>
        <p:nvPicPr>
          <p:cNvPr id="10245" name="Picture 9" descr="cms_crystal_c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4288" y="3038475"/>
            <a:ext cx="2722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1" descr="DSCN00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300" y="4875213"/>
            <a:ext cx="2498725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8963" y="517525"/>
            <a:ext cx="3413125" cy="2452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1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4692</TotalTime>
  <Words>933</Words>
  <Application>Microsoft Macintosh PowerPoint</Application>
  <PresentationFormat>On-screen Show (4:3)</PresentationFormat>
  <Paragraphs>185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Default Design</vt:lpstr>
      <vt:lpstr>Corel PHOTO-PAINT 7.0 Image</vt:lpstr>
      <vt:lpstr>CorelPhotoPaint.Image.6</vt:lpstr>
      <vt:lpstr>Corel PHOTO-PAINT 11.0 Image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Pythia Tutorial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X-Rays Detection with a MPGD detector</vt:lpstr>
      <vt:lpstr>Masterclasses in LHCb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ullaland</dc:creator>
  <cp:lastModifiedBy>Niko Neufeld</cp:lastModifiedBy>
  <cp:revision>137</cp:revision>
  <dcterms:created xsi:type="dcterms:W3CDTF">2005-07-01T09:35:38Z</dcterms:created>
  <dcterms:modified xsi:type="dcterms:W3CDTF">2014-07-01T06:55:23Z</dcterms:modified>
</cp:coreProperties>
</file>