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57" r:id="rId2"/>
    <p:sldId id="258" r:id="rId3"/>
    <p:sldId id="259" r:id="rId4"/>
    <p:sldId id="276" r:id="rId5"/>
    <p:sldId id="285" r:id="rId6"/>
    <p:sldId id="277" r:id="rId7"/>
    <p:sldId id="281" r:id="rId8"/>
    <p:sldId id="283" r:id="rId9"/>
    <p:sldId id="264" r:id="rId10"/>
    <p:sldId id="265" r:id="rId11"/>
    <p:sldId id="266" r:id="rId12"/>
    <p:sldId id="267" r:id="rId13"/>
    <p:sldId id="278" r:id="rId14"/>
    <p:sldId id="284" r:id="rId15"/>
    <p:sldId id="273" r:id="rId16"/>
    <p:sldId id="268" r:id="rId17"/>
  </p:sldIdLst>
  <p:sldSz cx="9144000" cy="6858000" type="screen4x3"/>
  <p:notesSz cx="7315200" cy="9601200"/>
  <p:defaultTextStyle>
    <a:defPPr>
      <a:defRPr lang="en-GB"/>
    </a:defPPr>
    <a:lvl1pPr algn="l" rtl="0" fontAlgn="base">
      <a:spcBef>
        <a:spcPct val="0"/>
      </a:spcBef>
      <a:spcAft>
        <a:spcPct val="0"/>
      </a:spcAft>
      <a:defRPr kern="1200">
        <a:solidFill>
          <a:schemeClr val="accent2"/>
        </a:solidFill>
        <a:latin typeface="Comic Sans MS" pitchFamily="16" charset="0"/>
        <a:ea typeface="+mn-ea"/>
        <a:cs typeface="+mn-cs"/>
      </a:defRPr>
    </a:lvl1pPr>
    <a:lvl2pPr marL="457200" algn="l" rtl="0" fontAlgn="base">
      <a:spcBef>
        <a:spcPct val="0"/>
      </a:spcBef>
      <a:spcAft>
        <a:spcPct val="0"/>
      </a:spcAft>
      <a:defRPr kern="1200">
        <a:solidFill>
          <a:schemeClr val="accent2"/>
        </a:solidFill>
        <a:latin typeface="Comic Sans MS" pitchFamily="16" charset="0"/>
        <a:ea typeface="+mn-ea"/>
        <a:cs typeface="+mn-cs"/>
      </a:defRPr>
    </a:lvl2pPr>
    <a:lvl3pPr marL="914400" algn="l" rtl="0" fontAlgn="base">
      <a:spcBef>
        <a:spcPct val="0"/>
      </a:spcBef>
      <a:spcAft>
        <a:spcPct val="0"/>
      </a:spcAft>
      <a:defRPr kern="1200">
        <a:solidFill>
          <a:schemeClr val="accent2"/>
        </a:solidFill>
        <a:latin typeface="Comic Sans MS" pitchFamily="16" charset="0"/>
        <a:ea typeface="+mn-ea"/>
        <a:cs typeface="+mn-cs"/>
      </a:defRPr>
    </a:lvl3pPr>
    <a:lvl4pPr marL="1371600" algn="l" rtl="0" fontAlgn="base">
      <a:spcBef>
        <a:spcPct val="0"/>
      </a:spcBef>
      <a:spcAft>
        <a:spcPct val="0"/>
      </a:spcAft>
      <a:defRPr kern="1200">
        <a:solidFill>
          <a:schemeClr val="accent2"/>
        </a:solidFill>
        <a:latin typeface="Comic Sans MS" pitchFamily="16" charset="0"/>
        <a:ea typeface="+mn-ea"/>
        <a:cs typeface="+mn-cs"/>
      </a:defRPr>
    </a:lvl4pPr>
    <a:lvl5pPr marL="1828800" algn="l" rtl="0" fontAlgn="base">
      <a:spcBef>
        <a:spcPct val="0"/>
      </a:spcBef>
      <a:spcAft>
        <a:spcPct val="0"/>
      </a:spcAft>
      <a:defRPr kern="1200">
        <a:solidFill>
          <a:schemeClr val="accent2"/>
        </a:solidFill>
        <a:latin typeface="Comic Sans MS" pitchFamily="16" charset="0"/>
        <a:ea typeface="+mn-ea"/>
        <a:cs typeface="+mn-cs"/>
      </a:defRPr>
    </a:lvl5pPr>
    <a:lvl6pPr marL="2286000" algn="l" defTabSz="914400" rtl="0" eaLnBrk="1" latinLnBrk="0" hangingPunct="1">
      <a:defRPr kern="1200">
        <a:solidFill>
          <a:schemeClr val="accent2"/>
        </a:solidFill>
        <a:latin typeface="Comic Sans MS" pitchFamily="16" charset="0"/>
        <a:ea typeface="+mn-ea"/>
        <a:cs typeface="+mn-cs"/>
      </a:defRPr>
    </a:lvl6pPr>
    <a:lvl7pPr marL="2743200" algn="l" defTabSz="914400" rtl="0" eaLnBrk="1" latinLnBrk="0" hangingPunct="1">
      <a:defRPr kern="1200">
        <a:solidFill>
          <a:schemeClr val="accent2"/>
        </a:solidFill>
        <a:latin typeface="Comic Sans MS" pitchFamily="16" charset="0"/>
        <a:ea typeface="+mn-ea"/>
        <a:cs typeface="+mn-cs"/>
      </a:defRPr>
    </a:lvl7pPr>
    <a:lvl8pPr marL="3200400" algn="l" defTabSz="914400" rtl="0" eaLnBrk="1" latinLnBrk="0" hangingPunct="1">
      <a:defRPr kern="1200">
        <a:solidFill>
          <a:schemeClr val="accent2"/>
        </a:solidFill>
        <a:latin typeface="Comic Sans MS" pitchFamily="16" charset="0"/>
        <a:ea typeface="+mn-ea"/>
        <a:cs typeface="+mn-cs"/>
      </a:defRPr>
    </a:lvl8pPr>
    <a:lvl9pPr marL="3657600" algn="l" defTabSz="914400" rtl="0" eaLnBrk="1" latinLnBrk="0" hangingPunct="1">
      <a:defRPr kern="1200">
        <a:solidFill>
          <a:schemeClr val="accent2"/>
        </a:solidFill>
        <a:latin typeface="Comic Sans MS"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63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55" autoAdjust="0"/>
    <p:restoredTop sz="94656" autoAdjust="0"/>
  </p:normalViewPr>
  <p:slideViewPr>
    <p:cSldViewPr>
      <p:cViewPr varScale="1">
        <p:scale>
          <a:sx n="109" d="100"/>
          <a:sy n="109" d="100"/>
        </p:scale>
        <p:origin x="-120" y="-744"/>
      </p:cViewPr>
      <p:guideLst>
        <p:guide orient="horz" pos="2160"/>
        <p:guide pos="2880"/>
      </p:guideLst>
    </p:cSldViewPr>
  </p:slideViewPr>
  <p:notesTextViewPr>
    <p:cViewPr>
      <p:scale>
        <a:sx n="100" d="100"/>
        <a:sy n="100" d="100"/>
      </p:scale>
      <p:origin x="0" y="0"/>
    </p:cViewPr>
  </p:notesTextViewPr>
  <p:sorterViewPr>
    <p:cViewPr>
      <p:scale>
        <a:sx n="175" d="100"/>
        <a:sy n="175" d="100"/>
      </p:scale>
      <p:origin x="0" y="4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01847060-D058-234E-94A1-28A5F75B238A}" type="datetimeFigureOut">
              <a:rPr lang="en-US" smtClean="0"/>
              <a:t>30/06/14</a:t>
            </a:fld>
            <a:endParaRPr lang="en-GB"/>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6511C6D7-EA51-524A-B6F9-8C5533578354}" type="slidenum">
              <a:rPr lang="en-GB" smtClean="0"/>
              <a:t>‹#›</a:t>
            </a:fld>
            <a:endParaRPr lang="en-GB"/>
          </a:p>
        </p:txBody>
      </p:sp>
    </p:spTree>
    <p:extLst>
      <p:ext uri="{BB962C8B-B14F-4D97-AF65-F5344CB8AC3E}">
        <p14:creationId xmlns:p14="http://schemas.microsoft.com/office/powerpoint/2010/main" val="298294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11C6D7-EA51-524A-B6F9-8C5533578354}" type="slidenum">
              <a:rPr lang="en-GB" smtClean="0"/>
              <a:t>3</a:t>
            </a:fld>
            <a:endParaRPr lang="en-GB"/>
          </a:p>
        </p:txBody>
      </p:sp>
    </p:spTree>
    <p:extLst>
      <p:ext uri="{BB962C8B-B14F-4D97-AF65-F5344CB8AC3E}">
        <p14:creationId xmlns:p14="http://schemas.microsoft.com/office/powerpoint/2010/main" val="1237404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5162A9-43FF-495F-BC67-6AE522F1DAA9}"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FC04CB7-CDA3-4F22-85D7-0D0B3C42A6B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0F8DBB0-582E-4696-B70C-19DF62715FDF}"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F47EE54-7930-4239-BE58-DA6F3F96AC3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26CC17B-4E2C-4B88-BF62-21E7387F429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1730578-DB86-47FA-813B-6B565068367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AA19ECD-FC68-482C-9C44-76776729202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00CC684-86B5-445E-B84D-2FC209C7ACF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0E6374F-1EA7-403B-ADB0-262FAE70825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94E943A-886E-4172-A994-A1AE93C48A67}"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E46CFDD-A78B-4AE0-8B32-1086058C1A0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mn-lt"/>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mn-lt"/>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mn-lt"/>
              </a:defRPr>
            </a:lvl1pPr>
          </a:lstStyle>
          <a:p>
            <a:pPr>
              <a:defRPr/>
            </a:pPr>
            <a:fld id="{5E822E4F-9E80-4179-85B6-50D05C44CAB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png"/><Relationship Id="rId5" Type="http://schemas.openxmlformats.org/officeDocument/2006/relationships/oleObject" Target="../embeddings/oleObject2.bin"/><Relationship Id="rId6" Type="http://schemas.openxmlformats.org/officeDocument/2006/relationships/image" Target="../media/image2.png"/><Relationship Id="rId7" Type="http://schemas.openxmlformats.org/officeDocument/2006/relationships/oleObject" Target="../embeddings/oleObject3.bin"/><Relationship Id="rId8"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34.png"/><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35.png"/><Relationship Id="rId5" Type="http://schemas.openxmlformats.org/officeDocument/2006/relationships/image" Target="../media/image36.jpeg"/><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hyperlink" Target="mailto:Michael.Moll@cern.ch" TargetMode="External"/><Relationship Id="rId5" Type="http://schemas.openxmlformats.org/officeDocument/2006/relationships/hyperlink" Target="mailto:Marcos.Fernandez@cern.ch" TargetMode="External"/><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image" Target="../media/image43.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jpeg"/></Relationships>
</file>

<file path=ppt/slides/_rels/slide2.xml.rels><?xml version="1.0" encoding="UTF-8" standalone="yes"?>
<Relationships xmlns="http://schemas.openxmlformats.org/package/2006/relationships"><Relationship Id="rId11" Type="http://schemas.openxmlformats.org/officeDocument/2006/relationships/image" Target="../media/image13.jpeg"/><Relationship Id="rId12" Type="http://schemas.openxmlformats.org/officeDocument/2006/relationships/image" Target="../media/image14.jpeg"/><Relationship Id="rId13"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image" Target="../media/image4.jpe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jpeg"/><Relationship Id="rId10" Type="http://schemas.openxmlformats.org/officeDocument/2006/relationships/image" Target="../media/image12.jpeg"/></Relationships>
</file>

<file path=ppt/slides/_rels/slide3.xml.rels><?xml version="1.0" encoding="UTF-8" standalone="yes"?>
<Relationships xmlns="http://schemas.openxmlformats.org/package/2006/relationships"><Relationship Id="rId11" Type="http://schemas.openxmlformats.org/officeDocument/2006/relationships/image" Target="../media/image24.png"/><Relationship Id="rId12" Type="http://schemas.openxmlformats.org/officeDocument/2006/relationships/image" Target="../media/image25.png"/><Relationship Id="rId13" Type="http://schemas.openxmlformats.org/officeDocument/2006/relationships/image" Target="../media/image26.png"/><Relationship Id="rId14"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9" Type="http://schemas.openxmlformats.org/officeDocument/2006/relationships/image" Target="../media/image22.png"/><Relationship Id="rId10"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obs.web.cern.ch/programme/summer-student-programme/workshop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png"/><Relationship Id="rId3"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emf"/><Relationship Id="rId1" Type="http://schemas.openxmlformats.org/officeDocument/2006/relationships/slideLayout" Target="../slideLayouts/slideLayout6.xml"/><Relationship Id="rId2"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77788" y="120650"/>
          <a:ext cx="4813300" cy="2319338"/>
        </p:xfrm>
        <a:graphic>
          <a:graphicData uri="http://schemas.openxmlformats.org/presentationml/2006/ole">
            <mc:AlternateContent xmlns:mc="http://schemas.openxmlformats.org/markup-compatibility/2006">
              <mc:Choice xmlns:v="urn:schemas-microsoft-com:vml" Requires="v">
                <p:oleObj spid="_x0000_s1051" name="Corel PHOTO-PAINT 7.0 Image" r:id="rId3" imgW="2886478" imgH="1390844" progId="">
                  <p:embed/>
                </p:oleObj>
              </mc:Choice>
              <mc:Fallback>
                <p:oleObj name="Corel PHOTO-PAINT 7.0 Image" r:id="rId3" imgW="2886478" imgH="1390844"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88" y="120650"/>
                        <a:ext cx="4813300" cy="231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5562600" y="4281488"/>
          <a:ext cx="2590800" cy="2290762"/>
        </p:xfrm>
        <a:graphic>
          <a:graphicData uri="http://schemas.openxmlformats.org/presentationml/2006/ole">
            <mc:AlternateContent xmlns:mc="http://schemas.openxmlformats.org/markup-compatibility/2006">
              <mc:Choice xmlns:v="urn:schemas-microsoft-com:vml" Requires="v">
                <p:oleObj spid="_x0000_s1052" name="CorelPhotoPaint.Image.6" r:id="rId5" imgW="1400000" imgH="1238423" progId="">
                  <p:embed/>
                </p:oleObj>
              </mc:Choice>
              <mc:Fallback>
                <p:oleObj name="CorelPhotoPaint.Image.6" r:id="rId5" imgW="1400000" imgH="1238423" progId="">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4281488"/>
                        <a:ext cx="2590800" cy="229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29" name="Text Box 4"/>
          <p:cNvSpPr txBox="1">
            <a:spLocks noChangeArrowheads="1"/>
          </p:cNvSpPr>
          <p:nvPr/>
        </p:nvSpPr>
        <p:spPr bwMode="auto">
          <a:xfrm>
            <a:off x="5144286" y="381000"/>
            <a:ext cx="3687778" cy="3170099"/>
          </a:xfrm>
          <a:prstGeom prst="rect">
            <a:avLst/>
          </a:prstGeom>
          <a:noFill/>
          <a:ln w="9525">
            <a:noFill/>
            <a:miter lim="800000"/>
            <a:headEnd/>
            <a:tailEnd/>
          </a:ln>
        </p:spPr>
        <p:txBody>
          <a:bodyPr wrap="none">
            <a:spAutoFit/>
          </a:bodyPr>
          <a:lstStyle/>
          <a:p>
            <a:pPr algn="ctr"/>
            <a:r>
              <a:rPr lang="en-GB" sz="2400" dirty="0">
                <a:solidFill>
                  <a:schemeClr val="tx1"/>
                </a:solidFill>
                <a:latin typeface="+mj-lt"/>
              </a:rPr>
              <a:t>A short introduction to the</a:t>
            </a:r>
          </a:p>
          <a:p>
            <a:pPr algn="ctr"/>
            <a:r>
              <a:rPr lang="en-GB" sz="4400" b="1" dirty="0" smtClean="0">
                <a:solidFill>
                  <a:srgbClr val="FF3300"/>
                </a:solidFill>
                <a:latin typeface="+mj-lt"/>
              </a:rPr>
              <a:t>2014</a:t>
            </a:r>
            <a:endParaRPr lang="en-GB" sz="4400" b="1" dirty="0">
              <a:solidFill>
                <a:srgbClr val="FF3300"/>
              </a:solidFill>
              <a:latin typeface="+mj-lt"/>
            </a:endParaRPr>
          </a:p>
          <a:p>
            <a:pPr algn="ctr"/>
            <a:r>
              <a:rPr lang="en-GB" sz="4400" b="1" dirty="0">
                <a:solidFill>
                  <a:srgbClr val="FF3300"/>
                </a:solidFill>
                <a:latin typeface="+mj-lt"/>
              </a:rPr>
              <a:t>Summer </a:t>
            </a:r>
          </a:p>
          <a:p>
            <a:pPr algn="ctr"/>
            <a:r>
              <a:rPr lang="en-GB" sz="4400" b="1" dirty="0" smtClean="0">
                <a:solidFill>
                  <a:srgbClr val="FF3300"/>
                </a:solidFill>
                <a:latin typeface="+mj-lt"/>
              </a:rPr>
              <a:t>Student</a:t>
            </a:r>
            <a:endParaRPr lang="en-GB" sz="4400" b="1" dirty="0">
              <a:solidFill>
                <a:srgbClr val="FF3300"/>
              </a:solidFill>
              <a:latin typeface="+mj-lt"/>
            </a:endParaRPr>
          </a:p>
          <a:p>
            <a:pPr algn="ctr"/>
            <a:r>
              <a:rPr lang="en-GB" sz="4400" b="1" dirty="0">
                <a:solidFill>
                  <a:srgbClr val="FF3300"/>
                </a:solidFill>
                <a:latin typeface="+mj-lt"/>
              </a:rPr>
              <a:t>Labs</a:t>
            </a:r>
          </a:p>
        </p:txBody>
      </p:sp>
      <p:sp>
        <p:nvSpPr>
          <p:cNvPr id="1030" name="Text Box 5"/>
          <p:cNvSpPr txBox="1">
            <a:spLocks noChangeArrowheads="1"/>
          </p:cNvSpPr>
          <p:nvPr/>
        </p:nvSpPr>
        <p:spPr bwMode="auto">
          <a:xfrm>
            <a:off x="177800" y="6115050"/>
            <a:ext cx="3628618" cy="338554"/>
          </a:xfrm>
          <a:prstGeom prst="rect">
            <a:avLst/>
          </a:prstGeom>
          <a:noFill/>
          <a:ln w="9525">
            <a:noFill/>
            <a:miter lim="800000"/>
            <a:headEnd/>
            <a:tailEnd/>
          </a:ln>
        </p:spPr>
        <p:txBody>
          <a:bodyPr wrap="none">
            <a:spAutoFit/>
          </a:bodyPr>
          <a:lstStyle/>
          <a:p>
            <a:r>
              <a:rPr lang="en-GB" sz="1600" dirty="0" smtClean="0">
                <a:solidFill>
                  <a:schemeClr val="tx1"/>
                </a:solidFill>
                <a:latin typeface="+mj-lt"/>
              </a:rPr>
              <a:t>Niko Neufeld</a:t>
            </a:r>
            <a:r>
              <a:rPr lang="en-GB" sz="1600" dirty="0" smtClean="0">
                <a:solidFill>
                  <a:schemeClr val="tx1"/>
                </a:solidFill>
                <a:latin typeface="+mj-lt"/>
              </a:rPr>
              <a:t>, </a:t>
            </a:r>
            <a:r>
              <a:rPr lang="en-GB" sz="1600" dirty="0">
                <a:solidFill>
                  <a:schemeClr val="tx1"/>
                </a:solidFill>
                <a:latin typeface="+mj-lt"/>
              </a:rPr>
              <a:t>CERN-PH / </a:t>
            </a:r>
            <a:r>
              <a:rPr lang="en-GB" sz="1600" dirty="0" smtClean="0">
                <a:solidFill>
                  <a:schemeClr val="tx1"/>
                </a:solidFill>
                <a:latin typeface="+mj-lt"/>
              </a:rPr>
              <a:t>4 </a:t>
            </a:r>
            <a:r>
              <a:rPr lang="en-GB" sz="1600" dirty="0">
                <a:solidFill>
                  <a:schemeClr val="tx1"/>
                </a:solidFill>
                <a:latin typeface="+mj-lt"/>
              </a:rPr>
              <a:t>July </a:t>
            </a:r>
            <a:r>
              <a:rPr lang="en-GB" sz="1600" dirty="0" smtClean="0">
                <a:solidFill>
                  <a:schemeClr val="tx1"/>
                </a:solidFill>
                <a:latin typeface="+mj-lt"/>
              </a:rPr>
              <a:t>2012</a:t>
            </a:r>
            <a:endParaRPr lang="en-GB" sz="1600" dirty="0">
              <a:solidFill>
                <a:schemeClr val="tx1"/>
              </a:solidFill>
              <a:latin typeface="+mj-lt"/>
            </a:endParaRPr>
          </a:p>
        </p:txBody>
      </p:sp>
      <p:graphicFrame>
        <p:nvGraphicFramePr>
          <p:cNvPr id="1028" name="Object 6"/>
          <p:cNvGraphicFramePr>
            <a:graphicFrameLocks noChangeAspect="1"/>
          </p:cNvGraphicFramePr>
          <p:nvPr/>
        </p:nvGraphicFramePr>
        <p:xfrm>
          <a:off x="1258888" y="2590800"/>
          <a:ext cx="3846512" cy="3255963"/>
        </p:xfrm>
        <a:graphic>
          <a:graphicData uri="http://schemas.openxmlformats.org/presentationml/2006/ole">
            <mc:AlternateContent xmlns:mc="http://schemas.openxmlformats.org/markup-compatibility/2006">
              <mc:Choice xmlns:v="urn:schemas-microsoft-com:vml" Requires="v">
                <p:oleObj spid="_x0000_s1053" name="Corel PHOTO-PAINT 11.0 Image" r:id="rId7" imgW="713143" imgH="603352" progId="">
                  <p:embed/>
                </p:oleObj>
              </mc:Choice>
              <mc:Fallback>
                <p:oleObj name="Corel PHOTO-PAINT 11.0 Image" r:id="rId7" imgW="713143" imgH="603352" progId="">
                  <p:embed/>
                  <p:pic>
                    <p:nvPicPr>
                      <p:cNvPr id="0" name="Object 6"/>
                      <p:cNvPicPr>
                        <a:picLocks noChangeAspect="1" noChangeArrowheads="1"/>
                      </p:cNvPicPr>
                      <p:nvPr/>
                    </p:nvPicPr>
                    <p:blipFill>
                      <a:blip r:embed="rId8">
                        <a:lum bright="-16000" contrast="42000"/>
                        <a:extLst>
                          <a:ext uri="{28A0092B-C50C-407E-A947-70E740481C1C}">
                            <a14:useLocalDpi xmlns:a14="http://schemas.microsoft.com/office/drawing/2010/main" val="0"/>
                          </a:ext>
                        </a:extLst>
                      </a:blip>
                      <a:srcRect/>
                      <a:stretch>
                        <a:fillRect/>
                      </a:stretch>
                    </p:blipFill>
                    <p:spPr bwMode="auto">
                      <a:xfrm>
                        <a:off x="1258888" y="2590800"/>
                        <a:ext cx="3846512"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1742055099"/>
              </p:ext>
            </p:extLst>
          </p:nvPr>
        </p:nvGraphicFramePr>
        <p:xfrm>
          <a:off x="3646488" y="2073275"/>
          <a:ext cx="5497512" cy="4784725"/>
        </p:xfrm>
        <a:graphic>
          <a:graphicData uri="http://schemas.openxmlformats.org/presentationml/2006/ole">
            <mc:AlternateContent xmlns:mc="http://schemas.openxmlformats.org/markup-compatibility/2006">
              <mc:Choice xmlns:v="urn:schemas-microsoft-com:vml" Requires="v">
                <p:oleObj spid="_x0000_s3083" name="Corel PHOTO-PAINT 11.0 Image" r:id="rId3" imgW="8066667" imgH="7019048" progId="">
                  <p:embed/>
                </p:oleObj>
              </mc:Choice>
              <mc:Fallback>
                <p:oleObj name="Corel PHOTO-PAINT 11.0 Image" r:id="rId3" imgW="8066667" imgH="7019048"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6488" y="2073275"/>
                        <a:ext cx="5497512"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075" name="Text Box 3"/>
          <p:cNvSpPr txBox="1">
            <a:spLocks noChangeArrowheads="1"/>
          </p:cNvSpPr>
          <p:nvPr/>
        </p:nvSpPr>
        <p:spPr bwMode="auto">
          <a:xfrm>
            <a:off x="87313" y="49213"/>
            <a:ext cx="8948737" cy="3293209"/>
          </a:xfrm>
          <a:prstGeom prst="rect">
            <a:avLst/>
          </a:prstGeom>
          <a:noFill/>
          <a:ln w="9525">
            <a:noFill/>
            <a:miter lim="800000"/>
            <a:headEnd/>
            <a:tailEnd/>
          </a:ln>
        </p:spPr>
        <p:txBody>
          <a:bodyPr>
            <a:spAutoFit/>
          </a:bodyPr>
          <a:lstStyle/>
          <a:p>
            <a:r>
              <a:rPr lang="en-GB" sz="2000" b="1" u="sng" dirty="0">
                <a:solidFill>
                  <a:srgbClr val="FF3300"/>
                </a:solidFill>
                <a:latin typeface="+mn-lt"/>
              </a:rPr>
              <a:t>Data Acquisition (and fun with bits lost and found).</a:t>
            </a:r>
          </a:p>
          <a:p>
            <a:r>
              <a:rPr lang="en-GB" sz="2000" dirty="0">
                <a:solidFill>
                  <a:schemeClr val="tx1"/>
                </a:solidFill>
                <a:latin typeface="+mn-lt"/>
              </a:rPr>
              <a:t>Contact persons: </a:t>
            </a:r>
          </a:p>
          <a:p>
            <a:r>
              <a:rPr lang="en-GB" sz="2000" dirty="0" smtClean="0">
                <a:latin typeface="+mn-lt"/>
              </a:rPr>
              <a:t>Niko </a:t>
            </a:r>
            <a:r>
              <a:rPr lang="en-GB" sz="2000" dirty="0" smtClean="0">
                <a:latin typeface="+mn-lt"/>
              </a:rPr>
              <a:t>Neufeld</a:t>
            </a:r>
            <a:r>
              <a:rPr lang="en-GB" sz="2000" dirty="0" smtClean="0">
                <a:latin typeface="+mn-lt"/>
                <a:cs typeface="Courier New" pitchFamily="49" charset="0"/>
              </a:rPr>
              <a:t>, </a:t>
            </a:r>
            <a:r>
              <a:rPr lang="en-GB" sz="2000" dirty="0" smtClean="0">
                <a:latin typeface="+mn-lt"/>
                <a:cs typeface="Courier New" pitchFamily="49" charset="0"/>
              </a:rPr>
              <a:t>Christophe </a:t>
            </a:r>
            <a:r>
              <a:rPr lang="en-GB" sz="2000" dirty="0" err="1" smtClean="0">
                <a:latin typeface="+mn-lt"/>
                <a:cs typeface="Courier New" pitchFamily="49" charset="0"/>
              </a:rPr>
              <a:t>Haen</a:t>
            </a:r>
            <a:r>
              <a:rPr lang="en-GB" sz="2000" dirty="0" smtClean="0">
                <a:latin typeface="+mn-lt"/>
                <a:cs typeface="Courier New" pitchFamily="49" charset="0"/>
              </a:rPr>
              <a:t> and Rainer </a:t>
            </a:r>
            <a:r>
              <a:rPr lang="en-GB" sz="2000" dirty="0" err="1" smtClean="0">
                <a:latin typeface="+mn-lt"/>
                <a:cs typeface="Courier New" pitchFamily="49" charset="0"/>
              </a:rPr>
              <a:t>Schwemmer</a:t>
            </a:r>
            <a:endParaRPr lang="en-GB" sz="2000" dirty="0">
              <a:latin typeface="+mn-lt"/>
              <a:cs typeface="Courier New" pitchFamily="49" charset="0"/>
            </a:endParaRPr>
          </a:p>
          <a:p>
            <a:r>
              <a:rPr lang="en-GB" sz="2000" dirty="0">
                <a:solidFill>
                  <a:schemeClr val="tx1"/>
                </a:solidFill>
                <a:latin typeface="+mn-lt"/>
              </a:rPr>
              <a:t>Requirements: Some basic programming experiences </a:t>
            </a:r>
          </a:p>
          <a:p>
            <a:r>
              <a:rPr lang="en-GB" sz="2000" dirty="0">
                <a:solidFill>
                  <a:schemeClr val="tx1"/>
                </a:solidFill>
                <a:latin typeface="+mn-lt"/>
              </a:rPr>
              <a:t>would be good - but that should not deter anyone.</a:t>
            </a:r>
          </a:p>
          <a:p>
            <a:r>
              <a:rPr lang="en-GB" dirty="0">
                <a:solidFill>
                  <a:schemeClr val="tx1"/>
                </a:solidFill>
                <a:latin typeface="+mn-lt"/>
              </a:rPr>
              <a:t>	4 sessions with 4 students</a:t>
            </a:r>
          </a:p>
          <a:p>
            <a:r>
              <a:rPr lang="en-GB" dirty="0">
                <a:solidFill>
                  <a:schemeClr val="tx1"/>
                </a:solidFill>
                <a:latin typeface="+mn-lt"/>
              </a:rPr>
              <a:t>Time  	: one afternoon, 14:00 – 17:00 </a:t>
            </a:r>
          </a:p>
          <a:p>
            <a:r>
              <a:rPr lang="en-GB" dirty="0">
                <a:solidFill>
                  <a:schemeClr val="tx1"/>
                </a:solidFill>
                <a:latin typeface="+mn-lt"/>
              </a:rPr>
              <a:t>Dates 	: </a:t>
            </a:r>
            <a:r>
              <a:rPr lang="en-GB" dirty="0" smtClean="0">
                <a:solidFill>
                  <a:schemeClr val="tx1"/>
                </a:solidFill>
                <a:latin typeface="+mn-lt"/>
              </a:rPr>
              <a:t>14</a:t>
            </a:r>
            <a:r>
              <a:rPr lang="en-GB" dirty="0" smtClean="0">
                <a:solidFill>
                  <a:schemeClr val="tx1"/>
                </a:solidFill>
                <a:latin typeface="+mn-lt"/>
              </a:rPr>
              <a:t>, 15, 21, 22 </a:t>
            </a:r>
            <a:r>
              <a:rPr lang="en-GB" dirty="0" smtClean="0">
                <a:solidFill>
                  <a:schemeClr val="tx1"/>
                </a:solidFill>
                <a:latin typeface="+mn-lt"/>
              </a:rPr>
              <a:t>July </a:t>
            </a:r>
            <a:endParaRPr lang="en-GB" dirty="0">
              <a:solidFill>
                <a:schemeClr val="tx1"/>
              </a:solidFill>
              <a:latin typeface="+mn-lt"/>
            </a:endParaRPr>
          </a:p>
          <a:p>
            <a:r>
              <a:rPr lang="en-GB" dirty="0">
                <a:solidFill>
                  <a:schemeClr val="tx1"/>
                </a:solidFill>
                <a:latin typeface="+mn-lt"/>
              </a:rPr>
              <a:t>Place	: Point 8 </a:t>
            </a:r>
          </a:p>
          <a:p>
            <a:r>
              <a:rPr lang="fr-CH" b="1" dirty="0" smtClean="0">
                <a:latin typeface="+mn-lt"/>
              </a:rPr>
              <a:t>Meeting at </a:t>
            </a:r>
            <a:r>
              <a:rPr lang="fr-CH" b="1" dirty="0" smtClean="0">
                <a:latin typeface="+mn-lt"/>
              </a:rPr>
              <a:t>14:00 </a:t>
            </a:r>
            <a:r>
              <a:rPr lang="fr-CH" b="1" dirty="0" smtClean="0">
                <a:latin typeface="+mn-lt"/>
              </a:rPr>
              <a:t>in 2-R-</a:t>
            </a:r>
            <a:r>
              <a:rPr lang="fr-CH" b="1" dirty="0" smtClean="0">
                <a:latin typeface="+mn-lt"/>
              </a:rPr>
              <a:t>002 </a:t>
            </a:r>
            <a:endParaRPr lang="en-GB" dirty="0" smtClean="0">
              <a:solidFill>
                <a:schemeClr val="tx1"/>
              </a:solidFill>
              <a:latin typeface="+mn-lt"/>
            </a:endParaRPr>
          </a:p>
          <a:p>
            <a:r>
              <a:rPr lang="en-GB" dirty="0" smtClean="0">
                <a:solidFill>
                  <a:schemeClr val="tx1"/>
                </a:solidFill>
                <a:latin typeface="+mn-lt"/>
              </a:rPr>
              <a:t>(</a:t>
            </a:r>
            <a:r>
              <a:rPr lang="en-GB" dirty="0">
                <a:solidFill>
                  <a:schemeClr val="tx1"/>
                </a:solidFill>
                <a:latin typeface="+mn-lt"/>
              </a:rPr>
              <a:t>transport arranged via </a:t>
            </a:r>
            <a:r>
              <a:rPr lang="en-GB" dirty="0" smtClean="0">
                <a:solidFill>
                  <a:schemeClr val="tx1"/>
                </a:solidFill>
                <a:latin typeface="+mn-lt"/>
              </a:rPr>
              <a:t>email to </a:t>
            </a:r>
            <a:r>
              <a:rPr lang="en-GB" dirty="0" err="1" smtClean="0">
                <a:solidFill>
                  <a:schemeClr val="tx1"/>
                </a:solidFill>
                <a:latin typeface="+mn-lt"/>
              </a:rPr>
              <a:t>Niko</a:t>
            </a:r>
            <a:r>
              <a:rPr lang="en-GB" dirty="0" smtClean="0">
                <a:solidFill>
                  <a:schemeClr val="tx1"/>
                </a:solidFill>
                <a:latin typeface="+mn-lt"/>
              </a:rPr>
              <a:t>) </a:t>
            </a:r>
            <a:endParaRPr lang="en-GB" dirty="0">
              <a:solidFill>
                <a:schemeClr val="tx1"/>
              </a:solidFill>
              <a:latin typeface="+mn-lt"/>
            </a:endParaRPr>
          </a:p>
        </p:txBody>
      </p:sp>
      <p:sp>
        <p:nvSpPr>
          <p:cNvPr id="3076" name="Text Box 4"/>
          <p:cNvSpPr txBox="1">
            <a:spLocks noChangeArrowheads="1"/>
          </p:cNvSpPr>
          <p:nvPr/>
        </p:nvSpPr>
        <p:spPr bwMode="auto">
          <a:xfrm>
            <a:off x="88900" y="3584575"/>
            <a:ext cx="3516313" cy="2031325"/>
          </a:xfrm>
          <a:prstGeom prst="rect">
            <a:avLst/>
          </a:prstGeom>
          <a:noFill/>
          <a:ln w="9525">
            <a:noFill/>
            <a:miter lim="800000"/>
            <a:headEnd/>
            <a:tailEnd/>
          </a:ln>
        </p:spPr>
        <p:txBody>
          <a:bodyPr>
            <a:spAutoFit/>
          </a:bodyPr>
          <a:lstStyle/>
          <a:p>
            <a:r>
              <a:rPr lang="en-GB">
                <a:latin typeface="+mn-lt"/>
              </a:rPr>
              <a:t>Real data acquisition at 1 MHz. </a:t>
            </a:r>
          </a:p>
          <a:p>
            <a:r>
              <a:rPr lang="en-GB">
                <a:latin typeface="+mn-lt"/>
              </a:rPr>
              <a:t>Follow the data through LHCb and try not to lose a single bit! </a:t>
            </a:r>
          </a:p>
          <a:p>
            <a:r>
              <a:rPr lang="en-GB">
                <a:latin typeface="+mn-lt"/>
              </a:rPr>
              <a:t>From the front-end electronics, through the readout boards, the network, the farm to tape - and not back. </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0" y="0"/>
            <a:ext cx="9144000" cy="3231654"/>
          </a:xfrm>
          <a:prstGeom prst="rect">
            <a:avLst/>
          </a:prstGeom>
          <a:noFill/>
          <a:ln w="9525">
            <a:noFill/>
            <a:miter lim="800000"/>
            <a:headEnd/>
            <a:tailEnd/>
          </a:ln>
        </p:spPr>
        <p:txBody>
          <a:bodyPr wrap="square">
            <a:spAutoFit/>
          </a:bodyPr>
          <a:lstStyle/>
          <a:p>
            <a:r>
              <a:rPr lang="en-US" sz="2000" b="1" u="sng" dirty="0" smtClean="0">
                <a:solidFill>
                  <a:srgbClr val="FF0000"/>
                </a:solidFill>
                <a:latin typeface="+mn-lt"/>
              </a:rPr>
              <a:t>Characterization of a particle detector using cosmic particles</a:t>
            </a:r>
          </a:p>
          <a:p>
            <a:r>
              <a:rPr lang="en-US" sz="2000" b="1" dirty="0" smtClean="0">
                <a:latin typeface="+mn-lt"/>
              </a:rPr>
              <a:t>(it is the 100</a:t>
            </a:r>
            <a:r>
              <a:rPr lang="en-US" sz="2000" b="1" baseline="30000" dirty="0" smtClean="0">
                <a:latin typeface="+mn-lt"/>
              </a:rPr>
              <a:t>th</a:t>
            </a:r>
            <a:r>
              <a:rPr lang="en-US" sz="2000" b="1" dirty="0" smtClean="0">
                <a:latin typeface="+mn-lt"/>
              </a:rPr>
              <a:t> anniversary of </a:t>
            </a:r>
            <a:r>
              <a:rPr lang="en-US" sz="2000" b="1" dirty="0" err="1" smtClean="0">
                <a:latin typeface="+mn-lt"/>
              </a:rPr>
              <a:t>cosmics</a:t>
            </a:r>
            <a:r>
              <a:rPr lang="en-US" sz="2000" b="1" dirty="0" smtClean="0">
                <a:latin typeface="+mn-lt"/>
              </a:rPr>
              <a:t> detection)</a:t>
            </a:r>
          </a:p>
          <a:p>
            <a:r>
              <a:rPr lang="en-GB" dirty="0" smtClean="0">
                <a:solidFill>
                  <a:schemeClr val="tx1"/>
                </a:solidFill>
                <a:latin typeface="+mn-lt"/>
                <a:cs typeface="Times New Roman" pitchFamily="16" charset="0"/>
              </a:rPr>
              <a:t>Contact </a:t>
            </a:r>
            <a:r>
              <a:rPr lang="en-GB" dirty="0">
                <a:solidFill>
                  <a:schemeClr val="tx1"/>
                </a:solidFill>
                <a:latin typeface="+mn-lt"/>
                <a:cs typeface="Times New Roman" pitchFamily="16" charset="0"/>
              </a:rPr>
              <a:t>Persons :</a:t>
            </a:r>
            <a:r>
              <a:rPr lang="en-GB" dirty="0">
                <a:solidFill>
                  <a:schemeClr val="tx1"/>
                </a:solidFill>
                <a:latin typeface="+mn-lt"/>
                <a:cs typeface="Courier New" pitchFamily="49" charset="0"/>
              </a:rPr>
              <a:t> </a:t>
            </a:r>
          </a:p>
          <a:p>
            <a:r>
              <a:rPr lang="en-GB" sz="2000" dirty="0" err="1" smtClean="0">
                <a:latin typeface="+mn-lt"/>
                <a:cs typeface="Courier New" pitchFamily="49" charset="0"/>
              </a:rPr>
              <a:t>Sune</a:t>
            </a:r>
            <a:r>
              <a:rPr lang="en-GB" sz="2000" dirty="0" smtClean="0">
                <a:latin typeface="+mn-lt"/>
                <a:cs typeface="Courier New" pitchFamily="49" charset="0"/>
              </a:rPr>
              <a:t> </a:t>
            </a:r>
            <a:r>
              <a:rPr lang="en-GB" sz="2000" dirty="0" err="1" smtClean="0">
                <a:latin typeface="+mn-lt"/>
                <a:cs typeface="Courier New" pitchFamily="49" charset="0"/>
              </a:rPr>
              <a:t>Jakobsen</a:t>
            </a:r>
            <a:r>
              <a:rPr lang="en-GB" sz="2000" dirty="0" smtClean="0">
                <a:latin typeface="+mn-lt"/>
                <a:cs typeface="Courier New" pitchFamily="49" charset="0"/>
              </a:rPr>
              <a:t> and Christian </a:t>
            </a:r>
            <a:r>
              <a:rPr lang="en-GB" sz="2000" dirty="0" err="1" smtClean="0">
                <a:latin typeface="+mn-lt"/>
                <a:cs typeface="Courier New" pitchFamily="49" charset="0"/>
              </a:rPr>
              <a:t>Joram</a:t>
            </a:r>
            <a:endParaRPr lang="en-GB" sz="2000" dirty="0">
              <a:latin typeface="+mn-lt"/>
              <a:cs typeface="Times New Roman" pitchFamily="16" charset="0"/>
            </a:endParaRPr>
          </a:p>
          <a:p>
            <a:r>
              <a:rPr lang="en-GB" dirty="0">
                <a:solidFill>
                  <a:schemeClr val="tx1"/>
                </a:solidFill>
                <a:latin typeface="+mn-lt"/>
                <a:cs typeface="Courier New" pitchFamily="49" charset="0"/>
              </a:rPr>
              <a:t>		3 afternoons with 3 students. </a:t>
            </a:r>
            <a:endParaRPr lang="en-GB" dirty="0">
              <a:solidFill>
                <a:schemeClr val="tx1"/>
              </a:solidFill>
              <a:latin typeface="+mn-lt"/>
              <a:cs typeface="Times New Roman" pitchFamily="16" charset="0"/>
            </a:endParaRPr>
          </a:p>
          <a:p>
            <a:r>
              <a:rPr lang="en-GB" dirty="0">
                <a:solidFill>
                  <a:schemeClr val="tx1"/>
                </a:solidFill>
                <a:latin typeface="+mn-lt"/>
                <a:cs typeface="Courier New" pitchFamily="49" charset="0"/>
              </a:rPr>
              <a:t>When:		</a:t>
            </a:r>
            <a:r>
              <a:rPr lang="en-GB" dirty="0" smtClean="0">
                <a:solidFill>
                  <a:schemeClr val="tx1"/>
                </a:solidFill>
                <a:latin typeface="+mn-lt"/>
                <a:cs typeface="Courier New" pitchFamily="49" charset="0"/>
              </a:rPr>
              <a:t>12</a:t>
            </a:r>
            <a:r>
              <a:rPr lang="en-GB" dirty="0" smtClean="0">
                <a:solidFill>
                  <a:schemeClr val="tx1"/>
                </a:solidFill>
                <a:latin typeface="+mn-lt"/>
              </a:rPr>
              <a:t>, 14 </a:t>
            </a:r>
            <a:r>
              <a:rPr lang="en-GB" dirty="0">
                <a:solidFill>
                  <a:schemeClr val="tx1"/>
                </a:solidFill>
                <a:latin typeface="+mn-lt"/>
              </a:rPr>
              <a:t>and </a:t>
            </a:r>
            <a:r>
              <a:rPr lang="en-GB" dirty="0" smtClean="0">
                <a:solidFill>
                  <a:schemeClr val="tx1"/>
                </a:solidFill>
                <a:latin typeface="+mn-lt"/>
              </a:rPr>
              <a:t>15</a:t>
            </a:r>
            <a:r>
              <a:rPr lang="en-GB" dirty="0" smtClean="0">
                <a:solidFill>
                  <a:schemeClr val="tx1"/>
                </a:solidFill>
                <a:latin typeface="+mn-lt"/>
              </a:rPr>
              <a:t> August  </a:t>
            </a:r>
            <a:r>
              <a:rPr lang="en-GB" dirty="0">
                <a:solidFill>
                  <a:schemeClr val="tx1"/>
                </a:solidFill>
                <a:latin typeface="+mn-lt"/>
              </a:rPr>
              <a:t>14:00 to </a:t>
            </a:r>
            <a:r>
              <a:rPr lang="en-GB" dirty="0" smtClean="0">
                <a:solidFill>
                  <a:schemeClr val="tx1"/>
                </a:solidFill>
                <a:latin typeface="+mn-lt"/>
              </a:rPr>
              <a:t>17</a:t>
            </a:r>
            <a:r>
              <a:rPr lang="en-GB" dirty="0" smtClean="0">
                <a:solidFill>
                  <a:schemeClr val="tx1"/>
                </a:solidFill>
                <a:latin typeface="+mn-lt"/>
              </a:rPr>
              <a:t>:</a:t>
            </a:r>
            <a:r>
              <a:rPr lang="en-GB" dirty="0">
                <a:solidFill>
                  <a:schemeClr val="tx1"/>
                </a:solidFill>
                <a:latin typeface="+mn-lt"/>
              </a:rPr>
              <a:t>3</a:t>
            </a:r>
            <a:r>
              <a:rPr lang="en-GB" dirty="0" smtClean="0">
                <a:solidFill>
                  <a:schemeClr val="tx1"/>
                </a:solidFill>
                <a:latin typeface="+mn-lt"/>
              </a:rPr>
              <a:t>0</a:t>
            </a:r>
            <a:endParaRPr lang="en-GB" dirty="0">
              <a:solidFill>
                <a:schemeClr val="tx1"/>
              </a:solidFill>
              <a:latin typeface="+mn-lt"/>
              <a:cs typeface="Times New Roman" pitchFamily="16" charset="0"/>
            </a:endParaRPr>
          </a:p>
          <a:p>
            <a:r>
              <a:rPr lang="en-GB" dirty="0">
                <a:solidFill>
                  <a:schemeClr val="tx1"/>
                </a:solidFill>
                <a:latin typeface="+mn-lt"/>
                <a:cs typeface="Courier New" pitchFamily="49" charset="0"/>
              </a:rPr>
              <a:t>Where:		Meeting room: 3-R-020.</a:t>
            </a:r>
          </a:p>
          <a:p>
            <a:r>
              <a:rPr lang="en-GB" dirty="0">
                <a:solidFill>
                  <a:schemeClr val="tx1"/>
                </a:solidFill>
                <a:latin typeface="+mn-lt"/>
                <a:cs typeface="Courier New" pitchFamily="49" charset="0"/>
              </a:rPr>
              <a:t>What:	</a:t>
            </a:r>
            <a:r>
              <a:rPr lang="en-US" dirty="0" smtClean="0">
                <a:latin typeface="+mn-lt"/>
              </a:rPr>
              <a:t>Hands-on experience with photomultipliers, oscilloscopes, scintillators, 	light guides, wavelength shifters and </a:t>
            </a:r>
            <a:r>
              <a:rPr lang="en-US" dirty="0" err="1" smtClean="0">
                <a:latin typeface="+mn-lt"/>
              </a:rPr>
              <a:t>monochromators</a:t>
            </a:r>
            <a:r>
              <a:rPr lang="en-US" dirty="0" smtClean="0">
                <a:latin typeface="+mn-lt"/>
              </a:rPr>
              <a:t>.</a:t>
            </a:r>
          </a:p>
          <a:p>
            <a:r>
              <a:rPr lang="en-US" dirty="0">
                <a:solidFill>
                  <a:schemeClr val="tx1"/>
                </a:solidFill>
                <a:latin typeface="+mn-lt"/>
                <a:cs typeface="Courier New" pitchFamily="49" charset="0"/>
              </a:rPr>
              <a:t>- measure the </a:t>
            </a:r>
            <a:r>
              <a:rPr lang="en-US" dirty="0" err="1">
                <a:solidFill>
                  <a:schemeClr val="tx1"/>
                </a:solidFill>
                <a:latin typeface="+mn-lt"/>
                <a:cs typeface="Courier New" pitchFamily="49" charset="0"/>
              </a:rPr>
              <a:t>photodetection</a:t>
            </a:r>
            <a:r>
              <a:rPr lang="en-US" dirty="0">
                <a:solidFill>
                  <a:schemeClr val="tx1"/>
                </a:solidFill>
                <a:latin typeface="+mn-lt"/>
                <a:cs typeface="Courier New" pitchFamily="49" charset="0"/>
              </a:rPr>
              <a:t> efficiency (PDE) of a silicon photomultiplier (</a:t>
            </a:r>
            <a:r>
              <a:rPr lang="en-US" dirty="0" err="1">
                <a:solidFill>
                  <a:schemeClr val="tx1"/>
                </a:solidFill>
                <a:latin typeface="+mn-lt"/>
                <a:cs typeface="Courier New" pitchFamily="49" charset="0"/>
              </a:rPr>
              <a:t>SiPM</a:t>
            </a:r>
            <a:r>
              <a:rPr lang="en-US" dirty="0">
                <a:solidFill>
                  <a:schemeClr val="tx1"/>
                </a:solidFill>
                <a:latin typeface="+mn-lt"/>
                <a:cs typeface="Courier New" pitchFamily="49" charset="0"/>
              </a:rPr>
              <a:t>)</a:t>
            </a:r>
          </a:p>
          <a:p>
            <a:endParaRPr lang="en-GB" dirty="0">
              <a:solidFill>
                <a:schemeClr val="tx1"/>
              </a:solidFill>
              <a:latin typeface="+mn-lt"/>
              <a:cs typeface="Courier New" pitchFamily="49" charset="0"/>
            </a:endParaRPr>
          </a:p>
        </p:txBody>
      </p:sp>
      <p:graphicFrame>
        <p:nvGraphicFramePr>
          <p:cNvPr id="2050" name="Object 3"/>
          <p:cNvGraphicFramePr>
            <a:graphicFrameLocks noChangeAspect="1"/>
          </p:cNvGraphicFramePr>
          <p:nvPr/>
        </p:nvGraphicFramePr>
        <p:xfrm>
          <a:off x="63500" y="3128963"/>
          <a:ext cx="5141913" cy="2484437"/>
        </p:xfrm>
        <a:graphic>
          <a:graphicData uri="http://schemas.openxmlformats.org/presentationml/2006/ole">
            <mc:AlternateContent xmlns:mc="http://schemas.openxmlformats.org/markup-compatibility/2006">
              <mc:Choice xmlns:v="urn:schemas-microsoft-com:vml" Requires="v">
                <p:oleObj spid="_x0000_s2059" name="CorelPhotoPaint.Image.10" r:id="rId3" imgW="6158496" imgH="2976000" progId="">
                  <p:embed/>
                </p:oleObj>
              </mc:Choice>
              <mc:Fallback>
                <p:oleObj name="CorelPhotoPaint.Image.10" r:id="rId3" imgW="6158496" imgH="297600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 y="3128963"/>
                        <a:ext cx="5141913" cy="248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052" name="Text Box 4"/>
          <p:cNvSpPr txBox="1">
            <a:spLocks noChangeArrowheads="1"/>
          </p:cNvSpPr>
          <p:nvPr/>
        </p:nvSpPr>
        <p:spPr bwMode="auto">
          <a:xfrm>
            <a:off x="5097463" y="5959475"/>
            <a:ext cx="3886200" cy="854075"/>
          </a:xfrm>
          <a:prstGeom prst="rect">
            <a:avLst/>
          </a:prstGeom>
          <a:noFill/>
          <a:ln w="9525">
            <a:noFill/>
            <a:miter lim="800000"/>
            <a:headEnd/>
            <a:tailEnd/>
          </a:ln>
        </p:spPr>
        <p:txBody>
          <a:bodyPr>
            <a:spAutoFit/>
          </a:bodyPr>
          <a:lstStyle/>
          <a:p>
            <a:r>
              <a:rPr lang="en-GB" sz="1000" b="1">
                <a:solidFill>
                  <a:srgbClr val="000000"/>
                </a:solidFill>
                <a:latin typeface="Courier New" pitchFamily="49" charset="0"/>
              </a:rPr>
              <a:t>CERN photo CERN-EX-9201043</a:t>
            </a:r>
          </a:p>
          <a:p>
            <a:r>
              <a:rPr lang="en-GB" sz="1000">
                <a:solidFill>
                  <a:srgbClr val="000000"/>
                </a:solidFill>
                <a:latin typeface="Courier New" pitchFamily="49" charset="0"/>
              </a:rPr>
              <a:t>End part of the scintillating fibre detector of the CHORUS experiment. There are 1 million fibres and each fibre has a diameter of 500 .micron.m.</a:t>
            </a:r>
          </a:p>
        </p:txBody>
      </p:sp>
      <p:pic>
        <p:nvPicPr>
          <p:cNvPr id="2053" name="Picture 5" descr="scintillating_fibres"/>
          <p:cNvPicPr>
            <a:picLocks noChangeAspect="1" noChangeArrowheads="1"/>
          </p:cNvPicPr>
          <p:nvPr/>
        </p:nvPicPr>
        <p:blipFill>
          <a:blip r:embed="rId5" cstate="print"/>
          <a:srcRect/>
          <a:stretch>
            <a:fillRect/>
          </a:stretch>
        </p:blipFill>
        <p:spPr bwMode="auto">
          <a:xfrm>
            <a:off x="5233988" y="2968625"/>
            <a:ext cx="3692525" cy="2997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4" descr="ams_silicon"/>
          <p:cNvPicPr>
            <a:picLocks noChangeAspect="1" noChangeArrowheads="1"/>
          </p:cNvPicPr>
          <p:nvPr/>
        </p:nvPicPr>
        <p:blipFill>
          <a:blip r:embed="rId2" cstate="print"/>
          <a:srcRect/>
          <a:stretch>
            <a:fillRect/>
          </a:stretch>
        </p:blipFill>
        <p:spPr bwMode="auto">
          <a:xfrm>
            <a:off x="4759325" y="3876675"/>
            <a:ext cx="4270375" cy="2874963"/>
          </a:xfrm>
          <a:prstGeom prst="rect">
            <a:avLst/>
          </a:prstGeom>
          <a:noFill/>
          <a:ln w="9525">
            <a:noFill/>
            <a:miter lim="800000"/>
            <a:headEnd/>
            <a:tailEnd/>
          </a:ln>
        </p:spPr>
      </p:pic>
      <p:pic>
        <p:nvPicPr>
          <p:cNvPr id="11268" name="Picture 7" descr="silicon_cms"/>
          <p:cNvPicPr>
            <a:picLocks noChangeAspect="1" noChangeArrowheads="1"/>
          </p:cNvPicPr>
          <p:nvPr/>
        </p:nvPicPr>
        <p:blipFill>
          <a:blip r:embed="rId3" cstate="print"/>
          <a:srcRect/>
          <a:stretch>
            <a:fillRect/>
          </a:stretch>
        </p:blipFill>
        <p:spPr bwMode="auto">
          <a:xfrm>
            <a:off x="0" y="3863975"/>
            <a:ext cx="4572000" cy="2994025"/>
          </a:xfrm>
          <a:prstGeom prst="rect">
            <a:avLst/>
          </a:prstGeom>
          <a:noFill/>
          <a:ln w="9525">
            <a:noFill/>
            <a:miter lim="800000"/>
            <a:headEnd/>
            <a:tailEnd/>
          </a:ln>
        </p:spPr>
      </p:pic>
      <p:sp>
        <p:nvSpPr>
          <p:cNvPr id="11266" name="Text Box 2"/>
          <p:cNvSpPr txBox="1">
            <a:spLocks noChangeArrowheads="1"/>
          </p:cNvSpPr>
          <p:nvPr/>
        </p:nvSpPr>
        <p:spPr bwMode="auto">
          <a:xfrm>
            <a:off x="0" y="0"/>
            <a:ext cx="9090025" cy="4339650"/>
          </a:xfrm>
          <a:prstGeom prst="rect">
            <a:avLst/>
          </a:prstGeom>
          <a:solidFill>
            <a:schemeClr val="bg1"/>
          </a:solidFill>
          <a:ln w="9525">
            <a:noFill/>
            <a:miter lim="800000"/>
            <a:headEnd/>
            <a:tailEnd/>
          </a:ln>
        </p:spPr>
        <p:txBody>
          <a:bodyPr>
            <a:spAutoFit/>
          </a:bodyPr>
          <a:lstStyle/>
          <a:p>
            <a:r>
              <a:rPr lang="en-GB" sz="2000" b="1" u="sng" dirty="0">
                <a:solidFill>
                  <a:srgbClr val="FF3300"/>
                </a:solidFill>
              </a:rPr>
              <a:t>Characterization of irradiated silicon sensors</a:t>
            </a:r>
            <a:r>
              <a:rPr lang="en-GB" sz="2000" b="1" dirty="0">
                <a:solidFill>
                  <a:srgbClr val="FF3300"/>
                </a:solidFill>
              </a:rPr>
              <a:t>.</a:t>
            </a:r>
            <a:r>
              <a:rPr lang="en-GB" sz="2000" b="1" u="sng" dirty="0">
                <a:solidFill>
                  <a:srgbClr val="FF3300"/>
                </a:solidFill>
                <a:cs typeface="Courier New" pitchFamily="49" charset="0"/>
              </a:rPr>
              <a:t> </a:t>
            </a:r>
            <a:endParaRPr lang="en-GB" sz="2000" b="1" u="sng" dirty="0">
              <a:solidFill>
                <a:srgbClr val="FF3300"/>
              </a:solidFill>
              <a:cs typeface="Times New Roman" pitchFamily="16" charset="0"/>
            </a:endParaRPr>
          </a:p>
          <a:p>
            <a:r>
              <a:rPr lang="en-GB" dirty="0">
                <a:solidFill>
                  <a:schemeClr val="tx1"/>
                </a:solidFill>
                <a:cs typeface="Times New Roman" pitchFamily="16" charset="0"/>
              </a:rPr>
              <a:t>Contacts:</a:t>
            </a:r>
            <a:r>
              <a:rPr lang="en-GB" dirty="0">
                <a:solidFill>
                  <a:schemeClr val="tx1"/>
                </a:solidFill>
                <a:cs typeface="Courier New" pitchFamily="49" charset="0"/>
              </a:rPr>
              <a:t> </a:t>
            </a:r>
            <a:r>
              <a:rPr lang="pt-BR" sz="2000" dirty="0" smtClean="0">
                <a:hlinkClick r:id="rId4"/>
              </a:rPr>
              <a:t>Michael Moll</a:t>
            </a:r>
            <a:r>
              <a:rPr lang="pt-BR" sz="2000" dirty="0" smtClean="0"/>
              <a:t>, Christian </a:t>
            </a:r>
            <a:r>
              <a:rPr lang="pt-BR" sz="2000" dirty="0" err="1" smtClean="0"/>
              <a:t>Gallrap</a:t>
            </a:r>
            <a:r>
              <a:rPr lang="pt-BR" sz="2000" dirty="0" smtClean="0"/>
              <a:t>, Hannes </a:t>
            </a:r>
            <a:r>
              <a:rPr lang="pt-BR" sz="2000" dirty="0" err="1" smtClean="0"/>
              <a:t>Neugebauer</a:t>
            </a:r>
            <a:r>
              <a:rPr lang="pt-BR" sz="2000" dirty="0" smtClean="0"/>
              <a:t>, </a:t>
            </a:r>
            <a:r>
              <a:rPr lang="pt-BR" sz="2000" dirty="0" smtClean="0">
                <a:hlinkClick r:id="rId5"/>
              </a:rPr>
              <a:t>Marcos Fernandez Garcia</a:t>
            </a:r>
            <a:r>
              <a:rPr lang="pt-BR" sz="2000" dirty="0" smtClean="0"/>
              <a:t> </a:t>
            </a:r>
            <a:endParaRPr lang="en-GB" sz="2000" dirty="0">
              <a:cs typeface="Times New Roman" pitchFamily="16" charset="0"/>
            </a:endParaRPr>
          </a:p>
          <a:p>
            <a:r>
              <a:rPr lang="en-GB" dirty="0">
                <a:solidFill>
                  <a:schemeClr val="tx1"/>
                </a:solidFill>
                <a:cs typeface="Courier New" pitchFamily="49" charset="0"/>
              </a:rPr>
              <a:t>3 afternoons with 3 students.</a:t>
            </a:r>
            <a:endParaRPr lang="en-GB" dirty="0">
              <a:solidFill>
                <a:schemeClr val="tx1"/>
              </a:solidFill>
              <a:cs typeface="Times New Roman" pitchFamily="16" charset="0"/>
            </a:endParaRPr>
          </a:p>
          <a:p>
            <a:r>
              <a:rPr lang="en-GB" dirty="0">
                <a:solidFill>
                  <a:schemeClr val="tx1"/>
                </a:solidFill>
                <a:cs typeface="Courier New" pitchFamily="49" charset="0"/>
              </a:rPr>
              <a:t>When:	</a:t>
            </a:r>
            <a:r>
              <a:rPr lang="en-GB" dirty="0" smtClean="0">
                <a:solidFill>
                  <a:schemeClr val="tx1"/>
                </a:solidFill>
              </a:rPr>
              <a:t>5, 6, 7  August</a:t>
            </a:r>
            <a:endParaRPr lang="en-GB" dirty="0">
              <a:solidFill>
                <a:schemeClr val="tx1"/>
              </a:solidFill>
            </a:endParaRPr>
          </a:p>
          <a:p>
            <a:pPr algn="just"/>
            <a:r>
              <a:rPr lang="en-GB" dirty="0"/>
              <a:t>				</a:t>
            </a:r>
            <a:r>
              <a:rPr lang="en-GB" dirty="0">
                <a:solidFill>
                  <a:srgbClr val="FF3300"/>
                </a:solidFill>
              </a:rPr>
              <a:t>+  common visit to the Si facility, </a:t>
            </a:r>
            <a:r>
              <a:rPr lang="en-GB" dirty="0" smtClean="0">
                <a:solidFill>
                  <a:srgbClr val="FF3300"/>
                </a:solidFill>
              </a:rPr>
              <a:t>8</a:t>
            </a:r>
            <a:r>
              <a:rPr lang="en-GB" baseline="30000" dirty="0" smtClean="0">
                <a:solidFill>
                  <a:srgbClr val="FF3300"/>
                </a:solidFill>
              </a:rPr>
              <a:t>th</a:t>
            </a:r>
            <a:r>
              <a:rPr lang="en-GB" dirty="0" smtClean="0">
                <a:solidFill>
                  <a:srgbClr val="FF3300"/>
                </a:solidFill>
              </a:rPr>
              <a:t> </a:t>
            </a:r>
            <a:r>
              <a:rPr lang="en-GB" dirty="0" smtClean="0">
                <a:solidFill>
                  <a:srgbClr val="FF3300"/>
                </a:solidFill>
              </a:rPr>
              <a:t> </a:t>
            </a:r>
            <a:r>
              <a:rPr lang="en-GB" dirty="0" smtClean="0">
                <a:solidFill>
                  <a:srgbClr val="FF3300"/>
                </a:solidFill>
              </a:rPr>
              <a:t>of </a:t>
            </a:r>
            <a:r>
              <a:rPr lang="en-GB" dirty="0" smtClean="0">
                <a:solidFill>
                  <a:srgbClr val="FF3300"/>
                </a:solidFill>
              </a:rPr>
              <a:t>August</a:t>
            </a:r>
            <a:endParaRPr lang="en-GB" dirty="0" smtClean="0">
              <a:solidFill>
                <a:srgbClr val="FF3300"/>
              </a:solidFill>
            </a:endParaRPr>
          </a:p>
          <a:p>
            <a:pPr algn="just"/>
            <a:r>
              <a:rPr lang="fr-CH" dirty="0" smtClean="0"/>
              <a:t>					</a:t>
            </a:r>
            <a:r>
              <a:rPr lang="fr-CH" dirty="0" smtClean="0">
                <a:solidFill>
                  <a:srgbClr val="00863D"/>
                </a:solidFill>
              </a:rPr>
              <a:t>contact: Alan </a:t>
            </a:r>
            <a:r>
              <a:rPr lang="fr-CH" dirty="0" err="1" smtClean="0">
                <a:solidFill>
                  <a:srgbClr val="00863D"/>
                </a:solidFill>
              </a:rPr>
              <a:t>Honma</a:t>
            </a:r>
            <a:r>
              <a:rPr lang="fr-CH" dirty="0" smtClean="0">
                <a:solidFill>
                  <a:srgbClr val="00863D"/>
                </a:solidFill>
              </a:rPr>
              <a:t>, Ian McGill</a:t>
            </a:r>
            <a:endParaRPr lang="en-GB" dirty="0">
              <a:solidFill>
                <a:srgbClr val="00863D"/>
              </a:solidFill>
              <a:cs typeface="Times New Roman" pitchFamily="16" charset="0"/>
            </a:endParaRPr>
          </a:p>
          <a:p>
            <a:r>
              <a:rPr lang="en-GB" dirty="0">
                <a:solidFill>
                  <a:schemeClr val="tx1"/>
                </a:solidFill>
                <a:cs typeface="Courier New" pitchFamily="49" charset="0"/>
              </a:rPr>
              <a:t>Where:	Meeting room: </a:t>
            </a:r>
            <a:r>
              <a:rPr lang="en-GB" dirty="0">
                <a:solidFill>
                  <a:schemeClr val="tx1"/>
                </a:solidFill>
              </a:rPr>
              <a:t>28-2-017</a:t>
            </a:r>
            <a:endParaRPr lang="en-GB" dirty="0">
              <a:solidFill>
                <a:schemeClr val="tx1"/>
              </a:solidFill>
              <a:cs typeface="Times New Roman" pitchFamily="16" charset="0"/>
            </a:endParaRPr>
          </a:p>
          <a:p>
            <a:r>
              <a:rPr lang="en-GB" dirty="0">
                <a:solidFill>
                  <a:schemeClr val="tx1"/>
                </a:solidFill>
                <a:cs typeface="Courier New" pitchFamily="49" charset="0"/>
              </a:rPr>
              <a:t>What:	</a:t>
            </a:r>
            <a:r>
              <a:rPr lang="en-GB" dirty="0"/>
              <a:t>We will investigate how radiation damage is influencing the silicon tracking detectors in the LHC experiments. The following properties of irradiated and non-irradiated silicon detectors will be measured: Reverse current, detector capacitance, depletion voltage and charge collection efficiency. This will give you an impression on how much detectors in the LHC will suffer from radiation damage. In a concluding discussion we will look at some possibilities on how to make detectors radiation harder. </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4038600" y="685800"/>
            <a:ext cx="5389563" cy="3429000"/>
          </a:xfrm>
          <a:prstGeom prst="rect">
            <a:avLst/>
          </a:prstGeom>
          <a:noFill/>
          <a:ln w="9525">
            <a:noFill/>
            <a:miter lim="800000"/>
            <a:headEnd/>
            <a:tailEnd/>
          </a:ln>
        </p:spPr>
      </p:pic>
      <p:sp>
        <p:nvSpPr>
          <p:cNvPr id="2051" name="Title 3"/>
          <p:cNvSpPr>
            <a:spLocks noGrp="1"/>
          </p:cNvSpPr>
          <p:nvPr>
            <p:ph type="title"/>
          </p:nvPr>
        </p:nvSpPr>
        <p:spPr>
          <a:xfrm>
            <a:off x="76200" y="0"/>
            <a:ext cx="6296000" cy="620688"/>
          </a:xfrm>
        </p:spPr>
        <p:txBody>
          <a:bodyPr/>
          <a:lstStyle/>
          <a:p>
            <a:pPr algn="l" eaLnBrk="1" hangingPunct="1"/>
            <a:r>
              <a:rPr lang="en-US" sz="2400" u="sng" dirty="0" smtClean="0">
                <a:solidFill>
                  <a:srgbClr val="FF0000"/>
                </a:solidFill>
                <a:latin typeface="Comic Sans MS" pitchFamily="66" charset="0"/>
              </a:rPr>
              <a:t>X-Rays Detection with a </a:t>
            </a:r>
            <a:r>
              <a:rPr lang="en-US" sz="2400" u="sng" dirty="0" smtClean="0">
                <a:solidFill>
                  <a:srgbClr val="FF0000"/>
                </a:solidFill>
                <a:latin typeface="Comic Sans MS" pitchFamily="66" charset="0"/>
              </a:rPr>
              <a:t>MPGD detector</a:t>
            </a:r>
            <a:endParaRPr lang="en-US" sz="2400" u="sng" dirty="0" smtClean="0">
              <a:solidFill>
                <a:srgbClr val="FF0000"/>
              </a:solidFill>
              <a:latin typeface="Comic Sans MS" pitchFamily="66" charset="0"/>
            </a:endParaRPr>
          </a:p>
        </p:txBody>
      </p:sp>
      <p:sp>
        <p:nvSpPr>
          <p:cNvPr id="5" name="Content Placeholder 4"/>
          <p:cNvSpPr>
            <a:spLocks noGrp="1"/>
          </p:cNvSpPr>
          <p:nvPr>
            <p:ph idx="1"/>
          </p:nvPr>
        </p:nvSpPr>
        <p:spPr>
          <a:xfrm>
            <a:off x="0" y="548680"/>
            <a:ext cx="5486400" cy="2209800"/>
          </a:xfrm>
        </p:spPr>
        <p:txBody>
          <a:bodyPr rtlCol="0">
            <a:normAutofit fontScale="25000" lnSpcReduction="20000"/>
          </a:bodyPr>
          <a:lstStyle/>
          <a:p>
            <a:pPr eaLnBrk="1" fontAlgn="auto" hangingPunct="1">
              <a:spcAft>
                <a:spcPts val="0"/>
              </a:spcAft>
              <a:buFont typeface="Arial" pitchFamily="34" charset="0"/>
              <a:buNone/>
              <a:defRPr/>
            </a:pPr>
            <a:r>
              <a:rPr lang="en-US" sz="5200" dirty="0" smtClean="0">
                <a:latin typeface="Comic Sans MS" pitchFamily="66" charset="0"/>
              </a:rPr>
              <a:t>Contact Persons: </a:t>
            </a:r>
            <a:r>
              <a:rPr lang="en-US" sz="5200" dirty="0" err="1" smtClean="0">
                <a:solidFill>
                  <a:srgbClr val="00B050"/>
                </a:solidFill>
                <a:latin typeface="Comic Sans MS" pitchFamily="66" charset="0"/>
              </a:rPr>
              <a:t>Leszek</a:t>
            </a:r>
            <a:r>
              <a:rPr lang="en-US" sz="5200" dirty="0" smtClean="0">
                <a:solidFill>
                  <a:srgbClr val="00B050"/>
                </a:solidFill>
                <a:latin typeface="Comic Sans MS" pitchFamily="66" charset="0"/>
              </a:rPr>
              <a:t> </a:t>
            </a:r>
            <a:r>
              <a:rPr lang="en-US" sz="5200" dirty="0" err="1" smtClean="0">
                <a:solidFill>
                  <a:srgbClr val="00B050"/>
                </a:solidFill>
                <a:latin typeface="Comic Sans MS" pitchFamily="66" charset="0"/>
              </a:rPr>
              <a:t>Ropelewsky</a:t>
            </a:r>
            <a:r>
              <a:rPr lang="en-US" sz="5200" dirty="0" smtClean="0">
                <a:solidFill>
                  <a:srgbClr val="00B050"/>
                </a:solidFill>
                <a:latin typeface="Comic Sans MS" pitchFamily="66" charset="0"/>
              </a:rPr>
              <a:t>, </a:t>
            </a:r>
            <a:r>
              <a:rPr lang="en-US" sz="5200" dirty="0" err="1" smtClean="0">
                <a:solidFill>
                  <a:srgbClr val="00B050"/>
                </a:solidFill>
                <a:latin typeface="Comic Sans MS" pitchFamily="66" charset="0"/>
              </a:rPr>
              <a:t>Eraldo</a:t>
            </a:r>
            <a:r>
              <a:rPr lang="en-US" sz="5200" dirty="0" smtClean="0">
                <a:solidFill>
                  <a:srgbClr val="00B050"/>
                </a:solidFill>
                <a:latin typeface="Comic Sans MS" pitchFamily="66" charset="0"/>
              </a:rPr>
              <a:t> </a:t>
            </a:r>
            <a:r>
              <a:rPr lang="en-US" sz="5200" dirty="0" err="1" smtClean="0">
                <a:solidFill>
                  <a:srgbClr val="00B050"/>
                </a:solidFill>
                <a:latin typeface="Comic Sans MS" pitchFamily="66" charset="0"/>
              </a:rPr>
              <a:t>Oliveri</a:t>
            </a:r>
            <a:r>
              <a:rPr lang="en-US" sz="5200" dirty="0" smtClean="0">
                <a:solidFill>
                  <a:srgbClr val="00B050"/>
                </a:solidFill>
                <a:latin typeface="Comic Sans MS" pitchFamily="66" charset="0"/>
              </a:rPr>
              <a:t>, Rob </a:t>
            </a:r>
            <a:r>
              <a:rPr lang="en-US" sz="5200" dirty="0" err="1" smtClean="0">
                <a:solidFill>
                  <a:srgbClr val="00B050"/>
                </a:solidFill>
                <a:latin typeface="Comic Sans MS" pitchFamily="66" charset="0"/>
              </a:rPr>
              <a:t>Veenhof</a:t>
            </a:r>
            <a:endParaRPr lang="en-US" sz="5200" dirty="0" smtClean="0">
              <a:solidFill>
                <a:srgbClr val="00B050"/>
              </a:solidFill>
              <a:latin typeface="Comic Sans MS" pitchFamily="66" charset="0"/>
            </a:endParaRPr>
          </a:p>
          <a:p>
            <a:pPr eaLnBrk="1" fontAlgn="auto" hangingPunct="1">
              <a:spcAft>
                <a:spcPts val="0"/>
              </a:spcAft>
              <a:buFont typeface="Arial" pitchFamily="34" charset="0"/>
              <a:buNone/>
              <a:defRPr/>
            </a:pPr>
            <a:r>
              <a:rPr lang="en-US" sz="5200" dirty="0" smtClean="0">
                <a:latin typeface="Comic Sans MS" pitchFamily="66" charset="0"/>
              </a:rPr>
              <a:t>Requirements: Some Lab Experience, </a:t>
            </a:r>
            <a:r>
              <a:rPr lang="en-US" sz="5200" dirty="0" smtClean="0">
                <a:latin typeface="Comic Sans MS" pitchFamily="66" charset="0"/>
              </a:rPr>
              <a:t>Dosimeter</a:t>
            </a:r>
            <a:r>
              <a:rPr lang="en-US" sz="5200" dirty="0" smtClean="0">
                <a:latin typeface="Comic Sans MS" pitchFamily="66" charset="0"/>
              </a:rPr>
              <a:t>		     is mandatory</a:t>
            </a:r>
          </a:p>
          <a:p>
            <a:pPr eaLnBrk="1" fontAlgn="auto" hangingPunct="1">
              <a:spcAft>
                <a:spcPts val="0"/>
              </a:spcAft>
              <a:buFont typeface="Arial" pitchFamily="34" charset="0"/>
              <a:buNone/>
              <a:defRPr/>
            </a:pPr>
            <a:r>
              <a:rPr lang="en-US" sz="5200" dirty="0" smtClean="0">
                <a:latin typeface="Comic Sans MS" pitchFamily="66" charset="0"/>
              </a:rPr>
              <a:t>Time: three afternoons, 14.00 – 17.30</a:t>
            </a:r>
          </a:p>
          <a:p>
            <a:pPr eaLnBrk="1" fontAlgn="auto" hangingPunct="1">
              <a:spcAft>
                <a:spcPts val="0"/>
              </a:spcAft>
              <a:buFont typeface="Arial" pitchFamily="34" charset="0"/>
              <a:buNone/>
              <a:defRPr/>
            </a:pPr>
            <a:r>
              <a:rPr lang="en-US" sz="5200" dirty="0">
                <a:latin typeface="Comic Sans MS" pitchFamily="66" charset="0"/>
              </a:rPr>
              <a:t>	</a:t>
            </a:r>
            <a:r>
              <a:rPr lang="en-US" sz="5200" dirty="0" smtClean="0">
                <a:latin typeface="Comic Sans MS" pitchFamily="66" charset="0"/>
              </a:rPr>
              <a:t>  three groups of </a:t>
            </a:r>
            <a:r>
              <a:rPr lang="en-US" sz="5200" dirty="0" smtClean="0">
                <a:latin typeface="Comic Sans MS" pitchFamily="66" charset="0"/>
              </a:rPr>
              <a:t>8 </a:t>
            </a:r>
            <a:r>
              <a:rPr lang="en-US" sz="5200" dirty="0" smtClean="0">
                <a:latin typeface="Comic Sans MS" pitchFamily="66" charset="0"/>
              </a:rPr>
              <a:t>students</a:t>
            </a:r>
          </a:p>
          <a:p>
            <a:pPr eaLnBrk="1" fontAlgn="auto" hangingPunct="1">
              <a:spcAft>
                <a:spcPts val="0"/>
              </a:spcAft>
              <a:buFont typeface="Arial" pitchFamily="34" charset="0"/>
              <a:buNone/>
              <a:defRPr/>
            </a:pPr>
            <a:r>
              <a:rPr lang="en-US" sz="5200" dirty="0" smtClean="0">
                <a:latin typeface="Comic Sans MS" pitchFamily="66" charset="0"/>
              </a:rPr>
              <a:t>Dates: </a:t>
            </a:r>
            <a:r>
              <a:rPr lang="en-US" sz="5200" dirty="0" smtClean="0">
                <a:latin typeface="Comic Sans MS" pitchFamily="66" charset="0"/>
              </a:rPr>
              <a:t>29, 30, 31 of July</a:t>
            </a:r>
            <a:endParaRPr lang="en-US" sz="5200" dirty="0" smtClean="0">
              <a:solidFill>
                <a:srgbClr val="FF0000"/>
              </a:solidFill>
              <a:latin typeface="Comic Sans MS" pitchFamily="66" charset="0"/>
            </a:endParaRPr>
          </a:p>
          <a:p>
            <a:pPr eaLnBrk="1" fontAlgn="auto" hangingPunct="1">
              <a:spcAft>
                <a:spcPts val="0"/>
              </a:spcAft>
              <a:buFont typeface="Arial" pitchFamily="34" charset="0"/>
              <a:buNone/>
              <a:defRPr/>
            </a:pPr>
            <a:r>
              <a:rPr lang="en-US" sz="5200" dirty="0" smtClean="0">
                <a:latin typeface="Comic Sans MS" pitchFamily="66" charset="0"/>
              </a:rPr>
              <a:t>Place: </a:t>
            </a:r>
            <a:endParaRPr lang="en-US" sz="5200" dirty="0" smtClean="0">
              <a:solidFill>
                <a:srgbClr val="FF0000"/>
              </a:solidFill>
              <a:latin typeface="Comic Sans MS" pitchFamily="66" charset="0"/>
            </a:endParaRPr>
          </a:p>
          <a:p>
            <a:pPr eaLnBrk="1" fontAlgn="auto" hangingPunct="1">
              <a:spcAft>
                <a:spcPts val="0"/>
              </a:spcAft>
              <a:buFont typeface="Arial" pitchFamily="34" charset="0"/>
              <a:buNone/>
              <a:defRPr/>
            </a:pPr>
            <a:r>
              <a:rPr lang="en-US" sz="5200" dirty="0" smtClean="0">
                <a:latin typeface="Comic Sans MS" pitchFamily="66" charset="0"/>
              </a:rPr>
              <a:t>Please note that x-rays source and high voltages </a:t>
            </a:r>
          </a:p>
          <a:p>
            <a:pPr eaLnBrk="1" fontAlgn="auto" hangingPunct="1">
              <a:spcAft>
                <a:spcPts val="0"/>
              </a:spcAft>
              <a:buFont typeface="Arial" pitchFamily="34" charset="0"/>
              <a:buNone/>
              <a:defRPr/>
            </a:pPr>
            <a:r>
              <a:rPr lang="en-US" sz="5200" dirty="0" smtClean="0">
                <a:latin typeface="Comic Sans MS" pitchFamily="66" charset="0"/>
              </a:rPr>
              <a:t> are present on the set-up</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sz="1600" dirty="0"/>
          </a:p>
        </p:txBody>
      </p:sp>
      <p:sp>
        <p:nvSpPr>
          <p:cNvPr id="2053" name="TextBox 5"/>
          <p:cNvSpPr txBox="1">
            <a:spLocks noChangeArrowheads="1"/>
          </p:cNvSpPr>
          <p:nvPr/>
        </p:nvSpPr>
        <p:spPr bwMode="auto">
          <a:xfrm>
            <a:off x="4800600" y="4016375"/>
            <a:ext cx="4267200" cy="2800350"/>
          </a:xfrm>
          <a:prstGeom prst="rect">
            <a:avLst/>
          </a:prstGeom>
          <a:noFill/>
          <a:ln w="9525">
            <a:noFill/>
            <a:miter lim="800000"/>
            <a:headEnd/>
            <a:tailEnd/>
          </a:ln>
        </p:spPr>
        <p:txBody>
          <a:bodyPr>
            <a:spAutoFit/>
          </a:bodyPr>
          <a:lstStyle/>
          <a:p>
            <a:pPr algn="just"/>
            <a:r>
              <a:rPr lang="en-US" sz="1600">
                <a:solidFill>
                  <a:srgbClr val="0000FF"/>
                </a:solidFill>
                <a:latin typeface="Comic Sans MS" pitchFamily="66" charset="0"/>
              </a:rPr>
              <a:t>GEM (Gas Electron Multiplier) detectors belong to the new generation of Micro-Pattern gas detectors. Due to their features, GEMs are used in different fields from medical application to High Energy Physics experiments (for example Compass and TOTEM). Students will be asked to characterize one GEM detector in all its aspects (gain, rate capability,…..) performing some measurements using an X-Ray source.</a:t>
            </a:r>
          </a:p>
        </p:txBody>
      </p:sp>
      <p:pic>
        <p:nvPicPr>
          <p:cNvPr id="2054" name="Picture 3"/>
          <p:cNvPicPr>
            <a:picLocks noChangeAspect="1" noChangeArrowheads="1"/>
          </p:cNvPicPr>
          <p:nvPr/>
        </p:nvPicPr>
        <p:blipFill>
          <a:blip r:embed="rId3" cstate="print"/>
          <a:srcRect l="5769" t="5441" r="3847" b="7483"/>
          <a:stretch>
            <a:fillRect/>
          </a:stretch>
        </p:blipFill>
        <p:spPr bwMode="auto">
          <a:xfrm>
            <a:off x="223838" y="2743200"/>
            <a:ext cx="3357562" cy="2286000"/>
          </a:xfrm>
          <a:prstGeom prst="rect">
            <a:avLst/>
          </a:prstGeom>
          <a:noFill/>
          <a:ln w="9525">
            <a:noFill/>
            <a:miter lim="800000"/>
            <a:headEnd/>
            <a:tailEnd/>
          </a:ln>
        </p:spPr>
      </p:pic>
      <p:pic>
        <p:nvPicPr>
          <p:cNvPr id="2055" name="Picture 4"/>
          <p:cNvPicPr>
            <a:picLocks noChangeAspect="1" noChangeArrowheads="1"/>
          </p:cNvPicPr>
          <p:nvPr/>
        </p:nvPicPr>
        <p:blipFill>
          <a:blip r:embed="rId4" cstate="print"/>
          <a:srcRect l="13387" t="10497" r="11765" b="9038"/>
          <a:stretch>
            <a:fillRect/>
          </a:stretch>
        </p:blipFill>
        <p:spPr bwMode="auto">
          <a:xfrm>
            <a:off x="193675" y="5065713"/>
            <a:ext cx="1939925" cy="1716087"/>
          </a:xfrm>
          <a:prstGeom prst="rect">
            <a:avLst/>
          </a:prstGeom>
          <a:noFill/>
          <a:ln w="9525">
            <a:noFill/>
            <a:miter lim="800000"/>
            <a:headEnd/>
            <a:tailEnd/>
          </a:ln>
        </p:spPr>
      </p:pic>
      <p:grpSp>
        <p:nvGrpSpPr>
          <p:cNvPr id="2" name="Group 12"/>
          <p:cNvGrpSpPr>
            <a:grpSpLocks/>
          </p:cNvGrpSpPr>
          <p:nvPr/>
        </p:nvGrpSpPr>
        <p:grpSpPr bwMode="auto">
          <a:xfrm>
            <a:off x="2286000" y="4876800"/>
            <a:ext cx="2438400" cy="1963738"/>
            <a:chOff x="2286000" y="4876800"/>
            <a:chExt cx="2438400" cy="1963947"/>
          </a:xfrm>
        </p:grpSpPr>
        <p:pic>
          <p:nvPicPr>
            <p:cNvPr id="2057" name="Picture 5"/>
            <p:cNvPicPr>
              <a:picLocks noChangeAspect="1" noChangeArrowheads="1"/>
            </p:cNvPicPr>
            <p:nvPr/>
          </p:nvPicPr>
          <p:blipFill>
            <a:blip r:embed="rId5" cstate="print"/>
            <a:srcRect l="9677" t="7603" r="4839" b="19815"/>
            <a:stretch>
              <a:fillRect/>
            </a:stretch>
          </p:blipFill>
          <p:spPr bwMode="auto">
            <a:xfrm>
              <a:off x="2286000" y="5029200"/>
              <a:ext cx="2438400" cy="1811547"/>
            </a:xfrm>
            <a:prstGeom prst="rect">
              <a:avLst/>
            </a:prstGeom>
            <a:noFill/>
            <a:ln w="9525">
              <a:noFill/>
              <a:miter lim="800000"/>
              <a:headEnd/>
              <a:tailEnd/>
            </a:ln>
          </p:spPr>
        </p:pic>
        <p:pic>
          <p:nvPicPr>
            <p:cNvPr id="2058" name="Picture 5"/>
            <p:cNvPicPr>
              <a:picLocks noChangeAspect="1" noChangeArrowheads="1"/>
            </p:cNvPicPr>
            <p:nvPr/>
          </p:nvPicPr>
          <p:blipFill>
            <a:blip r:embed="rId5" cstate="print"/>
            <a:srcRect l="20363" t="86983" r="34224" b="6912"/>
            <a:stretch>
              <a:fillRect/>
            </a:stretch>
          </p:blipFill>
          <p:spPr bwMode="auto">
            <a:xfrm>
              <a:off x="2667000" y="4876800"/>
              <a:ext cx="1295400" cy="15240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Masterclasses</a:t>
            </a:r>
            <a:r>
              <a:rPr lang="en-GB" dirty="0" smtClean="0"/>
              <a:t> in LHCb</a:t>
            </a:r>
            <a:endParaRPr lang="en-GB" dirty="0"/>
          </a:p>
        </p:txBody>
      </p:sp>
      <p:sp>
        <p:nvSpPr>
          <p:cNvPr id="3" name="Content Placeholder 2"/>
          <p:cNvSpPr>
            <a:spLocks noGrp="1"/>
          </p:cNvSpPr>
          <p:nvPr>
            <p:ph idx="1"/>
          </p:nvPr>
        </p:nvSpPr>
        <p:spPr/>
        <p:txBody>
          <a:bodyPr/>
          <a:lstStyle/>
          <a:p>
            <a:r>
              <a:rPr lang="en-GB" dirty="0" smtClean="0"/>
              <a:t>Place: TBA</a:t>
            </a:r>
          </a:p>
          <a:p>
            <a:r>
              <a:rPr lang="en-GB" dirty="0" smtClean="0"/>
              <a:t>Time:  TBA</a:t>
            </a:r>
          </a:p>
          <a:p>
            <a:r>
              <a:rPr lang="en-GB" dirty="0" smtClean="0"/>
              <a:t>Content: do a real HEP analysis</a:t>
            </a:r>
          </a:p>
          <a:p>
            <a:r>
              <a:rPr lang="en-GB" dirty="0" smtClean="0"/>
              <a:t>Contact: Ben Couturier, Till Moritz </a:t>
            </a:r>
            <a:r>
              <a:rPr lang="en-GB" dirty="0" err="1" smtClean="0"/>
              <a:t>Karbach</a:t>
            </a:r>
            <a:endParaRPr lang="en-GB" dirty="0"/>
          </a:p>
        </p:txBody>
      </p:sp>
    </p:spTree>
    <p:extLst>
      <p:ext uri="{BB962C8B-B14F-4D97-AF65-F5344CB8AC3E}">
        <p14:creationId xmlns:p14="http://schemas.microsoft.com/office/powerpoint/2010/main" val="3082674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0"/>
          <p:cNvPicPr>
            <a:picLocks noChangeAspect="1" noChangeArrowheads="1"/>
          </p:cNvPicPr>
          <p:nvPr/>
        </p:nvPicPr>
        <p:blipFill>
          <a:blip r:embed="rId2" cstate="print"/>
          <a:srcRect/>
          <a:stretch>
            <a:fillRect/>
          </a:stretch>
        </p:blipFill>
        <p:spPr bwMode="auto">
          <a:xfrm>
            <a:off x="6018213" y="26988"/>
            <a:ext cx="3100387" cy="2586037"/>
          </a:xfrm>
          <a:prstGeom prst="rect">
            <a:avLst/>
          </a:prstGeom>
          <a:noFill/>
          <a:ln w="9525" algn="ctr">
            <a:noFill/>
            <a:miter lim="800000"/>
            <a:headEnd/>
            <a:tailEnd/>
          </a:ln>
        </p:spPr>
      </p:pic>
      <p:sp>
        <p:nvSpPr>
          <p:cNvPr id="12291" name="Text Box 4"/>
          <p:cNvSpPr txBox="1">
            <a:spLocks noChangeArrowheads="1"/>
          </p:cNvSpPr>
          <p:nvPr/>
        </p:nvSpPr>
        <p:spPr bwMode="auto">
          <a:xfrm>
            <a:off x="228600" y="3886200"/>
            <a:ext cx="5638800" cy="2703513"/>
          </a:xfrm>
          <a:prstGeom prst="rect">
            <a:avLst/>
          </a:prstGeom>
          <a:noFill/>
          <a:ln w="9525">
            <a:noFill/>
            <a:miter lim="800000"/>
            <a:headEnd/>
            <a:tailEnd/>
          </a:ln>
        </p:spPr>
        <p:txBody>
          <a:bodyPr>
            <a:spAutoFit/>
          </a:bodyPr>
          <a:lstStyle/>
          <a:p>
            <a:pPr marL="342900" indent="-342900">
              <a:spcBef>
                <a:spcPct val="50000"/>
              </a:spcBef>
            </a:pPr>
            <a:r>
              <a:rPr lang="en-GB">
                <a:solidFill>
                  <a:schemeClr val="tx1"/>
                </a:solidFill>
              </a:rPr>
              <a:t>In this workshop we will</a:t>
            </a:r>
          </a:p>
          <a:p>
            <a:pPr marL="342900" indent="-342900">
              <a:spcBef>
                <a:spcPct val="50000"/>
              </a:spcBef>
              <a:buFontTx/>
              <a:buAutoNum type="arabicParenR"/>
            </a:pPr>
            <a:r>
              <a:rPr lang="en-GB">
                <a:solidFill>
                  <a:srgbClr val="0066FF"/>
                </a:solidFill>
              </a:rPr>
              <a:t>Discuss the various aspects of a hard-hadronic collision using a FLASH simulation.</a:t>
            </a:r>
          </a:p>
          <a:p>
            <a:pPr marL="342900" indent="-342900">
              <a:spcBef>
                <a:spcPct val="50000"/>
              </a:spcBef>
              <a:buFontTx/>
              <a:buAutoNum type="arabicParenR"/>
            </a:pPr>
            <a:r>
              <a:rPr lang="en-GB">
                <a:solidFill>
                  <a:srgbClr val="0066FF"/>
                </a:solidFill>
              </a:rPr>
              <a:t>Develop cutting edge Monte Carlo techniques necessary for simulating these collisions.</a:t>
            </a:r>
          </a:p>
          <a:p>
            <a:pPr marL="342900" indent="-342900">
              <a:spcBef>
                <a:spcPct val="50000"/>
              </a:spcBef>
              <a:buFontTx/>
              <a:buAutoNum type="arabicParenR"/>
            </a:pPr>
            <a:r>
              <a:rPr lang="en-GB">
                <a:solidFill>
                  <a:srgbClr val="0066FF"/>
                </a:solidFill>
              </a:rPr>
              <a:t>Use MadEvent’s new web-based capabilities to produce event simulations for processes important to LHC physics.</a:t>
            </a:r>
            <a:r>
              <a:rPr lang="en-GB">
                <a:solidFill>
                  <a:schemeClr val="tx1"/>
                </a:solidFill>
              </a:rPr>
              <a:t> </a:t>
            </a:r>
          </a:p>
        </p:txBody>
      </p:sp>
      <p:sp>
        <p:nvSpPr>
          <p:cNvPr id="12292" name="Text Box 5"/>
          <p:cNvSpPr txBox="1">
            <a:spLocks noChangeArrowheads="1"/>
          </p:cNvSpPr>
          <p:nvPr/>
        </p:nvSpPr>
        <p:spPr bwMode="auto">
          <a:xfrm>
            <a:off x="715963" y="1549400"/>
            <a:ext cx="6858000" cy="1879600"/>
          </a:xfrm>
          <a:prstGeom prst="rect">
            <a:avLst/>
          </a:prstGeom>
          <a:noFill/>
          <a:ln w="9525">
            <a:noFill/>
            <a:miter lim="800000"/>
            <a:headEnd/>
            <a:tailEnd/>
          </a:ln>
        </p:spPr>
        <p:txBody>
          <a:bodyPr>
            <a:spAutoFit/>
          </a:bodyPr>
          <a:lstStyle/>
          <a:p>
            <a:r>
              <a:rPr lang="en-GB" dirty="0">
                <a:solidFill>
                  <a:schemeClr val="tx1"/>
                </a:solidFill>
              </a:rPr>
              <a:t>Contact Persons:  </a:t>
            </a:r>
            <a:r>
              <a:rPr lang="en-GB" dirty="0"/>
              <a:t>	</a:t>
            </a:r>
            <a:r>
              <a:rPr lang="en-GB" dirty="0" err="1"/>
              <a:t>Rikkert</a:t>
            </a:r>
            <a:r>
              <a:rPr lang="en-GB" dirty="0"/>
              <a:t> </a:t>
            </a:r>
            <a:r>
              <a:rPr lang="en-GB" dirty="0" err="1"/>
              <a:t>Frederix</a:t>
            </a:r>
            <a:r>
              <a:rPr lang="en-GB" dirty="0"/>
              <a:t>, Benjamin </a:t>
            </a:r>
            <a:r>
              <a:rPr lang="en-GB" dirty="0" err="1"/>
              <a:t>Fuks</a:t>
            </a:r>
            <a:endParaRPr lang="en-GB" dirty="0"/>
          </a:p>
          <a:p>
            <a:r>
              <a:rPr lang="en-GB" dirty="0"/>
              <a:t>		 	</a:t>
            </a:r>
          </a:p>
          <a:p>
            <a:pPr>
              <a:spcBef>
                <a:spcPct val="50000"/>
              </a:spcBef>
            </a:pPr>
            <a:r>
              <a:rPr lang="en-GB" dirty="0">
                <a:solidFill>
                  <a:schemeClr val="tx1"/>
                </a:solidFill>
              </a:rPr>
              <a:t>3</a:t>
            </a:r>
            <a:r>
              <a:rPr lang="en-GB" dirty="0" smtClean="0">
                <a:solidFill>
                  <a:schemeClr val="tx1"/>
                </a:solidFill>
              </a:rPr>
              <a:t> </a:t>
            </a:r>
            <a:r>
              <a:rPr lang="en-GB" dirty="0">
                <a:solidFill>
                  <a:schemeClr val="tx1"/>
                </a:solidFill>
              </a:rPr>
              <a:t>afternoons with up to 18 students each time.</a:t>
            </a:r>
          </a:p>
          <a:p>
            <a:pPr>
              <a:spcBef>
                <a:spcPct val="50000"/>
              </a:spcBef>
            </a:pPr>
            <a:r>
              <a:rPr lang="en-GB" dirty="0">
                <a:solidFill>
                  <a:schemeClr val="tx1"/>
                </a:solidFill>
              </a:rPr>
              <a:t>Training Centre (</a:t>
            </a:r>
            <a:r>
              <a:rPr lang="en-GB" dirty="0" err="1">
                <a:solidFill>
                  <a:schemeClr val="tx1"/>
                </a:solidFill>
              </a:rPr>
              <a:t>bgs</a:t>
            </a:r>
            <a:r>
              <a:rPr lang="en-GB" dirty="0">
                <a:solidFill>
                  <a:schemeClr val="tx1"/>
                </a:solidFill>
              </a:rPr>
              <a:t>. 572), </a:t>
            </a:r>
            <a:r>
              <a:rPr lang="en-GB" dirty="0" smtClean="0">
                <a:solidFill>
                  <a:schemeClr val="tx1"/>
                </a:solidFill>
              </a:rPr>
              <a:t>rooms 24 and 25, at </a:t>
            </a:r>
            <a:r>
              <a:rPr lang="en-GB" dirty="0">
                <a:solidFill>
                  <a:schemeClr val="tx1"/>
                </a:solidFill>
              </a:rPr>
              <a:t>14:</a:t>
            </a:r>
            <a:r>
              <a:rPr lang="en-GB" dirty="0" smtClean="0">
                <a:solidFill>
                  <a:schemeClr val="tx1"/>
                </a:solidFill>
              </a:rPr>
              <a:t>00 – 17:00.</a:t>
            </a:r>
            <a:endParaRPr lang="en-GB" dirty="0">
              <a:solidFill>
                <a:schemeClr val="tx1"/>
              </a:solidFill>
            </a:endParaRPr>
          </a:p>
          <a:p>
            <a:pPr>
              <a:spcBef>
                <a:spcPct val="50000"/>
              </a:spcBef>
            </a:pPr>
            <a:r>
              <a:rPr lang="en-GB" dirty="0" smtClean="0">
                <a:solidFill>
                  <a:schemeClr val="tx1"/>
                </a:solidFill>
              </a:rPr>
              <a:t>15</a:t>
            </a:r>
            <a:r>
              <a:rPr lang="en-GB" dirty="0" smtClean="0">
                <a:solidFill>
                  <a:schemeClr val="tx1"/>
                </a:solidFill>
              </a:rPr>
              <a:t>, 16 </a:t>
            </a:r>
            <a:r>
              <a:rPr lang="en-GB" dirty="0">
                <a:solidFill>
                  <a:schemeClr val="tx1"/>
                </a:solidFill>
              </a:rPr>
              <a:t>and </a:t>
            </a:r>
            <a:r>
              <a:rPr lang="en-GB" dirty="0" smtClean="0">
                <a:solidFill>
                  <a:schemeClr val="tx1"/>
                </a:solidFill>
              </a:rPr>
              <a:t>17</a:t>
            </a:r>
            <a:r>
              <a:rPr lang="en-GB" dirty="0" smtClean="0">
                <a:solidFill>
                  <a:schemeClr val="tx1"/>
                </a:solidFill>
              </a:rPr>
              <a:t> </a:t>
            </a:r>
            <a:r>
              <a:rPr lang="en-GB" dirty="0">
                <a:solidFill>
                  <a:schemeClr val="tx1"/>
                </a:solidFill>
              </a:rPr>
              <a:t>July</a:t>
            </a:r>
            <a:r>
              <a:rPr lang="en-GB" dirty="0">
                <a:solidFill>
                  <a:schemeClr val="tx1"/>
                </a:solidFill>
                <a:latin typeface="Arial" charset="0"/>
              </a:rPr>
              <a:t>.</a:t>
            </a:r>
          </a:p>
        </p:txBody>
      </p:sp>
      <p:pic>
        <p:nvPicPr>
          <p:cNvPr id="12293" name="Picture 6" descr="sch"/>
          <p:cNvPicPr>
            <a:picLocks noChangeAspect="1" noChangeArrowheads="1"/>
          </p:cNvPicPr>
          <p:nvPr/>
        </p:nvPicPr>
        <p:blipFill>
          <a:blip r:embed="rId3" cstate="print"/>
          <a:srcRect/>
          <a:stretch>
            <a:fillRect/>
          </a:stretch>
        </p:blipFill>
        <p:spPr bwMode="auto">
          <a:xfrm>
            <a:off x="0" y="0"/>
            <a:ext cx="2895600" cy="1447800"/>
          </a:xfrm>
          <a:prstGeom prst="rect">
            <a:avLst/>
          </a:prstGeom>
          <a:noFill/>
          <a:ln w="9525">
            <a:noFill/>
            <a:miter lim="800000"/>
            <a:headEnd/>
            <a:tailEnd/>
          </a:ln>
        </p:spPr>
      </p:pic>
      <p:sp>
        <p:nvSpPr>
          <p:cNvPr id="12294" name="Text Box 3"/>
          <p:cNvSpPr txBox="1">
            <a:spLocks noChangeArrowheads="1"/>
          </p:cNvSpPr>
          <p:nvPr/>
        </p:nvSpPr>
        <p:spPr bwMode="auto">
          <a:xfrm>
            <a:off x="2493963" y="220663"/>
            <a:ext cx="4495800" cy="1174750"/>
          </a:xfrm>
          <a:prstGeom prst="rect">
            <a:avLst/>
          </a:prstGeom>
          <a:noFill/>
          <a:ln w="9525">
            <a:noFill/>
            <a:miter lim="800000"/>
            <a:headEnd/>
            <a:tailEnd/>
          </a:ln>
        </p:spPr>
        <p:txBody>
          <a:bodyPr>
            <a:spAutoFit/>
          </a:bodyPr>
          <a:lstStyle/>
          <a:p>
            <a:pPr algn="ctr">
              <a:spcBef>
                <a:spcPct val="50000"/>
              </a:spcBef>
            </a:pPr>
            <a:r>
              <a:rPr lang="en-GB" sz="4400" b="1">
                <a:solidFill>
                  <a:schemeClr val="tx1"/>
                </a:solidFill>
              </a:rPr>
              <a:t>MadGraph</a:t>
            </a:r>
          </a:p>
          <a:p>
            <a:pPr algn="ctr">
              <a:spcBef>
                <a:spcPct val="50000"/>
              </a:spcBef>
            </a:pPr>
            <a:r>
              <a:rPr lang="en-GB" b="1"/>
              <a:t>http://madgraph.hep.uiuc.edu/</a:t>
            </a:r>
          </a:p>
        </p:txBody>
      </p:sp>
      <p:grpSp>
        <p:nvGrpSpPr>
          <p:cNvPr id="12295" name="Group 11"/>
          <p:cNvGrpSpPr>
            <a:grpSpLocks/>
          </p:cNvGrpSpPr>
          <p:nvPr/>
        </p:nvGrpSpPr>
        <p:grpSpPr bwMode="auto">
          <a:xfrm>
            <a:off x="5364163" y="3300413"/>
            <a:ext cx="3783012" cy="3513137"/>
            <a:chOff x="3379" y="2079"/>
            <a:chExt cx="2383" cy="2213"/>
          </a:xfrm>
        </p:grpSpPr>
        <p:pic>
          <p:nvPicPr>
            <p:cNvPr id="12296" name="Picture 8"/>
            <p:cNvPicPr>
              <a:picLocks noChangeAspect="1" noChangeArrowheads="1"/>
            </p:cNvPicPr>
            <p:nvPr/>
          </p:nvPicPr>
          <p:blipFill>
            <a:blip r:embed="rId4" cstate="print"/>
            <a:srcRect/>
            <a:stretch>
              <a:fillRect/>
            </a:stretch>
          </p:blipFill>
          <p:spPr bwMode="auto">
            <a:xfrm>
              <a:off x="3549" y="2079"/>
              <a:ext cx="2213" cy="2213"/>
            </a:xfrm>
            <a:prstGeom prst="rect">
              <a:avLst/>
            </a:prstGeom>
            <a:noFill/>
            <a:ln w="9525" algn="ctr">
              <a:noFill/>
              <a:miter lim="800000"/>
              <a:headEnd/>
              <a:tailEnd/>
            </a:ln>
          </p:spPr>
        </p:pic>
        <p:sp>
          <p:nvSpPr>
            <p:cNvPr id="12297" name="Rectangle 9"/>
            <p:cNvSpPr>
              <a:spLocks noChangeArrowheads="1"/>
            </p:cNvSpPr>
            <p:nvPr/>
          </p:nvSpPr>
          <p:spPr bwMode="auto">
            <a:xfrm>
              <a:off x="3379" y="2101"/>
              <a:ext cx="2332" cy="2128"/>
            </a:xfrm>
            <a:prstGeom prst="rect">
              <a:avLst/>
            </a:prstGeom>
            <a:noFill/>
            <a:ln w="9525" algn="ctr">
              <a:noFill/>
              <a:miter lim="800000"/>
              <a:headEnd/>
              <a:tailEnd/>
            </a:ln>
          </p:spPr>
          <p:txBody>
            <a:bodyPr>
              <a:spAutoFit/>
            </a:bodyPr>
            <a:lstStyle/>
            <a:p>
              <a:r>
                <a:rPr lang="en-GB" sz="1200">
                  <a:solidFill>
                    <a:schemeClr val="tx1"/>
                  </a:solidFill>
                  <a:latin typeface="Times New Roman" pitchFamily="16" charset="0"/>
                </a:rPr>
                <a:t>1. High-Q2 Scattering                          2. Parton Shower</a:t>
              </a: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endParaRPr lang="en-GB" sz="1200">
                <a:solidFill>
                  <a:schemeClr val="tx1"/>
                </a:solidFill>
                <a:latin typeface="Times New Roman" pitchFamily="16" charset="0"/>
              </a:endParaRPr>
            </a:p>
            <a:p>
              <a:r>
                <a:rPr lang="en-GB" sz="1200">
                  <a:solidFill>
                    <a:schemeClr val="tx1"/>
                  </a:solidFill>
                  <a:latin typeface="Times New Roman" pitchFamily="16" charset="0"/>
                </a:rPr>
                <a:t>3. Hadronization                                4. Underlying Event</a:t>
              </a:r>
            </a:p>
          </p:txBody>
        </p:sp>
      </p:gr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59" name="Picture 23" descr="forn412l"/>
          <p:cNvPicPr>
            <a:picLocks noChangeAspect="1" noChangeArrowheads="1"/>
          </p:cNvPicPr>
          <p:nvPr/>
        </p:nvPicPr>
        <p:blipFill>
          <a:blip r:embed="rId2" cstate="print">
            <a:lum bright="12000" contrast="30000"/>
          </a:blip>
          <a:srcRect/>
          <a:stretch>
            <a:fillRect/>
          </a:stretch>
        </p:blipFill>
        <p:spPr bwMode="auto">
          <a:xfrm>
            <a:off x="2195513" y="1428750"/>
            <a:ext cx="5335587" cy="5429250"/>
          </a:xfrm>
          <a:prstGeom prst="rect">
            <a:avLst/>
          </a:prstGeom>
          <a:noFill/>
          <a:ln w="9525">
            <a:noFill/>
            <a:miter lim="800000"/>
            <a:headEnd/>
            <a:tailEnd/>
          </a:ln>
        </p:spPr>
      </p:pic>
      <p:sp>
        <p:nvSpPr>
          <p:cNvPr id="13315" name="Text Box 2"/>
          <p:cNvSpPr txBox="1">
            <a:spLocks noChangeArrowheads="1"/>
          </p:cNvSpPr>
          <p:nvPr/>
        </p:nvSpPr>
        <p:spPr bwMode="auto">
          <a:xfrm>
            <a:off x="114300" y="71438"/>
            <a:ext cx="6584950" cy="519112"/>
          </a:xfrm>
          <a:prstGeom prst="rect">
            <a:avLst/>
          </a:prstGeom>
          <a:noFill/>
          <a:ln w="9525">
            <a:noFill/>
            <a:miter lim="800000"/>
            <a:headEnd/>
            <a:tailEnd/>
          </a:ln>
        </p:spPr>
        <p:txBody>
          <a:bodyPr wrap="none">
            <a:spAutoFit/>
          </a:bodyPr>
          <a:lstStyle/>
          <a:p>
            <a:r>
              <a:rPr lang="en-GB" sz="2800" b="1" u="sng">
                <a:solidFill>
                  <a:srgbClr val="FF3300"/>
                </a:solidFill>
              </a:rPr>
              <a:t>		What you have to do	:	</a:t>
            </a:r>
          </a:p>
        </p:txBody>
      </p:sp>
      <p:sp>
        <p:nvSpPr>
          <p:cNvPr id="14340" name="Text Box 4"/>
          <p:cNvSpPr txBox="1">
            <a:spLocks noChangeArrowheads="1"/>
          </p:cNvSpPr>
          <p:nvPr/>
        </p:nvSpPr>
        <p:spPr bwMode="auto">
          <a:xfrm>
            <a:off x="827088" y="692150"/>
            <a:ext cx="6231168" cy="923330"/>
          </a:xfrm>
          <a:prstGeom prst="rect">
            <a:avLst/>
          </a:prstGeom>
          <a:noFill/>
          <a:ln w="9525">
            <a:noFill/>
            <a:miter lim="800000"/>
            <a:headEnd/>
            <a:tailEnd/>
          </a:ln>
        </p:spPr>
        <p:txBody>
          <a:bodyPr wrap="none">
            <a:spAutoFit/>
          </a:bodyPr>
          <a:lstStyle/>
          <a:p>
            <a:endParaRPr lang="en-GB" dirty="0">
              <a:solidFill>
                <a:schemeClr val="tx1"/>
              </a:solidFill>
            </a:endParaRPr>
          </a:p>
          <a:p>
            <a:r>
              <a:rPr lang="en-GB" dirty="0">
                <a:solidFill>
                  <a:schemeClr val="tx1"/>
                </a:solidFill>
              </a:rPr>
              <a:t>Do what </a:t>
            </a:r>
            <a:r>
              <a:rPr lang="en-GB" dirty="0" smtClean="0">
                <a:solidFill>
                  <a:srgbClr val="FF3300"/>
                </a:solidFill>
              </a:rPr>
              <a:t>Sharon and </a:t>
            </a:r>
            <a:r>
              <a:rPr lang="en-GB" dirty="0" err="1" smtClean="0">
                <a:solidFill>
                  <a:srgbClr val="FF3300"/>
                </a:solidFill>
              </a:rPr>
              <a:t>Roxanaa</a:t>
            </a:r>
            <a:r>
              <a:rPr lang="en-GB" dirty="0" smtClean="0">
                <a:solidFill>
                  <a:srgbClr val="FF3300"/>
                </a:solidFill>
              </a:rPr>
              <a:t> </a:t>
            </a:r>
            <a:r>
              <a:rPr lang="en-GB" dirty="0" smtClean="0">
                <a:solidFill>
                  <a:schemeClr val="tx1"/>
                </a:solidFill>
              </a:rPr>
              <a:t>will </a:t>
            </a:r>
            <a:r>
              <a:rPr lang="en-GB" dirty="0">
                <a:solidFill>
                  <a:schemeClr val="tx1"/>
                </a:solidFill>
              </a:rPr>
              <a:t>tell you to do by e-mail</a:t>
            </a:r>
          </a:p>
          <a:p>
            <a:r>
              <a:rPr lang="en-GB" dirty="0">
                <a:solidFill>
                  <a:schemeClr val="tx1"/>
                </a:solidFill>
              </a:rPr>
              <a:t>and, remember, </a:t>
            </a:r>
            <a:r>
              <a:rPr lang="en-GB" dirty="0">
                <a:solidFill>
                  <a:srgbClr val="FF0000"/>
                </a:solidFill>
              </a:rPr>
              <a:t>dates</a:t>
            </a:r>
            <a:r>
              <a:rPr lang="en-GB" dirty="0">
                <a:solidFill>
                  <a:schemeClr val="tx1"/>
                </a:solidFill>
              </a:rPr>
              <a:t> are not completely fixed!</a:t>
            </a:r>
          </a:p>
        </p:txBody>
      </p:sp>
      <p:sp>
        <p:nvSpPr>
          <p:cNvPr id="14344" name="Text Box 8"/>
          <p:cNvSpPr txBox="1">
            <a:spLocks noChangeArrowheads="1"/>
          </p:cNvSpPr>
          <p:nvPr/>
        </p:nvSpPr>
        <p:spPr bwMode="auto">
          <a:xfrm>
            <a:off x="0" y="620713"/>
            <a:ext cx="969963" cy="823912"/>
          </a:xfrm>
          <a:prstGeom prst="rect">
            <a:avLst/>
          </a:prstGeom>
          <a:noFill/>
          <a:ln w="9525">
            <a:noFill/>
            <a:miter lim="800000"/>
            <a:headEnd/>
            <a:tailEnd/>
          </a:ln>
        </p:spPr>
        <p:txBody>
          <a:bodyPr>
            <a:spAutoFit/>
          </a:bodyPr>
          <a:lstStyle/>
          <a:p>
            <a:r>
              <a:rPr lang="en-GB" sz="4800" b="1" i="1">
                <a:solidFill>
                  <a:srgbClr val="FF3300"/>
                </a:solidFill>
                <a:sym typeface="Wingdings" pitchFamily="2" charset="2"/>
              </a:rPr>
              <a:t></a:t>
            </a:r>
            <a:endParaRPr lang="en-GB" sz="4800" b="1" i="1">
              <a:solidFill>
                <a:srgbClr val="FF3300"/>
              </a:solidFill>
            </a:endParaRPr>
          </a:p>
        </p:txBody>
      </p:sp>
      <p:sp>
        <p:nvSpPr>
          <p:cNvPr id="13318" name="Text Box 7"/>
          <p:cNvSpPr txBox="1">
            <a:spLocks noChangeArrowheads="1"/>
          </p:cNvSpPr>
          <p:nvPr/>
        </p:nvSpPr>
        <p:spPr bwMode="auto">
          <a:xfrm>
            <a:off x="7164388" y="2781300"/>
            <a:ext cx="1814512" cy="519113"/>
          </a:xfrm>
          <a:prstGeom prst="rect">
            <a:avLst/>
          </a:prstGeom>
          <a:noFill/>
          <a:ln w="9525">
            <a:noFill/>
            <a:miter lim="800000"/>
            <a:headEnd/>
            <a:tailEnd/>
          </a:ln>
        </p:spPr>
        <p:txBody>
          <a:bodyPr wrap="none">
            <a:spAutoFit/>
          </a:bodyPr>
          <a:lstStyle/>
          <a:p>
            <a:r>
              <a:rPr lang="en-GB" sz="2800" b="1">
                <a:solidFill>
                  <a:srgbClr val="FF3300"/>
                </a:solidFill>
              </a:rPr>
              <a:t>Have fun!</a:t>
            </a:r>
          </a:p>
        </p:txBody>
      </p:sp>
      <p:sp>
        <p:nvSpPr>
          <p:cNvPr id="13319" name="Rectangle 10"/>
          <p:cNvSpPr>
            <a:spLocks noChangeArrowheads="1"/>
          </p:cNvSpPr>
          <p:nvPr/>
        </p:nvSpPr>
        <p:spPr bwMode="auto">
          <a:xfrm>
            <a:off x="7667625" y="2060575"/>
            <a:ext cx="728663" cy="823913"/>
          </a:xfrm>
          <a:prstGeom prst="rect">
            <a:avLst/>
          </a:prstGeom>
          <a:noFill/>
          <a:ln w="9525">
            <a:noFill/>
            <a:miter lim="800000"/>
            <a:headEnd/>
            <a:tailEnd/>
          </a:ln>
        </p:spPr>
        <p:txBody>
          <a:bodyPr wrap="none">
            <a:spAutoFit/>
          </a:bodyPr>
          <a:lstStyle/>
          <a:p>
            <a:r>
              <a:rPr lang="en-GB" sz="4800" b="1" i="1">
                <a:solidFill>
                  <a:srgbClr val="FF3300"/>
                </a:solidFill>
                <a:sym typeface="Wingdings" pitchFamily="2" charset="2"/>
              </a:rPr>
              <a:t></a:t>
            </a:r>
          </a:p>
        </p:txBody>
      </p:sp>
      <p:sp>
        <p:nvSpPr>
          <p:cNvPr id="13320" name="Rectangle 9"/>
          <p:cNvSpPr>
            <a:spLocks noChangeArrowheads="1"/>
          </p:cNvSpPr>
          <p:nvPr/>
        </p:nvSpPr>
        <p:spPr bwMode="auto">
          <a:xfrm>
            <a:off x="611188" y="2349500"/>
            <a:ext cx="728662" cy="823913"/>
          </a:xfrm>
          <a:prstGeom prst="rect">
            <a:avLst/>
          </a:prstGeom>
          <a:noFill/>
          <a:ln w="9525">
            <a:noFill/>
            <a:miter lim="800000"/>
            <a:headEnd/>
            <a:tailEnd/>
          </a:ln>
        </p:spPr>
        <p:txBody>
          <a:bodyPr wrap="none">
            <a:spAutoFit/>
          </a:bodyPr>
          <a:lstStyle/>
          <a:p>
            <a:r>
              <a:rPr lang="en-GB" sz="4800" b="1" i="1">
                <a:solidFill>
                  <a:srgbClr val="FF3300"/>
                </a:solidFill>
                <a:sym typeface="Wingdings" pitchFamily="2" charset="2"/>
              </a:rPr>
              <a:t></a:t>
            </a:r>
          </a:p>
        </p:txBody>
      </p:sp>
      <p:sp>
        <p:nvSpPr>
          <p:cNvPr id="13321" name="Text Box 5"/>
          <p:cNvSpPr txBox="1">
            <a:spLocks noChangeArrowheads="1"/>
          </p:cNvSpPr>
          <p:nvPr/>
        </p:nvSpPr>
        <p:spPr bwMode="auto">
          <a:xfrm>
            <a:off x="107950" y="3141663"/>
            <a:ext cx="2300288" cy="641350"/>
          </a:xfrm>
          <a:prstGeom prst="rect">
            <a:avLst/>
          </a:prstGeom>
          <a:noFill/>
          <a:ln w="9525">
            <a:noFill/>
            <a:miter lim="800000"/>
            <a:headEnd/>
            <a:tailEnd/>
          </a:ln>
        </p:spPr>
        <p:txBody>
          <a:bodyPr wrap="none">
            <a:spAutoFit/>
          </a:bodyPr>
          <a:lstStyle/>
          <a:p>
            <a:r>
              <a:rPr lang="en-GB">
                <a:solidFill>
                  <a:schemeClr val="tx1"/>
                </a:solidFill>
              </a:rPr>
              <a:t>Try not to forget</a:t>
            </a:r>
          </a:p>
          <a:p>
            <a:r>
              <a:rPr lang="en-GB">
                <a:solidFill>
                  <a:schemeClr val="tx1"/>
                </a:solidFill>
              </a:rPr>
              <a:t>your </a:t>
            </a:r>
            <a:r>
              <a:rPr lang="en-GB">
                <a:solidFill>
                  <a:srgbClr val="FF3300"/>
                </a:solidFill>
              </a:rPr>
              <a:t>rendez-vous…</a:t>
            </a:r>
            <a:r>
              <a:rPr lang="en-GB">
                <a:solidFill>
                  <a:schemeClr val="tx1"/>
                </a:solidFill>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4"/>
                                        </p:tgtEl>
                                        <p:attrNameLst>
                                          <p:attrName>style.visibility</p:attrName>
                                        </p:attrNameLst>
                                      </p:cBhvr>
                                      <p:to>
                                        <p:strVal val="visible"/>
                                      </p:to>
                                    </p:set>
                                  </p:childTnLst>
                                </p:cTn>
                              </p:par>
                            </p:childTnLst>
                          </p:cTn>
                        </p:par>
                        <p:par>
                          <p:cTn id="7" fill="hold">
                            <p:stCondLst>
                              <p:cond delay="0"/>
                            </p:stCondLst>
                            <p:childTnLst>
                              <p:par>
                                <p:cTn id="8" presetID="27" presetClass="entr" presetSubtype="0" fill="hold" grpId="0" nodeType="afterEffect">
                                  <p:stCondLst>
                                    <p:cond delay="0"/>
                                  </p:stCondLst>
                                  <p:iterate type="lt">
                                    <p:tmPct val="50000"/>
                                  </p:iterate>
                                  <p:childTnLst>
                                    <p:set>
                                      <p:cBhvr>
                                        <p:cTn id="9" dur="1" fill="hold">
                                          <p:stCondLst>
                                            <p:cond delay="0"/>
                                          </p:stCondLst>
                                        </p:cTn>
                                        <p:tgtEl>
                                          <p:spTgt spid="14340"/>
                                        </p:tgtEl>
                                        <p:attrNameLst>
                                          <p:attrName>style.visibility</p:attrName>
                                        </p:attrNameLst>
                                      </p:cBhvr>
                                      <p:to>
                                        <p:strVal val="visible"/>
                                      </p:to>
                                    </p:set>
                                    <p:anim calcmode="discrete" valueType="clr">
                                      <p:cBhvr override="childStyle">
                                        <p:cTn id="10" dur="100"/>
                                        <p:tgtEl>
                                          <p:spTgt spid="14340"/>
                                        </p:tgtEl>
                                        <p:attrNameLst>
                                          <p:attrName>style.color</p:attrName>
                                        </p:attrNameLst>
                                      </p:cBhvr>
                                      <p:tavLst>
                                        <p:tav tm="0">
                                          <p:val>
                                            <p:clrVal>
                                              <a:schemeClr val="accent2"/>
                                            </p:clrVal>
                                          </p:val>
                                        </p:tav>
                                        <p:tav tm="50000">
                                          <p:val>
                                            <p:clrVal>
                                              <a:schemeClr val="hlink"/>
                                            </p:clrVal>
                                          </p:val>
                                        </p:tav>
                                      </p:tavLst>
                                    </p:anim>
                                    <p:anim calcmode="discrete" valueType="clr">
                                      <p:cBhvr>
                                        <p:cTn id="11" dur="100"/>
                                        <p:tgtEl>
                                          <p:spTgt spid="14340"/>
                                        </p:tgtEl>
                                        <p:attrNameLst>
                                          <p:attrName>fillcolor</p:attrName>
                                        </p:attrNameLst>
                                      </p:cBhvr>
                                      <p:tavLst>
                                        <p:tav tm="0">
                                          <p:val>
                                            <p:clrVal>
                                              <a:schemeClr val="accent2"/>
                                            </p:clrVal>
                                          </p:val>
                                        </p:tav>
                                        <p:tav tm="50000">
                                          <p:val>
                                            <p:clrVal>
                                              <a:schemeClr val="hlink"/>
                                            </p:clrVal>
                                          </p:val>
                                        </p:tav>
                                      </p:tavLst>
                                    </p:anim>
                                    <p:set>
                                      <p:cBhvr>
                                        <p:cTn id="12" dur="100"/>
                                        <p:tgtEl>
                                          <p:spTgt spid="14340"/>
                                        </p:tgtEl>
                                        <p:attrNameLst>
                                          <p:attrName>fill.type</p:attrName>
                                        </p:attrNameLst>
                                      </p:cBhvr>
                                      <p:to>
                                        <p:strVal val="solid"/>
                                      </p:to>
                                    </p:set>
                                  </p:childTnLst>
                                </p:cTn>
                              </p:par>
                            </p:childTnLst>
                          </p:cTn>
                        </p:par>
                        <p:par>
                          <p:cTn id="13" fill="hold">
                            <p:stCondLst>
                              <p:cond delay="4300"/>
                            </p:stCondLst>
                            <p:childTnLst>
                              <p:par>
                                <p:cTn id="14" presetID="1" presetClass="entr" presetSubtype="0" fill="hold" nodeType="afterEffect">
                                  <p:stCondLst>
                                    <p:cond delay="0"/>
                                  </p:stCondLst>
                                  <p:childTnLst>
                                    <p:set>
                                      <p:cBhvr>
                                        <p:cTn id="15" dur="1" fill="hold">
                                          <p:stCondLst>
                                            <p:cond delay="0"/>
                                          </p:stCondLst>
                                        </p:cTn>
                                        <p:tgtEl>
                                          <p:spTgt spid="14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10" descr="cms_1"/>
          <p:cNvPicPr>
            <a:picLocks noChangeAspect="1" noChangeArrowheads="1"/>
          </p:cNvPicPr>
          <p:nvPr/>
        </p:nvPicPr>
        <p:blipFill>
          <a:blip r:embed="rId2" cstate="print"/>
          <a:srcRect/>
          <a:stretch>
            <a:fillRect/>
          </a:stretch>
        </p:blipFill>
        <p:spPr bwMode="auto">
          <a:xfrm>
            <a:off x="38100" y="2713038"/>
            <a:ext cx="3254375" cy="2176462"/>
          </a:xfrm>
          <a:prstGeom prst="rect">
            <a:avLst/>
          </a:prstGeom>
          <a:noFill/>
          <a:ln w="9525">
            <a:noFill/>
            <a:miter lim="800000"/>
            <a:headEnd/>
            <a:tailEnd/>
          </a:ln>
        </p:spPr>
      </p:pic>
      <p:pic>
        <p:nvPicPr>
          <p:cNvPr id="5123" name="Picture 3" descr="mafalda_3"/>
          <p:cNvPicPr>
            <a:picLocks noChangeAspect="1" noChangeArrowheads="1"/>
          </p:cNvPicPr>
          <p:nvPr/>
        </p:nvPicPr>
        <p:blipFill>
          <a:blip r:embed="rId3" cstate="print"/>
          <a:srcRect/>
          <a:stretch>
            <a:fillRect/>
          </a:stretch>
        </p:blipFill>
        <p:spPr bwMode="auto">
          <a:xfrm>
            <a:off x="1089025" y="103188"/>
            <a:ext cx="458788" cy="469900"/>
          </a:xfrm>
          <a:prstGeom prst="rect">
            <a:avLst/>
          </a:prstGeom>
          <a:noFill/>
          <a:ln w="9525">
            <a:noFill/>
            <a:miter lim="800000"/>
            <a:headEnd/>
            <a:tailEnd/>
          </a:ln>
        </p:spPr>
      </p:pic>
      <p:pic>
        <p:nvPicPr>
          <p:cNvPr id="5124" name="Picture 4" descr="mafalda_2"/>
          <p:cNvPicPr>
            <a:picLocks noChangeAspect="1" noChangeArrowheads="1"/>
          </p:cNvPicPr>
          <p:nvPr/>
        </p:nvPicPr>
        <p:blipFill>
          <a:blip r:embed="rId4" cstate="print"/>
          <a:srcRect/>
          <a:stretch>
            <a:fillRect/>
          </a:stretch>
        </p:blipFill>
        <p:spPr bwMode="auto">
          <a:xfrm>
            <a:off x="6459538" y="557213"/>
            <a:ext cx="468312" cy="492125"/>
          </a:xfrm>
          <a:prstGeom prst="rect">
            <a:avLst/>
          </a:prstGeom>
          <a:noFill/>
          <a:ln w="9525">
            <a:noFill/>
            <a:miter lim="800000"/>
            <a:headEnd/>
            <a:tailEnd/>
          </a:ln>
        </p:spPr>
      </p:pic>
      <p:pic>
        <p:nvPicPr>
          <p:cNvPr id="5125" name="Picture 5" descr="mafalda"/>
          <p:cNvPicPr>
            <a:picLocks noChangeAspect="1" noChangeArrowheads="1"/>
          </p:cNvPicPr>
          <p:nvPr/>
        </p:nvPicPr>
        <p:blipFill>
          <a:blip r:embed="rId5" cstate="print"/>
          <a:srcRect/>
          <a:stretch>
            <a:fillRect/>
          </a:stretch>
        </p:blipFill>
        <p:spPr bwMode="auto">
          <a:xfrm>
            <a:off x="6989763" y="31750"/>
            <a:ext cx="469900" cy="493713"/>
          </a:xfrm>
          <a:prstGeom prst="rect">
            <a:avLst/>
          </a:prstGeom>
          <a:noFill/>
          <a:ln w="9525">
            <a:noFill/>
            <a:miter lim="800000"/>
            <a:headEnd/>
            <a:tailEnd/>
          </a:ln>
        </p:spPr>
      </p:pic>
      <p:sp>
        <p:nvSpPr>
          <p:cNvPr id="5126" name="Text Box 6"/>
          <p:cNvSpPr txBox="1">
            <a:spLocks noChangeArrowheads="1"/>
          </p:cNvSpPr>
          <p:nvPr/>
        </p:nvSpPr>
        <p:spPr bwMode="auto">
          <a:xfrm>
            <a:off x="1511101" y="82550"/>
            <a:ext cx="5845571" cy="584776"/>
          </a:xfrm>
          <a:prstGeom prst="rect">
            <a:avLst/>
          </a:prstGeom>
          <a:noFill/>
          <a:ln w="9525">
            <a:noFill/>
            <a:miter lim="800000"/>
            <a:headEnd/>
            <a:tailEnd/>
          </a:ln>
        </p:spPr>
        <p:txBody>
          <a:bodyPr wrap="none">
            <a:spAutoFit/>
          </a:bodyPr>
          <a:lstStyle/>
          <a:p>
            <a:pPr algn="ctr"/>
            <a:r>
              <a:rPr lang="en-GB" sz="2400" b="1" u="sng" dirty="0" smtClean="0">
                <a:solidFill>
                  <a:srgbClr val="FF3300"/>
                </a:solidFill>
                <a:latin typeface="+mj-lt"/>
              </a:rPr>
              <a:t>The </a:t>
            </a:r>
            <a:r>
              <a:rPr lang="en-GB" sz="3200" b="1" u="sng" dirty="0">
                <a:solidFill>
                  <a:srgbClr val="FF3300"/>
                </a:solidFill>
                <a:latin typeface="+mj-lt"/>
              </a:rPr>
              <a:t>S</a:t>
            </a:r>
            <a:r>
              <a:rPr lang="en-GB" sz="2400" b="1" u="sng" dirty="0">
                <a:solidFill>
                  <a:srgbClr val="FF3300"/>
                </a:solidFill>
                <a:latin typeface="+mj-lt"/>
              </a:rPr>
              <a:t>ummer </a:t>
            </a:r>
            <a:r>
              <a:rPr lang="en-GB" sz="3200" b="1" u="sng" dirty="0">
                <a:solidFill>
                  <a:srgbClr val="FF3300"/>
                </a:solidFill>
                <a:latin typeface="+mj-lt"/>
              </a:rPr>
              <a:t>S</a:t>
            </a:r>
            <a:r>
              <a:rPr lang="en-GB" sz="2400" b="1" u="sng" dirty="0">
                <a:solidFill>
                  <a:srgbClr val="FF3300"/>
                </a:solidFill>
                <a:latin typeface="+mj-lt"/>
              </a:rPr>
              <a:t>tudent </a:t>
            </a:r>
            <a:r>
              <a:rPr lang="en-GB" sz="3200" b="1" u="sng" dirty="0">
                <a:solidFill>
                  <a:srgbClr val="FF3300"/>
                </a:solidFill>
                <a:latin typeface="+mj-lt"/>
              </a:rPr>
              <a:t>H</a:t>
            </a:r>
            <a:r>
              <a:rPr lang="en-GB" sz="2400" b="1" u="sng" dirty="0">
                <a:solidFill>
                  <a:srgbClr val="FF3300"/>
                </a:solidFill>
                <a:latin typeface="+mj-lt"/>
              </a:rPr>
              <a:t>ardware </a:t>
            </a:r>
            <a:r>
              <a:rPr lang="en-GB" sz="3200" b="1" u="sng" dirty="0" smtClean="0">
                <a:solidFill>
                  <a:srgbClr val="FF3300"/>
                </a:solidFill>
                <a:latin typeface="+mj-lt"/>
              </a:rPr>
              <a:t>L</a:t>
            </a:r>
            <a:r>
              <a:rPr lang="en-GB" sz="2400" b="1" u="sng" dirty="0" smtClean="0">
                <a:solidFill>
                  <a:srgbClr val="FF3300"/>
                </a:solidFill>
                <a:latin typeface="+mj-lt"/>
              </a:rPr>
              <a:t>abs</a:t>
            </a:r>
            <a:endParaRPr lang="en-GB" sz="2400" b="1" u="sng" dirty="0">
              <a:solidFill>
                <a:srgbClr val="FF3300"/>
              </a:solidFill>
              <a:latin typeface="+mj-lt"/>
            </a:endParaRPr>
          </a:p>
        </p:txBody>
      </p:sp>
      <p:pic>
        <p:nvPicPr>
          <p:cNvPr id="5127" name="Picture 7" descr="cloudchamber"/>
          <p:cNvPicPr>
            <a:picLocks noChangeAspect="1" noChangeArrowheads="1"/>
          </p:cNvPicPr>
          <p:nvPr/>
        </p:nvPicPr>
        <p:blipFill>
          <a:blip r:embed="rId6" cstate="print"/>
          <a:srcRect/>
          <a:stretch>
            <a:fillRect/>
          </a:stretch>
        </p:blipFill>
        <p:spPr bwMode="auto">
          <a:xfrm>
            <a:off x="6376988" y="2687638"/>
            <a:ext cx="2667000" cy="1674812"/>
          </a:xfrm>
          <a:prstGeom prst="rect">
            <a:avLst/>
          </a:prstGeom>
          <a:noFill/>
          <a:ln w="9525">
            <a:noFill/>
            <a:miter lim="800000"/>
            <a:headEnd/>
            <a:tailEnd/>
          </a:ln>
        </p:spPr>
      </p:pic>
      <p:sp>
        <p:nvSpPr>
          <p:cNvPr id="5128" name="Text Box 8"/>
          <p:cNvSpPr txBox="1">
            <a:spLocks noChangeArrowheads="1"/>
          </p:cNvSpPr>
          <p:nvPr/>
        </p:nvSpPr>
        <p:spPr bwMode="auto">
          <a:xfrm>
            <a:off x="6270625" y="4448175"/>
            <a:ext cx="2819400" cy="2292350"/>
          </a:xfrm>
          <a:prstGeom prst="rect">
            <a:avLst/>
          </a:prstGeom>
          <a:noFill/>
          <a:ln w="9525">
            <a:noFill/>
            <a:miter lim="800000"/>
            <a:headEnd/>
            <a:tailEnd/>
          </a:ln>
        </p:spPr>
        <p:txBody>
          <a:bodyPr>
            <a:spAutoFit/>
          </a:bodyPr>
          <a:lstStyle/>
          <a:p>
            <a:pPr algn="r"/>
            <a:r>
              <a:rPr lang="en-GB" sz="1600" b="1" dirty="0">
                <a:latin typeface="+mn-lt"/>
              </a:rPr>
              <a:t>With the size of the experimental tools in high energy physics getting larger and more complicated, it is very hard in some short summer months to get a feeling of the different aspects of an experiment.</a:t>
            </a:r>
          </a:p>
        </p:txBody>
      </p:sp>
      <p:pic>
        <p:nvPicPr>
          <p:cNvPr id="5129" name="Picture 9" descr="bubble1"/>
          <p:cNvPicPr>
            <a:picLocks noChangeAspect="1" noChangeArrowheads="1"/>
          </p:cNvPicPr>
          <p:nvPr/>
        </p:nvPicPr>
        <p:blipFill>
          <a:blip r:embed="rId7" cstate="print"/>
          <a:srcRect/>
          <a:stretch>
            <a:fillRect/>
          </a:stretch>
        </p:blipFill>
        <p:spPr bwMode="auto">
          <a:xfrm>
            <a:off x="7315200" y="609600"/>
            <a:ext cx="1316038" cy="1874838"/>
          </a:xfrm>
          <a:prstGeom prst="rect">
            <a:avLst/>
          </a:prstGeom>
          <a:noFill/>
          <a:ln w="9525">
            <a:noFill/>
            <a:miter lim="800000"/>
            <a:headEnd/>
            <a:tailEnd/>
          </a:ln>
        </p:spPr>
      </p:pic>
      <p:pic>
        <p:nvPicPr>
          <p:cNvPr id="4107" name="Picture 11" descr="atlas_1"/>
          <p:cNvPicPr>
            <a:picLocks noChangeAspect="1" noChangeArrowheads="1"/>
          </p:cNvPicPr>
          <p:nvPr/>
        </p:nvPicPr>
        <p:blipFill>
          <a:blip r:embed="rId8" cstate="print"/>
          <a:srcRect/>
          <a:stretch>
            <a:fillRect/>
          </a:stretch>
        </p:blipFill>
        <p:spPr bwMode="auto">
          <a:xfrm>
            <a:off x="58738" y="963613"/>
            <a:ext cx="2627312" cy="1757362"/>
          </a:xfrm>
          <a:prstGeom prst="rect">
            <a:avLst/>
          </a:prstGeom>
          <a:noFill/>
          <a:ln w="9525">
            <a:noFill/>
            <a:miter lim="800000"/>
            <a:headEnd/>
            <a:tailEnd/>
          </a:ln>
        </p:spPr>
      </p:pic>
      <p:pic>
        <p:nvPicPr>
          <p:cNvPr id="4108" name="Picture 12" descr="atlas_2"/>
          <p:cNvPicPr>
            <a:picLocks noChangeAspect="1" noChangeArrowheads="1"/>
          </p:cNvPicPr>
          <p:nvPr/>
        </p:nvPicPr>
        <p:blipFill>
          <a:blip r:embed="rId9" cstate="print"/>
          <a:srcRect/>
          <a:stretch>
            <a:fillRect/>
          </a:stretch>
        </p:blipFill>
        <p:spPr bwMode="auto">
          <a:xfrm>
            <a:off x="3297238" y="4741863"/>
            <a:ext cx="3051175" cy="2039937"/>
          </a:xfrm>
          <a:prstGeom prst="rect">
            <a:avLst/>
          </a:prstGeom>
          <a:noFill/>
          <a:ln w="9525">
            <a:noFill/>
            <a:miter lim="800000"/>
            <a:headEnd/>
            <a:tailEnd/>
          </a:ln>
        </p:spPr>
      </p:pic>
      <p:pic>
        <p:nvPicPr>
          <p:cNvPr id="4109" name="Picture 13" descr="cms_2"/>
          <p:cNvPicPr>
            <a:picLocks noChangeAspect="1" noChangeArrowheads="1"/>
          </p:cNvPicPr>
          <p:nvPr/>
        </p:nvPicPr>
        <p:blipFill>
          <a:blip r:embed="rId10" cstate="print"/>
          <a:srcRect/>
          <a:stretch>
            <a:fillRect/>
          </a:stretch>
        </p:blipFill>
        <p:spPr bwMode="auto">
          <a:xfrm>
            <a:off x="12700" y="4702175"/>
            <a:ext cx="3240088" cy="2166938"/>
          </a:xfrm>
          <a:prstGeom prst="rect">
            <a:avLst/>
          </a:prstGeom>
          <a:noFill/>
          <a:ln w="9525">
            <a:noFill/>
            <a:miter lim="800000"/>
            <a:headEnd/>
            <a:tailEnd/>
          </a:ln>
        </p:spPr>
      </p:pic>
      <p:pic>
        <p:nvPicPr>
          <p:cNvPr id="4110" name="Picture 14" descr="atlas_3"/>
          <p:cNvPicPr>
            <a:picLocks noChangeAspect="1" noChangeArrowheads="1"/>
          </p:cNvPicPr>
          <p:nvPr/>
        </p:nvPicPr>
        <p:blipFill>
          <a:blip r:embed="rId11" cstate="print"/>
          <a:srcRect/>
          <a:stretch>
            <a:fillRect/>
          </a:stretch>
        </p:blipFill>
        <p:spPr bwMode="auto">
          <a:xfrm>
            <a:off x="3317875" y="2730500"/>
            <a:ext cx="2965450" cy="1985963"/>
          </a:xfrm>
          <a:prstGeom prst="rect">
            <a:avLst/>
          </a:prstGeom>
          <a:noFill/>
          <a:ln w="9525">
            <a:noFill/>
            <a:miter lim="800000"/>
            <a:headEnd/>
            <a:tailEnd/>
          </a:ln>
        </p:spPr>
      </p:pic>
      <p:pic>
        <p:nvPicPr>
          <p:cNvPr id="4112" name="Picture 16" descr="cngs_1"/>
          <p:cNvPicPr>
            <a:picLocks noChangeAspect="1" noChangeArrowheads="1"/>
          </p:cNvPicPr>
          <p:nvPr/>
        </p:nvPicPr>
        <p:blipFill>
          <a:blip r:embed="rId12" cstate="print"/>
          <a:srcRect/>
          <a:stretch>
            <a:fillRect/>
          </a:stretch>
        </p:blipFill>
        <p:spPr bwMode="auto">
          <a:xfrm>
            <a:off x="5195888" y="1069975"/>
            <a:ext cx="2070100" cy="1552575"/>
          </a:xfrm>
          <a:prstGeom prst="rect">
            <a:avLst/>
          </a:prstGeom>
          <a:noFill/>
          <a:ln w="9525">
            <a:noFill/>
            <a:miter lim="800000"/>
            <a:headEnd/>
            <a:tailEnd/>
          </a:ln>
        </p:spPr>
      </p:pic>
      <p:pic>
        <p:nvPicPr>
          <p:cNvPr id="4113" name="Picture 17" descr="icon-lhc-pho-2000-058"/>
          <p:cNvPicPr>
            <a:picLocks noChangeAspect="1" noChangeArrowheads="1"/>
          </p:cNvPicPr>
          <p:nvPr/>
        </p:nvPicPr>
        <p:blipFill>
          <a:blip r:embed="rId13" cstate="print"/>
          <a:srcRect/>
          <a:stretch>
            <a:fillRect/>
          </a:stretch>
        </p:blipFill>
        <p:spPr bwMode="auto">
          <a:xfrm>
            <a:off x="2911475" y="1003300"/>
            <a:ext cx="2116138" cy="16922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108"/>
                                        </p:tgtEl>
                                        <p:attrNameLst>
                                          <p:attrName>style.visibility</p:attrName>
                                        </p:attrNameLst>
                                      </p:cBhvr>
                                      <p:to>
                                        <p:strVal val="visible"/>
                                      </p:to>
                                    </p:set>
                                    <p:anim calcmode="lin" valueType="num">
                                      <p:cBhvr>
                                        <p:cTn id="7" dur="500" fill="hold"/>
                                        <p:tgtEl>
                                          <p:spTgt spid="4108"/>
                                        </p:tgtEl>
                                        <p:attrNameLst>
                                          <p:attrName>ppt_w</p:attrName>
                                        </p:attrNameLst>
                                      </p:cBhvr>
                                      <p:tavLst>
                                        <p:tav tm="0">
                                          <p:val>
                                            <p:fltVal val="0"/>
                                          </p:val>
                                        </p:tav>
                                        <p:tav tm="100000">
                                          <p:val>
                                            <p:strVal val="#ppt_w"/>
                                          </p:val>
                                        </p:tav>
                                      </p:tavLst>
                                    </p:anim>
                                    <p:anim calcmode="lin" valueType="num">
                                      <p:cBhvr>
                                        <p:cTn id="8" dur="500" fill="hold"/>
                                        <p:tgtEl>
                                          <p:spTgt spid="4108"/>
                                        </p:tgtEl>
                                        <p:attrNameLst>
                                          <p:attrName>ppt_h</p:attrName>
                                        </p:attrNameLst>
                                      </p:cBhvr>
                                      <p:tavLst>
                                        <p:tav tm="0">
                                          <p:val>
                                            <p:fltVal val="0"/>
                                          </p:val>
                                        </p:tav>
                                        <p:tav tm="100000">
                                          <p:val>
                                            <p:strVal val="#ppt_h"/>
                                          </p:val>
                                        </p:tav>
                                      </p:tavLst>
                                    </p:anim>
                                    <p:animEffect transition="in" filter="fade">
                                      <p:cBhvr>
                                        <p:cTn id="9" dur="500"/>
                                        <p:tgtEl>
                                          <p:spTgt spid="4108"/>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4106"/>
                                        </p:tgtEl>
                                        <p:attrNameLst>
                                          <p:attrName>style.visibility</p:attrName>
                                        </p:attrNameLst>
                                      </p:cBhvr>
                                      <p:to>
                                        <p:strVal val="visible"/>
                                      </p:to>
                                    </p:set>
                                    <p:anim calcmode="lin" valueType="num">
                                      <p:cBhvr>
                                        <p:cTn id="13" dur="2000" fill="hold"/>
                                        <p:tgtEl>
                                          <p:spTgt spid="4106"/>
                                        </p:tgtEl>
                                        <p:attrNameLst>
                                          <p:attrName>ppt_w</p:attrName>
                                        </p:attrNameLst>
                                      </p:cBhvr>
                                      <p:tavLst>
                                        <p:tav tm="0">
                                          <p:val>
                                            <p:fltVal val="0"/>
                                          </p:val>
                                        </p:tav>
                                        <p:tav tm="100000">
                                          <p:val>
                                            <p:strVal val="#ppt_w"/>
                                          </p:val>
                                        </p:tav>
                                      </p:tavLst>
                                    </p:anim>
                                    <p:anim calcmode="lin" valueType="num">
                                      <p:cBhvr>
                                        <p:cTn id="14" dur="2000" fill="hold"/>
                                        <p:tgtEl>
                                          <p:spTgt spid="4106"/>
                                        </p:tgtEl>
                                        <p:attrNameLst>
                                          <p:attrName>ppt_h</p:attrName>
                                        </p:attrNameLst>
                                      </p:cBhvr>
                                      <p:tavLst>
                                        <p:tav tm="0">
                                          <p:val>
                                            <p:fltVal val="0"/>
                                          </p:val>
                                        </p:tav>
                                        <p:tav tm="100000">
                                          <p:val>
                                            <p:strVal val="#ppt_h"/>
                                          </p:val>
                                        </p:tav>
                                      </p:tavLst>
                                    </p:anim>
                                    <p:animEffect transition="in" filter="fade">
                                      <p:cBhvr>
                                        <p:cTn id="15" dur="2000"/>
                                        <p:tgtEl>
                                          <p:spTgt spid="4106"/>
                                        </p:tgtEl>
                                      </p:cBhvr>
                                    </p:animEffect>
                                  </p:childTnLst>
                                </p:cTn>
                              </p:par>
                            </p:childTnLst>
                          </p:cTn>
                        </p:par>
                        <p:par>
                          <p:cTn id="16" fill="hold">
                            <p:stCondLst>
                              <p:cond delay="2500"/>
                            </p:stCondLst>
                            <p:childTnLst>
                              <p:par>
                                <p:cTn id="17" presetID="53" presetClass="entr" presetSubtype="0" fill="hold" nodeType="afterEffect">
                                  <p:stCondLst>
                                    <p:cond delay="0"/>
                                  </p:stCondLst>
                                  <p:childTnLst>
                                    <p:set>
                                      <p:cBhvr>
                                        <p:cTn id="18" dur="1" fill="hold">
                                          <p:stCondLst>
                                            <p:cond delay="0"/>
                                          </p:stCondLst>
                                        </p:cTn>
                                        <p:tgtEl>
                                          <p:spTgt spid="4107"/>
                                        </p:tgtEl>
                                        <p:attrNameLst>
                                          <p:attrName>style.visibility</p:attrName>
                                        </p:attrNameLst>
                                      </p:cBhvr>
                                      <p:to>
                                        <p:strVal val="visible"/>
                                      </p:to>
                                    </p:set>
                                    <p:anim calcmode="lin" valueType="num">
                                      <p:cBhvr>
                                        <p:cTn id="19" dur="2000" fill="hold"/>
                                        <p:tgtEl>
                                          <p:spTgt spid="4107"/>
                                        </p:tgtEl>
                                        <p:attrNameLst>
                                          <p:attrName>ppt_w</p:attrName>
                                        </p:attrNameLst>
                                      </p:cBhvr>
                                      <p:tavLst>
                                        <p:tav tm="0">
                                          <p:val>
                                            <p:fltVal val="0"/>
                                          </p:val>
                                        </p:tav>
                                        <p:tav tm="100000">
                                          <p:val>
                                            <p:strVal val="#ppt_w"/>
                                          </p:val>
                                        </p:tav>
                                      </p:tavLst>
                                    </p:anim>
                                    <p:anim calcmode="lin" valueType="num">
                                      <p:cBhvr>
                                        <p:cTn id="20" dur="2000" fill="hold"/>
                                        <p:tgtEl>
                                          <p:spTgt spid="4107"/>
                                        </p:tgtEl>
                                        <p:attrNameLst>
                                          <p:attrName>ppt_h</p:attrName>
                                        </p:attrNameLst>
                                      </p:cBhvr>
                                      <p:tavLst>
                                        <p:tav tm="0">
                                          <p:val>
                                            <p:fltVal val="0"/>
                                          </p:val>
                                        </p:tav>
                                        <p:tav tm="100000">
                                          <p:val>
                                            <p:strVal val="#ppt_h"/>
                                          </p:val>
                                        </p:tav>
                                      </p:tavLst>
                                    </p:anim>
                                    <p:animEffect transition="in" filter="fade">
                                      <p:cBhvr>
                                        <p:cTn id="21" dur="2000"/>
                                        <p:tgtEl>
                                          <p:spTgt spid="4107"/>
                                        </p:tgtEl>
                                      </p:cBhvr>
                                    </p:animEffect>
                                  </p:childTnLst>
                                </p:cTn>
                              </p:par>
                            </p:childTnLst>
                          </p:cTn>
                        </p:par>
                        <p:par>
                          <p:cTn id="22" fill="hold">
                            <p:stCondLst>
                              <p:cond delay="4500"/>
                            </p:stCondLst>
                            <p:childTnLst>
                              <p:par>
                                <p:cTn id="23" presetID="53" presetClass="entr" presetSubtype="0" fill="hold" nodeType="afterEffect">
                                  <p:stCondLst>
                                    <p:cond delay="0"/>
                                  </p:stCondLst>
                                  <p:childTnLst>
                                    <p:set>
                                      <p:cBhvr>
                                        <p:cTn id="24" dur="1" fill="hold">
                                          <p:stCondLst>
                                            <p:cond delay="0"/>
                                          </p:stCondLst>
                                        </p:cTn>
                                        <p:tgtEl>
                                          <p:spTgt spid="4109"/>
                                        </p:tgtEl>
                                        <p:attrNameLst>
                                          <p:attrName>style.visibility</p:attrName>
                                        </p:attrNameLst>
                                      </p:cBhvr>
                                      <p:to>
                                        <p:strVal val="visible"/>
                                      </p:to>
                                    </p:set>
                                    <p:anim calcmode="lin" valueType="num">
                                      <p:cBhvr>
                                        <p:cTn id="25" dur="2000" fill="hold"/>
                                        <p:tgtEl>
                                          <p:spTgt spid="4109"/>
                                        </p:tgtEl>
                                        <p:attrNameLst>
                                          <p:attrName>ppt_w</p:attrName>
                                        </p:attrNameLst>
                                      </p:cBhvr>
                                      <p:tavLst>
                                        <p:tav tm="0">
                                          <p:val>
                                            <p:fltVal val="0"/>
                                          </p:val>
                                        </p:tav>
                                        <p:tav tm="100000">
                                          <p:val>
                                            <p:strVal val="#ppt_w"/>
                                          </p:val>
                                        </p:tav>
                                      </p:tavLst>
                                    </p:anim>
                                    <p:anim calcmode="lin" valueType="num">
                                      <p:cBhvr>
                                        <p:cTn id="26" dur="2000" fill="hold"/>
                                        <p:tgtEl>
                                          <p:spTgt spid="4109"/>
                                        </p:tgtEl>
                                        <p:attrNameLst>
                                          <p:attrName>ppt_h</p:attrName>
                                        </p:attrNameLst>
                                      </p:cBhvr>
                                      <p:tavLst>
                                        <p:tav tm="0">
                                          <p:val>
                                            <p:fltVal val="0"/>
                                          </p:val>
                                        </p:tav>
                                        <p:tav tm="100000">
                                          <p:val>
                                            <p:strVal val="#ppt_h"/>
                                          </p:val>
                                        </p:tav>
                                      </p:tavLst>
                                    </p:anim>
                                    <p:animEffect transition="in" filter="fade">
                                      <p:cBhvr>
                                        <p:cTn id="27" dur="2000"/>
                                        <p:tgtEl>
                                          <p:spTgt spid="4109"/>
                                        </p:tgtEl>
                                      </p:cBhvr>
                                    </p:animEffect>
                                  </p:childTnLst>
                                </p:cTn>
                              </p:par>
                            </p:childTnLst>
                          </p:cTn>
                        </p:par>
                        <p:par>
                          <p:cTn id="28" fill="hold">
                            <p:stCondLst>
                              <p:cond delay="6500"/>
                            </p:stCondLst>
                            <p:childTnLst>
                              <p:par>
                                <p:cTn id="29" presetID="53" presetClass="entr" presetSubtype="0" fill="hold" nodeType="afterEffect">
                                  <p:stCondLst>
                                    <p:cond delay="0"/>
                                  </p:stCondLst>
                                  <p:childTnLst>
                                    <p:set>
                                      <p:cBhvr>
                                        <p:cTn id="30" dur="1" fill="hold">
                                          <p:stCondLst>
                                            <p:cond delay="0"/>
                                          </p:stCondLst>
                                        </p:cTn>
                                        <p:tgtEl>
                                          <p:spTgt spid="4110"/>
                                        </p:tgtEl>
                                        <p:attrNameLst>
                                          <p:attrName>style.visibility</p:attrName>
                                        </p:attrNameLst>
                                      </p:cBhvr>
                                      <p:to>
                                        <p:strVal val="visible"/>
                                      </p:to>
                                    </p:set>
                                    <p:anim calcmode="lin" valueType="num">
                                      <p:cBhvr>
                                        <p:cTn id="31" dur="2000" fill="hold"/>
                                        <p:tgtEl>
                                          <p:spTgt spid="4110"/>
                                        </p:tgtEl>
                                        <p:attrNameLst>
                                          <p:attrName>ppt_w</p:attrName>
                                        </p:attrNameLst>
                                      </p:cBhvr>
                                      <p:tavLst>
                                        <p:tav tm="0">
                                          <p:val>
                                            <p:fltVal val="0"/>
                                          </p:val>
                                        </p:tav>
                                        <p:tav tm="100000">
                                          <p:val>
                                            <p:strVal val="#ppt_w"/>
                                          </p:val>
                                        </p:tav>
                                      </p:tavLst>
                                    </p:anim>
                                    <p:anim calcmode="lin" valueType="num">
                                      <p:cBhvr>
                                        <p:cTn id="32" dur="2000" fill="hold"/>
                                        <p:tgtEl>
                                          <p:spTgt spid="4110"/>
                                        </p:tgtEl>
                                        <p:attrNameLst>
                                          <p:attrName>ppt_h</p:attrName>
                                        </p:attrNameLst>
                                      </p:cBhvr>
                                      <p:tavLst>
                                        <p:tav tm="0">
                                          <p:val>
                                            <p:fltVal val="0"/>
                                          </p:val>
                                        </p:tav>
                                        <p:tav tm="100000">
                                          <p:val>
                                            <p:strVal val="#ppt_h"/>
                                          </p:val>
                                        </p:tav>
                                      </p:tavLst>
                                    </p:anim>
                                    <p:animEffect transition="in" filter="fade">
                                      <p:cBhvr>
                                        <p:cTn id="33" dur="2000"/>
                                        <p:tgtEl>
                                          <p:spTgt spid="4110"/>
                                        </p:tgtEl>
                                      </p:cBhvr>
                                    </p:animEffect>
                                  </p:childTnLst>
                                </p:cTn>
                              </p:par>
                            </p:childTnLst>
                          </p:cTn>
                        </p:par>
                        <p:par>
                          <p:cTn id="34" fill="hold">
                            <p:stCondLst>
                              <p:cond delay="8500"/>
                            </p:stCondLst>
                            <p:childTnLst>
                              <p:par>
                                <p:cTn id="35" presetID="53" presetClass="entr" presetSubtype="0" fill="hold" nodeType="afterEffect">
                                  <p:stCondLst>
                                    <p:cond delay="0"/>
                                  </p:stCondLst>
                                  <p:childTnLst>
                                    <p:set>
                                      <p:cBhvr>
                                        <p:cTn id="36" dur="1" fill="hold">
                                          <p:stCondLst>
                                            <p:cond delay="0"/>
                                          </p:stCondLst>
                                        </p:cTn>
                                        <p:tgtEl>
                                          <p:spTgt spid="4112"/>
                                        </p:tgtEl>
                                        <p:attrNameLst>
                                          <p:attrName>style.visibility</p:attrName>
                                        </p:attrNameLst>
                                      </p:cBhvr>
                                      <p:to>
                                        <p:strVal val="visible"/>
                                      </p:to>
                                    </p:set>
                                    <p:anim calcmode="lin" valueType="num">
                                      <p:cBhvr>
                                        <p:cTn id="37" dur="2000" fill="hold"/>
                                        <p:tgtEl>
                                          <p:spTgt spid="4112"/>
                                        </p:tgtEl>
                                        <p:attrNameLst>
                                          <p:attrName>ppt_w</p:attrName>
                                        </p:attrNameLst>
                                      </p:cBhvr>
                                      <p:tavLst>
                                        <p:tav tm="0">
                                          <p:val>
                                            <p:fltVal val="0"/>
                                          </p:val>
                                        </p:tav>
                                        <p:tav tm="100000">
                                          <p:val>
                                            <p:strVal val="#ppt_w"/>
                                          </p:val>
                                        </p:tav>
                                      </p:tavLst>
                                    </p:anim>
                                    <p:anim calcmode="lin" valueType="num">
                                      <p:cBhvr>
                                        <p:cTn id="38" dur="2000" fill="hold"/>
                                        <p:tgtEl>
                                          <p:spTgt spid="4112"/>
                                        </p:tgtEl>
                                        <p:attrNameLst>
                                          <p:attrName>ppt_h</p:attrName>
                                        </p:attrNameLst>
                                      </p:cBhvr>
                                      <p:tavLst>
                                        <p:tav tm="0">
                                          <p:val>
                                            <p:fltVal val="0"/>
                                          </p:val>
                                        </p:tav>
                                        <p:tav tm="100000">
                                          <p:val>
                                            <p:strVal val="#ppt_h"/>
                                          </p:val>
                                        </p:tav>
                                      </p:tavLst>
                                    </p:anim>
                                    <p:animEffect transition="in" filter="fade">
                                      <p:cBhvr>
                                        <p:cTn id="39" dur="2000"/>
                                        <p:tgtEl>
                                          <p:spTgt spid="4112"/>
                                        </p:tgtEl>
                                      </p:cBhvr>
                                    </p:animEffect>
                                  </p:childTnLst>
                                </p:cTn>
                              </p:par>
                            </p:childTnLst>
                          </p:cTn>
                        </p:par>
                        <p:par>
                          <p:cTn id="40" fill="hold">
                            <p:stCondLst>
                              <p:cond delay="10500"/>
                            </p:stCondLst>
                            <p:childTnLst>
                              <p:par>
                                <p:cTn id="41" presetID="53" presetClass="entr" presetSubtype="0" fill="hold" nodeType="afterEffect">
                                  <p:stCondLst>
                                    <p:cond delay="0"/>
                                  </p:stCondLst>
                                  <p:childTnLst>
                                    <p:set>
                                      <p:cBhvr>
                                        <p:cTn id="42" dur="1" fill="hold">
                                          <p:stCondLst>
                                            <p:cond delay="0"/>
                                          </p:stCondLst>
                                        </p:cTn>
                                        <p:tgtEl>
                                          <p:spTgt spid="4113"/>
                                        </p:tgtEl>
                                        <p:attrNameLst>
                                          <p:attrName>style.visibility</p:attrName>
                                        </p:attrNameLst>
                                      </p:cBhvr>
                                      <p:to>
                                        <p:strVal val="visible"/>
                                      </p:to>
                                    </p:set>
                                    <p:anim calcmode="lin" valueType="num">
                                      <p:cBhvr>
                                        <p:cTn id="43" dur="2000" fill="hold"/>
                                        <p:tgtEl>
                                          <p:spTgt spid="4113"/>
                                        </p:tgtEl>
                                        <p:attrNameLst>
                                          <p:attrName>ppt_w</p:attrName>
                                        </p:attrNameLst>
                                      </p:cBhvr>
                                      <p:tavLst>
                                        <p:tav tm="0">
                                          <p:val>
                                            <p:fltVal val="0"/>
                                          </p:val>
                                        </p:tav>
                                        <p:tav tm="100000">
                                          <p:val>
                                            <p:strVal val="#ppt_w"/>
                                          </p:val>
                                        </p:tav>
                                      </p:tavLst>
                                    </p:anim>
                                    <p:anim calcmode="lin" valueType="num">
                                      <p:cBhvr>
                                        <p:cTn id="44" dur="2000" fill="hold"/>
                                        <p:tgtEl>
                                          <p:spTgt spid="4113"/>
                                        </p:tgtEl>
                                        <p:attrNameLst>
                                          <p:attrName>ppt_h</p:attrName>
                                        </p:attrNameLst>
                                      </p:cBhvr>
                                      <p:tavLst>
                                        <p:tav tm="0">
                                          <p:val>
                                            <p:fltVal val="0"/>
                                          </p:val>
                                        </p:tav>
                                        <p:tav tm="100000">
                                          <p:val>
                                            <p:strVal val="#ppt_h"/>
                                          </p:val>
                                        </p:tav>
                                      </p:tavLst>
                                    </p:anim>
                                    <p:animEffect transition="in" filter="fade">
                                      <p:cBhvr>
                                        <p:cTn id="45" dur="2000"/>
                                        <p:tgtEl>
                                          <p:spTgt spid="4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5"/>
          <p:cNvSpPr txBox="1">
            <a:spLocks noChangeArrowheads="1"/>
          </p:cNvSpPr>
          <p:nvPr/>
        </p:nvSpPr>
        <p:spPr bwMode="auto">
          <a:xfrm>
            <a:off x="4143375" y="187325"/>
            <a:ext cx="4637088" cy="1311275"/>
          </a:xfrm>
          <a:prstGeom prst="rect">
            <a:avLst/>
          </a:prstGeom>
          <a:noFill/>
          <a:ln w="9525">
            <a:noFill/>
            <a:miter lim="800000"/>
            <a:headEnd/>
            <a:tailEnd/>
          </a:ln>
        </p:spPr>
        <p:txBody>
          <a:bodyPr>
            <a:spAutoFit/>
          </a:bodyPr>
          <a:lstStyle/>
          <a:p>
            <a:pPr algn="just"/>
            <a:r>
              <a:rPr lang="en-GB" sz="2000">
                <a:solidFill>
                  <a:schemeClr val="tx1"/>
                </a:solidFill>
                <a:latin typeface="+mn-lt"/>
              </a:rPr>
              <a:t>We would therefore like to invite you into some of our labs and try to show you in a few hours what we are doing there and why we are doing it. </a:t>
            </a:r>
          </a:p>
        </p:txBody>
      </p:sp>
      <p:sp>
        <p:nvSpPr>
          <p:cNvPr id="6148" name="Text Box 9"/>
          <p:cNvSpPr txBox="1">
            <a:spLocks noChangeArrowheads="1"/>
          </p:cNvSpPr>
          <p:nvPr/>
        </p:nvSpPr>
        <p:spPr bwMode="auto">
          <a:xfrm>
            <a:off x="4787900" y="2060575"/>
            <a:ext cx="1836786" cy="369332"/>
          </a:xfrm>
          <a:prstGeom prst="rect">
            <a:avLst/>
          </a:prstGeom>
          <a:noFill/>
          <a:ln w="9525">
            <a:noFill/>
            <a:miter lim="800000"/>
            <a:headEnd/>
            <a:tailEnd/>
          </a:ln>
        </p:spPr>
        <p:txBody>
          <a:bodyPr wrap="none">
            <a:spAutoFit/>
          </a:bodyPr>
          <a:lstStyle/>
          <a:p>
            <a:r>
              <a:rPr lang="en-GB" dirty="0">
                <a:solidFill>
                  <a:schemeClr val="tx1"/>
                </a:solidFill>
                <a:latin typeface="+mn-lt"/>
              </a:rPr>
              <a:t>Who are "</a:t>
            </a:r>
            <a:r>
              <a:rPr lang="en-GB" dirty="0" smtClean="0">
                <a:solidFill>
                  <a:schemeClr val="tx1"/>
                </a:solidFill>
                <a:latin typeface="+mn-lt"/>
              </a:rPr>
              <a:t>we” ?</a:t>
            </a:r>
            <a:endParaRPr lang="en-GB" dirty="0">
              <a:solidFill>
                <a:schemeClr val="tx1"/>
              </a:solidFill>
              <a:latin typeface="+mn-lt"/>
            </a:endParaRPr>
          </a:p>
        </p:txBody>
      </p:sp>
      <p:pic>
        <p:nvPicPr>
          <p:cNvPr id="6149" name="Picture 12" descr="open_door"/>
          <p:cNvPicPr>
            <a:picLocks noChangeAspect="1" noChangeArrowheads="1"/>
          </p:cNvPicPr>
          <p:nvPr/>
        </p:nvPicPr>
        <p:blipFill>
          <a:blip r:embed="rId3" cstate="print"/>
          <a:srcRect/>
          <a:stretch>
            <a:fillRect/>
          </a:stretch>
        </p:blipFill>
        <p:spPr bwMode="auto">
          <a:xfrm>
            <a:off x="50800" y="669925"/>
            <a:ext cx="3981450" cy="6080125"/>
          </a:xfrm>
          <a:prstGeom prst="rect">
            <a:avLst/>
          </a:prstGeom>
          <a:noFill/>
          <a:ln w="9525">
            <a:noFill/>
            <a:miter lim="800000"/>
            <a:headEnd/>
            <a:tailEnd/>
          </a:ln>
        </p:spPr>
      </p:pic>
      <p:pic>
        <p:nvPicPr>
          <p:cNvPr id="5134" name="Picture 14" descr="50"/>
          <p:cNvPicPr>
            <a:picLocks noChangeAspect="1" noChangeArrowheads="1"/>
          </p:cNvPicPr>
          <p:nvPr/>
        </p:nvPicPr>
        <p:blipFill>
          <a:blip r:embed="rId4" cstate="print"/>
          <a:srcRect/>
          <a:stretch>
            <a:fillRect/>
          </a:stretch>
        </p:blipFill>
        <p:spPr bwMode="auto">
          <a:xfrm>
            <a:off x="73025" y="2984500"/>
            <a:ext cx="673100" cy="673100"/>
          </a:xfrm>
          <a:prstGeom prst="rect">
            <a:avLst/>
          </a:prstGeom>
          <a:noFill/>
          <a:ln w="9525">
            <a:noFill/>
            <a:miter lim="800000"/>
            <a:headEnd/>
            <a:tailEnd/>
          </a:ln>
        </p:spPr>
      </p:pic>
      <p:pic>
        <p:nvPicPr>
          <p:cNvPr id="5135" name="Picture 15" descr="50"/>
          <p:cNvPicPr>
            <a:picLocks noChangeAspect="1" noChangeArrowheads="1"/>
          </p:cNvPicPr>
          <p:nvPr/>
        </p:nvPicPr>
        <p:blipFill>
          <a:blip r:embed="rId5" cstate="print"/>
          <a:srcRect/>
          <a:stretch>
            <a:fillRect/>
          </a:stretch>
        </p:blipFill>
        <p:spPr bwMode="auto">
          <a:xfrm>
            <a:off x="33338" y="3648075"/>
            <a:ext cx="869950" cy="852488"/>
          </a:xfrm>
          <a:prstGeom prst="rect">
            <a:avLst/>
          </a:prstGeom>
          <a:noFill/>
          <a:ln w="9525">
            <a:noFill/>
            <a:miter lim="800000"/>
            <a:headEnd/>
            <a:tailEnd/>
          </a:ln>
        </p:spPr>
      </p:pic>
      <p:pic>
        <p:nvPicPr>
          <p:cNvPr id="5136" name="Picture 16" descr="50"/>
          <p:cNvPicPr>
            <a:picLocks noChangeAspect="1" noChangeArrowheads="1"/>
          </p:cNvPicPr>
          <p:nvPr/>
        </p:nvPicPr>
        <p:blipFill>
          <a:blip r:embed="rId6" cstate="print"/>
          <a:srcRect/>
          <a:stretch>
            <a:fillRect/>
          </a:stretch>
        </p:blipFill>
        <p:spPr bwMode="auto">
          <a:xfrm>
            <a:off x="26988" y="4465638"/>
            <a:ext cx="555625" cy="550862"/>
          </a:xfrm>
          <a:prstGeom prst="rect">
            <a:avLst/>
          </a:prstGeom>
          <a:noFill/>
          <a:ln w="9525">
            <a:noFill/>
            <a:miter lim="800000"/>
            <a:headEnd/>
            <a:tailEnd/>
          </a:ln>
        </p:spPr>
      </p:pic>
      <p:pic>
        <p:nvPicPr>
          <p:cNvPr id="5137" name="Picture 17" descr="50"/>
          <p:cNvPicPr>
            <a:picLocks noChangeAspect="1" noChangeArrowheads="1"/>
          </p:cNvPicPr>
          <p:nvPr/>
        </p:nvPicPr>
        <p:blipFill>
          <a:blip r:embed="rId7" cstate="print"/>
          <a:srcRect/>
          <a:stretch>
            <a:fillRect/>
          </a:stretch>
        </p:blipFill>
        <p:spPr bwMode="auto">
          <a:xfrm>
            <a:off x="30163" y="5732463"/>
            <a:ext cx="669925" cy="647700"/>
          </a:xfrm>
          <a:prstGeom prst="rect">
            <a:avLst/>
          </a:prstGeom>
          <a:noFill/>
          <a:ln w="9525">
            <a:noFill/>
            <a:miter lim="800000"/>
            <a:headEnd/>
            <a:tailEnd/>
          </a:ln>
        </p:spPr>
      </p:pic>
      <p:pic>
        <p:nvPicPr>
          <p:cNvPr id="5138" name="Picture 18" descr="50"/>
          <p:cNvPicPr>
            <a:picLocks noChangeAspect="1" noChangeArrowheads="1"/>
          </p:cNvPicPr>
          <p:nvPr/>
        </p:nvPicPr>
        <p:blipFill>
          <a:blip r:embed="rId8" cstate="print"/>
          <a:srcRect/>
          <a:stretch>
            <a:fillRect/>
          </a:stretch>
        </p:blipFill>
        <p:spPr bwMode="auto">
          <a:xfrm>
            <a:off x="104775" y="1647825"/>
            <a:ext cx="533400" cy="515938"/>
          </a:xfrm>
          <a:prstGeom prst="rect">
            <a:avLst/>
          </a:prstGeom>
          <a:noFill/>
          <a:ln w="9525">
            <a:noFill/>
            <a:miter lim="800000"/>
            <a:headEnd/>
            <a:tailEnd/>
          </a:ln>
        </p:spPr>
      </p:pic>
      <p:pic>
        <p:nvPicPr>
          <p:cNvPr id="5139" name="Picture 19" descr="50"/>
          <p:cNvPicPr>
            <a:picLocks noChangeAspect="1" noChangeArrowheads="1"/>
          </p:cNvPicPr>
          <p:nvPr/>
        </p:nvPicPr>
        <p:blipFill>
          <a:blip r:embed="rId9" cstate="print"/>
          <a:srcRect/>
          <a:stretch>
            <a:fillRect/>
          </a:stretch>
        </p:blipFill>
        <p:spPr bwMode="auto">
          <a:xfrm>
            <a:off x="12700" y="747713"/>
            <a:ext cx="842963" cy="819150"/>
          </a:xfrm>
          <a:prstGeom prst="rect">
            <a:avLst/>
          </a:prstGeom>
          <a:noFill/>
          <a:ln w="9525">
            <a:noFill/>
            <a:miter lim="800000"/>
            <a:headEnd/>
            <a:tailEnd/>
          </a:ln>
        </p:spPr>
      </p:pic>
      <p:pic>
        <p:nvPicPr>
          <p:cNvPr id="5140" name="Picture 20" descr="50"/>
          <p:cNvPicPr>
            <a:picLocks noChangeAspect="1" noChangeArrowheads="1"/>
          </p:cNvPicPr>
          <p:nvPr/>
        </p:nvPicPr>
        <p:blipFill>
          <a:blip r:embed="rId10" cstate="print"/>
          <a:srcRect/>
          <a:stretch>
            <a:fillRect/>
          </a:stretch>
        </p:blipFill>
        <p:spPr bwMode="auto">
          <a:xfrm>
            <a:off x="28575" y="2225675"/>
            <a:ext cx="771525" cy="758825"/>
          </a:xfrm>
          <a:prstGeom prst="rect">
            <a:avLst/>
          </a:prstGeom>
          <a:noFill/>
          <a:ln w="9525">
            <a:noFill/>
            <a:miter lim="800000"/>
            <a:headEnd/>
            <a:tailEnd/>
          </a:ln>
        </p:spPr>
      </p:pic>
      <p:pic>
        <p:nvPicPr>
          <p:cNvPr id="5141" name="Picture 21" descr="50"/>
          <p:cNvPicPr>
            <a:picLocks noChangeAspect="1" noChangeArrowheads="1"/>
          </p:cNvPicPr>
          <p:nvPr/>
        </p:nvPicPr>
        <p:blipFill>
          <a:blip r:embed="rId11" cstate="print"/>
          <a:srcRect/>
          <a:stretch>
            <a:fillRect/>
          </a:stretch>
        </p:blipFill>
        <p:spPr bwMode="auto">
          <a:xfrm>
            <a:off x="11113" y="4957763"/>
            <a:ext cx="760412" cy="766762"/>
          </a:xfrm>
          <a:prstGeom prst="rect">
            <a:avLst/>
          </a:prstGeom>
          <a:noFill/>
          <a:ln w="9525">
            <a:noFill/>
            <a:miter lim="800000"/>
            <a:headEnd/>
            <a:tailEnd/>
          </a:ln>
        </p:spPr>
      </p:pic>
      <p:pic>
        <p:nvPicPr>
          <p:cNvPr id="6158" name="Picture 26" descr="50"/>
          <p:cNvPicPr>
            <a:picLocks noChangeAspect="1" noChangeArrowheads="1"/>
          </p:cNvPicPr>
          <p:nvPr/>
        </p:nvPicPr>
        <p:blipFill>
          <a:blip r:embed="rId12" cstate="print"/>
          <a:srcRect/>
          <a:stretch>
            <a:fillRect/>
          </a:stretch>
        </p:blipFill>
        <p:spPr bwMode="auto">
          <a:xfrm>
            <a:off x="7339013" y="1577975"/>
            <a:ext cx="1416050" cy="1416050"/>
          </a:xfrm>
          <a:prstGeom prst="rect">
            <a:avLst/>
          </a:prstGeom>
          <a:noFill/>
          <a:ln w="9525">
            <a:noFill/>
            <a:miter lim="800000"/>
            <a:headEnd/>
            <a:tailEnd/>
          </a:ln>
        </p:spPr>
      </p:pic>
      <p:sp>
        <p:nvSpPr>
          <p:cNvPr id="6159" name="Text Box 29"/>
          <p:cNvSpPr txBox="1">
            <a:spLocks noChangeArrowheads="1"/>
          </p:cNvSpPr>
          <p:nvPr/>
        </p:nvSpPr>
        <p:spPr bwMode="auto">
          <a:xfrm rot="-561199">
            <a:off x="720328" y="5496868"/>
            <a:ext cx="1708946" cy="461665"/>
          </a:xfrm>
          <a:prstGeom prst="rect">
            <a:avLst/>
          </a:prstGeom>
          <a:solidFill>
            <a:schemeClr val="bg1"/>
          </a:solidFill>
          <a:ln w="9525" algn="ctr">
            <a:noFill/>
            <a:miter lim="800000"/>
            <a:headEnd/>
            <a:tailEnd/>
          </a:ln>
        </p:spPr>
        <p:txBody>
          <a:bodyPr wrap="none">
            <a:spAutoFit/>
          </a:bodyPr>
          <a:lstStyle/>
          <a:p>
            <a:r>
              <a:rPr lang="en-GB" sz="2400" b="1" i="1">
                <a:latin typeface="+mn-lt"/>
              </a:rPr>
              <a:t>Welcome!</a:t>
            </a:r>
          </a:p>
        </p:txBody>
      </p:sp>
      <p:grpSp>
        <p:nvGrpSpPr>
          <p:cNvPr id="3" name="Group 34"/>
          <p:cNvGrpSpPr>
            <a:grpSpLocks/>
          </p:cNvGrpSpPr>
          <p:nvPr/>
        </p:nvGrpSpPr>
        <p:grpSpPr bwMode="auto">
          <a:xfrm>
            <a:off x="2332038" y="1289050"/>
            <a:ext cx="2225675" cy="4702175"/>
            <a:chOff x="1469" y="812"/>
            <a:chExt cx="1402" cy="2962"/>
          </a:xfrm>
        </p:grpSpPr>
        <p:grpSp>
          <p:nvGrpSpPr>
            <p:cNvPr id="6169" name="Group 23"/>
            <p:cNvGrpSpPr>
              <a:grpSpLocks/>
            </p:cNvGrpSpPr>
            <p:nvPr/>
          </p:nvGrpSpPr>
          <p:grpSpPr bwMode="auto">
            <a:xfrm>
              <a:off x="1607" y="2646"/>
              <a:ext cx="1164" cy="1128"/>
              <a:chOff x="2653" y="2840"/>
              <a:chExt cx="1164" cy="1128"/>
            </a:xfrm>
          </p:grpSpPr>
          <p:pic>
            <p:nvPicPr>
              <p:cNvPr id="6171" name="Picture 13" descr="50"/>
              <p:cNvPicPr>
                <a:picLocks noChangeAspect="1" noChangeArrowheads="1"/>
              </p:cNvPicPr>
              <p:nvPr/>
            </p:nvPicPr>
            <p:blipFill>
              <a:blip r:embed="rId13" cstate="print"/>
              <a:srcRect/>
              <a:stretch>
                <a:fillRect/>
              </a:stretch>
            </p:blipFill>
            <p:spPr bwMode="auto">
              <a:xfrm>
                <a:off x="2653" y="2840"/>
                <a:ext cx="1164" cy="1128"/>
              </a:xfrm>
              <a:prstGeom prst="rect">
                <a:avLst/>
              </a:prstGeom>
              <a:noFill/>
              <a:ln w="9525">
                <a:noFill/>
                <a:miter lim="800000"/>
                <a:headEnd/>
                <a:tailEnd/>
              </a:ln>
            </p:spPr>
          </p:pic>
          <p:sp>
            <p:nvSpPr>
              <p:cNvPr id="6172" name="Rectangle 22"/>
              <p:cNvSpPr>
                <a:spLocks noChangeArrowheads="1"/>
              </p:cNvSpPr>
              <p:nvPr/>
            </p:nvSpPr>
            <p:spPr bwMode="auto">
              <a:xfrm>
                <a:off x="2653" y="3288"/>
                <a:ext cx="116" cy="233"/>
              </a:xfrm>
              <a:prstGeom prst="rect">
                <a:avLst/>
              </a:prstGeom>
              <a:noFill/>
              <a:ln w="28575" algn="ctr">
                <a:solidFill>
                  <a:srgbClr val="FF3300"/>
                </a:solidFill>
                <a:miter lim="800000"/>
                <a:headEnd/>
                <a:tailEnd/>
              </a:ln>
            </p:spPr>
            <p:txBody>
              <a:bodyPr wrap="none" anchor="ctr">
                <a:spAutoFit/>
              </a:bodyPr>
              <a:lstStyle/>
              <a:p>
                <a:endParaRPr lang="en-US">
                  <a:latin typeface="+mn-lt"/>
                </a:endParaRPr>
              </a:p>
            </p:txBody>
          </p:sp>
        </p:grpSp>
        <p:sp>
          <p:nvSpPr>
            <p:cNvPr id="6170" name="Freeform 24"/>
            <p:cNvSpPr>
              <a:spLocks/>
            </p:cNvSpPr>
            <p:nvPr/>
          </p:nvSpPr>
          <p:spPr bwMode="auto">
            <a:xfrm>
              <a:off x="1469" y="812"/>
              <a:ext cx="1402" cy="233"/>
            </a:xfrm>
            <a:custGeom>
              <a:avLst/>
              <a:gdLst>
                <a:gd name="T0" fmla="*/ 108 w 1402"/>
                <a:gd name="T1" fmla="*/ 1532 h 1752"/>
                <a:gd name="T2" fmla="*/ 46 w 1402"/>
                <a:gd name="T3" fmla="*/ 1460 h 1752"/>
                <a:gd name="T4" fmla="*/ 119 w 1402"/>
                <a:gd name="T5" fmla="*/ 1376 h 1752"/>
                <a:gd name="T6" fmla="*/ 125 w 1402"/>
                <a:gd name="T7" fmla="*/ 1555 h 1752"/>
                <a:gd name="T8" fmla="*/ 19 w 1402"/>
                <a:gd name="T9" fmla="*/ 1588 h 1752"/>
                <a:gd name="T10" fmla="*/ 97 w 1402"/>
                <a:gd name="T11" fmla="*/ 1633 h 1752"/>
                <a:gd name="T12" fmla="*/ 142 w 1402"/>
                <a:gd name="T13" fmla="*/ 1577 h 1752"/>
                <a:gd name="T14" fmla="*/ 192 w 1402"/>
                <a:gd name="T15" fmla="*/ 1460 h 1752"/>
                <a:gd name="T16" fmla="*/ 270 w 1402"/>
                <a:gd name="T17" fmla="*/ 1253 h 1752"/>
                <a:gd name="T18" fmla="*/ 315 w 1402"/>
                <a:gd name="T19" fmla="*/ 1079 h 1752"/>
                <a:gd name="T20" fmla="*/ 371 w 1402"/>
                <a:gd name="T21" fmla="*/ 811 h 1752"/>
                <a:gd name="T22" fmla="*/ 444 w 1402"/>
                <a:gd name="T23" fmla="*/ 582 h 1752"/>
                <a:gd name="T24" fmla="*/ 522 w 1402"/>
                <a:gd name="T25" fmla="*/ 324 h 1752"/>
                <a:gd name="T26" fmla="*/ 595 w 1402"/>
                <a:gd name="T27" fmla="*/ 106 h 1752"/>
                <a:gd name="T28" fmla="*/ 701 w 1402"/>
                <a:gd name="T29" fmla="*/ 0 h 1752"/>
                <a:gd name="T30" fmla="*/ 796 w 1402"/>
                <a:gd name="T31" fmla="*/ 84 h 1752"/>
                <a:gd name="T32" fmla="*/ 874 w 1402"/>
                <a:gd name="T33" fmla="*/ 274 h 1752"/>
                <a:gd name="T34" fmla="*/ 908 w 1402"/>
                <a:gd name="T35" fmla="*/ 548 h 1752"/>
                <a:gd name="T36" fmla="*/ 930 w 1402"/>
                <a:gd name="T37" fmla="*/ 744 h 1752"/>
                <a:gd name="T38" fmla="*/ 975 w 1402"/>
                <a:gd name="T39" fmla="*/ 995 h 1752"/>
                <a:gd name="T40" fmla="*/ 1014 w 1402"/>
                <a:gd name="T41" fmla="*/ 1118 h 1752"/>
                <a:gd name="T42" fmla="*/ 1143 w 1402"/>
                <a:gd name="T43" fmla="*/ 1398 h 1752"/>
                <a:gd name="T44" fmla="*/ 1210 w 1402"/>
                <a:gd name="T45" fmla="*/ 1510 h 1752"/>
                <a:gd name="T46" fmla="*/ 1294 w 1402"/>
                <a:gd name="T47" fmla="*/ 1611 h 1752"/>
                <a:gd name="T48" fmla="*/ 1277 w 1402"/>
                <a:gd name="T49" fmla="*/ 1493 h 1752"/>
                <a:gd name="T50" fmla="*/ 1210 w 1402"/>
                <a:gd name="T51" fmla="*/ 1577 h 1752"/>
                <a:gd name="T52" fmla="*/ 1355 w 1402"/>
                <a:gd name="T53" fmla="*/ 1700 h 1752"/>
                <a:gd name="T54" fmla="*/ 1327 w 1402"/>
                <a:gd name="T55" fmla="*/ 1577 h 1752"/>
                <a:gd name="T56" fmla="*/ 1294 w 1402"/>
                <a:gd name="T57" fmla="*/ 1543 h 1752"/>
                <a:gd name="T58" fmla="*/ 1372 w 1402"/>
                <a:gd name="T59" fmla="*/ 1639 h 1752"/>
                <a:gd name="T60" fmla="*/ 1344 w 1402"/>
                <a:gd name="T61" fmla="*/ 1571 h 1752"/>
                <a:gd name="T62" fmla="*/ 1299 w 1402"/>
                <a:gd name="T63" fmla="*/ 1599 h 175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02"/>
                <a:gd name="T97" fmla="*/ 0 h 1752"/>
                <a:gd name="T98" fmla="*/ 1402 w 1402"/>
                <a:gd name="T99" fmla="*/ 1752 h 175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02" h="1752">
                  <a:moveTo>
                    <a:pt x="175" y="1577"/>
                  </a:moveTo>
                  <a:cubicBezTo>
                    <a:pt x="153" y="1562"/>
                    <a:pt x="131" y="1547"/>
                    <a:pt x="108" y="1532"/>
                  </a:cubicBezTo>
                  <a:cubicBezTo>
                    <a:pt x="97" y="1525"/>
                    <a:pt x="74" y="1510"/>
                    <a:pt x="74" y="1510"/>
                  </a:cubicBezTo>
                  <a:cubicBezTo>
                    <a:pt x="49" y="1471"/>
                    <a:pt x="57" y="1489"/>
                    <a:pt x="46" y="1460"/>
                  </a:cubicBezTo>
                  <a:cubicBezTo>
                    <a:pt x="48" y="1447"/>
                    <a:pt x="46" y="1432"/>
                    <a:pt x="52" y="1420"/>
                  </a:cubicBezTo>
                  <a:cubicBezTo>
                    <a:pt x="57" y="1408"/>
                    <a:pt x="105" y="1380"/>
                    <a:pt x="119" y="1376"/>
                  </a:cubicBezTo>
                  <a:cubicBezTo>
                    <a:pt x="150" y="1383"/>
                    <a:pt x="163" y="1394"/>
                    <a:pt x="181" y="1420"/>
                  </a:cubicBezTo>
                  <a:cubicBezTo>
                    <a:pt x="190" y="1482"/>
                    <a:pt x="188" y="1533"/>
                    <a:pt x="125" y="1555"/>
                  </a:cubicBezTo>
                  <a:cubicBezTo>
                    <a:pt x="98" y="1550"/>
                    <a:pt x="73" y="1544"/>
                    <a:pt x="46" y="1538"/>
                  </a:cubicBezTo>
                  <a:cubicBezTo>
                    <a:pt x="18" y="1543"/>
                    <a:pt x="0" y="1554"/>
                    <a:pt x="19" y="1588"/>
                  </a:cubicBezTo>
                  <a:cubicBezTo>
                    <a:pt x="22" y="1594"/>
                    <a:pt x="30" y="1595"/>
                    <a:pt x="35" y="1599"/>
                  </a:cubicBezTo>
                  <a:cubicBezTo>
                    <a:pt x="58" y="1619"/>
                    <a:pt x="66" y="1625"/>
                    <a:pt x="97" y="1633"/>
                  </a:cubicBezTo>
                  <a:cubicBezTo>
                    <a:pt x="118" y="1627"/>
                    <a:pt x="120" y="1632"/>
                    <a:pt x="130" y="1611"/>
                  </a:cubicBezTo>
                  <a:cubicBezTo>
                    <a:pt x="135" y="1600"/>
                    <a:pt x="142" y="1577"/>
                    <a:pt x="142" y="1577"/>
                  </a:cubicBezTo>
                  <a:cubicBezTo>
                    <a:pt x="147" y="1524"/>
                    <a:pt x="143" y="1528"/>
                    <a:pt x="170" y="1493"/>
                  </a:cubicBezTo>
                  <a:cubicBezTo>
                    <a:pt x="178" y="1483"/>
                    <a:pt x="192" y="1460"/>
                    <a:pt x="192" y="1460"/>
                  </a:cubicBezTo>
                  <a:cubicBezTo>
                    <a:pt x="201" y="1428"/>
                    <a:pt x="221" y="1399"/>
                    <a:pt x="237" y="1370"/>
                  </a:cubicBezTo>
                  <a:cubicBezTo>
                    <a:pt x="246" y="1330"/>
                    <a:pt x="259" y="1292"/>
                    <a:pt x="270" y="1253"/>
                  </a:cubicBezTo>
                  <a:cubicBezTo>
                    <a:pt x="285" y="1198"/>
                    <a:pt x="278" y="1210"/>
                    <a:pt x="287" y="1158"/>
                  </a:cubicBezTo>
                  <a:cubicBezTo>
                    <a:pt x="292" y="1131"/>
                    <a:pt x="306" y="1105"/>
                    <a:pt x="315" y="1079"/>
                  </a:cubicBezTo>
                  <a:cubicBezTo>
                    <a:pt x="320" y="1046"/>
                    <a:pt x="321" y="1012"/>
                    <a:pt x="326" y="979"/>
                  </a:cubicBezTo>
                  <a:cubicBezTo>
                    <a:pt x="334" y="922"/>
                    <a:pt x="359" y="867"/>
                    <a:pt x="371" y="811"/>
                  </a:cubicBezTo>
                  <a:cubicBezTo>
                    <a:pt x="381" y="765"/>
                    <a:pt x="387" y="715"/>
                    <a:pt x="404" y="671"/>
                  </a:cubicBezTo>
                  <a:cubicBezTo>
                    <a:pt x="416" y="641"/>
                    <a:pt x="432" y="613"/>
                    <a:pt x="444" y="582"/>
                  </a:cubicBezTo>
                  <a:cubicBezTo>
                    <a:pt x="460" y="541"/>
                    <a:pt x="464" y="495"/>
                    <a:pt x="477" y="453"/>
                  </a:cubicBezTo>
                  <a:cubicBezTo>
                    <a:pt x="490" y="411"/>
                    <a:pt x="504" y="364"/>
                    <a:pt x="522" y="324"/>
                  </a:cubicBezTo>
                  <a:cubicBezTo>
                    <a:pt x="549" y="263"/>
                    <a:pt x="519" y="352"/>
                    <a:pt x="539" y="291"/>
                  </a:cubicBezTo>
                  <a:cubicBezTo>
                    <a:pt x="559" y="230"/>
                    <a:pt x="580" y="168"/>
                    <a:pt x="595" y="106"/>
                  </a:cubicBezTo>
                  <a:cubicBezTo>
                    <a:pt x="599" y="88"/>
                    <a:pt x="603" y="36"/>
                    <a:pt x="617" y="22"/>
                  </a:cubicBezTo>
                  <a:cubicBezTo>
                    <a:pt x="624" y="15"/>
                    <a:pt x="686" y="4"/>
                    <a:pt x="701" y="0"/>
                  </a:cubicBezTo>
                  <a:cubicBezTo>
                    <a:pt x="718" y="3"/>
                    <a:pt x="738" y="2"/>
                    <a:pt x="751" y="17"/>
                  </a:cubicBezTo>
                  <a:cubicBezTo>
                    <a:pt x="772" y="40"/>
                    <a:pt x="775" y="63"/>
                    <a:pt x="796" y="84"/>
                  </a:cubicBezTo>
                  <a:cubicBezTo>
                    <a:pt x="810" y="131"/>
                    <a:pt x="831" y="169"/>
                    <a:pt x="852" y="213"/>
                  </a:cubicBezTo>
                  <a:cubicBezTo>
                    <a:pt x="857" y="236"/>
                    <a:pt x="863" y="253"/>
                    <a:pt x="874" y="274"/>
                  </a:cubicBezTo>
                  <a:cubicBezTo>
                    <a:pt x="881" y="313"/>
                    <a:pt x="891" y="352"/>
                    <a:pt x="897" y="391"/>
                  </a:cubicBezTo>
                  <a:cubicBezTo>
                    <a:pt x="899" y="423"/>
                    <a:pt x="904" y="514"/>
                    <a:pt x="908" y="548"/>
                  </a:cubicBezTo>
                  <a:cubicBezTo>
                    <a:pt x="911" y="569"/>
                    <a:pt x="919" y="610"/>
                    <a:pt x="919" y="610"/>
                  </a:cubicBezTo>
                  <a:cubicBezTo>
                    <a:pt x="923" y="655"/>
                    <a:pt x="926" y="699"/>
                    <a:pt x="930" y="744"/>
                  </a:cubicBezTo>
                  <a:cubicBezTo>
                    <a:pt x="931" y="757"/>
                    <a:pt x="941" y="783"/>
                    <a:pt x="941" y="783"/>
                  </a:cubicBezTo>
                  <a:cubicBezTo>
                    <a:pt x="950" y="853"/>
                    <a:pt x="955" y="928"/>
                    <a:pt x="975" y="995"/>
                  </a:cubicBezTo>
                  <a:cubicBezTo>
                    <a:pt x="984" y="1027"/>
                    <a:pt x="993" y="1064"/>
                    <a:pt x="1003" y="1096"/>
                  </a:cubicBezTo>
                  <a:cubicBezTo>
                    <a:pt x="1005" y="1104"/>
                    <a:pt x="1011" y="1110"/>
                    <a:pt x="1014" y="1118"/>
                  </a:cubicBezTo>
                  <a:cubicBezTo>
                    <a:pt x="1016" y="1124"/>
                    <a:pt x="1018" y="1129"/>
                    <a:pt x="1020" y="1135"/>
                  </a:cubicBezTo>
                  <a:cubicBezTo>
                    <a:pt x="1046" y="1231"/>
                    <a:pt x="1068" y="1329"/>
                    <a:pt x="1143" y="1398"/>
                  </a:cubicBezTo>
                  <a:cubicBezTo>
                    <a:pt x="1150" y="1422"/>
                    <a:pt x="1153" y="1431"/>
                    <a:pt x="1171" y="1448"/>
                  </a:cubicBezTo>
                  <a:cubicBezTo>
                    <a:pt x="1178" y="1473"/>
                    <a:pt x="1191" y="1493"/>
                    <a:pt x="1210" y="1510"/>
                  </a:cubicBezTo>
                  <a:cubicBezTo>
                    <a:pt x="1216" y="1531"/>
                    <a:pt x="1225" y="1538"/>
                    <a:pt x="1238" y="1555"/>
                  </a:cubicBezTo>
                  <a:cubicBezTo>
                    <a:pt x="1263" y="1588"/>
                    <a:pt x="1258" y="1602"/>
                    <a:pt x="1294" y="1611"/>
                  </a:cubicBezTo>
                  <a:cubicBezTo>
                    <a:pt x="1345" y="1605"/>
                    <a:pt x="1347" y="1612"/>
                    <a:pt x="1361" y="1571"/>
                  </a:cubicBezTo>
                  <a:cubicBezTo>
                    <a:pt x="1354" y="1468"/>
                    <a:pt x="1382" y="1481"/>
                    <a:pt x="1277" y="1493"/>
                  </a:cubicBezTo>
                  <a:cubicBezTo>
                    <a:pt x="1271" y="1494"/>
                    <a:pt x="1266" y="1497"/>
                    <a:pt x="1260" y="1499"/>
                  </a:cubicBezTo>
                  <a:cubicBezTo>
                    <a:pt x="1234" y="1523"/>
                    <a:pt x="1220" y="1543"/>
                    <a:pt x="1210" y="1577"/>
                  </a:cubicBezTo>
                  <a:cubicBezTo>
                    <a:pt x="1220" y="1631"/>
                    <a:pt x="1259" y="1649"/>
                    <a:pt x="1305" y="1672"/>
                  </a:cubicBezTo>
                  <a:cubicBezTo>
                    <a:pt x="1322" y="1681"/>
                    <a:pt x="1355" y="1700"/>
                    <a:pt x="1355" y="1700"/>
                  </a:cubicBezTo>
                  <a:cubicBezTo>
                    <a:pt x="1389" y="1752"/>
                    <a:pt x="1371" y="1646"/>
                    <a:pt x="1361" y="1627"/>
                  </a:cubicBezTo>
                  <a:cubicBezTo>
                    <a:pt x="1352" y="1609"/>
                    <a:pt x="1327" y="1577"/>
                    <a:pt x="1327" y="1577"/>
                  </a:cubicBezTo>
                  <a:cubicBezTo>
                    <a:pt x="1289" y="1590"/>
                    <a:pt x="1302" y="1633"/>
                    <a:pt x="1299" y="1672"/>
                  </a:cubicBezTo>
                  <a:cubicBezTo>
                    <a:pt x="1290" y="1621"/>
                    <a:pt x="1289" y="1600"/>
                    <a:pt x="1294" y="1543"/>
                  </a:cubicBezTo>
                  <a:cubicBezTo>
                    <a:pt x="1306" y="1546"/>
                    <a:pt x="1324" y="1549"/>
                    <a:pt x="1333" y="1560"/>
                  </a:cubicBezTo>
                  <a:cubicBezTo>
                    <a:pt x="1354" y="1587"/>
                    <a:pt x="1332" y="1625"/>
                    <a:pt x="1372" y="1639"/>
                  </a:cubicBezTo>
                  <a:cubicBezTo>
                    <a:pt x="1391" y="1632"/>
                    <a:pt x="1402" y="1620"/>
                    <a:pt x="1389" y="1599"/>
                  </a:cubicBezTo>
                  <a:cubicBezTo>
                    <a:pt x="1379" y="1583"/>
                    <a:pt x="1359" y="1579"/>
                    <a:pt x="1344" y="1571"/>
                  </a:cubicBezTo>
                  <a:cubicBezTo>
                    <a:pt x="1332" y="1565"/>
                    <a:pt x="1310" y="1549"/>
                    <a:pt x="1310" y="1549"/>
                  </a:cubicBezTo>
                  <a:cubicBezTo>
                    <a:pt x="1305" y="1565"/>
                    <a:pt x="1299" y="1582"/>
                    <a:pt x="1299" y="1599"/>
                  </a:cubicBezTo>
                </a:path>
              </a:pathLst>
            </a:custGeom>
            <a:noFill/>
            <a:ln w="19050" cap="flat" cmpd="sng">
              <a:solidFill>
                <a:schemeClr val="tx1"/>
              </a:solidFill>
              <a:prstDash val="solid"/>
              <a:round/>
              <a:headEnd/>
              <a:tailEnd/>
            </a:ln>
          </p:spPr>
          <p:txBody>
            <a:bodyPr>
              <a:spAutoFit/>
            </a:bodyPr>
            <a:lstStyle/>
            <a:p>
              <a:endParaRPr lang="en-US">
                <a:latin typeface="+mn-lt"/>
              </a:endParaRPr>
            </a:p>
          </p:txBody>
        </p:sp>
      </p:grpSp>
      <p:grpSp>
        <p:nvGrpSpPr>
          <p:cNvPr id="5" name="Group 31"/>
          <p:cNvGrpSpPr>
            <a:grpSpLocks/>
          </p:cNvGrpSpPr>
          <p:nvPr/>
        </p:nvGrpSpPr>
        <p:grpSpPr bwMode="auto">
          <a:xfrm>
            <a:off x="2794000" y="1219200"/>
            <a:ext cx="1349375" cy="2203450"/>
            <a:chOff x="1739" y="794"/>
            <a:chExt cx="850" cy="1388"/>
          </a:xfrm>
        </p:grpSpPr>
        <p:grpSp>
          <p:nvGrpSpPr>
            <p:cNvPr id="6165" name="Group 28"/>
            <p:cNvGrpSpPr>
              <a:grpSpLocks/>
            </p:cNvGrpSpPr>
            <p:nvPr/>
          </p:nvGrpSpPr>
          <p:grpSpPr bwMode="auto">
            <a:xfrm>
              <a:off x="1767" y="1439"/>
              <a:ext cx="793" cy="743"/>
              <a:chOff x="2925" y="1434"/>
              <a:chExt cx="793" cy="743"/>
            </a:xfrm>
          </p:grpSpPr>
          <p:pic>
            <p:nvPicPr>
              <p:cNvPr id="6167" name="Picture 25" descr="50"/>
              <p:cNvPicPr>
                <a:picLocks noChangeAspect="1" noChangeArrowheads="1"/>
              </p:cNvPicPr>
              <p:nvPr/>
            </p:nvPicPr>
            <p:blipFill>
              <a:blip r:embed="rId14" cstate="print"/>
              <a:srcRect/>
              <a:stretch>
                <a:fillRect/>
              </a:stretch>
            </p:blipFill>
            <p:spPr bwMode="auto">
              <a:xfrm>
                <a:off x="2925" y="1434"/>
                <a:ext cx="793" cy="743"/>
              </a:xfrm>
              <a:prstGeom prst="rect">
                <a:avLst/>
              </a:prstGeom>
              <a:noFill/>
              <a:ln w="9525">
                <a:noFill/>
                <a:miter lim="800000"/>
                <a:headEnd/>
                <a:tailEnd/>
              </a:ln>
            </p:spPr>
          </p:pic>
          <p:sp>
            <p:nvSpPr>
              <p:cNvPr id="6168" name="Rectangle 27"/>
              <p:cNvSpPr>
                <a:spLocks noChangeArrowheads="1"/>
              </p:cNvSpPr>
              <p:nvPr/>
            </p:nvSpPr>
            <p:spPr bwMode="auto">
              <a:xfrm>
                <a:off x="2925" y="1682"/>
                <a:ext cx="116" cy="233"/>
              </a:xfrm>
              <a:prstGeom prst="rect">
                <a:avLst/>
              </a:prstGeom>
              <a:noFill/>
              <a:ln w="28575" algn="ctr">
                <a:solidFill>
                  <a:schemeClr val="accent2"/>
                </a:solidFill>
                <a:miter lim="800000"/>
                <a:headEnd/>
                <a:tailEnd/>
              </a:ln>
            </p:spPr>
            <p:txBody>
              <a:bodyPr wrap="none" anchor="ctr">
                <a:spAutoFit/>
              </a:bodyPr>
              <a:lstStyle/>
              <a:p>
                <a:endParaRPr lang="en-US">
                  <a:latin typeface="+mn-lt"/>
                </a:endParaRPr>
              </a:p>
            </p:txBody>
          </p:sp>
        </p:grpSp>
        <p:sp>
          <p:nvSpPr>
            <p:cNvPr id="6166" name="Freeform 30"/>
            <p:cNvSpPr>
              <a:spLocks/>
            </p:cNvSpPr>
            <p:nvPr/>
          </p:nvSpPr>
          <p:spPr bwMode="auto">
            <a:xfrm>
              <a:off x="1739" y="794"/>
              <a:ext cx="850" cy="233"/>
            </a:xfrm>
            <a:custGeom>
              <a:avLst/>
              <a:gdLst>
                <a:gd name="T0" fmla="*/ 78 w 850"/>
                <a:gd name="T1" fmla="*/ 671 h 717"/>
                <a:gd name="T2" fmla="*/ 112 w 850"/>
                <a:gd name="T3" fmla="*/ 626 h 717"/>
                <a:gd name="T4" fmla="*/ 90 w 850"/>
                <a:gd name="T5" fmla="*/ 571 h 717"/>
                <a:gd name="T6" fmla="*/ 28 w 850"/>
                <a:gd name="T7" fmla="*/ 576 h 717"/>
                <a:gd name="T8" fmla="*/ 0 w 850"/>
                <a:gd name="T9" fmla="*/ 649 h 717"/>
                <a:gd name="T10" fmla="*/ 17 w 850"/>
                <a:gd name="T11" fmla="*/ 694 h 717"/>
                <a:gd name="T12" fmla="*/ 62 w 850"/>
                <a:gd name="T13" fmla="*/ 716 h 717"/>
                <a:gd name="T14" fmla="*/ 179 w 850"/>
                <a:gd name="T15" fmla="*/ 710 h 717"/>
                <a:gd name="T16" fmla="*/ 179 w 850"/>
                <a:gd name="T17" fmla="*/ 660 h 717"/>
                <a:gd name="T18" fmla="*/ 67 w 850"/>
                <a:gd name="T19" fmla="*/ 587 h 717"/>
                <a:gd name="T20" fmla="*/ 0 w 850"/>
                <a:gd name="T21" fmla="*/ 626 h 717"/>
                <a:gd name="T22" fmla="*/ 34 w 850"/>
                <a:gd name="T23" fmla="*/ 660 h 717"/>
                <a:gd name="T24" fmla="*/ 106 w 850"/>
                <a:gd name="T25" fmla="*/ 593 h 717"/>
                <a:gd name="T26" fmla="*/ 179 w 850"/>
                <a:gd name="T27" fmla="*/ 520 h 717"/>
                <a:gd name="T28" fmla="*/ 252 w 850"/>
                <a:gd name="T29" fmla="*/ 420 h 717"/>
                <a:gd name="T30" fmla="*/ 341 w 850"/>
                <a:gd name="T31" fmla="*/ 246 h 717"/>
                <a:gd name="T32" fmla="*/ 352 w 850"/>
                <a:gd name="T33" fmla="*/ 201 h 717"/>
                <a:gd name="T34" fmla="*/ 364 w 850"/>
                <a:gd name="T35" fmla="*/ 157 h 717"/>
                <a:gd name="T36" fmla="*/ 380 w 850"/>
                <a:gd name="T37" fmla="*/ 0 h 717"/>
                <a:gd name="T38" fmla="*/ 408 w 850"/>
                <a:gd name="T39" fmla="*/ 28 h 717"/>
                <a:gd name="T40" fmla="*/ 414 w 850"/>
                <a:gd name="T41" fmla="*/ 45 h 717"/>
                <a:gd name="T42" fmla="*/ 453 w 850"/>
                <a:gd name="T43" fmla="*/ 56 h 717"/>
                <a:gd name="T44" fmla="*/ 487 w 850"/>
                <a:gd name="T45" fmla="*/ 101 h 717"/>
                <a:gd name="T46" fmla="*/ 526 w 850"/>
                <a:gd name="T47" fmla="*/ 196 h 717"/>
                <a:gd name="T48" fmla="*/ 554 w 850"/>
                <a:gd name="T49" fmla="*/ 263 h 717"/>
                <a:gd name="T50" fmla="*/ 599 w 850"/>
                <a:gd name="T51" fmla="*/ 392 h 717"/>
                <a:gd name="T52" fmla="*/ 615 w 850"/>
                <a:gd name="T53" fmla="*/ 408 h 717"/>
                <a:gd name="T54" fmla="*/ 638 w 850"/>
                <a:gd name="T55" fmla="*/ 442 h 717"/>
                <a:gd name="T56" fmla="*/ 722 w 850"/>
                <a:gd name="T57" fmla="*/ 548 h 717"/>
                <a:gd name="T58" fmla="*/ 811 w 850"/>
                <a:gd name="T59" fmla="*/ 682 h 717"/>
                <a:gd name="T60" fmla="*/ 850 w 850"/>
                <a:gd name="T61" fmla="*/ 638 h 717"/>
                <a:gd name="T62" fmla="*/ 783 w 850"/>
                <a:gd name="T63" fmla="*/ 643 h 717"/>
                <a:gd name="T64" fmla="*/ 778 w 850"/>
                <a:gd name="T65" fmla="*/ 705 h 717"/>
                <a:gd name="T66" fmla="*/ 822 w 850"/>
                <a:gd name="T67" fmla="*/ 654 h 7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0"/>
                <a:gd name="T103" fmla="*/ 0 h 717"/>
                <a:gd name="T104" fmla="*/ 850 w 850"/>
                <a:gd name="T105" fmla="*/ 717 h 7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0" h="717">
                  <a:moveTo>
                    <a:pt x="78" y="671"/>
                  </a:moveTo>
                  <a:cubicBezTo>
                    <a:pt x="104" y="634"/>
                    <a:pt x="92" y="648"/>
                    <a:pt x="112" y="626"/>
                  </a:cubicBezTo>
                  <a:cubicBezTo>
                    <a:pt x="125" y="592"/>
                    <a:pt x="133" y="581"/>
                    <a:pt x="90" y="571"/>
                  </a:cubicBezTo>
                  <a:cubicBezTo>
                    <a:pt x="69" y="573"/>
                    <a:pt x="48" y="570"/>
                    <a:pt x="28" y="576"/>
                  </a:cubicBezTo>
                  <a:cubicBezTo>
                    <a:pt x="12" y="581"/>
                    <a:pt x="3" y="636"/>
                    <a:pt x="0" y="649"/>
                  </a:cubicBezTo>
                  <a:cubicBezTo>
                    <a:pt x="3" y="661"/>
                    <a:pt x="4" y="685"/>
                    <a:pt x="17" y="694"/>
                  </a:cubicBezTo>
                  <a:cubicBezTo>
                    <a:pt x="31" y="704"/>
                    <a:pt x="62" y="716"/>
                    <a:pt x="62" y="716"/>
                  </a:cubicBezTo>
                  <a:cubicBezTo>
                    <a:pt x="101" y="714"/>
                    <a:pt x="141" y="717"/>
                    <a:pt x="179" y="710"/>
                  </a:cubicBezTo>
                  <a:cubicBezTo>
                    <a:pt x="187" y="709"/>
                    <a:pt x="187" y="679"/>
                    <a:pt x="179" y="660"/>
                  </a:cubicBezTo>
                  <a:cubicBezTo>
                    <a:pt x="164" y="624"/>
                    <a:pt x="102" y="596"/>
                    <a:pt x="67" y="587"/>
                  </a:cubicBezTo>
                  <a:cubicBezTo>
                    <a:pt x="32" y="594"/>
                    <a:pt x="20" y="597"/>
                    <a:pt x="0" y="626"/>
                  </a:cubicBezTo>
                  <a:cubicBezTo>
                    <a:pt x="16" y="643"/>
                    <a:pt x="26" y="637"/>
                    <a:pt x="34" y="660"/>
                  </a:cubicBezTo>
                  <a:cubicBezTo>
                    <a:pt x="65" y="652"/>
                    <a:pt x="87" y="619"/>
                    <a:pt x="106" y="593"/>
                  </a:cubicBezTo>
                  <a:cubicBezTo>
                    <a:pt x="127" y="564"/>
                    <a:pt x="156" y="547"/>
                    <a:pt x="179" y="520"/>
                  </a:cubicBezTo>
                  <a:cubicBezTo>
                    <a:pt x="208" y="487"/>
                    <a:pt x="213" y="445"/>
                    <a:pt x="252" y="420"/>
                  </a:cubicBezTo>
                  <a:cubicBezTo>
                    <a:pt x="290" y="368"/>
                    <a:pt x="320" y="308"/>
                    <a:pt x="341" y="246"/>
                  </a:cubicBezTo>
                  <a:cubicBezTo>
                    <a:pt x="347" y="227"/>
                    <a:pt x="347" y="220"/>
                    <a:pt x="352" y="201"/>
                  </a:cubicBezTo>
                  <a:cubicBezTo>
                    <a:pt x="356" y="186"/>
                    <a:pt x="364" y="157"/>
                    <a:pt x="364" y="157"/>
                  </a:cubicBezTo>
                  <a:cubicBezTo>
                    <a:pt x="371" y="105"/>
                    <a:pt x="372" y="52"/>
                    <a:pt x="380" y="0"/>
                  </a:cubicBezTo>
                  <a:cubicBezTo>
                    <a:pt x="398" y="11"/>
                    <a:pt x="398" y="9"/>
                    <a:pt x="408" y="28"/>
                  </a:cubicBezTo>
                  <a:cubicBezTo>
                    <a:pt x="411" y="33"/>
                    <a:pt x="409" y="42"/>
                    <a:pt x="414" y="45"/>
                  </a:cubicBezTo>
                  <a:cubicBezTo>
                    <a:pt x="425" y="52"/>
                    <a:pt x="453" y="56"/>
                    <a:pt x="453" y="56"/>
                  </a:cubicBezTo>
                  <a:cubicBezTo>
                    <a:pt x="473" y="69"/>
                    <a:pt x="474" y="81"/>
                    <a:pt x="487" y="101"/>
                  </a:cubicBezTo>
                  <a:cubicBezTo>
                    <a:pt x="496" y="133"/>
                    <a:pt x="508" y="168"/>
                    <a:pt x="526" y="196"/>
                  </a:cubicBezTo>
                  <a:cubicBezTo>
                    <a:pt x="533" y="220"/>
                    <a:pt x="540" y="242"/>
                    <a:pt x="554" y="263"/>
                  </a:cubicBezTo>
                  <a:cubicBezTo>
                    <a:pt x="567" y="308"/>
                    <a:pt x="584" y="348"/>
                    <a:pt x="599" y="392"/>
                  </a:cubicBezTo>
                  <a:cubicBezTo>
                    <a:pt x="602" y="399"/>
                    <a:pt x="610" y="402"/>
                    <a:pt x="615" y="408"/>
                  </a:cubicBezTo>
                  <a:cubicBezTo>
                    <a:pt x="623" y="419"/>
                    <a:pt x="630" y="431"/>
                    <a:pt x="638" y="442"/>
                  </a:cubicBezTo>
                  <a:cubicBezTo>
                    <a:pt x="663" y="480"/>
                    <a:pt x="696" y="511"/>
                    <a:pt x="722" y="548"/>
                  </a:cubicBezTo>
                  <a:cubicBezTo>
                    <a:pt x="737" y="600"/>
                    <a:pt x="753" y="665"/>
                    <a:pt x="811" y="682"/>
                  </a:cubicBezTo>
                  <a:cubicBezTo>
                    <a:pt x="827" y="671"/>
                    <a:pt x="850" y="638"/>
                    <a:pt x="850" y="638"/>
                  </a:cubicBezTo>
                  <a:cubicBezTo>
                    <a:pt x="839" y="600"/>
                    <a:pt x="800" y="617"/>
                    <a:pt x="783" y="643"/>
                  </a:cubicBezTo>
                  <a:cubicBezTo>
                    <a:pt x="775" y="670"/>
                    <a:pt x="772" y="675"/>
                    <a:pt x="778" y="705"/>
                  </a:cubicBezTo>
                  <a:cubicBezTo>
                    <a:pt x="813" y="696"/>
                    <a:pt x="810" y="684"/>
                    <a:pt x="822" y="654"/>
                  </a:cubicBezTo>
                </a:path>
              </a:pathLst>
            </a:custGeom>
            <a:noFill/>
            <a:ln w="19050" cap="flat" cmpd="sng">
              <a:solidFill>
                <a:schemeClr val="tx1"/>
              </a:solidFill>
              <a:prstDash val="solid"/>
              <a:round/>
              <a:headEnd/>
              <a:tailEnd/>
            </a:ln>
          </p:spPr>
          <p:txBody>
            <a:bodyPr>
              <a:spAutoFit/>
            </a:bodyPr>
            <a:lstStyle/>
            <a:p>
              <a:endParaRPr lang="en-US">
                <a:latin typeface="+mn-lt"/>
              </a:endParaRPr>
            </a:p>
          </p:txBody>
        </p:sp>
      </p:grpSp>
      <p:sp>
        <p:nvSpPr>
          <p:cNvPr id="6163" name="Text Box 36"/>
          <p:cNvSpPr txBox="1">
            <a:spLocks noChangeArrowheads="1"/>
          </p:cNvSpPr>
          <p:nvPr/>
        </p:nvSpPr>
        <p:spPr bwMode="auto">
          <a:xfrm>
            <a:off x="6804248" y="3284984"/>
            <a:ext cx="2224625" cy="3416320"/>
          </a:xfrm>
          <a:prstGeom prst="rect">
            <a:avLst/>
          </a:prstGeom>
          <a:noFill/>
          <a:ln w="9525">
            <a:noFill/>
            <a:miter lim="800000"/>
            <a:headEnd/>
            <a:tailEnd/>
          </a:ln>
        </p:spPr>
        <p:txBody>
          <a:bodyPr wrap="none">
            <a:spAutoFit/>
          </a:bodyPr>
          <a:lstStyle/>
          <a:p>
            <a:pPr algn="ctr"/>
            <a:r>
              <a:rPr lang="en-GB" dirty="0" smtClean="0">
                <a:solidFill>
                  <a:srgbClr val="3366FF"/>
                </a:solidFill>
                <a:latin typeface="+mn-lt"/>
                <a:cs typeface="Courier New" pitchFamily="49" charset="0"/>
              </a:rPr>
              <a:t>Till Moritz </a:t>
            </a:r>
            <a:r>
              <a:rPr lang="en-GB" dirty="0" err="1" smtClean="0">
                <a:solidFill>
                  <a:srgbClr val="3366FF"/>
                </a:solidFill>
                <a:latin typeface="+mn-lt"/>
                <a:cs typeface="Courier New" pitchFamily="49" charset="0"/>
              </a:rPr>
              <a:t>Karbach</a:t>
            </a:r>
            <a:endParaRPr lang="en-GB" dirty="0" smtClean="0">
              <a:solidFill>
                <a:srgbClr val="3366FF"/>
              </a:solidFill>
              <a:latin typeface="+mn-lt"/>
              <a:cs typeface="Courier New" pitchFamily="49" charset="0"/>
            </a:endParaRPr>
          </a:p>
          <a:p>
            <a:pPr algn="ctr"/>
            <a:r>
              <a:rPr lang="en-GB" dirty="0" smtClean="0">
                <a:solidFill>
                  <a:srgbClr val="3366FF"/>
                </a:solidFill>
                <a:latin typeface="+mn-lt"/>
                <a:cs typeface="Courier New" pitchFamily="49" charset="0"/>
              </a:rPr>
              <a:t>Simon </a:t>
            </a:r>
            <a:r>
              <a:rPr lang="en-GB" dirty="0" err="1" smtClean="0">
                <a:solidFill>
                  <a:srgbClr val="3366FF"/>
                </a:solidFill>
                <a:latin typeface="+mn-lt"/>
                <a:cs typeface="Courier New" pitchFamily="49" charset="0"/>
              </a:rPr>
              <a:t>Mataguez</a:t>
            </a:r>
            <a:endParaRPr lang="en-GB" dirty="0" smtClean="0">
              <a:solidFill>
                <a:srgbClr val="3366FF"/>
              </a:solidFill>
              <a:latin typeface="+mn-lt"/>
              <a:cs typeface="Courier New" pitchFamily="49" charset="0"/>
            </a:endParaRPr>
          </a:p>
          <a:p>
            <a:pPr algn="ctr"/>
            <a:r>
              <a:rPr lang="en-GB" dirty="0" smtClean="0">
                <a:solidFill>
                  <a:srgbClr val="3366FF"/>
                </a:solidFill>
                <a:latin typeface="+mn-lt"/>
                <a:cs typeface="Courier New" pitchFamily="49" charset="0"/>
              </a:rPr>
              <a:t>Michael Moll</a:t>
            </a:r>
            <a:endParaRPr lang="en-GB" dirty="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Axel </a:t>
            </a:r>
            <a:r>
              <a:rPr lang="en-GB" dirty="0" err="1" smtClean="0">
                <a:solidFill>
                  <a:srgbClr val="3366FF"/>
                </a:solidFill>
                <a:latin typeface="+mn-lt"/>
                <a:cs typeface="Times New Roman" pitchFamily="16" charset="0"/>
              </a:rPr>
              <a:t>Naumann</a:t>
            </a:r>
            <a:endParaRPr lang="en-GB" dirty="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Niko Neufeld</a:t>
            </a:r>
            <a:endParaRPr lang="en-GB" dirty="0">
              <a:solidFill>
                <a:srgbClr val="3366FF"/>
              </a:solidFill>
              <a:latin typeface="+mn-lt"/>
              <a:cs typeface="Times New Roman" pitchFamily="16" charset="0"/>
            </a:endParaRPr>
          </a:p>
          <a:p>
            <a:pPr algn="ctr"/>
            <a:r>
              <a:rPr lang="en-GB" dirty="0" err="1" smtClean="0">
                <a:solidFill>
                  <a:srgbClr val="3366FF"/>
                </a:solidFill>
                <a:latin typeface="+mn-lt"/>
                <a:cs typeface="Times New Roman" pitchFamily="16" charset="0"/>
              </a:rPr>
              <a:t>Eraldo</a:t>
            </a:r>
            <a:r>
              <a:rPr lang="en-GB" dirty="0" smtClean="0">
                <a:solidFill>
                  <a:srgbClr val="3366FF"/>
                </a:solidFill>
                <a:latin typeface="+mn-lt"/>
                <a:cs typeface="Times New Roman" pitchFamily="16" charset="0"/>
              </a:rPr>
              <a:t> </a:t>
            </a:r>
            <a:r>
              <a:rPr lang="en-GB" dirty="0" err="1" smtClean="0">
                <a:solidFill>
                  <a:srgbClr val="3366FF"/>
                </a:solidFill>
                <a:latin typeface="+mn-lt"/>
                <a:cs typeface="Times New Roman" pitchFamily="16" charset="0"/>
              </a:rPr>
              <a:t>Oliveri</a:t>
            </a:r>
            <a:endParaRPr lang="en-GB" dirty="0" smtClean="0">
              <a:solidFill>
                <a:srgbClr val="3366FF"/>
              </a:solidFill>
              <a:latin typeface="+mn-lt"/>
              <a:cs typeface="Times New Roman" pitchFamily="16" charset="0"/>
            </a:endParaRPr>
          </a:p>
          <a:p>
            <a:pPr algn="ctr"/>
            <a:r>
              <a:rPr lang="en-GB" dirty="0" err="1" smtClean="0">
                <a:solidFill>
                  <a:srgbClr val="3366FF"/>
                </a:solidFill>
                <a:latin typeface="+mn-lt"/>
                <a:cs typeface="Times New Roman" pitchFamily="16" charset="0"/>
              </a:rPr>
              <a:t>Leszek</a:t>
            </a:r>
            <a:r>
              <a:rPr lang="en-GB" dirty="0" smtClean="0">
                <a:solidFill>
                  <a:srgbClr val="3366FF"/>
                </a:solidFill>
                <a:latin typeface="+mn-lt"/>
                <a:cs typeface="Times New Roman" pitchFamily="16" charset="0"/>
              </a:rPr>
              <a:t> </a:t>
            </a:r>
            <a:r>
              <a:rPr lang="en-GB" dirty="0" err="1" smtClean="0">
                <a:solidFill>
                  <a:srgbClr val="3366FF"/>
                </a:solidFill>
                <a:latin typeface="+mn-lt"/>
                <a:cs typeface="Times New Roman" pitchFamily="16" charset="0"/>
              </a:rPr>
              <a:t>Ropelewsky</a:t>
            </a:r>
            <a:endParaRPr lang="en-GB" dirty="0" smtClean="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Peter </a:t>
            </a:r>
            <a:r>
              <a:rPr lang="en-GB" dirty="0" err="1" smtClean="0">
                <a:solidFill>
                  <a:srgbClr val="3366FF"/>
                </a:solidFill>
                <a:latin typeface="+mn-lt"/>
                <a:cs typeface="Times New Roman" pitchFamily="16" charset="0"/>
              </a:rPr>
              <a:t>Skands</a:t>
            </a:r>
            <a:endParaRPr lang="en-GB" dirty="0" smtClean="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Rainer </a:t>
            </a:r>
            <a:r>
              <a:rPr lang="en-GB" dirty="0" err="1" smtClean="0">
                <a:solidFill>
                  <a:srgbClr val="3366FF"/>
                </a:solidFill>
                <a:latin typeface="+mn-lt"/>
                <a:cs typeface="Times New Roman" pitchFamily="16" charset="0"/>
              </a:rPr>
              <a:t>Schwemmer</a:t>
            </a:r>
            <a:endParaRPr lang="en-GB" dirty="0" smtClean="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Tim </a:t>
            </a:r>
            <a:r>
              <a:rPr lang="en-GB" dirty="0" err="1" smtClean="0">
                <a:solidFill>
                  <a:srgbClr val="3366FF"/>
                </a:solidFill>
                <a:latin typeface="+mn-lt"/>
                <a:cs typeface="Times New Roman" pitchFamily="16" charset="0"/>
              </a:rPr>
              <a:t>Stelzer</a:t>
            </a:r>
            <a:endParaRPr lang="en-GB" dirty="0" smtClean="0">
              <a:solidFill>
                <a:srgbClr val="3366FF"/>
              </a:solidFill>
              <a:latin typeface="+mn-lt"/>
              <a:cs typeface="Times New Roman" pitchFamily="16" charset="0"/>
            </a:endParaRPr>
          </a:p>
          <a:p>
            <a:pPr algn="ctr"/>
            <a:r>
              <a:rPr lang="en-GB" dirty="0" smtClean="0">
                <a:solidFill>
                  <a:srgbClr val="3366FF"/>
                </a:solidFill>
                <a:latin typeface="+mn-lt"/>
                <a:cs typeface="Times New Roman" pitchFamily="16" charset="0"/>
              </a:rPr>
              <a:t>Rob </a:t>
            </a:r>
            <a:r>
              <a:rPr lang="en-GB" dirty="0" err="1" smtClean="0">
                <a:solidFill>
                  <a:srgbClr val="3366FF"/>
                </a:solidFill>
                <a:latin typeface="+mn-lt"/>
                <a:cs typeface="Times New Roman" pitchFamily="16" charset="0"/>
              </a:rPr>
              <a:t>Veenhof</a:t>
            </a:r>
            <a:endParaRPr lang="en-GB" dirty="0" smtClean="0">
              <a:solidFill>
                <a:srgbClr val="3366FF"/>
              </a:solidFill>
              <a:latin typeface="+mn-lt"/>
              <a:cs typeface="Times New Roman" pitchFamily="16" charset="0"/>
            </a:endParaRPr>
          </a:p>
          <a:p>
            <a:pPr algn="ctr"/>
            <a:endParaRPr lang="en-GB" dirty="0" smtClean="0">
              <a:solidFill>
                <a:srgbClr val="3366FF"/>
              </a:solidFill>
              <a:latin typeface="+mn-lt"/>
              <a:cs typeface="Times New Roman" pitchFamily="16" charset="0"/>
            </a:endParaRPr>
          </a:p>
        </p:txBody>
      </p:sp>
      <p:sp>
        <p:nvSpPr>
          <p:cNvPr id="2" name="TextBox 1"/>
          <p:cNvSpPr txBox="1"/>
          <p:nvPr/>
        </p:nvSpPr>
        <p:spPr>
          <a:xfrm>
            <a:off x="4251916" y="2492896"/>
            <a:ext cx="2865839" cy="4247317"/>
          </a:xfrm>
          <a:prstGeom prst="rect">
            <a:avLst/>
          </a:prstGeom>
          <a:noFill/>
        </p:spPr>
        <p:txBody>
          <a:bodyPr wrap="none" rtlCol="0">
            <a:spAutoFit/>
          </a:bodyPr>
          <a:lstStyle/>
          <a:p>
            <a:pPr algn="ctr"/>
            <a:r>
              <a:rPr lang="en-GB" dirty="0" smtClean="0">
                <a:latin typeface="+mn-lt"/>
              </a:rPr>
              <a:t>Bertrand </a:t>
            </a:r>
            <a:r>
              <a:rPr lang="en-GB" dirty="0" err="1" smtClean="0">
                <a:latin typeface="+mn-lt"/>
              </a:rPr>
              <a:t>Bellenot</a:t>
            </a:r>
            <a:endParaRPr lang="en-GB" dirty="0" smtClean="0">
              <a:latin typeface="+mn-lt"/>
            </a:endParaRPr>
          </a:p>
          <a:p>
            <a:pPr algn="ctr"/>
            <a:r>
              <a:rPr lang="en-GB" dirty="0" smtClean="0">
                <a:latin typeface="+mn-lt"/>
              </a:rPr>
              <a:t>Tom Blake</a:t>
            </a:r>
          </a:p>
          <a:p>
            <a:pPr algn="ctr"/>
            <a:r>
              <a:rPr lang="en-GB" dirty="0" smtClean="0">
                <a:latin typeface="+mn-lt"/>
              </a:rPr>
              <a:t>Ben Couturier</a:t>
            </a:r>
          </a:p>
          <a:p>
            <a:pPr algn="ctr"/>
            <a:r>
              <a:rPr lang="en-GB" dirty="0" smtClean="0">
                <a:latin typeface="+mn-lt"/>
              </a:rPr>
              <a:t>Carmelo </a:t>
            </a:r>
            <a:r>
              <a:rPr lang="en-GB" dirty="0" err="1" smtClean="0">
                <a:latin typeface="+mn-lt"/>
              </a:rPr>
              <a:t>d’Ambrosio</a:t>
            </a:r>
            <a:endParaRPr lang="en-GB" dirty="0" smtClean="0">
              <a:latin typeface="+mn-lt"/>
            </a:endParaRPr>
          </a:p>
          <a:p>
            <a:pPr algn="ctr"/>
            <a:r>
              <a:rPr lang="en-GB" dirty="0" smtClean="0">
                <a:latin typeface="+mn-lt"/>
              </a:rPr>
              <a:t>Marcos Fernandez-Garcia</a:t>
            </a:r>
          </a:p>
          <a:p>
            <a:pPr algn="ctr"/>
            <a:r>
              <a:rPr lang="en-GB" dirty="0" err="1">
                <a:latin typeface="+mn-lt"/>
              </a:rPr>
              <a:t>Rikkert</a:t>
            </a:r>
            <a:r>
              <a:rPr lang="en-GB" dirty="0">
                <a:latin typeface="+mn-lt"/>
              </a:rPr>
              <a:t> </a:t>
            </a:r>
            <a:r>
              <a:rPr lang="en-GB" dirty="0" err="1">
                <a:latin typeface="+mn-lt"/>
              </a:rPr>
              <a:t>Frederix</a:t>
            </a:r>
            <a:endParaRPr lang="en-GB" dirty="0">
              <a:latin typeface="+mn-lt"/>
            </a:endParaRPr>
          </a:p>
          <a:p>
            <a:pPr algn="ctr"/>
            <a:r>
              <a:rPr lang="en-GB" dirty="0">
                <a:latin typeface="+mn-lt"/>
              </a:rPr>
              <a:t>Benjamin </a:t>
            </a:r>
            <a:r>
              <a:rPr lang="en-GB" dirty="0" err="1">
                <a:latin typeface="+mn-lt"/>
              </a:rPr>
              <a:t>Fuks</a:t>
            </a:r>
            <a:endParaRPr lang="en-GB" dirty="0">
              <a:latin typeface="+mn-lt"/>
            </a:endParaRPr>
          </a:p>
          <a:p>
            <a:pPr algn="ctr"/>
            <a:r>
              <a:rPr lang="en-GB" dirty="0" smtClean="0">
                <a:latin typeface="+mn-lt"/>
              </a:rPr>
              <a:t>Markus </a:t>
            </a:r>
            <a:r>
              <a:rPr lang="en-GB" dirty="0" err="1" smtClean="0">
                <a:latin typeface="+mn-lt"/>
              </a:rPr>
              <a:t>Gabrysch</a:t>
            </a:r>
            <a:endParaRPr lang="en-GB" dirty="0" smtClean="0">
              <a:latin typeface="+mn-lt"/>
            </a:endParaRPr>
          </a:p>
          <a:p>
            <a:pPr algn="ctr"/>
            <a:r>
              <a:rPr lang="en-GB" dirty="0" smtClean="0">
                <a:latin typeface="+mn-lt"/>
              </a:rPr>
              <a:t>Lau </a:t>
            </a:r>
            <a:r>
              <a:rPr lang="en-GB" dirty="0" err="1" smtClean="0">
                <a:latin typeface="+mn-lt"/>
              </a:rPr>
              <a:t>Gatignon</a:t>
            </a:r>
            <a:endParaRPr lang="en-GB" dirty="0" smtClean="0">
              <a:latin typeface="+mn-lt"/>
            </a:endParaRPr>
          </a:p>
          <a:p>
            <a:pPr algn="ctr"/>
            <a:r>
              <a:rPr lang="en-GB" dirty="0" smtClean="0">
                <a:latin typeface="+mn-lt"/>
              </a:rPr>
              <a:t>Thierry </a:t>
            </a:r>
            <a:r>
              <a:rPr lang="en-GB" dirty="0" err="1" smtClean="0">
                <a:latin typeface="+mn-lt"/>
              </a:rPr>
              <a:t>Gys</a:t>
            </a:r>
            <a:endParaRPr lang="en-GB" dirty="0" smtClean="0">
              <a:latin typeface="+mn-lt"/>
            </a:endParaRPr>
          </a:p>
          <a:p>
            <a:pPr algn="ctr"/>
            <a:r>
              <a:rPr lang="en-GB" dirty="0" smtClean="0">
                <a:latin typeface="+mn-lt"/>
              </a:rPr>
              <a:t>Christophe </a:t>
            </a:r>
            <a:r>
              <a:rPr lang="en-GB" dirty="0" err="1" smtClean="0">
                <a:latin typeface="+mn-lt"/>
              </a:rPr>
              <a:t>Haen</a:t>
            </a:r>
            <a:endParaRPr lang="en-GB" dirty="0" smtClean="0">
              <a:latin typeface="+mn-lt"/>
            </a:endParaRPr>
          </a:p>
          <a:p>
            <a:pPr algn="ctr"/>
            <a:r>
              <a:rPr lang="en-GB" dirty="0" smtClean="0">
                <a:latin typeface="+mn-lt"/>
              </a:rPr>
              <a:t>Andreas </a:t>
            </a:r>
            <a:r>
              <a:rPr lang="en-GB" dirty="0" err="1" smtClean="0">
                <a:latin typeface="+mn-lt"/>
              </a:rPr>
              <a:t>Hoecker</a:t>
            </a:r>
            <a:endParaRPr lang="en-GB" dirty="0" smtClean="0">
              <a:latin typeface="+mn-lt"/>
            </a:endParaRPr>
          </a:p>
          <a:p>
            <a:pPr algn="ctr"/>
            <a:r>
              <a:rPr lang="en-GB" dirty="0" err="1" smtClean="0">
                <a:latin typeface="+mn-lt"/>
              </a:rPr>
              <a:t>Sune</a:t>
            </a:r>
            <a:r>
              <a:rPr lang="en-GB" dirty="0" smtClean="0">
                <a:latin typeface="+mn-lt"/>
              </a:rPr>
              <a:t> </a:t>
            </a:r>
            <a:r>
              <a:rPr lang="en-GB" dirty="0" err="1" smtClean="0">
                <a:latin typeface="+mn-lt"/>
              </a:rPr>
              <a:t>Jakobsen</a:t>
            </a:r>
            <a:endParaRPr lang="en-GB" dirty="0" smtClean="0">
              <a:latin typeface="+mn-lt"/>
            </a:endParaRPr>
          </a:p>
          <a:p>
            <a:pPr algn="ctr"/>
            <a:r>
              <a:rPr lang="en-GB" dirty="0" err="1" smtClean="0">
                <a:latin typeface="+mn-lt"/>
              </a:rPr>
              <a:t>Konrad</a:t>
            </a:r>
            <a:r>
              <a:rPr lang="en-GB" dirty="0" smtClean="0">
                <a:latin typeface="+mn-lt"/>
              </a:rPr>
              <a:t> </a:t>
            </a:r>
            <a:r>
              <a:rPr lang="en-GB" dirty="0" err="1" smtClean="0">
                <a:latin typeface="+mn-lt"/>
              </a:rPr>
              <a:t>Jende</a:t>
            </a:r>
            <a:endParaRPr lang="en-GB" dirty="0" smtClean="0">
              <a:latin typeface="+mn-lt"/>
            </a:endParaRPr>
          </a:p>
          <a:p>
            <a:pPr algn="ctr"/>
            <a:r>
              <a:rPr lang="en-GB" dirty="0" smtClean="0">
                <a:latin typeface="+mn-lt"/>
              </a:rPr>
              <a:t>Christian </a:t>
            </a:r>
            <a:r>
              <a:rPr lang="en-GB" dirty="0" err="1" smtClean="0">
                <a:latin typeface="+mn-lt"/>
              </a:rPr>
              <a:t>Joram</a:t>
            </a:r>
            <a:endParaRPr lang="en-GB" dirty="0" smtClean="0">
              <a:latin typeface="+mn-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5139"/>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5138"/>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5140"/>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000"/>
                                  </p:stCondLst>
                                  <p:childTnLst>
                                    <p:set>
                                      <p:cBhvr>
                                        <p:cTn id="15" dur="1" fill="hold">
                                          <p:stCondLst>
                                            <p:cond delay="0"/>
                                          </p:stCondLst>
                                        </p:cTn>
                                        <p:tgtEl>
                                          <p:spTgt spid="5134"/>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1000"/>
                                  </p:stCondLst>
                                  <p:childTnLst>
                                    <p:set>
                                      <p:cBhvr>
                                        <p:cTn id="18" dur="1" fill="hold">
                                          <p:stCondLst>
                                            <p:cond delay="0"/>
                                          </p:stCondLst>
                                        </p:cTn>
                                        <p:tgtEl>
                                          <p:spTgt spid="5135"/>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5136"/>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nodeType="afterEffect">
                                  <p:stCondLst>
                                    <p:cond delay="1000"/>
                                  </p:stCondLst>
                                  <p:childTnLst>
                                    <p:set>
                                      <p:cBhvr>
                                        <p:cTn id="24" dur="1" fill="hold">
                                          <p:stCondLst>
                                            <p:cond delay="0"/>
                                          </p:stCondLst>
                                        </p:cTn>
                                        <p:tgtEl>
                                          <p:spTgt spid="5141"/>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nodeType="afterEffect">
                                  <p:stCondLst>
                                    <p:cond delay="1000"/>
                                  </p:stCondLst>
                                  <p:childTnLst>
                                    <p:set>
                                      <p:cBhvr>
                                        <p:cTn id="27" dur="1" fill="hold">
                                          <p:stCondLst>
                                            <p:cond delay="0"/>
                                          </p:stCondLst>
                                        </p:cTn>
                                        <p:tgtEl>
                                          <p:spTgt spid="5137"/>
                                        </p:tgtEl>
                                        <p:attrNameLst>
                                          <p:attrName>style.visibility</p:attrName>
                                        </p:attrNameLst>
                                      </p:cBhvr>
                                      <p:to>
                                        <p:strVal val="visible"/>
                                      </p:to>
                                    </p:set>
                                  </p:childTnLst>
                                </p:cTn>
                              </p:par>
                            </p:childTnLst>
                          </p:cTn>
                        </p:par>
                        <p:par>
                          <p:cTn id="28" fill="hold">
                            <p:stCondLst>
                              <p:cond delay="8000"/>
                            </p:stCondLst>
                            <p:childTnLst>
                              <p:par>
                                <p:cTn id="29" presetID="1" presetClass="entr" presetSubtype="0" fill="hold" nodeType="afterEffect">
                                  <p:stCondLst>
                                    <p:cond delay="1000"/>
                                  </p:stCondLst>
                                  <p:childTnLst>
                                    <p:set>
                                      <p:cBhvr>
                                        <p:cTn id="30" dur="1" fill="hold">
                                          <p:stCondLst>
                                            <p:cond delay="0"/>
                                          </p:stCondLst>
                                        </p:cTn>
                                        <p:tgtEl>
                                          <p:spTgt spid="3"/>
                                        </p:tgtEl>
                                        <p:attrNameLst>
                                          <p:attrName>style.visibility</p:attrName>
                                        </p:attrNameLst>
                                      </p:cBhvr>
                                      <p:to>
                                        <p:strVal val="visible"/>
                                      </p:to>
                                    </p:set>
                                  </p:childTnLst>
                                </p:cTn>
                              </p:par>
                            </p:childTnLst>
                          </p:cTn>
                        </p:par>
                        <p:par>
                          <p:cTn id="31" fill="hold">
                            <p:stCondLst>
                              <p:cond delay="9000"/>
                            </p:stCondLst>
                            <p:childTnLst>
                              <p:par>
                                <p:cTn id="32" presetID="1" presetClass="entr" presetSubtype="0" fill="hold" nodeType="afterEffect">
                                  <p:stCondLst>
                                    <p:cond delay="100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468313" y="692150"/>
            <a:ext cx="8137525" cy="5755422"/>
          </a:xfrm>
          <a:prstGeom prst="rect">
            <a:avLst/>
          </a:prstGeom>
          <a:noFill/>
          <a:ln w="9525">
            <a:noFill/>
            <a:miter lim="800000"/>
            <a:headEnd/>
            <a:tailEnd/>
          </a:ln>
        </p:spPr>
        <p:txBody>
          <a:bodyPr>
            <a:spAutoFit/>
          </a:bodyPr>
          <a:lstStyle/>
          <a:p>
            <a:pPr algn="ctr"/>
            <a:r>
              <a:rPr lang="en-GB" sz="2800" dirty="0">
                <a:solidFill>
                  <a:srgbClr val="FF3300"/>
                </a:solidFill>
                <a:latin typeface="+mn-lt"/>
              </a:rPr>
              <a:t>As a </a:t>
            </a:r>
            <a:r>
              <a:rPr lang="en-GB" sz="2800" dirty="0" smtClean="0">
                <a:solidFill>
                  <a:srgbClr val="FF3300"/>
                </a:solidFill>
                <a:latin typeface="+mn-lt"/>
              </a:rPr>
              <a:t>Menu, </a:t>
            </a:r>
            <a:r>
              <a:rPr lang="en-GB" sz="2800" dirty="0">
                <a:solidFill>
                  <a:srgbClr val="FF3300"/>
                </a:solidFill>
                <a:latin typeface="+mn-lt"/>
              </a:rPr>
              <a:t>we can offer:</a:t>
            </a:r>
          </a:p>
          <a:p>
            <a:pPr algn="just"/>
            <a:endParaRPr lang="en-GB" sz="2000" dirty="0">
              <a:solidFill>
                <a:schemeClr val="tx1"/>
              </a:solidFill>
              <a:latin typeface="+mn-lt"/>
            </a:endParaRPr>
          </a:p>
          <a:p>
            <a:pPr algn="just"/>
            <a:r>
              <a:rPr lang="en-GB" sz="2000" dirty="0" smtClean="0">
                <a:solidFill>
                  <a:schemeClr val="tx1"/>
                </a:solidFill>
                <a:latin typeface="+mn-lt"/>
              </a:rPr>
              <a:t>Cloud Chambers</a:t>
            </a:r>
          </a:p>
          <a:p>
            <a:pPr algn="just"/>
            <a:r>
              <a:rPr lang="en-GB" sz="2000" dirty="0" smtClean="0">
                <a:solidFill>
                  <a:schemeClr val="tx1"/>
                </a:solidFill>
                <a:latin typeface="+mn-lt"/>
              </a:rPr>
              <a:t>Inorganic </a:t>
            </a:r>
            <a:r>
              <a:rPr lang="en-GB" sz="2000" dirty="0" err="1">
                <a:solidFill>
                  <a:schemeClr val="tx1"/>
                </a:solidFill>
                <a:latin typeface="+mn-lt"/>
              </a:rPr>
              <a:t>Scintillator</a:t>
            </a:r>
            <a:r>
              <a:rPr lang="en-GB" sz="2000" dirty="0">
                <a:solidFill>
                  <a:schemeClr val="tx1"/>
                </a:solidFill>
                <a:latin typeface="+mn-lt"/>
              </a:rPr>
              <a:t> Detectors</a:t>
            </a:r>
          </a:p>
          <a:p>
            <a:pPr algn="just"/>
            <a:r>
              <a:rPr lang="en-GB" sz="2000" dirty="0">
                <a:solidFill>
                  <a:schemeClr val="tx1"/>
                </a:solidFill>
                <a:latin typeface="+mn-lt"/>
              </a:rPr>
              <a:t>Organic </a:t>
            </a:r>
            <a:r>
              <a:rPr lang="en-GB" sz="2000" dirty="0" err="1">
                <a:solidFill>
                  <a:schemeClr val="tx1"/>
                </a:solidFill>
                <a:latin typeface="+mn-lt"/>
              </a:rPr>
              <a:t>Scintillator</a:t>
            </a:r>
            <a:r>
              <a:rPr lang="en-GB" sz="2000" dirty="0">
                <a:solidFill>
                  <a:schemeClr val="tx1"/>
                </a:solidFill>
                <a:latin typeface="+mn-lt"/>
              </a:rPr>
              <a:t> </a:t>
            </a:r>
            <a:r>
              <a:rPr lang="en-GB" sz="2000" dirty="0" smtClean="0">
                <a:solidFill>
                  <a:schemeClr val="tx1"/>
                </a:solidFill>
                <a:latin typeface="+mn-lt"/>
              </a:rPr>
              <a:t>Detectors</a:t>
            </a:r>
          </a:p>
          <a:p>
            <a:pPr algn="just"/>
            <a:r>
              <a:rPr lang="en-GB" sz="2000" dirty="0" smtClean="0">
                <a:solidFill>
                  <a:schemeClr val="tx1"/>
                </a:solidFill>
                <a:latin typeface="+mn-lt"/>
              </a:rPr>
              <a:t>Gas detectors</a:t>
            </a:r>
            <a:endParaRPr lang="en-GB" sz="2000" dirty="0">
              <a:solidFill>
                <a:schemeClr val="tx1"/>
              </a:solidFill>
              <a:latin typeface="+mn-lt"/>
            </a:endParaRPr>
          </a:p>
          <a:p>
            <a:pPr algn="just"/>
            <a:r>
              <a:rPr lang="en-GB" sz="2000" dirty="0">
                <a:solidFill>
                  <a:schemeClr val="tx1"/>
                </a:solidFill>
                <a:latin typeface="+mn-lt"/>
              </a:rPr>
              <a:t>Silicon Detectors</a:t>
            </a:r>
          </a:p>
          <a:p>
            <a:pPr algn="just"/>
            <a:r>
              <a:rPr lang="en-GB" sz="2000" dirty="0">
                <a:solidFill>
                  <a:schemeClr val="tx1"/>
                </a:solidFill>
                <a:latin typeface="+mn-lt"/>
              </a:rPr>
              <a:t>Vacuum Photon </a:t>
            </a:r>
            <a:r>
              <a:rPr lang="en-GB" sz="2000" dirty="0" smtClean="0">
                <a:solidFill>
                  <a:schemeClr val="tx1"/>
                </a:solidFill>
                <a:latin typeface="+mn-lt"/>
              </a:rPr>
              <a:t>Detectors</a:t>
            </a:r>
          </a:p>
          <a:p>
            <a:pPr algn="just"/>
            <a:r>
              <a:rPr lang="en-GB" sz="2000" dirty="0" smtClean="0">
                <a:solidFill>
                  <a:schemeClr val="tx1"/>
                </a:solidFill>
                <a:latin typeface="+mn-lt"/>
              </a:rPr>
              <a:t>Time of Flight detectors</a:t>
            </a:r>
            <a:endParaRPr lang="en-GB" sz="2000" dirty="0">
              <a:solidFill>
                <a:schemeClr val="tx1"/>
              </a:solidFill>
              <a:latin typeface="+mn-lt"/>
            </a:endParaRPr>
          </a:p>
          <a:p>
            <a:pPr algn="just"/>
            <a:endParaRPr lang="en-GB" sz="2000" dirty="0">
              <a:solidFill>
                <a:schemeClr val="tx1"/>
              </a:solidFill>
              <a:latin typeface="+mn-lt"/>
            </a:endParaRPr>
          </a:p>
          <a:p>
            <a:pPr algn="just"/>
            <a:r>
              <a:rPr lang="en-GB" sz="2000" dirty="0">
                <a:solidFill>
                  <a:schemeClr val="tx1"/>
                </a:solidFill>
                <a:latin typeface="+mn-lt"/>
              </a:rPr>
              <a:t>Data Acquisition</a:t>
            </a:r>
          </a:p>
          <a:p>
            <a:pPr algn="just"/>
            <a:endParaRPr lang="en-GB" sz="2000" dirty="0">
              <a:solidFill>
                <a:schemeClr val="tx1"/>
              </a:solidFill>
              <a:latin typeface="+mn-lt"/>
            </a:endParaRPr>
          </a:p>
          <a:p>
            <a:pPr algn="just"/>
            <a:r>
              <a:rPr lang="en-GB" sz="2000" dirty="0">
                <a:solidFill>
                  <a:schemeClr val="tx1"/>
                </a:solidFill>
                <a:latin typeface="+mn-lt"/>
              </a:rPr>
              <a:t>High Energy Physics Monte-Carlo Techniques</a:t>
            </a:r>
          </a:p>
          <a:p>
            <a:pPr algn="just"/>
            <a:r>
              <a:rPr lang="en-GB" sz="2000" dirty="0" smtClean="0">
                <a:solidFill>
                  <a:schemeClr val="tx1"/>
                </a:solidFill>
                <a:latin typeface="+mn-lt"/>
              </a:rPr>
              <a:t>ROOT</a:t>
            </a:r>
          </a:p>
          <a:p>
            <a:pPr algn="just"/>
            <a:endParaRPr lang="en-GB" sz="2000" dirty="0">
              <a:solidFill>
                <a:schemeClr val="tx1"/>
              </a:solidFill>
              <a:latin typeface="+mn-lt"/>
            </a:endParaRPr>
          </a:p>
          <a:p>
            <a:pPr algn="just"/>
            <a:r>
              <a:rPr lang="en-GB" sz="2000" b="1" dirty="0">
                <a:solidFill>
                  <a:srgbClr val="3366FF"/>
                </a:solidFill>
                <a:latin typeface="+mn-lt"/>
                <a:hlinkClick r:id="rId2"/>
              </a:rPr>
              <a:t>http://jobs.web.cern.ch/programme/summer-student-programme/</a:t>
            </a:r>
            <a:r>
              <a:rPr lang="en-GB" sz="2000" b="1" dirty="0" smtClean="0">
                <a:solidFill>
                  <a:srgbClr val="3366FF"/>
                </a:solidFill>
                <a:latin typeface="+mn-lt"/>
                <a:hlinkClick r:id="rId2"/>
              </a:rPr>
              <a:t>workshops</a:t>
            </a:r>
            <a:endParaRPr lang="en-GB" sz="2000" b="1" dirty="0" smtClean="0">
              <a:solidFill>
                <a:srgbClr val="3366FF"/>
              </a:solidFill>
              <a:latin typeface="+mn-lt"/>
            </a:endParaRPr>
          </a:p>
          <a:p>
            <a:pPr algn="just"/>
            <a:endParaRPr lang="en-GB" sz="2000" b="1" dirty="0">
              <a:solidFill>
                <a:srgbClr val="3366FF"/>
              </a:solidFill>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Pythia</a:t>
            </a:r>
            <a:r>
              <a:rPr lang="en-GB" dirty="0" smtClean="0"/>
              <a:t> Tutorial</a:t>
            </a:r>
            <a:endParaRPr lang="en-GB" dirty="0"/>
          </a:p>
        </p:txBody>
      </p:sp>
      <p:sp>
        <p:nvSpPr>
          <p:cNvPr id="3" name="Content Placeholder 2"/>
          <p:cNvSpPr>
            <a:spLocks noGrp="1"/>
          </p:cNvSpPr>
          <p:nvPr>
            <p:ph idx="1"/>
          </p:nvPr>
        </p:nvSpPr>
        <p:spPr/>
        <p:txBody>
          <a:bodyPr/>
          <a:lstStyle/>
          <a:p>
            <a:r>
              <a:rPr lang="en-GB" dirty="0" smtClean="0"/>
              <a:t>Contact: Peter </a:t>
            </a:r>
            <a:r>
              <a:rPr lang="en-GB" dirty="0" err="1" smtClean="0"/>
              <a:t>Skands</a:t>
            </a:r>
            <a:endParaRPr lang="en-GB" dirty="0" smtClean="0"/>
          </a:p>
          <a:p>
            <a:r>
              <a:rPr lang="en-GB" dirty="0" smtClean="0"/>
              <a:t>Date and time: July 23</a:t>
            </a:r>
            <a:r>
              <a:rPr lang="en-GB" baseline="30000" dirty="0" smtClean="0"/>
              <a:t>rd</a:t>
            </a:r>
            <a:r>
              <a:rPr lang="en-GB" dirty="0" smtClean="0"/>
              <a:t> 14:00 – 17:00</a:t>
            </a:r>
          </a:p>
          <a:p>
            <a:r>
              <a:rPr lang="en-GB" dirty="0" smtClean="0"/>
              <a:t>Up to 30 students</a:t>
            </a:r>
          </a:p>
          <a:p>
            <a:r>
              <a:rPr lang="en-GB" dirty="0" smtClean="0"/>
              <a:t>13/2-005</a:t>
            </a:r>
            <a:endParaRPr lang="en-GB" dirty="0"/>
          </a:p>
        </p:txBody>
      </p:sp>
      <p:pic>
        <p:nvPicPr>
          <p:cNvPr id="4" name="Picture 3"/>
          <p:cNvPicPr>
            <a:picLocks noChangeAspect="1"/>
          </p:cNvPicPr>
          <p:nvPr/>
        </p:nvPicPr>
        <p:blipFill>
          <a:blip r:embed="rId2"/>
          <a:stretch>
            <a:fillRect/>
          </a:stretch>
        </p:blipFill>
        <p:spPr>
          <a:xfrm>
            <a:off x="4427984" y="2886988"/>
            <a:ext cx="4563368" cy="3966069"/>
          </a:xfrm>
          <a:prstGeom prst="rect">
            <a:avLst/>
          </a:prstGeom>
        </p:spPr>
      </p:pic>
      <p:sp>
        <p:nvSpPr>
          <p:cNvPr id="5" name="TextBox 4"/>
          <p:cNvSpPr txBox="1"/>
          <p:nvPr/>
        </p:nvSpPr>
        <p:spPr>
          <a:xfrm>
            <a:off x="1187624" y="6021288"/>
            <a:ext cx="3264047" cy="369332"/>
          </a:xfrm>
          <a:prstGeom prst="rect">
            <a:avLst/>
          </a:prstGeom>
          <a:noFill/>
        </p:spPr>
        <p:txBody>
          <a:bodyPr wrap="none" rtlCol="0">
            <a:spAutoFit/>
          </a:bodyPr>
          <a:lstStyle/>
          <a:p>
            <a:r>
              <a:rPr lang="en-GB" dirty="0" smtClean="0">
                <a:latin typeface="+mn-lt"/>
                <a:cs typeface="Comic Sans MSari"/>
              </a:rPr>
              <a:t>The New world encyclopaedia</a:t>
            </a:r>
            <a:endParaRPr lang="en-GB" dirty="0">
              <a:latin typeface="+mn-lt"/>
              <a:cs typeface="Comic Sans MSari"/>
            </a:endParaRPr>
          </a:p>
        </p:txBody>
      </p:sp>
    </p:spTree>
    <p:extLst>
      <p:ext uri="{BB962C8B-B14F-4D97-AF65-F5344CB8AC3E}">
        <p14:creationId xmlns:p14="http://schemas.microsoft.com/office/powerpoint/2010/main" val="2842546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6011863" y="188913"/>
            <a:ext cx="2844800" cy="3205162"/>
          </a:xfrm>
          <a:prstGeom prst="rect">
            <a:avLst/>
          </a:prstGeom>
          <a:noFill/>
          <a:ln w="9525" algn="ctr">
            <a:noFill/>
            <a:miter lim="800000"/>
            <a:headEnd/>
            <a:tailEnd/>
          </a:ln>
        </p:spPr>
      </p:pic>
      <p:sp>
        <p:nvSpPr>
          <p:cNvPr id="9219" name="Text Box 2"/>
          <p:cNvSpPr txBox="1">
            <a:spLocks noChangeArrowheads="1"/>
          </p:cNvSpPr>
          <p:nvPr/>
        </p:nvSpPr>
        <p:spPr bwMode="auto">
          <a:xfrm>
            <a:off x="107504" y="188640"/>
            <a:ext cx="8777288" cy="2554288"/>
          </a:xfrm>
          <a:prstGeom prst="rect">
            <a:avLst/>
          </a:prstGeom>
          <a:noFill/>
          <a:ln w="9525">
            <a:noFill/>
            <a:miter lim="800000"/>
            <a:headEnd/>
            <a:tailEnd/>
          </a:ln>
        </p:spPr>
        <p:txBody>
          <a:bodyPr>
            <a:spAutoFit/>
          </a:bodyPr>
          <a:lstStyle/>
          <a:p>
            <a:r>
              <a:rPr lang="en-GB" sz="2000" b="1" u="sng" dirty="0">
                <a:solidFill>
                  <a:srgbClr val="FF3300"/>
                </a:solidFill>
              </a:rPr>
              <a:t>Very fast signal detection for TOF experiments</a:t>
            </a:r>
            <a:endParaRPr lang="en-GB" sz="2000" u="sng" dirty="0">
              <a:solidFill>
                <a:srgbClr val="FF3300"/>
              </a:solidFill>
            </a:endParaRPr>
          </a:p>
          <a:p>
            <a:r>
              <a:rPr lang="en-GB" sz="2000" dirty="0">
                <a:solidFill>
                  <a:schemeClr val="tx1"/>
                </a:solidFill>
              </a:rPr>
              <a:t>Contact person: </a:t>
            </a:r>
            <a:r>
              <a:rPr lang="en-GB" sz="2000" dirty="0"/>
              <a:t>Thierry </a:t>
            </a:r>
            <a:r>
              <a:rPr lang="en-GB" sz="2000" dirty="0" err="1"/>
              <a:t>Gys</a:t>
            </a:r>
            <a:endParaRPr lang="en-GB" sz="2000" dirty="0">
              <a:solidFill>
                <a:schemeClr val="tx1"/>
              </a:solidFill>
            </a:endParaRPr>
          </a:p>
          <a:p>
            <a:r>
              <a:rPr lang="en-GB" sz="2000" dirty="0">
                <a:solidFill>
                  <a:schemeClr val="tx1"/>
                </a:solidFill>
              </a:rPr>
              <a:t>Time  	: afternoon, 14:00 – 17:30 </a:t>
            </a:r>
          </a:p>
          <a:p>
            <a:r>
              <a:rPr lang="en-GB" sz="2000" dirty="0">
                <a:solidFill>
                  <a:schemeClr val="tx1"/>
                </a:solidFill>
              </a:rPr>
              <a:t>		3 groups of 3 students</a:t>
            </a:r>
          </a:p>
          <a:p>
            <a:r>
              <a:rPr lang="en-GB" sz="2000" dirty="0">
                <a:solidFill>
                  <a:schemeClr val="tx1"/>
                </a:solidFill>
                <a:cs typeface="Courier New" pitchFamily="49" charset="0"/>
              </a:rPr>
              <a:t>Dates   : </a:t>
            </a:r>
            <a:r>
              <a:rPr lang="en-GB" sz="2000" dirty="0">
                <a:solidFill>
                  <a:schemeClr val="tx1"/>
                </a:solidFill>
                <a:cs typeface="Courier New" pitchFamily="49" charset="0"/>
              </a:rPr>
              <a:t>4</a:t>
            </a:r>
            <a:r>
              <a:rPr lang="en-GB" sz="2000" dirty="0" smtClean="0">
                <a:solidFill>
                  <a:schemeClr val="tx1"/>
                </a:solidFill>
                <a:cs typeface="Courier New" pitchFamily="49" charset="0"/>
              </a:rPr>
              <a:t>, </a:t>
            </a:r>
            <a:r>
              <a:rPr lang="en-GB" sz="2000" dirty="0">
                <a:solidFill>
                  <a:schemeClr val="tx1"/>
                </a:solidFill>
                <a:cs typeface="Courier New" pitchFamily="49" charset="0"/>
              </a:rPr>
              <a:t>5</a:t>
            </a:r>
            <a:r>
              <a:rPr lang="en-GB" sz="2000" dirty="0" smtClean="0">
                <a:solidFill>
                  <a:schemeClr val="tx1"/>
                </a:solidFill>
                <a:cs typeface="Courier New" pitchFamily="49" charset="0"/>
              </a:rPr>
              <a:t>, </a:t>
            </a:r>
            <a:r>
              <a:rPr lang="en-GB" sz="2000" dirty="0">
                <a:solidFill>
                  <a:schemeClr val="tx1"/>
                </a:solidFill>
                <a:cs typeface="Courier New" pitchFamily="49" charset="0"/>
              </a:rPr>
              <a:t>6</a:t>
            </a:r>
            <a:r>
              <a:rPr lang="en-GB" sz="2000" dirty="0" smtClean="0">
                <a:solidFill>
                  <a:schemeClr val="tx1"/>
                </a:solidFill>
                <a:cs typeface="Courier New" pitchFamily="49" charset="0"/>
              </a:rPr>
              <a:t> </a:t>
            </a:r>
            <a:r>
              <a:rPr lang="en-GB" sz="2000" dirty="0" smtClean="0">
                <a:solidFill>
                  <a:schemeClr val="tx1"/>
                </a:solidFill>
                <a:cs typeface="Courier New" pitchFamily="49" charset="0"/>
              </a:rPr>
              <a:t>of </a:t>
            </a:r>
            <a:r>
              <a:rPr lang="en-GB" sz="2000" dirty="0" smtClean="0">
                <a:solidFill>
                  <a:schemeClr val="tx1"/>
                </a:solidFill>
              </a:rPr>
              <a:t>August</a:t>
            </a:r>
            <a:endParaRPr lang="en-GB" sz="2000" dirty="0">
              <a:solidFill>
                <a:schemeClr val="tx1"/>
              </a:solidFill>
              <a:cs typeface="Courier New" pitchFamily="49" charset="0"/>
            </a:endParaRPr>
          </a:p>
          <a:p>
            <a:r>
              <a:rPr lang="en-GB" sz="2000" dirty="0">
                <a:solidFill>
                  <a:schemeClr val="tx1"/>
                </a:solidFill>
                <a:cs typeface="Courier New" pitchFamily="49" charset="0"/>
              </a:rPr>
              <a:t>Place    : 16-1-047</a:t>
            </a:r>
            <a:endParaRPr lang="en-GB" sz="2000" dirty="0">
              <a:solidFill>
                <a:schemeClr val="tx1"/>
              </a:solidFill>
              <a:cs typeface="Times New Roman" pitchFamily="16" charset="0"/>
            </a:endParaRPr>
          </a:p>
          <a:p>
            <a:r>
              <a:rPr lang="en-GB" sz="2000" dirty="0">
                <a:solidFill>
                  <a:schemeClr val="tx1"/>
                </a:solidFill>
              </a:rPr>
              <a:t>Please note that high voltages </a:t>
            </a:r>
          </a:p>
          <a:p>
            <a:r>
              <a:rPr lang="en-GB" sz="2000" dirty="0">
                <a:solidFill>
                  <a:schemeClr val="tx1"/>
                </a:solidFill>
              </a:rPr>
              <a:t>are present on the set-up.</a:t>
            </a:r>
          </a:p>
        </p:txBody>
      </p:sp>
      <p:sp>
        <p:nvSpPr>
          <p:cNvPr id="9220" name="Text Box 3"/>
          <p:cNvSpPr txBox="1">
            <a:spLocks noChangeArrowheads="1"/>
          </p:cNvSpPr>
          <p:nvPr/>
        </p:nvSpPr>
        <p:spPr bwMode="auto">
          <a:xfrm>
            <a:off x="1965325" y="4308475"/>
            <a:ext cx="184150" cy="457200"/>
          </a:xfrm>
          <a:prstGeom prst="rect">
            <a:avLst/>
          </a:prstGeom>
          <a:noFill/>
          <a:ln w="9525">
            <a:noFill/>
            <a:miter lim="800000"/>
            <a:headEnd/>
            <a:tailEnd/>
          </a:ln>
        </p:spPr>
        <p:txBody>
          <a:bodyPr wrap="none">
            <a:spAutoFit/>
          </a:bodyPr>
          <a:lstStyle/>
          <a:p>
            <a:endParaRPr lang="en-US" sz="2400">
              <a:solidFill>
                <a:schemeClr val="tx1"/>
              </a:solidFill>
              <a:latin typeface="Times New Roman" pitchFamily="16" charset="0"/>
            </a:endParaRPr>
          </a:p>
        </p:txBody>
      </p:sp>
      <p:sp>
        <p:nvSpPr>
          <p:cNvPr id="9221" name="Text Box 4"/>
          <p:cNvSpPr txBox="1">
            <a:spLocks noChangeArrowheads="1"/>
          </p:cNvSpPr>
          <p:nvPr/>
        </p:nvSpPr>
        <p:spPr bwMode="auto">
          <a:xfrm>
            <a:off x="68263" y="3084513"/>
            <a:ext cx="4406900" cy="2862262"/>
          </a:xfrm>
          <a:prstGeom prst="rect">
            <a:avLst/>
          </a:prstGeom>
          <a:noFill/>
          <a:ln w="9525">
            <a:noFill/>
            <a:miter lim="800000"/>
            <a:headEnd/>
            <a:tailEnd/>
          </a:ln>
        </p:spPr>
        <p:txBody>
          <a:bodyPr>
            <a:spAutoFit/>
          </a:bodyPr>
          <a:lstStyle/>
          <a:p>
            <a:r>
              <a:rPr lang="en-GB"/>
              <a:t>To allow Time-Of-Flight experiments to measure in the GeV/c momentum range, over ~10 metres distances, the time resolutions of such detectors have to exceed the ~10 ps barrier per measured track. You will be able to detect with a vacuum photo-detector, containing a Micro-Channel-Plate, time resolutions of the order of 50 ps per photon!</a:t>
            </a:r>
          </a:p>
        </p:txBody>
      </p:sp>
      <p:pic>
        <p:nvPicPr>
          <p:cNvPr id="9222" name="Picture 3"/>
          <p:cNvPicPr>
            <a:picLocks noChangeAspect="1" noChangeArrowheads="1"/>
          </p:cNvPicPr>
          <p:nvPr/>
        </p:nvPicPr>
        <p:blipFill>
          <a:blip r:embed="rId3" cstate="print"/>
          <a:srcRect/>
          <a:stretch>
            <a:fillRect/>
          </a:stretch>
        </p:blipFill>
        <p:spPr bwMode="auto">
          <a:xfrm>
            <a:off x="4572000" y="3573463"/>
            <a:ext cx="4403725" cy="2946400"/>
          </a:xfrm>
          <a:prstGeom prst="rect">
            <a:avLst/>
          </a:prstGeom>
          <a:noFill/>
          <a:ln w="9525" algn="ctr">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4"/>
          <p:cNvSpPr txBox="1">
            <a:spLocks noChangeArrowheads="1"/>
          </p:cNvSpPr>
          <p:nvPr/>
        </p:nvSpPr>
        <p:spPr bwMode="auto">
          <a:xfrm>
            <a:off x="251520" y="4869160"/>
            <a:ext cx="8496944" cy="1061829"/>
          </a:xfrm>
          <a:prstGeom prst="rect">
            <a:avLst/>
          </a:prstGeom>
          <a:noFill/>
          <a:ln w="9525">
            <a:noFill/>
            <a:miter lim="800000"/>
            <a:headEnd/>
            <a:tailEnd/>
          </a:ln>
        </p:spPr>
        <p:txBody>
          <a:bodyPr wrap="square">
            <a:spAutoFit/>
          </a:bodyPr>
          <a:lstStyle/>
          <a:p>
            <a:pPr marL="342900" indent="-342900">
              <a:spcBef>
                <a:spcPct val="50000"/>
              </a:spcBef>
            </a:pPr>
            <a:r>
              <a:rPr lang="en-US" dirty="0" smtClean="0"/>
              <a:t>Y</a:t>
            </a:r>
            <a:r>
              <a:rPr lang="fr-CH" dirty="0" smtClean="0"/>
              <a:t>ou </a:t>
            </a:r>
            <a:r>
              <a:rPr lang="en-US" dirty="0" smtClean="0"/>
              <a:t>must bring </a:t>
            </a:r>
            <a:r>
              <a:rPr lang="fr-CH" dirty="0" err="1" smtClean="0"/>
              <a:t>your</a:t>
            </a:r>
            <a:r>
              <a:rPr lang="en-US" dirty="0" smtClean="0"/>
              <a:t> o</a:t>
            </a:r>
            <a:r>
              <a:rPr lang="fr-CH" dirty="0" err="1" smtClean="0"/>
              <a:t>wn</a:t>
            </a:r>
            <a:r>
              <a:rPr lang="fr-CH" dirty="0" smtClean="0"/>
              <a:t> </a:t>
            </a:r>
            <a:r>
              <a:rPr lang="en-US" dirty="0" smtClean="0"/>
              <a:t>laptop</a:t>
            </a:r>
            <a:r>
              <a:rPr lang="fr-CH" dirty="0" smtClean="0"/>
              <a:t>!</a:t>
            </a:r>
            <a:r>
              <a:rPr lang="en-US" dirty="0" smtClean="0"/>
              <a:t> </a:t>
            </a:r>
            <a:r>
              <a:rPr lang="fr-CH" dirty="0" smtClean="0"/>
              <a:t>You</a:t>
            </a:r>
            <a:r>
              <a:rPr lang="en-US" dirty="0" smtClean="0"/>
              <a:t> should install ROOT (5.27/04 from</a:t>
            </a:r>
            <a:r>
              <a:rPr lang="fr-CH" dirty="0" smtClean="0"/>
              <a:t> </a:t>
            </a:r>
            <a:r>
              <a:rPr lang="en-US" dirty="0" smtClean="0"/>
              <a:t>http://root.cern.ch/drupal/content/development-version-</a:t>
            </a:r>
            <a:r>
              <a:rPr lang="en-US" dirty="0" smtClean="0"/>
              <a:t>534) </a:t>
            </a:r>
            <a:endParaRPr lang="en-US" dirty="0" smtClean="0"/>
          </a:p>
          <a:p>
            <a:pPr marL="342900" indent="-342900">
              <a:spcBef>
                <a:spcPct val="50000"/>
              </a:spcBef>
            </a:pPr>
            <a:r>
              <a:rPr lang="en-US" dirty="0" smtClean="0"/>
              <a:t>OR have X11 and </a:t>
            </a:r>
            <a:r>
              <a:rPr lang="en-US" dirty="0" err="1" smtClean="0"/>
              <a:t>ssh</a:t>
            </a:r>
            <a:r>
              <a:rPr lang="en-US" dirty="0" smtClean="0"/>
              <a:t> to </a:t>
            </a:r>
            <a:r>
              <a:rPr lang="en-US" dirty="0" err="1" smtClean="0"/>
              <a:t>lxplus</a:t>
            </a:r>
            <a:r>
              <a:rPr lang="fr-CH" dirty="0" smtClean="0"/>
              <a:t>.</a:t>
            </a:r>
            <a:endParaRPr lang="en-GB" dirty="0">
              <a:solidFill>
                <a:schemeClr val="tx1"/>
              </a:solidFill>
            </a:endParaRPr>
          </a:p>
        </p:txBody>
      </p:sp>
      <p:sp>
        <p:nvSpPr>
          <p:cNvPr id="12292" name="Text Box 5"/>
          <p:cNvSpPr txBox="1">
            <a:spLocks noChangeArrowheads="1"/>
          </p:cNvSpPr>
          <p:nvPr/>
        </p:nvSpPr>
        <p:spPr bwMode="auto">
          <a:xfrm>
            <a:off x="715963" y="1549400"/>
            <a:ext cx="6858000" cy="1879600"/>
          </a:xfrm>
          <a:prstGeom prst="rect">
            <a:avLst/>
          </a:prstGeom>
          <a:noFill/>
          <a:ln w="9525">
            <a:noFill/>
            <a:miter lim="800000"/>
            <a:headEnd/>
            <a:tailEnd/>
          </a:ln>
        </p:spPr>
        <p:txBody>
          <a:bodyPr>
            <a:spAutoFit/>
          </a:bodyPr>
          <a:lstStyle/>
          <a:p>
            <a:r>
              <a:rPr lang="en-GB" dirty="0">
                <a:solidFill>
                  <a:schemeClr val="tx1"/>
                </a:solidFill>
              </a:rPr>
              <a:t>Contact Persons:  </a:t>
            </a:r>
            <a:r>
              <a:rPr lang="en-GB" dirty="0"/>
              <a:t>	</a:t>
            </a:r>
            <a:r>
              <a:rPr lang="en-GB" dirty="0" smtClean="0"/>
              <a:t>Axel </a:t>
            </a:r>
            <a:r>
              <a:rPr lang="en-GB" dirty="0" err="1" smtClean="0"/>
              <a:t>Naumann</a:t>
            </a:r>
            <a:r>
              <a:rPr lang="en-GB" dirty="0" smtClean="0"/>
              <a:t> and Bertrand </a:t>
            </a:r>
            <a:r>
              <a:rPr lang="en-GB" dirty="0" err="1" smtClean="0"/>
              <a:t>Bellenot</a:t>
            </a:r>
            <a:endParaRPr lang="en-GB" dirty="0"/>
          </a:p>
          <a:p>
            <a:r>
              <a:rPr lang="en-GB" dirty="0"/>
              <a:t>		 	</a:t>
            </a:r>
          </a:p>
          <a:p>
            <a:pPr>
              <a:spcBef>
                <a:spcPct val="50000"/>
              </a:spcBef>
            </a:pPr>
            <a:r>
              <a:rPr lang="en-GB" dirty="0">
                <a:solidFill>
                  <a:schemeClr val="tx1"/>
                </a:solidFill>
              </a:rPr>
              <a:t>3</a:t>
            </a:r>
            <a:r>
              <a:rPr lang="en-GB" dirty="0" smtClean="0">
                <a:solidFill>
                  <a:schemeClr val="tx1"/>
                </a:solidFill>
              </a:rPr>
              <a:t> </a:t>
            </a:r>
            <a:r>
              <a:rPr lang="en-GB" dirty="0">
                <a:solidFill>
                  <a:schemeClr val="tx1"/>
                </a:solidFill>
              </a:rPr>
              <a:t>afternoons with up to </a:t>
            </a:r>
            <a:r>
              <a:rPr lang="en-GB" dirty="0" smtClean="0">
                <a:solidFill>
                  <a:schemeClr val="tx1"/>
                </a:solidFill>
              </a:rPr>
              <a:t>60 </a:t>
            </a:r>
            <a:r>
              <a:rPr lang="en-GB" dirty="0">
                <a:solidFill>
                  <a:schemeClr val="tx1"/>
                </a:solidFill>
              </a:rPr>
              <a:t>students each time.</a:t>
            </a:r>
          </a:p>
          <a:p>
            <a:pPr>
              <a:spcBef>
                <a:spcPct val="50000"/>
              </a:spcBef>
            </a:pPr>
            <a:r>
              <a:rPr lang="en-GB" dirty="0" smtClean="0">
                <a:solidFill>
                  <a:schemeClr val="tx1"/>
                </a:solidFill>
              </a:rPr>
              <a:t>Building </a:t>
            </a:r>
            <a:r>
              <a:rPr lang="en-GB" dirty="0" smtClean="0">
                <a:solidFill>
                  <a:schemeClr val="tx1"/>
                </a:solidFill>
              </a:rPr>
              <a:t>60-6-015</a:t>
            </a:r>
            <a:r>
              <a:rPr lang="en-GB" dirty="0" smtClean="0">
                <a:solidFill>
                  <a:schemeClr val="tx1"/>
                </a:solidFill>
              </a:rPr>
              <a:t>, </a:t>
            </a:r>
            <a:r>
              <a:rPr lang="en-GB" dirty="0" smtClean="0">
                <a:solidFill>
                  <a:schemeClr val="tx1"/>
                </a:solidFill>
              </a:rPr>
              <a:t>at </a:t>
            </a:r>
            <a:r>
              <a:rPr lang="en-GB" dirty="0">
                <a:solidFill>
                  <a:schemeClr val="tx1"/>
                </a:solidFill>
              </a:rPr>
              <a:t>14:00.</a:t>
            </a:r>
          </a:p>
          <a:p>
            <a:pPr>
              <a:spcBef>
                <a:spcPct val="50000"/>
              </a:spcBef>
            </a:pPr>
            <a:r>
              <a:rPr lang="en-GB" dirty="0" smtClean="0">
                <a:solidFill>
                  <a:schemeClr val="tx1"/>
                </a:solidFill>
              </a:rPr>
              <a:t>10th</a:t>
            </a:r>
            <a:r>
              <a:rPr lang="en-GB" dirty="0" smtClean="0">
                <a:solidFill>
                  <a:schemeClr val="tx1"/>
                </a:solidFill>
              </a:rPr>
              <a:t> </a:t>
            </a:r>
            <a:r>
              <a:rPr lang="en-GB" dirty="0" smtClean="0">
                <a:solidFill>
                  <a:schemeClr val="tx1"/>
                </a:solidFill>
              </a:rPr>
              <a:t>and </a:t>
            </a:r>
            <a:r>
              <a:rPr lang="en-GB" dirty="0" smtClean="0">
                <a:solidFill>
                  <a:schemeClr val="tx1"/>
                </a:solidFill>
              </a:rPr>
              <a:t>11th </a:t>
            </a:r>
            <a:r>
              <a:rPr lang="en-GB" dirty="0">
                <a:solidFill>
                  <a:schemeClr val="tx1"/>
                </a:solidFill>
              </a:rPr>
              <a:t>July</a:t>
            </a:r>
            <a:r>
              <a:rPr lang="en-GB" dirty="0">
                <a:solidFill>
                  <a:schemeClr val="tx1"/>
                </a:solidFill>
                <a:latin typeface="Arial" charset="0"/>
              </a:rPr>
              <a:t>.</a:t>
            </a:r>
          </a:p>
        </p:txBody>
      </p:sp>
      <p:sp>
        <p:nvSpPr>
          <p:cNvPr id="12294" name="Text Box 3"/>
          <p:cNvSpPr txBox="1">
            <a:spLocks noChangeArrowheads="1"/>
          </p:cNvSpPr>
          <p:nvPr/>
        </p:nvSpPr>
        <p:spPr bwMode="auto">
          <a:xfrm>
            <a:off x="2493963" y="220663"/>
            <a:ext cx="4495800" cy="769441"/>
          </a:xfrm>
          <a:prstGeom prst="rect">
            <a:avLst/>
          </a:prstGeom>
          <a:noFill/>
          <a:ln w="9525">
            <a:noFill/>
            <a:miter lim="800000"/>
            <a:headEnd/>
            <a:tailEnd/>
          </a:ln>
        </p:spPr>
        <p:txBody>
          <a:bodyPr>
            <a:spAutoFit/>
          </a:bodyPr>
          <a:lstStyle/>
          <a:p>
            <a:pPr algn="ctr">
              <a:spcBef>
                <a:spcPct val="50000"/>
              </a:spcBef>
            </a:pPr>
            <a:r>
              <a:rPr lang="en-GB" sz="4400" b="1" dirty="0" smtClean="0">
                <a:solidFill>
                  <a:schemeClr val="tx1"/>
                </a:solidFill>
              </a:rPr>
              <a:t>Root</a:t>
            </a:r>
            <a:endParaRPr lang="en-GB" sz="4400" b="1"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5"/>
          <p:cNvSpPr txBox="1">
            <a:spLocks noChangeArrowheads="1"/>
          </p:cNvSpPr>
          <p:nvPr/>
        </p:nvSpPr>
        <p:spPr bwMode="auto">
          <a:xfrm>
            <a:off x="715963" y="1549400"/>
            <a:ext cx="6858000" cy="2169825"/>
          </a:xfrm>
          <a:prstGeom prst="rect">
            <a:avLst/>
          </a:prstGeom>
          <a:noFill/>
          <a:ln w="9525">
            <a:noFill/>
            <a:miter lim="800000"/>
            <a:headEnd/>
            <a:tailEnd/>
          </a:ln>
        </p:spPr>
        <p:txBody>
          <a:bodyPr>
            <a:spAutoFit/>
          </a:bodyPr>
          <a:lstStyle/>
          <a:p>
            <a:r>
              <a:rPr lang="en-GB" dirty="0">
                <a:solidFill>
                  <a:schemeClr val="tx1"/>
                </a:solidFill>
              </a:rPr>
              <a:t>Contact Persons:  </a:t>
            </a:r>
            <a:r>
              <a:rPr lang="en-GB" dirty="0"/>
              <a:t>	</a:t>
            </a:r>
            <a:r>
              <a:rPr lang="en-GB" dirty="0" err="1" smtClean="0"/>
              <a:t>Konrad</a:t>
            </a:r>
            <a:r>
              <a:rPr lang="en-GB" dirty="0" smtClean="0"/>
              <a:t> </a:t>
            </a:r>
            <a:r>
              <a:rPr lang="en-GB" dirty="0" err="1" smtClean="0"/>
              <a:t>Jende</a:t>
            </a:r>
            <a:endParaRPr lang="en-GB" dirty="0"/>
          </a:p>
          <a:p>
            <a:r>
              <a:rPr lang="en-GB" dirty="0"/>
              <a:t>		 	</a:t>
            </a:r>
          </a:p>
          <a:p>
            <a:pPr>
              <a:spcBef>
                <a:spcPct val="50000"/>
              </a:spcBef>
            </a:pPr>
            <a:r>
              <a:rPr lang="en-GB" dirty="0" smtClean="0">
                <a:solidFill>
                  <a:schemeClr val="tx1"/>
                </a:solidFill>
              </a:rPr>
              <a:t>10</a:t>
            </a:r>
            <a:r>
              <a:rPr lang="en-GB" dirty="0" smtClean="0">
                <a:solidFill>
                  <a:schemeClr val="tx1"/>
                </a:solidFill>
              </a:rPr>
              <a:t> </a:t>
            </a:r>
            <a:r>
              <a:rPr lang="en-GB" dirty="0" smtClean="0">
                <a:solidFill>
                  <a:schemeClr val="tx1"/>
                </a:solidFill>
              </a:rPr>
              <a:t>groups of 24 students</a:t>
            </a:r>
            <a:endParaRPr lang="en-GB" dirty="0">
              <a:solidFill>
                <a:schemeClr val="tx1"/>
              </a:solidFill>
            </a:endParaRPr>
          </a:p>
          <a:p>
            <a:pPr>
              <a:spcBef>
                <a:spcPct val="50000"/>
              </a:spcBef>
            </a:pPr>
            <a:r>
              <a:rPr lang="en-GB" dirty="0">
                <a:solidFill>
                  <a:schemeClr val="tx1"/>
                </a:solidFill>
              </a:rPr>
              <a:t>Meeting point: Meeting point is at the reception of building </a:t>
            </a:r>
            <a:r>
              <a:rPr lang="en-GB" dirty="0" smtClean="0">
                <a:solidFill>
                  <a:schemeClr val="tx1"/>
                </a:solidFill>
              </a:rPr>
              <a:t>33</a:t>
            </a:r>
            <a:endParaRPr lang="en-GB" dirty="0" smtClean="0">
              <a:solidFill>
                <a:schemeClr val="tx1"/>
              </a:solidFill>
            </a:endParaRPr>
          </a:p>
          <a:p>
            <a:pPr>
              <a:spcBef>
                <a:spcPct val="50000"/>
              </a:spcBef>
            </a:pPr>
            <a:r>
              <a:rPr lang="en-GB" dirty="0" smtClean="0">
                <a:solidFill>
                  <a:schemeClr val="tx1"/>
                </a:solidFill>
              </a:rPr>
              <a:t>July 16,23,25, 30 and August 1 – 2, Two sessions 14:00 – 15:30 and 16:00 – 17:30</a:t>
            </a:r>
            <a:endParaRPr lang="en-GB" dirty="0">
              <a:solidFill>
                <a:schemeClr val="tx1"/>
              </a:solidFill>
              <a:latin typeface="Arial" charset="0"/>
            </a:endParaRPr>
          </a:p>
        </p:txBody>
      </p:sp>
      <p:sp>
        <p:nvSpPr>
          <p:cNvPr id="12294" name="Text Box 3"/>
          <p:cNvSpPr txBox="1">
            <a:spLocks noChangeArrowheads="1"/>
          </p:cNvSpPr>
          <p:nvPr/>
        </p:nvSpPr>
        <p:spPr bwMode="auto">
          <a:xfrm>
            <a:off x="2493963" y="220663"/>
            <a:ext cx="4495800" cy="769441"/>
          </a:xfrm>
          <a:prstGeom prst="rect">
            <a:avLst/>
          </a:prstGeom>
          <a:noFill/>
          <a:ln w="9525">
            <a:noFill/>
            <a:miter lim="800000"/>
            <a:headEnd/>
            <a:tailEnd/>
          </a:ln>
        </p:spPr>
        <p:txBody>
          <a:bodyPr>
            <a:spAutoFit/>
          </a:bodyPr>
          <a:lstStyle/>
          <a:p>
            <a:pPr algn="ctr">
              <a:spcBef>
                <a:spcPct val="50000"/>
              </a:spcBef>
            </a:pPr>
            <a:r>
              <a:rPr lang="en-GB" sz="4400" b="1" dirty="0" smtClean="0">
                <a:solidFill>
                  <a:schemeClr val="tx1"/>
                </a:solidFill>
              </a:rPr>
              <a:t>Cloud Chamber</a:t>
            </a:r>
            <a:endParaRPr lang="en-GB" sz="4400" b="1" dirty="0">
              <a:solidFill>
                <a:schemeClr val="tx1"/>
              </a:solidFill>
            </a:endParaRPr>
          </a:p>
        </p:txBody>
      </p:sp>
      <p:sp>
        <p:nvSpPr>
          <p:cNvPr id="2" name="TextBox 1"/>
          <p:cNvSpPr txBox="1"/>
          <p:nvPr/>
        </p:nvSpPr>
        <p:spPr>
          <a:xfrm>
            <a:off x="1403648" y="4869160"/>
            <a:ext cx="4960124" cy="861774"/>
          </a:xfrm>
          <a:prstGeom prst="rect">
            <a:avLst/>
          </a:prstGeom>
          <a:noFill/>
        </p:spPr>
        <p:txBody>
          <a:bodyPr wrap="none" rtlCol="0">
            <a:spAutoFit/>
          </a:bodyPr>
          <a:lstStyle/>
          <a:p>
            <a:pPr algn="ctr"/>
            <a:r>
              <a:rPr lang="en-GB" sz="3200" dirty="0" smtClean="0"/>
              <a:t>BYODASAB </a:t>
            </a:r>
            <a:endParaRPr lang="en-GB" dirty="0">
              <a:sym typeface="Wingdings"/>
            </a:endParaRPr>
          </a:p>
          <a:p>
            <a:r>
              <a:rPr lang="en-GB" dirty="0" smtClean="0">
                <a:sym typeface="Wingdings"/>
              </a:rPr>
              <a:t> (Build your own Detector and save a bundle)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0"/>
            <a:ext cx="8777288" cy="2835275"/>
          </a:xfrm>
          <a:prstGeom prst="rect">
            <a:avLst/>
          </a:prstGeom>
          <a:noFill/>
          <a:ln w="9525">
            <a:noFill/>
            <a:miter lim="800000"/>
            <a:headEnd/>
            <a:tailEnd/>
          </a:ln>
        </p:spPr>
        <p:txBody>
          <a:bodyPr>
            <a:spAutoFit/>
          </a:bodyPr>
          <a:lstStyle/>
          <a:p>
            <a:r>
              <a:rPr lang="en-GB" sz="2000" b="1" u="sng" dirty="0">
                <a:solidFill>
                  <a:srgbClr val="FF3300"/>
                </a:solidFill>
              </a:rPr>
              <a:t>X- and Gamma- rays detection with a Hybrid Photon Detector</a:t>
            </a:r>
            <a:endParaRPr lang="en-GB" sz="2000" u="sng" dirty="0">
              <a:solidFill>
                <a:srgbClr val="FF3300"/>
              </a:solidFill>
            </a:endParaRPr>
          </a:p>
          <a:p>
            <a:r>
              <a:rPr lang="en-GB" sz="2000" dirty="0">
                <a:solidFill>
                  <a:schemeClr val="tx1"/>
                </a:solidFill>
              </a:rPr>
              <a:t>Contact person: </a:t>
            </a:r>
            <a:r>
              <a:rPr lang="en-GB" sz="2000" dirty="0"/>
              <a:t>Carmelo D’Ambrosio</a:t>
            </a:r>
            <a:r>
              <a:rPr lang="en-GB" sz="2000" dirty="0">
                <a:solidFill>
                  <a:schemeClr val="tx1"/>
                </a:solidFill>
                <a:cs typeface="Courier New" pitchFamily="49" charset="0"/>
              </a:rPr>
              <a:t> </a:t>
            </a:r>
            <a:r>
              <a:rPr lang="en-GB" sz="2000" dirty="0">
                <a:solidFill>
                  <a:schemeClr val="tx1"/>
                </a:solidFill>
              </a:rPr>
              <a:t> </a:t>
            </a:r>
          </a:p>
          <a:p>
            <a:r>
              <a:rPr lang="en-GB" sz="2000" dirty="0">
                <a:solidFill>
                  <a:schemeClr val="tx1"/>
                </a:solidFill>
              </a:rPr>
              <a:t>Requirements: </a:t>
            </a:r>
            <a:r>
              <a:rPr lang="en-GB" sz="2000" dirty="0" smtClean="0">
                <a:solidFill>
                  <a:srgbClr val="FF3300"/>
                </a:solidFill>
              </a:rPr>
              <a:t>dosimeter</a:t>
            </a:r>
            <a:endParaRPr lang="en-GB" sz="2000" dirty="0">
              <a:solidFill>
                <a:srgbClr val="FF3300"/>
              </a:solidFill>
            </a:endParaRPr>
          </a:p>
          <a:p>
            <a:r>
              <a:rPr lang="en-GB" sz="2000" dirty="0">
                <a:solidFill>
                  <a:schemeClr val="tx1"/>
                </a:solidFill>
              </a:rPr>
              <a:t>Time  	: afternoon, 14:00 – 17:30 </a:t>
            </a:r>
          </a:p>
          <a:p>
            <a:r>
              <a:rPr lang="en-GB" sz="2000" dirty="0">
                <a:solidFill>
                  <a:schemeClr val="tx1"/>
                </a:solidFill>
              </a:rPr>
              <a:t>		3 groups of 3 students</a:t>
            </a:r>
          </a:p>
          <a:p>
            <a:r>
              <a:rPr lang="en-GB" sz="2000" dirty="0">
                <a:solidFill>
                  <a:schemeClr val="tx1"/>
                </a:solidFill>
                <a:cs typeface="Courier New" pitchFamily="49" charset="0"/>
              </a:rPr>
              <a:t>Dates   : </a:t>
            </a:r>
            <a:r>
              <a:rPr lang="en-GB" sz="2000" dirty="0">
                <a:solidFill>
                  <a:schemeClr val="tx1"/>
                </a:solidFill>
              </a:rPr>
              <a:t>5</a:t>
            </a:r>
            <a:r>
              <a:rPr lang="en-GB" sz="2000" dirty="0" smtClean="0">
                <a:solidFill>
                  <a:schemeClr val="tx1"/>
                </a:solidFill>
              </a:rPr>
              <a:t>, </a:t>
            </a:r>
            <a:r>
              <a:rPr lang="en-GB" sz="2000" dirty="0">
                <a:solidFill>
                  <a:schemeClr val="tx1"/>
                </a:solidFill>
              </a:rPr>
              <a:t>6</a:t>
            </a:r>
            <a:r>
              <a:rPr lang="en-GB" sz="2000" dirty="0" smtClean="0">
                <a:solidFill>
                  <a:schemeClr val="tx1"/>
                </a:solidFill>
              </a:rPr>
              <a:t> </a:t>
            </a:r>
            <a:r>
              <a:rPr lang="en-GB" sz="2000" dirty="0">
                <a:solidFill>
                  <a:schemeClr val="tx1"/>
                </a:solidFill>
              </a:rPr>
              <a:t>and </a:t>
            </a:r>
            <a:r>
              <a:rPr lang="en-GB" sz="2000" dirty="0">
                <a:solidFill>
                  <a:schemeClr val="tx1"/>
                </a:solidFill>
              </a:rPr>
              <a:t>7</a:t>
            </a:r>
            <a:r>
              <a:rPr lang="en-GB" sz="2000" dirty="0" smtClean="0">
                <a:solidFill>
                  <a:schemeClr val="tx1"/>
                </a:solidFill>
              </a:rPr>
              <a:t> </a:t>
            </a:r>
            <a:r>
              <a:rPr lang="en-GB" sz="2000" dirty="0">
                <a:solidFill>
                  <a:schemeClr val="tx1"/>
                </a:solidFill>
              </a:rPr>
              <a:t>August</a:t>
            </a:r>
            <a:endParaRPr lang="en-GB" sz="2000" dirty="0">
              <a:solidFill>
                <a:schemeClr val="tx1"/>
              </a:solidFill>
              <a:cs typeface="Courier New" pitchFamily="49" charset="0"/>
            </a:endParaRPr>
          </a:p>
          <a:p>
            <a:r>
              <a:rPr lang="en-GB" sz="2000" dirty="0">
                <a:solidFill>
                  <a:schemeClr val="tx1"/>
                </a:solidFill>
                <a:cs typeface="Courier New" pitchFamily="49" charset="0"/>
              </a:rPr>
              <a:t>Place    : 29-1-021</a:t>
            </a:r>
            <a:endParaRPr lang="en-GB" sz="2000" dirty="0">
              <a:solidFill>
                <a:schemeClr val="tx1"/>
              </a:solidFill>
              <a:cs typeface="Times New Roman" pitchFamily="16" charset="0"/>
            </a:endParaRPr>
          </a:p>
          <a:p>
            <a:r>
              <a:rPr lang="en-GB" sz="2000" dirty="0">
                <a:solidFill>
                  <a:schemeClr val="tx1"/>
                </a:solidFill>
              </a:rPr>
              <a:t>Please note that gamma sources and </a:t>
            </a:r>
          </a:p>
          <a:p>
            <a:r>
              <a:rPr lang="en-GB" sz="2000" dirty="0">
                <a:solidFill>
                  <a:schemeClr val="tx1"/>
                </a:solidFill>
              </a:rPr>
              <a:t>high voltages are present on the set-up.</a:t>
            </a:r>
          </a:p>
        </p:txBody>
      </p:sp>
      <p:sp>
        <p:nvSpPr>
          <p:cNvPr id="10243" name="Text Box 3"/>
          <p:cNvSpPr txBox="1">
            <a:spLocks noChangeArrowheads="1"/>
          </p:cNvSpPr>
          <p:nvPr/>
        </p:nvSpPr>
        <p:spPr bwMode="auto">
          <a:xfrm>
            <a:off x="1965325" y="4308475"/>
            <a:ext cx="184150" cy="457200"/>
          </a:xfrm>
          <a:prstGeom prst="rect">
            <a:avLst/>
          </a:prstGeom>
          <a:noFill/>
          <a:ln w="9525">
            <a:noFill/>
            <a:miter lim="800000"/>
            <a:headEnd/>
            <a:tailEnd/>
          </a:ln>
        </p:spPr>
        <p:txBody>
          <a:bodyPr wrap="none">
            <a:spAutoFit/>
          </a:bodyPr>
          <a:lstStyle/>
          <a:p>
            <a:endParaRPr lang="en-US" sz="2400">
              <a:solidFill>
                <a:schemeClr val="tx1"/>
              </a:solidFill>
              <a:latin typeface="Times New Roman" pitchFamily="16" charset="0"/>
            </a:endParaRPr>
          </a:p>
        </p:txBody>
      </p:sp>
      <p:sp>
        <p:nvSpPr>
          <p:cNvPr id="10244" name="Text Box 4"/>
          <p:cNvSpPr txBox="1">
            <a:spLocks noChangeArrowheads="1"/>
          </p:cNvSpPr>
          <p:nvPr/>
        </p:nvSpPr>
        <p:spPr bwMode="auto">
          <a:xfrm>
            <a:off x="68263" y="3084513"/>
            <a:ext cx="4406900" cy="3387725"/>
          </a:xfrm>
          <a:prstGeom prst="rect">
            <a:avLst/>
          </a:prstGeom>
          <a:noFill/>
          <a:ln w="9525">
            <a:noFill/>
            <a:miter lim="800000"/>
            <a:headEnd/>
            <a:tailEnd/>
          </a:ln>
        </p:spPr>
        <p:txBody>
          <a:bodyPr>
            <a:spAutoFit/>
          </a:bodyPr>
          <a:lstStyle/>
          <a:p>
            <a:r>
              <a:rPr lang="en-GB"/>
              <a:t>New Scintillating Crystals are being developed for bio-medical applications, which were first developed for high energy physics or material science. With a new generation of photodetectors being made available for the same applications (HPDs, APDs, SDCs, etc.), these gamma detectors (crystal + photodetector) represent an important contribution in the evolution of instrumentation for physics and non-physics applications.</a:t>
            </a:r>
          </a:p>
        </p:txBody>
      </p:sp>
      <p:pic>
        <p:nvPicPr>
          <p:cNvPr id="10245" name="Picture 9" descr="cms_crystal_cal"/>
          <p:cNvPicPr>
            <a:picLocks noChangeAspect="1" noChangeArrowheads="1"/>
          </p:cNvPicPr>
          <p:nvPr/>
        </p:nvPicPr>
        <p:blipFill>
          <a:blip r:embed="rId2" cstate="print"/>
          <a:srcRect/>
          <a:stretch>
            <a:fillRect/>
          </a:stretch>
        </p:blipFill>
        <p:spPr bwMode="auto">
          <a:xfrm>
            <a:off x="6364288" y="3038475"/>
            <a:ext cx="2722562" cy="1816100"/>
          </a:xfrm>
          <a:prstGeom prst="rect">
            <a:avLst/>
          </a:prstGeom>
          <a:noFill/>
          <a:ln w="9525">
            <a:noFill/>
            <a:miter lim="800000"/>
            <a:headEnd/>
            <a:tailEnd/>
          </a:ln>
        </p:spPr>
      </p:pic>
      <p:pic>
        <p:nvPicPr>
          <p:cNvPr id="10246" name="Picture 11" descr="DSCN0090"/>
          <p:cNvPicPr>
            <a:picLocks noChangeAspect="1" noChangeArrowheads="1"/>
          </p:cNvPicPr>
          <p:nvPr/>
        </p:nvPicPr>
        <p:blipFill>
          <a:blip r:embed="rId3" cstate="print"/>
          <a:srcRect/>
          <a:stretch>
            <a:fillRect/>
          </a:stretch>
        </p:blipFill>
        <p:spPr bwMode="auto">
          <a:xfrm>
            <a:off x="6591300" y="4875213"/>
            <a:ext cx="2498725" cy="1903412"/>
          </a:xfrm>
          <a:prstGeom prst="rect">
            <a:avLst/>
          </a:prstGeom>
          <a:noFill/>
          <a:ln w="9525">
            <a:noFill/>
            <a:miter lim="800000"/>
            <a:headEnd/>
            <a:tailEnd/>
          </a:ln>
        </p:spPr>
      </p:pic>
      <p:pic>
        <p:nvPicPr>
          <p:cNvPr id="10247" name="Picture 13"/>
          <p:cNvPicPr>
            <a:picLocks noChangeAspect="1" noChangeArrowheads="1"/>
          </p:cNvPicPr>
          <p:nvPr/>
        </p:nvPicPr>
        <p:blipFill>
          <a:blip r:embed="rId4" cstate="print"/>
          <a:srcRect/>
          <a:stretch>
            <a:fillRect/>
          </a:stretch>
        </p:blipFill>
        <p:spPr bwMode="auto">
          <a:xfrm>
            <a:off x="5668963" y="517525"/>
            <a:ext cx="3413125" cy="2452688"/>
          </a:xfrm>
          <a:prstGeom prst="rect">
            <a:avLst/>
          </a:prstGeom>
          <a:noFill/>
          <a:ln w="9525" algn="ctr">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accent2"/>
            </a:solidFill>
            <a:effectLst/>
            <a:latin typeface="Comic Sans MS" pitchFamily="1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accent2"/>
            </a:solidFill>
            <a:effectLst/>
            <a:latin typeface="Comic Sans MS" pitchFamily="1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3663</TotalTime>
  <Words>905</Words>
  <Application>Microsoft Macintosh PowerPoint</Application>
  <PresentationFormat>On-screen Show (4:3)</PresentationFormat>
  <Paragraphs>182</Paragraphs>
  <Slides>16</Slides>
  <Notes>1</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16</vt:i4>
      </vt:variant>
    </vt:vector>
  </HeadingPairs>
  <TitlesOfParts>
    <vt:vector size="21" baseType="lpstr">
      <vt:lpstr>Default Design</vt:lpstr>
      <vt:lpstr>Corel PHOTO-PAINT 7.0 Image</vt:lpstr>
      <vt:lpstr>CorelPhotoPaint.Image.6</vt:lpstr>
      <vt:lpstr>Corel PHOTO-PAINT 11.0 Image</vt:lpstr>
      <vt:lpstr>CorelPhotoPaint.Image.10</vt:lpstr>
      <vt:lpstr>PowerPoint Presentation</vt:lpstr>
      <vt:lpstr>PowerPoint Presentation</vt:lpstr>
      <vt:lpstr>PowerPoint Presentation</vt:lpstr>
      <vt:lpstr>PowerPoint Presentation</vt:lpstr>
      <vt:lpstr>Pythia Tutorial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X-Rays Detection with a MPGD detector</vt:lpstr>
      <vt:lpstr>Masterclasses in LHCb</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ullaland</dc:creator>
  <cp:lastModifiedBy>Niko Neufeld</cp:lastModifiedBy>
  <cp:revision>135</cp:revision>
  <dcterms:created xsi:type="dcterms:W3CDTF">2005-07-01T09:35:38Z</dcterms:created>
  <dcterms:modified xsi:type="dcterms:W3CDTF">2014-06-30T13:46:08Z</dcterms:modified>
</cp:coreProperties>
</file>