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433" r:id="rId2"/>
    <p:sldId id="444" r:id="rId3"/>
    <p:sldId id="442" r:id="rId4"/>
    <p:sldId id="465" r:id="rId5"/>
    <p:sldId id="466" r:id="rId6"/>
    <p:sldId id="445" r:id="rId7"/>
    <p:sldId id="473" r:id="rId8"/>
    <p:sldId id="474" r:id="rId9"/>
    <p:sldId id="454" r:id="rId10"/>
    <p:sldId id="459" r:id="rId11"/>
    <p:sldId id="462" r:id="rId12"/>
    <p:sldId id="470" r:id="rId13"/>
    <p:sldId id="464" r:id="rId14"/>
    <p:sldId id="456" r:id="rId15"/>
    <p:sldId id="471" r:id="rId16"/>
    <p:sldId id="469" r:id="rId17"/>
    <p:sldId id="472" r:id="rId18"/>
    <p:sldId id="468" r:id="rId19"/>
    <p:sldId id="460" r:id="rId20"/>
    <p:sldId id="455" r:id="rId21"/>
    <p:sldId id="461" r:id="rId22"/>
    <p:sldId id="45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79923"/>
    <a:srgbClr val="0427BC"/>
    <a:srgbClr val="FF9900"/>
    <a:srgbClr val="FEE29C"/>
    <a:srgbClr val="FF0000"/>
    <a:srgbClr val="E69D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86432" autoAdjust="0"/>
  </p:normalViewPr>
  <p:slideViewPr>
    <p:cSldViewPr>
      <p:cViewPr varScale="1">
        <p:scale>
          <a:sx n="111" d="100"/>
          <a:sy n="111" d="100"/>
        </p:scale>
        <p:origin x="-1530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54699-954F-4E4D-9DCD-366D4D7B0D63}" type="datetimeFigureOut">
              <a:rPr lang="en-GB" smtClean="0"/>
              <a:t>08/05/2014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3C5146-1889-4C45-88D4-AB2A8F66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06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Signal</a:t>
            </a:r>
            <a:r>
              <a:rPr lang="en-GB" baseline="0" dirty="0" smtClean="0"/>
              <a:t> processing? What is needed?</a:t>
            </a:r>
            <a:endParaRPr lang="en-GB" dirty="0" smtClean="0"/>
          </a:p>
          <a:p>
            <a:r>
              <a:rPr lang="en-GB" dirty="0" smtClean="0"/>
              <a:t>What bandwidth</a:t>
            </a:r>
            <a:r>
              <a:rPr lang="en-GB" baseline="0" dirty="0" smtClean="0"/>
              <a:t> for </a:t>
            </a:r>
            <a:r>
              <a:rPr lang="en-GB" baseline="0" dirty="0" err="1" smtClean="0"/>
              <a:t>bandpass</a:t>
            </a:r>
            <a:r>
              <a:rPr lang="en-GB" baseline="0" dirty="0" smtClean="0"/>
              <a:t> filter?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204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2013/04/12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25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2013/04/12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44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2013/04/12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3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909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3139477" cy="206399"/>
          </a:xfrm>
        </p:spPr>
        <p:txBody>
          <a:bodyPr/>
          <a:lstStyle/>
          <a:p>
            <a:r>
              <a:rPr lang="en-US" smtClean="0"/>
              <a:t>2013/04/12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5882" y="6691658"/>
            <a:ext cx="1872222" cy="166342"/>
          </a:xfrm>
        </p:spPr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058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2013/04/12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2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548680"/>
            <a:ext cx="4316288" cy="60486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388296" cy="59046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2013/04/12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150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8629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68760"/>
            <a:ext cx="4040188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49924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041775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2013/04/12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767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-16663" y="6597352"/>
            <a:ext cx="2788464" cy="239475"/>
          </a:xfrm>
        </p:spPr>
        <p:txBody>
          <a:bodyPr/>
          <a:lstStyle/>
          <a:p>
            <a:r>
              <a:rPr lang="en-US" smtClean="0"/>
              <a:t>2013/04/12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63888" y="6597352"/>
            <a:ext cx="2016224" cy="219379"/>
          </a:xfrm>
        </p:spPr>
        <p:txBody>
          <a:bodyPr/>
          <a:lstStyle/>
          <a:p>
            <a:r>
              <a:rPr lang="en-GB" smtClean="0"/>
              <a:t>M. Schaumann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08412" y="6597352"/>
            <a:ext cx="2133600" cy="216024"/>
          </a:xfrm>
        </p:spPr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494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2013/04/12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60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2013/04/12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67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2013/04/12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77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491"/>
            <a:ext cx="9144000" cy="49006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476672"/>
            <a:ext cx="8496944" cy="6120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7638" y="6669360"/>
            <a:ext cx="3427509" cy="206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2013/04/12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Schaumann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8412" y="6669360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EE74B-AA29-428B-826F-5CD1FF8C5B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10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311.png"/><Relationship Id="rId7" Type="http://schemas.openxmlformats.org/officeDocument/2006/relationships/image" Target="../media/image71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5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310.png"/><Relationship Id="rId7" Type="http://schemas.openxmlformats.org/officeDocument/2006/relationships/image" Target="../media/image7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Feasibility Test of </a:t>
            </a:r>
            <a:br>
              <a:rPr lang="en-GB" dirty="0" smtClean="0"/>
            </a:br>
            <a:r>
              <a:rPr lang="en-GB" dirty="0" smtClean="0"/>
              <a:t>Longitudinal Stochastic Cooling for Heavy-Ions</a:t>
            </a:r>
            <a:br>
              <a:rPr lang="en-GB" dirty="0" smtClean="0"/>
            </a:br>
            <a:r>
              <a:rPr lang="en-GB" dirty="0" smtClean="0"/>
              <a:t>in the LHC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268688"/>
            <a:ext cx="6512768" cy="17526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Michaela Schaumann (CERN, RWTH Aachen)</a:t>
            </a:r>
          </a:p>
          <a:p>
            <a:r>
              <a:rPr lang="en-GB" sz="2000" dirty="0" smtClean="0"/>
              <a:t>In collaboration with </a:t>
            </a:r>
          </a:p>
          <a:p>
            <a:r>
              <a:rPr lang="en-GB" sz="2000" dirty="0" smtClean="0"/>
              <a:t>J.M</a:t>
            </a:r>
            <a:r>
              <a:rPr lang="en-GB" sz="2000" dirty="0"/>
              <a:t>. Jowett (CERN) </a:t>
            </a:r>
            <a:r>
              <a:rPr lang="en-GB" sz="2000" dirty="0" smtClean="0"/>
              <a:t>and M. Blaskiewicz (BNL)</a:t>
            </a:r>
          </a:p>
        </p:txBody>
      </p:sp>
    </p:spTree>
    <p:extLst>
      <p:ext uri="{BB962C8B-B14F-4D97-AF65-F5344CB8AC3E}">
        <p14:creationId xmlns:p14="http://schemas.microsoft.com/office/powerpoint/2010/main" val="92087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Cooling Simulation at Injection</a:t>
            </a:r>
            <a:endParaRPr lang="en-GB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4370" y="2564904"/>
                <a:ext cx="8496944" cy="3615208"/>
              </a:xfrm>
            </p:spPr>
            <p:txBody>
              <a:bodyPr>
                <a:normAutofit fontScale="85000" lnSpcReduction="10000"/>
              </a:bodyPr>
              <a:lstStyle/>
              <a:p>
                <a:pPr marL="514350" indent="-514350">
                  <a:buFont typeface="+mj-lt"/>
                  <a:buAutoNum type="arabicParenR"/>
                </a:pPr>
                <a:r>
                  <a:rPr lang="en-GB" dirty="0" smtClean="0"/>
                  <a:t>Find best settings - scan </a:t>
                </a:r>
                <a:r>
                  <a:rPr lang="en-GB" dirty="0" smtClean="0"/>
                  <a:t>over cooling gains: 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>
                    <a:solidFill>
                      <a:srgbClr val="C00000"/>
                    </a:solidFill>
                  </a:rPr>
                  <a:t>S</a:t>
                </a:r>
                <a:r>
                  <a:rPr lang="en-GB" dirty="0" smtClean="0">
                    <a:solidFill>
                      <a:srgbClr val="C00000"/>
                    </a:solidFill>
                  </a:rPr>
                  <a:t>plitting into two groups with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clear and fast observation of cooling</a:t>
                </a:r>
                <a:r>
                  <a:rPr lang="en-GB" dirty="0" smtClean="0">
                    <a:solidFill>
                      <a:srgbClr val="C00000"/>
                    </a:solidFill>
                  </a:rPr>
                  <a:t>.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/>
                  <a:t>N</a:t>
                </a:r>
                <a:r>
                  <a:rPr lang="en-GB" dirty="0" smtClean="0"/>
                  <a:t>o further improvement of cooling rate for  gains &gt; 100e7.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GB" dirty="0" smtClean="0"/>
                  <a:t>Voltage restrictions - scan </a:t>
                </a:r>
                <a:r>
                  <a:rPr lang="en-GB" dirty="0" smtClean="0"/>
                  <a:t>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max</m:t>
                        </m:r>
                      </m:sub>
                    </m:sSub>
                    <m:r>
                      <a:rPr lang="en-GB" b="0" i="0" smtClean="0">
                        <a:latin typeface="Cambria Math"/>
                      </a:rPr>
                      <m:t>:</m:t>
                    </m:r>
                  </m:oMath>
                </a14:m>
                <a:r>
                  <a:rPr lang="en-GB" dirty="0" smtClean="0"/>
                  <a:t> 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 smtClean="0"/>
                  <a:t>2kV </a:t>
                </a:r>
                <a:r>
                  <a:rPr lang="en-GB" dirty="0"/>
                  <a:t>show small cooling effect already</a:t>
                </a:r>
                <a:r>
                  <a:rPr lang="en-GB" dirty="0" smtClean="0"/>
                  <a:t>.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 smtClean="0"/>
                  <a:t>5kV are required to get a sufficient cooling rate. 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GB" dirty="0" smtClean="0"/>
                  <a:t>Best settings for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GB" dirty="0" smtClean="0"/>
                  <a:t> = </a:t>
                </a:r>
                <a:r>
                  <a:rPr lang="en-GB" dirty="0" smtClean="0"/>
                  <a:t>5kV – scan gains: </a:t>
                </a:r>
                <a:endParaRPr lang="en-GB" dirty="0" smtClean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/>
                  <a:t>B</a:t>
                </a:r>
                <a:r>
                  <a:rPr lang="en-GB" dirty="0" smtClean="0"/>
                  <a:t>unches split up in two groups: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i="1" dirty="0" smtClean="0"/>
                  <a:t>Inefficient cooling</a:t>
                </a:r>
                <a:r>
                  <a:rPr lang="en-GB" dirty="0" smtClean="0"/>
                  <a:t>: almost no change to non-cooled bunch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i="1" dirty="0" smtClean="0"/>
                  <a:t>Efficient cooling </a:t>
                </a:r>
                <a:r>
                  <a:rPr lang="en-GB" dirty="0" smtClean="0"/>
                  <a:t>: </a:t>
                </a:r>
                <a:r>
                  <a:rPr lang="en-GB" dirty="0"/>
                  <a:t>for gains &gt; 50e7 all bunches have equal cooling rate.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4370" y="2564904"/>
                <a:ext cx="8496944" cy="3615208"/>
              </a:xfrm>
              <a:blipFill rotWithShape="1">
                <a:blip r:embed="rId2"/>
                <a:stretch>
                  <a:fillRect l="-1076" t="-2530" b="-18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10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71600" y="6165304"/>
                <a:ext cx="7160422" cy="461665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1" i="1" smtClean="0">
                        <a:solidFill>
                          <a:srgbClr val="C00000"/>
                        </a:solidFill>
                        <a:latin typeface="Cambria Math"/>
                        <a:sym typeface="Mathematica1"/>
                      </a:rPr>
                      <m:t> </m:t>
                    </m:r>
                    <m:sSub>
                      <m:sSubPr>
                        <m:ctrlPr>
                          <a:rPr lang="en-GB" sz="2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GB" sz="2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sz="2400" b="1" dirty="0" smtClean="0">
                    <a:solidFill>
                      <a:srgbClr val="C00000"/>
                    </a:solidFill>
                  </a:rPr>
                  <a:t> = 5kV   &amp;   gain = 50e7  &amp; fast and clear effect</a:t>
                </a:r>
                <a:endParaRPr lang="en-GB" sz="2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6165304"/>
                <a:ext cx="7160422" cy="461665"/>
              </a:xfrm>
              <a:prstGeom prst="rect">
                <a:avLst/>
              </a:prstGeom>
              <a:blipFill rotWithShape="1">
                <a:blip r:embed="rId3"/>
                <a:stretch>
                  <a:fillRect t="-7407" r="-85" b="-23457"/>
                </a:stretch>
              </a:blipFill>
              <a:ln w="2857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 descr="G:\Projects\ILHC\MS\StochasticCooling\tEST2015\Plots\FWHMEvolution_longBunches_scanGains_noLimit_inj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2975020" cy="206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Projects\ILHC\MS\StochasticCooling\tEST2015\Plots\FWHMEvolution_longBunches_scanVmax_50e7_inj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48680"/>
            <a:ext cx="2975020" cy="206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G:\Projects\ILHC\MS\StochasticCooling\tEST2015\Plots\FWHMEvolution_longBunches_scanGains_5kV_inj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48680"/>
            <a:ext cx="2975020" cy="206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95536" y="1700808"/>
            <a:ext cx="1925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FWHM</a:t>
            </a:r>
          </a:p>
          <a:p>
            <a:r>
              <a:rPr lang="en-GB" dirty="0" smtClean="0"/>
              <a:t>1) No Voltage limit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491880" y="1710268"/>
            <a:ext cx="1357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FWHM</a:t>
            </a:r>
          </a:p>
          <a:p>
            <a:r>
              <a:rPr lang="en-GB" dirty="0" smtClean="0"/>
              <a:t>2) Fixed gain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516216" y="1700808"/>
            <a:ext cx="18813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FWHM</a:t>
            </a:r>
          </a:p>
          <a:p>
            <a:r>
              <a:rPr lang="en-GB" dirty="0" smtClean="0"/>
              <a:t>3) Limited Voltage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62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Summary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20688"/>
            <a:ext cx="8496944" cy="6120680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/>
              <a:t>Cooling of 1 low intensity bunch in B1 is proposed.</a:t>
            </a:r>
          </a:p>
          <a:p>
            <a:r>
              <a:rPr lang="en-GB" dirty="0" smtClean="0"/>
              <a:t>Using </a:t>
            </a:r>
            <a:r>
              <a:rPr lang="en-GB" dirty="0" smtClean="0">
                <a:solidFill>
                  <a:srgbClr val="C00000"/>
                </a:solidFill>
              </a:rPr>
              <a:t>B1H </a:t>
            </a:r>
            <a:r>
              <a:rPr lang="en-GB" dirty="0" err="1" smtClean="0">
                <a:solidFill>
                  <a:srgbClr val="C00000"/>
                </a:solidFill>
              </a:rPr>
              <a:t>Schottky</a:t>
            </a:r>
            <a:r>
              <a:rPr lang="en-GB" dirty="0" smtClean="0">
                <a:solidFill>
                  <a:srgbClr val="C00000"/>
                </a:solidFill>
              </a:rPr>
              <a:t> pickup </a:t>
            </a:r>
            <a:r>
              <a:rPr lang="en-GB" dirty="0" smtClean="0"/>
              <a:t>in sum-mode.</a:t>
            </a:r>
          </a:p>
          <a:p>
            <a:r>
              <a:rPr lang="en-GB" dirty="0" smtClean="0"/>
              <a:t>Install longitudinal cavity in one of the BQK.B1 positions. </a:t>
            </a:r>
          </a:p>
          <a:p>
            <a:r>
              <a:rPr lang="en-GB" dirty="0" smtClean="0"/>
              <a:t>As </a:t>
            </a:r>
            <a:r>
              <a:rPr lang="en-GB" dirty="0" smtClean="0">
                <a:solidFill>
                  <a:srgbClr val="C00000"/>
                </a:solidFill>
              </a:rPr>
              <a:t>parasitic</a:t>
            </a:r>
            <a:r>
              <a:rPr lang="en-GB" dirty="0" smtClean="0"/>
              <a:t> </a:t>
            </a:r>
            <a:r>
              <a:rPr lang="en-GB" i="1" dirty="0" smtClean="0"/>
              <a:t>proof of principle experiment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Inject additional very low intensity bunch close to the abort gap at the beginning of the </a:t>
            </a:r>
            <a:r>
              <a:rPr lang="en-GB" b="1" dirty="0" smtClean="0">
                <a:solidFill>
                  <a:srgbClr val="C00000"/>
                </a:solidFill>
              </a:rPr>
              <a:t>injection</a:t>
            </a:r>
            <a:r>
              <a:rPr lang="en-GB" dirty="0" smtClean="0"/>
              <a:t> process.</a:t>
            </a:r>
          </a:p>
          <a:p>
            <a:pPr lvl="1"/>
            <a:r>
              <a:rPr lang="en-GB" dirty="0" smtClean="0"/>
              <a:t>Observe cooling while the machine is being filled.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Over-inject the cooled bunch </a:t>
            </a:r>
            <a:r>
              <a:rPr lang="en-GB" dirty="0" smtClean="0"/>
              <a:t>with the last injected train before going into the ramp.</a:t>
            </a:r>
          </a:p>
          <a:p>
            <a:r>
              <a:rPr lang="en-GB" dirty="0" smtClean="0"/>
              <a:t>Hardware requires mostly </a:t>
            </a:r>
            <a:r>
              <a:rPr lang="en-GB" dirty="0" smtClean="0">
                <a:solidFill>
                  <a:srgbClr val="C00000"/>
                </a:solidFill>
              </a:rPr>
              <a:t>standard installations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Signal processing, filters, cabling, amplifiers,…</a:t>
            </a:r>
          </a:p>
          <a:p>
            <a:pPr lvl="1"/>
            <a:r>
              <a:rPr lang="en-GB" dirty="0" smtClean="0"/>
              <a:t>Pickup already exists and able to be operated in requested mode.</a:t>
            </a:r>
          </a:p>
          <a:p>
            <a:pPr lvl="1"/>
            <a:r>
              <a:rPr lang="en-GB" dirty="0" smtClean="0"/>
              <a:t>Preliminary cavity design already available.</a:t>
            </a:r>
          </a:p>
          <a:p>
            <a:r>
              <a:rPr lang="en-GB" dirty="0" smtClean="0"/>
              <a:t>Highest cost contribution expected from cavity, power amplifier, spectrum and network analysers.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51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Open Questions</a:t>
            </a:r>
            <a:endParaRPr lang="en-GB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620688"/>
                <a:ext cx="8496944" cy="612068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GB" dirty="0" smtClean="0"/>
                  <a:t>Operate </a:t>
                </a:r>
                <a:r>
                  <a:rPr lang="en-GB" dirty="0" err="1" smtClean="0"/>
                  <a:t>Schottky</a:t>
                </a:r>
                <a:r>
                  <a:rPr lang="en-GB" dirty="0" smtClean="0"/>
                  <a:t> pickup in sum mode</a:t>
                </a:r>
              </a:p>
              <a:p>
                <a:pPr lvl="1"/>
                <a:r>
                  <a:rPr lang="en-GB" dirty="0" smtClean="0"/>
                  <a:t>Signal quality for ions?</a:t>
                </a:r>
              </a:p>
              <a:p>
                <a:pPr lvl="1"/>
                <a:r>
                  <a:rPr lang="en-GB" dirty="0" smtClean="0"/>
                  <a:t>Microwave background from injection of next train?</a:t>
                </a:r>
              </a:p>
              <a:p>
                <a:r>
                  <a:rPr lang="en-GB" dirty="0" smtClean="0"/>
                  <a:t>Signal processing:  </a:t>
                </a:r>
              </a:p>
              <a:p>
                <a:pPr lvl="1"/>
                <a:r>
                  <a:rPr lang="en-GB" dirty="0" smtClean="0"/>
                  <a:t>Transversal filter?</a:t>
                </a:r>
              </a:p>
              <a:p>
                <a:r>
                  <a:rPr lang="en-GB" dirty="0" smtClean="0"/>
                  <a:t>Signal transportation: </a:t>
                </a:r>
              </a:p>
              <a:p>
                <a:pPr lvl="1"/>
                <a:r>
                  <a:rPr lang="en-GB" dirty="0" smtClean="0"/>
                  <a:t>Dispersion in 2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×</m:t>
                    </m:r>
                  </m:oMath>
                </a14:m>
                <a:r>
                  <a:rPr lang="en-GB" dirty="0" smtClean="0"/>
                  <a:t>27km optical cable?</a:t>
                </a:r>
              </a:p>
              <a:p>
                <a:pPr lvl="1"/>
                <a:r>
                  <a:rPr lang="en-GB" dirty="0" smtClean="0"/>
                  <a:t>Spectral width of signal</a:t>
                </a:r>
                <a:r>
                  <a:rPr lang="en-GB" dirty="0" smtClean="0"/>
                  <a:t>?</a:t>
                </a:r>
                <a:endParaRPr lang="en-GB" dirty="0" smtClean="0"/>
              </a:p>
              <a:p>
                <a:r>
                  <a:rPr lang="en-GB" dirty="0" smtClean="0"/>
                  <a:t>Can we </a:t>
                </a:r>
                <a:r>
                  <a:rPr lang="en-GB" dirty="0" smtClean="0"/>
                  <a:t>broaden </a:t>
                </a:r>
                <a:r>
                  <a:rPr lang="en-GB" dirty="0"/>
                  <a:t>s</a:t>
                </a:r>
                <a:r>
                  <a:rPr lang="en-GB" dirty="0" smtClean="0"/>
                  <a:t>ystem bandwidth?</a:t>
                </a:r>
              </a:p>
              <a:p>
                <a:r>
                  <a:rPr lang="en-GB" dirty="0" smtClean="0"/>
                  <a:t>Detection </a:t>
                </a:r>
                <a:r>
                  <a:rPr lang="en-GB" dirty="0" smtClean="0"/>
                  <a:t>limit of intensity for beam instrumentation?</a:t>
                </a:r>
              </a:p>
              <a:p>
                <a:pPr lvl="1"/>
                <a:r>
                  <a:rPr lang="en-GB" dirty="0" smtClean="0"/>
                  <a:t>How low in intensity can we go?</a:t>
                </a:r>
              </a:p>
              <a:p>
                <a:endParaRPr lang="en-GB" dirty="0" smtClean="0"/>
              </a:p>
              <a:p>
                <a:r>
                  <a:rPr lang="en-GB" dirty="0" smtClean="0"/>
                  <a:t>Cavity </a:t>
                </a:r>
                <a:r>
                  <a:rPr lang="en-GB" dirty="0"/>
                  <a:t>design (Filling time, voltage, power amplifier)</a:t>
                </a:r>
              </a:p>
              <a:p>
                <a:pPr lvl="1"/>
                <a:r>
                  <a:rPr lang="en-GB" dirty="0"/>
                  <a:t>E</a:t>
                </a:r>
                <a:r>
                  <a:rPr lang="en-GB" dirty="0" smtClean="0"/>
                  <a:t>xcited frequencies must be cut off in cavity beam pipes.</a:t>
                </a:r>
              </a:p>
              <a:p>
                <a:pPr lvl="1"/>
                <a:endParaRPr lang="en-GB" dirty="0" smtClean="0"/>
              </a:p>
              <a:p>
                <a:r>
                  <a:rPr lang="en-GB" dirty="0" smtClean="0"/>
                  <a:t>…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620688"/>
                <a:ext cx="8496944" cy="6120680"/>
              </a:xfrm>
              <a:blipFill rotWithShape="1">
                <a:blip r:embed="rId2"/>
                <a:stretch>
                  <a:fillRect l="-1076" t="-19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786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Acknowledgments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M. Brennen, K. </a:t>
            </a:r>
            <a:r>
              <a:rPr lang="en-GB" dirty="0" err="1" smtClean="0"/>
              <a:t>Mernick</a:t>
            </a:r>
            <a:r>
              <a:rPr lang="en-GB" dirty="0" smtClean="0"/>
              <a:t>,</a:t>
            </a:r>
            <a:r>
              <a:rPr lang="en-GB" dirty="0"/>
              <a:t> S. </a:t>
            </a:r>
            <a:r>
              <a:rPr lang="en-GB" dirty="0" err="1"/>
              <a:t>Verdu</a:t>
            </a:r>
            <a:r>
              <a:rPr lang="en-GB" dirty="0"/>
              <a:t> Andres (BNL)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67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Back-up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59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5" name="Group 1054"/>
          <p:cNvGrpSpPr/>
          <p:nvPr/>
        </p:nvGrpSpPr>
        <p:grpSpPr>
          <a:xfrm>
            <a:off x="3124000" y="705396"/>
            <a:ext cx="2672136" cy="1355229"/>
            <a:chOff x="3124000" y="705396"/>
            <a:chExt cx="2672136" cy="1355229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3124000" y="1442301"/>
              <a:ext cx="1329708" cy="26663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11" idx="2"/>
            </p:cNvCxnSpPr>
            <p:nvPr/>
          </p:nvCxnSpPr>
          <p:spPr>
            <a:xfrm flipV="1">
              <a:off x="3124001" y="706762"/>
              <a:ext cx="1303983" cy="73553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2" name="Group 1051"/>
            <p:cNvGrpSpPr/>
            <p:nvPr/>
          </p:nvGrpSpPr>
          <p:grpSpPr>
            <a:xfrm>
              <a:off x="4427984" y="705396"/>
              <a:ext cx="1368152" cy="1355229"/>
              <a:chOff x="3979738" y="561603"/>
              <a:chExt cx="1368152" cy="1355229"/>
            </a:xfrm>
          </p:grpSpPr>
          <p:pic>
            <p:nvPicPr>
              <p:cNvPr id="1026" name="Picture 2" descr="http://www.naehen-schneidern.de/sites/default/files/pics/textildruck/baender/spirale_20cm.gif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1174" y="919455"/>
                <a:ext cx="489046" cy="5409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24" name="Rectangle 1023"/>
              <p:cNvSpPr/>
              <p:nvPr/>
            </p:nvSpPr>
            <p:spPr>
              <a:xfrm>
                <a:off x="3979738" y="561603"/>
                <a:ext cx="1368152" cy="1008112"/>
              </a:xfrm>
              <a:prstGeom prst="rect">
                <a:avLst/>
              </a:prstGeom>
              <a:noFill/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31" name="Straight Connector 1030"/>
              <p:cNvCxnSpPr>
                <a:stCxn id="1024" idx="1"/>
              </p:cNvCxnSpPr>
              <p:nvPr/>
            </p:nvCxnSpPr>
            <p:spPr>
              <a:xfrm>
                <a:off x="3979738" y="1065659"/>
                <a:ext cx="144016" cy="0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3" name="Straight Connector 1032"/>
              <p:cNvCxnSpPr/>
              <p:nvPr/>
            </p:nvCxnSpPr>
            <p:spPr>
              <a:xfrm>
                <a:off x="4122228" y="1436620"/>
                <a:ext cx="733041" cy="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4126991" y="780896"/>
                <a:ext cx="0" cy="660487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4122228" y="764704"/>
                <a:ext cx="1225662" cy="20038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V="1">
                <a:off x="4936645" y="780896"/>
                <a:ext cx="0" cy="372679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9" name="Oval 1048"/>
              <p:cNvSpPr/>
              <p:nvPr/>
            </p:nvSpPr>
            <p:spPr>
              <a:xfrm>
                <a:off x="4807076" y="692696"/>
                <a:ext cx="228472" cy="14401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50" name="TextBox 1049"/>
              <p:cNvSpPr txBox="1"/>
              <p:nvPr/>
            </p:nvSpPr>
            <p:spPr>
              <a:xfrm>
                <a:off x="4804660" y="562969"/>
                <a:ext cx="255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-</a:t>
                </a:r>
                <a:endParaRPr lang="en-GB" dirty="0"/>
              </a:p>
            </p:txBody>
          </p:sp>
          <p:sp>
            <p:nvSpPr>
              <p:cNvPr id="1051" name="TextBox 1050"/>
              <p:cNvSpPr txBox="1"/>
              <p:nvPr/>
            </p:nvSpPr>
            <p:spPr>
              <a:xfrm>
                <a:off x="4005462" y="1547500"/>
                <a:ext cx="13201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/>
                  <a:t>Notch-Filter</a:t>
                </a:r>
                <a:endParaRPr lang="en-GB" b="1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Longitudinal Stochastic Cooling Principle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grpSp>
        <p:nvGrpSpPr>
          <p:cNvPr id="20" name="Group 19"/>
          <p:cNvGrpSpPr/>
          <p:nvPr/>
        </p:nvGrpSpPr>
        <p:grpSpPr>
          <a:xfrm>
            <a:off x="899592" y="764704"/>
            <a:ext cx="2952328" cy="2664296"/>
            <a:chOff x="1043608" y="980728"/>
            <a:chExt cx="2952328" cy="2664296"/>
          </a:xfrm>
        </p:grpSpPr>
        <p:sp>
          <p:nvSpPr>
            <p:cNvPr id="6" name="Oval 5"/>
            <p:cNvSpPr/>
            <p:nvPr/>
          </p:nvSpPr>
          <p:spPr>
            <a:xfrm>
              <a:off x="1043608" y="1124744"/>
              <a:ext cx="2664296" cy="2520280"/>
            </a:xfrm>
            <a:prstGeom prst="ellipse">
              <a:avLst/>
            </a:prstGeom>
            <a:noFill/>
            <a:ln w="571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365221" y="980728"/>
              <a:ext cx="1008112" cy="50405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b="1" dirty="0" smtClean="0">
                  <a:solidFill>
                    <a:schemeClr val="tx1"/>
                  </a:solidFill>
                </a:rPr>
                <a:t>Pickup</a:t>
              </a:r>
              <a:endParaRPr lang="en-GB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131840" y="1700808"/>
              <a:ext cx="864096" cy="53735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b="1" dirty="0" smtClean="0">
                  <a:solidFill>
                    <a:schemeClr val="tx1"/>
                  </a:solidFill>
                </a:rPr>
                <a:t>Kicker</a:t>
              </a:r>
              <a:endParaRPr lang="en-GB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Arc 10"/>
            <p:cNvSpPr/>
            <p:nvPr/>
          </p:nvSpPr>
          <p:spPr>
            <a:xfrm>
              <a:off x="1331640" y="1268760"/>
              <a:ext cx="1982643" cy="1116124"/>
            </a:xfrm>
            <a:prstGeom prst="arc">
              <a:avLst>
                <a:gd name="adj1" fmla="val 16662577"/>
                <a:gd name="adj2" fmla="val 20993447"/>
              </a:avLst>
            </a:prstGeom>
            <a:ln w="28575">
              <a:solidFill>
                <a:srgbClr val="0427BC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85260" y="1524854"/>
              <a:ext cx="8178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427BC"/>
                  </a:solidFill>
                </a:rPr>
                <a:t>Signal</a:t>
              </a:r>
              <a:endParaRPr lang="en-GB" sz="2000" b="1" dirty="0">
                <a:solidFill>
                  <a:srgbClr val="0427BC"/>
                </a:solidFill>
              </a:endParaRPr>
            </a:p>
          </p:txBody>
        </p:sp>
        <p:sp>
          <p:nvSpPr>
            <p:cNvPr id="13" name="Arc 12"/>
            <p:cNvSpPr/>
            <p:nvPr/>
          </p:nvSpPr>
          <p:spPr>
            <a:xfrm flipV="1">
              <a:off x="1187624" y="1268760"/>
              <a:ext cx="2376264" cy="2232248"/>
            </a:xfrm>
            <a:prstGeom prst="arc">
              <a:avLst>
                <a:gd name="adj1" fmla="val 7876111"/>
                <a:gd name="adj2" fmla="val 0"/>
              </a:avLst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04277" y="2564904"/>
              <a:ext cx="7938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</a:rPr>
                <a:t>Beam</a:t>
              </a:r>
              <a:endParaRPr lang="en-GB" sz="2000" b="1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79512" y="4678492"/>
                <a:ext cx="4712187" cy="18468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Above transition: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GB" sz="200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GB" sz="2000">
                            <a:latin typeface="Cambria Math"/>
                            <a:ea typeface="Cambria Math"/>
                          </a:rPr>
                          <m:t>p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sz="2000">
                            <a:latin typeface="Cambria Math"/>
                            <a:ea typeface="Cambria Math"/>
                          </a:rPr>
                          <m:t>p</m:t>
                        </m:r>
                      </m:den>
                    </m:f>
                    <m:r>
                      <a:rPr lang="en-GB" sz="2000" b="0" i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GB" sz="2000">
                        <a:latin typeface="Cambria Math"/>
                        <a:ea typeface="Cambria Math"/>
                      </a:rPr>
                      <m:t>0</m:t>
                    </m:r>
                    <m:r>
                      <a:rPr lang="en-GB" sz="2000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en-GB" sz="2000" dirty="0" smtClean="0"/>
                  <a:t>  requires Kick = 0  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  <a:ea typeface="Cambria Math"/>
                      </a:rPr>
                      <m:t>⇒</m:t>
                    </m:r>
                    <m:r>
                      <m:rPr>
                        <m:sty m:val="p"/>
                      </m:rPr>
                      <a:rPr lang="en-GB" sz="2000">
                        <a:latin typeface="Cambria Math"/>
                        <a:ea typeface="Cambria Math"/>
                      </a:rPr>
                      <m:t>Δt</m:t>
                    </m:r>
                    <m:r>
                      <a:rPr lang="en-GB" sz="2000" i="1"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endParaRPr lang="en-GB" sz="2000" dirty="0" smtClean="0"/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GB" sz="2000" b="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/>
                            <a:ea typeface="Cambria Math"/>
                          </a:rPr>
                          <m:t>p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/>
                            <a:ea typeface="Cambria Math"/>
                          </a:rPr>
                          <m:t>p</m:t>
                        </m:r>
                      </m:den>
                    </m:f>
                    <m:r>
                      <a:rPr lang="en-GB" sz="2000" b="0" i="0" smtClean="0">
                        <a:latin typeface="Cambria Math"/>
                        <a:ea typeface="Cambria Math"/>
                      </a:rPr>
                      <m:t>&gt;0</m:t>
                    </m:r>
                    <m:r>
                      <a:rPr lang="en-GB" sz="2000" b="0" i="1" smtClean="0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en-GB" sz="2000" dirty="0" smtClean="0"/>
                  <a:t>  </a:t>
                </a:r>
                <a:r>
                  <a:rPr lang="en-GB" sz="2000" dirty="0"/>
                  <a:t>requires Kick </a:t>
                </a:r>
                <a:r>
                  <a:rPr lang="en-GB" sz="2000" dirty="0" smtClean="0"/>
                  <a:t>&lt; 0 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/>
                        <a:ea typeface="Cambria Math"/>
                      </a:rPr>
                      <m:t>  </m:t>
                    </m:r>
                    <m:r>
                      <a:rPr lang="en-GB" sz="2000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>
                        <a:latin typeface="Cambria Math"/>
                        <a:ea typeface="Cambria Math"/>
                      </a:rPr>
                      <m:t>Δt</m:t>
                    </m:r>
                    <m:r>
                      <a:rPr lang="en-GB" sz="2000" i="1">
                        <a:latin typeface="Cambria Math"/>
                        <a:ea typeface="Cambria Math"/>
                      </a:rPr>
                      <m:t>&lt;0</m:t>
                    </m:r>
                  </m:oMath>
                </a14:m>
                <a:endParaRPr lang="en-GB" sz="2000" dirty="0" smtClean="0"/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GB" sz="200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GB" sz="2000">
                            <a:latin typeface="Cambria Math"/>
                            <a:ea typeface="Cambria Math"/>
                          </a:rPr>
                          <m:t>p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sz="2000">
                            <a:latin typeface="Cambria Math"/>
                            <a:ea typeface="Cambria Math"/>
                          </a:rPr>
                          <m:t>p</m:t>
                        </m:r>
                      </m:den>
                    </m:f>
                    <m:r>
                      <a:rPr lang="en-GB" sz="2000" b="0" i="0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en-GB" sz="2000">
                        <a:latin typeface="Cambria Math"/>
                        <a:ea typeface="Cambria Math"/>
                      </a:rPr>
                      <m:t>0</m:t>
                    </m:r>
                    <m:r>
                      <a:rPr lang="en-GB" sz="2000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en-GB" sz="2000" dirty="0" smtClean="0"/>
                  <a:t>  </a:t>
                </a:r>
                <a:r>
                  <a:rPr lang="en-GB" sz="2000" dirty="0"/>
                  <a:t>requires Kick </a:t>
                </a:r>
                <a:r>
                  <a:rPr lang="en-GB" sz="2000" dirty="0" smtClean="0"/>
                  <a:t>&gt; 0  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>
                        <a:latin typeface="Cambria Math"/>
                        <a:ea typeface="Cambria Math"/>
                      </a:rPr>
                      <m:t>Δt</m:t>
                    </m:r>
                    <m:r>
                      <a:rPr lang="en-GB" sz="2000" i="1">
                        <a:latin typeface="Cambria Math"/>
                        <a:ea typeface="Cambria Math"/>
                      </a:rPr>
                      <m:t>&gt;0</m:t>
                    </m:r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678492"/>
                <a:ext cx="4712187" cy="1846852"/>
              </a:xfrm>
              <a:prstGeom prst="rect">
                <a:avLst/>
              </a:prstGeom>
              <a:blipFill rotWithShape="1">
                <a:blip r:embed="rId3"/>
                <a:stretch>
                  <a:fillRect l="-1294" t="-16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23625" y="3573016"/>
                <a:ext cx="4890168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/>
                  <a:t>Difference in relative arrival time in consecutive turns due to momentum spread: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>
                          <a:latin typeface="Cambria Math"/>
                          <a:ea typeface="Cambria Math"/>
                        </a:rPr>
                        <m:t>Δt</m:t>
                      </m:r>
                      <m:r>
                        <a:rPr lang="en-GB" sz="2000">
                          <a:latin typeface="Cambria Math"/>
                          <a:ea typeface="Cambria Math"/>
                        </a:rPr>
                        <m:t>= </m:t>
                      </m:r>
                      <m:sSub>
                        <m:sSubPr>
                          <m:ctrlPr>
                            <a:rPr lang="en-GB" sz="20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GB" sz="2000" i="1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GB" sz="2000" i="1">
                          <a:latin typeface="Cambria Math"/>
                          <a:ea typeface="Cambria Math"/>
                        </a:rPr>
                        <m:t> −</m:t>
                      </m:r>
                      <m:sSub>
                        <m:sSubPr>
                          <m:ctrlPr>
                            <a:rPr lang="en-GB" sz="20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GB" sz="2000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625" y="3573016"/>
                <a:ext cx="4890168" cy="1015663"/>
              </a:xfrm>
              <a:prstGeom prst="rect">
                <a:avLst/>
              </a:prstGeom>
              <a:blipFill rotWithShape="1">
                <a:blip r:embed="rId4"/>
                <a:stretch>
                  <a:fillRect l="-1372" t="-2994" r="-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2" name="Group 61"/>
          <p:cNvGrpSpPr/>
          <p:nvPr/>
        </p:nvGrpSpPr>
        <p:grpSpPr>
          <a:xfrm>
            <a:off x="5656564" y="2911059"/>
            <a:ext cx="3172006" cy="1036805"/>
            <a:chOff x="5656564" y="2538269"/>
            <a:chExt cx="3172006" cy="1036805"/>
          </a:xfrm>
        </p:grpSpPr>
        <p:sp>
          <p:nvSpPr>
            <p:cNvPr id="32" name="Rectangle 31"/>
            <p:cNvSpPr/>
            <p:nvPr/>
          </p:nvSpPr>
          <p:spPr>
            <a:xfrm>
              <a:off x="5656564" y="2538269"/>
              <a:ext cx="3172006" cy="10240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Connector 34"/>
            <p:cNvCxnSpPr>
              <a:stCxn id="32" idx="0"/>
              <a:endCxn id="32" idx="2"/>
            </p:cNvCxnSpPr>
            <p:nvPr/>
          </p:nvCxnSpPr>
          <p:spPr>
            <a:xfrm>
              <a:off x="7242567" y="2538269"/>
              <a:ext cx="0" cy="10240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57"/>
            <p:cNvGrpSpPr/>
            <p:nvPr/>
          </p:nvGrpSpPr>
          <p:grpSpPr>
            <a:xfrm>
              <a:off x="5796470" y="2657550"/>
              <a:ext cx="2951994" cy="790749"/>
              <a:chOff x="5796470" y="2657550"/>
              <a:chExt cx="2951994" cy="790749"/>
            </a:xfrm>
          </p:grpSpPr>
          <p:sp>
            <p:nvSpPr>
              <p:cNvPr id="33" name="Oval 32"/>
              <p:cNvSpPr/>
              <p:nvPr/>
            </p:nvSpPr>
            <p:spPr>
              <a:xfrm flipV="1">
                <a:off x="7884368" y="277011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Oval 69"/>
              <p:cNvSpPr/>
              <p:nvPr/>
            </p:nvSpPr>
            <p:spPr>
              <a:xfrm flipV="1">
                <a:off x="8000764" y="3062176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Oval 70"/>
              <p:cNvSpPr/>
              <p:nvPr/>
            </p:nvSpPr>
            <p:spPr>
              <a:xfrm flipV="1">
                <a:off x="7524328" y="322731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Oval 71"/>
              <p:cNvSpPr/>
              <p:nvPr/>
            </p:nvSpPr>
            <p:spPr>
              <a:xfrm flipV="1">
                <a:off x="8100392" y="2831328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Oval 72"/>
              <p:cNvSpPr/>
              <p:nvPr/>
            </p:nvSpPr>
            <p:spPr>
              <a:xfrm flipV="1">
                <a:off x="8565976" y="3072902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Oval 73"/>
              <p:cNvSpPr/>
              <p:nvPr/>
            </p:nvSpPr>
            <p:spPr>
              <a:xfrm flipV="1">
                <a:off x="8316416" y="287679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Oval 74"/>
              <p:cNvSpPr/>
              <p:nvPr/>
            </p:nvSpPr>
            <p:spPr>
              <a:xfrm flipV="1">
                <a:off x="6804248" y="3095762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Oval 75"/>
              <p:cNvSpPr/>
              <p:nvPr/>
            </p:nvSpPr>
            <p:spPr>
              <a:xfrm flipV="1">
                <a:off x="7308304" y="2965630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Oval 76"/>
              <p:cNvSpPr/>
              <p:nvPr/>
            </p:nvSpPr>
            <p:spPr>
              <a:xfrm flipV="1">
                <a:off x="7092280" y="2703270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Oval 77"/>
              <p:cNvSpPr/>
              <p:nvPr/>
            </p:nvSpPr>
            <p:spPr>
              <a:xfrm flipV="1">
                <a:off x="8172400" y="269589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Oval 78"/>
              <p:cNvSpPr/>
              <p:nvPr/>
            </p:nvSpPr>
            <p:spPr>
              <a:xfrm flipV="1">
                <a:off x="7596336" y="289965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Oval 79"/>
              <p:cNvSpPr/>
              <p:nvPr/>
            </p:nvSpPr>
            <p:spPr>
              <a:xfrm flipV="1">
                <a:off x="7308304" y="3239264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Oval 80"/>
              <p:cNvSpPr/>
              <p:nvPr/>
            </p:nvSpPr>
            <p:spPr>
              <a:xfrm flipV="1">
                <a:off x="8493968" y="337971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Oval 81"/>
              <p:cNvSpPr/>
              <p:nvPr/>
            </p:nvSpPr>
            <p:spPr>
              <a:xfrm flipV="1">
                <a:off x="8096919" y="337971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Oval 82"/>
              <p:cNvSpPr/>
              <p:nvPr/>
            </p:nvSpPr>
            <p:spPr>
              <a:xfrm flipV="1">
                <a:off x="6588224" y="2851330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" name="Oval 83"/>
              <p:cNvSpPr/>
              <p:nvPr/>
            </p:nvSpPr>
            <p:spPr>
              <a:xfrm flipV="1">
                <a:off x="6012160" y="281583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Oval 84"/>
              <p:cNvSpPr/>
              <p:nvPr/>
            </p:nvSpPr>
            <p:spPr>
              <a:xfrm flipV="1">
                <a:off x="5796470" y="314161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Oval 85"/>
              <p:cNvSpPr/>
              <p:nvPr/>
            </p:nvSpPr>
            <p:spPr>
              <a:xfrm flipV="1">
                <a:off x="7092280" y="3284984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Oval 86"/>
              <p:cNvSpPr/>
              <p:nvPr/>
            </p:nvSpPr>
            <p:spPr>
              <a:xfrm flipV="1">
                <a:off x="6732576" y="335685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Oval 87"/>
              <p:cNvSpPr/>
              <p:nvPr/>
            </p:nvSpPr>
            <p:spPr>
              <a:xfrm flipV="1">
                <a:off x="6588224" y="2657550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Oval 88"/>
              <p:cNvSpPr/>
              <p:nvPr/>
            </p:nvSpPr>
            <p:spPr>
              <a:xfrm flipV="1">
                <a:off x="6444208" y="3262124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Oval 89"/>
              <p:cNvSpPr/>
              <p:nvPr/>
            </p:nvSpPr>
            <p:spPr>
              <a:xfrm flipV="1">
                <a:off x="6444208" y="283869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" name="Oval 90"/>
              <p:cNvSpPr/>
              <p:nvPr/>
            </p:nvSpPr>
            <p:spPr>
              <a:xfrm flipV="1">
                <a:off x="5976156" y="3224710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Oval 91"/>
              <p:cNvSpPr/>
              <p:nvPr/>
            </p:nvSpPr>
            <p:spPr>
              <a:xfrm flipH="1" flipV="1">
                <a:off x="8457964" y="3039452"/>
                <a:ext cx="72008" cy="5630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/>
              <p:cNvSpPr/>
              <p:nvPr/>
            </p:nvSpPr>
            <p:spPr>
              <a:xfrm flipV="1">
                <a:off x="5939345" y="340257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Oval 93"/>
              <p:cNvSpPr/>
              <p:nvPr/>
            </p:nvSpPr>
            <p:spPr>
              <a:xfrm flipV="1">
                <a:off x="8676456" y="267303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Oval 94"/>
              <p:cNvSpPr/>
              <p:nvPr/>
            </p:nvSpPr>
            <p:spPr>
              <a:xfrm flipV="1">
                <a:off x="8386290" y="322731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Oval 95"/>
              <p:cNvSpPr/>
              <p:nvPr/>
            </p:nvSpPr>
            <p:spPr>
              <a:xfrm flipV="1">
                <a:off x="7812360" y="331113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/>
              <p:cNvSpPr/>
              <p:nvPr/>
            </p:nvSpPr>
            <p:spPr>
              <a:xfrm flipV="1">
                <a:off x="7385409" y="2713218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Oval 97"/>
              <p:cNvSpPr/>
              <p:nvPr/>
            </p:nvSpPr>
            <p:spPr>
              <a:xfrm flipV="1">
                <a:off x="6948264" y="2923720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Oval 98"/>
              <p:cNvSpPr/>
              <p:nvPr/>
            </p:nvSpPr>
            <p:spPr>
              <a:xfrm flipV="1">
                <a:off x="6732576" y="2787762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Oval 101"/>
              <p:cNvSpPr/>
              <p:nvPr/>
            </p:nvSpPr>
            <p:spPr>
              <a:xfrm flipV="1">
                <a:off x="6300192" y="3027182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Oval 102"/>
              <p:cNvSpPr/>
              <p:nvPr/>
            </p:nvSpPr>
            <p:spPr>
              <a:xfrm flipV="1">
                <a:off x="7632674" y="2726130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05" name="Straight Connector 104"/>
            <p:cNvCxnSpPr/>
            <p:nvPr/>
          </p:nvCxnSpPr>
          <p:spPr>
            <a:xfrm>
              <a:off x="6156176" y="2550993"/>
              <a:ext cx="0" cy="10240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6708761" y="2548935"/>
              <a:ext cx="0" cy="10240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7748681" y="2538269"/>
              <a:ext cx="0" cy="10240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8299606" y="2541400"/>
              <a:ext cx="0" cy="10240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5940152" y="2911059"/>
            <a:ext cx="2544095" cy="1039558"/>
            <a:chOff x="5940152" y="2538269"/>
            <a:chExt cx="2544095" cy="1039558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5940152" y="2538269"/>
              <a:ext cx="0" cy="1027212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6516216" y="2545804"/>
              <a:ext cx="0" cy="1027212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6943501" y="2545804"/>
              <a:ext cx="0" cy="1027212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7572521" y="2550615"/>
              <a:ext cx="0" cy="1027212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8047999" y="2545804"/>
              <a:ext cx="0" cy="1027212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8484247" y="2545804"/>
              <a:ext cx="0" cy="1027212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6695746" y="548680"/>
            <a:ext cx="2340750" cy="1200329"/>
            <a:chOff x="6784007" y="836712"/>
            <a:chExt cx="2340750" cy="1200329"/>
          </a:xfrm>
        </p:grpSpPr>
        <p:sp>
          <p:nvSpPr>
            <p:cNvPr id="156" name="Oval 155"/>
            <p:cNvSpPr/>
            <p:nvPr/>
          </p:nvSpPr>
          <p:spPr>
            <a:xfrm flipV="1">
              <a:off x="6846657" y="1026888"/>
              <a:ext cx="72008" cy="4572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Oval 156"/>
            <p:cNvSpPr/>
            <p:nvPr/>
          </p:nvSpPr>
          <p:spPr>
            <a:xfrm flipV="1">
              <a:off x="6843767" y="1297368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8" name="Straight Connector 157"/>
            <p:cNvCxnSpPr/>
            <p:nvPr/>
          </p:nvCxnSpPr>
          <p:spPr>
            <a:xfrm>
              <a:off x="6784007" y="1603356"/>
              <a:ext cx="197308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4" name="TextBox 163"/>
                <p:cNvSpPr txBox="1"/>
                <p:nvPr/>
              </p:nvSpPr>
              <p:spPr>
                <a:xfrm>
                  <a:off x="6948264" y="836712"/>
                  <a:ext cx="2176493" cy="12003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Particle Position at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a14:m>
                  <a:endParaRPr lang="en-GB" dirty="0" smtClean="0"/>
                </a:p>
                <a:p>
                  <a:r>
                    <a:rPr lang="en-GB" dirty="0" smtClean="0"/>
                    <a:t>Particle Position </a:t>
                  </a:r>
                  <a:r>
                    <a:rPr lang="en-GB" dirty="0"/>
                    <a:t>at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a14:m>
                  <a:endParaRPr lang="en-GB" dirty="0"/>
                </a:p>
                <a:p>
                  <a:r>
                    <a:rPr lang="en-GB" dirty="0" smtClean="0"/>
                    <a:t>Average of pos. at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a14:m>
                  <a:endParaRPr lang="en-GB" dirty="0" smtClean="0"/>
                </a:p>
                <a:p>
                  <a:r>
                    <a:rPr lang="en-GB" dirty="0" smtClean="0"/>
                    <a:t>Average </a:t>
                  </a:r>
                  <a:r>
                    <a:rPr lang="en-GB" dirty="0"/>
                    <a:t>of pos. at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64" name="TextBox 1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8264" y="836712"/>
                  <a:ext cx="2176493" cy="1200329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2241" t="-2538" b="-710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5" name="Straight Connector 164"/>
            <p:cNvCxnSpPr/>
            <p:nvPr/>
          </p:nvCxnSpPr>
          <p:spPr>
            <a:xfrm>
              <a:off x="6784007" y="1875959"/>
              <a:ext cx="197308" cy="0"/>
            </a:xfrm>
            <a:prstGeom prst="line">
              <a:avLst/>
            </a:prstGeom>
            <a:ln w="28575">
              <a:solidFill>
                <a:srgbClr val="0427BC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5648466" y="4057184"/>
            <a:ext cx="3172006" cy="1036805"/>
            <a:chOff x="5648466" y="4057184"/>
            <a:chExt cx="3172006" cy="1036805"/>
          </a:xfrm>
        </p:grpSpPr>
        <p:cxnSp>
          <p:nvCxnSpPr>
            <p:cNvPr id="221" name="Straight Connector 220"/>
            <p:cNvCxnSpPr>
              <a:stCxn id="220" idx="0"/>
              <a:endCxn id="220" idx="2"/>
            </p:cNvCxnSpPr>
            <p:nvPr/>
          </p:nvCxnSpPr>
          <p:spPr>
            <a:xfrm>
              <a:off x="7234469" y="4057184"/>
              <a:ext cx="0" cy="10240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>
              <a:off x="6148078" y="4069908"/>
              <a:ext cx="0" cy="10240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>
              <a:off x="6700663" y="4067850"/>
              <a:ext cx="0" cy="10240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>
              <a:off x="7740583" y="4057184"/>
              <a:ext cx="0" cy="10240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>
              <a:off x="8291508" y="4060315"/>
              <a:ext cx="0" cy="10240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0" name="Rectangle 219"/>
            <p:cNvSpPr/>
            <p:nvPr/>
          </p:nvSpPr>
          <p:spPr>
            <a:xfrm>
              <a:off x="5648466" y="4057184"/>
              <a:ext cx="3172006" cy="10240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0" name="Group 259"/>
          <p:cNvGrpSpPr/>
          <p:nvPr/>
        </p:nvGrpSpPr>
        <p:grpSpPr>
          <a:xfrm>
            <a:off x="5932054" y="4174877"/>
            <a:ext cx="2803181" cy="790749"/>
            <a:chOff x="5940152" y="2655964"/>
            <a:chExt cx="2803181" cy="790749"/>
          </a:xfrm>
        </p:grpSpPr>
        <p:sp>
          <p:nvSpPr>
            <p:cNvPr id="261" name="Oval 260"/>
            <p:cNvSpPr/>
            <p:nvPr/>
          </p:nvSpPr>
          <p:spPr>
            <a:xfrm flipV="1">
              <a:off x="7870079" y="276853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2" name="Oval 261"/>
            <p:cNvSpPr/>
            <p:nvPr/>
          </p:nvSpPr>
          <p:spPr>
            <a:xfrm flipV="1">
              <a:off x="8044194" y="3060590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3" name="Oval 262"/>
            <p:cNvSpPr/>
            <p:nvPr/>
          </p:nvSpPr>
          <p:spPr>
            <a:xfrm flipV="1">
              <a:off x="7596336" y="322573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4" name="Oval 263"/>
            <p:cNvSpPr/>
            <p:nvPr/>
          </p:nvSpPr>
          <p:spPr>
            <a:xfrm flipV="1">
              <a:off x="8244408" y="2829742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5" name="Oval 264"/>
            <p:cNvSpPr/>
            <p:nvPr/>
          </p:nvSpPr>
          <p:spPr>
            <a:xfrm flipV="1">
              <a:off x="8671325" y="3071316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6" name="Oval 265"/>
            <p:cNvSpPr/>
            <p:nvPr/>
          </p:nvSpPr>
          <p:spPr>
            <a:xfrm flipV="1">
              <a:off x="8610943" y="287521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7" name="Oval 266"/>
            <p:cNvSpPr/>
            <p:nvPr/>
          </p:nvSpPr>
          <p:spPr>
            <a:xfrm flipV="1">
              <a:off x="6947701" y="3094176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8" name="Oval 267"/>
            <p:cNvSpPr/>
            <p:nvPr/>
          </p:nvSpPr>
          <p:spPr>
            <a:xfrm flipV="1">
              <a:off x="7452320" y="2964044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9" name="Oval 268"/>
            <p:cNvSpPr/>
            <p:nvPr/>
          </p:nvSpPr>
          <p:spPr>
            <a:xfrm flipV="1">
              <a:off x="7020272" y="2701684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0" name="Oval 269"/>
            <p:cNvSpPr/>
            <p:nvPr/>
          </p:nvSpPr>
          <p:spPr>
            <a:xfrm flipV="1">
              <a:off x="8100392" y="269431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1" name="Oval 270"/>
            <p:cNvSpPr/>
            <p:nvPr/>
          </p:nvSpPr>
          <p:spPr>
            <a:xfrm flipV="1">
              <a:off x="7380312" y="289807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2" name="Oval 271"/>
            <p:cNvSpPr/>
            <p:nvPr/>
          </p:nvSpPr>
          <p:spPr>
            <a:xfrm flipV="1">
              <a:off x="7294015" y="3237678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3" name="Oval 272"/>
            <p:cNvSpPr/>
            <p:nvPr/>
          </p:nvSpPr>
          <p:spPr>
            <a:xfrm flipV="1">
              <a:off x="8565976" y="337813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4" name="Oval 273"/>
            <p:cNvSpPr/>
            <p:nvPr/>
          </p:nvSpPr>
          <p:spPr>
            <a:xfrm flipV="1">
              <a:off x="8207031" y="337813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5" name="Oval 274"/>
            <p:cNvSpPr/>
            <p:nvPr/>
          </p:nvSpPr>
          <p:spPr>
            <a:xfrm flipV="1">
              <a:off x="6300192" y="2849744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6" name="Oval 275"/>
            <p:cNvSpPr/>
            <p:nvPr/>
          </p:nvSpPr>
          <p:spPr>
            <a:xfrm flipV="1">
              <a:off x="6084168" y="281425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7" name="Oval 276"/>
            <p:cNvSpPr/>
            <p:nvPr/>
          </p:nvSpPr>
          <p:spPr>
            <a:xfrm flipV="1">
              <a:off x="5940152" y="314003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8" name="Oval 277"/>
            <p:cNvSpPr/>
            <p:nvPr/>
          </p:nvSpPr>
          <p:spPr>
            <a:xfrm flipV="1">
              <a:off x="6948264" y="3283398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9" name="Oval 278"/>
            <p:cNvSpPr/>
            <p:nvPr/>
          </p:nvSpPr>
          <p:spPr>
            <a:xfrm flipV="1">
              <a:off x="6785532" y="335527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0" name="Oval 279"/>
            <p:cNvSpPr/>
            <p:nvPr/>
          </p:nvSpPr>
          <p:spPr>
            <a:xfrm flipV="1">
              <a:off x="6300192" y="2655964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1" name="Oval 280"/>
            <p:cNvSpPr/>
            <p:nvPr/>
          </p:nvSpPr>
          <p:spPr>
            <a:xfrm flipV="1">
              <a:off x="6372200" y="3260538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2" name="Oval 281"/>
            <p:cNvSpPr/>
            <p:nvPr/>
          </p:nvSpPr>
          <p:spPr>
            <a:xfrm flipV="1">
              <a:off x="6420393" y="283711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3" name="Oval 282"/>
            <p:cNvSpPr/>
            <p:nvPr/>
          </p:nvSpPr>
          <p:spPr>
            <a:xfrm flipV="1">
              <a:off x="5940152" y="3228722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4" name="Oval 283"/>
            <p:cNvSpPr/>
            <p:nvPr/>
          </p:nvSpPr>
          <p:spPr>
            <a:xfrm flipH="1" flipV="1">
              <a:off x="8446143" y="3037866"/>
              <a:ext cx="72008" cy="56309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5" name="Oval 284"/>
            <p:cNvSpPr/>
            <p:nvPr/>
          </p:nvSpPr>
          <p:spPr>
            <a:xfrm flipV="1">
              <a:off x="5978012" y="340099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6" name="Oval 285"/>
            <p:cNvSpPr/>
            <p:nvPr/>
          </p:nvSpPr>
          <p:spPr>
            <a:xfrm flipV="1">
              <a:off x="8532440" y="267145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7" name="Oval 286"/>
            <p:cNvSpPr/>
            <p:nvPr/>
          </p:nvSpPr>
          <p:spPr>
            <a:xfrm flipV="1">
              <a:off x="8339223" y="322573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8" name="Oval 287"/>
            <p:cNvSpPr/>
            <p:nvPr/>
          </p:nvSpPr>
          <p:spPr>
            <a:xfrm flipV="1">
              <a:off x="7855790" y="330955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9" name="Oval 288"/>
            <p:cNvSpPr/>
            <p:nvPr/>
          </p:nvSpPr>
          <p:spPr>
            <a:xfrm flipV="1">
              <a:off x="7485995" y="2711632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0" name="Oval 289"/>
            <p:cNvSpPr/>
            <p:nvPr/>
          </p:nvSpPr>
          <p:spPr>
            <a:xfrm flipV="1">
              <a:off x="7020272" y="2922134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1" name="Oval 290"/>
            <p:cNvSpPr/>
            <p:nvPr/>
          </p:nvSpPr>
          <p:spPr>
            <a:xfrm flipV="1">
              <a:off x="6833162" y="2786176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2" name="Oval 291"/>
            <p:cNvSpPr/>
            <p:nvPr/>
          </p:nvSpPr>
          <p:spPr>
            <a:xfrm flipV="1">
              <a:off x="6499600" y="3025596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3" name="Oval 292"/>
            <p:cNvSpPr/>
            <p:nvPr/>
          </p:nvSpPr>
          <p:spPr>
            <a:xfrm flipV="1">
              <a:off x="7590370" y="2724544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5" name="Group 314"/>
          <p:cNvGrpSpPr/>
          <p:nvPr/>
        </p:nvGrpSpPr>
        <p:grpSpPr>
          <a:xfrm>
            <a:off x="5648466" y="5215315"/>
            <a:ext cx="3172006" cy="1036805"/>
            <a:chOff x="5656564" y="2538269"/>
            <a:chExt cx="3172006" cy="1036805"/>
          </a:xfrm>
        </p:grpSpPr>
        <p:cxnSp>
          <p:nvCxnSpPr>
            <p:cNvPr id="317" name="Straight Connector 316"/>
            <p:cNvCxnSpPr>
              <a:stCxn id="316" idx="0"/>
              <a:endCxn id="316" idx="2"/>
            </p:cNvCxnSpPr>
            <p:nvPr/>
          </p:nvCxnSpPr>
          <p:spPr>
            <a:xfrm>
              <a:off x="7242567" y="2538269"/>
              <a:ext cx="0" cy="10240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8" name="Group 317"/>
            <p:cNvGrpSpPr/>
            <p:nvPr/>
          </p:nvGrpSpPr>
          <p:grpSpPr>
            <a:xfrm>
              <a:off x="5796470" y="2657550"/>
              <a:ext cx="2951994" cy="790749"/>
              <a:chOff x="5796470" y="2657550"/>
              <a:chExt cx="2951994" cy="790749"/>
            </a:xfrm>
          </p:grpSpPr>
          <p:sp>
            <p:nvSpPr>
              <p:cNvPr id="323" name="Oval 322"/>
              <p:cNvSpPr/>
              <p:nvPr/>
            </p:nvSpPr>
            <p:spPr>
              <a:xfrm flipV="1">
                <a:off x="7884368" y="277011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4" name="Oval 323"/>
              <p:cNvSpPr/>
              <p:nvPr/>
            </p:nvSpPr>
            <p:spPr>
              <a:xfrm flipV="1">
                <a:off x="8000764" y="3062176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5" name="Oval 324"/>
              <p:cNvSpPr/>
              <p:nvPr/>
            </p:nvSpPr>
            <p:spPr>
              <a:xfrm flipV="1">
                <a:off x="7524328" y="322731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6" name="Oval 325"/>
              <p:cNvSpPr/>
              <p:nvPr/>
            </p:nvSpPr>
            <p:spPr>
              <a:xfrm flipV="1">
                <a:off x="8100392" y="2831328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7" name="Oval 326"/>
              <p:cNvSpPr/>
              <p:nvPr/>
            </p:nvSpPr>
            <p:spPr>
              <a:xfrm flipV="1">
                <a:off x="8565976" y="3072902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8" name="Oval 327"/>
              <p:cNvSpPr/>
              <p:nvPr/>
            </p:nvSpPr>
            <p:spPr>
              <a:xfrm flipV="1">
                <a:off x="8316416" y="287679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9" name="Oval 328"/>
              <p:cNvSpPr/>
              <p:nvPr/>
            </p:nvSpPr>
            <p:spPr>
              <a:xfrm flipV="1">
                <a:off x="6804248" y="3095762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0" name="Oval 329"/>
              <p:cNvSpPr/>
              <p:nvPr/>
            </p:nvSpPr>
            <p:spPr>
              <a:xfrm flipV="1">
                <a:off x="7308304" y="2965630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1" name="Oval 330"/>
              <p:cNvSpPr/>
              <p:nvPr/>
            </p:nvSpPr>
            <p:spPr>
              <a:xfrm flipV="1">
                <a:off x="7092280" y="2703270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2" name="Oval 331"/>
              <p:cNvSpPr/>
              <p:nvPr/>
            </p:nvSpPr>
            <p:spPr>
              <a:xfrm flipV="1">
                <a:off x="8172400" y="269589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3" name="Oval 332"/>
              <p:cNvSpPr/>
              <p:nvPr/>
            </p:nvSpPr>
            <p:spPr>
              <a:xfrm flipV="1">
                <a:off x="7596336" y="289965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4" name="Oval 333"/>
              <p:cNvSpPr/>
              <p:nvPr/>
            </p:nvSpPr>
            <p:spPr>
              <a:xfrm flipV="1">
                <a:off x="7308304" y="3239264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5" name="Oval 334"/>
              <p:cNvSpPr/>
              <p:nvPr/>
            </p:nvSpPr>
            <p:spPr>
              <a:xfrm flipV="1">
                <a:off x="8493968" y="337971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6" name="Oval 335"/>
              <p:cNvSpPr/>
              <p:nvPr/>
            </p:nvSpPr>
            <p:spPr>
              <a:xfrm flipV="1">
                <a:off x="8096919" y="337971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7" name="Oval 336"/>
              <p:cNvSpPr/>
              <p:nvPr/>
            </p:nvSpPr>
            <p:spPr>
              <a:xfrm flipV="1">
                <a:off x="6588224" y="2851330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8" name="Oval 337"/>
              <p:cNvSpPr/>
              <p:nvPr/>
            </p:nvSpPr>
            <p:spPr>
              <a:xfrm flipV="1">
                <a:off x="6012160" y="281583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9" name="Oval 338"/>
              <p:cNvSpPr/>
              <p:nvPr/>
            </p:nvSpPr>
            <p:spPr>
              <a:xfrm flipV="1">
                <a:off x="5796470" y="314161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0" name="Oval 339"/>
              <p:cNvSpPr/>
              <p:nvPr/>
            </p:nvSpPr>
            <p:spPr>
              <a:xfrm flipV="1">
                <a:off x="7092280" y="3284984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1" name="Oval 340"/>
              <p:cNvSpPr/>
              <p:nvPr/>
            </p:nvSpPr>
            <p:spPr>
              <a:xfrm flipV="1">
                <a:off x="6732576" y="335685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2" name="Oval 341"/>
              <p:cNvSpPr/>
              <p:nvPr/>
            </p:nvSpPr>
            <p:spPr>
              <a:xfrm flipV="1">
                <a:off x="6588224" y="2657550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3" name="Oval 342"/>
              <p:cNvSpPr/>
              <p:nvPr/>
            </p:nvSpPr>
            <p:spPr>
              <a:xfrm flipV="1">
                <a:off x="6444208" y="3262124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4" name="Oval 343"/>
              <p:cNvSpPr/>
              <p:nvPr/>
            </p:nvSpPr>
            <p:spPr>
              <a:xfrm flipV="1">
                <a:off x="6444208" y="283869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5" name="Oval 344"/>
              <p:cNvSpPr/>
              <p:nvPr/>
            </p:nvSpPr>
            <p:spPr>
              <a:xfrm flipV="1">
                <a:off x="5976156" y="3224710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6" name="Oval 345"/>
              <p:cNvSpPr/>
              <p:nvPr/>
            </p:nvSpPr>
            <p:spPr>
              <a:xfrm flipH="1" flipV="1">
                <a:off x="8457964" y="3039452"/>
                <a:ext cx="72008" cy="5630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7" name="Oval 346"/>
              <p:cNvSpPr/>
              <p:nvPr/>
            </p:nvSpPr>
            <p:spPr>
              <a:xfrm flipV="1">
                <a:off x="5939345" y="340257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8" name="Oval 347"/>
              <p:cNvSpPr/>
              <p:nvPr/>
            </p:nvSpPr>
            <p:spPr>
              <a:xfrm flipV="1">
                <a:off x="8676456" y="267303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9" name="Oval 348"/>
              <p:cNvSpPr/>
              <p:nvPr/>
            </p:nvSpPr>
            <p:spPr>
              <a:xfrm flipV="1">
                <a:off x="8386290" y="322731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0" name="Oval 349"/>
              <p:cNvSpPr/>
              <p:nvPr/>
            </p:nvSpPr>
            <p:spPr>
              <a:xfrm flipV="1">
                <a:off x="7812360" y="3311139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1" name="Oval 350"/>
              <p:cNvSpPr/>
              <p:nvPr/>
            </p:nvSpPr>
            <p:spPr>
              <a:xfrm flipV="1">
                <a:off x="7385409" y="2713218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2" name="Oval 351"/>
              <p:cNvSpPr/>
              <p:nvPr/>
            </p:nvSpPr>
            <p:spPr>
              <a:xfrm flipV="1">
                <a:off x="6948264" y="2923720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3" name="Oval 352"/>
              <p:cNvSpPr/>
              <p:nvPr/>
            </p:nvSpPr>
            <p:spPr>
              <a:xfrm flipV="1">
                <a:off x="6732576" y="2787762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4" name="Oval 353"/>
              <p:cNvSpPr/>
              <p:nvPr/>
            </p:nvSpPr>
            <p:spPr>
              <a:xfrm flipV="1">
                <a:off x="6300192" y="3027182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5" name="Oval 354"/>
              <p:cNvSpPr/>
              <p:nvPr/>
            </p:nvSpPr>
            <p:spPr>
              <a:xfrm flipV="1">
                <a:off x="7632674" y="2726130"/>
                <a:ext cx="72008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319" name="Straight Connector 318"/>
            <p:cNvCxnSpPr/>
            <p:nvPr/>
          </p:nvCxnSpPr>
          <p:spPr>
            <a:xfrm>
              <a:off x="6156176" y="2550993"/>
              <a:ext cx="0" cy="10240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/>
            <p:cNvCxnSpPr/>
            <p:nvPr/>
          </p:nvCxnSpPr>
          <p:spPr>
            <a:xfrm>
              <a:off x="6708761" y="2548935"/>
              <a:ext cx="0" cy="10240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/>
          </p:nvCxnSpPr>
          <p:spPr>
            <a:xfrm>
              <a:off x="7748681" y="2538269"/>
              <a:ext cx="0" cy="10240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/>
          </p:nvCxnSpPr>
          <p:spPr>
            <a:xfrm>
              <a:off x="8299606" y="2541400"/>
              <a:ext cx="0" cy="10240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Rectangle 315"/>
            <p:cNvSpPr/>
            <p:nvPr/>
          </p:nvSpPr>
          <p:spPr>
            <a:xfrm>
              <a:off x="5656564" y="2538269"/>
              <a:ext cx="3172006" cy="10240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56" name="Group 355"/>
          <p:cNvGrpSpPr/>
          <p:nvPr/>
        </p:nvGrpSpPr>
        <p:grpSpPr>
          <a:xfrm>
            <a:off x="5932054" y="5333008"/>
            <a:ext cx="2803181" cy="790749"/>
            <a:chOff x="5940152" y="2655964"/>
            <a:chExt cx="2803181" cy="790749"/>
          </a:xfrm>
        </p:grpSpPr>
        <p:sp>
          <p:nvSpPr>
            <p:cNvPr id="357" name="Oval 356"/>
            <p:cNvSpPr/>
            <p:nvPr/>
          </p:nvSpPr>
          <p:spPr>
            <a:xfrm flipV="1">
              <a:off x="7870079" y="276853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8" name="Oval 357"/>
            <p:cNvSpPr/>
            <p:nvPr/>
          </p:nvSpPr>
          <p:spPr>
            <a:xfrm flipV="1">
              <a:off x="8044194" y="3060590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9" name="Oval 358"/>
            <p:cNvSpPr/>
            <p:nvPr/>
          </p:nvSpPr>
          <p:spPr>
            <a:xfrm flipV="1">
              <a:off x="7596336" y="322573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0" name="Oval 359"/>
            <p:cNvSpPr/>
            <p:nvPr/>
          </p:nvSpPr>
          <p:spPr>
            <a:xfrm flipV="1">
              <a:off x="8244408" y="2829742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1" name="Oval 360"/>
            <p:cNvSpPr/>
            <p:nvPr/>
          </p:nvSpPr>
          <p:spPr>
            <a:xfrm flipV="1">
              <a:off x="8671325" y="3071316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2" name="Oval 361"/>
            <p:cNvSpPr/>
            <p:nvPr/>
          </p:nvSpPr>
          <p:spPr>
            <a:xfrm flipV="1">
              <a:off x="8610943" y="287521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3" name="Oval 362"/>
            <p:cNvSpPr/>
            <p:nvPr/>
          </p:nvSpPr>
          <p:spPr>
            <a:xfrm flipV="1">
              <a:off x="6947701" y="3094176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4" name="Oval 363"/>
            <p:cNvSpPr/>
            <p:nvPr/>
          </p:nvSpPr>
          <p:spPr>
            <a:xfrm flipV="1">
              <a:off x="7452320" y="2964044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5" name="Oval 364"/>
            <p:cNvSpPr/>
            <p:nvPr/>
          </p:nvSpPr>
          <p:spPr>
            <a:xfrm flipV="1">
              <a:off x="7020272" y="2701684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6" name="Oval 365"/>
            <p:cNvSpPr/>
            <p:nvPr/>
          </p:nvSpPr>
          <p:spPr>
            <a:xfrm flipV="1">
              <a:off x="8100392" y="269431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7" name="Oval 366"/>
            <p:cNvSpPr/>
            <p:nvPr/>
          </p:nvSpPr>
          <p:spPr>
            <a:xfrm flipV="1">
              <a:off x="7380312" y="289807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8" name="Oval 367"/>
            <p:cNvSpPr/>
            <p:nvPr/>
          </p:nvSpPr>
          <p:spPr>
            <a:xfrm flipV="1">
              <a:off x="7294015" y="3237678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9" name="Oval 368"/>
            <p:cNvSpPr/>
            <p:nvPr/>
          </p:nvSpPr>
          <p:spPr>
            <a:xfrm flipV="1">
              <a:off x="8565976" y="337813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0" name="Oval 369"/>
            <p:cNvSpPr/>
            <p:nvPr/>
          </p:nvSpPr>
          <p:spPr>
            <a:xfrm flipV="1">
              <a:off x="8207031" y="337813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1" name="Oval 370"/>
            <p:cNvSpPr/>
            <p:nvPr/>
          </p:nvSpPr>
          <p:spPr>
            <a:xfrm flipV="1">
              <a:off x="6300192" y="2849744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2" name="Oval 371"/>
            <p:cNvSpPr/>
            <p:nvPr/>
          </p:nvSpPr>
          <p:spPr>
            <a:xfrm flipV="1">
              <a:off x="6084168" y="281425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3" name="Oval 372"/>
            <p:cNvSpPr/>
            <p:nvPr/>
          </p:nvSpPr>
          <p:spPr>
            <a:xfrm flipV="1">
              <a:off x="5940152" y="314003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4" name="Oval 373"/>
            <p:cNvSpPr/>
            <p:nvPr/>
          </p:nvSpPr>
          <p:spPr>
            <a:xfrm flipV="1">
              <a:off x="6948264" y="3283398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5" name="Oval 374"/>
            <p:cNvSpPr/>
            <p:nvPr/>
          </p:nvSpPr>
          <p:spPr>
            <a:xfrm flipV="1">
              <a:off x="6785532" y="335527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6" name="Oval 375"/>
            <p:cNvSpPr/>
            <p:nvPr/>
          </p:nvSpPr>
          <p:spPr>
            <a:xfrm flipV="1">
              <a:off x="6300192" y="2655964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7" name="Oval 376"/>
            <p:cNvSpPr/>
            <p:nvPr/>
          </p:nvSpPr>
          <p:spPr>
            <a:xfrm flipV="1">
              <a:off x="6372200" y="3260538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8" name="Oval 377"/>
            <p:cNvSpPr/>
            <p:nvPr/>
          </p:nvSpPr>
          <p:spPr>
            <a:xfrm flipV="1">
              <a:off x="6420393" y="283711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9" name="Oval 378"/>
            <p:cNvSpPr/>
            <p:nvPr/>
          </p:nvSpPr>
          <p:spPr>
            <a:xfrm flipV="1">
              <a:off x="5940152" y="3228722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0" name="Oval 379"/>
            <p:cNvSpPr/>
            <p:nvPr/>
          </p:nvSpPr>
          <p:spPr>
            <a:xfrm flipH="1" flipV="1">
              <a:off x="8446143" y="3037866"/>
              <a:ext cx="72008" cy="56309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1" name="Oval 380"/>
            <p:cNvSpPr/>
            <p:nvPr/>
          </p:nvSpPr>
          <p:spPr>
            <a:xfrm flipV="1">
              <a:off x="5978012" y="340099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2" name="Oval 381"/>
            <p:cNvSpPr/>
            <p:nvPr/>
          </p:nvSpPr>
          <p:spPr>
            <a:xfrm flipV="1">
              <a:off x="8532440" y="267145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3" name="Oval 382"/>
            <p:cNvSpPr/>
            <p:nvPr/>
          </p:nvSpPr>
          <p:spPr>
            <a:xfrm flipV="1">
              <a:off x="8339223" y="322573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4" name="Oval 383"/>
            <p:cNvSpPr/>
            <p:nvPr/>
          </p:nvSpPr>
          <p:spPr>
            <a:xfrm flipV="1">
              <a:off x="7855790" y="3309553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5" name="Oval 384"/>
            <p:cNvSpPr/>
            <p:nvPr/>
          </p:nvSpPr>
          <p:spPr>
            <a:xfrm flipV="1">
              <a:off x="7485995" y="2711632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6" name="Oval 385"/>
            <p:cNvSpPr/>
            <p:nvPr/>
          </p:nvSpPr>
          <p:spPr>
            <a:xfrm flipV="1">
              <a:off x="7020272" y="2922134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7" name="Oval 386"/>
            <p:cNvSpPr/>
            <p:nvPr/>
          </p:nvSpPr>
          <p:spPr>
            <a:xfrm flipV="1">
              <a:off x="6833162" y="2786176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8" name="Oval 387"/>
            <p:cNvSpPr/>
            <p:nvPr/>
          </p:nvSpPr>
          <p:spPr>
            <a:xfrm flipV="1">
              <a:off x="6499600" y="3025596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9" name="Oval 388"/>
            <p:cNvSpPr/>
            <p:nvPr/>
          </p:nvSpPr>
          <p:spPr>
            <a:xfrm flipV="1">
              <a:off x="7590370" y="2724544"/>
              <a:ext cx="72008" cy="45720"/>
            </a:xfrm>
            <a:prstGeom prst="ellipse">
              <a:avLst/>
            </a:prstGeom>
            <a:solidFill>
              <a:srgbClr val="0427BC"/>
            </a:solidFill>
            <a:ln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0" name="Group 389"/>
          <p:cNvGrpSpPr/>
          <p:nvPr/>
        </p:nvGrpSpPr>
        <p:grpSpPr>
          <a:xfrm>
            <a:off x="5932054" y="5215315"/>
            <a:ext cx="2544095" cy="1039558"/>
            <a:chOff x="5940152" y="2538269"/>
            <a:chExt cx="2544095" cy="1039558"/>
          </a:xfrm>
        </p:grpSpPr>
        <p:cxnSp>
          <p:nvCxnSpPr>
            <p:cNvPr id="391" name="Straight Connector 390"/>
            <p:cNvCxnSpPr/>
            <p:nvPr/>
          </p:nvCxnSpPr>
          <p:spPr>
            <a:xfrm>
              <a:off x="5940152" y="2538269"/>
              <a:ext cx="0" cy="1027212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Straight Connector 391"/>
            <p:cNvCxnSpPr/>
            <p:nvPr/>
          </p:nvCxnSpPr>
          <p:spPr>
            <a:xfrm>
              <a:off x="6516216" y="2545804"/>
              <a:ext cx="0" cy="1027212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Straight Connector 392"/>
            <p:cNvCxnSpPr/>
            <p:nvPr/>
          </p:nvCxnSpPr>
          <p:spPr>
            <a:xfrm>
              <a:off x="6943501" y="2545804"/>
              <a:ext cx="0" cy="1027212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Straight Connector 393"/>
            <p:cNvCxnSpPr/>
            <p:nvPr/>
          </p:nvCxnSpPr>
          <p:spPr>
            <a:xfrm>
              <a:off x="7572521" y="2550615"/>
              <a:ext cx="0" cy="1027212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Straight Connector 394"/>
            <p:cNvCxnSpPr/>
            <p:nvPr/>
          </p:nvCxnSpPr>
          <p:spPr>
            <a:xfrm>
              <a:off x="8047999" y="2545804"/>
              <a:ext cx="0" cy="1027212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Connector 395"/>
            <p:cNvCxnSpPr/>
            <p:nvPr/>
          </p:nvCxnSpPr>
          <p:spPr>
            <a:xfrm>
              <a:off x="8484247" y="2545804"/>
              <a:ext cx="0" cy="1027212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7" name="Group 396"/>
          <p:cNvGrpSpPr/>
          <p:nvPr/>
        </p:nvGrpSpPr>
        <p:grpSpPr>
          <a:xfrm>
            <a:off x="6023114" y="5222850"/>
            <a:ext cx="2544658" cy="1041549"/>
            <a:chOff x="6031212" y="2545804"/>
            <a:chExt cx="2544658" cy="1041549"/>
          </a:xfrm>
        </p:grpSpPr>
        <p:cxnSp>
          <p:nvCxnSpPr>
            <p:cNvPr id="398" name="Straight Connector 397"/>
            <p:cNvCxnSpPr/>
            <p:nvPr/>
          </p:nvCxnSpPr>
          <p:spPr>
            <a:xfrm>
              <a:off x="6031212" y="2545804"/>
              <a:ext cx="0" cy="1027212"/>
            </a:xfrm>
            <a:prstGeom prst="line">
              <a:avLst/>
            </a:prstGeom>
            <a:ln w="19050">
              <a:solidFill>
                <a:srgbClr val="0427B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Straight Connector 398"/>
            <p:cNvCxnSpPr/>
            <p:nvPr/>
          </p:nvCxnSpPr>
          <p:spPr>
            <a:xfrm>
              <a:off x="6406104" y="2545804"/>
              <a:ext cx="0" cy="1027212"/>
            </a:xfrm>
            <a:prstGeom prst="line">
              <a:avLst/>
            </a:prstGeom>
            <a:ln w="19050">
              <a:solidFill>
                <a:srgbClr val="0427B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Straight Connector 399"/>
            <p:cNvCxnSpPr/>
            <p:nvPr/>
          </p:nvCxnSpPr>
          <p:spPr>
            <a:xfrm>
              <a:off x="6962553" y="2545804"/>
              <a:ext cx="0" cy="1027212"/>
            </a:xfrm>
            <a:prstGeom prst="line">
              <a:avLst/>
            </a:prstGeom>
            <a:ln w="19050">
              <a:solidFill>
                <a:srgbClr val="0427B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/>
            <p:cNvCxnSpPr/>
            <p:nvPr/>
          </p:nvCxnSpPr>
          <p:spPr>
            <a:xfrm>
              <a:off x="7490424" y="2550567"/>
              <a:ext cx="0" cy="1027212"/>
            </a:xfrm>
            <a:prstGeom prst="line">
              <a:avLst/>
            </a:prstGeom>
            <a:ln w="19050">
              <a:solidFill>
                <a:srgbClr val="0427B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Straight Connector 401"/>
            <p:cNvCxnSpPr/>
            <p:nvPr/>
          </p:nvCxnSpPr>
          <p:spPr>
            <a:xfrm>
              <a:off x="8100392" y="2560141"/>
              <a:ext cx="0" cy="1027212"/>
            </a:xfrm>
            <a:prstGeom prst="line">
              <a:avLst/>
            </a:prstGeom>
            <a:ln w="19050">
              <a:solidFill>
                <a:srgbClr val="0427B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Straight Connector 402"/>
            <p:cNvCxnSpPr/>
            <p:nvPr/>
          </p:nvCxnSpPr>
          <p:spPr>
            <a:xfrm>
              <a:off x="8575870" y="2545852"/>
              <a:ext cx="0" cy="1027212"/>
            </a:xfrm>
            <a:prstGeom prst="line">
              <a:avLst/>
            </a:prstGeom>
            <a:ln w="19050">
              <a:solidFill>
                <a:srgbClr val="0427B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4" name="Group 403"/>
          <p:cNvGrpSpPr/>
          <p:nvPr/>
        </p:nvGrpSpPr>
        <p:grpSpPr>
          <a:xfrm>
            <a:off x="5897906" y="6368578"/>
            <a:ext cx="2740018" cy="12750"/>
            <a:chOff x="5906004" y="2408138"/>
            <a:chExt cx="2740018" cy="12750"/>
          </a:xfrm>
        </p:grpSpPr>
        <p:cxnSp>
          <p:nvCxnSpPr>
            <p:cNvPr id="405" name="Straight Arrow Connector 404"/>
            <p:cNvCxnSpPr/>
            <p:nvPr/>
          </p:nvCxnSpPr>
          <p:spPr>
            <a:xfrm>
              <a:off x="5906004" y="2420888"/>
              <a:ext cx="18082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Straight Arrow Connector 405"/>
            <p:cNvCxnSpPr/>
            <p:nvPr/>
          </p:nvCxnSpPr>
          <p:spPr>
            <a:xfrm>
              <a:off x="6319244" y="2420888"/>
              <a:ext cx="2344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Straight Arrow Connector 406"/>
            <p:cNvCxnSpPr/>
            <p:nvPr/>
          </p:nvCxnSpPr>
          <p:spPr>
            <a:xfrm>
              <a:off x="6943501" y="2420888"/>
              <a:ext cx="10513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Straight Arrow Connector 407"/>
            <p:cNvCxnSpPr/>
            <p:nvPr/>
          </p:nvCxnSpPr>
          <p:spPr>
            <a:xfrm>
              <a:off x="8405342" y="2408138"/>
              <a:ext cx="24068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Straight Arrow Connector 408"/>
            <p:cNvCxnSpPr/>
            <p:nvPr/>
          </p:nvCxnSpPr>
          <p:spPr>
            <a:xfrm>
              <a:off x="7419625" y="2420888"/>
              <a:ext cx="16242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Straight Arrow Connector 409"/>
            <p:cNvCxnSpPr/>
            <p:nvPr/>
          </p:nvCxnSpPr>
          <p:spPr>
            <a:xfrm>
              <a:off x="8036768" y="2408138"/>
              <a:ext cx="13563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/>
          <p:cNvSpPr txBox="1"/>
          <p:nvPr/>
        </p:nvSpPr>
        <p:spPr>
          <a:xfrm>
            <a:off x="5648466" y="2206605"/>
            <a:ext cx="3169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Measure average arrival time of particle samples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63"/>
              <p:cNvSpPr/>
              <p:nvPr/>
            </p:nvSpPr>
            <p:spPr>
              <a:xfrm>
                <a:off x="5219246" y="3212976"/>
                <a:ext cx="4328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4" name="Rectangle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246" y="3212976"/>
                <a:ext cx="432874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3" name="Rectangle 412"/>
              <p:cNvSpPr/>
              <p:nvPr/>
            </p:nvSpPr>
            <p:spPr>
              <a:xfrm>
                <a:off x="5211948" y="4377804"/>
                <a:ext cx="4275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427B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427BC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427BC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427BC"/>
                  </a:solidFill>
                </a:endParaRPr>
              </a:p>
            </p:txBody>
          </p:sp>
        </mc:Choice>
        <mc:Fallback xmlns="">
          <p:sp>
            <p:nvSpPr>
              <p:cNvPr id="413" name="Rectangle 4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1948" y="4377804"/>
                <a:ext cx="427553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/>
              <p:cNvSpPr/>
              <p:nvPr/>
            </p:nvSpPr>
            <p:spPr>
              <a:xfrm>
                <a:off x="4757069" y="6196662"/>
                <a:ext cx="10390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/>
                        <a:ea typeface="Cambria Math"/>
                      </a:rPr>
                      <m:t>Δt</m:t>
                    </m:r>
                    <m:r>
                      <a:rPr lang="en-GB" i="1" smtClean="0">
                        <a:latin typeface="Cambria Math"/>
                        <a:ea typeface="Cambria Math"/>
                      </a:rPr>
                      <m:t>∝</m:t>
                    </m:r>
                  </m:oMath>
                </a14:m>
                <a:r>
                  <a:rPr lang="en-GB" dirty="0" smtClean="0"/>
                  <a:t> kick</a:t>
                </a:r>
                <a:endParaRPr lang="en-GB" dirty="0"/>
              </a:p>
            </p:txBody>
          </p:sp>
        </mc:Choice>
        <mc:Fallback xmlns="">
          <p:sp>
            <p:nvSpPr>
              <p:cNvPr id="65" name="Rectangle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7069" y="6196662"/>
                <a:ext cx="1039067" cy="369332"/>
              </a:xfrm>
              <a:prstGeom prst="rect">
                <a:avLst/>
              </a:prstGeom>
              <a:blipFill rotWithShape="1">
                <a:blip r:embed="rId8"/>
                <a:stretch>
                  <a:fillRect t="-8333" r="-4678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5" name="Group 414"/>
          <p:cNvGrpSpPr/>
          <p:nvPr/>
        </p:nvGrpSpPr>
        <p:grpSpPr>
          <a:xfrm>
            <a:off x="6021690" y="4054212"/>
            <a:ext cx="2544658" cy="1041549"/>
            <a:chOff x="6031212" y="2545804"/>
            <a:chExt cx="2544658" cy="1041549"/>
          </a:xfrm>
        </p:grpSpPr>
        <p:cxnSp>
          <p:nvCxnSpPr>
            <p:cNvPr id="416" name="Straight Connector 415"/>
            <p:cNvCxnSpPr/>
            <p:nvPr/>
          </p:nvCxnSpPr>
          <p:spPr>
            <a:xfrm>
              <a:off x="6031212" y="2545804"/>
              <a:ext cx="0" cy="1027212"/>
            </a:xfrm>
            <a:prstGeom prst="line">
              <a:avLst/>
            </a:prstGeom>
            <a:ln w="19050">
              <a:solidFill>
                <a:srgbClr val="0427B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Straight Connector 416"/>
            <p:cNvCxnSpPr/>
            <p:nvPr/>
          </p:nvCxnSpPr>
          <p:spPr>
            <a:xfrm>
              <a:off x="6406104" y="2545804"/>
              <a:ext cx="0" cy="1027212"/>
            </a:xfrm>
            <a:prstGeom prst="line">
              <a:avLst/>
            </a:prstGeom>
            <a:ln w="19050">
              <a:solidFill>
                <a:srgbClr val="0427B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/>
            <p:cNvCxnSpPr/>
            <p:nvPr/>
          </p:nvCxnSpPr>
          <p:spPr>
            <a:xfrm>
              <a:off x="6962553" y="2545804"/>
              <a:ext cx="0" cy="1027212"/>
            </a:xfrm>
            <a:prstGeom prst="line">
              <a:avLst/>
            </a:prstGeom>
            <a:ln w="19050">
              <a:solidFill>
                <a:srgbClr val="0427B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Straight Connector 418"/>
            <p:cNvCxnSpPr/>
            <p:nvPr/>
          </p:nvCxnSpPr>
          <p:spPr>
            <a:xfrm>
              <a:off x="7490424" y="2550567"/>
              <a:ext cx="0" cy="1027212"/>
            </a:xfrm>
            <a:prstGeom prst="line">
              <a:avLst/>
            </a:prstGeom>
            <a:ln w="19050">
              <a:solidFill>
                <a:srgbClr val="0427B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Straight Connector 419"/>
            <p:cNvCxnSpPr/>
            <p:nvPr/>
          </p:nvCxnSpPr>
          <p:spPr>
            <a:xfrm>
              <a:off x="8100392" y="2560141"/>
              <a:ext cx="0" cy="1027212"/>
            </a:xfrm>
            <a:prstGeom prst="line">
              <a:avLst/>
            </a:prstGeom>
            <a:ln w="19050">
              <a:solidFill>
                <a:srgbClr val="0427B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Straight Connector 420"/>
            <p:cNvCxnSpPr/>
            <p:nvPr/>
          </p:nvCxnSpPr>
          <p:spPr>
            <a:xfrm>
              <a:off x="8575870" y="2545852"/>
              <a:ext cx="0" cy="1027212"/>
            </a:xfrm>
            <a:prstGeom prst="line">
              <a:avLst/>
            </a:prstGeom>
            <a:ln w="19050">
              <a:solidFill>
                <a:srgbClr val="0427B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338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413" grpId="0"/>
      <p:bldP spid="6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Propagation Distance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16</a:t>
            </a:fld>
            <a:endParaRPr lang="en-GB"/>
          </a:p>
        </p:txBody>
      </p:sp>
      <p:pic>
        <p:nvPicPr>
          <p:cNvPr id="1026" name="Picture 2" descr="G:\Projects\ILHC\MS\StochasticCooling\Test2015\Plots\PropagationDistan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09625"/>
            <a:ext cx="7620000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355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701274"/>
            <a:ext cx="5087126" cy="3766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First </a:t>
            </a:r>
            <a:r>
              <a:rPr lang="en-GB" b="1" dirty="0" smtClean="0">
                <a:solidFill>
                  <a:srgbClr val="FF0000"/>
                </a:solidFill>
              </a:rPr>
              <a:t>Preliminary</a:t>
            </a:r>
            <a:r>
              <a:rPr lang="en-GB" b="1" dirty="0" smtClean="0"/>
              <a:t> Cavity Design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548680"/>
            <a:ext cx="8496944" cy="6120680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Resonant freq. = 4.8 GHz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K</a:t>
            </a:r>
            <a:r>
              <a:rPr lang="en-GB" dirty="0" smtClean="0"/>
              <a:t>ick voltage V = 3 </a:t>
            </a:r>
            <a:r>
              <a:rPr lang="en-GB" dirty="0" smtClean="0"/>
              <a:t>kV (RMS?)</a:t>
            </a:r>
            <a:endParaRPr lang="en-GB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Power consumption P = 38 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filling Time = 111 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loaded Q = 1680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R/Q = 142 Ohm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Inner radius r = 20 mm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Length L = 120 mm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39552" y="5949280"/>
            <a:ext cx="2234907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dirty="0"/>
              <a:t>S. </a:t>
            </a:r>
            <a:r>
              <a:rPr lang="en-GB" dirty="0" err="1"/>
              <a:t>Verdu</a:t>
            </a:r>
            <a:r>
              <a:rPr lang="en-GB" dirty="0"/>
              <a:t> Andres (BNL)</a:t>
            </a:r>
          </a:p>
        </p:txBody>
      </p:sp>
    </p:spTree>
    <p:extLst>
      <p:ext uri="{BB962C8B-B14F-4D97-AF65-F5344CB8AC3E}">
        <p14:creationId xmlns:p14="http://schemas.microsoft.com/office/powerpoint/2010/main" val="219409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Cooling System Commissioning and Operation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20688"/>
            <a:ext cx="8496944" cy="6120680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Measure resonant frequency of the cavity:</a:t>
            </a:r>
          </a:p>
          <a:p>
            <a:pPr lvl="1"/>
            <a:r>
              <a:rPr lang="en-GB" dirty="0"/>
              <a:t>If necessary adjust by changing temperature with heaters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Could be done without beam.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Check (beam) positions of pickup and cavity:</a:t>
            </a:r>
          </a:p>
          <a:p>
            <a:pPr lvl="1"/>
            <a:r>
              <a:rPr lang="en-GB" dirty="0" smtClean="0"/>
              <a:t>Beam should be centred in pickup and cavity to achieve best signal, max. kick and avoid beam losses.</a:t>
            </a:r>
          </a:p>
          <a:p>
            <a:pPr lvl="1"/>
            <a:r>
              <a:rPr lang="en-GB" dirty="0" smtClean="0"/>
              <a:t>Move pickup plates as close to the beam as possible to enhance signal.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Optimise delays and signal positions:</a:t>
            </a:r>
          </a:p>
          <a:p>
            <a:pPr lvl="1"/>
            <a:r>
              <a:rPr lang="en-GB" dirty="0"/>
              <a:t>Centre revolution line in pickup signal.</a:t>
            </a:r>
          </a:p>
          <a:p>
            <a:pPr lvl="1"/>
            <a:r>
              <a:rPr lang="en-GB" dirty="0"/>
              <a:t>Adjust 1-turn-delay of Notch-filter to get optimal difference </a:t>
            </a:r>
            <a:r>
              <a:rPr lang="en-GB" dirty="0" smtClean="0"/>
              <a:t>signal (for correct amount and sign of kick).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Measure reference BTFs and adjust amplitude and phase of the kick with the I/Q modulator.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Repeat BTF measurement and adjustment from time to time during the experiment to ensure optimal cooling.</a:t>
            </a:r>
          </a:p>
          <a:p>
            <a:pPr lvl="1"/>
            <a:r>
              <a:rPr lang="en-GB" dirty="0" smtClean="0">
                <a:solidFill>
                  <a:srgbClr val="000000"/>
                </a:solidFill>
              </a:rPr>
              <a:t>Cavity will be not available for cooling during the BTF measurement.</a:t>
            </a:r>
            <a:endParaRPr lang="en-GB" dirty="0">
              <a:solidFill>
                <a:srgbClr val="000000"/>
              </a:solidFill>
            </a:endParaRPr>
          </a:p>
          <a:p>
            <a:endParaRPr lang="en-GB" dirty="0"/>
          </a:p>
          <a:p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2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Cooling Simulation at Flat Top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19</a:t>
            </a:fld>
            <a:endParaRPr lang="en-GB" dirty="0"/>
          </a:p>
        </p:txBody>
      </p:sp>
      <p:pic>
        <p:nvPicPr>
          <p:cNvPr id="1026" name="Picture 2" descr="G:\Projects\ILHC\MS\StochasticCooling\tEST2015\Plots\BunchLengthEvolution_longBunches_scanGains_5kV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184" y="620688"/>
            <a:ext cx="2908312" cy="201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Projects\ILHC\MS\StochasticCooling\tEST2015\Plots\BunchLengthEvolution_longBunches_scanGains_noLimi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3024336" cy="209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Projects\ILHC\MS\StochasticCooling\tEST2015\Plots\BunchLengthEvolution_longBunches_scanVmax_300e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20688"/>
            <a:ext cx="2985120" cy="207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4370" y="2852936"/>
                <a:ext cx="8682126" cy="3255168"/>
              </a:xfrm>
            </p:spPr>
            <p:txBody>
              <a:bodyPr>
                <a:normAutofit fontScale="85000" lnSpcReduction="10000"/>
              </a:bodyPr>
              <a:lstStyle/>
              <a:p>
                <a:pPr marL="514350" indent="-514350">
                  <a:buFont typeface="+mj-lt"/>
                  <a:buAutoNum type="arabicParenR"/>
                </a:pPr>
                <a:r>
                  <a:rPr lang="en-GB" dirty="0" smtClean="0"/>
                  <a:t>Scan over cooling gains: 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 smtClean="0"/>
                  <a:t>No further improvement of cooling rate for  gains &gt; 300e7.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GB" dirty="0" smtClean="0"/>
                  <a:t>Scan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max</m:t>
                        </m:r>
                      </m:sub>
                    </m:sSub>
                    <m:r>
                      <a:rPr lang="en-GB" b="0" i="0" smtClean="0">
                        <a:latin typeface="Cambria Math"/>
                      </a:rPr>
                      <m:t>:</m:t>
                    </m:r>
                  </m:oMath>
                </a14:m>
                <a:r>
                  <a:rPr lang="en-GB" dirty="0" smtClean="0"/>
                  <a:t> 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/>
                  <a:t>A</a:t>
                </a:r>
                <a:r>
                  <a:rPr lang="en-GB" dirty="0" smtClean="0"/>
                  <a:t>t least 5kV are required to get a sufficient cooling rate.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>
                    <a:solidFill>
                      <a:srgbClr val="C00000"/>
                    </a:solidFill>
                  </a:rPr>
                  <a:t>Effect on FWHM is </a:t>
                </a:r>
                <a:r>
                  <a:rPr lang="en-GB" dirty="0" smtClean="0">
                    <a:solidFill>
                      <a:srgbClr val="C00000"/>
                    </a:solidFill>
                  </a:rPr>
                  <a:t>still small.</a:t>
                </a:r>
                <a:endParaRPr lang="en-GB" dirty="0" smtClean="0"/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GB" dirty="0" smtClean="0"/>
                  <a:t>Scan over gains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GB" dirty="0" smtClean="0"/>
                  <a:t> = 5kV: 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/>
                  <a:t>B</a:t>
                </a:r>
                <a:r>
                  <a:rPr lang="en-GB" dirty="0" smtClean="0"/>
                  <a:t>unches split up in two groups: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i="1" dirty="0" smtClean="0"/>
                  <a:t>Inefficient cooling</a:t>
                </a:r>
                <a:r>
                  <a:rPr lang="en-GB" dirty="0" smtClean="0"/>
                  <a:t>: almost no change to non-cooled bunch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i="1" dirty="0" smtClean="0"/>
                  <a:t>Efficient cooling </a:t>
                </a:r>
                <a:r>
                  <a:rPr lang="en-GB" dirty="0" smtClean="0"/>
                  <a:t>: </a:t>
                </a:r>
                <a:r>
                  <a:rPr lang="en-GB" dirty="0"/>
                  <a:t>for gains &gt; 50e7 all </a:t>
                </a:r>
                <a:r>
                  <a:rPr lang="en-GB" dirty="0" smtClean="0"/>
                  <a:t>bunches have equal cooling rate.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4370" y="2852936"/>
                <a:ext cx="8682126" cy="3255168"/>
              </a:xfrm>
              <a:blipFill rotWithShape="1">
                <a:blip r:embed="rId5"/>
                <a:stretch>
                  <a:fillRect l="-1053" t="-2809" b="-28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483768" y="6165304"/>
                <a:ext cx="4376006" cy="461665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1" i="1" smtClean="0">
                        <a:solidFill>
                          <a:srgbClr val="C00000"/>
                        </a:solidFill>
                        <a:latin typeface="Cambria Math"/>
                        <a:sym typeface="Mathematica1"/>
                      </a:rPr>
                      <m:t> </m:t>
                    </m:r>
                    <m:sSub>
                      <m:sSubPr>
                        <m:ctrlPr>
                          <a:rPr lang="en-GB" sz="2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GB" sz="2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sz="2400" b="1" dirty="0" smtClean="0">
                    <a:solidFill>
                      <a:srgbClr val="C00000"/>
                    </a:solidFill>
                  </a:rPr>
                  <a:t> = 5kV   &amp;   gain = 50e7</a:t>
                </a:r>
                <a:endParaRPr lang="en-GB" sz="2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6165304"/>
                <a:ext cx="4376006" cy="461665"/>
              </a:xfrm>
              <a:prstGeom prst="rect">
                <a:avLst/>
              </a:prstGeom>
              <a:blipFill rotWithShape="1">
                <a:blip r:embed="rId6"/>
                <a:stretch>
                  <a:fillRect t="-7407" b="-23457"/>
                </a:stretch>
              </a:blipFill>
              <a:ln w="2857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1361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The Idea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48680"/>
            <a:ext cx="8496944" cy="6120680"/>
          </a:xfrm>
        </p:spPr>
        <p:txBody>
          <a:bodyPr>
            <a:normAutofit/>
          </a:bodyPr>
          <a:lstStyle/>
          <a:p>
            <a:r>
              <a:rPr lang="en-GB" dirty="0" smtClean="0"/>
              <a:t>Install reduced </a:t>
            </a:r>
            <a:r>
              <a:rPr lang="en-GB" b="1" dirty="0" smtClean="0">
                <a:solidFill>
                  <a:srgbClr val="C00000"/>
                </a:solidFill>
              </a:rPr>
              <a:t>longitudinal stochastic cooling</a:t>
            </a:r>
            <a:r>
              <a:rPr lang="en-GB" b="1" dirty="0" smtClean="0"/>
              <a:t> </a:t>
            </a:r>
            <a:r>
              <a:rPr lang="en-GB" dirty="0" smtClean="0"/>
              <a:t>system in the LHC (IR4) using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b="1" dirty="0" smtClean="0"/>
              <a:t>existing </a:t>
            </a:r>
            <a:r>
              <a:rPr lang="en-GB" b="1" dirty="0" err="1" smtClean="0"/>
              <a:t>Schottky</a:t>
            </a:r>
            <a:r>
              <a:rPr lang="en-GB" b="1" dirty="0" smtClean="0"/>
              <a:t> Pickups </a:t>
            </a:r>
            <a:r>
              <a:rPr lang="en-GB" dirty="0" smtClean="0"/>
              <a:t>at 4.8GHz,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only </a:t>
            </a:r>
            <a:r>
              <a:rPr lang="en-GB" b="1" dirty="0" smtClean="0"/>
              <a:t>1 longitudinal cavity </a:t>
            </a:r>
            <a:r>
              <a:rPr lang="en-GB" dirty="0" smtClean="0"/>
              <a:t>at 4.8GHz resonant frequency,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+ other required equipment (see later).</a:t>
            </a:r>
          </a:p>
          <a:p>
            <a:pPr lvl="1"/>
            <a:endParaRPr lang="en-GB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C00000"/>
                </a:solidFill>
              </a:rPr>
              <a:t>Cool</a:t>
            </a:r>
            <a:r>
              <a:rPr lang="en-GB" sz="2800" dirty="0" smtClean="0">
                <a:solidFill>
                  <a:srgbClr val="C00000"/>
                </a:solidFill>
              </a:rPr>
              <a:t> </a:t>
            </a:r>
            <a:r>
              <a:rPr lang="en-GB" sz="2800" b="1" dirty="0" smtClean="0">
                <a:solidFill>
                  <a:srgbClr val="C00000"/>
                </a:solidFill>
              </a:rPr>
              <a:t>a low intensity </a:t>
            </a:r>
            <a:r>
              <a:rPr lang="en-GB" sz="2800" b="1" dirty="0" err="1" smtClean="0">
                <a:solidFill>
                  <a:srgbClr val="C00000"/>
                </a:solidFill>
              </a:rPr>
              <a:t>Pb</a:t>
            </a:r>
            <a:r>
              <a:rPr lang="en-GB" sz="2800" b="1" dirty="0" smtClean="0">
                <a:solidFill>
                  <a:srgbClr val="C00000"/>
                </a:solidFill>
              </a:rPr>
              <a:t>-test-bunch </a:t>
            </a:r>
            <a:r>
              <a:rPr lang="en-GB" sz="2800" dirty="0" smtClean="0"/>
              <a:t>and observe the bunch length reduction over time.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Parasitic</a:t>
            </a:r>
            <a:r>
              <a:rPr lang="en-GB" sz="2800" dirty="0" smtClean="0"/>
              <a:t> experiment: </a:t>
            </a:r>
          </a:p>
          <a:p>
            <a:pPr marL="742950" lvl="2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 Long commissioning time required!</a:t>
            </a:r>
          </a:p>
          <a:p>
            <a:pPr marL="742950" lvl="2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 Gate on particular bunch in filling pattern.</a:t>
            </a:r>
          </a:p>
          <a:p>
            <a:pPr marL="742950" lvl="2" indent="-342900">
              <a:buFont typeface="Wingdings" panose="05000000000000000000" pitchFamily="2" charset="2"/>
              <a:buChar char="Ø"/>
            </a:pPr>
            <a:r>
              <a:rPr lang="en-GB" sz="2400" b="1" dirty="0" smtClean="0"/>
              <a:t> Take data for every fill</a:t>
            </a:r>
            <a:r>
              <a:rPr lang="en-GB" sz="240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Cooling Simulation Flat Top – short bunches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20</a:t>
            </a:fld>
            <a:endParaRPr lang="en-GB"/>
          </a:p>
        </p:txBody>
      </p:sp>
      <p:pic>
        <p:nvPicPr>
          <p:cNvPr id="3074" name="Picture 2" descr="G:\Projects\ILHC\MS\StochasticCooling\tEST2015\Plots\FWHMEvolution_shortBunches_scanGains_5kV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383" y="3645024"/>
            <a:ext cx="2958113" cy="2052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Projects\ILHC\MS\StochasticCooling\tEST2015\Plots\FWHMEvolution_shortBunches_scanGains_noLimi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17032"/>
            <a:ext cx="2903338" cy="201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Projects\ILHC\MS\StochasticCooling\tEST2015\Plots\FWHMEvolution_shortBunches_scanVmax_300e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587" y="3717032"/>
            <a:ext cx="2914573" cy="202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G:\Projects\ILHC\MS\StochasticCooling\tEST2015\Plots\BunchLengthEvolution_shortBunches_scanVmax_300e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283505"/>
            <a:ext cx="3092605" cy="214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G:\Projects\ILHC\MS\StochasticCooling\tEST2015\Plots\BunchLengthEvolution_shortBunches_scanGains_5kV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437" y="1313676"/>
            <a:ext cx="3007984" cy="208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G:\Projects\ILHC\MS\StochasticCooling\tEST2015\Plots\BunchLengthEvolution_shortBunches_scanGains_noLimi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76140"/>
            <a:ext cx="3062091" cy="2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682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Cooling Simulation at Injection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21</a:t>
            </a:fld>
            <a:endParaRPr lang="en-GB" dirty="0"/>
          </a:p>
        </p:txBody>
      </p:sp>
      <p:pic>
        <p:nvPicPr>
          <p:cNvPr id="5122" name="Picture 2" descr="G:\Projects\ILHC\MS\StochasticCooling\tEST2015\Plots\BunchLengthEvolution_longBunches_scanVmax_50e7_inj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664" y="548680"/>
            <a:ext cx="2978504" cy="206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Projects\ILHC\MS\StochasticCooling\tEST2015\Plots\BunchLengthEvolution_longBunches_scanGains_5kV_inj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000" y="548680"/>
            <a:ext cx="2978504" cy="206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:\Projects\ILHC\MS\StochasticCooling\tEST2015\Plots\BunchLengthEvolution_longBunches_scanGains_noLimit_inj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8" y="548680"/>
            <a:ext cx="2978504" cy="206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4370" y="2564904"/>
                <a:ext cx="8496944" cy="3615208"/>
              </a:xfrm>
            </p:spPr>
            <p:txBody>
              <a:bodyPr>
                <a:normAutofit fontScale="85000" lnSpcReduction="10000"/>
              </a:bodyPr>
              <a:lstStyle/>
              <a:p>
                <a:pPr marL="514350" indent="-514350">
                  <a:buFont typeface="+mj-lt"/>
                  <a:buAutoNum type="arabicParenR"/>
                </a:pPr>
                <a:r>
                  <a:rPr lang="en-GB" dirty="0" smtClean="0"/>
                  <a:t>Scan over cooling gains: 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>
                    <a:solidFill>
                      <a:srgbClr val="C00000"/>
                    </a:solidFill>
                  </a:rPr>
                  <a:t>S</a:t>
                </a:r>
                <a:r>
                  <a:rPr lang="en-GB" dirty="0" smtClean="0">
                    <a:solidFill>
                      <a:srgbClr val="C00000"/>
                    </a:solidFill>
                  </a:rPr>
                  <a:t>plitting into two groups with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clear and fast observation of cooling</a:t>
                </a:r>
                <a:r>
                  <a:rPr lang="en-GB" dirty="0" smtClean="0">
                    <a:solidFill>
                      <a:srgbClr val="C00000"/>
                    </a:solidFill>
                  </a:rPr>
                  <a:t>.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/>
                  <a:t>N</a:t>
                </a:r>
                <a:r>
                  <a:rPr lang="en-GB" dirty="0" smtClean="0"/>
                  <a:t>o further improvement of cooling rate for  gains &gt; 100e7.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GB" dirty="0" smtClean="0"/>
                  <a:t>Scan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max</m:t>
                        </m:r>
                      </m:sub>
                    </m:sSub>
                    <m:r>
                      <a:rPr lang="en-GB" b="0" i="0" smtClean="0">
                        <a:latin typeface="Cambria Math"/>
                      </a:rPr>
                      <m:t>:</m:t>
                    </m:r>
                  </m:oMath>
                </a14:m>
                <a:r>
                  <a:rPr lang="en-GB" dirty="0" smtClean="0"/>
                  <a:t> 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 smtClean="0"/>
                  <a:t>2kV </a:t>
                </a:r>
                <a:r>
                  <a:rPr lang="en-GB" dirty="0"/>
                  <a:t>show small cooling effect already</a:t>
                </a:r>
                <a:r>
                  <a:rPr lang="en-GB" dirty="0" smtClean="0"/>
                  <a:t>.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 smtClean="0"/>
                  <a:t>5kV are required to get a sufficient cooling rate. 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GB" dirty="0" smtClean="0"/>
                  <a:t>Scan over gains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GB" dirty="0" smtClean="0"/>
                  <a:t> = 5kV: 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/>
                  <a:t>B</a:t>
                </a:r>
                <a:r>
                  <a:rPr lang="en-GB" dirty="0" smtClean="0"/>
                  <a:t>unches split up in two groups: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i="1" dirty="0" smtClean="0"/>
                  <a:t>Inefficient cooling</a:t>
                </a:r>
                <a:r>
                  <a:rPr lang="en-GB" dirty="0" smtClean="0"/>
                  <a:t>: almost no change to non-cooled bunch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i="1" dirty="0" smtClean="0"/>
                  <a:t>Efficient cooling </a:t>
                </a:r>
                <a:r>
                  <a:rPr lang="en-GB" dirty="0" smtClean="0"/>
                  <a:t>: </a:t>
                </a:r>
                <a:r>
                  <a:rPr lang="en-GB" dirty="0"/>
                  <a:t>for gains &gt; 50e7 all bunches have equal cooling rate.</a:t>
                </a:r>
              </a:p>
            </p:txBody>
          </p:sp>
        </mc:Choice>
        <mc:Fallback xmlns="">
          <p:sp>
            <p:nvSpPr>
              <p:cNvPr id="11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4370" y="2564904"/>
                <a:ext cx="8496944" cy="3615208"/>
              </a:xfrm>
              <a:blipFill rotWithShape="1">
                <a:blip r:embed="rId5"/>
                <a:stretch>
                  <a:fillRect l="-1076" t="-2530" b="-18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971600" y="6165304"/>
                <a:ext cx="7160422" cy="461665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1" i="1" smtClean="0">
                        <a:solidFill>
                          <a:srgbClr val="C00000"/>
                        </a:solidFill>
                        <a:latin typeface="Cambria Math"/>
                        <a:sym typeface="Mathematica1"/>
                      </a:rPr>
                      <m:t> </m:t>
                    </m:r>
                    <m:sSub>
                      <m:sSubPr>
                        <m:ctrlPr>
                          <a:rPr lang="en-GB" sz="2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GB" sz="2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sz="2400" b="1" dirty="0" smtClean="0">
                    <a:solidFill>
                      <a:srgbClr val="C00000"/>
                    </a:solidFill>
                  </a:rPr>
                  <a:t> = 5kV   &amp;   gain = 50e7  &amp; fast and clear effect</a:t>
                </a:r>
                <a:endParaRPr lang="en-GB" sz="2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6165304"/>
                <a:ext cx="7160422" cy="461665"/>
              </a:xfrm>
              <a:prstGeom prst="rect">
                <a:avLst/>
              </a:prstGeom>
              <a:blipFill rotWithShape="1">
                <a:blip r:embed="rId6"/>
                <a:stretch>
                  <a:fillRect t="-7407" r="-85" b="-23457"/>
                </a:stretch>
              </a:blipFill>
              <a:ln w="2857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24618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Cooling Simulation </a:t>
            </a:r>
            <a:r>
              <a:rPr lang="en-GB" dirty="0" smtClean="0"/>
              <a:t>Injection – </a:t>
            </a:r>
            <a:r>
              <a:rPr lang="en-GB" dirty="0"/>
              <a:t>short bunches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22</a:t>
            </a:fld>
            <a:endParaRPr lang="en-GB"/>
          </a:p>
        </p:txBody>
      </p:sp>
      <p:pic>
        <p:nvPicPr>
          <p:cNvPr id="4098" name="Picture 2" descr="G:\Projects\ILHC\MS\StochasticCooling\tEST2015\Plots\BunchLengthEvolution_shortBunches_scanGains_noLimit_inj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290626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Projects\ILHC\MS\StochasticCooling\tEST2015\Plots\BunchLengthEvolution_shortBunches_scanVmax_50e7_inj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73" y="836712"/>
            <a:ext cx="290626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:\Projects\ILHC\MS\StochasticCooling\tEST2015\Plots\BunchLengthEvolution_shortBunches_scanGains_5kV_inj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836712"/>
            <a:ext cx="290626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G:\Projects\ILHC\MS\StochasticCooling\tEST2015\Plots\FWHMEvolution_shortBunches_scanVmax_50e7_inj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354" y="3352030"/>
            <a:ext cx="3093814" cy="214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G:\Projects\ILHC\MS\StochasticCooling\tEST2015\Plots\FWHMEvolution_shortBunches_scanGains_5kV_inj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395" y="3356992"/>
            <a:ext cx="3093814" cy="214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G:\Projects\ILHC\MS\StochasticCooling\tEST2015\Plots\FWHMEvolution_shortBunches_scanGains_noLimit_inj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1" y="3356992"/>
            <a:ext cx="3093814" cy="214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808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Tunnel Equipment in IR4</a:t>
            </a:r>
            <a:endParaRPr lang="en-GB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</a:t>
            </a:fld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912019"/>
            <a:ext cx="8690159" cy="580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2913" y="2504957"/>
            <a:ext cx="8611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s from</a:t>
            </a:r>
          </a:p>
          <a:p>
            <a:r>
              <a:rPr lang="en-GB" sz="2000" b="1" dirty="0" smtClean="0"/>
              <a:t> IP1</a:t>
            </a:r>
            <a:endParaRPr lang="en-GB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00669" y="5003884"/>
            <a:ext cx="192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Schottky</a:t>
            </a:r>
            <a:r>
              <a:rPr lang="en-GB" sz="2000" dirty="0" smtClean="0"/>
              <a:t> Pickups</a:t>
            </a:r>
            <a:endParaRPr lang="en-GB" sz="20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7020272" y="4077072"/>
            <a:ext cx="144016" cy="9268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5" idx="1"/>
          </p:cNvCxnSpPr>
          <p:nvPr/>
        </p:nvCxnSpPr>
        <p:spPr>
          <a:xfrm flipV="1">
            <a:off x="7883942" y="4038435"/>
            <a:ext cx="256668" cy="96544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 rot="16200000">
                <a:off x="462614" y="2788771"/>
                <a:ext cx="1797287" cy="923330"/>
              </a:xfrm>
              <a:prstGeom prst="rect">
                <a:avLst/>
              </a:prstGeom>
              <a:ln w="28575">
                <a:noFill/>
              </a:ln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mtClean="0">
                          <a:solidFill>
                            <a:srgbClr val="0427BC"/>
                          </a:solidFill>
                          <a:latin typeface="Cambria Math"/>
                        </a:rPr>
                        <m:t>BQKV</m:t>
                      </m:r>
                      <m:r>
                        <a:rPr lang="en-GB" smtClean="0">
                          <a:solidFill>
                            <a:srgbClr val="0427BC"/>
                          </a:solidFill>
                          <a:latin typeface="Cambria Math"/>
                        </a:rPr>
                        <m:t>.6</m:t>
                      </m:r>
                      <m:r>
                        <m:rPr>
                          <m:sty m:val="p"/>
                        </m:rPr>
                        <a:rPr lang="en-GB" smtClean="0">
                          <a:solidFill>
                            <a:srgbClr val="0427BC"/>
                          </a:solidFill>
                          <a:latin typeface="Cambria Math"/>
                        </a:rPr>
                        <m:t>L</m:t>
                      </m:r>
                      <m:r>
                        <a:rPr lang="en-GB" smtClean="0">
                          <a:solidFill>
                            <a:srgbClr val="0427BC"/>
                          </a:solidFill>
                          <a:latin typeface="Cambria Math"/>
                        </a:rPr>
                        <m:t>4.</m:t>
                      </m:r>
                      <m:r>
                        <m:rPr>
                          <m:sty m:val="p"/>
                        </m:rPr>
                        <a:rPr lang="en-GB" smtClean="0">
                          <a:solidFill>
                            <a:srgbClr val="0427BC"/>
                          </a:solidFill>
                          <a:latin typeface="Cambria Math"/>
                        </a:rPr>
                        <m:t>B</m:t>
                      </m:r>
                      <m:r>
                        <a:rPr lang="en-GB" smtClean="0">
                          <a:solidFill>
                            <a:srgbClr val="0427BC"/>
                          </a:solidFill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en-GB" dirty="0" smtClean="0">
                  <a:solidFill>
                    <a:srgbClr val="0427BC"/>
                  </a:solidFill>
                  <a:latin typeface="+mj-lt"/>
                </a:endParaRPr>
              </a:p>
              <a:p>
                <a:pPr algn="r"/>
                <a:endParaRPr lang="en-GB" dirty="0" smtClean="0">
                  <a:solidFill>
                    <a:srgbClr val="0427BC"/>
                  </a:solidFill>
                  <a:latin typeface="+mj-lt"/>
                </a:endParaRPr>
              </a:p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>
                          <a:solidFill>
                            <a:srgbClr val="0427BC"/>
                          </a:solidFill>
                          <a:latin typeface="Cambria Math"/>
                        </a:rPr>
                        <m:t>BQKH</m:t>
                      </m:r>
                      <m:r>
                        <a:rPr lang="en-GB">
                          <a:solidFill>
                            <a:srgbClr val="0427BC"/>
                          </a:solidFill>
                          <a:latin typeface="Cambria Math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GB">
                          <a:solidFill>
                            <a:srgbClr val="0427BC"/>
                          </a:solidFill>
                          <a:latin typeface="Cambria Math"/>
                        </a:rPr>
                        <m:t>B</m:t>
                      </m:r>
                      <m:r>
                        <a:rPr lang="en-GB">
                          <a:solidFill>
                            <a:srgbClr val="0427BC"/>
                          </a:solidFill>
                          <a:latin typeface="Cambria Math"/>
                        </a:rPr>
                        <m:t>6</m:t>
                      </m:r>
                      <m:r>
                        <m:rPr>
                          <m:sty m:val="p"/>
                        </m:rPr>
                        <a:rPr lang="en-GB">
                          <a:solidFill>
                            <a:srgbClr val="0427BC"/>
                          </a:solidFill>
                          <a:latin typeface="Cambria Math"/>
                        </a:rPr>
                        <m:t>L</m:t>
                      </m:r>
                      <m:r>
                        <a:rPr lang="en-GB">
                          <a:solidFill>
                            <a:srgbClr val="0427BC"/>
                          </a:solidFill>
                          <a:latin typeface="Cambria Math"/>
                        </a:rPr>
                        <m:t>4.</m:t>
                      </m:r>
                      <m:r>
                        <m:rPr>
                          <m:sty m:val="p"/>
                        </m:rPr>
                        <a:rPr lang="en-GB">
                          <a:solidFill>
                            <a:srgbClr val="0427BC"/>
                          </a:solidFill>
                          <a:latin typeface="Cambria Math"/>
                        </a:rPr>
                        <m:t>B</m:t>
                      </m:r>
                      <m:r>
                        <a:rPr lang="en-GB">
                          <a:solidFill>
                            <a:srgbClr val="0427BC"/>
                          </a:solidFill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en-GB" dirty="0" smtClean="0">
                  <a:solidFill>
                    <a:srgbClr val="0427BC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62614" y="2788771"/>
                <a:ext cx="1797287" cy="923330"/>
              </a:xfrm>
              <a:prstGeom prst="rect">
                <a:avLst/>
              </a:prstGeom>
              <a:blipFill rotWithShape="1">
                <a:blip r:embed="rId3"/>
                <a:stretch>
                  <a:fillRect r="-3311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/>
          <p:cNvCxnSpPr/>
          <p:nvPr/>
        </p:nvCxnSpPr>
        <p:spPr>
          <a:xfrm>
            <a:off x="1691680" y="1732166"/>
            <a:ext cx="5184576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30642" y="1547500"/>
            <a:ext cx="77938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253m</a:t>
            </a:r>
            <a:endParaRPr lang="en-GB" sz="20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804248" y="1547500"/>
            <a:ext cx="1336361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36296" y="1331476"/>
            <a:ext cx="64953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58m</a:t>
            </a:r>
            <a:endParaRPr lang="en-GB" sz="200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1043608" y="1268760"/>
            <a:ext cx="7097001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499992" y="1052736"/>
            <a:ext cx="77938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339m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" name="Rectangle 1023"/>
              <p:cNvSpPr/>
              <p:nvPr/>
            </p:nvSpPr>
            <p:spPr>
              <a:xfrm rot="16200000">
                <a:off x="6716089" y="2797080"/>
                <a:ext cx="1819729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>
                          <a:solidFill>
                            <a:srgbClr val="FF0000"/>
                          </a:solidFill>
                          <a:latin typeface="Cambria Math"/>
                        </a:rPr>
                        <m:t>BQKH</m:t>
                      </m:r>
                      <m:r>
                        <a:rPr lang="en-GB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GB">
                          <a:solidFill>
                            <a:srgbClr val="FF0000"/>
                          </a:solidFill>
                          <a:latin typeface="Cambria Math"/>
                        </a:rPr>
                        <m:t>A</m:t>
                      </m:r>
                      <m:r>
                        <a:rPr lang="en-GB">
                          <a:solidFill>
                            <a:srgbClr val="FF0000"/>
                          </a:solidFill>
                          <a:latin typeface="Cambria Math"/>
                        </a:rPr>
                        <m:t>6</m:t>
                      </m:r>
                      <m:r>
                        <m:rPr>
                          <m:sty m:val="p"/>
                        </m:rPr>
                        <a:rPr lang="en-GB">
                          <a:solidFill>
                            <a:srgbClr val="FF0000"/>
                          </a:solidFill>
                          <a:latin typeface="Cambria Math"/>
                        </a:rPr>
                        <m:t>R</m:t>
                      </m:r>
                      <m:r>
                        <a:rPr lang="en-GB">
                          <a:solidFill>
                            <a:srgbClr val="FF0000"/>
                          </a:solidFill>
                          <a:latin typeface="Cambria Math"/>
                        </a:rPr>
                        <m:t>4.</m:t>
                      </m:r>
                      <m:r>
                        <m:rPr>
                          <m:sty m:val="p"/>
                        </m:rPr>
                        <a:rPr lang="en-GB">
                          <a:solidFill>
                            <a:srgbClr val="FF0000"/>
                          </a:solidFill>
                          <a:latin typeface="Cambria Math"/>
                        </a:rPr>
                        <m:t>B</m:t>
                      </m:r>
                      <m:r>
                        <a:rPr lang="en-GB">
                          <a:solidFill>
                            <a:srgbClr val="FF0000"/>
                          </a:solidFill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en-GB" dirty="0" smtClean="0">
                  <a:solidFill>
                    <a:srgbClr val="FF0000"/>
                  </a:solidFill>
                </a:endParaRPr>
              </a:p>
              <a:p>
                <a:pPr algn="r"/>
                <a:endParaRPr lang="en-GB" dirty="0" smtClean="0">
                  <a:solidFill>
                    <a:srgbClr val="FF0000"/>
                  </a:solidFill>
                </a:endParaRPr>
              </a:p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>
                          <a:solidFill>
                            <a:srgbClr val="FF0000"/>
                          </a:solidFill>
                          <a:latin typeface="Cambria Math"/>
                        </a:rPr>
                        <m:t>BQKV</m:t>
                      </m:r>
                      <m:r>
                        <a:rPr lang="en-GB">
                          <a:solidFill>
                            <a:srgbClr val="FF0000"/>
                          </a:solidFill>
                          <a:latin typeface="Cambria Math"/>
                        </a:rPr>
                        <m:t>.6</m:t>
                      </m:r>
                      <m:r>
                        <m:rPr>
                          <m:sty m:val="p"/>
                        </m:rPr>
                        <a:rPr lang="en-GB">
                          <a:solidFill>
                            <a:srgbClr val="FF0000"/>
                          </a:solidFill>
                          <a:latin typeface="Cambria Math"/>
                        </a:rPr>
                        <m:t>R</m:t>
                      </m:r>
                      <m:r>
                        <a:rPr lang="en-GB">
                          <a:solidFill>
                            <a:srgbClr val="FF0000"/>
                          </a:solidFill>
                          <a:latin typeface="Cambria Math"/>
                        </a:rPr>
                        <m:t>4.</m:t>
                      </m:r>
                      <m:r>
                        <m:rPr>
                          <m:sty m:val="p"/>
                        </m:rPr>
                        <a:rPr lang="en-GB">
                          <a:solidFill>
                            <a:srgbClr val="FF0000"/>
                          </a:solidFill>
                          <a:latin typeface="Cambria Math"/>
                        </a:rPr>
                        <m:t>B</m:t>
                      </m:r>
                      <m:r>
                        <a:rPr lang="en-GB" smtClean="0">
                          <a:solidFill>
                            <a:srgbClr val="FF0000"/>
                          </a:solidFill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en-GB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24" name="Rectangle 10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716089" y="2797080"/>
                <a:ext cx="1819729" cy="923330"/>
              </a:xfrm>
              <a:prstGeom prst="rect">
                <a:avLst/>
              </a:prstGeom>
              <a:blipFill rotWithShape="1">
                <a:blip r:embed="rId4"/>
                <a:stretch>
                  <a:fillRect r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6566053" y="2319720"/>
            <a:ext cx="568890" cy="1901368"/>
            <a:chOff x="6604690" y="2437415"/>
            <a:chExt cx="568890" cy="190136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/>
                <p:cNvSpPr/>
                <p:nvPr/>
              </p:nvSpPr>
              <p:spPr>
                <a:xfrm rot="16200000">
                  <a:off x="6038230" y="3203433"/>
                  <a:ext cx="1901368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0427BC"/>
                            </a:solidFill>
                            <a:latin typeface="Cambria Math"/>
                          </a:rPr>
                          <m:t>BQSV</m:t>
                        </m:r>
                        <m:r>
                          <a:rPr lang="en-GB">
                            <a:solidFill>
                              <a:srgbClr val="0427BC"/>
                            </a:solidFill>
                            <a:latin typeface="Cambria Math"/>
                          </a:rPr>
                          <m:t>.5</m:t>
                        </m:r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0427BC"/>
                            </a:solidFill>
                            <a:latin typeface="Cambria Math"/>
                          </a:rPr>
                          <m:t>R</m:t>
                        </m:r>
                        <m:r>
                          <a:rPr lang="en-GB">
                            <a:solidFill>
                              <a:srgbClr val="0427BC"/>
                            </a:solidFill>
                            <a:latin typeface="Cambria Math"/>
                          </a:rPr>
                          <m:t>4.</m:t>
                        </m:r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0427BC"/>
                            </a:solidFill>
                            <a:latin typeface="Cambria Math"/>
                          </a:rPr>
                          <m:t>B</m:t>
                        </m:r>
                        <m:r>
                          <a:rPr lang="en-GB">
                            <a:solidFill>
                              <a:srgbClr val="0427BC"/>
                            </a:solidFill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en-GB" dirty="0">
                    <a:solidFill>
                      <a:srgbClr val="0427BC"/>
                    </a:solidFill>
                  </a:endParaRPr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6038230" y="3203433"/>
                  <a:ext cx="1901368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r="-1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 rot="16200000">
                  <a:off x="5885486" y="3214817"/>
                  <a:ext cx="180773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FF0000"/>
                            </a:solidFill>
                            <a:latin typeface="Cambria Math"/>
                          </a:rPr>
                          <m:t>BQSH</m:t>
                        </m:r>
                        <m:r>
                          <a:rPr lang="en-GB">
                            <a:solidFill>
                              <a:srgbClr val="FF0000"/>
                            </a:solidFill>
                            <a:latin typeface="Cambria Math"/>
                          </a:rPr>
                          <m:t>.5</m:t>
                        </m:r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FF0000"/>
                            </a:solidFill>
                            <a:latin typeface="Cambria Math"/>
                          </a:rPr>
                          <m:t>R</m:t>
                        </m:r>
                        <m:r>
                          <a:rPr lang="en-GB">
                            <a:solidFill>
                              <a:srgbClr val="FF0000"/>
                            </a:solidFill>
                            <a:latin typeface="Cambria Math"/>
                          </a:rPr>
                          <m:t>4.</m:t>
                        </m:r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FF0000"/>
                            </a:solidFill>
                            <a:latin typeface="Cambria Math"/>
                          </a:rPr>
                          <m:t>B</m:t>
                        </m:r>
                        <m:r>
                          <a:rPr lang="en-GB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885486" y="3214817"/>
                  <a:ext cx="1807739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r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/>
          <p:cNvGrpSpPr/>
          <p:nvPr/>
        </p:nvGrpSpPr>
        <p:grpSpPr>
          <a:xfrm>
            <a:off x="7955944" y="2452908"/>
            <a:ext cx="576496" cy="1624163"/>
            <a:chOff x="7955944" y="2452908"/>
            <a:chExt cx="576496" cy="162416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 rot="16200000">
                  <a:off x="7369943" y="3083102"/>
                  <a:ext cx="1541333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0427BC"/>
                            </a:solidFill>
                            <a:latin typeface="Cambria Math"/>
                          </a:rPr>
                          <m:t>BQSH</m:t>
                        </m:r>
                        <m:r>
                          <a:rPr lang="en-GB">
                            <a:solidFill>
                              <a:srgbClr val="0427BC"/>
                            </a:solidFill>
                            <a:latin typeface="Cambria Math"/>
                          </a:rPr>
                          <m:t>.7</m:t>
                        </m:r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0427BC"/>
                            </a:solidFill>
                            <a:latin typeface="Cambria Math"/>
                          </a:rPr>
                          <m:t>R</m:t>
                        </m:r>
                        <m:r>
                          <a:rPr lang="en-GB">
                            <a:solidFill>
                              <a:srgbClr val="0427BC"/>
                            </a:solidFill>
                            <a:latin typeface="Cambria Math"/>
                          </a:rPr>
                          <m:t>4.</m:t>
                        </m:r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0427BC"/>
                            </a:solidFill>
                            <a:latin typeface="Cambria Math"/>
                          </a:rPr>
                          <m:t>B</m:t>
                        </m:r>
                        <m:r>
                          <a:rPr lang="en-GB">
                            <a:solidFill>
                              <a:srgbClr val="0427BC"/>
                            </a:solidFill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en-GB" dirty="0">
                    <a:solidFill>
                      <a:srgbClr val="0427BC"/>
                    </a:solidFill>
                    <a:latin typeface="Aharoni" panose="02010803020104030203" pitchFamily="2" charset="-79"/>
                  </a:endParaRPr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7369943" y="3083102"/>
                  <a:ext cx="1541333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1984" r="-6557" b="-79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 rot="16200000">
                  <a:off x="7535692" y="3080324"/>
                  <a:ext cx="162416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FF0000"/>
                            </a:solidFill>
                            <a:latin typeface="Cambria Math"/>
                          </a:rPr>
                          <m:t>BQSV</m:t>
                        </m:r>
                        <m:r>
                          <a:rPr lang="en-GB">
                            <a:solidFill>
                              <a:srgbClr val="FF0000"/>
                            </a:solidFill>
                            <a:latin typeface="Cambria Math"/>
                          </a:rPr>
                          <m:t>.7</m:t>
                        </m:r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FF0000"/>
                            </a:solidFill>
                            <a:latin typeface="Cambria Math"/>
                          </a:rPr>
                          <m:t>R</m:t>
                        </m:r>
                        <m:r>
                          <a:rPr lang="en-GB">
                            <a:solidFill>
                              <a:srgbClr val="FF0000"/>
                            </a:solidFill>
                            <a:latin typeface="Cambria Math"/>
                          </a:rPr>
                          <m:t>4.</m:t>
                        </m:r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FF0000"/>
                            </a:solidFill>
                            <a:latin typeface="Cambria Math"/>
                          </a:rPr>
                          <m:t>B</m:t>
                        </m:r>
                        <m:r>
                          <a:rPr lang="en-GB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7535692" y="3080324"/>
                  <a:ext cx="1624163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r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411760" y="3356992"/>
                <a:ext cx="3955891" cy="286232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>
                    <a:sym typeface="Mathematica1"/>
                  </a:rPr>
                  <a:t>To avoid cross-talk between </a:t>
                </a:r>
                <a:r>
                  <a:rPr lang="en-GB" sz="2000" b="1" dirty="0" smtClean="0">
                    <a:sym typeface="Mathematica1"/>
                  </a:rPr>
                  <a:t>pickup </a:t>
                </a:r>
              </a:p>
              <a:p>
                <a:r>
                  <a:rPr lang="en-GB" sz="2000" b="1" dirty="0" smtClean="0">
                    <a:sym typeface="Mathematica1"/>
                  </a:rPr>
                  <a:t>and </a:t>
                </a:r>
                <a:r>
                  <a:rPr lang="en-GB" sz="2000" b="1" dirty="0">
                    <a:sym typeface="Mathematica1"/>
                  </a:rPr>
                  <a:t>k</a:t>
                </a:r>
                <a:r>
                  <a:rPr lang="en-GB" sz="2000" b="1" dirty="0" smtClean="0">
                    <a:sym typeface="Mathematica1"/>
                  </a:rPr>
                  <a:t>icker chose max. separation!</a:t>
                </a:r>
                <a:endParaRPr lang="en-GB" sz="2000" b="1" dirty="0"/>
              </a:p>
              <a:p>
                <a:endParaRPr lang="en-GB" sz="2000" dirty="0"/>
              </a:p>
              <a:p>
                <a:r>
                  <a:rPr lang="en-GB" sz="2000" dirty="0" smtClean="0"/>
                  <a:t>Max. </a:t>
                </a:r>
                <a:r>
                  <a:rPr lang="en-GB" sz="2000" dirty="0"/>
                  <a:t>equipment separation</a:t>
                </a:r>
                <a:endParaRPr lang="en-GB" sz="2000" dirty="0" smtClean="0">
                  <a:solidFill>
                    <a:srgbClr val="FF0000"/>
                  </a:solidFill>
                </a:endParaRPr>
              </a:p>
              <a:p>
                <a:r>
                  <a:rPr lang="en-GB" sz="2000" dirty="0" smtClean="0">
                    <a:solidFill>
                      <a:srgbClr val="FF0000"/>
                    </a:solidFill>
                  </a:rPr>
                  <a:t>B2</a:t>
                </a:r>
                <a:r>
                  <a:rPr lang="en-GB" sz="2000" dirty="0" smtClean="0"/>
                  <a:t>: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/>
                      </a:rPr>
                      <m:t>~</m:t>
                    </m:r>
                  </m:oMath>
                </a14:m>
                <a:r>
                  <a:rPr lang="en-GB" sz="2000" dirty="0" smtClean="0"/>
                  <a:t>60m </a:t>
                </a:r>
              </a:p>
              <a:p>
                <a:r>
                  <a:rPr lang="en-GB" sz="2000" b="1" dirty="0" smtClean="0">
                    <a:solidFill>
                      <a:srgbClr val="0427BC"/>
                    </a:solidFill>
                  </a:rPr>
                  <a:t>B1</a:t>
                </a:r>
                <a:r>
                  <a:rPr lang="en-GB" sz="2000" b="1" dirty="0" smtClean="0"/>
                  <a:t>: </a:t>
                </a:r>
                <a14:m>
                  <m:oMath xmlns:m="http://schemas.openxmlformats.org/officeDocument/2006/math">
                    <m:r>
                      <a:rPr lang="en-GB" sz="2000" b="1" i="1" dirty="0" smtClean="0">
                        <a:latin typeface="Cambria Math"/>
                      </a:rPr>
                      <m:t>~</m:t>
                    </m:r>
                  </m:oMath>
                </a14:m>
                <a:r>
                  <a:rPr lang="en-GB" sz="2000" b="1" dirty="0" smtClean="0"/>
                  <a:t>340m </a:t>
                </a:r>
              </a:p>
              <a:p>
                <a:endParaRPr lang="en-GB" sz="2000" dirty="0" smtClean="0">
                  <a:sym typeface="Mathematica1"/>
                </a:endParaRPr>
              </a:p>
              <a:p>
                <a:r>
                  <a:rPr lang="en-GB" sz="2000" dirty="0" smtClean="0">
                    <a:sym typeface="Mathematica1"/>
                  </a:rPr>
                  <a:t>Note: B1H </a:t>
                </a:r>
                <a:r>
                  <a:rPr lang="en-GB" sz="2000" dirty="0" err="1" smtClean="0">
                    <a:sym typeface="Mathematica1"/>
                  </a:rPr>
                  <a:t>Schottky</a:t>
                </a:r>
                <a:r>
                  <a:rPr lang="en-GB" sz="2000" dirty="0" smtClean="0">
                    <a:sym typeface="Mathematica1"/>
                  </a:rPr>
                  <a:t> pickup </a:t>
                </a:r>
              </a:p>
              <a:p>
                <a:r>
                  <a:rPr lang="en-GB" sz="2000" dirty="0">
                    <a:sym typeface="Mathematica1"/>
                  </a:rPr>
                  <a:t> </a:t>
                </a:r>
                <a:r>
                  <a:rPr lang="en-GB" sz="2000" dirty="0" smtClean="0">
                    <a:sym typeface="Mathematica1"/>
                  </a:rPr>
                  <a:t>          gave best signals in the past.</a:t>
                </a:r>
                <a:endParaRPr lang="en-GB" sz="2000" dirty="0" smtClean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3356992"/>
                <a:ext cx="3955891" cy="2862322"/>
              </a:xfrm>
              <a:prstGeom prst="rect">
                <a:avLst/>
              </a:prstGeom>
              <a:blipFill rotWithShape="1">
                <a:blip r:embed="rId9"/>
                <a:stretch>
                  <a:fillRect l="-1376" t="-633" r="-153" b="-2321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395536" y="5158933"/>
            <a:ext cx="1867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Potential Cavity </a:t>
            </a:r>
          </a:p>
          <a:p>
            <a:r>
              <a:rPr lang="en-GB" sz="2000" dirty="0" smtClean="0"/>
              <a:t>Locations</a:t>
            </a:r>
            <a:endParaRPr lang="en-GB" sz="2000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1043608" y="4149080"/>
            <a:ext cx="144016" cy="89344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1547664" y="4077072"/>
            <a:ext cx="144016" cy="9268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0" name="TextBox 1029"/>
          <p:cNvSpPr txBox="1"/>
          <p:nvPr/>
        </p:nvSpPr>
        <p:spPr>
          <a:xfrm>
            <a:off x="4310008" y="1903953"/>
            <a:ext cx="48603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IP4</a:t>
            </a:r>
            <a:endParaRPr lang="en-GB" b="1" dirty="0"/>
          </a:p>
        </p:txBody>
      </p:sp>
      <p:sp>
        <p:nvSpPr>
          <p:cNvPr id="1033" name="Footer Placeholder 10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29207" y="908720"/>
            <a:ext cx="1018457" cy="0"/>
          </a:xfrm>
          <a:prstGeom prst="straightConnector1">
            <a:avLst/>
          </a:prstGeom>
          <a:ln w="38100">
            <a:solidFill>
              <a:srgbClr val="0427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55576" y="548680"/>
            <a:ext cx="458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427BC"/>
                </a:solidFill>
              </a:rPr>
              <a:t>B1</a:t>
            </a:r>
            <a:endParaRPr lang="en-GB" b="1" dirty="0">
              <a:solidFill>
                <a:srgbClr val="0427BC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7684037" y="908720"/>
            <a:ext cx="1018457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910406" y="548680"/>
            <a:ext cx="458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B2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34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Signal Processing and Transportation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pic>
        <p:nvPicPr>
          <p:cNvPr id="1027" name="Picture 3" descr="G:\Projects\ILHC\MS\StochasticCooling\Test2015\Test2015BlockDiagramSCLongitudin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91282"/>
            <a:ext cx="8746248" cy="551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596336" y="1196752"/>
            <a:ext cx="1440160" cy="5400600"/>
          </a:xfrm>
          <a:prstGeom prst="rect">
            <a:avLst/>
          </a:prstGeom>
          <a:noFill/>
          <a:ln>
            <a:solidFill>
              <a:srgbClr val="179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07504" y="1196752"/>
            <a:ext cx="7344816" cy="5400600"/>
          </a:xfrm>
          <a:prstGeom prst="rect">
            <a:avLst/>
          </a:prstGeom>
          <a:noFill/>
          <a:ln>
            <a:solidFill>
              <a:srgbClr val="179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42853" y="1325404"/>
            <a:ext cx="1139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79923"/>
                </a:solidFill>
              </a:rPr>
              <a:t>at Surface</a:t>
            </a:r>
            <a:endParaRPr lang="en-GB" b="1" dirty="0">
              <a:solidFill>
                <a:srgbClr val="17992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85982" y="1293138"/>
            <a:ext cx="1060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79923"/>
                </a:solidFill>
              </a:rPr>
              <a:t>in Tunnel</a:t>
            </a:r>
            <a:endParaRPr lang="en-GB" b="1" dirty="0">
              <a:solidFill>
                <a:srgbClr val="179923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20712" y="2147486"/>
            <a:ext cx="1187592" cy="7200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95875" y="2238750"/>
            <a:ext cx="1037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Signal</a:t>
            </a:r>
          </a:p>
          <a:p>
            <a:pPr algn="ctr"/>
            <a:r>
              <a:rPr lang="en-GB" sz="1400" dirty="0" smtClean="0"/>
              <a:t>Processing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6874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Required Hardware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0688"/>
            <a:ext cx="8208912" cy="6120680"/>
          </a:xfrm>
        </p:spPr>
        <p:txBody>
          <a:bodyPr>
            <a:normAutofit fontScale="92500"/>
          </a:bodyPr>
          <a:lstStyle/>
          <a:p>
            <a:r>
              <a:rPr lang="en-GB" b="1" dirty="0" smtClean="0">
                <a:solidFill>
                  <a:srgbClr val="179923"/>
                </a:solidFill>
              </a:rPr>
              <a:t>Schottky Pickup </a:t>
            </a:r>
            <a:r>
              <a:rPr lang="en-GB" dirty="0" smtClean="0"/>
              <a:t>at 4.8GHz operated in sum-mode</a:t>
            </a:r>
          </a:p>
          <a:p>
            <a:r>
              <a:rPr lang="en-GB" b="1" dirty="0" smtClean="0">
                <a:solidFill>
                  <a:srgbClr val="0427BC"/>
                </a:solidFill>
              </a:rPr>
              <a:t>(Transversal filter) </a:t>
            </a:r>
          </a:p>
          <a:p>
            <a:r>
              <a:rPr lang="en-GB" b="1" dirty="0" smtClean="0">
                <a:solidFill>
                  <a:srgbClr val="0427BC"/>
                </a:solidFill>
              </a:rPr>
              <a:t>E/O </a:t>
            </a:r>
            <a:r>
              <a:rPr lang="en-GB" b="1" dirty="0" smtClean="0"/>
              <a:t>- </a:t>
            </a:r>
            <a:r>
              <a:rPr lang="en-GB" dirty="0" smtClean="0"/>
              <a:t>Transformation </a:t>
            </a:r>
            <a:r>
              <a:rPr lang="en-GB" dirty="0" smtClean="0"/>
              <a:t>to </a:t>
            </a:r>
            <a:r>
              <a:rPr lang="en-GB" dirty="0"/>
              <a:t>o</a:t>
            </a:r>
            <a:r>
              <a:rPr lang="en-GB" dirty="0" smtClean="0"/>
              <a:t>ptical </a:t>
            </a:r>
            <a:r>
              <a:rPr lang="en-GB" dirty="0" smtClean="0"/>
              <a:t>signal</a:t>
            </a:r>
          </a:p>
          <a:p>
            <a:r>
              <a:rPr lang="en-GB" b="1" dirty="0">
                <a:solidFill>
                  <a:srgbClr val="0427BC"/>
                </a:solidFill>
              </a:rPr>
              <a:t>Light </a:t>
            </a:r>
            <a:r>
              <a:rPr lang="en-GB" b="1" dirty="0" smtClean="0">
                <a:solidFill>
                  <a:srgbClr val="0427BC"/>
                </a:solidFill>
              </a:rPr>
              <a:t>amplification</a:t>
            </a:r>
            <a:endParaRPr lang="en-GB" dirty="0" smtClean="0"/>
          </a:p>
          <a:p>
            <a:r>
              <a:rPr lang="en-GB" b="1" dirty="0" smtClean="0">
                <a:solidFill>
                  <a:srgbClr val="0427BC"/>
                </a:solidFill>
              </a:rPr>
              <a:t>Optical cable </a:t>
            </a:r>
            <a:r>
              <a:rPr lang="en-GB" b="1" dirty="0" smtClean="0"/>
              <a:t>-</a:t>
            </a:r>
            <a:r>
              <a:rPr lang="en-GB" b="1" dirty="0" smtClean="0">
                <a:solidFill>
                  <a:srgbClr val="0427BC"/>
                </a:solidFill>
              </a:rPr>
              <a:t> </a:t>
            </a:r>
            <a:r>
              <a:rPr lang="en-GB" dirty="0" smtClean="0"/>
              <a:t>Signal transportation </a:t>
            </a:r>
            <a:r>
              <a:rPr lang="en-GB" dirty="0" smtClean="0"/>
              <a:t>to cavity location</a:t>
            </a:r>
          </a:p>
          <a:p>
            <a:r>
              <a:rPr lang="en-GB" b="1" dirty="0" smtClean="0">
                <a:solidFill>
                  <a:srgbClr val="0427BC"/>
                </a:solidFill>
              </a:rPr>
              <a:t>Notch </a:t>
            </a:r>
            <a:r>
              <a:rPr lang="en-GB" b="1" dirty="0" smtClean="0">
                <a:solidFill>
                  <a:srgbClr val="0427BC"/>
                </a:solidFill>
              </a:rPr>
              <a:t>filter </a:t>
            </a:r>
            <a:r>
              <a:rPr lang="en-GB" dirty="0" smtClean="0"/>
              <a:t>(1-turn-delay</a:t>
            </a:r>
            <a:r>
              <a:rPr lang="en-GB" dirty="0" smtClean="0"/>
              <a:t>, combiner and transformation to electrical signal)</a:t>
            </a:r>
          </a:p>
          <a:p>
            <a:r>
              <a:rPr lang="en-GB" b="1" dirty="0" smtClean="0">
                <a:solidFill>
                  <a:srgbClr val="0427BC"/>
                </a:solidFill>
              </a:rPr>
              <a:t>Narrow band-pass filter </a:t>
            </a:r>
            <a:r>
              <a:rPr lang="en-GB" dirty="0" smtClean="0"/>
              <a:t>at </a:t>
            </a:r>
            <a:r>
              <a:rPr lang="en-GB" dirty="0" smtClean="0"/>
              <a:t>4.8GHz centre frequency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Spectrum and Network analysers</a:t>
            </a:r>
          </a:p>
          <a:p>
            <a:r>
              <a:rPr lang="en-GB" b="1" dirty="0" smtClean="0">
                <a:solidFill>
                  <a:srgbClr val="0427BC"/>
                </a:solidFill>
              </a:rPr>
              <a:t>I/Q modulator </a:t>
            </a:r>
            <a:r>
              <a:rPr lang="en-GB" dirty="0" smtClean="0"/>
              <a:t>for phase and amplitude adjustment</a:t>
            </a:r>
          </a:p>
          <a:p>
            <a:r>
              <a:rPr lang="en-GB" b="1" dirty="0" smtClean="0">
                <a:solidFill>
                  <a:srgbClr val="0427BC"/>
                </a:solidFill>
              </a:rPr>
              <a:t>Coaxial cable </a:t>
            </a:r>
            <a:r>
              <a:rPr lang="en-GB" dirty="0" smtClean="0"/>
              <a:t>to power amplifier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Power amplifier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Cavity</a:t>
            </a:r>
            <a:r>
              <a:rPr lang="en-GB" b="1" dirty="0" smtClean="0">
                <a:solidFill>
                  <a:srgbClr val="0427BC"/>
                </a:solidFill>
              </a:rPr>
              <a:t> </a:t>
            </a:r>
            <a:endParaRPr lang="en-GB" b="1" dirty="0">
              <a:solidFill>
                <a:srgbClr val="0427B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6" name="Right Brace 5"/>
          <p:cNvSpPr/>
          <p:nvPr/>
        </p:nvSpPr>
        <p:spPr>
          <a:xfrm>
            <a:off x="8172400" y="2348880"/>
            <a:ext cx="216024" cy="1296144"/>
          </a:xfrm>
          <a:prstGeom prst="rightBrace">
            <a:avLst>
              <a:gd name="adj1" fmla="val 99320"/>
              <a:gd name="adj2" fmla="val 49302"/>
            </a:avLst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8316416" y="2636912"/>
                <a:ext cx="87235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~</m:t>
                    </m:r>
                  </m:oMath>
                </a14:m>
                <a:r>
                  <a:rPr lang="en-GB" dirty="0" smtClean="0"/>
                  <a:t>54km</a:t>
                </a:r>
              </a:p>
              <a:p>
                <a:r>
                  <a:rPr lang="en-GB" dirty="0" smtClean="0"/>
                  <a:t>cable</a:t>
                </a:r>
                <a:endParaRPr lang="en-GB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6416" y="2636912"/>
                <a:ext cx="872355" cy="646331"/>
              </a:xfrm>
              <a:prstGeom prst="rect">
                <a:avLst/>
              </a:prstGeom>
              <a:blipFill rotWithShape="1">
                <a:blip r:embed="rId2"/>
                <a:stretch>
                  <a:fillRect l="-5594" t="-4717" r="-5594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688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Experiment </a:t>
            </a:r>
            <a:r>
              <a:rPr lang="en-GB" b="1" dirty="0" smtClean="0"/>
              <a:t>Setup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20688"/>
            <a:ext cx="8496944" cy="5976664"/>
          </a:xfrm>
        </p:spPr>
        <p:txBody>
          <a:bodyPr>
            <a:normAutofit/>
          </a:bodyPr>
          <a:lstStyle/>
          <a:p>
            <a:r>
              <a:rPr lang="en-GB" b="1" dirty="0" smtClean="0"/>
              <a:t>Low intensity </a:t>
            </a:r>
            <a:r>
              <a:rPr lang="en-GB" dirty="0" smtClean="0"/>
              <a:t>bunch for fast cooling.</a:t>
            </a:r>
          </a:p>
          <a:p>
            <a:endParaRPr lang="en-GB" b="1" dirty="0" smtClean="0"/>
          </a:p>
          <a:p>
            <a:r>
              <a:rPr lang="en-GB" b="1" dirty="0" smtClean="0"/>
              <a:t>Non-colliding</a:t>
            </a:r>
            <a:r>
              <a:rPr lang="en-GB" dirty="0" smtClean="0"/>
              <a:t> bunch for clear signal.</a:t>
            </a:r>
            <a:endParaRPr lang="en-GB" dirty="0" smtClean="0"/>
          </a:p>
          <a:p>
            <a:endParaRPr lang="en-GB" dirty="0"/>
          </a:p>
          <a:p>
            <a:r>
              <a:rPr lang="en-GB" b="1" dirty="0" smtClean="0"/>
              <a:t>Non-cooled </a:t>
            </a:r>
            <a:r>
              <a:rPr lang="en-GB" b="1" dirty="0"/>
              <a:t>witness bunch </a:t>
            </a:r>
            <a:r>
              <a:rPr lang="en-GB" dirty="0"/>
              <a:t>for reference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At 6.5Z </a:t>
            </a:r>
            <a:r>
              <a:rPr lang="en-GB" dirty="0" err="1" smtClean="0"/>
              <a:t>TeV</a:t>
            </a:r>
            <a:r>
              <a:rPr lang="en-GB" dirty="0" smtClean="0"/>
              <a:t> bunch length naturally shrinks due to </a:t>
            </a:r>
            <a:r>
              <a:rPr lang="en-GB" b="1" dirty="0" smtClean="0"/>
              <a:t>radiation damping</a:t>
            </a:r>
            <a:r>
              <a:rPr lang="en-GB" dirty="0" smtClean="0"/>
              <a:t>.</a:t>
            </a:r>
            <a:endParaRPr lang="en-GB" dirty="0"/>
          </a:p>
          <a:p>
            <a:pPr lvl="1"/>
            <a:r>
              <a:rPr lang="en-GB" dirty="0"/>
              <a:t>To distinguish between cooled and non-cooled bunches the cooling rate must be faster than the radiation damping rate</a:t>
            </a:r>
            <a:r>
              <a:rPr lang="en-GB" dirty="0" smtClean="0"/>
              <a:t>!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96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Experiment Setup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7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0" y="620688"/>
            <a:ext cx="0" cy="5832648"/>
          </a:xfrm>
          <a:prstGeom prst="line">
            <a:avLst/>
          </a:prstGeom>
          <a:ln w="571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99592" y="548680"/>
            <a:ext cx="31298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/>
              <a:t>Pilot/First bunch of 1</a:t>
            </a:r>
            <a:r>
              <a:rPr lang="en-GB" sz="2000" b="1" u="sng" baseline="30000" dirty="0" smtClean="0"/>
              <a:t>st</a:t>
            </a:r>
            <a:r>
              <a:rPr lang="en-GB" sz="2000" b="1" u="sng" dirty="0" smtClean="0"/>
              <a:t> Train</a:t>
            </a:r>
            <a:endParaRPr lang="en-GB" sz="20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5076056" y="548680"/>
            <a:ext cx="35016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/>
              <a:t>Additional </a:t>
            </a:r>
            <a:r>
              <a:rPr lang="en-GB" sz="2000" b="1" u="sng" dirty="0"/>
              <a:t>L</a:t>
            </a:r>
            <a:r>
              <a:rPr lang="en-GB" sz="2000" b="1" u="sng" dirty="0" smtClean="0"/>
              <a:t>ow Intensity Bunch</a:t>
            </a:r>
            <a:endParaRPr lang="en-GB" sz="2000" b="1" u="sng" dirty="0"/>
          </a:p>
        </p:txBody>
      </p:sp>
      <p:sp>
        <p:nvSpPr>
          <p:cNvPr id="10" name="Rectangle 9"/>
          <p:cNvSpPr/>
          <p:nvPr/>
        </p:nvSpPr>
        <p:spPr>
          <a:xfrm>
            <a:off x="252028" y="1039356"/>
            <a:ext cx="40679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0" lvl="2" indent="-265113">
              <a:buFont typeface="Wingdings" panose="05000000000000000000" pitchFamily="2" charset="2"/>
              <a:buChar char="Ø"/>
            </a:pPr>
            <a:r>
              <a:rPr lang="en-GB" dirty="0"/>
              <a:t>Bunch with lowest </a:t>
            </a:r>
            <a:r>
              <a:rPr lang="en-GB" dirty="0" smtClean="0"/>
              <a:t>intensity in filling scheme.</a:t>
            </a:r>
            <a:endParaRPr lang="en-GB" dirty="0">
              <a:solidFill>
                <a:srgbClr val="C00000"/>
              </a:solidFill>
            </a:endParaRPr>
          </a:p>
          <a:p>
            <a:pPr marL="444500" lvl="2" indent="-265113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C00000"/>
                </a:solidFill>
              </a:rPr>
              <a:t>If spacing to neighbouring bunches is to small, neighbours might be disturbed by cooling. </a:t>
            </a:r>
          </a:p>
          <a:p>
            <a:pPr marL="179387" lvl="2"/>
            <a:endParaRPr lang="en-GB" dirty="0" smtClean="0"/>
          </a:p>
          <a:p>
            <a:pPr marL="444500" lvl="2" indent="-265113">
              <a:buFont typeface="Wingdings" panose="05000000000000000000" pitchFamily="2" charset="2"/>
              <a:buChar char="Ø"/>
            </a:pPr>
            <a:endParaRPr lang="en-GB" dirty="0">
              <a:solidFill>
                <a:srgbClr val="C00000"/>
              </a:solidFill>
            </a:endParaRPr>
          </a:p>
          <a:p>
            <a:pPr marL="444500" lvl="2" indent="-265113">
              <a:buFont typeface="Wingdings" panose="05000000000000000000" pitchFamily="2" charset="2"/>
              <a:buChar char="Ø"/>
            </a:pPr>
            <a:endParaRPr lang="en-GB" dirty="0" smtClean="0">
              <a:solidFill>
                <a:srgbClr val="C00000"/>
              </a:solidFill>
            </a:endParaRPr>
          </a:p>
          <a:p>
            <a:pPr marL="444500" lvl="2" indent="-265113">
              <a:buFont typeface="Wingdings" panose="05000000000000000000" pitchFamily="2" charset="2"/>
              <a:buChar char="Ø"/>
            </a:pPr>
            <a:endParaRPr lang="en-GB" dirty="0">
              <a:solidFill>
                <a:srgbClr val="C00000"/>
              </a:solidFill>
            </a:endParaRPr>
          </a:p>
          <a:p>
            <a:pPr marL="444500" lvl="2" indent="-265113">
              <a:buFont typeface="Wingdings" panose="05000000000000000000" pitchFamily="2" charset="2"/>
              <a:buChar char="Ø"/>
            </a:pP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16016" y="1124744"/>
            <a:ext cx="4067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0" lvl="2" indent="-358775">
              <a:buFont typeface="Wingdings" panose="05000000000000000000" pitchFamily="2" charset="2"/>
              <a:buChar char="Ø"/>
            </a:pPr>
            <a:r>
              <a:rPr lang="en-GB" dirty="0" smtClean="0"/>
              <a:t>Intensity can be chosen to enhance cooling.</a:t>
            </a:r>
          </a:p>
          <a:p>
            <a:pPr marL="444500" lvl="2" indent="-358775">
              <a:buFont typeface="Wingdings" panose="05000000000000000000" pitchFamily="2" charset="2"/>
              <a:buChar char="Ø"/>
            </a:pPr>
            <a:r>
              <a:rPr lang="en-GB" dirty="0" smtClean="0"/>
              <a:t>No </a:t>
            </a:r>
            <a:r>
              <a:rPr lang="en-GB" dirty="0"/>
              <a:t>disturbances for other bunches.</a:t>
            </a:r>
          </a:p>
          <a:p>
            <a:pPr marL="444500" lvl="2" indent="-358775">
              <a:buFont typeface="Wingdings" panose="05000000000000000000" pitchFamily="2" charset="2"/>
              <a:buChar char="Ø"/>
            </a:pPr>
            <a:r>
              <a:rPr lang="en-GB" dirty="0" smtClean="0"/>
              <a:t>Easy to add witness bunch was equal properties.</a:t>
            </a:r>
            <a:endParaRPr lang="en-GB" dirty="0"/>
          </a:p>
          <a:p>
            <a:pPr marL="444500" lvl="2" indent="-358775">
              <a:buFont typeface="Wingdings" panose="05000000000000000000" pitchFamily="2" charset="2"/>
              <a:buChar char="Ø"/>
            </a:pPr>
            <a:endParaRPr lang="en-GB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2520032" y="3559318"/>
            <a:ext cx="170861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7" lvl="2"/>
            <a:r>
              <a:rPr lang="en-GB" dirty="0" smtClean="0">
                <a:solidFill>
                  <a:srgbClr val="C00000"/>
                </a:solidFill>
              </a:rPr>
              <a:t>Colliding! </a:t>
            </a:r>
            <a:r>
              <a:rPr lang="en-GB" dirty="0">
                <a:solidFill>
                  <a:srgbClr val="C00000"/>
                </a:solidFill>
              </a:rPr>
              <a:t>N</a:t>
            </a:r>
            <a:r>
              <a:rPr lang="en-GB" dirty="0" smtClean="0">
                <a:solidFill>
                  <a:srgbClr val="C00000"/>
                </a:solidFill>
              </a:rPr>
              <a:t>on-colliding bunch </a:t>
            </a:r>
            <a:r>
              <a:rPr lang="en-GB" dirty="0">
                <a:solidFill>
                  <a:srgbClr val="C00000"/>
                </a:solidFill>
              </a:rPr>
              <a:t>would show cleaner signal</a:t>
            </a:r>
            <a:r>
              <a:rPr lang="en-GB" dirty="0" smtClean="0">
                <a:solidFill>
                  <a:srgbClr val="C00000"/>
                </a:solidFill>
              </a:rPr>
              <a:t>.</a:t>
            </a:r>
          </a:p>
          <a:p>
            <a:pPr marL="179387" lvl="2"/>
            <a:endParaRPr lang="en-GB" dirty="0">
              <a:solidFill>
                <a:srgbClr val="C00000"/>
              </a:solidFill>
            </a:endParaRPr>
          </a:p>
          <a:p>
            <a:pPr marL="179387" lvl="2"/>
            <a:r>
              <a:rPr lang="en-GB" dirty="0" smtClean="0"/>
              <a:t>Fill length for observation.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6957793" y="3530039"/>
            <a:ext cx="208823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2"/>
            <a:r>
              <a:rPr lang="en-GB" dirty="0">
                <a:solidFill>
                  <a:srgbClr val="C00000"/>
                </a:solidFill>
              </a:rPr>
              <a:t>Modify injection </a:t>
            </a:r>
            <a:r>
              <a:rPr lang="en-GB" dirty="0" smtClean="0">
                <a:solidFill>
                  <a:srgbClr val="C00000"/>
                </a:solidFill>
              </a:rPr>
              <a:t>scheme! -Potential reduction </a:t>
            </a:r>
            <a:r>
              <a:rPr lang="en-GB" dirty="0">
                <a:solidFill>
                  <a:srgbClr val="C00000"/>
                </a:solidFill>
              </a:rPr>
              <a:t>of total bunch number</a:t>
            </a:r>
            <a:r>
              <a:rPr lang="en-GB" dirty="0" smtClean="0">
                <a:solidFill>
                  <a:srgbClr val="C00000"/>
                </a:solidFill>
              </a:rPr>
              <a:t>.</a:t>
            </a:r>
          </a:p>
          <a:p>
            <a:pPr marL="85725" lvl="2"/>
            <a:endParaRPr lang="en-GB" dirty="0">
              <a:solidFill>
                <a:srgbClr val="C00000"/>
              </a:solidFill>
            </a:endParaRPr>
          </a:p>
          <a:p>
            <a:pPr marL="85725" lvl="2"/>
            <a:endParaRPr lang="en-GB" dirty="0" smtClean="0"/>
          </a:p>
          <a:p>
            <a:pPr marL="85725" lvl="2"/>
            <a:endParaRPr lang="en-GB" dirty="0"/>
          </a:p>
          <a:p>
            <a:pPr marL="85725" lvl="2"/>
            <a:endParaRPr lang="en-GB" dirty="0" smtClean="0"/>
          </a:p>
          <a:p>
            <a:pPr marL="85725" lvl="2"/>
            <a:endParaRPr lang="en-GB" dirty="0"/>
          </a:p>
          <a:p>
            <a:pPr marL="85725" lvl="2"/>
            <a:r>
              <a:rPr lang="en-GB" dirty="0" smtClean="0"/>
              <a:t>Fill </a:t>
            </a:r>
            <a:r>
              <a:rPr lang="en-GB" dirty="0"/>
              <a:t>length for observation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4796324" y="3530039"/>
            <a:ext cx="203056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2"/>
            <a:r>
              <a:rPr lang="en-GB" dirty="0" smtClean="0"/>
              <a:t>Injection of first bunch just </a:t>
            </a:r>
            <a:r>
              <a:rPr lang="en-GB" dirty="0"/>
              <a:t>before abort </a:t>
            </a:r>
            <a:r>
              <a:rPr lang="en-GB" dirty="0" smtClean="0"/>
              <a:t>gap.</a:t>
            </a:r>
          </a:p>
          <a:p>
            <a:pPr marL="85725" lvl="2"/>
            <a:endParaRPr lang="en-GB" dirty="0" smtClean="0"/>
          </a:p>
          <a:p>
            <a:pPr marL="85725" lvl="2"/>
            <a:r>
              <a:rPr lang="en-GB" dirty="0" smtClean="0"/>
              <a:t>Over-inject </a:t>
            </a:r>
            <a:r>
              <a:rPr lang="en-GB" dirty="0"/>
              <a:t>with the last train – no change of filling scheme necessary. </a:t>
            </a:r>
            <a:endParaRPr lang="en-GB" dirty="0" smtClean="0"/>
          </a:p>
          <a:p>
            <a:pPr marL="85725" lvl="2"/>
            <a:endParaRPr lang="en-GB" dirty="0"/>
          </a:p>
          <a:p>
            <a:pPr marL="85725" lvl="2"/>
            <a:r>
              <a:rPr lang="en-GB" dirty="0" smtClean="0">
                <a:solidFill>
                  <a:srgbClr val="C00000"/>
                </a:solidFill>
              </a:rPr>
              <a:t>Only 30min observation.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1560" y="299861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Injection</a:t>
            </a:r>
            <a:endParaRPr lang="en-GB" u="sng" dirty="0"/>
          </a:p>
        </p:txBody>
      </p:sp>
      <p:sp>
        <p:nvSpPr>
          <p:cNvPr id="17" name="TextBox 16"/>
          <p:cNvSpPr txBox="1"/>
          <p:nvPr/>
        </p:nvSpPr>
        <p:spPr>
          <a:xfrm>
            <a:off x="2915816" y="2985779"/>
            <a:ext cx="917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Flat Top</a:t>
            </a:r>
            <a:endParaRPr lang="en-GB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5239130" y="299861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Injection</a:t>
            </a:r>
            <a:endParaRPr lang="en-GB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7543386" y="2985779"/>
            <a:ext cx="917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Flat Top</a:t>
            </a:r>
            <a:endParaRPr lang="en-GB" u="sng" dirty="0"/>
          </a:p>
        </p:txBody>
      </p:sp>
      <p:sp>
        <p:nvSpPr>
          <p:cNvPr id="20" name="Rectangle 19"/>
          <p:cNvSpPr/>
          <p:nvPr/>
        </p:nvSpPr>
        <p:spPr>
          <a:xfrm>
            <a:off x="205033" y="3541498"/>
            <a:ext cx="18184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Bunch with longest possible observation </a:t>
            </a:r>
            <a:r>
              <a:rPr lang="en-GB" dirty="0" smtClean="0"/>
              <a:t>time.</a:t>
            </a:r>
          </a:p>
          <a:p>
            <a:endParaRPr lang="en-GB" dirty="0"/>
          </a:p>
          <a:p>
            <a:endParaRPr lang="en-GB" dirty="0" smtClean="0">
              <a:solidFill>
                <a:srgbClr val="C00000"/>
              </a:solidFill>
            </a:endParaRPr>
          </a:p>
          <a:p>
            <a:r>
              <a:rPr lang="en-GB" dirty="0" smtClean="0">
                <a:solidFill>
                  <a:srgbClr val="C00000"/>
                </a:solidFill>
              </a:rPr>
              <a:t>Only 30min observation.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2286000" y="3057787"/>
            <a:ext cx="0" cy="3611573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957793" y="3057787"/>
            <a:ext cx="0" cy="3611573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970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Simulations</a:t>
            </a:r>
            <a:endParaRPr lang="en-GB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620688"/>
                <a:ext cx="8496944" cy="597666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dirty="0" smtClean="0"/>
                  <a:t>Test </a:t>
                </a:r>
                <a:r>
                  <a:rPr lang="en-GB" dirty="0"/>
                  <a:t>Bunch Parameters</a:t>
                </a:r>
                <a:r>
                  <a:rPr lang="en-GB" dirty="0" smtClean="0"/>
                  <a:t>:</a:t>
                </a:r>
              </a:p>
              <a:p>
                <a:pPr lvl="1"/>
                <a:r>
                  <a:rPr lang="en-GB" dirty="0" smtClean="0"/>
                  <a:t>Enhanced cooling for long low intensity bunches</a:t>
                </a:r>
                <a:endParaRPr lang="en-GB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GB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GB" dirty="0"/>
                  <a:t> ions per bunch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dirty="0"/>
                  <a:t> = 12.5cm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ea typeface="Cambria Math"/>
                      </a:rPr>
                      <m:t>𝜀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=1</m:t>
                    </m:r>
                    <m:r>
                      <m:rPr>
                        <m:sty m:val="p"/>
                      </m:rPr>
                      <a:rPr lang="en-GB">
                        <a:latin typeface="Cambria Math"/>
                        <a:ea typeface="Cambria Math"/>
                      </a:rPr>
                      <m:t>μm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 smtClean="0"/>
                  <a:t>Cooling </a:t>
                </a:r>
                <a:r>
                  <a:rPr lang="en-GB" dirty="0"/>
                  <a:t>efficiency depends on cooling </a:t>
                </a:r>
                <a:r>
                  <a:rPr lang="en-GB" dirty="0" smtClean="0"/>
                  <a:t>system settings and </a:t>
                </a:r>
                <a:r>
                  <a:rPr lang="en-GB" dirty="0"/>
                  <a:t>available kick strength</a:t>
                </a:r>
                <a:r>
                  <a:rPr lang="en-GB" dirty="0" smtClean="0"/>
                  <a:t>.</a:t>
                </a:r>
              </a:p>
              <a:p>
                <a:pPr lvl="1"/>
                <a:r>
                  <a:rPr lang="en-GB" dirty="0" smtClean="0"/>
                  <a:t>Too high amplification can </a:t>
                </a:r>
                <a:r>
                  <a:rPr lang="en-GB" dirty="0"/>
                  <a:t>lead to </a:t>
                </a:r>
                <a:r>
                  <a:rPr lang="en-GB" dirty="0" smtClean="0"/>
                  <a:t>instabilities.</a:t>
                </a:r>
              </a:p>
              <a:p>
                <a:pPr lvl="1"/>
                <a:r>
                  <a:rPr lang="en-GB" dirty="0"/>
                  <a:t>Kicker voltage is limited by available power</a:t>
                </a:r>
                <a:r>
                  <a:rPr lang="en-GB" dirty="0" smtClean="0"/>
                  <a:t>.</a:t>
                </a:r>
                <a:endParaRPr lang="en-GB" dirty="0" smtClean="0"/>
              </a:p>
              <a:p>
                <a:endParaRPr lang="en-GB" dirty="0"/>
              </a:p>
              <a:p>
                <a:r>
                  <a:rPr lang="en-GB" dirty="0" smtClean="0"/>
                  <a:t>Measurement of the FWHM is used to monitor the bunch length in LHC</a:t>
                </a:r>
                <a:r>
                  <a:rPr lang="en-GB" dirty="0" smtClean="0"/>
                  <a:t>.</a:t>
                </a:r>
                <a:endParaRPr lang="en-GB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620688"/>
                <a:ext cx="8496944" cy="5976664"/>
              </a:xfrm>
              <a:blipFill rotWithShape="1">
                <a:blip r:embed="rId2"/>
                <a:stretch>
                  <a:fillRect l="-1220" t="-16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0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Cooling Simulation at Flat Top</a:t>
            </a:r>
            <a:endParaRPr lang="en-GB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4370" y="2852936"/>
                <a:ext cx="8682126" cy="3255168"/>
              </a:xfrm>
            </p:spPr>
            <p:txBody>
              <a:bodyPr>
                <a:normAutofit fontScale="85000" lnSpcReduction="10000"/>
              </a:bodyPr>
              <a:lstStyle/>
              <a:p>
                <a:pPr marL="514350" indent="-514350">
                  <a:buFont typeface="+mj-lt"/>
                  <a:buAutoNum type="arabicParenR"/>
                </a:pPr>
                <a:r>
                  <a:rPr lang="en-GB" dirty="0" smtClean="0"/>
                  <a:t>Find best settings - scan </a:t>
                </a:r>
                <a:r>
                  <a:rPr lang="en-GB" dirty="0" smtClean="0"/>
                  <a:t>over cooling gains: 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 smtClean="0"/>
                  <a:t>No further improvement of cooling rate for  gains &gt; 300e7.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GB" dirty="0" smtClean="0"/>
                  <a:t>Voltage restrictions - scan </a:t>
                </a:r>
                <a:r>
                  <a:rPr lang="en-GB" dirty="0" smtClean="0"/>
                  <a:t>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max</m:t>
                        </m:r>
                      </m:sub>
                    </m:sSub>
                    <m:r>
                      <a:rPr lang="en-GB" b="0" i="0" smtClean="0">
                        <a:latin typeface="Cambria Math"/>
                      </a:rPr>
                      <m:t>:</m:t>
                    </m:r>
                  </m:oMath>
                </a14:m>
                <a:r>
                  <a:rPr lang="en-GB" dirty="0" smtClean="0"/>
                  <a:t> 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/>
                  <a:t>A</a:t>
                </a:r>
                <a:r>
                  <a:rPr lang="en-GB" dirty="0" smtClean="0"/>
                  <a:t>t least 5kV are required to get a sufficient cooling rate.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>
                    <a:solidFill>
                      <a:srgbClr val="C00000"/>
                    </a:solidFill>
                  </a:rPr>
                  <a:t>Effect on FWHM is </a:t>
                </a:r>
                <a:r>
                  <a:rPr lang="en-GB" dirty="0" smtClean="0">
                    <a:solidFill>
                      <a:srgbClr val="C00000"/>
                    </a:solidFill>
                  </a:rPr>
                  <a:t>still small.</a:t>
                </a:r>
                <a:endParaRPr lang="en-GB" dirty="0" smtClean="0"/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GB" dirty="0" smtClean="0"/>
                  <a:t>Best Settings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GB" dirty="0"/>
                  <a:t> = </a:t>
                </a:r>
                <a:r>
                  <a:rPr lang="en-GB" dirty="0" smtClean="0"/>
                  <a:t>5kV</a:t>
                </a:r>
                <a:r>
                  <a:rPr lang="en-GB" dirty="0"/>
                  <a:t> </a:t>
                </a:r>
                <a:r>
                  <a:rPr lang="en-GB" dirty="0" smtClean="0"/>
                  <a:t>– scan gains</a:t>
                </a:r>
                <a:r>
                  <a:rPr lang="en-GB" dirty="0" smtClean="0"/>
                  <a:t>: </a:t>
                </a:r>
                <a:endParaRPr lang="en-GB" dirty="0" smtClean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/>
                  <a:t>B</a:t>
                </a:r>
                <a:r>
                  <a:rPr lang="en-GB" dirty="0" smtClean="0"/>
                  <a:t>unches split up in two groups: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i="1" dirty="0" smtClean="0"/>
                  <a:t>Inefficient cooling</a:t>
                </a:r>
                <a:r>
                  <a:rPr lang="en-GB" dirty="0" smtClean="0"/>
                  <a:t>: almost no change to non-cooled bunch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i="1" dirty="0" smtClean="0"/>
                  <a:t>Efficient cooling </a:t>
                </a:r>
                <a:r>
                  <a:rPr lang="en-GB" dirty="0" smtClean="0"/>
                  <a:t>: </a:t>
                </a:r>
                <a:r>
                  <a:rPr lang="en-GB" dirty="0"/>
                  <a:t>for gains &gt; 50e7 all </a:t>
                </a:r>
                <a:r>
                  <a:rPr lang="en-GB" dirty="0" smtClean="0"/>
                  <a:t>bunches have equal cooling rate.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4370" y="2852936"/>
                <a:ext cx="8682126" cy="3255168"/>
              </a:xfrm>
              <a:blipFill rotWithShape="1">
                <a:blip r:embed="rId2"/>
                <a:stretch>
                  <a:fillRect l="-1053" t="-2809" b="-28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9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483768" y="6165304"/>
                <a:ext cx="4376006" cy="461665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1" i="1" smtClean="0">
                        <a:solidFill>
                          <a:srgbClr val="C00000"/>
                        </a:solidFill>
                        <a:latin typeface="Cambria Math"/>
                        <a:sym typeface="Mathematica1"/>
                      </a:rPr>
                      <m:t> </m:t>
                    </m:r>
                    <m:sSub>
                      <m:sSubPr>
                        <m:ctrlPr>
                          <a:rPr lang="en-GB" sz="2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GB" sz="2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sz="2400" b="1" dirty="0" smtClean="0">
                    <a:solidFill>
                      <a:srgbClr val="C00000"/>
                    </a:solidFill>
                  </a:rPr>
                  <a:t> = 5kV   &amp;   gain = 50e7</a:t>
                </a:r>
                <a:endParaRPr lang="en-GB" sz="2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6165304"/>
                <a:ext cx="4376006" cy="461665"/>
              </a:xfrm>
              <a:prstGeom prst="rect">
                <a:avLst/>
              </a:prstGeom>
              <a:blipFill rotWithShape="1">
                <a:blip r:embed="rId3"/>
                <a:stretch>
                  <a:fillRect t="-7407" b="-23457"/>
                </a:stretch>
              </a:blipFill>
              <a:ln w="2857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:\Projects\ILHC\MS\StochasticCooling\tEST2015\Plots\FWHMEvolution_longBunches_scanGains_5kV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285" y="662905"/>
            <a:ext cx="2949211" cy="204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Projects\ILHC\MS\StochasticCooling\tEST2015\Plots\FWHMEvolution_longBunches_scanVmax_300e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1" y="638690"/>
            <a:ext cx="3034047" cy="210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Projects\ILHC\MS\StochasticCooling\tEST2015\Plots\FWHMEvolution_longBunches_scanGains_noLimi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20688"/>
            <a:ext cx="3059996" cy="212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67544" y="1772816"/>
            <a:ext cx="1925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FWHM</a:t>
            </a:r>
          </a:p>
          <a:p>
            <a:r>
              <a:rPr lang="en-GB" dirty="0" smtClean="0"/>
              <a:t>1) No Voltage limit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491880" y="1710268"/>
            <a:ext cx="1357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FWHM</a:t>
            </a:r>
          </a:p>
          <a:p>
            <a:r>
              <a:rPr lang="en-GB" dirty="0" smtClean="0"/>
              <a:t>2) Fixed gain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516216" y="1772815"/>
            <a:ext cx="18813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FWHM</a:t>
            </a:r>
          </a:p>
          <a:p>
            <a:r>
              <a:rPr lang="en-GB" dirty="0" smtClean="0"/>
              <a:t>3) Limited Voltage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20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MJ plain">
  <a:themeElements>
    <a:clrScheme name="Michaela">
      <a:dk1>
        <a:srgbClr val="000000"/>
      </a:dk1>
      <a:lt1>
        <a:srgbClr val="FFFFFF"/>
      </a:lt1>
      <a:dk2>
        <a:srgbClr val="000000"/>
      </a:dk2>
      <a:lt2>
        <a:srgbClr val="B7DDFF"/>
      </a:lt2>
      <a:accent1>
        <a:srgbClr val="FEE29C"/>
      </a:accent1>
      <a:accent2>
        <a:srgbClr val="FF0000"/>
      </a:accent2>
      <a:accent3>
        <a:srgbClr val="7FD13B"/>
      </a:accent3>
      <a:accent4>
        <a:srgbClr val="007DEA"/>
      </a:accent4>
      <a:accent5>
        <a:srgbClr val="00ADDC"/>
      </a:accent5>
      <a:accent6>
        <a:srgbClr val="D6ECFF"/>
      </a:accent6>
      <a:hlink>
        <a:srgbClr val="00B050"/>
      </a:hlink>
      <a:folHlink>
        <a:srgbClr val="92D05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JMJ plain</Template>
  <TotalTime>10311</TotalTime>
  <Words>1680</Words>
  <Application>Microsoft Office PowerPoint</Application>
  <PresentationFormat>On-screen Show (4:3)</PresentationFormat>
  <Paragraphs>311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JMJ plain</vt:lpstr>
      <vt:lpstr>Feasibility Test of  Longitudinal Stochastic Cooling for Heavy-Ions in the LHC</vt:lpstr>
      <vt:lpstr>The Idea</vt:lpstr>
      <vt:lpstr>Tunnel Equipment in IR4</vt:lpstr>
      <vt:lpstr>Signal Processing and Transportation</vt:lpstr>
      <vt:lpstr>Required Hardware</vt:lpstr>
      <vt:lpstr>Experiment Setup</vt:lpstr>
      <vt:lpstr>Experiment Setup</vt:lpstr>
      <vt:lpstr>Simulations</vt:lpstr>
      <vt:lpstr>Cooling Simulation at Flat Top</vt:lpstr>
      <vt:lpstr>Cooling Simulation at Injection</vt:lpstr>
      <vt:lpstr>Summary</vt:lpstr>
      <vt:lpstr>Open Questions</vt:lpstr>
      <vt:lpstr>Acknowledgments</vt:lpstr>
      <vt:lpstr>Back-up</vt:lpstr>
      <vt:lpstr>Longitudinal Stochastic Cooling Principle</vt:lpstr>
      <vt:lpstr>Propagation Distance</vt:lpstr>
      <vt:lpstr>First Preliminary Cavity Design</vt:lpstr>
      <vt:lpstr>Cooling System Commissioning and Operation</vt:lpstr>
      <vt:lpstr>Cooling Simulation at Flat Top</vt:lpstr>
      <vt:lpstr>Cooling Simulation Flat Top – short bunches</vt:lpstr>
      <vt:lpstr>Cooling Simulation at Injection</vt:lpstr>
      <vt:lpstr>Cooling Simulation Injection – short bunches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thoughts  on 2012 p-Pb run</dc:title>
  <dc:creator>John M. Jowett</dc:creator>
  <cp:lastModifiedBy>Michaela Schaumann</cp:lastModifiedBy>
  <cp:revision>416</cp:revision>
  <dcterms:created xsi:type="dcterms:W3CDTF">2012-06-25T08:47:04Z</dcterms:created>
  <dcterms:modified xsi:type="dcterms:W3CDTF">2014-05-08T11:18:33Z</dcterms:modified>
</cp:coreProperties>
</file>