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xlsx" ContentType="application/vnd.openxmlformats-officedocument.spreadsheetml.sheet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70" r:id="rId8"/>
    <p:sldId id="262" r:id="rId9"/>
    <p:sldId id="263" r:id="rId10"/>
    <p:sldId id="265" r:id="rId11"/>
    <p:sldId id="266" r:id="rId12"/>
    <p:sldId id="267" r:id="rId13"/>
    <p:sldId id="268" r:id="rId14"/>
    <p:sldId id="269" r:id="rId15"/>
  </p:sldIdLst>
  <p:sldSz cx="13004800" cy="9753600"/>
  <p:notesSz cx="6858000" cy="9144000"/>
  <p:defaultTextStyle>
    <a:lvl1pPr defTabSz="457200">
      <a:defRPr sz="1200">
        <a:latin typeface="Helvetica"/>
        <a:ea typeface="Helvetica"/>
        <a:cs typeface="Helvetica"/>
        <a:sym typeface="Helvetica"/>
      </a:defRPr>
    </a:lvl1pPr>
    <a:lvl2pPr indent="228600" defTabSz="457200">
      <a:defRPr sz="1200">
        <a:latin typeface="Helvetica"/>
        <a:ea typeface="Helvetica"/>
        <a:cs typeface="Helvetica"/>
        <a:sym typeface="Helvetica"/>
      </a:defRPr>
    </a:lvl2pPr>
    <a:lvl3pPr indent="457200" defTabSz="457200">
      <a:defRPr sz="1200">
        <a:latin typeface="Helvetica"/>
        <a:ea typeface="Helvetica"/>
        <a:cs typeface="Helvetica"/>
        <a:sym typeface="Helvetica"/>
      </a:defRPr>
    </a:lvl3pPr>
    <a:lvl4pPr indent="685800" defTabSz="457200">
      <a:defRPr sz="1200">
        <a:latin typeface="Helvetica"/>
        <a:ea typeface="Helvetica"/>
        <a:cs typeface="Helvetica"/>
        <a:sym typeface="Helvetica"/>
      </a:defRPr>
    </a:lvl4pPr>
    <a:lvl5pPr indent="914400" defTabSz="457200">
      <a:defRPr sz="1200">
        <a:latin typeface="Helvetica"/>
        <a:ea typeface="Helvetica"/>
        <a:cs typeface="Helvetica"/>
        <a:sym typeface="Helvetica"/>
      </a:defRPr>
    </a:lvl5pPr>
    <a:lvl6pPr indent="1143000" defTabSz="457200">
      <a:defRPr sz="1200">
        <a:latin typeface="Helvetica"/>
        <a:ea typeface="Helvetica"/>
        <a:cs typeface="Helvetica"/>
        <a:sym typeface="Helvetica"/>
      </a:defRPr>
    </a:lvl6pPr>
    <a:lvl7pPr indent="1371600" defTabSz="457200">
      <a:defRPr sz="1200">
        <a:latin typeface="Helvetica"/>
        <a:ea typeface="Helvetica"/>
        <a:cs typeface="Helvetica"/>
        <a:sym typeface="Helvetica"/>
      </a:defRPr>
    </a:lvl7pPr>
    <a:lvl8pPr indent="1600200" defTabSz="457200">
      <a:defRPr sz="1200">
        <a:latin typeface="Helvetica"/>
        <a:ea typeface="Helvetica"/>
        <a:cs typeface="Helvetica"/>
        <a:sym typeface="Helvetica"/>
      </a:defRPr>
    </a:lvl8pPr>
    <a:lvl9pPr indent="1828800" defTabSz="457200">
      <a:defRPr sz="1200">
        <a:latin typeface="Helvetica"/>
        <a:ea typeface="Helvetica"/>
        <a:cs typeface="Helvetica"/>
        <a:sym typeface="Helvetica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>
        <a:font>
          <a:latin typeface="Helvetica Light"/>
          <a:ea typeface="Helvetica Light"/>
          <a:cs typeface="Helvetica Light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aj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  <a:tblStyle styleId="{D51ADE6A-740E-44AE-83CC-AE7238B6C88D}" styleName="">
    <a:tblBg/>
    <a:wholeTb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8575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28575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28575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FFFF">
              <a:alpha val="35000"/>
            </a:srgb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52" d="100"/>
          <a:sy n="52" d="100"/>
        </p:scale>
        <p:origin x="-1888" y="-128"/>
      </p:cViewPr>
      <p:guideLst>
        <p:guide orient="horz" pos="3072"/>
        <p:guide pos="4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roundedCorners val="0"/>
  <c:style val="18"/>
  <c:chart>
    <c:title>
      <c:tx>
        <c:rich>
          <a:bodyPr rot="0"/>
          <a:lstStyle/>
          <a:p>
            <a:pPr lvl="0">
              <a:defRPr sz="2400" b="0" i="0" u="none" strike="noStrike">
                <a:solidFill>
                  <a:srgbClr val="000000"/>
                </a:solidFill>
                <a:effectLst/>
                <a:latin typeface="Gill Sans"/>
              </a:defRPr>
            </a:pPr>
            <a:r>
              <a:rPr lang="en-US" sz="2400" b="0" i="0" u="none" strike="noStrike">
                <a:solidFill>
                  <a:srgbClr val="000000"/>
                </a:solidFill>
                <a:effectLst/>
                <a:latin typeface="Gill Sans"/>
              </a:rPr>
              <a:t>Number of visitors (guided tours)</a:t>
            </a:r>
          </a:p>
        </c:rich>
      </c:tx>
      <c:layout>
        <c:manualLayout>
          <c:xMode val="edge"/>
          <c:yMode val="edge"/>
          <c:x val="0.137533"/>
          <c:y val="0.005"/>
          <c:w val="0.724933"/>
          <c:h val="0.127293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0.18965"/>
          <c:y val="0.127293"/>
          <c:w val="0.805401"/>
          <c:h val="0.77787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1</c:v>
                </c:pt>
              </c:strCache>
            </c:strRef>
          </c:tx>
          <c:spPr>
            <a:solidFill>
              <a:srgbClr val="51A7F9"/>
            </a:solidFill>
            <a:ln w="12700" cap="flat">
              <a:solidFill>
                <a:srgbClr val="000000"/>
              </a:solidFill>
              <a:prstDash val="solid"/>
              <a:miter lim="400000"/>
            </a:ln>
            <a:effectLst>
              <a:outerShdw blurRad="127000" dist="59982" algn="tl">
                <a:srgbClr val="000000">
                  <a:alpha val="25387"/>
                </a:srgbClr>
              </a:outerShdw>
            </a:effectLst>
          </c:spPr>
          <c:invertIfNegative val="0"/>
          <c:cat>
            <c:strRef>
              <c:f>Sheet1!$B$1:$I$1</c:f>
              <c:strCache>
                <c:ptCount val="8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8"/>
                <c:pt idx="0">
                  <c:v>24000.0</c:v>
                </c:pt>
                <c:pt idx="1">
                  <c:v>22000.0</c:v>
                </c:pt>
                <c:pt idx="2">
                  <c:v>23693.0</c:v>
                </c:pt>
                <c:pt idx="3">
                  <c:v>37632.0</c:v>
                </c:pt>
                <c:pt idx="4">
                  <c:v>55000.0</c:v>
                </c:pt>
                <c:pt idx="5">
                  <c:v>78000.0</c:v>
                </c:pt>
                <c:pt idx="6">
                  <c:v>88000.0</c:v>
                </c:pt>
                <c:pt idx="7">
                  <c:v>92000.0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axId val="2117928824"/>
        <c:axId val="2117932168"/>
      </c:barChart>
      <c:catAx>
        <c:axId val="211792882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000" b="0" i="0" u="none" strike="noStrike">
                <a:solidFill>
                  <a:srgbClr val="000000"/>
                </a:solidFill>
                <a:effectLst/>
                <a:latin typeface="Gill Sans"/>
              </a:defRPr>
            </a:pPr>
            <a:endParaRPr lang="en-US"/>
          </a:p>
        </c:txPr>
        <c:crossAx val="2117932168"/>
        <c:crosses val="autoZero"/>
        <c:auto val="1"/>
        <c:lblAlgn val="ctr"/>
        <c:lblOffset val="100"/>
        <c:noMultiLvlLbl val="1"/>
      </c:catAx>
      <c:valAx>
        <c:axId val="2117932168"/>
        <c:scaling>
          <c:orientation val="minMax"/>
          <c:max val="100000.0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numFmt formatCode="#,##0" sourceLinked="0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sz="2100" b="0" i="0" u="none" strike="noStrike">
                <a:solidFill>
                  <a:srgbClr val="000000"/>
                </a:solidFill>
                <a:effectLst/>
                <a:latin typeface="Gill Sans"/>
              </a:defRPr>
            </a:pPr>
            <a:endParaRPr lang="en-US"/>
          </a:p>
        </c:txPr>
        <c:crossAx val="2117928824"/>
        <c:crosses val="autoZero"/>
        <c:crossBetween val="between"/>
        <c:majorUnit val="25000.0"/>
        <c:minorUnit val="12500.0"/>
      </c:valAx>
      <c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solidFill>
            <a:srgbClr val="000000"/>
          </a:solidFill>
          <a:prstDash val="solid"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133" name="Shape 133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77599746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58420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600"/>
            </a:lvl1pPr>
            <a:lvl2pPr marL="0" indent="0" algn="ctr">
              <a:spcBef>
                <a:spcPts val="0"/>
              </a:spcBef>
              <a:buSzTx/>
              <a:buNone/>
              <a:defRPr sz="3600"/>
            </a:lvl2pPr>
            <a:lvl3pPr marL="0" indent="0" algn="ctr">
              <a:spcBef>
                <a:spcPts val="0"/>
              </a:spcBef>
              <a:buSzTx/>
              <a:buNone/>
              <a:defRPr sz="3600"/>
            </a:lvl3pPr>
            <a:lvl4pPr marL="0" indent="0" algn="ctr">
              <a:spcBef>
                <a:spcPts val="0"/>
              </a:spcBef>
              <a:buSzTx/>
              <a:buNone/>
              <a:defRPr sz="3600"/>
            </a:lvl4pPr>
            <a:lvl5pPr marL="0" indent="0" algn="ctr">
              <a:spcBef>
                <a:spcPts val="0"/>
              </a:spcBef>
              <a:buSzTx/>
              <a:buNone/>
              <a:defRPr sz="3600"/>
            </a:lvl5pPr>
          </a:lstStyle>
          <a:p>
            <a:pPr lvl="0">
              <a:defRPr sz="1800"/>
            </a:pPr>
            <a:r>
              <a:rPr sz="3600"/>
              <a:t>Body Level One</a:t>
            </a:r>
          </a:p>
          <a:p>
            <a:pPr lvl="1">
              <a:defRPr sz="1800"/>
            </a:pPr>
            <a:r>
              <a:rPr sz="3600"/>
              <a:t>Body Level Two</a:t>
            </a:r>
          </a:p>
          <a:p>
            <a:pPr lvl="2">
              <a:defRPr sz="1800"/>
            </a:pPr>
            <a:r>
              <a:rPr sz="3600"/>
              <a:t>Body Level Three</a:t>
            </a:r>
          </a:p>
          <a:p>
            <a:pPr lvl="3">
              <a:defRPr sz="1800"/>
            </a:pPr>
            <a:r>
              <a:rPr sz="3600"/>
              <a:t>Body Level Four</a:t>
            </a:r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/>
            </a:lvl1pPr>
          </a:lstStyle>
          <a:p>
            <a:pPr lvl="0">
              <a:defRPr sz="1800"/>
            </a:pPr>
            <a:r>
              <a:rPr sz="7000"/>
              <a:t>Title Text</a:t>
            </a:r>
          </a:p>
        </p:txBody>
      </p:sp>
      <p:sp>
        <p:nvSpPr>
          <p:cNvPr id="39" name="Shape 39"/>
          <p:cNvSpPr>
            <a:spLocks noGrp="1"/>
          </p:cNvSpPr>
          <p:nvPr>
            <p:ph type="body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  <p:sp>
        <p:nvSpPr>
          <p:cNvPr id="40" name="Shape 4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>
            <a:spLocks noGrp="1"/>
          </p:cNvSpPr>
          <p:nvPr>
            <p:ph type="title"/>
          </p:nvPr>
        </p:nvSpPr>
        <p:spPr>
          <a:xfrm>
            <a:off x="635000" y="1409700"/>
            <a:ext cx="5867400" cy="33020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7000"/>
            </a:lvl1pPr>
          </a:lstStyle>
          <a:p>
            <a:pPr lvl="0">
              <a:defRPr sz="1800"/>
            </a:pPr>
            <a:r>
              <a:rPr sz="7000"/>
              <a:t>Title Text</a:t>
            </a:r>
          </a:p>
        </p:txBody>
      </p:sp>
      <p:sp>
        <p:nvSpPr>
          <p:cNvPr id="43" name="Shape 43"/>
          <p:cNvSpPr>
            <a:spLocks noGrp="1"/>
          </p:cNvSpPr>
          <p:nvPr>
            <p:ph type="body" idx="1"/>
          </p:nvPr>
        </p:nvSpPr>
        <p:spPr>
          <a:xfrm>
            <a:off x="635000" y="4787900"/>
            <a:ext cx="5867400" cy="33020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400"/>
            </a:lvl1pPr>
            <a:lvl2pPr marL="0" indent="0" algn="ctr">
              <a:spcBef>
                <a:spcPts val="0"/>
              </a:spcBef>
              <a:buSzTx/>
              <a:buNone/>
              <a:defRPr sz="3400"/>
            </a:lvl2pPr>
            <a:lvl3pPr marL="0" indent="0" algn="ctr">
              <a:spcBef>
                <a:spcPts val="0"/>
              </a:spcBef>
              <a:buSzTx/>
              <a:buNone/>
              <a:defRPr sz="3400"/>
            </a:lvl3pPr>
            <a:lvl4pPr marL="0" indent="0" algn="ctr">
              <a:spcBef>
                <a:spcPts val="0"/>
              </a:spcBef>
              <a:buSzTx/>
              <a:buNone/>
              <a:defRPr sz="3400"/>
            </a:lvl4pPr>
            <a:lvl5pPr marL="0" indent="0" algn="ctr">
              <a:spcBef>
                <a:spcPts val="0"/>
              </a:spcBef>
              <a:buSzTx/>
              <a:buNone/>
              <a:defRPr sz="3400"/>
            </a:lvl5pPr>
          </a:lstStyle>
          <a:p>
            <a:pPr lvl="0">
              <a:defRPr sz="1800"/>
            </a:pPr>
            <a:r>
              <a:rPr sz="3400"/>
              <a:t>Body Level One</a:t>
            </a:r>
          </a:p>
          <a:p>
            <a:pPr lvl="1">
              <a:defRPr sz="1800"/>
            </a:pPr>
            <a:r>
              <a:rPr sz="3400"/>
              <a:t>Body Level Two</a:t>
            </a:r>
          </a:p>
          <a:p>
            <a:pPr lvl="2">
              <a:defRPr sz="1800"/>
            </a:pPr>
            <a:r>
              <a:rPr sz="3400"/>
              <a:t>Body Level Three</a:t>
            </a:r>
          </a:p>
          <a:p>
            <a:pPr lvl="3">
              <a:defRPr sz="1800"/>
            </a:pPr>
            <a:r>
              <a:rPr sz="3400"/>
              <a:t>Body Level Four</a:t>
            </a:r>
          </a:p>
          <a:p>
            <a:pPr lvl="4">
              <a:defRPr sz="1800"/>
            </a:pPr>
            <a:r>
              <a:rPr sz="3400"/>
              <a:t>Body Level Five</a:t>
            </a:r>
          </a:p>
        </p:txBody>
      </p:sp>
      <p:sp>
        <p:nvSpPr>
          <p:cNvPr id="44" name="Shape 4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47" name="Shape 47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48" name="Shape 4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51" name="Shape 51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50419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52" name="Shape 5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55" name="Shape 55"/>
          <p:cNvSpPr>
            <a:spLocks noGrp="1"/>
          </p:cNvSpPr>
          <p:nvPr>
            <p:ph type="body" idx="1"/>
          </p:nvPr>
        </p:nvSpPr>
        <p:spPr>
          <a:xfrm>
            <a:off x="7772400" y="2768600"/>
            <a:ext cx="3962400" cy="5715000"/>
          </a:xfrm>
          <a:prstGeom prst="rect">
            <a:avLst/>
          </a:prstGeom>
        </p:spPr>
        <p:txBody>
          <a:bodyPr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56" name="Shape 5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/>
        </p:nvSpPr>
        <p:spPr>
          <a:xfrm flipV="1">
            <a:off x="266707" y="14282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59" name="CERN_Log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228600"/>
            <a:ext cx="1028701" cy="1028701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Shape 60"/>
          <p:cNvSpPr/>
          <p:nvPr/>
        </p:nvSpPr>
        <p:spPr>
          <a:xfrm flipV="1">
            <a:off x="266707" y="92514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61" name="Shape 61"/>
          <p:cNvSpPr>
            <a:spLocks noGrp="1"/>
          </p:cNvSpPr>
          <p:nvPr>
            <p:ph type="sldNum" sz="quarter" idx="2"/>
          </p:nvPr>
        </p:nvSpPr>
        <p:spPr>
          <a:xfrm>
            <a:off x="11798300" y="9334500"/>
            <a:ext cx="292100" cy="3048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42AA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/>
          <p:nvPr/>
        </p:nvSpPr>
        <p:spPr>
          <a:xfrm flipV="1">
            <a:off x="266707" y="14282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64" name="CERN_Log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228600"/>
            <a:ext cx="1028701" cy="1028701"/>
          </a:xfrm>
          <a:prstGeom prst="rect">
            <a:avLst/>
          </a:prstGeom>
          <a:ln w="12700">
            <a:miter lim="400000"/>
          </a:ln>
        </p:spPr>
      </p:pic>
      <p:sp>
        <p:nvSpPr>
          <p:cNvPr id="65" name="Shape 65"/>
          <p:cNvSpPr/>
          <p:nvPr/>
        </p:nvSpPr>
        <p:spPr>
          <a:xfrm>
            <a:off x="266700" y="9334500"/>
            <a:ext cx="59436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14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0433FF"/>
                </a:solidFill>
              </a:rPr>
              <a:t>First SEE regional science promotion conference, 2-3 October, Belgrade</a:t>
            </a:r>
          </a:p>
        </p:txBody>
      </p:sp>
      <p:sp>
        <p:nvSpPr>
          <p:cNvPr id="66" name="Shape 66"/>
          <p:cNvSpPr/>
          <p:nvPr/>
        </p:nvSpPr>
        <p:spPr>
          <a:xfrm flipV="1">
            <a:off x="266707" y="92514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67" name="Shape 67"/>
          <p:cNvSpPr>
            <a:spLocks noGrp="1"/>
          </p:cNvSpPr>
          <p:nvPr>
            <p:ph type="sldNum" sz="quarter" idx="2"/>
          </p:nvPr>
        </p:nvSpPr>
        <p:spPr>
          <a:xfrm>
            <a:off x="11798300" y="9334500"/>
            <a:ext cx="292100" cy="3048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42AA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 flipV="1">
            <a:off x="266707" y="14282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70" name="CERN_Log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228600"/>
            <a:ext cx="1028701" cy="1028701"/>
          </a:xfrm>
          <a:prstGeom prst="rect">
            <a:avLst/>
          </a:prstGeom>
          <a:ln w="12700">
            <a:miter lim="400000"/>
          </a:ln>
        </p:spPr>
      </p:pic>
      <p:sp>
        <p:nvSpPr>
          <p:cNvPr id="71" name="Shape 71"/>
          <p:cNvSpPr/>
          <p:nvPr/>
        </p:nvSpPr>
        <p:spPr>
          <a:xfrm flipV="1">
            <a:off x="266707" y="92514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72" name="Shape 72"/>
          <p:cNvSpPr>
            <a:spLocks noGrp="1"/>
          </p:cNvSpPr>
          <p:nvPr>
            <p:ph type="sldNum" sz="quarter" idx="2"/>
          </p:nvPr>
        </p:nvSpPr>
        <p:spPr>
          <a:xfrm>
            <a:off x="11798300" y="9334500"/>
            <a:ext cx="292100" cy="3048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42AA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/>
          <p:nvPr/>
        </p:nvSpPr>
        <p:spPr>
          <a:xfrm flipV="1">
            <a:off x="266707" y="14282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75" name="CERN_Log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228600"/>
            <a:ext cx="1028701" cy="1028701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Shape 76"/>
          <p:cNvSpPr/>
          <p:nvPr/>
        </p:nvSpPr>
        <p:spPr>
          <a:xfrm flipV="1">
            <a:off x="266707" y="92514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77" name="Shape 77"/>
          <p:cNvSpPr>
            <a:spLocks noGrp="1"/>
          </p:cNvSpPr>
          <p:nvPr>
            <p:ph type="sldNum" sz="quarter" idx="2"/>
          </p:nvPr>
        </p:nvSpPr>
        <p:spPr>
          <a:xfrm>
            <a:off x="11798300" y="9334500"/>
            <a:ext cx="292100" cy="3048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42AA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bg>
      <p:bgPr>
        <a:gradFill flip="none" rotWithShape="1">
          <a:gsLst>
            <a:gs pos="0">
              <a:srgbClr val="C040A3"/>
            </a:gs>
            <a:gs pos="100000">
              <a:srgbClr val="000000"/>
            </a:gs>
          </a:gsLst>
          <a:lin ang="162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>
            <a:spLocks noGrp="1"/>
          </p:cNvSpPr>
          <p:nvPr>
            <p:ph type="title"/>
          </p:nvPr>
        </p:nvSpPr>
        <p:spPr>
          <a:xfrm>
            <a:off x="977900" y="0"/>
            <a:ext cx="11049000" cy="1295400"/>
          </a:xfrm>
          <a:prstGeom prst="rect">
            <a:avLst/>
          </a:prstGeom>
        </p:spPr>
        <p:txBody>
          <a:bodyPr/>
          <a:lstStyle>
            <a:lvl1pPr marL="4762" marR="57799" indent="-4762" defTabSz="914400">
              <a:defRPr sz="4200">
                <a:solidFill>
                  <a:srgbClr val="FCFC66"/>
                </a:solidFill>
                <a:uFill>
                  <a:solidFill>
                    <a:srgbClr val="FCFC66"/>
                  </a:solidFill>
                </a:uFill>
                <a:latin typeface="+mn-lt"/>
                <a:ea typeface="+mn-ea"/>
                <a:cs typeface="+mn-cs"/>
                <a:sym typeface="Verdan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4200">
                <a:solidFill>
                  <a:srgbClr val="FCFC66"/>
                </a:solidFill>
                <a:uFill>
                  <a:solidFill>
                    <a:srgbClr val="FCFC66"/>
                  </a:solidFill>
                </a:uFill>
              </a:rPr>
              <a:t>Title Text</a:t>
            </a:r>
          </a:p>
        </p:txBody>
      </p:sp>
      <p:sp>
        <p:nvSpPr>
          <p:cNvPr id="80" name="Shape 80"/>
          <p:cNvSpPr>
            <a:spLocks noGrp="1"/>
          </p:cNvSpPr>
          <p:nvPr>
            <p:ph type="sldNum" sz="quarter" idx="2"/>
          </p:nvPr>
        </p:nvSpPr>
        <p:spPr>
          <a:xfrm>
            <a:off x="12340793" y="9207500"/>
            <a:ext cx="312014" cy="312343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 sz="1400" b="1">
                <a:solidFill>
                  <a:srgbClr val="FBFB00"/>
                </a:solidFill>
                <a:uFill>
                  <a:solidFill>
                    <a:srgbClr val="FBFB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200"/>
              <a:t>Body Level One</a:t>
            </a:r>
          </a:p>
          <a:p>
            <a:pPr lvl="1">
              <a:defRPr sz="1800"/>
            </a:pPr>
            <a:r>
              <a:rPr sz="4200"/>
              <a:t>Body Level Two</a:t>
            </a:r>
          </a:p>
          <a:p>
            <a:pPr lvl="2">
              <a:defRPr sz="1800"/>
            </a:pPr>
            <a:r>
              <a:rPr sz="4200"/>
              <a:t>Body Level Three</a:t>
            </a:r>
          </a:p>
          <a:p>
            <a:pPr lvl="3">
              <a:defRPr sz="1800"/>
            </a:pPr>
            <a:r>
              <a:rPr sz="4200"/>
              <a:t>Body Level Four</a:t>
            </a:r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/>
          <p:nvPr/>
        </p:nvSpPr>
        <p:spPr>
          <a:xfrm flipV="1">
            <a:off x="266707" y="14282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83" name="CERN_Log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228600"/>
            <a:ext cx="1028701" cy="1028701"/>
          </a:xfrm>
          <a:prstGeom prst="rect">
            <a:avLst/>
          </a:prstGeom>
          <a:ln w="12700">
            <a:miter lim="400000"/>
          </a:ln>
        </p:spPr>
      </p:pic>
      <p:sp>
        <p:nvSpPr>
          <p:cNvPr id="84" name="Shape 84"/>
          <p:cNvSpPr/>
          <p:nvPr/>
        </p:nvSpPr>
        <p:spPr>
          <a:xfrm flipV="1">
            <a:off x="266707" y="92514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sldNum" sz="quarter" idx="2"/>
          </p:nvPr>
        </p:nvSpPr>
        <p:spPr>
          <a:xfrm>
            <a:off x="11798300" y="9334500"/>
            <a:ext cx="292100" cy="3048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042AA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5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88" name="Picture 87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89" name="Shape 89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6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92" name="Picture 91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93" name="Shape 93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7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96" name="Picture 95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97" name="Shape 97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8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00" name="Picture 99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101" name="Shape 101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9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04" name="Picture 103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105" name="Shape 105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10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6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108" name="Shape 108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11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11" name="Picture 11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112" name="Shape 112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12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Picture 113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115" name="Shape 115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13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" name="Picture 116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118" name="Shape 118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523240" anchor="t"/>
          <a:lstStyle>
            <a:lvl1pPr marL="812120" indent="-494620">
              <a:spcBef>
                <a:spcPts val="3800"/>
              </a:spcBef>
              <a:defRPr sz="3200"/>
            </a:lvl1pPr>
            <a:lvl2pPr marL="1256620" indent="-494620">
              <a:spcBef>
                <a:spcPts val="3800"/>
              </a:spcBef>
              <a:defRPr sz="3200"/>
            </a:lvl2pPr>
            <a:lvl3pPr marL="1701120" indent="-494620">
              <a:spcBef>
                <a:spcPts val="3800"/>
              </a:spcBef>
              <a:defRPr sz="3200"/>
            </a:lvl3pPr>
            <a:lvl4pPr marL="2145620" indent="-494620">
              <a:spcBef>
                <a:spcPts val="3800"/>
              </a:spcBef>
              <a:defRPr sz="3200"/>
            </a:lvl4pPr>
            <a:lvl5pPr marL="2590120" indent="-494620">
              <a:spcBef>
                <a:spcPts val="3800"/>
              </a:spcBef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14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21" name="Picture 120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122" name="Shape 122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15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25" name="Picture 124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126" name="Shape 126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 16">
    <p:bg>
      <p:bgPr>
        <a:gradFill flip="none" rotWithShape="1">
          <a:gsLst>
            <a:gs pos="0">
              <a:srgbClr val="C0C0C0"/>
            </a:gs>
            <a:gs pos="100000">
              <a:srgbClr val="FFFF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/>
        </p:nvSpPr>
        <p:spPr>
          <a:xfrm>
            <a:off x="8775700" y="9359900"/>
            <a:ext cx="3256179" cy="374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t>Rolf Landua -  CERN Outreach</a:t>
            </a:r>
          </a:p>
        </p:txBody>
      </p:sp>
      <p:pic>
        <p:nvPicPr>
          <p:cNvPr id="129" name="Picture 128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5450" y="425450"/>
            <a:ext cx="10591800" cy="927101"/>
          </a:xfrm>
          <a:prstGeom prst="rect">
            <a:avLst/>
          </a:prstGeom>
          <a:effectLst>
            <a:outerShdw blurRad="127000" dist="76200" dir="2700000" rotWithShape="0">
              <a:srgbClr val="000000">
                <a:alpha val="75000"/>
              </a:srgbClr>
            </a:outerShdw>
          </a:effectLst>
        </p:spPr>
      </p:pic>
      <p:sp>
        <p:nvSpPr>
          <p:cNvPr id="130" name="Shape 130"/>
          <p:cNvSpPr/>
          <p:nvPr/>
        </p:nvSpPr>
        <p:spPr>
          <a:xfrm flipV="1">
            <a:off x="429775" y="9347083"/>
            <a:ext cx="12486125" cy="117"/>
          </a:xfrm>
          <a:prstGeom prst="line">
            <a:avLst/>
          </a:prstGeom>
          <a:ln w="3175">
            <a:solidFill/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body" idx="1"/>
          </p:nvPr>
        </p:nvSpPr>
        <p:spPr>
          <a:xfrm>
            <a:off x="1270000" y="1270000"/>
            <a:ext cx="10464800" cy="7213600"/>
          </a:xfrm>
          <a:prstGeom prst="rect">
            <a:avLst/>
          </a:prstGeom>
        </p:spPr>
        <p:txBody>
          <a:bodyPr/>
          <a:lstStyle>
            <a:lvl1pPr>
              <a:spcBef>
                <a:spcPts val="4800"/>
              </a:spcBef>
            </a:lvl1pPr>
            <a:lvl2pPr>
              <a:spcBef>
                <a:spcPts val="4800"/>
              </a:spcBef>
            </a:lvl2pPr>
            <a:lvl3pPr>
              <a:spcBef>
                <a:spcPts val="4800"/>
              </a:spcBef>
            </a:lvl3pPr>
            <a:lvl4pPr>
              <a:spcBef>
                <a:spcPts val="4800"/>
              </a:spcBef>
            </a:lvl4pPr>
            <a:lvl5pPr>
              <a:spcBef>
                <a:spcPts val="4800"/>
              </a:spcBef>
            </a:lvl5pPr>
          </a:lstStyle>
          <a:p>
            <a:pPr lvl="0">
              <a:defRPr sz="1800"/>
            </a:pPr>
            <a:r>
              <a:rPr sz="4200"/>
              <a:t>Body Level One</a:t>
            </a:r>
          </a:p>
          <a:p>
            <a:pPr lvl="1">
              <a:defRPr sz="1800"/>
            </a:pPr>
            <a:r>
              <a:rPr sz="4200"/>
              <a:t>Body Level Two</a:t>
            </a:r>
          </a:p>
          <a:p>
            <a:pPr lvl="2">
              <a:defRPr sz="1800"/>
            </a:pPr>
            <a:r>
              <a:rPr sz="4200"/>
              <a:t>Body Level Three</a:t>
            </a:r>
          </a:p>
          <a:p>
            <a:pPr lvl="3">
              <a:defRPr sz="1800"/>
            </a:pPr>
            <a:r>
              <a:rPr sz="4200"/>
              <a:t>Body Level Four</a:t>
            </a:r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  <p:sp>
        <p:nvSpPr>
          <p:cNvPr id="19" name="Shape 1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/>
        </p:nvSpPr>
        <p:spPr>
          <a:xfrm flipV="1">
            <a:off x="266707" y="14282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pic>
        <p:nvPicPr>
          <p:cNvPr id="22" name="CERN_Log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66700" y="228600"/>
            <a:ext cx="1028701" cy="1028701"/>
          </a:xfrm>
          <a:prstGeom prst="rect">
            <a:avLst/>
          </a:prstGeom>
          <a:ln w="12700">
            <a:miter lim="400000"/>
          </a:ln>
        </p:spPr>
      </p:pic>
      <p:sp>
        <p:nvSpPr>
          <p:cNvPr id="23" name="Shape 23"/>
          <p:cNvSpPr/>
          <p:nvPr/>
        </p:nvSpPr>
        <p:spPr>
          <a:xfrm flipV="1">
            <a:off x="266707" y="9251427"/>
            <a:ext cx="11823693" cy="524"/>
          </a:xfrm>
          <a:prstGeom prst="line">
            <a:avLst/>
          </a:prstGeom>
          <a:ln w="12700">
            <a:solidFill>
              <a:srgbClr val="0056D6"/>
            </a:solidFill>
            <a:miter lim="400000"/>
          </a:ln>
        </p:spPr>
        <p:txBody>
          <a:bodyPr lIns="0" tIns="0" rIns="0" bIns="0" anchor="ctr"/>
          <a:lstStyle/>
          <a:p>
            <a:pPr lvl="0"/>
            <a:endParaRPr/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xfrm>
            <a:off x="11798300" y="9321800"/>
            <a:ext cx="292100" cy="304800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rgbClr val="0433FF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>
            <a:spLocks noGrp="1"/>
          </p:cNvSpPr>
          <p:nvPr>
            <p:ph type="title"/>
          </p:nvPr>
        </p:nvSpPr>
        <p:spPr>
          <a:xfrm>
            <a:off x="1270000" y="2971800"/>
            <a:ext cx="10464800" cy="38100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0" name="Shape 3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1270000" y="7366000"/>
            <a:ext cx="10464800" cy="17018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6" name="Shape 3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xmlns:p14="http://schemas.microsoft.com/office/powerpoint/2010/main" spd="med"/>
</p:sldLayout>
</file>

<file path=ppt/slideMasters/_rels/slideMaster1.xml.rels><?xml version="1.0" encoding="UTF-8" standalone="yes"?>
<Relationships xmlns="http://schemas.openxmlformats.org/package/2006/relationships"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slideLayout" Target="../slideLayouts/slideLayout28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30" Type="http://schemas.openxmlformats.org/officeDocument/2006/relationships/slideLayout" Target="../slideLayouts/slideLayout30.xml"/><Relationship Id="rId31" Type="http://schemas.openxmlformats.org/officeDocument/2006/relationships/slideLayout" Target="../slideLayouts/slideLayout31.xml"/><Relationship Id="rId32" Type="http://schemas.openxmlformats.org/officeDocument/2006/relationships/slideLayout" Target="../slideLayouts/slideLayout32.xml"/><Relationship Id="rId9" Type="http://schemas.openxmlformats.org/officeDocument/2006/relationships/slideLayout" Target="../slideLayouts/slideLayout9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3" Type="http://schemas.openxmlformats.org/officeDocument/2006/relationships/slideLayout" Target="../slideLayouts/slideLayout33.xml"/><Relationship Id="rId34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1270000" y="254000"/>
            <a:ext cx="10464800" cy="2438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84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1270000" y="2768600"/>
            <a:ext cx="10464800" cy="5715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4200"/>
              <a:t>Body Level One</a:t>
            </a:r>
          </a:p>
          <a:p>
            <a:pPr lvl="1">
              <a:defRPr sz="1800"/>
            </a:pPr>
            <a:r>
              <a:rPr sz="4200"/>
              <a:t>Body Level Two</a:t>
            </a:r>
          </a:p>
          <a:p>
            <a:pPr lvl="2">
              <a:defRPr sz="1800"/>
            </a:pPr>
            <a:r>
              <a:rPr sz="4200"/>
              <a:t>Body Level Three</a:t>
            </a:r>
          </a:p>
          <a:p>
            <a:pPr lvl="3">
              <a:defRPr sz="1800"/>
            </a:pPr>
            <a:r>
              <a:rPr sz="4200"/>
              <a:t>Body Level Four</a:t>
            </a:r>
          </a:p>
          <a:p>
            <a:pPr lvl="4">
              <a:defRPr sz="1800"/>
            </a:pPr>
            <a:r>
              <a:rPr sz="4200"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24600" y="9258300"/>
            <a:ext cx="342900" cy="36830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>
            <a:lvl1pPr algn="ctr" defTabSz="584200">
              <a:defRPr sz="1800">
                <a:latin typeface="+mj-lt"/>
                <a:ea typeface="+mj-ea"/>
                <a:cs typeface="+mj-cs"/>
                <a:sym typeface="Gill Sans"/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3" r:id="rId25"/>
    <p:sldLayoutId id="2147483674" r:id="rId26"/>
    <p:sldLayoutId id="2147483675" r:id="rId27"/>
    <p:sldLayoutId id="2147483676" r:id="rId28"/>
    <p:sldLayoutId id="2147483677" r:id="rId29"/>
    <p:sldLayoutId id="2147483678" r:id="rId30"/>
    <p:sldLayoutId id="2147483679" r:id="rId31"/>
    <p:sldLayoutId id="2147483680" r:id="rId32"/>
    <p:sldLayoutId id="2147483681" r:id="rId33"/>
  </p:sldLayoutIdLst>
  <p:transition xmlns:p14="http://schemas.microsoft.com/office/powerpoint/2010/main" spd="med"/>
  <p:txStyles>
    <p:titleStyle>
      <a:lvl1pPr algn="ctr" defTabSz="584200">
        <a:defRPr sz="8400">
          <a:latin typeface="+mj-lt"/>
          <a:ea typeface="+mj-ea"/>
          <a:cs typeface="+mj-cs"/>
          <a:sym typeface="Gill Sans"/>
        </a:defRPr>
      </a:lvl1pPr>
      <a:lvl2pPr indent="228600" algn="ctr" defTabSz="584200">
        <a:defRPr sz="8400">
          <a:latin typeface="+mj-lt"/>
          <a:ea typeface="+mj-ea"/>
          <a:cs typeface="+mj-cs"/>
          <a:sym typeface="Gill Sans"/>
        </a:defRPr>
      </a:lvl2pPr>
      <a:lvl3pPr indent="457200" algn="ctr" defTabSz="584200">
        <a:defRPr sz="8400">
          <a:latin typeface="+mj-lt"/>
          <a:ea typeface="+mj-ea"/>
          <a:cs typeface="+mj-cs"/>
          <a:sym typeface="Gill Sans"/>
        </a:defRPr>
      </a:lvl3pPr>
      <a:lvl4pPr indent="685800" algn="ctr" defTabSz="584200">
        <a:defRPr sz="8400">
          <a:latin typeface="+mj-lt"/>
          <a:ea typeface="+mj-ea"/>
          <a:cs typeface="+mj-cs"/>
          <a:sym typeface="Gill Sans"/>
        </a:defRPr>
      </a:lvl4pPr>
      <a:lvl5pPr indent="914400" algn="ctr" defTabSz="584200">
        <a:defRPr sz="8400">
          <a:latin typeface="+mj-lt"/>
          <a:ea typeface="+mj-ea"/>
          <a:cs typeface="+mj-cs"/>
          <a:sym typeface="Gill Sans"/>
        </a:defRPr>
      </a:lvl5pPr>
      <a:lvl6pPr indent="1143000" algn="ctr" defTabSz="584200">
        <a:defRPr sz="8400">
          <a:latin typeface="+mj-lt"/>
          <a:ea typeface="+mj-ea"/>
          <a:cs typeface="+mj-cs"/>
          <a:sym typeface="Gill Sans"/>
        </a:defRPr>
      </a:lvl6pPr>
      <a:lvl7pPr indent="1371600" algn="ctr" defTabSz="584200">
        <a:defRPr sz="8400">
          <a:latin typeface="+mj-lt"/>
          <a:ea typeface="+mj-ea"/>
          <a:cs typeface="+mj-cs"/>
          <a:sym typeface="Gill Sans"/>
        </a:defRPr>
      </a:lvl7pPr>
      <a:lvl8pPr indent="1600200" algn="ctr" defTabSz="584200">
        <a:defRPr sz="8400">
          <a:latin typeface="+mj-lt"/>
          <a:ea typeface="+mj-ea"/>
          <a:cs typeface="+mj-cs"/>
          <a:sym typeface="Gill Sans"/>
        </a:defRPr>
      </a:lvl8pPr>
      <a:lvl9pPr indent="1828800" algn="ctr" defTabSz="584200">
        <a:defRPr sz="8400">
          <a:latin typeface="+mj-lt"/>
          <a:ea typeface="+mj-ea"/>
          <a:cs typeface="+mj-cs"/>
          <a:sym typeface="Gill Sans"/>
        </a:defRPr>
      </a:lvl9pPr>
    </p:titleStyle>
    <p:bodyStyle>
      <a:lvl1pPr marL="8890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1pPr>
      <a:lvl2pPr marL="13335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2pPr>
      <a:lvl3pPr marL="17780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3pPr>
      <a:lvl4pPr marL="22225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4pPr>
      <a:lvl5pPr marL="26670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5pPr>
      <a:lvl6pPr marL="30226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6pPr>
      <a:lvl7pPr marL="33782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7pPr>
      <a:lvl8pPr marL="37338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8pPr>
      <a:lvl9pPr marL="4089400" indent="-571500" defTabSz="584200">
        <a:spcBef>
          <a:spcPts val="2400"/>
        </a:spcBef>
        <a:buSzPct val="171000"/>
        <a:buChar char="•"/>
        <a:defRPr sz="4200">
          <a:latin typeface="+mj-lt"/>
          <a:ea typeface="+mj-ea"/>
          <a:cs typeface="+mj-cs"/>
          <a:sym typeface="Gill Sans"/>
        </a:defRPr>
      </a:lvl9pPr>
    </p:bodyStyle>
    <p:otherStyle>
      <a:lvl1pPr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584200">
        <a:defRPr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20.jpeg"/><Relationship Id="rId3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eg"/><Relationship Id="rId3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26.xml"/><Relationship Id="rId2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Relationship Id="rId2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eg"/><Relationship Id="rId3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9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/>
        </p:nvSpPr>
        <p:spPr>
          <a:xfrm>
            <a:off x="1501939" y="2353733"/>
            <a:ext cx="10104968" cy="16780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 defTabSz="584200">
              <a:defRPr sz="1800"/>
            </a:pPr>
            <a:r>
              <a:rPr sz="41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CERN “Education and Public Outreach” </a:t>
            </a:r>
          </a:p>
          <a:p>
            <a:pPr lvl="0" algn="ctr" defTabSz="584200">
              <a:defRPr sz="1800"/>
            </a:pPr>
            <a:endParaRPr sz="3100">
              <a:solidFill>
                <a:srgbClr val="0433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algn="ctr" defTabSz="584200">
              <a:defRPr sz="1800"/>
            </a:pPr>
            <a:r>
              <a:rPr sz="31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New structure of DG-EDU</a:t>
            </a:r>
          </a:p>
        </p:txBody>
      </p:sp>
      <p:sp>
        <p:nvSpPr>
          <p:cNvPr id="136" name="Shape 136"/>
          <p:cNvSpPr/>
          <p:nvPr/>
        </p:nvSpPr>
        <p:spPr>
          <a:xfrm>
            <a:off x="893233" y="5126566"/>
            <a:ext cx="10871201" cy="2245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 defTabSz="584200">
              <a:lnSpc>
                <a:spcPct val="140000"/>
              </a:lnSpc>
              <a:defRPr sz="1800"/>
            </a:pPr>
            <a:r>
              <a:rPr sz="3600">
                <a:latin typeface="Helvetica Neue"/>
                <a:ea typeface="Helvetica Neue"/>
                <a:cs typeface="Helvetica Neue"/>
                <a:sym typeface="Helvetica Neue"/>
              </a:rPr>
              <a:t>Konrad Jende</a:t>
            </a:r>
          </a:p>
          <a:p>
            <a:pPr lvl="0" algn="ctr" defTabSz="584200">
              <a:lnSpc>
                <a:spcPct val="140000"/>
              </a:lnSpc>
              <a:defRPr sz="1800"/>
            </a:pPr>
            <a:r>
              <a:rPr sz="2400">
                <a:latin typeface="Helvetica Neue"/>
                <a:ea typeface="Helvetica Neue"/>
                <a:cs typeface="Helvetica Neue"/>
                <a:sym typeface="Helvetica Neue"/>
              </a:rPr>
              <a:t>Teacher Programme Manager </a:t>
            </a:r>
          </a:p>
          <a:p>
            <a:pPr lvl="0" algn="ctr" defTabSz="584200">
              <a:lnSpc>
                <a:spcPct val="140000"/>
              </a:lnSpc>
              <a:defRPr sz="1800"/>
            </a:pPr>
            <a:r>
              <a:rPr sz="2400">
                <a:latin typeface="Helvetica Neue"/>
                <a:ea typeface="Helvetica Neue"/>
                <a:cs typeface="Helvetica Neue"/>
                <a:sym typeface="Helvetica Neue"/>
              </a:rPr>
              <a:t>CERN</a:t>
            </a:r>
          </a:p>
          <a:p>
            <a:pPr lvl="0" algn="ctr" defTabSz="584200">
              <a:lnSpc>
                <a:spcPct val="140000"/>
              </a:lnSpc>
              <a:defRPr sz="1800"/>
            </a:pPr>
            <a:r>
              <a:rPr sz="2400">
                <a:latin typeface="Helvetica Neue"/>
                <a:ea typeface="Helvetica Neue"/>
                <a:cs typeface="Helvetica Neue"/>
                <a:sym typeface="Helvetica Neue"/>
              </a:rPr>
              <a:t>DG-EDU</a:t>
            </a:r>
          </a:p>
        </p:txBody>
      </p:sp>
      <p:sp>
        <p:nvSpPr>
          <p:cNvPr id="137" name="Shape 1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  <a:t>1</a:t>
            </a:fld>
            <a:endParaRPr sz="1400">
              <a:solidFill>
                <a:srgbClr val="0433F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Shape 209"/>
          <p:cNvSpPr/>
          <p:nvPr/>
        </p:nvSpPr>
        <p:spPr>
          <a:xfrm>
            <a:off x="3653366" y="421216"/>
            <a:ext cx="575569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defTabSz="584200">
              <a:defRPr sz="36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/>
            </a:pPr>
            <a:r>
              <a:rPr sz="3600"/>
              <a:t>“Interactive LHC tunnel” x 3</a:t>
            </a:r>
          </a:p>
        </p:txBody>
      </p:sp>
      <p:pic>
        <p:nvPicPr>
          <p:cNvPr id="210" name="Proton_5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26533" y="1693333"/>
            <a:ext cx="11725605" cy="6595653"/>
          </a:xfrm>
          <a:prstGeom prst="rect">
            <a:avLst/>
          </a:prstGeom>
          <a:ln w="12700">
            <a:miter lim="400000"/>
          </a:ln>
        </p:spPr>
      </p:pic>
      <p:sp>
        <p:nvSpPr>
          <p:cNvPr id="211" name="Shape 211"/>
          <p:cNvSpPr/>
          <p:nvPr/>
        </p:nvSpPr>
        <p:spPr>
          <a:xfrm>
            <a:off x="1351878" y="8642350"/>
            <a:ext cx="10845801" cy="914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defTabSz="584200">
              <a:lnSpc>
                <a:spcPct val="60000"/>
              </a:lnSpc>
              <a:defRPr sz="1800"/>
            </a:pPr>
            <a:r>
              <a:rPr sz="24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Book fair, Oct 2012, Frankfurt         LHC in France, Apr 2013, Annecy</a:t>
            </a:r>
          </a:p>
          <a:p>
            <a:pPr lvl="0" defTabSz="584200">
              <a:lnSpc>
                <a:spcPct val="60000"/>
              </a:lnSpc>
              <a:defRPr sz="1800"/>
            </a:pPr>
            <a:endParaRPr sz="2400">
              <a:solidFill>
                <a:srgbClr val="0433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defTabSz="584200">
              <a:lnSpc>
                <a:spcPct val="60000"/>
              </a:lnSpc>
              <a:defRPr sz="1800"/>
            </a:pPr>
            <a:r>
              <a:rPr sz="24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Open Days, Sep 2013, CERN          Automnales, Nov 2013, Geneva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Shape 2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042AA"/>
                </a:solidFill>
              </a:rPr>
              <a:t>11</a:t>
            </a:fld>
            <a:endParaRPr sz="1400">
              <a:solidFill>
                <a:srgbClr val="0042AA"/>
              </a:solidFill>
            </a:endParaRPr>
          </a:p>
        </p:txBody>
      </p:sp>
      <p:pic>
        <p:nvPicPr>
          <p:cNvPr id="214" name="HST-2012_Teachers_CMS.jpg"/>
          <p:cNvPicPr/>
          <p:nvPr/>
        </p:nvPicPr>
        <p:blipFill>
          <a:blip r:embed="rId2">
            <a:extLst/>
          </a:blip>
          <a:srcRect l="5901" t="2388" r="3827" b="6860"/>
          <a:stretch>
            <a:fillRect/>
          </a:stretch>
        </p:blipFill>
        <p:spPr>
          <a:xfrm>
            <a:off x="317499" y="1739900"/>
            <a:ext cx="5791201" cy="3888085"/>
          </a:xfrm>
          <a:prstGeom prst="rect">
            <a:avLst/>
          </a:prstGeom>
          <a:ln w="12700">
            <a:miter lim="400000"/>
          </a:ln>
          <a:effectLst>
            <a:outerShdw blurRad="254000" dist="88900" dir="2700000" rotWithShape="0">
              <a:srgbClr val="000000">
                <a:alpha val="74997"/>
              </a:srgbClr>
            </a:outerShdw>
          </a:effectLst>
        </p:spPr>
      </p:pic>
      <p:sp>
        <p:nvSpPr>
          <p:cNvPr id="215" name="Shape 215"/>
          <p:cNvSpPr/>
          <p:nvPr/>
        </p:nvSpPr>
        <p:spPr>
          <a:xfrm>
            <a:off x="1667933" y="491066"/>
            <a:ext cx="11560904" cy="69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 defTabSz="914400">
              <a:lnSpc>
                <a:spcPct val="140000"/>
              </a:lnSpc>
              <a:buClr>
                <a:srgbClr val="FDF741"/>
              </a:buClr>
              <a:buFont typeface="Wingdings"/>
              <a:defRPr sz="1800"/>
            </a:pPr>
            <a:r>
              <a:rPr sz="340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rPr>
              <a:t>Teacher Programmes: informing and motivating </a:t>
            </a:r>
            <a:r>
              <a:rPr sz="3400" b="1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rPr>
              <a:t>teachers</a:t>
            </a:r>
          </a:p>
        </p:txBody>
      </p:sp>
      <p:sp>
        <p:nvSpPr>
          <p:cNvPr id="216" name="Shape 216"/>
          <p:cNvSpPr/>
          <p:nvPr/>
        </p:nvSpPr>
        <p:spPr>
          <a:xfrm>
            <a:off x="6540500" y="2438400"/>
            <a:ext cx="5562600" cy="1485900"/>
          </a:xfrm>
          <a:prstGeom prst="rect">
            <a:avLst/>
          </a:prstGeom>
          <a:solidFill>
            <a:srgbClr val="D6D6D6"/>
          </a:solidFill>
          <a:ln w="12700">
            <a:miter lim="400000"/>
          </a:ln>
          <a:effectLst>
            <a:outerShdw blurRad="254000" dist="88900" dir="2700000" rotWithShape="0">
              <a:srgbClr val="000000">
                <a:alpha val="74997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7000" tIns="127000" rIns="127000" bIns="127000"/>
          <a:lstStyle/>
          <a:p>
            <a:pPr lvl="1" indent="0" defTabSz="914400">
              <a:lnSpc>
                <a:spcPct val="140000"/>
              </a:lnSpc>
              <a:spcBef>
                <a:spcPts val="200"/>
              </a:spcBef>
              <a:buClr>
                <a:srgbClr val="FDF741"/>
              </a:buClr>
              <a:buFont typeface="Wingdings"/>
              <a:defRPr sz="1800"/>
            </a:pPr>
            <a:r>
              <a:rPr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25 one-week courses = 1000 + teachers per year</a:t>
            </a:r>
          </a:p>
          <a:p>
            <a:pPr lvl="1" indent="0" defTabSz="914400">
              <a:lnSpc>
                <a:spcPct val="140000"/>
              </a:lnSpc>
              <a:spcBef>
                <a:spcPts val="200"/>
              </a:spcBef>
              <a:buClr>
                <a:srgbClr val="FDF741"/>
              </a:buClr>
              <a:buFont typeface="Wingdings"/>
              <a:defRPr sz="1800"/>
            </a:pPr>
            <a:r>
              <a:rPr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Update knowledge about modern physics</a:t>
            </a:r>
          </a:p>
          <a:p>
            <a:pPr lvl="1" indent="0" defTabSz="914400">
              <a:lnSpc>
                <a:spcPct val="140000"/>
              </a:lnSpc>
              <a:spcBef>
                <a:spcPts val="200"/>
              </a:spcBef>
              <a:buClr>
                <a:srgbClr val="FDF741"/>
              </a:buClr>
              <a:buFont typeface="Wingdings"/>
              <a:defRPr sz="1800"/>
            </a:pPr>
            <a:r>
              <a:rPr b="1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To inspire their students with frontier research</a:t>
            </a:r>
          </a:p>
        </p:txBody>
      </p:sp>
      <p:pic>
        <p:nvPicPr>
          <p:cNvPr id="217" name="Teachers programme 2012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513793" y="5372402"/>
            <a:ext cx="5602007" cy="3797301"/>
          </a:xfrm>
          <a:prstGeom prst="rect">
            <a:avLst/>
          </a:prstGeom>
          <a:ln w="12700">
            <a:miter lim="400000"/>
          </a:ln>
          <a:effectLst>
            <a:outerShdw blurRad="254000" dist="88900" dir="2700000" rotWithShape="0">
              <a:srgbClr val="000000">
                <a:alpha val="74997"/>
              </a:srgbClr>
            </a:outerShdw>
          </a:effectLst>
        </p:spPr>
      </p:pic>
      <p:sp>
        <p:nvSpPr>
          <p:cNvPr id="218" name="Shape 218"/>
          <p:cNvSpPr/>
          <p:nvPr/>
        </p:nvSpPr>
        <p:spPr>
          <a:xfrm>
            <a:off x="431800" y="6527800"/>
            <a:ext cx="5562600" cy="1866900"/>
          </a:xfrm>
          <a:prstGeom prst="rect">
            <a:avLst/>
          </a:prstGeom>
          <a:solidFill>
            <a:srgbClr val="FFD479"/>
          </a:solidFill>
          <a:ln w="12700">
            <a:miter lim="400000"/>
          </a:ln>
          <a:effectLst>
            <a:outerShdw blurRad="254000" dist="88900" dir="2700000" rotWithShape="0">
              <a:srgbClr val="000000">
                <a:alpha val="74997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7000" tIns="127000" rIns="127000" bIns="127000"/>
          <a:lstStyle/>
          <a:p>
            <a:pPr lvl="1" indent="0" defTabSz="914400">
              <a:lnSpc>
                <a:spcPct val="140000"/>
              </a:lnSpc>
              <a:spcBef>
                <a:spcPts val="200"/>
              </a:spcBef>
              <a:buClr>
                <a:srgbClr val="FDF741"/>
              </a:buClr>
              <a:buFont typeface="Wingdings"/>
              <a:defRPr sz="1800"/>
            </a:pPr>
            <a:r>
              <a:rPr b="1">
                <a:solidFill>
                  <a:srgbClr val="FF2600"/>
                </a:solidFill>
                <a:uFill>
                  <a:solidFill>
                    <a:srgbClr val="FF26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More than 7,000 teachers since 2006</a:t>
            </a:r>
          </a:p>
          <a:p>
            <a:pPr lvl="1" indent="0" defTabSz="914400">
              <a:lnSpc>
                <a:spcPct val="140000"/>
              </a:lnSpc>
              <a:spcBef>
                <a:spcPts val="200"/>
              </a:spcBef>
              <a:buClr>
                <a:srgbClr val="FDF741"/>
              </a:buClr>
              <a:buFont typeface="Wingdings"/>
              <a:defRPr sz="1800"/>
            </a:pPr>
            <a:r>
              <a:rPr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Lectures - Guided tours - Discussion with researchers - Classroom activities 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9334500"/>
            <a:ext cx="6337300" cy="30480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j-lt"/>
              <a:ea typeface="+mj-ea"/>
              <a:cs typeface="+mj-cs"/>
              <a:sym typeface="Gill Sans"/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0" name="HST-2012_Teachers_CMS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624300" y="4196050"/>
            <a:ext cx="5108182" cy="3411378"/>
          </a:xfrm>
          <a:prstGeom prst="rect">
            <a:avLst/>
          </a:prstGeom>
          <a:ln w="12700">
            <a:miter lim="400000"/>
          </a:ln>
          <a:effectLst>
            <a:outerShdw blurRad="254000" dist="88900" dir="2700000" rotWithShape="0">
              <a:srgbClr val="000000">
                <a:alpha val="74997"/>
              </a:srgbClr>
            </a:outerShdw>
          </a:effectLst>
        </p:spPr>
      </p:pic>
      <p:sp>
        <p:nvSpPr>
          <p:cNvPr id="221" name="Shape 22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  <a:t>12</a:t>
            </a:fld>
            <a:endParaRPr sz="1400">
              <a:solidFill>
                <a:srgbClr val="0433FF"/>
              </a:solidFill>
            </a:endParaRPr>
          </a:p>
        </p:txBody>
      </p:sp>
      <p:sp>
        <p:nvSpPr>
          <p:cNvPr id="222" name="Shape 222"/>
          <p:cNvSpPr/>
          <p:nvPr/>
        </p:nvSpPr>
        <p:spPr>
          <a:xfrm>
            <a:off x="920079" y="1653116"/>
            <a:ext cx="11874501" cy="1614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defTabSz="584200">
              <a:defRPr sz="1800"/>
            </a:pPr>
            <a:r>
              <a:rPr sz="30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Very popular programme:   ~1000 teachers/year</a:t>
            </a:r>
          </a:p>
          <a:p>
            <a:pPr lvl="0" defTabSz="584200">
              <a:defRPr sz="1800"/>
            </a:pP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defTabSz="584200">
              <a:lnSpc>
                <a:spcPct val="150000"/>
              </a:lnSpc>
              <a:defRPr sz="1800"/>
            </a:pPr>
            <a:r>
              <a:rPr sz="20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25-30 one-week courses   •   in native language of teachers - more than 7000 teachers since 2006 - </a:t>
            </a:r>
          </a:p>
          <a:p>
            <a:pPr lvl="0" defTabSz="584200">
              <a:lnSpc>
                <a:spcPct val="150000"/>
              </a:lnSpc>
              <a:defRPr sz="1800"/>
            </a:pPr>
            <a:r>
              <a:rPr sz="20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to inspire and motivate students with examples from modern physics</a:t>
            </a:r>
          </a:p>
        </p:txBody>
      </p:sp>
      <p:pic>
        <p:nvPicPr>
          <p:cNvPr id="223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5166" y="3589866"/>
            <a:ext cx="7000809" cy="4591439"/>
          </a:xfrm>
          <a:prstGeom prst="rect">
            <a:avLst/>
          </a:prstGeom>
          <a:ln w="12700">
            <a:miter lim="400000"/>
          </a:ln>
        </p:spPr>
      </p:pic>
      <p:sp>
        <p:nvSpPr>
          <p:cNvPr id="224" name="Shape 224"/>
          <p:cNvSpPr/>
          <p:nvPr/>
        </p:nvSpPr>
        <p:spPr>
          <a:xfrm>
            <a:off x="1330705" y="8449055"/>
            <a:ext cx="5337303" cy="3992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584200">
              <a:lnSpc>
                <a:spcPct val="150000"/>
              </a:lnSpc>
              <a:defRPr sz="20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0433FF"/>
                </a:solidFill>
              </a:rPr>
              <a:t>99 teachers from the Netherlands (2007-2013)</a:t>
            </a:r>
          </a:p>
        </p:txBody>
      </p:sp>
      <p:sp>
        <p:nvSpPr>
          <p:cNvPr id="225" name="Shape 225"/>
          <p:cNvSpPr/>
          <p:nvPr/>
        </p:nvSpPr>
        <p:spPr>
          <a:xfrm>
            <a:off x="1667933" y="491066"/>
            <a:ext cx="11560904" cy="698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 defTabSz="914400">
              <a:lnSpc>
                <a:spcPct val="140000"/>
              </a:lnSpc>
              <a:buClr>
                <a:srgbClr val="FDF741"/>
              </a:buClr>
              <a:buFont typeface="Wingdings"/>
              <a:defRPr sz="1800"/>
            </a:pPr>
            <a:r>
              <a:rPr sz="340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rPr>
              <a:t>Teacher Programmes: informing and motivating </a:t>
            </a:r>
            <a:r>
              <a:rPr sz="3400" b="1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rPr>
              <a:t>teachers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Shape 227"/>
          <p:cNvSpPr/>
          <p:nvPr/>
        </p:nvSpPr>
        <p:spPr>
          <a:xfrm>
            <a:off x="8654378" y="3109383"/>
            <a:ext cx="4267201" cy="46863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defTabSz="584200">
              <a:lnSpc>
                <a:spcPct val="150000"/>
              </a:lnSpc>
              <a:defRPr sz="1800"/>
            </a:pPr>
            <a:r>
              <a:rPr sz="30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Media Lab</a:t>
            </a:r>
          </a:p>
          <a:p>
            <a:pPr lvl="0" defTabSz="584200">
              <a:lnSpc>
                <a:spcPct val="150000"/>
              </a:lnSpc>
              <a:defRPr sz="1800"/>
            </a:pPr>
            <a:endParaRPr sz="2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defTabSz="584200">
              <a:lnSpc>
                <a:spcPct val="150000"/>
              </a:lnSpc>
              <a:defRPr sz="1800"/>
            </a:pPr>
            <a:r>
              <a:rPr sz="2000">
                <a:latin typeface="Helvetica Neue"/>
                <a:ea typeface="Helvetica Neue"/>
                <a:cs typeface="Helvetica Neue"/>
                <a:sym typeface="Helvetica Neue"/>
              </a:rPr>
              <a:t>Interactive animations</a:t>
            </a:r>
          </a:p>
          <a:p>
            <a:pPr lvl="0" defTabSz="584200">
              <a:lnSpc>
                <a:spcPct val="150000"/>
              </a:lnSpc>
              <a:defRPr sz="1800"/>
            </a:pPr>
            <a:r>
              <a:rPr sz="2000">
                <a:latin typeface="Helvetica Neue"/>
                <a:ea typeface="Helvetica Neue"/>
                <a:cs typeface="Helvetica Neue"/>
                <a:sym typeface="Helvetica Neue"/>
              </a:rPr>
              <a:t>Augmented reality</a:t>
            </a:r>
          </a:p>
          <a:p>
            <a:pPr lvl="0" defTabSz="584200">
              <a:lnSpc>
                <a:spcPct val="150000"/>
              </a:lnSpc>
              <a:defRPr sz="1800"/>
            </a:pPr>
            <a:r>
              <a:rPr sz="2000">
                <a:latin typeface="Helvetica Neue"/>
                <a:ea typeface="Helvetica Neue"/>
                <a:cs typeface="Helvetica Neue"/>
                <a:sym typeface="Helvetica Neue"/>
              </a:rPr>
              <a:t>Body tracking</a:t>
            </a:r>
          </a:p>
          <a:p>
            <a:pPr lvl="0" defTabSz="584200">
              <a:lnSpc>
                <a:spcPct val="150000"/>
              </a:lnSpc>
              <a:defRPr sz="1800"/>
            </a:pPr>
            <a:r>
              <a:rPr sz="2000">
                <a:latin typeface="Helvetica Neue"/>
                <a:ea typeface="Helvetica Neue"/>
                <a:cs typeface="Helvetica Neue"/>
                <a:sym typeface="Helvetica Neue"/>
              </a:rPr>
              <a:t>Projection mapping</a:t>
            </a:r>
          </a:p>
          <a:p>
            <a:pPr lvl="0" defTabSz="584200">
              <a:lnSpc>
                <a:spcPct val="150000"/>
              </a:lnSpc>
              <a:defRPr sz="1800"/>
            </a:pPr>
            <a:r>
              <a:rPr sz="2000">
                <a:latin typeface="Helvetica Neue"/>
                <a:ea typeface="Helvetica Neue"/>
                <a:cs typeface="Helvetica Neue"/>
                <a:sym typeface="Helvetica Neue"/>
              </a:rPr>
              <a:t>Reactable </a:t>
            </a:r>
          </a:p>
          <a:p>
            <a:pPr lvl="0" defTabSz="584200">
              <a:lnSpc>
                <a:spcPct val="150000"/>
              </a:lnSpc>
              <a:defRPr sz="1800"/>
            </a:pPr>
            <a:r>
              <a:rPr sz="2000">
                <a:latin typeface="Helvetica Neue"/>
                <a:ea typeface="Helvetica Neue"/>
                <a:cs typeface="Helvetica Neue"/>
                <a:sym typeface="Helvetica Neue"/>
              </a:rPr>
              <a:t>Intelligent glass projections</a:t>
            </a:r>
          </a:p>
        </p:txBody>
      </p:sp>
      <p:sp>
        <p:nvSpPr>
          <p:cNvPr id="228" name="Shape 228"/>
          <p:cNvSpPr/>
          <p:nvPr/>
        </p:nvSpPr>
        <p:spPr>
          <a:xfrm>
            <a:off x="623299" y="457200"/>
            <a:ext cx="9676350" cy="812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4800">
                <a:solidFill>
                  <a:srgbClr val="FFFC7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FFFC79"/>
                </a:solidFill>
              </a:rPr>
              <a:t>Media lab and animations</a:t>
            </a:r>
          </a:p>
        </p:txBody>
      </p:sp>
      <p:pic>
        <p:nvPicPr>
          <p:cNvPr id="229" name="Picture 228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2125" y="1889125"/>
            <a:ext cx="7842250" cy="6889751"/>
          </a:xfrm>
          <a:prstGeom prst="rect">
            <a:avLst/>
          </a:prstGeom>
          <a:effectLst>
            <a:outerShdw blurRad="215900" dist="76200" dir="2700000" rotWithShape="0">
              <a:srgbClr val="000000"/>
            </a:outerShdw>
          </a:effectLst>
        </p:spPr>
      </p:pic>
      <p:pic>
        <p:nvPicPr>
          <p:cNvPr id="230" name="dropped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95800" y="6290733"/>
            <a:ext cx="3797300" cy="2483588"/>
          </a:xfrm>
          <a:prstGeom prst="rect">
            <a:avLst/>
          </a:prstGeom>
          <a:ln w="12700">
            <a:miter lim="400000"/>
          </a:ln>
        </p:spPr>
      </p:pic>
      <p:sp>
        <p:nvSpPr>
          <p:cNvPr id="231" name="Shape 231"/>
          <p:cNvSpPr/>
          <p:nvPr/>
        </p:nvSpPr>
        <p:spPr>
          <a:xfrm>
            <a:off x="1312333" y="7078133"/>
            <a:ext cx="2569465" cy="548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30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0433FF"/>
                </a:solidFill>
              </a:rPr>
              <a:t>CAMELIA/TEV</a:t>
            </a:r>
          </a:p>
        </p:txBody>
      </p:sp>
      <p:sp>
        <p:nvSpPr>
          <p:cNvPr id="232" name="Shape 232"/>
          <p:cNvSpPr/>
          <p:nvPr/>
        </p:nvSpPr>
        <p:spPr>
          <a:xfrm>
            <a:off x="922866" y="7751233"/>
            <a:ext cx="2964943" cy="399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/>
            </a:pPr>
            <a:r>
              <a:rPr sz="2000"/>
              <a:t>Interactive event analysis</a:t>
            </a:r>
          </a:p>
        </p:txBody>
      </p:sp>
      <p:sp>
        <p:nvSpPr>
          <p:cNvPr id="233" name="Shape 233"/>
          <p:cNvSpPr/>
          <p:nvPr/>
        </p:nvSpPr>
        <p:spPr>
          <a:xfrm>
            <a:off x="2120900" y="2578099"/>
            <a:ext cx="1750696" cy="54813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30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000">
                <a:solidFill>
                  <a:srgbClr val="0433FF"/>
                </a:solidFill>
              </a:rPr>
              <a:t>PHYSICS</a:t>
            </a:r>
          </a:p>
        </p:txBody>
      </p:sp>
      <p:sp>
        <p:nvSpPr>
          <p:cNvPr id="234" name="Shape 234"/>
          <p:cNvSpPr/>
          <p:nvPr/>
        </p:nvSpPr>
        <p:spPr>
          <a:xfrm>
            <a:off x="2112433" y="3251200"/>
            <a:ext cx="1813053" cy="3992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/>
            </a:pPr>
            <a:r>
              <a:rPr sz="2000"/>
              <a:t>3 D animations</a:t>
            </a:r>
          </a:p>
        </p:txBody>
      </p:sp>
      <p:pic>
        <p:nvPicPr>
          <p:cNvPr id="235" name="pasted-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501579" y="3999451"/>
            <a:ext cx="3793775" cy="2262096"/>
          </a:xfrm>
          <a:prstGeom prst="rect">
            <a:avLst/>
          </a:prstGeom>
          <a:ln w="12700">
            <a:miter lim="400000"/>
          </a:ln>
        </p:spPr>
      </p:pic>
      <p:sp>
        <p:nvSpPr>
          <p:cNvPr id="236" name="Shape 236"/>
          <p:cNvSpPr/>
          <p:nvPr/>
        </p:nvSpPr>
        <p:spPr>
          <a:xfrm>
            <a:off x="732366" y="4525433"/>
            <a:ext cx="3077719" cy="10053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algn="r" defTabSz="584200">
              <a:defRPr sz="1800"/>
            </a:pPr>
            <a:r>
              <a:rPr sz="30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LHC &amp;</a:t>
            </a:r>
          </a:p>
          <a:p>
            <a:pPr lvl="0" algn="r" defTabSz="584200">
              <a:defRPr sz="1800"/>
            </a:pPr>
            <a:r>
              <a:rPr sz="30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ACCELERATORS</a:t>
            </a:r>
          </a:p>
        </p:txBody>
      </p:sp>
      <p:sp>
        <p:nvSpPr>
          <p:cNvPr id="237" name="Shape 237"/>
          <p:cNvSpPr/>
          <p:nvPr/>
        </p:nvSpPr>
        <p:spPr>
          <a:xfrm>
            <a:off x="2112433" y="5638799"/>
            <a:ext cx="1813053" cy="3992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20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>
              <a:defRPr sz="1800"/>
            </a:pPr>
            <a:r>
              <a:rPr sz="2000"/>
              <a:t>3 D animations</a:t>
            </a:r>
          </a:p>
        </p:txBody>
      </p:sp>
      <p:pic>
        <p:nvPicPr>
          <p:cNvPr id="238" name="pasted-image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493055" y="1847619"/>
            <a:ext cx="3803411" cy="21319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2700" y="752255"/>
            <a:ext cx="13004800" cy="7893490"/>
          </a:xfrm>
          <a:prstGeom prst="rect">
            <a:avLst/>
          </a:prstGeom>
          <a:ln w="12700">
            <a:miter lim="400000"/>
          </a:ln>
        </p:spPr>
      </p:pic>
      <p:sp>
        <p:nvSpPr>
          <p:cNvPr id="241" name="Shape 241"/>
          <p:cNvSpPr/>
          <p:nvPr/>
        </p:nvSpPr>
        <p:spPr>
          <a:xfrm>
            <a:off x="4197451" y="298450"/>
            <a:ext cx="5117898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ctr" defTabSz="584200">
              <a:defRPr sz="36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z="1800"/>
            </a:pPr>
            <a:r>
              <a:rPr sz="3600"/>
              <a:t>Organigramme DG-EDU</a:t>
            </a:r>
          </a:p>
        </p:txBody>
      </p:sp>
    </p:spTree>
  </p:cSld>
  <p:clrMapOvr>
    <a:masterClrMapping/>
  </p:clrMapOvr>
  <p:transition xmlns:p14="http://schemas.microsoft.com/office/powerpoint/2010/main" spd="slow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  <a:t>2</a:t>
            </a:fld>
            <a:endParaRPr sz="1400">
              <a:solidFill>
                <a:srgbClr val="0433FF"/>
              </a:solidFill>
            </a:endParaRPr>
          </a:p>
        </p:txBody>
      </p:sp>
      <p:sp>
        <p:nvSpPr>
          <p:cNvPr id="140" name="Shape 140"/>
          <p:cNvSpPr/>
          <p:nvPr/>
        </p:nvSpPr>
        <p:spPr>
          <a:xfrm>
            <a:off x="3904133" y="444500"/>
            <a:ext cx="5083086" cy="812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48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0433FF"/>
                </a:solidFill>
              </a:rPr>
              <a:t>DG-EDU: missions</a:t>
            </a:r>
          </a:p>
        </p:txBody>
      </p:sp>
      <p:grpSp>
        <p:nvGrpSpPr>
          <p:cNvPr id="145" name="Group 145"/>
          <p:cNvGrpSpPr/>
          <p:nvPr/>
        </p:nvGrpSpPr>
        <p:grpSpPr>
          <a:xfrm>
            <a:off x="3695700" y="4648200"/>
            <a:ext cx="4749800" cy="2603500"/>
            <a:chOff x="0" y="0"/>
            <a:chExt cx="4749800" cy="2603500"/>
          </a:xfrm>
        </p:grpSpPr>
        <p:sp>
          <p:nvSpPr>
            <p:cNvPr id="141" name="Shape 141"/>
            <p:cNvSpPr/>
            <p:nvPr/>
          </p:nvSpPr>
          <p:spPr>
            <a:xfrm>
              <a:off x="0" y="0"/>
              <a:ext cx="4749800" cy="2603500"/>
            </a:xfrm>
            <a:prstGeom prst="roundRect">
              <a:avLst>
                <a:gd name="adj" fmla="val 7317"/>
              </a:avLst>
            </a:prstGeom>
            <a:solidFill>
              <a:srgbClr val="EBEBEB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5842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42" name="Shape 142"/>
            <p:cNvSpPr/>
            <p:nvPr/>
          </p:nvSpPr>
          <p:spPr>
            <a:xfrm>
              <a:off x="2858477" y="419100"/>
              <a:ext cx="1701801" cy="558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584200">
                <a:defRPr sz="3000">
                  <a:solidFill>
                    <a:srgbClr val="C82506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3000">
                  <a:solidFill>
                    <a:srgbClr val="C82506"/>
                  </a:solidFill>
                </a:rPr>
                <a:t>Teachers</a:t>
              </a:r>
            </a:p>
          </p:txBody>
        </p:sp>
        <p:sp>
          <p:nvSpPr>
            <p:cNvPr id="143" name="Shape 143"/>
            <p:cNvSpPr/>
            <p:nvPr/>
          </p:nvSpPr>
          <p:spPr>
            <a:xfrm>
              <a:off x="139700" y="1028700"/>
              <a:ext cx="2692400" cy="558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584200">
                <a:defRPr sz="3000">
                  <a:solidFill>
                    <a:srgbClr val="0433FF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3000">
                  <a:solidFill>
                    <a:srgbClr val="0433FF"/>
                  </a:solidFill>
                </a:rPr>
                <a:t>General public</a:t>
              </a:r>
            </a:p>
          </p:txBody>
        </p:sp>
        <p:sp>
          <p:nvSpPr>
            <p:cNvPr id="144" name="Shape 144"/>
            <p:cNvSpPr/>
            <p:nvPr/>
          </p:nvSpPr>
          <p:spPr>
            <a:xfrm>
              <a:off x="2944445" y="1866900"/>
              <a:ext cx="1714501" cy="5588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defTabSz="584200">
                <a:defRPr sz="3000">
                  <a:solidFill>
                    <a:srgbClr val="C82506"/>
                  </a:solidFill>
                  <a:latin typeface="Helvetica Neue Medium"/>
                  <a:ea typeface="Helvetica Neue Medium"/>
                  <a:cs typeface="Helvetica Neue Medium"/>
                  <a:sym typeface="Helvetica Neue Medium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3000">
                  <a:solidFill>
                    <a:srgbClr val="C82506"/>
                  </a:solidFill>
                </a:rPr>
                <a:t>Students</a:t>
              </a:r>
            </a:p>
          </p:txBody>
        </p:sp>
      </p:grpSp>
      <p:grpSp>
        <p:nvGrpSpPr>
          <p:cNvPr id="148" name="Group 148"/>
          <p:cNvGrpSpPr/>
          <p:nvPr/>
        </p:nvGrpSpPr>
        <p:grpSpPr>
          <a:xfrm>
            <a:off x="203200" y="4965700"/>
            <a:ext cx="3149600" cy="2082800"/>
            <a:chOff x="0" y="0"/>
            <a:chExt cx="3149600" cy="2082800"/>
          </a:xfrm>
        </p:grpSpPr>
        <p:sp>
          <p:nvSpPr>
            <p:cNvPr id="146" name="Shape 146"/>
            <p:cNvSpPr/>
            <p:nvPr/>
          </p:nvSpPr>
          <p:spPr>
            <a:xfrm>
              <a:off x="0" y="0"/>
              <a:ext cx="3149600" cy="2082800"/>
            </a:xfrm>
            <a:prstGeom prst="rightArrow">
              <a:avLst>
                <a:gd name="adj1" fmla="val 100000"/>
                <a:gd name="adj2" fmla="val 24927"/>
              </a:avLst>
            </a:prstGeom>
            <a:solidFill>
              <a:srgbClr val="0433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5842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47" name="Shape 147"/>
            <p:cNvSpPr/>
            <p:nvPr/>
          </p:nvSpPr>
          <p:spPr>
            <a:xfrm>
              <a:off x="0" y="88900"/>
              <a:ext cx="2807209" cy="19342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/>
            <a:p>
              <a:pPr lvl="0" defTabSz="584200">
                <a:defRPr sz="1800"/>
              </a:pPr>
              <a:r>
                <a:rPr sz="240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Traveling exhibitions</a:t>
              </a:r>
            </a:p>
            <a:p>
              <a:pPr lvl="0" defTabSz="584200">
                <a:defRPr sz="1800"/>
              </a:pPr>
              <a:r>
                <a:rPr sz="240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outside CERN</a:t>
              </a:r>
            </a:p>
            <a:p>
              <a:pPr lvl="0" defTabSz="584200">
                <a:defRPr sz="1800"/>
              </a:pPr>
              <a:endParaRPr sz="24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endParaRPr>
            </a:p>
            <a:p>
              <a:pPr lvl="0" defTabSz="584200">
                <a:defRPr sz="1800"/>
              </a:pPr>
              <a:r>
                <a:rPr sz="240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Public events</a:t>
              </a:r>
            </a:p>
            <a:p>
              <a:pPr lvl="0" defTabSz="584200">
                <a:defRPr sz="1800"/>
              </a:pPr>
              <a:r>
                <a:rPr sz="240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(fairs, conferences)</a:t>
              </a:r>
            </a:p>
          </p:txBody>
        </p:sp>
      </p:grpSp>
      <p:grpSp>
        <p:nvGrpSpPr>
          <p:cNvPr id="151" name="Group 151"/>
          <p:cNvGrpSpPr/>
          <p:nvPr/>
        </p:nvGrpSpPr>
        <p:grpSpPr>
          <a:xfrm>
            <a:off x="3581400" y="2438399"/>
            <a:ext cx="4699000" cy="1841502"/>
            <a:chOff x="0" y="0"/>
            <a:chExt cx="4699000" cy="1841500"/>
          </a:xfrm>
        </p:grpSpPr>
        <p:sp>
          <p:nvSpPr>
            <p:cNvPr id="149" name="Shape 149"/>
            <p:cNvSpPr/>
            <p:nvPr/>
          </p:nvSpPr>
          <p:spPr>
            <a:xfrm rot="5400000">
              <a:off x="1428750" y="-1428750"/>
              <a:ext cx="1841500" cy="4699000"/>
            </a:xfrm>
            <a:prstGeom prst="rightArrow">
              <a:avLst>
                <a:gd name="adj1" fmla="val 100000"/>
                <a:gd name="adj2" fmla="val 38524"/>
              </a:avLst>
            </a:prstGeom>
            <a:solidFill>
              <a:srgbClr val="0433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 defTabSz="58420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+mj-lt"/>
                  <a:ea typeface="+mj-ea"/>
                  <a:cs typeface="+mj-cs"/>
                  <a:sym typeface="Gill Sans"/>
                </a:defRPr>
              </a:pPr>
              <a:endParaRPr/>
            </a:p>
          </p:txBody>
        </p:sp>
        <p:sp>
          <p:nvSpPr>
            <p:cNvPr id="150" name="Shape 150"/>
            <p:cNvSpPr/>
            <p:nvPr/>
          </p:nvSpPr>
          <p:spPr>
            <a:xfrm>
              <a:off x="554566" y="304800"/>
              <a:ext cx="3744450" cy="8255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0" algn="ctr" defTabSz="584200">
                <a:defRPr sz="1800"/>
              </a:pPr>
              <a:r>
                <a:rPr sz="240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Visits service-guided tours</a:t>
              </a:r>
            </a:p>
            <a:p>
              <a:pPr lvl="0" algn="ctr" defTabSz="584200">
                <a:defRPr sz="1800"/>
              </a:pPr>
              <a:r>
                <a:rPr sz="2400">
                  <a:solidFill>
                    <a:srgbClr val="FFFFFF"/>
                  </a:solidFill>
                  <a:latin typeface="Helvetica Neue Light"/>
                  <a:ea typeface="Helvetica Neue Light"/>
                  <a:cs typeface="Helvetica Neue Light"/>
                  <a:sym typeface="Helvetica Neue Light"/>
                </a:rPr>
                <a:t>Exhibitions at CERN</a:t>
              </a:r>
            </a:p>
          </p:txBody>
        </p:sp>
      </p:grpSp>
      <p:sp>
        <p:nvSpPr>
          <p:cNvPr id="152" name="Shape 152"/>
          <p:cNvSpPr/>
          <p:nvPr/>
        </p:nvSpPr>
        <p:spPr>
          <a:xfrm flipH="1">
            <a:off x="8674100" y="4550833"/>
            <a:ext cx="3390900" cy="1384301"/>
          </a:xfrm>
          <a:prstGeom prst="rightArrow">
            <a:avLst>
              <a:gd name="adj1" fmla="val 100000"/>
              <a:gd name="adj2" fmla="val 36162"/>
            </a:avLst>
          </a:prstGeom>
          <a:solidFill>
            <a:srgbClr val="C82506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ctr" defTabSz="5842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53" name="Shape 153"/>
          <p:cNvSpPr/>
          <p:nvPr/>
        </p:nvSpPr>
        <p:spPr>
          <a:xfrm>
            <a:off x="9186333" y="4847166"/>
            <a:ext cx="2861734" cy="11221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defTabSz="584200">
              <a:defRPr sz="1800"/>
            </a:pPr>
            <a:r>
              <a:rPr sz="22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Teacher programmes</a:t>
            </a:r>
          </a:p>
          <a:p>
            <a:pPr lvl="0" defTabSz="584200">
              <a:defRPr sz="1800"/>
            </a:pPr>
            <a:r>
              <a:rPr sz="22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Teaching resources</a:t>
            </a:r>
          </a:p>
          <a:p>
            <a:pPr lvl="0" defTabSz="584200">
              <a:defRPr sz="1800"/>
            </a:pPr>
            <a:r>
              <a:rPr sz="22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EU programmes</a:t>
            </a:r>
          </a:p>
        </p:txBody>
      </p:sp>
      <p:sp>
        <p:nvSpPr>
          <p:cNvPr id="154" name="Shape 154"/>
          <p:cNvSpPr/>
          <p:nvPr/>
        </p:nvSpPr>
        <p:spPr>
          <a:xfrm flipH="1">
            <a:off x="8674100" y="5973233"/>
            <a:ext cx="3390900" cy="1384301"/>
          </a:xfrm>
          <a:prstGeom prst="rightArrow">
            <a:avLst>
              <a:gd name="adj1" fmla="val 100000"/>
              <a:gd name="adj2" fmla="val 36162"/>
            </a:avLst>
          </a:prstGeom>
          <a:solidFill>
            <a:srgbClr val="C82506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ctr" defTabSz="584200">
              <a:defRPr sz="4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+mj-lt"/>
                <a:ea typeface="+mj-ea"/>
                <a:cs typeface="+mj-cs"/>
                <a:sym typeface="Gill Sans"/>
              </a:defRPr>
            </a:pPr>
            <a:endParaRPr/>
          </a:p>
        </p:txBody>
      </p:sp>
      <p:sp>
        <p:nvSpPr>
          <p:cNvPr id="155" name="Shape 155"/>
          <p:cNvSpPr/>
          <p:nvPr/>
        </p:nvSpPr>
        <p:spPr>
          <a:xfrm>
            <a:off x="9186333" y="6142566"/>
            <a:ext cx="2861734" cy="100908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defTabSz="584200">
              <a:lnSpc>
                <a:spcPct val="150000"/>
              </a:lnSpc>
              <a:defRPr sz="1800"/>
            </a:pPr>
            <a:r>
              <a:rPr sz="24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S’cool Lab</a:t>
            </a:r>
          </a:p>
          <a:p>
            <a:pPr lvl="0" defTabSz="584200">
              <a:lnSpc>
                <a:spcPct val="150000"/>
              </a:lnSpc>
              <a:defRPr sz="1800"/>
            </a:pPr>
            <a:r>
              <a:rPr sz="2400">
                <a:solidFill>
                  <a:srgbClr val="FFFF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Virtual visits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>
            <a:spLocks noGrp="1"/>
          </p:cNvSpPr>
          <p:nvPr>
            <p:ph type="sldNum" sz="quarter" idx="2"/>
          </p:nvPr>
        </p:nvSpPr>
        <p:spPr>
          <a:xfrm>
            <a:off x="11842749" y="9321800"/>
            <a:ext cx="203201" cy="30480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  <a:t>3</a:t>
            </a:fld>
            <a:endParaRPr sz="1400">
              <a:solidFill>
                <a:srgbClr val="0433FF"/>
              </a:solidFill>
            </a:endParaRPr>
          </a:p>
        </p:txBody>
      </p:sp>
      <p:pic>
        <p:nvPicPr>
          <p:cNvPr id="158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93098" y="1690661"/>
            <a:ext cx="11665036" cy="7199118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Shape 159"/>
          <p:cNvSpPr/>
          <p:nvPr/>
        </p:nvSpPr>
        <p:spPr>
          <a:xfrm>
            <a:off x="2600266" y="393700"/>
            <a:ext cx="9371687" cy="812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48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0433FF"/>
                </a:solidFill>
              </a:rPr>
              <a:t>DG-EDU - simplified organigramme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  <a:t>4</a:t>
            </a:fld>
            <a:endParaRPr sz="1400">
              <a:solidFill>
                <a:srgbClr val="0433FF"/>
              </a:solidFill>
            </a:endParaRPr>
          </a:p>
        </p:txBody>
      </p:sp>
      <p:pic>
        <p:nvPicPr>
          <p:cNvPr id="162" name="CERN_Visitors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083381" y="2493382"/>
            <a:ext cx="5016595" cy="2472318"/>
          </a:xfrm>
          <a:prstGeom prst="rect">
            <a:avLst/>
          </a:prstGeom>
          <a:ln w="12700">
            <a:miter lim="400000"/>
          </a:ln>
          <a:effectLst>
            <a:outerShdw blurRad="254000" dist="88900" dir="2700000" rotWithShape="0">
              <a:srgbClr val="000000">
                <a:alpha val="74997"/>
              </a:srgbClr>
            </a:outerShdw>
          </a:effectLst>
        </p:spPr>
      </p:pic>
      <p:graphicFrame>
        <p:nvGraphicFramePr>
          <p:cNvPr id="163" name="Chart 163"/>
          <p:cNvGraphicFramePr/>
          <p:nvPr/>
        </p:nvGraphicFramePr>
        <p:xfrm>
          <a:off x="352841" y="2286554"/>
          <a:ext cx="5769930" cy="50882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4" name="Shape 164"/>
          <p:cNvSpPr/>
          <p:nvPr/>
        </p:nvSpPr>
        <p:spPr>
          <a:xfrm>
            <a:off x="7028778" y="5264150"/>
            <a:ext cx="4879414" cy="19185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defTabSz="584200">
              <a:defRPr sz="1800"/>
            </a:pPr>
            <a:r>
              <a:rPr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Huge demand &gt; 200,000-300,000 per year</a:t>
            </a:r>
          </a:p>
          <a:p>
            <a:pPr lvl="0" defTabSz="584200">
              <a:defRPr sz="1800"/>
            </a:pPr>
            <a:endParaRPr sz="14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defTabSz="584200">
              <a:defRPr sz="1800"/>
            </a:pPr>
            <a:r>
              <a:rPr b="1">
                <a:solidFill>
                  <a:srgbClr val="0056D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1/2 d visits</a:t>
            </a:r>
            <a:r>
              <a:rPr>
                <a:solidFill>
                  <a:srgbClr val="0056D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, by volunteer guides</a:t>
            </a:r>
          </a:p>
          <a:p>
            <a:pPr lvl="0" defTabSz="584200">
              <a:lnSpc>
                <a:spcPct val="120000"/>
              </a:lnSpc>
              <a:spcBef>
                <a:spcPts val="800"/>
              </a:spcBef>
              <a:defRPr sz="1800"/>
            </a:pPr>
            <a:r>
              <a:rPr>
                <a:solidFill>
                  <a:srgbClr val="0056D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- Introduction talk (30’)</a:t>
            </a:r>
          </a:p>
          <a:p>
            <a:pPr lvl="0" defTabSz="584200">
              <a:lnSpc>
                <a:spcPct val="120000"/>
              </a:lnSpc>
              <a:defRPr sz="1800"/>
            </a:pPr>
            <a:r>
              <a:rPr>
                <a:solidFill>
                  <a:srgbClr val="0056D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- LHC experiments, surface experiments, </a:t>
            </a:r>
          </a:p>
          <a:p>
            <a:pPr lvl="0" defTabSz="584200">
              <a:lnSpc>
                <a:spcPct val="120000"/>
              </a:lnSpc>
              <a:defRPr sz="1800"/>
            </a:pPr>
            <a:r>
              <a:rPr>
                <a:solidFill>
                  <a:srgbClr val="0056D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  control centre, test facilities)</a:t>
            </a:r>
          </a:p>
        </p:txBody>
      </p:sp>
      <p:sp>
        <p:nvSpPr>
          <p:cNvPr id="165" name="Shape 165"/>
          <p:cNvSpPr/>
          <p:nvPr/>
        </p:nvSpPr>
        <p:spPr>
          <a:xfrm>
            <a:off x="1937973" y="448733"/>
            <a:ext cx="9604858" cy="6489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defTabSz="584200">
              <a:defRPr sz="1800"/>
            </a:pPr>
            <a:r>
              <a:rPr sz="3600">
                <a:solidFill>
                  <a:srgbClr val="0056D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CERN visits: interacting with the</a:t>
            </a:r>
            <a:r>
              <a:rPr sz="3600" b="1">
                <a:solidFill>
                  <a:srgbClr val="0056D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 general public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Shape 167"/>
          <p:cNvSpPr/>
          <p:nvPr/>
        </p:nvSpPr>
        <p:spPr>
          <a:xfrm>
            <a:off x="1836373" y="584200"/>
            <a:ext cx="9604858" cy="6489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defTabSz="584200">
              <a:defRPr sz="1800"/>
            </a:pPr>
            <a:r>
              <a:rPr sz="3600">
                <a:solidFill>
                  <a:srgbClr val="0056D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CERN visits: interacting with the</a:t>
            </a:r>
            <a:r>
              <a:rPr sz="3600" b="1">
                <a:solidFill>
                  <a:srgbClr val="0056D6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rPr>
              <a:t> general public</a:t>
            </a:r>
          </a:p>
        </p:txBody>
      </p:sp>
      <p:sp>
        <p:nvSpPr>
          <p:cNvPr id="168" name="Shape 1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042AA"/>
                </a:solidFill>
              </a:rPr>
              <a:t>5</a:t>
            </a:fld>
            <a:endParaRPr sz="1400">
              <a:solidFill>
                <a:srgbClr val="0042AA"/>
              </a:solidFill>
            </a:endParaRPr>
          </a:p>
        </p:txBody>
      </p:sp>
      <p:grpSp>
        <p:nvGrpSpPr>
          <p:cNvPr id="171" name="Group 171"/>
          <p:cNvGrpSpPr/>
          <p:nvPr/>
        </p:nvGrpSpPr>
        <p:grpSpPr>
          <a:xfrm>
            <a:off x="6337300" y="4279900"/>
            <a:ext cx="6038850" cy="4025900"/>
            <a:chOff x="0" y="0"/>
            <a:chExt cx="6038850" cy="4025900"/>
          </a:xfrm>
        </p:grpSpPr>
        <p:pic>
          <p:nvPicPr>
            <p:cNvPr id="169" name="Overview 1.jp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6038850" cy="4025900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254000" dist="88900" dir="2700000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170" name="Shape 170"/>
            <p:cNvSpPr/>
            <p:nvPr/>
          </p:nvSpPr>
          <p:spPr>
            <a:xfrm>
              <a:off x="2019300" y="3517900"/>
              <a:ext cx="2247900" cy="2921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/>
            <a:p>
              <a:pPr lvl="1" indent="0" defTabSz="914400">
                <a:lnSpc>
                  <a:spcPct val="140000"/>
                </a:lnSpc>
                <a:buClr>
                  <a:srgbClr val="FDF741"/>
                </a:buClr>
                <a:buFont typeface="Wingdings"/>
                <a:defRPr sz="1800"/>
              </a:pPr>
              <a:r>
                <a:rPr i="1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Helvetica Neue"/>
                  <a:ea typeface="Helvetica Neue"/>
                  <a:cs typeface="Helvetica Neue"/>
                  <a:sym typeface="Helvetica Neue"/>
                </a:rPr>
                <a:t>Universe of Particles</a:t>
              </a:r>
            </a:p>
          </p:txBody>
        </p:sp>
      </p:grpSp>
      <p:sp>
        <p:nvSpPr>
          <p:cNvPr id="172" name="Shape 172"/>
          <p:cNvSpPr/>
          <p:nvPr/>
        </p:nvSpPr>
        <p:spPr>
          <a:xfrm>
            <a:off x="7823200" y="8509000"/>
            <a:ext cx="3556000" cy="304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indent="0" defTabSz="914400">
              <a:lnSpc>
                <a:spcPct val="140000"/>
              </a:lnSpc>
              <a:buClr>
                <a:srgbClr val="FDF741"/>
              </a:buClr>
              <a:buFont typeface="Wingdings"/>
              <a:defRPr sz="1800"/>
            </a:pPr>
            <a:r>
              <a:rPr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65,000 exhibition visitors per year</a:t>
            </a:r>
          </a:p>
        </p:txBody>
      </p:sp>
      <p:pic>
        <p:nvPicPr>
          <p:cNvPr id="173" name="dropped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92100" y="1536700"/>
            <a:ext cx="5443821" cy="4991100"/>
          </a:xfrm>
          <a:prstGeom prst="rect">
            <a:avLst/>
          </a:prstGeom>
          <a:ln w="12700">
            <a:miter lim="400000"/>
          </a:ln>
          <a:effectLst>
            <a:outerShdw blurRad="254000" dist="88900" dir="2700000" rotWithShape="0">
              <a:srgbClr val="000000">
                <a:alpha val="74997"/>
              </a:srgbClr>
            </a:outerShdw>
          </a:effectLst>
        </p:spPr>
      </p:pic>
      <p:sp>
        <p:nvSpPr>
          <p:cNvPr id="174" name="Shape 174"/>
          <p:cNvSpPr/>
          <p:nvPr/>
        </p:nvSpPr>
        <p:spPr>
          <a:xfrm>
            <a:off x="457200" y="6718300"/>
            <a:ext cx="5118100" cy="304800"/>
          </a:xfrm>
          <a:prstGeom prst="rect">
            <a:avLst/>
          </a:prstGeom>
          <a:ln w="12700">
            <a:miter lim="400000"/>
          </a:ln>
        </p:spPr>
        <p:txBody>
          <a:bodyPr lIns="0" tIns="0" rIns="0" bIns="0"/>
          <a:lstStyle/>
          <a:p>
            <a:pPr lvl="1" indent="0" defTabSz="914400">
              <a:lnSpc>
                <a:spcPct val="140000"/>
              </a:lnSpc>
              <a:buClr>
                <a:srgbClr val="FDF741"/>
              </a:buClr>
              <a:buFont typeface="Wingdings"/>
              <a:defRPr sz="180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pPr>
            <a:endParaRPr/>
          </a:p>
        </p:txBody>
      </p:sp>
      <p:sp>
        <p:nvSpPr>
          <p:cNvPr id="175" name="Shape 175"/>
          <p:cNvSpPr/>
          <p:nvPr/>
        </p:nvSpPr>
        <p:spPr>
          <a:xfrm>
            <a:off x="6642100" y="2163233"/>
            <a:ext cx="5562601" cy="1146903"/>
          </a:xfrm>
          <a:prstGeom prst="rect">
            <a:avLst/>
          </a:prstGeom>
          <a:solidFill>
            <a:srgbClr val="D6D6D6"/>
          </a:solidFill>
          <a:ln w="12700">
            <a:miter lim="400000"/>
          </a:ln>
          <a:effectLst>
            <a:outerShdw blurRad="254000" dist="88900" dir="2700000" rotWithShape="0">
              <a:srgbClr val="000000">
                <a:alpha val="74997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7000" tIns="127000" rIns="127000" bIns="127000"/>
          <a:lstStyle/>
          <a:p>
            <a:pPr lvl="1" indent="0" defTabSz="914400">
              <a:lnSpc>
                <a:spcPct val="140000"/>
              </a:lnSpc>
              <a:spcBef>
                <a:spcPts val="200"/>
              </a:spcBef>
              <a:buClr>
                <a:srgbClr val="FDF741"/>
              </a:buClr>
              <a:buFont typeface="Wingdings"/>
              <a:defRPr sz="1800"/>
            </a:pPr>
            <a:r>
              <a:rPr b="1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80% of visitors &gt; 500 km </a:t>
            </a:r>
          </a:p>
          <a:p>
            <a:pPr lvl="1" indent="0" defTabSz="914400">
              <a:lnSpc>
                <a:spcPct val="140000"/>
              </a:lnSpc>
              <a:spcBef>
                <a:spcPts val="200"/>
              </a:spcBef>
              <a:buClr>
                <a:srgbClr val="FDF741"/>
              </a:buClr>
              <a:buFont typeface="Wingdings"/>
              <a:defRPr sz="1800"/>
            </a:pPr>
            <a:r>
              <a:rPr b="1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40% school classes</a:t>
            </a:r>
          </a:p>
        </p:txBody>
      </p:sp>
      <p:sp>
        <p:nvSpPr>
          <p:cNvPr id="176" name="Shape 176"/>
          <p:cNvSpPr/>
          <p:nvPr/>
        </p:nvSpPr>
        <p:spPr>
          <a:xfrm>
            <a:off x="419100" y="7315200"/>
            <a:ext cx="5257800" cy="1485900"/>
          </a:xfrm>
          <a:prstGeom prst="rect">
            <a:avLst/>
          </a:prstGeom>
          <a:solidFill>
            <a:srgbClr val="D6D6D6"/>
          </a:solidFill>
          <a:ln w="12700">
            <a:miter lim="400000"/>
          </a:ln>
          <a:effectLst>
            <a:outerShdw blurRad="254000" dist="88900" dir="2700000" rotWithShape="0">
              <a:srgbClr val="000000">
                <a:alpha val="74997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27000" tIns="127000" rIns="127000" bIns="127000"/>
          <a:lstStyle/>
          <a:p>
            <a:pPr lvl="1" indent="0" defTabSz="914400">
              <a:lnSpc>
                <a:spcPct val="140000"/>
              </a:lnSpc>
              <a:spcBef>
                <a:spcPts val="200"/>
              </a:spcBef>
              <a:buClr>
                <a:srgbClr val="FDF741"/>
              </a:buClr>
              <a:buFont typeface="Wingdings"/>
              <a:defRPr sz="1800"/>
            </a:pPr>
            <a:r>
              <a:rPr b="1"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CERN exhibitions:  Universe of Particles, Microcosm</a:t>
            </a:r>
          </a:p>
          <a:p>
            <a:pPr lvl="1" indent="0" defTabSz="914400">
              <a:lnSpc>
                <a:spcPct val="140000"/>
              </a:lnSpc>
              <a:spcBef>
                <a:spcPts val="200"/>
              </a:spcBef>
              <a:buClr>
                <a:srgbClr val="FDF741"/>
              </a:buClr>
              <a:buFont typeface="Wingdings"/>
              <a:defRPr sz="1800"/>
            </a:pPr>
            <a:r>
              <a:rPr b="1"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NEW: S’COOL lab (2014)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8844" y="9334500"/>
            <a:ext cx="6337300" cy="30480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40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>
                <a:outerShdw blurRad="38100" dist="12700" dir="5400000" rotWithShape="0">
                  <a:srgbClr val="000000">
                    <a:alpha val="50000"/>
                  </a:srgbClr>
                </a:outerShdw>
              </a:effectLst>
              <a:uFillTx/>
              <a:latin typeface="+mj-lt"/>
              <a:ea typeface="+mj-ea"/>
              <a:cs typeface="+mj-cs"/>
              <a:sym typeface="Gill Sans"/>
            </a:endParaRP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  <a:t>6</a:t>
            </a:fld>
            <a:endParaRPr sz="1400">
              <a:solidFill>
                <a:srgbClr val="0433FF"/>
              </a:solidFill>
            </a:endParaRPr>
          </a:p>
        </p:txBody>
      </p:sp>
      <p:sp>
        <p:nvSpPr>
          <p:cNvPr id="179" name="Shape 179"/>
          <p:cNvSpPr/>
          <p:nvPr/>
        </p:nvSpPr>
        <p:spPr>
          <a:xfrm>
            <a:off x="1817099" y="482600"/>
            <a:ext cx="9816085" cy="812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48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0433FF"/>
                </a:solidFill>
              </a:rPr>
              <a:t>2014: CERN S’cool Lab inauguration</a:t>
            </a:r>
          </a:p>
        </p:txBody>
      </p:sp>
      <p:pic>
        <p:nvPicPr>
          <p:cNvPr id="3" name="Picture 2" descr="image-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8721" y="1668506"/>
            <a:ext cx="9713708" cy="7285281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  <a:t>7</a:t>
            </a:fld>
            <a:endParaRPr sz="1400">
              <a:solidFill>
                <a:srgbClr val="0433FF"/>
              </a:solidFill>
            </a:endParaRPr>
          </a:p>
        </p:txBody>
      </p:sp>
      <p:sp>
        <p:nvSpPr>
          <p:cNvPr id="179" name="Shape 179"/>
          <p:cNvSpPr/>
          <p:nvPr/>
        </p:nvSpPr>
        <p:spPr>
          <a:xfrm>
            <a:off x="1817099" y="482600"/>
            <a:ext cx="9816085" cy="812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48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0433FF"/>
                </a:solidFill>
              </a:rPr>
              <a:t>2014: CERN S’cool Lab inauguration</a:t>
            </a:r>
          </a:p>
        </p:txBody>
      </p:sp>
      <p:sp>
        <p:nvSpPr>
          <p:cNvPr id="180" name="Shape 180"/>
          <p:cNvSpPr/>
          <p:nvPr/>
        </p:nvSpPr>
        <p:spPr>
          <a:xfrm>
            <a:off x="670312" y="6838597"/>
            <a:ext cx="5270584" cy="24468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defTabSz="584200">
              <a:defRPr sz="1800"/>
            </a:pPr>
            <a:r>
              <a:rPr sz="3000" dirty="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Modern physics </a:t>
            </a:r>
            <a:r>
              <a:rPr sz="3000" dirty="0" smtClean="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experiments</a:t>
            </a:r>
            <a:endParaRPr dirty="0">
              <a:solidFill>
                <a:srgbClr val="0433FF"/>
              </a:solidFill>
              <a:uFill>
                <a:solidFill>
                  <a:srgbClr val="0433FF"/>
                </a:solidFill>
              </a:u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40639" marR="40639" lvl="0" indent="-40639" defTabSz="914400">
              <a:lnSpc>
                <a:spcPct val="120000"/>
              </a:lnSpc>
              <a:defRPr sz="1800"/>
            </a:pPr>
            <a:r>
              <a:rPr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Photoelectric effect</a:t>
            </a:r>
          </a:p>
          <a:p>
            <a:pPr marL="40639" marR="40639" lvl="0" indent="-40639" defTabSz="914400">
              <a:lnSpc>
                <a:spcPct val="120000"/>
              </a:lnSpc>
              <a:defRPr sz="1800"/>
            </a:pPr>
            <a:r>
              <a:rPr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Rutherford experiment</a:t>
            </a:r>
          </a:p>
          <a:p>
            <a:pPr marL="40639" marR="40639" lvl="0" indent="-40639" defTabSz="914400">
              <a:lnSpc>
                <a:spcPct val="120000"/>
              </a:lnSpc>
              <a:defRPr sz="1800"/>
            </a:pPr>
            <a:r>
              <a:rPr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Radioactivity</a:t>
            </a:r>
          </a:p>
          <a:p>
            <a:pPr marL="40639" marR="40639" lvl="0" indent="-40639" defTabSz="914400">
              <a:lnSpc>
                <a:spcPct val="120000"/>
              </a:lnSpc>
              <a:defRPr sz="1800"/>
            </a:pPr>
            <a:r>
              <a:rPr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Franck-Hertz</a:t>
            </a:r>
          </a:p>
          <a:p>
            <a:pPr lvl="0" defTabSz="812800">
              <a:lnSpc>
                <a:spcPct val="120000"/>
              </a:lnSpc>
              <a:defRPr sz="1800"/>
            </a:pPr>
            <a:r>
              <a:rPr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Electron diffraction</a:t>
            </a:r>
          </a:p>
          <a:p>
            <a:pPr lvl="0" defTabSz="812800">
              <a:lnSpc>
                <a:spcPct val="120000"/>
              </a:lnSpc>
              <a:defRPr sz="1800"/>
            </a:pPr>
            <a:r>
              <a:rPr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Cloud chambers</a:t>
            </a:r>
          </a:p>
        </p:txBody>
      </p:sp>
      <p:sp>
        <p:nvSpPr>
          <p:cNvPr id="181" name="Shape 181"/>
          <p:cNvSpPr/>
          <p:nvPr/>
        </p:nvSpPr>
        <p:spPr>
          <a:xfrm>
            <a:off x="7803478" y="6864350"/>
            <a:ext cx="3397218" cy="11976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40639" marR="40639" lvl="0" defTabSz="914400">
              <a:defRPr sz="1800"/>
            </a:pPr>
            <a:r>
              <a:rPr sz="240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rPr>
              <a:t>Up to 30 students</a:t>
            </a:r>
          </a:p>
          <a:p>
            <a:pPr marL="40639" marR="40639" lvl="0" defTabSz="914400">
              <a:defRPr sz="1800"/>
            </a:pPr>
            <a:endParaRPr sz="2400">
              <a:solidFill>
                <a:srgbClr val="0433FF"/>
              </a:solidFill>
              <a:uFill>
                <a:solidFill>
                  <a:srgbClr val="0433FF"/>
                </a:solidFill>
              </a:uFill>
              <a:latin typeface="Helvetica Neue Light"/>
              <a:ea typeface="Helvetica Neue Light"/>
              <a:cs typeface="Helvetica Neue Light"/>
              <a:sym typeface="Helvetica Neue Light"/>
            </a:endParaRPr>
          </a:p>
          <a:p>
            <a:pPr marL="40639" marR="40639" lvl="0" defTabSz="914400">
              <a:defRPr sz="1800"/>
            </a:pPr>
            <a:r>
              <a:rPr sz="240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rPr>
              <a:t>Teacher + 2 supervisors</a:t>
            </a:r>
          </a:p>
        </p:txBody>
      </p:sp>
      <p:sp>
        <p:nvSpPr>
          <p:cNvPr id="183" name="Shape 183"/>
          <p:cNvSpPr/>
          <p:nvPr/>
        </p:nvSpPr>
        <p:spPr>
          <a:xfrm>
            <a:off x="3557790" y="7244870"/>
            <a:ext cx="3288180" cy="17106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0" defTabSz="812800">
              <a:lnSpc>
                <a:spcPct val="120000"/>
              </a:lnSpc>
              <a:defRPr sz="1800"/>
            </a:pPr>
            <a:r>
              <a:rPr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Pixel detectors (MediPix)</a:t>
            </a:r>
          </a:p>
          <a:p>
            <a:pPr lvl="0" defTabSz="812800">
              <a:lnSpc>
                <a:spcPct val="120000"/>
              </a:lnSpc>
              <a:defRPr sz="1800"/>
            </a:pPr>
            <a:r>
              <a:rPr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Cosmic ray detectors</a:t>
            </a:r>
          </a:p>
          <a:p>
            <a:pPr lvl="0" defTabSz="812800">
              <a:lnSpc>
                <a:spcPct val="120000"/>
              </a:lnSpc>
              <a:defRPr sz="1800"/>
            </a:pPr>
            <a:r>
              <a:rPr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X-ray scattering</a:t>
            </a:r>
          </a:p>
          <a:p>
            <a:pPr lvl="0" defTabSz="812800">
              <a:lnSpc>
                <a:spcPct val="120000"/>
              </a:lnSpc>
              <a:defRPr sz="1800"/>
            </a:pPr>
            <a:r>
              <a:rPr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Superconductivity</a:t>
            </a:r>
          </a:p>
          <a:p>
            <a:pPr lvl="0" defTabSz="812800">
              <a:lnSpc>
                <a:spcPct val="120000"/>
              </a:lnSpc>
              <a:defRPr sz="1800"/>
            </a:pPr>
            <a:r>
              <a:rPr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high T</a:t>
            </a:r>
            <a:r>
              <a:rPr baseline="-5999"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c</a:t>
            </a:r>
            <a:r>
              <a:rPr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 materials</a:t>
            </a:r>
          </a:p>
        </p:txBody>
      </p:sp>
      <p:pic>
        <p:nvPicPr>
          <p:cNvPr id="2" name="Picture 1" descr="image.jpe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927" y="4201248"/>
            <a:ext cx="10550373" cy="2338803"/>
          </a:xfrm>
          <a:prstGeom prst="rect">
            <a:avLst/>
          </a:prstGeom>
        </p:spPr>
      </p:pic>
      <p:pic>
        <p:nvPicPr>
          <p:cNvPr id="4" name="Picture 3" descr="image-2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7927" y="1898505"/>
            <a:ext cx="10550373" cy="230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552212"/>
      </p:ext>
    </p:extLst>
  </p:cSld>
  <p:clrMapOvr>
    <a:masterClrMapping/>
  </p:clrMapOvr>
  <p:transition xmlns:p14="http://schemas.microsoft.com/office/powerpoint/2010/main"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Shape 185"/>
          <p:cNvSpPr/>
          <p:nvPr/>
        </p:nvSpPr>
        <p:spPr>
          <a:xfrm>
            <a:off x="6825578" y="1890183"/>
            <a:ext cx="3151718" cy="30732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defTabSz="584200">
              <a:defRPr sz="1800"/>
            </a:pPr>
            <a:r>
              <a:rPr sz="3000">
                <a:solidFill>
                  <a:srgbClr val="0433FF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Visit point project</a:t>
            </a:r>
          </a:p>
          <a:p>
            <a:pPr lvl="0" defTabSz="584200">
              <a:defRPr sz="1800"/>
            </a:pPr>
            <a:endParaRPr sz="3000">
              <a:solidFill>
                <a:srgbClr val="0433FF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defTabSz="584200">
              <a:lnSpc>
                <a:spcPct val="120000"/>
              </a:lnSpc>
              <a:spcBef>
                <a:spcPts val="900"/>
              </a:spcBef>
              <a:defRPr sz="1800"/>
            </a:pPr>
            <a:r>
              <a:rPr>
                <a:latin typeface="Helvetica Neue"/>
                <a:ea typeface="Helvetica Neue"/>
                <a:cs typeface="Helvetica Neue"/>
                <a:sym typeface="Helvetica Neue"/>
              </a:rPr>
              <a:t>- CERN Control Centre</a:t>
            </a:r>
          </a:p>
          <a:p>
            <a:pPr lvl="0" defTabSz="584200">
              <a:lnSpc>
                <a:spcPct val="120000"/>
              </a:lnSpc>
              <a:defRPr sz="1800"/>
            </a:pPr>
            <a:r>
              <a:rPr>
                <a:latin typeface="Helvetica Neue"/>
                <a:ea typeface="Helvetica Neue"/>
                <a:cs typeface="Helvetica Neue"/>
                <a:sym typeface="Helvetica Neue"/>
              </a:rPr>
              <a:t>- SM18 facility</a:t>
            </a:r>
          </a:p>
          <a:p>
            <a:pPr lvl="0" defTabSz="584200">
              <a:lnSpc>
                <a:spcPct val="120000"/>
              </a:lnSpc>
              <a:defRPr sz="1800"/>
            </a:pPr>
            <a:r>
              <a:rPr>
                <a:latin typeface="Helvetica Neue"/>
                <a:ea typeface="Helvetica Neue"/>
                <a:cs typeface="Helvetica Neue"/>
                <a:sym typeface="Helvetica Neue"/>
              </a:rPr>
              <a:t>- Computing Centre</a:t>
            </a:r>
          </a:p>
          <a:p>
            <a:pPr lvl="0" defTabSz="584200">
              <a:lnSpc>
                <a:spcPct val="120000"/>
              </a:lnSpc>
              <a:defRPr sz="1800"/>
            </a:pPr>
            <a:r>
              <a:rPr>
                <a:latin typeface="Helvetica Neue"/>
                <a:ea typeface="Helvetica Neue"/>
                <a:cs typeface="Helvetica Neue"/>
                <a:sym typeface="Helvetica Neue"/>
              </a:rPr>
              <a:t>- Synchrocyclotron</a:t>
            </a:r>
          </a:p>
          <a:p>
            <a:pPr lvl="0" defTabSz="584200">
              <a:lnSpc>
                <a:spcPct val="120000"/>
              </a:lnSpc>
              <a:defRPr sz="1800"/>
            </a:pPr>
            <a:r>
              <a:rPr>
                <a:latin typeface="Helvetica Neue"/>
                <a:ea typeface="Helvetica Neue"/>
                <a:cs typeface="Helvetica Neue"/>
                <a:sym typeface="Helvetica Neue"/>
              </a:rPr>
              <a:t>- CLIC/CTF3 + Detector </a:t>
            </a:r>
          </a:p>
          <a:p>
            <a:pPr lvl="0" defTabSz="584200">
              <a:lnSpc>
                <a:spcPct val="120000"/>
              </a:lnSpc>
              <a:defRPr sz="1800"/>
            </a:pPr>
            <a:r>
              <a:rPr>
                <a:latin typeface="Helvetica Neue"/>
                <a:ea typeface="Helvetica Neue"/>
                <a:cs typeface="Helvetica Neue"/>
                <a:sym typeface="Helvetica Neue"/>
              </a:rPr>
              <a:t>- Computing Centre</a:t>
            </a:r>
          </a:p>
        </p:txBody>
      </p:sp>
      <p:sp>
        <p:nvSpPr>
          <p:cNvPr id="186" name="Shape 186"/>
          <p:cNvSpPr/>
          <p:nvPr/>
        </p:nvSpPr>
        <p:spPr>
          <a:xfrm>
            <a:off x="623299" y="457200"/>
            <a:ext cx="9758173" cy="812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defTabSz="584200">
              <a:defRPr sz="4800">
                <a:solidFill>
                  <a:srgbClr val="FFFC79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800">
                <a:solidFill>
                  <a:srgbClr val="FFFC79"/>
                </a:solidFill>
              </a:rPr>
              <a:t>Improved CERN guided tours - 2014</a:t>
            </a:r>
          </a:p>
        </p:txBody>
      </p:sp>
      <p:sp>
        <p:nvSpPr>
          <p:cNvPr id="187" name="Shape 187"/>
          <p:cNvSpPr/>
          <p:nvPr/>
        </p:nvSpPr>
        <p:spPr>
          <a:xfrm>
            <a:off x="1022300" y="4650316"/>
            <a:ext cx="3227320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pPr lvl="0">
              <a:defRPr sz="1800"/>
            </a:pPr>
            <a:r>
              <a:rPr sz="2100"/>
              <a:t>SM18 LHC mockup tunnel</a:t>
            </a:r>
          </a:p>
        </p:txBody>
      </p:sp>
      <p:pic>
        <p:nvPicPr>
          <p:cNvPr id="188" name="pasted-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24933" y="1900040"/>
            <a:ext cx="4743862" cy="2641157"/>
          </a:xfrm>
          <a:prstGeom prst="rect">
            <a:avLst/>
          </a:prstGeom>
          <a:ln w="12700">
            <a:miter lim="400000"/>
          </a:ln>
        </p:spPr>
      </p:pic>
      <p:pic>
        <p:nvPicPr>
          <p:cNvPr id="189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4133" y="5403461"/>
            <a:ext cx="4795461" cy="2858519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Shape 190"/>
          <p:cNvSpPr/>
          <p:nvPr/>
        </p:nvSpPr>
        <p:spPr>
          <a:xfrm>
            <a:off x="1022300" y="8307916"/>
            <a:ext cx="3819972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pPr lvl="0">
              <a:defRPr sz="1800"/>
            </a:pPr>
            <a:r>
              <a:rPr sz="2100"/>
              <a:t>Computing Centre - show room</a:t>
            </a:r>
          </a:p>
        </p:txBody>
      </p:sp>
      <p:pic>
        <p:nvPicPr>
          <p:cNvPr id="191" name="pasted-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592233" y="5408083"/>
            <a:ext cx="7178174" cy="2893470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Shape 192"/>
          <p:cNvSpPr/>
          <p:nvPr/>
        </p:nvSpPr>
        <p:spPr>
          <a:xfrm>
            <a:off x="7033633" y="8307916"/>
            <a:ext cx="4679976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100"/>
            </a:lvl1pPr>
          </a:lstStyle>
          <a:p>
            <a:pPr lvl="0">
              <a:defRPr sz="1800"/>
            </a:pPr>
            <a:r>
              <a:rPr sz="2100"/>
              <a:t>Synchrocyclotron - Projection mapping</a:t>
            </a:r>
          </a:p>
        </p:txBody>
      </p:sp>
    </p:spTree>
  </p:cSld>
  <p:clrMapOvr>
    <a:masterClrMapping/>
  </p:clrMapOvr>
  <p:transition xmlns:p14="http://schemas.microsoft.com/office/powerpoint/2010/main"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Shape 19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400">
                <a:solidFill>
                  <a:srgbClr val="0433FF"/>
                </a:solidFill>
              </a:rPr>
              <a:t>9</a:t>
            </a:fld>
            <a:endParaRPr sz="1400">
              <a:solidFill>
                <a:srgbClr val="0433FF"/>
              </a:solidFill>
            </a:endParaRPr>
          </a:p>
        </p:txBody>
      </p:sp>
      <p:sp>
        <p:nvSpPr>
          <p:cNvPr id="195" name="Shape 195"/>
          <p:cNvSpPr/>
          <p:nvPr/>
        </p:nvSpPr>
        <p:spPr>
          <a:xfrm>
            <a:off x="1613899" y="508000"/>
            <a:ext cx="11277601" cy="787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defTabSz="584200">
              <a:defRPr sz="4600">
                <a:solidFill>
                  <a:srgbClr val="0433FF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4600">
                <a:solidFill>
                  <a:srgbClr val="0433FF"/>
                </a:solidFill>
              </a:rPr>
              <a:t>Traveling exhibition “Accelerating Science”</a:t>
            </a:r>
          </a:p>
        </p:txBody>
      </p:sp>
      <p:pic>
        <p:nvPicPr>
          <p:cNvPr id="196" name="Pod1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92100" y="1498600"/>
            <a:ext cx="3987800" cy="26562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97" name="Pod4_Torino.jp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77249" y="6330432"/>
            <a:ext cx="4064696" cy="27051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8" name="dropped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9400" y="4229100"/>
            <a:ext cx="4020463" cy="20193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9" name="Traveling_Exhibition_Itinerary.001.png"/>
          <p:cNvPicPr/>
          <p:nvPr/>
        </p:nvPicPr>
        <p:blipFill>
          <a:blip r:embed="rId5">
            <a:extLst/>
          </a:blip>
          <a:srcRect l="9937" t="11499" r="8875" b="12250"/>
          <a:stretch>
            <a:fillRect/>
          </a:stretch>
        </p:blipFill>
        <p:spPr>
          <a:xfrm>
            <a:off x="4381500" y="1524000"/>
            <a:ext cx="7662681" cy="5397501"/>
          </a:xfrm>
          <a:prstGeom prst="rect">
            <a:avLst/>
          </a:prstGeom>
          <a:ln w="12700">
            <a:miter lim="400000"/>
          </a:ln>
        </p:spPr>
      </p:pic>
      <p:sp>
        <p:nvSpPr>
          <p:cNvPr id="200" name="Shape 200"/>
          <p:cNvSpPr/>
          <p:nvPr/>
        </p:nvSpPr>
        <p:spPr>
          <a:xfrm>
            <a:off x="4483099" y="7137400"/>
            <a:ext cx="7768744" cy="247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 defTabSz="584200">
              <a:defRPr sz="1800"/>
            </a:pPr>
            <a:r>
              <a:rPr sz="2400" b="1">
                <a:solidFill>
                  <a:srgbClr val="0056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“Accelerating Science” - Large exhibition (450 m</a:t>
            </a:r>
            <a:r>
              <a:rPr sz="2400" b="1" baseline="31999">
                <a:solidFill>
                  <a:srgbClr val="0056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2 </a:t>
            </a:r>
            <a:r>
              <a:rPr sz="2400" b="1">
                <a:solidFill>
                  <a:srgbClr val="0056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)</a:t>
            </a:r>
          </a:p>
          <a:p>
            <a:pPr lvl="0" defTabSz="584200">
              <a:defRPr sz="1800"/>
            </a:pPr>
            <a:endParaRPr sz="2400" b="1">
              <a:solidFill>
                <a:srgbClr val="0056D6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lvl="0" defTabSz="584200">
              <a:defRPr sz="1800"/>
            </a:pPr>
            <a:r>
              <a:rPr sz="2400" b="1">
                <a:solidFill>
                  <a:srgbClr val="0056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5 main themes: </a:t>
            </a:r>
          </a:p>
          <a:p>
            <a:pPr lvl="0" defTabSz="584200">
              <a:defRPr sz="1800"/>
            </a:pPr>
            <a:r>
              <a:rPr sz="2400">
                <a:solidFill>
                  <a:srgbClr val="0056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Cosmology, Particle Physics, Mysteries of the Universe,</a:t>
            </a:r>
          </a:p>
          <a:p>
            <a:pPr lvl="0" defTabSz="584200">
              <a:defRPr sz="1800"/>
            </a:pPr>
            <a:r>
              <a:rPr sz="2400">
                <a:solidFill>
                  <a:srgbClr val="0056D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LHC accelerator &amp; experiments, Applications</a:t>
            </a:r>
          </a:p>
        </p:txBody>
      </p:sp>
      <p:sp>
        <p:nvSpPr>
          <p:cNvPr id="201" name="Shape 201"/>
          <p:cNvSpPr/>
          <p:nvPr/>
        </p:nvSpPr>
        <p:spPr>
          <a:xfrm>
            <a:off x="9226500" y="2279649"/>
            <a:ext cx="2691806" cy="342901"/>
          </a:xfrm>
          <a:prstGeom prst="rect">
            <a:avLst/>
          </a:prstGeom>
          <a:solidFill>
            <a:srgbClr val="DCDEE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11 venues, ~200,000 visitors</a:t>
            </a:r>
          </a:p>
        </p:txBody>
      </p:sp>
    </p:spTree>
  </p:cSld>
  <p:clrMapOvr>
    <a:masterClrMapping/>
  </p:clrMapOvr>
  <p:transition xmlns:p14="http://schemas.microsoft.com/office/powerpoint/2010/main" spd="med"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Verdana"/>
        <a:ea typeface="Verdana"/>
        <a:cs typeface="Verdan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Verdana"/>
        <a:ea typeface="Verdana"/>
        <a:cs typeface="Verdan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4000" b="0" i="0" u="none" strike="noStrike" cap="none" spc="0" normalizeH="0" baseline="0">
            <a:ln>
              <a:noFill/>
            </a:ln>
            <a:solidFill>
              <a:srgbClr val="FFFFFF"/>
            </a:solidFill>
            <a:effectLst>
              <a:outerShdw blurRad="38100" dist="12700" dir="5400000" rotWithShape="0">
                <a:srgbClr val="000000">
                  <a:alpha val="50000"/>
                </a:srgbClr>
              </a:outerShdw>
            </a:effectLst>
            <a:uFillTx/>
            <a:latin typeface="+mj-lt"/>
            <a:ea typeface="+mj-ea"/>
            <a:cs typeface="+mj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457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"/>
            <a:ea typeface="Helvetica"/>
            <a:cs typeface="Helvetica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485</Words>
  <Application>Microsoft Macintosh PowerPoint</Application>
  <PresentationFormat>Custom</PresentationFormat>
  <Paragraphs>118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Konrad Jende</cp:lastModifiedBy>
  <cp:revision>3</cp:revision>
  <dcterms:modified xsi:type="dcterms:W3CDTF">2014-05-16T07:48:20Z</dcterms:modified>
</cp:coreProperties>
</file>