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68" r:id="rId5"/>
    <p:sldId id="257" r:id="rId6"/>
    <p:sldId id="258" r:id="rId7"/>
    <p:sldId id="259" r:id="rId8"/>
    <p:sldId id="265" r:id="rId9"/>
    <p:sldId id="266" r:id="rId10"/>
    <p:sldId id="267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F0A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35531-3CFB-444A-A2F6-5184CE1DE58D}" type="datetimeFigureOut">
              <a:rPr lang="en-US" smtClean="0"/>
              <a:pPr/>
              <a:t>5/17/14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178A7-871A-6B44-9310-FA3FE1F37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2C83B-2D75-3242-944A-D1B771A34FAE}" type="datetimeFigureOut">
              <a:rPr lang="en-US" smtClean="0"/>
              <a:pPr/>
              <a:t>5/17/14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8BE91-AB83-564E-A669-CE28A0F5E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B3C0-02C8-654D-BB82-AA31183E2DBB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FC68-3DFA-CD4A-A953-57AE1E0DD081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FF86-DDE3-B945-A2A3-9461FECA25E3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837D-B4DE-4A4E-9BDB-E78A26F0FE46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08ACC-5093-904F-B8E1-161A1F3ACFE9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41A9-A216-F043-A4F5-7DAC6938EDB5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9FC-5B16-AD49-91B6-D9CEE949BFF7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6E4A-8F05-7B41-9142-C1854EBA2419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2BB-9E1D-D642-A8E1-8F1ED0AD5140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04D-1D70-5C41-8026-81332F55EF04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07F5-7340-C342-9E27-6D86D91D86F2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EEFC4-0058-854F-BB8C-02E9A1B7159E}" type="datetime1">
              <a:rPr lang="en-US" smtClean="0"/>
              <a:pPr/>
              <a:t>5/17/14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dublin.sciencegallery.com/" TargetMode="Externa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jpeg"/><Relationship Id="rId5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4"/>
            <a:ext cx="8793641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39384" y="2116894"/>
            <a:ext cx="7304616" cy="1424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45956" y="2511074"/>
            <a:ext cx="6335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Georgia"/>
              </a:rPr>
              <a:t>Events</a:t>
            </a:r>
            <a:endParaRPr lang="en-US" sz="7200" dirty="0">
              <a:latin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359" y="306584"/>
            <a:ext cx="879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/>
              </a:rPr>
              <a:t>7</a:t>
            </a:r>
            <a:r>
              <a:rPr lang="en-US" baseline="30000" dirty="0" smtClean="0">
                <a:latin typeface="Georgia"/>
              </a:rPr>
              <a:t>th</a:t>
            </a:r>
            <a:r>
              <a:rPr lang="en-US" dirty="0" smtClean="0">
                <a:latin typeface="Georgia"/>
              </a:rPr>
              <a:t> IPPOG Meeting DESY/</a:t>
            </a:r>
            <a:r>
              <a:rPr lang="en-US" dirty="0" err="1" smtClean="0">
                <a:latin typeface="Georgia"/>
              </a:rPr>
              <a:t>Zeuthen</a:t>
            </a:r>
            <a:endParaRPr lang="en-US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393"/>
            <a:ext cx="1800000" cy="172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43794" y="3541336"/>
            <a:ext cx="7344000" cy="170067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357" y="675916"/>
            <a:ext cx="8793641" cy="9165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40100" y="3708335"/>
            <a:ext cx="6639515" cy="17006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55416" y="3883523"/>
            <a:ext cx="5909601" cy="170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843794" y="4423574"/>
            <a:ext cx="6637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/>
              </a:rPr>
              <a:t>Steve Goldfarb, </a:t>
            </a:r>
            <a:r>
              <a:rPr lang="en-US" dirty="0" err="1" smtClean="0">
                <a:latin typeface="Georgia"/>
              </a:rPr>
              <a:t>Thoman</a:t>
            </a:r>
            <a:r>
              <a:rPr lang="en-US" dirty="0" smtClean="0">
                <a:latin typeface="Georgia"/>
              </a:rPr>
              <a:t> </a:t>
            </a:r>
            <a:r>
              <a:rPr lang="en-US" dirty="0" err="1" smtClean="0">
                <a:latin typeface="Georgia"/>
              </a:rPr>
              <a:t>Naumann</a:t>
            </a:r>
            <a:r>
              <a:rPr lang="en-US" dirty="0" smtClean="0">
                <a:latin typeface="Georgia"/>
              </a:rPr>
              <a:t>, Kate Shaw, </a:t>
            </a:r>
            <a:r>
              <a:rPr lang="en-US" dirty="0" err="1" smtClean="0">
                <a:latin typeface="Georgia"/>
              </a:rPr>
              <a:t>Stafan</a:t>
            </a:r>
            <a:r>
              <a:rPr lang="en-US" dirty="0" smtClean="0">
                <a:latin typeface="Georgia"/>
              </a:rPr>
              <a:t> </a:t>
            </a:r>
            <a:r>
              <a:rPr lang="en-US" dirty="0" err="1" smtClean="0">
                <a:latin typeface="Georgia"/>
              </a:rPr>
              <a:t>Sint</a:t>
            </a:r>
            <a:r>
              <a:rPr lang="en-US" dirty="0" smtClean="0">
                <a:latin typeface="Georgia"/>
              </a:rPr>
              <a:t>, Hans Peter Beck, Gabriel </a:t>
            </a:r>
            <a:r>
              <a:rPr lang="en-US" dirty="0" err="1" smtClean="0">
                <a:latin typeface="Georgia"/>
              </a:rPr>
              <a:t>Stoicea</a:t>
            </a:r>
            <a:r>
              <a:rPr lang="en-US" dirty="0" smtClean="0">
                <a:latin typeface="Georgia"/>
              </a:rPr>
              <a:t>, Beatrice </a:t>
            </a:r>
            <a:r>
              <a:rPr lang="en-US" dirty="0" err="1" smtClean="0">
                <a:latin typeface="Georgia"/>
              </a:rPr>
              <a:t>Bressan</a:t>
            </a:r>
            <a:endParaRPr lang="en-US" dirty="0">
              <a:latin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Local events in Geneva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242" y="1532922"/>
            <a:ext cx="3046572" cy="44304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8627"/>
            <a:ext cx="5327876" cy="4214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ATLAS Virtual Visits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068" y="1251822"/>
            <a:ext cx="4773930" cy="50850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8976" y="1459925"/>
            <a:ext cx="401971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Service to people who cannot visit ATLAS in person to have a ‘virtual visit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Host gives virtual visit from ATLAS Control room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Large number of Virtual Visits from ATLAS Control room to remote location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Schools, universities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Science festivals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Events with policy makers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CMS also provides virtual visits, in the control room and </a:t>
            </a:r>
            <a:r>
              <a:rPr lang="en-US" b="1" dirty="0" smtClean="0">
                <a:solidFill>
                  <a:srgbClr val="DF0AB7"/>
                </a:solidFill>
              </a:rPr>
              <a:t>underground</a:t>
            </a:r>
            <a:r>
              <a:rPr lang="en-US" dirty="0" smtClean="0"/>
              <a:t>!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219" y="4434378"/>
            <a:ext cx="3016779" cy="2117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Ireland Events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8976" y="1459925"/>
            <a:ext cx="4408218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ESOF Dublin 2012 (2 weeks after Higgs discovery)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Particle Physics – UCD collaboration with Liverpool </a:t>
            </a:r>
            <a:r>
              <a:rPr lang="en-US" dirty="0" err="1" smtClean="0"/>
              <a:t>LHCb</a:t>
            </a:r>
            <a:r>
              <a:rPr lang="en-US" dirty="0" smtClean="0"/>
              <a:t> group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Not a member of CERN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Various movements to join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0000FF"/>
                </a:solidFill>
              </a:rPr>
              <a:t>http://</a:t>
            </a:r>
            <a:r>
              <a:rPr lang="en-US" b="1" u="sng" dirty="0" err="1" smtClean="0">
                <a:solidFill>
                  <a:srgbClr val="0000FF"/>
                </a:solidFill>
              </a:rPr>
              <a:t>irelandforcern.org</a:t>
            </a:r>
            <a:r>
              <a:rPr lang="en-US" b="1" u="sng" dirty="0" smtClean="0">
                <a:solidFill>
                  <a:srgbClr val="0000FF"/>
                </a:solidFill>
              </a:rPr>
              <a:t>/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Ministers chosen to focus on applied science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Science Gallery in Dublin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hlinkClick r:id="rId2"/>
              </a:rPr>
              <a:t>https://dublin.sciencegallery.com/</a:t>
            </a: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Won money from Goggle to expand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194" y="1194749"/>
            <a:ext cx="4339006" cy="35865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1912" y="4781326"/>
            <a:ext cx="4562088" cy="1770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Other events in Germany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795438" y="3995180"/>
            <a:ext cx="2980256" cy="2228957"/>
            <a:chOff x="3606876" y="2741844"/>
            <a:chExt cx="5960511" cy="4457914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876" y="2741844"/>
              <a:ext cx="5960511" cy="44579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7524325" y="3363104"/>
              <a:ext cx="1183338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141468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9pPr>
            </a:lstStyle>
            <a:p>
              <a:r>
                <a:rPr lang="en-GB" sz="1100" dirty="0" smtClean="0"/>
                <a:t>Max-Planck</a:t>
              </a:r>
            </a:p>
            <a:p>
              <a:r>
                <a:rPr lang="en-GB" sz="1100" dirty="0" smtClean="0"/>
                <a:t>Headquarter</a:t>
              </a:r>
            </a:p>
            <a:p>
              <a:r>
                <a:rPr lang="en-GB" sz="1100" dirty="0" smtClean="0"/>
                <a:t>Munich</a:t>
              </a:r>
              <a:endParaRPr lang="en-GB" sz="11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24634" y="1410842"/>
            <a:ext cx="2980256" cy="2090166"/>
            <a:chOff x="5472305" y="1194818"/>
            <a:chExt cx="2980256" cy="2090166"/>
          </a:xfrm>
        </p:grpSpPr>
        <p:pic>
          <p:nvPicPr>
            <p:cNvPr id="19" name="Picture 2" descr="H:\My Documents\Outreach\Planetarien\Planetarien_Wagner_mg_6783_std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r="8093"/>
            <a:stretch/>
          </p:blipFill>
          <p:spPr bwMode="auto">
            <a:xfrm>
              <a:off x="5472305" y="1194818"/>
              <a:ext cx="2883031" cy="2090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itle 1"/>
            <p:cNvSpPr txBox="1">
              <a:spLocks/>
            </p:cNvSpPr>
            <p:nvPr/>
          </p:nvSpPr>
          <p:spPr bwMode="auto">
            <a:xfrm>
              <a:off x="7301284" y="1194818"/>
              <a:ext cx="115127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141468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2"/>
                  </a:solidFill>
                  <a:latin typeface="Verdana" pitchFamily="34" charset="0"/>
                </a:defRPr>
              </a:lvl9pPr>
            </a:lstStyle>
            <a:p>
              <a:r>
                <a:rPr lang="en-GB" sz="1100" dirty="0" smtClean="0">
                  <a:solidFill>
                    <a:srgbClr val="FFFFFF"/>
                  </a:solidFill>
                </a:rPr>
                <a:t>Planetarium</a:t>
              </a:r>
            </a:p>
            <a:p>
              <a:r>
                <a:rPr lang="en-GB" sz="1100" dirty="0" smtClean="0">
                  <a:solidFill>
                    <a:srgbClr val="FFFFFF"/>
                  </a:solidFill>
                </a:rPr>
                <a:t>Hamburg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192" y="1410842"/>
            <a:ext cx="3657600" cy="22733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192" y="3863789"/>
            <a:ext cx="33274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CERN 60th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079" y="2069897"/>
            <a:ext cx="3782395" cy="25840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60" y="2069897"/>
            <a:ext cx="4642253" cy="343792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84144" y="4915598"/>
            <a:ext cx="3301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3366FF"/>
                </a:solidFill>
              </a:rPr>
              <a:t>http://cern60.web.cern.ch/en</a:t>
            </a:r>
            <a:endParaRPr lang="en-US" b="1" u="sng" dirty="0">
              <a:solidFill>
                <a:srgbClr val="33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360" y="1284734"/>
            <a:ext cx="879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Lots of events planned this year for CERN’s 60</a:t>
            </a:r>
            <a:r>
              <a:rPr lang="en-US" baseline="30000" dirty="0" smtClean="0"/>
              <a:t>th</a:t>
            </a:r>
            <a:r>
              <a:rPr lang="en-US" dirty="0" smtClean="0"/>
              <a:t> around the world and at CERN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i="1" dirty="0" smtClean="0"/>
              <a:t>“60 years of Science for Peace”</a:t>
            </a:r>
            <a:endParaRPr lang="en-US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CERN 60th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0359" y="1284734"/>
            <a:ext cx="5445159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Talks on Knowledge</a:t>
            </a:r>
            <a:r>
              <a:rPr lang="en-US" dirty="0" smtClean="0"/>
              <a:t> &amp; Technology Transfer </a:t>
            </a:r>
            <a:r>
              <a:rPr lang="en-US" dirty="0" smtClean="0"/>
              <a:t>at CERN (Beatrice)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Some events in Germany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Central event: 60 years of CERN a European success story, BIG </a:t>
            </a:r>
            <a:r>
              <a:rPr lang="en-US" dirty="0" err="1" smtClean="0"/>
              <a:t>Scienc</a:t>
            </a: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German CERN </a:t>
            </a:r>
            <a:r>
              <a:rPr lang="en-US" dirty="0" err="1" smtClean="0"/>
              <a:t>DGs</a:t>
            </a: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Talk show: Culture and use of particle physics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Industry, history of physics between two </a:t>
            </a:r>
            <a:r>
              <a:rPr lang="en-US" dirty="0" err="1" smtClean="0"/>
              <a:t>Germanies</a:t>
            </a:r>
            <a:r>
              <a:rPr lang="en-US" dirty="0" smtClean="0"/>
              <a:t>, art, philosophy</a:t>
            </a:r>
          </a:p>
          <a:p>
            <a:pPr lvl="2"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Video interviews with 20 </a:t>
            </a:r>
            <a:r>
              <a:rPr lang="en-US" dirty="0" err="1" smtClean="0"/>
              <a:t>physcists</a:t>
            </a:r>
            <a:r>
              <a:rPr lang="en-US" dirty="0" smtClean="0"/>
              <a:t> of all CERN generations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Website </a:t>
            </a:r>
            <a:r>
              <a:rPr lang="en-US" dirty="0" err="1" smtClean="0"/>
              <a:t>www.weltmaschine.de</a:t>
            </a:r>
            <a:r>
              <a:rPr lang="en-US" dirty="0" smtClean="0"/>
              <a:t> 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742" y="1284734"/>
            <a:ext cx="3299460" cy="47091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CERN 60th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0" y="1135030"/>
            <a:ext cx="3742690" cy="50850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1451" y="1430727"/>
            <a:ext cx="40437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CMS and </a:t>
            </a:r>
            <a:r>
              <a:rPr lang="en-US" dirty="0" err="1" smtClean="0"/>
              <a:t>LHCb</a:t>
            </a:r>
            <a:r>
              <a:rPr lang="en-US" dirty="0" smtClean="0"/>
              <a:t> open their doors Weekend of 24</a:t>
            </a:r>
            <a:r>
              <a:rPr lang="en-US" baseline="30000" dirty="0" smtClean="0"/>
              <a:t>th</a:t>
            </a:r>
            <a:r>
              <a:rPr lang="en-US" dirty="0" smtClean="0"/>
              <a:t> 25</a:t>
            </a:r>
            <a:r>
              <a:rPr lang="en-US" baseline="30000" dirty="0" smtClean="0"/>
              <a:t>th</a:t>
            </a:r>
            <a:r>
              <a:rPr lang="en-US" dirty="0" smtClean="0"/>
              <a:t> May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Plus CMS putting on an Education Day Monday 26</a:t>
            </a:r>
            <a:r>
              <a:rPr lang="en-US" baseline="30000" dirty="0" smtClean="0"/>
              <a:t>th</a:t>
            </a:r>
            <a:r>
              <a:rPr lang="en-US" dirty="0" smtClean="0"/>
              <a:t> May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ALICE, ATLAS, CMS and </a:t>
            </a:r>
            <a:r>
              <a:rPr lang="en-US" dirty="0" err="1" smtClean="0"/>
              <a:t>LHCb</a:t>
            </a:r>
            <a:r>
              <a:rPr lang="en-US" dirty="0" smtClean="0"/>
              <a:t> discussing to hold some event later in the year to express the international and collaborative nature of CERN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Particle Fever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0360" y="1795708"/>
            <a:ext cx="56418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Great film following the inside story of six brilliant scientists seeking to unravel the mysteries of the universe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Been shown at events all over  (CERN, UK, Germany, US)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Will be shown at ATLAS week in Sibiu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Only special events at present, no open distribution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Often has panel after the showing with various scientists for a Q&amp;A session 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1" name="Picture 10" descr="hr_Particle_Fever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179" y="1576720"/>
            <a:ext cx="2782932" cy="41133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Parliamentary evenings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0360" y="1795708"/>
            <a:ext cx="5641819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Germany and Switzerland holding events for decision makers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Parliamentary Research Board at CERN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Parliamentary Evening Berlin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Swiss events integrated with 60th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Present goals and successes of particle physics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Themes also included science for peace, science in society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PhD student will study what CERN has done for peace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22307"/>
          <a:stretch/>
        </p:blipFill>
        <p:spPr bwMode="auto">
          <a:xfrm>
            <a:off x="5810114" y="1401535"/>
            <a:ext cx="2983692" cy="353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77759"/>
          <a:stretch/>
        </p:blipFill>
        <p:spPr bwMode="auto">
          <a:xfrm>
            <a:off x="5810114" y="4965206"/>
            <a:ext cx="2983692" cy="1040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05742" y="1376981"/>
            <a:ext cx="3423285" cy="161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Nobel prize in Physics 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0360" y="1795708"/>
            <a:ext cx="56418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Many events last year for the announcement of the Nobel prize in Physics going to Higgs and </a:t>
            </a:r>
            <a:r>
              <a:rPr lang="en-US" dirty="0" err="1" smtClean="0"/>
              <a:t>Englert</a:t>
            </a: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Germany held event with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live stream from Stockholm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German press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physicists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Swedish embassy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Great opportunity to discuss benefits of big science</a:t>
            </a:r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6" descr="http://www.dpg-physik.de/presse/pressemit/2013/pix/dpg-pm-2013-20-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12917" y="3737402"/>
            <a:ext cx="3070990" cy="204732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www.dpg-physik.de/presse/neuigkeiten/2010/pix/Nobel_live-aus-stockhol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232223" y="4900051"/>
            <a:ext cx="1229392" cy="82910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/>
              </a:rPr>
              <a:t>Collider exhibit in UK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581" y="3284831"/>
            <a:ext cx="5672643" cy="293989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02759" y="1313933"/>
            <a:ext cx="837146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London Science Museum: Jan – May 2014.  Now moved to Manchester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Special screening of the film “Particle Fever” with a pre-screening Q&amp;A about physics and filmmaking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/>
              <a:t>Numerous other events with panel discussions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525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Georgia"/>
              </a:rPr>
              <a:t>Collide@CERN</a:t>
            </a:r>
            <a:endParaRPr lang="en-US" sz="36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59" y="1547520"/>
            <a:ext cx="7676799" cy="4050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532</Words>
  <Application>Microsoft Macintosh PowerPoint</Application>
  <PresentationFormat>On-screen Show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University of Sheffield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  Shaw</dc:creator>
  <cp:lastModifiedBy>Kate  Shaw</cp:lastModifiedBy>
  <cp:revision>25</cp:revision>
  <dcterms:created xsi:type="dcterms:W3CDTF">2014-05-17T06:42:43Z</dcterms:created>
  <dcterms:modified xsi:type="dcterms:W3CDTF">2014-05-17T06:44:44Z</dcterms:modified>
</cp:coreProperties>
</file>