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75" r:id="rId3"/>
    <p:sldId id="274" r:id="rId4"/>
    <p:sldId id="276" r:id="rId5"/>
    <p:sldId id="277" r:id="rId6"/>
    <p:sldId id="278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9933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568" y="-9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fld id="{9AA5C385-DB4A-A744-9D67-14055EF0B206}" type="datetime1">
              <a:rPr lang="de-DE"/>
              <a:pPr>
                <a:defRPr/>
              </a:pPr>
              <a:t>5/15/14</a:t>
            </a:fld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fld id="{DECBF6C4-23AB-C049-8ACD-B4C825DB533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020669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ＭＳ Ｐゴシック" pitchFamily="-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 userDrawn="1"/>
        </p:nvGrpSpPr>
        <p:grpSpPr bwMode="auto">
          <a:xfrm>
            <a:off x="511175" y="342900"/>
            <a:ext cx="8120063" cy="1570038"/>
            <a:chOff x="566161" y="370901"/>
            <a:chExt cx="8120639" cy="1569215"/>
          </a:xfrm>
        </p:grpSpPr>
        <p:pic>
          <p:nvPicPr>
            <p:cNvPr id="5" name="Picture 6" descr="ippog.pn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5800" y="370901"/>
              <a:ext cx="1638300" cy="128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7"/>
            <p:cNvSpPr txBox="1"/>
            <p:nvPr userDrawn="1"/>
          </p:nvSpPr>
          <p:spPr>
            <a:xfrm>
              <a:off x="566161" y="1570422"/>
              <a:ext cx="3638808" cy="36969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 </a:t>
              </a:r>
              <a:r>
                <a:rPr lang="en-US" sz="1400" b="1" dirty="0">
                  <a:latin typeface="+mn-lt"/>
                  <a:ea typeface="+mn-ea"/>
                  <a:cs typeface="+mn-cs"/>
                </a:rPr>
                <a:t>International Particle Physics Outreach Group</a:t>
              </a:r>
            </a:p>
          </p:txBody>
        </p:sp>
        <p:cxnSp>
          <p:nvCxnSpPr>
            <p:cNvPr id="7" name="Straight Connector 9"/>
            <p:cNvCxnSpPr>
              <a:cxnSpLocks noChangeShapeType="1"/>
            </p:cNvCxnSpPr>
            <p:nvPr userDrawn="1"/>
          </p:nvCxnSpPr>
          <p:spPr bwMode="auto">
            <a:xfrm>
              <a:off x="685232" y="1940116"/>
              <a:ext cx="8001568" cy="0"/>
            </a:xfrm>
            <a:prstGeom prst="line">
              <a:avLst/>
            </a:prstGeom>
            <a:noFill/>
            <a:ln w="38100">
              <a:solidFill>
                <a:srgbClr val="669933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</p:cxnSp>
      </p:grpSp>
      <p:sp>
        <p:nvSpPr>
          <p:cNvPr id="14" name="Text Placeholder 2"/>
          <p:cNvSpPr>
            <a:spLocks noGrp="1"/>
          </p:cNvSpPr>
          <p:nvPr>
            <p:ph idx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A285-3A25-C34D-AC4F-83D8EE6EA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fld id="{3D1E177E-1FC3-FA4E-9297-7E0C318E6E23}" type="datetime1">
              <a:rPr lang="en-US"/>
              <a:pPr>
                <a:defRPr/>
              </a:pPr>
              <a:t>5/15/14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F0FD-39D4-904D-AB94-5933850AC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3"/>
          <p:cNvSpPr>
            <a:spLocks noGrp="1"/>
          </p:cNvSpPr>
          <p:nvPr>
            <p:ph type="title"/>
          </p:nvPr>
        </p:nvSpPr>
        <p:spPr bwMode="auto">
          <a:xfrm>
            <a:off x="2484438" y="2746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11175" y="2193925"/>
            <a:ext cx="8229600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fld id="{ADAA5BD8-8B44-094E-BA9C-13B799F24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9" name="Group 6"/>
          <p:cNvGrpSpPr>
            <a:grpSpLocks/>
          </p:cNvGrpSpPr>
          <p:nvPr userDrawn="1"/>
        </p:nvGrpSpPr>
        <p:grpSpPr bwMode="auto">
          <a:xfrm>
            <a:off x="511175" y="342900"/>
            <a:ext cx="8120063" cy="1570038"/>
            <a:chOff x="566161" y="370901"/>
            <a:chExt cx="8120639" cy="1569215"/>
          </a:xfrm>
        </p:grpSpPr>
        <p:pic>
          <p:nvPicPr>
            <p:cNvPr id="1030" name="Picture 7" descr="ippog.png"/>
            <p:cNvPicPr>
              <a:picLocks noChangeAspect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85800" y="370901"/>
              <a:ext cx="1638300" cy="128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 userDrawn="1"/>
          </p:nvSpPr>
          <p:spPr>
            <a:xfrm>
              <a:off x="566161" y="1570422"/>
              <a:ext cx="3638808" cy="36969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 </a:t>
              </a:r>
              <a:r>
                <a:rPr lang="en-US" sz="1400" b="1" dirty="0">
                  <a:latin typeface="+mn-lt"/>
                  <a:ea typeface="+mn-ea"/>
                  <a:cs typeface="+mn-cs"/>
                </a:rPr>
                <a:t>International Particle Physics Outreach Group</a:t>
              </a:r>
            </a:p>
          </p:txBody>
        </p:sp>
        <p:cxnSp>
          <p:nvCxnSpPr>
            <p:cNvPr id="10" name="Straight Connector 9"/>
            <p:cNvCxnSpPr>
              <a:cxnSpLocks noChangeShapeType="1"/>
            </p:cNvCxnSpPr>
            <p:nvPr userDrawn="1"/>
          </p:nvCxnSpPr>
          <p:spPr bwMode="auto">
            <a:xfrm>
              <a:off x="685232" y="1940116"/>
              <a:ext cx="8001568" cy="0"/>
            </a:xfrm>
            <a:prstGeom prst="line">
              <a:avLst/>
            </a:prstGeom>
            <a:noFill/>
            <a:ln w="38100">
              <a:solidFill>
                <a:srgbClr val="669933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defRPr sz="3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84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8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•"/>
        <a:defRPr sz="2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8"/>
          <p:cNvSpPr>
            <a:spLocks noGrp="1"/>
          </p:cNvSpPr>
          <p:nvPr>
            <p:ph type="title"/>
          </p:nvPr>
        </p:nvSpPr>
        <p:spPr>
          <a:xfrm>
            <a:off x="2484438" y="274638"/>
            <a:ext cx="6202362" cy="1143000"/>
          </a:xfrm>
        </p:spPr>
        <p:txBody>
          <a:bodyPr/>
          <a:lstStyle/>
          <a:p>
            <a:pPr eaLnBrk="1" hangingPunct="1"/>
            <a:r>
              <a:rPr lang="de-CH" dirty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Panel: </a:t>
            </a:r>
            <a:r>
              <a:rPr lang="de-CH" dirty="0" err="1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Exhibitions</a:t>
            </a:r>
            <a:r>
              <a:rPr lang="de-CH" dirty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 &amp; </a:t>
            </a:r>
            <a:r>
              <a:rPr lang="de-CH" dirty="0" err="1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Exhibits</a:t>
            </a:r>
            <a:endParaRPr lang="de-CH" dirty="0">
              <a:solidFill>
                <a:srgbClr val="669933"/>
              </a:solidFill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2"/>
          <p:cNvSpPr txBox="1">
            <a:spLocks/>
          </p:cNvSpPr>
          <p:nvPr/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>
              <a:defRPr/>
            </a:pP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 algn="ctr">
              <a:defRPr/>
            </a:pP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 descr="aIMG_7208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666596" y="2149194"/>
            <a:ext cx="2915341" cy="1961053"/>
          </a:xfrm>
          <a:prstGeom prst="rect">
            <a:avLst/>
          </a:prstGeom>
        </p:spPr>
      </p:pic>
      <p:pic>
        <p:nvPicPr>
          <p:cNvPr id="9" name="Picture 8" descr="10-6-22 Guitar String Exhibit Rendering.Fina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4" y="2149194"/>
            <a:ext cx="3251200" cy="1833315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248025" y="5995768"/>
            <a:ext cx="53339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Marzena</a:t>
            </a:r>
            <a:r>
              <a:rPr lang="en-US" sz="2400" dirty="0" smtClean="0"/>
              <a:t> – </a:t>
            </a:r>
            <a:r>
              <a:rPr lang="en-US" sz="2400" dirty="0" err="1" smtClean="0"/>
              <a:t>Natascha</a:t>
            </a:r>
            <a:r>
              <a:rPr lang="en-US" sz="2400" dirty="0" smtClean="0"/>
              <a:t> – Jonas - Marge</a:t>
            </a:r>
          </a:p>
          <a:p>
            <a:endParaRPr lang="en-US" dirty="0"/>
          </a:p>
        </p:txBody>
      </p:sp>
      <p:pic>
        <p:nvPicPr>
          <p:cNvPr id="11" name="Picture 10" descr="Picture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737" y="3656688"/>
            <a:ext cx="2049463" cy="2732617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7" name="Picture 6" descr="LHCwall_P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9009" y="3961488"/>
            <a:ext cx="3115173" cy="183340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2"/>
          <p:cNvSpPr txBox="1">
            <a:spLocks/>
          </p:cNvSpPr>
          <p:nvPr/>
        </p:nvSpPr>
        <p:spPr bwMode="auto">
          <a:xfrm>
            <a:off x="471488" y="2178844"/>
            <a:ext cx="8326437" cy="168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Accommodation of the old coffee area (3 walls). On the way from the new visitors reception room to the underground lift. Industrial ambience.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wall already designed: LHC tunnel visualization, with real objects: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Beam Position Monitor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Dipole Slice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Section of Dipole Coil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Cold Section of Beam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Pipe With Beam Screens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Warm Section of Beam-Pipe with Getter 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664325" y="64992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>
              <a:defRPr/>
            </a:pP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 algn="ctr">
              <a:defRPr/>
            </a:pP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itle 8"/>
          <p:cNvSpPr txBox="1">
            <a:spLocks/>
          </p:cNvSpPr>
          <p:nvPr/>
        </p:nvSpPr>
        <p:spPr bwMode="auto">
          <a:xfrm>
            <a:off x="2484438" y="3381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9pPr>
          </a:lstStyle>
          <a:p>
            <a:pPr eaLnBrk="1" hangingPunct="1"/>
            <a:r>
              <a:rPr lang="de-CH" dirty="0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CMS: </a:t>
            </a:r>
            <a:r>
              <a:rPr lang="en-US" sz="4000" b="1" i="1" dirty="0" smtClean="0"/>
              <a:t>LHC Expo at CMS</a:t>
            </a:r>
            <a:endParaRPr lang="de-AT" sz="4000" b="1" i="1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58838" y="6286500"/>
            <a:ext cx="3476625" cy="363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r">
              <a:lnSpc>
                <a:spcPct val="120000"/>
              </a:lnSpc>
              <a:buNone/>
            </a:pPr>
            <a:endParaRPr lang="en-GB" dirty="0" smtClean="0"/>
          </a:p>
        </p:txBody>
      </p:sp>
      <p:pic>
        <p:nvPicPr>
          <p:cNvPr id="15" name="Picture 14" descr="LHCwall_P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070" y="2178844"/>
            <a:ext cx="7319245" cy="43076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0375" y="2428875"/>
            <a:ext cx="8578850" cy="1685925"/>
          </a:xfrm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marL="0" indent="0" eaLnBrk="1" hangingPunct="1">
              <a:defRPr/>
            </a:pPr>
            <a:r>
              <a:rPr lang="en-US" sz="2800" b="1" dirty="0" smtClean="0">
                <a:ea typeface="+mn-ea"/>
                <a:cs typeface="+mn-cs"/>
              </a:rPr>
              <a:t>German museum Bonn – Institute of High Energy Physics (HEPHY) Vienna</a:t>
            </a:r>
            <a:endParaRPr lang="de-AT" sz="2800" dirty="0" smtClean="0">
              <a:ea typeface="+mn-ea"/>
              <a:cs typeface="+mn-cs"/>
            </a:endParaRPr>
          </a:p>
        </p:txBody>
      </p:sp>
      <p:sp>
        <p:nvSpPr>
          <p:cNvPr id="9220" name="Content Placeholder 2"/>
          <p:cNvSpPr txBox="1">
            <a:spLocks/>
          </p:cNvSpPr>
          <p:nvPr/>
        </p:nvSpPr>
        <p:spPr bwMode="auto">
          <a:xfrm>
            <a:off x="354013" y="3921125"/>
            <a:ext cx="424815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Built at the German museum Bonn, designed together with HEPHY and Michael Hoch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Will be used in the future for exhibitions of HEPHY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charset="2"/>
              <a:buChar char="§"/>
            </a:pPr>
            <a:r>
              <a:rPr lang="en-US" dirty="0" smtClean="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Austrian Special Exhibition in the Science Center </a:t>
            </a:r>
            <a:r>
              <a:rPr lang="en-US" dirty="0" err="1" smtClean="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Welios</a:t>
            </a:r>
            <a:r>
              <a:rPr lang="en-US" dirty="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dirty="0" smtClean="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(Wels) </a:t>
            </a:r>
            <a:br>
              <a:rPr lang="en-US" dirty="0" smtClean="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</a:br>
            <a:r>
              <a:rPr lang="en-US" dirty="0" smtClean="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Oct.2014-Jan.2015</a:t>
            </a:r>
            <a:endParaRPr lang="de-AT" dirty="0">
              <a:solidFill>
                <a:srgbClr val="0061A0"/>
              </a:solidFill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pic>
        <p:nvPicPr>
          <p:cNvPr id="8" name="Picture 6" descr="11be4523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0" y="1955801"/>
            <a:ext cx="1549400" cy="101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welios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3746" y="1983579"/>
            <a:ext cx="1054753" cy="990314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 descr="aIMG_7209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46601" y="3577167"/>
            <a:ext cx="4464050" cy="2976033"/>
          </a:xfrm>
          <a:prstGeom prst="rect">
            <a:avLst/>
          </a:prstGeom>
        </p:spPr>
      </p:pic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664325" y="64992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>
              <a:defRPr/>
            </a:pP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 algn="ctr">
              <a:defRPr/>
            </a:pP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aIMG_7251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46600" y="3577167"/>
            <a:ext cx="4424233" cy="2949488"/>
          </a:xfrm>
          <a:prstGeom prst="rect">
            <a:avLst/>
          </a:prstGeom>
        </p:spPr>
      </p:pic>
      <p:pic>
        <p:nvPicPr>
          <p:cNvPr id="3" name="Picture 2" descr="aIMG_7208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46601" y="3577167"/>
            <a:ext cx="4424232" cy="2976033"/>
          </a:xfrm>
          <a:prstGeom prst="rect">
            <a:avLst/>
          </a:prstGeom>
        </p:spPr>
      </p:pic>
      <p:sp>
        <p:nvSpPr>
          <p:cNvPr id="14" name="Title 8"/>
          <p:cNvSpPr txBox="1">
            <a:spLocks/>
          </p:cNvSpPr>
          <p:nvPr/>
        </p:nvSpPr>
        <p:spPr bwMode="auto">
          <a:xfrm>
            <a:off x="2484438" y="3127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9pPr>
          </a:lstStyle>
          <a:p>
            <a:pPr eaLnBrk="1" hangingPunct="1"/>
            <a:r>
              <a:rPr lang="de-CH" dirty="0" err="1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Austria</a:t>
            </a:r>
            <a:r>
              <a:rPr lang="de-CH" sz="3200" dirty="0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: </a:t>
            </a:r>
            <a:r>
              <a:rPr lang="en-US" sz="3200" b="1" i="1" dirty="0" smtClean="0"/>
              <a:t>Rotating Photo Wall</a:t>
            </a:r>
            <a:endParaRPr lang="de-AT" sz="3200" b="1" i="1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58838" y="6286500"/>
            <a:ext cx="3476625" cy="363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r">
              <a:lnSpc>
                <a:spcPct val="120000"/>
              </a:lnSpc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2"/>
          <p:cNvSpPr txBox="1">
            <a:spLocks/>
          </p:cNvSpPr>
          <p:nvPr/>
        </p:nvSpPr>
        <p:spPr bwMode="auto">
          <a:xfrm>
            <a:off x="354013" y="3921125"/>
            <a:ext cx="424815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de-AT" dirty="0">
              <a:solidFill>
                <a:srgbClr val="0061A0"/>
              </a:solidFill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664325" y="64992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>
              <a:defRPr/>
            </a:pP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itle 8"/>
          <p:cNvSpPr txBox="1">
            <a:spLocks/>
          </p:cNvSpPr>
          <p:nvPr/>
        </p:nvSpPr>
        <p:spPr bwMode="auto">
          <a:xfrm>
            <a:off x="2484438" y="3381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9pPr>
          </a:lstStyle>
          <a:p>
            <a:pPr eaLnBrk="1" hangingPunct="1"/>
            <a:r>
              <a:rPr lang="de-CH" dirty="0" err="1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Sweden</a:t>
            </a:r>
            <a:r>
              <a:rPr lang="de-CH" dirty="0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: </a:t>
            </a:r>
            <a:r>
              <a:rPr lang="en-US" sz="3200" b="1" i="1" dirty="0" smtClean="0"/>
              <a:t>Interactive ATLAS Kiosk</a:t>
            </a:r>
            <a:endParaRPr lang="de-AT" sz="3200" b="1" i="1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58838" y="6286500"/>
            <a:ext cx="3476625" cy="363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r">
              <a:lnSpc>
                <a:spcPct val="120000"/>
              </a:lnSpc>
              <a:buNone/>
            </a:pPr>
            <a:endParaRPr lang="en-GB" dirty="0" smtClean="0"/>
          </a:p>
        </p:txBody>
      </p:sp>
      <p:sp>
        <p:nvSpPr>
          <p:cNvPr id="9" name="Rectangle 8"/>
          <p:cNvSpPr/>
          <p:nvPr/>
        </p:nvSpPr>
        <p:spPr>
          <a:xfrm>
            <a:off x="660400" y="4824532"/>
            <a:ext cx="485616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Interactive outreach and physics information. 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Possible to take the ATLAS virtual tour.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Most work goes into preparing the content.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Building a replica should be easier.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 descr="Pictur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569" y="1975908"/>
            <a:ext cx="3232944" cy="4310592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grpSp>
        <p:nvGrpSpPr>
          <p:cNvPr id="12" name="Group 11"/>
          <p:cNvGrpSpPr/>
          <p:nvPr/>
        </p:nvGrpSpPr>
        <p:grpSpPr>
          <a:xfrm>
            <a:off x="858838" y="2125133"/>
            <a:ext cx="4008437" cy="2362200"/>
            <a:chOff x="858838" y="2125133"/>
            <a:chExt cx="4008437" cy="2362200"/>
          </a:xfrm>
        </p:grpSpPr>
        <p:pic>
          <p:nvPicPr>
            <p:cNvPr id="10" name="Picture 9" descr="Picture2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8838" y="2125133"/>
              <a:ext cx="1771650" cy="2362200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  <p:pic>
          <p:nvPicPr>
            <p:cNvPr id="11" name="Picture 10" descr="Picture3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95625" y="2125133"/>
              <a:ext cx="1771650" cy="2362200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2"/>
          <p:cNvSpPr txBox="1">
            <a:spLocks/>
          </p:cNvSpPr>
          <p:nvPr/>
        </p:nvSpPr>
        <p:spPr bwMode="auto">
          <a:xfrm>
            <a:off x="354013" y="3921125"/>
            <a:ext cx="424815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</a:pPr>
            <a:endParaRPr lang="de-AT" dirty="0">
              <a:solidFill>
                <a:srgbClr val="0061A0"/>
              </a:solidFill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664325" y="64992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>
              <a:defRPr/>
            </a:pP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itle 8"/>
          <p:cNvSpPr txBox="1">
            <a:spLocks/>
          </p:cNvSpPr>
          <p:nvPr/>
        </p:nvSpPr>
        <p:spPr bwMode="auto">
          <a:xfrm>
            <a:off x="2484438" y="3381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9pPr>
          </a:lstStyle>
          <a:p>
            <a:pPr eaLnBrk="1" hangingPunct="1"/>
            <a:r>
              <a:rPr lang="de-CH" dirty="0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United </a:t>
            </a:r>
            <a:r>
              <a:rPr lang="de-CH" dirty="0" err="1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States</a:t>
            </a:r>
            <a:r>
              <a:rPr lang="de-CH" dirty="0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: </a:t>
            </a:r>
            <a:r>
              <a:rPr lang="en-US" sz="3200" b="1" i="1" dirty="0" smtClean="0"/>
              <a:t>Dark Matter</a:t>
            </a:r>
            <a:r>
              <a:rPr lang="de-CH" dirty="0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 </a:t>
            </a:r>
            <a:endParaRPr lang="de-CH" dirty="0">
              <a:solidFill>
                <a:srgbClr val="669933"/>
              </a:solidFill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58838" y="6286500"/>
            <a:ext cx="3476625" cy="363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r">
              <a:lnSpc>
                <a:spcPct val="120000"/>
              </a:lnSpc>
              <a:buNone/>
            </a:pPr>
            <a:endParaRPr lang="en-GB" dirty="0" smtClean="0"/>
          </a:p>
        </p:txBody>
      </p:sp>
      <p:pic>
        <p:nvPicPr>
          <p:cNvPr id="10" name="Picture 9" descr="dark-matter-mockup-sideholder.jpg&quot;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73" y="2102996"/>
            <a:ext cx="5902179" cy="4529579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2"/>
          <p:cNvSpPr txBox="1">
            <a:spLocks/>
          </p:cNvSpPr>
          <p:nvPr/>
        </p:nvSpPr>
        <p:spPr bwMode="auto">
          <a:xfrm>
            <a:off x="354013" y="3921125"/>
            <a:ext cx="424815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</a:pPr>
            <a:endParaRPr lang="de-AT" dirty="0">
              <a:solidFill>
                <a:srgbClr val="0061A0"/>
              </a:solidFill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664325" y="64992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>
              <a:defRPr/>
            </a:pP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itle 8"/>
          <p:cNvSpPr txBox="1">
            <a:spLocks/>
          </p:cNvSpPr>
          <p:nvPr/>
        </p:nvSpPr>
        <p:spPr bwMode="auto">
          <a:xfrm>
            <a:off x="2484438" y="3381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-84" charset="0"/>
              </a:defRPr>
            </a:lvl9pPr>
          </a:lstStyle>
          <a:p>
            <a:pPr eaLnBrk="1" hangingPunct="1"/>
            <a:r>
              <a:rPr lang="de-CH" dirty="0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United </a:t>
            </a:r>
            <a:r>
              <a:rPr lang="de-CH" dirty="0" err="1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States</a:t>
            </a:r>
            <a:r>
              <a:rPr lang="de-CH" dirty="0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: </a:t>
            </a:r>
            <a:r>
              <a:rPr lang="en-US" sz="3200" b="1" i="1" dirty="0" smtClean="0"/>
              <a:t>Neutrinos</a:t>
            </a:r>
            <a:r>
              <a:rPr lang="de-CH" dirty="0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 </a:t>
            </a:r>
            <a:endParaRPr lang="de-CH" dirty="0">
              <a:solidFill>
                <a:srgbClr val="669933"/>
              </a:solidFill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58838" y="6286500"/>
            <a:ext cx="3476625" cy="363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r">
              <a:lnSpc>
                <a:spcPct val="120000"/>
              </a:lnSpc>
              <a:buNone/>
            </a:pPr>
            <a:endParaRPr lang="en-GB" dirty="0" smtClean="0"/>
          </a:p>
        </p:txBody>
      </p:sp>
      <p:pic>
        <p:nvPicPr>
          <p:cNvPr id="9" name="Picture 8" descr="10-6-22 Guitar String Exhibit Rendering.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272" y="2260600"/>
            <a:ext cx="7139527" cy="4025900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nel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195</Words>
  <Application>Microsoft Macintosh PowerPoint</Application>
  <PresentationFormat>On-screen Show (4:3)</PresentationFormat>
  <Paragraphs>30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Panel master</vt:lpstr>
      <vt:lpstr>Panel: Exhibitions &amp; Exhibits</vt:lpstr>
      <vt:lpstr>Slide 2</vt:lpstr>
      <vt:lpstr>Slide 3</vt:lpstr>
      <vt:lpstr>Slide 4</vt:lpstr>
      <vt:lpstr>Slide 5</vt:lpstr>
      <vt:lpstr>Slide 6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Bardeen</dc:creator>
  <cp:lastModifiedBy>Marge Bardeen</cp:lastModifiedBy>
  <cp:revision>95</cp:revision>
  <dcterms:created xsi:type="dcterms:W3CDTF">2014-05-15T17:55:05Z</dcterms:created>
  <dcterms:modified xsi:type="dcterms:W3CDTF">2014-05-15T18:08:19Z</dcterms:modified>
</cp:coreProperties>
</file>