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9" r:id="rId3"/>
    <p:sldId id="258" r:id="rId4"/>
    <p:sldId id="262" r:id="rId5"/>
    <p:sldId id="261" r:id="rId6"/>
    <p:sldId id="279" r:id="rId7"/>
    <p:sldId id="278" r:id="rId8"/>
    <p:sldId id="291" r:id="rId9"/>
    <p:sldId id="292" r:id="rId10"/>
    <p:sldId id="293" r:id="rId11"/>
    <p:sldId id="265" r:id="rId12"/>
    <p:sldId id="281" r:id="rId13"/>
    <p:sldId id="290" r:id="rId14"/>
    <p:sldId id="282" r:id="rId15"/>
    <p:sldId id="309" r:id="rId16"/>
    <p:sldId id="310" r:id="rId17"/>
    <p:sldId id="311" r:id="rId18"/>
    <p:sldId id="286" r:id="rId19"/>
    <p:sldId id="295" r:id="rId20"/>
    <p:sldId id="298" r:id="rId21"/>
    <p:sldId id="299" r:id="rId22"/>
    <p:sldId id="296" r:id="rId23"/>
    <p:sldId id="264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hintya Rao" initials="A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12B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1576" y="-96"/>
      </p:cViewPr>
      <p:guideLst>
        <p:guide orient="horz" pos="199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D904F-84F1-F244-A65E-DE1B73A5EF45}" type="datetimeFigureOut">
              <a:rPr lang="en-US" smtClean="0"/>
              <a:t>18/05/2014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034F7-CBCE-B64C-85EE-1242E7098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151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21CDA-09F6-644D-85FE-2AA530A860DD}" type="datetimeFigureOut">
              <a:rPr lang="en-US" smtClean="0"/>
              <a:t>18/05/2014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C2C99-58A5-A145-89A7-C63E4D5ED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652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C2C99-58A5-A145-89A7-C63E4D5ED6E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40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C2C99-58A5-A145-89A7-C63E4D5ED6E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40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29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3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9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6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3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2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1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2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2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7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3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4/04/2014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Collaboration Board Meeting, CMS Upgrade Week at Karlsruhe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393CE-53AF-0441-B7D3-5E8A9C945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2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hyperlink" Target="http://cms.web.cern.ch/content/cms-public-dat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ts.ch/video/info/couleurs-locales/5739506-ge-le-cern-ouvre-ses-portes-aux-eleves.html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ts.ch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cylindricalonion" TargetMode="Externa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hyperlink" Target="https://cms-docdb.cern.ch/cgi-bin/PublicDocDB/RetrieveFile?docid=1206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hyperlink" Target="http://artcms.web.cern.ch/artcm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jpeg"/><Relationship Id="rId1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0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hyperlink" Target="http://artcms.web.cern.ch/artcm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ms-outreach@cern.ch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web.cern.ch/students-educators/updates/2014/02/students-visit-heart-cms-detector" TargetMode="External"/><Relationship Id="rId4" Type="http://schemas.openxmlformats.org/officeDocument/2006/relationships/image" Target="../media/image12.jpg"/><Relationship Id="rId5" Type="http://schemas.openxmlformats.org/officeDocument/2006/relationships/hyperlink" Target="http://home.web.cern.ch/students-educators/updates/2014/01/cern-connects-icecube-bring-science-school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3591"/>
            <a:ext cx="7772400" cy="2650771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CMS Outreach Report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18919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0000"/>
                </a:solidFill>
              </a:rPr>
              <a:t>5. CMS Virtual Visits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Future plans:</a:t>
            </a:r>
          </a:p>
          <a:p>
            <a:pPr lvl="1"/>
            <a:r>
              <a:rPr lang="en-US" dirty="0" smtClean="0"/>
              <a:t>Dedicated CMS VVs website with booking system to meet high demand by </a:t>
            </a:r>
            <a:r>
              <a:rPr lang="en-US" dirty="0" smtClean="0"/>
              <a:t>schools</a:t>
            </a:r>
          </a:p>
          <a:p>
            <a:pPr lvl="1"/>
            <a:r>
              <a:rPr lang="en-US" dirty="0" smtClean="0"/>
              <a:t>Special CMS VVs for CERN 60 events</a:t>
            </a:r>
          </a:p>
          <a:p>
            <a:pPr lvl="1"/>
            <a:r>
              <a:rPr lang="en-US" dirty="0" smtClean="0"/>
              <a:t>Further </a:t>
            </a:r>
            <a:r>
              <a:rPr lang="en-US" dirty="0" smtClean="0"/>
              <a:t>collaboration with EU Projects (Open Discovery Space, Inspiring Science Education) to help: 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evelop an integrated framework for enhancing and assessing the impact of CMS Education activities across Europe through:</a:t>
            </a:r>
          </a:p>
          <a:p>
            <a:pPr lvl="3"/>
            <a:r>
              <a:rPr lang="en-US" dirty="0" smtClean="0"/>
              <a:t>Supporting and monitoring follow-up activities in schools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marL="1371600" lvl="3" indent="0">
              <a:buNone/>
            </a:pPr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143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>
                <a:solidFill>
                  <a:srgbClr val="000000"/>
                </a:solidFill>
              </a:rPr>
              <a:t>6</a:t>
            </a:r>
            <a:r>
              <a:rPr lang="en-US" sz="5400" b="1" dirty="0" smtClean="0">
                <a:solidFill>
                  <a:srgbClr val="000000"/>
                </a:solidFill>
              </a:rPr>
              <a:t>. CMS Comic Book</a:t>
            </a:r>
          </a:p>
        </p:txBody>
      </p:sp>
      <p:pic>
        <p:nvPicPr>
          <p:cNvPr id="6" name="Picture 5" descr="Screen shot 2014-03-31 at 11.56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1033"/>
            <a:ext cx="3574366" cy="46553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56479" y="1701037"/>
            <a:ext cx="4433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Production of a regular 24-page comic book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9159" y="3100865"/>
            <a:ext cx="4104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Messages, objectives and target audience defined within the working group built with CMS physicists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0499" y="4137808"/>
            <a:ext cx="4104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When produced, </a:t>
            </a:r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vailable for sale on Amazon, etc. (sale handled by the editor)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56479" y="2262409"/>
            <a:ext cx="4104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Work with the same story writer as for the CMS Comic Brochure 2006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9159" y="4910333"/>
            <a:ext cx="4785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Main message: Knowledge, Future, Technology</a:t>
            </a:r>
          </a:p>
          <a:p>
            <a:r>
              <a:rPr lang="en-US" dirty="0">
                <a:solidFill>
                  <a:srgbClr val="000000"/>
                </a:solidFill>
              </a:rPr>
              <a:t>Target audience: </a:t>
            </a:r>
            <a:r>
              <a:rPr lang="en-US" dirty="0" smtClean="0">
                <a:solidFill>
                  <a:srgbClr val="000000"/>
                </a:solidFill>
              </a:rPr>
              <a:t>16- to 23-year-olds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79153" y="5663563"/>
            <a:ext cx="4195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First story draft under review by the working group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610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>
                <a:solidFill>
                  <a:srgbClr val="000000"/>
                </a:solidFill>
              </a:rPr>
              <a:t>7</a:t>
            </a:r>
            <a:r>
              <a:rPr lang="en-US" sz="5400" b="1" dirty="0" smtClean="0">
                <a:solidFill>
                  <a:srgbClr val="000000"/>
                </a:solidFill>
              </a:rPr>
              <a:t>. </a:t>
            </a:r>
            <a:r>
              <a:rPr lang="en-US" sz="5400" b="1" dirty="0" smtClean="0">
                <a:solidFill>
                  <a:srgbClr val="000000"/>
                </a:solidFill>
              </a:rPr>
              <a:t>CMS </a:t>
            </a:r>
            <a:r>
              <a:rPr lang="en-US" sz="5400" b="1" dirty="0" err="1" smtClean="0">
                <a:solidFill>
                  <a:srgbClr val="000000"/>
                </a:solidFill>
              </a:rPr>
              <a:t>Masterclass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pic>
        <p:nvPicPr>
          <p:cNvPr id="6" name="Content Placeholder 5" descr="Masterclass_LeMati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7" b="10097"/>
          <a:stretch>
            <a:fillRect/>
          </a:stretch>
        </p:blipFill>
        <p:spPr>
          <a:xfrm>
            <a:off x="1315398" y="2343549"/>
            <a:ext cx="7058665" cy="3712551"/>
          </a:xfrm>
        </p:spPr>
      </p:pic>
      <p:sp>
        <p:nvSpPr>
          <p:cNvPr id="7" name="Donut 6"/>
          <p:cNvSpPr/>
          <p:nvPr/>
        </p:nvSpPr>
        <p:spPr>
          <a:xfrm>
            <a:off x="6019800" y="2857930"/>
            <a:ext cx="1422077" cy="1180640"/>
          </a:xfrm>
          <a:prstGeom prst="donut">
            <a:avLst>
              <a:gd name="adj" fmla="val 182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6254693" y="4597691"/>
            <a:ext cx="1422077" cy="1180640"/>
          </a:xfrm>
          <a:prstGeom prst="donut">
            <a:avLst>
              <a:gd name="adj" fmla="val 182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7746" y="3371689"/>
            <a:ext cx="125214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F497D"/>
                </a:solidFill>
              </a:rPr>
              <a:t>CMS physicist, </a:t>
            </a:r>
            <a:r>
              <a:rPr lang="en-US" sz="1200" dirty="0" err="1" smtClean="0">
                <a:solidFill>
                  <a:srgbClr val="1F497D"/>
                </a:solidFill>
              </a:rPr>
              <a:t>Otman</a:t>
            </a:r>
            <a:r>
              <a:rPr lang="en-US" sz="1200" dirty="0" smtClean="0">
                <a:solidFill>
                  <a:srgbClr val="1F497D"/>
                </a:solidFill>
              </a:rPr>
              <a:t> </a:t>
            </a:r>
            <a:r>
              <a:rPr lang="en-US" sz="1200" dirty="0" err="1" smtClean="0">
                <a:solidFill>
                  <a:srgbClr val="1F497D"/>
                </a:solidFill>
              </a:rPr>
              <a:t>Charaf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94444" y="5778331"/>
            <a:ext cx="125214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F497D"/>
                </a:solidFill>
              </a:rPr>
              <a:t>CMS physicist, Jean Fay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107" y="1697219"/>
            <a:ext cx="7707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CMS physicists moderating </a:t>
            </a:r>
            <a:r>
              <a:rPr lang="en-US" dirty="0" err="1" smtClean="0">
                <a:solidFill>
                  <a:srgbClr val="000000"/>
                </a:solidFill>
              </a:rPr>
              <a:t>Masterclass</a:t>
            </a:r>
            <a:r>
              <a:rPr lang="en-US" dirty="0" smtClean="0">
                <a:solidFill>
                  <a:srgbClr val="000000"/>
                </a:solidFill>
              </a:rPr>
              <a:t> in the CMS Centre featured in Le </a:t>
            </a:r>
            <a:r>
              <a:rPr lang="en-US" dirty="0" err="1" smtClean="0">
                <a:solidFill>
                  <a:srgbClr val="000000"/>
                </a:solidFill>
              </a:rPr>
              <a:t>Matin</a:t>
            </a:r>
            <a:r>
              <a:rPr lang="en-US" dirty="0" smtClean="0">
                <a:solidFill>
                  <a:srgbClr val="000000"/>
                </a:solidFill>
              </a:rPr>
              <a:t> (Geneva local press), 19 March 2014.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>
            <a:endCxn id="7" idx="7"/>
          </p:cNvCxnSpPr>
          <p:nvPr/>
        </p:nvCxnSpPr>
        <p:spPr>
          <a:xfrm flipH="1" flipV="1">
            <a:off x="7233619" y="3030831"/>
            <a:ext cx="704127" cy="4959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586217" y="5443307"/>
            <a:ext cx="408227" cy="335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343660" y="5984424"/>
            <a:ext cx="4834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F497D"/>
                </a:solidFill>
                <a:hlinkClick r:id="rId3"/>
              </a:rPr>
              <a:t>http://cms.web.cern.ch/content/cms-public-data</a:t>
            </a:r>
            <a:r>
              <a:rPr lang="en-US" dirty="0">
                <a:solidFill>
                  <a:srgbClr val="1F497D"/>
                </a:solidFill>
              </a:rPr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94513" y="1173999"/>
            <a:ext cx="5638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In </a:t>
            </a:r>
            <a:r>
              <a:rPr lang="en-US" sz="2800" b="1" dirty="0" smtClean="0">
                <a:solidFill>
                  <a:srgbClr val="000000"/>
                </a:solidFill>
              </a:rPr>
              <a:t>the CMS Centre (February/March)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32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>
                <a:solidFill>
                  <a:srgbClr val="000000"/>
                </a:solidFill>
              </a:rPr>
              <a:t>7</a:t>
            </a:r>
            <a:r>
              <a:rPr lang="en-US" sz="5400" b="1" dirty="0" smtClean="0">
                <a:solidFill>
                  <a:srgbClr val="000000"/>
                </a:solidFill>
              </a:rPr>
              <a:t>. </a:t>
            </a:r>
            <a:r>
              <a:rPr lang="en-US" sz="5400" b="1" dirty="0" smtClean="0">
                <a:solidFill>
                  <a:srgbClr val="000000"/>
                </a:solidFill>
              </a:rPr>
              <a:t>CMS </a:t>
            </a:r>
            <a:r>
              <a:rPr lang="en-US" sz="5400" b="1" dirty="0" err="1" smtClean="0">
                <a:solidFill>
                  <a:srgbClr val="000000"/>
                </a:solidFill>
              </a:rPr>
              <a:t>Masterclass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886" y="1697219"/>
            <a:ext cx="555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TV reportage from, </a:t>
            </a:r>
            <a:r>
              <a:rPr lang="en-US" dirty="0">
                <a:hlinkClick r:id="rId2"/>
              </a:rPr>
              <a:t>https://www.rts.ch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(Radio TV Suisse)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3818" y="5710019"/>
            <a:ext cx="7573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F497D"/>
                </a:solidFill>
                <a:hlinkClick r:id="rId3"/>
              </a:rPr>
              <a:t>http://www.rts.ch/video/info/couleurs-locales/5739506-ge-le-cern-ouvre-ses-portes-aux-</a:t>
            </a:r>
            <a:r>
              <a:rPr lang="en-US" dirty="0" smtClean="0">
                <a:solidFill>
                  <a:srgbClr val="1F497D"/>
                </a:solidFill>
                <a:hlinkClick r:id="rId3"/>
              </a:rPr>
              <a:t>eleves.html</a:t>
            </a:r>
            <a:r>
              <a:rPr lang="en-US" dirty="0" smtClean="0">
                <a:solidFill>
                  <a:srgbClr val="1F497D"/>
                </a:solidFill>
              </a:rPr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4513" y="1173999"/>
            <a:ext cx="5638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In </a:t>
            </a:r>
            <a:r>
              <a:rPr lang="en-US" sz="2800" b="1" dirty="0" smtClean="0">
                <a:solidFill>
                  <a:srgbClr val="000000"/>
                </a:solidFill>
              </a:rPr>
              <a:t>the CMS Centre (February/March)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5" name="Picture 14" descr="Screen shot 2014-04-01 at 10.51.4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420" y="2066551"/>
            <a:ext cx="5253182" cy="355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3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13" y="274638"/>
            <a:ext cx="9128408" cy="1143000"/>
          </a:xfrm>
        </p:spPr>
        <p:txBody>
          <a:bodyPr>
            <a:noAutofit/>
          </a:bodyPr>
          <a:lstStyle/>
          <a:p>
            <a:pPr marL="0" indent="0"/>
            <a:r>
              <a:rPr lang="en-US" sz="5400" b="1" dirty="0">
                <a:solidFill>
                  <a:srgbClr val="000000"/>
                </a:solidFill>
              </a:rPr>
              <a:t>8</a:t>
            </a:r>
            <a:r>
              <a:rPr lang="en-US" sz="5400" b="1" dirty="0" smtClean="0">
                <a:solidFill>
                  <a:srgbClr val="000000"/>
                </a:solidFill>
              </a:rPr>
              <a:t>. </a:t>
            </a:r>
            <a:r>
              <a:rPr lang="en-US" sz="5400" b="1" dirty="0" smtClean="0">
                <a:solidFill>
                  <a:srgbClr val="000000"/>
                </a:solidFill>
              </a:rPr>
              <a:t>In the shoes of a researcher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8715" y="5621797"/>
            <a:ext cx="5410555" cy="7235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High </a:t>
            </a:r>
            <a:r>
              <a:rPr lang="en-US" dirty="0">
                <a:solidFill>
                  <a:schemeClr val="tx2"/>
                </a:solidFill>
              </a:rPr>
              <a:t>degree of satisfaction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4112" y="1246008"/>
            <a:ext cx="87504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00"/>
                </a:solidFill>
              </a:rPr>
              <a:t>Programme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aimed at Primary Schools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Feb/Mar 2014: 4 groups of 9-12 years old kids from local schools visited CMS and interviewed CMS physicists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8" name="Picture 7" descr="201402-041_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606" y="2845650"/>
            <a:ext cx="5832825" cy="34996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9142617">
            <a:off x="6606106" y="5285581"/>
            <a:ext cx="26504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with CERN Local Communication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65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9</a:t>
            </a:r>
            <a:r>
              <a:rPr lang="en-US" sz="5400" b="1" dirty="0">
                <a:solidFill>
                  <a:srgbClr val="000000"/>
                </a:solidFill>
              </a:rPr>
              <a:t>. CMS Open Data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498"/>
            <a:ext cx="8229600" cy="405712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CMS already has released a small sample of data for use in E&amp;O: used in </a:t>
            </a:r>
            <a:r>
              <a:rPr lang="en-US" dirty="0" err="1">
                <a:solidFill>
                  <a:srgbClr val="000000"/>
                </a:solidFill>
              </a:rPr>
              <a:t>masterclasses</a:t>
            </a:r>
            <a:endParaRPr lang="en-US" dirty="0">
              <a:solidFill>
                <a:srgbClr val="00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 CMS has approved for release </a:t>
            </a:r>
            <a:r>
              <a:rPr lang="en-US" dirty="0" smtClean="0">
                <a:solidFill>
                  <a:srgbClr val="000000"/>
                </a:solidFill>
              </a:rPr>
              <a:t>a large </a:t>
            </a:r>
            <a:r>
              <a:rPr lang="en-US" dirty="0">
                <a:solidFill>
                  <a:srgbClr val="000000"/>
                </a:solidFill>
              </a:rPr>
              <a:t>(~30 TB) sample of 2010 data (under Creative Commons)</a:t>
            </a:r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 Example applications at different levels will be provided, from e.g. event display to virtual machine of CMS software (format is CMS AOD) with example code</a:t>
            </a:r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 Reliance on CERN services for storage, access, distribution, etc. (with input from CMS and other interested LHC experiments)</a:t>
            </a:r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 Plan: make release to coincide with CERN 60th with access to data and example applications via online portal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7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10. CMS </a:t>
            </a:r>
            <a:r>
              <a:rPr lang="en-US" sz="5400" b="1" dirty="0">
                <a:solidFill>
                  <a:srgbClr val="000000"/>
                </a:solidFill>
              </a:rPr>
              <a:t>graphics news (</a:t>
            </a:r>
            <a:r>
              <a:rPr lang="en-US" sz="5400" b="1" dirty="0" err="1">
                <a:solidFill>
                  <a:srgbClr val="000000"/>
                </a:solidFill>
              </a:rPr>
              <a:t>i</a:t>
            </a:r>
            <a:r>
              <a:rPr lang="en-US" sz="5400" b="1" dirty="0">
                <a:solidFill>
                  <a:srgbClr val="000000"/>
                </a:solidFill>
              </a:rPr>
              <a:t>)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8456" b="18456"/>
          <a:stretch>
            <a:fillRect/>
          </a:stretch>
        </p:blipFill>
        <p:spPr>
          <a:xfrm>
            <a:off x="45720" y="1348191"/>
            <a:ext cx="9052560" cy="4463415"/>
          </a:xfrm>
        </p:spPr>
      </p:pic>
      <p:sp>
        <p:nvSpPr>
          <p:cNvPr id="5" name="Rectangle 4"/>
          <p:cNvSpPr/>
          <p:nvPr/>
        </p:nvSpPr>
        <p:spPr>
          <a:xfrm>
            <a:off x="2453309" y="576605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Version of online event display now works on touch screens (depending on browser support) thanks to transition to </a:t>
            </a:r>
            <a:r>
              <a:rPr lang="en-GB" dirty="0" err="1"/>
              <a:t>WebGL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4214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10. CMS </a:t>
            </a:r>
            <a:r>
              <a:rPr lang="en-US" sz="5400" b="1" dirty="0">
                <a:solidFill>
                  <a:srgbClr val="000000"/>
                </a:solidFill>
              </a:rPr>
              <a:t>graphics news (</a:t>
            </a:r>
            <a:r>
              <a:rPr lang="en-US" sz="5400" b="1" dirty="0" smtClean="0">
                <a:solidFill>
                  <a:srgbClr val="000000"/>
                </a:solidFill>
              </a:rPr>
              <a:t>ii)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4026" y="6229971"/>
            <a:ext cx="782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Events now supported in detailed CMS 2D images and 3D models using </a:t>
            </a:r>
            <a:r>
              <a:rPr lang="en-GB" dirty="0" err="1"/>
              <a:t>SketchUp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8508" b="8508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854824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11. News and Blog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CMS blog: </a:t>
            </a:r>
            <a:r>
              <a:rPr lang="en-US" sz="1600" i="1" dirty="0" smtClean="0">
                <a:solidFill>
                  <a:srgbClr val="000000"/>
                </a:solidFill>
              </a:rPr>
              <a:t>The Cylindrical Onion</a:t>
            </a:r>
            <a:r>
              <a:rPr lang="en-US" sz="1600" dirty="0" smtClean="0">
                <a:solidFill>
                  <a:srgbClr val="000000"/>
                </a:solidFill>
              </a:rPr>
              <a:t> (</a:t>
            </a:r>
            <a:r>
              <a:rPr lang="en-US" sz="1600" dirty="0" smtClean="0">
                <a:solidFill>
                  <a:srgbClr val="000000"/>
                </a:solidFill>
                <a:hlinkClick r:id="rId2"/>
              </a:rPr>
              <a:t>cern.ch/cylindricalonion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NOT an “official” CMS blog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Launched during </a:t>
            </a:r>
            <a:r>
              <a:rPr lang="en-US" sz="1600" dirty="0" err="1" smtClean="0">
                <a:solidFill>
                  <a:srgbClr val="000000"/>
                </a:solidFill>
              </a:rPr>
              <a:t>Moriond</a:t>
            </a:r>
            <a:r>
              <a:rPr lang="en-US" sz="1600" dirty="0" smtClean="0">
                <a:solidFill>
                  <a:srgbClr val="000000"/>
                </a:solidFill>
              </a:rPr>
              <a:t> 2014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As a startup measure, bloggers have been chosen and supported by CMS </a:t>
            </a:r>
            <a:r>
              <a:rPr lang="en-US" sz="1600" dirty="0" err="1" smtClean="0">
                <a:solidFill>
                  <a:srgbClr val="000000"/>
                </a:solidFill>
              </a:rPr>
              <a:t>Comms</a:t>
            </a:r>
            <a:r>
              <a:rPr lang="en-US" sz="1600" dirty="0" smtClean="0">
                <a:solidFill>
                  <a:srgbClr val="000000"/>
                </a:solidFill>
              </a:rPr>
              <a:t> Group. All </a:t>
            </a:r>
            <a:r>
              <a:rPr lang="en-US" sz="1600" dirty="0" err="1" smtClean="0">
                <a:solidFill>
                  <a:srgbClr val="000000"/>
                </a:solidFill>
              </a:rPr>
              <a:t>blogposts</a:t>
            </a:r>
            <a:r>
              <a:rPr lang="en-US" sz="1600" dirty="0" smtClean="0">
                <a:solidFill>
                  <a:srgbClr val="000000"/>
                </a:solidFill>
              </a:rPr>
              <a:t> are the responsibility of individuals. Must comply with CERN and CMS Blogging Guidelines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No editorial oversight from CMS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Two “streams”: General stories (physics, detector, upgrades etc.) and Outreach stories (events, exhibitions, </a:t>
            </a:r>
            <a:r>
              <a:rPr lang="en-US" sz="1600" dirty="0" err="1" smtClean="0">
                <a:solidFill>
                  <a:srgbClr val="000000"/>
                </a:solidFill>
              </a:rPr>
              <a:t>Masterclasses</a:t>
            </a:r>
            <a:r>
              <a:rPr lang="en-US" sz="1600" dirty="0" smtClean="0">
                <a:solidFill>
                  <a:srgbClr val="000000"/>
                </a:solidFill>
              </a:rPr>
              <a:t>, visits etc.)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38" y="3894227"/>
            <a:ext cx="4913923" cy="24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81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12. </a:t>
            </a:r>
            <a:r>
              <a:rPr lang="en-US" sz="5400" b="1" dirty="0" err="1" smtClean="0">
                <a:solidFill>
                  <a:srgbClr val="000000"/>
                </a:solidFill>
              </a:rPr>
              <a:t>Art@CMS</a:t>
            </a:r>
            <a:r>
              <a:rPr lang="en-US" sz="5400" b="1" dirty="0" smtClean="0">
                <a:solidFill>
                  <a:srgbClr val="000000"/>
                </a:solidFill>
              </a:rPr>
              <a:t>, </a:t>
            </a:r>
            <a:r>
              <a:rPr lang="en-US" sz="5400" b="1" dirty="0" err="1" smtClean="0">
                <a:solidFill>
                  <a:srgbClr val="000000"/>
                </a:solidFill>
              </a:rPr>
              <a:t>Science&amp;Art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36977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In </a:t>
            </a:r>
            <a:r>
              <a:rPr lang="en-US" dirty="0" smtClean="0">
                <a:solidFill>
                  <a:srgbClr val="000000"/>
                </a:solidFill>
              </a:rPr>
              <a:t>2013 </a:t>
            </a:r>
            <a:r>
              <a:rPr lang="en-US" dirty="0" smtClean="0">
                <a:solidFill>
                  <a:srgbClr val="000000"/>
                </a:solidFill>
              </a:rPr>
              <a:t>over 22,000 </a:t>
            </a:r>
            <a:r>
              <a:rPr lang="en-US" dirty="0" smtClean="0">
                <a:solidFill>
                  <a:srgbClr val="000000"/>
                </a:solidFill>
              </a:rPr>
              <a:t>people have seen our expos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including US Congress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London </a:t>
            </a:r>
            <a:r>
              <a:rPr lang="en-US" dirty="0" smtClean="0">
                <a:solidFill>
                  <a:srgbClr val="000000"/>
                </a:solidFill>
              </a:rPr>
              <a:t>Science Museum and </a:t>
            </a:r>
            <a:r>
              <a:rPr lang="en-US" dirty="0" err="1" smtClean="0">
                <a:solidFill>
                  <a:srgbClr val="000000"/>
                </a:solidFill>
              </a:rPr>
              <a:t>Deutsches</a:t>
            </a:r>
            <a:r>
              <a:rPr lang="en-US" dirty="0" smtClean="0">
                <a:solidFill>
                  <a:srgbClr val="000000"/>
                </a:solidFill>
              </a:rPr>
              <a:t> Museum </a:t>
            </a:r>
            <a:r>
              <a:rPr lang="en-US" dirty="0" err="1" smtClean="0">
                <a:solidFill>
                  <a:srgbClr val="000000"/>
                </a:solidFill>
              </a:rPr>
              <a:t>BonnSimilar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activities are scheduled for 2014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Painting expo in P5 during June CMS week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515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1</a:t>
            </a:r>
            <a:r>
              <a:rPr lang="en-US" sz="5400" b="1" dirty="0" smtClean="0">
                <a:solidFill>
                  <a:srgbClr val="000000"/>
                </a:solidFill>
              </a:rPr>
              <a:t>. New set of CMS Posters</a:t>
            </a:r>
            <a:endParaRPr lang="en-US" sz="5400" dirty="0">
              <a:solidFill>
                <a:srgbClr val="000000"/>
              </a:solidFill>
            </a:endParaRPr>
          </a:p>
        </p:txBody>
      </p:sp>
      <p:pic>
        <p:nvPicPr>
          <p:cNvPr id="10" name="Picture 9" descr="Screen shot 2013-11-15 at 10.19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6" y="1827407"/>
            <a:ext cx="2405734" cy="3302000"/>
          </a:xfrm>
          <a:prstGeom prst="rect">
            <a:avLst/>
          </a:prstGeom>
        </p:spPr>
      </p:pic>
      <p:pic>
        <p:nvPicPr>
          <p:cNvPr id="11" name="Picture 10" descr="Screen shot 2013-11-15 at 10.19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35" y="2136659"/>
            <a:ext cx="2728370" cy="3319269"/>
          </a:xfrm>
          <a:prstGeom prst="rect">
            <a:avLst/>
          </a:prstGeom>
        </p:spPr>
      </p:pic>
      <p:pic>
        <p:nvPicPr>
          <p:cNvPr id="12" name="Picture 11" descr="Screen shot 2013-11-15 at 10.19.4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020" y="2673428"/>
            <a:ext cx="2903783" cy="3581400"/>
          </a:xfrm>
          <a:prstGeom prst="rect">
            <a:avLst/>
          </a:prstGeom>
        </p:spPr>
      </p:pic>
      <p:pic>
        <p:nvPicPr>
          <p:cNvPr id="13" name="Picture 12" descr="Screen shot 2013-11-15 at 10.20.5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01" y="2263659"/>
            <a:ext cx="2794000" cy="3708400"/>
          </a:xfrm>
          <a:prstGeom prst="rect">
            <a:avLst/>
          </a:prstGeom>
        </p:spPr>
      </p:pic>
      <p:pic>
        <p:nvPicPr>
          <p:cNvPr id="14" name="Picture 13" descr="Screen shot 2013-11-15 at 10.20.32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827407"/>
            <a:ext cx="2667000" cy="332066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212" y="5569328"/>
            <a:ext cx="6690386" cy="798900"/>
          </a:xfrm>
          <a:prstGeom prst="roundRect">
            <a:avLst/>
          </a:prstGeom>
          <a:solidFill>
            <a:schemeClr val="bg1">
              <a:lumMod val="85000"/>
              <a:alpha val="5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94277" y="5802782"/>
            <a:ext cx="8070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F497D"/>
                </a:solidFill>
                <a:hlinkClick r:id="rId7"/>
              </a:rPr>
              <a:t>https://cms-docdb.cern.ch/cgi-bin/PublicDocDB/RetrieveFile?docid=</a:t>
            </a:r>
            <a:r>
              <a:rPr lang="en-US" sz="1600" dirty="0" smtClean="0">
                <a:solidFill>
                  <a:srgbClr val="1F497D"/>
                </a:solidFill>
                <a:hlinkClick r:id="rId7"/>
              </a:rPr>
              <a:t>12063</a:t>
            </a:r>
            <a:r>
              <a:rPr lang="en-US" sz="1600" dirty="0" smtClean="0">
                <a:solidFill>
                  <a:srgbClr val="1F497D"/>
                </a:solidFill>
              </a:rPr>
              <a:t> </a:t>
            </a:r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8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12. </a:t>
            </a:r>
            <a:r>
              <a:rPr lang="en-US" sz="5400" b="1" dirty="0" err="1" smtClean="0">
                <a:solidFill>
                  <a:srgbClr val="000000"/>
                </a:solidFill>
              </a:rPr>
              <a:t>Art@CMS</a:t>
            </a:r>
            <a:r>
              <a:rPr lang="en-US" sz="5400" b="1" dirty="0" smtClean="0">
                <a:solidFill>
                  <a:srgbClr val="000000"/>
                </a:solidFill>
              </a:rPr>
              <a:t>, </a:t>
            </a:r>
            <a:r>
              <a:rPr lang="en-US" sz="5400" b="1" dirty="0" err="1" smtClean="0">
                <a:solidFill>
                  <a:srgbClr val="000000"/>
                </a:solidFill>
              </a:rPr>
              <a:t>Science&amp;Art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pic>
        <p:nvPicPr>
          <p:cNvPr id="6" name="Picture 2" descr="C:\ART\1503333_463822743722644_1834070514_n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243" y="5526649"/>
            <a:ext cx="1247078" cy="124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19749" y="1263599"/>
            <a:ext cx="4419572" cy="41966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Exhibitions</a:t>
            </a:r>
            <a:r>
              <a:rPr kumimoji="0" lang="en-US" sz="1600" b="1" i="1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2014 :</a:t>
            </a:r>
            <a:endParaRPr kumimoji="0" lang="en-US" sz="1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200" i="1" dirty="0"/>
              <a:t>February 20</a:t>
            </a:r>
            <a:r>
              <a:rPr lang="en-US" sz="1200" i="1" baseline="30000" dirty="0"/>
              <a:t>th</a:t>
            </a:r>
            <a:r>
              <a:rPr lang="en-US" sz="1200" i="1" dirty="0"/>
              <a:t> – April 8</a:t>
            </a:r>
            <a:r>
              <a:rPr lang="en-US" sz="1200" i="1" baseline="30000" dirty="0"/>
              <a:t>th</a:t>
            </a:r>
            <a:r>
              <a:rPr lang="en-US" sz="1200" i="1" dirty="0"/>
              <a:t> </a:t>
            </a:r>
            <a:r>
              <a:rPr lang="en-US" sz="1200" i="1" dirty="0" smtClean="0"/>
              <a:t>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Colegium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Hungaricum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/ Vienna Austria</a:t>
            </a:r>
          </a:p>
          <a:p>
            <a:pPr lvl="0">
              <a:spcBef>
                <a:spcPct val="0"/>
              </a:spcBef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March 21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st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– April 4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WienerWunderKammer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/ Vienna Austria</a:t>
            </a:r>
          </a:p>
          <a:p>
            <a:pPr lvl="0">
              <a:spcBef>
                <a:spcPct val="0"/>
              </a:spcBef>
              <a:defRPr/>
            </a:pPr>
            <a:r>
              <a:rPr lang="en-US" sz="1200" i="1" dirty="0" smtClean="0"/>
              <a:t>April </a:t>
            </a:r>
            <a:r>
              <a:rPr lang="en-US" sz="1200" i="1" dirty="0"/>
              <a:t>4</a:t>
            </a:r>
            <a:r>
              <a:rPr lang="en-US" sz="1200" i="1" baseline="30000" dirty="0"/>
              <a:t>th</a:t>
            </a:r>
            <a:r>
              <a:rPr lang="en-US" sz="1200" i="1" dirty="0"/>
              <a:t> 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Science Night Vienna CERN 60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Celebration Vienna Austria </a:t>
            </a:r>
          </a:p>
          <a:p>
            <a:pPr lvl="0">
              <a:spcBef>
                <a:spcPct val="0"/>
              </a:spcBef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June 6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Qualysoft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Science – Technology – Art / Vienna – Budapest</a:t>
            </a:r>
          </a:p>
          <a:p>
            <a:pPr lvl="0">
              <a:spcBef>
                <a:spcPct val="0"/>
              </a:spcBef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June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Art@CMS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vernissage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at </a:t>
            </a:r>
            <a:r>
              <a:rPr lang="en-US" sz="1200" i="1" dirty="0" smtClean="0"/>
              <a:t>CERN </a:t>
            </a:r>
            <a:r>
              <a:rPr lang="en-US" sz="1200" i="1" dirty="0"/>
              <a:t>P5 </a:t>
            </a:r>
            <a:endParaRPr lang="en-US" sz="1200" i="1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July ICHEP  Conference Science &amp; Art / Valencia Spain (under discussion)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July  1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st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– 30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, S. Francis College, New York US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September 4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till Oct , WELIOS / Wels / Austria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September 26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– Oct 5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, Leonardo da Vinci Museum, Milano / Italy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December  10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– 16</a:t>
            </a:r>
            <a:r>
              <a:rPr lang="en-US" sz="1200" i="1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CMS week Miami / Florida / US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i="1" dirty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u="sng" dirty="0" smtClean="0">
                <a:latin typeface="+mj-lt"/>
                <a:ea typeface="+mj-ea"/>
                <a:cs typeface="+mj-cs"/>
              </a:rPr>
              <a:t>More collaborations in negotiation for 2015</a:t>
            </a:r>
          </a:p>
          <a:p>
            <a:pPr defTabSz="914400">
              <a:spcBef>
                <a:spcPct val="0"/>
              </a:spcBef>
              <a:defRPr/>
            </a:pPr>
            <a:r>
              <a:rPr lang="en-US" sz="1400" i="1" dirty="0" smtClean="0"/>
              <a:t>WELIOS </a:t>
            </a:r>
            <a:r>
              <a:rPr lang="en-US" sz="1400" i="1" dirty="0"/>
              <a:t>/ Wels / </a:t>
            </a:r>
            <a:r>
              <a:rPr lang="en-US" sz="1400" i="1" dirty="0" smtClean="0"/>
              <a:t>Austria – Jan – March 2015</a:t>
            </a:r>
            <a:endParaRPr lang="en-US" sz="1400" i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err="1" smtClean="0">
                <a:latin typeface="+mj-lt"/>
                <a:ea typeface="+mj-ea"/>
                <a:cs typeface="+mj-cs"/>
              </a:rPr>
              <a:t>Fermilab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 USA  beginning  2015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MIT Boston USA start April 2015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Furthermore: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Forum de </a:t>
            </a:r>
            <a:r>
              <a:rPr lang="en-US" sz="1200" i="1" dirty="0" err="1" smtClean="0">
                <a:latin typeface="+mj-lt"/>
                <a:ea typeface="+mj-ea"/>
                <a:cs typeface="+mj-cs"/>
              </a:rPr>
              <a:t>Meyrin</a:t>
            </a:r>
            <a:r>
              <a:rPr lang="en-US" sz="1200" i="1" dirty="0" smtClean="0">
                <a:latin typeface="+mj-lt"/>
                <a:ea typeface="+mj-ea"/>
                <a:cs typeface="+mj-cs"/>
              </a:rPr>
              <a:t> / Switzerland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6526" y="1263599"/>
            <a:ext cx="4251783" cy="36219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Performed 2013</a:t>
            </a:r>
            <a:r>
              <a:rPr kumimoji="0" lang="en-US" b="1" i="1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400" i="1" dirty="0" smtClean="0"/>
              <a:t>VCI conference February </a:t>
            </a:r>
            <a:r>
              <a:rPr lang="en-US" sz="1400" i="1" dirty="0" smtClean="0">
                <a:latin typeface="+mj-lt"/>
                <a:ea typeface="+mj-ea"/>
                <a:cs typeface="+mj-cs"/>
              </a:rPr>
              <a:t>/ Vienna Austria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April </a:t>
            </a:r>
            <a:r>
              <a:rPr lang="en-US" sz="1400" i="1" dirty="0" err="1"/>
              <a:t>Art@CMS</a:t>
            </a:r>
            <a:r>
              <a:rPr lang="en-US" sz="1400" i="1" dirty="0"/>
              <a:t> </a:t>
            </a:r>
            <a:r>
              <a:rPr lang="en-US" sz="1400" i="1" dirty="0" err="1"/>
              <a:t>vernissage</a:t>
            </a:r>
            <a:r>
              <a:rPr lang="en-US" sz="1400" i="1" dirty="0"/>
              <a:t> at CERN P5 </a:t>
            </a:r>
            <a:endParaRPr lang="en-US" sz="1400" i="1" dirty="0" smtClean="0"/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June  </a:t>
            </a:r>
            <a:r>
              <a:rPr lang="en-US" sz="1400" i="1" dirty="0" err="1" smtClean="0"/>
              <a:t>Joanneum</a:t>
            </a:r>
            <a:r>
              <a:rPr lang="en-US" sz="1400" i="1" dirty="0" smtClean="0"/>
              <a:t> Graz </a:t>
            </a:r>
            <a:r>
              <a:rPr lang="en-US" sz="1400" i="1" dirty="0"/>
              <a:t>Austria </a:t>
            </a:r>
            <a:endParaRPr lang="en-US" sz="1400" i="1" dirty="0" smtClean="0"/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July </a:t>
            </a:r>
            <a:r>
              <a:rPr lang="en-US" sz="1400" i="1" dirty="0" err="1"/>
              <a:t>Art@CMS</a:t>
            </a:r>
            <a:r>
              <a:rPr lang="en-US" sz="1400" i="1" dirty="0"/>
              <a:t> </a:t>
            </a:r>
            <a:r>
              <a:rPr lang="en-US" sz="1400" i="1" dirty="0" err="1"/>
              <a:t>vernissage</a:t>
            </a:r>
            <a:r>
              <a:rPr lang="en-US" sz="1400" i="1" dirty="0"/>
              <a:t> at CERN P5 </a:t>
            </a:r>
            <a:endParaRPr lang="en-US" sz="1400" i="1" dirty="0" smtClean="0"/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September  QUANTUM at CERN P5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September  OD2013 group expo at CERN P5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Oct – Dec City of London, London UK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November – Science Night Aachen Germany 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Nov – Jan Art in Science – Aachen  Germany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November US HIGGS event 2013 Capitol Hill Washington USA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Nov – Jan </a:t>
            </a:r>
            <a:r>
              <a:rPr lang="en-US" sz="1400" i="1" dirty="0" err="1" smtClean="0"/>
              <a:t>Deutsches</a:t>
            </a:r>
            <a:r>
              <a:rPr lang="en-US" sz="1400" i="1" dirty="0" smtClean="0"/>
              <a:t> Museum Bonn, Bonn Germany </a:t>
            </a:r>
          </a:p>
          <a:p>
            <a:pPr>
              <a:spcBef>
                <a:spcPct val="0"/>
              </a:spcBef>
              <a:defRPr/>
            </a:pPr>
            <a:r>
              <a:rPr lang="en-US" sz="1400" i="1" dirty="0" smtClean="0"/>
              <a:t>December </a:t>
            </a:r>
            <a:r>
              <a:rPr lang="en-US" sz="1400" i="1" dirty="0" err="1"/>
              <a:t>Art@CMS</a:t>
            </a:r>
            <a:r>
              <a:rPr lang="en-US" sz="1400" i="1" dirty="0"/>
              <a:t> </a:t>
            </a:r>
            <a:r>
              <a:rPr lang="en-US" sz="1400" i="1" dirty="0" err="1"/>
              <a:t>vernissage</a:t>
            </a:r>
            <a:r>
              <a:rPr lang="en-US" sz="1400" i="1" dirty="0"/>
              <a:t> at CERN P5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9830" y="5545610"/>
            <a:ext cx="236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art@CMS</a:t>
            </a: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http://</a:t>
            </a:r>
            <a:r>
              <a:rPr 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artcms.web.cern.ch/artcms</a:t>
            </a:r>
            <a:endParaRPr lang="en-US" sz="11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endParaRPr lang="en-GB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128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12. </a:t>
            </a:r>
            <a:r>
              <a:rPr lang="en-US" sz="5400" b="1" dirty="0" err="1" smtClean="0">
                <a:solidFill>
                  <a:srgbClr val="000000"/>
                </a:solidFill>
              </a:rPr>
              <a:t>Art@CMS</a:t>
            </a:r>
            <a:r>
              <a:rPr lang="en-US" sz="5400" b="1" dirty="0" smtClean="0">
                <a:solidFill>
                  <a:srgbClr val="000000"/>
                </a:solidFill>
              </a:rPr>
              <a:t>, </a:t>
            </a:r>
            <a:br>
              <a:rPr lang="en-US" sz="5400" b="1" dirty="0" smtClean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CMS image an icon for HEP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628" y="2888478"/>
            <a:ext cx="4756934" cy="3585680"/>
          </a:xfrm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1400" i="1" dirty="0" smtClean="0"/>
              <a:t>2008 ~250 Photos made by M</a:t>
            </a:r>
            <a:r>
              <a:rPr lang="en-US" sz="1400" i="1" dirty="0" smtClean="0"/>
              <a:t>. Brice </a:t>
            </a:r>
            <a:r>
              <a:rPr lang="en-US" sz="1400" i="1" dirty="0" smtClean="0"/>
              <a:t>&amp; M</a:t>
            </a:r>
            <a:r>
              <a:rPr lang="en-US" sz="1400" i="1" dirty="0" smtClean="0"/>
              <a:t>. Hoch</a:t>
            </a:r>
            <a:endParaRPr lang="en-US" sz="1400" i="1" dirty="0" smtClean="0"/>
          </a:p>
          <a:p>
            <a:pPr marL="0" indent="0" algn="just">
              <a:buNone/>
            </a:pPr>
            <a:r>
              <a:rPr lang="en-US" sz="1400" i="1" dirty="0" smtClean="0"/>
              <a:t>2011 </a:t>
            </a:r>
            <a:r>
              <a:rPr lang="en-US" sz="1400" dirty="0" smtClean="0"/>
              <a:t> installation </a:t>
            </a:r>
            <a:r>
              <a:rPr lang="en-US" sz="1400" b="1" dirty="0" smtClean="0"/>
              <a:t>CERN </a:t>
            </a:r>
            <a:r>
              <a:rPr lang="en-US" sz="1400" b="1" dirty="0" err="1" smtClean="0"/>
              <a:t>Meyrin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Bldg</a:t>
            </a:r>
            <a:r>
              <a:rPr lang="en-US" sz="1400" b="1" dirty="0" smtClean="0"/>
              <a:t> 40 </a:t>
            </a:r>
            <a:r>
              <a:rPr lang="en-US" sz="1400" dirty="0" smtClean="0"/>
              <a:t>[12m x 16m]</a:t>
            </a:r>
          </a:p>
          <a:p>
            <a:pPr marL="0" indent="0" algn="just">
              <a:buNone/>
            </a:pPr>
            <a:r>
              <a:rPr lang="en-US" sz="1400" dirty="0" smtClean="0"/>
              <a:t>2012  installation  </a:t>
            </a:r>
            <a:r>
              <a:rPr lang="en-US" sz="1400" b="1" dirty="0" smtClean="0"/>
              <a:t>CERN P5 CMS </a:t>
            </a:r>
            <a:r>
              <a:rPr lang="en-US" sz="1400" dirty="0" smtClean="0"/>
              <a:t>[18m x18m]</a:t>
            </a:r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</a:t>
            </a:r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400" b="1" dirty="0" smtClean="0"/>
              <a:t>RWTH Aachen  Germany </a:t>
            </a:r>
            <a:r>
              <a:rPr lang="en-US" sz="1400" dirty="0" smtClean="0"/>
              <a:t>[ 2.2m x 16m]</a:t>
            </a:r>
          </a:p>
          <a:p>
            <a:pPr marL="0" indent="0" algn="just">
              <a:buNone/>
            </a:pPr>
            <a:r>
              <a:rPr lang="en-US" sz="1400" dirty="0" smtClean="0"/>
              <a:t>2013  </a:t>
            </a:r>
            <a:r>
              <a:rPr lang="en-US" sz="1400" b="1" dirty="0" smtClean="0"/>
              <a:t>Barcelona- </a:t>
            </a:r>
            <a:r>
              <a:rPr lang="en-US" sz="1400" b="1" dirty="0" err="1" smtClean="0"/>
              <a:t>CosmoCaixa</a:t>
            </a:r>
            <a:r>
              <a:rPr lang="en-US" sz="1400" b="1" dirty="0" smtClean="0"/>
              <a:t>/ Spain </a:t>
            </a:r>
            <a:r>
              <a:rPr lang="en-US" sz="1400" dirty="0" smtClean="0"/>
              <a:t>[3.2m x 12m]</a:t>
            </a:r>
          </a:p>
          <a:p>
            <a:pPr marL="0" indent="0" algn="just">
              <a:buNone/>
            </a:pPr>
            <a:r>
              <a:rPr lang="en-US" sz="1400" b="1" i="1" dirty="0" smtClean="0"/>
              <a:t>           </a:t>
            </a:r>
            <a:r>
              <a:rPr lang="en-US" sz="1400" i="1" dirty="0" smtClean="0"/>
              <a:t>16 646 visitors  </a:t>
            </a:r>
            <a:r>
              <a:rPr lang="en-US" sz="1400" dirty="0" smtClean="0"/>
              <a:t>dates: 7/3/ - 26/3/ 2013</a:t>
            </a:r>
          </a:p>
          <a:p>
            <a:pPr marL="0" indent="0" algn="just">
              <a:buNone/>
            </a:pPr>
            <a:r>
              <a:rPr lang="en-US" sz="1400" dirty="0" smtClean="0"/>
              <a:t>           </a:t>
            </a:r>
            <a:r>
              <a:rPr lang="en-US" sz="1400" b="1" dirty="0" smtClean="0"/>
              <a:t>Santander </a:t>
            </a:r>
            <a:r>
              <a:rPr lang="en-US" sz="1400" b="1" dirty="0" err="1" smtClean="0"/>
              <a:t>Biblioteca</a:t>
            </a:r>
            <a:r>
              <a:rPr lang="en-US" sz="1400" b="1" dirty="0" smtClean="0"/>
              <a:t> Cantabria/ Spain</a:t>
            </a:r>
            <a:r>
              <a:rPr lang="en-US" sz="1400" dirty="0" smtClean="0"/>
              <a:t> [3.2m x 12m]</a:t>
            </a:r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</a:t>
            </a:r>
            <a:r>
              <a:rPr lang="en-US" sz="1400" i="1" dirty="0" smtClean="0"/>
              <a:t>2100 visitors  </a:t>
            </a:r>
            <a:r>
              <a:rPr lang="en-US" sz="1400" dirty="0" smtClean="0"/>
              <a:t>dates: 4/4/ - 24/4/ 2013</a:t>
            </a:r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</a:t>
            </a:r>
            <a:r>
              <a:rPr lang="en-US" sz="1400" b="1" dirty="0" err="1" smtClean="0"/>
              <a:t>Deutsches</a:t>
            </a:r>
            <a:r>
              <a:rPr lang="en-US" sz="1400" b="1" dirty="0" smtClean="0"/>
              <a:t> Museum Bonn Germany </a:t>
            </a:r>
            <a:r>
              <a:rPr lang="en-US" sz="1400" dirty="0" smtClean="0"/>
              <a:t>[7m x 11m]</a:t>
            </a:r>
          </a:p>
          <a:p>
            <a:pPr marL="0" indent="0" algn="just">
              <a:buNone/>
            </a:pPr>
            <a:r>
              <a:rPr lang="en-US" sz="1400" dirty="0" smtClean="0"/>
              <a:t>           ~ 30 000 visitors , ongoing expo, dates: Nov2013 – Aug 2014</a:t>
            </a:r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</a:t>
            </a:r>
            <a:r>
              <a:rPr lang="en-US" sz="1400" b="1" dirty="0" smtClean="0"/>
              <a:t>Science Museum London / UK</a:t>
            </a:r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~ 50 000 visitors ongoing expo, dates: Nov 2013 - 2014</a:t>
            </a:r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</a:t>
            </a:r>
            <a:r>
              <a:rPr lang="en-US" sz="1400" b="1" dirty="0" smtClean="0"/>
              <a:t>Aachen RWTH Science night Germany </a:t>
            </a:r>
            <a:r>
              <a:rPr lang="en-US" sz="1400" dirty="0" smtClean="0"/>
              <a:t>[2.2m x 16m]</a:t>
            </a:r>
            <a:endParaRPr lang="en-US" sz="1400" b="1" dirty="0" smtClean="0"/>
          </a:p>
          <a:p>
            <a:pPr marL="0" indent="0" algn="just">
              <a:buNone/>
            </a:pPr>
            <a:r>
              <a:rPr lang="en-US" sz="1400" b="1" dirty="0"/>
              <a:t> </a:t>
            </a:r>
            <a:r>
              <a:rPr lang="en-US" sz="1400" b="1" dirty="0" smtClean="0"/>
              <a:t>          </a:t>
            </a:r>
            <a:r>
              <a:rPr lang="en-US" sz="1400" i="1" dirty="0" smtClean="0"/>
              <a:t>4500 visitors</a:t>
            </a:r>
            <a:r>
              <a:rPr lang="en-US" sz="1400" dirty="0" smtClean="0"/>
              <a:t>, date: Nov 2013</a:t>
            </a:r>
          </a:p>
          <a:p>
            <a:pPr marL="0" indent="0" algn="just">
              <a:buNone/>
            </a:pPr>
            <a:r>
              <a:rPr lang="en-US" sz="1400" b="1" dirty="0"/>
              <a:t> </a:t>
            </a:r>
            <a:r>
              <a:rPr lang="en-US" sz="1400" b="1" dirty="0" smtClean="0"/>
              <a:t>          Dublin  University College Ireland </a:t>
            </a:r>
            <a:r>
              <a:rPr lang="en-US" sz="1400" dirty="0" smtClean="0"/>
              <a:t>[3.5m x 16m]</a:t>
            </a:r>
            <a:endParaRPr lang="en-US" sz="1400" b="1" dirty="0" smtClean="0"/>
          </a:p>
          <a:p>
            <a:pPr marL="0" indent="0" algn="just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ongoing expo, dates: Dec 2013- April 2014 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endParaRPr lang="en-GB" dirty="0"/>
          </a:p>
        </p:txBody>
      </p:sp>
      <p:pic>
        <p:nvPicPr>
          <p:cNvPr id="7" name="Picture 9" descr="C:\ART\London\13842373327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55836" cy="161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628" y="1647709"/>
            <a:ext cx="18722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Peter Higgs during the LHC exhibition inauguration  London Science Museum  UK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411" y="1571261"/>
            <a:ext cx="1675295" cy="1117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8293467" y="1800047"/>
            <a:ext cx="1043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LHC P5 / France</a:t>
            </a:r>
          </a:p>
        </p:txBody>
      </p:sp>
      <p:pic>
        <p:nvPicPr>
          <p:cNvPr id="11" name="Picture 5" descr="C:\CMS_real_size\CMScollaboration_2011_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411" y="338306"/>
            <a:ext cx="1675295" cy="111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CMS_real_size\Aachen\Aachen_0109s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89" y="2845441"/>
            <a:ext cx="1675295" cy="111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 rot="16200000">
            <a:off x="8267781" y="680453"/>
            <a:ext cx="1043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</a:t>
            </a:r>
            <a:r>
              <a:rPr lang="en-US" sz="1100" dirty="0" err="1" smtClean="0"/>
              <a:t>Meyrin</a:t>
            </a:r>
            <a:r>
              <a:rPr lang="en-US" sz="1100" dirty="0" smtClean="0"/>
              <a:t> / Switzerland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8293468" y="3317358"/>
            <a:ext cx="1043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RWTH Aachen / Germany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8218481" y="4490235"/>
            <a:ext cx="1193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CosmoCaixa</a:t>
            </a:r>
            <a:r>
              <a:rPr lang="en-US" sz="1100" dirty="0" smtClean="0"/>
              <a:t> Barcelona \Spain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815362" y="2582526"/>
            <a:ext cx="1414883" cy="4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Biblioteca</a:t>
            </a:r>
            <a:r>
              <a:rPr lang="en-US" sz="1100" dirty="0" smtClean="0"/>
              <a:t> Cantabria </a:t>
            </a:r>
          </a:p>
          <a:p>
            <a:r>
              <a:rPr lang="en-US" sz="1100" dirty="0" smtClean="0"/>
              <a:t>Santander / Spain</a:t>
            </a:r>
          </a:p>
        </p:txBody>
      </p:sp>
      <p:pic>
        <p:nvPicPr>
          <p:cNvPr id="22" name="Picture 6" descr="C:\CMS_real_size\Barcelona\Barcelona-20130304-00212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412" y="4069762"/>
            <a:ext cx="1700666" cy="127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CMS_real_size\Barcelona\SantanderSpain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982" y="1578667"/>
            <a:ext cx="1379214" cy="183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 rot="16200000">
            <a:off x="5630788" y="4875947"/>
            <a:ext cx="1860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University College Dublin </a:t>
            </a:r>
          </a:p>
          <a:p>
            <a:r>
              <a:rPr lang="en-US" sz="1100" dirty="0" smtClean="0"/>
              <a:t>Ireland</a:t>
            </a:r>
          </a:p>
        </p:txBody>
      </p:sp>
      <p:pic>
        <p:nvPicPr>
          <p:cNvPr id="26" name="Picture 8" descr="C:\ART\Bonn\DeutschesMuseumBonn\aP1020511s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729" y="5445179"/>
            <a:ext cx="1718035" cy="114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 rot="16200000">
            <a:off x="8130333" y="5868505"/>
            <a:ext cx="1318381" cy="4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Deutsches</a:t>
            </a:r>
            <a:r>
              <a:rPr lang="en-US" sz="1100" dirty="0" smtClean="0"/>
              <a:t> Museum </a:t>
            </a:r>
          </a:p>
          <a:p>
            <a:r>
              <a:rPr lang="en-US" sz="1100" dirty="0" smtClean="0"/>
              <a:t>Bonn Germany </a:t>
            </a:r>
          </a:p>
        </p:txBody>
      </p:sp>
      <p:pic>
        <p:nvPicPr>
          <p:cNvPr id="28" name="Picture 7" descr="C:\CMS_real_size\Dublin\aIMG_9417s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982" y="3900256"/>
            <a:ext cx="1388507" cy="208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36253" y="2447523"/>
            <a:ext cx="198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London Science Museum / UK</a:t>
            </a:r>
          </a:p>
        </p:txBody>
      </p:sp>
      <p:pic>
        <p:nvPicPr>
          <p:cNvPr id="30" name="Picture 2" descr="C:\ART\Hoch-ArtWorks\LondonFotos\aIMG_3837s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182" y="1571261"/>
            <a:ext cx="1537212" cy="115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ART\Hoch-ArtWorks\LondonFotos\aIMG_3838s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098" y="1571261"/>
            <a:ext cx="1228279" cy="115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069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5400" b="1" dirty="0" smtClean="0">
                <a:solidFill>
                  <a:srgbClr val="000000"/>
                </a:solidFill>
              </a:rPr>
              <a:t>12. </a:t>
            </a:r>
            <a:r>
              <a:rPr lang="en-US" sz="5400" b="1" dirty="0" err="1" smtClean="0">
                <a:solidFill>
                  <a:srgbClr val="000000"/>
                </a:solidFill>
              </a:rPr>
              <a:t>Art@CMS</a:t>
            </a:r>
            <a:r>
              <a:rPr lang="en-US" sz="5400" b="1" dirty="0" smtClean="0">
                <a:solidFill>
                  <a:srgbClr val="000000"/>
                </a:solidFill>
              </a:rPr>
              <a:t>, </a:t>
            </a:r>
            <a:r>
              <a:rPr lang="en-US" sz="5400" b="1" dirty="0" err="1" smtClean="0">
                <a:solidFill>
                  <a:srgbClr val="000000"/>
                </a:solidFill>
              </a:rPr>
              <a:t>Science&amp;Art</a:t>
            </a:r>
            <a:endParaRPr lang="en-US" sz="5400" b="1" dirty="0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36977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Dedicated website with the support of EU Pathway project 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>
              <a:buFont typeface="Wingdings" charset="2"/>
              <a:buChar char="Ø"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Ø"/>
            </a:pPr>
            <a:endParaRPr lang="en-US" dirty="0">
              <a:solidFill>
                <a:srgbClr val="00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Preparing a proposal for Horizon 2020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Screen Shot 2014-04-02 at 5.38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553124"/>
            <a:ext cx="4286250" cy="29506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30800" y="2426124"/>
            <a:ext cx="360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linkClick r:id="rId4"/>
              </a:rPr>
              <a:t>http://artcms.web.cern.ch/artcms/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3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Other activities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9434"/>
            <a:ext cx="8229600" cy="4546729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“</a:t>
            </a:r>
            <a:r>
              <a:rPr lang="en-US" sz="2800" dirty="0">
                <a:solidFill>
                  <a:srgbClr val="000000"/>
                </a:solidFill>
              </a:rPr>
              <a:t>Attractiveness of CMS” brochure for the International </a:t>
            </a:r>
            <a:r>
              <a:rPr lang="en-US" sz="2800" dirty="0" smtClean="0">
                <a:solidFill>
                  <a:srgbClr val="000000"/>
                </a:solidFill>
              </a:rPr>
              <a:t>Committee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“CMS Higgs Boson Goose Chase” game </a:t>
            </a:r>
            <a:r>
              <a:rPr lang="en-US" sz="2800" dirty="0" smtClean="0">
                <a:solidFill>
                  <a:srgbClr val="000000"/>
                </a:solidFill>
              </a:rPr>
              <a:t>production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79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1</a:t>
            </a:r>
            <a:r>
              <a:rPr lang="en-US" sz="5400" b="1" dirty="0" smtClean="0">
                <a:solidFill>
                  <a:srgbClr val="000000"/>
                </a:solidFill>
              </a:rPr>
              <a:t>. New set of CMS Posters</a:t>
            </a:r>
            <a:endParaRPr lang="en-US" sz="54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Produced for CERN Open Days 2013</a:t>
            </a:r>
          </a:p>
          <a:p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Available for print in 2 formats: (1) 4x4m and (2) A0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Can be used by all CMS institutes for exhibitions / events…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Languages available:</a:t>
            </a:r>
          </a:p>
          <a:p>
            <a:pPr marL="685800"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English</a:t>
            </a:r>
          </a:p>
          <a:p>
            <a:pPr marL="685800"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French</a:t>
            </a:r>
          </a:p>
          <a:p>
            <a:pPr marL="685800"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Italian (in progress)</a:t>
            </a:r>
          </a:p>
          <a:p>
            <a:pPr marL="685800"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…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(translations to other languages possible, contact: </a:t>
            </a: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  <a:hlinkClick r:id="rId2"/>
              </a:rPr>
              <a:t>cms</a:t>
            </a: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  <a:hlinkClick r:id="rId2"/>
              </a:rPr>
              <a:t>-outreach@</a:t>
            </a: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  <a:hlinkClick r:id="rId2"/>
              </a:rPr>
              <a:t>cern.ch</a:t>
            </a: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0598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2</a:t>
            </a:r>
            <a:r>
              <a:rPr lang="en-US" sz="5400" b="1" dirty="0" smtClean="0">
                <a:solidFill>
                  <a:srgbClr val="000000"/>
                </a:solidFill>
              </a:rPr>
              <a:t>. CERN 60</a:t>
            </a:r>
            <a:r>
              <a:rPr lang="en-US" sz="5400" b="1" baseline="30000" dirty="0" smtClean="0">
                <a:solidFill>
                  <a:srgbClr val="000000"/>
                </a:solidFill>
              </a:rPr>
              <a:t>th</a:t>
            </a:r>
            <a:r>
              <a:rPr lang="en-US" sz="5400" b="1" dirty="0" smtClean="0">
                <a:solidFill>
                  <a:srgbClr val="000000"/>
                </a:solidFill>
              </a:rPr>
              <a:t> Anniversary </a:t>
            </a:r>
            <a:endParaRPr lang="en-US" sz="5400" b="1" dirty="0">
              <a:solidFill>
                <a:srgbClr val="000000"/>
              </a:solidFill>
            </a:endParaRPr>
          </a:p>
        </p:txBody>
      </p:sp>
      <p:pic>
        <p:nvPicPr>
          <p:cNvPr id="6" name="Content Placeholder 5" descr="CMSOPenDaysCollagePi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r="9656"/>
          <a:stretch>
            <a:fillRect/>
          </a:stretch>
        </p:blipFill>
        <p:spPr>
          <a:xfrm>
            <a:off x="457200" y="1899358"/>
            <a:ext cx="8229600" cy="4226805"/>
          </a:xfrm>
        </p:spPr>
      </p:pic>
      <p:sp>
        <p:nvSpPr>
          <p:cNvPr id="7" name="TextBox 6"/>
          <p:cNvSpPr txBox="1"/>
          <p:nvPr/>
        </p:nvSpPr>
        <p:spPr>
          <a:xfrm>
            <a:off x="1338576" y="1244414"/>
            <a:ext cx="6486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00"/>
                </a:solidFill>
              </a:rPr>
              <a:t>Neighbourhood</a:t>
            </a:r>
            <a:r>
              <a:rPr lang="en-US" sz="2400" b="1" dirty="0" smtClean="0">
                <a:solidFill>
                  <a:srgbClr val="000000"/>
                </a:solidFill>
              </a:rPr>
              <a:t> Event at CMS, 24/25 May 2014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68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2</a:t>
            </a:r>
            <a:r>
              <a:rPr lang="en-US" sz="5400" b="1" dirty="0" smtClean="0">
                <a:solidFill>
                  <a:srgbClr val="000000"/>
                </a:solidFill>
              </a:rPr>
              <a:t>. CERN 60</a:t>
            </a:r>
            <a:r>
              <a:rPr lang="en-US" sz="5400" b="1" baseline="30000" dirty="0" smtClean="0">
                <a:solidFill>
                  <a:srgbClr val="000000"/>
                </a:solidFill>
              </a:rPr>
              <a:t>th</a:t>
            </a:r>
            <a:r>
              <a:rPr lang="en-US" sz="5400" b="1" dirty="0" smtClean="0">
                <a:solidFill>
                  <a:srgbClr val="000000"/>
                </a:solidFill>
              </a:rPr>
              <a:t> Anniversary </a:t>
            </a:r>
            <a:endParaRPr lang="en-US" sz="54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2242"/>
            <a:ext cx="8229600" cy="4203921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Ø"/>
            </a:pPr>
            <a:r>
              <a:rPr lang="en-US" dirty="0" err="1" smtClean="0">
                <a:solidFill>
                  <a:srgbClr val="000000"/>
                </a:solidFill>
              </a:rPr>
              <a:t>Organisation</a:t>
            </a:r>
            <a:r>
              <a:rPr lang="en-US" dirty="0" smtClean="0">
                <a:solidFill>
                  <a:srgbClr val="000000"/>
                </a:solidFill>
              </a:rPr>
              <a:t>: CMS Communications + Technical Coordination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P5, P4 and P8 only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For local community 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9:00 </a:t>
            </a:r>
            <a:r>
              <a:rPr lang="en-US" dirty="0">
                <a:solidFill>
                  <a:srgbClr val="000000"/>
                </a:solidFill>
              </a:rPr>
              <a:t>- 19:00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>
                <a:solidFill>
                  <a:srgbClr val="000000"/>
                </a:solidFill>
              </a:rPr>
              <a:t>last </a:t>
            </a:r>
            <a:r>
              <a:rPr lang="en-US" dirty="0" smtClean="0">
                <a:solidFill>
                  <a:srgbClr val="000000"/>
                </a:solidFill>
              </a:rPr>
              <a:t>entry at 18:00)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New </a:t>
            </a:r>
            <a:r>
              <a:rPr lang="en-US" dirty="0">
                <a:solidFill>
                  <a:srgbClr val="000000"/>
                </a:solidFill>
              </a:rPr>
              <a:t>building </a:t>
            </a:r>
            <a:r>
              <a:rPr lang="en-US" dirty="0" smtClean="0">
                <a:solidFill>
                  <a:srgbClr val="000000"/>
                </a:solidFill>
              </a:rPr>
              <a:t>inauguration on 24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morning (new visitors reception room!)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Underground </a:t>
            </a:r>
            <a:r>
              <a:rPr lang="en-US" dirty="0" smtClean="0">
                <a:solidFill>
                  <a:srgbClr val="000000"/>
                </a:solidFill>
              </a:rPr>
              <a:t>visits (pre-booked tickets via local authorities) 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Attractions on site: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LHC Proton Football interactive game</a:t>
            </a:r>
          </a:p>
          <a:p>
            <a:pPr lvl="1">
              <a:buFont typeface="Wingdings" charset="2"/>
              <a:buChar char="Ø"/>
            </a:pPr>
            <a:r>
              <a:rPr lang="en-US" dirty="0" err="1" smtClean="0">
                <a:solidFill>
                  <a:srgbClr val="000000"/>
                </a:solidFill>
              </a:rPr>
              <a:t>Kapla</a:t>
            </a:r>
            <a:r>
              <a:rPr lang="en-US" dirty="0" smtClean="0">
                <a:solidFill>
                  <a:srgbClr val="000000"/>
                </a:solidFill>
              </a:rPr>
              <a:t>: building CMS from wooden blocks (for kids)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Lego: explaining CMS with </a:t>
            </a:r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ego (workshops for families)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Geometers / Cryogenic show / Physics talks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…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5938" y="1246008"/>
            <a:ext cx="7436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00"/>
                </a:solidFill>
              </a:rPr>
              <a:t>Neighbourhood</a:t>
            </a:r>
            <a:r>
              <a:rPr lang="en-US" sz="2400" b="1" dirty="0" smtClean="0">
                <a:solidFill>
                  <a:srgbClr val="000000"/>
                </a:solidFill>
              </a:rPr>
              <a:t> Event at CMS, 24/25 May 2014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04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3</a:t>
            </a:r>
            <a:r>
              <a:rPr lang="en-US" sz="5400" b="1" dirty="0" smtClean="0">
                <a:solidFill>
                  <a:srgbClr val="000000"/>
                </a:solidFill>
              </a:rPr>
              <a:t>. CERN 60</a:t>
            </a:r>
            <a:r>
              <a:rPr lang="en-US" sz="5400" b="1" baseline="30000" dirty="0" smtClean="0">
                <a:solidFill>
                  <a:srgbClr val="000000"/>
                </a:solidFill>
              </a:rPr>
              <a:t>th</a:t>
            </a:r>
            <a:r>
              <a:rPr lang="en-US" sz="5400" b="1" dirty="0" smtClean="0">
                <a:solidFill>
                  <a:srgbClr val="000000"/>
                </a:solidFill>
              </a:rPr>
              <a:t> Anniversary </a:t>
            </a:r>
            <a:endParaRPr lang="en-US" sz="5400" b="1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2393" y="1246008"/>
            <a:ext cx="7436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26 May </a:t>
            </a:r>
            <a:r>
              <a:rPr lang="en-US" sz="3200" b="1" dirty="0">
                <a:solidFill>
                  <a:srgbClr val="000000"/>
                </a:solidFill>
              </a:rPr>
              <a:t>2014: </a:t>
            </a:r>
            <a:r>
              <a:rPr lang="en-US" sz="3200" dirty="0">
                <a:solidFill>
                  <a:srgbClr val="000000"/>
                </a:solidFill>
              </a:rPr>
              <a:t>visits for </a:t>
            </a:r>
            <a:r>
              <a:rPr lang="en-US" sz="3200" dirty="0" smtClean="0">
                <a:solidFill>
                  <a:srgbClr val="000000"/>
                </a:solidFill>
              </a:rPr>
              <a:t>schools and CMS families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920068"/>
            <a:ext cx="8229600" cy="2027481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2800" dirty="0">
                <a:solidFill>
                  <a:srgbClr val="000000"/>
                </a:solidFill>
              </a:rPr>
              <a:t>S</a:t>
            </a:r>
            <a:r>
              <a:rPr lang="en-US" sz="2800" dirty="0" smtClean="0">
                <a:solidFill>
                  <a:srgbClr val="000000"/>
                </a:solidFill>
              </a:rPr>
              <a:t>chools </a:t>
            </a:r>
            <a:r>
              <a:rPr lang="en-US" sz="2800" dirty="0">
                <a:solidFill>
                  <a:srgbClr val="000000"/>
                </a:solidFill>
              </a:rPr>
              <a:t>(morning) </a:t>
            </a:r>
            <a:r>
              <a:rPr lang="en-US" sz="2800" dirty="0" smtClean="0">
                <a:solidFill>
                  <a:srgbClr val="000000"/>
                </a:solidFill>
              </a:rPr>
              <a:t>and CMS relatives </a:t>
            </a:r>
            <a:r>
              <a:rPr lang="en-US" sz="2800" dirty="0" smtClean="0">
                <a:solidFill>
                  <a:srgbClr val="000000"/>
                </a:solidFill>
              </a:rPr>
              <a:t>(evening) </a:t>
            </a:r>
            <a:endParaRPr lang="en-US" sz="2800" dirty="0" smtClean="0">
              <a:solidFill>
                <a:srgbClr val="000000"/>
              </a:solidFill>
            </a:endParaRPr>
          </a:p>
          <a:p>
            <a:pPr lvl="1"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Only visits underground</a:t>
            </a:r>
          </a:p>
          <a:p>
            <a:pPr lvl="1"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No surface activities</a:t>
            </a:r>
          </a:p>
          <a:p>
            <a:pPr marL="457200" lvl="1" indent="0">
              <a:buNone/>
            </a:pPr>
            <a:endParaRPr lang="en-US" sz="24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7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4-03-31 at 5.21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" b="8403"/>
          <a:stretch>
            <a:fillRect/>
          </a:stretch>
        </p:blipFill>
        <p:spPr>
          <a:xfrm>
            <a:off x="509311" y="1291410"/>
            <a:ext cx="3874164" cy="274276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80147" y="148410"/>
            <a:ext cx="10134021" cy="1143000"/>
          </a:xfrm>
        </p:spPr>
        <p:txBody>
          <a:bodyPr>
            <a:noAutofit/>
          </a:bodyPr>
          <a:lstStyle/>
          <a:p>
            <a:pPr marL="0" indent="0"/>
            <a:r>
              <a:rPr lang="en-US" sz="5400" b="1" dirty="0">
                <a:solidFill>
                  <a:srgbClr val="000000"/>
                </a:solidFill>
              </a:rPr>
              <a:t>4</a:t>
            </a:r>
            <a:r>
              <a:rPr lang="en-US" sz="5400" b="1" dirty="0" smtClean="0">
                <a:solidFill>
                  <a:srgbClr val="000000"/>
                </a:solidFill>
              </a:rPr>
              <a:t>. Plans for LHC expo at P5</a:t>
            </a:r>
          </a:p>
        </p:txBody>
      </p:sp>
      <p:pic>
        <p:nvPicPr>
          <p:cNvPr id="8" name="Picture 7" descr="Screen shot 2014-03-31 at 5.22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864" y="1291410"/>
            <a:ext cx="4104586" cy="2805546"/>
          </a:xfrm>
          <a:prstGeom prst="rect">
            <a:avLst/>
          </a:prstGeom>
        </p:spPr>
      </p:pic>
      <p:pic>
        <p:nvPicPr>
          <p:cNvPr id="9" name="Picture 8" descr="Screen shot 2014-03-31 at 5.25.3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037" y="3333644"/>
            <a:ext cx="4048356" cy="302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9311" y="4293317"/>
            <a:ext cx="191172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6 real LHC objects: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1) Warm </a:t>
            </a:r>
            <a:r>
              <a:rPr lang="en-US" sz="1000" dirty="0">
                <a:solidFill>
                  <a:srgbClr val="000000"/>
                </a:solidFill>
              </a:rPr>
              <a:t>section of beam-pipe with getter </a:t>
            </a:r>
          </a:p>
          <a:p>
            <a:r>
              <a:rPr lang="en-US" sz="1000" dirty="0">
                <a:solidFill>
                  <a:srgbClr val="000000"/>
                </a:solidFill>
              </a:rPr>
              <a:t>2) Beam Position Monitor</a:t>
            </a:r>
          </a:p>
          <a:p>
            <a:r>
              <a:rPr lang="en-US" sz="1000" dirty="0">
                <a:solidFill>
                  <a:srgbClr val="000000"/>
                </a:solidFill>
              </a:rPr>
              <a:t>3) Cold section of beam-pipe with beam screen</a:t>
            </a:r>
          </a:p>
          <a:p>
            <a:r>
              <a:rPr lang="en-US" sz="1000" dirty="0">
                <a:solidFill>
                  <a:srgbClr val="000000"/>
                </a:solidFill>
              </a:rPr>
              <a:t>4) Dipole slice</a:t>
            </a:r>
          </a:p>
          <a:p>
            <a:r>
              <a:rPr lang="en-US" sz="1000" dirty="0">
                <a:solidFill>
                  <a:srgbClr val="000000"/>
                </a:solidFill>
              </a:rPr>
              <a:t>5) Short cross section of collared dipole coil</a:t>
            </a:r>
          </a:p>
          <a:p>
            <a:r>
              <a:rPr lang="en-US" sz="1000" dirty="0">
                <a:solidFill>
                  <a:srgbClr val="000000"/>
                </a:solidFill>
              </a:rPr>
              <a:t>6) Beam-pipe connection showing PIMs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44343" y="4098553"/>
            <a:ext cx="2142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LHC tunnel wall: look and feel as inside the tunnel (idea from the London Science Museum)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0584" y="4744884"/>
            <a:ext cx="2142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Aimed to be ready for CERN 60’s anniversary event, end of May.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2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0000"/>
                </a:solidFill>
              </a:rPr>
              <a:t>5. CMS Virtual Visits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 component of CMS E&amp;O activities in: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chools, science museums, science fairs, etc.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CMS organizes </a:t>
            </a:r>
            <a:r>
              <a:rPr lang="en-US" i="1" dirty="0" smtClean="0">
                <a:solidFill>
                  <a:prstClr val="black"/>
                </a:solidFill>
              </a:rPr>
              <a:t>underground</a:t>
            </a:r>
            <a:r>
              <a:rPr lang="en-US" dirty="0" smtClean="0">
                <a:solidFill>
                  <a:prstClr val="black"/>
                </a:solidFill>
              </a:rPr>
              <a:t> VVs since 2010. Yet, in 2014: 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j</a:t>
            </a:r>
            <a:r>
              <a:rPr lang="en-US" dirty="0" smtClean="0">
                <a:solidFill>
                  <a:prstClr val="black"/>
                </a:solidFill>
              </a:rPr>
              <a:t>oint effort with CERN EDU Group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large-scale VVs by schools across Europe and beyond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c</a:t>
            </a:r>
            <a:r>
              <a:rPr lang="en-US" dirty="0" smtClean="0">
                <a:solidFill>
                  <a:prstClr val="black"/>
                </a:solidFill>
              </a:rPr>
              <a:t>ollaboration with </a:t>
            </a:r>
            <a:r>
              <a:rPr lang="en-US" dirty="0" err="1" smtClean="0">
                <a:solidFill>
                  <a:prstClr val="black"/>
                </a:solidFill>
              </a:rPr>
              <a:t>IceCube</a:t>
            </a:r>
            <a:r>
              <a:rPr lang="en-US" dirty="0" smtClean="0">
                <a:solidFill>
                  <a:prstClr val="black"/>
                </a:solidFill>
              </a:rPr>
              <a:t>, developing VVs programme for US and European schools</a:t>
            </a:r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03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0000"/>
                </a:solidFill>
              </a:rPr>
              <a:t>5</a:t>
            </a:r>
            <a:r>
              <a:rPr lang="en-US" sz="5400" b="1" dirty="0">
                <a:solidFill>
                  <a:srgbClr val="000000"/>
                </a:solidFill>
              </a:rPr>
              <a:t>.</a:t>
            </a:r>
            <a:r>
              <a:rPr lang="en-US" sz="5400" b="1" dirty="0" smtClean="0">
                <a:solidFill>
                  <a:srgbClr val="000000"/>
                </a:solidFill>
              </a:rPr>
              <a:t> CMS Virtual Visits</a:t>
            </a:r>
            <a:endParaRPr lang="en-US" sz="5400" dirty="0">
              <a:solidFill>
                <a:srgbClr val="000000"/>
              </a:solidFill>
            </a:endParaRPr>
          </a:p>
        </p:txBody>
      </p:sp>
      <p:pic>
        <p:nvPicPr>
          <p:cNvPr id="6" name="Content Placeholder 5" descr="cms-virtual-tour_greece_12feb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-11086" y="3956070"/>
            <a:ext cx="4359014" cy="2397285"/>
          </a:xfrm>
        </p:spPr>
      </p:pic>
      <p:sp>
        <p:nvSpPr>
          <p:cNvPr id="8" name="TextBox 7"/>
          <p:cNvSpPr txBox="1"/>
          <p:nvPr/>
        </p:nvSpPr>
        <p:spPr>
          <a:xfrm>
            <a:off x="4379677" y="4464626"/>
            <a:ext cx="44448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12 Feb 2014</a:t>
            </a:r>
          </a:p>
          <a:p>
            <a:r>
              <a:rPr lang="en-US" sz="1600" dirty="0" smtClean="0"/>
              <a:t>CMS engineer </a:t>
            </a:r>
            <a:r>
              <a:rPr lang="en-US" sz="1600" dirty="0" err="1"/>
              <a:t>Andromachi</a:t>
            </a:r>
            <a:r>
              <a:rPr lang="en-US" sz="1600" dirty="0"/>
              <a:t> </a:t>
            </a:r>
            <a:r>
              <a:rPr lang="en-US" sz="1600" dirty="0" err="1"/>
              <a:t>Tsirou</a:t>
            </a:r>
            <a:r>
              <a:rPr lang="en-US" sz="1600" dirty="0"/>
              <a:t> leads a virtual tour of the CMS detector, with over 500 students tuning in from </a:t>
            </a:r>
            <a:r>
              <a:rPr lang="en-US" sz="1600" dirty="0" smtClean="0"/>
              <a:t>seven different locations in Greece. </a:t>
            </a:r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err="1">
                <a:hlinkClick r:id="rId3"/>
              </a:rPr>
              <a:t>home.web.cern.ch</a:t>
            </a:r>
            <a:r>
              <a:rPr lang="en-US" sz="1600" dirty="0">
                <a:hlinkClick r:id="rId3"/>
              </a:rPr>
              <a:t>/students-educators/updates/2014/02/students-visit-heart-</a:t>
            </a:r>
            <a:r>
              <a:rPr lang="en-US" sz="1600" dirty="0" err="1">
                <a:hlinkClick r:id="rId3"/>
              </a:rPr>
              <a:t>cms</a:t>
            </a:r>
            <a:r>
              <a:rPr lang="en-US" sz="1600" dirty="0">
                <a:hlinkClick r:id="rId3"/>
              </a:rPr>
              <a:t>-detector</a:t>
            </a:r>
            <a:endParaRPr lang="en-US" sz="1600" dirty="0"/>
          </a:p>
        </p:txBody>
      </p:sp>
      <p:pic>
        <p:nvPicPr>
          <p:cNvPr id="9" name="Picture 8" descr="icecube_screensho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6253" r="1563" b="4713"/>
          <a:stretch/>
        </p:blipFill>
        <p:spPr>
          <a:xfrm>
            <a:off x="-16280" y="1417638"/>
            <a:ext cx="5496488" cy="25384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96487" y="1319958"/>
            <a:ext cx="35233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23 Jan 2014</a:t>
            </a:r>
          </a:p>
          <a:p>
            <a:r>
              <a:rPr lang="en-US" sz="1600" i="1" dirty="0" smtClean="0"/>
              <a:t>Angelos </a:t>
            </a:r>
            <a:r>
              <a:rPr lang="en-US" sz="1600" i="1" dirty="0"/>
              <a:t>Alexopoulos and </a:t>
            </a:r>
            <a:r>
              <a:rPr lang="en-US" sz="1600" i="1" dirty="0" err="1"/>
              <a:t>Zoltan</a:t>
            </a:r>
            <a:r>
              <a:rPr lang="en-US" sz="1600" i="1" dirty="0"/>
              <a:t> </a:t>
            </a:r>
            <a:r>
              <a:rPr lang="en-US" sz="1600" i="1" dirty="0" err="1"/>
              <a:t>Szillasi</a:t>
            </a:r>
            <a:r>
              <a:rPr lang="en-US" sz="1600" i="1" dirty="0"/>
              <a:t> in the CMS Control Room, Jim Madsen at the Wisconsin </a:t>
            </a:r>
            <a:r>
              <a:rPr lang="en-US" sz="1600" i="1" dirty="0" err="1"/>
              <a:t>IceCube</a:t>
            </a:r>
            <a:r>
              <a:rPr lang="en-US" sz="1600" i="1" dirty="0"/>
              <a:t> Particle Astrophysics Center (WIPAC), students in Athens, Michael Hoch in the CMS Control Room, a detail of the CMS detector as shown by Noemi </a:t>
            </a:r>
            <a:r>
              <a:rPr lang="en-US" sz="1600" i="1" dirty="0" err="1"/>
              <a:t>Beni</a:t>
            </a:r>
            <a:r>
              <a:rPr lang="en-US" sz="1600" i="1" dirty="0"/>
              <a:t>, and students in the </a:t>
            </a:r>
            <a:r>
              <a:rPr lang="en-US" sz="1600" i="1" dirty="0" smtClean="0"/>
              <a:t>US. </a:t>
            </a:r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err="1">
                <a:hlinkClick r:id="rId5"/>
              </a:rPr>
              <a:t>home.web.cern.ch</a:t>
            </a:r>
            <a:r>
              <a:rPr lang="en-US" sz="1600" dirty="0">
                <a:hlinkClick r:id="rId5"/>
              </a:rPr>
              <a:t>/students-educators/updates/2014/01/</a:t>
            </a:r>
            <a:r>
              <a:rPr lang="en-US" sz="1600" dirty="0" err="1">
                <a:hlinkClick r:id="rId5"/>
              </a:rPr>
              <a:t>cern</a:t>
            </a:r>
            <a:r>
              <a:rPr lang="en-US" sz="1600" dirty="0">
                <a:hlinkClick r:id="rId5"/>
              </a:rPr>
              <a:t>-connects-</a:t>
            </a:r>
            <a:r>
              <a:rPr lang="en-US" sz="1600" dirty="0" err="1">
                <a:hlinkClick r:id="rId5"/>
              </a:rPr>
              <a:t>icecube</a:t>
            </a:r>
            <a:r>
              <a:rPr lang="en-US" sz="1600" dirty="0">
                <a:hlinkClick r:id="rId5"/>
              </a:rPr>
              <a:t>-bring-science-schools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15298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</TotalTime>
  <Words>1726</Words>
  <Application>Microsoft Macintosh PowerPoint</Application>
  <PresentationFormat>On-screen Show (4:3)</PresentationFormat>
  <Paragraphs>199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CMS Outreach Report</vt:lpstr>
      <vt:lpstr>1. New set of CMS Posters</vt:lpstr>
      <vt:lpstr>1. New set of CMS Posters</vt:lpstr>
      <vt:lpstr>2. CERN 60th Anniversary </vt:lpstr>
      <vt:lpstr>2. CERN 60th Anniversary </vt:lpstr>
      <vt:lpstr>3. CERN 60th Anniversary </vt:lpstr>
      <vt:lpstr>4. Plans for LHC expo at P5</vt:lpstr>
      <vt:lpstr>5. CMS Virtual Visits</vt:lpstr>
      <vt:lpstr>5. CMS Virtual Visits</vt:lpstr>
      <vt:lpstr>5. CMS Virtual Visits</vt:lpstr>
      <vt:lpstr>6. CMS Comic Book</vt:lpstr>
      <vt:lpstr>7. CMS Masterclass</vt:lpstr>
      <vt:lpstr>7. CMS Masterclass</vt:lpstr>
      <vt:lpstr>8. In the shoes of a researcher</vt:lpstr>
      <vt:lpstr>9. CMS Open Data</vt:lpstr>
      <vt:lpstr>10. CMS graphics news (i)</vt:lpstr>
      <vt:lpstr>10. CMS graphics news (ii)</vt:lpstr>
      <vt:lpstr>11. News and Blog</vt:lpstr>
      <vt:lpstr>12. Art@CMS, Science&amp;Art</vt:lpstr>
      <vt:lpstr>12. Art@CMS, Science&amp;Art</vt:lpstr>
      <vt:lpstr>12. Art@CMS,  CMS image an icon for HEP</vt:lpstr>
      <vt:lpstr>12. Art@CMS, Science&amp;Art</vt:lpstr>
      <vt:lpstr>Other activities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Communication Group Report</dc:title>
  <dc:creator>Marzena Lapka</dc:creator>
  <cp:lastModifiedBy>Achintya Rao</cp:lastModifiedBy>
  <cp:revision>82</cp:revision>
  <cp:lastPrinted>2014-04-02T12:38:32Z</cp:lastPrinted>
  <dcterms:created xsi:type="dcterms:W3CDTF">2014-03-27T21:40:07Z</dcterms:created>
  <dcterms:modified xsi:type="dcterms:W3CDTF">2014-05-18T13:31:14Z</dcterms:modified>
</cp:coreProperties>
</file>