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A42BC"/>
    <a:srgbClr val="50D3CD"/>
    <a:srgbClr val="3DD5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585" autoAdjust="0"/>
  </p:normalViewPr>
  <p:slideViewPr>
    <p:cSldViewPr snapToGrid="0" snapToObjects="1">
      <p:cViewPr>
        <p:scale>
          <a:sx n="75" d="100"/>
          <a:sy n="75" d="100"/>
        </p:scale>
        <p:origin x="-1504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B621-BEB0-CF45-A926-F8349B966F72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79A5-0D56-5345-B82F-5BECBBB47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B621-BEB0-CF45-A926-F8349B966F72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79A5-0D56-5345-B82F-5BECBBB47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B621-BEB0-CF45-A926-F8349B966F72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79A5-0D56-5345-B82F-5BECBBB47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B621-BEB0-CF45-A926-F8349B966F72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79A5-0D56-5345-B82F-5BECBBB47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B621-BEB0-CF45-A926-F8349B966F72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79A5-0D56-5345-B82F-5BECBBB47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B621-BEB0-CF45-A926-F8349B966F72}" type="datetimeFigureOut">
              <a:rPr lang="en-US" smtClean="0"/>
              <a:t>5/5/14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79A5-0D56-5345-B82F-5BECBBB47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B621-BEB0-CF45-A926-F8349B966F72}" type="datetimeFigureOut">
              <a:rPr lang="en-US" smtClean="0"/>
              <a:t>5/5/14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79A5-0D56-5345-B82F-5BECBBB47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B621-BEB0-CF45-A926-F8349B966F72}" type="datetimeFigureOut">
              <a:rPr lang="en-US" smtClean="0"/>
              <a:t>5/5/14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79A5-0D56-5345-B82F-5BECBBB47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B621-BEB0-CF45-A926-F8349B966F72}" type="datetimeFigureOut">
              <a:rPr lang="en-US" smtClean="0"/>
              <a:t>5/5/14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79A5-0D56-5345-B82F-5BECBBB47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B621-BEB0-CF45-A926-F8349B966F72}" type="datetimeFigureOut">
              <a:rPr lang="en-US" smtClean="0"/>
              <a:t>5/5/14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79A5-0D56-5345-B82F-5BECBBB4749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B621-BEB0-CF45-A926-F8349B966F72}" type="datetimeFigureOut">
              <a:rPr lang="en-US" smtClean="0"/>
              <a:t>5/5/14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4979A5-0D56-5345-B82F-5BECBBB474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14979A5-0D56-5345-B82F-5BECBBB4749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92DB621-BEB0-CF45-A926-F8349B966F72}" type="datetimeFigureOut">
              <a:rPr lang="en-US" smtClean="0"/>
              <a:t>5/5/14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7.jpeg"/><Relationship Id="rId5" Type="http://schemas.microsoft.com/office/2007/relationships/hdphoto" Target="../media/hdphoto2.wdp"/><Relationship Id="rId6" Type="http://schemas.openxmlformats.org/officeDocument/2006/relationships/image" Target="../media/image8.jpeg"/><Relationship Id="rId7" Type="http://schemas.microsoft.com/office/2007/relationships/hdphoto" Target="../media/hdphoto3.wdp"/><Relationship Id="rId8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dirty="0" err="1" smtClean="0"/>
              <a:t>AEgIS</a:t>
            </a:r>
            <a:r>
              <a:rPr lang="en-US" dirty="0" smtClean="0"/>
              <a:t> and</a:t>
            </a:r>
            <a:br>
              <a:rPr lang="en-US" dirty="0" smtClean="0"/>
            </a:br>
            <a:r>
              <a:rPr lang="en-US" dirty="0" err="1" smtClean="0"/>
              <a:t>Antiprotonic</a:t>
            </a:r>
            <a:r>
              <a:rPr lang="en-US" dirty="0" smtClean="0"/>
              <a:t> Lithium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7543800" cy="1066800"/>
          </a:xfrm>
        </p:spPr>
        <p:txBody>
          <a:bodyPr/>
          <a:lstStyle/>
          <a:p>
            <a:pPr algn="r"/>
            <a:r>
              <a:rPr lang="en-US" dirty="0" smtClean="0"/>
              <a:t>Conrad Roman :: Logan Kageorge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030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7620000" cy="4847079"/>
          </a:xfrm>
        </p:spPr>
        <p:txBody>
          <a:bodyPr/>
          <a:lstStyle/>
          <a:p>
            <a:r>
              <a:rPr lang="en-US" sz="3600" dirty="0" err="1" smtClean="0"/>
              <a:t>AEgIS</a:t>
            </a:r>
            <a:r>
              <a:rPr lang="en-US" sz="3600" dirty="0" smtClean="0"/>
              <a:t>: Antimatter Experiment – Gravity, Interferometry, Spectroscopy</a:t>
            </a:r>
          </a:p>
          <a:p>
            <a:endParaRPr lang="en-US" sz="3600" dirty="0"/>
          </a:p>
          <a:p>
            <a:r>
              <a:rPr lang="en-US" sz="3600" dirty="0" smtClean="0"/>
              <a:t>We want to simulate the energy degrading of an antiproton beam to prepare it for creating </a:t>
            </a:r>
            <a:r>
              <a:rPr lang="en-US" sz="3600" dirty="0" err="1"/>
              <a:t>a</a:t>
            </a:r>
            <a:r>
              <a:rPr lang="en-US" sz="3600" dirty="0" err="1" smtClean="0"/>
              <a:t>ntiprotonic</a:t>
            </a:r>
            <a:r>
              <a:rPr lang="en-US" sz="3600" dirty="0" smtClean="0"/>
              <a:t> lithium</a:t>
            </a:r>
          </a:p>
          <a:p>
            <a:endParaRPr lang="en-US" sz="3600" dirty="0" smtClean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574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Old Schematic</a:t>
            </a:r>
            <a:endParaRPr lang="en-US" dirty="0"/>
          </a:p>
        </p:txBody>
      </p:sp>
      <p:pic>
        <p:nvPicPr>
          <p:cNvPr id="4" name="Picture 3" descr="Project Schematic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4"/>
          <a:stretch/>
        </p:blipFill>
        <p:spPr>
          <a:xfrm>
            <a:off x="1066800" y="1417638"/>
            <a:ext cx="7010400" cy="504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041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05-02 at 11.29.3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881" y="0"/>
            <a:ext cx="927988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New Simulation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 descr="Screen Shot 2014-05-02 at 11.34.0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16" y="1417638"/>
            <a:ext cx="665925" cy="150187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966341" y="2416004"/>
            <a:ext cx="911121" cy="96640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11120" y="1670489"/>
            <a:ext cx="1104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Variable Degrader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10" descr="Screen Shot 2014-05-02 at 11.43.33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850" y="4434259"/>
            <a:ext cx="2087952" cy="1745462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3119900" y="3962247"/>
            <a:ext cx="2526838" cy="125107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37414" y="5329540"/>
            <a:ext cx="2278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FFFF"/>
                </a:solidFill>
              </a:rPr>
              <a:t>Collimator and Constant Degrader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0416" y="5487033"/>
            <a:ext cx="1867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FFFF"/>
                </a:solidFill>
              </a:rPr>
              <a:t>Plastic Pion Scintillators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711804" y="4832570"/>
            <a:ext cx="456107" cy="65446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811850" y="3410549"/>
            <a:ext cx="219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Silicon Detectors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570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Screen Shot 2014-05-02 at 11.56.36 AM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57701"/>
            <a:ext cx="9144000" cy="32322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3780817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Gamma Filter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 descr="Screen Shot 2014-05-02 at 11.53.04 AM.png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601" b="-7124"/>
          <a:stretch/>
        </p:blipFill>
        <p:spPr>
          <a:xfrm>
            <a:off x="0" y="0"/>
            <a:ext cx="9144000" cy="39871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93647"/>
            <a:ext cx="1137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Unfiltered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1569" y="2606942"/>
            <a:ext cx="2282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Antiproton       </a:t>
            </a:r>
            <a:r>
              <a:rPr lang="en-US" dirty="0" smtClean="0">
                <a:solidFill>
                  <a:srgbClr val="3DD557"/>
                </a:solidFill>
              </a:rPr>
              <a:t>Photon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Neutron</a:t>
            </a:r>
            <a:r>
              <a:rPr lang="en-US" dirty="0" smtClean="0"/>
              <a:t>             </a:t>
            </a:r>
            <a:r>
              <a:rPr lang="en-US" dirty="0" smtClean="0">
                <a:solidFill>
                  <a:srgbClr val="50D3CD"/>
                </a:solidFill>
              </a:rPr>
              <a:t>Proton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Electron</a:t>
            </a:r>
            <a:r>
              <a:rPr lang="en-US" dirty="0" smtClean="0"/>
              <a:t>          </a:t>
            </a:r>
            <a:r>
              <a:rPr lang="en-US" dirty="0" smtClean="0">
                <a:solidFill>
                  <a:srgbClr val="3366FF"/>
                </a:solidFill>
              </a:rPr>
              <a:t>Positron</a:t>
            </a:r>
          </a:p>
          <a:p>
            <a:pPr algn="ctr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Pi</a:t>
            </a:r>
            <a:r>
              <a:rPr lang="en-US" baseline="30000" dirty="0" smtClean="0">
                <a:solidFill>
                  <a:schemeClr val="bg1">
                    <a:lumMod val="65000"/>
                  </a:schemeClr>
                </a:solidFill>
              </a:rPr>
              <a:t>+</a:t>
            </a:r>
            <a:r>
              <a:rPr lang="en-US" baseline="30000" dirty="0" smtClean="0"/>
              <a:t>                                               </a:t>
            </a:r>
            <a:r>
              <a:rPr lang="en-US" dirty="0" smtClean="0">
                <a:solidFill>
                  <a:srgbClr val="BA42BC"/>
                </a:solidFill>
              </a:rPr>
              <a:t>Pi</a:t>
            </a:r>
            <a:r>
              <a:rPr lang="en-US" baseline="30000" dirty="0" smtClean="0">
                <a:solidFill>
                  <a:srgbClr val="BA42BC"/>
                </a:solidFill>
              </a:rPr>
              <a:t>-</a:t>
            </a:r>
            <a:endParaRPr lang="en-US" dirty="0">
              <a:solidFill>
                <a:srgbClr val="BA42BC"/>
              </a:solidFill>
            </a:endParaRPr>
          </a:p>
        </p:txBody>
      </p:sp>
      <p:pic>
        <p:nvPicPr>
          <p:cNvPr id="12" name="Picture 11" descr="Screen Shot 2014-05-03 at 3.03.44 PM.png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795" r="8964"/>
          <a:stretch/>
        </p:blipFill>
        <p:spPr>
          <a:xfrm>
            <a:off x="-3" y="4022402"/>
            <a:ext cx="9089138" cy="2839888"/>
          </a:xfrm>
          <a:prstGeom prst="rect">
            <a:avLst/>
          </a:prstGeom>
        </p:spPr>
      </p:pic>
      <p:pic>
        <p:nvPicPr>
          <p:cNvPr id="11" name="Picture 10" descr="Screen Shot 2014-05-03 at 3.03.44 PM.png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795" r="8964"/>
          <a:stretch/>
        </p:blipFill>
        <p:spPr>
          <a:xfrm>
            <a:off x="-3" y="940929"/>
            <a:ext cx="9089138" cy="283988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57200" y="3850078"/>
            <a:ext cx="1457062" cy="21513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" y="0"/>
            <a:ext cx="9144000" cy="96297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166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5-02 at 12.06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854"/>
            <a:ext cx="9144000" cy="3631644"/>
          </a:xfrm>
          <a:prstGeom prst="rect">
            <a:avLst/>
          </a:prstGeom>
        </p:spPr>
      </p:pic>
      <p:pic>
        <p:nvPicPr>
          <p:cNvPr id="5" name="Picture 4" descr="Screen Shot 2014-05-02 at 12.09.5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7348"/>
            <a:ext cx="9144000" cy="34049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53198" y="2236531"/>
            <a:ext cx="1886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No Magnetic Field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82193" y="5641451"/>
            <a:ext cx="1960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B = 0.2 Tesla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336435" y="5845114"/>
            <a:ext cx="855902" cy="0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62080" y="5508143"/>
            <a:ext cx="21100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</a:rPr>
              <a:t> B⊗         v</a:t>
            </a:r>
          </a:p>
          <a:p>
            <a:r>
              <a:rPr lang="en-US" sz="3600" dirty="0" smtClean="0">
                <a:solidFill>
                  <a:srgbClr val="FFFFFF"/>
                </a:solidFill>
              </a:rPr>
              <a:t> F</a:t>
            </a:r>
            <a:endParaRPr lang="en-US" sz="36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225996" y="6010783"/>
            <a:ext cx="13805" cy="560748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Screen Shot 2014-05-03 at 3.03.44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6" r="21026"/>
          <a:stretch/>
        </p:blipFill>
        <p:spPr>
          <a:xfrm>
            <a:off x="-1" y="3473547"/>
            <a:ext cx="9049473" cy="3398723"/>
          </a:xfrm>
          <a:prstGeom prst="rect">
            <a:avLst/>
          </a:prstGeom>
        </p:spPr>
      </p:pic>
      <p:pic>
        <p:nvPicPr>
          <p:cNvPr id="23" name="Picture 22" descr="Screen Shot 2014-05-03 at 3.03.44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0" r="14330"/>
          <a:stretch/>
        </p:blipFill>
        <p:spPr>
          <a:xfrm>
            <a:off x="0" y="214071"/>
            <a:ext cx="9110245" cy="325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371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4-05-05 at 1.51.18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24656" b="39974"/>
          <a:stretch/>
        </p:blipFill>
        <p:spPr>
          <a:xfrm>
            <a:off x="-119067" y="0"/>
            <a:ext cx="9382134" cy="1978486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-38827" y="1866745"/>
            <a:ext cx="9340722" cy="516037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creen Shot 2014-05-05 at 1.43.5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3897"/>
            <a:ext cx="4572000" cy="2426607"/>
          </a:xfrm>
          <a:prstGeom prst="rect">
            <a:avLst/>
          </a:prstGeom>
        </p:spPr>
      </p:pic>
      <p:pic>
        <p:nvPicPr>
          <p:cNvPr id="5" name="Picture 4" descr="Screen Shot 2014-05-05 at 1.44.2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78486"/>
            <a:ext cx="4572000" cy="2442018"/>
          </a:xfrm>
          <a:prstGeom prst="rect">
            <a:avLst/>
          </a:prstGeom>
        </p:spPr>
      </p:pic>
      <p:pic>
        <p:nvPicPr>
          <p:cNvPr id="6" name="Picture 5" descr="Screen Shot 2014-05-05 at 1.44.35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20504"/>
            <a:ext cx="4572000" cy="2437496"/>
          </a:xfrm>
          <a:prstGeom prst="rect">
            <a:avLst/>
          </a:prstGeom>
        </p:spPr>
      </p:pic>
      <p:pic>
        <p:nvPicPr>
          <p:cNvPr id="8" name="Picture 7" descr="Screen Shot 2014-05-05 at 1.49.08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420504"/>
            <a:ext cx="4572000" cy="2451063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3382193" y="1256322"/>
            <a:ext cx="1339072" cy="722164"/>
          </a:xfrm>
          <a:prstGeom prst="straightConnector1">
            <a:avLst/>
          </a:prstGeom>
          <a:ln w="9525" cmpd="sng">
            <a:solidFill>
              <a:srgbClr val="FFFF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798045" y="1256322"/>
            <a:ext cx="262292" cy="722164"/>
          </a:xfrm>
          <a:prstGeom prst="straightConnector1">
            <a:avLst/>
          </a:prstGeom>
          <a:ln w="9525" cmpd="sng">
            <a:solidFill>
              <a:srgbClr val="3DD557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910191" y="1256322"/>
            <a:ext cx="167009" cy="3271960"/>
          </a:xfrm>
          <a:prstGeom prst="straightConnector1">
            <a:avLst/>
          </a:prstGeom>
          <a:ln w="9525" cmpd="sng"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445168" y="1256322"/>
            <a:ext cx="2388243" cy="3271960"/>
          </a:xfrm>
          <a:prstGeom prst="straightConnector1">
            <a:avLst/>
          </a:prstGeom>
          <a:ln w="9525" cmpd="sng">
            <a:solidFill>
              <a:srgbClr val="0000FF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Screen Shot 2014-05-05 at 1.50.00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827" y="1866745"/>
            <a:ext cx="9301893" cy="894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747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05-05 at 1.52.1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24443"/>
            <a:ext cx="4572000" cy="2433557"/>
          </a:xfrm>
          <a:prstGeom prst="rect">
            <a:avLst/>
          </a:prstGeom>
        </p:spPr>
      </p:pic>
      <p:pic>
        <p:nvPicPr>
          <p:cNvPr id="6" name="Picture 5" descr="Screen Shot 2014-05-05 at 1.52.3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412617"/>
            <a:ext cx="4572000" cy="2445383"/>
          </a:xfrm>
          <a:prstGeom prst="rect">
            <a:avLst/>
          </a:prstGeom>
        </p:spPr>
      </p:pic>
      <p:pic>
        <p:nvPicPr>
          <p:cNvPr id="8" name="Picture 7" descr="Screen Shot 2014-05-05 at 1.51.18 A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2" t="24656" r="9890" b="39974"/>
          <a:stretch/>
        </p:blipFill>
        <p:spPr>
          <a:xfrm>
            <a:off x="0" y="0"/>
            <a:ext cx="9144000" cy="442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944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8466666" cy="685799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Goals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By running simulations, select the optimal thickness for both the constant and variable degrader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Create a detector (emulsion, lithium foil, etc.  We’re not sure what we need to be measuring) for the end cap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6" name="Picture 5" descr="Screen Shot 2014-05-05 at 2.22.3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398" y="3188605"/>
            <a:ext cx="8466667" cy="382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424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1819</TotalTime>
  <Words>122</Words>
  <Application>Microsoft Macintosh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Adjacency</vt:lpstr>
      <vt:lpstr>AEgIS and Antiprotonic Lithium</vt:lpstr>
      <vt:lpstr>Quick Recap</vt:lpstr>
      <vt:lpstr>Our Old Schematic</vt:lpstr>
      <vt:lpstr>The New Simulation</vt:lpstr>
      <vt:lpstr>PowerPoint Presentation</vt:lpstr>
      <vt:lpstr>PowerPoint Presentation</vt:lpstr>
      <vt:lpstr>PowerPoint Presentation</vt:lpstr>
      <vt:lpstr>PowerPoint Presentation</vt:lpstr>
      <vt:lpstr>Goals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AEgIS</dc:title>
  <dc:creator>Logan Kageorge</dc:creator>
  <cp:lastModifiedBy>Logan Kageorge</cp:lastModifiedBy>
  <cp:revision>19</cp:revision>
  <dcterms:created xsi:type="dcterms:W3CDTF">2014-05-02T08:02:34Z</dcterms:created>
  <dcterms:modified xsi:type="dcterms:W3CDTF">2014-05-05T00:32:32Z</dcterms:modified>
</cp:coreProperties>
</file>