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331" r:id="rId3"/>
    <p:sldId id="332" r:id="rId4"/>
    <p:sldId id="334" r:id="rId5"/>
    <p:sldId id="333" r:id="rId6"/>
    <p:sldId id="335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 xmlns:mv="urn:schemas-microsoft-com:mac:vml" xmlns:mc="http://schemas.openxmlformats.org/markup-compatibility/2006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25A"/>
    <a:srgbClr val="FF33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73" autoAdjust="0"/>
    <p:restoredTop sz="73090" autoAdjust="0"/>
  </p:normalViewPr>
  <p:slideViewPr>
    <p:cSldViewPr snapToGrid="0" snapToObjects="1">
      <p:cViewPr varScale="1">
        <p:scale>
          <a:sx n="81" d="100"/>
          <a:sy n="81" d="100"/>
        </p:scale>
        <p:origin x="-125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-3080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33CF3-B0A2-714D-86E6-6B479E9B3C58}" type="datetimeFigureOut">
              <a:rPr lang="en-US" smtClean="0"/>
              <a:pPr/>
              <a:t>06/05/14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6946D-6533-404B-873D-C72F150EBC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972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799F-F550-5C40-8E74-62E3799512FE}" type="datetimeFigureOut">
              <a:rPr lang="en-US" smtClean="0"/>
              <a:pPr/>
              <a:t>06/05/14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3C4C9-71FA-2D4F-8EE7-4B36ECFC34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90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6B1C0C2-D788-D344-8265-7D596531AF9C}" type="datetime1">
              <a:rPr lang="en-US" smtClean="0"/>
              <a:t>06/05/14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</a:t>
            </a:r>
            <a:r>
              <a:rPr lang="en-US" b="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Computing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7977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E00940FB-7CB5-4F44-ACE1-228C75E3FA54}" type="datetime1">
              <a:rPr lang="en-US" smtClean="0"/>
              <a:t>06/05/14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987845" y="6323398"/>
            <a:ext cx="4646863" cy="408123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r>
              <a:rPr lang="en-US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Hammercloud</a:t>
            </a:r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deployment, </a:t>
            </a:r>
            <a:r>
              <a:rPr lang="en-US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Pablo</a:t>
            </a:r>
            <a:r>
              <a:rPr lang="en-US" b="0" cap="none" spc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.Saiz@cern.ch</a:t>
            </a:r>
            <a:endPara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772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4E52A-31E7-D84D-ADC1-16E8B51FE60E}" type="datetime1">
              <a:rPr lang="en-US" smtClean="0"/>
              <a:t>06/05/14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WLCG Monitoring Consolidation.  Pablo Saiz,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096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255B-099F-114B-99BA-C4131A622E3F}" type="datetime1">
              <a:rPr lang="en-US" smtClean="0"/>
              <a:t>06/05/14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WLCG Monitoring Consolidation.  Pablo Saiz,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8860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0798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09277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6870A64C-4247-6442-B45C-900D5626310A}" type="datetime1">
              <a:rPr lang="en-US" smtClean="0"/>
              <a:t>06/05/14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06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81001" y="1849035"/>
            <a:ext cx="8466666" cy="2037166"/>
          </a:xfrm>
        </p:spPr>
        <p:txBody>
          <a:bodyPr/>
          <a:lstStyle/>
          <a:p>
            <a:r>
              <a:rPr lang="en-US" dirty="0" err="1" smtClean="0"/>
              <a:t>Hammercloud</a:t>
            </a:r>
            <a:r>
              <a:rPr lang="en-US" dirty="0" smtClean="0"/>
              <a:t> deployment</a:t>
            </a:r>
            <a:endParaRPr lang="en-US" sz="2000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Pablo </a:t>
            </a:r>
            <a:r>
              <a:rPr lang="en-US" dirty="0" err="1" smtClean="0"/>
              <a:t>Saiz</a:t>
            </a:r>
            <a:endParaRPr lang="en-US" dirty="0" smtClean="0"/>
          </a:p>
          <a:p>
            <a:r>
              <a:rPr lang="en-US" dirty="0" smtClean="0"/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2868621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/>
          <p:cNvSpPr/>
          <p:nvPr/>
        </p:nvSpPr>
        <p:spPr>
          <a:xfrm>
            <a:off x="2810419" y="3618995"/>
            <a:ext cx="5904770" cy="25078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6461928" y="5248260"/>
            <a:ext cx="2224872" cy="878611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Submission nodes</a:t>
            </a:r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810419" y="1319440"/>
            <a:ext cx="2274723" cy="15090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deployment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40FB-7CB5-4F44-ACE1-228C75E3FA54}" type="datetime1">
              <a:rPr lang="en-US" smtClean="0"/>
              <a:t>06/05/14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an 5"/>
          <p:cNvSpPr/>
          <p:nvPr/>
        </p:nvSpPr>
        <p:spPr>
          <a:xfrm>
            <a:off x="2955656" y="1958946"/>
            <a:ext cx="914401" cy="30685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ATLAS</a:t>
            </a:r>
            <a:endParaRPr lang="en-US" dirty="0"/>
          </a:p>
        </p:txBody>
      </p:sp>
      <p:sp>
        <p:nvSpPr>
          <p:cNvPr id="7" name="Can 6"/>
          <p:cNvSpPr/>
          <p:nvPr/>
        </p:nvSpPr>
        <p:spPr>
          <a:xfrm>
            <a:off x="2955656" y="2363272"/>
            <a:ext cx="914401" cy="30685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CMS</a:t>
            </a:r>
            <a:endParaRPr lang="en-US" dirty="0"/>
          </a:p>
        </p:txBody>
      </p:sp>
      <p:sp>
        <p:nvSpPr>
          <p:cNvPr id="8" name="Can 7"/>
          <p:cNvSpPr/>
          <p:nvPr/>
        </p:nvSpPr>
        <p:spPr>
          <a:xfrm>
            <a:off x="4031678" y="1981896"/>
            <a:ext cx="914401" cy="30685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LHCb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83448" y="1520317"/>
            <a:ext cx="1469015" cy="5977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HC core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3448" y="4834344"/>
            <a:ext cx="1469015" cy="5977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HC services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83448" y="2400538"/>
            <a:ext cx="1469015" cy="5977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HC </a:t>
            </a:r>
            <a:r>
              <a:rPr lang="en-US" dirty="0" err="1" smtClean="0"/>
              <a:t>devel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23858" y="1242008"/>
            <a:ext cx="914400" cy="91440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pPr algn="ctr"/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DB on </a:t>
            </a:r>
          </a:p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Demand</a:t>
            </a:r>
            <a:endPara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847561" y="3751849"/>
            <a:ext cx="1062685" cy="39179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voatlas49</a:t>
            </a:r>
            <a:endParaRPr lang="en-US" sz="1600" dirty="0"/>
          </a:p>
        </p:txBody>
      </p:sp>
      <p:sp>
        <p:nvSpPr>
          <p:cNvPr id="25" name="Can 24"/>
          <p:cNvSpPr/>
          <p:nvPr/>
        </p:nvSpPr>
        <p:spPr>
          <a:xfrm>
            <a:off x="3267620" y="2998239"/>
            <a:ext cx="1070638" cy="29885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CRAB3</a:t>
            </a:r>
            <a:endParaRPr lang="en-US" dirty="0"/>
          </a:p>
        </p:txBody>
      </p:sp>
      <p:sp>
        <p:nvSpPr>
          <p:cNvPr id="26" name="Can 25"/>
          <p:cNvSpPr/>
          <p:nvPr/>
        </p:nvSpPr>
        <p:spPr>
          <a:xfrm>
            <a:off x="4018342" y="2390292"/>
            <a:ext cx="914401" cy="30685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Core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583448" y="3279777"/>
            <a:ext cx="1469015" cy="5977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HC CRAB</a:t>
            </a:r>
            <a:endParaRPr lang="en-US" dirty="0"/>
          </a:p>
        </p:txBody>
      </p:sp>
      <p:cxnSp>
        <p:nvCxnSpPr>
          <p:cNvPr id="29" name="Straight Arrow Connector 28"/>
          <p:cNvCxnSpPr>
            <a:stCxn id="9" idx="3"/>
            <a:endCxn id="12" idx="1"/>
          </p:cNvCxnSpPr>
          <p:nvPr/>
        </p:nvCxnSpPr>
        <p:spPr>
          <a:xfrm>
            <a:off x="2052463" y="1819168"/>
            <a:ext cx="757956" cy="254816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1" idx="3"/>
            <a:endCxn id="12" idx="1"/>
          </p:cNvCxnSpPr>
          <p:nvPr/>
        </p:nvCxnSpPr>
        <p:spPr>
          <a:xfrm flipV="1">
            <a:off x="2052463" y="2073984"/>
            <a:ext cx="757956" cy="625405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7" idx="3"/>
            <a:endCxn id="25" idx="2"/>
          </p:cNvCxnSpPr>
          <p:nvPr/>
        </p:nvCxnSpPr>
        <p:spPr>
          <a:xfrm flipV="1">
            <a:off x="2052463" y="3147664"/>
            <a:ext cx="1215157" cy="430964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041352" y="3751849"/>
            <a:ext cx="1062685" cy="39179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voatlas65</a:t>
            </a:r>
            <a:endParaRPr lang="en-US" sz="1600" dirty="0"/>
          </a:p>
        </p:txBody>
      </p:sp>
      <p:sp>
        <p:nvSpPr>
          <p:cNvPr id="38" name="Rectangle 37"/>
          <p:cNvSpPr/>
          <p:nvPr/>
        </p:nvSpPr>
        <p:spPr>
          <a:xfrm>
            <a:off x="5256437" y="3751849"/>
            <a:ext cx="1062685" cy="39179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voatlas167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6505837" y="3751849"/>
            <a:ext cx="1062685" cy="39179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voatlas284</a:t>
            </a:r>
            <a:endParaRPr lang="en-US" sz="1600" dirty="0"/>
          </a:p>
        </p:txBody>
      </p:sp>
      <p:sp>
        <p:nvSpPr>
          <p:cNvPr id="40" name="Rectangle 39"/>
          <p:cNvSpPr/>
          <p:nvPr/>
        </p:nvSpPr>
        <p:spPr>
          <a:xfrm>
            <a:off x="7648736" y="3751849"/>
            <a:ext cx="1062685" cy="39179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voatlas285</a:t>
            </a:r>
            <a:endParaRPr lang="en-US" sz="1600" dirty="0"/>
          </a:p>
        </p:txBody>
      </p:sp>
      <p:sp>
        <p:nvSpPr>
          <p:cNvPr id="45" name="Rectangle 44"/>
          <p:cNvSpPr/>
          <p:nvPr/>
        </p:nvSpPr>
        <p:spPr>
          <a:xfrm>
            <a:off x="2851329" y="4420659"/>
            <a:ext cx="572529" cy="2131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atlas1</a:t>
            </a:r>
            <a:endParaRPr lang="en-US" sz="1200" dirty="0"/>
          </a:p>
        </p:txBody>
      </p:sp>
      <p:sp>
        <p:nvSpPr>
          <p:cNvPr id="46" name="Rectangle 45"/>
          <p:cNvSpPr/>
          <p:nvPr/>
        </p:nvSpPr>
        <p:spPr>
          <a:xfrm>
            <a:off x="4045120" y="4241999"/>
            <a:ext cx="1062685" cy="3917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atlas2</a:t>
            </a:r>
            <a:endParaRPr lang="en-US" sz="1600" dirty="0"/>
          </a:p>
        </p:txBody>
      </p:sp>
      <p:sp>
        <p:nvSpPr>
          <p:cNvPr id="47" name="Rectangle 46"/>
          <p:cNvSpPr/>
          <p:nvPr/>
        </p:nvSpPr>
        <p:spPr>
          <a:xfrm>
            <a:off x="5260205" y="4420659"/>
            <a:ext cx="572529" cy="2131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atlas3</a:t>
            </a:r>
            <a:endParaRPr lang="en-US" sz="1200" dirty="0"/>
          </a:p>
        </p:txBody>
      </p:sp>
      <p:sp>
        <p:nvSpPr>
          <p:cNvPr id="48" name="Rectangle 47"/>
          <p:cNvSpPr/>
          <p:nvPr/>
        </p:nvSpPr>
        <p:spPr>
          <a:xfrm>
            <a:off x="6509605" y="4420659"/>
            <a:ext cx="572529" cy="2131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atlas5</a:t>
            </a:r>
            <a:endParaRPr lang="en-US" sz="1200" dirty="0"/>
          </a:p>
        </p:txBody>
      </p:sp>
      <p:sp>
        <p:nvSpPr>
          <p:cNvPr id="49" name="Rectangle 48"/>
          <p:cNvSpPr/>
          <p:nvPr/>
        </p:nvSpPr>
        <p:spPr>
          <a:xfrm>
            <a:off x="7652504" y="4241999"/>
            <a:ext cx="1062685" cy="3917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atlas7</a:t>
            </a:r>
            <a:endParaRPr lang="en-US" sz="1600" dirty="0"/>
          </a:p>
        </p:txBody>
      </p:sp>
      <p:sp>
        <p:nvSpPr>
          <p:cNvPr id="50" name="Rectangle 49"/>
          <p:cNvSpPr/>
          <p:nvPr/>
        </p:nvSpPr>
        <p:spPr>
          <a:xfrm>
            <a:off x="2851329" y="4920065"/>
            <a:ext cx="572529" cy="2131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cms1</a:t>
            </a:r>
            <a:endParaRPr lang="en-US" sz="1200" dirty="0"/>
          </a:p>
        </p:txBody>
      </p:sp>
      <p:sp>
        <p:nvSpPr>
          <p:cNvPr id="51" name="Rectangle 50"/>
          <p:cNvSpPr/>
          <p:nvPr/>
        </p:nvSpPr>
        <p:spPr>
          <a:xfrm>
            <a:off x="4045120" y="4741405"/>
            <a:ext cx="1062685" cy="3917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crab	</a:t>
            </a:r>
            <a:endParaRPr lang="en-US" sz="1600" dirty="0"/>
          </a:p>
        </p:txBody>
      </p:sp>
      <p:sp>
        <p:nvSpPr>
          <p:cNvPr id="52" name="Rectangle 51"/>
          <p:cNvSpPr/>
          <p:nvPr/>
        </p:nvSpPr>
        <p:spPr>
          <a:xfrm>
            <a:off x="5260205" y="4741405"/>
            <a:ext cx="1062685" cy="3917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crab1</a:t>
            </a:r>
            <a:endParaRPr lang="en-US" sz="1600" dirty="0"/>
          </a:p>
        </p:txBody>
      </p:sp>
      <p:sp>
        <p:nvSpPr>
          <p:cNvPr id="53" name="Rectangle 52"/>
          <p:cNvSpPr/>
          <p:nvPr/>
        </p:nvSpPr>
        <p:spPr>
          <a:xfrm>
            <a:off x="6509605" y="4741405"/>
            <a:ext cx="1062685" cy="3917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crab3</a:t>
            </a:r>
            <a:endParaRPr lang="en-US" sz="1600" dirty="0"/>
          </a:p>
        </p:txBody>
      </p:sp>
      <p:sp>
        <p:nvSpPr>
          <p:cNvPr id="55" name="Rectangle 54"/>
          <p:cNvSpPr/>
          <p:nvPr/>
        </p:nvSpPr>
        <p:spPr>
          <a:xfrm>
            <a:off x="2847561" y="5248260"/>
            <a:ext cx="1062685" cy="39179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vocms06</a:t>
            </a:r>
            <a:endParaRPr lang="en-US" sz="1600" dirty="0"/>
          </a:p>
        </p:txBody>
      </p:sp>
      <p:sp>
        <p:nvSpPr>
          <p:cNvPr id="56" name="Rectangle 55"/>
          <p:cNvSpPr/>
          <p:nvPr/>
        </p:nvSpPr>
        <p:spPr>
          <a:xfrm>
            <a:off x="4041352" y="5248260"/>
            <a:ext cx="1062685" cy="39179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vocms207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5256437" y="5248260"/>
            <a:ext cx="1062685" cy="39179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vocms228</a:t>
            </a:r>
            <a:endParaRPr lang="en-US" sz="1600" dirty="0"/>
          </a:p>
        </p:txBody>
      </p:sp>
      <p:sp>
        <p:nvSpPr>
          <p:cNvPr id="60" name="Rectangle 59"/>
          <p:cNvSpPr/>
          <p:nvPr/>
        </p:nvSpPr>
        <p:spPr>
          <a:xfrm>
            <a:off x="2847561" y="5735081"/>
            <a:ext cx="1062685" cy="39179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volhcb29</a:t>
            </a:r>
            <a:endParaRPr lang="en-US" sz="1600" dirty="0"/>
          </a:p>
        </p:txBody>
      </p:sp>
      <p:sp>
        <p:nvSpPr>
          <p:cNvPr id="65" name="Multiply 64"/>
          <p:cNvSpPr/>
          <p:nvPr/>
        </p:nvSpPr>
        <p:spPr>
          <a:xfrm>
            <a:off x="3736503" y="3658469"/>
            <a:ext cx="1708686" cy="282520"/>
          </a:xfrm>
          <a:prstGeom prst="mathMultiply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Multiply 65"/>
          <p:cNvSpPr/>
          <p:nvPr/>
        </p:nvSpPr>
        <p:spPr>
          <a:xfrm>
            <a:off x="4946079" y="3618996"/>
            <a:ext cx="1708686" cy="282520"/>
          </a:xfrm>
          <a:prstGeom prst="mathMultiply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Multiply 66"/>
          <p:cNvSpPr/>
          <p:nvPr/>
        </p:nvSpPr>
        <p:spPr>
          <a:xfrm>
            <a:off x="2547946" y="3618996"/>
            <a:ext cx="1708686" cy="282520"/>
          </a:xfrm>
          <a:prstGeom prst="mathMultiply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583448" y="3969182"/>
            <a:ext cx="1469015" cy="5977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HC CRAB</a:t>
            </a:r>
          </a:p>
          <a:p>
            <a:pPr algn="ctr"/>
            <a:r>
              <a:rPr lang="en-US" dirty="0" smtClean="0"/>
              <a:t>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596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current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5F8804"/>
                </a:solidFill>
              </a:rPr>
              <a:t>Clear distinction of roles </a:t>
            </a:r>
          </a:p>
          <a:p>
            <a:r>
              <a:rPr lang="en-US" dirty="0" smtClean="0">
                <a:solidFill>
                  <a:srgbClr val="5F8804"/>
                </a:solidFill>
              </a:rPr>
              <a:t>Multiple nodes for submission</a:t>
            </a:r>
          </a:p>
          <a:p>
            <a:pPr lvl="1"/>
            <a:r>
              <a:rPr lang="en-US" dirty="0" smtClean="0">
                <a:solidFill>
                  <a:srgbClr val="FF825A"/>
                </a:solidFill>
              </a:rPr>
              <a:t>With different sizes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Some of them in </a:t>
            </a:r>
            <a:r>
              <a:rPr lang="en-US" dirty="0" err="1" smtClean="0">
                <a:solidFill>
                  <a:srgbClr val="FF0000"/>
                </a:solidFill>
              </a:rPr>
              <a:t>quattor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Development machine for web UI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Using same DB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Using </a:t>
            </a:r>
            <a:r>
              <a:rPr lang="en-US" dirty="0" err="1" smtClean="0">
                <a:solidFill>
                  <a:srgbClr val="008000"/>
                </a:solidFill>
              </a:rPr>
              <a:t>openstack</a:t>
            </a:r>
            <a:r>
              <a:rPr lang="en-US" dirty="0" smtClean="0">
                <a:solidFill>
                  <a:srgbClr val="008000"/>
                </a:solidFill>
              </a:rPr>
              <a:t> project</a:t>
            </a:r>
          </a:p>
          <a:p>
            <a:pPr lvl="1"/>
            <a:r>
              <a:rPr lang="en-US" dirty="0" smtClean="0"/>
              <a:t>With multiple images: SLC5, SLC6, </a:t>
            </a:r>
            <a:r>
              <a:rPr lang="en-US" dirty="0" smtClean="0">
                <a:solidFill>
                  <a:srgbClr val="FF0000"/>
                </a:solidFill>
              </a:rPr>
              <a:t>HC v4, atlas-snap</a:t>
            </a:r>
          </a:p>
          <a:p>
            <a:r>
              <a:rPr lang="en-US" dirty="0" smtClean="0"/>
              <a:t>Software installed on core machine</a:t>
            </a:r>
          </a:p>
          <a:p>
            <a:pPr lvl="1"/>
            <a:r>
              <a:rPr lang="en-US" dirty="0" smtClean="0"/>
              <a:t>Using </a:t>
            </a:r>
            <a:r>
              <a:rPr lang="en-US" dirty="0" err="1" smtClean="0">
                <a:solidFill>
                  <a:srgbClr val="FF825A"/>
                </a:solidFill>
              </a:rPr>
              <a:t>git</a:t>
            </a:r>
            <a:r>
              <a:rPr lang="en-US" dirty="0" smtClean="0">
                <a:solidFill>
                  <a:srgbClr val="FF825A"/>
                </a:solidFill>
              </a:rPr>
              <a:t> checkout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And some manual modifications!</a:t>
            </a:r>
          </a:p>
          <a:p>
            <a:pPr lvl="1"/>
            <a:r>
              <a:rPr lang="en-US" dirty="0" err="1" smtClean="0">
                <a:solidFill>
                  <a:srgbClr val="FF825A"/>
                </a:solidFill>
              </a:rPr>
              <a:t>Nfs</a:t>
            </a:r>
            <a:r>
              <a:rPr lang="en-US" dirty="0" smtClean="0">
                <a:solidFill>
                  <a:srgbClr val="FF825A"/>
                </a:solidFill>
              </a:rPr>
              <a:t>-mounted on submission nodes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Very fast deployment cycle</a:t>
            </a:r>
            <a:r>
              <a:rPr lang="en-US" dirty="0" smtClean="0">
                <a:solidFill>
                  <a:srgbClr val="FF825A"/>
                </a:solidFill>
              </a:rPr>
              <a:t> </a:t>
            </a:r>
          </a:p>
          <a:p>
            <a:r>
              <a:rPr lang="en-US" dirty="0" smtClean="0"/>
              <a:t>Using </a:t>
            </a:r>
            <a:r>
              <a:rPr lang="en-US" dirty="0" err="1" smtClean="0">
                <a:solidFill>
                  <a:srgbClr val="008000"/>
                </a:solidFill>
              </a:rPr>
              <a:t>cvmfs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smtClean="0"/>
              <a:t>for PANDA dependencies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40FB-7CB5-4F44-ACE1-228C75E3FA54}" type="datetime1">
              <a:rPr lang="en-US" smtClean="0"/>
              <a:t>06/05/14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404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Decoupling test/production</a:t>
            </a:r>
          </a:p>
          <a:p>
            <a:pPr lvl="1"/>
            <a:r>
              <a:rPr lang="en-US" dirty="0" smtClean="0"/>
              <a:t>Like done for CRAB3</a:t>
            </a:r>
          </a:p>
          <a:p>
            <a:pPr lvl="1"/>
            <a:r>
              <a:rPr lang="en-US" dirty="0" smtClean="0"/>
              <a:t>(Decoupling of VO?)</a:t>
            </a:r>
          </a:p>
          <a:p>
            <a:r>
              <a:rPr lang="en-US" dirty="0" smtClean="0"/>
              <a:t>All submission nodes on AI</a:t>
            </a:r>
          </a:p>
          <a:p>
            <a:pPr lvl="1"/>
            <a:r>
              <a:rPr lang="en-US" dirty="0" smtClean="0"/>
              <a:t>Use puppet, and default images</a:t>
            </a:r>
          </a:p>
          <a:p>
            <a:pPr lvl="2"/>
            <a:r>
              <a:rPr lang="en-US" dirty="0" smtClean="0"/>
              <a:t>Extra configuration in manifests</a:t>
            </a:r>
          </a:p>
          <a:p>
            <a:pPr lvl="2"/>
            <a:r>
              <a:rPr lang="en-US" dirty="0" err="1" smtClean="0"/>
              <a:t>Hostgroups</a:t>
            </a:r>
            <a:r>
              <a:rPr lang="en-US" dirty="0" smtClean="0"/>
              <a:t> for core/services/submission node</a:t>
            </a:r>
          </a:p>
          <a:p>
            <a:r>
              <a:rPr lang="en-US" dirty="0"/>
              <a:t>Install software on submission nodes</a:t>
            </a:r>
          </a:p>
          <a:p>
            <a:pPr lvl="1"/>
            <a:r>
              <a:rPr lang="en-US" dirty="0"/>
              <a:t>Avoid </a:t>
            </a:r>
            <a:r>
              <a:rPr lang="en-US" dirty="0" err="1"/>
              <a:t>nfs</a:t>
            </a:r>
            <a:r>
              <a:rPr lang="en-US" dirty="0"/>
              <a:t> mounted area</a:t>
            </a:r>
          </a:p>
          <a:p>
            <a:r>
              <a:rPr lang="en-US" dirty="0" smtClean="0"/>
              <a:t>Split </a:t>
            </a:r>
            <a:r>
              <a:rPr lang="en-US" dirty="0" err="1" smtClean="0"/>
              <a:t>Hammercloud</a:t>
            </a:r>
            <a:r>
              <a:rPr lang="en-US" dirty="0" smtClean="0"/>
              <a:t> core and VO specific repo</a:t>
            </a:r>
          </a:p>
          <a:p>
            <a:r>
              <a:rPr lang="en-US" dirty="0" smtClean="0"/>
              <a:t>Automatize release procedure</a:t>
            </a:r>
          </a:p>
          <a:p>
            <a:pPr lvl="1"/>
            <a:r>
              <a:rPr lang="en-US" dirty="0" smtClean="0"/>
              <a:t>Introduce Koji as build system</a:t>
            </a:r>
          </a:p>
          <a:p>
            <a:pPr lvl="1"/>
            <a:r>
              <a:rPr lang="en-US" dirty="0" smtClean="0"/>
              <a:t>Use standard </a:t>
            </a:r>
            <a:r>
              <a:rPr lang="en-US" dirty="0" err="1" smtClean="0"/>
              <a:t>ai</a:t>
            </a:r>
            <a:r>
              <a:rPr lang="en-US" dirty="0" smtClean="0"/>
              <a:t> repo (</a:t>
            </a:r>
            <a:r>
              <a:rPr lang="en-US" dirty="0">
                <a:solidFill>
                  <a:srgbClr val="FF825A"/>
                </a:solidFill>
              </a:rPr>
              <a:t>Latency:</a:t>
            </a:r>
            <a:r>
              <a:rPr lang="en-US" dirty="0"/>
              <a:t>  </a:t>
            </a:r>
            <a:r>
              <a:rPr lang="en-US" dirty="0" smtClean="0"/>
              <a:t>15m </a:t>
            </a:r>
            <a:r>
              <a:rPr lang="en-US" dirty="0" err="1"/>
              <a:t>ai</a:t>
            </a:r>
            <a:r>
              <a:rPr lang="en-US" dirty="0"/>
              <a:t>-testing, </a:t>
            </a:r>
            <a:r>
              <a:rPr lang="en-US" dirty="0" smtClean="0"/>
              <a:t>4h </a:t>
            </a:r>
            <a:r>
              <a:rPr lang="en-US" dirty="0" err="1"/>
              <a:t>ai</a:t>
            </a:r>
            <a:r>
              <a:rPr lang="en-US" dirty="0"/>
              <a:t>-</a:t>
            </a:r>
            <a:r>
              <a:rPr lang="en-US" dirty="0" smtClean="0"/>
              <a:t>stable)</a:t>
            </a:r>
          </a:p>
          <a:p>
            <a:pPr lvl="1"/>
            <a:r>
              <a:rPr lang="en-US" dirty="0" smtClean="0"/>
              <a:t>Use automatic versioning number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40FB-7CB5-4F44-ACE1-228C75E3FA54}" type="datetime1">
              <a:rPr lang="en-US" smtClean="0"/>
              <a:t>07/05/14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80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810419" y="2485836"/>
            <a:ext cx="4845132" cy="1661726"/>
            <a:chOff x="3870057" y="4120542"/>
            <a:chExt cx="4845132" cy="1661726"/>
          </a:xfrm>
        </p:grpSpPr>
        <p:sp>
          <p:nvSpPr>
            <p:cNvPr id="68" name="Rectangle 67"/>
            <p:cNvSpPr/>
            <p:nvPr/>
          </p:nvSpPr>
          <p:spPr>
            <a:xfrm>
              <a:off x="3870057" y="4120542"/>
              <a:ext cx="4845132" cy="16617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045120" y="4241999"/>
              <a:ext cx="1062685" cy="39179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atlas2</a:t>
              </a:r>
              <a:endParaRPr lang="en-US" sz="1600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260205" y="4241999"/>
              <a:ext cx="1062685" cy="39179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atlas7</a:t>
              </a:r>
              <a:endParaRPr lang="en-US" sz="1600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45120" y="4741405"/>
              <a:ext cx="1062685" cy="39179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crab	</a:t>
              </a:r>
              <a:endParaRPr lang="en-US" sz="1600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5260205" y="4741405"/>
              <a:ext cx="1062685" cy="39179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crab1</a:t>
              </a:r>
              <a:endParaRPr lang="en-US" sz="1600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509605" y="4741405"/>
              <a:ext cx="1062685" cy="39179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crab3</a:t>
              </a:r>
              <a:endParaRPr lang="en-US" sz="1600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4045120" y="5248260"/>
              <a:ext cx="1062685" cy="39179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cms1</a:t>
              </a:r>
              <a:endParaRPr lang="en-US" sz="1600" dirty="0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5349492" y="3503842"/>
            <a:ext cx="2224872" cy="878611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Submission nodes</a:t>
            </a:r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810419" y="1359970"/>
            <a:ext cx="5337098" cy="83696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Suggested deployment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40FB-7CB5-4F44-ACE1-228C75E3FA54}" type="datetime1">
              <a:rPr lang="en-US" smtClean="0"/>
              <a:t>07/05/14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an 5"/>
          <p:cNvSpPr/>
          <p:nvPr/>
        </p:nvSpPr>
        <p:spPr>
          <a:xfrm>
            <a:off x="2955656" y="1702256"/>
            <a:ext cx="914401" cy="30685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Core</a:t>
            </a:r>
            <a:endParaRPr lang="en-US" dirty="0"/>
          </a:p>
        </p:txBody>
      </p:sp>
      <p:sp>
        <p:nvSpPr>
          <p:cNvPr id="7" name="Can 6"/>
          <p:cNvSpPr/>
          <p:nvPr/>
        </p:nvSpPr>
        <p:spPr>
          <a:xfrm>
            <a:off x="5030254" y="1717693"/>
            <a:ext cx="914401" cy="30685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CMS</a:t>
            </a:r>
            <a:endParaRPr lang="en-US" dirty="0"/>
          </a:p>
        </p:txBody>
      </p:sp>
      <p:sp>
        <p:nvSpPr>
          <p:cNvPr id="8" name="Can 7"/>
          <p:cNvSpPr/>
          <p:nvPr/>
        </p:nvSpPr>
        <p:spPr>
          <a:xfrm>
            <a:off x="4031678" y="1725206"/>
            <a:ext cx="914401" cy="30685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LHCb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83448" y="1520317"/>
            <a:ext cx="1469015" cy="5977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HC core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3448" y="2670128"/>
            <a:ext cx="1469015" cy="5977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HC services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83448" y="4481917"/>
            <a:ext cx="1469015" cy="5977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HC </a:t>
            </a:r>
            <a:r>
              <a:rPr lang="en-US" dirty="0" err="1" smtClean="0"/>
              <a:t>devel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23858" y="1242008"/>
            <a:ext cx="914400" cy="91440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pPr algn="ctr"/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DB on Demand</a:t>
            </a:r>
            <a:endPara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6" name="Can 25"/>
          <p:cNvSpPr/>
          <p:nvPr/>
        </p:nvSpPr>
        <p:spPr>
          <a:xfrm>
            <a:off x="6092940" y="1717693"/>
            <a:ext cx="914401" cy="30685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ATLAS</a:t>
            </a:r>
            <a:endParaRPr lang="en-US" dirty="0"/>
          </a:p>
        </p:txBody>
      </p:sp>
      <p:cxnSp>
        <p:nvCxnSpPr>
          <p:cNvPr id="29" name="Straight Arrow Connector 28"/>
          <p:cNvCxnSpPr>
            <a:stCxn id="9" idx="3"/>
            <a:endCxn id="12" idx="1"/>
          </p:cNvCxnSpPr>
          <p:nvPr/>
        </p:nvCxnSpPr>
        <p:spPr>
          <a:xfrm flipV="1">
            <a:off x="2052463" y="1778454"/>
            <a:ext cx="757956" cy="40714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1" idx="3"/>
            <a:endCxn id="59" idx="1"/>
          </p:cNvCxnSpPr>
          <p:nvPr/>
        </p:nvCxnSpPr>
        <p:spPr>
          <a:xfrm>
            <a:off x="2052463" y="4780768"/>
            <a:ext cx="709322" cy="67242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Can 53"/>
          <p:cNvSpPr/>
          <p:nvPr/>
        </p:nvSpPr>
        <p:spPr>
          <a:xfrm>
            <a:off x="7115089" y="1725206"/>
            <a:ext cx="914401" cy="30685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CRAB3</a:t>
            </a:r>
            <a:endParaRPr lang="en-US" sz="1600" dirty="0"/>
          </a:p>
        </p:txBody>
      </p:sp>
      <p:sp>
        <p:nvSpPr>
          <p:cNvPr id="58" name="Rectangle 57"/>
          <p:cNvSpPr/>
          <p:nvPr/>
        </p:nvSpPr>
        <p:spPr>
          <a:xfrm>
            <a:off x="583448" y="5335383"/>
            <a:ext cx="1469015" cy="5977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HC services</a:t>
            </a:r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2761785" y="4467660"/>
            <a:ext cx="5818103" cy="760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2641319" y="4390556"/>
            <a:ext cx="2242930" cy="395434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pPr algn="ctr"/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DB on  Demand</a:t>
            </a:r>
            <a:endPara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2" name="Can 61"/>
          <p:cNvSpPr/>
          <p:nvPr/>
        </p:nvSpPr>
        <p:spPr>
          <a:xfrm>
            <a:off x="2834048" y="4808192"/>
            <a:ext cx="914401" cy="30685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Core</a:t>
            </a:r>
            <a:endParaRPr lang="en-US" dirty="0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2052463" y="3070113"/>
            <a:ext cx="757956" cy="35698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Can 69"/>
          <p:cNvSpPr/>
          <p:nvPr/>
        </p:nvSpPr>
        <p:spPr>
          <a:xfrm>
            <a:off x="4868633" y="4808192"/>
            <a:ext cx="914401" cy="30685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CMS</a:t>
            </a:r>
            <a:endParaRPr lang="en-US" dirty="0"/>
          </a:p>
        </p:txBody>
      </p:sp>
      <p:sp>
        <p:nvSpPr>
          <p:cNvPr id="71" name="Can 70"/>
          <p:cNvSpPr/>
          <p:nvPr/>
        </p:nvSpPr>
        <p:spPr>
          <a:xfrm>
            <a:off x="3870057" y="4815705"/>
            <a:ext cx="914401" cy="30685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LHCb</a:t>
            </a:r>
            <a:endParaRPr lang="en-US" dirty="0"/>
          </a:p>
        </p:txBody>
      </p:sp>
      <p:sp>
        <p:nvSpPr>
          <p:cNvPr id="72" name="Can 71"/>
          <p:cNvSpPr/>
          <p:nvPr/>
        </p:nvSpPr>
        <p:spPr>
          <a:xfrm>
            <a:off x="5931319" y="4808192"/>
            <a:ext cx="914401" cy="30685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ATLAS</a:t>
            </a:r>
            <a:endParaRPr lang="en-US" dirty="0"/>
          </a:p>
        </p:txBody>
      </p:sp>
      <p:sp>
        <p:nvSpPr>
          <p:cNvPr id="73" name="Can 72"/>
          <p:cNvSpPr/>
          <p:nvPr/>
        </p:nvSpPr>
        <p:spPr>
          <a:xfrm>
            <a:off x="6953468" y="4815705"/>
            <a:ext cx="914401" cy="30685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CRAB3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82905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Git</a:t>
            </a:r>
            <a:r>
              <a:rPr lang="en-US" dirty="0" smtClean="0"/>
              <a:t> repo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Current structure:</a:t>
            </a:r>
          </a:p>
          <a:p>
            <a:pPr lvl="1"/>
            <a:r>
              <a:rPr lang="en-US" dirty="0" smtClean="0"/>
              <a:t>Single repo: </a:t>
            </a:r>
            <a:r>
              <a:rPr lang="en-US" dirty="0" err="1" smtClean="0"/>
              <a:t>hammercloud</a:t>
            </a:r>
            <a:r>
              <a:rPr lang="en-US" dirty="0" smtClean="0"/>
              <a:t> (1GB)</a:t>
            </a:r>
          </a:p>
          <a:p>
            <a:pPr lvl="1"/>
            <a:endParaRPr lang="en-US" dirty="0"/>
          </a:p>
          <a:p>
            <a:r>
              <a:rPr lang="en-US" dirty="0" smtClean="0"/>
              <a:t>Suggested:</a:t>
            </a:r>
          </a:p>
          <a:p>
            <a:pPr lvl="1"/>
            <a:r>
              <a:rPr lang="en-US" dirty="0" err="1" smtClean="0"/>
              <a:t>Hammercloud</a:t>
            </a:r>
            <a:r>
              <a:rPr lang="en-US" dirty="0" smtClean="0"/>
              <a:t>-core (6.5 MB)</a:t>
            </a:r>
          </a:p>
          <a:p>
            <a:pPr lvl="2"/>
            <a:r>
              <a:rPr lang="en-US" dirty="0" smtClean="0"/>
              <a:t>Plus </a:t>
            </a:r>
            <a:r>
              <a:rPr lang="en-US" dirty="0" err="1" smtClean="0"/>
              <a:t>MANIFEST.in</a:t>
            </a:r>
            <a:r>
              <a:rPr lang="en-US" dirty="0" smtClean="0"/>
              <a:t>, </a:t>
            </a:r>
            <a:r>
              <a:rPr lang="en-US" dirty="0" err="1" smtClean="0"/>
              <a:t>setup.cfg</a:t>
            </a:r>
            <a:r>
              <a:rPr lang="en-US" dirty="0" smtClean="0"/>
              <a:t>, </a:t>
            </a:r>
            <a:r>
              <a:rPr lang="en-US" dirty="0" err="1" smtClean="0"/>
              <a:t>setup.py</a:t>
            </a:r>
            <a:r>
              <a:rPr lang="en-US" dirty="0" smtClean="0"/>
              <a:t>, post-install</a:t>
            </a:r>
          </a:p>
          <a:p>
            <a:pPr lvl="1"/>
            <a:r>
              <a:rPr lang="en-US" dirty="0" err="1" smtClean="0"/>
              <a:t>Hammercloud</a:t>
            </a:r>
            <a:r>
              <a:rPr lang="en-US" dirty="0" smtClean="0"/>
              <a:t>-atlas (1GB)</a:t>
            </a:r>
          </a:p>
          <a:p>
            <a:pPr lvl="2"/>
            <a:r>
              <a:rPr lang="en-US" dirty="0" smtClean="0"/>
              <a:t>Apps/atlas + web/[templates/</a:t>
            </a:r>
            <a:r>
              <a:rPr lang="en-US" dirty="0" err="1" smtClean="0"/>
              <a:t>src</a:t>
            </a:r>
            <a:r>
              <a:rPr lang="en-US" dirty="0" smtClean="0"/>
              <a:t>/media]/atlas</a:t>
            </a:r>
          </a:p>
          <a:p>
            <a:pPr lvl="3"/>
            <a:r>
              <a:rPr lang="en-US" dirty="0" smtClean="0"/>
              <a:t>(apps</a:t>
            </a:r>
            <a:r>
              <a:rPr lang="en-US" dirty="0"/>
              <a:t>/atlas/</a:t>
            </a:r>
            <a:r>
              <a:rPr lang="en-US" dirty="0" err="1"/>
              <a:t>inputfiles</a:t>
            </a:r>
            <a:r>
              <a:rPr lang="en-US" dirty="0"/>
              <a:t>/templates/HWWNtupleCode-00-02-07/test/</a:t>
            </a:r>
            <a:r>
              <a:rPr lang="en-US" dirty="0" err="1"/>
              <a:t>HWWlvlvCode</a:t>
            </a:r>
            <a:r>
              <a:rPr lang="en-US" dirty="0"/>
              <a:t>/Run/</a:t>
            </a:r>
            <a:r>
              <a:rPr lang="en-US" dirty="0" smtClean="0"/>
              <a:t>__</a:t>
            </a:r>
            <a:r>
              <a:rPr lang="en-US" dirty="0" err="1" smtClean="0"/>
              <a:t>panda_rootCoreWorkDir</a:t>
            </a:r>
            <a:r>
              <a:rPr lang="en-US" dirty="0" smtClean="0"/>
              <a:t> 170 MB!)</a:t>
            </a:r>
          </a:p>
          <a:p>
            <a:pPr lvl="1"/>
            <a:r>
              <a:rPr lang="en-US" dirty="0" err="1" smtClean="0"/>
              <a:t>Hammercloud-cms</a:t>
            </a:r>
            <a:r>
              <a:rPr lang="en-US" dirty="0" smtClean="0"/>
              <a:t> (1 MB)</a:t>
            </a:r>
          </a:p>
          <a:p>
            <a:pPr lvl="2"/>
            <a:r>
              <a:rPr lang="en-US" dirty="0" smtClean="0"/>
              <a:t>Apps/</a:t>
            </a:r>
            <a:r>
              <a:rPr lang="en-US" dirty="0" err="1" smtClean="0"/>
              <a:t>cms</a:t>
            </a:r>
            <a:r>
              <a:rPr lang="en-US" dirty="0" smtClean="0"/>
              <a:t> + web/</a:t>
            </a:r>
            <a:r>
              <a:rPr lang="en-US" dirty="0"/>
              <a:t>[templates/</a:t>
            </a:r>
            <a:r>
              <a:rPr lang="en-US" dirty="0" err="1"/>
              <a:t>src</a:t>
            </a:r>
            <a:r>
              <a:rPr lang="en-US" dirty="0"/>
              <a:t>/media]</a:t>
            </a:r>
            <a:r>
              <a:rPr lang="en-US" dirty="0" smtClean="0"/>
              <a:t>/</a:t>
            </a:r>
            <a:r>
              <a:rPr lang="en-US" dirty="0" err="1" smtClean="0"/>
              <a:t>cms</a:t>
            </a:r>
            <a:endParaRPr lang="en-US" dirty="0" smtClean="0"/>
          </a:p>
          <a:p>
            <a:pPr lvl="2"/>
            <a:endParaRPr lang="en-US" dirty="0"/>
          </a:p>
          <a:p>
            <a:pPr lvl="1"/>
            <a:r>
              <a:rPr lang="en-US" dirty="0" smtClean="0"/>
              <a:t>Each repo also contains:</a:t>
            </a:r>
          </a:p>
          <a:p>
            <a:pPr lvl="2"/>
            <a:r>
              <a:rPr lang="en-US" dirty="0" smtClean="0"/>
              <a:t>Files for building rpm with python </a:t>
            </a:r>
            <a:r>
              <a:rPr lang="en-US" dirty="0" err="1" smtClean="0"/>
              <a:t>distutils</a:t>
            </a:r>
            <a:r>
              <a:rPr lang="en-US" dirty="0" smtClean="0"/>
              <a:t>: </a:t>
            </a:r>
            <a:r>
              <a:rPr lang="en-US" dirty="0" err="1" smtClean="0"/>
              <a:t>MANIFEST.in</a:t>
            </a:r>
            <a:r>
              <a:rPr lang="en-US" dirty="0" smtClean="0"/>
              <a:t>, </a:t>
            </a:r>
            <a:r>
              <a:rPr lang="en-US" dirty="0" err="1" smtClean="0"/>
              <a:t>setup.py</a:t>
            </a:r>
            <a:r>
              <a:rPr lang="en-US" dirty="0" smtClean="0"/>
              <a:t>, </a:t>
            </a:r>
            <a:r>
              <a:rPr lang="en-US" dirty="0" err="1" smtClean="0"/>
              <a:t>setup.cfg</a:t>
            </a:r>
            <a:r>
              <a:rPr lang="en-US" dirty="0" smtClean="0"/>
              <a:t>, </a:t>
            </a:r>
            <a:r>
              <a:rPr lang="en-US" dirty="0" err="1" smtClean="0"/>
              <a:t>post_install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40FB-7CB5-4F44-ACE1-228C75E3FA54}" type="datetime1">
              <a:rPr lang="en-US" smtClean="0"/>
              <a:t>06/05/14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173470"/>
      </p:ext>
    </p:extLst>
  </p:cSld>
  <p:clrMapOvr>
    <a:masterClrMapping/>
  </p:clrMapOvr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31551</TotalTime>
  <Words>369</Words>
  <Application>Microsoft Macintosh PowerPoint</Application>
  <PresentationFormat>On-screen Show (4:3)</PresentationFormat>
  <Paragraphs>115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IT Groups</vt:lpstr>
      <vt:lpstr>Hammercloud deployment</vt:lpstr>
      <vt:lpstr>Current deployment</vt:lpstr>
      <vt:lpstr>Overview of current setup</vt:lpstr>
      <vt:lpstr>Possible improvements</vt:lpstr>
      <vt:lpstr>Suggested deployment  </vt:lpstr>
      <vt:lpstr>Git repo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 Noble</dc:creator>
  <cp:lastModifiedBy>Pablo Saiz</cp:lastModifiedBy>
  <cp:revision>237</cp:revision>
  <dcterms:created xsi:type="dcterms:W3CDTF">2013-08-28T09:05:04Z</dcterms:created>
  <dcterms:modified xsi:type="dcterms:W3CDTF">2014-05-07T08:08:29Z</dcterms:modified>
</cp:coreProperties>
</file>