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1" d="100"/>
          <a:sy n="71" d="100"/>
        </p:scale>
        <p:origin x="-2408" y="-112"/>
      </p:cViewPr>
      <p:guideLst>
        <p:guide orient="horz" pos="2160"/>
        <p:guide pos="28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01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86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3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872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98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18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72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12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85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34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903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3DE6F-51B3-0C4A-B8B8-5CBFAF7D9DB8}" type="datetimeFigureOut">
              <a:rPr lang="en-US" smtClean="0"/>
              <a:pPr/>
              <a:t>5/14/14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8E9E-1A43-D347-8C88-889EEB724F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15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ysicsmasterclasses.org" TargetMode="Externa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cecube.wisc.edu/masterclass" TargetMode="Externa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29250"/>
            <a:ext cx="6400800" cy="781050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IPPOG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masterclass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working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group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May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15, 2014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4 Imagen" descr="masterclass_logo_hori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514600"/>
            <a:ext cx="7795260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18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an IceCube Collaboration outreach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08131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libri" pitchFamily="34" charset="0"/>
              </a:rPr>
              <a:t>Inspired by the </a:t>
            </a:r>
            <a:r>
              <a:rPr lang="en-US" sz="2800" dirty="0" smtClean="0">
                <a:latin typeface="Calibri" pitchFamily="34" charset="0"/>
                <a:hlinkClick r:id="rId2"/>
              </a:rPr>
              <a:t>International Masterclasses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for hands-on particle physics. </a:t>
            </a:r>
          </a:p>
          <a:p>
            <a:r>
              <a:rPr lang="en-US" sz="2800" dirty="0" smtClean="0">
                <a:latin typeface="Calibri" pitchFamily="34" charset="0"/>
              </a:rPr>
              <a:t>Pilot project for 2014</a:t>
            </a:r>
          </a:p>
          <a:p>
            <a:pPr lvl="1"/>
            <a:r>
              <a:rPr lang="en-US" sz="2200" b="1" dirty="0" smtClean="0">
                <a:latin typeface="Calibri" pitchFamily="34" charset="0"/>
              </a:rPr>
              <a:t>Five IceCube institutions</a:t>
            </a:r>
            <a:r>
              <a:rPr lang="en-US" sz="2200" dirty="0" smtClean="0">
                <a:latin typeface="Calibri" pitchFamily="34" charset="0"/>
              </a:rPr>
              <a:t>:  Universität </a:t>
            </a:r>
            <a:r>
              <a:rPr lang="en-US" sz="2200" dirty="0">
                <a:latin typeface="Calibri" pitchFamily="34" charset="0"/>
              </a:rPr>
              <a:t>Mainz, </a:t>
            </a:r>
            <a:r>
              <a:rPr lang="en-US" sz="2200" dirty="0" smtClean="0">
                <a:latin typeface="Calibri" pitchFamily="34" charset="0"/>
              </a:rPr>
              <a:t>Germany; University </a:t>
            </a:r>
            <a:r>
              <a:rPr lang="en-US" sz="2200" dirty="0">
                <a:latin typeface="Calibri" pitchFamily="34" charset="0"/>
              </a:rPr>
              <a:t>of Delaware in Newark, </a:t>
            </a:r>
            <a:r>
              <a:rPr lang="en-US" sz="2200" dirty="0" smtClean="0">
                <a:latin typeface="Calibri" pitchFamily="34" charset="0"/>
              </a:rPr>
              <a:t>DE, US; Université </a:t>
            </a:r>
            <a:r>
              <a:rPr lang="en-US" sz="2200" dirty="0">
                <a:latin typeface="Calibri" pitchFamily="34" charset="0"/>
              </a:rPr>
              <a:t>Libre de Bruxelles, </a:t>
            </a:r>
            <a:r>
              <a:rPr lang="en-US" sz="2200" dirty="0" smtClean="0">
                <a:latin typeface="Calibri" pitchFamily="34" charset="0"/>
              </a:rPr>
              <a:t>Belgium; Vrije </a:t>
            </a:r>
            <a:r>
              <a:rPr lang="en-US" sz="2200" dirty="0">
                <a:latin typeface="Calibri" pitchFamily="34" charset="0"/>
              </a:rPr>
              <a:t>Universiteit Brussel, </a:t>
            </a:r>
            <a:r>
              <a:rPr lang="en-US" sz="2200" dirty="0" smtClean="0">
                <a:latin typeface="Calibri" pitchFamily="34" charset="0"/>
              </a:rPr>
              <a:t>Belgium; and </a:t>
            </a:r>
            <a:r>
              <a:rPr lang="en-US" sz="2200" b="1" dirty="0" smtClean="0">
                <a:latin typeface="Calibri" pitchFamily="34" charset="0"/>
              </a:rPr>
              <a:t>WIPAC</a:t>
            </a: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dirty="0">
                <a:latin typeface="Calibri" pitchFamily="34" charset="0"/>
              </a:rPr>
              <a:t>at </a:t>
            </a:r>
            <a:r>
              <a:rPr lang="en-US" sz="2200" dirty="0" smtClean="0">
                <a:latin typeface="Calibri" pitchFamily="34" charset="0"/>
              </a:rPr>
              <a:t>the University </a:t>
            </a:r>
            <a:r>
              <a:rPr lang="en-US" sz="2200" dirty="0">
                <a:latin typeface="Calibri" pitchFamily="34" charset="0"/>
              </a:rPr>
              <a:t>of </a:t>
            </a:r>
            <a:r>
              <a:rPr lang="en-US" sz="2200" dirty="0" smtClean="0">
                <a:latin typeface="Calibri" pitchFamily="34" charset="0"/>
              </a:rPr>
              <a:t>Wisconsin–Madison</a:t>
            </a:r>
            <a:r>
              <a:rPr lang="en-US" sz="2200" dirty="0">
                <a:latin typeface="Calibri" pitchFamily="34" charset="0"/>
              </a:rPr>
              <a:t>, </a:t>
            </a:r>
            <a:r>
              <a:rPr lang="en-US" sz="2200" dirty="0" smtClean="0">
                <a:latin typeface="Calibri" pitchFamily="34" charset="0"/>
              </a:rPr>
              <a:t>WI, US</a:t>
            </a:r>
          </a:p>
          <a:p>
            <a:pPr lvl="1"/>
            <a:r>
              <a:rPr lang="en-US" sz="2200" dirty="0" smtClean="0">
                <a:latin typeface="Calibri" pitchFamily="34" charset="0"/>
              </a:rPr>
              <a:t>Almost </a:t>
            </a:r>
            <a:r>
              <a:rPr lang="en-US" sz="2200" b="1" dirty="0" smtClean="0">
                <a:latin typeface="Calibri" pitchFamily="34" charset="0"/>
              </a:rPr>
              <a:t>100 students</a:t>
            </a:r>
            <a:r>
              <a:rPr lang="en-US" sz="2200" dirty="0" smtClean="0">
                <a:latin typeface="Calibri" pitchFamily="34" charset="0"/>
              </a:rPr>
              <a:t>, mostly 11th &amp; 12th graders (two years before college)</a:t>
            </a:r>
          </a:p>
          <a:p>
            <a:pPr lvl="1"/>
            <a:r>
              <a:rPr lang="en-US" sz="2200" dirty="0" smtClean="0">
                <a:latin typeface="Calibri" pitchFamily="34" charset="0"/>
              </a:rPr>
              <a:t>One analysis: replicate the analysis of </a:t>
            </a:r>
            <a:r>
              <a:rPr lang="en-US" sz="2200" b="1" dirty="0" smtClean="0">
                <a:latin typeface="Calibri" pitchFamily="34" charset="0"/>
              </a:rPr>
              <a:t>first evidence for an astrophysical neutrino flux </a:t>
            </a:r>
            <a:r>
              <a:rPr lang="en-US" sz="2200" dirty="0" smtClean="0">
                <a:latin typeface="Calibri" pitchFamily="34" charset="0"/>
              </a:rPr>
              <a:t>published in </a:t>
            </a:r>
            <a:r>
              <a:rPr lang="en-US" sz="2200" i="1" dirty="0" smtClean="0">
                <a:latin typeface="Calibri" pitchFamily="34" charset="0"/>
              </a:rPr>
              <a:t>Science</a:t>
            </a:r>
            <a:r>
              <a:rPr lang="en-US" sz="2200" dirty="0" smtClean="0">
                <a:latin typeface="Calibri" pitchFamily="34" charset="0"/>
              </a:rPr>
              <a:t>, Nov. 2013</a:t>
            </a:r>
            <a:endParaRPr lang="en-US" sz="2200" dirty="0">
              <a:latin typeface="Calibri" pitchFamily="34" charset="0"/>
            </a:endParaRPr>
          </a:p>
        </p:txBody>
      </p:sp>
      <p:pic>
        <p:nvPicPr>
          <p:cNvPr id="4" name="3 Imagen" descr="masterclass_logo_hori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740" y="5985510"/>
            <a:ext cx="566928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26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Masterclass approach and resources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1"/>
            <a:ext cx="8229600" cy="4804410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We want students to feel like “</a:t>
            </a:r>
            <a:r>
              <a:rPr lang="en-US" sz="3000" b="1" dirty="0" smtClean="0"/>
              <a:t>I could be an IceCuber!</a:t>
            </a:r>
            <a:r>
              <a:rPr lang="en-US" sz="3000" dirty="0" smtClean="0"/>
              <a:t>”</a:t>
            </a:r>
          </a:p>
          <a:p>
            <a:r>
              <a:rPr lang="en-US" sz="3000" dirty="0" smtClean="0"/>
              <a:t>Activities grow in complexity while </a:t>
            </a:r>
            <a:r>
              <a:rPr lang="en-US" sz="3000" b="1" dirty="0" smtClean="0"/>
              <a:t>addressing main ideas</a:t>
            </a:r>
            <a:r>
              <a:rPr lang="en-US" sz="3000" dirty="0" smtClean="0"/>
              <a:t> of the analysis: </a:t>
            </a:r>
          </a:p>
          <a:p>
            <a:pPr lvl="1"/>
            <a:r>
              <a:rPr lang="en-US" sz="2200" dirty="0" smtClean="0"/>
              <a:t>what is signal and what is background</a:t>
            </a:r>
          </a:p>
          <a:p>
            <a:pPr lvl="1"/>
            <a:r>
              <a:rPr lang="en-US" sz="2200" dirty="0" smtClean="0"/>
              <a:t>how to select signal</a:t>
            </a:r>
          </a:p>
          <a:p>
            <a:pPr lvl="1"/>
            <a:r>
              <a:rPr lang="en-US" sz="2200" dirty="0" smtClean="0"/>
              <a:t>are these events astrophysical neutrinos and what is the significance of the measured flux</a:t>
            </a:r>
          </a:p>
          <a:p>
            <a:pPr lvl="1"/>
            <a:r>
              <a:rPr lang="en-US" sz="2200" dirty="0" smtClean="0"/>
              <a:t>can we say where these neutrinos come from</a:t>
            </a:r>
          </a:p>
          <a:p>
            <a:pPr lvl="1"/>
            <a:r>
              <a:rPr lang="en-US" sz="2200" dirty="0" smtClean="0"/>
              <a:t>what can we do, what do we need to improve these results </a:t>
            </a:r>
          </a:p>
          <a:p>
            <a:r>
              <a:rPr lang="en-US" sz="3000" dirty="0" smtClean="0"/>
              <a:t>Several </a:t>
            </a:r>
            <a:r>
              <a:rPr lang="en-US" sz="3000" b="1" dirty="0" smtClean="0"/>
              <a:t>resources</a:t>
            </a:r>
            <a:r>
              <a:rPr lang="en-US" sz="3000" dirty="0" smtClean="0"/>
              <a:t> developed: website, icebreaker activities, analysis activities, wiki space</a:t>
            </a:r>
            <a:endParaRPr lang="en-US" sz="3000" dirty="0"/>
          </a:p>
        </p:txBody>
      </p:sp>
      <p:pic>
        <p:nvPicPr>
          <p:cNvPr id="4" name="3 Imagen" descr="masterclass_logo_hori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740" y="5985510"/>
            <a:ext cx="566928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92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12 at 1.37.05 P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78243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03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IceCube </a:t>
            </a:r>
            <a:r>
              <a:rPr lang="en-US" dirty="0" smtClean="0"/>
              <a:t>Masterclasses</a:t>
            </a:r>
            <a:r>
              <a:rPr lang="ca-ES" dirty="0" smtClean="0"/>
              <a:t>: future plans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417638"/>
            <a:ext cx="84582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Engage </a:t>
            </a:r>
            <a:r>
              <a:rPr lang="en-US" b="1" dirty="0" smtClean="0"/>
              <a:t>more institutions </a:t>
            </a:r>
            <a:r>
              <a:rPr lang="en-US" dirty="0" smtClean="0"/>
              <a:t>for 2015 IceCube Masterclass</a:t>
            </a:r>
          </a:p>
          <a:p>
            <a:r>
              <a:rPr lang="en-US" dirty="0" smtClean="0"/>
              <a:t>Search for better dates. Consider joining the </a:t>
            </a:r>
            <a:r>
              <a:rPr lang="en-US" b="1" dirty="0" smtClean="0"/>
              <a:t>International Masterclasses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Create </a:t>
            </a:r>
            <a:r>
              <a:rPr lang="en-US" b="1" dirty="0" smtClean="0"/>
              <a:t>multilingual</a:t>
            </a:r>
            <a:r>
              <a:rPr lang="en-US" dirty="0" smtClean="0"/>
              <a:t> content to enable a broader participation</a:t>
            </a:r>
          </a:p>
          <a:p>
            <a:r>
              <a:rPr lang="en-US" dirty="0" smtClean="0"/>
              <a:t>Add a few </a:t>
            </a:r>
            <a:r>
              <a:rPr lang="en-US" b="1" dirty="0" smtClean="0"/>
              <a:t>more analyses </a:t>
            </a:r>
            <a:r>
              <a:rPr lang="en-US" dirty="0" smtClean="0"/>
              <a:t>to include other research results from IceCube: oscillations, dark matter or cosmic-ray anisotropy</a:t>
            </a:r>
          </a:p>
          <a:p>
            <a:r>
              <a:rPr lang="en-US" dirty="0" smtClean="0"/>
              <a:t>Expand on developed resources to create </a:t>
            </a:r>
            <a:r>
              <a:rPr lang="en-US" b="1" dirty="0" smtClean="0"/>
              <a:t>classroom activities</a:t>
            </a:r>
            <a:r>
              <a:rPr lang="en-US" dirty="0" smtClean="0"/>
              <a:t> using IceCube research, both as extensions to the masterclass and as standalone activities.</a:t>
            </a:r>
          </a:p>
        </p:txBody>
      </p:sp>
      <p:pic>
        <p:nvPicPr>
          <p:cNvPr id="4" name="3 Imagen" descr="masterclass_logo_hori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740" y="5985510"/>
            <a:ext cx="5669280" cy="731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277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Building an IceCube Collaboration outreach activity</vt:lpstr>
      <vt:lpstr>Masterclass approach and resources </vt:lpstr>
      <vt:lpstr>PowerPoint Presentation</vt:lpstr>
      <vt:lpstr>IceCube Masterclasses: future plans</vt:lpstr>
    </vt:vector>
  </TitlesOfParts>
  <Company>WIPAC, UW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IceCube MasterClass</dc:title>
  <dc:creator>Silvia Bravo Gallart</dc:creator>
  <cp:lastModifiedBy>Kenneth Cecire</cp:lastModifiedBy>
  <cp:revision>10</cp:revision>
  <dcterms:created xsi:type="dcterms:W3CDTF">2014-05-12T18:29:54Z</dcterms:created>
  <dcterms:modified xsi:type="dcterms:W3CDTF">2014-05-14T14:58:36Z</dcterms:modified>
</cp:coreProperties>
</file>