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03" r:id="rId2"/>
    <p:sldId id="367" r:id="rId3"/>
    <p:sldId id="370" r:id="rId4"/>
    <p:sldId id="371" r:id="rId5"/>
    <p:sldId id="373" r:id="rId6"/>
    <p:sldId id="374" r:id="rId7"/>
    <p:sldId id="375" r:id="rId8"/>
    <p:sldId id="376" r:id="rId9"/>
    <p:sldId id="343" r:id="rId10"/>
    <p:sldId id="304" r:id="rId11"/>
    <p:sldId id="377" r:id="rId12"/>
    <p:sldId id="305" r:id="rId13"/>
    <p:sldId id="307" r:id="rId14"/>
    <p:sldId id="308" r:id="rId15"/>
    <p:sldId id="310" r:id="rId16"/>
    <p:sldId id="344" r:id="rId17"/>
    <p:sldId id="312" r:id="rId18"/>
    <p:sldId id="313" r:id="rId19"/>
    <p:sldId id="314" r:id="rId20"/>
    <p:sldId id="345" r:id="rId21"/>
    <p:sldId id="315" r:id="rId22"/>
    <p:sldId id="317" r:id="rId23"/>
    <p:sldId id="318" r:id="rId24"/>
    <p:sldId id="319" r:id="rId25"/>
    <p:sldId id="320" r:id="rId26"/>
    <p:sldId id="321" r:id="rId27"/>
    <p:sldId id="327" r:id="rId28"/>
    <p:sldId id="331" r:id="rId29"/>
    <p:sldId id="322" r:id="rId30"/>
    <p:sldId id="378" r:id="rId31"/>
    <p:sldId id="365" r:id="rId32"/>
    <p:sldId id="359" r:id="rId33"/>
    <p:sldId id="360" r:id="rId34"/>
    <p:sldId id="361" r:id="rId35"/>
    <p:sldId id="362" r:id="rId36"/>
    <p:sldId id="364" r:id="rId37"/>
    <p:sldId id="353" r:id="rId38"/>
    <p:sldId id="363" r:id="rId39"/>
    <p:sldId id="366" r:id="rId40"/>
    <p:sldId id="354" r:id="rId41"/>
    <p:sldId id="355" r:id="rId42"/>
    <p:sldId id="356" r:id="rId43"/>
    <p:sldId id="357" r:id="rId4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064" autoAdjust="0"/>
  </p:normalViewPr>
  <p:slideViewPr>
    <p:cSldViewPr snapToGrid="0" snapToObjects="1">
      <p:cViewPr>
        <p:scale>
          <a:sx n="90" d="100"/>
          <a:sy n="90" d="100"/>
        </p:scale>
        <p:origin x="-544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DD617-0B47-A14B-9E46-0F7BF824ECD4}" type="datetimeFigureOut">
              <a:rPr lang="de-DE" smtClean="0"/>
              <a:pPr/>
              <a:t>21.07.14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180FA-976F-EE42-A93B-8D670AC32B8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781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E03C9-0941-C44D-AB7B-35BEB9925D74}" type="datetimeFigureOut">
              <a:rPr lang="de-DE" smtClean="0"/>
              <a:pPr/>
              <a:t>21.07.14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48DF-3D7B-9043-AE42-57F9056FE04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425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Derek Leinweber</a:t>
            </a:r>
          </a:p>
          <a:p>
            <a:r>
              <a:rPr lang="de-DE" dirty="0" err="1" smtClean="0"/>
              <a:t>B.Mueller</a:t>
            </a:r>
            <a:r>
              <a:rPr lang="de-DE" dirty="0" smtClean="0"/>
              <a:t> nucl-th/0404015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0ED8-A1D7-9847-904B-AB3F6A9F2019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i="1" dirty="0" smtClean="0"/>
              <a:t>„Wir haben entdeckt, woraus das Nichts besteht!“ </a:t>
            </a:r>
            <a:endParaRPr lang="de-DE" dirty="0" smtClean="0"/>
          </a:p>
          <a:p>
            <a:r>
              <a:rPr lang="de-DE" b="1" i="1" dirty="0" smtClean="0"/>
              <a:t>„...was immerhin Etwas ist.“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48DF-3D7B-9043-AE42-57F9056FE04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4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7A56D-4862-B443-9528-0CDD9C22CF51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C89F5-978E-D34F-839A-E058E8AE6C67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80BE-2334-9044-B12A-D8F8FEAB1E06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31926-84C8-4743-953B-4DB3F55AA2FB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D597-9EAE-1C45-908B-BE40192538E6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8D521-1708-3647-A054-877A58BFFA22}" type="datetime1">
              <a:rPr lang="de-DE" smtClean="0"/>
              <a:t>21.07.14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D6E1-78F4-F144-B957-7225DCC98539}" type="datetime1">
              <a:rPr lang="de-DE" smtClean="0"/>
              <a:t>21.07.14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2B6D5-5F6E-C049-8F96-8A33CCCE711D}" type="datetime1">
              <a:rPr lang="de-DE" smtClean="0"/>
              <a:t>21.07.14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9C13-2C72-D047-B6C1-8C0C12AF1715}" type="datetime1">
              <a:rPr lang="de-DE" smtClean="0"/>
              <a:t>21.07.14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494D-B22A-C74F-BE61-A408ADF4E334}" type="datetime1">
              <a:rPr lang="de-DE" smtClean="0"/>
              <a:t>21.07.14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138F-634F-0643-ADFB-00AB130D641F}" type="datetime1">
              <a:rPr lang="de-DE" smtClean="0"/>
              <a:t>21.07.14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37793-3D57-4D49-9FA7-A90506C174A3}" type="datetime1">
              <a:rPr lang="de-DE" smtClean="0"/>
              <a:t>21.07.14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8A37-DA6B-4541-B7ED-54BC40B7A2A7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emf"/><Relationship Id="rId5" Type="http://schemas.openxmlformats.org/officeDocument/2006/relationships/image" Target="../media/image20.png"/><Relationship Id="rId6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29.jpeg"/><Relationship Id="rId5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5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4" Type="http://schemas.openxmlformats.org/officeDocument/2006/relationships/image" Target="../media/image53.emf"/><Relationship Id="rId5" Type="http://schemas.openxmlformats.org/officeDocument/2006/relationships/image" Target="../media/image54.emf"/><Relationship Id="rId6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6.gif"/><Relationship Id="rId5" Type="http://schemas.openxmlformats.org/officeDocument/2006/relationships/image" Target="../media/image57.png"/><Relationship Id="rId6" Type="http://schemas.openxmlformats.org/officeDocument/2006/relationships/image" Target="../media/image58.emf"/><Relationship Id="rId7" Type="http://schemas.openxmlformats.org/officeDocument/2006/relationships/image" Target="../media/image59.jpg"/><Relationship Id="rId8" Type="http://schemas.openxmlformats.org/officeDocument/2006/relationships/image" Target="../media/image60.png"/><Relationship Id="rId9" Type="http://schemas.openxmlformats.org/officeDocument/2006/relationships/image" Target="../media/image61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64.tif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8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6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png"/><Relationship Id="rId5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Standard Model @ </a:t>
            </a:r>
            <a:r>
              <a:rPr lang="de-DE" b="1" dirty="0" err="1" smtClean="0">
                <a:solidFill>
                  <a:srgbClr val="000090"/>
                </a:solidFill>
              </a:rPr>
              <a:t>Hadron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Colliders</a:t>
            </a:r>
            <a:r>
              <a:rPr lang="de-DE" b="1" dirty="0" smtClean="0">
                <a:solidFill>
                  <a:srgbClr val="000090"/>
                </a:solidFill>
              </a:rPr>
              <a:t/>
            </a:r>
            <a:br>
              <a:rPr lang="de-DE" b="1" dirty="0" smtClean="0">
                <a:solidFill>
                  <a:srgbClr val="000090"/>
                </a:solidFill>
              </a:rPr>
            </a:br>
            <a:r>
              <a:rPr lang="de-DE" b="1" dirty="0" smtClean="0">
                <a:solidFill>
                  <a:srgbClr val="000090"/>
                </a:solidFill>
              </a:rPr>
              <a:t>III. Triple </a:t>
            </a:r>
            <a:r>
              <a:rPr lang="de-DE" b="1" dirty="0" err="1" smtClean="0">
                <a:solidFill>
                  <a:srgbClr val="000090"/>
                </a:solidFill>
              </a:rPr>
              <a:t>Bosons</a:t>
            </a:r>
            <a:r>
              <a:rPr lang="de-DE" b="1" dirty="0" smtClean="0">
                <a:solidFill>
                  <a:srgbClr val="000090"/>
                </a:solidFill>
              </a:rPr>
              <a:t> &amp; Top Quark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rgbClr val="008000"/>
                </a:solidFill>
              </a:rPr>
              <a:t>P.Mättig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Bergische Universität Wuppertal</a:t>
            </a:r>
            <a:endParaRPr lang="de-DE" b="1" dirty="0">
              <a:solidFill>
                <a:srgbClr val="008000"/>
              </a:solidFill>
            </a:endParaRP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156762"/>
            <a:ext cx="3124200" cy="922121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generati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14" y="1141854"/>
            <a:ext cx="3035300" cy="3810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77551" y="311762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mysterious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489563" y="1195206"/>
            <a:ext cx="1269274" cy="1046147"/>
          </a:xfrm>
          <a:prstGeom prst="ellipse">
            <a:avLst/>
          </a:prstGeom>
          <a:solidFill>
            <a:schemeClr val="tx2">
              <a:lumMod val="75000"/>
              <a:alpha val="31000"/>
            </a:schemeClr>
          </a:solidFill>
          <a:ln w="57150" cap="flat" cmpd="sng" algn="ctr">
            <a:solidFill>
              <a:schemeClr val="tx2">
                <a:lumMod val="75000"/>
                <a:alpha val="47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460587" y="1141854"/>
            <a:ext cx="443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Top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: no </a:t>
            </a:r>
            <a:r>
              <a:rPr lang="de-DE" sz="2400" b="1" dirty="0" err="1" smtClean="0">
                <a:solidFill>
                  <a:srgbClr val="000090"/>
                </a:solidFill>
              </a:rPr>
              <a:t>internal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structure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but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heavy</a:t>
            </a:r>
            <a:r>
              <a:rPr lang="de-DE" sz="2400" b="1" dirty="0" smtClean="0">
                <a:solidFill>
                  <a:srgbClr val="000090"/>
                </a:solidFill>
              </a:rPr>
              <a:t> as a gold </a:t>
            </a:r>
            <a:r>
              <a:rPr lang="de-DE" sz="2400" b="1" dirty="0" err="1" smtClean="0">
                <a:solidFill>
                  <a:srgbClr val="000090"/>
                </a:solidFill>
              </a:rPr>
              <a:t>atom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6" name="Bild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999" y="2161552"/>
            <a:ext cx="3330000" cy="288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4625148" y="2603500"/>
            <a:ext cx="4439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i.e</a:t>
            </a:r>
            <a:r>
              <a:rPr lang="de-DE" sz="2400" b="1" dirty="0" smtClean="0">
                <a:solidFill>
                  <a:srgbClr val="000090"/>
                </a:solidFill>
              </a:rPr>
              <a:t>. </a:t>
            </a:r>
            <a:r>
              <a:rPr lang="de-DE" sz="2400" b="1" dirty="0" err="1" smtClean="0">
                <a:solidFill>
                  <a:srgbClr val="000090"/>
                </a:solidFill>
              </a:rPr>
              <a:t>coupling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strength</a:t>
            </a:r>
            <a:r>
              <a:rPr lang="de-DE" sz="2400" b="1" dirty="0" smtClean="0">
                <a:solidFill>
                  <a:srgbClr val="000090"/>
                </a:solidFill>
              </a:rPr>
              <a:t> to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Standard Model </a:t>
            </a:r>
            <a:r>
              <a:rPr lang="de-DE" sz="2400" b="1" dirty="0" err="1" smtClean="0">
                <a:solidFill>
                  <a:srgbClr val="000090"/>
                </a:solidFill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Boson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8" name="Bild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098" y="3524067"/>
            <a:ext cx="1943613" cy="1090860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513871" y="5359052"/>
            <a:ext cx="8290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Suggests</a:t>
            </a:r>
            <a:r>
              <a:rPr lang="de-DE" sz="2400" b="1" dirty="0" smtClean="0">
                <a:solidFill>
                  <a:srgbClr val="008000"/>
                </a:solidFill>
              </a:rPr>
              <a:t> a </a:t>
            </a:r>
            <a:r>
              <a:rPr lang="de-DE" sz="2400" b="1" dirty="0" err="1" smtClean="0">
                <a:solidFill>
                  <a:srgbClr val="008000"/>
                </a:solidFill>
              </a:rPr>
              <a:t>special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role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of</a:t>
            </a:r>
            <a:r>
              <a:rPr lang="de-DE" sz="2400" b="1" dirty="0" smtClean="0">
                <a:solidFill>
                  <a:srgbClr val="008000"/>
                </a:solidFill>
              </a:rPr>
              <a:t> top </a:t>
            </a:r>
            <a:r>
              <a:rPr lang="de-DE" sz="2400" b="1" dirty="0" err="1" smtClean="0">
                <a:solidFill>
                  <a:srgbClr val="008000"/>
                </a:solidFill>
              </a:rPr>
              <a:t>quark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</p:txBody>
      </p:sp>
      <p:pic>
        <p:nvPicPr>
          <p:cNvPr id="19" name="Bild 18" descr="latex-image-1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6999" y="3656026"/>
            <a:ext cx="1981200" cy="800100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5134448" y="4627627"/>
            <a:ext cx="3007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  <a:sym typeface="Wingdings"/>
              </a:rPr>
              <a:t>l</a:t>
            </a:r>
            <a:r>
              <a:rPr lang="de-DE" sz="2400" b="1" baseline="-25000" dirty="0" smtClean="0">
                <a:solidFill>
                  <a:schemeClr val="bg2">
                    <a:lumMod val="25000"/>
                  </a:schemeClr>
                </a:solidFill>
                <a:cs typeface="Symbol" charset="2"/>
                <a:sym typeface="Wingdings"/>
              </a:rPr>
              <a:t> t 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cs typeface="Symbol" charset="2"/>
                <a:sym typeface="Wingdings"/>
              </a:rPr>
              <a:t>= 0.996±0.006</a:t>
            </a:r>
            <a:endParaRPr lang="de-DE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11762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constrained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giant</a:t>
            </a:r>
            <a:r>
              <a:rPr lang="de-DE" sz="3200" b="1" dirty="0" smtClean="0"/>
              <a:t>?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5" name="Picture 4" descr="Gullivers-Trav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" y="1591731"/>
            <a:ext cx="3791188" cy="22747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05111" y="976654"/>
            <a:ext cx="493888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Top quark has same role as up-quark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(electron, 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) …..</a:t>
            </a:r>
          </a:p>
          <a:p>
            <a:r>
              <a:rPr lang="en-US" sz="2400" b="1" dirty="0" smtClean="0">
                <a:solidFill>
                  <a:srgbClr val="FF0000"/>
                </a:solidFill>
                <a:cs typeface="Symbol" charset="2"/>
              </a:rPr>
              <a:t>All are ‘matter’ particles</a:t>
            </a:r>
            <a:r>
              <a:rPr lang="en-US" sz="2400" b="1" dirty="0" smtClean="0">
                <a:solidFill>
                  <a:srgbClr val="FF0000"/>
                </a:solidFill>
              </a:rPr>
              <a:t>, but</a:t>
            </a:r>
            <a:endParaRPr lang="en-US" sz="2400" b="1" dirty="0" smtClean="0">
              <a:solidFill>
                <a:srgbClr val="FF0000"/>
              </a:solidFill>
              <a:cs typeface="Symbol" charset="2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972" y="2304344"/>
            <a:ext cx="2173766" cy="1562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5222" y="4275667"/>
            <a:ext cx="884766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rgbClr val="008000"/>
                </a:solidFill>
              </a:rPr>
              <a:t>Does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the</a:t>
            </a:r>
            <a:r>
              <a:rPr lang="de-DE" sz="2400" b="1" dirty="0">
                <a:solidFill>
                  <a:srgbClr val="008000"/>
                </a:solidFill>
              </a:rPr>
              <a:t> top </a:t>
            </a:r>
            <a:r>
              <a:rPr lang="de-DE" sz="2400" b="1" dirty="0" err="1">
                <a:solidFill>
                  <a:srgbClr val="008000"/>
                </a:solidFill>
              </a:rPr>
              <a:t>quark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have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the</a:t>
            </a:r>
            <a:r>
              <a:rPr lang="de-DE" sz="2400" b="1" dirty="0">
                <a:solidFill>
                  <a:srgbClr val="008000"/>
                </a:solidFill>
              </a:rPr>
              <a:t> same </a:t>
            </a:r>
            <a:r>
              <a:rPr lang="de-DE" sz="2400" b="1" dirty="0" err="1">
                <a:solidFill>
                  <a:srgbClr val="008000"/>
                </a:solidFill>
              </a:rPr>
              <a:t>properties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as</a:t>
            </a:r>
            <a:r>
              <a:rPr lang="de-DE" sz="2400" b="1" dirty="0">
                <a:solidFill>
                  <a:srgbClr val="008000"/>
                </a:solidFill>
              </a:rPr>
              <a:t> light </a:t>
            </a:r>
            <a:r>
              <a:rPr lang="de-DE" sz="2400" b="1" dirty="0" err="1">
                <a:solidFill>
                  <a:srgbClr val="008000"/>
                </a:solidFill>
              </a:rPr>
              <a:t>fermions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  <a:p>
            <a:pPr marL="342900" indent="-342900">
              <a:buFont typeface="Wingdings" charset="2"/>
              <a:buChar char="§"/>
            </a:pPr>
            <a:r>
              <a:rPr lang="de-DE" sz="2400" b="1" dirty="0" err="1" smtClean="0">
                <a:solidFill>
                  <a:srgbClr val="008000"/>
                </a:solidFill>
              </a:rPr>
              <a:t>Coupling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strengths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to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photons</a:t>
            </a:r>
            <a:r>
              <a:rPr lang="de-DE" sz="2400" b="1" dirty="0" smtClean="0">
                <a:solidFill>
                  <a:srgbClr val="008000"/>
                </a:solidFill>
              </a:rPr>
              <a:t>, </a:t>
            </a:r>
            <a:r>
              <a:rPr lang="de-DE" sz="2400" b="1" dirty="0" err="1" smtClean="0">
                <a:solidFill>
                  <a:srgbClr val="008000"/>
                </a:solidFill>
              </a:rPr>
              <a:t>gluons</a:t>
            </a:r>
            <a:r>
              <a:rPr lang="de-DE" sz="2400" b="1" dirty="0" smtClean="0">
                <a:solidFill>
                  <a:srgbClr val="008000"/>
                </a:solidFill>
              </a:rPr>
              <a:t>, W –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  <a:p>
            <a:pPr marL="342900" indent="-342900">
              <a:buFont typeface="Wingdings" charset="2"/>
              <a:buChar char="§"/>
            </a:pPr>
            <a:r>
              <a:rPr lang="de-DE" sz="2400" b="1" dirty="0" smtClean="0">
                <a:solidFill>
                  <a:srgbClr val="008000"/>
                </a:solidFill>
              </a:rPr>
              <a:t>Charge </a:t>
            </a:r>
          </a:p>
          <a:p>
            <a:pPr marL="342900" indent="-342900">
              <a:buFont typeface="Wingdings" charset="2"/>
              <a:buChar char="§"/>
            </a:pPr>
            <a:r>
              <a:rPr lang="de-DE" sz="2400" b="1" dirty="0" err="1" smtClean="0">
                <a:solidFill>
                  <a:srgbClr val="008000"/>
                </a:solidFill>
              </a:rPr>
              <a:t>Weak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parity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violation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.......</a:t>
            </a:r>
            <a:endParaRPr lang="de-DE" sz="2400" b="1" dirty="0">
              <a:solidFill>
                <a:srgbClr val="008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40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brief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history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2" name="Picture 1" descr="esel-mit-karot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4867"/>
            <a:ext cx="4447990" cy="246235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621098" y="4240768"/>
            <a:ext cx="7856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                                                       </a:t>
            </a:r>
            <a:r>
              <a:rPr lang="de-DE" sz="2400" b="1" dirty="0" err="1" smtClean="0">
                <a:solidFill>
                  <a:srgbClr val="008000"/>
                </a:solidFill>
              </a:rPr>
              <a:t>Observed</a:t>
            </a:r>
            <a:r>
              <a:rPr lang="de-DE" sz="2400" b="1" dirty="0" smtClean="0">
                <a:solidFill>
                  <a:srgbClr val="008000"/>
                </a:solidFill>
              </a:rPr>
              <a:t> in 1995 </a:t>
            </a:r>
            <a:r>
              <a:rPr lang="de-DE" sz="2400" b="1" dirty="0" err="1" smtClean="0">
                <a:solidFill>
                  <a:srgbClr val="008000"/>
                </a:solidFill>
              </a:rPr>
              <a:t>at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Tevatron</a:t>
            </a:r>
            <a:r>
              <a:rPr lang="de-DE" sz="2400" b="1" dirty="0" smtClean="0">
                <a:solidFill>
                  <a:srgbClr val="008000"/>
                </a:solidFill>
              </a:rPr>
              <a:t>, 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                                                       a </a:t>
            </a:r>
            <a:r>
              <a:rPr lang="de-DE" sz="2400" b="1" dirty="0" err="1" smtClean="0">
                <a:solidFill>
                  <a:srgbClr val="008000"/>
                </a:solidFill>
              </a:rPr>
              <a:t>few</a:t>
            </a:r>
            <a:r>
              <a:rPr lang="de-DE" sz="2400" b="1" dirty="0" smtClean="0">
                <a:solidFill>
                  <a:srgbClr val="008000"/>
                </a:solidFill>
              </a:rPr>
              <a:t> 1000 </a:t>
            </a:r>
            <a:r>
              <a:rPr lang="de-DE" sz="2400" b="1" dirty="0" err="1" smtClean="0">
                <a:solidFill>
                  <a:srgbClr val="008000"/>
                </a:solidFill>
              </a:rPr>
              <a:t>top‘s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collected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LHC </a:t>
            </a:r>
            <a:r>
              <a:rPr lang="de-DE" sz="2400" b="1" dirty="0" err="1" smtClean="0">
                <a:solidFill>
                  <a:srgbClr val="000090"/>
                </a:solidFill>
              </a:rPr>
              <a:t>currently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produces</a:t>
            </a:r>
            <a:r>
              <a:rPr lang="de-DE" sz="2400" b="1" dirty="0" smtClean="0">
                <a:solidFill>
                  <a:srgbClr val="000090"/>
                </a:solidFill>
              </a:rPr>
              <a:t> ~ 50000 </a:t>
            </a:r>
            <a:r>
              <a:rPr lang="de-DE" sz="2400" b="1" dirty="0" err="1" smtClean="0">
                <a:solidFill>
                  <a:srgbClr val="000090"/>
                </a:solidFill>
              </a:rPr>
              <a:t>tt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events/day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In </a:t>
            </a:r>
            <a:r>
              <a:rPr lang="de-DE" sz="2400" b="1" dirty="0" err="1" smtClean="0">
                <a:solidFill>
                  <a:srgbClr val="000090"/>
                </a:solidFill>
              </a:rPr>
              <a:t>net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years</a:t>
            </a:r>
            <a:r>
              <a:rPr lang="de-DE" sz="2400" b="1" dirty="0" smtClean="0">
                <a:solidFill>
                  <a:srgbClr val="000090"/>
                </a:solidFill>
              </a:rPr>
              <a:t>: </a:t>
            </a:r>
            <a:r>
              <a:rPr lang="de-DE" sz="2400" b="1" dirty="0" err="1" smtClean="0">
                <a:solidFill>
                  <a:srgbClr val="000090"/>
                </a:solidFill>
              </a:rPr>
              <a:t>close</a:t>
            </a:r>
            <a:r>
              <a:rPr lang="de-DE" sz="2400" b="1" dirty="0" smtClean="0">
                <a:solidFill>
                  <a:srgbClr val="000090"/>
                </a:solidFill>
              </a:rPr>
              <a:t> to 1M/day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21098" y="1156712"/>
            <a:ext cx="81419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Known</a:t>
            </a:r>
            <a:r>
              <a:rPr lang="de-DE" sz="2400" b="1" dirty="0" smtClean="0">
                <a:solidFill>
                  <a:srgbClr val="FF0000"/>
                </a:solidFill>
              </a:rPr>
              <a:t> to </a:t>
            </a:r>
            <a:r>
              <a:rPr lang="de-DE" sz="2400" b="1" dirty="0" err="1" smtClean="0">
                <a:solidFill>
                  <a:srgbClr val="FF0000"/>
                </a:solidFill>
              </a:rPr>
              <a:t>exist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since</a:t>
            </a:r>
            <a:r>
              <a:rPr lang="de-DE" sz="2400" b="1" dirty="0" smtClean="0">
                <a:solidFill>
                  <a:srgbClr val="FF0000"/>
                </a:solidFill>
              </a:rPr>
              <a:t> 1973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search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20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years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Phenomenological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prejudice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around</a:t>
            </a:r>
            <a:r>
              <a:rPr lang="de-DE" sz="2400" b="1" dirty="0" smtClean="0">
                <a:solidFill>
                  <a:srgbClr val="FF0000"/>
                </a:solidFill>
              </a:rPr>
              <a:t> 15 </a:t>
            </a:r>
            <a:r>
              <a:rPr lang="de-DE" sz="2400" b="1" dirty="0" err="1" smtClean="0">
                <a:solidFill>
                  <a:srgbClr val="FF0000"/>
                </a:solidFill>
              </a:rPr>
              <a:t>GeV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ss</a:t>
            </a:r>
            <a:r>
              <a:rPr lang="de-DE" sz="2400" b="1" dirty="0" smtClean="0">
                <a:solidFill>
                  <a:srgbClr val="008000"/>
                </a:solidFill>
              </a:rPr>
              <a:t>) = 1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(cc) = 3.1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(</a:t>
            </a:r>
            <a:r>
              <a:rPr lang="de-DE" sz="2400" b="1" dirty="0" err="1" smtClean="0">
                <a:solidFill>
                  <a:srgbClr val="008000"/>
                </a:solidFill>
              </a:rPr>
              <a:t>bb</a:t>
            </a:r>
            <a:r>
              <a:rPr lang="de-DE" sz="2400" b="1" dirty="0" smtClean="0">
                <a:solidFill>
                  <a:srgbClr val="008000"/>
                </a:solidFill>
              </a:rPr>
              <a:t>) = 9.4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, 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tt</a:t>
            </a:r>
            <a:r>
              <a:rPr lang="de-DE" sz="2400" b="1" dirty="0" smtClean="0">
                <a:solidFill>
                  <a:srgbClr val="008000"/>
                </a:solidFill>
              </a:rPr>
              <a:t>) = 30 </a:t>
            </a:r>
            <a:r>
              <a:rPr lang="de-DE" sz="2400" b="1" dirty="0" err="1" smtClean="0">
                <a:solidFill>
                  <a:srgbClr val="008000"/>
                </a:solidFill>
              </a:rPr>
              <a:t>GeV</a:t>
            </a:r>
            <a:r>
              <a:rPr lang="de-DE" sz="2400" b="1" dirty="0" smtClean="0">
                <a:solidFill>
                  <a:srgbClr val="008000"/>
                </a:solidFill>
              </a:rPr>
              <a:t> ??</a:t>
            </a: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                        </a:t>
            </a:r>
            <a:r>
              <a:rPr lang="de-DE" sz="2400" b="1" dirty="0" err="1" smtClean="0">
                <a:solidFill>
                  <a:srgbClr val="FF0000"/>
                </a:solidFill>
              </a:rPr>
              <a:t>motivation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for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several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accelerators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                        PETRA/PEP, TRISTAN, </a:t>
            </a:r>
            <a:r>
              <a:rPr lang="de-DE" sz="2400" b="1" dirty="0" err="1" smtClean="0">
                <a:solidFill>
                  <a:srgbClr val="FF0000"/>
                </a:solidFill>
              </a:rPr>
              <a:t>SppS</a:t>
            </a:r>
            <a:r>
              <a:rPr lang="de-DE" sz="2400" b="1" dirty="0" smtClean="0">
                <a:solidFill>
                  <a:srgbClr val="FF0000"/>
                </a:solidFill>
              </a:rPr>
              <a:t>, LEP, .... </a:t>
            </a:r>
          </a:p>
          <a:p>
            <a:r>
              <a:rPr lang="de-DE" sz="2400" b="1" dirty="0" smtClean="0">
                <a:solidFill>
                  <a:srgbClr val="0000FF"/>
                </a:solidFill>
              </a:rPr>
              <a:t>                                              </a:t>
            </a:r>
            <a:r>
              <a:rPr lang="de-DE" sz="2400" b="1" dirty="0" err="1" smtClean="0">
                <a:solidFill>
                  <a:srgbClr val="0000FF"/>
                </a:solidFill>
              </a:rPr>
              <a:t>No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signature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found</a:t>
            </a:r>
            <a:r>
              <a:rPr lang="de-DE" sz="2400" b="1" dirty="0" smtClean="0">
                <a:solidFill>
                  <a:srgbClr val="0000FF"/>
                </a:solidFill>
              </a:rPr>
              <a:t>!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03111" y="2032000"/>
            <a:ext cx="183445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37178" y="2032000"/>
            <a:ext cx="183445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47990" y="2032000"/>
            <a:ext cx="183445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99955" y="2032000"/>
            <a:ext cx="183445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96249" y="301931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Phenomenology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heavy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196249" y="5156022"/>
            <a:ext cx="8363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For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top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: </a:t>
            </a:r>
            <a:r>
              <a:rPr lang="de-DE" sz="2400" b="1" dirty="0" smtClean="0">
                <a:solidFill>
                  <a:srgbClr val="008000"/>
                </a:solidFill>
              </a:rPr>
              <a:t>strong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</a:t>
            </a:r>
            <a:r>
              <a:rPr lang="de-DE" sz="2400" b="1" dirty="0" smtClean="0">
                <a:solidFill>
                  <a:srgbClr val="008000"/>
                </a:solidFill>
              </a:rPr>
              <a:t> &lt; </a:t>
            </a:r>
            <a:r>
              <a:rPr lang="de-DE" sz="2400" b="1" dirty="0" err="1" smtClean="0">
                <a:solidFill>
                  <a:srgbClr val="008000"/>
                </a:solidFill>
              </a:rPr>
              <a:t>weak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top </a:t>
            </a:r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decay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before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hadrons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formed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‚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free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‘</a:t>
            </a: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grpSp>
        <p:nvGrpSpPr>
          <p:cNvPr id="7" name="Group 6"/>
          <p:cNvGrpSpPr/>
          <p:nvPr/>
        </p:nvGrpSpPr>
        <p:grpSpPr>
          <a:xfrm>
            <a:off x="4193898" y="2806255"/>
            <a:ext cx="3998928" cy="2272660"/>
            <a:chOff x="4087871" y="1095927"/>
            <a:chExt cx="4281352" cy="2436085"/>
          </a:xfrm>
        </p:grpSpPr>
        <p:sp>
          <p:nvSpPr>
            <p:cNvPr id="19" name="Textfeld 18"/>
            <p:cNvSpPr txBox="1"/>
            <p:nvPr/>
          </p:nvSpPr>
          <p:spPr>
            <a:xfrm>
              <a:off x="4087871" y="1095927"/>
              <a:ext cx="40031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b="1" dirty="0" err="1" smtClean="0">
                  <a:solidFill>
                    <a:srgbClr val="FF0000"/>
                  </a:solidFill>
                </a:rPr>
                <a:t>competing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interactions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:</a:t>
              </a:r>
            </a:p>
            <a:p>
              <a:r>
                <a:rPr lang="en-US" sz="2400" b="1" dirty="0">
                  <a:solidFill>
                    <a:srgbClr val="FF0000"/>
                  </a:solidFill>
                </a:rPr>
                <a:t>w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ho‘s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faster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?</a:t>
              </a:r>
              <a:endParaRPr lang="de-DE" sz="2400" b="1" dirty="0" smtClean="0">
                <a:solidFill>
                  <a:srgbClr val="0000FF"/>
                </a:solidFill>
              </a:endParaRPr>
            </a:p>
          </p:txBody>
        </p:sp>
        <p:pic>
          <p:nvPicPr>
            <p:cNvPr id="6" name="Bild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19972" y="2116146"/>
              <a:ext cx="1649251" cy="1415866"/>
            </a:xfrm>
            <a:prstGeom prst="rect">
              <a:avLst/>
            </a:prstGeom>
          </p:spPr>
        </p:pic>
        <p:grpSp>
          <p:nvGrpSpPr>
            <p:cNvPr id="2" name="Gruppierung 31"/>
            <p:cNvGrpSpPr/>
            <p:nvPr/>
          </p:nvGrpSpPr>
          <p:grpSpPr>
            <a:xfrm>
              <a:off x="4087871" y="1866919"/>
              <a:ext cx="2160820" cy="1565815"/>
              <a:chOff x="4493980" y="1234370"/>
              <a:chExt cx="2160820" cy="1565815"/>
            </a:xfrm>
          </p:grpSpPr>
          <p:cxnSp>
            <p:nvCxnSpPr>
              <p:cNvPr id="8" name="Gerade Verbindung mit Pfeil 7"/>
              <p:cNvCxnSpPr/>
              <p:nvPr/>
            </p:nvCxnSpPr>
            <p:spPr>
              <a:xfrm>
                <a:off x="4493980" y="1371600"/>
                <a:ext cx="1183917" cy="460467"/>
              </a:xfrm>
              <a:prstGeom prst="straightConnector1">
                <a:avLst/>
              </a:prstGeom>
              <a:ln>
                <a:solidFill>
                  <a:srgbClr val="00009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 Verbindung mit Pfeil 9"/>
              <p:cNvCxnSpPr/>
              <p:nvPr/>
            </p:nvCxnSpPr>
            <p:spPr>
              <a:xfrm>
                <a:off x="5677897" y="1830689"/>
                <a:ext cx="799101" cy="1588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ihandform 12"/>
              <p:cNvSpPr/>
              <p:nvPr/>
            </p:nvSpPr>
            <p:spPr>
              <a:xfrm>
                <a:off x="5602688" y="1868366"/>
                <a:ext cx="387931" cy="335502"/>
              </a:xfrm>
              <a:custGeom>
                <a:avLst/>
                <a:gdLst>
                  <a:gd name="connsiteX0" fmla="*/ 43420 w 727791"/>
                  <a:gd name="connsiteY0" fmla="*/ 0 h 862445"/>
                  <a:gd name="connsiteX1" fmla="*/ 21710 w 727791"/>
                  <a:gd name="connsiteY1" fmla="*/ 32567 h 862445"/>
                  <a:gd name="connsiteX2" fmla="*/ 0 w 727791"/>
                  <a:gd name="connsiteY2" fmla="*/ 97701 h 862445"/>
                  <a:gd name="connsiteX3" fmla="*/ 10855 w 727791"/>
                  <a:gd name="connsiteY3" fmla="*/ 195401 h 862445"/>
                  <a:gd name="connsiteX4" fmla="*/ 206245 w 727791"/>
                  <a:gd name="connsiteY4" fmla="*/ 217112 h 862445"/>
                  <a:gd name="connsiteX5" fmla="*/ 217100 w 727791"/>
                  <a:gd name="connsiteY5" fmla="*/ 97701 h 862445"/>
                  <a:gd name="connsiteX6" fmla="*/ 86840 w 727791"/>
                  <a:gd name="connsiteY6" fmla="*/ 141123 h 862445"/>
                  <a:gd name="connsiteX7" fmla="*/ 97695 w 727791"/>
                  <a:gd name="connsiteY7" fmla="*/ 293101 h 862445"/>
                  <a:gd name="connsiteX8" fmla="*/ 162825 w 727791"/>
                  <a:gd name="connsiteY8" fmla="*/ 336523 h 862445"/>
                  <a:gd name="connsiteX9" fmla="*/ 303940 w 727791"/>
                  <a:gd name="connsiteY9" fmla="*/ 314812 h 862445"/>
                  <a:gd name="connsiteX10" fmla="*/ 325650 w 727791"/>
                  <a:gd name="connsiteY10" fmla="*/ 282245 h 862445"/>
                  <a:gd name="connsiteX11" fmla="*/ 336505 w 727791"/>
                  <a:gd name="connsiteY11" fmla="*/ 249678 h 862445"/>
                  <a:gd name="connsiteX12" fmla="*/ 260520 w 727791"/>
                  <a:gd name="connsiteY12" fmla="*/ 271389 h 862445"/>
                  <a:gd name="connsiteX13" fmla="*/ 238810 w 727791"/>
                  <a:gd name="connsiteY13" fmla="*/ 293101 h 862445"/>
                  <a:gd name="connsiteX14" fmla="*/ 227955 w 727791"/>
                  <a:gd name="connsiteY14" fmla="*/ 325667 h 862445"/>
                  <a:gd name="connsiteX15" fmla="*/ 195390 w 727791"/>
                  <a:gd name="connsiteY15" fmla="*/ 336523 h 862445"/>
                  <a:gd name="connsiteX16" fmla="*/ 206245 w 727791"/>
                  <a:gd name="connsiteY16" fmla="*/ 369090 h 862445"/>
                  <a:gd name="connsiteX17" fmla="*/ 314795 w 727791"/>
                  <a:gd name="connsiteY17" fmla="*/ 477645 h 862445"/>
                  <a:gd name="connsiteX18" fmla="*/ 390780 w 727791"/>
                  <a:gd name="connsiteY18" fmla="*/ 488501 h 862445"/>
                  <a:gd name="connsiteX19" fmla="*/ 434201 w 727791"/>
                  <a:gd name="connsiteY19" fmla="*/ 379945 h 862445"/>
                  <a:gd name="connsiteX20" fmla="*/ 379925 w 727791"/>
                  <a:gd name="connsiteY20" fmla="*/ 390801 h 862445"/>
                  <a:gd name="connsiteX21" fmla="*/ 303940 w 727791"/>
                  <a:gd name="connsiteY21" fmla="*/ 477645 h 862445"/>
                  <a:gd name="connsiteX22" fmla="*/ 293085 w 727791"/>
                  <a:gd name="connsiteY22" fmla="*/ 510212 h 862445"/>
                  <a:gd name="connsiteX23" fmla="*/ 336505 w 727791"/>
                  <a:gd name="connsiteY23" fmla="*/ 618767 h 862445"/>
                  <a:gd name="connsiteX24" fmla="*/ 434201 w 727791"/>
                  <a:gd name="connsiteY24" fmla="*/ 607912 h 862445"/>
                  <a:gd name="connsiteX25" fmla="*/ 531896 w 727791"/>
                  <a:gd name="connsiteY25" fmla="*/ 564490 h 862445"/>
                  <a:gd name="connsiteX26" fmla="*/ 521041 w 727791"/>
                  <a:gd name="connsiteY26" fmla="*/ 531923 h 862445"/>
                  <a:gd name="connsiteX27" fmla="*/ 434201 w 727791"/>
                  <a:gd name="connsiteY27" fmla="*/ 564490 h 862445"/>
                  <a:gd name="connsiteX28" fmla="*/ 423346 w 727791"/>
                  <a:gd name="connsiteY28" fmla="*/ 607912 h 862445"/>
                  <a:gd name="connsiteX29" fmla="*/ 412491 w 727791"/>
                  <a:gd name="connsiteY29" fmla="*/ 640479 h 862445"/>
                  <a:gd name="connsiteX30" fmla="*/ 455911 w 727791"/>
                  <a:gd name="connsiteY30" fmla="*/ 738179 h 862445"/>
                  <a:gd name="connsiteX31" fmla="*/ 488476 w 727791"/>
                  <a:gd name="connsiteY31" fmla="*/ 749034 h 862445"/>
                  <a:gd name="connsiteX32" fmla="*/ 586171 w 727791"/>
                  <a:gd name="connsiteY32" fmla="*/ 727323 h 862445"/>
                  <a:gd name="connsiteX33" fmla="*/ 629591 w 727791"/>
                  <a:gd name="connsiteY33" fmla="*/ 716467 h 862445"/>
                  <a:gd name="connsiteX34" fmla="*/ 683866 w 727791"/>
                  <a:gd name="connsiteY34" fmla="*/ 673045 h 862445"/>
                  <a:gd name="connsiteX35" fmla="*/ 651301 w 727791"/>
                  <a:gd name="connsiteY35" fmla="*/ 662190 h 862445"/>
                  <a:gd name="connsiteX36" fmla="*/ 607881 w 727791"/>
                  <a:gd name="connsiteY36" fmla="*/ 640479 h 862445"/>
                  <a:gd name="connsiteX37" fmla="*/ 542751 w 727791"/>
                  <a:gd name="connsiteY37" fmla="*/ 651334 h 862445"/>
                  <a:gd name="connsiteX38" fmla="*/ 510186 w 727791"/>
                  <a:gd name="connsiteY38" fmla="*/ 673045 h 862445"/>
                  <a:gd name="connsiteX39" fmla="*/ 488476 w 727791"/>
                  <a:gd name="connsiteY39" fmla="*/ 738179 h 862445"/>
                  <a:gd name="connsiteX40" fmla="*/ 531896 w 727791"/>
                  <a:gd name="connsiteY40" fmla="*/ 857590 h 862445"/>
                  <a:gd name="connsiteX41" fmla="*/ 564461 w 727791"/>
                  <a:gd name="connsiteY41" fmla="*/ 857590 h 862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27791" h="862445">
                    <a:moveTo>
                      <a:pt x="43420" y="0"/>
                    </a:moveTo>
                    <a:cubicBezTo>
                      <a:pt x="36183" y="10856"/>
                      <a:pt x="27008" y="20645"/>
                      <a:pt x="21710" y="32567"/>
                    </a:cubicBezTo>
                    <a:cubicBezTo>
                      <a:pt x="12416" y="53480"/>
                      <a:pt x="0" y="97701"/>
                      <a:pt x="0" y="97701"/>
                    </a:cubicBezTo>
                    <a:cubicBezTo>
                      <a:pt x="3618" y="130268"/>
                      <a:pt x="494" y="164315"/>
                      <a:pt x="10855" y="195401"/>
                    </a:cubicBezTo>
                    <a:cubicBezTo>
                      <a:pt x="35560" y="269519"/>
                      <a:pt x="192240" y="218046"/>
                      <a:pt x="206245" y="217112"/>
                    </a:cubicBezTo>
                    <a:cubicBezTo>
                      <a:pt x="233789" y="134474"/>
                      <a:pt x="232443" y="174419"/>
                      <a:pt x="217100" y="97701"/>
                    </a:cubicBezTo>
                    <a:cubicBezTo>
                      <a:pt x="168351" y="102133"/>
                      <a:pt x="86840" y="72777"/>
                      <a:pt x="86840" y="141123"/>
                    </a:cubicBezTo>
                    <a:cubicBezTo>
                      <a:pt x="86840" y="191911"/>
                      <a:pt x="79288" y="245766"/>
                      <a:pt x="97695" y="293101"/>
                    </a:cubicBezTo>
                    <a:cubicBezTo>
                      <a:pt x="107152" y="317420"/>
                      <a:pt x="162825" y="336523"/>
                      <a:pt x="162825" y="336523"/>
                    </a:cubicBezTo>
                    <a:cubicBezTo>
                      <a:pt x="209863" y="329286"/>
                      <a:pt x="258791" y="329863"/>
                      <a:pt x="303940" y="314812"/>
                    </a:cubicBezTo>
                    <a:cubicBezTo>
                      <a:pt x="316317" y="310686"/>
                      <a:pt x="319816" y="293914"/>
                      <a:pt x="325650" y="282245"/>
                    </a:cubicBezTo>
                    <a:cubicBezTo>
                      <a:pt x="330767" y="272010"/>
                      <a:pt x="347792" y="251559"/>
                      <a:pt x="336505" y="249678"/>
                    </a:cubicBezTo>
                    <a:cubicBezTo>
                      <a:pt x="310522" y="245347"/>
                      <a:pt x="285848" y="264152"/>
                      <a:pt x="260520" y="271389"/>
                    </a:cubicBezTo>
                    <a:cubicBezTo>
                      <a:pt x="253283" y="278626"/>
                      <a:pt x="244075" y="284325"/>
                      <a:pt x="238810" y="293101"/>
                    </a:cubicBezTo>
                    <a:cubicBezTo>
                      <a:pt x="232923" y="302913"/>
                      <a:pt x="236046" y="317576"/>
                      <a:pt x="227955" y="325667"/>
                    </a:cubicBezTo>
                    <a:cubicBezTo>
                      <a:pt x="219864" y="333758"/>
                      <a:pt x="206245" y="332904"/>
                      <a:pt x="195390" y="336523"/>
                    </a:cubicBezTo>
                    <a:cubicBezTo>
                      <a:pt x="199008" y="347379"/>
                      <a:pt x="200688" y="359087"/>
                      <a:pt x="206245" y="369090"/>
                    </a:cubicBezTo>
                    <a:cubicBezTo>
                      <a:pt x="226207" y="405024"/>
                      <a:pt x="265885" y="470657"/>
                      <a:pt x="314795" y="477645"/>
                    </a:cubicBezTo>
                    <a:lnTo>
                      <a:pt x="390780" y="488501"/>
                    </a:lnTo>
                    <a:cubicBezTo>
                      <a:pt x="440889" y="478478"/>
                      <a:pt x="511557" y="483089"/>
                      <a:pt x="434201" y="379945"/>
                    </a:cubicBezTo>
                    <a:cubicBezTo>
                      <a:pt x="423131" y="365185"/>
                      <a:pt x="398017" y="387182"/>
                      <a:pt x="379925" y="390801"/>
                    </a:cubicBezTo>
                    <a:cubicBezTo>
                      <a:pt x="297079" y="446035"/>
                      <a:pt x="324155" y="406888"/>
                      <a:pt x="303940" y="477645"/>
                    </a:cubicBezTo>
                    <a:cubicBezTo>
                      <a:pt x="300797" y="488648"/>
                      <a:pt x="296703" y="499356"/>
                      <a:pt x="293085" y="510212"/>
                    </a:cubicBezTo>
                    <a:cubicBezTo>
                      <a:pt x="295815" y="529320"/>
                      <a:pt x="292025" y="611353"/>
                      <a:pt x="336505" y="618767"/>
                    </a:cubicBezTo>
                    <a:cubicBezTo>
                      <a:pt x="368825" y="624154"/>
                      <a:pt x="401636" y="611530"/>
                      <a:pt x="434201" y="607912"/>
                    </a:cubicBezTo>
                    <a:cubicBezTo>
                      <a:pt x="511708" y="582075"/>
                      <a:pt x="480290" y="598895"/>
                      <a:pt x="531896" y="564490"/>
                    </a:cubicBezTo>
                    <a:cubicBezTo>
                      <a:pt x="528278" y="553634"/>
                      <a:pt x="531896" y="535542"/>
                      <a:pt x="521041" y="531923"/>
                    </a:cubicBezTo>
                    <a:cubicBezTo>
                      <a:pt x="489741" y="521489"/>
                      <a:pt x="456824" y="549407"/>
                      <a:pt x="434201" y="564490"/>
                    </a:cubicBezTo>
                    <a:cubicBezTo>
                      <a:pt x="430583" y="578964"/>
                      <a:pt x="427444" y="593567"/>
                      <a:pt x="423346" y="607912"/>
                    </a:cubicBezTo>
                    <a:cubicBezTo>
                      <a:pt x="420203" y="618915"/>
                      <a:pt x="411352" y="629093"/>
                      <a:pt x="412491" y="640479"/>
                    </a:cubicBezTo>
                    <a:cubicBezTo>
                      <a:pt x="415638" y="671948"/>
                      <a:pt x="423879" y="718959"/>
                      <a:pt x="455911" y="738179"/>
                    </a:cubicBezTo>
                    <a:cubicBezTo>
                      <a:pt x="465722" y="744066"/>
                      <a:pt x="477621" y="745416"/>
                      <a:pt x="488476" y="749034"/>
                    </a:cubicBezTo>
                    <a:lnTo>
                      <a:pt x="586171" y="727323"/>
                    </a:lnTo>
                    <a:cubicBezTo>
                      <a:pt x="600708" y="723968"/>
                      <a:pt x="617178" y="724743"/>
                      <a:pt x="629591" y="716467"/>
                    </a:cubicBezTo>
                    <a:cubicBezTo>
                      <a:pt x="727791" y="650997"/>
                      <a:pt x="577405" y="708535"/>
                      <a:pt x="683866" y="673045"/>
                    </a:cubicBezTo>
                    <a:cubicBezTo>
                      <a:pt x="673011" y="669427"/>
                      <a:pt x="661818" y="666697"/>
                      <a:pt x="651301" y="662190"/>
                    </a:cubicBezTo>
                    <a:cubicBezTo>
                      <a:pt x="636428" y="655816"/>
                      <a:pt x="623983" y="642089"/>
                      <a:pt x="607881" y="640479"/>
                    </a:cubicBezTo>
                    <a:cubicBezTo>
                      <a:pt x="585981" y="638289"/>
                      <a:pt x="564461" y="647716"/>
                      <a:pt x="542751" y="651334"/>
                    </a:cubicBezTo>
                    <a:cubicBezTo>
                      <a:pt x="531896" y="658571"/>
                      <a:pt x="517100" y="661982"/>
                      <a:pt x="510186" y="673045"/>
                    </a:cubicBezTo>
                    <a:cubicBezTo>
                      <a:pt x="498057" y="692452"/>
                      <a:pt x="488476" y="738179"/>
                      <a:pt x="488476" y="738179"/>
                    </a:cubicBezTo>
                    <a:cubicBezTo>
                      <a:pt x="494496" y="786342"/>
                      <a:pt x="482249" y="832765"/>
                      <a:pt x="531896" y="857590"/>
                    </a:cubicBezTo>
                    <a:cubicBezTo>
                      <a:pt x="541605" y="862445"/>
                      <a:pt x="553606" y="857590"/>
                      <a:pt x="564461" y="857590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4897597" y="1234370"/>
                <a:ext cx="2423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90"/>
                    </a:solidFill>
                  </a:rPr>
                  <a:t>t</a:t>
                </a: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6019800" y="1507523"/>
                <a:ext cx="2423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 smtClean="0">
                    <a:solidFill>
                      <a:srgbClr val="800000"/>
                    </a:solidFill>
                  </a:rPr>
                  <a:t>t</a:t>
                </a:r>
                <a:endParaRPr lang="de-DE" b="1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5869426" y="1868365"/>
                <a:ext cx="2423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g</a:t>
                </a:r>
              </a:p>
            </p:txBody>
          </p:sp>
          <p:cxnSp>
            <p:nvCxnSpPr>
              <p:cNvPr id="22" name="Gerade Verbindung mit Pfeil 21"/>
              <p:cNvCxnSpPr>
                <a:endCxn id="18" idx="1"/>
              </p:cNvCxnSpPr>
              <p:nvPr/>
            </p:nvCxnSpPr>
            <p:spPr>
              <a:xfrm flipV="1">
                <a:off x="4493980" y="2191531"/>
                <a:ext cx="1375446" cy="42394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mit Pfeil 23"/>
              <p:cNvCxnSpPr>
                <a:stCxn id="18" idx="1"/>
              </p:cNvCxnSpPr>
              <p:nvPr/>
            </p:nvCxnSpPr>
            <p:spPr>
              <a:xfrm rot="10800000" flipH="1">
                <a:off x="5869425" y="2191531"/>
                <a:ext cx="607573" cy="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/>
              <p:cNvSpPr txBox="1"/>
              <p:nvPr/>
            </p:nvSpPr>
            <p:spPr>
              <a:xfrm>
                <a:off x="4776404" y="2153854"/>
                <a:ext cx="2423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90"/>
                    </a:solidFill>
                  </a:rPr>
                  <a:t>b</a:t>
                </a:r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6111812" y="2153854"/>
                <a:ext cx="2423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solidFill>
                      <a:srgbClr val="000090"/>
                    </a:solidFill>
                  </a:rPr>
                  <a:t>b</a:t>
                </a: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354198" y="1557536"/>
                <a:ext cx="300602" cy="9571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18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18000"/>
                    </a:schemeClr>
                  </a:gs>
                </a:gsLst>
                <a:lin ang="16200000" scaled="0"/>
                <a:tileRect/>
              </a:gradFill>
              <a:ln w="3810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Picture 4" descr="Bolt-Fina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2898146"/>
            <a:ext cx="2956675" cy="20415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6668" y="976654"/>
            <a:ext cx="523144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rgbClr val="008000"/>
                </a:solidFill>
              </a:rPr>
              <a:t>For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lighter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>
                <a:solidFill>
                  <a:srgbClr val="008000"/>
                </a:solidFill>
              </a:rPr>
              <a:t>quarks</a:t>
            </a:r>
            <a:r>
              <a:rPr lang="de-DE" sz="2400" b="1" dirty="0">
                <a:solidFill>
                  <a:srgbClr val="008000"/>
                </a:solidFill>
              </a:rPr>
              <a:t>: 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strong </a:t>
            </a:r>
            <a:r>
              <a:rPr lang="de-DE" sz="2400" b="1" dirty="0" err="1">
                <a:solidFill>
                  <a:srgbClr val="008000"/>
                </a:solidFill>
              </a:rPr>
              <a:t>interaction</a:t>
            </a:r>
            <a:r>
              <a:rPr lang="de-DE" sz="2400" b="1" dirty="0">
                <a:solidFill>
                  <a:srgbClr val="008000"/>
                </a:solidFill>
              </a:rPr>
              <a:t> &gt;&gt; </a:t>
            </a:r>
            <a:r>
              <a:rPr lang="de-DE" sz="2400" b="1" dirty="0" err="1">
                <a:solidFill>
                  <a:srgbClr val="008000"/>
                </a:solidFill>
              </a:rPr>
              <a:t>weak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colour</a:t>
            </a:r>
            <a:r>
              <a:rPr lang="de-DE" sz="2400" b="1" dirty="0">
                <a:solidFill>
                  <a:srgbClr val="FF0000"/>
                </a:solidFill>
                <a:sym typeface="Wingdings"/>
              </a:rPr>
              <a:t> neutral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hadrons</a:t>
            </a:r>
            <a:endParaRPr lang="de-DE" sz="2400" b="1" dirty="0">
              <a:solidFill>
                <a:srgbClr val="FF0000"/>
              </a:solidFill>
              <a:sym typeface="Wingdings"/>
            </a:endParaRPr>
          </a:p>
        </p:txBody>
      </p:sp>
      <p:pic>
        <p:nvPicPr>
          <p:cNvPr id="12" name="Picture 11" descr="R-Upsil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008" y="1100666"/>
            <a:ext cx="3178479" cy="1566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68365" y="401709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Phenomenology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heavy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17" name="Bild 16" descr="Zerfallskanael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65" y="2109033"/>
            <a:ext cx="3469833" cy="3753729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3586228" y="2109033"/>
            <a:ext cx="55577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>
                <a:solidFill>
                  <a:srgbClr val="FF0000"/>
                </a:solidFill>
              </a:rPr>
              <a:t>t</a:t>
            </a:r>
            <a:r>
              <a:rPr lang="de-DE" sz="2400" b="1" dirty="0" err="1" smtClean="0">
                <a:solidFill>
                  <a:srgbClr val="FF0000"/>
                </a:solidFill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(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only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)  6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largest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fraction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high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endParaRPr lang="de-DE" sz="2400" b="1" dirty="0" smtClean="0">
              <a:solidFill>
                <a:srgbClr val="008000"/>
              </a:solidFill>
              <a:sym typeface="Wingdings"/>
            </a:endParaRPr>
          </a:p>
          <a:p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>
                <a:solidFill>
                  <a:srgbClr val="FF0000"/>
                </a:solidFill>
                <a:sym typeface="Wingdings"/>
              </a:rPr>
              <a:t>t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 4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charged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lepton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neutrino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Some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30% ‚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usable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‘,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low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endParaRPr lang="de-DE" sz="2400" b="1" dirty="0" smtClean="0">
              <a:solidFill>
                <a:srgbClr val="008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   FAVOURED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channel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tt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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quarks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charged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l,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neutrinos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    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Only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5% ‚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usable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‘,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low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    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background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difficult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reconstruct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1254" y="1094598"/>
            <a:ext cx="813342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Decay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properties</a:t>
            </a:r>
            <a:r>
              <a:rPr lang="de-DE" sz="2400" b="1" dirty="0" smtClean="0">
                <a:solidFill>
                  <a:srgbClr val="000090"/>
                </a:solidFill>
              </a:rPr>
              <a:t> of top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unambigously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predicted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by</a:t>
            </a:r>
            <a:r>
              <a:rPr lang="de-DE" sz="2400" b="1" dirty="0" smtClean="0">
                <a:solidFill>
                  <a:srgbClr val="000090"/>
                </a:solidFill>
              </a:rPr>
              <a:t> SM</a:t>
            </a:r>
          </a:p>
          <a:p>
            <a:r>
              <a:rPr lang="de-DE" sz="2400" b="1" dirty="0" err="1">
                <a:solidFill>
                  <a:srgbClr val="000090"/>
                </a:solidFill>
              </a:rPr>
              <a:t>Decay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fractions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largely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determined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by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fractions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err="1">
                <a:solidFill>
                  <a:srgbClr val="000090"/>
                </a:solidFill>
              </a:rPr>
              <a:t>of</a:t>
            </a:r>
            <a:r>
              <a:rPr lang="de-DE" sz="2400" b="1" dirty="0">
                <a:solidFill>
                  <a:srgbClr val="000090"/>
                </a:solidFill>
              </a:rPr>
              <a:t> W – </a:t>
            </a:r>
            <a:r>
              <a:rPr lang="de-DE" sz="2400" b="1" dirty="0" err="1">
                <a:solidFill>
                  <a:srgbClr val="000090"/>
                </a:solidFill>
              </a:rPr>
              <a:t>decay</a:t>
            </a:r>
            <a:endParaRPr lang="de-DE" sz="2400" b="1" dirty="0">
              <a:solidFill>
                <a:srgbClr val="000090"/>
              </a:solidFill>
            </a:endParaRPr>
          </a:p>
          <a:p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68365" y="5894685"/>
            <a:ext cx="849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99.1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%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of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 all top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quarks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decay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into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 a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bottom</a:t>
            </a:r>
            <a:r>
              <a:rPr lang="de-DE" sz="2400" b="1" dirty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>
                <a:solidFill>
                  <a:srgbClr val="000090"/>
                </a:solidFill>
                <a:sym typeface="Wingdings"/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!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855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semileptonic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event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6" name="Bild 5" descr="d0_top_mujet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547" y="976654"/>
            <a:ext cx="6877964" cy="4977635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rvey.jpg"/>
          <p:cNvPicPr>
            <a:picLocks noChangeAspect="1"/>
          </p:cNvPicPr>
          <p:nvPr/>
        </p:nvPicPr>
        <p:blipFill>
          <a:blip r:embed="rId2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7" y="444500"/>
            <a:ext cx="9011967" cy="59118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Surveying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top </a:t>
            </a:r>
            <a:r>
              <a:rPr lang="de-DE" sz="8000" b="1" dirty="0" err="1" smtClean="0">
                <a:solidFill>
                  <a:srgbClr val="FF0000"/>
                </a:solidFill>
              </a:rPr>
              <a:t>quark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/>
              <a:t>t</a:t>
            </a:r>
            <a:r>
              <a:rPr lang="de-DE" sz="3200" b="1" dirty="0" err="1" smtClean="0"/>
              <a:t>t</a:t>
            </a:r>
            <a:r>
              <a:rPr lang="de-DE" sz="3200" b="1" dirty="0" smtClean="0"/>
              <a:t> </a:t>
            </a:r>
            <a:r>
              <a:rPr lang="de-DE" sz="3200" b="1" dirty="0"/>
              <a:t>C</a:t>
            </a:r>
            <a:r>
              <a:rPr lang="de-DE" sz="3200" b="1" dirty="0" smtClean="0"/>
              <a:t>ross </a:t>
            </a:r>
            <a:r>
              <a:rPr lang="de-DE" sz="3200" b="1" dirty="0" err="1"/>
              <a:t>S</a:t>
            </a:r>
            <a:r>
              <a:rPr lang="de-DE" sz="3200" b="1" dirty="0" err="1" smtClean="0"/>
              <a:t>ection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09" y="976654"/>
            <a:ext cx="3014214" cy="1487145"/>
          </a:xfrm>
          <a:prstGeom prst="rect">
            <a:avLst/>
          </a:prstGeom>
        </p:spPr>
      </p:pic>
      <p:sp>
        <p:nvSpPr>
          <p:cNvPr id="34" name="Fußzeilenplatzhalt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3411356" y="1191309"/>
            <a:ext cx="481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Test of QCD </a:t>
            </a:r>
            <a:r>
              <a:rPr lang="de-DE" sz="2400" b="1" dirty="0" err="1" smtClean="0">
                <a:solidFill>
                  <a:srgbClr val="FF0000"/>
                </a:solidFill>
              </a:rPr>
              <a:t>with</a:t>
            </a:r>
            <a:r>
              <a:rPr lang="de-DE" sz="2400" b="1" dirty="0" smtClean="0">
                <a:solidFill>
                  <a:srgbClr val="FF0000"/>
                </a:solidFill>
              </a:rPr>
              <a:t> massive </a:t>
            </a:r>
            <a:r>
              <a:rPr lang="de-DE" sz="2400" b="1" dirty="0" err="1" smtClean="0">
                <a:solidFill>
                  <a:srgbClr val="FF0000"/>
                </a:solidFill>
              </a:rPr>
              <a:t>quarks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Measure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coupling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strength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gtt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28" name="Bild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0566" y="4371248"/>
            <a:ext cx="5240867" cy="777941"/>
          </a:xfrm>
          <a:prstGeom prst="rect">
            <a:avLst/>
          </a:prstGeom>
        </p:spPr>
      </p:pic>
      <p:sp>
        <p:nvSpPr>
          <p:cNvPr id="30" name="Textfeld 29"/>
          <p:cNvSpPr txBox="1"/>
          <p:nvPr/>
        </p:nvSpPr>
        <p:spPr>
          <a:xfrm>
            <a:off x="203709" y="2527300"/>
            <a:ext cx="38318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Event </a:t>
            </a:r>
            <a:r>
              <a:rPr lang="de-DE" sz="2400" b="1" dirty="0" err="1" smtClean="0">
                <a:solidFill>
                  <a:srgbClr val="008000"/>
                </a:solidFill>
              </a:rPr>
              <a:t>selection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4 high </a:t>
            </a:r>
            <a:r>
              <a:rPr lang="de-DE" sz="2400" b="1" dirty="0" err="1" smtClean="0">
                <a:solidFill>
                  <a:srgbClr val="008000"/>
                </a:solidFill>
              </a:rPr>
              <a:t>p</a:t>
            </a:r>
            <a:r>
              <a:rPr lang="de-DE" sz="2400" b="1" baseline="-25000" dirty="0" err="1" smtClean="0">
                <a:solidFill>
                  <a:srgbClr val="008000"/>
                </a:solidFill>
              </a:rPr>
              <a:t>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isolated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electron</a:t>
            </a:r>
            <a:r>
              <a:rPr lang="de-DE" sz="2400" b="1" dirty="0" smtClean="0">
                <a:solidFill>
                  <a:srgbClr val="008000"/>
                </a:solidFill>
              </a:rPr>
              <a:t>/</a:t>
            </a:r>
            <a:r>
              <a:rPr lang="de-DE" sz="2400" b="1" dirty="0" err="1" smtClean="0">
                <a:solidFill>
                  <a:srgbClr val="008000"/>
                </a:solidFill>
              </a:rPr>
              <a:t>muon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missing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transverse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energy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29916" y="5338465"/>
            <a:ext cx="3788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FF"/>
                </a:solidFill>
              </a:rPr>
              <a:t>What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fraction</a:t>
            </a:r>
            <a:r>
              <a:rPr lang="de-DE" sz="2400" b="1" dirty="0" smtClean="0">
                <a:solidFill>
                  <a:srgbClr val="0000FF"/>
                </a:solidFill>
              </a:rPr>
              <a:t> of </a:t>
            </a:r>
            <a:r>
              <a:rPr lang="de-DE" sz="2400" b="1" dirty="0" err="1" smtClean="0">
                <a:solidFill>
                  <a:srgbClr val="0000FF"/>
                </a:solidFill>
              </a:rPr>
              <a:t>tt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events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are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retained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after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selection</a:t>
            </a:r>
            <a:endParaRPr lang="de-DE" sz="2400" b="1" dirty="0">
              <a:solidFill>
                <a:srgbClr val="0000FF"/>
              </a:solidFill>
            </a:endParaRPr>
          </a:p>
        </p:txBody>
      </p:sp>
      <p:cxnSp>
        <p:nvCxnSpPr>
          <p:cNvPr id="49" name="Gerade Verbindung mit Pfeil 48"/>
          <p:cNvCxnSpPr/>
          <p:nvPr/>
        </p:nvCxnSpPr>
        <p:spPr>
          <a:xfrm flipV="1">
            <a:off x="3870097" y="5122565"/>
            <a:ext cx="548134" cy="215900"/>
          </a:xfrm>
          <a:prstGeom prst="straightConnector1">
            <a:avLst/>
          </a:pr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4995332" y="5338465"/>
            <a:ext cx="4021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Luminosity</a:t>
            </a:r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How</a:t>
            </a:r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many</a:t>
            </a:r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proton</a:t>
            </a:r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collisions</a:t>
            </a:r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de-DE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86171" y="423333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24642" y="427566"/>
            <a:ext cx="1052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48"/>
          <p:cNvCxnSpPr/>
          <p:nvPr/>
        </p:nvCxnSpPr>
        <p:spPr>
          <a:xfrm flipH="1" flipV="1">
            <a:off x="4995332" y="5122565"/>
            <a:ext cx="508001" cy="215900"/>
          </a:xfrm>
          <a:prstGeom prst="straightConnector1">
            <a:avLst/>
          </a:prstGeom>
          <a:ln w="571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48"/>
          <p:cNvCxnSpPr/>
          <p:nvPr/>
        </p:nvCxnSpPr>
        <p:spPr>
          <a:xfrm>
            <a:off x="2751667" y="4096960"/>
            <a:ext cx="659689" cy="274288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4418231" y="2135516"/>
            <a:ext cx="4703495" cy="1829706"/>
            <a:chOff x="4059503" y="2257778"/>
            <a:chExt cx="4703495" cy="1961444"/>
          </a:xfrm>
        </p:grpSpPr>
        <p:sp>
          <p:nvSpPr>
            <p:cNvPr id="20" name="Oval 19"/>
            <p:cNvSpPr/>
            <p:nvPr/>
          </p:nvSpPr>
          <p:spPr>
            <a:xfrm>
              <a:off x="4059503" y="2257778"/>
              <a:ext cx="4703495" cy="1961444"/>
            </a:xfrm>
            <a:prstGeom prst="ellipse">
              <a:avLst/>
            </a:prstGeom>
            <a:noFill/>
            <a:ln w="57150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 descr="Drell-Yan-V4j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232" y="2527300"/>
              <a:ext cx="1752600" cy="1270000"/>
            </a:xfrm>
            <a:prstGeom prst="rect">
              <a:avLst/>
            </a:prstGeom>
          </p:spPr>
        </p:pic>
        <p:pic>
          <p:nvPicPr>
            <p:cNvPr id="22" name="Picture 21" descr="Drell-Yan-W4j-2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9755" y="2527300"/>
              <a:ext cx="1625600" cy="1270000"/>
            </a:xfrm>
            <a:prstGeom prst="rect">
              <a:avLst/>
            </a:prstGeom>
          </p:spPr>
        </p:pic>
      </p:grpSp>
      <p:cxnSp>
        <p:nvCxnSpPr>
          <p:cNvPr id="43" name="Gerade Verbindung mit Pfeil 48"/>
          <p:cNvCxnSpPr/>
          <p:nvPr/>
        </p:nvCxnSpPr>
        <p:spPr>
          <a:xfrm flipH="1">
            <a:off x="5364384" y="4043495"/>
            <a:ext cx="655416" cy="423334"/>
          </a:xfrm>
          <a:prstGeom prst="straightConnector1">
            <a:avLst/>
          </a:prstGeom>
          <a:ln w="571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Cross </a:t>
            </a:r>
            <a:r>
              <a:rPr lang="de-DE" sz="3200" b="1" dirty="0" err="1" smtClean="0"/>
              <a:t>section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determination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03941" y="2038909"/>
            <a:ext cx="7684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Key </a:t>
            </a:r>
            <a:r>
              <a:rPr lang="de-DE" sz="2400" b="1" dirty="0" err="1" smtClean="0">
                <a:solidFill>
                  <a:srgbClr val="008000"/>
                </a:solidFill>
              </a:rPr>
              <a:t>issue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determine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efficiency</a:t>
            </a:r>
            <a:endParaRPr lang="de-DE" sz="2400" b="1" dirty="0" smtClean="0">
              <a:solidFill>
                <a:srgbClr val="008000"/>
              </a:solidFill>
            </a:endParaRPr>
          </a:p>
        </p:txBody>
      </p:sp>
      <p:grpSp>
        <p:nvGrpSpPr>
          <p:cNvPr id="2" name="Gruppierung 29"/>
          <p:cNvGrpSpPr/>
          <p:nvPr/>
        </p:nvGrpSpPr>
        <p:grpSpPr>
          <a:xfrm>
            <a:off x="346566" y="2563581"/>
            <a:ext cx="4422990" cy="1974896"/>
            <a:chOff x="586171" y="2822035"/>
            <a:chExt cx="4422990" cy="1974896"/>
          </a:xfrm>
        </p:grpSpPr>
        <p:grpSp>
          <p:nvGrpSpPr>
            <p:cNvPr id="5" name="Gruppierung 11"/>
            <p:cNvGrpSpPr/>
            <p:nvPr/>
          </p:nvGrpSpPr>
          <p:grpSpPr>
            <a:xfrm>
              <a:off x="586171" y="3021275"/>
              <a:ext cx="4422990" cy="1775656"/>
              <a:chOff x="295679" y="2273299"/>
              <a:chExt cx="5542283" cy="2787995"/>
            </a:xfrm>
          </p:grpSpPr>
          <p:grpSp>
            <p:nvGrpSpPr>
              <p:cNvPr id="6" name="Gruppierung 15"/>
              <p:cNvGrpSpPr/>
              <p:nvPr/>
            </p:nvGrpSpPr>
            <p:grpSpPr>
              <a:xfrm>
                <a:off x="295679" y="2273300"/>
                <a:ext cx="3101572" cy="2787994"/>
                <a:chOff x="295679" y="2273300"/>
                <a:chExt cx="3101572" cy="2787994"/>
              </a:xfrm>
            </p:grpSpPr>
            <p:grpSp>
              <p:nvGrpSpPr>
                <p:cNvPr id="7" name="Gruppierung 13"/>
                <p:cNvGrpSpPr/>
                <p:nvPr/>
              </p:nvGrpSpPr>
              <p:grpSpPr>
                <a:xfrm>
                  <a:off x="1003300" y="2273300"/>
                  <a:ext cx="2393951" cy="2787994"/>
                  <a:chOff x="660400" y="2273300"/>
                  <a:chExt cx="2393951" cy="2787994"/>
                </a:xfrm>
              </p:grpSpPr>
              <p:cxnSp>
                <p:nvCxnSpPr>
                  <p:cNvPr id="21" name="Gerade Verbindung mit Pfeil 20"/>
                  <p:cNvCxnSpPr/>
                  <p:nvPr/>
                </p:nvCxnSpPr>
                <p:spPr>
                  <a:xfrm rot="16200000" flipV="1">
                    <a:off x="-419100" y="3352800"/>
                    <a:ext cx="2171700" cy="127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 Verbindung mit Pfeil 8"/>
                  <p:cNvCxnSpPr/>
                  <p:nvPr/>
                </p:nvCxnSpPr>
                <p:spPr>
                  <a:xfrm>
                    <a:off x="673100" y="4445000"/>
                    <a:ext cx="2247900" cy="1588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Gerade Verbindung 22"/>
                  <p:cNvCxnSpPr/>
                  <p:nvPr/>
                </p:nvCxnSpPr>
                <p:spPr>
                  <a:xfrm rot="16200000" flipH="1">
                    <a:off x="793750" y="2355850"/>
                    <a:ext cx="1955800" cy="17907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feld 23"/>
                  <p:cNvSpPr txBox="1"/>
                  <p:nvPr/>
                </p:nvSpPr>
                <p:spPr>
                  <a:xfrm>
                    <a:off x="2133601" y="4529723"/>
                    <a:ext cx="920750" cy="5315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600" dirty="0" smtClean="0">
                        <a:solidFill>
                          <a:srgbClr val="008000"/>
                        </a:solidFill>
                      </a:rPr>
                      <a:t>Jet </a:t>
                    </a:r>
                    <a:r>
                      <a:rPr lang="de-DE" sz="1600" dirty="0" err="1" smtClean="0">
                        <a:solidFill>
                          <a:srgbClr val="008000"/>
                        </a:solidFill>
                      </a:rPr>
                      <a:t>pt</a:t>
                    </a:r>
                    <a:endParaRPr lang="de-DE" sz="1600" dirty="0">
                      <a:solidFill>
                        <a:srgbClr val="008000"/>
                      </a:solidFill>
                    </a:endParaRPr>
                  </a:p>
                </p:txBody>
              </p:sp>
            </p:grpSp>
            <p:sp>
              <p:nvSpPr>
                <p:cNvPr id="20" name="Textfeld 19"/>
                <p:cNvSpPr txBox="1"/>
                <p:nvPr/>
              </p:nvSpPr>
              <p:spPr>
                <a:xfrm>
                  <a:off x="295679" y="2273300"/>
                  <a:ext cx="707620" cy="9181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600" dirty="0" smtClean="0">
                      <a:solidFill>
                        <a:srgbClr val="008000"/>
                      </a:solidFill>
                    </a:rPr>
                    <a:t>Log </a:t>
                  </a:r>
                  <a:r>
                    <a:rPr lang="de-DE" sz="1600" dirty="0" smtClean="0">
                      <a:solidFill>
                        <a:srgbClr val="008000"/>
                      </a:solidFill>
                      <a:latin typeface="Symbol" charset="2"/>
                      <a:cs typeface="Symbol" charset="2"/>
                    </a:rPr>
                    <a:t>s</a:t>
                  </a:r>
                  <a:endParaRPr lang="de-DE" sz="1600" dirty="0">
                    <a:solidFill>
                      <a:srgbClr val="008000"/>
                    </a:solidFill>
                  </a:endParaRPr>
                </a:p>
              </p:txBody>
            </p:sp>
          </p:grpSp>
          <p:cxnSp>
            <p:nvCxnSpPr>
              <p:cNvPr id="14" name="Gerade Verbindung 13"/>
              <p:cNvCxnSpPr/>
              <p:nvPr/>
            </p:nvCxnSpPr>
            <p:spPr>
              <a:xfrm rot="16200000" flipH="1">
                <a:off x="1498599" y="2330450"/>
                <a:ext cx="1955801" cy="184150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/>
              <p:cNvCxnSpPr/>
              <p:nvPr/>
            </p:nvCxnSpPr>
            <p:spPr>
              <a:xfrm flipV="1">
                <a:off x="595573" y="2764254"/>
                <a:ext cx="1068125" cy="664244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dash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/>
              <p:nvPr/>
            </p:nvCxnSpPr>
            <p:spPr>
              <a:xfrm rot="10800000" flipV="1">
                <a:off x="2857499" y="3428498"/>
                <a:ext cx="1193800" cy="304800"/>
              </a:xfrm>
              <a:prstGeom prst="straightConnector1">
                <a:avLst/>
              </a:prstGeom>
              <a:ln w="25400" cap="flat" cmpd="sng" algn="ctr">
                <a:solidFill>
                  <a:srgbClr val="008000"/>
                </a:solidFill>
                <a:prstDash val="dash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feld 16"/>
              <p:cNvSpPr txBox="1"/>
              <p:nvPr/>
            </p:nvSpPr>
            <p:spPr>
              <a:xfrm>
                <a:off x="514348" y="3105077"/>
                <a:ext cx="1688528" cy="628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 err="1" smtClean="0">
                    <a:solidFill>
                      <a:srgbClr val="FF0000"/>
                    </a:solidFill>
                  </a:rPr>
                  <a:t>True</a:t>
                </a:r>
                <a:r>
                  <a:rPr lang="de-DE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FF0000"/>
                    </a:solidFill>
                  </a:rPr>
                  <a:t>jet</a:t>
                </a:r>
                <a:r>
                  <a:rPr lang="de-DE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FF0000"/>
                    </a:solidFill>
                  </a:rPr>
                  <a:t>p</a:t>
                </a:r>
                <a:r>
                  <a:rPr lang="de-DE" sz="2000" b="1" baseline="-25000" dirty="0" err="1" smtClean="0">
                    <a:solidFill>
                      <a:srgbClr val="FF0000"/>
                    </a:solidFill>
                  </a:rPr>
                  <a:t>T</a:t>
                </a:r>
                <a:endParaRPr lang="de-DE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3860801" y="2959100"/>
                <a:ext cx="1977161" cy="628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dirty="0" err="1" smtClean="0">
                    <a:solidFill>
                      <a:srgbClr val="008000"/>
                    </a:solidFill>
                  </a:rPr>
                  <a:t>Modelled</a:t>
                </a:r>
                <a:r>
                  <a:rPr lang="de-DE" sz="2000" b="1" dirty="0" smtClean="0">
                    <a:solidFill>
                      <a:srgbClr val="008000"/>
                    </a:solidFill>
                  </a:rPr>
                  <a:t> </a:t>
                </a:r>
                <a:r>
                  <a:rPr lang="de-DE" sz="2000" b="1" dirty="0" err="1" smtClean="0">
                    <a:solidFill>
                      <a:srgbClr val="008000"/>
                    </a:solidFill>
                  </a:rPr>
                  <a:t>p</a:t>
                </a:r>
                <a:r>
                  <a:rPr lang="de-DE" sz="2000" b="1" baseline="-25000" dirty="0" err="1" smtClean="0">
                    <a:solidFill>
                      <a:srgbClr val="008000"/>
                    </a:solidFill>
                  </a:rPr>
                  <a:t>T</a:t>
                </a:r>
                <a:endParaRPr lang="de-DE" sz="2000" b="1" dirty="0" smtClean="0">
                  <a:solidFill>
                    <a:srgbClr val="008000"/>
                  </a:solidFill>
                </a:endParaRPr>
              </a:p>
            </p:txBody>
          </p:sp>
        </p:grpSp>
        <p:cxnSp>
          <p:nvCxnSpPr>
            <p:cNvPr id="27" name="Gerade Verbindung 26"/>
            <p:cNvCxnSpPr/>
            <p:nvPr/>
          </p:nvCxnSpPr>
          <p:spPr>
            <a:xfrm rot="16200000" flipV="1">
              <a:off x="1270978" y="3633856"/>
              <a:ext cx="1636342" cy="12700"/>
            </a:xfrm>
            <a:prstGeom prst="line">
              <a:avLst/>
            </a:prstGeom>
            <a:ln w="57150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>
              <a:off x="2123990" y="3021276"/>
              <a:ext cx="644041" cy="1588"/>
            </a:xfrm>
            <a:prstGeom prst="straightConnector1">
              <a:avLst/>
            </a:prstGeom>
            <a:ln>
              <a:solidFill>
                <a:srgbClr val="4A452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>
              <a:off x="2123990" y="4164355"/>
              <a:ext cx="659831" cy="1588"/>
            </a:xfrm>
            <a:prstGeom prst="straightConnector1">
              <a:avLst/>
            </a:prstGeom>
            <a:ln>
              <a:solidFill>
                <a:srgbClr val="4A452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2175972" y="3088725"/>
              <a:ext cx="1896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Selected</a:t>
              </a:r>
              <a:r>
                <a:rPr lang="de-DE" b="1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p</a:t>
              </a:r>
              <a:r>
                <a:rPr lang="de-DE" b="1" baseline="-25000" dirty="0" err="1" smtClean="0">
                  <a:solidFill>
                    <a:schemeClr val="bg2">
                      <a:lumMod val="25000"/>
                    </a:schemeClr>
                  </a:solidFill>
                </a:rPr>
                <a:t>T</a:t>
              </a:r>
              <a:r>
                <a:rPr lang="de-DE" b="1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de-DE" b="1" dirty="0" err="1" smtClean="0">
                  <a:solidFill>
                    <a:schemeClr val="bg2">
                      <a:lumMod val="25000"/>
                    </a:schemeClr>
                  </a:solidFill>
                </a:rPr>
                <a:t>range</a:t>
              </a:r>
              <a:endParaRPr lang="de-DE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3" name="Textfeld 32"/>
          <p:cNvSpPr txBox="1"/>
          <p:nvPr/>
        </p:nvSpPr>
        <p:spPr>
          <a:xfrm>
            <a:off x="4914413" y="2249450"/>
            <a:ext cx="3848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4A452A"/>
                </a:solidFill>
              </a:rPr>
              <a:t>Largest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uncertainties</a:t>
            </a:r>
            <a:r>
              <a:rPr lang="de-DE" sz="2400" b="1" dirty="0" smtClean="0">
                <a:solidFill>
                  <a:srgbClr val="4A452A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modelling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of</a:t>
            </a:r>
            <a:r>
              <a:rPr lang="de-DE" sz="2400" b="1" dirty="0" smtClean="0">
                <a:solidFill>
                  <a:srgbClr val="4A452A"/>
                </a:solidFill>
              </a:rPr>
              <a:t> top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parton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distribution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fct</a:t>
            </a:r>
            <a:r>
              <a:rPr lang="de-DE" sz="2400" b="1" dirty="0" smtClean="0">
                <a:solidFill>
                  <a:srgbClr val="4A452A"/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Background </a:t>
            </a:r>
            <a:r>
              <a:rPr lang="de-DE" sz="2400" b="1" dirty="0" err="1" smtClean="0">
                <a:solidFill>
                  <a:srgbClr val="4A452A"/>
                </a:solidFill>
              </a:rPr>
              <a:t>yield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Jet </a:t>
            </a:r>
            <a:r>
              <a:rPr lang="de-DE" sz="2400" b="1" dirty="0" err="1" smtClean="0">
                <a:solidFill>
                  <a:srgbClr val="4A452A"/>
                </a:solidFill>
              </a:rPr>
              <a:t>energy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scale</a:t>
            </a:r>
            <a:endParaRPr lang="de-DE" sz="2400" b="1" dirty="0" smtClean="0">
              <a:solidFill>
                <a:srgbClr val="4A452A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selection</a:t>
            </a:r>
            <a:r>
              <a:rPr lang="de-DE" sz="2400" b="1" dirty="0" smtClean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efficiencies</a:t>
            </a:r>
            <a:r>
              <a:rPr lang="de-DE" sz="2400" b="1" dirty="0">
                <a:solidFill>
                  <a:srgbClr val="4A452A"/>
                </a:solidFill>
              </a:rPr>
              <a:t> </a:t>
            </a:r>
            <a:r>
              <a:rPr lang="de-DE" sz="2400" b="1" dirty="0" err="1" smtClean="0">
                <a:solidFill>
                  <a:srgbClr val="4A452A"/>
                </a:solidFill>
              </a:rPr>
              <a:t>e</a:t>
            </a:r>
            <a:r>
              <a:rPr lang="de-DE" sz="2400" b="1" dirty="0" smtClean="0">
                <a:solidFill>
                  <a:srgbClr val="4A452A"/>
                </a:solidFill>
              </a:rPr>
              <a:t>, </a:t>
            </a:r>
            <a:r>
              <a:rPr lang="de-DE" sz="2400" b="1" dirty="0" smtClean="0">
                <a:solidFill>
                  <a:srgbClr val="4A452A"/>
                </a:solidFill>
                <a:latin typeface="Symbol" charset="2"/>
                <a:cs typeface="Symbol" charset="2"/>
              </a:rPr>
              <a:t>m</a:t>
            </a:r>
            <a:endParaRPr lang="de-DE" sz="2400" b="1" dirty="0">
              <a:solidFill>
                <a:srgbClr val="4A452A"/>
              </a:solidFill>
            </a:endParaRPr>
          </a:p>
        </p:txBody>
      </p:sp>
      <p:sp>
        <p:nvSpPr>
          <p:cNvPr id="34" name="Fußzeilenplatzhalt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03942" y="1188156"/>
            <a:ext cx="81923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FF"/>
                </a:solidFill>
              </a:rPr>
              <a:t>Experimental </a:t>
            </a:r>
            <a:r>
              <a:rPr lang="de-DE" sz="2400" b="1" dirty="0" err="1" smtClean="0">
                <a:solidFill>
                  <a:srgbClr val="0000FF"/>
                </a:solidFill>
              </a:rPr>
              <a:t>precision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depends</a:t>
            </a:r>
            <a:r>
              <a:rPr lang="de-DE" sz="2400" b="1" dirty="0" smtClean="0">
                <a:solidFill>
                  <a:srgbClr val="0000FF"/>
                </a:solidFill>
              </a:rPr>
              <a:t> on </a:t>
            </a:r>
            <a:r>
              <a:rPr lang="de-DE" sz="2400" b="1" dirty="0" err="1" smtClean="0">
                <a:solidFill>
                  <a:srgbClr val="0000FF"/>
                </a:solidFill>
              </a:rPr>
              <a:t>how</a:t>
            </a:r>
            <a:r>
              <a:rPr lang="de-DE" sz="2400" b="1" dirty="0" smtClean="0">
                <a:solidFill>
                  <a:srgbClr val="0000FF"/>
                </a:solidFill>
              </a:rPr>
              <a:t> well </a:t>
            </a:r>
          </a:p>
          <a:p>
            <a:r>
              <a:rPr lang="de-DE" sz="2400" b="1" dirty="0" smtClean="0">
                <a:solidFill>
                  <a:srgbClr val="0000FF"/>
                </a:solidFill>
              </a:rPr>
              <a:t>- </a:t>
            </a:r>
            <a:r>
              <a:rPr lang="de-DE" sz="2400" b="1" dirty="0" err="1" smtClean="0">
                <a:solidFill>
                  <a:srgbClr val="0000FF"/>
                </a:solidFill>
              </a:rPr>
              <a:t>background</a:t>
            </a:r>
            <a:r>
              <a:rPr lang="de-DE" sz="2400" b="1" dirty="0" smtClean="0">
                <a:solidFill>
                  <a:srgbClr val="0000FF"/>
                </a:solidFill>
              </a:rPr>
              <a:t>, </a:t>
            </a:r>
            <a:r>
              <a:rPr lang="de-DE" sz="2400" b="1" dirty="0" err="1" smtClean="0">
                <a:solidFill>
                  <a:srgbClr val="0000FF"/>
                </a:solidFill>
              </a:rPr>
              <a:t>efficiency</a:t>
            </a:r>
            <a:r>
              <a:rPr lang="de-DE" sz="2400" b="1" dirty="0" smtClean="0">
                <a:solidFill>
                  <a:srgbClr val="0000FF"/>
                </a:solidFill>
              </a:rPr>
              <a:t>, </a:t>
            </a:r>
            <a:r>
              <a:rPr lang="de-DE" sz="2400" b="1" dirty="0" err="1" smtClean="0">
                <a:solidFill>
                  <a:srgbClr val="0000FF"/>
                </a:solidFill>
              </a:rPr>
              <a:t>luminosity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can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be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controlled</a:t>
            </a:r>
            <a:endParaRPr lang="de-DE" sz="2400" b="1" dirty="0">
              <a:solidFill>
                <a:srgbClr val="0000FF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21070" y="4571038"/>
            <a:ext cx="8341929" cy="1200328"/>
            <a:chOff x="521074" y="5013677"/>
            <a:chExt cx="8341929" cy="1200328"/>
          </a:xfrm>
        </p:grpSpPr>
        <p:sp>
          <p:nvSpPr>
            <p:cNvPr id="35" name="Textfeld 34"/>
            <p:cNvSpPr txBox="1"/>
            <p:nvPr/>
          </p:nvSpPr>
          <p:spPr>
            <a:xfrm>
              <a:off x="521074" y="5013677"/>
              <a:ext cx="8341929" cy="1200328"/>
            </a:xfrm>
            <a:prstGeom prst="rect">
              <a:avLst/>
            </a:prstGeom>
            <a:noFill/>
            <a:ln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2400" b="1" dirty="0" smtClean="0">
                  <a:solidFill>
                    <a:srgbClr val="FF0000"/>
                  </a:solidFill>
                </a:rPr>
                <a:t>Experimental 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uncertainty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4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~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2.3%</a:t>
              </a:r>
            </a:p>
            <a:p>
              <a:r>
                <a:rPr lang="de-DE" sz="2400" b="1" dirty="0" err="1" smtClean="0">
                  <a:solidFill>
                    <a:srgbClr val="FF0000"/>
                  </a:solidFill>
                </a:rPr>
                <a:t>Luminosity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uncertainty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    </a:t>
              </a:r>
              <a:r>
                <a:rPr lang="de-DE" sz="24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~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3.1 %             </a:t>
              </a:r>
              <a:r>
                <a:rPr lang="de-DE" sz="2400" b="1" dirty="0" smtClean="0">
                  <a:solidFill>
                    <a:srgbClr val="000090"/>
                  </a:solidFill>
                </a:rPr>
                <a:t>Total </a:t>
              </a:r>
              <a:r>
                <a:rPr lang="de-DE" sz="2400" b="1" dirty="0" err="1" smtClean="0">
                  <a:solidFill>
                    <a:srgbClr val="000090"/>
                  </a:solidFill>
                </a:rPr>
                <a:t>uncertainty</a:t>
              </a:r>
              <a:r>
                <a:rPr lang="de-DE" sz="2400" b="1" dirty="0" smtClean="0">
                  <a:solidFill>
                    <a:srgbClr val="000090"/>
                  </a:solidFill>
                </a:rPr>
                <a:t> 4.3%</a:t>
              </a:r>
            </a:p>
            <a:p>
              <a:r>
                <a:rPr lang="de-DE" sz="2400" b="1" dirty="0" smtClean="0">
                  <a:solidFill>
                    <a:srgbClr val="FF0000"/>
                  </a:solidFill>
                </a:rPr>
                <a:t>Beam </a:t>
              </a:r>
              <a:r>
                <a:rPr lang="de-DE" sz="2400" b="1" dirty="0" err="1" smtClean="0">
                  <a:solidFill>
                    <a:srgbClr val="FF0000"/>
                  </a:solidFill>
                </a:rPr>
                <a:t>energy</a:t>
              </a:r>
              <a:r>
                <a:rPr lang="de-DE" sz="2400" b="1" dirty="0" smtClean="0">
                  <a:solidFill>
                    <a:srgbClr val="FF0000"/>
                  </a:solidFill>
                </a:rPr>
                <a:t>                       </a:t>
              </a:r>
              <a:r>
                <a:rPr lang="de-DE" sz="2400" b="1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~ </a:t>
              </a:r>
              <a:r>
                <a:rPr lang="de-DE" sz="2400" b="1" dirty="0" smtClean="0">
                  <a:solidFill>
                    <a:srgbClr val="FF0000"/>
                  </a:solidFill>
                  <a:cs typeface="Symbol" charset="2"/>
                </a:rPr>
                <a:t>1.7 %</a:t>
              </a:r>
              <a:endParaRPr lang="de-DE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Right Brace 7"/>
            <p:cNvSpPr/>
            <p:nvPr/>
          </p:nvSpPr>
          <p:spPr>
            <a:xfrm>
              <a:off x="5023556" y="5192889"/>
              <a:ext cx="310444" cy="917222"/>
            </a:xfrm>
            <a:prstGeom prst="rightBrac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1070" y="5894685"/>
            <a:ext cx="820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Improvement by factor 2 – 3 within a year!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Cross </a:t>
            </a:r>
            <a:r>
              <a:rPr lang="de-DE" sz="3200" b="1" dirty="0" err="1" smtClean="0"/>
              <a:t>section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measuremnt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6477000" y="2842634"/>
            <a:ext cx="2416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Very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good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agreement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between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data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and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expectation</a:t>
            </a:r>
            <a:endParaRPr lang="de-DE" sz="2400" b="1" dirty="0" smtClean="0">
              <a:solidFill>
                <a:srgbClr val="FF0000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03942" y="982298"/>
            <a:ext cx="8388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FF"/>
                </a:solidFill>
              </a:rPr>
              <a:t>Theoretical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uncertainty</a:t>
            </a:r>
            <a:r>
              <a:rPr lang="de-DE" sz="2400" b="1" dirty="0" smtClean="0">
                <a:solidFill>
                  <a:srgbClr val="0000FF"/>
                </a:solidFill>
              </a:rPr>
              <a:t> &lt;5 % (</a:t>
            </a:r>
            <a:r>
              <a:rPr lang="de-DE" sz="2400" b="1" dirty="0" err="1" smtClean="0">
                <a:solidFill>
                  <a:srgbClr val="0000FF"/>
                </a:solidFill>
              </a:rPr>
              <a:t>significant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improvement</a:t>
            </a:r>
            <a:r>
              <a:rPr lang="de-DE" sz="2400" b="1" dirty="0" smtClean="0">
                <a:solidFill>
                  <a:srgbClr val="0000FF"/>
                </a:solidFill>
              </a:rPr>
              <a:t> last 10y)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Theory</a:t>
            </a:r>
            <a:r>
              <a:rPr lang="de-DE" sz="2400" b="1" dirty="0" smtClean="0">
                <a:solidFill>
                  <a:srgbClr val="008000"/>
                </a:solidFill>
              </a:rPr>
              <a:t> &amp; </a:t>
            </a:r>
            <a:r>
              <a:rPr lang="de-DE" sz="2400" b="1" dirty="0" err="1" smtClean="0">
                <a:solidFill>
                  <a:srgbClr val="008000"/>
                </a:solidFill>
              </a:rPr>
              <a:t>experiment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uncertainty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about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equal</a:t>
            </a:r>
            <a:endParaRPr lang="de-DE" sz="2400" b="1" dirty="0">
              <a:solidFill>
                <a:srgbClr val="008000"/>
              </a:solidFill>
            </a:endParaRPr>
          </a:p>
        </p:txBody>
      </p:sp>
      <p:pic>
        <p:nvPicPr>
          <p:cNvPr id="5" name="Picture 4" descr="tt_xsec_vsroo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60" y="1937307"/>
            <a:ext cx="6153116" cy="4172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2060" y="292388"/>
            <a:ext cx="63759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W </a:t>
            </a:r>
            <a:r>
              <a:rPr lang="de-DE" sz="3200" b="1" dirty="0" err="1" smtClean="0"/>
              <a:t>mass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result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92388"/>
            <a:ext cx="2286000" cy="674723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482060" y="1193800"/>
            <a:ext cx="8115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D0 </a:t>
            </a:r>
            <a:r>
              <a:rPr lang="de-DE" sz="2400" b="1" dirty="0" err="1" smtClean="0">
                <a:solidFill>
                  <a:srgbClr val="FF0000"/>
                </a:solidFill>
              </a:rPr>
              <a:t>measurement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same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precision</a:t>
            </a:r>
            <a:r>
              <a:rPr lang="de-DE" sz="2400" b="1" dirty="0" smtClean="0">
                <a:solidFill>
                  <a:srgbClr val="FF0000"/>
                </a:solidFill>
              </a:rPr>
              <a:t> as </a:t>
            </a:r>
            <a:r>
              <a:rPr lang="de-DE" sz="2400" b="1" dirty="0" err="1" smtClean="0">
                <a:solidFill>
                  <a:srgbClr val="FF0000"/>
                </a:solidFill>
              </a:rPr>
              <a:t>previous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world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average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85750" y="5156022"/>
            <a:ext cx="82169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A </a:t>
            </a:r>
            <a:r>
              <a:rPr lang="de-DE" sz="2400" b="1" dirty="0" err="1" smtClean="0">
                <a:solidFill>
                  <a:srgbClr val="000090"/>
                </a:solidFill>
              </a:rPr>
              <a:t>huge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achievement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after</a:t>
            </a:r>
            <a:r>
              <a:rPr lang="de-DE" sz="2400" b="1" dirty="0" smtClean="0">
                <a:solidFill>
                  <a:srgbClr val="000090"/>
                </a:solidFill>
              </a:rPr>
              <a:t> 20 </a:t>
            </a:r>
            <a:r>
              <a:rPr lang="de-DE" sz="2400" b="1" dirty="0" err="1" smtClean="0">
                <a:solidFill>
                  <a:srgbClr val="000090"/>
                </a:solidFill>
              </a:rPr>
              <a:t>years</a:t>
            </a:r>
            <a:r>
              <a:rPr lang="de-DE" sz="2400" b="1" dirty="0" smtClean="0">
                <a:solidFill>
                  <a:srgbClr val="000090"/>
                </a:solidFill>
              </a:rPr>
              <a:t> of </a:t>
            </a:r>
            <a:r>
              <a:rPr lang="de-DE" sz="2400" b="1" dirty="0" err="1" smtClean="0">
                <a:solidFill>
                  <a:srgbClr val="000090"/>
                </a:solidFill>
              </a:rPr>
              <a:t>work</a:t>
            </a:r>
            <a:r>
              <a:rPr lang="de-DE" sz="2400" b="1" dirty="0" smtClean="0">
                <a:solidFill>
                  <a:srgbClr val="000090"/>
                </a:solidFill>
              </a:rPr>
              <a:t>! 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High </a:t>
            </a:r>
            <a:r>
              <a:rPr lang="de-DE" sz="2400" b="1" dirty="0" err="1" smtClean="0">
                <a:solidFill>
                  <a:srgbClr val="FF0000"/>
                </a:solidFill>
              </a:rPr>
              <a:t>precision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possible</a:t>
            </a:r>
            <a:r>
              <a:rPr lang="de-DE" sz="2400" b="1" dirty="0" smtClean="0">
                <a:solidFill>
                  <a:srgbClr val="FF0000"/>
                </a:solidFill>
              </a:rPr>
              <a:t> at </a:t>
            </a:r>
            <a:r>
              <a:rPr lang="de-DE" sz="2400" b="1" dirty="0" err="1" smtClean="0">
                <a:solidFill>
                  <a:srgbClr val="FF0000"/>
                </a:solidFill>
              </a:rPr>
              <a:t>proton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colliders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Important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constraint</a:t>
            </a:r>
            <a:r>
              <a:rPr lang="de-DE" sz="2400" b="1" dirty="0" smtClean="0">
                <a:solidFill>
                  <a:srgbClr val="000090"/>
                </a:solidFill>
              </a:rPr>
              <a:t> on Standard Model </a:t>
            </a:r>
            <a:r>
              <a:rPr lang="de-DE" sz="2400" b="1" dirty="0" err="1" smtClean="0">
                <a:solidFill>
                  <a:srgbClr val="000090"/>
                </a:solidFill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10" name="Bild 9" descr="World-aver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2074434"/>
            <a:ext cx="3746500" cy="3062043"/>
          </a:xfrm>
          <a:prstGeom prst="rect">
            <a:avLst/>
          </a:prstGeom>
        </p:spPr>
      </p:pic>
      <p:pic>
        <p:nvPicPr>
          <p:cNvPr id="11" name="Bild 10" descr="w12_mt_mw_contour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029" y="1655465"/>
            <a:ext cx="3646871" cy="4013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ewichte.jpeg"/>
          <p:cNvPicPr>
            <a:picLocks noChangeAspect="1"/>
          </p:cNvPicPr>
          <p:nvPr/>
        </p:nvPicPr>
        <p:blipFill>
          <a:blip r:embed="rId2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Weighting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top </a:t>
            </a:r>
            <a:r>
              <a:rPr lang="de-DE" sz="8000" b="1" dirty="0" err="1" smtClean="0">
                <a:solidFill>
                  <a:srgbClr val="FF0000"/>
                </a:solidFill>
              </a:rPr>
              <a:t>quark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68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Mass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top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quark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03942" y="1346089"/>
            <a:ext cx="8086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A fundamental </a:t>
            </a:r>
            <a:r>
              <a:rPr lang="de-DE" sz="2400" b="1" dirty="0" err="1" smtClean="0">
                <a:solidFill>
                  <a:srgbClr val="FF0000"/>
                </a:solidFill>
              </a:rPr>
              <a:t>parameter</a:t>
            </a:r>
            <a:r>
              <a:rPr lang="de-DE" sz="2400" b="1" dirty="0" smtClean="0">
                <a:solidFill>
                  <a:srgbClr val="FF0000"/>
                </a:solidFill>
              </a:rPr>
              <a:t> of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Standard Model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10" name="Bild 9" descr="W-top-constrain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7754"/>
            <a:ext cx="4216400" cy="411320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912516" y="2334780"/>
            <a:ext cx="5128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A </a:t>
            </a:r>
            <a:r>
              <a:rPr lang="de-DE" sz="2400" b="1" dirty="0" err="1" smtClean="0">
                <a:solidFill>
                  <a:srgbClr val="008000"/>
                </a:solidFill>
              </a:rPr>
              <a:t>broad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spectrum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decays</a:t>
            </a:r>
            <a:r>
              <a:rPr lang="de-DE" sz="2400" b="1" dirty="0" smtClean="0">
                <a:solidFill>
                  <a:srgbClr val="008000"/>
                </a:solidFill>
              </a:rPr>
              <a:t> and </a:t>
            </a:r>
            <a:r>
              <a:rPr lang="de-DE" sz="2400" b="1" dirty="0" err="1" smtClean="0">
                <a:solidFill>
                  <a:srgbClr val="008000"/>
                </a:solidFill>
              </a:rPr>
              <a:t>methods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Note: </a:t>
            </a:r>
            <a:r>
              <a:rPr lang="de-DE" sz="2400" b="1" dirty="0" err="1" smtClean="0">
                <a:solidFill>
                  <a:srgbClr val="000090"/>
                </a:solidFill>
              </a:rPr>
              <a:t>first</a:t>
            </a:r>
            <a:r>
              <a:rPr lang="de-DE" sz="2400" b="1" dirty="0" smtClean="0">
                <a:solidFill>
                  <a:srgbClr val="000090"/>
                </a:solidFill>
              </a:rPr>
              <a:t> time a </a:t>
            </a:r>
            <a:r>
              <a:rPr lang="de-DE" sz="2400" b="1" dirty="0" err="1" smtClean="0">
                <a:solidFill>
                  <a:srgbClr val="000090"/>
                </a:solidFill>
              </a:rPr>
              <a:t>quark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mass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can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           </a:t>
            </a:r>
            <a:r>
              <a:rPr lang="de-DE" sz="2400" b="1" dirty="0" err="1" smtClean="0">
                <a:solidFill>
                  <a:srgbClr val="000090"/>
                </a:solidFill>
              </a:rPr>
              <a:t>measured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directly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(</a:t>
            </a:r>
            <a:r>
              <a:rPr lang="de-DE" sz="2400" b="1" dirty="0" err="1" smtClean="0">
                <a:solidFill>
                  <a:srgbClr val="008000"/>
                </a:solidFill>
              </a:rPr>
              <a:t>Lighter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quarks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be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inferred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indirectly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from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hadron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  <a:endParaRPr lang="de-DE" sz="24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18736" y="301931"/>
            <a:ext cx="50293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Top </a:t>
            </a:r>
            <a:r>
              <a:rPr lang="de-DE" sz="3200" b="1" dirty="0" err="1" smtClean="0"/>
              <a:t>mass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from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l+jet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decays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18736" y="4798157"/>
            <a:ext cx="7381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problems</a:t>
            </a:r>
            <a:r>
              <a:rPr lang="de-DE" sz="2400" b="1" dirty="0" smtClean="0">
                <a:solidFill>
                  <a:srgbClr val="008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How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get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z – </a:t>
            </a:r>
            <a:r>
              <a:rPr lang="de-DE" sz="2400" b="1" dirty="0" err="1" smtClean="0">
                <a:solidFill>
                  <a:srgbClr val="008000"/>
                </a:solidFill>
              </a:rPr>
              <a:t>component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Out of 4 (</a:t>
            </a:r>
            <a:r>
              <a:rPr lang="de-DE" sz="2400" b="1" dirty="0" err="1" smtClean="0">
                <a:solidFill>
                  <a:srgbClr val="008000"/>
                </a:solidFill>
              </a:rPr>
              <a:t>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more</a:t>
            </a:r>
            <a:r>
              <a:rPr lang="de-DE" sz="2400" b="1" dirty="0" smtClean="0">
                <a:solidFill>
                  <a:srgbClr val="008000"/>
                </a:solidFill>
              </a:rPr>
              <a:t>)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: </a:t>
            </a:r>
            <a:r>
              <a:rPr lang="de-DE" sz="2400" b="1" dirty="0" err="1" smtClean="0">
                <a:solidFill>
                  <a:srgbClr val="008000"/>
                </a:solidFill>
              </a:rPr>
              <a:t>which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jet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belongs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which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top</a:t>
            </a:r>
            <a:r>
              <a:rPr lang="de-DE" sz="2400" b="1" dirty="0" smtClean="0">
                <a:solidFill>
                  <a:srgbClr val="00800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What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energy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scale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 (and </a:t>
            </a:r>
            <a:r>
              <a:rPr lang="de-DE" sz="2400" b="1" dirty="0" err="1" smtClean="0">
                <a:solidFill>
                  <a:srgbClr val="008000"/>
                </a:solidFill>
              </a:rPr>
              <a:t>electrons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036" y="4210882"/>
            <a:ext cx="5470714" cy="540000"/>
          </a:xfrm>
          <a:prstGeom prst="rect">
            <a:avLst/>
          </a:prstGeom>
        </p:spPr>
      </p:pic>
      <p:pic>
        <p:nvPicPr>
          <p:cNvPr id="7" name="Bild 6" descr="d0_top_mujet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937" y="1882620"/>
            <a:ext cx="2898290" cy="209751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92417" y="976654"/>
            <a:ext cx="7207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Favoured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topology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tt</a:t>
            </a:r>
            <a:r>
              <a:rPr lang="de-DE" sz="2400" b="1" dirty="0" smtClean="0">
                <a:solidFill>
                  <a:srgbClr val="FF0000"/>
                </a:solidFill>
              </a:rPr>
              <a:t> 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smtClean="0">
                <a:solidFill>
                  <a:srgbClr val="FF0000"/>
                </a:solidFill>
              </a:rPr>
              <a:t>4 Jets (2 b –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) + e/</a:t>
            </a:r>
            <a:r>
              <a:rPr lang="de-DE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</a:rPr>
              <a:t> + </a:t>
            </a:r>
            <a:r>
              <a:rPr lang="de-DE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endParaRPr lang="de-DE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3495675" y="1098550"/>
            <a:ext cx="889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2" name="Picture 1" descr="CMS-m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309" y="1567134"/>
            <a:ext cx="2515021" cy="241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1: </a:t>
            </a:r>
            <a:r>
              <a:rPr lang="de-DE" sz="3200" b="1" dirty="0" err="1" smtClean="0"/>
              <a:t>p</a:t>
            </a:r>
            <a:r>
              <a:rPr lang="de-DE" sz="3200" b="1" baseline="-25000" dirty="0" err="1" smtClean="0"/>
              <a:t>z</a:t>
            </a:r>
            <a:r>
              <a:rPr lang="de-DE" sz="3200" b="1" dirty="0" err="1" smtClean="0"/>
              <a:t>(</a:t>
            </a:r>
            <a:r>
              <a:rPr lang="de-DE" sz="3200" b="1" dirty="0" err="1" smtClean="0">
                <a:latin typeface="Symbol" charset="2"/>
                <a:cs typeface="Symbol" charset="2"/>
              </a:rPr>
              <a:t>n</a:t>
            </a:r>
            <a:r>
              <a:rPr lang="de-DE" sz="3200" b="1" dirty="0" smtClean="0">
                <a:cs typeface="Symbol" charset="2"/>
              </a:rPr>
              <a:t>)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01636" y="1432934"/>
            <a:ext cx="4982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Constraint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from</a:t>
            </a:r>
            <a:r>
              <a:rPr lang="de-DE" sz="2400" b="1" dirty="0" smtClean="0">
                <a:solidFill>
                  <a:srgbClr val="FF0000"/>
                </a:solidFill>
              </a:rPr>
              <a:t> W -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40" y="2251897"/>
            <a:ext cx="7854546" cy="288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57051" y="3725763"/>
            <a:ext cx="80137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Note: </a:t>
            </a:r>
            <a:r>
              <a:rPr lang="de-DE" sz="2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n 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–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completely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negligible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Quadratic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equation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2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solutions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physics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: in 70%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the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solution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with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smaller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p</a:t>
            </a:r>
            <a:r>
              <a:rPr lang="de-DE" sz="2400" b="1" baseline="-25000" dirty="0" err="1" smtClean="0">
                <a:solidFill>
                  <a:srgbClr val="0000FF"/>
                </a:solidFill>
                <a:sym typeface="Wingdings"/>
              </a:rPr>
              <a:t>z</a:t>
            </a:r>
            <a:r>
              <a:rPr lang="de-DE" sz="24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  <a:sym typeface="Wingdings"/>
              </a:rPr>
              <a:t>correct</a:t>
            </a:r>
            <a:endParaRPr lang="de-DE" sz="2400" b="1" dirty="0">
              <a:solidFill>
                <a:srgbClr val="0000FF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101" y="2758099"/>
            <a:ext cx="3339897" cy="444422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2: </a:t>
            </a:r>
            <a:r>
              <a:rPr lang="de-DE" sz="3200" b="1" dirty="0" err="1" smtClean="0"/>
              <a:t>which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jets</a:t>
            </a:r>
            <a:r>
              <a:rPr lang="de-DE" sz="3200" b="1" dirty="0" smtClean="0"/>
              <a:t>?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780544" y="1133511"/>
            <a:ext cx="49824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Two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facettes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more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than</a:t>
            </a:r>
            <a:r>
              <a:rPr lang="de-DE" sz="2400" b="1" dirty="0" smtClean="0">
                <a:solidFill>
                  <a:srgbClr val="FF0000"/>
                </a:solidFill>
              </a:rPr>
              <a:t> 4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 (</a:t>
            </a:r>
            <a:r>
              <a:rPr lang="de-DE" sz="2400" b="1" dirty="0" err="1" smtClean="0">
                <a:solidFill>
                  <a:srgbClr val="FF0000"/>
                </a:solidFill>
              </a:rPr>
              <a:t>initial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state</a:t>
            </a:r>
            <a:r>
              <a:rPr lang="de-DE" sz="2400" b="1" dirty="0" smtClean="0">
                <a:solidFill>
                  <a:srgbClr val="FF0000"/>
                </a:solidFill>
              </a:rPr>
              <a:t> rad.)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</a:t>
            </a:r>
            <a:r>
              <a:rPr lang="de-DE" sz="2400" b="1" dirty="0" err="1" smtClean="0">
                <a:solidFill>
                  <a:srgbClr val="008000"/>
                </a:solidFill>
              </a:rPr>
              <a:t>mostly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jets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with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highest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</a:t>
            </a:r>
            <a:r>
              <a:rPr lang="de-DE" sz="2400" b="1" baseline="-25000" dirty="0" err="1" smtClean="0">
                <a:solidFill>
                  <a:srgbClr val="008000"/>
                </a:solidFill>
              </a:rPr>
              <a:t>T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exactly</a:t>
            </a:r>
            <a:r>
              <a:rPr lang="de-DE" sz="2400" b="1" dirty="0" smtClean="0">
                <a:solidFill>
                  <a:srgbClr val="FF0000"/>
                </a:solidFill>
              </a:rPr>
              <a:t> 4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: </a:t>
            </a:r>
            <a:r>
              <a:rPr lang="de-DE" sz="2400" b="1" dirty="0" err="1" smtClean="0">
                <a:solidFill>
                  <a:srgbClr val="FF0000"/>
                </a:solidFill>
              </a:rPr>
              <a:t>which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belongs</a:t>
            </a:r>
            <a:r>
              <a:rPr lang="de-DE" sz="2400" b="1" dirty="0" smtClean="0">
                <a:solidFill>
                  <a:srgbClr val="FF0000"/>
                </a:solidFill>
              </a:rPr>
              <a:t> to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</a:t>
            </a:r>
            <a:r>
              <a:rPr lang="de-DE" sz="2400" b="1" dirty="0" err="1" smtClean="0">
                <a:solidFill>
                  <a:srgbClr val="FF0000"/>
                </a:solidFill>
              </a:rPr>
              <a:t>which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top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quark</a:t>
            </a:r>
            <a:r>
              <a:rPr lang="de-DE" sz="2400" b="1" dirty="0" smtClean="0">
                <a:solidFill>
                  <a:srgbClr val="FF0000"/>
                </a:solidFill>
              </a:rPr>
              <a:t>?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57051" y="3462924"/>
            <a:ext cx="79315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4 </a:t>
            </a:r>
            <a:r>
              <a:rPr lang="de-DE" sz="2400" b="1" dirty="0" err="1" smtClean="0">
                <a:solidFill>
                  <a:srgbClr val="000090"/>
                </a:solidFill>
              </a:rPr>
              <a:t>jets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 4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possible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assigments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(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A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B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C</a:t>
            </a:r>
            <a:r>
              <a:rPr lang="de-DE" sz="2400" b="1" dirty="0" err="1" smtClean="0">
                <a:solidFill>
                  <a:srgbClr val="000090"/>
                </a:solidFill>
              </a:rPr>
              <a:t>/j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D</a:t>
            </a:r>
            <a:r>
              <a:rPr lang="de-DE" sz="2400" b="1" dirty="0" smtClean="0">
                <a:solidFill>
                  <a:srgbClr val="000090"/>
                </a:solidFill>
              </a:rPr>
              <a:t>,      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A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B</a:t>
            </a:r>
            <a:r>
              <a:rPr lang="de-DE" sz="2400" b="1" dirty="0" err="1" smtClean="0">
                <a:solidFill>
                  <a:srgbClr val="000090"/>
                </a:solidFill>
              </a:rPr>
              <a:t>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D</a:t>
            </a:r>
            <a:r>
              <a:rPr lang="de-DE" sz="2400" b="1" dirty="0" err="1" smtClean="0">
                <a:solidFill>
                  <a:srgbClr val="000090"/>
                </a:solidFill>
              </a:rPr>
              <a:t>/j</a:t>
            </a:r>
            <a:r>
              <a:rPr lang="de-DE" sz="2400" b="1" baseline="-25000" dirty="0" err="1" smtClean="0">
                <a:solidFill>
                  <a:srgbClr val="000090"/>
                </a:solidFill>
              </a:rPr>
              <a:t>C</a:t>
            </a:r>
            <a:r>
              <a:rPr lang="de-DE" sz="2400" b="1" baseline="-25000" dirty="0" smtClean="0">
                <a:solidFill>
                  <a:srgbClr val="000090"/>
                </a:solidFill>
              </a:rPr>
              <a:t>,          </a:t>
            </a:r>
            <a:r>
              <a:rPr lang="de-DE" sz="2400" b="1" dirty="0" smtClean="0">
                <a:solidFill>
                  <a:srgbClr val="000090"/>
                </a:solidFill>
              </a:rPr>
              <a:t> ....)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Note: </a:t>
            </a:r>
            <a:r>
              <a:rPr lang="de-DE" sz="2400" b="1" dirty="0" err="1" smtClean="0">
                <a:solidFill>
                  <a:srgbClr val="FF0000"/>
                </a:solidFill>
              </a:rPr>
              <a:t>if</a:t>
            </a:r>
            <a:r>
              <a:rPr lang="de-DE" sz="2400" b="1" dirty="0" smtClean="0">
                <a:solidFill>
                  <a:srgbClr val="FF0000"/>
                </a:solidFill>
              </a:rPr>
              <a:t> b – </a:t>
            </a:r>
            <a:r>
              <a:rPr lang="de-DE" sz="2400" b="1" dirty="0" err="1" smtClean="0">
                <a:solidFill>
                  <a:srgbClr val="FF0000"/>
                </a:solidFill>
              </a:rPr>
              <a:t>jets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identified</a:t>
            </a:r>
            <a:r>
              <a:rPr lang="de-DE" sz="2400" b="1" dirty="0" smtClean="0">
                <a:solidFill>
                  <a:srgbClr val="FF0000"/>
                </a:solidFill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</a:rPr>
              <a:t>reduced</a:t>
            </a:r>
            <a:r>
              <a:rPr lang="de-DE" sz="2400" b="1" dirty="0" smtClean="0">
                <a:solidFill>
                  <a:srgbClr val="FF0000"/>
                </a:solidFill>
              </a:rPr>
              <a:t> to 2 </a:t>
            </a:r>
            <a:r>
              <a:rPr lang="de-DE" sz="2400" b="1" dirty="0" err="1" smtClean="0">
                <a:solidFill>
                  <a:srgbClr val="FF0000"/>
                </a:solidFill>
              </a:rPr>
              <a:t>possibilities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Important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constraints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jjj</a:t>
            </a:r>
            <a:r>
              <a:rPr lang="de-DE" sz="2400" b="1" dirty="0" smtClean="0">
                <a:solidFill>
                  <a:srgbClr val="008000"/>
                </a:solidFill>
              </a:rPr>
              <a:t>) = </a:t>
            </a:r>
            <a:r>
              <a:rPr lang="de-DE" sz="2400" b="1" dirty="0" err="1" smtClean="0">
                <a:solidFill>
                  <a:srgbClr val="008000"/>
                </a:solidFill>
              </a:rPr>
              <a:t>mass(jl</a:t>
            </a:r>
            <a:r>
              <a:rPr lang="de-DE" sz="2400" b="1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 (=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</a:t>
            </a:r>
            <a:r>
              <a:rPr lang="de-DE" sz="2400" b="1" baseline="-25000" dirty="0" err="1" smtClean="0">
                <a:solidFill>
                  <a:srgbClr val="008000"/>
                </a:solidFill>
                <a:cs typeface="Symbol" charset="2"/>
              </a:rPr>
              <a:t>t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</a:t>
            </a:r>
          </a:p>
          <a:p>
            <a:pPr>
              <a:buFontTx/>
              <a:buChar char="-"/>
            </a:pP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  <a:cs typeface="Symbol" charset="2"/>
              </a:rPr>
              <a:t>jj</a:t>
            </a:r>
            <a:r>
              <a:rPr lang="de-DE" sz="2400" b="1" dirty="0" smtClean="0">
                <a:solidFill>
                  <a:srgbClr val="008000"/>
                </a:solidFill>
                <a:cs typeface="Symbol" charset="2"/>
              </a:rPr>
              <a:t>) = M</a:t>
            </a:r>
            <a:r>
              <a:rPr lang="de-DE" sz="2400" b="1" baseline="-25000" dirty="0" smtClean="0">
                <a:solidFill>
                  <a:srgbClr val="008000"/>
                </a:solidFill>
                <a:cs typeface="Symbol" charset="2"/>
              </a:rPr>
              <a:t>W</a:t>
            </a:r>
          </a:p>
        </p:txBody>
      </p:sp>
      <p:pic>
        <p:nvPicPr>
          <p:cNvPr id="7" name="Bild 6" descr="CMS-4je-ev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51" y="1133511"/>
            <a:ext cx="2945782" cy="2075400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Problem 3: </a:t>
            </a:r>
            <a:r>
              <a:rPr lang="de-DE" sz="3200" b="1" dirty="0" err="1" smtClean="0"/>
              <a:t>jet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energy</a:t>
            </a:r>
            <a:r>
              <a:rPr lang="de-DE" sz="3200" b="1" dirty="0" smtClean="0"/>
              <a:t> </a:t>
            </a:r>
            <a:r>
              <a:rPr lang="de-DE" sz="3200" b="1" smtClean="0"/>
              <a:t>scale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64461" y="976654"/>
            <a:ext cx="79024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Measure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signals</a:t>
            </a:r>
            <a:r>
              <a:rPr lang="de-DE" sz="2400" b="1" dirty="0" smtClean="0">
                <a:solidFill>
                  <a:srgbClr val="FF0000"/>
                </a:solidFill>
              </a:rPr>
              <a:t> in </a:t>
            </a:r>
            <a:r>
              <a:rPr lang="de-DE" sz="2400" b="1" dirty="0" err="1" smtClean="0">
                <a:solidFill>
                  <a:srgbClr val="FF0000"/>
                </a:solidFill>
              </a:rPr>
              <a:t>calorimeter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derive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jet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energy</a:t>
            </a:r>
            <a:endParaRPr lang="de-DE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Implies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uncertainty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!</a:t>
            </a:r>
          </a:p>
          <a:p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relates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directly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top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  <a:sym typeface="Wingdings"/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036" y="2399079"/>
            <a:ext cx="5470714" cy="540000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 rot="10800000">
            <a:off x="3039408" y="2724748"/>
            <a:ext cx="1280892" cy="445076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4873905" y="2724748"/>
            <a:ext cx="694722" cy="445077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537325" y="3727745"/>
            <a:ext cx="5004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Top – </a:t>
            </a:r>
            <a:r>
              <a:rPr lang="de-DE" sz="2400" b="1" dirty="0" err="1" smtClean="0">
                <a:solidFill>
                  <a:srgbClr val="000090"/>
                </a:solidFill>
              </a:rPr>
              <a:t>quarks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offer</a:t>
            </a:r>
            <a:r>
              <a:rPr lang="de-DE" sz="2400" b="1" dirty="0" smtClean="0">
                <a:solidFill>
                  <a:srgbClr val="000090"/>
                </a:solidFill>
              </a:rPr>
              <a:t> ‚</a:t>
            </a:r>
            <a:r>
              <a:rPr lang="de-DE" sz="2400" b="1" dirty="0" err="1" smtClean="0">
                <a:solidFill>
                  <a:srgbClr val="000090"/>
                </a:solidFill>
              </a:rPr>
              <a:t>self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calibration</a:t>
            </a:r>
            <a:r>
              <a:rPr lang="de-DE" sz="2400" b="1" dirty="0" smtClean="0">
                <a:solidFill>
                  <a:srgbClr val="000090"/>
                </a:solidFill>
              </a:rPr>
              <a:t>‘</a:t>
            </a: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M(jj</a:t>
            </a:r>
            <a:r>
              <a:rPr lang="de-DE" sz="2400" b="1" dirty="0" smtClean="0">
                <a:solidFill>
                  <a:srgbClr val="000090"/>
                </a:solidFill>
              </a:rPr>
              <a:t>) has to </a:t>
            </a:r>
            <a:r>
              <a:rPr lang="de-DE" sz="2400" b="1" dirty="0" err="1" smtClean="0">
                <a:solidFill>
                  <a:srgbClr val="000090"/>
                </a:solidFill>
              </a:rPr>
              <a:t>be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equal</a:t>
            </a:r>
            <a:r>
              <a:rPr lang="de-DE" sz="2400" b="1" dirty="0" smtClean="0">
                <a:solidFill>
                  <a:srgbClr val="00009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000090"/>
                </a:solidFill>
              </a:rPr>
              <a:t>W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pPr marL="342900" indent="-342900">
              <a:buFont typeface="Wingdings" charset="0"/>
              <a:buChar char="è"/>
            </a:pP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change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JES such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that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fulfilled</a:t>
            </a:r>
            <a:endParaRPr lang="de-DE" sz="2400" b="1" dirty="0" smtClean="0">
              <a:solidFill>
                <a:srgbClr val="000090"/>
              </a:solidFill>
              <a:sym typeface="Wingdings"/>
            </a:endParaRPr>
          </a:p>
          <a:p>
            <a:r>
              <a:rPr lang="de-DE" sz="2400" b="1" dirty="0">
                <a:solidFill>
                  <a:srgbClr val="FF0000"/>
                </a:solidFill>
              </a:rPr>
              <a:t>Still dominant </a:t>
            </a:r>
            <a:r>
              <a:rPr lang="de-DE" sz="2400" b="1" dirty="0" err="1">
                <a:solidFill>
                  <a:srgbClr val="FF0000"/>
                </a:solidFill>
              </a:rPr>
              <a:t>uncertainty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of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M</a:t>
            </a:r>
            <a:r>
              <a:rPr lang="de-DE" sz="2400" b="1" baseline="-25000" dirty="0" err="1">
                <a:solidFill>
                  <a:srgbClr val="FF0000"/>
                </a:solidFill>
              </a:rPr>
              <a:t>t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2" name="Picture 1" descr="CMS-JES-m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27" y="2939079"/>
            <a:ext cx="3443111" cy="3273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01636" y="301931"/>
            <a:ext cx="5800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Use</a:t>
            </a:r>
            <a:r>
              <a:rPr lang="de-DE" sz="3200" b="1" dirty="0" smtClean="0"/>
              <a:t> all </a:t>
            </a:r>
            <a:r>
              <a:rPr lang="de-DE" sz="3200" b="1" dirty="0" err="1" smtClean="0"/>
              <a:t>information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pic>
        <p:nvPicPr>
          <p:cNvPr id="5" name="Bild 4" descr="CMS-4je-even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8515" y="1754580"/>
            <a:ext cx="2275894" cy="1603442"/>
          </a:xfrm>
          <a:prstGeom prst="rect">
            <a:avLst/>
          </a:prstGeom>
        </p:spPr>
      </p:pic>
      <p:grpSp>
        <p:nvGrpSpPr>
          <p:cNvPr id="2" name="Gruppierung 17"/>
          <p:cNvGrpSpPr/>
          <p:nvPr/>
        </p:nvGrpSpPr>
        <p:grpSpPr>
          <a:xfrm>
            <a:off x="2974585" y="2398026"/>
            <a:ext cx="971655" cy="1202767"/>
            <a:chOff x="2181860" y="1411224"/>
            <a:chExt cx="1411153" cy="2008278"/>
          </a:xfrm>
        </p:grpSpPr>
        <p:cxnSp>
          <p:nvCxnSpPr>
            <p:cNvPr id="19" name="Gerade Verbindung mit Pfeil 18"/>
            <p:cNvCxnSpPr/>
            <p:nvPr/>
          </p:nvCxnSpPr>
          <p:spPr>
            <a:xfrm rot="16200000" flipV="1">
              <a:off x="1942578" y="1693030"/>
              <a:ext cx="956187" cy="4776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rot="5400000" flipH="1" flipV="1">
              <a:off x="2458639" y="1612067"/>
              <a:ext cx="998711" cy="597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flipV="1">
              <a:off x="2659482" y="2209111"/>
              <a:ext cx="933531" cy="2008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rot="5400000">
              <a:off x="2029866" y="2789885"/>
              <a:ext cx="1009566" cy="249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10800000" flipV="1">
              <a:off x="2181860" y="2409936"/>
              <a:ext cx="477622" cy="488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ierung 15"/>
          <p:cNvGrpSpPr/>
          <p:nvPr/>
        </p:nvGrpSpPr>
        <p:grpSpPr>
          <a:xfrm>
            <a:off x="3131544" y="1009472"/>
            <a:ext cx="753855" cy="929884"/>
            <a:chOff x="2040745" y="1411224"/>
            <a:chExt cx="1552268" cy="2008278"/>
          </a:xfrm>
        </p:grpSpPr>
        <p:cxnSp>
          <p:nvCxnSpPr>
            <p:cNvPr id="7" name="Gerade Verbindung mit Pfeil 6"/>
            <p:cNvCxnSpPr/>
            <p:nvPr/>
          </p:nvCxnSpPr>
          <p:spPr>
            <a:xfrm rot="16200000" flipV="1">
              <a:off x="1972435" y="1722887"/>
              <a:ext cx="755357" cy="6187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/>
            <p:cNvCxnSpPr/>
            <p:nvPr/>
          </p:nvCxnSpPr>
          <p:spPr>
            <a:xfrm rot="5400000" flipH="1" flipV="1">
              <a:off x="2458639" y="1612067"/>
              <a:ext cx="998711" cy="597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>
              <a:off x="2659482" y="2409935"/>
              <a:ext cx="933531" cy="2062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rot="5400000">
              <a:off x="2029866" y="2789885"/>
              <a:ext cx="1009566" cy="249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rot="5400000">
              <a:off x="2176421" y="2415374"/>
              <a:ext cx="488500" cy="4776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3432034" y="1555940"/>
            <a:ext cx="453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</a:t>
            </a:r>
            <a:r>
              <a:rPr lang="de-DE" b="1" baseline="-25000" dirty="0" smtClean="0">
                <a:solidFill>
                  <a:srgbClr val="FF0000"/>
                </a:solidFill>
              </a:rPr>
              <a:t>1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35" name="Pfeil nach rechts 34"/>
          <p:cNvSpPr/>
          <p:nvPr/>
        </p:nvSpPr>
        <p:spPr>
          <a:xfrm rot="1002156">
            <a:off x="4346235" y="1991760"/>
            <a:ext cx="1785003" cy="253865"/>
          </a:xfrm>
          <a:prstGeom prst="right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401636" y="1122149"/>
            <a:ext cx="257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8000"/>
                </a:solidFill>
              </a:rPr>
              <a:t>Theoretical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pred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with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M</a:t>
            </a:r>
            <a:r>
              <a:rPr lang="de-DE" b="1" baseline="-25000" dirty="0" smtClean="0">
                <a:solidFill>
                  <a:srgbClr val="008000"/>
                </a:solidFill>
              </a:rPr>
              <a:t>1</a:t>
            </a:r>
            <a:r>
              <a:rPr lang="de-DE" b="1" dirty="0" smtClean="0">
                <a:solidFill>
                  <a:srgbClr val="008000"/>
                </a:solidFill>
              </a:rPr>
              <a:t>(top) </a:t>
            </a:r>
            <a:endParaRPr lang="de-DE" b="1" dirty="0">
              <a:solidFill>
                <a:srgbClr val="008000"/>
              </a:solidFill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01636" y="2552718"/>
            <a:ext cx="257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8000"/>
                </a:solidFill>
              </a:rPr>
              <a:t>Theoretical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pred</a:t>
            </a:r>
            <a:r>
              <a:rPr lang="de-DE" b="1" dirty="0" smtClean="0">
                <a:solidFill>
                  <a:srgbClr val="008000"/>
                </a:solidFill>
              </a:rPr>
              <a:t> </a:t>
            </a:r>
            <a:r>
              <a:rPr lang="de-DE" b="1" dirty="0" err="1" smtClean="0">
                <a:solidFill>
                  <a:srgbClr val="008000"/>
                </a:solidFill>
              </a:rPr>
              <a:t>with</a:t>
            </a:r>
            <a:endParaRPr lang="de-DE" b="1" dirty="0" smtClean="0">
              <a:solidFill>
                <a:srgbClr val="008000"/>
              </a:solidFill>
            </a:endParaRPr>
          </a:p>
          <a:p>
            <a:r>
              <a:rPr lang="de-DE" b="1" dirty="0" smtClean="0">
                <a:solidFill>
                  <a:srgbClr val="008000"/>
                </a:solidFill>
              </a:rPr>
              <a:t>M</a:t>
            </a:r>
            <a:r>
              <a:rPr lang="de-DE" b="1" baseline="-25000" dirty="0" smtClean="0">
                <a:solidFill>
                  <a:srgbClr val="008000"/>
                </a:solidFill>
              </a:rPr>
              <a:t>2</a:t>
            </a:r>
            <a:r>
              <a:rPr lang="de-DE" b="1" dirty="0" smtClean="0">
                <a:solidFill>
                  <a:srgbClr val="008000"/>
                </a:solidFill>
              </a:rPr>
              <a:t>(top) </a:t>
            </a:r>
            <a:endParaRPr lang="de-DE" b="1" dirty="0">
              <a:solidFill>
                <a:srgbClr val="008000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811117" y="2919393"/>
            <a:ext cx="453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w</a:t>
            </a:r>
            <a:r>
              <a:rPr lang="de-DE" b="1" baseline="-25000" dirty="0" smtClean="0">
                <a:solidFill>
                  <a:srgbClr val="FF0000"/>
                </a:solidFill>
              </a:rPr>
              <a:t>2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7" name="Pfeil nach rechts 46"/>
          <p:cNvSpPr/>
          <p:nvPr/>
        </p:nvSpPr>
        <p:spPr>
          <a:xfrm rot="20724172">
            <a:off x="4350590" y="2814029"/>
            <a:ext cx="1785003" cy="253865"/>
          </a:xfrm>
          <a:prstGeom prst="rightArrow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3366FF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4126859" y="1122149"/>
            <a:ext cx="235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0090"/>
                </a:solidFill>
              </a:rPr>
              <a:t>Convolute </a:t>
            </a:r>
            <a:r>
              <a:rPr lang="de-DE" b="1" dirty="0" err="1" smtClean="0">
                <a:solidFill>
                  <a:srgbClr val="000090"/>
                </a:solidFill>
              </a:rPr>
              <a:t>with</a:t>
            </a:r>
            <a:r>
              <a:rPr lang="de-DE" b="1" dirty="0" smtClean="0">
                <a:solidFill>
                  <a:srgbClr val="000090"/>
                </a:solidFill>
              </a:rPr>
              <a:t> experimental </a:t>
            </a:r>
            <a:r>
              <a:rPr lang="de-DE" b="1" dirty="0" err="1" smtClean="0">
                <a:solidFill>
                  <a:srgbClr val="000090"/>
                </a:solidFill>
              </a:rPr>
              <a:t>effects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endParaRPr lang="de-DE" b="1" dirty="0">
              <a:solidFill>
                <a:srgbClr val="00009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531896" y="3648850"/>
            <a:ext cx="7555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Sum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over</a:t>
            </a:r>
            <a:r>
              <a:rPr lang="de-DE" sz="2400" b="1" dirty="0" smtClean="0">
                <a:solidFill>
                  <a:srgbClr val="FF0000"/>
                </a:solidFill>
              </a:rPr>
              <a:t> all </a:t>
            </a:r>
            <a:r>
              <a:rPr lang="de-DE" sz="2400" b="1" dirty="0" err="1" smtClean="0">
                <a:solidFill>
                  <a:srgbClr val="FF0000"/>
                </a:solidFill>
              </a:rPr>
              <a:t>events</a:t>
            </a:r>
            <a:r>
              <a:rPr lang="de-DE" sz="2400" b="1" dirty="0" smtClean="0">
                <a:solidFill>
                  <a:srgbClr val="FF0000"/>
                </a:solidFill>
              </a:rPr>
              <a:t> and find </a:t>
            </a:r>
            <a:r>
              <a:rPr lang="de-DE" sz="2400" b="1" dirty="0" err="1" smtClean="0">
                <a:solidFill>
                  <a:srgbClr val="FF0000"/>
                </a:solidFill>
              </a:rPr>
              <a:t>combine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weights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50" name="Bild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9" y="4153413"/>
            <a:ext cx="5604324" cy="216000"/>
          </a:xfrm>
          <a:prstGeom prst="rect">
            <a:avLst/>
          </a:prstGeom>
        </p:spPr>
      </p:pic>
      <p:pic>
        <p:nvPicPr>
          <p:cNvPr id="51" name="Bild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636" y="4458422"/>
            <a:ext cx="5604324" cy="216000"/>
          </a:xfrm>
          <a:prstGeom prst="rect">
            <a:avLst/>
          </a:prstGeom>
        </p:spPr>
      </p:pic>
      <p:sp>
        <p:nvSpPr>
          <p:cNvPr id="52" name="Textfeld 51"/>
          <p:cNvSpPr txBox="1"/>
          <p:nvPr/>
        </p:nvSpPr>
        <p:spPr>
          <a:xfrm>
            <a:off x="401636" y="4692875"/>
            <a:ext cx="609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800000"/>
                </a:solidFill>
              </a:rPr>
              <a:t>......</a:t>
            </a:r>
          </a:p>
          <a:p>
            <a:r>
              <a:rPr lang="de-DE" sz="2400" b="1" dirty="0" smtClean="0">
                <a:solidFill>
                  <a:srgbClr val="0000FF"/>
                </a:solidFill>
              </a:rPr>
              <a:t>Find </a:t>
            </a:r>
            <a:r>
              <a:rPr lang="de-DE" sz="2400" b="1" dirty="0" err="1" smtClean="0">
                <a:solidFill>
                  <a:srgbClr val="0000FF"/>
                </a:solidFill>
              </a:rPr>
              <a:t>M(top</a:t>
            </a:r>
            <a:r>
              <a:rPr lang="de-DE" sz="2400" b="1" dirty="0" smtClean="0">
                <a:solidFill>
                  <a:srgbClr val="0000FF"/>
                </a:solidFill>
              </a:rPr>
              <a:t>) </a:t>
            </a:r>
            <a:r>
              <a:rPr lang="de-DE" sz="2400" b="1" dirty="0" err="1" smtClean="0">
                <a:solidFill>
                  <a:srgbClr val="0000FF"/>
                </a:solidFill>
              </a:rPr>
              <a:t>with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maximum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err="1" smtClean="0">
                <a:solidFill>
                  <a:srgbClr val="0000FF"/>
                </a:solidFill>
              </a:rPr>
              <a:t>weight</a:t>
            </a:r>
            <a:endParaRPr lang="de-DE" sz="2400" b="1" dirty="0">
              <a:solidFill>
                <a:srgbClr val="0000FF"/>
              </a:solidFill>
            </a:endParaRPr>
          </a:p>
        </p:txBody>
      </p:sp>
      <p:pic>
        <p:nvPicPr>
          <p:cNvPr id="28" name="Bild 27" descr="Likelihood-Mt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1667" y="4389120"/>
            <a:ext cx="2661251" cy="1788496"/>
          </a:xfrm>
          <a:prstGeom prst="rect">
            <a:avLst/>
          </a:prstGeom>
        </p:spPr>
      </p:pic>
      <p:sp>
        <p:nvSpPr>
          <p:cNvPr id="29" name="Fußzeilenplatzhalt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0" name="Textfeld 19"/>
          <p:cNvSpPr txBox="1"/>
          <p:nvPr/>
        </p:nvSpPr>
        <p:spPr>
          <a:xfrm>
            <a:off x="401636" y="5437489"/>
            <a:ext cx="5637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Recent</a:t>
            </a:r>
            <a:r>
              <a:rPr lang="de-DE" sz="2400" b="1" dirty="0" smtClean="0">
                <a:solidFill>
                  <a:srgbClr val="FF0000"/>
                </a:solidFill>
              </a:rPr>
              <a:t> CMS: 172.04±0.19±0.75 </a:t>
            </a:r>
            <a:r>
              <a:rPr lang="de-DE" sz="2400" b="1" dirty="0" err="1" smtClean="0">
                <a:solidFill>
                  <a:srgbClr val="FF0000"/>
                </a:solidFill>
              </a:rPr>
              <a:t>GeV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             </a:t>
            </a:r>
            <a:r>
              <a:rPr lang="de-DE" sz="2400" b="1" dirty="0" err="1" smtClean="0">
                <a:solidFill>
                  <a:srgbClr val="FF0000"/>
                </a:solidFill>
              </a:rPr>
              <a:t>statistical</a:t>
            </a:r>
            <a:r>
              <a:rPr lang="de-DE" sz="2400" b="1" dirty="0" smtClean="0">
                <a:solidFill>
                  <a:srgbClr val="FF0000"/>
                </a:solidFill>
              </a:rPr>
              <a:t> &amp; </a:t>
            </a:r>
            <a:r>
              <a:rPr lang="de-DE" sz="2400" b="1" dirty="0" err="1" smtClean="0">
                <a:solidFill>
                  <a:srgbClr val="FF0000"/>
                </a:solidFill>
              </a:rPr>
              <a:t>systematic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uncertainty</a:t>
            </a:r>
            <a:r>
              <a:rPr lang="de-DE" sz="2400" b="1" dirty="0" smtClean="0">
                <a:solidFill>
                  <a:srgbClr val="FF0000"/>
                </a:solidFill>
              </a:rPr>
              <a:t>  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Measurements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M</a:t>
            </a:r>
            <a:r>
              <a:rPr lang="de-DE" sz="3200" b="1" baseline="-25000" dirty="0" err="1" smtClean="0"/>
              <a:t>top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5" name="Picture 4" descr="topmass-com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67" y="909314"/>
            <a:ext cx="4630461" cy="54470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96128" y="1457615"/>
            <a:ext cx="3878539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Combination of all measurements (March 2014)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173.3 ± 0.3 ± 0.7 </a:t>
            </a:r>
            <a:r>
              <a:rPr lang="en-US" sz="2400" b="1" dirty="0" err="1" smtClean="0">
                <a:solidFill>
                  <a:srgbClr val="008000"/>
                </a:solidFill>
              </a:rPr>
              <a:t>GeV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pPr marL="342900" indent="-342900">
              <a:buFont typeface="Wingdings" charset="0"/>
              <a:buChar char="è"/>
            </a:pP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0.4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% precision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!</a:t>
            </a:r>
          </a:p>
          <a:p>
            <a:pPr marL="342900" indent="-342900">
              <a:buFont typeface="Wingdings" charset="0"/>
              <a:buChar char="è"/>
            </a:pPr>
            <a:endParaRPr lang="en-US" sz="2400" b="1" dirty="0">
              <a:solidFill>
                <a:srgbClr val="FF0000"/>
              </a:solidFill>
              <a:sym typeface="Wingdings"/>
            </a:endParaRPr>
          </a:p>
          <a:p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Caveat:</a:t>
            </a:r>
          </a:p>
          <a:p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Relation to ‘theoretical’ top mass somewhat uncertain</a:t>
            </a:r>
          </a:p>
          <a:p>
            <a:r>
              <a:rPr lang="en-US" sz="2400" b="1" dirty="0">
                <a:solidFill>
                  <a:srgbClr val="000090"/>
                </a:solidFill>
                <a:sym typeface="Wingdings"/>
              </a:rPr>
              <a:t>d</a:t>
            </a:r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ue to QCD models </a:t>
            </a:r>
          </a:p>
          <a:p>
            <a:endParaRPr lang="en-US" sz="2400" b="1" dirty="0">
              <a:solidFill>
                <a:srgbClr val="000090"/>
              </a:solidFill>
              <a:sym typeface="Wingdings"/>
            </a:endParaRPr>
          </a:p>
          <a:p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Other methods developed</a:t>
            </a:r>
            <a:endParaRPr lang="en-US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Top Quarks </a:t>
            </a:r>
            <a:r>
              <a:rPr lang="de-DE" sz="3200" b="1" dirty="0" err="1" smtClean="0"/>
              <a:t>at</a:t>
            </a:r>
            <a:r>
              <a:rPr lang="de-DE" sz="3200" b="1" dirty="0" smtClean="0"/>
              <a:t> </a:t>
            </a:r>
            <a:r>
              <a:rPr lang="de-DE" sz="3200" b="1" dirty="0" err="1"/>
              <a:t>H</a:t>
            </a:r>
            <a:r>
              <a:rPr lang="de-DE" sz="3200" b="1" dirty="0" err="1" smtClean="0"/>
              <a:t>ighest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Energy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4515556" y="1130123"/>
            <a:ext cx="46284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Top production at </a:t>
            </a:r>
            <a:r>
              <a:rPr lang="en-US" sz="2400" b="1" dirty="0" err="1" smtClean="0">
                <a:solidFill>
                  <a:srgbClr val="FF0000"/>
                </a:solidFill>
              </a:rPr>
              <a:t>TeV</a:t>
            </a:r>
            <a:r>
              <a:rPr lang="en-US" sz="2400" b="1" dirty="0" smtClean="0">
                <a:solidFill>
                  <a:srgbClr val="FF0000"/>
                </a:solidFill>
              </a:rPr>
              <a:t> energies: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Deviations from Standard Model?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0090"/>
                </a:solidFill>
              </a:rPr>
              <a:t>Decay t </a:t>
            </a:r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2400" b="1" dirty="0" err="1" smtClean="0">
                <a:solidFill>
                  <a:srgbClr val="000090"/>
                </a:solidFill>
                <a:sym typeface="Wingdings"/>
              </a:rPr>
              <a:t>bqq</a:t>
            </a:r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 at </a:t>
            </a:r>
            <a:r>
              <a:rPr lang="en-US" sz="2400" b="1" dirty="0">
                <a:solidFill>
                  <a:srgbClr val="000090"/>
                </a:solidFill>
                <a:sym typeface="Wingdings"/>
              </a:rPr>
              <a:t>h</a:t>
            </a:r>
            <a:r>
              <a:rPr lang="en-US" sz="2400" b="1" dirty="0" smtClean="0">
                <a:solidFill>
                  <a:srgbClr val="000090"/>
                </a:solidFill>
              </a:rPr>
              <a:t>igh </a:t>
            </a:r>
            <a:r>
              <a:rPr lang="en-US" sz="2400" b="1" dirty="0" err="1" smtClean="0">
                <a:solidFill>
                  <a:srgbClr val="000090"/>
                </a:solidFill>
              </a:rPr>
              <a:t>p</a:t>
            </a:r>
            <a:r>
              <a:rPr lang="en-US" sz="2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b="1" baseline="-25000" dirty="0" smtClean="0">
                <a:solidFill>
                  <a:srgbClr val="000090"/>
                </a:solidFill>
              </a:rPr>
              <a:t>:</a:t>
            </a:r>
            <a:r>
              <a:rPr lang="en-US" sz="2400" b="1" dirty="0" smtClean="0">
                <a:solidFill>
                  <a:srgbClr val="000090"/>
                </a:solidFill>
              </a:rPr>
              <a:t>  </a:t>
            </a:r>
          </a:p>
          <a:p>
            <a:r>
              <a:rPr lang="en-US" sz="2400" b="1" dirty="0">
                <a:solidFill>
                  <a:srgbClr val="000090"/>
                </a:solidFill>
              </a:rPr>
              <a:t>q</a:t>
            </a:r>
            <a:r>
              <a:rPr lang="en-US" sz="2400" b="1" dirty="0" smtClean="0">
                <a:solidFill>
                  <a:srgbClr val="000090"/>
                </a:solidFill>
              </a:rPr>
              <a:t>uarks tend to merge in one jet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8000"/>
                </a:solidFill>
              </a:rPr>
              <a:t>Low </a:t>
            </a:r>
            <a:r>
              <a:rPr lang="en-US" sz="2400" b="1" dirty="0" err="1" smtClean="0">
                <a:solidFill>
                  <a:srgbClr val="008000"/>
                </a:solidFill>
              </a:rPr>
              <a:t>p</a:t>
            </a:r>
            <a:r>
              <a:rPr lang="en-US" sz="2400" b="1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400" b="1" dirty="0" smtClean="0">
                <a:solidFill>
                  <a:srgbClr val="008000"/>
                </a:solidFill>
              </a:rPr>
              <a:t> selection to be modified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One ‘Fat’ jet with substructures</a:t>
            </a:r>
            <a:endParaRPr lang="en-US" sz="2400" b="1" dirty="0">
              <a:solidFill>
                <a:srgbClr val="008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30942" y="4968522"/>
            <a:ext cx="8515502" cy="1280059"/>
            <a:chOff x="445053" y="1520472"/>
            <a:chExt cx="8515502" cy="1280059"/>
          </a:xfrm>
        </p:grpSpPr>
        <p:grpSp>
          <p:nvGrpSpPr>
            <p:cNvPr id="11" name="Group 10"/>
            <p:cNvGrpSpPr/>
            <p:nvPr/>
          </p:nvGrpSpPr>
          <p:grpSpPr>
            <a:xfrm>
              <a:off x="3693552" y="1520472"/>
              <a:ext cx="3013987" cy="1193798"/>
              <a:chOff x="4667344" y="1571273"/>
              <a:chExt cx="3013987" cy="1193798"/>
            </a:xfrm>
          </p:grpSpPr>
          <p:cxnSp>
            <p:nvCxnSpPr>
              <p:cNvPr id="20" name="Gerade Verbindung mit Pfeil 23"/>
              <p:cNvCxnSpPr/>
              <p:nvPr/>
            </p:nvCxnSpPr>
            <p:spPr>
              <a:xfrm flipV="1">
                <a:off x="4667344" y="1703924"/>
                <a:ext cx="2797558" cy="531278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4"/>
              <p:cNvCxnSpPr>
                <a:endCxn id="23" idx="6"/>
              </p:cNvCxnSpPr>
              <p:nvPr/>
            </p:nvCxnSpPr>
            <p:spPr>
              <a:xfrm>
                <a:off x="4667344" y="2235201"/>
                <a:ext cx="2785387" cy="52987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5"/>
              <p:cNvCxnSpPr/>
              <p:nvPr/>
            </p:nvCxnSpPr>
            <p:spPr>
              <a:xfrm>
                <a:off x="4797903" y="2235202"/>
                <a:ext cx="2725237" cy="217548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Oval 22"/>
              <p:cNvSpPr/>
              <p:nvPr/>
            </p:nvSpPr>
            <p:spPr>
              <a:xfrm rot="5400000">
                <a:off x="6855832" y="1939572"/>
                <a:ext cx="1193798" cy="457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0"/>
                    </a:schemeClr>
                  </a:gs>
                </a:gsLst>
                <a:lin ang="16200000" scaled="0"/>
                <a:tileRect/>
              </a:gradFill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45053" y="1600203"/>
              <a:ext cx="1038699" cy="948969"/>
              <a:chOff x="853601" y="1600203"/>
              <a:chExt cx="1038699" cy="948969"/>
            </a:xfrm>
          </p:grpSpPr>
          <p:cxnSp>
            <p:nvCxnSpPr>
              <p:cNvPr id="17" name="Gerade Verbindung mit Pfeil 23"/>
              <p:cNvCxnSpPr/>
              <p:nvPr/>
            </p:nvCxnSpPr>
            <p:spPr>
              <a:xfrm flipV="1">
                <a:off x="917979" y="1600203"/>
                <a:ext cx="783821" cy="431803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24"/>
              <p:cNvCxnSpPr/>
              <p:nvPr/>
            </p:nvCxnSpPr>
            <p:spPr>
              <a:xfrm>
                <a:off x="853601" y="2019299"/>
                <a:ext cx="848199" cy="529873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25"/>
              <p:cNvCxnSpPr/>
              <p:nvPr/>
            </p:nvCxnSpPr>
            <p:spPr>
              <a:xfrm>
                <a:off x="889000" y="2032005"/>
                <a:ext cx="1003300" cy="15239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483752" y="1653123"/>
              <a:ext cx="2209800" cy="531277"/>
              <a:chOff x="2063844" y="1653123"/>
              <a:chExt cx="2209800" cy="531277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2451100" y="2184400"/>
                <a:ext cx="1529770" cy="0"/>
              </a:xfrm>
              <a:prstGeom prst="straightConnector1">
                <a:avLst/>
              </a:prstGeom>
              <a:ln w="76200" cmpd="sng">
                <a:solidFill>
                  <a:srgbClr val="66006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2063844" y="1653123"/>
                <a:ext cx="2209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660066"/>
                    </a:solidFill>
                  </a:rPr>
                  <a:t>Lorentz Boost</a:t>
                </a:r>
                <a:endParaRPr lang="en-US" sz="2400" b="1" dirty="0">
                  <a:solidFill>
                    <a:srgbClr val="660066"/>
                  </a:solidFill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743700" y="1600203"/>
              <a:ext cx="2216855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660066"/>
                  </a:solidFill>
                </a:rPr>
                <a:t>Several </a:t>
              </a:r>
              <a:r>
                <a:rPr lang="en-US" sz="2400" b="1" dirty="0" err="1" smtClean="0">
                  <a:solidFill>
                    <a:srgbClr val="660066"/>
                  </a:solidFill>
                </a:rPr>
                <a:t>partons</a:t>
              </a:r>
              <a:r>
                <a:rPr lang="en-US" sz="2400" b="1" dirty="0" smtClean="0">
                  <a:solidFill>
                    <a:srgbClr val="660066"/>
                  </a:solidFill>
                </a:rPr>
                <a:t> merge into a single jet</a:t>
              </a:r>
              <a:endParaRPr lang="en-US" sz="2400" b="1" dirty="0">
                <a:solidFill>
                  <a:srgbClr val="660066"/>
                </a:solidFill>
              </a:endParaRPr>
            </a:p>
          </p:txBody>
        </p:sp>
      </p:grpSp>
      <p:pic>
        <p:nvPicPr>
          <p:cNvPr id="34" name="Picture 33" descr="Boosted-top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9" y="1304093"/>
            <a:ext cx="4313739" cy="2873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942" y="301931"/>
            <a:ext cx="61730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Searching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for</a:t>
            </a:r>
            <a:r>
              <a:rPr lang="de-DE" sz="3200" b="1" dirty="0" smtClean="0"/>
              <a:t> a </a:t>
            </a:r>
            <a:r>
              <a:rPr lang="de-DE" sz="3200" b="1" dirty="0" err="1" smtClean="0"/>
              <a:t>tt</a:t>
            </a:r>
            <a:r>
              <a:rPr lang="de-DE" sz="3200" b="1" dirty="0" smtClean="0"/>
              <a:t> - </a:t>
            </a:r>
            <a:r>
              <a:rPr lang="de-DE" sz="3200" b="1" dirty="0" err="1" smtClean="0"/>
              <a:t>resonance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03943" y="5436185"/>
            <a:ext cx="8674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Postulated</a:t>
            </a:r>
            <a:r>
              <a:rPr lang="de-DE" sz="2400" b="1" dirty="0" smtClean="0">
                <a:solidFill>
                  <a:srgbClr val="FF0000"/>
                </a:solidFill>
              </a:rPr>
              <a:t> in </a:t>
            </a:r>
            <a:r>
              <a:rPr lang="de-DE" sz="2400" b="1" dirty="0" err="1" smtClean="0">
                <a:solidFill>
                  <a:srgbClr val="FF0000"/>
                </a:solidFill>
              </a:rPr>
              <a:t>many</a:t>
            </a:r>
            <a:r>
              <a:rPr lang="de-DE" sz="2400" b="1" dirty="0" smtClean="0">
                <a:solidFill>
                  <a:srgbClr val="FF0000"/>
                </a:solidFill>
              </a:rPr>
              <a:t> BSM </a:t>
            </a:r>
            <a:r>
              <a:rPr lang="de-DE" sz="2400" b="1" dirty="0" err="1" smtClean="0">
                <a:solidFill>
                  <a:srgbClr val="FF0000"/>
                </a:solidFill>
              </a:rPr>
              <a:t>scenarios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 at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this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stage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no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new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particle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observed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2" name="Picture 1" descr="Mt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85" y="886707"/>
            <a:ext cx="5999029" cy="43061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6110" y="1354667"/>
            <a:ext cx="31227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008000"/>
                </a:solidFill>
              </a:rPr>
              <a:t>t</a:t>
            </a:r>
            <a:r>
              <a:rPr lang="en-US" sz="2400" b="1" dirty="0" err="1" smtClean="0">
                <a:solidFill>
                  <a:srgbClr val="008000"/>
                </a:solidFill>
              </a:rPr>
              <a:t>t</a:t>
            </a:r>
            <a:r>
              <a:rPr lang="en-US" sz="2400" b="1" dirty="0" smtClean="0">
                <a:solidFill>
                  <a:srgbClr val="008000"/>
                </a:solidFill>
              </a:rPr>
              <a:t> masses up to 3 </a:t>
            </a:r>
            <a:r>
              <a:rPr lang="en-US" sz="2400" b="1" dirty="0" err="1" smtClean="0">
                <a:solidFill>
                  <a:srgbClr val="008000"/>
                </a:solidFill>
              </a:rPr>
              <a:t>TeV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r>
              <a:rPr lang="en-US" sz="2400" b="1" dirty="0">
                <a:solidFill>
                  <a:srgbClr val="008000"/>
                </a:solidFill>
              </a:rPr>
              <a:t>w</a:t>
            </a:r>
            <a:r>
              <a:rPr lang="en-US" sz="2400" b="1" dirty="0" smtClean="0">
                <a:solidFill>
                  <a:srgbClr val="008000"/>
                </a:solidFill>
              </a:rPr>
              <a:t>ell described by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Standard Model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strong interactions</a:t>
            </a:r>
          </a:p>
          <a:p>
            <a:endParaRPr lang="en-US" sz="2400" b="1" dirty="0">
              <a:solidFill>
                <a:srgbClr val="008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Sensitivity to new ultra - heavy particles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  X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2400" b="1" dirty="0" err="1" smtClean="0">
                <a:solidFill>
                  <a:srgbClr val="FF0000"/>
                </a:solidFill>
                <a:sym typeface="Wingdings"/>
              </a:rPr>
              <a:t>tt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endParaRPr lang="en-US" sz="2400" b="1" dirty="0">
              <a:solidFill>
                <a:srgbClr val="008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019800" y="1467556"/>
            <a:ext cx="1039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6791678" y="4021667"/>
            <a:ext cx="987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812800" y="2019300"/>
            <a:ext cx="7480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Into the heart of</a:t>
            </a:r>
          </a:p>
          <a:p>
            <a:r>
              <a:rPr lang="en-US" sz="8000" b="1" dirty="0">
                <a:solidFill>
                  <a:srgbClr val="FF0000"/>
                </a:solidFill>
              </a:rPr>
              <a:t>g</a:t>
            </a:r>
            <a:r>
              <a:rPr lang="en-US" sz="8000" b="1" dirty="0" smtClean="0">
                <a:solidFill>
                  <a:srgbClr val="FF0000"/>
                </a:solidFill>
              </a:rPr>
              <a:t>auge theories</a:t>
            </a:r>
            <a:endParaRPr lang="en-US" sz="80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Lagrangian-coffee-mug.jpg"/>
          <p:cNvPicPr>
            <a:picLocks noChangeAspect="1"/>
          </p:cNvPicPr>
          <p:nvPr/>
        </p:nvPicPr>
        <p:blipFill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90" y="0"/>
            <a:ext cx="9158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9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469900" y="736600"/>
            <a:ext cx="8115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>
                <a:solidFill>
                  <a:srgbClr val="000090"/>
                </a:solidFill>
              </a:rPr>
              <a:t>Testing</a:t>
            </a:r>
            <a:r>
              <a:rPr lang="de-DE" sz="3200" b="1" dirty="0" smtClean="0">
                <a:solidFill>
                  <a:srgbClr val="000090"/>
                </a:solidFill>
              </a:rPr>
              <a:t> top </a:t>
            </a:r>
            <a:r>
              <a:rPr lang="de-DE" sz="3200" b="1" dirty="0" err="1" smtClean="0">
                <a:solidFill>
                  <a:srgbClr val="000090"/>
                </a:solidFill>
              </a:rPr>
              <a:t>quarks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at</a:t>
            </a:r>
            <a:r>
              <a:rPr lang="de-DE" sz="3200" b="1" dirty="0" smtClean="0">
                <a:solidFill>
                  <a:srgbClr val="000090"/>
                </a:solidFill>
              </a:rPr>
              <a:t> LHC/</a:t>
            </a:r>
            <a:r>
              <a:rPr lang="de-DE" sz="3200" b="1" dirty="0" err="1" smtClean="0">
                <a:solidFill>
                  <a:srgbClr val="000090"/>
                </a:solidFill>
              </a:rPr>
              <a:t>Tevatron</a:t>
            </a:r>
            <a:endParaRPr lang="de-DE" sz="3200" b="1" dirty="0" smtClean="0">
              <a:solidFill>
                <a:srgbClr val="000090"/>
              </a:solidFill>
            </a:endParaRPr>
          </a:p>
          <a:p>
            <a:endParaRPr lang="de-DE" sz="3200" b="1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Proton </a:t>
            </a:r>
            <a:r>
              <a:rPr lang="de-DE" sz="3200" b="1" dirty="0" err="1" smtClean="0">
                <a:solidFill>
                  <a:srgbClr val="FF0000"/>
                </a:solidFill>
              </a:rPr>
              <a:t>colliders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only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source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information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>
              <a:buFont typeface="Wingdings" charset="2"/>
              <a:buChar char="Ø"/>
            </a:pPr>
            <a:r>
              <a:rPr lang="de-DE" sz="3200" b="1" dirty="0" err="1" smtClean="0">
                <a:solidFill>
                  <a:srgbClr val="FF0000"/>
                </a:solidFill>
              </a:rPr>
              <a:t>Measurements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and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theory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cross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section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r>
              <a:rPr lang="de-DE" sz="3200" b="1" dirty="0" smtClean="0">
                <a:solidFill>
                  <a:srgbClr val="FF0000"/>
                </a:solidFill>
              </a:rPr>
              <a:t>     </a:t>
            </a:r>
            <a:r>
              <a:rPr lang="de-DE" sz="3200" b="1" dirty="0" err="1" smtClean="0">
                <a:solidFill>
                  <a:srgbClr val="FF0000"/>
                </a:solidFill>
              </a:rPr>
              <a:t>by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now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uncertainty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~ </a:t>
            </a:r>
            <a:r>
              <a:rPr lang="de-DE" sz="3200" b="1" dirty="0" smtClean="0">
                <a:solidFill>
                  <a:srgbClr val="FF0000"/>
                </a:solidFill>
                <a:cs typeface="Symbol" charset="2"/>
              </a:rPr>
              <a:t>5%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Top </a:t>
            </a:r>
            <a:r>
              <a:rPr lang="de-DE" sz="3200" b="1" dirty="0" err="1" smtClean="0">
                <a:solidFill>
                  <a:srgbClr val="FF0000"/>
                </a:solidFill>
              </a:rPr>
              <a:t>mass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directly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measured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to</a:t>
            </a:r>
            <a:r>
              <a:rPr lang="de-DE" sz="3200" b="1" dirty="0" smtClean="0">
                <a:solidFill>
                  <a:srgbClr val="FF0000"/>
                </a:solidFill>
              </a:rPr>
              <a:t> 0.4%</a:t>
            </a:r>
          </a:p>
          <a:p>
            <a:r>
              <a:rPr lang="de-DE" sz="3200" b="1" dirty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    </a:t>
            </a:r>
            <a:r>
              <a:rPr lang="de-DE" sz="3200" b="1" dirty="0" err="1" smtClean="0">
                <a:solidFill>
                  <a:srgbClr val="FF0000"/>
                </a:solidFill>
              </a:rPr>
              <a:t>Theoretical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interpretation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limiting</a:t>
            </a:r>
            <a:r>
              <a:rPr lang="de-DE" sz="3200" b="1" dirty="0" smtClean="0">
                <a:solidFill>
                  <a:srgbClr val="FF0000"/>
                </a:solidFill>
              </a:rPr>
              <a:t>?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Top </a:t>
            </a:r>
            <a:r>
              <a:rPr lang="de-DE" sz="3200" b="1" dirty="0" err="1" smtClean="0">
                <a:solidFill>
                  <a:srgbClr val="FF0000"/>
                </a:solidFill>
              </a:rPr>
              <a:t>decays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and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production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show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no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3200" b="1" dirty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    </a:t>
            </a:r>
            <a:r>
              <a:rPr lang="de-DE" sz="3200" b="1" dirty="0" err="1" smtClean="0">
                <a:solidFill>
                  <a:srgbClr val="FF0000"/>
                </a:solidFill>
              </a:rPr>
              <a:t>deviation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from</a:t>
            </a:r>
            <a:r>
              <a:rPr lang="de-DE" sz="3200" b="1" dirty="0" smtClean="0">
                <a:solidFill>
                  <a:srgbClr val="FF0000"/>
                </a:solidFill>
              </a:rPr>
              <a:t> SM </a:t>
            </a:r>
            <a:r>
              <a:rPr lang="de-DE" sz="3200" b="1" dirty="0" err="1" smtClean="0">
                <a:solidFill>
                  <a:srgbClr val="FF0000"/>
                </a:solidFill>
              </a:rPr>
              <a:t>expectation</a:t>
            </a:r>
            <a:endParaRPr lang="de-DE" sz="3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4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iggs-broken-symm.jpg"/>
          <p:cNvPicPr>
            <a:picLocks noChangeAspect="1"/>
          </p:cNvPicPr>
          <p:nvPr/>
        </p:nvPicPr>
        <p:blipFill>
          <a:blip r:embed="rId2"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500"/>
            <a:ext cx="9144000" cy="59118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30200" y="2019300"/>
            <a:ext cx="866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smtClean="0">
                <a:solidFill>
                  <a:srgbClr val="FF0000"/>
                </a:solidFill>
              </a:rPr>
              <a:t>The </a:t>
            </a:r>
            <a:r>
              <a:rPr lang="de-DE" sz="8000" b="1" dirty="0" err="1" smtClean="0">
                <a:solidFill>
                  <a:srgbClr val="FF0000"/>
                </a:solidFill>
              </a:rPr>
              <a:t>Higgs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mechanism</a:t>
            </a:r>
            <a:r>
              <a:rPr lang="de-DE" sz="8000" b="1" dirty="0" smtClean="0">
                <a:solidFill>
                  <a:srgbClr val="FF0000"/>
                </a:solidFill>
              </a:rPr>
              <a:t> - </a:t>
            </a:r>
            <a:r>
              <a:rPr lang="de-DE" sz="8000" b="1" dirty="0" err="1" smtClean="0">
                <a:solidFill>
                  <a:srgbClr val="FF0000"/>
                </a:solidFill>
              </a:rPr>
              <a:t>basics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9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0" y="301931"/>
            <a:ext cx="64804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Electroweak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symmetry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breaking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377550" y="1358900"/>
            <a:ext cx="81419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r>
              <a:rPr lang="de-DE" sz="2400" b="1" dirty="0" smtClean="0">
                <a:solidFill>
                  <a:srgbClr val="008000"/>
                </a:solidFill>
              </a:rPr>
              <a:t> and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fermions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w</a:t>
            </a:r>
            <a:r>
              <a:rPr lang="de-DE" sz="2400" b="1" dirty="0" smtClean="0">
                <a:solidFill>
                  <a:srgbClr val="008000"/>
                </a:solidFill>
              </a:rPr>
              <a:t>/o </a:t>
            </a:r>
            <a:r>
              <a:rPr lang="de-DE" sz="2400" b="1" dirty="0" err="1" smtClean="0">
                <a:solidFill>
                  <a:srgbClr val="008000"/>
                </a:solidFill>
              </a:rPr>
              <a:t>new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mechanism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In </a:t>
            </a:r>
            <a:r>
              <a:rPr lang="de-DE" sz="2400" b="1" dirty="0" err="1" smtClean="0">
                <a:solidFill>
                  <a:srgbClr val="008000"/>
                </a:solidFill>
              </a:rPr>
              <a:t>conflict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with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local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gauge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invariance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 marL="342900" indent="-342900">
              <a:buFontTx/>
              <a:buChar char="-"/>
            </a:pPr>
            <a:r>
              <a:rPr lang="de-DE" sz="2400" b="1" dirty="0" err="1" smtClean="0">
                <a:solidFill>
                  <a:srgbClr val="008000"/>
                </a:solidFill>
              </a:rPr>
              <a:t>Both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and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vector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</a:p>
          <a:p>
            <a:endParaRPr lang="de-DE" sz="2400" b="1" dirty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Also: </a:t>
            </a:r>
            <a:r>
              <a:rPr lang="de-DE" sz="2400" b="1" dirty="0" err="1" smtClean="0">
                <a:solidFill>
                  <a:srgbClr val="FF0000"/>
                </a:solidFill>
              </a:rPr>
              <a:t>boson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masses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lead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to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    </a:t>
            </a:r>
            <a:r>
              <a:rPr lang="de-DE" sz="2400" b="1" dirty="0" smtClean="0">
                <a:solidFill>
                  <a:srgbClr val="FF0000"/>
                </a:solidFill>
              </a:rPr>
              <a:t>a.  infinite </a:t>
            </a:r>
            <a:r>
              <a:rPr lang="de-DE" sz="2400" b="1" dirty="0" err="1" smtClean="0">
                <a:solidFill>
                  <a:srgbClr val="FF0000"/>
                </a:solidFill>
              </a:rPr>
              <a:t>cross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sections</a:t>
            </a:r>
            <a:r>
              <a:rPr lang="de-DE" sz="2400" b="1" dirty="0" smtClean="0">
                <a:solidFill>
                  <a:srgbClr val="FF0000"/>
                </a:solidFill>
              </a:rPr>
              <a:t> W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L</a:t>
            </a:r>
            <a:r>
              <a:rPr lang="de-DE" sz="2400" b="1" dirty="0" smtClean="0">
                <a:solidFill>
                  <a:srgbClr val="FF0000"/>
                </a:solidFill>
              </a:rPr>
              <a:t>W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L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 W</a:t>
            </a:r>
            <a:r>
              <a:rPr lang="de-DE" sz="2400" b="1" baseline="-25000" dirty="0" smtClean="0">
                <a:solidFill>
                  <a:srgbClr val="FF0000"/>
                </a:solidFill>
                <a:sym typeface="Wingdings"/>
              </a:rPr>
              <a:t>L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W</a:t>
            </a:r>
            <a:r>
              <a:rPr lang="de-DE" sz="2400" b="1" baseline="-25000" dirty="0" smtClean="0">
                <a:solidFill>
                  <a:srgbClr val="FF0000"/>
                </a:solidFill>
                <a:sym typeface="Wingdings"/>
              </a:rPr>
              <a:t>L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6" name="Bild 5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335" y="3697989"/>
            <a:ext cx="4312365" cy="97561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29950" y="4673600"/>
            <a:ext cx="814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0090"/>
                </a:solidFill>
              </a:rPr>
              <a:t>  </a:t>
            </a:r>
            <a:r>
              <a:rPr lang="de-DE" sz="2400" b="1" dirty="0" smtClean="0">
                <a:solidFill>
                  <a:srgbClr val="FF0000"/>
                </a:solidFill>
              </a:rPr>
              <a:t>b. </a:t>
            </a:r>
            <a:r>
              <a:rPr lang="de-DE" sz="2400" b="1" dirty="0" err="1" smtClean="0">
                <a:solidFill>
                  <a:srgbClr val="FF0000"/>
                </a:solidFill>
              </a:rPr>
              <a:t>or</a:t>
            </a:r>
            <a:r>
              <a:rPr lang="de-DE" sz="2400" b="1" dirty="0" smtClean="0">
                <a:solidFill>
                  <a:srgbClr val="FF0000"/>
                </a:solidFill>
              </a:rPr>
              <a:t> a </a:t>
            </a:r>
            <a:r>
              <a:rPr lang="de-DE" sz="2400" b="1" dirty="0" err="1" smtClean="0">
                <a:solidFill>
                  <a:srgbClr val="FF0000"/>
                </a:solidFill>
              </a:rPr>
              <a:t>strongly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coupling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between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W‘s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many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W‘s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.....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7550" y="5277556"/>
            <a:ext cx="8141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Way out: introduce new scalar (spin 0) particle</a:t>
            </a:r>
            <a:endParaRPr lang="en-US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solution</a:t>
            </a:r>
            <a:r>
              <a:rPr lang="de-DE" sz="3200" b="1" dirty="0" smtClean="0"/>
              <a:t> ‚</a:t>
            </a:r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mechanism</a:t>
            </a:r>
            <a:r>
              <a:rPr lang="de-DE" sz="3200" b="1" dirty="0" smtClean="0"/>
              <a:t>‘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24" name="Bild 23" descr="HatPotential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26" y="1122151"/>
            <a:ext cx="3086100" cy="274320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954901" y="1122151"/>
            <a:ext cx="5000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The</a:t>
            </a:r>
            <a:r>
              <a:rPr lang="de-DE" sz="2400" b="1" dirty="0" smtClean="0">
                <a:solidFill>
                  <a:srgbClr val="008000"/>
                </a:solidFill>
              </a:rPr>
              <a:t> Standard Model </a:t>
            </a:r>
            <a:r>
              <a:rPr lang="de-DE" sz="2400" b="1" dirty="0" err="1" smtClean="0">
                <a:solidFill>
                  <a:srgbClr val="008000"/>
                </a:solidFill>
              </a:rPr>
              <a:t>answer</a:t>
            </a:r>
            <a:r>
              <a:rPr lang="de-DE" sz="2400" b="1" dirty="0" smtClean="0">
                <a:solidFill>
                  <a:srgbClr val="008000"/>
                </a:solidFill>
              </a:rPr>
              <a:t>: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fields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 err="1" smtClean="0">
                <a:solidFill>
                  <a:srgbClr val="008000"/>
                </a:solidFill>
              </a:rPr>
              <a:t>gives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bosons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400" b="1" dirty="0" err="1">
                <a:solidFill>
                  <a:srgbClr val="008000"/>
                </a:solidFill>
              </a:rPr>
              <a:t>p</a:t>
            </a:r>
            <a:r>
              <a:rPr lang="de-DE" sz="2400" b="1" dirty="0" err="1" smtClean="0">
                <a:solidFill>
                  <a:srgbClr val="008000"/>
                </a:solidFill>
              </a:rPr>
              <a:t>rovides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means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for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fermion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400" b="1" dirty="0" err="1" smtClean="0">
                <a:solidFill>
                  <a:srgbClr val="008000"/>
                </a:solidFill>
              </a:rPr>
              <a:t>implies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elementary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physical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particle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</a:p>
          <a:p>
            <a:pPr>
              <a:buFont typeface="Wingdings" charset="2"/>
              <a:buChar char="Ø"/>
            </a:pPr>
            <a:r>
              <a:rPr lang="de-DE" sz="2400" b="1" dirty="0" err="1">
                <a:solidFill>
                  <a:srgbClr val="008000"/>
                </a:solidFill>
              </a:rPr>
              <a:t>g</a:t>
            </a:r>
            <a:r>
              <a:rPr lang="de-DE" sz="2400" b="1" dirty="0" err="1" smtClean="0">
                <a:solidFill>
                  <a:srgbClr val="008000"/>
                </a:solidFill>
              </a:rPr>
              <a:t>ives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Boson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Wingdings" charset="2"/>
              <a:buChar char="Ø"/>
            </a:pP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NOTE: </a:t>
            </a:r>
            <a:r>
              <a:rPr lang="de-DE" sz="2400" b="1" dirty="0" err="1" smtClean="0">
                <a:solidFill>
                  <a:srgbClr val="FF0000"/>
                </a:solidFill>
              </a:rPr>
              <a:t>no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prediction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masses</a:t>
            </a:r>
            <a:r>
              <a:rPr lang="de-DE" sz="2400" b="1" dirty="0" smtClean="0">
                <a:solidFill>
                  <a:srgbClr val="FF0000"/>
                </a:solidFill>
              </a:rPr>
              <a:t>!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26" name="Bild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98" y="4236726"/>
            <a:ext cx="2799628" cy="288000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4099607" y="4109227"/>
            <a:ext cx="4609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660066"/>
                </a:solidFill>
              </a:rPr>
              <a:t>Introduce</a:t>
            </a:r>
            <a:r>
              <a:rPr lang="de-DE" sz="2400" b="1" dirty="0" smtClean="0">
                <a:solidFill>
                  <a:srgbClr val="660066"/>
                </a:solidFill>
              </a:rPr>
              <a:t> potential (</a:t>
            </a:r>
            <a:r>
              <a:rPr lang="de-DE" sz="2400" b="1" dirty="0" err="1" smtClean="0">
                <a:solidFill>
                  <a:srgbClr val="660066"/>
                </a:solidFill>
              </a:rPr>
              <a:t>by</a:t>
            </a:r>
            <a:r>
              <a:rPr lang="de-DE" sz="2400" b="1" dirty="0" smtClean="0">
                <a:solidFill>
                  <a:srgbClr val="660066"/>
                </a:solidFill>
              </a:rPr>
              <a:t> hand)</a:t>
            </a:r>
          </a:p>
          <a:p>
            <a:r>
              <a:rPr lang="de-DE" sz="2400" b="1" dirty="0" err="1" smtClean="0">
                <a:solidFill>
                  <a:srgbClr val="660066"/>
                </a:solidFill>
              </a:rPr>
              <a:t>Two</a:t>
            </a:r>
            <a:r>
              <a:rPr lang="de-DE" sz="2400" b="1" dirty="0" smtClean="0">
                <a:solidFill>
                  <a:srgbClr val="660066"/>
                </a:solidFill>
              </a:rPr>
              <a:t> </a:t>
            </a:r>
            <a:r>
              <a:rPr lang="de-DE" sz="2400" b="1" dirty="0" err="1" smtClean="0">
                <a:solidFill>
                  <a:srgbClr val="660066"/>
                </a:solidFill>
              </a:rPr>
              <a:t>unknowns</a:t>
            </a:r>
            <a:r>
              <a:rPr lang="de-DE" sz="2400" b="1" dirty="0" smtClean="0">
                <a:solidFill>
                  <a:srgbClr val="660066"/>
                </a:solidFill>
              </a:rPr>
              <a:t>: </a:t>
            </a:r>
            <a:r>
              <a:rPr lang="de-DE" sz="2400" b="1" dirty="0" smtClean="0">
                <a:solidFill>
                  <a:srgbClr val="660066"/>
                </a:solidFill>
                <a:latin typeface="Symbol" charset="2"/>
                <a:cs typeface="Symbol" charset="2"/>
              </a:rPr>
              <a:t>l, m</a:t>
            </a:r>
            <a:endParaRPr lang="de-DE" sz="2400" b="1" dirty="0">
              <a:solidFill>
                <a:srgbClr val="660066"/>
              </a:solidFill>
            </a:endParaRPr>
          </a:p>
        </p:txBody>
      </p:sp>
      <p:pic>
        <p:nvPicPr>
          <p:cNvPr id="29" name="Bild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002" y="4696348"/>
            <a:ext cx="2631724" cy="540000"/>
          </a:xfrm>
          <a:prstGeom prst="rect">
            <a:avLst/>
          </a:prstGeom>
        </p:spPr>
      </p:pic>
      <p:pic>
        <p:nvPicPr>
          <p:cNvPr id="32" name="Bild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4730" y="4973632"/>
            <a:ext cx="1684589" cy="1520078"/>
          </a:xfrm>
          <a:prstGeom prst="rect">
            <a:avLst/>
          </a:prstGeom>
        </p:spPr>
      </p:pic>
      <p:sp>
        <p:nvSpPr>
          <p:cNvPr id="33" name="Textfeld 32"/>
          <p:cNvSpPr txBox="1"/>
          <p:nvPr/>
        </p:nvSpPr>
        <p:spPr>
          <a:xfrm>
            <a:off x="4099607" y="5156022"/>
            <a:ext cx="251850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W</a:t>
            </a: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 </a:t>
            </a:r>
            <a:r>
              <a:rPr lang="de-DE" sz="2400" b="1" dirty="0" err="1" smtClean="0">
                <a:solidFill>
                  <a:srgbClr val="0000FF"/>
                </a:solidFill>
              </a:rPr>
              <a:t>Higgs</a:t>
            </a:r>
            <a:endParaRPr lang="de-DE" sz="2400" b="1" dirty="0" smtClean="0">
              <a:solidFill>
                <a:srgbClr val="0000FF"/>
              </a:solidFill>
            </a:endParaRPr>
          </a:p>
          <a:p>
            <a:r>
              <a:rPr lang="de-DE" sz="2400" b="1" dirty="0" err="1" smtClean="0">
                <a:solidFill>
                  <a:srgbClr val="0000FF"/>
                </a:solidFill>
              </a:rPr>
              <a:t>Mass</a:t>
            </a:r>
            <a:r>
              <a:rPr lang="de-DE" sz="2400" b="1" dirty="0" smtClean="0">
                <a:solidFill>
                  <a:srgbClr val="0000FF"/>
                </a:solidFill>
              </a:rPr>
              <a:t> of </a:t>
            </a:r>
            <a:r>
              <a:rPr lang="de-DE" sz="2400" b="1" dirty="0" err="1" smtClean="0">
                <a:solidFill>
                  <a:srgbClr val="0000FF"/>
                </a:solidFill>
              </a:rPr>
              <a:t>fermions</a:t>
            </a:r>
            <a:endParaRPr lang="de-DE" sz="2400" b="1" dirty="0">
              <a:solidFill>
                <a:srgbClr val="0000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25798" y="5311745"/>
            <a:ext cx="359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8000"/>
                </a:solidFill>
              </a:rPr>
              <a:t>v: ‚</a:t>
            </a:r>
            <a:r>
              <a:rPr lang="de-DE" sz="2000" b="1" dirty="0" err="1" smtClean="0">
                <a:solidFill>
                  <a:srgbClr val="008000"/>
                </a:solidFill>
              </a:rPr>
              <a:t>vacuum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err="1" smtClean="0">
                <a:solidFill>
                  <a:srgbClr val="008000"/>
                </a:solidFill>
              </a:rPr>
              <a:t>value</a:t>
            </a:r>
            <a:r>
              <a:rPr lang="de-DE" sz="2000" b="1" dirty="0" smtClean="0">
                <a:solidFill>
                  <a:srgbClr val="008000"/>
                </a:solidFill>
              </a:rPr>
              <a:t>‘</a:t>
            </a:r>
          </a:p>
          <a:p>
            <a:r>
              <a:rPr lang="de-DE" sz="2000" b="1" dirty="0" smtClean="0">
                <a:solidFill>
                  <a:srgbClr val="008000"/>
                </a:solidFill>
              </a:rPr>
              <a:t>M</a:t>
            </a:r>
            <a:r>
              <a:rPr lang="de-DE" sz="2000" b="1" baseline="-25000" dirty="0" smtClean="0">
                <a:solidFill>
                  <a:srgbClr val="008000"/>
                </a:solidFill>
              </a:rPr>
              <a:t>W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r>
              <a:rPr lang="de-DE" sz="2000" b="1" dirty="0" smtClean="0">
                <a:solidFill>
                  <a:srgbClr val="008000"/>
                </a:solidFill>
                <a:sym typeface="Wingdings"/>
              </a:rPr>
              <a:t> v = 246 </a:t>
            </a:r>
            <a:r>
              <a:rPr lang="de-DE" sz="2000" b="1" dirty="0" err="1" smtClean="0">
                <a:solidFill>
                  <a:srgbClr val="008000"/>
                </a:solidFill>
                <a:sym typeface="Wingdings"/>
              </a:rPr>
              <a:t>GeV</a:t>
            </a:r>
            <a:r>
              <a:rPr lang="de-DE" sz="2000" b="1" dirty="0" smtClean="0">
                <a:solidFill>
                  <a:srgbClr val="008000"/>
                </a:solidFill>
              </a:rPr>
              <a:t> </a:t>
            </a:r>
            <a:endParaRPr lang="de-DE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21098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 </a:t>
            </a:r>
            <a:r>
              <a:rPr lang="de-DE" sz="3200" b="1" dirty="0" err="1" smtClean="0"/>
              <a:t>few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notes</a:t>
            </a:r>
            <a:r>
              <a:rPr lang="de-DE" sz="3200" b="1" dirty="0" smtClean="0"/>
              <a:t> on </a:t>
            </a:r>
            <a:r>
              <a:rPr lang="de-DE" sz="3200" b="1" dirty="0" err="1" smtClean="0"/>
              <a:t>mass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08765" y="5156022"/>
            <a:ext cx="814190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A </a:t>
            </a:r>
            <a:r>
              <a:rPr lang="de-DE" sz="2400" b="1" dirty="0" err="1" smtClean="0">
                <a:solidFill>
                  <a:srgbClr val="008000"/>
                </a:solidFill>
              </a:rPr>
              <a:t>dynamical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generation</a:t>
            </a:r>
            <a:r>
              <a:rPr lang="de-DE" sz="2400" b="1" dirty="0" smtClean="0">
                <a:solidFill>
                  <a:srgbClr val="008000"/>
                </a:solidFill>
              </a:rPr>
              <a:t> of </a:t>
            </a:r>
            <a:r>
              <a:rPr lang="de-DE" sz="2400" b="1" dirty="0" err="1" smtClean="0">
                <a:solidFill>
                  <a:srgbClr val="008000"/>
                </a:solidFill>
              </a:rPr>
              <a:t>hadron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masses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smtClean="0">
                <a:solidFill>
                  <a:srgbClr val="008000"/>
                </a:solidFill>
                <a:sym typeface="Wingdings"/>
              </a:rPr>
              <a:t>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99% of </a:t>
            </a:r>
            <a:r>
              <a:rPr lang="de-DE" sz="2400" b="1" dirty="0" err="1" smtClean="0">
                <a:solidFill>
                  <a:srgbClr val="008000"/>
                </a:solidFill>
              </a:rPr>
              <a:t>visible</a:t>
            </a:r>
            <a:r>
              <a:rPr lang="de-DE" sz="2400" b="1" dirty="0" smtClean="0">
                <a:solidFill>
                  <a:srgbClr val="008000"/>
                </a:solidFill>
              </a:rPr>
              <a:t> matter </a:t>
            </a:r>
            <a:r>
              <a:rPr lang="de-DE" sz="2400" b="1" dirty="0" err="1" smtClean="0">
                <a:solidFill>
                  <a:srgbClr val="008000"/>
                </a:solidFill>
              </a:rPr>
              <a:t>due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strong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interaction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This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principle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does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not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work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particles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are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elementary</a:t>
            </a:r>
            <a:r>
              <a:rPr lang="de-DE" sz="2400" b="1" dirty="0" smtClean="0">
                <a:solidFill>
                  <a:srgbClr val="000090"/>
                </a:solidFill>
              </a:rPr>
              <a:t>!</a:t>
            </a:r>
            <a:endParaRPr lang="de-DE" sz="2400" b="1" dirty="0">
              <a:solidFill>
                <a:srgbClr val="000090"/>
              </a:solidFill>
            </a:endParaRPr>
          </a:p>
        </p:txBody>
      </p:sp>
      <p:grpSp>
        <p:nvGrpSpPr>
          <p:cNvPr id="2" name="Gruppierung 14"/>
          <p:cNvGrpSpPr/>
          <p:nvPr/>
        </p:nvGrpSpPr>
        <p:grpSpPr>
          <a:xfrm>
            <a:off x="408765" y="2615989"/>
            <a:ext cx="8476780" cy="2686764"/>
            <a:chOff x="621098" y="2638023"/>
            <a:chExt cx="8476780" cy="2686764"/>
          </a:xfrm>
        </p:grpSpPr>
        <p:pic>
          <p:nvPicPr>
            <p:cNvPr id="6" name="Picture 15" descr="FluxTubeAnim2small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1098" y="3007354"/>
              <a:ext cx="2909469" cy="2066719"/>
            </a:xfrm>
            <a:prstGeom prst="rect">
              <a:avLst/>
            </a:prstGeom>
            <a:noFill/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621098" y="3007355"/>
              <a:ext cx="26110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Derek </a:t>
              </a:r>
              <a:r>
                <a:rPr lang="en-US" b="1" dirty="0" err="1">
                  <a:solidFill>
                    <a:schemeClr val="bg1">
                      <a:lumMod val="50000"/>
                    </a:schemeClr>
                  </a:solidFill>
                </a:rPr>
                <a:t>Leinweber</a:t>
              </a:r>
              <a:r>
                <a:rPr lang="en-US" b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</a:p>
          </p:txBody>
        </p:sp>
        <p:pic>
          <p:nvPicPr>
            <p:cNvPr id="8" name="Bild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800" y="2888737"/>
              <a:ext cx="3459078" cy="243605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4180012" y="2971800"/>
              <a:ext cx="7915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400" b="1" dirty="0" smtClean="0">
                  <a:solidFill>
                    <a:srgbClr val="FF0000"/>
                  </a:solidFill>
                  <a:sym typeface="Wingdings"/>
                </a:rPr>
                <a:t></a:t>
              </a:r>
              <a:endParaRPr lang="de-DE" sz="44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Bild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54865" y="3886290"/>
              <a:ext cx="2133600" cy="419100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7196880" y="2638023"/>
              <a:ext cx="1566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 smtClean="0">
                  <a:solidFill>
                    <a:srgbClr val="008000"/>
                  </a:solidFill>
                </a:rPr>
                <a:t>B.Müller</a:t>
              </a:r>
              <a:endParaRPr lang="de-DE" b="1" dirty="0">
                <a:solidFill>
                  <a:srgbClr val="008000"/>
                </a:solidFill>
              </a:endParaRPr>
            </a:p>
          </p:txBody>
        </p:sp>
      </p:grpSp>
      <p:pic>
        <p:nvPicPr>
          <p:cNvPr id="5" name="Picture 4" descr="galilei-schiefe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5" y="976654"/>
            <a:ext cx="2286000" cy="1565413"/>
          </a:xfrm>
          <a:prstGeom prst="rect">
            <a:avLst/>
          </a:prstGeom>
        </p:spPr>
      </p:pic>
      <p:pic>
        <p:nvPicPr>
          <p:cNvPr id="15" name="Picture 14" descr="newtons-apfe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867" y="1021915"/>
            <a:ext cx="2387600" cy="1594074"/>
          </a:xfrm>
          <a:prstGeom prst="rect">
            <a:avLst/>
          </a:prstGeom>
        </p:spPr>
      </p:pic>
      <p:pic>
        <p:nvPicPr>
          <p:cNvPr id="16" name="Picture 15" descr="Einstein-Tafel-EH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68" y="886707"/>
            <a:ext cx="1826064" cy="199649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32832" y="1168400"/>
            <a:ext cx="195271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Mass always of basic importance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03075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/>
              <a:t>B</a:t>
            </a:r>
            <a:r>
              <a:rPr lang="de-DE" sz="3200" b="1" dirty="0" err="1" smtClean="0"/>
              <a:t>oson</a:t>
            </a:r>
            <a:r>
              <a:rPr lang="de-DE" sz="3200" b="1" dirty="0" smtClean="0"/>
              <a:t>: well </a:t>
            </a:r>
            <a:r>
              <a:rPr lang="de-DE" sz="3200" b="1" dirty="0" err="1" smtClean="0"/>
              <a:t>known</a:t>
            </a:r>
            <a:r>
              <a:rPr lang="de-DE" sz="3200" b="1" dirty="0" smtClean="0"/>
              <a:t>!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54000" y="1519778"/>
            <a:ext cx="79849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FF0000"/>
                </a:solidFill>
              </a:rPr>
              <a:t>..... </a:t>
            </a:r>
            <a:r>
              <a:rPr lang="de-DE" sz="2800" b="1" dirty="0" err="1">
                <a:solidFill>
                  <a:srgbClr val="FF0000"/>
                </a:solidFill>
              </a:rPr>
              <a:t>e</a:t>
            </a:r>
            <a:r>
              <a:rPr lang="de-DE" sz="2800" b="1" dirty="0" err="1" smtClean="0">
                <a:solidFill>
                  <a:srgbClr val="FF0000"/>
                </a:solidFill>
              </a:rPr>
              <a:t>xcept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its</a:t>
            </a:r>
            <a:r>
              <a:rPr lang="de-DE" sz="2800" b="1" dirty="0" smtClean="0">
                <a:solidFill>
                  <a:srgbClr val="FF0000"/>
                </a:solidFill>
              </a:rPr>
              <a:t> </a:t>
            </a:r>
            <a:r>
              <a:rPr lang="de-DE" sz="2800" b="1" dirty="0" err="1" smtClean="0">
                <a:solidFill>
                  <a:srgbClr val="FF0000"/>
                </a:solidFill>
              </a:rPr>
              <a:t>mass</a:t>
            </a:r>
            <a:r>
              <a:rPr lang="de-DE" sz="2800" b="1" dirty="0" smtClean="0">
                <a:solidFill>
                  <a:srgbClr val="FF0000"/>
                </a:solidFill>
              </a:rPr>
              <a:t>! (</a:t>
            </a:r>
            <a:r>
              <a:rPr lang="de-DE" sz="2800" b="1" dirty="0" err="1" smtClean="0">
                <a:solidFill>
                  <a:srgbClr val="FF0000"/>
                </a:solidFill>
              </a:rPr>
              <a:t>until</a:t>
            </a:r>
            <a:r>
              <a:rPr lang="de-DE" sz="2800" b="1" smtClean="0">
                <a:solidFill>
                  <a:srgbClr val="FF0000"/>
                </a:solidFill>
              </a:rPr>
              <a:t> 2012)</a:t>
            </a:r>
            <a:endParaRPr lang="de-DE" sz="2800" b="1" dirty="0" smtClean="0">
              <a:solidFill>
                <a:srgbClr val="FF0000"/>
              </a:solidFill>
            </a:endParaRPr>
          </a:p>
          <a:p>
            <a:endParaRPr lang="de-DE" sz="2800" b="1" dirty="0" smtClean="0">
              <a:solidFill>
                <a:srgbClr val="008000"/>
              </a:solidFill>
            </a:endParaRPr>
          </a:p>
          <a:p>
            <a:r>
              <a:rPr lang="de-DE" sz="2800" b="1" dirty="0" err="1" smtClean="0">
                <a:solidFill>
                  <a:srgbClr val="0000FF"/>
                </a:solidFill>
              </a:rPr>
              <a:t>What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to </a:t>
            </a:r>
            <a:r>
              <a:rPr lang="de-DE" sz="2800" b="1" dirty="0" err="1" smtClean="0">
                <a:solidFill>
                  <a:srgbClr val="0000FF"/>
                </a:solidFill>
              </a:rPr>
              <a:t>be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known</a:t>
            </a:r>
            <a:r>
              <a:rPr lang="de-DE" sz="2800" b="1" dirty="0" smtClean="0">
                <a:solidFill>
                  <a:srgbClr val="0000FF"/>
                </a:solidFill>
              </a:rPr>
              <a:t> to </a:t>
            </a:r>
            <a:r>
              <a:rPr lang="de-DE" sz="2800" b="1" dirty="0" err="1" smtClean="0">
                <a:solidFill>
                  <a:srgbClr val="0000FF"/>
                </a:solidFill>
              </a:rPr>
              <a:t>search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for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the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Higgs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boson</a:t>
            </a:r>
            <a:r>
              <a:rPr lang="de-DE" sz="2800" b="1" dirty="0" smtClean="0">
                <a:solidFill>
                  <a:srgbClr val="0000FF"/>
                </a:solidFill>
              </a:rPr>
              <a:t>:</a:t>
            </a:r>
          </a:p>
          <a:p>
            <a:endParaRPr lang="de-DE" sz="2800" b="1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produced</a:t>
            </a:r>
            <a:r>
              <a:rPr lang="de-DE" sz="2800" b="1" dirty="0" smtClean="0">
                <a:solidFill>
                  <a:srgbClr val="0000FF"/>
                </a:solidFill>
              </a:rPr>
              <a:t>?</a:t>
            </a: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strongly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produced</a:t>
            </a:r>
            <a:r>
              <a:rPr lang="de-DE" sz="2800" b="1" dirty="0" smtClean="0">
                <a:solidFill>
                  <a:srgbClr val="0000FF"/>
                </a:solidFill>
              </a:rPr>
              <a:t>?</a:t>
            </a:r>
          </a:p>
          <a:p>
            <a:pPr>
              <a:buFont typeface="Wingdings" charset="2"/>
              <a:buChar char="Ø"/>
            </a:pP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how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does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it</a:t>
            </a:r>
            <a:r>
              <a:rPr lang="de-DE" sz="2800" b="1" dirty="0" smtClean="0">
                <a:solidFill>
                  <a:srgbClr val="0000FF"/>
                </a:solidFill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</a:rPr>
              <a:t>decay</a:t>
            </a:r>
            <a:r>
              <a:rPr lang="de-DE" sz="2800" b="1" dirty="0" smtClean="0">
                <a:solidFill>
                  <a:srgbClr val="0000FF"/>
                </a:solidFill>
              </a:rPr>
              <a:t>? </a:t>
            </a:r>
          </a:p>
          <a:p>
            <a:endParaRPr lang="de-DE" sz="2800" b="1" dirty="0" smtClean="0">
              <a:solidFill>
                <a:srgbClr val="008000"/>
              </a:solidFill>
            </a:endParaRPr>
          </a:p>
          <a:p>
            <a:r>
              <a:rPr lang="de-DE" sz="2800" b="1" dirty="0" smtClean="0">
                <a:solidFill>
                  <a:srgbClr val="008000"/>
                </a:solidFill>
              </a:rPr>
              <a:t>Devise </a:t>
            </a:r>
            <a:r>
              <a:rPr lang="de-DE" sz="2800" b="1" dirty="0" err="1" smtClean="0">
                <a:solidFill>
                  <a:srgbClr val="008000"/>
                </a:solidFill>
              </a:rPr>
              <a:t>search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strategy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along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this</a:t>
            </a:r>
            <a:r>
              <a:rPr lang="de-DE" sz="2800" b="1" dirty="0" smtClean="0">
                <a:solidFill>
                  <a:srgbClr val="008000"/>
                </a:solidFill>
              </a:rPr>
              <a:t> </a:t>
            </a:r>
            <a:r>
              <a:rPr lang="de-DE" sz="2800" b="1" dirty="0" err="1" smtClean="0">
                <a:solidFill>
                  <a:srgbClr val="008000"/>
                </a:solidFill>
              </a:rPr>
              <a:t>line</a:t>
            </a:r>
            <a:endParaRPr lang="de-DE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994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searches</a:t>
            </a:r>
            <a:r>
              <a:rPr lang="de-DE" sz="3200" b="1" dirty="0" smtClean="0"/>
              <a:t> at </a:t>
            </a:r>
            <a:r>
              <a:rPr lang="de-DE" sz="3200" b="1" dirty="0" err="1" smtClean="0"/>
              <a:t>Hadron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Colliders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552" y="976654"/>
            <a:ext cx="2413532" cy="514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 descr="2010-SM-Xsec-lhc7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604" y="1358900"/>
            <a:ext cx="6335396" cy="4701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55897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How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Higgs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decays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6" name="Picture 5" descr="2013-SM-BR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988" y="1115739"/>
            <a:ext cx="5319312" cy="5076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02551" y="301931"/>
            <a:ext cx="56422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How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strong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the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coupling</a:t>
            </a:r>
            <a:r>
              <a:rPr lang="de-DE" sz="3200" b="1" dirty="0" smtClean="0"/>
              <a:t>?</a:t>
            </a:r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98442" y="1058112"/>
            <a:ext cx="6686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W</a:t>
            </a:r>
            <a:r>
              <a:rPr lang="de-DE" sz="2400" b="1" dirty="0" smtClean="0">
                <a:solidFill>
                  <a:srgbClr val="FF0000"/>
                </a:solidFill>
              </a:rPr>
              <a:t>idth of </a:t>
            </a:r>
            <a:r>
              <a:rPr lang="de-DE" sz="2400" b="1" dirty="0" err="1" smtClean="0">
                <a:solidFill>
                  <a:srgbClr val="FF0000"/>
                </a:solidFill>
              </a:rPr>
              <a:t>higgs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boson</a:t>
            </a:r>
            <a:r>
              <a:rPr lang="de-DE" sz="2400" b="1" dirty="0" smtClean="0">
                <a:solidFill>
                  <a:srgbClr val="FF0000"/>
                </a:solidFill>
              </a:rPr>
              <a:t> proportional </a:t>
            </a:r>
            <a:r>
              <a:rPr lang="de-DE" sz="2400" b="1" dirty="0" err="1" smtClean="0">
                <a:solidFill>
                  <a:srgbClr val="FF0000"/>
                </a:solidFill>
              </a:rPr>
              <a:t>to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coupling</a:t>
            </a:r>
            <a:endParaRPr lang="de-DE" sz="2400" b="1" dirty="0" smtClean="0">
              <a:solidFill>
                <a:srgbClr val="FF0000"/>
              </a:solidFill>
            </a:endParaRPr>
          </a:p>
        </p:txBody>
      </p:sp>
      <p:pic>
        <p:nvPicPr>
          <p:cNvPr id="9" name="Bild 8" descr="h-width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316" y="1655027"/>
            <a:ext cx="5258446" cy="373169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02551" y="4971225"/>
            <a:ext cx="2832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V</a:t>
            </a:r>
            <a:r>
              <a:rPr lang="de-DE" sz="2400" b="1" dirty="0" err="1" smtClean="0">
                <a:solidFill>
                  <a:srgbClr val="008000"/>
                </a:solidFill>
              </a:rPr>
              <a:t>ery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small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width</a:t>
            </a:r>
            <a:r>
              <a:rPr lang="de-DE" sz="2400" b="1" dirty="0" smtClean="0">
                <a:solidFill>
                  <a:srgbClr val="008000"/>
                </a:solidFill>
              </a:rPr>
              <a:t> ...</a:t>
            </a:r>
          </a:p>
          <a:p>
            <a:r>
              <a:rPr lang="de-DE" sz="2400" b="1" dirty="0" err="1" smtClean="0">
                <a:solidFill>
                  <a:srgbClr val="008000"/>
                </a:solidFill>
              </a:rPr>
              <a:t>Very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small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coupling</a:t>
            </a:r>
            <a:r>
              <a:rPr lang="de-DE" sz="2400" b="1" dirty="0" smtClean="0">
                <a:solidFill>
                  <a:srgbClr val="008000"/>
                </a:solidFill>
              </a:rPr>
              <a:t>!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13406" y="3177933"/>
            <a:ext cx="354959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Threshold</a:t>
            </a:r>
            <a:r>
              <a:rPr lang="de-DE" sz="2400" b="1" dirty="0" smtClean="0">
                <a:solidFill>
                  <a:srgbClr val="000090"/>
                </a:solidFill>
              </a:rPr>
              <a:t> W/Z </a:t>
            </a:r>
            <a:r>
              <a:rPr lang="de-DE" sz="2400" b="1" dirty="0" err="1" smtClean="0">
                <a:solidFill>
                  <a:srgbClr val="000090"/>
                </a:solidFill>
              </a:rPr>
              <a:t>passed</a:t>
            </a:r>
            <a:r>
              <a:rPr lang="de-DE" sz="2400" b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High </a:t>
            </a:r>
            <a:r>
              <a:rPr lang="de-DE" sz="2400" b="1" dirty="0" err="1" smtClean="0">
                <a:solidFill>
                  <a:srgbClr val="000090"/>
                </a:solidFill>
              </a:rPr>
              <a:t>coupling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Initial W/Z: high </a:t>
            </a:r>
            <a:r>
              <a:rPr lang="de-DE" sz="2400" b="1" dirty="0" err="1" smtClean="0">
                <a:solidFill>
                  <a:srgbClr val="000090"/>
                </a:solidFill>
              </a:rPr>
              <a:t>X-section</a:t>
            </a:r>
            <a:endParaRPr lang="de-DE" sz="2400" b="1" dirty="0">
              <a:solidFill>
                <a:srgbClr val="000090"/>
              </a:solidFill>
            </a:endParaRPr>
          </a:p>
        </p:txBody>
      </p:sp>
      <p:pic>
        <p:nvPicPr>
          <p:cNvPr id="10" name="Bild 9" descr="Breit-Wign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51" y="1655027"/>
            <a:ext cx="1978765" cy="1367821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092400" y="1288944"/>
            <a:ext cx="1845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de-DE" sz="2400" b="1" dirty="0" smtClean="0">
                <a:solidFill>
                  <a:schemeClr val="bg2">
                    <a:lumMod val="25000"/>
                  </a:schemeClr>
                </a:solidFill>
                <a:cs typeface="Symbol" charset="2"/>
              </a:rPr>
              <a:t>(H) ~ M(H)</a:t>
            </a:r>
            <a:endParaRPr lang="de-DE" sz="2400" b="1" dirty="0">
              <a:solidFill>
                <a:schemeClr val="bg2">
                  <a:lumMod val="25000"/>
                </a:schemeClr>
              </a:solidFill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arikatur-Higgs.png"/>
          <p:cNvPicPr>
            <a:picLocks noChangeAspect="1"/>
          </p:cNvPicPr>
          <p:nvPr/>
        </p:nvPicPr>
        <p:blipFill>
          <a:blip r:embed="rId3"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86047"/>
            <a:ext cx="9106123" cy="566235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30200" y="2019300"/>
            <a:ext cx="866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 dirty="0" err="1" smtClean="0">
                <a:solidFill>
                  <a:srgbClr val="FF0000"/>
                </a:solidFill>
              </a:rPr>
              <a:t>How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to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interpret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the</a:t>
            </a:r>
            <a:r>
              <a:rPr lang="de-DE" sz="8000" b="1" dirty="0" smtClean="0">
                <a:solidFill>
                  <a:srgbClr val="FF0000"/>
                </a:solidFill>
              </a:rPr>
              <a:t> </a:t>
            </a:r>
            <a:r>
              <a:rPr lang="de-DE" sz="8000" b="1" dirty="0" err="1" smtClean="0">
                <a:solidFill>
                  <a:srgbClr val="FF0000"/>
                </a:solidFill>
              </a:rPr>
              <a:t>measurements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53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2060" y="292388"/>
            <a:ext cx="6161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Looking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for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TGVs</a:t>
            </a:r>
            <a:endParaRPr lang="de-DE" sz="3200" b="1" dirty="0" smtClean="0"/>
          </a:p>
          <a:p>
            <a:r>
              <a:rPr lang="de-DE" sz="3200" b="1" dirty="0" smtClean="0"/>
              <a:t>(</a:t>
            </a:r>
            <a:r>
              <a:rPr lang="de-DE" sz="3200" b="1" dirty="0" err="1" smtClean="0"/>
              <a:t>Triple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Gauge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Boson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Vertices</a:t>
            </a:r>
            <a:r>
              <a:rPr lang="de-DE" sz="3200" b="1" dirty="0" smtClean="0"/>
              <a:t>)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92388"/>
            <a:ext cx="2286000" cy="674723"/>
          </a:xfrm>
          <a:prstGeom prst="rect">
            <a:avLst/>
          </a:prstGeom>
        </p:spPr>
      </p:pic>
      <p:pic>
        <p:nvPicPr>
          <p:cNvPr id="5" name="Bild 4" descr="TG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" y="1971268"/>
            <a:ext cx="1116552" cy="716657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82060" y="1498600"/>
            <a:ext cx="7912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W – Boson weakly and electrically charged</a:t>
            </a:r>
          </a:p>
          <a:p>
            <a:r>
              <a:rPr lang="en-US" sz="2400" b="1" dirty="0">
                <a:solidFill>
                  <a:srgbClr val="008000"/>
                </a:solidFill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</a:rPr>
              <a:t>                                                 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 coupling to Z</a:t>
            </a:r>
            <a:r>
              <a:rPr lang="en-US" sz="2400" b="1" baseline="30000" dirty="0" smtClean="0">
                <a:solidFill>
                  <a:srgbClr val="008000"/>
                </a:solidFill>
                <a:sym typeface="Wingdings"/>
              </a:rPr>
              <a:t>0</a:t>
            </a:r>
            <a:r>
              <a:rPr lang="en-US" sz="2400" b="1" dirty="0" smtClean="0">
                <a:solidFill>
                  <a:srgbClr val="008000"/>
                </a:solidFill>
                <a:sym typeface="Wingdings"/>
              </a:rPr>
              <a:t> and </a:t>
            </a:r>
            <a:r>
              <a:rPr lang="en-US" sz="2400" b="1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400" b="1" dirty="0" smtClean="0">
                <a:solidFill>
                  <a:srgbClr val="008000"/>
                </a:solidFill>
                <a:cs typeface="Symbol" charset="2"/>
                <a:sym typeface="Wingdings"/>
              </a:rPr>
              <a:t> </a:t>
            </a:r>
            <a:endParaRPr lang="en-US" sz="2400" b="1" dirty="0">
              <a:solidFill>
                <a:srgbClr val="008000"/>
              </a:solidFill>
            </a:endParaRPr>
          </a:p>
        </p:txBody>
      </p:sp>
      <p:pic>
        <p:nvPicPr>
          <p:cNvPr id="11" name="Bild 5" descr="DibosonGeneri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" y="2687925"/>
            <a:ext cx="1268952" cy="8144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0100" y="4051300"/>
            <a:ext cx="527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2431197"/>
            <a:ext cx="57785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Very fine compensation of contributions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090"/>
                </a:solidFill>
              </a:rPr>
              <a:t>motivation to introduce Z</a:t>
            </a:r>
            <a:r>
              <a:rPr lang="en-US" sz="2400" b="1" baseline="30000" dirty="0" smtClean="0">
                <a:solidFill>
                  <a:srgbClr val="000090"/>
                </a:solidFill>
              </a:rPr>
              <a:t>0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rgbClr val="000090"/>
                </a:solidFill>
              </a:rPr>
              <a:t>Relates couplings to fermions and bosons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175900"/>
              </p:ext>
            </p:extLst>
          </p:nvPr>
        </p:nvGraphicFramePr>
        <p:xfrm>
          <a:off x="6169807" y="3958750"/>
          <a:ext cx="2440793" cy="2397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Photo Editor-Foto" r:id="rId6" imgW="21761905" imgH="21380952" progId="">
                  <p:embed/>
                </p:oleObj>
              </mc:Choice>
              <mc:Fallback>
                <p:oleObj name="Photo Editor-Foto" r:id="rId6" imgW="21761905" imgH="2138095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807" y="3958750"/>
                        <a:ext cx="2440793" cy="2397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1246" y="3728135"/>
            <a:ext cx="54459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First </a:t>
            </a:r>
            <a:r>
              <a:rPr lang="en-US" sz="2400" b="1" dirty="0" smtClean="0">
                <a:solidFill>
                  <a:srgbClr val="FF0000"/>
                </a:solidFill>
              </a:rPr>
              <a:t>measurements </a:t>
            </a:r>
            <a:r>
              <a:rPr lang="en-US" sz="2400" b="1" dirty="0" smtClean="0">
                <a:solidFill>
                  <a:srgbClr val="FF0000"/>
                </a:solidFill>
              </a:rPr>
              <a:t>at </a:t>
            </a:r>
            <a:r>
              <a:rPr lang="en-US" sz="2400" b="1" dirty="0" err="1" smtClean="0">
                <a:solidFill>
                  <a:srgbClr val="FF0000"/>
                </a:solidFill>
              </a:rPr>
              <a:t>e</a:t>
            </a:r>
            <a:r>
              <a:rPr lang="en-US" sz="2400" b="1" baseline="30000" dirty="0" err="1" smtClean="0">
                <a:solidFill>
                  <a:srgbClr val="FF0000"/>
                </a:solidFill>
              </a:rPr>
              <a:t>+</a:t>
            </a:r>
            <a:r>
              <a:rPr lang="en-US" sz="2400" b="1" dirty="0" err="1" smtClean="0">
                <a:solidFill>
                  <a:srgbClr val="FF0000"/>
                </a:solidFill>
              </a:rPr>
              <a:t>e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2400" b="1" dirty="0" smtClean="0">
                <a:solidFill>
                  <a:srgbClr val="FF0000"/>
                </a:solidFill>
              </a:rPr>
              <a:t> collider LEP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Onset of cancellation process seen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0090"/>
                </a:solidFill>
              </a:rPr>
              <a:t>Quantify </a:t>
            </a:r>
            <a:r>
              <a:rPr lang="en-US" sz="2400" b="1" dirty="0" smtClean="0">
                <a:solidFill>
                  <a:srgbClr val="000090"/>
                </a:solidFill>
              </a:rPr>
              <a:t>with</a:t>
            </a:r>
            <a:r>
              <a:rPr lang="en-US" sz="2400" b="1" dirty="0">
                <a:solidFill>
                  <a:srgbClr val="000090"/>
                </a:solidFill>
              </a:rPr>
              <a:t> </a:t>
            </a:r>
            <a:r>
              <a:rPr lang="en-US" sz="2400" b="1" dirty="0" smtClean="0">
                <a:solidFill>
                  <a:srgbClr val="000090"/>
                </a:solidFill>
              </a:rPr>
              <a:t>‘anomalous couplings’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14" name="Bild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2060" y="5474106"/>
            <a:ext cx="5991046" cy="73632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3803650" y="5552803"/>
            <a:ext cx="342900" cy="4826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497552" y="5552803"/>
            <a:ext cx="342900" cy="4826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086350" y="5474106"/>
            <a:ext cx="342900" cy="4826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198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Test </a:t>
            </a:r>
            <a:r>
              <a:rPr lang="de-DE" sz="3200" b="1" dirty="0" err="1" smtClean="0"/>
              <a:t>if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data</a:t>
            </a:r>
            <a:r>
              <a:rPr lang="de-DE" sz="3200" b="1" dirty="0" smtClean="0"/>
              <a:t> EXCLUDE </a:t>
            </a:r>
            <a:r>
              <a:rPr lang="de-DE" sz="3200" b="1" dirty="0" err="1" smtClean="0"/>
              <a:t>hypothesis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674723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77550" y="886707"/>
            <a:ext cx="45948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</a:rPr>
              <a:t> 1: </a:t>
            </a:r>
            <a:r>
              <a:rPr lang="de-DE" sz="2400" b="1" dirty="0" err="1" smtClean="0">
                <a:solidFill>
                  <a:srgbClr val="FF0000"/>
                </a:solidFill>
              </a:rPr>
              <a:t>X-section</a:t>
            </a:r>
            <a:r>
              <a:rPr lang="de-DE" sz="2400" b="1" dirty="0" smtClean="0">
                <a:solidFill>
                  <a:srgbClr val="FF0000"/>
                </a:solidFill>
              </a:rPr>
              <a:t> at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</a:t>
            </a:r>
            <a:r>
              <a:rPr lang="de-DE" sz="2400" b="1" dirty="0" err="1" smtClean="0">
                <a:solidFill>
                  <a:srgbClr val="FF0000"/>
                </a:solidFill>
              </a:rPr>
              <a:t>can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excluded</a:t>
            </a:r>
            <a:r>
              <a:rPr lang="de-DE" sz="2400" b="1" dirty="0" smtClean="0">
                <a:solidFill>
                  <a:srgbClr val="FF0000"/>
                </a:solidFill>
              </a:rPr>
              <a:t> @ 95% CL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</a:rPr>
              <a:t> 2: Plot </a:t>
            </a:r>
            <a:r>
              <a:rPr lang="de-DE" sz="2400" b="1" dirty="0" err="1" smtClean="0">
                <a:solidFill>
                  <a:srgbClr val="FF0000"/>
                </a:solidFill>
              </a:rPr>
              <a:t>ratio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</a:t>
            </a:r>
            <a:r>
              <a:rPr lang="de-DE" sz="2400" b="1" i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(exclusion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)/</a:t>
            </a:r>
            <a:endParaRPr lang="de-DE" sz="2400" b="1" i="1" dirty="0" smtClean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pPr>
              <a:buFont typeface="Symbol" charset="2"/>
              <a:buChar char=" "/>
            </a:pPr>
            <a:r>
              <a:rPr lang="de-DE" sz="2400" b="1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         s 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(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Xsec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 of SM </a:t>
            </a:r>
            <a:r>
              <a:rPr lang="de-DE" sz="2400" b="1" i="1" dirty="0" err="1" smtClean="0">
                <a:solidFill>
                  <a:srgbClr val="FF0000"/>
                </a:solidFill>
                <a:cs typeface="Symbol" charset="2"/>
              </a:rPr>
              <a:t>expectation</a:t>
            </a:r>
            <a:r>
              <a:rPr lang="de-DE" sz="2400" b="1" i="1" dirty="0" smtClean="0">
                <a:solidFill>
                  <a:srgbClr val="FF0000"/>
                </a:solidFill>
                <a:cs typeface="Symbol" charset="2"/>
              </a:rPr>
              <a:t>)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pPr>
              <a:buFont typeface="Wingdings" pitchFamily="1" charset="2"/>
              <a:buChar char="è"/>
            </a:pP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below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1:</a:t>
            </a: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excluded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in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mass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range</a:t>
            </a:r>
            <a:endParaRPr lang="de-DE" sz="2400" b="1" dirty="0" smtClean="0">
              <a:solidFill>
                <a:srgbClr val="000090"/>
              </a:solidFill>
              <a:sym typeface="Wingdings"/>
            </a:endParaRPr>
          </a:p>
          <a:p>
            <a:pPr>
              <a:buFont typeface="Wingdings" pitchFamily="1" charset="2"/>
              <a:buChar char="è"/>
            </a:pP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above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1:</a:t>
            </a: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Higgs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cannot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excluded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since</a:t>
            </a:r>
            <a:endParaRPr lang="de-DE" sz="2400" b="1" dirty="0" smtClean="0">
              <a:solidFill>
                <a:srgbClr val="000090"/>
              </a:solidFill>
              <a:sym typeface="Wingdings"/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either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: ‚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hint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‘, ..... ‚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signal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‘</a:t>
            </a:r>
          </a:p>
          <a:p>
            <a:r>
              <a:rPr lang="de-DE" sz="2400" b="1" i="1" dirty="0" err="1" smtClean="0">
                <a:solidFill>
                  <a:srgbClr val="000090"/>
                </a:solidFill>
                <a:sym typeface="Wingdings"/>
              </a:rPr>
              <a:t>or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: no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sensitivity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for</a:t>
            </a:r>
            <a:r>
              <a:rPr lang="de-DE" sz="2400" b="1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  <a:sym typeface="Wingdings"/>
              </a:rPr>
              <a:t>exclusion</a:t>
            </a:r>
            <a:endParaRPr lang="de-DE" sz="2400" b="1" dirty="0" smtClean="0">
              <a:solidFill>
                <a:srgbClr val="00009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77550" y="5156022"/>
            <a:ext cx="859955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Compare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i.e</a:t>
            </a:r>
            <a:r>
              <a:rPr lang="de-DE" sz="2400" b="1" dirty="0" smtClean="0">
                <a:solidFill>
                  <a:srgbClr val="008000"/>
                </a:solidFill>
              </a:rPr>
              <a:t>. </a:t>
            </a:r>
            <a:r>
              <a:rPr lang="de-DE" sz="2400" b="1" dirty="0" err="1" smtClean="0">
                <a:solidFill>
                  <a:srgbClr val="008000"/>
                </a:solidFill>
              </a:rPr>
              <a:t>simulation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assuming</a:t>
            </a:r>
            <a:r>
              <a:rPr lang="de-DE" sz="2400" b="1" dirty="0" smtClean="0">
                <a:solidFill>
                  <a:srgbClr val="008000"/>
                </a:solidFill>
              </a:rPr>
              <a:t> no </a:t>
            </a:r>
            <a:r>
              <a:rPr lang="de-DE" sz="2400" b="1" dirty="0" err="1" smtClean="0">
                <a:solidFill>
                  <a:srgbClr val="008000"/>
                </a:solidFill>
              </a:rPr>
              <a:t>signal</a:t>
            </a:r>
            <a:r>
              <a:rPr lang="de-DE" sz="2400" b="1" dirty="0" smtClean="0">
                <a:solidFill>
                  <a:srgbClr val="008000"/>
                </a:solidFill>
              </a:rPr>
              <a:t>)</a:t>
            </a:r>
          </a:p>
          <a:p>
            <a:r>
              <a:rPr lang="de-DE" sz="2400" b="1" dirty="0" smtClean="0">
                <a:solidFill>
                  <a:srgbClr val="008000"/>
                </a:solidFill>
              </a:rPr>
              <a:t>IF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above</a:t>
            </a:r>
            <a:r>
              <a:rPr lang="de-DE" sz="2400" b="1" dirty="0" smtClean="0">
                <a:solidFill>
                  <a:srgbClr val="008000"/>
                </a:solidFill>
              </a:rPr>
              <a:t> SM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X-section</a:t>
            </a:r>
            <a:r>
              <a:rPr lang="de-DE" sz="2400" b="1" dirty="0" smtClean="0">
                <a:solidFill>
                  <a:srgbClr val="008000"/>
                </a:solidFill>
              </a:rPr>
              <a:t>: no </a:t>
            </a:r>
            <a:r>
              <a:rPr lang="de-DE" sz="2400" b="1" dirty="0" err="1" smtClean="0">
                <a:solidFill>
                  <a:srgbClr val="008000"/>
                </a:solidFill>
              </a:rPr>
              <a:t>sensitivity</a:t>
            </a:r>
            <a:r>
              <a:rPr lang="de-DE" sz="2400" b="1" dirty="0" smtClean="0">
                <a:solidFill>
                  <a:srgbClr val="008000"/>
                </a:solidFill>
              </a:rPr>
              <a:t> to </a:t>
            </a:r>
            <a:r>
              <a:rPr lang="de-DE" sz="2400" b="1" dirty="0" err="1" smtClean="0">
                <a:solidFill>
                  <a:srgbClr val="008000"/>
                </a:solidFill>
              </a:rPr>
              <a:t>exclude</a:t>
            </a:r>
            <a:endParaRPr lang="de-DE" sz="2400" b="1" dirty="0" smtClean="0">
              <a:solidFill>
                <a:srgbClr val="008000"/>
              </a:solidFill>
            </a:endParaRPr>
          </a:p>
          <a:p>
            <a:r>
              <a:rPr lang="de-DE" sz="2400" b="1" dirty="0" smtClean="0">
                <a:solidFill>
                  <a:srgbClr val="008000"/>
                </a:solidFill>
              </a:rPr>
              <a:t>IF </a:t>
            </a:r>
            <a:r>
              <a:rPr lang="de-DE" sz="2400" b="1" dirty="0" err="1" smtClean="0">
                <a:solidFill>
                  <a:srgbClr val="008000"/>
                </a:solidFill>
              </a:rPr>
              <a:t>expectation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below</a:t>
            </a:r>
            <a:r>
              <a:rPr lang="de-DE" sz="2400" b="1" dirty="0" smtClean="0">
                <a:solidFill>
                  <a:srgbClr val="008000"/>
                </a:solidFill>
              </a:rPr>
              <a:t> BUT </a:t>
            </a:r>
            <a:r>
              <a:rPr lang="de-DE" sz="2400" b="1" dirty="0" err="1" smtClean="0">
                <a:solidFill>
                  <a:srgbClr val="008000"/>
                </a:solidFill>
              </a:rPr>
              <a:t>data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are</a:t>
            </a:r>
            <a:r>
              <a:rPr lang="de-DE" sz="2400" b="1" dirty="0" smtClean="0">
                <a:solidFill>
                  <a:srgbClr val="008000"/>
                </a:solidFill>
              </a:rPr>
              <a:t> high: a </a:t>
            </a:r>
            <a:r>
              <a:rPr lang="de-DE" sz="2400" b="1" dirty="0" err="1" smtClean="0">
                <a:solidFill>
                  <a:srgbClr val="008000"/>
                </a:solidFill>
              </a:rPr>
              <a:t>first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hint</a:t>
            </a:r>
            <a:endParaRPr lang="de-DE" sz="2400" b="1" dirty="0">
              <a:solidFill>
                <a:srgbClr val="008000"/>
              </a:solidFill>
            </a:endParaRPr>
          </a:p>
        </p:txBody>
      </p:sp>
      <p:pic>
        <p:nvPicPr>
          <p:cNvPr id="11" name="Bild 10" descr="CMS-Zllll-limits78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350" y="1194112"/>
            <a:ext cx="3873499" cy="3487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1" y="301931"/>
            <a:ext cx="60994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95% CL Limits ZZ </a:t>
            </a:r>
            <a:r>
              <a:rPr lang="de-DE" sz="3200" b="1" dirty="0" smtClean="0">
                <a:sym typeface="Wingdings"/>
              </a:rPr>
              <a:t> (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+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-</a:t>
            </a:r>
            <a:r>
              <a:rPr lang="de-DE" sz="3200" b="1" dirty="0" smtClean="0">
                <a:sym typeface="Wingdings"/>
              </a:rPr>
              <a:t>) (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+</a:t>
            </a:r>
            <a:r>
              <a:rPr lang="de-DE" sz="3200" b="1" dirty="0" err="1" smtClean="0">
                <a:sym typeface="Wingdings"/>
              </a:rPr>
              <a:t>l</a:t>
            </a:r>
            <a:r>
              <a:rPr lang="de-DE" sz="3200" b="1" baseline="30000" dirty="0" err="1" smtClean="0">
                <a:sym typeface="Wingdings"/>
              </a:rPr>
              <a:t>-</a:t>
            </a:r>
            <a:r>
              <a:rPr lang="de-DE" sz="3200" b="1" dirty="0" smtClean="0">
                <a:sym typeface="Wingdings"/>
              </a:rPr>
              <a:t>)  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grpSp>
        <p:nvGrpSpPr>
          <p:cNvPr id="2" name="Gruppierung 20"/>
          <p:cNvGrpSpPr/>
          <p:nvPr/>
        </p:nvGrpSpPr>
        <p:grpSpPr>
          <a:xfrm>
            <a:off x="1917700" y="2409893"/>
            <a:ext cx="4290800" cy="3216207"/>
            <a:chOff x="687599" y="1176438"/>
            <a:chExt cx="4290800" cy="3216207"/>
          </a:xfrm>
        </p:grpSpPr>
        <p:pic>
          <p:nvPicPr>
            <p:cNvPr id="9" name="Bild 8" descr="CMS-Zllll-limits78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7599" y="1176438"/>
              <a:ext cx="4290800" cy="3216207"/>
            </a:xfrm>
            <a:prstGeom prst="rect">
              <a:avLst/>
            </a:prstGeom>
          </p:spPr>
        </p:pic>
        <p:cxnSp>
          <p:nvCxnSpPr>
            <p:cNvPr id="8" name="Gerade Verbindung 7"/>
            <p:cNvCxnSpPr/>
            <p:nvPr/>
          </p:nvCxnSpPr>
          <p:spPr>
            <a:xfrm>
              <a:off x="2463800" y="3898900"/>
              <a:ext cx="1981200" cy="1588"/>
            </a:xfrm>
            <a:prstGeom prst="line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1917700" y="3905252"/>
              <a:ext cx="254000" cy="1588"/>
            </a:xfrm>
            <a:prstGeom prst="line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feld 19"/>
          <p:cNvSpPr txBox="1"/>
          <p:nvPr/>
        </p:nvSpPr>
        <p:spPr>
          <a:xfrm>
            <a:off x="2944601" y="5508536"/>
            <a:ext cx="273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Regions</a:t>
            </a:r>
            <a:r>
              <a:rPr lang="de-DE" sz="2400" b="1" dirty="0" smtClean="0">
                <a:solidFill>
                  <a:srgbClr val="000090"/>
                </a:solidFill>
              </a:rPr>
              <a:t> of </a:t>
            </a:r>
            <a:r>
              <a:rPr lang="de-DE" sz="2400" b="1" dirty="0" err="1" smtClean="0">
                <a:solidFill>
                  <a:srgbClr val="000090"/>
                </a:solidFill>
              </a:rPr>
              <a:t>ratio</a:t>
            </a:r>
            <a:r>
              <a:rPr lang="de-DE" sz="2400" b="1" dirty="0" smtClean="0">
                <a:solidFill>
                  <a:srgbClr val="000090"/>
                </a:solidFill>
              </a:rPr>
              <a:t> &lt; 1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EXCLUSION!</a:t>
            </a:r>
            <a:endParaRPr lang="de-DE" sz="2400" b="1" dirty="0">
              <a:solidFill>
                <a:srgbClr val="000090"/>
              </a:solidFill>
            </a:endParaRPr>
          </a:p>
        </p:txBody>
      </p:sp>
      <p:grpSp>
        <p:nvGrpSpPr>
          <p:cNvPr id="5" name="Gruppierung 30"/>
          <p:cNvGrpSpPr/>
          <p:nvPr/>
        </p:nvGrpSpPr>
        <p:grpSpPr>
          <a:xfrm>
            <a:off x="5524501" y="3940146"/>
            <a:ext cx="2977125" cy="2279709"/>
            <a:chOff x="5524502" y="3111501"/>
            <a:chExt cx="2977125" cy="2279709"/>
          </a:xfrm>
        </p:grpSpPr>
        <p:pic>
          <p:nvPicPr>
            <p:cNvPr id="22" name="Bild 21" descr="CMS-ZZllll-78T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6999" y="3448110"/>
              <a:ext cx="2024628" cy="1943100"/>
            </a:xfrm>
            <a:prstGeom prst="rect">
              <a:avLst/>
            </a:prstGeom>
          </p:spPr>
        </p:pic>
        <p:cxnSp>
          <p:nvCxnSpPr>
            <p:cNvPr id="24" name="Gerade Verbindung mit Pfeil 23"/>
            <p:cNvCxnSpPr/>
            <p:nvPr/>
          </p:nvCxnSpPr>
          <p:spPr>
            <a:xfrm rot="10800000">
              <a:off x="5854700" y="3111501"/>
              <a:ext cx="1905000" cy="1662145"/>
            </a:xfrm>
            <a:prstGeom prst="straightConnector1">
              <a:avLst/>
            </a:prstGeom>
            <a:ln w="38100" cap="flat" cmpd="sng" algn="ctr">
              <a:solidFill>
                <a:srgbClr val="4A452A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7759700" y="4773645"/>
              <a:ext cx="152400" cy="45875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3000"/>
                  </a:schemeClr>
                </a:gs>
              </a:gsLst>
              <a:lin ang="16200000" scaled="0"/>
              <a:tileRect/>
            </a:gradFill>
            <a:ln w="38100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rot="10800000">
              <a:off x="5524502" y="3570258"/>
              <a:ext cx="2158999" cy="150974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feld 29"/>
          <p:cNvSpPr txBox="1"/>
          <p:nvPr/>
        </p:nvSpPr>
        <p:spPr>
          <a:xfrm>
            <a:off x="6323700" y="2001154"/>
            <a:ext cx="271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Oscillations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around</a:t>
            </a:r>
            <a:endParaRPr lang="de-DE" sz="2400" b="1" dirty="0" smtClean="0"/>
          </a:p>
          <a:p>
            <a:r>
              <a:rPr lang="de-DE" sz="2400" b="1" dirty="0" err="1" smtClean="0"/>
              <a:t>expectation</a:t>
            </a:r>
            <a:r>
              <a:rPr lang="de-DE" sz="2400" b="1" dirty="0" smtClean="0"/>
              <a:t>:</a:t>
            </a:r>
          </a:p>
          <a:p>
            <a:r>
              <a:rPr lang="de-DE" sz="2400" b="1" dirty="0" err="1" smtClean="0"/>
              <a:t>more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less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events</a:t>
            </a:r>
            <a:endParaRPr lang="de-DE" sz="2400" b="1" dirty="0" smtClean="0"/>
          </a:p>
          <a:p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background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expectation</a:t>
            </a:r>
            <a:endParaRPr lang="de-DE" sz="2400" b="1" dirty="0"/>
          </a:p>
        </p:txBody>
      </p:sp>
      <p:cxnSp>
        <p:nvCxnSpPr>
          <p:cNvPr id="33" name="Gerade Verbindung mit Pfeil 32"/>
          <p:cNvCxnSpPr/>
          <p:nvPr/>
        </p:nvCxnSpPr>
        <p:spPr>
          <a:xfrm rot="16200000" flipH="1">
            <a:off x="3317964" y="3063964"/>
            <a:ext cx="2279472" cy="863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146300" y="1155700"/>
            <a:ext cx="433069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Simulation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with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 NO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signal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but</a:t>
            </a:r>
            <a:endParaRPr lang="de-DE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luminosity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detector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</a:rPr>
              <a:t>effects</a:t>
            </a:r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</a:rPr>
              <a:t>, ....</a:t>
            </a:r>
          </a:p>
          <a:p>
            <a:r>
              <a:rPr lang="de-DE" sz="24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 EXPECTED </a:t>
            </a:r>
            <a:r>
              <a:rPr lang="de-DE" sz="2400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limit</a:t>
            </a:r>
            <a:endParaRPr lang="de-DE" sz="2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1917700" y="2590800"/>
            <a:ext cx="1776201" cy="1349346"/>
          </a:xfrm>
          <a:prstGeom prst="straightConnector1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228600" y="1759803"/>
            <a:ext cx="191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No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</a:rPr>
              <a:t>sensitivity</a:t>
            </a:r>
            <a:endParaRPr lang="de-DE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sz="2400" b="1" dirty="0" smtClean="0">
                <a:solidFill>
                  <a:schemeClr val="accent2">
                    <a:lumMod val="75000"/>
                  </a:schemeClr>
                </a:solidFill>
              </a:rPr>
              <a:t>Small 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dirty="0" err="1" smtClean="0">
                <a:solidFill>
                  <a:schemeClr val="accent2">
                    <a:lumMod val="75000"/>
                  </a:schemeClr>
                </a:solidFill>
                <a:cs typeface="Symbol" charset="2"/>
              </a:rPr>
              <a:t>*BR</a:t>
            </a:r>
            <a:endParaRPr lang="de-DE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3" name="Bild 42" descr="h-br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697235"/>
            <a:ext cx="1821009" cy="1242911"/>
          </a:xfrm>
          <a:prstGeom prst="rect">
            <a:avLst/>
          </a:prstGeom>
        </p:spPr>
      </p:pic>
      <p:sp>
        <p:nvSpPr>
          <p:cNvPr id="44" name="Oval 43"/>
          <p:cNvSpPr/>
          <p:nvPr/>
        </p:nvSpPr>
        <p:spPr>
          <a:xfrm>
            <a:off x="863600" y="2590800"/>
            <a:ext cx="698500" cy="134934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6" name="Gerade Verbindung mit Pfeil 45"/>
          <p:cNvCxnSpPr/>
          <p:nvPr/>
        </p:nvCxnSpPr>
        <p:spPr>
          <a:xfrm flipV="1">
            <a:off x="1917700" y="4114801"/>
            <a:ext cx="1026901" cy="673099"/>
          </a:xfrm>
          <a:prstGeom prst="straightConnector1">
            <a:avLst/>
          </a:prstGeom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0" y="4787900"/>
            <a:ext cx="2552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INTERESTING!</a:t>
            </a:r>
          </a:p>
          <a:p>
            <a:r>
              <a:rPr lang="de-DE" sz="2400" b="1" dirty="0" smtClean="0"/>
              <a:t>Data </a:t>
            </a:r>
            <a:r>
              <a:rPr lang="de-DE" sz="2400" b="1" dirty="0" err="1" smtClean="0"/>
              <a:t>can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exclude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less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expected</a:t>
            </a:r>
            <a:endParaRPr lang="de-DE" sz="2400" b="1" dirty="0" smtClean="0"/>
          </a:p>
          <a:p>
            <a:r>
              <a:rPr lang="de-DE" sz="2400" b="1" dirty="0" err="1" smtClean="0"/>
              <a:t>by</a:t>
            </a:r>
            <a:r>
              <a:rPr lang="de-DE" sz="2400" b="1" dirty="0" smtClean="0"/>
              <a:t> large </a:t>
            </a:r>
            <a:r>
              <a:rPr lang="de-DE" sz="2400" b="1" dirty="0" err="1" smtClean="0"/>
              <a:t>margin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65100" y="301931"/>
            <a:ext cx="7340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 - </a:t>
            </a:r>
            <a:r>
              <a:rPr lang="de-DE" sz="3200" b="1" dirty="0" err="1" smtClean="0"/>
              <a:t>value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probability</a:t>
            </a:r>
            <a:r>
              <a:rPr lang="de-DE" sz="3200" b="1" dirty="0" smtClean="0"/>
              <a:t> of </a:t>
            </a:r>
            <a:r>
              <a:rPr lang="de-DE" sz="3200" b="1" dirty="0" err="1" smtClean="0"/>
              <a:t>stat</a:t>
            </a:r>
            <a:r>
              <a:rPr lang="de-DE" sz="3200" b="1" dirty="0" smtClean="0"/>
              <a:t>. </a:t>
            </a:r>
            <a:r>
              <a:rPr lang="de-DE" sz="3200" b="1" dirty="0" err="1" smtClean="0"/>
              <a:t>fluctuation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0"/>
            <a:ext cx="2286000" cy="674723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11" name="Bild 10" descr="ATLAS-Zllll-p-val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99" y="2163717"/>
            <a:ext cx="4369895" cy="419263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65100" y="963389"/>
            <a:ext cx="84963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‚p – </a:t>
            </a:r>
            <a:r>
              <a:rPr lang="de-DE" sz="2400" b="1" dirty="0" err="1" smtClean="0">
                <a:solidFill>
                  <a:srgbClr val="FF0000"/>
                </a:solidFill>
              </a:rPr>
              <a:t>value</a:t>
            </a:r>
            <a:r>
              <a:rPr lang="de-DE" sz="2400" b="1" dirty="0" smtClean="0">
                <a:solidFill>
                  <a:srgbClr val="FF0000"/>
                </a:solidFill>
              </a:rPr>
              <a:t>‘ : </a:t>
            </a:r>
            <a:r>
              <a:rPr lang="de-DE" sz="2400" b="1" dirty="0" err="1" smtClean="0">
                <a:solidFill>
                  <a:srgbClr val="FF0000"/>
                </a:solidFill>
              </a:rPr>
              <a:t>how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likely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it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that</a:t>
            </a:r>
            <a:r>
              <a:rPr lang="de-DE" sz="2400" b="1" dirty="0" smtClean="0">
                <a:solidFill>
                  <a:srgbClr val="FF0000"/>
                </a:solidFill>
              </a:rPr>
              <a:t> at a </a:t>
            </a:r>
            <a:r>
              <a:rPr lang="de-DE" sz="2400" b="1" dirty="0" err="1" smtClean="0">
                <a:solidFill>
                  <a:srgbClr val="FF0000"/>
                </a:solidFill>
              </a:rPr>
              <a:t>certain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</a:rPr>
              <a:t>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-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expected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background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fluctuates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upward</a:t>
            </a:r>
            <a:endParaRPr lang="de-DE" sz="2400" b="1" dirty="0" smtClean="0">
              <a:solidFill>
                <a:srgbClr val="FF0000"/>
              </a:solidFill>
            </a:endParaRPr>
          </a:p>
          <a:p>
            <a:r>
              <a:rPr lang="de-DE" sz="2400" b="1" dirty="0" smtClean="0">
                <a:solidFill>
                  <a:srgbClr val="FF0000"/>
                </a:solidFill>
              </a:rPr>
              <a:t>                      - to </a:t>
            </a:r>
            <a:r>
              <a:rPr lang="de-DE" sz="2400" b="1" dirty="0" err="1" smtClean="0">
                <a:solidFill>
                  <a:srgbClr val="FF0000"/>
                </a:solidFill>
              </a:rPr>
              <a:t>produce</a:t>
            </a:r>
            <a:r>
              <a:rPr lang="de-DE" sz="2400" b="1" dirty="0" smtClean="0">
                <a:solidFill>
                  <a:srgbClr val="FF0000"/>
                </a:solidFill>
              </a:rPr>
              <a:t> at least </a:t>
            </a:r>
            <a:r>
              <a:rPr lang="de-DE" sz="2400" b="1" dirty="0" err="1" smtClean="0">
                <a:solidFill>
                  <a:srgbClr val="FF0000"/>
                </a:solidFill>
              </a:rPr>
              <a:t>the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number</a:t>
            </a:r>
            <a:r>
              <a:rPr lang="de-DE" sz="2400" b="1" dirty="0" smtClean="0">
                <a:solidFill>
                  <a:srgbClr val="FF0000"/>
                </a:solidFill>
              </a:rPr>
              <a:t> of </a:t>
            </a:r>
            <a:r>
              <a:rPr lang="de-DE" sz="2400" b="1" dirty="0" err="1" smtClean="0">
                <a:solidFill>
                  <a:srgbClr val="FF0000"/>
                </a:solidFill>
              </a:rPr>
              <a:t>observed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events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8" name="Bild 7" descr="ATLAS-ZZllll-78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050" y="2163717"/>
            <a:ext cx="2755899" cy="264410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232400" y="4807825"/>
            <a:ext cx="370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Observed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dearth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or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excess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reflected</a:t>
            </a:r>
            <a:r>
              <a:rPr lang="de-DE" sz="2400" b="1" dirty="0" smtClean="0">
                <a:solidFill>
                  <a:srgbClr val="000090"/>
                </a:solidFill>
              </a:rPr>
              <a:t> in </a:t>
            </a:r>
            <a:r>
              <a:rPr lang="de-DE" sz="2400" b="1" dirty="0" err="1" smtClean="0">
                <a:solidFill>
                  <a:srgbClr val="000090"/>
                </a:solidFill>
              </a:rPr>
              <a:t>wiggles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Convention: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Signal </a:t>
            </a:r>
            <a:r>
              <a:rPr lang="de-DE" sz="2400" b="1" dirty="0" err="1" smtClean="0">
                <a:solidFill>
                  <a:srgbClr val="000090"/>
                </a:solidFill>
              </a:rPr>
              <a:t>observed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if</a:t>
            </a:r>
            <a:r>
              <a:rPr lang="de-DE" sz="2400" b="1" dirty="0" smtClean="0">
                <a:solidFill>
                  <a:srgbClr val="000090"/>
                </a:solidFill>
              </a:rPr>
              <a:t> p &gt; 5</a:t>
            </a:r>
            <a:r>
              <a:rPr lang="de-DE" sz="2400" b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7550" y="301931"/>
            <a:ext cx="63308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Combining</a:t>
            </a:r>
            <a:r>
              <a:rPr lang="de-DE" sz="3200" b="1" dirty="0" smtClean="0"/>
              <a:t> all </a:t>
            </a:r>
            <a:r>
              <a:rPr lang="de-DE" sz="3200" b="1" dirty="0" err="1" smtClean="0"/>
              <a:t>searches</a:t>
            </a:r>
            <a:endParaRPr lang="de-DE" sz="3200" b="1" dirty="0" smtClean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9" y="301931"/>
            <a:ext cx="2286000" cy="674723"/>
          </a:xfrm>
          <a:prstGeom prst="rect">
            <a:avLst/>
          </a:prstGeom>
        </p:spPr>
      </p:pic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510186" y="5894685"/>
            <a:ext cx="8252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8000"/>
                </a:solidFill>
              </a:rPr>
              <a:t>High </a:t>
            </a:r>
            <a:r>
              <a:rPr lang="de-DE" sz="2400" b="1" dirty="0" err="1" smtClean="0">
                <a:solidFill>
                  <a:srgbClr val="008000"/>
                </a:solidFill>
              </a:rPr>
              <a:t>mass</a:t>
            </a:r>
            <a:r>
              <a:rPr lang="de-DE" sz="2400" b="1" dirty="0" smtClean="0">
                <a:solidFill>
                  <a:srgbClr val="008000"/>
                </a:solidFill>
              </a:rPr>
              <a:t> Standard Model </a:t>
            </a:r>
            <a:r>
              <a:rPr lang="de-DE" sz="2400" b="1" dirty="0" err="1" smtClean="0">
                <a:solidFill>
                  <a:srgbClr val="008000"/>
                </a:solidFill>
              </a:rPr>
              <a:t>Higgs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boson</a:t>
            </a:r>
            <a:r>
              <a:rPr lang="de-DE" sz="2400" b="1" dirty="0" smtClean="0">
                <a:solidFill>
                  <a:srgbClr val="008000"/>
                </a:solidFill>
              </a:rPr>
              <a:t> (</a:t>
            </a:r>
            <a:r>
              <a:rPr lang="de-DE" sz="2400" b="1" dirty="0" err="1" smtClean="0">
                <a:solidFill>
                  <a:srgbClr val="008000"/>
                </a:solidFill>
              </a:rPr>
              <a:t>almost</a:t>
            </a:r>
            <a:r>
              <a:rPr lang="de-DE" sz="2400" b="1" dirty="0" smtClean="0">
                <a:solidFill>
                  <a:srgbClr val="008000"/>
                </a:solidFill>
              </a:rPr>
              <a:t>) </a:t>
            </a:r>
            <a:r>
              <a:rPr lang="de-DE" sz="2400" b="1" dirty="0" err="1" smtClean="0">
                <a:solidFill>
                  <a:srgbClr val="008000"/>
                </a:solidFill>
              </a:rPr>
              <a:t>excluded</a:t>
            </a:r>
            <a:endParaRPr lang="de-DE" sz="2400" b="1" dirty="0">
              <a:solidFill>
                <a:srgbClr val="008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10186" y="5433020"/>
            <a:ext cx="7454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Higgs</a:t>
            </a:r>
            <a:r>
              <a:rPr lang="de-DE" sz="2400" b="1" dirty="0" smtClean="0">
                <a:solidFill>
                  <a:srgbClr val="FF0000"/>
                </a:solidFill>
              </a:rPr>
              <a:t> EXCLUDED 2·M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W</a:t>
            </a:r>
            <a:r>
              <a:rPr lang="de-DE" sz="2400" b="1" dirty="0" smtClean="0">
                <a:solidFill>
                  <a:srgbClr val="FF0000"/>
                </a:solidFill>
              </a:rPr>
              <a:t> &lt; M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H </a:t>
            </a:r>
            <a:r>
              <a:rPr lang="de-DE" sz="2400" b="1" dirty="0" smtClean="0">
                <a:solidFill>
                  <a:srgbClr val="FF0000"/>
                </a:solidFill>
              </a:rPr>
              <a:t>&lt; 558 </a:t>
            </a:r>
            <a:r>
              <a:rPr lang="de-DE" sz="2400" b="1" dirty="0" err="1" smtClean="0">
                <a:solidFill>
                  <a:srgbClr val="FF0000"/>
                </a:solidFill>
              </a:rPr>
              <a:t>GeV</a:t>
            </a:r>
            <a:r>
              <a:rPr lang="de-DE" sz="2400" b="1" dirty="0" smtClean="0">
                <a:solidFill>
                  <a:srgbClr val="FF0000"/>
                </a:solidFill>
              </a:rPr>
              <a:t> (CMS: 600GeV)</a:t>
            </a:r>
            <a:r>
              <a:rPr lang="de-DE" sz="2400" b="1" baseline="-25000" dirty="0" smtClean="0">
                <a:solidFill>
                  <a:srgbClr val="FF0000"/>
                </a:solidFill>
              </a:rPr>
              <a:t> </a:t>
            </a:r>
            <a:endParaRPr lang="de-DE" sz="2400" b="1" dirty="0">
              <a:solidFill>
                <a:srgbClr val="FF0000"/>
              </a:solidFill>
            </a:endParaRPr>
          </a:p>
        </p:txBody>
      </p:sp>
      <p:pic>
        <p:nvPicPr>
          <p:cNvPr id="13" name="Bild 12" descr="ATLAS-all-limits-78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60" y="886707"/>
            <a:ext cx="6358743" cy="4609248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52493" y="1530634"/>
            <a:ext cx="26594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800000"/>
                </a:solidFill>
              </a:rPr>
              <a:t>High </a:t>
            </a:r>
            <a:r>
              <a:rPr lang="de-DE" sz="2400" b="1" dirty="0" err="1" smtClean="0">
                <a:solidFill>
                  <a:srgbClr val="800000"/>
                </a:solidFill>
              </a:rPr>
              <a:t>mass</a:t>
            </a:r>
            <a:r>
              <a:rPr lang="de-DE" sz="2400" b="1" dirty="0" smtClean="0">
                <a:solidFill>
                  <a:srgbClr val="800000"/>
                </a:solidFill>
              </a:rPr>
              <a:t> </a:t>
            </a:r>
            <a:r>
              <a:rPr lang="de-DE" sz="2400" b="1" dirty="0" err="1" smtClean="0">
                <a:solidFill>
                  <a:srgbClr val="800000"/>
                </a:solidFill>
              </a:rPr>
              <a:t>range</a:t>
            </a:r>
            <a:r>
              <a:rPr lang="de-DE" sz="2400" b="1" dirty="0" smtClean="0">
                <a:solidFill>
                  <a:srgbClr val="800000"/>
                </a:solidFill>
              </a:rPr>
              <a:t>:</a:t>
            </a: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800000"/>
                </a:solidFill>
              </a:rPr>
              <a:t> ZZ </a:t>
            </a:r>
            <a:r>
              <a:rPr lang="de-DE" sz="2400" b="1" dirty="0" smtClean="0">
                <a:solidFill>
                  <a:srgbClr val="80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endParaRPr lang="de-DE" sz="2400" b="1" baseline="30000" dirty="0" smtClean="0">
              <a:solidFill>
                <a:srgbClr val="800000"/>
              </a:solidFill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baseline="300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de-DE" sz="2400" b="1" dirty="0" smtClean="0">
                <a:solidFill>
                  <a:srgbClr val="800000"/>
                </a:solidFill>
                <a:sym typeface="Wingdings"/>
              </a:rPr>
              <a:t>ZZ  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nn</a:t>
            </a:r>
            <a:endParaRPr lang="de-DE" sz="2400" b="1" baseline="30000" dirty="0" smtClean="0">
              <a:solidFill>
                <a:srgbClr val="800000"/>
              </a:solidFill>
              <a:latin typeface="Symbol" charset="2"/>
              <a:cs typeface="Symbol" charset="2"/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baseline="300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de-DE" sz="2400" b="1" dirty="0" smtClean="0">
                <a:solidFill>
                  <a:srgbClr val="800000"/>
                </a:solidFill>
                <a:cs typeface="Symbol" charset="2"/>
                <a:sym typeface="Wingdings"/>
              </a:rPr>
              <a:t>ZZ  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qq</a:t>
            </a:r>
            <a:endParaRPr lang="de-DE" sz="2400" b="1" dirty="0" smtClean="0">
              <a:solidFill>
                <a:srgbClr val="800000"/>
              </a:solidFill>
              <a:cs typeface="Symbol" charset="2"/>
              <a:sym typeface="Wingdings"/>
            </a:endParaRPr>
          </a:p>
          <a:p>
            <a:pPr>
              <a:buFont typeface="Wingdings" charset="2"/>
              <a:buChar char="Ø"/>
            </a:pPr>
            <a:r>
              <a:rPr lang="de-DE" sz="2400" b="1" dirty="0" smtClean="0">
                <a:solidFill>
                  <a:srgbClr val="800000"/>
                </a:solidFill>
                <a:cs typeface="Symbol" charset="2"/>
                <a:sym typeface="Wingdings"/>
              </a:rPr>
              <a:t> WW  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</a:t>
            </a:r>
            <a:r>
              <a:rPr lang="de-DE" sz="2400" b="1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l</a:t>
            </a:r>
            <a:r>
              <a:rPr lang="de-DE" sz="2400" b="1" baseline="30000" dirty="0" err="1" smtClean="0">
                <a:solidFill>
                  <a:srgbClr val="800000"/>
                </a:solidFill>
                <a:cs typeface="Symbol" charset="2"/>
                <a:sym typeface="Wingdings"/>
              </a:rPr>
              <a:t>-</a:t>
            </a:r>
            <a:r>
              <a:rPr lang="de-DE" sz="2400" b="1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n</a:t>
            </a:r>
            <a:endParaRPr lang="de-DE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2060" y="292388"/>
            <a:ext cx="616121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S</a:t>
            </a:r>
            <a:r>
              <a:rPr lang="de-DE" sz="3200" b="1" dirty="0" err="1" smtClean="0"/>
              <a:t>ignatures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of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anomalous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couplings</a:t>
            </a:r>
            <a:r>
              <a:rPr lang="de-DE" sz="3200" b="1" dirty="0" smtClean="0"/>
              <a:t> 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02441"/>
            <a:ext cx="2286000" cy="6747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45343" y="3144887"/>
            <a:ext cx="8998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008000"/>
                </a:solidFill>
              </a:rPr>
              <a:t>Selection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of</a:t>
            </a:r>
            <a:r>
              <a:rPr lang="de-DE" sz="2400" b="1" dirty="0" smtClean="0">
                <a:solidFill>
                  <a:srgbClr val="008000"/>
                </a:solidFill>
              </a:rPr>
              <a:t> ZW </a:t>
            </a:r>
            <a:r>
              <a:rPr lang="de-DE" sz="2400" b="1" dirty="0" err="1" smtClean="0">
                <a:solidFill>
                  <a:srgbClr val="008000"/>
                </a:solidFill>
              </a:rPr>
              <a:t>events</a:t>
            </a:r>
            <a:r>
              <a:rPr lang="de-DE" sz="2400" b="1" dirty="0" smtClean="0">
                <a:solidFill>
                  <a:srgbClr val="008000"/>
                </a:solidFill>
              </a:rPr>
              <a:t>: </a:t>
            </a:r>
            <a:r>
              <a:rPr lang="de-DE" sz="2400" b="1" dirty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three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hard</a:t>
            </a:r>
            <a:r>
              <a:rPr lang="de-DE" sz="2400" b="1" dirty="0" smtClean="0">
                <a:solidFill>
                  <a:srgbClr val="008000"/>
                </a:solidFill>
              </a:rPr>
              <a:t> </a:t>
            </a:r>
            <a:r>
              <a:rPr lang="de-DE" sz="2400" b="1" dirty="0" err="1" smtClean="0">
                <a:solidFill>
                  <a:srgbClr val="008000"/>
                </a:solidFill>
              </a:rPr>
              <a:t>leptons</a:t>
            </a:r>
            <a:r>
              <a:rPr lang="de-DE" sz="2400" b="1" dirty="0" smtClean="0">
                <a:solidFill>
                  <a:srgbClr val="008000"/>
                </a:solidFill>
              </a:rPr>
              <a:t> + </a:t>
            </a:r>
            <a:r>
              <a:rPr lang="de-DE" sz="2400" b="1" dirty="0" err="1" smtClean="0">
                <a:solidFill>
                  <a:srgbClr val="008000"/>
                </a:solidFill>
              </a:rPr>
              <a:t>missing</a:t>
            </a:r>
            <a:r>
              <a:rPr lang="de-DE" sz="2400" b="1" dirty="0" smtClean="0">
                <a:solidFill>
                  <a:srgbClr val="008000"/>
                </a:solidFill>
              </a:rPr>
              <a:t> E</a:t>
            </a:r>
            <a:r>
              <a:rPr lang="de-DE" sz="2400" b="1" baseline="-25000" dirty="0" smtClean="0">
                <a:solidFill>
                  <a:srgbClr val="008000"/>
                </a:solidFill>
              </a:rPr>
              <a:t>T</a:t>
            </a:r>
            <a:r>
              <a:rPr lang="de-DE" sz="2400" b="1" dirty="0" smtClean="0">
                <a:solidFill>
                  <a:srgbClr val="008000"/>
                </a:solidFill>
              </a:rPr>
              <a:t>  </a:t>
            </a:r>
          </a:p>
          <a:p>
            <a:r>
              <a:rPr lang="de-DE" sz="2400" b="1" dirty="0" err="1" smtClean="0">
                <a:solidFill>
                  <a:srgbClr val="FF0000"/>
                </a:solidFill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1</a:t>
            </a:r>
            <a:r>
              <a:rPr lang="de-DE" sz="2400" b="1" dirty="0" smtClean="0">
                <a:solidFill>
                  <a:srgbClr val="FF0000"/>
                </a:solidFill>
              </a:rPr>
              <a:t>: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</a:rPr>
              <a:t>Z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0 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e</a:t>
            </a:r>
            <a:r>
              <a:rPr lang="de-DE" sz="2400" b="1" baseline="30000" dirty="0" err="1" smtClean="0">
                <a:solidFill>
                  <a:srgbClr val="FF0000"/>
                </a:solidFill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FF0000"/>
                </a:solidFill>
                <a:sym typeface="Wingdings"/>
              </a:rPr>
              <a:t>e</a:t>
            </a:r>
            <a:r>
              <a:rPr lang="de-DE" sz="2400" b="1" baseline="30000" dirty="0" smtClean="0">
                <a:solidFill>
                  <a:srgbClr val="FF0000"/>
                </a:solidFill>
                <a:sym typeface="Wingdings"/>
              </a:rPr>
              <a:t>-</a:t>
            </a:r>
            <a:r>
              <a:rPr lang="de-DE" sz="2400" b="1" dirty="0" smtClean="0">
                <a:solidFill>
                  <a:srgbClr val="FF0000"/>
                </a:solidFill>
                <a:sym typeface="Wingdings"/>
              </a:rPr>
              <a:t>, </a:t>
            </a:r>
            <a:r>
              <a:rPr lang="de-DE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de-DE" sz="2400" b="1" baseline="30000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de-DE" sz="2400" b="1" dirty="0" err="1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de-DE" sz="2400" b="1" baseline="30000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-   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2: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transverse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mass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Step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3: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p</a:t>
            </a:r>
            <a:r>
              <a:rPr lang="de-DE" sz="2400" b="1" baseline="-25000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T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 Z</a:t>
            </a:r>
            <a:endParaRPr lang="de-DE" sz="2400" b="1" dirty="0">
              <a:solidFill>
                <a:srgbClr val="FF0000"/>
              </a:solidFill>
            </a:endParaRPr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3" name="Picture 2" descr="ATLAS-TGVW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20435"/>
            <a:ext cx="3124200" cy="2115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6444" y="1227667"/>
            <a:ext cx="4684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Clearest signature in excess of events with high </a:t>
            </a:r>
            <a:r>
              <a:rPr lang="en-US" sz="2400" b="1" dirty="0" err="1" smtClean="0">
                <a:solidFill>
                  <a:srgbClr val="000090"/>
                </a:solidFill>
              </a:rPr>
              <a:t>p</a:t>
            </a:r>
            <a:r>
              <a:rPr lang="en-US" sz="2400" b="1" baseline="-25000" dirty="0" err="1" smtClean="0">
                <a:solidFill>
                  <a:srgbClr val="000090"/>
                </a:solidFill>
              </a:rPr>
              <a:t>T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9" name="Picture 8" descr="ATLAS-WZ-Z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3" y="4182653"/>
            <a:ext cx="2643011" cy="1789976"/>
          </a:xfrm>
          <a:prstGeom prst="rect">
            <a:avLst/>
          </a:prstGeom>
        </p:spPr>
      </p:pic>
      <p:pic>
        <p:nvPicPr>
          <p:cNvPr id="11" name="Picture 10" descr="ATLAS-WZ-WM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354" y="4204633"/>
            <a:ext cx="2610556" cy="1767996"/>
          </a:xfrm>
          <a:prstGeom prst="rect">
            <a:avLst/>
          </a:prstGeom>
        </p:spPr>
      </p:pic>
      <p:pic>
        <p:nvPicPr>
          <p:cNvPr id="12" name="Picture 11" descr="ATLAS-WZ-Zp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182653"/>
            <a:ext cx="2878667" cy="1949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2060" y="292388"/>
            <a:ext cx="616121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Anomalous</a:t>
            </a:r>
            <a:r>
              <a:rPr lang="de-DE" sz="3200" b="1" dirty="0" smtClean="0"/>
              <a:t> 3 – </a:t>
            </a:r>
            <a:r>
              <a:rPr lang="de-DE" sz="3200" b="1" dirty="0" err="1" smtClean="0"/>
              <a:t>boson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couplings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02441"/>
            <a:ext cx="2286000" cy="674723"/>
          </a:xfrm>
          <a:prstGeom prst="rect">
            <a:avLst/>
          </a:prstGeom>
        </p:spPr>
      </p:pic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700" y="1132840"/>
            <a:ext cx="4355942" cy="49250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700" y="1638300"/>
            <a:ext cx="457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Measurements agree with Standard Model expectation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Sensitivity to possible deviations at LHC approaches LEP: a few </a:t>
            </a:r>
            <a:r>
              <a:rPr lang="en-US" sz="2400" b="1" dirty="0" smtClean="0">
                <a:solidFill>
                  <a:srgbClr val="FF0000"/>
                </a:solidFill>
              </a:rPr>
              <a:t>%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Increased statistics and higher energies during the next years will significantly boost precision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8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82060" y="292388"/>
            <a:ext cx="616121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Special </a:t>
            </a:r>
            <a:r>
              <a:rPr lang="de-DE" sz="3200" b="1" dirty="0" err="1" smtClean="0"/>
              <a:t>interest</a:t>
            </a:r>
            <a:r>
              <a:rPr lang="de-DE" sz="3200" b="1" dirty="0" smtClean="0"/>
              <a:t>: W </a:t>
            </a:r>
            <a:r>
              <a:rPr lang="de-DE" sz="3200" b="1" dirty="0" err="1" smtClean="0"/>
              <a:t>pairs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from</a:t>
            </a:r>
            <a:r>
              <a:rPr lang="de-DE" sz="3200" b="1" dirty="0" smtClean="0"/>
              <a:t> VBF</a:t>
            </a:r>
            <a:endParaRPr lang="de-DE" sz="3200" b="1" dirty="0"/>
          </a:p>
        </p:txBody>
      </p:sp>
      <p:pic>
        <p:nvPicPr>
          <p:cNvPr id="4" name="Bild 3" descr="loew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100" y="418341"/>
            <a:ext cx="2286000" cy="674723"/>
          </a:xfrm>
          <a:prstGeom prst="rect">
            <a:avLst/>
          </a:prstGeom>
        </p:spPr>
      </p:pic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82060" y="1282700"/>
            <a:ext cx="809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1960s: event rate for W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L 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W</a:t>
            </a:r>
            <a:r>
              <a:rPr lang="en-US" sz="2400" b="1" baseline="-25000" dirty="0" smtClean="0">
                <a:solidFill>
                  <a:srgbClr val="FF0000"/>
                </a:solidFill>
                <a:cs typeface="Symbol" charset="2"/>
                <a:sym typeface="Wingdings"/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W</a:t>
            </a:r>
            <a:r>
              <a:rPr lang="en-US" sz="2400" b="1" baseline="-25000" dirty="0" smtClean="0">
                <a:solidFill>
                  <a:srgbClr val="FF0000"/>
                </a:solidFill>
                <a:cs typeface="Symbol" charset="2"/>
                <a:sym typeface="Wingdings"/>
              </a:rPr>
              <a:t>L </a:t>
            </a:r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explodes at 1.2 </a:t>
            </a:r>
            <a:r>
              <a:rPr lang="en-US" sz="2400" b="1" dirty="0" err="1" smtClean="0">
                <a:solidFill>
                  <a:srgbClr val="FF0000"/>
                </a:solidFill>
                <a:cs typeface="Symbol" charset="2"/>
                <a:sym typeface="Wingdings"/>
              </a:rPr>
              <a:t>TeV</a:t>
            </a:r>
            <a:endParaRPr lang="en-US" sz="2400" b="1" dirty="0" smtClean="0">
              <a:solidFill>
                <a:srgbClr val="FF0000"/>
              </a:solidFill>
              <a:cs typeface="Symbol" charset="2"/>
              <a:sym typeface="Wingdings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cs typeface="Symbol" charset="2"/>
                <a:sym typeface="Wingdings"/>
              </a:rPr>
              <a:t>Higgs boson should cure this: theory works fine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Feyn-VBF-W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8" y="2113697"/>
            <a:ext cx="2610556" cy="1849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3110" y="2610555"/>
            <a:ext cx="762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 – boson</a:t>
            </a:r>
          </a:p>
          <a:p>
            <a:r>
              <a:rPr lang="en-US" sz="1600" b="1" dirty="0" smtClean="0"/>
              <a:t>fusion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53166" y="3805350"/>
            <a:ext cx="1848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Forward going jet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7444" y="2097205"/>
            <a:ext cx="1848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Forward going jet</a:t>
            </a:r>
            <a:endParaRPr lang="en-US" sz="1600" dirty="0">
              <a:solidFill>
                <a:srgbClr val="008000"/>
              </a:solidFill>
            </a:endParaRPr>
          </a:p>
        </p:txBody>
      </p:sp>
      <p:pic>
        <p:nvPicPr>
          <p:cNvPr id="10" name="Picture 9" descr="VBF-event-re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096" y="2061210"/>
            <a:ext cx="2254355" cy="2082694"/>
          </a:xfrm>
          <a:prstGeom prst="rect">
            <a:avLst/>
          </a:prstGeom>
        </p:spPr>
      </p:pic>
      <p:pic>
        <p:nvPicPr>
          <p:cNvPr id="11" name="Picture 10" descr="VBF-mjj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552" y="4422056"/>
            <a:ext cx="2057783" cy="19342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5778" y="4527110"/>
            <a:ext cx="17227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Require </a:t>
            </a:r>
          </a:p>
          <a:p>
            <a:r>
              <a:rPr lang="en-US" sz="2400" b="1" dirty="0">
                <a:solidFill>
                  <a:srgbClr val="000090"/>
                </a:solidFill>
              </a:rPr>
              <a:t>h</a:t>
            </a:r>
            <a:r>
              <a:rPr lang="en-US" sz="2400" b="1" dirty="0" smtClean="0">
                <a:solidFill>
                  <a:srgbClr val="000090"/>
                </a:solidFill>
              </a:rPr>
              <a:t>igh </a:t>
            </a:r>
            <a:r>
              <a:rPr lang="en-US" sz="2400" b="1" dirty="0" err="1" smtClean="0">
                <a:solidFill>
                  <a:srgbClr val="000090"/>
                </a:solidFill>
              </a:rPr>
              <a:t>jj</a:t>
            </a:r>
            <a:r>
              <a:rPr lang="en-US" sz="2400" b="1" dirty="0" smtClean="0">
                <a:solidFill>
                  <a:srgbClr val="000090"/>
                </a:solidFill>
              </a:rPr>
              <a:t> mass</a:t>
            </a:r>
          </a:p>
          <a:p>
            <a:r>
              <a:rPr lang="en-US" sz="2400" b="1" dirty="0" smtClean="0">
                <a:solidFill>
                  <a:srgbClr val="000090"/>
                </a:solidFill>
              </a:rPr>
              <a:t>+</a:t>
            </a:r>
          </a:p>
          <a:p>
            <a:r>
              <a:rPr lang="en-US" sz="2400" b="1" dirty="0" smtClean="0">
                <a:solidFill>
                  <a:srgbClr val="000090"/>
                </a:solidFill>
                <a:cs typeface="Symbol" charset="2"/>
              </a:rPr>
              <a:t>high |</a:t>
            </a:r>
            <a:r>
              <a:rPr lang="en-US" sz="2400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sz="2400" b="1" dirty="0" err="1" smtClean="0">
                <a:solidFill>
                  <a:srgbClr val="000090"/>
                </a:solidFill>
                <a:cs typeface="Symbol" charset="2"/>
              </a:rPr>
              <a:t>y</a:t>
            </a:r>
            <a:r>
              <a:rPr lang="en-US" sz="2400" b="1" dirty="0" smtClean="0">
                <a:solidFill>
                  <a:srgbClr val="000090"/>
                </a:solidFill>
                <a:cs typeface="Symbol" charset="2"/>
              </a:rPr>
              <a:t>|</a:t>
            </a:r>
            <a:r>
              <a:rPr lang="en-US" sz="2400" b="1" dirty="0" smtClean="0">
                <a:solidFill>
                  <a:srgbClr val="000090"/>
                </a:solidFill>
              </a:rPr>
              <a:t> 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3333" y="4527110"/>
            <a:ext cx="43391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</a:rPr>
              <a:t>Expected background: 16.9 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Expected </a:t>
            </a:r>
            <a:r>
              <a:rPr lang="en-US" sz="2400" b="1" dirty="0" err="1" smtClean="0">
                <a:solidFill>
                  <a:srgbClr val="008000"/>
                </a:solidFill>
              </a:rPr>
              <a:t>WWjj</a:t>
            </a:r>
            <a:r>
              <a:rPr lang="en-US" sz="2400" b="1" dirty="0" smtClean="0">
                <a:solidFill>
                  <a:srgbClr val="008000"/>
                </a:solidFill>
              </a:rPr>
              <a:t>:             15.2</a:t>
            </a:r>
          </a:p>
          <a:p>
            <a:r>
              <a:rPr lang="en-US" sz="2400" b="1" dirty="0" smtClean="0">
                <a:solidFill>
                  <a:srgbClr val="008000"/>
                </a:solidFill>
              </a:rPr>
              <a:t>Observed </a:t>
            </a:r>
            <a:r>
              <a:rPr lang="en-US" sz="2400" b="1" dirty="0" err="1" smtClean="0">
                <a:solidFill>
                  <a:srgbClr val="008000"/>
                </a:solidFill>
              </a:rPr>
              <a:t>nb.</a:t>
            </a:r>
            <a:r>
              <a:rPr lang="en-US" sz="2400" b="1" dirty="0" smtClean="0">
                <a:solidFill>
                  <a:srgbClr val="008000"/>
                </a:solidFill>
              </a:rPr>
              <a:t> Events:    34</a:t>
            </a:r>
          </a:p>
          <a:p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2400" b="1" dirty="0" smtClean="0">
                <a:solidFill>
                  <a:srgbClr val="FF0000"/>
                </a:solidFill>
              </a:rPr>
              <a:t>Evidence for VBF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6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469900" y="736600"/>
            <a:ext cx="8115300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>
                <a:solidFill>
                  <a:srgbClr val="000090"/>
                </a:solidFill>
              </a:rPr>
              <a:t>Testing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electroweak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theory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at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smtClean="0">
                <a:solidFill>
                  <a:srgbClr val="000090"/>
                </a:solidFill>
              </a:rPr>
              <a:t>LHC/</a:t>
            </a:r>
            <a:r>
              <a:rPr lang="de-DE" sz="3200" b="1" dirty="0" err="1" smtClean="0">
                <a:solidFill>
                  <a:srgbClr val="000090"/>
                </a:solidFill>
              </a:rPr>
              <a:t>Tevatron</a:t>
            </a:r>
            <a:endParaRPr lang="de-DE" sz="3200" b="1" dirty="0" smtClean="0">
              <a:solidFill>
                <a:srgbClr val="000090"/>
              </a:solidFill>
            </a:endParaRPr>
          </a:p>
          <a:p>
            <a:endParaRPr lang="de-DE" sz="3200" b="1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Millions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Z</a:t>
            </a:r>
            <a:r>
              <a:rPr lang="de-DE" sz="3200" b="1" baseline="30000" dirty="0" smtClean="0">
                <a:solidFill>
                  <a:srgbClr val="FF0000"/>
                </a:solidFill>
              </a:rPr>
              <a:t>0</a:t>
            </a:r>
            <a:r>
              <a:rPr lang="de-DE" sz="3200" b="1" dirty="0" smtClean="0">
                <a:solidFill>
                  <a:srgbClr val="FF0000"/>
                </a:solidFill>
              </a:rPr>
              <a:t>, W</a:t>
            </a:r>
            <a:r>
              <a:rPr lang="de-DE" sz="3200" b="1" baseline="30000" dirty="0" smtClean="0">
                <a:solidFill>
                  <a:srgbClr val="FF0000"/>
                </a:solidFill>
              </a:rPr>
              <a:t>±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allow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tight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constraints</a:t>
            </a:r>
            <a:r>
              <a:rPr lang="de-DE" sz="3200" b="1" dirty="0" smtClean="0">
                <a:solidFill>
                  <a:srgbClr val="FF0000"/>
                </a:solidFill>
              </a:rPr>
              <a:t> on </a:t>
            </a:r>
          </a:p>
          <a:p>
            <a:r>
              <a:rPr lang="de-DE" sz="3200" b="1" dirty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    </a:t>
            </a:r>
            <a:r>
              <a:rPr lang="de-DE" sz="3200" b="1" dirty="0" err="1" smtClean="0">
                <a:solidFill>
                  <a:srgbClr val="FF0000"/>
                </a:solidFill>
              </a:rPr>
              <a:t>pdfs</a:t>
            </a:r>
            <a:r>
              <a:rPr lang="de-DE" sz="3200" b="1" dirty="0" smtClean="0">
                <a:solidFill>
                  <a:srgbClr val="FF0000"/>
                </a:solidFill>
              </a:rPr>
              <a:t>, strong </a:t>
            </a:r>
            <a:r>
              <a:rPr lang="de-DE" sz="3200" b="1" dirty="0" err="1" smtClean="0">
                <a:solidFill>
                  <a:srgbClr val="FF0000"/>
                </a:solidFill>
              </a:rPr>
              <a:t>interactions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de-DE" sz="3200" b="1" dirty="0" err="1" smtClean="0">
                <a:solidFill>
                  <a:srgbClr val="FF0000"/>
                </a:solidFill>
              </a:rPr>
              <a:t>Electroweak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theory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probed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at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multi</a:t>
            </a:r>
            <a:r>
              <a:rPr lang="de-DE" sz="3200" b="1" dirty="0" smtClean="0">
                <a:solidFill>
                  <a:srgbClr val="FF0000"/>
                </a:solidFill>
              </a:rPr>
              <a:t> – </a:t>
            </a:r>
            <a:r>
              <a:rPr lang="de-DE" sz="3200" b="1" dirty="0" err="1" smtClean="0">
                <a:solidFill>
                  <a:srgbClr val="FF0000"/>
                </a:solidFill>
              </a:rPr>
              <a:t>TeV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scale</a:t>
            </a:r>
            <a:r>
              <a:rPr lang="de-DE" sz="3200" b="1" dirty="0" smtClean="0">
                <a:solidFill>
                  <a:srgbClr val="FF0000"/>
                </a:solidFill>
              </a:rPr>
              <a:t>: </a:t>
            </a:r>
            <a:r>
              <a:rPr lang="de-DE" sz="3200" b="1" dirty="0" err="1" smtClean="0">
                <a:solidFill>
                  <a:srgbClr val="FF0000"/>
                </a:solidFill>
              </a:rPr>
              <a:t>no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deviation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found</a:t>
            </a:r>
            <a:endParaRPr lang="de-DE" sz="3200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The </a:t>
            </a:r>
            <a:r>
              <a:rPr lang="de-DE" sz="3200" b="1" dirty="0" err="1" smtClean="0">
                <a:solidFill>
                  <a:srgbClr val="FF0000"/>
                </a:solidFill>
              </a:rPr>
              <a:t>mass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the</a:t>
            </a:r>
            <a:r>
              <a:rPr lang="de-DE" sz="3200" b="1" dirty="0" smtClean="0">
                <a:solidFill>
                  <a:srgbClr val="FF0000"/>
                </a:solidFill>
              </a:rPr>
              <a:t> W </a:t>
            </a:r>
            <a:r>
              <a:rPr lang="de-DE" sz="3200" b="1" dirty="0" err="1" smtClean="0">
                <a:solidFill>
                  <a:srgbClr val="FF0000"/>
                </a:solidFill>
              </a:rPr>
              <a:t>boson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improved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by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3200" b="1" dirty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    </a:t>
            </a:r>
            <a:r>
              <a:rPr lang="de-DE" sz="3200" b="1" dirty="0" err="1" smtClean="0">
                <a:solidFill>
                  <a:srgbClr val="FF0000"/>
                </a:solidFill>
              </a:rPr>
              <a:t>factor</a:t>
            </a:r>
            <a:r>
              <a:rPr lang="de-DE" sz="3200" b="1" dirty="0" smtClean="0">
                <a:solidFill>
                  <a:srgbClr val="FF0000"/>
                </a:solidFill>
              </a:rPr>
              <a:t> 2</a:t>
            </a:r>
          </a:p>
          <a:p>
            <a:pPr>
              <a:buFont typeface="Wingdings" charset="2"/>
              <a:buChar char="Ø"/>
            </a:pPr>
            <a:r>
              <a:rPr lang="de-DE" sz="3200" b="1" dirty="0" smtClean="0">
                <a:solidFill>
                  <a:srgbClr val="FF0000"/>
                </a:solidFill>
              </a:rPr>
              <a:t> Precision </a:t>
            </a:r>
            <a:r>
              <a:rPr lang="de-DE" sz="3200" b="1" dirty="0" err="1" smtClean="0">
                <a:solidFill>
                  <a:srgbClr val="FF0000"/>
                </a:solidFill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Vector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boson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self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interactions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sz="3200" b="1" dirty="0">
                <a:solidFill>
                  <a:srgbClr val="FF0000"/>
                </a:solidFill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</a:rPr>
              <a:t>    (</a:t>
            </a:r>
            <a:r>
              <a:rPr lang="de-DE" sz="3200" b="1" dirty="0" err="1" smtClean="0">
                <a:solidFill>
                  <a:srgbClr val="FF0000"/>
                </a:solidFill>
              </a:rPr>
              <a:t>triple</a:t>
            </a:r>
            <a:r>
              <a:rPr lang="de-DE" sz="3200" b="1" dirty="0" smtClean="0">
                <a:solidFill>
                  <a:srgbClr val="FF0000"/>
                </a:solidFill>
              </a:rPr>
              <a:t>, </a:t>
            </a:r>
            <a:r>
              <a:rPr lang="de-DE" sz="3200" b="1" dirty="0" err="1" smtClean="0">
                <a:solidFill>
                  <a:srgbClr val="FF0000"/>
                </a:solidFill>
              </a:rPr>
              <a:t>quartic</a:t>
            </a:r>
            <a:r>
              <a:rPr lang="de-DE" sz="3200" b="1" dirty="0" smtClean="0">
                <a:solidFill>
                  <a:srgbClr val="FF0000"/>
                </a:solidFill>
              </a:rPr>
              <a:t>) will </a:t>
            </a:r>
            <a:r>
              <a:rPr lang="de-DE" sz="3200" b="1" dirty="0" err="1" smtClean="0">
                <a:solidFill>
                  <a:srgbClr val="FF0000"/>
                </a:solidFill>
              </a:rPr>
              <a:t>soon</a:t>
            </a:r>
            <a:r>
              <a:rPr lang="de-DE" sz="3200" b="1" dirty="0" smtClean="0">
                <a:solidFill>
                  <a:srgbClr val="FF0000"/>
                </a:solidFill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</a:rPr>
              <a:t>superseed</a:t>
            </a:r>
            <a:r>
              <a:rPr lang="de-DE" sz="3200" b="1" dirty="0" smtClean="0">
                <a:solidFill>
                  <a:srgbClr val="FF0000"/>
                </a:solidFill>
              </a:rPr>
              <a:t> LEP</a:t>
            </a:r>
          </a:p>
        </p:txBody>
      </p:sp>
    </p:spTree>
    <p:extLst>
      <p:ext uri="{BB962C8B-B14F-4D97-AF65-F5344CB8AC3E}">
        <p14:creationId xmlns:p14="http://schemas.microsoft.com/office/powerpoint/2010/main" val="4278019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Peter Mättig, CERN Summer Students 2014</a:t>
            </a:r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244600" y="2019300"/>
            <a:ext cx="706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Top quark </a:t>
            </a:r>
          </a:p>
          <a:p>
            <a:r>
              <a:rPr lang="en-US" sz="8000" b="1" dirty="0" smtClean="0">
                <a:solidFill>
                  <a:srgbClr val="FF0000"/>
                </a:solidFill>
              </a:rPr>
              <a:t>Basic facts </a:t>
            </a:r>
            <a:endParaRPr lang="en-US" sz="8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Mount-Everest.jp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2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2347</Words>
  <Application>Microsoft Macintosh PowerPoint</Application>
  <PresentationFormat>On-screen Show (4:3)</PresentationFormat>
  <Paragraphs>397</Paragraphs>
  <Slides>43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Office-Design</vt:lpstr>
      <vt:lpstr>Photo Editor-Foto</vt:lpstr>
      <vt:lpstr>Standard Model @ Hadron Colliders III. Triple Bosons &amp; Top Quark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Universitaet Wuppertal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Model @ Hadron Colliders II. Electroweak (gauge bosons)</dc:title>
  <dc:creator>Peter Maettig</dc:creator>
  <cp:lastModifiedBy>Peter Maettig</cp:lastModifiedBy>
  <cp:revision>112</cp:revision>
  <cp:lastPrinted>2011-07-26T20:46:34Z</cp:lastPrinted>
  <dcterms:created xsi:type="dcterms:W3CDTF">2012-07-25T06:18:33Z</dcterms:created>
  <dcterms:modified xsi:type="dcterms:W3CDTF">2014-07-21T07:45:23Z</dcterms:modified>
</cp:coreProperties>
</file>