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mov" ContentType="video/unknown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4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5.xml" ContentType="application/vnd.openxmlformats-officedocument.presentationml.notesSlide+xml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6.xml" ContentType="application/vnd.openxmlformats-officedocument.presentationml.notesSlide+xml"/>
  <Override PartName="/ppt/embeddings/oleObject7.bin" ContentType="application/vnd.openxmlformats-officedocument.oleObject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embeddings/oleObject15.bin" ContentType="application/vnd.openxmlformats-officedocument.oleObject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embeddings/oleObject16.bin" ContentType="application/vnd.openxmlformats-officedocument.oleObject"/>
  <Override PartName="/ppt/embeddings/Microsoft_Equation1.bin" ContentType="application/vnd.openxmlformats-officedocument.oleObject"/>
  <Override PartName="/ppt/notesSlides/notesSlide25.xml" ContentType="application/vnd.openxmlformats-officedocument.presentationml.notesSlide+xml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Microsoft_Equation2.bin" ContentType="application/vnd.openxmlformats-officedocument.oleObject"/>
  <Override PartName="/ppt/notesSlides/notesSlide26.xml" ContentType="application/vnd.openxmlformats-officedocument.presentationml.notesSlide+xml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Microsoft_Equation3.bin" ContentType="application/vnd.openxmlformats-officedocument.oleObject"/>
  <Override PartName="/ppt/notesSlides/notesSlide27.xml" ContentType="application/vnd.openxmlformats-officedocument.presentationml.notesSlide+xml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Microsoft_Equation4.bin" ContentType="application/vnd.openxmlformats-officedocument.oleObject"/>
  <Override PartName="/ppt/notesSlides/notesSlide28.xml" ContentType="application/vnd.openxmlformats-officedocument.presentationml.notesSlide+xml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Microsoft_Equation5.bin" ContentType="application/vnd.openxmlformats-officedocument.oleObject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17" r:id="rId1"/>
    <p:sldMasterId id="2147484042" r:id="rId2"/>
    <p:sldMasterId id="2147484051" r:id="rId3"/>
  </p:sldMasterIdLst>
  <p:notesMasterIdLst>
    <p:notesMasterId r:id="rId70"/>
  </p:notesMasterIdLst>
  <p:handoutMasterIdLst>
    <p:handoutMasterId r:id="rId71"/>
  </p:handoutMasterIdLst>
  <p:sldIdLst>
    <p:sldId id="553" r:id="rId4"/>
    <p:sldId id="624" r:id="rId5"/>
    <p:sldId id="655" r:id="rId6"/>
    <p:sldId id="656" r:id="rId7"/>
    <p:sldId id="657" r:id="rId8"/>
    <p:sldId id="661" r:id="rId9"/>
    <p:sldId id="658" r:id="rId10"/>
    <p:sldId id="769" r:id="rId11"/>
    <p:sldId id="660" r:id="rId12"/>
    <p:sldId id="662" r:id="rId13"/>
    <p:sldId id="634" r:id="rId14"/>
    <p:sldId id="715" r:id="rId15"/>
    <p:sldId id="688" r:id="rId16"/>
    <p:sldId id="760" r:id="rId17"/>
    <p:sldId id="665" r:id="rId18"/>
    <p:sldId id="772" r:id="rId19"/>
    <p:sldId id="748" r:id="rId20"/>
    <p:sldId id="684" r:id="rId21"/>
    <p:sldId id="682" r:id="rId22"/>
    <p:sldId id="697" r:id="rId23"/>
    <p:sldId id="685" r:id="rId24"/>
    <p:sldId id="686" r:id="rId25"/>
    <p:sldId id="732" r:id="rId26"/>
    <p:sldId id="643" r:id="rId27"/>
    <p:sldId id="716" r:id="rId28"/>
    <p:sldId id="717" r:id="rId29"/>
    <p:sldId id="761" r:id="rId30"/>
    <p:sldId id="762" r:id="rId31"/>
    <p:sldId id="768" r:id="rId32"/>
    <p:sldId id="728" r:id="rId33"/>
    <p:sldId id="722" r:id="rId34"/>
    <p:sldId id="723" r:id="rId35"/>
    <p:sldId id="712" r:id="rId36"/>
    <p:sldId id="692" r:id="rId37"/>
    <p:sldId id="755" r:id="rId38"/>
    <p:sldId id="694" r:id="rId39"/>
    <p:sldId id="724" r:id="rId40"/>
    <p:sldId id="734" r:id="rId41"/>
    <p:sldId id="730" r:id="rId42"/>
    <p:sldId id="731" r:id="rId43"/>
    <p:sldId id="733" r:id="rId44"/>
    <p:sldId id="770" r:id="rId45"/>
    <p:sldId id="735" r:id="rId46"/>
    <p:sldId id="757" r:id="rId47"/>
    <p:sldId id="758" r:id="rId48"/>
    <p:sldId id="742" r:id="rId49"/>
    <p:sldId id="771" r:id="rId50"/>
    <p:sldId id="709" r:id="rId51"/>
    <p:sldId id="756" r:id="rId52"/>
    <p:sldId id="750" r:id="rId53"/>
    <p:sldId id="745" r:id="rId54"/>
    <p:sldId id="747" r:id="rId55"/>
    <p:sldId id="746" r:id="rId56"/>
    <p:sldId id="667" r:id="rId57"/>
    <p:sldId id="707" r:id="rId58"/>
    <p:sldId id="710" r:id="rId59"/>
    <p:sldId id="708" r:id="rId60"/>
    <p:sldId id="743" r:id="rId61"/>
    <p:sldId id="744" r:id="rId62"/>
    <p:sldId id="736" r:id="rId63"/>
    <p:sldId id="737" r:id="rId64"/>
    <p:sldId id="763" r:id="rId65"/>
    <p:sldId id="764" r:id="rId66"/>
    <p:sldId id="765" r:id="rId67"/>
    <p:sldId id="766" r:id="rId68"/>
    <p:sldId id="767" r:id="rId69"/>
  </p:sldIdLst>
  <p:sldSz cx="9144000" cy="6858000" type="letter"/>
  <p:notesSz cx="6731000" cy="98552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accent2"/>
        </a:solidFill>
        <a:latin typeface="Times New Roman" charset="0"/>
        <a:ea typeface="ＭＳ Ｐゴシック" charset="0"/>
        <a:cs typeface="ＭＳ Ｐゴシック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accent2"/>
        </a:solidFill>
        <a:latin typeface="Times New Roman" charset="0"/>
        <a:ea typeface="ＭＳ Ｐゴシック" charset="0"/>
        <a:cs typeface="ＭＳ Ｐゴシック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accent2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accent2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accent2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accent2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accent2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accent2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accent2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FF"/>
    <a:srgbClr val="FFFF00"/>
    <a:srgbClr val="99CCFF"/>
    <a:srgbClr val="FF9900"/>
    <a:srgbClr val="FFCC99"/>
    <a:srgbClr val="27551F"/>
    <a:srgbClr val="FF0000"/>
    <a:srgbClr val="251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832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628"/>
    </p:cViewPr>
  </p:sorterViewPr>
  <p:notesViewPr>
    <p:cSldViewPr>
      <p:cViewPr>
        <p:scale>
          <a:sx n="75" d="100"/>
          <a:sy n="75" d="100"/>
        </p:scale>
        <p:origin x="-816" y="-72"/>
      </p:cViewPr>
      <p:guideLst>
        <p:guide orient="horz" pos="3104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63" Type="http://schemas.openxmlformats.org/officeDocument/2006/relationships/slide" Target="slides/slide60.xml"/><Relationship Id="rId64" Type="http://schemas.openxmlformats.org/officeDocument/2006/relationships/slide" Target="slides/slide61.xml"/><Relationship Id="rId65" Type="http://schemas.openxmlformats.org/officeDocument/2006/relationships/slide" Target="slides/slide62.xml"/><Relationship Id="rId66" Type="http://schemas.openxmlformats.org/officeDocument/2006/relationships/slide" Target="slides/slide63.xml"/><Relationship Id="rId67" Type="http://schemas.openxmlformats.org/officeDocument/2006/relationships/slide" Target="slides/slide64.xml"/><Relationship Id="rId68" Type="http://schemas.openxmlformats.org/officeDocument/2006/relationships/slide" Target="slides/slide65.xml"/><Relationship Id="rId69" Type="http://schemas.openxmlformats.org/officeDocument/2006/relationships/slide" Target="slides/slide6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<Relationship Id="rId59" Type="http://schemas.openxmlformats.org/officeDocument/2006/relationships/slide" Target="slides/slide5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70" Type="http://schemas.openxmlformats.org/officeDocument/2006/relationships/notesMaster" Target="notesMasters/notesMaster1.xml"/><Relationship Id="rId71" Type="http://schemas.openxmlformats.org/officeDocument/2006/relationships/handoutMaster" Target="handoutMasters/handoutMaster1.xml"/><Relationship Id="rId72" Type="http://schemas.openxmlformats.org/officeDocument/2006/relationships/printerSettings" Target="printerSettings/printerSettings1.bin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73" Type="http://schemas.openxmlformats.org/officeDocument/2006/relationships/presProps" Target="presProps.xml"/><Relationship Id="rId74" Type="http://schemas.openxmlformats.org/officeDocument/2006/relationships/viewProps" Target="viewProps.xml"/><Relationship Id="rId75" Type="http://schemas.openxmlformats.org/officeDocument/2006/relationships/theme" Target="theme/theme1.xml"/><Relationship Id="rId76" Type="http://schemas.openxmlformats.org/officeDocument/2006/relationships/tableStyles" Target="tableStyles.xml"/><Relationship Id="rId60" Type="http://schemas.openxmlformats.org/officeDocument/2006/relationships/slide" Target="slides/slide57.xml"/><Relationship Id="rId61" Type="http://schemas.openxmlformats.org/officeDocument/2006/relationships/slide" Target="slides/slide58.xml"/><Relationship Id="rId62" Type="http://schemas.openxmlformats.org/officeDocument/2006/relationships/slide" Target="slides/slide59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Relationship Id="rId2" Type="http://schemas.openxmlformats.org/officeDocument/2006/relationships/image" Target="../media/image8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Relationship Id="rId2" Type="http://schemas.openxmlformats.org/officeDocument/2006/relationships/image" Target="../media/image69.wmf"/><Relationship Id="rId3" Type="http://schemas.openxmlformats.org/officeDocument/2006/relationships/image" Target="../media/image7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emf"/><Relationship Id="rId2" Type="http://schemas.openxmlformats.org/officeDocument/2006/relationships/image" Target="../media/image65.emf"/><Relationship Id="rId3" Type="http://schemas.openxmlformats.org/officeDocument/2006/relationships/image" Target="../media/image6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Relationship Id="rId2" Type="http://schemas.openxmlformats.org/officeDocument/2006/relationships/image" Target="../media/image69.wmf"/><Relationship Id="rId3" Type="http://schemas.openxmlformats.org/officeDocument/2006/relationships/image" Target="../media/image7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Relationship Id="rId2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Relationship Id="rId2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5" Type="http://schemas.openxmlformats.org/officeDocument/2006/relationships/image" Target="../media/image25.emf"/><Relationship Id="rId1" Type="http://schemas.openxmlformats.org/officeDocument/2006/relationships/image" Target="../media/image21.emf"/><Relationship Id="rId2" Type="http://schemas.openxmlformats.org/officeDocument/2006/relationships/image" Target="../media/image2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Relationship Id="rId2" Type="http://schemas.openxmlformats.org/officeDocument/2006/relationships/image" Target="../media/image4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emf"/><Relationship Id="rId2" Type="http://schemas.openxmlformats.org/officeDocument/2006/relationships/image" Target="../media/image65.emf"/><Relationship Id="rId3" Type="http://schemas.openxmlformats.org/officeDocument/2006/relationships/image" Target="../media/image6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9525"/>
            <a:ext cx="291941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8547" tIns="0" rIns="18547" bIns="0" numCol="1" anchor="t" anchorCtr="0" compatLnSpc="1">
            <a:prstTxWarp prst="textNoShape">
              <a:avLst/>
            </a:prstTxWarp>
          </a:bodyPr>
          <a:lstStyle>
            <a:lvl1pPr algn="l" defTabSz="890588">
              <a:defRPr sz="1000" i="1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1588" y="9525"/>
            <a:ext cx="2919412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8547" tIns="0" rIns="18547" bIns="0" numCol="1" anchor="t" anchorCtr="0" compatLnSpc="1">
            <a:prstTxWarp prst="textNoShape">
              <a:avLst/>
            </a:prstTxWarp>
          </a:bodyPr>
          <a:lstStyle>
            <a:lvl1pPr algn="r" defTabSz="890588">
              <a:defRPr sz="1000" i="1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2125"/>
            <a:ext cx="291941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8547" tIns="0" rIns="18547" bIns="0" numCol="1" anchor="b" anchorCtr="0" compatLnSpc="1">
            <a:prstTxWarp prst="textNoShape">
              <a:avLst/>
            </a:prstTxWarp>
          </a:bodyPr>
          <a:lstStyle>
            <a:lvl1pPr algn="l" defTabSz="890588">
              <a:defRPr sz="1000" i="1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1588" y="9382125"/>
            <a:ext cx="2919412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8547" tIns="0" rIns="18547" bIns="0" numCol="1" anchor="b" anchorCtr="0" compatLnSpc="1">
            <a:prstTxWarp prst="textNoShape">
              <a:avLst/>
            </a:prstTxWarp>
          </a:bodyPr>
          <a:lstStyle>
            <a:lvl1pPr algn="r" defTabSz="890588">
              <a:defRPr sz="1000" i="1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85E7790-72B1-284B-B4C8-7C2DFA39F7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6269038" y="9450388"/>
            <a:ext cx="395287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9640" tIns="44821" rIns="89640" bIns="44821" anchor="ctr">
            <a:spAutoFit/>
          </a:bodyPr>
          <a:lstStyle/>
          <a:p>
            <a:pPr algn="r" defTabSz="890588">
              <a:defRPr/>
            </a:pPr>
            <a:fld id="{6C2CC3E8-14D3-9D40-8BFB-14AEB039F141}" type="slidenum">
              <a:rPr lang="en-US" sz="1400">
                <a:solidFill>
                  <a:schemeClr val="tx1"/>
                </a:solidFill>
                <a:latin typeface="Arial" charset="0"/>
                <a:cs typeface="+mn-cs"/>
              </a:rPr>
              <a:pPr algn="r" defTabSz="890588">
                <a:defRPr/>
              </a:pPr>
              <a:t>‹#›</a:t>
            </a:fld>
            <a:endParaRPr lang="en-US" sz="1400">
              <a:solidFill>
                <a:schemeClr val="tx1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1830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9525"/>
            <a:ext cx="291941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8547" tIns="0" rIns="18547" bIns="0" numCol="1" anchor="t" anchorCtr="0" compatLnSpc="1">
            <a:prstTxWarp prst="textNoShape">
              <a:avLst/>
            </a:prstTxWarp>
          </a:bodyPr>
          <a:lstStyle>
            <a:lvl1pPr algn="l" defTabSz="890588">
              <a:defRPr sz="1000" i="1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1588" y="9525"/>
            <a:ext cx="2919412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8547" tIns="0" rIns="18547" bIns="0" numCol="1" anchor="t" anchorCtr="0" compatLnSpc="1">
            <a:prstTxWarp prst="textNoShape">
              <a:avLst/>
            </a:prstTxWarp>
          </a:bodyPr>
          <a:lstStyle>
            <a:lvl1pPr algn="r" defTabSz="890588">
              <a:defRPr sz="1000" i="1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2125"/>
            <a:ext cx="291941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8547" tIns="0" rIns="18547" bIns="0" numCol="1" anchor="b" anchorCtr="0" compatLnSpc="1">
            <a:prstTxWarp prst="textNoShape">
              <a:avLst/>
            </a:prstTxWarp>
          </a:bodyPr>
          <a:lstStyle>
            <a:lvl1pPr algn="l" defTabSz="890588">
              <a:defRPr sz="1000" i="1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1588" y="9382125"/>
            <a:ext cx="2919412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8547" tIns="0" rIns="18547" bIns="0" numCol="1" anchor="b" anchorCtr="0" compatLnSpc="1">
            <a:prstTxWarp prst="textNoShape">
              <a:avLst/>
            </a:prstTxWarp>
          </a:bodyPr>
          <a:lstStyle>
            <a:lvl1pPr algn="r" defTabSz="890588">
              <a:defRPr sz="1000" i="1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7A8DF4DA-2FD1-E044-965A-0B7E85CB25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81538"/>
            <a:ext cx="4933950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89640" tIns="44821" rIns="89640" bIns="448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68388" y="860425"/>
            <a:ext cx="4602162" cy="3451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6265863" y="9450388"/>
            <a:ext cx="398462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9640" tIns="44821" rIns="89640" bIns="44821" anchor="ctr">
            <a:spAutoFit/>
          </a:bodyPr>
          <a:lstStyle/>
          <a:p>
            <a:pPr algn="r" defTabSz="890588">
              <a:defRPr/>
            </a:pPr>
            <a:fld id="{B48F8F56-6EF4-FE4A-A4E5-AD81B98F3D43}" type="slidenum">
              <a:rPr lang="en-US" sz="1400">
                <a:solidFill>
                  <a:schemeClr val="tx1"/>
                </a:solidFill>
                <a:latin typeface="Arial" charset="0"/>
                <a:cs typeface="+mn-cs"/>
              </a:rPr>
              <a:pPr algn="r" defTabSz="890588">
                <a:defRPr/>
              </a:pPr>
              <a:t>‹#›</a:t>
            </a:fld>
            <a:endParaRPr lang="en-US" sz="1400">
              <a:solidFill>
                <a:schemeClr val="tx1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3319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438F98-94EB-2841-8A5C-0A64A5499C1E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1231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31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5405081-3DDE-5243-87E9-F6BB8E3BD1D4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27795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7795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642058-39E9-DD4B-BC36-57981C16432E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24723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4723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4A6590-B9FC-9F4F-8938-3560A984E154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2861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861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 descr="Divot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1613" indent="-285236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0943" indent="-228189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597320" indent="-228189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3697" indent="-228189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0074" indent="-228189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66451" indent="-228189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2828" indent="-228189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79205" indent="-228189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10633AE1-AB78-094A-B9B6-FAE81B27230D}" type="slidenum">
              <a:rPr lang="en-US" sz="1200"/>
              <a:pPr eaLnBrk="1" hangingPunct="1">
                <a:defRPr/>
              </a:pPr>
              <a:t>16</a:t>
            </a:fld>
            <a:endParaRPr lang="en-US" sz="1200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 descr="Divot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C7988D-B4AC-5247-8D48-632D6A9712DD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24928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4928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3720F1-65C8-EF48-97F4-FB498707FBEF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1252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52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86F35C5-5882-C644-9C92-39484110907C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12963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963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E9CA13-66A5-DD46-8C60-46CD9C74DA2F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1253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53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DFBBE7-048C-4148-AA84-0707619155AE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1254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54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A2FFB7-129A-F840-A770-8AD5DFD9AF58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1255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55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61C675-29C5-BE46-BC0C-47C7F354153E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232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32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B1BBEEE-845A-C547-A420-670C193A0150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1252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52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59B80013-790F-5D49-BFDA-BE23F165C0C3}" type="slidenum">
              <a:rPr lang="en-US" sz="100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26</a:t>
            </a:fld>
            <a:endParaRPr lang="en-US" sz="1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1B7E84AE-898E-AD49-9C90-E119CA20B22B}" type="slidenum">
              <a:rPr lang="en-US" sz="1300">
                <a:solidFill>
                  <a:prstClr val="black"/>
                </a:solidFill>
                <a:latin typeface="Times New Roman" charset="0"/>
              </a:rPr>
              <a:pPr>
                <a:defRPr/>
              </a:pPr>
              <a:t>31</a:t>
            </a:fld>
            <a:endParaRPr lang="en-US" sz="130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27600" cy="3695700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5D3AA967-9F9A-0F4E-8CAB-58240612A743}" type="slidenum">
              <a:rPr lang="en-US" sz="1300">
                <a:solidFill>
                  <a:prstClr val="black"/>
                </a:solidFill>
                <a:latin typeface="Times New Roman" charset="0"/>
              </a:rPr>
              <a:pPr>
                <a:defRPr/>
              </a:pPr>
              <a:t>33</a:t>
            </a:fld>
            <a:endParaRPr lang="en-US" sz="130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27600" cy="3695700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5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5190BA32-C4AA-8744-9288-0B2A8E130EFE}" type="slidenum">
              <a:rPr lang="en-US" sz="1000" smtClean="0">
                <a:solidFill>
                  <a:schemeClr val="tx1"/>
                </a:solidFill>
              </a:rPr>
              <a:pPr>
                <a:defRPr/>
              </a:pPr>
              <a:t>34</a:t>
            </a:fld>
            <a:endParaRPr lang="en-US" sz="1000" smtClean="0">
              <a:solidFill>
                <a:schemeClr val="tx1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5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D02CCB5A-31A0-674A-B554-192FA6F76965}" type="slidenum">
              <a:rPr lang="en-US" sz="1000">
                <a:solidFill>
                  <a:srgbClr val="C0504D"/>
                </a:solidFill>
              </a:rPr>
              <a:pPr>
                <a:defRPr/>
              </a:pPr>
              <a:t>35</a:t>
            </a:fld>
            <a:endParaRPr lang="en-US" sz="1000">
              <a:solidFill>
                <a:srgbClr val="C0504D"/>
              </a:solidFill>
            </a:endParaRPr>
          </a:p>
        </p:txBody>
      </p:sp>
      <p:sp>
        <p:nvSpPr>
          <p:cNvPr id="11673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4BE25A2-3321-7241-B7AE-E8268CBC3317}" type="slidenum">
              <a:rPr lang="en-US"/>
              <a:pPr>
                <a:defRPr/>
              </a:pPr>
              <a:t>36</a:t>
            </a:fld>
            <a:endParaRPr lang="en-US"/>
          </a:p>
        </p:txBody>
      </p:sp>
      <p:sp>
        <p:nvSpPr>
          <p:cNvPr id="12861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861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5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04224FA7-7134-4041-A261-17E4A0540EB7}" type="slidenum">
              <a:rPr lang="en-US" sz="1000">
                <a:solidFill>
                  <a:srgbClr val="C0504D"/>
                </a:solidFill>
              </a:rPr>
              <a:pPr>
                <a:defRPr/>
              </a:pPr>
              <a:t>37</a:t>
            </a:fld>
            <a:endParaRPr lang="en-US" sz="1000">
              <a:solidFill>
                <a:srgbClr val="C0504D"/>
              </a:solidFill>
            </a:endParaRPr>
          </a:p>
        </p:txBody>
      </p:sp>
      <p:sp>
        <p:nvSpPr>
          <p:cNvPr id="11673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A8C7A28-397C-CB4B-AF28-45F8AE088983}" type="slidenum">
              <a:rPr lang="en-US"/>
              <a:pPr>
                <a:defRPr/>
              </a:pPr>
              <a:t>38</a:t>
            </a:fld>
            <a:endParaRPr lang="en-US"/>
          </a:p>
        </p:txBody>
      </p:sp>
      <p:sp>
        <p:nvSpPr>
          <p:cNvPr id="12861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861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142D73-9F1F-3E4F-9B6F-E90EA8831920}" type="slidenum">
              <a:rPr lang="en-US"/>
              <a:pPr>
                <a:defRPr/>
              </a:pPr>
              <a:t>41</a:t>
            </a:fld>
            <a:endParaRPr lang="en-US"/>
          </a:p>
        </p:txBody>
      </p:sp>
      <p:sp>
        <p:nvSpPr>
          <p:cNvPr id="12861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861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9BCA32-A24C-4446-86E6-D00895BEB34A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236994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36995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482314-6922-B04B-907F-71655BA9C5FC}" type="slidenum">
              <a:rPr lang="en-US"/>
              <a:pPr>
                <a:defRPr/>
              </a:pPr>
              <a:t>43</a:t>
            </a:fld>
            <a:endParaRPr lang="en-US"/>
          </a:p>
        </p:txBody>
      </p:sp>
      <p:sp>
        <p:nvSpPr>
          <p:cNvPr id="12861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861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5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3D8BED6E-0EE4-DC4F-86A6-CF4534043177}" type="slidenum">
              <a:rPr lang="en-US" sz="1000">
                <a:solidFill>
                  <a:srgbClr val="C0504D"/>
                </a:solidFill>
              </a:rPr>
              <a:pPr>
                <a:defRPr/>
              </a:pPr>
              <a:t>46</a:t>
            </a:fld>
            <a:endParaRPr lang="en-US" sz="1000">
              <a:solidFill>
                <a:srgbClr val="C0504D"/>
              </a:solidFill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C89CCB-FC76-A448-8EB8-C96B6AE5623D}" type="slidenum">
              <a:rPr lang="en-GB" smtClean="0">
                <a:solidFill>
                  <a:prstClr val="black"/>
                </a:solidFill>
                <a:latin typeface="Calibri"/>
              </a:rPr>
              <a:pPr>
                <a:defRPr/>
              </a:pPr>
              <a:t>47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EB36E2-C660-1D4C-8A25-BEDA77DF95ED}" type="slidenum">
              <a:rPr lang="en-US">
                <a:solidFill>
                  <a:srgbClr val="C0504D"/>
                </a:solidFill>
              </a:rPr>
              <a:pPr>
                <a:defRPr/>
              </a:pPr>
              <a:t>50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defRPr/>
            </a:pPr>
            <a:r>
              <a:rPr lang="en-GB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50ns beam option provides HL-LHC performance levels at ultimate total beam currents; only the ‘large beta*’ option reaches beam-beam limit; IBS growth rates are a concern!; low beta option has 50% higher performance potential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C52FC8-B4EF-5146-A732-6E30CE2285DF}" type="slidenum">
              <a:rPr lang="en-US"/>
              <a:pPr>
                <a:defRPr/>
              </a:pPr>
              <a:t>51</a:t>
            </a:fld>
            <a:endParaRPr lang="en-US"/>
          </a:p>
        </p:txBody>
      </p:sp>
      <p:sp>
        <p:nvSpPr>
          <p:cNvPr id="1233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33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A5A6028-BEE8-6648-A3D2-842005F14F07}" type="slidenum">
              <a:rPr lang="en-US"/>
              <a:pPr>
                <a:defRPr/>
              </a:pPr>
              <a:t>52</a:t>
            </a:fld>
            <a:endParaRPr lang="en-US"/>
          </a:p>
        </p:txBody>
      </p:sp>
      <p:sp>
        <p:nvSpPr>
          <p:cNvPr id="12861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861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383D3E3-8246-C341-B4CF-F1D7BD647077}" type="slidenum">
              <a:rPr lang="en-US"/>
              <a:pPr>
                <a:defRPr/>
              </a:pPr>
              <a:t>53</a:t>
            </a:fld>
            <a:endParaRPr lang="en-US"/>
          </a:p>
        </p:txBody>
      </p:sp>
      <p:sp>
        <p:nvSpPr>
          <p:cNvPr id="1248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48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53AB284-EADD-784C-9AF8-E29DB03ACA6E}" type="slidenum">
              <a:rPr lang="en-US"/>
              <a:pPr>
                <a:defRPr/>
              </a:pPr>
              <a:t>54</a:t>
            </a:fld>
            <a:endParaRPr lang="en-US"/>
          </a:p>
        </p:txBody>
      </p:sp>
      <p:sp>
        <p:nvSpPr>
          <p:cNvPr id="129024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902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5F487A-F13B-3A4A-9B69-A06494B9AD03}" type="slidenum">
              <a:rPr lang="en-US"/>
              <a:pPr>
                <a:defRPr/>
              </a:pPr>
              <a:t>55</a:t>
            </a:fld>
            <a:endParaRPr lang="en-US"/>
          </a:p>
        </p:txBody>
      </p:sp>
      <p:sp>
        <p:nvSpPr>
          <p:cNvPr id="128205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8205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89F38E-DBCE-5843-BD3A-E6569CFF75B2}" type="slidenum">
              <a:rPr lang="en-US"/>
              <a:pPr>
                <a:defRPr/>
              </a:pPr>
              <a:t>56</a:t>
            </a:fld>
            <a:endParaRPr lang="en-US"/>
          </a:p>
        </p:txBody>
      </p:sp>
      <p:sp>
        <p:nvSpPr>
          <p:cNvPr id="12922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922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ED4815C-E480-2F42-9BB4-754B93747AD0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265666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65667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B40900-1BE7-E344-A5DF-B7493995823E}" type="slidenum">
              <a:rPr lang="en-US"/>
              <a:pPr>
                <a:defRPr/>
              </a:pPr>
              <a:t>57</a:t>
            </a:fld>
            <a:endParaRPr lang="en-US"/>
          </a:p>
        </p:txBody>
      </p:sp>
      <p:sp>
        <p:nvSpPr>
          <p:cNvPr id="125030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5030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3CB462E-2633-BB45-80A6-C681AB892AAD}" type="slidenum">
              <a:rPr lang="en-GB" smtClean="0"/>
              <a:pPr>
                <a:defRPr/>
              </a:pPr>
              <a:t>60</a:t>
            </a:fld>
            <a:endParaRPr lang="en-GB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8C03095-8641-2440-9CDB-7AFED911B176}" type="slidenum">
              <a:rPr lang="en-US">
                <a:solidFill>
                  <a:srgbClr val="C0504D"/>
                </a:solidFill>
              </a:rPr>
              <a:pPr>
                <a:defRPr/>
              </a:pPr>
              <a:t>63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defRPr/>
            </a:pPr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189D677-7980-D24C-83A9-BB824D115AA4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267714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67715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B7F4E9-00B5-7F4F-A4D6-7FE785DE77DD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275906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75907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D4D5EF5-FF59-D44E-A32B-7BA7E3C84CC7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269762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69763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B2F935-754A-9647-BF2C-8C84D12FCC3D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27181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7181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Specific heat for Cu: 385 J/kg, melting point 1085 degrees Celsius, Latent heat fusion: 0.2MJ.kg -&gt; 0.6MJ melts 1 kg Cu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7406308-FA10-984A-9683-DA692DA1F29B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273858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73859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28"/>
          <p:cNvSpPr>
            <a:spLocks noChangeArrowheads="1"/>
          </p:cNvSpPr>
          <p:nvPr userDrawn="1"/>
        </p:nvSpPr>
        <p:spPr bwMode="auto">
          <a:xfrm>
            <a:off x="85725" y="6556375"/>
            <a:ext cx="4922838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43952" tIns="17581" rIns="43952" bIns="17581">
            <a:spAutoFit/>
          </a:bodyPr>
          <a:lstStyle/>
          <a:p>
            <a:pPr algn="l" eaLnBrk="1" hangingPunct="1">
              <a:defRPr/>
            </a:pP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CERN Summer School July </a:t>
            </a: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2014</a:t>
            </a:r>
            <a:endParaRPr lang="en-US" sz="1500" dirty="0">
              <a:solidFill>
                <a:schemeClr val="tx2"/>
              </a:solidFill>
              <a:latin typeface="Comic Sans MS" charset="0"/>
              <a:cs typeface="+mn-cs"/>
            </a:endParaRPr>
          </a:p>
        </p:txBody>
      </p:sp>
      <p:sp>
        <p:nvSpPr>
          <p:cNvPr id="5" name="Rectangle 1029"/>
          <p:cNvSpPr>
            <a:spLocks noChangeArrowheads="1"/>
          </p:cNvSpPr>
          <p:nvPr userDrawn="1"/>
        </p:nvSpPr>
        <p:spPr bwMode="auto">
          <a:xfrm>
            <a:off x="5219700" y="6556375"/>
            <a:ext cx="392430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43952" tIns="17581" rIns="43952" bIns="17581">
            <a:spAutoFit/>
          </a:bodyPr>
          <a:lstStyle/>
          <a:p>
            <a:pPr algn="r" eaLnBrk="1" hangingPunct="1">
              <a:defRPr/>
            </a:pP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Oliver </a:t>
            </a:r>
            <a:r>
              <a:rPr lang="en-US" sz="1500" dirty="0" err="1">
                <a:solidFill>
                  <a:schemeClr val="tx2"/>
                </a:solidFill>
                <a:latin typeface="Comic Sans MS" charset="0"/>
                <a:cs typeface="+mn-cs"/>
              </a:rPr>
              <a:t>Brüning</a:t>
            </a: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/CERN </a:t>
            </a: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BE-</a:t>
            </a: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ABP    </a:t>
            </a:r>
            <a:fld id="{FB0B6264-F544-4841-9ED1-C043564D4B2D}" type="slidenum">
              <a:rPr lang="en-US" sz="1500">
                <a:solidFill>
                  <a:schemeClr val="tx2"/>
                </a:solidFill>
                <a:latin typeface="Comic Sans MS" charset="0"/>
                <a:cs typeface="+mn-cs"/>
              </a:rPr>
              <a:pPr algn="r" eaLnBrk="1" hangingPunct="1">
                <a:defRPr/>
              </a:pPr>
              <a:t>‹#›</a:t>
            </a:fld>
            <a:endParaRPr lang="en-US" sz="1500" b="1" dirty="0">
              <a:solidFill>
                <a:schemeClr val="tx2"/>
              </a:solidFill>
              <a:latin typeface="Garamond" charset="0"/>
              <a:cs typeface="+mn-cs"/>
            </a:endParaRPr>
          </a:p>
        </p:txBody>
      </p:sp>
      <p:sp>
        <p:nvSpPr>
          <p:cNvPr id="12113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12113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charset="0"/>
              <a:buNone/>
              <a:defRPr sz="2800"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50763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75F086D6-D716-A242-8085-5CC632EFA5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defTabSz="914400" eaLnBrk="0" fontAlgn="base" hangingPunct="0">
              <a:spcBef>
                <a:spcPct val="0"/>
              </a:spcBef>
              <a:spcAft>
                <a:spcPct val="0"/>
              </a:spcAft>
              <a:defRPr sz="1200" smtClean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r>
              <a:rPr lang="en-GB"/>
              <a:t>LRossi@TechMeet VAC - CERN 6March2014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7828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1209D624-83BF-1241-B91C-2CCF1BD412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algn="ctr" defTabSz="914400" eaLnBrk="0" fontAlgn="base" hangingPunct="0">
              <a:spcBef>
                <a:spcPct val="0"/>
              </a:spcBef>
              <a:spcAft>
                <a:spcPct val="0"/>
              </a:spcAft>
              <a:defRPr sz="1200" smtClean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r>
              <a:rPr lang="en-GB"/>
              <a:t>LRossi@TechMeet VAC - CERN 6March2014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99440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0BF0071D-3F70-0C4A-9DFF-34463E34A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defTabSz="914400" eaLnBrk="0" fontAlgn="base" hangingPunct="0">
              <a:spcBef>
                <a:spcPct val="0"/>
              </a:spcBef>
              <a:spcAft>
                <a:spcPct val="0"/>
              </a:spcAft>
              <a:defRPr sz="1200" smtClean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r>
              <a:rPr lang="en-GB"/>
              <a:t>LRossi@TechMeet VAC - CERN 6March2014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7284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8"/>
          <p:cNvSpPr txBox="1">
            <a:spLocks noChangeArrowheads="1"/>
          </p:cNvSpPr>
          <p:nvPr userDrawn="1"/>
        </p:nvSpPr>
        <p:spPr bwMode="auto">
          <a:xfrm>
            <a:off x="692150" y="6116638"/>
            <a:ext cx="7683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31859C"/>
                </a:solidFill>
                <a:latin typeface="Calibri" charset="0"/>
              </a:rPr>
              <a:t>The HiLumi LHC Design Study is included in the High Luminosity LHC project and is partly funded by the European Commission within the Framework Programme 7 Capacities Specific Programme, Grant Agreement 284404. </a:t>
            </a:r>
            <a:endParaRPr lang="en-GB" sz="1200">
              <a:solidFill>
                <a:srgbClr val="31859C"/>
              </a:solidFill>
              <a:latin typeface="Calibri" charset="0"/>
            </a:endParaRPr>
          </a:p>
        </p:txBody>
      </p:sp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167438"/>
            <a:ext cx="4175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129338"/>
            <a:ext cx="44132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725" y="2108200"/>
            <a:ext cx="3817938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3217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E159B95-C2BF-994D-AF22-17D0FAAB6A41}" type="datetimeFigureOut">
              <a:rPr lang="en-GB"/>
              <a:pPr>
                <a:defRPr/>
              </a:pPr>
              <a:t>7/22/14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4BC651A-91CB-144D-B996-D33A4E0515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8124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5A864A1-2FCF-D84F-B581-17CF3E7690EF}" type="datetimeFigureOut">
              <a:rPr lang="en-GB"/>
              <a:pPr>
                <a:defRPr/>
              </a:pPr>
              <a:t>7/22/14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48F851D-8E16-8249-9CC5-625480F850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952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D5007D5-C6B8-B541-8155-B5728B6D0504}" type="datetimeFigureOut">
              <a:rPr lang="en-GB"/>
              <a:pPr>
                <a:defRPr/>
              </a:pPr>
              <a:t>7/22/14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09B88D3-C82B-CB43-B3FC-115142274CA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695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E712979-FC7E-554E-A811-5F11D5FA3337}" type="datetimeFigureOut">
              <a:rPr lang="en-GB"/>
              <a:pPr>
                <a:defRPr/>
              </a:pPr>
              <a:t>7/22/14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7A61248-15CC-D141-B3E5-D649F15F4F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5419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EE3092A-A4E2-DF49-B10E-E314F9D87B3F}" type="datetimeFigureOut">
              <a:rPr lang="en-GB"/>
              <a:pPr>
                <a:defRPr/>
              </a:pPr>
              <a:t>7/22/14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8829423-B12D-D74B-AEB1-D72846A1A3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9788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4E78AFF-93FE-BB49-90B1-AEFCA1B4C535}" type="datetimeFigureOut">
              <a:rPr lang="en-GB"/>
              <a:pPr>
                <a:defRPr/>
              </a:pPr>
              <a:t>7/22/14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46BCBFA-1FB6-6643-9E6A-8D3BE05131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58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28"/>
          <p:cNvSpPr>
            <a:spLocks noChangeArrowheads="1"/>
          </p:cNvSpPr>
          <p:nvPr userDrawn="1"/>
        </p:nvSpPr>
        <p:spPr bwMode="auto">
          <a:xfrm>
            <a:off x="85725" y="6556375"/>
            <a:ext cx="4922838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43952" tIns="17581" rIns="43952" bIns="17581">
            <a:spAutoFit/>
          </a:bodyPr>
          <a:lstStyle/>
          <a:p>
            <a:pPr algn="l" eaLnBrk="1" hangingPunct="1">
              <a:defRPr/>
            </a:pP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CERN Summer School July </a:t>
            </a: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2014</a:t>
            </a:r>
            <a:endParaRPr lang="en-US" sz="1500" dirty="0">
              <a:solidFill>
                <a:schemeClr val="tx2"/>
              </a:solidFill>
              <a:latin typeface="Comic Sans MS" charset="0"/>
              <a:cs typeface="+mn-cs"/>
            </a:endParaRPr>
          </a:p>
        </p:txBody>
      </p:sp>
      <p:sp>
        <p:nvSpPr>
          <p:cNvPr id="5" name="Rectangle 1029"/>
          <p:cNvSpPr>
            <a:spLocks noChangeArrowheads="1"/>
          </p:cNvSpPr>
          <p:nvPr userDrawn="1"/>
        </p:nvSpPr>
        <p:spPr bwMode="auto">
          <a:xfrm>
            <a:off x="5219700" y="6556375"/>
            <a:ext cx="392430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43952" tIns="17581" rIns="43952" bIns="17581">
            <a:spAutoFit/>
          </a:bodyPr>
          <a:lstStyle/>
          <a:p>
            <a:pPr algn="r" eaLnBrk="1" hangingPunct="1">
              <a:defRPr/>
            </a:pP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Oliver </a:t>
            </a:r>
            <a:r>
              <a:rPr lang="en-US" sz="1500" dirty="0" err="1">
                <a:solidFill>
                  <a:schemeClr val="tx2"/>
                </a:solidFill>
                <a:latin typeface="Comic Sans MS" charset="0"/>
                <a:cs typeface="+mn-cs"/>
              </a:rPr>
              <a:t>Brüning</a:t>
            </a: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/CERN </a:t>
            </a: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BE-</a:t>
            </a: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ABP    </a:t>
            </a:r>
            <a:fld id="{675B7025-A027-9F45-B728-0949B90D7D12}" type="slidenum">
              <a:rPr lang="en-US" sz="1500">
                <a:solidFill>
                  <a:schemeClr val="tx2"/>
                </a:solidFill>
                <a:latin typeface="Comic Sans MS" charset="0"/>
                <a:cs typeface="+mn-cs"/>
              </a:rPr>
              <a:pPr algn="r" eaLnBrk="1" hangingPunct="1">
                <a:defRPr/>
              </a:pPr>
              <a:t>‹#›</a:t>
            </a:fld>
            <a:endParaRPr lang="en-US" sz="1500" b="1" dirty="0">
              <a:solidFill>
                <a:schemeClr val="tx2"/>
              </a:solidFill>
              <a:latin typeface="Garamond" charset="0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4846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6728537-851F-E446-90B8-ABBDF6D31E09}" type="datetimeFigureOut">
              <a:rPr lang="en-GB"/>
              <a:pPr>
                <a:defRPr/>
              </a:pPr>
              <a:t>7/22/14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2B7EE69-1B8C-ED43-BB0C-188C0D1A9D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51065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4AA64DD-C68D-9849-8A36-68EFB4989626}" type="datetimeFigureOut">
              <a:rPr lang="en-GB"/>
              <a:pPr>
                <a:defRPr/>
              </a:pPr>
              <a:t>7/22/14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20AA4DE-B975-F746-94B2-AD60AE747E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6464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A965093-1452-D44E-95ED-957A5BD4E027}" type="datetimeFigureOut">
              <a:rPr lang="en-GB"/>
              <a:pPr>
                <a:defRPr/>
              </a:pPr>
              <a:t>7/22/14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4D49D90-65A2-6F4E-B987-4F497B7A3C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9457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032D814-B0EB-FD4D-AEA9-26CE741CD4F6}" type="datetimeFigureOut">
              <a:rPr lang="en-GB"/>
              <a:pPr>
                <a:defRPr/>
              </a:pPr>
              <a:t>7/22/14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3C3F87-F201-024B-B27B-32A0521EA4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0688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C3E3573-4952-6F44-A736-44DE5026202F}" type="datetimeFigureOut">
              <a:rPr lang="en-GB"/>
              <a:pPr>
                <a:defRPr/>
              </a:pPr>
              <a:t>7/22/14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6D7CF8B-E702-B04F-834C-3D4CCA4C22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5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28"/>
          <p:cNvSpPr>
            <a:spLocks noChangeArrowheads="1"/>
          </p:cNvSpPr>
          <p:nvPr userDrawn="1"/>
        </p:nvSpPr>
        <p:spPr bwMode="auto">
          <a:xfrm>
            <a:off x="85725" y="6556375"/>
            <a:ext cx="4922838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43952" tIns="17581" rIns="43952" bIns="17581">
            <a:spAutoFit/>
          </a:bodyPr>
          <a:lstStyle/>
          <a:p>
            <a:pPr algn="l" eaLnBrk="1" hangingPunct="1">
              <a:defRPr/>
            </a:pP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CERN Summer School July </a:t>
            </a: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2014</a:t>
            </a:r>
            <a:endParaRPr lang="en-US" sz="1500" dirty="0">
              <a:solidFill>
                <a:schemeClr val="tx2"/>
              </a:solidFill>
              <a:latin typeface="Comic Sans MS" charset="0"/>
              <a:cs typeface="+mn-cs"/>
            </a:endParaRPr>
          </a:p>
        </p:txBody>
      </p:sp>
      <p:sp>
        <p:nvSpPr>
          <p:cNvPr id="4" name="Rectangle 1029"/>
          <p:cNvSpPr>
            <a:spLocks noChangeArrowheads="1"/>
          </p:cNvSpPr>
          <p:nvPr userDrawn="1"/>
        </p:nvSpPr>
        <p:spPr bwMode="auto">
          <a:xfrm>
            <a:off x="5219700" y="6556375"/>
            <a:ext cx="392430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43952" tIns="17581" rIns="43952" bIns="17581">
            <a:spAutoFit/>
          </a:bodyPr>
          <a:lstStyle/>
          <a:p>
            <a:pPr algn="r" eaLnBrk="1" hangingPunct="1">
              <a:defRPr/>
            </a:pP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Oliver </a:t>
            </a:r>
            <a:r>
              <a:rPr lang="en-US" sz="1500" dirty="0" err="1">
                <a:solidFill>
                  <a:schemeClr val="tx2"/>
                </a:solidFill>
                <a:latin typeface="Comic Sans MS" charset="0"/>
                <a:cs typeface="+mn-cs"/>
              </a:rPr>
              <a:t>Brüning</a:t>
            </a: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/CERN </a:t>
            </a: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BE-</a:t>
            </a: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ABP    </a:t>
            </a:r>
            <a:fld id="{E2E4F563-CB71-8540-A363-72C497CC5756}" type="slidenum">
              <a:rPr lang="en-US" sz="1500">
                <a:solidFill>
                  <a:schemeClr val="tx2"/>
                </a:solidFill>
                <a:latin typeface="Comic Sans MS" charset="0"/>
                <a:cs typeface="+mn-cs"/>
              </a:rPr>
              <a:pPr algn="r" eaLnBrk="1" hangingPunct="1">
                <a:defRPr/>
              </a:pPr>
              <a:t>‹#›</a:t>
            </a:fld>
            <a:endParaRPr lang="en-US" sz="1500" b="1" dirty="0">
              <a:solidFill>
                <a:schemeClr val="tx2"/>
              </a:solidFill>
              <a:latin typeface="Garamond" charset="0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971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28"/>
          <p:cNvSpPr>
            <a:spLocks noChangeArrowheads="1"/>
          </p:cNvSpPr>
          <p:nvPr userDrawn="1"/>
        </p:nvSpPr>
        <p:spPr bwMode="auto">
          <a:xfrm>
            <a:off x="85725" y="6556375"/>
            <a:ext cx="4922838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43952" tIns="17581" rIns="43952" bIns="17581">
            <a:spAutoFit/>
          </a:bodyPr>
          <a:lstStyle/>
          <a:p>
            <a:pPr algn="l" eaLnBrk="1" hangingPunct="1">
              <a:defRPr/>
            </a:pP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CERN Summer School July </a:t>
            </a: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2014</a:t>
            </a:r>
            <a:endParaRPr lang="en-US" sz="1500" dirty="0">
              <a:solidFill>
                <a:schemeClr val="tx2"/>
              </a:solidFill>
              <a:latin typeface="Comic Sans MS" charset="0"/>
              <a:cs typeface="+mn-cs"/>
            </a:endParaRPr>
          </a:p>
        </p:txBody>
      </p:sp>
      <p:sp>
        <p:nvSpPr>
          <p:cNvPr id="6" name="Rectangle 1029"/>
          <p:cNvSpPr>
            <a:spLocks noChangeArrowheads="1"/>
          </p:cNvSpPr>
          <p:nvPr userDrawn="1"/>
        </p:nvSpPr>
        <p:spPr bwMode="auto">
          <a:xfrm>
            <a:off x="5219700" y="6556375"/>
            <a:ext cx="392430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43952" tIns="17581" rIns="43952" bIns="17581">
            <a:spAutoFit/>
          </a:bodyPr>
          <a:lstStyle/>
          <a:p>
            <a:pPr algn="r" eaLnBrk="1" hangingPunct="1">
              <a:defRPr/>
            </a:pP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Oliver </a:t>
            </a:r>
            <a:r>
              <a:rPr lang="en-US" sz="1500" dirty="0" err="1">
                <a:solidFill>
                  <a:schemeClr val="tx2"/>
                </a:solidFill>
                <a:latin typeface="Comic Sans MS" charset="0"/>
                <a:cs typeface="+mn-cs"/>
              </a:rPr>
              <a:t>Brüning</a:t>
            </a: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/CERN </a:t>
            </a: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BE-</a:t>
            </a: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ABP    </a:t>
            </a:r>
            <a:fld id="{4037A493-29ED-1745-82C4-D46D314886FC}" type="slidenum">
              <a:rPr lang="en-US" sz="1500">
                <a:solidFill>
                  <a:schemeClr val="tx2"/>
                </a:solidFill>
                <a:latin typeface="Comic Sans MS" charset="0"/>
                <a:cs typeface="+mn-cs"/>
              </a:rPr>
              <a:pPr algn="r" eaLnBrk="1" hangingPunct="1">
                <a:defRPr/>
              </a:pPr>
              <a:t>‹#›</a:t>
            </a:fld>
            <a:endParaRPr lang="en-US" sz="1500" b="1" dirty="0">
              <a:solidFill>
                <a:schemeClr val="tx2"/>
              </a:solidFill>
              <a:latin typeface="Garamond" charset="0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757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8"/>
          <p:cNvSpPr>
            <a:spLocks noChangeArrowheads="1"/>
          </p:cNvSpPr>
          <p:nvPr userDrawn="1"/>
        </p:nvSpPr>
        <p:spPr bwMode="auto">
          <a:xfrm>
            <a:off x="85725" y="6556375"/>
            <a:ext cx="4922838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43952" tIns="17581" rIns="43952" bIns="17581">
            <a:spAutoFit/>
          </a:bodyPr>
          <a:lstStyle/>
          <a:p>
            <a:pPr algn="l" eaLnBrk="1" hangingPunct="1">
              <a:defRPr/>
            </a:pP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CERN Summer School July </a:t>
            </a: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2014</a:t>
            </a:r>
            <a:endParaRPr lang="en-US" sz="1500" dirty="0">
              <a:solidFill>
                <a:schemeClr val="tx2"/>
              </a:solidFill>
              <a:latin typeface="Comic Sans MS" charset="0"/>
              <a:cs typeface="+mn-cs"/>
            </a:endParaRPr>
          </a:p>
        </p:txBody>
      </p:sp>
      <p:sp>
        <p:nvSpPr>
          <p:cNvPr id="3" name="Rectangle 1029"/>
          <p:cNvSpPr>
            <a:spLocks noChangeArrowheads="1"/>
          </p:cNvSpPr>
          <p:nvPr userDrawn="1"/>
        </p:nvSpPr>
        <p:spPr bwMode="auto">
          <a:xfrm>
            <a:off x="5219700" y="6556375"/>
            <a:ext cx="392430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43952" tIns="17581" rIns="43952" bIns="17581">
            <a:spAutoFit/>
          </a:bodyPr>
          <a:lstStyle/>
          <a:p>
            <a:pPr algn="r" eaLnBrk="1" hangingPunct="1">
              <a:defRPr/>
            </a:pP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Oliver </a:t>
            </a:r>
            <a:r>
              <a:rPr lang="en-US" sz="1500" dirty="0" err="1">
                <a:solidFill>
                  <a:schemeClr val="tx2"/>
                </a:solidFill>
                <a:latin typeface="Comic Sans MS" charset="0"/>
                <a:cs typeface="+mn-cs"/>
              </a:rPr>
              <a:t>Brüning</a:t>
            </a: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/CERN </a:t>
            </a: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BE-</a:t>
            </a: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ABP    </a:t>
            </a:r>
            <a:fld id="{72798BDA-21DC-5349-B54A-E35795DBC41C}" type="slidenum">
              <a:rPr lang="en-US" sz="1500">
                <a:solidFill>
                  <a:schemeClr val="tx2"/>
                </a:solidFill>
                <a:latin typeface="Comic Sans MS" charset="0"/>
                <a:cs typeface="+mn-cs"/>
              </a:rPr>
              <a:pPr algn="r" eaLnBrk="1" hangingPunct="1">
                <a:defRPr/>
              </a:pPr>
              <a:t>‹#›</a:t>
            </a:fld>
            <a:endParaRPr lang="en-US" sz="1500" b="1" dirty="0">
              <a:solidFill>
                <a:schemeClr val="tx2"/>
              </a:solidFill>
              <a:latin typeface="Garamond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7118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 userDrawn="1"/>
        </p:nvCxnSpPr>
        <p:spPr>
          <a:xfrm>
            <a:off x="4560888" y="1966913"/>
            <a:ext cx="0" cy="1787525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10"/>
          <p:cNvSpPr txBox="1">
            <a:spLocks noChangeArrowheads="1"/>
          </p:cNvSpPr>
          <p:nvPr userDrawn="1"/>
        </p:nvSpPr>
        <p:spPr bwMode="auto">
          <a:xfrm>
            <a:off x="692150" y="6116638"/>
            <a:ext cx="7683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31859C"/>
                </a:solidFill>
                <a:latin typeface="Calibri" charset="0"/>
              </a:rPr>
              <a:t>The HiLumi LHC Design Study is included in the High Luminosity LHC project and is partly funded by the European Commission within the Framework Programme 7 Capacities Specific Programme, Grant Agreement 284404. </a:t>
            </a:r>
            <a:endParaRPr lang="en-GB" sz="1200">
              <a:solidFill>
                <a:srgbClr val="31859C"/>
              </a:solidFill>
              <a:latin typeface="Calibri" charset="0"/>
            </a:endParaRPr>
          </a:p>
        </p:txBody>
      </p:sp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167438"/>
            <a:ext cx="4175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129338"/>
            <a:ext cx="44132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1801813"/>
            <a:ext cx="4314825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236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FBAD13EE-0ED8-0140-A152-D72D6C8D46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defTabSz="914400" eaLnBrk="0" fontAlgn="base" hangingPunct="0">
              <a:spcBef>
                <a:spcPct val="0"/>
              </a:spcBef>
              <a:spcAft>
                <a:spcPct val="0"/>
              </a:spcAft>
              <a:defRPr sz="1200" smtClean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r>
              <a:rPr lang="en-GB"/>
              <a:t>LRossi@TechMeet VAC - CERN 6March2014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7069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2377DF6D-1B37-374C-9DEB-1441DAB7FF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algn="ctr" defTabSz="914400" eaLnBrk="0" fontAlgn="base" hangingPunct="0">
              <a:spcBef>
                <a:spcPct val="0"/>
              </a:spcBef>
              <a:spcAft>
                <a:spcPct val="0"/>
              </a:spcAft>
              <a:defRPr sz="1200" smtClean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r>
              <a:rPr lang="en-GB"/>
              <a:t>LRossi@TechMeet VAC - CERN 6March2014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404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A031471A-9107-9F44-89A4-1C29BBFEA1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defTabSz="914400" eaLnBrk="0" fontAlgn="base" hangingPunct="0">
              <a:spcBef>
                <a:spcPct val="0"/>
              </a:spcBef>
              <a:spcAft>
                <a:spcPct val="0"/>
              </a:spcAft>
              <a:defRPr sz="1200" smtClean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r>
              <a:rPr lang="en-GB"/>
              <a:t>LRossi@TechMeet VAC - CERN 6March2014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004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3.xml"/><Relationship Id="rId9" Type="http://schemas.openxmlformats.org/officeDocument/2006/relationships/theme" Target="../theme/theme2.xml"/><Relationship Id="rId10" Type="http://schemas.openxmlformats.org/officeDocument/2006/relationships/image" Target="../media/image1.jpeg"/><Relationship Id="rId11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87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87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3178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10" tIns="45705" rIns="91410" bIns="45705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800" dirty="0">
                <a:solidFill>
                  <a:schemeClr val="accent6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CERN Summer School July </a:t>
            </a:r>
            <a:r>
              <a:rPr lang="en-US" smtClean="0"/>
              <a:t>2014</a:t>
            </a:r>
            <a:endParaRPr lang="en-US"/>
          </a:p>
        </p:txBody>
      </p:sp>
      <p:sp>
        <p:nvSpPr>
          <p:cNvPr id="1187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79838" y="6248400"/>
            <a:ext cx="375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10" tIns="45705" rIns="91410" bIns="4570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800" dirty="0">
                <a:solidFill>
                  <a:srgbClr val="35742A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Oliver </a:t>
            </a:r>
            <a:r>
              <a:rPr lang="en-US" err="1"/>
              <a:t>Brüning</a:t>
            </a:r>
            <a:r>
              <a:rPr lang="en-US"/>
              <a:t> CERN-BE-ABP</a:t>
            </a:r>
          </a:p>
        </p:txBody>
      </p:sp>
      <p:sp>
        <p:nvSpPr>
          <p:cNvPr id="1187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623728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10" tIns="45705" rIns="91410" bIns="4570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800" b="0">
                <a:solidFill>
                  <a:srgbClr val="35742A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2EE9C198-3BBD-BD42-937A-C00E9D7CD5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87848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7" r:id="rId1"/>
    <p:sldLayoutId id="2147484088" r:id="rId2"/>
    <p:sldLayoutId id="2147484089" r:id="rId3"/>
    <p:sldLayoutId id="2147484090" r:id="rId4"/>
    <p:sldLayoutId id="2147484091" r:id="rId5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30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600">
          <a:solidFill>
            <a:schemeClr val="tx1"/>
          </a:solidFill>
          <a:latin typeface="+mn-lt"/>
          <a:ea typeface="+mn-ea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200">
          <a:solidFill>
            <a:schemeClr val="tx1"/>
          </a:solidFill>
          <a:latin typeface="+mn-lt"/>
          <a:ea typeface="+mn-ea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 sz="2000">
          <a:solidFill>
            <a:schemeClr val="tx1"/>
          </a:solidFill>
          <a:latin typeface="+mn-lt"/>
          <a:ea typeface="+mn-ea"/>
        </a:defRPr>
      </a:lvl4pPr>
      <a:lvl5pPr marL="1679575" indent="-3381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136775" indent="-3381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593975" indent="-3381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051175" indent="-3381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508375" indent="-3381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325"/>
            <a:ext cx="457200" cy="320675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 defTabSz="457200" eaLnBrk="1" fontAlgn="auto" hangingPunct="1">
              <a:spcBef>
                <a:spcPts val="0"/>
              </a:spcBef>
              <a:spcAft>
                <a:spcPts val="0"/>
              </a:spcAft>
              <a:defRPr sz="1200" b="1" baseline="0" smtClean="0"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64EBC6ED-E43C-8445-9F8E-D22E9F44C1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083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208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89038"/>
            <a:ext cx="8229600" cy="534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20838" name="Picture 9" descr="2011-10-04_logoHiLumi561px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3" y="6162675"/>
            <a:ext cx="777875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r>
              <a:rPr lang="en-GB"/>
              <a:t>LRossi@TechMeet VAC - CERN 6March2014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2" r:id="rId1"/>
    <p:sldLayoutId id="2147484093" r:id="rId2"/>
    <p:sldLayoutId id="2147484094" r:id="rId3"/>
    <p:sldLayoutId id="2147484095" r:id="rId4"/>
    <p:sldLayoutId id="2147484096" r:id="rId5"/>
    <p:sldLayoutId id="2147484097" r:id="rId6"/>
    <p:sldLayoutId id="2147484098" r:id="rId7"/>
    <p:sldLayoutId id="2147484099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457200" rtl="0" fontAlgn="base">
        <a:spcBef>
          <a:spcPct val="0"/>
        </a:spcBef>
        <a:spcAft>
          <a:spcPct val="0"/>
        </a:spcAft>
        <a:defRPr sz="4000" kern="1200">
          <a:solidFill>
            <a:srgbClr val="404040"/>
          </a:solidFill>
          <a:latin typeface="+mj-lt"/>
          <a:ea typeface="ＭＳ Ｐゴシック" charset="0"/>
          <a:cs typeface="ＭＳ Ｐゴシック" charset="0"/>
        </a:defRPr>
      </a:lvl1pPr>
      <a:lvl2pPr algn="l" defTabSz="457200" rtl="0" fontAlgn="base">
        <a:spcBef>
          <a:spcPct val="0"/>
        </a:spcBef>
        <a:spcAft>
          <a:spcPct val="0"/>
        </a:spcAft>
        <a:defRPr sz="4000">
          <a:solidFill>
            <a:srgbClr val="404040"/>
          </a:solidFill>
          <a:latin typeface="Calibri" charset="0"/>
          <a:ea typeface="ＭＳ Ｐゴシック" charset="0"/>
          <a:cs typeface="ＭＳ Ｐゴシック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4000">
          <a:solidFill>
            <a:srgbClr val="404040"/>
          </a:solidFill>
          <a:latin typeface="Calibri" charset="0"/>
          <a:ea typeface="ＭＳ Ｐゴシック" charset="0"/>
          <a:cs typeface="ＭＳ Ｐゴシック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4000">
          <a:solidFill>
            <a:srgbClr val="404040"/>
          </a:solidFill>
          <a:latin typeface="Calibri" charset="0"/>
          <a:ea typeface="ＭＳ Ｐゴシック" charset="0"/>
          <a:cs typeface="ＭＳ Ｐゴシック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4000">
          <a:solidFill>
            <a:srgbClr val="404040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000">
          <a:solidFill>
            <a:srgbClr val="404040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000">
          <a:solidFill>
            <a:srgbClr val="404040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000">
          <a:solidFill>
            <a:srgbClr val="404040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000">
          <a:solidFill>
            <a:srgbClr val="404040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228600" indent="-228600" algn="l" defTabSz="457200" rtl="0" fontAlgn="base">
        <a:lnSpc>
          <a:spcPct val="120000"/>
        </a:lnSpc>
        <a:spcBef>
          <a:spcPts val="600"/>
        </a:spcBef>
        <a:spcAft>
          <a:spcPct val="0"/>
        </a:spcAft>
        <a:buClr>
          <a:srgbClr val="0089B5"/>
        </a:buClr>
        <a:buFont typeface="Arial" charset="0"/>
        <a:buChar char="•"/>
        <a:defRPr sz="3200" kern="1200">
          <a:solidFill>
            <a:srgbClr val="404040"/>
          </a:solidFill>
          <a:latin typeface="+mn-lt"/>
          <a:ea typeface="ＭＳ Ｐゴシック" charset="0"/>
          <a:cs typeface="ＭＳ Ｐゴシック" charset="0"/>
        </a:defRPr>
      </a:lvl1pPr>
      <a:lvl2pPr marL="457200" indent="-228600" algn="l" defTabSz="457200" rtl="0" fontAlgn="base">
        <a:lnSpc>
          <a:spcPct val="120000"/>
        </a:lnSpc>
        <a:spcBef>
          <a:spcPts val="400"/>
        </a:spcBef>
        <a:spcAft>
          <a:spcPct val="0"/>
        </a:spcAft>
        <a:buClr>
          <a:srgbClr val="0089B5"/>
        </a:buClr>
        <a:buSzPct val="95000"/>
        <a:buFont typeface="Arial" charset="0"/>
        <a:buChar char="•"/>
        <a:defRPr sz="3200" kern="1200">
          <a:solidFill>
            <a:srgbClr val="404040"/>
          </a:solidFill>
          <a:latin typeface="+mn-lt"/>
          <a:ea typeface="ＭＳ Ｐゴシック" charset="0"/>
          <a:cs typeface="+mn-cs"/>
        </a:defRPr>
      </a:lvl2pPr>
      <a:lvl3pPr marL="685800" indent="-228600" algn="l" defTabSz="457200" rtl="0" fontAlgn="base">
        <a:lnSpc>
          <a:spcPct val="120000"/>
        </a:lnSpc>
        <a:spcBef>
          <a:spcPts val="200"/>
        </a:spcBef>
        <a:spcAft>
          <a:spcPct val="0"/>
        </a:spcAft>
        <a:buClr>
          <a:srgbClr val="0089B5"/>
        </a:buClr>
        <a:buSzPct val="90000"/>
        <a:buFont typeface="Arial" charset="0"/>
        <a:buChar char="•"/>
        <a:defRPr sz="2800" kern="1200">
          <a:solidFill>
            <a:srgbClr val="404040"/>
          </a:solidFill>
          <a:latin typeface="+mn-lt"/>
          <a:ea typeface="ＭＳ Ｐゴシック" charset="0"/>
          <a:cs typeface="+mn-cs"/>
        </a:defRPr>
      </a:lvl3pPr>
      <a:lvl4pPr marL="914400" indent="-228600" algn="l" defTabSz="457200" rtl="0" fontAlgn="base">
        <a:lnSpc>
          <a:spcPct val="120000"/>
        </a:lnSpc>
        <a:spcBef>
          <a:spcPts val="200"/>
        </a:spcBef>
        <a:spcAft>
          <a:spcPct val="0"/>
        </a:spcAft>
        <a:buClr>
          <a:srgbClr val="0089B5"/>
        </a:buClr>
        <a:buSzPct val="90000"/>
        <a:buFont typeface="Arial" charset="0"/>
        <a:buChar char="•"/>
        <a:defRPr sz="2800" kern="1200">
          <a:solidFill>
            <a:srgbClr val="404040"/>
          </a:solidFill>
          <a:latin typeface="+mn-lt"/>
          <a:ea typeface="ＭＳ Ｐゴシック" charset="0"/>
          <a:cs typeface="+mn-cs"/>
        </a:defRPr>
      </a:lvl4pPr>
      <a:lvl5pPr marL="1143000" indent="-228600" algn="l" defTabSz="457200" rtl="0" fontAlgn="base">
        <a:lnSpc>
          <a:spcPct val="120000"/>
        </a:lnSpc>
        <a:spcBef>
          <a:spcPct val="0"/>
        </a:spcBef>
        <a:spcAft>
          <a:spcPct val="0"/>
        </a:spcAft>
        <a:buClr>
          <a:srgbClr val="7F7F7F"/>
        </a:buClr>
        <a:buSzPct val="90000"/>
        <a:buFont typeface="Arial" charset="0"/>
        <a:buChar char="•"/>
        <a:defRPr sz="2800" kern="1200">
          <a:solidFill>
            <a:srgbClr val="7F7F7F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185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7D8C2261-B59A-F048-B6A7-60D10A691DC6}" type="datetimeFigureOut">
              <a:rPr lang="en-GB"/>
              <a:pPr>
                <a:defRPr/>
              </a:pPr>
              <a:t>7/22/14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7B46B033-C03C-804E-97F5-FF99461AF7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0" r:id="rId1"/>
    <p:sldLayoutId id="2147484101" r:id="rId2"/>
    <p:sldLayoutId id="2147484102" r:id="rId3"/>
    <p:sldLayoutId id="2147484103" r:id="rId4"/>
    <p:sldLayoutId id="2147484104" r:id="rId5"/>
    <p:sldLayoutId id="2147484105" r:id="rId6"/>
    <p:sldLayoutId id="2147484106" r:id="rId7"/>
    <p:sldLayoutId id="2147484107" r:id="rId8"/>
    <p:sldLayoutId id="2147484108" r:id="rId9"/>
    <p:sldLayoutId id="2147484109" r:id="rId10"/>
    <p:sldLayoutId id="214748411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1.bin"/><Relationship Id="rId12" Type="http://schemas.openxmlformats.org/officeDocument/2006/relationships/image" Target="../media/image24.emf"/><Relationship Id="rId13" Type="http://schemas.openxmlformats.org/officeDocument/2006/relationships/oleObject" Target="../embeddings/oleObject12.bin"/><Relationship Id="rId14" Type="http://schemas.openxmlformats.org/officeDocument/2006/relationships/image" Target="../media/image25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26.jpeg"/><Relationship Id="rId5" Type="http://schemas.openxmlformats.org/officeDocument/2006/relationships/oleObject" Target="../embeddings/oleObject8.bin"/><Relationship Id="rId6" Type="http://schemas.openxmlformats.org/officeDocument/2006/relationships/image" Target="../media/image21.emf"/><Relationship Id="rId7" Type="http://schemas.openxmlformats.org/officeDocument/2006/relationships/oleObject" Target="../embeddings/oleObject9.bin"/><Relationship Id="rId8" Type="http://schemas.openxmlformats.org/officeDocument/2006/relationships/image" Target="../media/image22.emf"/><Relationship Id="rId9" Type="http://schemas.openxmlformats.org/officeDocument/2006/relationships/oleObject" Target="../embeddings/oleObject10.bin"/><Relationship Id="rId10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3.xml"/><Relationship Id="rId5" Type="http://schemas.openxmlformats.org/officeDocument/2006/relationships/image" Target="../media/image30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emf"/><Relationship Id="rId5" Type="http://schemas.openxmlformats.org/officeDocument/2006/relationships/image" Target="../media/image37.emf"/><Relationship Id="rId6" Type="http://schemas.openxmlformats.org/officeDocument/2006/relationships/image" Target="../media/image38.emf"/><Relationship Id="rId7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4" Type="http://schemas.openxmlformats.org/officeDocument/2006/relationships/image" Target="../media/image45.png"/><Relationship Id="rId5" Type="http://schemas.openxmlformats.org/officeDocument/2006/relationships/oleObject" Target="../embeddings/oleObject13.bin"/><Relationship Id="rId6" Type="http://schemas.openxmlformats.org/officeDocument/2006/relationships/image" Target="../media/image23.emf"/><Relationship Id="rId7" Type="http://schemas.openxmlformats.org/officeDocument/2006/relationships/oleObject" Target="../embeddings/oleObject14.bin"/><Relationship Id="rId8" Type="http://schemas.openxmlformats.org/officeDocument/2006/relationships/image" Target="../media/image43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4" Type="http://schemas.openxmlformats.org/officeDocument/2006/relationships/image" Target="../media/image50.png"/><Relationship Id="rId5" Type="http://schemas.openxmlformats.org/officeDocument/2006/relationships/oleObject" Target="../embeddings/oleObject15.bin"/><Relationship Id="rId6" Type="http://schemas.openxmlformats.org/officeDocument/2006/relationships/image" Target="../media/image49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7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4" Type="http://schemas.openxmlformats.org/officeDocument/2006/relationships/oleObject" Target="../embeddings/oleObject16.bin"/><Relationship Id="rId5" Type="http://schemas.openxmlformats.org/officeDocument/2006/relationships/oleObject" Target="../embeddings/Microsoft_Equation1.bin"/><Relationship Id="rId6" Type="http://schemas.openxmlformats.org/officeDocument/2006/relationships/image" Target="../media/image63.w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4" Type="http://schemas.openxmlformats.org/officeDocument/2006/relationships/image" Target="../media/image67.png"/><Relationship Id="rId5" Type="http://schemas.openxmlformats.org/officeDocument/2006/relationships/oleObject" Target="../embeddings/oleObject17.bin"/><Relationship Id="rId6" Type="http://schemas.openxmlformats.org/officeDocument/2006/relationships/image" Target="../media/image64.emf"/><Relationship Id="rId7" Type="http://schemas.openxmlformats.org/officeDocument/2006/relationships/oleObject" Target="../embeddings/oleObject18.bin"/><Relationship Id="rId8" Type="http://schemas.openxmlformats.org/officeDocument/2006/relationships/image" Target="../media/image65.emf"/><Relationship Id="rId9" Type="http://schemas.openxmlformats.org/officeDocument/2006/relationships/oleObject" Target="../embeddings/oleObject19.bin"/><Relationship Id="rId10" Type="http://schemas.openxmlformats.org/officeDocument/2006/relationships/oleObject" Target="../embeddings/Microsoft_Equation2.bin"/><Relationship Id="rId11" Type="http://schemas.openxmlformats.org/officeDocument/2006/relationships/image" Target="../media/image66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2.bin"/><Relationship Id="rId12" Type="http://schemas.openxmlformats.org/officeDocument/2006/relationships/oleObject" Target="../embeddings/Microsoft_Equation3.bin"/><Relationship Id="rId13" Type="http://schemas.openxmlformats.org/officeDocument/2006/relationships/image" Target="../media/image70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6.xml"/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6" Type="http://schemas.openxmlformats.org/officeDocument/2006/relationships/image" Target="../media/image67.png"/><Relationship Id="rId7" Type="http://schemas.openxmlformats.org/officeDocument/2006/relationships/oleObject" Target="../embeddings/oleObject20.bin"/><Relationship Id="rId8" Type="http://schemas.openxmlformats.org/officeDocument/2006/relationships/image" Target="../media/image68.wmf"/><Relationship Id="rId9" Type="http://schemas.openxmlformats.org/officeDocument/2006/relationships/oleObject" Target="../embeddings/oleObject21.bin"/><Relationship Id="rId10" Type="http://schemas.openxmlformats.org/officeDocument/2006/relationships/image" Target="../media/image69.wmf"/></Relationships>
</file>

<file path=ppt/slides/_rels/slide3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6.emf"/><Relationship Id="rId12" Type="http://schemas.openxmlformats.org/officeDocument/2006/relationships/image" Target="../media/image73.e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7.xml"/><Relationship Id="rId4" Type="http://schemas.openxmlformats.org/officeDocument/2006/relationships/image" Target="../media/image67.png"/><Relationship Id="rId5" Type="http://schemas.openxmlformats.org/officeDocument/2006/relationships/oleObject" Target="../embeddings/oleObject23.bin"/><Relationship Id="rId6" Type="http://schemas.openxmlformats.org/officeDocument/2006/relationships/image" Target="../media/image64.emf"/><Relationship Id="rId7" Type="http://schemas.openxmlformats.org/officeDocument/2006/relationships/oleObject" Target="../embeddings/oleObject24.bin"/><Relationship Id="rId8" Type="http://schemas.openxmlformats.org/officeDocument/2006/relationships/image" Target="../media/image65.emf"/><Relationship Id="rId9" Type="http://schemas.openxmlformats.org/officeDocument/2006/relationships/oleObject" Target="../embeddings/oleObject25.bin"/><Relationship Id="rId10" Type="http://schemas.openxmlformats.org/officeDocument/2006/relationships/oleObject" Target="../embeddings/Microsoft_Equation4.bin"/></Relationships>
</file>

<file path=ppt/slides/_rels/slide38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8.bin"/><Relationship Id="rId12" Type="http://schemas.openxmlformats.org/officeDocument/2006/relationships/oleObject" Target="../embeddings/Microsoft_Equation5.bin"/><Relationship Id="rId13" Type="http://schemas.openxmlformats.org/officeDocument/2006/relationships/image" Target="../media/image70.e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8.xml"/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6" Type="http://schemas.openxmlformats.org/officeDocument/2006/relationships/image" Target="../media/image67.png"/><Relationship Id="rId7" Type="http://schemas.openxmlformats.org/officeDocument/2006/relationships/oleObject" Target="../embeddings/oleObject26.bin"/><Relationship Id="rId8" Type="http://schemas.openxmlformats.org/officeDocument/2006/relationships/image" Target="../media/image68.wmf"/><Relationship Id="rId9" Type="http://schemas.openxmlformats.org/officeDocument/2006/relationships/oleObject" Target="../embeddings/oleObject27.bin"/><Relationship Id="rId10" Type="http://schemas.openxmlformats.org/officeDocument/2006/relationships/image" Target="../media/image69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11.jpeg"/><Relationship Id="rId5" Type="http://schemas.openxmlformats.org/officeDocument/2006/relationships/oleObject" Target="../embeddings/oleObject3.bin"/><Relationship Id="rId6" Type="http://schemas.openxmlformats.org/officeDocument/2006/relationships/image" Target="../media/image9.emf"/><Relationship Id="rId7" Type="http://schemas.openxmlformats.org/officeDocument/2006/relationships/oleObject" Target="../embeddings/oleObject4.bin"/><Relationship Id="rId8" Type="http://schemas.openxmlformats.org/officeDocument/2006/relationships/image" Target="../media/image10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Relationship Id="rId3" Type="http://schemas.openxmlformats.org/officeDocument/2006/relationships/image" Target="../media/image77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Relationship Id="rId3" Type="http://schemas.openxmlformats.org/officeDocument/2006/relationships/image" Target="../media/image79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0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8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5.bin"/><Relationship Id="rId5" Type="http://schemas.openxmlformats.org/officeDocument/2006/relationships/image" Target="../media/image12.emf"/><Relationship Id="rId6" Type="http://schemas.openxmlformats.org/officeDocument/2006/relationships/oleObject" Target="../embeddings/oleObject6.bin"/><Relationship Id="rId7" Type="http://schemas.openxmlformats.org/officeDocument/2006/relationships/image" Target="../media/image13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82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4" Type="http://schemas.openxmlformats.org/officeDocument/2006/relationships/image" Target="../media/image84.jpeg"/><Relationship Id="rId5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86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4" Type="http://schemas.openxmlformats.org/officeDocument/2006/relationships/image" Target="../media/image8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88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89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Relationship Id="rId3" Type="http://schemas.openxmlformats.org/officeDocument/2006/relationships/image" Target="../media/image79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7.bin"/><Relationship Id="rId5" Type="http://schemas.openxmlformats.org/officeDocument/2006/relationships/image" Target="../media/image14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9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5" Type="http://schemas.openxmlformats.org/officeDocument/2006/relationships/image" Target="../media/image9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2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4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8.jpe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8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38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1752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GB" b="1" dirty="0" smtClean="0">
                <a:solidFill>
                  <a:srgbClr val="FF0000"/>
                </a:solidFill>
                <a:cs typeface="+mj-cs"/>
              </a:rPr>
              <a:t>LHC Upgrade</a:t>
            </a:r>
            <a:endParaRPr lang="en-US" b="1" dirty="0" smtClean="0">
              <a:solidFill>
                <a:srgbClr val="FF0000"/>
              </a:solidFill>
              <a:cs typeface="+mj-cs"/>
            </a:endParaRPr>
          </a:p>
        </p:txBody>
      </p:sp>
      <p:sp>
        <p:nvSpPr>
          <p:cNvPr id="1038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91000" y="4572000"/>
            <a:ext cx="4953000" cy="838200"/>
          </a:xfrm>
        </p:spPr>
        <p:txBody>
          <a:bodyPr/>
          <a:lstStyle/>
          <a:p>
            <a:pPr algn="r">
              <a:buClr>
                <a:schemeClr val="bg1"/>
              </a:buClr>
              <a:buFont typeface="Times New Roman" charset="0"/>
              <a:buNone/>
              <a:defRPr/>
            </a:pPr>
            <a:r>
              <a:rPr lang="en-US" sz="2400" smtClean="0">
                <a:cs typeface="+mn-cs"/>
              </a:rPr>
              <a:t>O. Brüning</a:t>
            </a:r>
          </a:p>
          <a:p>
            <a:pPr algn="r">
              <a:buClr>
                <a:schemeClr val="bg1"/>
              </a:buClr>
              <a:buFont typeface="Times New Roman" charset="0"/>
              <a:buNone/>
              <a:defRPr/>
            </a:pPr>
            <a:r>
              <a:rPr lang="en-US" sz="2400" smtClean="0">
                <a:cs typeface="+mn-cs"/>
              </a:rPr>
              <a:t>CERN, Geneva, Switzerland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693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52400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 dirty="0" smtClean="0">
                <a:solidFill>
                  <a:srgbClr val="FF0000"/>
                </a:solidFill>
                <a:cs typeface="+mj-cs"/>
              </a:rPr>
              <a:t>Introduction: 2-in-1 Magnet Design</a:t>
            </a:r>
          </a:p>
        </p:txBody>
      </p:sp>
      <p:sp>
        <p:nvSpPr>
          <p:cNvPr id="1276931" name="Rectangle 3"/>
          <p:cNvSpPr>
            <a:spLocks noChangeArrowheads="1"/>
          </p:cNvSpPr>
          <p:nvPr/>
        </p:nvSpPr>
        <p:spPr bwMode="auto">
          <a:xfrm>
            <a:off x="76200" y="979488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76934" name="Text Box 6"/>
          <p:cNvSpPr txBox="1">
            <a:spLocks noChangeArrowheads="1"/>
          </p:cNvSpPr>
          <p:nvPr/>
        </p:nvSpPr>
        <p:spPr bwMode="auto">
          <a:xfrm>
            <a:off x="688975" y="827088"/>
            <a:ext cx="7758113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2-in-1 dipole magnet design with common infrastructure:</a:t>
            </a:r>
            <a:endParaRPr lang="en-US" sz="2600">
              <a:solidFill>
                <a:srgbClr val="008000"/>
              </a:solidFill>
              <a:cs typeface="+mn-cs"/>
            </a:endParaRPr>
          </a:p>
        </p:txBody>
      </p:sp>
      <p:pic>
        <p:nvPicPr>
          <p:cNvPr id="27652" name="Picture 7" descr="lhc-cryosta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84288"/>
            <a:ext cx="4495800" cy="351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8" descr="LHC-dipole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6688"/>
            <a:ext cx="4343400" cy="299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76939" name="Text Box 11"/>
          <p:cNvSpPr txBox="1">
            <a:spLocks noChangeArrowheads="1"/>
          </p:cNvSpPr>
          <p:nvPr/>
        </p:nvSpPr>
        <p:spPr bwMode="auto">
          <a:xfrm>
            <a:off x="0" y="4508500"/>
            <a:ext cx="9096375" cy="167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rgbClr val="3333CC"/>
                </a:solidFill>
                <a:cs typeface="+mn-cs"/>
              </a:rPr>
              <a:t>-15 m long                              few interconnects (high filling factor)</a:t>
            </a:r>
          </a:p>
          <a:p>
            <a:pPr algn="l" eaLnBrk="1" hangingPunct="1">
              <a:defRPr/>
            </a:pPr>
            <a:r>
              <a:rPr lang="en-US" sz="2600" dirty="0">
                <a:solidFill>
                  <a:srgbClr val="3333CC"/>
                </a:solidFill>
                <a:cs typeface="+mn-cs"/>
              </a:rPr>
              <a:t>                                                    </a:t>
            </a:r>
            <a:r>
              <a:rPr lang="en-US" sz="2600" dirty="0">
                <a:solidFill>
                  <a:srgbClr val="FF0000"/>
                </a:solidFill>
                <a:cs typeface="+mn-cs"/>
              </a:rPr>
              <a:t>but difficult transport (ca. 30 tons)</a:t>
            </a:r>
            <a:endParaRPr lang="en-US" sz="2600" dirty="0">
              <a:solidFill>
                <a:srgbClr val="3333CC"/>
              </a:solidFill>
              <a:cs typeface="+mn-cs"/>
            </a:endParaRPr>
          </a:p>
          <a:p>
            <a:pPr algn="l" eaLnBrk="1" hangingPunct="1">
              <a:defRPr/>
            </a:pPr>
            <a:r>
              <a:rPr lang="en-US" sz="2600" dirty="0">
                <a:solidFill>
                  <a:srgbClr val="3333CC"/>
                </a:solidFill>
                <a:cs typeface="+mn-cs"/>
              </a:rPr>
              <a:t>-compact 2-in-1 design              </a:t>
            </a:r>
            <a:r>
              <a:rPr lang="en-US" sz="2600" dirty="0">
                <a:solidFill>
                  <a:srgbClr val="27551F"/>
                </a:solidFill>
                <a:cs typeface="+mn-cs"/>
              </a:rPr>
              <a:t>allows p-p collisions in LEP tunnel</a:t>
            </a:r>
            <a:endParaRPr lang="en-US" sz="2600" dirty="0">
              <a:solidFill>
                <a:srgbClr val="3333CC"/>
              </a:solidFill>
              <a:cs typeface="+mn-cs"/>
            </a:endParaRPr>
          </a:p>
          <a:p>
            <a:pPr algn="l" eaLnBrk="1" hangingPunct="1">
              <a:defRPr/>
            </a:pPr>
            <a:r>
              <a:rPr lang="en-US" sz="2600" dirty="0">
                <a:solidFill>
                  <a:srgbClr val="3333CC"/>
                </a:solidFill>
                <a:cs typeface="+mn-cs"/>
              </a:rPr>
              <a:t>-corrector magnets at ends         </a:t>
            </a:r>
            <a:r>
              <a:rPr lang="en-US" sz="2600" dirty="0">
                <a:solidFill>
                  <a:srgbClr val="FF0000"/>
                </a:solidFill>
                <a:cs typeface="+mn-cs"/>
              </a:rPr>
              <a:t>tight mechanical tolerances</a:t>
            </a:r>
            <a:endParaRPr lang="en-US" sz="2600" dirty="0">
              <a:solidFill>
                <a:srgbClr val="008000"/>
              </a:solidFill>
              <a:cs typeface="+mn-cs"/>
            </a:endParaRPr>
          </a:p>
        </p:txBody>
      </p:sp>
      <p:sp>
        <p:nvSpPr>
          <p:cNvPr id="1276940" name="Line 12"/>
          <p:cNvSpPr>
            <a:spLocks noChangeShapeType="1"/>
          </p:cNvSpPr>
          <p:nvPr/>
        </p:nvSpPr>
        <p:spPr bwMode="auto">
          <a:xfrm>
            <a:off x="3429000" y="5638800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76941" name="Line 13"/>
          <p:cNvSpPr>
            <a:spLocks noChangeShapeType="1"/>
          </p:cNvSpPr>
          <p:nvPr/>
        </p:nvSpPr>
        <p:spPr bwMode="auto">
          <a:xfrm>
            <a:off x="3352800" y="4800600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76942" name="Line 14"/>
          <p:cNvSpPr>
            <a:spLocks noChangeShapeType="1"/>
          </p:cNvSpPr>
          <p:nvPr/>
        </p:nvSpPr>
        <p:spPr bwMode="auto">
          <a:xfrm>
            <a:off x="3657600" y="6019800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4" descr="beam-collis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1295400"/>
            <a:ext cx="5932487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3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400" u="sng" smtClean="0">
                <a:solidFill>
                  <a:srgbClr val="FF0000"/>
                </a:solidFill>
                <a:cs typeface="+mj-cs"/>
              </a:rPr>
              <a:t>Introduction: Luminosity</a:t>
            </a:r>
          </a:p>
        </p:txBody>
      </p:sp>
      <p:sp>
        <p:nvSpPr>
          <p:cNvPr id="1183747" name="Rectangle 3"/>
          <p:cNvSpPr>
            <a:spLocks noChangeArrowheads="1"/>
          </p:cNvSpPr>
          <p:nvPr/>
        </p:nvSpPr>
        <p:spPr bwMode="auto">
          <a:xfrm>
            <a:off x="530225" y="121920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183750" name="Text Box 6"/>
          <p:cNvSpPr txBox="1">
            <a:spLocks noChangeArrowheads="1"/>
          </p:cNvSpPr>
          <p:nvPr/>
        </p:nvSpPr>
        <p:spPr bwMode="auto">
          <a:xfrm>
            <a:off x="1069975" y="1066800"/>
            <a:ext cx="2614613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colliding bunches:</a:t>
            </a:r>
          </a:p>
        </p:txBody>
      </p:sp>
      <p:sp>
        <p:nvSpPr>
          <p:cNvPr id="1183762" name="Text Box 18"/>
          <p:cNvSpPr txBox="1">
            <a:spLocks noChangeArrowheads="1"/>
          </p:cNvSpPr>
          <p:nvPr/>
        </p:nvSpPr>
        <p:spPr bwMode="auto">
          <a:xfrm>
            <a:off x="3175000" y="3048000"/>
            <a:ext cx="863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with:</a:t>
            </a:r>
          </a:p>
        </p:txBody>
      </p:sp>
      <p:sp>
        <p:nvSpPr>
          <p:cNvPr id="1183764" name="Text Box 20"/>
          <p:cNvSpPr txBox="1">
            <a:spLocks noChangeArrowheads="1"/>
          </p:cNvSpPr>
          <p:nvPr/>
        </p:nvSpPr>
        <p:spPr bwMode="auto">
          <a:xfrm>
            <a:off x="1524000" y="3778250"/>
            <a:ext cx="7326313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27551F"/>
                </a:solidFill>
                <a:cs typeface="+mn-cs"/>
              </a:rPr>
              <a:t>is determined by the magnet arrangement &amp; powering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  <p:sp>
        <p:nvSpPr>
          <p:cNvPr id="1183766" name="Text Box 22"/>
          <p:cNvSpPr txBox="1">
            <a:spLocks noChangeArrowheads="1"/>
          </p:cNvSpPr>
          <p:nvPr/>
        </p:nvSpPr>
        <p:spPr bwMode="auto">
          <a:xfrm>
            <a:off x="609600" y="5607050"/>
            <a:ext cx="2551113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FF0000"/>
                </a:solidFill>
                <a:cs typeface="+mn-cs"/>
              </a:rPr>
              <a:t>L = 10</a:t>
            </a:r>
            <a:r>
              <a:rPr lang="en-US" sz="2600" baseline="30000">
                <a:solidFill>
                  <a:srgbClr val="FF0000"/>
                </a:solidFill>
                <a:cs typeface="+mn-cs"/>
              </a:rPr>
              <a:t>34</a:t>
            </a:r>
            <a:r>
              <a:rPr lang="en-US" sz="2600">
                <a:solidFill>
                  <a:srgbClr val="FF0000"/>
                </a:solidFill>
                <a:cs typeface="+mn-cs"/>
              </a:rPr>
              <a:t> cm</a:t>
            </a:r>
            <a:r>
              <a:rPr lang="en-US" sz="2600" baseline="30000">
                <a:solidFill>
                  <a:srgbClr val="FF0000"/>
                </a:solidFill>
                <a:cs typeface="+mn-cs"/>
              </a:rPr>
              <a:t>-2</a:t>
            </a:r>
            <a:r>
              <a:rPr lang="en-US" sz="2600">
                <a:solidFill>
                  <a:srgbClr val="FF0000"/>
                </a:solidFill>
                <a:cs typeface="+mn-cs"/>
              </a:rPr>
              <a:t>sec</a:t>
            </a:r>
            <a:r>
              <a:rPr lang="en-US" sz="2600" baseline="30000">
                <a:solidFill>
                  <a:srgbClr val="FF0000"/>
                </a:solidFill>
                <a:cs typeface="+mn-cs"/>
              </a:rPr>
              <a:t>-1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  <p:graphicFrame>
        <p:nvGraphicFramePr>
          <p:cNvPr id="29704" name="Object 25"/>
          <p:cNvGraphicFramePr>
            <a:graphicFrameLocks noChangeAspect="1"/>
          </p:cNvGraphicFramePr>
          <p:nvPr/>
        </p:nvGraphicFramePr>
        <p:xfrm>
          <a:off x="685800" y="1905000"/>
          <a:ext cx="26035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3" name="Equation" r:id="rId5" imgW="1244600" imgH="368300" progId="Equation.3">
                  <p:embed/>
                </p:oleObj>
              </mc:Choice>
              <mc:Fallback>
                <p:oleObj name="Equation" r:id="rId5" imgW="1244600" imgH="36830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905000"/>
                        <a:ext cx="2603500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5" name="Object 26"/>
          <p:cNvGraphicFramePr>
            <a:graphicFrameLocks noChangeAspect="1"/>
          </p:cNvGraphicFramePr>
          <p:nvPr/>
        </p:nvGraphicFramePr>
        <p:xfrm>
          <a:off x="838200" y="3135313"/>
          <a:ext cx="1966913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4" name="Equation" r:id="rId7" imgW="939800" imgH="203200" progId="Equation.3">
                  <p:embed/>
                </p:oleObj>
              </mc:Choice>
              <mc:Fallback>
                <p:oleObj name="Equation" r:id="rId7" imgW="939800" imgH="20320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135313"/>
                        <a:ext cx="1966913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6" name="Object 27"/>
          <p:cNvGraphicFramePr>
            <a:graphicFrameLocks noChangeAspect="1"/>
          </p:cNvGraphicFramePr>
          <p:nvPr/>
        </p:nvGraphicFramePr>
        <p:xfrm>
          <a:off x="4600575" y="2971800"/>
          <a:ext cx="1328738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5" name="Equation" r:id="rId9" imgW="635000" imgH="228600" progId="Equation.3">
                  <p:embed/>
                </p:oleObj>
              </mc:Choice>
              <mc:Fallback>
                <p:oleObj name="Equation" r:id="rId9" imgW="635000" imgH="22860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0575" y="2971800"/>
                        <a:ext cx="1328738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7" name="Object 28"/>
          <p:cNvGraphicFramePr>
            <a:graphicFrameLocks noChangeAspect="1"/>
          </p:cNvGraphicFramePr>
          <p:nvPr/>
        </p:nvGraphicFramePr>
        <p:xfrm>
          <a:off x="762000" y="3840163"/>
          <a:ext cx="266700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6" name="Equation" r:id="rId11" imgW="127000" imgH="177800" progId="Equation.3">
                  <p:embed/>
                </p:oleObj>
              </mc:Choice>
              <mc:Fallback>
                <p:oleObj name="Equation" r:id="rId11" imgW="127000" imgH="17780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840163"/>
                        <a:ext cx="266700" cy="37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8" name="Object 29"/>
          <p:cNvGraphicFramePr>
            <a:graphicFrameLocks noChangeAspect="1"/>
          </p:cNvGraphicFramePr>
          <p:nvPr/>
        </p:nvGraphicFramePr>
        <p:xfrm>
          <a:off x="609600" y="4525963"/>
          <a:ext cx="1063625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7" name="Equation" r:id="rId13" imgW="508000" imgH="177800" progId="Equation.3">
                  <p:embed/>
                </p:oleObj>
              </mc:Choice>
              <mc:Fallback>
                <p:oleObj name="Equation" r:id="rId13" imgW="508000" imgH="17780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525963"/>
                        <a:ext cx="1063625" cy="37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3774" name="Text Box 30"/>
          <p:cNvSpPr txBox="1">
            <a:spLocks noChangeArrowheads="1"/>
          </p:cNvSpPr>
          <p:nvPr/>
        </p:nvSpPr>
        <p:spPr bwMode="auto">
          <a:xfrm>
            <a:off x="2962275" y="4475163"/>
            <a:ext cx="509428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27551F"/>
                </a:solidFill>
                <a:latin typeface="Symbol" charset="0"/>
                <a:cs typeface="+mn-cs"/>
                <a:sym typeface="Symbol" charset="0"/>
              </a:rPr>
              <a:t></a:t>
            </a:r>
            <a:r>
              <a:rPr lang="en-US" sz="2600" baseline="-25000">
                <a:solidFill>
                  <a:srgbClr val="27551F"/>
                </a:solidFill>
                <a:cs typeface="+mn-cs"/>
              </a:rPr>
              <a:t>n</a:t>
            </a:r>
            <a:r>
              <a:rPr lang="en-US" sz="2600">
                <a:solidFill>
                  <a:srgbClr val="27551F"/>
                </a:solidFill>
                <a:cs typeface="+mn-cs"/>
              </a:rPr>
              <a:t> is determined by the injector chain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  <p:sp>
        <p:nvSpPr>
          <p:cNvPr id="1183775" name="Text Box 31"/>
          <p:cNvSpPr txBox="1">
            <a:spLocks noChangeArrowheads="1"/>
          </p:cNvSpPr>
          <p:nvPr/>
        </p:nvSpPr>
        <p:spPr bwMode="auto">
          <a:xfrm>
            <a:off x="685800" y="5149850"/>
            <a:ext cx="84455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goal:</a:t>
            </a:r>
          </a:p>
        </p:txBody>
      </p:sp>
      <p:sp>
        <p:nvSpPr>
          <p:cNvPr id="1183776" name="Text Box 32"/>
          <p:cNvSpPr txBox="1">
            <a:spLocks noChangeArrowheads="1"/>
          </p:cNvSpPr>
          <p:nvPr/>
        </p:nvSpPr>
        <p:spPr bwMode="auto">
          <a:xfrm>
            <a:off x="3524250" y="5181600"/>
            <a:ext cx="5543550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high bunch intensity and many bunches</a:t>
            </a:r>
          </a:p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small </a:t>
            </a:r>
            <a:r>
              <a:rPr lang="en-US" sz="2600">
                <a:solidFill>
                  <a:srgbClr val="3333CC"/>
                </a:solidFill>
                <a:latin typeface="Symbol" charset="0"/>
                <a:cs typeface="+mn-cs"/>
                <a:sym typeface="Symbol" charset="0"/>
              </a:rPr>
              <a:t></a:t>
            </a:r>
            <a:r>
              <a:rPr lang="en-US" sz="2600">
                <a:solidFill>
                  <a:srgbClr val="3333CC"/>
                </a:solidFill>
                <a:cs typeface="+mn-cs"/>
              </a:rPr>
              <a:t> at IP and high collision energy </a:t>
            </a:r>
          </a:p>
        </p:txBody>
      </p:sp>
      <p:sp>
        <p:nvSpPr>
          <p:cNvPr id="1183777" name="Line 33"/>
          <p:cNvSpPr>
            <a:spLocks noChangeShapeType="1"/>
          </p:cNvSpPr>
          <p:nvPr/>
        </p:nvSpPr>
        <p:spPr bwMode="auto">
          <a:xfrm>
            <a:off x="2971800" y="5410200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3" descr="Screen Shot 2013-05-09 at 8.00.5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1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1752600" y="1905000"/>
            <a:ext cx="0" cy="533400"/>
          </a:xfrm>
          <a:prstGeom prst="line">
            <a:avLst/>
          </a:prstGeom>
          <a:ln>
            <a:solidFill>
              <a:schemeClr val="bg1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71600" y="1295400"/>
            <a:ext cx="838200" cy="600075"/>
          </a:xfrm>
          <a:prstGeom prst="rect">
            <a:avLst/>
          </a:prstGeom>
          <a:noFill/>
        </p:spPr>
        <p:txBody>
          <a:bodyPr tIns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white"/>
                </a:solidFill>
                <a:latin typeface="Times"/>
                <a:ea typeface="+mn-ea"/>
                <a:cs typeface="Times"/>
              </a:rPr>
              <a:t>Beam dumps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362200" y="3733800"/>
            <a:ext cx="609600" cy="323850"/>
          </a:xfrm>
          <a:prstGeom prst="rect">
            <a:avLst/>
          </a:prstGeom>
          <a:noFill/>
        </p:spPr>
        <p:txBody>
          <a:bodyPr tIns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white"/>
                </a:solidFill>
                <a:latin typeface="Times"/>
                <a:ea typeface="+mn-ea"/>
                <a:cs typeface="Times"/>
              </a:rPr>
              <a:t>RF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2590800" y="4114800"/>
            <a:ext cx="0" cy="533400"/>
          </a:xfrm>
          <a:prstGeom prst="line">
            <a:avLst/>
          </a:prstGeom>
          <a:ln>
            <a:solidFill>
              <a:schemeClr val="bg1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324600" y="3505200"/>
            <a:ext cx="1295400" cy="323850"/>
          </a:xfrm>
          <a:prstGeom prst="rect">
            <a:avLst/>
          </a:prstGeom>
          <a:noFill/>
        </p:spPr>
        <p:txBody>
          <a:bodyPr tIns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white"/>
                </a:solidFill>
                <a:latin typeface="Times"/>
                <a:ea typeface="+mn-ea"/>
                <a:cs typeface="Times"/>
              </a:rPr>
              <a:t>Collimation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6934200" y="3886200"/>
            <a:ext cx="0" cy="533400"/>
          </a:xfrm>
          <a:prstGeom prst="line">
            <a:avLst/>
          </a:prstGeom>
          <a:ln>
            <a:solidFill>
              <a:schemeClr val="bg1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048000" y="1143000"/>
            <a:ext cx="1295400" cy="323850"/>
          </a:xfrm>
          <a:prstGeom prst="rect">
            <a:avLst/>
          </a:prstGeom>
          <a:noFill/>
        </p:spPr>
        <p:txBody>
          <a:bodyPr tIns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white"/>
                </a:solidFill>
                <a:latin typeface="Times"/>
                <a:ea typeface="+mn-ea"/>
                <a:cs typeface="Times"/>
              </a:rPr>
              <a:t>Collimation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657600" y="1524000"/>
            <a:ext cx="0" cy="533400"/>
          </a:xfrm>
          <a:prstGeom prst="line">
            <a:avLst/>
          </a:prstGeom>
          <a:ln>
            <a:solidFill>
              <a:schemeClr val="bg1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90600" y="5105400"/>
            <a:ext cx="3276600" cy="1477963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  <p:txBody>
          <a:bodyPr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1720 Power converters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&gt; 9000 magnetic elements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7568 Quench detection systems  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1088 Beam position monitors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4000 Beam loss monitors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95800" y="5105400"/>
            <a:ext cx="4343400" cy="14779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150 </a:t>
            </a:r>
            <a:r>
              <a:rPr lang="en-US" sz="18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tonnes</a:t>
            </a: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Helium, ~90 </a:t>
            </a:r>
            <a:r>
              <a:rPr lang="en-US" sz="18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tonnes</a:t>
            </a: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at 1.9 K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140 MJ stored beam energy in 2012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rgbClr val="800000"/>
                </a:solidFill>
                <a:latin typeface="Calibri"/>
                <a:ea typeface="+mn-ea"/>
                <a:cs typeface="+mn-cs"/>
              </a:rPr>
              <a:t>370 MJ design </a:t>
            </a: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and </a:t>
            </a:r>
            <a:r>
              <a:rPr lang="en-US" sz="1800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&gt; 500 MJ for HL-LHC!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450 MJ magnetic energy per sector at 4 </a:t>
            </a:r>
            <a:r>
              <a:rPr lang="en-US" sz="18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TeV</a:t>
            </a:r>
            <a:endParaRPr lang="en-US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	</a:t>
            </a:r>
            <a:r>
              <a:rPr lang="en-US" sz="1800" dirty="0">
                <a:solidFill>
                  <a:srgbClr val="FF0000"/>
                </a:solidFill>
                <a:latin typeface="Calibri"/>
                <a:ea typeface="+mn-ea"/>
                <a:cs typeface="+mn-cs"/>
                <a:sym typeface="Wingdings"/>
              </a:rPr>
              <a:t> ≈ 10 GJ total @ 7 </a:t>
            </a:r>
            <a:r>
              <a:rPr lang="en-US" sz="1800" dirty="0" err="1">
                <a:solidFill>
                  <a:srgbClr val="FF0000"/>
                </a:solidFill>
                <a:latin typeface="Calibri"/>
                <a:ea typeface="+mn-ea"/>
                <a:cs typeface="+mn-cs"/>
                <a:sym typeface="Wingdings"/>
              </a:rPr>
              <a:t>TeV</a:t>
            </a:r>
            <a:endParaRPr lang="en-US" sz="1800" dirty="0">
              <a:solidFill>
                <a:srgbClr val="FF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381000"/>
            <a:ext cx="47244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prstClr val="white"/>
                </a:solidFill>
                <a:latin typeface="Times"/>
                <a:ea typeface="+mn-ea"/>
                <a:cs typeface="Times"/>
              </a:rPr>
              <a:t>LHC: big, cold, high energy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95800" y="1219200"/>
            <a:ext cx="1447800" cy="323850"/>
          </a:xfrm>
          <a:prstGeom prst="rect">
            <a:avLst/>
          </a:prstGeom>
          <a:noFill/>
        </p:spPr>
        <p:txBody>
          <a:bodyPr tIns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white"/>
                </a:solidFill>
                <a:latin typeface="Times"/>
                <a:ea typeface="+mn-ea"/>
                <a:cs typeface="Times"/>
              </a:rPr>
              <a:t>Injection B2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5105400" y="1524000"/>
            <a:ext cx="0" cy="533400"/>
          </a:xfrm>
          <a:prstGeom prst="line">
            <a:avLst/>
          </a:prstGeom>
          <a:ln>
            <a:solidFill>
              <a:schemeClr val="bg1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673975" y="2209800"/>
            <a:ext cx="1447800" cy="323850"/>
          </a:xfrm>
          <a:prstGeom prst="rect">
            <a:avLst/>
          </a:prstGeom>
          <a:noFill/>
        </p:spPr>
        <p:txBody>
          <a:bodyPr tIns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white"/>
                </a:solidFill>
                <a:latin typeface="Times"/>
                <a:ea typeface="+mn-ea"/>
                <a:cs typeface="Times"/>
              </a:rPr>
              <a:t>Injection B1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8305800" y="2590800"/>
            <a:ext cx="0" cy="533400"/>
          </a:xfrm>
          <a:prstGeom prst="line">
            <a:avLst/>
          </a:prstGeom>
          <a:ln>
            <a:solidFill>
              <a:schemeClr val="bg1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3" descr="CERNcomplex-cropp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3" y="685800"/>
            <a:ext cx="8485187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742362" cy="855662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u="sng" dirty="0" smtClean="0">
                <a:solidFill>
                  <a:srgbClr val="FF0000"/>
                </a:solidFill>
              </a:rPr>
              <a:t>The LHC and its Injector Complex: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32771" name="TextBox 1"/>
          <p:cNvSpPr txBox="1">
            <a:spLocks noChangeArrowheads="1"/>
          </p:cNvSpPr>
          <p:nvPr/>
        </p:nvSpPr>
        <p:spPr bwMode="auto">
          <a:xfrm>
            <a:off x="5000625" y="3049588"/>
            <a:ext cx="16589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rgbClr val="000000"/>
                </a:solidFill>
              </a:rPr>
              <a:t>SPS: 26 -&gt; 450 GeV</a:t>
            </a:r>
          </a:p>
        </p:txBody>
      </p:sp>
      <p:sp>
        <p:nvSpPr>
          <p:cNvPr id="32772" name="TextBox 6"/>
          <p:cNvSpPr txBox="1">
            <a:spLocks noChangeArrowheads="1"/>
          </p:cNvSpPr>
          <p:nvPr/>
        </p:nvSpPr>
        <p:spPr bwMode="auto">
          <a:xfrm>
            <a:off x="6223000" y="5713413"/>
            <a:ext cx="15192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rgbClr val="000000"/>
                </a:solidFill>
              </a:rPr>
              <a:t>PS: 1.4 -&gt; 26 GeV</a:t>
            </a:r>
          </a:p>
        </p:txBody>
      </p:sp>
      <p:sp>
        <p:nvSpPr>
          <p:cNvPr id="32773" name="TextBox 7"/>
          <p:cNvSpPr txBox="1">
            <a:spLocks noChangeArrowheads="1"/>
          </p:cNvSpPr>
          <p:nvPr/>
        </p:nvSpPr>
        <p:spPr bwMode="auto">
          <a:xfrm>
            <a:off x="5100638" y="3933825"/>
            <a:ext cx="204470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rgbClr val="000000"/>
                </a:solidFill>
              </a:rPr>
              <a:t>PSB: 50 MeV -&gt; 1.4 GeV</a:t>
            </a:r>
          </a:p>
        </p:txBody>
      </p:sp>
      <p:sp>
        <p:nvSpPr>
          <p:cNvPr id="32774" name="TextBox 8"/>
          <p:cNvSpPr txBox="1">
            <a:spLocks noChangeArrowheads="1"/>
          </p:cNvSpPr>
          <p:nvPr/>
        </p:nvSpPr>
        <p:spPr bwMode="auto">
          <a:xfrm>
            <a:off x="2843213" y="5641975"/>
            <a:ext cx="1508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rgbClr val="000000"/>
                </a:solidFill>
              </a:rPr>
              <a:t>LINAC2: 50 MeV</a:t>
            </a:r>
          </a:p>
        </p:txBody>
      </p:sp>
      <p:sp>
        <p:nvSpPr>
          <p:cNvPr id="32775" name="TextBox 9"/>
          <p:cNvSpPr txBox="1">
            <a:spLocks noChangeArrowheads="1"/>
          </p:cNvSpPr>
          <p:nvPr/>
        </p:nvSpPr>
        <p:spPr bwMode="auto">
          <a:xfrm>
            <a:off x="6319838" y="1033463"/>
            <a:ext cx="19018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rgbClr val="000000"/>
                </a:solidFill>
              </a:rPr>
              <a:t>LHC: 450 -&gt; 7000 GeV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742362" cy="855662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u="sng" dirty="0" smtClean="0">
                <a:solidFill>
                  <a:srgbClr val="FF0000"/>
                </a:solidFill>
              </a:rPr>
              <a:t>The Nominal LHC </a:t>
            </a:r>
            <a:r>
              <a:rPr lang="en-US" sz="3600" u="sng" dirty="0">
                <a:solidFill>
                  <a:srgbClr val="FF0000"/>
                </a:solidFill>
              </a:rPr>
              <a:t>O</a:t>
            </a:r>
            <a:r>
              <a:rPr lang="en-US" sz="3600" u="sng" dirty="0" smtClean="0">
                <a:solidFill>
                  <a:srgbClr val="FF0000"/>
                </a:solidFill>
              </a:rPr>
              <a:t>peration Cycle: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0" y="6156325"/>
            <a:ext cx="914400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rgbClr val="800000"/>
                </a:solidFill>
                <a:latin typeface="Calibri"/>
                <a:ea typeface="+mn-ea"/>
                <a:cs typeface="+mn-cs"/>
                <a:sym typeface="Wingdings"/>
              </a:rPr>
              <a:t> Operational </a:t>
            </a:r>
            <a:r>
              <a:rPr lang="en-US" sz="1800" dirty="0">
                <a:solidFill>
                  <a:srgbClr val="800000"/>
                </a:solidFill>
                <a:latin typeface="Calibri"/>
                <a:ea typeface="+mn-ea"/>
                <a:cs typeface="+mn-cs"/>
              </a:rPr>
              <a:t>Turn around </a:t>
            </a:r>
            <a:r>
              <a:rPr lang="en-US" sz="1800" dirty="0">
                <a:solidFill>
                  <a:srgbClr val="800000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1800" dirty="0">
                <a:solidFill>
                  <a:srgbClr val="800000"/>
                </a:solidFill>
                <a:latin typeface="Calibri"/>
                <a:ea typeface="+mn-ea"/>
                <a:cs typeface="+mn-cs"/>
              </a:rPr>
              <a:t>time of 2 - 3 hours </a:t>
            </a:r>
            <a:r>
              <a:rPr lang="en-US" sz="1800" dirty="0">
                <a:solidFill>
                  <a:srgbClr val="800000"/>
                </a:solidFill>
                <a:latin typeface="Calibri"/>
                <a:ea typeface="+mn-ea"/>
                <a:cs typeface="+mn-cs"/>
                <a:sym typeface="Wingdings"/>
              </a:rPr>
              <a:t> Efficiency = time in physics / scheduled time</a:t>
            </a:r>
            <a:endParaRPr lang="en-US" sz="1800" dirty="0">
              <a:solidFill>
                <a:srgbClr val="800000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33795" name="Picture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900113"/>
            <a:ext cx="9144001" cy="512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3796" name="Group 49"/>
          <p:cNvGrpSpPr>
            <a:grpSpLocks/>
          </p:cNvGrpSpPr>
          <p:nvPr/>
        </p:nvGrpSpPr>
        <p:grpSpPr bwMode="auto">
          <a:xfrm>
            <a:off x="533400" y="1371600"/>
            <a:ext cx="1219200" cy="519113"/>
            <a:chOff x="533400" y="1386989"/>
            <a:chExt cx="1219200" cy="518011"/>
          </a:xfrm>
        </p:grpSpPr>
        <p:sp>
          <p:nvSpPr>
            <p:cNvPr id="51" name="Down Arrow 50"/>
            <p:cNvSpPr/>
            <p:nvPr/>
          </p:nvSpPr>
          <p:spPr>
            <a:xfrm>
              <a:off x="1143000" y="1752924"/>
              <a:ext cx="152400" cy="152076"/>
            </a:xfrm>
            <a:prstGeom prst="downArrow">
              <a:avLst/>
            </a:prstGeom>
            <a:gradFill rotWithShape="1">
              <a:gsLst>
                <a:gs pos="0">
                  <a:srgbClr val="4F81BD">
                    <a:shade val="51000"/>
                    <a:satMod val="130000"/>
                  </a:srgbClr>
                </a:gs>
                <a:gs pos="80000">
                  <a:srgbClr val="4F81BD">
                    <a:shade val="93000"/>
                    <a:satMod val="130000"/>
                  </a:srgbClr>
                </a:gs>
                <a:gs pos="100000">
                  <a:srgbClr val="4F81B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prstClr val="white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33400" y="1386989"/>
              <a:ext cx="1219200" cy="339004"/>
            </a:xfrm>
            <a:prstGeom prst="rect">
              <a:avLst/>
            </a:prstGeom>
            <a:solidFill>
              <a:sysClr val="window" lastClr="FFFFFF"/>
            </a:solidFill>
            <a:ln>
              <a:solidFill>
                <a:srgbClr val="4F81BD"/>
              </a:solidFill>
            </a:ln>
          </p:spPr>
          <p:txBody>
            <a:bodyPr anchor="ctr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>
                  <a:solidFill>
                    <a:srgbClr val="1F497D"/>
                  </a:solidFill>
                  <a:latin typeface="Calibri"/>
                  <a:ea typeface="+mn-ea"/>
                  <a:cs typeface="+mn-cs"/>
                </a:rPr>
                <a:t>Beam dump</a:t>
              </a:r>
              <a:endParaRPr lang="en-US" sz="1600" kern="0" dirty="0">
                <a:solidFill>
                  <a:srgbClr val="1F497D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1066800" y="3414713"/>
            <a:ext cx="1981200" cy="338137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4F81BD"/>
            </a:solidFill>
          </a:ln>
        </p:spPr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Ramp down/precycle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3657600" y="4633913"/>
            <a:ext cx="0" cy="304800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5" name="Straight Arrow Connector 54"/>
          <p:cNvCxnSpPr/>
          <p:nvPr/>
        </p:nvCxnSpPr>
        <p:spPr>
          <a:xfrm>
            <a:off x="3810000" y="4633913"/>
            <a:ext cx="0" cy="3048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6" name="Straight Arrow Connector 55"/>
          <p:cNvCxnSpPr/>
          <p:nvPr/>
        </p:nvCxnSpPr>
        <p:spPr>
          <a:xfrm>
            <a:off x="3962400" y="4633913"/>
            <a:ext cx="0" cy="304800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7" name="Straight Arrow Connector 56"/>
          <p:cNvCxnSpPr/>
          <p:nvPr/>
        </p:nvCxnSpPr>
        <p:spPr>
          <a:xfrm>
            <a:off x="4114800" y="4633913"/>
            <a:ext cx="0" cy="3048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8" name="Straight Arrow Connector 57"/>
          <p:cNvCxnSpPr/>
          <p:nvPr/>
        </p:nvCxnSpPr>
        <p:spPr>
          <a:xfrm>
            <a:off x="4267200" y="4633913"/>
            <a:ext cx="0" cy="304800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9" name="Straight Arrow Connector 58"/>
          <p:cNvCxnSpPr/>
          <p:nvPr/>
        </p:nvCxnSpPr>
        <p:spPr>
          <a:xfrm>
            <a:off x="4419600" y="4633913"/>
            <a:ext cx="0" cy="3048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60" name="TextBox 59"/>
          <p:cNvSpPr txBox="1"/>
          <p:nvPr/>
        </p:nvSpPr>
        <p:spPr>
          <a:xfrm>
            <a:off x="3429000" y="4176713"/>
            <a:ext cx="1219200" cy="338137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4F81BD"/>
            </a:solidFill>
          </a:ln>
        </p:spPr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Injection</a:t>
            </a:r>
            <a:endParaRPr lang="en-US" sz="1600" kern="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876800" y="3109913"/>
            <a:ext cx="762000" cy="338137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4F81BD"/>
            </a:solidFill>
          </a:ln>
        </p:spPr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Ramp</a:t>
            </a:r>
            <a:endParaRPr lang="en-US" sz="1600" kern="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791200" y="1509713"/>
            <a:ext cx="990600" cy="338137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4F81BD"/>
            </a:solidFill>
          </a:ln>
        </p:spPr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Squeeze</a:t>
            </a:r>
            <a:endParaRPr lang="en-US" sz="1600" kern="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3" name="Up Arrow 62"/>
          <p:cNvSpPr/>
          <p:nvPr/>
        </p:nvSpPr>
        <p:spPr>
          <a:xfrm>
            <a:off x="6705600" y="1966913"/>
            <a:ext cx="152400" cy="304800"/>
          </a:xfrm>
          <a:prstGeom prst="upArrow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324600" y="2271713"/>
            <a:ext cx="990600" cy="338137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4F81BD"/>
            </a:solidFill>
          </a:ln>
        </p:spPr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Collide</a:t>
            </a:r>
            <a:endParaRPr lang="en-US" sz="1600" kern="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6858000" y="1966913"/>
            <a:ext cx="1828800" cy="0"/>
          </a:xfrm>
          <a:prstGeom prst="straightConnector1">
            <a:avLst/>
          </a:prstGeom>
          <a:noFill/>
          <a:ln w="25400" cap="flat" cmpd="sng" algn="ctr">
            <a:solidFill>
              <a:srgbClr val="008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66" name="TextBox 65"/>
          <p:cNvSpPr txBox="1"/>
          <p:nvPr/>
        </p:nvSpPr>
        <p:spPr>
          <a:xfrm>
            <a:off x="7162800" y="1509713"/>
            <a:ext cx="1295400" cy="338137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4F81BD"/>
            </a:solidFill>
          </a:ln>
        </p:spPr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Stable beams</a:t>
            </a:r>
            <a:endParaRPr lang="en-US" sz="1600" kern="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7" name="Table 66"/>
          <p:cNvGraphicFramePr>
            <a:graphicFrameLocks noGrp="1"/>
          </p:cNvGraphicFramePr>
          <p:nvPr/>
        </p:nvGraphicFramePr>
        <p:xfrm>
          <a:off x="6011863" y="2909888"/>
          <a:ext cx="2514600" cy="2255836"/>
        </p:xfrm>
        <a:graphic>
          <a:graphicData uri="http://schemas.openxmlformats.org/drawingml/2006/table">
            <a:tbl>
              <a:tblPr bandRow="1"/>
              <a:tblGrid>
                <a:gridCol w="1295400"/>
                <a:gridCol w="1219200"/>
              </a:tblGrid>
              <a:tr h="33532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Ramp</a:t>
                      </a:r>
                      <a:r>
                        <a:rPr lang="en-US" sz="1600" baseline="0" dirty="0" smtClean="0"/>
                        <a:t> down</a:t>
                      </a:r>
                      <a:endParaRPr lang="en-US" sz="1600" dirty="0"/>
                    </a:p>
                  </a:txBody>
                  <a:tcPr marT="45726" marB="4572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35 </a:t>
                      </a:r>
                      <a:r>
                        <a:rPr lang="en-US" sz="1600" dirty="0" err="1" smtClean="0"/>
                        <a:t>mins</a:t>
                      </a:r>
                      <a:endParaRPr lang="en-US" sz="1600" dirty="0"/>
                    </a:p>
                  </a:txBody>
                  <a:tcPr marT="45726" marB="4572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3532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Injection</a:t>
                      </a:r>
                      <a:endParaRPr lang="en-US" sz="1600" dirty="0"/>
                    </a:p>
                  </a:txBody>
                  <a:tcPr marT="45726" marB="4572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~30 </a:t>
                      </a:r>
                      <a:r>
                        <a:rPr lang="en-US" sz="1600" dirty="0" err="1" smtClean="0"/>
                        <a:t>mins</a:t>
                      </a:r>
                      <a:endParaRPr lang="en-US" sz="1600" dirty="0"/>
                    </a:p>
                  </a:txBody>
                  <a:tcPr marT="45726" marB="4572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3532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Ramp</a:t>
                      </a:r>
                      <a:endParaRPr lang="en-US" sz="1600" dirty="0"/>
                    </a:p>
                  </a:txBody>
                  <a:tcPr marT="45726" marB="4572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12 </a:t>
                      </a:r>
                      <a:r>
                        <a:rPr lang="en-US" sz="1600" dirty="0" err="1" smtClean="0"/>
                        <a:t>mins</a:t>
                      </a:r>
                      <a:endParaRPr lang="en-US" sz="1600" dirty="0"/>
                    </a:p>
                  </a:txBody>
                  <a:tcPr marT="45726" marB="4572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3532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Squeeze</a:t>
                      </a:r>
                      <a:endParaRPr lang="en-US" sz="1600" dirty="0"/>
                    </a:p>
                  </a:txBody>
                  <a:tcPr marT="45726" marB="4572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15 </a:t>
                      </a:r>
                      <a:r>
                        <a:rPr lang="en-US" sz="1600" dirty="0" err="1" smtClean="0"/>
                        <a:t>mins</a:t>
                      </a:r>
                      <a:endParaRPr lang="en-US" sz="1600" dirty="0"/>
                    </a:p>
                  </a:txBody>
                  <a:tcPr marT="45726" marB="4572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3532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Collide</a:t>
                      </a:r>
                      <a:endParaRPr lang="en-US" sz="1600" dirty="0"/>
                    </a:p>
                  </a:txBody>
                  <a:tcPr marT="45726" marB="4572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5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err="1" smtClean="0"/>
                        <a:t>mins</a:t>
                      </a:r>
                      <a:endParaRPr lang="en-US" sz="1600" dirty="0"/>
                    </a:p>
                  </a:txBody>
                  <a:tcPr marT="45726" marB="4572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57920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Stable beams</a:t>
                      </a:r>
                      <a:endParaRPr lang="en-US" sz="1600" dirty="0"/>
                    </a:p>
                  </a:txBody>
                  <a:tcPr marT="45726" marB="4572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0 –</a:t>
                      </a:r>
                      <a:r>
                        <a:rPr lang="en-US" sz="1600" baseline="0" dirty="0" smtClean="0"/>
                        <a:t> 30 hours</a:t>
                      </a:r>
                      <a:endParaRPr lang="en-US" sz="1600" dirty="0"/>
                    </a:p>
                  </a:txBody>
                  <a:tcPr marT="45726" marB="4572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400" u="sng" smtClean="0">
                <a:solidFill>
                  <a:srgbClr val="FF0000"/>
                </a:solidFill>
                <a:cs typeface="+mj-cs"/>
              </a:rPr>
              <a:t>Main Challenges for the Operation</a:t>
            </a:r>
          </a:p>
        </p:txBody>
      </p:sp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530225" y="1196975"/>
            <a:ext cx="8289925" cy="558800"/>
            <a:chOff x="530225" y="2276872"/>
            <a:chExt cx="8290247" cy="559057"/>
          </a:xfrm>
        </p:grpSpPr>
        <p:sp>
          <p:nvSpPr>
            <p:cNvPr id="1285128" name="Rectangle 8"/>
            <p:cNvSpPr>
              <a:spLocks noChangeArrowheads="1"/>
            </p:cNvSpPr>
            <p:nvPr/>
          </p:nvSpPr>
          <p:spPr bwMode="auto">
            <a:xfrm>
              <a:off x="530225" y="2516695"/>
              <a:ext cx="535009" cy="227116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285129" name="Text Box 9"/>
            <p:cNvSpPr txBox="1">
              <a:spLocks noChangeArrowheads="1"/>
            </p:cNvSpPr>
            <p:nvPr/>
          </p:nvSpPr>
          <p:spPr bwMode="auto">
            <a:xfrm>
              <a:off x="1069996" y="2276872"/>
              <a:ext cx="7750476" cy="5590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1369" tIns="45685" rIns="91369" bIns="45685">
              <a:spAutoFit/>
            </a:bodyPr>
            <a:lstStyle/>
            <a:p>
              <a:pPr algn="l" eaLnBrk="1" hangingPunct="1">
                <a:lnSpc>
                  <a:spcPct val="120000"/>
                </a:lnSpc>
                <a:defRPr/>
              </a:pPr>
              <a:r>
                <a:rPr lang="en-US" sz="2600" dirty="0">
                  <a:solidFill>
                    <a:srgbClr val="3333CC"/>
                  </a:solidFill>
                </a:rPr>
                <a:t>Magnetic field perturbations &amp; field quality</a:t>
              </a:r>
            </a:p>
          </p:txBody>
        </p:sp>
      </p:grpSp>
      <p:grpSp>
        <p:nvGrpSpPr>
          <p:cNvPr id="34819" name="Group 3"/>
          <p:cNvGrpSpPr>
            <a:grpSpLocks/>
          </p:cNvGrpSpPr>
          <p:nvPr/>
        </p:nvGrpSpPr>
        <p:grpSpPr bwMode="auto">
          <a:xfrm>
            <a:off x="530225" y="2135188"/>
            <a:ext cx="5583238" cy="488950"/>
            <a:chOff x="530225" y="2924944"/>
            <a:chExt cx="5583238" cy="488950"/>
          </a:xfrm>
        </p:grpSpPr>
        <p:sp>
          <p:nvSpPr>
            <p:cNvPr id="1285132" name="Rectangle 12"/>
            <p:cNvSpPr>
              <a:spLocks noChangeArrowheads="1"/>
            </p:cNvSpPr>
            <p:nvPr/>
          </p:nvSpPr>
          <p:spPr bwMode="auto">
            <a:xfrm>
              <a:off x="530225" y="3077344"/>
              <a:ext cx="534988" cy="227012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285133" name="Text Box 13"/>
            <p:cNvSpPr txBox="1">
              <a:spLocks noChangeArrowheads="1"/>
            </p:cNvSpPr>
            <p:nvPr/>
          </p:nvSpPr>
          <p:spPr bwMode="auto">
            <a:xfrm>
              <a:off x="1069975" y="2924944"/>
              <a:ext cx="5043488" cy="488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 dirty="0">
                  <a:solidFill>
                    <a:srgbClr val="3333CC"/>
                  </a:solidFill>
                  <a:cs typeface="+mn-cs"/>
                </a:rPr>
                <a:t>Beam power and machine protection</a:t>
              </a:r>
            </a:p>
          </p:txBody>
        </p:sp>
      </p:grpSp>
      <p:grpSp>
        <p:nvGrpSpPr>
          <p:cNvPr id="34820" name="Group 4"/>
          <p:cNvGrpSpPr>
            <a:grpSpLocks/>
          </p:cNvGrpSpPr>
          <p:nvPr/>
        </p:nvGrpSpPr>
        <p:grpSpPr bwMode="auto">
          <a:xfrm>
            <a:off x="530225" y="3003550"/>
            <a:ext cx="5114925" cy="488950"/>
            <a:chOff x="530225" y="3573016"/>
            <a:chExt cx="5114925" cy="488950"/>
          </a:xfrm>
        </p:grpSpPr>
        <p:sp>
          <p:nvSpPr>
            <p:cNvPr id="1285134" name="Rectangle 14"/>
            <p:cNvSpPr>
              <a:spLocks noChangeArrowheads="1"/>
            </p:cNvSpPr>
            <p:nvPr/>
          </p:nvSpPr>
          <p:spPr bwMode="auto">
            <a:xfrm>
              <a:off x="530225" y="3725416"/>
              <a:ext cx="534988" cy="22701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285135" name="Text Box 15"/>
            <p:cNvSpPr txBox="1">
              <a:spLocks noChangeArrowheads="1"/>
            </p:cNvSpPr>
            <p:nvPr/>
          </p:nvSpPr>
          <p:spPr bwMode="auto">
            <a:xfrm>
              <a:off x="1069975" y="3573016"/>
              <a:ext cx="4575175" cy="488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>
                  <a:solidFill>
                    <a:srgbClr val="3333CC"/>
                  </a:solidFill>
                  <a:cs typeface="+mn-cs"/>
                </a:rPr>
                <a:t>Collective effects and impedance</a:t>
              </a:r>
            </a:p>
          </p:txBody>
        </p:sp>
      </p:grpSp>
      <p:grpSp>
        <p:nvGrpSpPr>
          <p:cNvPr id="34821" name="Group 5"/>
          <p:cNvGrpSpPr>
            <a:grpSpLocks/>
          </p:cNvGrpSpPr>
          <p:nvPr/>
        </p:nvGrpSpPr>
        <p:grpSpPr bwMode="auto">
          <a:xfrm>
            <a:off x="530225" y="3870325"/>
            <a:ext cx="4968875" cy="488950"/>
            <a:chOff x="530225" y="4957763"/>
            <a:chExt cx="4968875" cy="488950"/>
          </a:xfrm>
        </p:grpSpPr>
        <p:sp>
          <p:nvSpPr>
            <p:cNvPr id="1285136" name="Rectangle 16"/>
            <p:cNvSpPr>
              <a:spLocks noChangeArrowheads="1"/>
            </p:cNvSpPr>
            <p:nvPr/>
          </p:nvSpPr>
          <p:spPr bwMode="auto">
            <a:xfrm>
              <a:off x="530225" y="5110163"/>
              <a:ext cx="534988" cy="22701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285137" name="Text Box 17"/>
            <p:cNvSpPr txBox="1">
              <a:spLocks noChangeArrowheads="1"/>
            </p:cNvSpPr>
            <p:nvPr/>
          </p:nvSpPr>
          <p:spPr bwMode="auto">
            <a:xfrm>
              <a:off x="1069975" y="4957763"/>
              <a:ext cx="4429125" cy="488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>
                  <a:solidFill>
                    <a:srgbClr val="3333CC"/>
                  </a:solidFill>
                  <a:cs typeface="+mn-cs"/>
                </a:rPr>
                <a:t>Triplet aperture and beam-beam</a:t>
              </a:r>
            </a:p>
          </p:txBody>
        </p:sp>
      </p:grpSp>
      <p:grpSp>
        <p:nvGrpSpPr>
          <p:cNvPr id="34822" name="Group 6"/>
          <p:cNvGrpSpPr>
            <a:grpSpLocks/>
          </p:cNvGrpSpPr>
          <p:nvPr/>
        </p:nvGrpSpPr>
        <p:grpSpPr bwMode="auto">
          <a:xfrm>
            <a:off x="530225" y="5607050"/>
            <a:ext cx="4260850" cy="492125"/>
            <a:chOff x="530225" y="5607050"/>
            <a:chExt cx="4261374" cy="492372"/>
          </a:xfrm>
        </p:grpSpPr>
        <p:sp>
          <p:nvSpPr>
            <p:cNvPr id="1285138" name="Rectangle 18"/>
            <p:cNvSpPr>
              <a:spLocks noChangeArrowheads="1"/>
            </p:cNvSpPr>
            <p:nvPr/>
          </p:nvSpPr>
          <p:spPr bwMode="auto">
            <a:xfrm>
              <a:off x="530225" y="5759526"/>
              <a:ext cx="535054" cy="227127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285139" name="Text Box 19"/>
            <p:cNvSpPr txBox="1">
              <a:spLocks noChangeArrowheads="1"/>
            </p:cNvSpPr>
            <p:nvPr/>
          </p:nvSpPr>
          <p:spPr bwMode="auto">
            <a:xfrm>
              <a:off x="1070041" y="5607050"/>
              <a:ext cx="3721558" cy="4923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 dirty="0">
                  <a:solidFill>
                    <a:srgbClr val="3333CC"/>
                  </a:solidFill>
                  <a:cs typeface="+mn-cs"/>
                </a:rPr>
                <a:t>Unintentional beam aborts</a:t>
              </a:r>
            </a:p>
          </p:txBody>
        </p:sp>
      </p:grpSp>
      <p:grpSp>
        <p:nvGrpSpPr>
          <p:cNvPr id="34823" name="Group 6"/>
          <p:cNvGrpSpPr>
            <a:grpSpLocks/>
          </p:cNvGrpSpPr>
          <p:nvPr/>
        </p:nvGrpSpPr>
        <p:grpSpPr bwMode="auto">
          <a:xfrm>
            <a:off x="539750" y="4738688"/>
            <a:ext cx="3492500" cy="488950"/>
            <a:chOff x="530225" y="5607050"/>
            <a:chExt cx="3492500" cy="488950"/>
          </a:xfrm>
        </p:grpSpPr>
        <p:sp>
          <p:nvSpPr>
            <p:cNvPr id="24" name="Rectangle 18"/>
            <p:cNvSpPr>
              <a:spLocks noChangeArrowheads="1"/>
            </p:cNvSpPr>
            <p:nvPr/>
          </p:nvSpPr>
          <p:spPr bwMode="auto">
            <a:xfrm>
              <a:off x="530225" y="5759450"/>
              <a:ext cx="534988" cy="227012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25" name="Text Box 19"/>
            <p:cNvSpPr txBox="1">
              <a:spLocks noChangeArrowheads="1"/>
            </p:cNvSpPr>
            <p:nvPr/>
          </p:nvSpPr>
          <p:spPr bwMode="auto">
            <a:xfrm>
              <a:off x="1069975" y="5607050"/>
              <a:ext cx="2952750" cy="488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>
                  <a:solidFill>
                    <a:srgbClr val="3333CC"/>
                  </a:solidFill>
                  <a:cs typeface="+mn-cs"/>
                </a:rPr>
                <a:t>Electron cloud effect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ChangeArrowheads="1"/>
          </p:cNvSpPr>
          <p:nvPr/>
        </p:nvSpPr>
        <p:spPr bwMode="auto">
          <a:xfrm>
            <a:off x="179388" y="896938"/>
            <a:ext cx="533400" cy="228600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de-DE"/>
          </a:p>
        </p:txBody>
      </p:sp>
      <p:sp>
        <p:nvSpPr>
          <p:cNvPr id="36866" name="Text Box 47"/>
          <p:cNvSpPr txBox="1">
            <a:spLocks noChangeArrowheads="1"/>
          </p:cNvSpPr>
          <p:nvPr/>
        </p:nvSpPr>
        <p:spPr bwMode="auto">
          <a:xfrm>
            <a:off x="827088" y="765175"/>
            <a:ext cx="6719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time varying field errors in super conducting magnets</a:t>
            </a:r>
          </a:p>
        </p:txBody>
      </p:sp>
      <p:sp>
        <p:nvSpPr>
          <p:cNvPr id="36867" name="Text Box 50" descr="Divot"/>
          <p:cNvSpPr txBox="1">
            <a:spLocks noChangeArrowheads="1"/>
          </p:cNvSpPr>
          <p:nvPr/>
        </p:nvSpPr>
        <p:spPr bwMode="auto">
          <a:xfrm>
            <a:off x="900113" y="1268413"/>
            <a:ext cx="39735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00CC00"/>
                </a:solidFill>
              </a:rPr>
              <a:t>Luca Bottura</a:t>
            </a:r>
            <a:r>
              <a:rPr lang="en-US" sz="1800">
                <a:solidFill>
                  <a:srgbClr val="00CC00"/>
                </a:solidFill>
              </a:rPr>
              <a:t> </a:t>
            </a:r>
            <a:r>
              <a:rPr lang="en-US">
                <a:solidFill>
                  <a:srgbClr val="00CC00"/>
                </a:solidFill>
              </a:rPr>
              <a:t>CERN, AT-MAS</a:t>
            </a:r>
          </a:p>
        </p:txBody>
      </p:sp>
      <p:sp>
        <p:nvSpPr>
          <p:cNvPr id="36868" name="Freeform 52"/>
          <p:cNvSpPr>
            <a:spLocks/>
          </p:cNvSpPr>
          <p:nvPr/>
        </p:nvSpPr>
        <p:spPr bwMode="auto">
          <a:xfrm>
            <a:off x="165100" y="2060575"/>
            <a:ext cx="15875" cy="3938588"/>
          </a:xfrm>
          <a:custGeom>
            <a:avLst/>
            <a:gdLst>
              <a:gd name="T0" fmla="*/ 0 w 10"/>
              <a:gd name="T1" fmla="*/ 0 h 2481"/>
              <a:gd name="T2" fmla="*/ 2147483647 w 10"/>
              <a:gd name="T3" fmla="*/ 2147483647 h 2481"/>
              <a:gd name="T4" fmla="*/ 0 60000 65536"/>
              <a:gd name="T5" fmla="*/ 0 60000 65536"/>
              <a:gd name="T6" fmla="*/ 0 w 10"/>
              <a:gd name="T7" fmla="*/ 0 h 2481"/>
              <a:gd name="T8" fmla="*/ 10 w 10"/>
              <a:gd name="T9" fmla="*/ 2481 h 248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0" h="2481">
                <a:moveTo>
                  <a:pt x="0" y="0"/>
                </a:moveTo>
                <a:lnTo>
                  <a:pt x="10" y="2481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 type="stealth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69" name="Line 53"/>
          <p:cNvSpPr>
            <a:spLocks noChangeShapeType="1"/>
          </p:cNvSpPr>
          <p:nvPr/>
        </p:nvSpPr>
        <p:spPr bwMode="auto">
          <a:xfrm>
            <a:off x="179388" y="6021388"/>
            <a:ext cx="36718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0" name="Freeform 54"/>
          <p:cNvSpPr>
            <a:spLocks/>
          </p:cNvSpPr>
          <p:nvPr/>
        </p:nvSpPr>
        <p:spPr bwMode="auto">
          <a:xfrm>
            <a:off x="177800" y="2133600"/>
            <a:ext cx="3568700" cy="3670300"/>
          </a:xfrm>
          <a:custGeom>
            <a:avLst/>
            <a:gdLst>
              <a:gd name="T0" fmla="*/ 0 w 2248"/>
              <a:gd name="T1" fmla="*/ 2147483647 h 2312"/>
              <a:gd name="T2" fmla="*/ 2147483647 w 2248"/>
              <a:gd name="T3" fmla="*/ 2147483647 h 2312"/>
              <a:gd name="T4" fmla="*/ 2147483647 w 2248"/>
              <a:gd name="T5" fmla="*/ 2147483647 h 2312"/>
              <a:gd name="T6" fmla="*/ 2147483647 w 2248"/>
              <a:gd name="T7" fmla="*/ 2147483647 h 2312"/>
              <a:gd name="T8" fmla="*/ 2147483647 w 2248"/>
              <a:gd name="T9" fmla="*/ 2147483647 h 2312"/>
              <a:gd name="T10" fmla="*/ 2147483647 w 2248"/>
              <a:gd name="T11" fmla="*/ 2147483647 h 2312"/>
              <a:gd name="T12" fmla="*/ 2147483647 w 2248"/>
              <a:gd name="T13" fmla="*/ 2147483647 h 2312"/>
              <a:gd name="T14" fmla="*/ 2147483647 w 2248"/>
              <a:gd name="T15" fmla="*/ 2147483647 h 2312"/>
              <a:gd name="T16" fmla="*/ 2147483647 w 2248"/>
              <a:gd name="T17" fmla="*/ 2147483647 h 2312"/>
              <a:gd name="T18" fmla="*/ 2147483647 w 2248"/>
              <a:gd name="T19" fmla="*/ 2147483647 h 2312"/>
              <a:gd name="T20" fmla="*/ 2147483647 w 2248"/>
              <a:gd name="T21" fmla="*/ 0 h 231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248"/>
              <a:gd name="T34" fmla="*/ 0 h 2312"/>
              <a:gd name="T35" fmla="*/ 2248 w 2248"/>
              <a:gd name="T36" fmla="*/ 2312 h 231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248" h="2312">
                <a:moveTo>
                  <a:pt x="0" y="16"/>
                </a:moveTo>
                <a:lnTo>
                  <a:pt x="328" y="2232"/>
                </a:lnTo>
                <a:lnTo>
                  <a:pt x="352" y="2312"/>
                </a:lnTo>
                <a:lnTo>
                  <a:pt x="448" y="2216"/>
                </a:lnTo>
                <a:lnTo>
                  <a:pt x="856" y="2216"/>
                </a:lnTo>
                <a:lnTo>
                  <a:pt x="1064" y="2176"/>
                </a:lnTo>
                <a:lnTo>
                  <a:pt x="1272" y="1936"/>
                </a:lnTo>
                <a:lnTo>
                  <a:pt x="1864" y="112"/>
                </a:lnTo>
                <a:lnTo>
                  <a:pt x="1936" y="32"/>
                </a:lnTo>
                <a:lnTo>
                  <a:pt x="2032" y="8"/>
                </a:lnTo>
                <a:lnTo>
                  <a:pt x="2248" y="0"/>
                </a:lnTo>
              </a:path>
            </a:pathLst>
          </a:custGeom>
          <a:noFill/>
          <a:ln w="28575">
            <a:solidFill>
              <a:srgbClr val="993366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1" name="Text Box 55" descr="Divot"/>
          <p:cNvSpPr txBox="1">
            <a:spLocks noChangeArrowheads="1"/>
          </p:cNvSpPr>
          <p:nvPr/>
        </p:nvSpPr>
        <p:spPr bwMode="auto">
          <a:xfrm>
            <a:off x="3511550" y="5516563"/>
            <a:ext cx="268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chemeClr val="tx1"/>
                </a:solidFill>
              </a:rPr>
              <a:t>t</a:t>
            </a:r>
          </a:p>
        </p:txBody>
      </p:sp>
      <p:sp>
        <p:nvSpPr>
          <p:cNvPr id="36872" name="Text Box 56" descr="Divot"/>
          <p:cNvSpPr txBox="1">
            <a:spLocks noChangeArrowheads="1"/>
          </p:cNvSpPr>
          <p:nvPr/>
        </p:nvSpPr>
        <p:spPr bwMode="auto">
          <a:xfrm>
            <a:off x="250825" y="1916113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chemeClr val="tx1"/>
                </a:solidFill>
              </a:rPr>
              <a:t>I</a:t>
            </a:r>
          </a:p>
        </p:txBody>
      </p:sp>
      <p:sp>
        <p:nvSpPr>
          <p:cNvPr id="36873" name="Text Box 57" descr="Divot"/>
          <p:cNvSpPr txBox="1">
            <a:spLocks noChangeArrowheads="1"/>
          </p:cNvSpPr>
          <p:nvPr/>
        </p:nvSpPr>
        <p:spPr bwMode="auto">
          <a:xfrm>
            <a:off x="107950" y="5661025"/>
            <a:ext cx="1035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tx1"/>
                </a:solidFill>
              </a:rPr>
              <a:t>192.1   A</a:t>
            </a:r>
          </a:p>
        </p:txBody>
      </p:sp>
      <p:sp>
        <p:nvSpPr>
          <p:cNvPr id="36874" name="Text Box 58" descr="Divot"/>
          <p:cNvSpPr txBox="1">
            <a:spLocks noChangeArrowheads="1"/>
          </p:cNvSpPr>
          <p:nvPr/>
        </p:nvSpPr>
        <p:spPr bwMode="auto">
          <a:xfrm>
            <a:off x="209550" y="2492375"/>
            <a:ext cx="920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tx1"/>
                </a:solidFill>
              </a:rPr>
              <a:t>11743A</a:t>
            </a:r>
          </a:p>
        </p:txBody>
      </p:sp>
      <p:sp>
        <p:nvSpPr>
          <p:cNvPr id="36875" name="Text Box 59" descr="Divot"/>
          <p:cNvSpPr txBox="1">
            <a:spLocks noChangeArrowheads="1"/>
          </p:cNvSpPr>
          <p:nvPr/>
        </p:nvSpPr>
        <p:spPr bwMode="auto">
          <a:xfrm>
            <a:off x="971550" y="5373688"/>
            <a:ext cx="8636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tx1"/>
                </a:solidFill>
              </a:rPr>
              <a:t>769.1A</a:t>
            </a:r>
          </a:p>
        </p:txBody>
      </p:sp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52400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 dirty="0" smtClean="0">
                <a:solidFill>
                  <a:srgbClr val="FF0000"/>
                </a:solidFill>
                <a:cs typeface="+mj-cs"/>
              </a:rPr>
              <a:t>LHC Challenges: Magnet Field Errors</a:t>
            </a:r>
            <a:endParaRPr lang="en-US" sz="4400" u="sng" dirty="0" smtClean="0">
              <a:solidFill>
                <a:srgbClr val="FF0000"/>
              </a:solidFill>
              <a:cs typeface="+mj-cs"/>
            </a:endParaRPr>
          </a:p>
        </p:txBody>
      </p:sp>
      <p:pic>
        <p:nvPicPr>
          <p:cNvPr id="3" name="MBP2N1_Field2D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23928" y="2118628"/>
            <a:ext cx="5131845" cy="3902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0" descr="lhc-cell-compa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1247775"/>
            <a:ext cx="842962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5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52400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 dirty="0" smtClean="0">
                <a:solidFill>
                  <a:srgbClr val="FF0000"/>
                </a:solidFill>
                <a:cs typeface="+mj-cs"/>
              </a:rPr>
              <a:t>LHC Challenges: Magnet Field Errors</a:t>
            </a:r>
            <a:endParaRPr lang="en-US" sz="4400" u="sng" dirty="0" smtClean="0">
              <a:solidFill>
                <a:srgbClr val="FF0000"/>
              </a:solidFill>
              <a:cs typeface="+mj-cs"/>
            </a:endParaRPr>
          </a:p>
        </p:txBody>
      </p:sp>
      <p:sp>
        <p:nvSpPr>
          <p:cNvPr id="1185795" name="Rectangle 3"/>
          <p:cNvSpPr>
            <a:spLocks noChangeArrowheads="1"/>
          </p:cNvSpPr>
          <p:nvPr/>
        </p:nvSpPr>
        <p:spPr bwMode="auto">
          <a:xfrm>
            <a:off x="420688" y="914400"/>
            <a:ext cx="534987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185798" name="Text Box 6"/>
          <p:cNvSpPr txBox="1">
            <a:spLocks noChangeArrowheads="1"/>
          </p:cNvSpPr>
          <p:nvPr/>
        </p:nvSpPr>
        <p:spPr bwMode="auto">
          <a:xfrm>
            <a:off x="1033463" y="762000"/>
            <a:ext cx="765968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the LHC features 112 circuits / beam (+ orbit correctors)</a:t>
            </a:r>
          </a:p>
        </p:txBody>
      </p:sp>
      <p:pic>
        <p:nvPicPr>
          <p:cNvPr id="38917" name="Picture 11" descr="PAQ_Tunnel_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448050"/>
            <a:ext cx="34290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5804" name="Rectangle 12"/>
          <p:cNvSpPr>
            <a:spLocks noChangeArrowheads="1"/>
          </p:cNvSpPr>
          <p:nvPr/>
        </p:nvSpPr>
        <p:spPr bwMode="auto">
          <a:xfrm>
            <a:off x="457200" y="374650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185805" name="Text Box 13"/>
          <p:cNvSpPr txBox="1">
            <a:spLocks noChangeArrowheads="1"/>
          </p:cNvSpPr>
          <p:nvPr/>
        </p:nvSpPr>
        <p:spPr bwMode="auto">
          <a:xfrm>
            <a:off x="1069975" y="3594100"/>
            <a:ext cx="3952875" cy="128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all magnet circuits </a:t>
            </a:r>
          </a:p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are tested before and during </a:t>
            </a:r>
          </a:p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installation</a:t>
            </a:r>
          </a:p>
        </p:txBody>
      </p:sp>
      <p:sp>
        <p:nvSpPr>
          <p:cNvPr id="1185808" name="Rectangle 16"/>
          <p:cNvSpPr>
            <a:spLocks noChangeArrowheads="1"/>
          </p:cNvSpPr>
          <p:nvPr/>
        </p:nvSpPr>
        <p:spPr bwMode="auto">
          <a:xfrm>
            <a:off x="514350" y="5330825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185809" name="Text Box 17"/>
          <p:cNvSpPr txBox="1">
            <a:spLocks noChangeArrowheads="1"/>
          </p:cNvSpPr>
          <p:nvPr/>
        </p:nvSpPr>
        <p:spPr bwMode="auto">
          <a:xfrm>
            <a:off x="1127125" y="5178425"/>
            <a:ext cx="40354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adjustments during operation</a:t>
            </a:r>
            <a:endParaRPr lang="en-US" sz="2600">
              <a:solidFill>
                <a:srgbClr val="008000"/>
              </a:solidFill>
              <a:cs typeface="+mn-cs"/>
            </a:endParaRPr>
          </a:p>
        </p:txBody>
      </p:sp>
      <p:sp>
        <p:nvSpPr>
          <p:cNvPr id="1185811" name="Text Box 19"/>
          <p:cNvSpPr txBox="1">
            <a:spLocks noChangeArrowheads="1"/>
          </p:cNvSpPr>
          <p:nvPr/>
        </p:nvSpPr>
        <p:spPr bwMode="auto">
          <a:xfrm>
            <a:off x="90488" y="5638800"/>
            <a:ext cx="56261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008000"/>
                </a:solidFill>
                <a:cs typeface="+mn-cs"/>
                <a:sym typeface="Wingdings" charset="0"/>
              </a:rPr>
              <a:t> non-destructive beam instrumentation</a:t>
            </a:r>
            <a:endParaRPr lang="en-US" sz="2600">
              <a:solidFill>
                <a:srgbClr val="008000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18" descr="Pictur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676400"/>
            <a:ext cx="6781800" cy="445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3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 smtClean="0">
                <a:solidFill>
                  <a:srgbClr val="FF0000"/>
                </a:solidFill>
                <a:cs typeface="+mj-cs"/>
              </a:rPr>
              <a:t>LHC Challenges: Beam Power</a:t>
            </a:r>
          </a:p>
        </p:txBody>
      </p:sp>
      <p:sp>
        <p:nvSpPr>
          <p:cNvPr id="1193987" name="Rectangle 3"/>
          <p:cNvSpPr>
            <a:spLocks noChangeArrowheads="1"/>
          </p:cNvSpPr>
          <p:nvPr/>
        </p:nvSpPr>
        <p:spPr bwMode="auto">
          <a:xfrm>
            <a:off x="76200" y="1100138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193990" name="Text Box 6"/>
          <p:cNvSpPr txBox="1">
            <a:spLocks noChangeArrowheads="1"/>
          </p:cNvSpPr>
          <p:nvPr/>
        </p:nvSpPr>
        <p:spPr bwMode="auto">
          <a:xfrm>
            <a:off x="685800" y="990600"/>
            <a:ext cx="3979863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Unprecedented beam power:</a:t>
            </a:r>
          </a:p>
        </p:txBody>
      </p:sp>
      <p:sp>
        <p:nvSpPr>
          <p:cNvPr id="1193991" name="Text Box 7"/>
          <p:cNvSpPr txBox="1">
            <a:spLocks noChangeArrowheads="1"/>
          </p:cNvSpPr>
          <p:nvPr/>
        </p:nvSpPr>
        <p:spPr bwMode="auto">
          <a:xfrm>
            <a:off x="152400" y="1524000"/>
            <a:ext cx="381000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buFont typeface="Wingdings" charset="0"/>
              <a:buChar char="è"/>
              <a:defRPr/>
            </a:pPr>
            <a:r>
              <a:rPr lang="en-US" dirty="0">
                <a:solidFill>
                  <a:srgbClr val="FF0000"/>
                </a:solidFill>
                <a:cs typeface="+mn-cs"/>
              </a:rPr>
              <a:t> potential equipment </a:t>
            </a:r>
          </a:p>
          <a:p>
            <a:pPr algn="l" eaLnBrk="1" hangingPunct="1"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cs typeface="+mn-cs"/>
              </a:rPr>
              <a:t>     damage in case </a:t>
            </a:r>
          </a:p>
          <a:p>
            <a:pPr algn="l" eaLnBrk="1" hangingPunct="1"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cs typeface="+mn-cs"/>
              </a:rPr>
              <a:t>     of failures </a:t>
            </a:r>
          </a:p>
          <a:p>
            <a:pPr algn="l" eaLnBrk="1" hangingPunct="1"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cs typeface="+mn-cs"/>
              </a:rPr>
              <a:t>     during </a:t>
            </a:r>
          </a:p>
          <a:p>
            <a:pPr algn="l" eaLnBrk="1" hangingPunct="1"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cs typeface="+mn-cs"/>
              </a:rPr>
              <a:t>     </a:t>
            </a:r>
            <a:r>
              <a:rPr lang="en-US" dirty="0">
                <a:solidFill>
                  <a:srgbClr val="FF0000"/>
                </a:solidFill>
                <a:cs typeface="+mn-cs"/>
              </a:rPr>
              <a:t>operation</a:t>
            </a:r>
          </a:p>
          <a:p>
            <a:pPr algn="l" eaLnBrk="1" hangingPunct="1">
              <a:buFont typeface="Wingdings" charset="0"/>
              <a:buNone/>
              <a:defRPr/>
            </a:pPr>
            <a:endParaRPr lang="en-US" dirty="0">
              <a:solidFill>
                <a:srgbClr val="FF0000"/>
              </a:solidFill>
              <a:cs typeface="+mn-cs"/>
            </a:endParaRPr>
          </a:p>
          <a:p>
            <a:pPr algn="l" eaLnBrk="1" hangingPunct="1">
              <a:buFont typeface="Wingdings" charset="0"/>
              <a:buChar char="è"/>
              <a:defRPr/>
            </a:pPr>
            <a:r>
              <a:rPr lang="en-US" dirty="0">
                <a:solidFill>
                  <a:srgbClr val="FF0000"/>
                </a:solidFill>
                <a:cs typeface="+mn-cs"/>
              </a:rPr>
              <a:t> </a:t>
            </a:r>
            <a:r>
              <a:rPr lang="en-US" dirty="0">
                <a:solidFill>
                  <a:srgbClr val="FF0000"/>
                </a:solidFill>
                <a:cs typeface="+mn-cs"/>
              </a:rPr>
              <a:t>In </a:t>
            </a:r>
            <a:r>
              <a:rPr lang="en-US" dirty="0">
                <a:solidFill>
                  <a:srgbClr val="FF0000"/>
                </a:solidFill>
                <a:cs typeface="+mn-cs"/>
              </a:rPr>
              <a:t>case of </a:t>
            </a:r>
          </a:p>
          <a:p>
            <a:pPr algn="l" eaLnBrk="1" hangingPunct="1"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cs typeface="+mn-cs"/>
              </a:rPr>
              <a:t>     failure the </a:t>
            </a:r>
          </a:p>
          <a:p>
            <a:pPr algn="l" eaLnBrk="1" hangingPunct="1"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cs typeface="+mn-cs"/>
              </a:rPr>
              <a:t>     beam must </a:t>
            </a:r>
          </a:p>
          <a:p>
            <a:pPr algn="l" eaLnBrk="1" hangingPunct="1"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cs typeface="+mn-cs"/>
              </a:rPr>
              <a:t>     never reach </a:t>
            </a:r>
          </a:p>
          <a:p>
            <a:pPr algn="l" eaLnBrk="1" hangingPunct="1"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cs typeface="+mn-cs"/>
              </a:rPr>
              <a:t>     sensitive </a:t>
            </a:r>
          </a:p>
          <a:p>
            <a:pPr algn="l" eaLnBrk="1" hangingPunct="1"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cs typeface="+mn-cs"/>
              </a:rPr>
              <a:t>     equipment</a:t>
            </a:r>
            <a:r>
              <a:rPr lang="en-US" dirty="0">
                <a:solidFill>
                  <a:srgbClr val="FF0000"/>
                </a:solidFill>
                <a:cs typeface="+mn-cs"/>
              </a:rPr>
              <a:t>!</a:t>
            </a:r>
            <a:endParaRPr lang="en-US" dirty="0">
              <a:solidFill>
                <a:srgbClr val="FF0000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 dirty="0" smtClean="0">
                <a:solidFill>
                  <a:srgbClr val="FF0000"/>
                </a:solidFill>
                <a:cs typeface="+mj-cs"/>
              </a:rPr>
              <a:t>LHC Challenges: Quench Protection</a:t>
            </a:r>
            <a:endParaRPr lang="en-US" sz="4400" u="sng" dirty="0" smtClean="0">
              <a:solidFill>
                <a:srgbClr val="FF0000"/>
              </a:solidFill>
              <a:cs typeface="+mj-cs"/>
            </a:endParaRPr>
          </a:p>
        </p:txBody>
      </p:sp>
      <p:sp>
        <p:nvSpPr>
          <p:cNvPr id="1295363" name="Rectangle 3"/>
          <p:cNvSpPr>
            <a:spLocks noChangeArrowheads="1"/>
          </p:cNvSpPr>
          <p:nvPr/>
        </p:nvSpPr>
        <p:spPr bwMode="auto">
          <a:xfrm>
            <a:off x="227013" y="1068388"/>
            <a:ext cx="534987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95365" name="Text Box 5"/>
          <p:cNvSpPr txBox="1">
            <a:spLocks noChangeArrowheads="1"/>
          </p:cNvSpPr>
          <p:nvPr/>
        </p:nvSpPr>
        <p:spPr bwMode="auto">
          <a:xfrm>
            <a:off x="896938" y="958850"/>
            <a:ext cx="239395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Magnet Quench:</a:t>
            </a:r>
          </a:p>
        </p:txBody>
      </p:sp>
      <p:sp>
        <p:nvSpPr>
          <p:cNvPr id="1295373" name="Rectangle 13"/>
          <p:cNvSpPr>
            <a:spLocks noChangeArrowheads="1"/>
          </p:cNvSpPr>
          <p:nvPr/>
        </p:nvSpPr>
        <p:spPr bwMode="auto">
          <a:xfrm>
            <a:off x="228600" y="3506788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95374" name="Text Box 14"/>
          <p:cNvSpPr txBox="1">
            <a:spLocks noChangeArrowheads="1"/>
          </p:cNvSpPr>
          <p:nvPr/>
        </p:nvSpPr>
        <p:spPr bwMode="auto">
          <a:xfrm>
            <a:off x="898525" y="3397250"/>
            <a:ext cx="42164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Quench level: </a:t>
            </a:r>
            <a:r>
              <a:rPr lang="en-US" sz="2600">
                <a:solidFill>
                  <a:schemeClr val="tx1"/>
                </a:solidFill>
                <a:cs typeface="+mn-cs"/>
              </a:rPr>
              <a:t>N</a:t>
            </a:r>
            <a:r>
              <a:rPr lang="en-US" sz="2600" baseline="-25000">
                <a:solidFill>
                  <a:schemeClr val="tx1"/>
                </a:solidFill>
                <a:cs typeface="+mn-cs"/>
              </a:rPr>
              <a:t>lost</a:t>
            </a:r>
            <a:r>
              <a:rPr lang="en-US" sz="2600">
                <a:solidFill>
                  <a:schemeClr val="tx1"/>
                </a:solidFill>
                <a:cs typeface="+mn-cs"/>
              </a:rPr>
              <a:t> &lt; 7 10</a:t>
            </a:r>
            <a:r>
              <a:rPr lang="en-US" sz="2600" baseline="30000">
                <a:solidFill>
                  <a:schemeClr val="tx1"/>
                </a:solidFill>
                <a:cs typeface="+mn-cs"/>
              </a:rPr>
              <a:t>8</a:t>
            </a:r>
            <a:r>
              <a:rPr lang="en-US" sz="2600">
                <a:solidFill>
                  <a:schemeClr val="tx1"/>
                </a:solidFill>
                <a:cs typeface="+mn-cs"/>
              </a:rPr>
              <a:t> m</a:t>
            </a:r>
            <a:r>
              <a:rPr lang="en-US" sz="2600" baseline="30000">
                <a:solidFill>
                  <a:schemeClr val="tx1"/>
                </a:solidFill>
                <a:cs typeface="+mn-cs"/>
              </a:rPr>
              <a:t>-1</a:t>
            </a:r>
            <a:endParaRPr lang="en-US" sz="2600">
              <a:solidFill>
                <a:schemeClr val="tx1"/>
              </a:solidFill>
              <a:cs typeface="+mn-cs"/>
            </a:endParaRPr>
          </a:p>
        </p:txBody>
      </p:sp>
      <p:sp>
        <p:nvSpPr>
          <p:cNvPr id="1295375" name="Text Box 15"/>
          <p:cNvSpPr txBox="1">
            <a:spLocks noChangeArrowheads="1"/>
          </p:cNvSpPr>
          <p:nvPr/>
        </p:nvSpPr>
        <p:spPr bwMode="auto">
          <a:xfrm>
            <a:off x="706438" y="4876800"/>
            <a:ext cx="8045450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buFont typeface="Wingdings" charset="0"/>
              <a:buChar char="è"/>
              <a:defRPr/>
            </a:pPr>
            <a:r>
              <a:rPr lang="en-US" sz="2600" dirty="0">
                <a:solidFill>
                  <a:srgbClr val="FF0000"/>
                </a:solidFill>
                <a:cs typeface="+mn-cs"/>
                <a:sym typeface="Wingdings" charset="0"/>
              </a:rPr>
              <a:t> requires collimation during all operation stages!</a:t>
            </a:r>
          </a:p>
          <a:p>
            <a:pPr algn="l" eaLnBrk="1" hangingPunct="1">
              <a:buFont typeface="Wingdings" charset="0"/>
              <a:buNone/>
              <a:defRPr/>
            </a:pPr>
            <a:endParaRPr lang="en-US" sz="2600" dirty="0">
              <a:solidFill>
                <a:srgbClr val="FF0000"/>
              </a:solidFill>
              <a:cs typeface="+mn-cs"/>
              <a:sym typeface="Wingdings" charset="0"/>
            </a:endParaRPr>
          </a:p>
          <a:p>
            <a:pPr algn="l" eaLnBrk="1" hangingPunct="1">
              <a:buFont typeface="Wingdings" charset="0"/>
              <a:buChar char="è"/>
              <a:defRPr/>
            </a:pPr>
            <a:r>
              <a:rPr lang="en-US" sz="2600" dirty="0">
                <a:solidFill>
                  <a:srgbClr val="FF0000"/>
                </a:solidFill>
                <a:cs typeface="+mn-cs"/>
                <a:sym typeface="Wingdings" charset="0"/>
              </a:rPr>
              <a:t> requires good optic and orbit control! feedback loops</a:t>
            </a:r>
            <a:endParaRPr lang="en-US" sz="2600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1295377" name="Text Box 17"/>
          <p:cNvSpPr txBox="1">
            <a:spLocks noChangeArrowheads="1"/>
          </p:cNvSpPr>
          <p:nvPr/>
        </p:nvSpPr>
        <p:spPr bwMode="auto">
          <a:xfrm>
            <a:off x="2438400" y="1644650"/>
            <a:ext cx="59594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FF0000"/>
                </a:solidFill>
                <a:cs typeface="+mn-cs"/>
                <a:sym typeface="Wingdings" charset="0"/>
              </a:rPr>
              <a:t> beam abort  several hours of recovery</a:t>
            </a:r>
            <a:endParaRPr lang="en-US" sz="2600">
              <a:solidFill>
                <a:srgbClr val="FF0000"/>
              </a:solidFill>
              <a:cs typeface="+mn-cs"/>
            </a:endParaRPr>
          </a:p>
        </p:txBody>
      </p:sp>
      <p:sp>
        <p:nvSpPr>
          <p:cNvPr id="1295378" name="Rectangle 18"/>
          <p:cNvSpPr>
            <a:spLocks noChangeArrowheads="1"/>
          </p:cNvSpPr>
          <p:nvPr/>
        </p:nvSpPr>
        <p:spPr bwMode="auto">
          <a:xfrm>
            <a:off x="228600" y="2547938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95379" name="Text Box 19"/>
          <p:cNvSpPr txBox="1">
            <a:spLocks noChangeArrowheads="1"/>
          </p:cNvSpPr>
          <p:nvPr/>
        </p:nvSpPr>
        <p:spPr bwMode="auto">
          <a:xfrm>
            <a:off x="898525" y="2438400"/>
            <a:ext cx="80295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LHC nominal beam intensity:   </a:t>
            </a:r>
            <a:r>
              <a:rPr lang="en-US" sz="2600">
                <a:solidFill>
                  <a:schemeClr val="tx1"/>
                </a:solidFill>
                <a:cs typeface="+mn-cs"/>
              </a:rPr>
              <a:t>I = 0.5A  =&gt; 3 10</a:t>
            </a:r>
            <a:r>
              <a:rPr lang="en-US" sz="2600" baseline="30000">
                <a:solidFill>
                  <a:schemeClr val="tx1"/>
                </a:solidFill>
                <a:cs typeface="+mn-cs"/>
              </a:rPr>
              <a:t>14</a:t>
            </a:r>
            <a:r>
              <a:rPr lang="en-US" sz="2600">
                <a:solidFill>
                  <a:schemeClr val="tx1"/>
                </a:solidFill>
                <a:cs typeface="+mn-cs"/>
              </a:rPr>
              <a:t> p /beam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  <p:sp>
        <p:nvSpPr>
          <p:cNvPr id="1295380" name="Text Box 20"/>
          <p:cNvSpPr txBox="1">
            <a:spLocks noChangeArrowheads="1"/>
          </p:cNvSpPr>
          <p:nvPr/>
        </p:nvSpPr>
        <p:spPr bwMode="auto">
          <a:xfrm>
            <a:off x="5478463" y="3397250"/>
            <a:ext cx="252253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FF0000"/>
                </a:solidFill>
                <a:cs typeface="+mn-cs"/>
                <a:sym typeface="Wingdings" charset="0"/>
              </a:rPr>
              <a:t> 2.2 10</a:t>
            </a:r>
            <a:r>
              <a:rPr lang="en-US" sz="2600" baseline="30000">
                <a:solidFill>
                  <a:srgbClr val="FF0000"/>
                </a:solidFill>
                <a:cs typeface="+mn-cs"/>
              </a:rPr>
              <a:t>-6</a:t>
            </a:r>
            <a:r>
              <a:rPr lang="en-US" sz="2600">
                <a:solidFill>
                  <a:srgbClr val="FF0000"/>
                </a:solidFill>
                <a:cs typeface="+mn-cs"/>
                <a:sym typeface="Wingdings" charset="0"/>
              </a:rPr>
              <a:t> N</a:t>
            </a:r>
            <a:r>
              <a:rPr lang="en-US" sz="2600" baseline="-25000">
                <a:solidFill>
                  <a:srgbClr val="FF0000"/>
                </a:solidFill>
                <a:cs typeface="+mn-cs"/>
              </a:rPr>
              <a:t>beam</a:t>
            </a:r>
            <a:r>
              <a:rPr lang="en-US" sz="2600">
                <a:solidFill>
                  <a:srgbClr val="FF0000"/>
                </a:solidFill>
                <a:cs typeface="+mn-cs"/>
                <a:sym typeface="Wingdings" charset="0"/>
              </a:rPr>
              <a:t>!</a:t>
            </a:r>
            <a:endParaRPr lang="en-US" sz="2600">
              <a:solidFill>
                <a:srgbClr val="FF0000"/>
              </a:solidFill>
              <a:cs typeface="+mn-cs"/>
            </a:endParaRPr>
          </a:p>
        </p:txBody>
      </p:sp>
      <p:sp>
        <p:nvSpPr>
          <p:cNvPr id="1295381" name="Text Box 21"/>
          <p:cNvSpPr txBox="1">
            <a:spLocks noChangeArrowheads="1"/>
          </p:cNvSpPr>
          <p:nvPr/>
        </p:nvSpPr>
        <p:spPr bwMode="auto">
          <a:xfrm>
            <a:off x="228600" y="4114800"/>
            <a:ext cx="78692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2"/>
                </a:solidFill>
                <a:cs typeface="+mn-cs"/>
                <a:sym typeface="Wingdings" charset="0"/>
              </a:rPr>
              <a:t>(compared to 20% to 30% in other superconducting rings)</a:t>
            </a:r>
            <a:endParaRPr lang="en-US" sz="2600">
              <a:solidFill>
                <a:srgbClr val="FF0000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400" u="sng" smtClean="0">
                <a:solidFill>
                  <a:srgbClr val="FF0000"/>
                </a:solidFill>
                <a:cs typeface="+mj-cs"/>
              </a:rPr>
              <a:t>Contents</a:t>
            </a:r>
          </a:p>
        </p:txBody>
      </p:sp>
      <p:grpSp>
        <p:nvGrpSpPr>
          <p:cNvPr id="11266" name="Group 1"/>
          <p:cNvGrpSpPr>
            <a:grpSpLocks/>
          </p:cNvGrpSpPr>
          <p:nvPr/>
        </p:nvGrpSpPr>
        <p:grpSpPr bwMode="auto">
          <a:xfrm>
            <a:off x="457200" y="1052513"/>
            <a:ext cx="2428875" cy="488950"/>
            <a:chOff x="457200" y="1143000"/>
            <a:chExt cx="2428875" cy="488950"/>
          </a:xfrm>
        </p:grpSpPr>
        <p:sp>
          <p:nvSpPr>
            <p:cNvPr id="1172483" name="Rectangle 3"/>
            <p:cNvSpPr>
              <a:spLocks noChangeArrowheads="1"/>
            </p:cNvSpPr>
            <p:nvPr/>
          </p:nvSpPr>
          <p:spPr bwMode="auto">
            <a:xfrm>
              <a:off x="457200" y="1295400"/>
              <a:ext cx="534988" cy="227012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172487" name="Text Box 7"/>
            <p:cNvSpPr txBox="1">
              <a:spLocks noChangeArrowheads="1"/>
            </p:cNvSpPr>
            <p:nvPr/>
          </p:nvSpPr>
          <p:spPr bwMode="auto">
            <a:xfrm>
              <a:off x="1069975" y="1143000"/>
              <a:ext cx="1816100" cy="488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 dirty="0">
                  <a:solidFill>
                    <a:srgbClr val="3333CC"/>
                  </a:solidFill>
                  <a:cs typeface="+mn-cs"/>
                </a:rPr>
                <a:t>Introduction</a:t>
              </a:r>
            </a:p>
          </p:txBody>
        </p:sp>
      </p:grpSp>
      <p:grpSp>
        <p:nvGrpSpPr>
          <p:cNvPr id="11267" name="Group 4"/>
          <p:cNvGrpSpPr>
            <a:grpSpLocks/>
          </p:cNvGrpSpPr>
          <p:nvPr/>
        </p:nvGrpSpPr>
        <p:grpSpPr bwMode="auto">
          <a:xfrm>
            <a:off x="457200" y="2541588"/>
            <a:ext cx="5995988" cy="488950"/>
            <a:chOff x="457200" y="4387850"/>
            <a:chExt cx="5995988" cy="488950"/>
          </a:xfrm>
        </p:grpSpPr>
        <p:sp>
          <p:nvSpPr>
            <p:cNvPr id="1172493" name="Rectangle 13"/>
            <p:cNvSpPr>
              <a:spLocks noChangeArrowheads="1"/>
            </p:cNvSpPr>
            <p:nvPr/>
          </p:nvSpPr>
          <p:spPr bwMode="auto">
            <a:xfrm>
              <a:off x="457200" y="4540250"/>
              <a:ext cx="534988" cy="227012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172494" name="Text Box 14"/>
            <p:cNvSpPr txBox="1">
              <a:spLocks noChangeArrowheads="1"/>
            </p:cNvSpPr>
            <p:nvPr/>
          </p:nvSpPr>
          <p:spPr bwMode="auto">
            <a:xfrm>
              <a:off x="1069975" y="4387850"/>
              <a:ext cx="5383213" cy="488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 dirty="0">
                  <a:solidFill>
                    <a:srgbClr val="3333CC"/>
                  </a:solidFill>
                  <a:cs typeface="+mn-cs"/>
                </a:rPr>
                <a:t>Main challenges for the LHC operation</a:t>
              </a:r>
            </a:p>
          </p:txBody>
        </p:sp>
      </p:grpSp>
      <p:grpSp>
        <p:nvGrpSpPr>
          <p:cNvPr id="11268" name="Group 5"/>
          <p:cNvGrpSpPr>
            <a:grpSpLocks/>
          </p:cNvGrpSpPr>
          <p:nvPr/>
        </p:nvGrpSpPr>
        <p:grpSpPr bwMode="auto">
          <a:xfrm>
            <a:off x="457200" y="4781550"/>
            <a:ext cx="4833938" cy="492125"/>
            <a:chOff x="457200" y="5226050"/>
            <a:chExt cx="4834762" cy="492619"/>
          </a:xfrm>
        </p:grpSpPr>
        <p:sp>
          <p:nvSpPr>
            <p:cNvPr id="1172495" name="Rectangle 15"/>
            <p:cNvSpPr>
              <a:spLocks noChangeArrowheads="1"/>
            </p:cNvSpPr>
            <p:nvPr/>
          </p:nvSpPr>
          <p:spPr bwMode="auto">
            <a:xfrm>
              <a:off x="457200" y="5378603"/>
              <a:ext cx="535079" cy="227241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172496" name="Text Box 16"/>
            <p:cNvSpPr txBox="1">
              <a:spLocks noChangeArrowheads="1"/>
            </p:cNvSpPr>
            <p:nvPr/>
          </p:nvSpPr>
          <p:spPr bwMode="auto">
            <a:xfrm>
              <a:off x="1070079" y="5226050"/>
              <a:ext cx="4221883" cy="4926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 dirty="0">
                  <a:solidFill>
                    <a:srgbClr val="3333CC"/>
                  </a:solidFill>
                </a:rPr>
                <a:t>HL-LHC Upgrade Ingredients</a:t>
              </a:r>
            </a:p>
          </p:txBody>
        </p:sp>
      </p:grpSp>
      <p:grpSp>
        <p:nvGrpSpPr>
          <p:cNvPr id="11269" name="Group 3"/>
          <p:cNvGrpSpPr>
            <a:grpSpLocks/>
          </p:cNvGrpSpPr>
          <p:nvPr/>
        </p:nvGrpSpPr>
        <p:grpSpPr bwMode="auto">
          <a:xfrm>
            <a:off x="457200" y="1797050"/>
            <a:ext cx="6508750" cy="488950"/>
            <a:chOff x="457200" y="2711450"/>
            <a:chExt cx="6508750" cy="488950"/>
          </a:xfrm>
        </p:grpSpPr>
        <p:sp>
          <p:nvSpPr>
            <p:cNvPr id="1172497" name="Rectangle 17"/>
            <p:cNvSpPr>
              <a:spLocks noChangeArrowheads="1"/>
            </p:cNvSpPr>
            <p:nvPr/>
          </p:nvSpPr>
          <p:spPr bwMode="auto">
            <a:xfrm>
              <a:off x="457200" y="2863850"/>
              <a:ext cx="534988" cy="22701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172498" name="Text Box 18"/>
            <p:cNvSpPr txBox="1">
              <a:spLocks noChangeArrowheads="1"/>
            </p:cNvSpPr>
            <p:nvPr/>
          </p:nvSpPr>
          <p:spPr bwMode="auto">
            <a:xfrm>
              <a:off x="1069975" y="2711450"/>
              <a:ext cx="5895975" cy="488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 dirty="0">
                  <a:solidFill>
                    <a:srgbClr val="3333CC"/>
                  </a:solidFill>
                  <a:cs typeface="+mn-cs"/>
                </a:rPr>
                <a:t>LHC layout overview and main parameters</a:t>
              </a:r>
            </a:p>
          </p:txBody>
        </p:sp>
      </p:grpSp>
      <p:grpSp>
        <p:nvGrpSpPr>
          <p:cNvPr id="11270" name="Group 2"/>
          <p:cNvGrpSpPr>
            <a:grpSpLocks/>
          </p:cNvGrpSpPr>
          <p:nvPr/>
        </p:nvGrpSpPr>
        <p:grpSpPr bwMode="auto">
          <a:xfrm>
            <a:off x="457200" y="3286125"/>
            <a:ext cx="4632325" cy="492125"/>
            <a:chOff x="457200" y="1873250"/>
            <a:chExt cx="4631681" cy="492372"/>
          </a:xfrm>
        </p:grpSpPr>
        <p:sp>
          <p:nvSpPr>
            <p:cNvPr id="1172499" name="Rectangle 19"/>
            <p:cNvSpPr>
              <a:spLocks noChangeArrowheads="1"/>
            </p:cNvSpPr>
            <p:nvPr/>
          </p:nvSpPr>
          <p:spPr bwMode="auto">
            <a:xfrm>
              <a:off x="457200" y="2025726"/>
              <a:ext cx="534914" cy="227127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172500" name="Text Box 20"/>
            <p:cNvSpPr txBox="1">
              <a:spLocks noChangeArrowheads="1"/>
            </p:cNvSpPr>
            <p:nvPr/>
          </p:nvSpPr>
          <p:spPr bwMode="auto">
            <a:xfrm>
              <a:off x="1069890" y="1873250"/>
              <a:ext cx="4018991" cy="4923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 dirty="0">
                  <a:solidFill>
                    <a:srgbClr val="3333CC"/>
                  </a:solidFill>
                  <a:cs typeface="+mn-cs"/>
                </a:rPr>
                <a:t>LHC Performance Summary</a:t>
              </a:r>
            </a:p>
          </p:txBody>
        </p:sp>
      </p:grpSp>
      <p:grpSp>
        <p:nvGrpSpPr>
          <p:cNvPr id="11271" name="Group 2"/>
          <p:cNvGrpSpPr>
            <a:grpSpLocks/>
          </p:cNvGrpSpPr>
          <p:nvPr/>
        </p:nvGrpSpPr>
        <p:grpSpPr bwMode="auto">
          <a:xfrm>
            <a:off x="452438" y="4033838"/>
            <a:ext cx="4592637" cy="492125"/>
            <a:chOff x="457200" y="1873250"/>
            <a:chExt cx="4593096" cy="492372"/>
          </a:xfrm>
        </p:grpSpPr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457200" y="2025726"/>
              <a:ext cx="535040" cy="227126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24" name="Text Box 20"/>
            <p:cNvSpPr txBox="1">
              <a:spLocks noChangeArrowheads="1"/>
            </p:cNvSpPr>
            <p:nvPr/>
          </p:nvSpPr>
          <p:spPr bwMode="auto">
            <a:xfrm>
              <a:off x="1070036" y="1873250"/>
              <a:ext cx="3980260" cy="4923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 dirty="0">
                  <a:solidFill>
                    <a:srgbClr val="3333CC"/>
                  </a:solidFill>
                  <a:cs typeface="+mn-cs"/>
                </a:rPr>
                <a:t>Upgrade Performance Goals</a:t>
              </a:r>
            </a:p>
          </p:txBody>
        </p:sp>
      </p:grpSp>
      <p:grpSp>
        <p:nvGrpSpPr>
          <p:cNvPr id="11272" name="Group 5"/>
          <p:cNvGrpSpPr>
            <a:grpSpLocks/>
          </p:cNvGrpSpPr>
          <p:nvPr/>
        </p:nvGrpSpPr>
        <p:grpSpPr bwMode="auto">
          <a:xfrm>
            <a:off x="468313" y="5529263"/>
            <a:ext cx="6718300" cy="492125"/>
            <a:chOff x="457200" y="5226050"/>
            <a:chExt cx="6719615" cy="492619"/>
          </a:xfrm>
        </p:grpSpPr>
        <p:sp>
          <p:nvSpPr>
            <p:cNvPr id="26" name="Rectangle 15"/>
            <p:cNvSpPr>
              <a:spLocks noChangeArrowheads="1"/>
            </p:cNvSpPr>
            <p:nvPr/>
          </p:nvSpPr>
          <p:spPr bwMode="auto">
            <a:xfrm>
              <a:off x="457200" y="5378603"/>
              <a:ext cx="535092" cy="227240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27" name="Text Box 16"/>
            <p:cNvSpPr txBox="1">
              <a:spLocks noChangeArrowheads="1"/>
            </p:cNvSpPr>
            <p:nvPr/>
          </p:nvSpPr>
          <p:spPr bwMode="auto">
            <a:xfrm>
              <a:off x="1070095" y="5226050"/>
              <a:ext cx="6106720" cy="4926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 dirty="0">
                  <a:solidFill>
                    <a:srgbClr val="3333CC"/>
                  </a:solidFill>
                  <a:cs typeface="+mn-cs"/>
                </a:rPr>
                <a:t>Other, future upgrade plans (if time permits)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252788"/>
            <a:ext cx="3306763" cy="322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8" name="Content Placeholder 8" descr="table_coll_gap_setting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95800"/>
            <a:ext cx="3792538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5059" name="Group 92"/>
          <p:cNvGrpSpPr>
            <a:grpSpLocks/>
          </p:cNvGrpSpPr>
          <p:nvPr/>
        </p:nvGrpSpPr>
        <p:grpSpPr bwMode="auto">
          <a:xfrm>
            <a:off x="0" y="1049338"/>
            <a:ext cx="6484938" cy="3276600"/>
            <a:chOff x="0" y="1049867"/>
            <a:chExt cx="6485467" cy="3276600"/>
          </a:xfrm>
        </p:grpSpPr>
        <p:sp>
          <p:nvSpPr>
            <p:cNvPr id="45072" name="Oval 87"/>
            <p:cNvSpPr>
              <a:spLocks noChangeArrowheads="1"/>
            </p:cNvSpPr>
            <p:nvPr/>
          </p:nvSpPr>
          <p:spPr bwMode="auto">
            <a:xfrm>
              <a:off x="4740287" y="1049867"/>
              <a:ext cx="483646" cy="437875"/>
            </a:xfrm>
            <a:prstGeom prst="ellipse">
              <a:avLst/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sz="1400" b="1">
                  <a:solidFill>
                    <a:srgbClr val="000000"/>
                  </a:solidFill>
                  <a:latin typeface="Arial" charset="0"/>
                </a:rPr>
                <a:t>III</a:t>
              </a:r>
            </a:p>
          </p:txBody>
        </p:sp>
        <p:sp>
          <p:nvSpPr>
            <p:cNvPr id="45073" name="Rectangle 5"/>
            <p:cNvSpPr>
              <a:spLocks noChangeArrowheads="1"/>
            </p:cNvSpPr>
            <p:nvPr/>
          </p:nvSpPr>
          <p:spPr bwMode="auto">
            <a:xfrm>
              <a:off x="171480" y="2058265"/>
              <a:ext cx="205031" cy="5052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eaLnBrk="1" hangingPunct="1"/>
              <a:endParaRPr lang="de-DE" sz="1400" b="1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074" name="Rectangle 6"/>
            <p:cNvSpPr>
              <a:spLocks noChangeArrowheads="1"/>
            </p:cNvSpPr>
            <p:nvPr/>
          </p:nvSpPr>
          <p:spPr bwMode="auto">
            <a:xfrm>
              <a:off x="172723" y="3307219"/>
              <a:ext cx="203788" cy="5052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eaLnBrk="1" hangingPunct="1"/>
              <a:endParaRPr lang="de-DE" sz="1400" b="1">
                <a:solidFill>
                  <a:srgbClr val="000000"/>
                </a:solidFill>
                <a:latin typeface="Arial" charset="0"/>
              </a:endParaRPr>
            </a:p>
          </p:txBody>
        </p:sp>
        <p:cxnSp>
          <p:nvCxnSpPr>
            <p:cNvPr id="45075" name="Straight Arrow Connector 8"/>
            <p:cNvCxnSpPr>
              <a:cxnSpLocks noChangeShapeType="1"/>
            </p:cNvCxnSpPr>
            <p:nvPr/>
          </p:nvCxnSpPr>
          <p:spPr bwMode="auto">
            <a:xfrm>
              <a:off x="0" y="2931228"/>
              <a:ext cx="6223000" cy="1186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5076" name="Rectangle 11"/>
            <p:cNvSpPr>
              <a:spLocks noChangeArrowheads="1"/>
            </p:cNvSpPr>
            <p:nvPr/>
          </p:nvSpPr>
          <p:spPr bwMode="auto">
            <a:xfrm>
              <a:off x="1166813" y="1956261"/>
              <a:ext cx="205031" cy="5052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eaLnBrk="1" hangingPunct="1"/>
              <a:endParaRPr lang="de-DE" sz="1400" b="1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077" name="Rectangle 12"/>
            <p:cNvSpPr>
              <a:spLocks noChangeArrowheads="1"/>
            </p:cNvSpPr>
            <p:nvPr/>
          </p:nvSpPr>
          <p:spPr bwMode="auto">
            <a:xfrm>
              <a:off x="1166813" y="3410409"/>
              <a:ext cx="205031" cy="50646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eaLnBrk="1" hangingPunct="1"/>
              <a:endParaRPr lang="de-DE" sz="1400" b="1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078" name="Rectangle 13"/>
            <p:cNvSpPr>
              <a:spLocks noChangeArrowheads="1"/>
            </p:cNvSpPr>
            <p:nvPr/>
          </p:nvSpPr>
          <p:spPr bwMode="auto">
            <a:xfrm>
              <a:off x="1437702" y="1956261"/>
              <a:ext cx="205031" cy="5052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eaLnBrk="1" hangingPunct="1"/>
              <a:endParaRPr lang="de-DE" sz="1400" b="1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079" name="Rectangle 14"/>
            <p:cNvSpPr>
              <a:spLocks noChangeArrowheads="1"/>
            </p:cNvSpPr>
            <p:nvPr/>
          </p:nvSpPr>
          <p:spPr bwMode="auto">
            <a:xfrm>
              <a:off x="1437702" y="3411595"/>
              <a:ext cx="205031" cy="5052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eaLnBrk="1" hangingPunct="1"/>
              <a:endParaRPr lang="de-DE" sz="1400" b="1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080" name="Rectangle 15"/>
            <p:cNvSpPr>
              <a:spLocks noChangeArrowheads="1"/>
            </p:cNvSpPr>
            <p:nvPr/>
          </p:nvSpPr>
          <p:spPr bwMode="auto">
            <a:xfrm>
              <a:off x="1999363" y="1957448"/>
              <a:ext cx="205031" cy="5052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eaLnBrk="1" hangingPunct="1"/>
              <a:endParaRPr lang="de-DE" sz="1400" b="1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081" name="Rectangle 16"/>
            <p:cNvSpPr>
              <a:spLocks noChangeArrowheads="1"/>
            </p:cNvSpPr>
            <p:nvPr/>
          </p:nvSpPr>
          <p:spPr bwMode="auto">
            <a:xfrm>
              <a:off x="2000605" y="3411595"/>
              <a:ext cx="203788" cy="5052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eaLnBrk="1" hangingPunct="1"/>
              <a:endParaRPr lang="de-DE" sz="1400" b="1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082" name="Rectangle 21"/>
            <p:cNvSpPr>
              <a:spLocks noChangeArrowheads="1"/>
            </p:cNvSpPr>
            <p:nvPr/>
          </p:nvSpPr>
          <p:spPr bwMode="auto">
            <a:xfrm>
              <a:off x="3298721" y="2682939"/>
              <a:ext cx="679709" cy="5052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eaLnBrk="1" hangingPunct="1"/>
              <a:endParaRPr lang="de-DE" sz="1400" b="1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083" name="TextBox 30"/>
            <p:cNvSpPr txBox="1">
              <a:spLocks noChangeArrowheads="1"/>
            </p:cNvSpPr>
            <p:nvPr/>
          </p:nvSpPr>
          <p:spPr bwMode="auto">
            <a:xfrm>
              <a:off x="0" y="1770045"/>
              <a:ext cx="626370" cy="229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>
                  <a:solidFill>
                    <a:srgbClr val="000000"/>
                  </a:solidFill>
                  <a:latin typeface="Garamond" charset="0"/>
                  <a:cs typeface="Garamond" charset="0"/>
                </a:rPr>
                <a:t>Primary</a:t>
              </a:r>
            </a:p>
          </p:txBody>
        </p:sp>
        <p:sp>
          <p:nvSpPr>
            <p:cNvPr id="45084" name="TextBox 31"/>
            <p:cNvSpPr txBox="1">
              <a:spLocks noChangeArrowheads="1"/>
            </p:cNvSpPr>
            <p:nvPr/>
          </p:nvSpPr>
          <p:spPr bwMode="auto">
            <a:xfrm>
              <a:off x="1275238" y="1636017"/>
              <a:ext cx="766901" cy="229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>
                  <a:solidFill>
                    <a:srgbClr val="000000"/>
                  </a:solidFill>
                  <a:latin typeface="Garamond" charset="0"/>
                  <a:cs typeface="Garamond" charset="0"/>
                </a:rPr>
                <a:t>Secondary</a:t>
              </a:r>
            </a:p>
          </p:txBody>
        </p:sp>
        <p:sp>
          <p:nvSpPr>
            <p:cNvPr id="45085" name="TextBox 33"/>
            <p:cNvSpPr txBox="1">
              <a:spLocks noChangeArrowheads="1"/>
            </p:cNvSpPr>
            <p:nvPr/>
          </p:nvSpPr>
          <p:spPr bwMode="auto">
            <a:xfrm>
              <a:off x="5239265" y="1263616"/>
              <a:ext cx="79746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>
                  <a:solidFill>
                    <a:srgbClr val="000000"/>
                  </a:solidFill>
                  <a:latin typeface="Garamond" charset="0"/>
                  <a:cs typeface="Garamond" charset="0"/>
                </a:rPr>
                <a:t>Triplet</a:t>
              </a:r>
            </a:p>
            <a:p>
              <a:pPr eaLnBrk="1" hangingPunct="1"/>
              <a:endParaRPr lang="en-US" sz="1400" b="1">
                <a:solidFill>
                  <a:srgbClr val="000000"/>
                </a:solidFill>
                <a:latin typeface="Garamond" charset="0"/>
                <a:cs typeface="Garamond" charset="0"/>
              </a:endParaRPr>
            </a:p>
          </p:txBody>
        </p:sp>
        <p:sp>
          <p:nvSpPr>
            <p:cNvPr id="45086" name="TextBox 35"/>
            <p:cNvSpPr txBox="1">
              <a:spLocks noChangeArrowheads="1"/>
            </p:cNvSpPr>
            <p:nvPr/>
          </p:nvSpPr>
          <p:spPr bwMode="auto">
            <a:xfrm>
              <a:off x="3045151" y="2426350"/>
              <a:ext cx="950270" cy="229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>
                  <a:solidFill>
                    <a:srgbClr val="000000"/>
                  </a:solidFill>
                  <a:latin typeface="Garamond" charset="0"/>
                  <a:cs typeface="Garamond" charset="0"/>
                </a:rPr>
                <a:t>Dump Kicker</a:t>
              </a:r>
            </a:p>
          </p:txBody>
        </p:sp>
        <p:sp>
          <p:nvSpPr>
            <p:cNvPr id="45087" name="Rectangle 19"/>
            <p:cNvSpPr>
              <a:spLocks noChangeArrowheads="1"/>
            </p:cNvSpPr>
            <p:nvPr/>
          </p:nvSpPr>
          <p:spPr bwMode="auto">
            <a:xfrm>
              <a:off x="4226926" y="1878771"/>
              <a:ext cx="410061" cy="5052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eaLnBrk="1" hangingPunct="1"/>
              <a:endParaRPr lang="de-DE" sz="1400" b="1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088" name="Rectangle 20"/>
            <p:cNvSpPr>
              <a:spLocks noChangeArrowheads="1"/>
            </p:cNvSpPr>
            <p:nvPr/>
          </p:nvSpPr>
          <p:spPr bwMode="auto">
            <a:xfrm>
              <a:off x="4226951" y="3497785"/>
              <a:ext cx="410061" cy="50646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eaLnBrk="1" hangingPunct="1"/>
              <a:endParaRPr lang="de-DE" sz="1400" b="1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089" name="Rectangle 22"/>
            <p:cNvSpPr>
              <a:spLocks noChangeArrowheads="1"/>
            </p:cNvSpPr>
            <p:nvPr/>
          </p:nvSpPr>
          <p:spPr bwMode="auto">
            <a:xfrm>
              <a:off x="5102992" y="1693346"/>
              <a:ext cx="203788" cy="5052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eaLnBrk="1" hangingPunct="1"/>
              <a:endParaRPr lang="de-DE" sz="1400" b="1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090" name="Rectangle 23"/>
            <p:cNvSpPr>
              <a:spLocks noChangeArrowheads="1"/>
            </p:cNvSpPr>
            <p:nvPr/>
          </p:nvSpPr>
          <p:spPr bwMode="auto">
            <a:xfrm>
              <a:off x="5102992" y="3728678"/>
              <a:ext cx="205031" cy="5052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eaLnBrk="1" hangingPunct="1"/>
              <a:endParaRPr lang="de-DE" sz="1400" b="1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091" name="Rectangle 24"/>
            <p:cNvSpPr>
              <a:spLocks noChangeArrowheads="1"/>
            </p:cNvSpPr>
            <p:nvPr/>
          </p:nvSpPr>
          <p:spPr bwMode="auto">
            <a:xfrm>
              <a:off x="5383823" y="1600831"/>
              <a:ext cx="205031" cy="5052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eaLnBrk="1" hangingPunct="1"/>
              <a:endParaRPr lang="de-DE" sz="1400" b="1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092" name="Rectangle 25"/>
            <p:cNvSpPr>
              <a:spLocks noChangeArrowheads="1"/>
            </p:cNvSpPr>
            <p:nvPr/>
          </p:nvSpPr>
          <p:spPr bwMode="auto">
            <a:xfrm>
              <a:off x="5383823" y="3821192"/>
              <a:ext cx="205031" cy="5052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eaLnBrk="1" hangingPunct="1"/>
              <a:endParaRPr lang="de-DE" sz="1400" b="1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093" name="TextBox 32"/>
            <p:cNvSpPr txBox="1">
              <a:spLocks noChangeArrowheads="1"/>
            </p:cNvSpPr>
            <p:nvPr/>
          </p:nvSpPr>
          <p:spPr bwMode="auto">
            <a:xfrm>
              <a:off x="3556983" y="1595690"/>
              <a:ext cx="151455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>
                  <a:solidFill>
                    <a:srgbClr val="000000"/>
                  </a:solidFill>
                  <a:latin typeface="Garamond" charset="0"/>
                  <a:cs typeface="Garamond" charset="0"/>
                </a:rPr>
                <a:t>Dump Protection</a:t>
              </a:r>
            </a:p>
          </p:txBody>
        </p:sp>
        <p:sp>
          <p:nvSpPr>
            <p:cNvPr id="45094" name="TextBox 30"/>
            <p:cNvSpPr txBox="1">
              <a:spLocks noChangeArrowheads="1"/>
            </p:cNvSpPr>
            <p:nvPr/>
          </p:nvSpPr>
          <p:spPr bwMode="auto">
            <a:xfrm>
              <a:off x="4670315" y="1409474"/>
              <a:ext cx="649651" cy="229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>
                  <a:solidFill>
                    <a:srgbClr val="000000"/>
                  </a:solidFill>
                  <a:latin typeface="Garamond" charset="0"/>
                  <a:cs typeface="Garamond" charset="0"/>
                </a:rPr>
                <a:t>Tertiary</a:t>
              </a:r>
            </a:p>
          </p:txBody>
        </p:sp>
        <p:cxnSp>
          <p:nvCxnSpPr>
            <p:cNvPr id="45095" name="Straight Arrow Connector 47"/>
            <p:cNvCxnSpPr>
              <a:cxnSpLocks noChangeShapeType="1"/>
              <a:stCxn id="45073" idx="2"/>
              <a:endCxn id="45074" idx="0"/>
            </p:cNvCxnSpPr>
            <p:nvPr/>
          </p:nvCxnSpPr>
          <p:spPr bwMode="auto">
            <a:xfrm rot="16200000" flipH="1">
              <a:off x="-97532" y="2935068"/>
              <a:ext cx="743679" cy="622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96" name="Straight Arrow Connector 50"/>
            <p:cNvCxnSpPr>
              <a:cxnSpLocks noChangeShapeType="1"/>
              <a:stCxn id="45076" idx="2"/>
              <a:endCxn id="45077" idx="0"/>
            </p:cNvCxnSpPr>
            <p:nvPr/>
          </p:nvCxnSpPr>
          <p:spPr bwMode="auto">
            <a:xfrm rot="5400000">
              <a:off x="794892" y="2935944"/>
              <a:ext cx="948873" cy="1243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5097" name="Rectangle 15"/>
            <p:cNvSpPr>
              <a:spLocks noChangeArrowheads="1"/>
            </p:cNvSpPr>
            <p:nvPr/>
          </p:nvSpPr>
          <p:spPr bwMode="auto">
            <a:xfrm>
              <a:off x="2469898" y="1723393"/>
              <a:ext cx="205031" cy="5052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eaLnBrk="1" hangingPunct="1"/>
              <a:endParaRPr lang="de-DE" sz="1400" b="1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098" name="Rectangle 15"/>
            <p:cNvSpPr>
              <a:spLocks noChangeArrowheads="1"/>
            </p:cNvSpPr>
            <p:nvPr/>
          </p:nvSpPr>
          <p:spPr bwMode="auto">
            <a:xfrm>
              <a:off x="2781379" y="1723392"/>
              <a:ext cx="205031" cy="5052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eaLnBrk="1" hangingPunct="1"/>
              <a:endParaRPr lang="de-DE" sz="1400" b="1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099" name="Rectangle 15"/>
            <p:cNvSpPr>
              <a:spLocks noChangeArrowheads="1"/>
            </p:cNvSpPr>
            <p:nvPr/>
          </p:nvSpPr>
          <p:spPr bwMode="auto">
            <a:xfrm>
              <a:off x="2469898" y="3716025"/>
              <a:ext cx="205031" cy="5052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eaLnBrk="1" hangingPunct="1"/>
              <a:endParaRPr lang="de-DE" sz="1400" b="1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100" name="Rectangle 15"/>
            <p:cNvSpPr>
              <a:spLocks noChangeArrowheads="1"/>
            </p:cNvSpPr>
            <p:nvPr/>
          </p:nvSpPr>
          <p:spPr bwMode="auto">
            <a:xfrm>
              <a:off x="2781380" y="3716025"/>
              <a:ext cx="205031" cy="5052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eaLnBrk="1" hangingPunct="1"/>
              <a:endParaRPr lang="de-DE" sz="1400" b="1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101" name="TextBox 60"/>
            <p:cNvSpPr txBox="1">
              <a:spLocks noChangeArrowheads="1"/>
            </p:cNvSpPr>
            <p:nvPr/>
          </p:nvSpPr>
          <p:spPr bwMode="auto">
            <a:xfrm>
              <a:off x="251835" y="2697173"/>
              <a:ext cx="410890" cy="229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>
                  <a:solidFill>
                    <a:srgbClr val="000000"/>
                  </a:solidFill>
                  <a:latin typeface="Garamond" charset="0"/>
                  <a:cs typeface="Garamond" charset="0"/>
                </a:rPr>
                <a:t>5.7</a:t>
              </a:r>
            </a:p>
          </p:txBody>
        </p:sp>
        <p:sp>
          <p:nvSpPr>
            <p:cNvPr id="45102" name="TextBox 62"/>
            <p:cNvSpPr txBox="1">
              <a:spLocks noChangeArrowheads="1"/>
            </p:cNvSpPr>
            <p:nvPr/>
          </p:nvSpPr>
          <p:spPr bwMode="auto">
            <a:xfrm>
              <a:off x="1272434" y="2703499"/>
              <a:ext cx="410890" cy="229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>
                  <a:solidFill>
                    <a:srgbClr val="000000"/>
                  </a:solidFill>
                  <a:latin typeface="Garamond" charset="0"/>
                  <a:cs typeface="Garamond" charset="0"/>
                </a:rPr>
                <a:t>6.7</a:t>
              </a:r>
            </a:p>
          </p:txBody>
        </p:sp>
        <p:sp>
          <p:nvSpPr>
            <p:cNvPr id="45103" name="TextBox 63"/>
            <p:cNvSpPr txBox="1">
              <a:spLocks noChangeArrowheads="1"/>
            </p:cNvSpPr>
            <p:nvPr/>
          </p:nvSpPr>
          <p:spPr bwMode="auto">
            <a:xfrm>
              <a:off x="2584632" y="2697173"/>
              <a:ext cx="410890" cy="229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>
                  <a:solidFill>
                    <a:srgbClr val="000000"/>
                  </a:solidFill>
                  <a:latin typeface="Garamond" charset="0"/>
                  <a:cs typeface="Garamond" charset="0"/>
                </a:rPr>
                <a:t>10</a:t>
              </a:r>
            </a:p>
          </p:txBody>
        </p:sp>
        <p:cxnSp>
          <p:nvCxnSpPr>
            <p:cNvPr id="45104" name="Straight Arrow Connector 67"/>
            <p:cNvCxnSpPr>
              <a:cxnSpLocks noChangeShapeType="1"/>
              <a:stCxn id="45097" idx="2"/>
              <a:endCxn id="45099" idx="0"/>
            </p:cNvCxnSpPr>
            <p:nvPr/>
          </p:nvCxnSpPr>
          <p:spPr bwMode="auto">
            <a:xfrm rot="5400000">
              <a:off x="1828735" y="2972318"/>
              <a:ext cx="1487357" cy="1243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5105" name="TextBox 31"/>
            <p:cNvSpPr txBox="1">
              <a:spLocks noChangeArrowheads="1"/>
            </p:cNvSpPr>
            <p:nvPr/>
          </p:nvSpPr>
          <p:spPr bwMode="auto">
            <a:xfrm>
              <a:off x="2268240" y="1458894"/>
              <a:ext cx="747158" cy="229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>
                  <a:solidFill>
                    <a:srgbClr val="000000"/>
                  </a:solidFill>
                  <a:latin typeface="Garamond" charset="0"/>
                  <a:cs typeface="Garamond" charset="0"/>
                </a:rPr>
                <a:t>Absorbers</a:t>
              </a:r>
            </a:p>
          </p:txBody>
        </p:sp>
        <p:cxnSp>
          <p:nvCxnSpPr>
            <p:cNvPr id="45106" name="Straight Arrow Connector 70"/>
            <p:cNvCxnSpPr>
              <a:cxnSpLocks noChangeShapeType="1"/>
              <a:stCxn id="45087" idx="2"/>
              <a:endCxn id="45088" idx="0"/>
            </p:cNvCxnSpPr>
            <p:nvPr/>
          </p:nvCxnSpPr>
          <p:spPr bwMode="auto">
            <a:xfrm rot="16200000" flipH="1">
              <a:off x="3875099" y="2940902"/>
              <a:ext cx="1113740" cy="24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5107" name="TextBox 71"/>
            <p:cNvSpPr txBox="1">
              <a:spLocks noChangeArrowheads="1"/>
            </p:cNvSpPr>
            <p:nvPr/>
          </p:nvSpPr>
          <p:spPr bwMode="auto">
            <a:xfrm>
              <a:off x="4446892" y="2697173"/>
              <a:ext cx="410890" cy="229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>
                  <a:solidFill>
                    <a:srgbClr val="000000"/>
                  </a:solidFill>
                  <a:latin typeface="Garamond" charset="0"/>
                  <a:cs typeface="Garamond" charset="0"/>
                </a:rPr>
                <a:t>7</a:t>
              </a:r>
            </a:p>
          </p:txBody>
        </p:sp>
        <p:cxnSp>
          <p:nvCxnSpPr>
            <p:cNvPr id="45108" name="Straight Arrow Connector 75"/>
            <p:cNvCxnSpPr>
              <a:cxnSpLocks noChangeShapeType="1"/>
              <a:stCxn id="45089" idx="2"/>
              <a:endCxn id="45090" idx="0"/>
            </p:cNvCxnSpPr>
            <p:nvPr/>
          </p:nvCxnSpPr>
          <p:spPr bwMode="auto">
            <a:xfrm rot="16200000" flipH="1">
              <a:off x="4440169" y="2963338"/>
              <a:ext cx="1530057" cy="622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5109" name="TextBox 76"/>
            <p:cNvSpPr txBox="1">
              <a:spLocks noChangeArrowheads="1"/>
            </p:cNvSpPr>
            <p:nvPr/>
          </p:nvSpPr>
          <p:spPr bwMode="auto">
            <a:xfrm>
              <a:off x="5209028" y="2703499"/>
              <a:ext cx="410890" cy="229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>
                  <a:solidFill>
                    <a:srgbClr val="000000"/>
                  </a:solidFill>
                  <a:latin typeface="Garamond" charset="0"/>
                  <a:cs typeface="Garamond" charset="0"/>
                </a:rPr>
                <a:t>15</a:t>
              </a:r>
            </a:p>
          </p:txBody>
        </p:sp>
        <p:pic>
          <p:nvPicPr>
            <p:cNvPr id="45110" name="Picture 77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545" y="2854328"/>
              <a:ext cx="89468" cy="66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111" name="Picture 78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8984" y="2856372"/>
              <a:ext cx="89468" cy="66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112" name="Picture 79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3419" y="2851791"/>
              <a:ext cx="89468" cy="66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113" name="Picture 80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3727" y="2851791"/>
              <a:ext cx="89468" cy="66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114" name="Picture 81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9655" y="2856372"/>
              <a:ext cx="89468" cy="66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115" name="Oval 84"/>
            <p:cNvSpPr>
              <a:spLocks noChangeArrowheads="1"/>
            </p:cNvSpPr>
            <p:nvPr/>
          </p:nvSpPr>
          <p:spPr bwMode="auto">
            <a:xfrm>
              <a:off x="106037" y="1405468"/>
              <a:ext cx="444296" cy="432792"/>
            </a:xfrm>
            <a:prstGeom prst="ellipse">
              <a:avLst/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sz="1400" b="1">
                  <a:solidFill>
                    <a:srgbClr val="000000"/>
                  </a:solidFill>
                  <a:latin typeface="Arial" charset="0"/>
                </a:rPr>
                <a:t>I</a:t>
              </a:r>
            </a:p>
          </p:txBody>
        </p:sp>
        <p:sp>
          <p:nvSpPr>
            <p:cNvPr id="45116" name="Oval 85"/>
            <p:cNvSpPr>
              <a:spLocks noChangeArrowheads="1"/>
            </p:cNvSpPr>
            <p:nvPr/>
          </p:nvSpPr>
          <p:spPr bwMode="auto">
            <a:xfrm>
              <a:off x="1073617" y="1278467"/>
              <a:ext cx="484250" cy="432792"/>
            </a:xfrm>
            <a:prstGeom prst="ellipse">
              <a:avLst/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sz="1400" b="1">
                  <a:solidFill>
                    <a:srgbClr val="000000"/>
                  </a:solidFill>
                  <a:latin typeface="Arial" charset="0"/>
                </a:rPr>
                <a:t>II</a:t>
              </a:r>
            </a:p>
          </p:txBody>
        </p:sp>
        <p:sp>
          <p:nvSpPr>
            <p:cNvPr id="45117" name="Oval 86"/>
            <p:cNvSpPr>
              <a:spLocks noChangeArrowheads="1"/>
            </p:cNvSpPr>
            <p:nvPr/>
          </p:nvSpPr>
          <p:spPr bwMode="auto">
            <a:xfrm>
              <a:off x="2366387" y="1092200"/>
              <a:ext cx="520745" cy="432792"/>
            </a:xfrm>
            <a:prstGeom prst="ellipse">
              <a:avLst/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sz="1400" b="1">
                  <a:solidFill>
                    <a:srgbClr val="000000"/>
                  </a:solidFill>
                  <a:latin typeface="Arial" charset="0"/>
                </a:rPr>
                <a:t>IV</a:t>
              </a:r>
            </a:p>
          </p:txBody>
        </p:sp>
        <p:sp>
          <p:nvSpPr>
            <p:cNvPr id="45118" name="TextBox 32"/>
            <p:cNvSpPr txBox="1">
              <a:spLocks noChangeArrowheads="1"/>
            </p:cNvSpPr>
            <p:nvPr/>
          </p:nvSpPr>
          <p:spPr bwMode="auto">
            <a:xfrm>
              <a:off x="5851450" y="2924956"/>
              <a:ext cx="63401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>
                  <a:solidFill>
                    <a:srgbClr val="000000"/>
                  </a:solidFill>
                  <a:latin typeface="Garamond" charset="0"/>
                  <a:cs typeface="Garamond" charset="0"/>
                </a:rPr>
                <a:t>beam</a:t>
              </a:r>
            </a:p>
          </p:txBody>
        </p:sp>
      </p:grpSp>
      <p:cxnSp>
        <p:nvCxnSpPr>
          <p:cNvPr id="41988" name="Straight Connector 58"/>
          <p:cNvCxnSpPr>
            <a:cxnSpLocks noChangeShapeType="1"/>
          </p:cNvCxnSpPr>
          <p:nvPr/>
        </p:nvCxnSpPr>
        <p:spPr bwMode="auto">
          <a:xfrm>
            <a:off x="5400675" y="5467350"/>
            <a:ext cx="2143125" cy="15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89" name="Straight Connector 59"/>
          <p:cNvCxnSpPr>
            <a:cxnSpLocks noChangeShapeType="1"/>
          </p:cNvCxnSpPr>
          <p:nvPr/>
        </p:nvCxnSpPr>
        <p:spPr bwMode="auto">
          <a:xfrm>
            <a:off x="5400675" y="5038725"/>
            <a:ext cx="2071688" cy="15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990" name="TextBox 60"/>
          <p:cNvSpPr txBox="1">
            <a:spLocks noChangeArrowheads="1"/>
          </p:cNvSpPr>
          <p:nvPr/>
        </p:nvSpPr>
        <p:spPr bwMode="auto">
          <a:xfrm>
            <a:off x="4257675" y="5038725"/>
            <a:ext cx="90805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400" b="1">
                <a:solidFill>
                  <a:srgbClr val="FF0000"/>
                </a:solidFill>
              </a:rPr>
              <a:t>2012</a:t>
            </a:r>
          </a:p>
          <a:p>
            <a:pPr algn="l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400" b="1">
                <a:solidFill>
                  <a:srgbClr val="FF0000"/>
                </a:solidFill>
              </a:rPr>
              <a:t>‘Tight’ =</a:t>
            </a:r>
          </a:p>
          <a:p>
            <a:pPr algn="l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400" b="1">
                <a:solidFill>
                  <a:srgbClr val="FF0000"/>
                </a:solidFill>
              </a:rPr>
              <a:t>Iberian</a:t>
            </a:r>
          </a:p>
          <a:p>
            <a:pPr algn="l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400" b="1">
                <a:solidFill>
                  <a:srgbClr val="FF0000"/>
                </a:solidFill>
              </a:rPr>
              <a:t>Peninsula</a:t>
            </a:r>
          </a:p>
          <a:p>
            <a:pPr algn="l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400" b="1">
                <a:solidFill>
                  <a:srgbClr val="FF0000"/>
                </a:solidFill>
              </a:rPr>
              <a:t>2.2mm</a:t>
            </a:r>
            <a:endParaRPr lang="sv-SE" sz="1400" b="1">
              <a:solidFill>
                <a:srgbClr val="FF0000"/>
              </a:solidFill>
            </a:endParaRPr>
          </a:p>
        </p:txBody>
      </p:sp>
      <p:sp>
        <p:nvSpPr>
          <p:cNvPr id="41991" name="Right Brace 61"/>
          <p:cNvSpPr>
            <a:spLocks/>
          </p:cNvSpPr>
          <p:nvPr/>
        </p:nvSpPr>
        <p:spPr bwMode="auto">
          <a:xfrm rot="10800000">
            <a:off x="5114925" y="5038725"/>
            <a:ext cx="285750" cy="428625"/>
          </a:xfrm>
          <a:prstGeom prst="rightBrace">
            <a:avLst>
              <a:gd name="adj1" fmla="val 8333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l" defTabSz="457200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sv-SE" sz="1400" b="1">
              <a:solidFill>
                <a:srgbClr val="FFFFFF"/>
              </a:solidFill>
            </a:endParaRPr>
          </a:p>
        </p:txBody>
      </p:sp>
      <p:cxnSp>
        <p:nvCxnSpPr>
          <p:cNvPr id="41992" name="Straight Connector 62"/>
          <p:cNvCxnSpPr>
            <a:cxnSpLocks noChangeShapeType="1"/>
          </p:cNvCxnSpPr>
          <p:nvPr/>
        </p:nvCxnSpPr>
        <p:spPr bwMode="auto">
          <a:xfrm>
            <a:off x="7620000" y="4648200"/>
            <a:ext cx="54927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93" name="Straight Connector 63"/>
          <p:cNvCxnSpPr>
            <a:cxnSpLocks noChangeShapeType="1"/>
          </p:cNvCxnSpPr>
          <p:nvPr/>
        </p:nvCxnSpPr>
        <p:spPr bwMode="auto">
          <a:xfrm>
            <a:off x="7620000" y="4038600"/>
            <a:ext cx="509588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994" name="Right Brace 64"/>
          <p:cNvSpPr>
            <a:spLocks/>
          </p:cNvSpPr>
          <p:nvPr/>
        </p:nvSpPr>
        <p:spPr bwMode="auto">
          <a:xfrm>
            <a:off x="8001000" y="4038600"/>
            <a:ext cx="285750" cy="571500"/>
          </a:xfrm>
          <a:prstGeom prst="rightBrace">
            <a:avLst>
              <a:gd name="adj1" fmla="val 8333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l" defTabSz="457200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sv-SE" sz="1400" b="1">
              <a:solidFill>
                <a:srgbClr val="FFFFFF"/>
              </a:solidFill>
            </a:endParaRPr>
          </a:p>
        </p:txBody>
      </p:sp>
      <p:sp>
        <p:nvSpPr>
          <p:cNvPr id="41995" name="TextBox 65"/>
          <p:cNvSpPr txBox="1">
            <a:spLocks noChangeArrowheads="1"/>
          </p:cNvSpPr>
          <p:nvPr/>
        </p:nvSpPr>
        <p:spPr bwMode="auto">
          <a:xfrm>
            <a:off x="8229600" y="3048000"/>
            <a:ext cx="90328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400" b="1">
                <a:solidFill>
                  <a:srgbClr val="FF0000"/>
                </a:solidFill>
              </a:rPr>
              <a:t>2011</a:t>
            </a:r>
          </a:p>
          <a:p>
            <a:pPr algn="l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400" b="1">
                <a:solidFill>
                  <a:srgbClr val="FF0000"/>
                </a:solidFill>
              </a:rPr>
              <a:t>‘</a:t>
            </a:r>
            <a:r>
              <a:rPr lang="en-US" altLang="ja-JP" sz="1400" b="1">
                <a:solidFill>
                  <a:srgbClr val="FF0000"/>
                </a:solidFill>
              </a:rPr>
              <a:t>Interm.</a:t>
            </a:r>
            <a:r>
              <a:rPr lang="en-US" sz="1400" b="1">
                <a:solidFill>
                  <a:srgbClr val="FF0000"/>
                </a:solidFill>
              </a:rPr>
              <a:t>’</a:t>
            </a:r>
            <a:endParaRPr lang="en-US" altLang="ja-JP" sz="1400" b="1">
              <a:solidFill>
                <a:srgbClr val="FF0000"/>
              </a:solidFill>
            </a:endParaRPr>
          </a:p>
          <a:p>
            <a:pPr algn="l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400" b="1">
                <a:solidFill>
                  <a:srgbClr val="FF0000"/>
                </a:solidFill>
              </a:rPr>
              <a:t>Norway =</a:t>
            </a:r>
          </a:p>
          <a:p>
            <a:pPr algn="l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400" b="1">
                <a:solidFill>
                  <a:srgbClr val="FF0000"/>
                </a:solidFill>
              </a:rPr>
              <a:t> 3.1mm</a:t>
            </a:r>
            <a:endParaRPr lang="sv-SE" sz="1400" b="1">
              <a:solidFill>
                <a:srgbClr val="FF0000"/>
              </a:solidFill>
            </a:endParaRPr>
          </a:p>
        </p:txBody>
      </p:sp>
      <p:grpSp>
        <p:nvGrpSpPr>
          <p:cNvPr id="77" name="Group 90"/>
          <p:cNvGrpSpPr/>
          <p:nvPr/>
        </p:nvGrpSpPr>
        <p:grpSpPr>
          <a:xfrm>
            <a:off x="6588224" y="990600"/>
            <a:ext cx="2362200" cy="440268"/>
            <a:chOff x="3104192" y="5173133"/>
            <a:chExt cx="2362200" cy="440268"/>
          </a:xfrm>
          <a:solidFill>
            <a:srgbClr val="FFCC66"/>
          </a:solidFill>
        </p:grpSpPr>
        <p:sp>
          <p:nvSpPr>
            <p:cNvPr id="78" name="Content Placeholder 6"/>
            <p:cNvSpPr txBox="1">
              <a:spLocks/>
            </p:cNvSpPr>
            <p:nvPr/>
          </p:nvSpPr>
          <p:spPr bwMode="auto">
            <a:xfrm>
              <a:off x="3104192" y="5173133"/>
              <a:ext cx="2362200" cy="4402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lnSpc>
                  <a:spcPct val="105000"/>
                </a:lnSpc>
                <a:spcBef>
                  <a:spcPct val="40000"/>
                </a:spcBef>
                <a:defRPr/>
              </a:pPr>
              <a:r>
                <a:rPr lang="en-US" sz="1800" dirty="0">
                  <a:solidFill>
                    <a:srgbClr val="000000"/>
                  </a:solidFill>
                  <a:latin typeface="Garamond" pitchFamily="-65" charset="0"/>
                  <a:ea typeface="Garamond" pitchFamily="-65" charset="0"/>
                  <a:cs typeface="Garamond" pitchFamily="-65" charset="0"/>
                </a:rPr>
                <a:t>1    (450GeV) ≈ 1mm</a:t>
              </a:r>
            </a:p>
          </p:txBody>
        </p:sp>
        <p:pic>
          <p:nvPicPr>
            <p:cNvPr id="79" name="Picture 78" descr="latex-image-1.pdf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51754" y="5352521"/>
              <a:ext cx="139700" cy="114300"/>
            </a:xfrm>
            <a:prstGeom prst="rect">
              <a:avLst/>
            </a:prstGeom>
            <a:grpFill/>
          </p:spPr>
        </p:pic>
      </p:grpSp>
      <p:grpSp>
        <p:nvGrpSpPr>
          <p:cNvPr id="80" name="Group 90"/>
          <p:cNvGrpSpPr/>
          <p:nvPr/>
        </p:nvGrpSpPr>
        <p:grpSpPr>
          <a:xfrm>
            <a:off x="6588224" y="1693332"/>
            <a:ext cx="2362200" cy="440268"/>
            <a:chOff x="3063488" y="5173133"/>
            <a:chExt cx="2362200" cy="440268"/>
          </a:xfrm>
          <a:solidFill>
            <a:srgbClr val="FFCC66"/>
          </a:solidFill>
        </p:grpSpPr>
        <p:sp>
          <p:nvSpPr>
            <p:cNvPr id="81" name="Content Placeholder 6"/>
            <p:cNvSpPr txBox="1">
              <a:spLocks/>
            </p:cNvSpPr>
            <p:nvPr/>
          </p:nvSpPr>
          <p:spPr bwMode="auto">
            <a:xfrm>
              <a:off x="3063488" y="5173133"/>
              <a:ext cx="2362200" cy="4402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lnSpc>
                  <a:spcPct val="105000"/>
                </a:lnSpc>
                <a:spcBef>
                  <a:spcPct val="40000"/>
                </a:spcBef>
                <a:defRPr/>
              </a:pPr>
              <a:r>
                <a:rPr lang="en-US" sz="1800" dirty="0">
                  <a:solidFill>
                    <a:srgbClr val="000000"/>
                  </a:solidFill>
                  <a:latin typeface="Garamond" pitchFamily="-65" charset="0"/>
                  <a:ea typeface="Garamond" pitchFamily="-65" charset="0"/>
                  <a:cs typeface="Garamond" pitchFamily="-65" charset="0"/>
                </a:rPr>
                <a:t>1    (4TeV) ≈ 0.35mm</a:t>
              </a:r>
            </a:p>
          </p:txBody>
        </p:sp>
        <p:pic>
          <p:nvPicPr>
            <p:cNvPr id="82" name="Picture 81" descr="latex-image-1.pdf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51754" y="5352521"/>
              <a:ext cx="139700" cy="114300"/>
            </a:xfrm>
            <a:prstGeom prst="rect">
              <a:avLst/>
            </a:prstGeom>
            <a:grpFill/>
          </p:spPr>
        </p:pic>
      </p:grpSp>
      <p:grpSp>
        <p:nvGrpSpPr>
          <p:cNvPr id="83" name="Group 90"/>
          <p:cNvGrpSpPr/>
          <p:nvPr/>
        </p:nvGrpSpPr>
        <p:grpSpPr>
          <a:xfrm>
            <a:off x="6674296" y="2379132"/>
            <a:ext cx="2362200" cy="440268"/>
            <a:chOff x="3190264" y="5173133"/>
            <a:chExt cx="2362200" cy="440268"/>
          </a:xfrm>
          <a:solidFill>
            <a:srgbClr val="FFCC66"/>
          </a:solidFill>
        </p:grpSpPr>
        <p:sp>
          <p:nvSpPr>
            <p:cNvPr id="84" name="Content Placeholder 6"/>
            <p:cNvSpPr txBox="1">
              <a:spLocks/>
            </p:cNvSpPr>
            <p:nvPr/>
          </p:nvSpPr>
          <p:spPr bwMode="auto">
            <a:xfrm>
              <a:off x="3190264" y="5173133"/>
              <a:ext cx="2362200" cy="4402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lnSpc>
                  <a:spcPct val="105000"/>
                </a:lnSpc>
                <a:spcBef>
                  <a:spcPct val="40000"/>
                </a:spcBef>
                <a:defRPr/>
              </a:pPr>
              <a:r>
                <a:rPr lang="en-US" sz="1800" dirty="0">
                  <a:solidFill>
                    <a:srgbClr val="000000"/>
                  </a:solidFill>
                  <a:latin typeface="Garamond" pitchFamily="-65" charset="0"/>
                  <a:ea typeface="Garamond" pitchFamily="-65" charset="0"/>
                  <a:cs typeface="Garamond" pitchFamily="-65" charset="0"/>
                </a:rPr>
                <a:t>1    (6.5TeV) ≈ 0.25mm</a:t>
              </a:r>
            </a:p>
          </p:txBody>
        </p:sp>
        <p:pic>
          <p:nvPicPr>
            <p:cNvPr id="85" name="Picture 84" descr="latex-image-1.pdf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51754" y="5352521"/>
              <a:ext cx="139700" cy="114300"/>
            </a:xfrm>
            <a:prstGeom prst="rect">
              <a:avLst/>
            </a:prstGeom>
            <a:grpFill/>
          </p:spPr>
        </p:pic>
      </p:grpSp>
      <p:sp>
        <p:nvSpPr>
          <p:cNvPr id="7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 dirty="0" smtClean="0">
                <a:solidFill>
                  <a:srgbClr val="FF0000"/>
                </a:solidFill>
                <a:cs typeface="+mj-cs"/>
              </a:rPr>
              <a:t>LHC Challenges: Collimation Efficiency</a:t>
            </a:r>
            <a:endParaRPr lang="en-US" sz="4400" u="sng" dirty="0" smtClean="0">
              <a:solidFill>
                <a:srgbClr val="FF0000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0" grpId="0"/>
      <p:bldP spid="41991" grpId="0" animBg="1"/>
      <p:bldP spid="41994" grpId="0" animBg="1"/>
      <p:bldP spid="4199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659" name="Rectangle 3"/>
          <p:cNvSpPr>
            <a:spLocks noChangeArrowheads="1"/>
          </p:cNvSpPr>
          <p:nvPr/>
        </p:nvSpPr>
        <p:spPr bwMode="auto">
          <a:xfrm>
            <a:off x="76200" y="1100138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22662" name="Text Box 6"/>
          <p:cNvSpPr txBox="1">
            <a:spLocks noChangeArrowheads="1"/>
          </p:cNvSpPr>
          <p:nvPr/>
        </p:nvSpPr>
        <p:spPr bwMode="auto">
          <a:xfrm>
            <a:off x="685800" y="990600"/>
            <a:ext cx="3979863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Unprecedented beam power:</a:t>
            </a:r>
          </a:p>
        </p:txBody>
      </p:sp>
      <p:sp>
        <p:nvSpPr>
          <p:cNvPr id="1222663" name="Text Box 7"/>
          <p:cNvSpPr txBox="1">
            <a:spLocks noChangeArrowheads="1"/>
          </p:cNvSpPr>
          <p:nvPr/>
        </p:nvSpPr>
        <p:spPr bwMode="auto">
          <a:xfrm>
            <a:off x="304800" y="1447800"/>
            <a:ext cx="5791200" cy="230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buFont typeface="Wingdings" charset="0"/>
              <a:buChar char="è"/>
              <a:defRPr/>
            </a:pPr>
            <a:r>
              <a:rPr lang="en-US" dirty="0">
                <a:solidFill>
                  <a:srgbClr val="FF0000"/>
                </a:solidFill>
                <a:cs typeface="+mn-cs"/>
              </a:rPr>
              <a:t> all absorbers and the collimation system </a:t>
            </a:r>
          </a:p>
          <a:p>
            <a:pPr algn="l" eaLnBrk="1" hangingPunct="1"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cs typeface="+mn-cs"/>
              </a:rPr>
              <a:t>     must be designed to survive an </a:t>
            </a:r>
          </a:p>
          <a:p>
            <a:pPr algn="l" eaLnBrk="1" hangingPunct="1"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cs typeface="+mn-cs"/>
              </a:rPr>
              <a:t>     asynchronous beam dump! </a:t>
            </a:r>
          </a:p>
          <a:p>
            <a:pPr algn="l" eaLnBrk="1" hangingPunct="1"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cs typeface="+mn-cs"/>
              </a:rPr>
              <a:t>    </a:t>
            </a:r>
            <a:r>
              <a:rPr lang="en-US" dirty="0">
                <a:solidFill>
                  <a:srgbClr val="FF0000"/>
                </a:solidFill>
                <a:cs typeface="+mn-cs"/>
                <a:sym typeface="Wingdings" charset="0"/>
              </a:rPr>
              <a:t>(</a:t>
            </a:r>
            <a:r>
              <a:rPr lang="en-US" dirty="0">
                <a:solidFill>
                  <a:srgbClr val="FF0000"/>
                </a:solidFill>
                <a:cs typeface="+mn-cs"/>
              </a:rPr>
              <a:t>total of up to 136 collimators &amp; absorbers)           		</a:t>
            </a:r>
            <a:r>
              <a:rPr lang="en-US" dirty="0">
                <a:solidFill>
                  <a:schemeClr val="tx2"/>
                </a:solidFill>
                <a:cs typeface="+mn-cs"/>
              </a:rPr>
              <a:t>Machine protection System!</a:t>
            </a:r>
            <a:endParaRPr lang="en-US" dirty="0">
              <a:solidFill>
                <a:srgbClr val="FF0000"/>
              </a:solidFill>
              <a:cs typeface="+mn-cs"/>
            </a:endParaRPr>
          </a:p>
          <a:p>
            <a:pPr algn="l" eaLnBrk="1" hangingPunct="1">
              <a:buFont typeface="Wingdings" charset="0"/>
              <a:buNone/>
              <a:defRPr/>
            </a:pPr>
            <a:endParaRPr lang="en-US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1222666" name="Rectangle 10"/>
          <p:cNvSpPr>
            <a:spLocks noChangeArrowheads="1"/>
          </p:cNvSpPr>
          <p:nvPr/>
        </p:nvSpPr>
        <p:spPr bwMode="auto">
          <a:xfrm>
            <a:off x="76200" y="3706813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22667" name="Text Box 11"/>
          <p:cNvSpPr txBox="1">
            <a:spLocks noChangeArrowheads="1"/>
          </p:cNvSpPr>
          <p:nvPr/>
        </p:nvSpPr>
        <p:spPr bwMode="auto">
          <a:xfrm>
            <a:off x="685800" y="3549650"/>
            <a:ext cx="406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Robust collimator jaw design</a:t>
            </a:r>
          </a:p>
        </p:txBody>
      </p:sp>
      <p:pic>
        <p:nvPicPr>
          <p:cNvPr id="46086" name="Picture 12" descr="Click for original image">
            <a:hlinkClick r:id="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1" r="6000"/>
          <a:stretch>
            <a:fillRect/>
          </a:stretch>
        </p:blipFill>
        <p:spPr bwMode="auto">
          <a:xfrm>
            <a:off x="6300788" y="3573463"/>
            <a:ext cx="2374900" cy="254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7" name="Picture 13" descr="Click for original image">
            <a:hlinkClick r:id="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900" y="981075"/>
            <a:ext cx="1784350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2670" name="Text Box 14"/>
          <p:cNvSpPr txBox="1">
            <a:spLocks noChangeArrowheads="1"/>
          </p:cNvSpPr>
          <p:nvPr/>
        </p:nvSpPr>
        <p:spPr bwMode="auto">
          <a:xfrm>
            <a:off x="228600" y="4162425"/>
            <a:ext cx="42672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buFont typeface="Wingdings" charset="0"/>
              <a:buChar char="è"/>
              <a:defRPr/>
            </a:pPr>
            <a:r>
              <a:rPr lang="en-US">
                <a:solidFill>
                  <a:srgbClr val="008000"/>
                </a:solidFill>
                <a:cs typeface="+mn-cs"/>
              </a:rPr>
              <a:t> fiber reinforced graphite jaws</a:t>
            </a:r>
          </a:p>
          <a:p>
            <a:pPr algn="l" eaLnBrk="1" hangingPunct="1">
              <a:buFont typeface="Wingdings" charset="0"/>
              <a:buNone/>
              <a:defRPr/>
            </a:pPr>
            <a:r>
              <a:rPr lang="en-US">
                <a:solidFill>
                  <a:srgbClr val="008000"/>
                </a:solidFill>
                <a:cs typeface="+mn-cs"/>
              </a:rPr>
              <a:t>     are more robust than Cu jaws</a:t>
            </a:r>
          </a:p>
          <a:p>
            <a:pPr algn="l" eaLnBrk="1" hangingPunct="1">
              <a:buFont typeface="Wingdings" charset="0"/>
              <a:buChar char="è"/>
              <a:defRPr/>
            </a:pPr>
            <a:r>
              <a:rPr lang="en-US">
                <a:solidFill>
                  <a:srgbClr val="FF0000"/>
                </a:solidFill>
                <a:cs typeface="+mn-cs"/>
              </a:rPr>
              <a:t> fiber reinforced graphite</a:t>
            </a:r>
          </a:p>
          <a:p>
            <a:pPr algn="l" eaLnBrk="1" hangingPunct="1">
              <a:buFont typeface="Wingdings" charset="0"/>
              <a:buNone/>
              <a:defRPr/>
            </a:pPr>
            <a:r>
              <a:rPr lang="en-US">
                <a:solidFill>
                  <a:srgbClr val="FF0000"/>
                </a:solidFill>
                <a:cs typeface="+mn-cs"/>
              </a:rPr>
              <a:t>     has a higher impedance and </a:t>
            </a:r>
          </a:p>
          <a:p>
            <a:pPr algn="l" eaLnBrk="1" hangingPunct="1">
              <a:buFont typeface="Wingdings" charset="0"/>
              <a:buNone/>
              <a:defRPr/>
            </a:pPr>
            <a:r>
              <a:rPr lang="en-US">
                <a:solidFill>
                  <a:srgbClr val="FF0000"/>
                </a:solidFill>
                <a:cs typeface="+mn-cs"/>
              </a:rPr>
              <a:t>     electrical resistivity </a:t>
            </a:r>
          </a:p>
        </p:txBody>
      </p:sp>
      <p:sp>
        <p:nvSpPr>
          <p:cNvPr id="1222675" name="Line 19"/>
          <p:cNvSpPr>
            <a:spLocks noChangeShapeType="1"/>
          </p:cNvSpPr>
          <p:nvPr/>
        </p:nvSpPr>
        <p:spPr bwMode="auto">
          <a:xfrm>
            <a:off x="1476375" y="3200400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 dirty="0" smtClean="0">
                <a:solidFill>
                  <a:srgbClr val="FF0000"/>
                </a:solidFill>
                <a:cs typeface="+mj-cs"/>
              </a:rPr>
              <a:t>LHC Challenges: Machine Protection</a:t>
            </a:r>
            <a:endParaRPr lang="en-US" sz="4400" u="sng" dirty="0" smtClean="0">
              <a:solidFill>
                <a:srgbClr val="FF0000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5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 smtClean="0">
                <a:solidFill>
                  <a:srgbClr val="FF0000"/>
                </a:solidFill>
                <a:cs typeface="+mj-cs"/>
              </a:rPr>
              <a:t>LHC Challenges: Collective Effects</a:t>
            </a:r>
          </a:p>
        </p:txBody>
      </p:sp>
      <p:sp>
        <p:nvSpPr>
          <p:cNvPr id="1195011" name="Rectangle 3"/>
          <p:cNvSpPr>
            <a:spLocks noChangeArrowheads="1"/>
          </p:cNvSpPr>
          <p:nvPr/>
        </p:nvSpPr>
        <p:spPr bwMode="auto">
          <a:xfrm>
            <a:off x="76200" y="981075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195014" name="Text Box 6"/>
          <p:cNvSpPr txBox="1">
            <a:spLocks noChangeArrowheads="1"/>
          </p:cNvSpPr>
          <p:nvPr/>
        </p:nvSpPr>
        <p:spPr bwMode="auto">
          <a:xfrm>
            <a:off x="685800" y="836613"/>
            <a:ext cx="35401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rgbClr val="3333CC"/>
                </a:solidFill>
                <a:cs typeface="+mn-cs"/>
              </a:rPr>
              <a:t>resistive wall impedance:</a:t>
            </a:r>
          </a:p>
        </p:txBody>
      </p:sp>
      <p:sp>
        <p:nvSpPr>
          <p:cNvPr id="1195015" name="Text Box 7"/>
          <p:cNvSpPr txBox="1">
            <a:spLocks noChangeArrowheads="1"/>
          </p:cNvSpPr>
          <p:nvPr/>
        </p:nvSpPr>
        <p:spPr bwMode="auto">
          <a:xfrm>
            <a:off x="304800" y="1341438"/>
            <a:ext cx="8610600" cy="326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buFont typeface="Wingdings" charset="0"/>
              <a:buChar char="è"/>
              <a:defRPr/>
            </a:pPr>
            <a:r>
              <a:rPr lang="en-US" dirty="0">
                <a:solidFill>
                  <a:srgbClr val="008000"/>
                </a:solidFill>
                <a:cs typeface="+mn-cs"/>
              </a:rPr>
              <a:t> image charges trail behind due to  </a:t>
            </a:r>
          </a:p>
          <a:p>
            <a:pPr algn="l" eaLnBrk="1" hangingPunct="1">
              <a:spcAft>
                <a:spcPts val="600"/>
              </a:spcAft>
              <a:buFont typeface="Wingdings" charset="0"/>
              <a:buNone/>
              <a:defRPr/>
            </a:pPr>
            <a:r>
              <a:rPr lang="en-US" dirty="0">
                <a:solidFill>
                  <a:srgbClr val="008000"/>
                </a:solidFill>
                <a:cs typeface="+mn-cs"/>
              </a:rPr>
              <a:t>     resistivity of surrounding materials</a:t>
            </a:r>
          </a:p>
          <a:p>
            <a:pPr algn="l" eaLnBrk="1" hangingPunct="1">
              <a:spcAft>
                <a:spcPts val="600"/>
              </a:spcAft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cs typeface="+mn-cs"/>
                <a:sym typeface="Wingdings" charset="0"/>
              </a:rPr>
              <a:t> Wake fields drive beam instabilities</a:t>
            </a:r>
            <a:endParaRPr lang="en-US" dirty="0">
              <a:solidFill>
                <a:srgbClr val="FF0000"/>
              </a:solidFill>
              <a:cs typeface="+mn-cs"/>
            </a:endParaRPr>
          </a:p>
          <a:p>
            <a:pPr algn="l" eaLnBrk="1" hangingPunct="1">
              <a:buFont typeface="Wingdings" charset="0"/>
              <a:buChar char="è"/>
              <a:defRPr/>
            </a:pPr>
            <a:r>
              <a:rPr lang="en-US" dirty="0">
                <a:solidFill>
                  <a:srgbClr val="FF0000"/>
                </a:solidFill>
                <a:cs typeface="+mn-cs"/>
                <a:sym typeface="Wingdings" charset="0"/>
              </a:rPr>
              <a:t> effect increases with decreasing gap</a:t>
            </a:r>
          </a:p>
          <a:p>
            <a:pPr algn="l" eaLnBrk="1" hangingPunct="1"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cs typeface="+mn-cs"/>
                <a:sym typeface="Wingdings" charset="0"/>
              </a:rPr>
              <a:t>     opening of the collimator jaws</a:t>
            </a:r>
          </a:p>
          <a:p>
            <a:pPr algn="l" eaLnBrk="1" fontAlgn="auto" hangingPunct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1800" dirty="0">
                <a:solidFill>
                  <a:srgbClr val="FF0000"/>
                </a:solidFill>
                <a:latin typeface="Calibri"/>
                <a:ea typeface="+mn-ea"/>
                <a:cs typeface="+mn-cs"/>
                <a:sym typeface="Wingdings"/>
              </a:rPr>
              <a:t>	</a:t>
            </a:r>
            <a:r>
              <a:rPr lang="en-US" sz="1800" dirty="0">
                <a:solidFill>
                  <a:srgbClr val="800000"/>
                </a:solidFill>
                <a:latin typeface="Calibri"/>
                <a:ea typeface="+mn-ea"/>
                <a:cs typeface="+mn-cs"/>
                <a:sym typeface="Wingdings"/>
              </a:rPr>
              <a:t>depends strongly on jaw opening (3</a:t>
            </a:r>
            <a:r>
              <a:rPr lang="en-US" sz="1800" baseline="30000" dirty="0">
                <a:solidFill>
                  <a:srgbClr val="800000"/>
                </a:solidFill>
                <a:latin typeface="Calibri"/>
                <a:ea typeface="+mn-ea"/>
                <a:cs typeface="+mn-cs"/>
                <a:sym typeface="Wingdings"/>
              </a:rPr>
              <a:t>rd</a:t>
            </a:r>
            <a:r>
              <a:rPr lang="en-US" sz="1800" dirty="0">
                <a:solidFill>
                  <a:srgbClr val="800000"/>
                </a:solidFill>
                <a:latin typeface="Calibri"/>
                <a:ea typeface="+mn-ea"/>
                <a:cs typeface="+mn-cs"/>
                <a:sym typeface="Wingdings"/>
              </a:rPr>
              <a:t> power)</a:t>
            </a:r>
            <a:endParaRPr lang="en-US" dirty="0">
              <a:solidFill>
                <a:srgbClr val="800000"/>
              </a:solidFill>
              <a:cs typeface="+mn-cs"/>
              <a:sym typeface="Wingdings" charset="0"/>
            </a:endParaRPr>
          </a:p>
          <a:p>
            <a:pPr algn="l" eaLnBrk="1" hangingPunct="1">
              <a:buFont typeface="Wingdings" charset="0"/>
              <a:buChar char="è"/>
              <a:defRPr/>
            </a:pPr>
            <a:r>
              <a:rPr lang="en-US" dirty="0">
                <a:solidFill>
                  <a:srgbClr val="FF0000"/>
                </a:solidFill>
                <a:cs typeface="+mn-cs"/>
                <a:sym typeface="Wingdings" charset="0"/>
              </a:rPr>
              <a:t> impedance of Graphite jaws either limits the minimum </a:t>
            </a:r>
          </a:p>
          <a:p>
            <a:pPr algn="l" eaLnBrk="1" hangingPunct="1"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cs typeface="+mn-cs"/>
                <a:sym typeface="Wingdings" charset="0"/>
              </a:rPr>
              <a:t>     collimator opening </a:t>
            </a:r>
            <a:r>
              <a:rPr lang="en-US" dirty="0">
                <a:solidFill>
                  <a:srgbClr val="008000"/>
                </a:solidFill>
                <a:cs typeface="+mn-cs"/>
                <a:sym typeface="Wingdings" charset="0"/>
              </a:rPr>
              <a:t> limit for </a:t>
            </a:r>
            <a:r>
              <a:rPr lang="en-US" dirty="0">
                <a:solidFill>
                  <a:srgbClr val="008000"/>
                </a:solidFill>
                <a:latin typeface="Symbol" charset="0"/>
                <a:cs typeface="+mn-cs"/>
                <a:sym typeface="Wingdings" charset="0"/>
              </a:rPr>
              <a:t>b</a:t>
            </a:r>
            <a:r>
              <a:rPr lang="en-US" dirty="0">
                <a:solidFill>
                  <a:srgbClr val="008000"/>
                </a:solidFill>
                <a:cs typeface="+mn-cs"/>
                <a:sym typeface="Wingdings" charset="0"/>
              </a:rPr>
              <a:t>* </a:t>
            </a:r>
            <a:r>
              <a:rPr lang="en-US" dirty="0">
                <a:solidFill>
                  <a:srgbClr val="FF0000"/>
                </a:solidFill>
                <a:cs typeface="+mn-cs"/>
                <a:sym typeface="Wingdings" charset="0"/>
              </a:rPr>
              <a:t>or the maximum beam current</a:t>
            </a:r>
            <a:endParaRPr lang="en-US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1195018" name="Rectangle 10"/>
          <p:cNvSpPr>
            <a:spLocks noChangeArrowheads="1"/>
          </p:cNvSpPr>
          <p:nvPr/>
        </p:nvSpPr>
        <p:spPr bwMode="auto">
          <a:xfrm>
            <a:off x="74613" y="4822825"/>
            <a:ext cx="534987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195019" name="Text Box 11"/>
          <p:cNvSpPr txBox="1">
            <a:spLocks noChangeArrowheads="1"/>
          </p:cNvSpPr>
          <p:nvPr/>
        </p:nvSpPr>
        <p:spPr bwMode="auto">
          <a:xfrm>
            <a:off x="685800" y="4668838"/>
            <a:ext cx="55578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rgbClr val="3333CC"/>
                </a:solidFill>
                <a:cs typeface="+mn-cs"/>
              </a:rPr>
              <a:t>phased collimation system for the LHC: </a:t>
            </a:r>
          </a:p>
        </p:txBody>
      </p:sp>
      <p:sp>
        <p:nvSpPr>
          <p:cNvPr id="1195022" name="Text Box 14"/>
          <p:cNvSpPr txBox="1">
            <a:spLocks noChangeArrowheads="1"/>
          </p:cNvSpPr>
          <p:nvPr/>
        </p:nvSpPr>
        <p:spPr bwMode="auto">
          <a:xfrm>
            <a:off x="457200" y="5229225"/>
            <a:ext cx="86868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spcBef>
                <a:spcPts val="0"/>
              </a:spcBef>
              <a:spcAft>
                <a:spcPts val="600"/>
              </a:spcAft>
              <a:buFont typeface="Wingdings" charset="0"/>
              <a:buChar char="è"/>
              <a:defRPr/>
            </a:pPr>
            <a:r>
              <a:rPr lang="en-US" dirty="0">
                <a:solidFill>
                  <a:srgbClr val="008000"/>
                </a:solidFill>
                <a:cs typeface="+mn-cs"/>
              </a:rPr>
              <a:t> Phase 1: graphite jaws for robustness during commissioning</a:t>
            </a:r>
          </a:p>
          <a:p>
            <a:pPr algn="l" eaLnBrk="1" hangingPunct="1">
              <a:buFont typeface="Wingdings" charset="0"/>
              <a:buChar char="è"/>
              <a:defRPr/>
            </a:pPr>
            <a:r>
              <a:rPr lang="en-US" dirty="0">
                <a:solidFill>
                  <a:srgbClr val="FF0000"/>
                </a:solidFill>
                <a:cs typeface="+mn-cs"/>
              </a:rPr>
              <a:t> Phase 2: nominal performance </a:t>
            </a:r>
            <a:r>
              <a:rPr lang="en-US" sz="2000" dirty="0">
                <a:solidFill>
                  <a:srgbClr val="FF0000"/>
                </a:solidFill>
                <a:cs typeface="+mn-cs"/>
              </a:rPr>
              <a:t>(low </a:t>
            </a:r>
            <a:r>
              <a:rPr lang="en-US" sz="2000" dirty="0">
                <a:solidFill>
                  <a:srgbClr val="FF0000"/>
                </a:solidFill>
                <a:cs typeface="+mn-cs"/>
              </a:rPr>
              <a:t>impedance collimators &amp; coating)</a:t>
            </a:r>
            <a:endParaRPr lang="en-US" sz="2000" dirty="0">
              <a:solidFill>
                <a:srgbClr val="FF0000"/>
              </a:solidFill>
              <a:cs typeface="+mn-cs"/>
            </a:endParaRPr>
          </a:p>
        </p:txBody>
      </p:sp>
      <p:pic>
        <p:nvPicPr>
          <p:cNvPr id="48136" name="Picture 15" descr="res-wall-wak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143000"/>
            <a:ext cx="2536825" cy="210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613" y="2997200"/>
            <a:ext cx="5549900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8" name="Picture 13" descr="Screen Shot 2013-07-22 at 4.24.4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050"/>
            <a:ext cx="9144000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0179" name="Object 27"/>
          <p:cNvGraphicFramePr>
            <a:graphicFrameLocks noGrp="1" noChangeAspect="1"/>
          </p:cNvGraphicFramePr>
          <p:nvPr>
            <p:ph idx="1"/>
          </p:nvPr>
        </p:nvGraphicFramePr>
        <p:xfrm>
          <a:off x="2339975" y="4581525"/>
          <a:ext cx="120015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1" name="Equation" r:id="rId5" imgW="635000" imgH="228600" progId="Equation.3">
                  <p:embed/>
                </p:oleObj>
              </mc:Choice>
              <mc:Fallback>
                <p:oleObj name="Equation" r:id="rId5" imgW="635000" imgH="228600" progId="Equation.3">
                  <p:embed/>
                  <p:pic>
                    <p:nvPicPr>
                      <p:cNvPr id="0" name="Object 2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4581525"/>
                        <a:ext cx="120015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85800" y="908050"/>
            <a:ext cx="249078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rgbClr val="3333CC"/>
                </a:solidFill>
                <a:cs typeface="+mn-cs"/>
              </a:rPr>
              <a:t>Insertion Layout: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6200" y="1068388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14375" y="3152775"/>
            <a:ext cx="32210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rgbClr val="3333CC"/>
                </a:solidFill>
                <a:cs typeface="+mn-cs"/>
              </a:rPr>
              <a:t>Symmetric drift space: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04775" y="3262313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850" y="5087938"/>
            <a:ext cx="8459788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l">
              <a:buFont typeface="Wingdings" charset="0"/>
              <a:buChar char="è"/>
              <a:defRPr/>
            </a:pPr>
            <a:r>
              <a:rPr lang="en-US" dirty="0">
                <a:solidFill>
                  <a:srgbClr val="000000"/>
                </a:solidFill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Symbol" charset="2"/>
                <a:cs typeface="Symbol" charset="2"/>
                <a:sym typeface="Wingdings"/>
              </a:rPr>
              <a:t>b</a:t>
            </a:r>
            <a:r>
              <a:rPr lang="en-US" baseline="-25000" dirty="0" err="1">
                <a:solidFill>
                  <a:srgbClr val="000000"/>
                </a:solidFill>
                <a:sym typeface="Wingdings"/>
              </a:rPr>
              <a:t>max</a:t>
            </a:r>
            <a:r>
              <a:rPr lang="en-US" dirty="0">
                <a:solidFill>
                  <a:srgbClr val="000000"/>
                </a:solidFill>
                <a:sym typeface="Wingdings"/>
              </a:rPr>
              <a:t> proportional to L</a:t>
            </a:r>
            <a:r>
              <a:rPr lang="en-US" baseline="30000" dirty="0">
                <a:solidFill>
                  <a:srgbClr val="000000"/>
                </a:solidFill>
                <a:sym typeface="Wingdings"/>
              </a:rPr>
              <a:t>*2</a:t>
            </a:r>
            <a:r>
              <a:rPr lang="en-US" dirty="0">
                <a:solidFill>
                  <a:srgbClr val="000000"/>
                </a:solidFill>
                <a:sym typeface="Wingdings"/>
              </a:rPr>
              <a:t>/</a:t>
            </a:r>
            <a:r>
              <a:rPr lang="en-US" dirty="0">
                <a:solidFill>
                  <a:srgbClr val="000000"/>
                </a:solidFill>
                <a:latin typeface="Symbol" charset="2"/>
                <a:cs typeface="Symbol" charset="2"/>
                <a:sym typeface="Wingdings"/>
              </a:rPr>
              <a:t>b</a:t>
            </a:r>
            <a:r>
              <a:rPr lang="en-US" baseline="30000" dirty="0">
                <a:solidFill>
                  <a:srgbClr val="000000"/>
                </a:solidFill>
                <a:latin typeface="Symbol" charset="2"/>
                <a:cs typeface="Symbol" charset="2"/>
                <a:sym typeface="Wingdings"/>
              </a:rPr>
              <a:t>* </a:t>
            </a:r>
          </a:p>
          <a:p>
            <a:pPr marL="342900" indent="-342900" algn="l">
              <a:buFont typeface="Wingdings" charset="0"/>
              <a:buChar char="è"/>
              <a:defRPr/>
            </a:pPr>
            <a:endParaRPr lang="en-US" baseline="30000" dirty="0">
              <a:solidFill>
                <a:srgbClr val="000000"/>
              </a:solidFill>
              <a:latin typeface="Symbol" charset="2"/>
              <a:cs typeface="Symbol" charset="2"/>
              <a:sym typeface="Wingdings"/>
            </a:endParaRPr>
          </a:p>
          <a:p>
            <a:pPr algn="l">
              <a:defRPr/>
            </a:pPr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 </a:t>
            </a:r>
            <a:r>
              <a:rPr lang="en-US" dirty="0">
                <a:solidFill>
                  <a:srgbClr val="000000"/>
                </a:solidFill>
                <a:latin typeface="Symbol" charset="2"/>
                <a:cs typeface="Symbol" charset="2"/>
                <a:sym typeface="Wingdings"/>
              </a:rPr>
              <a:t>b</a:t>
            </a:r>
            <a:r>
              <a:rPr lang="en-US" baseline="30000" dirty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*</a:t>
            </a:r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 = 0.5m  </a:t>
            </a:r>
            <a:r>
              <a:rPr lang="en-US" dirty="0">
                <a:solidFill>
                  <a:srgbClr val="008000"/>
                </a:solidFill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dirty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 ≈ 16</a:t>
            </a:r>
            <a:r>
              <a:rPr lang="en-US" dirty="0">
                <a:solidFill>
                  <a:srgbClr val="008000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dirty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m at IP </a:t>
            </a:r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  <a:sym typeface="Wingdings"/>
              </a:rPr>
              <a:t>and </a:t>
            </a:r>
            <a:r>
              <a:rPr lang="en-US" dirty="0">
                <a:solidFill>
                  <a:srgbClr val="008000"/>
                </a:solidFill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dirty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 ≈ 1.5mm inside triplet </a:t>
            </a:r>
          </a:p>
        </p:txBody>
      </p:sp>
      <p:graphicFrame>
        <p:nvGraphicFramePr>
          <p:cNvPr id="50185" name="Objet 6"/>
          <p:cNvGraphicFramePr>
            <a:graphicFrameLocks noChangeAspect="1"/>
          </p:cNvGraphicFramePr>
          <p:nvPr/>
        </p:nvGraphicFramePr>
        <p:xfrm>
          <a:off x="611188" y="3716338"/>
          <a:ext cx="2284412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2" name="Équation" r:id="rId7" imgW="1320227" imgH="444307" progId="Equation.3">
                  <p:embed/>
                </p:oleObj>
              </mc:Choice>
              <mc:Fallback>
                <p:oleObj name="Équation" r:id="rId7" imgW="1320227" imgH="444307" progId="Equation.3">
                  <p:embed/>
                  <p:pic>
                    <p:nvPicPr>
                      <p:cNvPr id="0" name="Obje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3716338"/>
                        <a:ext cx="2284412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ight Brace 17"/>
          <p:cNvSpPr/>
          <p:nvPr/>
        </p:nvSpPr>
        <p:spPr bwMode="auto">
          <a:xfrm rot="5400000">
            <a:off x="4320381" y="1593057"/>
            <a:ext cx="574675" cy="2087562"/>
          </a:xfrm>
          <a:prstGeom prst="rightBrace">
            <a:avLst>
              <a:gd name="adj1" fmla="val 8333"/>
              <a:gd name="adj2" fmla="val 49391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 sz="2000">
              <a:solidFill>
                <a:srgbClr val="27551F"/>
              </a:solidFill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003800" y="950913"/>
            <a:ext cx="1236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ca.130m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643438" y="2606675"/>
            <a:ext cx="1082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ca.50m</a:t>
            </a:r>
          </a:p>
        </p:txBody>
      </p:sp>
      <p:sp>
        <p:nvSpPr>
          <p:cNvPr id="21" name="Right Brace 20"/>
          <p:cNvSpPr/>
          <p:nvPr/>
        </p:nvSpPr>
        <p:spPr bwMode="auto">
          <a:xfrm rot="16200000">
            <a:off x="4356100" y="-315912"/>
            <a:ext cx="431800" cy="3600450"/>
          </a:xfrm>
          <a:prstGeom prst="righ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 sz="2000">
              <a:solidFill>
                <a:srgbClr val="27551F"/>
              </a:solidFill>
            </a:endParaRPr>
          </a:p>
        </p:txBody>
      </p:sp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 dirty="0" smtClean="0">
                <a:solidFill>
                  <a:srgbClr val="FF0000"/>
                </a:solidFill>
                <a:cs typeface="+mj-cs"/>
              </a:rPr>
              <a:t>LHC Challenges: Triplet Aperture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/>
      <p:bldP spid="2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 dirty="0" smtClean="0">
                <a:solidFill>
                  <a:srgbClr val="FF0000"/>
                </a:solidFill>
                <a:cs typeface="+mj-cs"/>
              </a:rPr>
              <a:t>LHC Challenges: Parasitic Collisions</a:t>
            </a:r>
          </a:p>
        </p:txBody>
      </p:sp>
      <p:sp>
        <p:nvSpPr>
          <p:cNvPr id="1196035" name="Rectangle 3"/>
          <p:cNvSpPr>
            <a:spLocks noChangeArrowheads="1"/>
          </p:cNvSpPr>
          <p:nvPr/>
        </p:nvSpPr>
        <p:spPr bwMode="auto">
          <a:xfrm>
            <a:off x="76200" y="1068388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196038" name="Text Box 6"/>
          <p:cNvSpPr txBox="1">
            <a:spLocks noChangeArrowheads="1"/>
          </p:cNvSpPr>
          <p:nvPr/>
        </p:nvSpPr>
        <p:spPr bwMode="auto">
          <a:xfrm>
            <a:off x="685800" y="958850"/>
            <a:ext cx="3302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rgbClr val="3333CC"/>
                </a:solidFill>
                <a:cs typeface="+mn-cs"/>
              </a:rPr>
              <a:t>long range beam-beam:</a:t>
            </a:r>
          </a:p>
        </p:txBody>
      </p:sp>
      <p:sp>
        <p:nvSpPr>
          <p:cNvPr id="1196039" name="Text Box 7"/>
          <p:cNvSpPr txBox="1">
            <a:spLocks noChangeArrowheads="1"/>
          </p:cNvSpPr>
          <p:nvPr/>
        </p:nvSpPr>
        <p:spPr bwMode="auto">
          <a:xfrm>
            <a:off x="304800" y="1676400"/>
            <a:ext cx="487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buFont typeface="Wingdings" charset="0"/>
              <a:buNone/>
              <a:defRPr/>
            </a:pPr>
            <a:r>
              <a:rPr lang="en-US" dirty="0">
                <a:solidFill>
                  <a:schemeClr val="tx1"/>
                </a:solidFill>
                <a:cs typeface="+mn-cs"/>
              </a:rPr>
              <a:t>Operation with ca. 2800 bunches </a:t>
            </a:r>
            <a:r>
              <a:rPr lang="en-US" dirty="0">
                <a:solidFill>
                  <a:schemeClr val="tx1"/>
                </a:solidFill>
                <a:cs typeface="+mn-cs"/>
                <a:sym typeface="Wingdings"/>
              </a:rPr>
              <a:t></a:t>
            </a:r>
            <a:r>
              <a:rPr lang="en-US" dirty="0">
                <a:solidFill>
                  <a:schemeClr val="tx1"/>
                </a:solidFill>
                <a:cs typeface="+mn-cs"/>
              </a:rPr>
              <a:t> approximately 30 unwanted collision points per Interaction Region (IR).</a:t>
            </a:r>
            <a:endParaRPr lang="en-US" dirty="0">
              <a:solidFill>
                <a:srgbClr val="008000"/>
              </a:solidFill>
              <a:cs typeface="+mn-cs"/>
            </a:endParaRPr>
          </a:p>
        </p:txBody>
      </p:sp>
      <p:sp>
        <p:nvSpPr>
          <p:cNvPr id="1196041" name="Rectangle 9"/>
          <p:cNvSpPr>
            <a:spLocks noChangeArrowheads="1"/>
          </p:cNvSpPr>
          <p:nvPr/>
        </p:nvSpPr>
        <p:spPr bwMode="auto">
          <a:xfrm>
            <a:off x="74613" y="3887788"/>
            <a:ext cx="534987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196042" name="Text Box 10"/>
          <p:cNvSpPr txBox="1">
            <a:spLocks noChangeArrowheads="1"/>
          </p:cNvSpPr>
          <p:nvPr/>
        </p:nvSpPr>
        <p:spPr bwMode="auto">
          <a:xfrm>
            <a:off x="685800" y="3733800"/>
            <a:ext cx="80613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non-linear fields and additional focusing due to beam-beam</a:t>
            </a:r>
          </a:p>
        </p:txBody>
      </p:sp>
      <p:pic>
        <p:nvPicPr>
          <p:cNvPr id="119604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111250"/>
            <a:ext cx="3657600" cy="2317750"/>
          </a:xfrm>
          <a:prstGeom prst="rect">
            <a:avLst/>
          </a:prstGeom>
          <a:noFill/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196046" name="Text Box 14"/>
          <p:cNvSpPr txBox="1">
            <a:spLocks noChangeArrowheads="1"/>
          </p:cNvSpPr>
          <p:nvPr/>
        </p:nvSpPr>
        <p:spPr bwMode="auto">
          <a:xfrm>
            <a:off x="457200" y="2971800"/>
            <a:ext cx="487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buFont typeface="Wingdings" charset="0"/>
              <a:buNone/>
              <a:defRPr/>
            </a:pPr>
            <a:r>
              <a:rPr lang="en-US">
                <a:solidFill>
                  <a:srgbClr val="008000"/>
                </a:solidFill>
                <a:cs typeface="+mn-cs"/>
                <a:sym typeface="Wingdings" charset="0"/>
              </a:rPr>
              <a:t> Operation requires crossing angle</a:t>
            </a:r>
            <a:endParaRPr lang="en-US">
              <a:solidFill>
                <a:srgbClr val="008000"/>
              </a:solidFill>
              <a:cs typeface="+mn-cs"/>
            </a:endParaRPr>
          </a:p>
        </p:txBody>
      </p:sp>
      <p:sp>
        <p:nvSpPr>
          <p:cNvPr id="1196047" name="Text Box 15"/>
          <p:cNvSpPr txBox="1">
            <a:spLocks noChangeArrowheads="1"/>
          </p:cNvSpPr>
          <p:nvPr/>
        </p:nvSpPr>
        <p:spPr bwMode="auto">
          <a:xfrm>
            <a:off x="685800" y="4267200"/>
            <a:ext cx="8382000" cy="193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dirty="0">
                <a:solidFill>
                  <a:schemeClr val="tx1"/>
                </a:solidFill>
                <a:cs typeface="+mn-cs"/>
              </a:rPr>
              <a:t>efficient operation requires large beam separation at  unwanted collision points </a:t>
            </a:r>
            <a:r>
              <a:rPr lang="en-US" dirty="0">
                <a:solidFill>
                  <a:srgbClr val="FF0000"/>
                </a:solidFill>
                <a:cs typeface="+mn-cs"/>
                <a:sym typeface="Wingdings" charset="0"/>
              </a:rPr>
              <a:t> separation of 10 </a:t>
            </a:r>
            <a:r>
              <a:rPr lang="en-US" dirty="0">
                <a:solidFill>
                  <a:srgbClr val="FF0000"/>
                </a:solidFill>
                <a:latin typeface="Symbol" charset="0"/>
                <a:cs typeface="+mn-cs"/>
                <a:sym typeface="Wingdings" charset="0"/>
              </a:rPr>
              <a:t>s</a:t>
            </a:r>
            <a:r>
              <a:rPr lang="en-US" dirty="0">
                <a:solidFill>
                  <a:srgbClr val="FF0000"/>
                </a:solidFill>
                <a:cs typeface="+mn-cs"/>
                <a:sym typeface="Wingdings" charset="0"/>
              </a:rPr>
              <a:t> is at the limit of the triplet aperture for nominal </a:t>
            </a:r>
            <a:r>
              <a:rPr lang="en-US" dirty="0">
                <a:solidFill>
                  <a:srgbClr val="FF0000"/>
                </a:solidFill>
                <a:latin typeface="Symbol" charset="0"/>
                <a:cs typeface="+mn-cs"/>
                <a:sym typeface="Wingdings" charset="0"/>
              </a:rPr>
              <a:t>b</a:t>
            </a:r>
            <a:r>
              <a:rPr lang="en-US" dirty="0">
                <a:solidFill>
                  <a:srgbClr val="FF0000"/>
                </a:solidFill>
                <a:cs typeface="+mn-cs"/>
                <a:sym typeface="Wingdings" charset="0"/>
              </a:rPr>
              <a:t>* values!</a:t>
            </a:r>
            <a:r>
              <a:rPr lang="en-US" dirty="0">
                <a:solidFill>
                  <a:schemeClr val="tx1"/>
                </a:solidFill>
                <a:cs typeface="+mn-cs"/>
                <a:sym typeface="Wingdings" charset="0"/>
              </a:rPr>
              <a:t> </a:t>
            </a:r>
            <a:endParaRPr lang="en-US" dirty="0">
              <a:solidFill>
                <a:schemeClr val="tx1"/>
              </a:solidFill>
              <a:cs typeface="+mn-cs"/>
              <a:sym typeface="Wingdings" charset="0"/>
            </a:endParaRPr>
          </a:p>
          <a:p>
            <a:pPr marL="342900" indent="-342900" algn="l" eaLnBrk="1" hangingPunct="1">
              <a:buFont typeface="Wingdings" charset="0"/>
              <a:buChar char="è"/>
              <a:defRPr/>
            </a:pPr>
            <a:r>
              <a:rPr lang="en-US" dirty="0">
                <a:solidFill>
                  <a:srgbClr val="008000"/>
                </a:solidFill>
                <a:cs typeface="+mn-cs"/>
                <a:sym typeface="Wingdings" charset="0"/>
              </a:rPr>
              <a:t>smaller </a:t>
            </a:r>
            <a:r>
              <a:rPr lang="en-US" dirty="0">
                <a:solidFill>
                  <a:srgbClr val="008000"/>
                </a:solidFill>
                <a:latin typeface="Symbol" charset="2"/>
                <a:cs typeface="Symbol" charset="2"/>
                <a:sym typeface="Wingdings" charset="0"/>
              </a:rPr>
              <a:t>b</a:t>
            </a:r>
            <a:r>
              <a:rPr lang="en-US" baseline="30000" dirty="0">
                <a:solidFill>
                  <a:srgbClr val="008000"/>
                </a:solidFill>
                <a:cs typeface="+mn-cs"/>
                <a:sym typeface="Wingdings" charset="0"/>
              </a:rPr>
              <a:t>*</a:t>
            </a:r>
            <a:r>
              <a:rPr lang="en-US" dirty="0">
                <a:solidFill>
                  <a:srgbClr val="008000"/>
                </a:solidFill>
                <a:cs typeface="+mn-cs"/>
                <a:sym typeface="Wingdings" charset="0"/>
              </a:rPr>
              <a:t> </a:t>
            </a:r>
            <a:r>
              <a:rPr lang="en-US" dirty="0">
                <a:solidFill>
                  <a:srgbClr val="008000"/>
                </a:solidFill>
                <a:cs typeface="+mn-cs"/>
                <a:sym typeface="Wingdings" charset="0"/>
              </a:rPr>
              <a:t>values </a:t>
            </a:r>
            <a:r>
              <a:rPr lang="en-US" dirty="0">
                <a:solidFill>
                  <a:srgbClr val="0000FF"/>
                </a:solidFill>
                <a:cs typeface="+mn-cs"/>
                <a:sym typeface="Wingdings"/>
              </a:rPr>
              <a:t> </a:t>
            </a:r>
            <a:r>
              <a:rPr lang="en-US" dirty="0">
                <a:solidFill>
                  <a:srgbClr val="0000FF"/>
                </a:solidFill>
                <a:cs typeface="+mn-cs"/>
                <a:sym typeface="Wingdings" charset="0"/>
              </a:rPr>
              <a:t>larger triplet apertures </a:t>
            </a:r>
            <a:endParaRPr lang="en-US" dirty="0">
              <a:solidFill>
                <a:srgbClr val="0000FF"/>
              </a:solidFill>
              <a:cs typeface="+mn-cs"/>
              <a:sym typeface="Wingdings" charset="0"/>
            </a:endParaRPr>
          </a:p>
          <a:p>
            <a:pPr algn="l" eaLnBrk="1" hangingPunct="1">
              <a:defRPr/>
            </a:pPr>
            <a:r>
              <a:rPr lang="en-US" dirty="0">
                <a:solidFill>
                  <a:srgbClr val="0000FF"/>
                </a:solidFill>
                <a:cs typeface="+mn-cs"/>
                <a:sym typeface="Wingdings" charset="0"/>
              </a:rPr>
              <a:t>	</a:t>
            </a:r>
            <a:r>
              <a:rPr lang="en-US" dirty="0">
                <a:solidFill>
                  <a:srgbClr val="0000FF"/>
                </a:solidFill>
                <a:cs typeface="+mn-cs"/>
                <a:sym typeface="Wingdings" charset="0"/>
              </a:rPr>
              <a:t>					</a:t>
            </a:r>
            <a:r>
              <a:rPr lang="en-US" dirty="0">
                <a:solidFill>
                  <a:srgbClr val="0066FF"/>
                </a:solidFill>
                <a:cs typeface="+mn-cs"/>
                <a:sym typeface="Wingdings" charset="0"/>
              </a:rPr>
              <a:t> </a:t>
            </a:r>
            <a:r>
              <a:rPr lang="en-US" dirty="0">
                <a:solidFill>
                  <a:srgbClr val="0066FF"/>
                </a:solidFill>
                <a:cs typeface="+mn-cs"/>
                <a:sym typeface="Wingdings" charset="0"/>
              </a:rPr>
              <a:t>upgrade studies!!!</a:t>
            </a:r>
            <a:endParaRPr lang="en-US" dirty="0">
              <a:solidFill>
                <a:srgbClr val="0066FF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3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15888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 dirty="0" smtClean="0">
                <a:solidFill>
                  <a:srgbClr val="FF0000"/>
                </a:solidFill>
                <a:cs typeface="+mj-cs"/>
              </a:rPr>
              <a:t>LHC Challenges: Electron Cloud</a:t>
            </a:r>
          </a:p>
        </p:txBody>
      </p:sp>
      <p:sp>
        <p:nvSpPr>
          <p:cNvPr id="1193990" name="Text Box 6"/>
          <p:cNvSpPr txBox="1">
            <a:spLocks noChangeArrowheads="1"/>
          </p:cNvSpPr>
          <p:nvPr/>
        </p:nvSpPr>
        <p:spPr bwMode="auto">
          <a:xfrm>
            <a:off x="34925" y="4154488"/>
            <a:ext cx="6697663" cy="193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marL="457200" indent="-457200" algn="l" eaLnBrk="1" hangingPunct="1">
              <a:buFont typeface="Arial"/>
              <a:buChar char="•"/>
              <a:defRPr/>
            </a:pPr>
            <a:r>
              <a:rPr lang="en-US" dirty="0">
                <a:solidFill>
                  <a:srgbClr val="3333CC"/>
                </a:solidFill>
                <a:cs typeface="+mn-cs"/>
              </a:rPr>
              <a:t>synchrotron light removes electrons</a:t>
            </a:r>
          </a:p>
          <a:p>
            <a:pPr marL="457200" indent="-457200" algn="l" eaLnBrk="1" hangingPunct="1">
              <a:buFont typeface="Arial"/>
              <a:buChar char="•"/>
              <a:defRPr/>
            </a:pPr>
            <a:r>
              <a:rPr lang="en-US" dirty="0">
                <a:solidFill>
                  <a:srgbClr val="3333CC"/>
                </a:solidFill>
                <a:cs typeface="+mn-cs"/>
              </a:rPr>
              <a:t>electrons are accelerated by the beam</a:t>
            </a:r>
          </a:p>
          <a:p>
            <a:pPr marL="457200" indent="-457200" algn="l" eaLnBrk="1" hangingPunct="1">
              <a:buFont typeface="Arial"/>
              <a:buChar char="•"/>
              <a:defRPr/>
            </a:pPr>
            <a:r>
              <a:rPr lang="en-US" dirty="0">
                <a:solidFill>
                  <a:srgbClr val="3333CC"/>
                </a:solidFill>
                <a:cs typeface="+mn-cs"/>
              </a:rPr>
              <a:t>e</a:t>
            </a:r>
            <a:r>
              <a:rPr lang="en-US" baseline="30000" dirty="0">
                <a:solidFill>
                  <a:srgbClr val="3333CC"/>
                </a:solidFill>
                <a:cs typeface="+mn-cs"/>
              </a:rPr>
              <a:t>-</a:t>
            </a:r>
            <a:r>
              <a:rPr lang="en-US" dirty="0">
                <a:solidFill>
                  <a:srgbClr val="3333CC"/>
                </a:solidFill>
                <a:cs typeface="+mn-cs"/>
              </a:rPr>
              <a:t> hit vacuum surface and generate secondary e</a:t>
            </a:r>
            <a:r>
              <a:rPr lang="en-US" baseline="30000" dirty="0">
                <a:solidFill>
                  <a:srgbClr val="3333CC"/>
                </a:solidFill>
                <a:cs typeface="+mn-cs"/>
              </a:rPr>
              <a:t>-</a:t>
            </a:r>
          </a:p>
          <a:p>
            <a:pPr marL="457200" indent="-457200" algn="l" eaLnBrk="1" hangingPunct="1">
              <a:buFont typeface="Arial"/>
              <a:buChar char="•"/>
              <a:defRPr/>
            </a:pPr>
            <a:r>
              <a:rPr lang="en-US" dirty="0">
                <a:solidFill>
                  <a:srgbClr val="3333CC"/>
                </a:solidFill>
                <a:cs typeface="+mn-cs"/>
              </a:rPr>
              <a:t>electron cloud (shields beam field)</a:t>
            </a:r>
          </a:p>
          <a:p>
            <a:pPr marL="457200" indent="-457200" algn="l" eaLnBrk="1" hangingPunct="1">
              <a:buFont typeface="Arial"/>
              <a:buChar char="•"/>
              <a:defRPr/>
            </a:pPr>
            <a:r>
              <a:rPr lang="en-US" dirty="0">
                <a:solidFill>
                  <a:srgbClr val="008000"/>
                </a:solidFill>
                <a:cs typeface="+mn-cs"/>
              </a:rPr>
              <a:t>Effect disappears for large bunch spacing</a:t>
            </a:r>
          </a:p>
        </p:txBody>
      </p:sp>
      <p:sp>
        <p:nvSpPr>
          <p:cNvPr id="1193991" name="Text Box 7"/>
          <p:cNvSpPr txBox="1">
            <a:spLocks noChangeArrowheads="1"/>
          </p:cNvSpPr>
          <p:nvPr/>
        </p:nvSpPr>
        <p:spPr bwMode="auto">
          <a:xfrm>
            <a:off x="152400" y="1524000"/>
            <a:ext cx="38100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cs typeface="+mn-cs"/>
              </a:rPr>
              <a:t>p</a:t>
            </a:r>
          </a:p>
        </p:txBody>
      </p:sp>
      <p:pic>
        <p:nvPicPr>
          <p:cNvPr id="2" name="Picture 1" descr="movieB-field-elliptic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075" y="4221163"/>
            <a:ext cx="2540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2" descr="Screen Shot 2013-06-27 at 2.48.0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836613"/>
            <a:ext cx="9144000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 bwMode="auto">
          <a:xfrm>
            <a:off x="6569075" y="4252913"/>
            <a:ext cx="2447925" cy="187325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 sz="2000">
              <a:solidFill>
                <a:srgbClr val="27551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5948363"/>
            <a:ext cx="90011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5298" name="Object 12"/>
          <p:cNvGraphicFramePr>
            <a:graphicFrameLocks noGrp="1" noChangeAspect="1"/>
          </p:cNvGraphicFramePr>
          <p:nvPr>
            <p:ph idx="4294967295"/>
          </p:nvPr>
        </p:nvGraphicFramePr>
        <p:xfrm>
          <a:off x="0" y="-25400"/>
          <a:ext cx="8621713" cy="6605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13" name="Graph" r:id="rId5" imgW="3907692" imgH="3907692" progId="">
                  <p:embed/>
                </p:oleObj>
              </mc:Choice>
              <mc:Fallback>
                <p:oleObj name="Graph" r:id="rId5" imgW="3907692" imgH="3907692" progId="">
                  <p:embed/>
                  <p:pic>
                    <p:nvPicPr>
                      <p:cNvPr id="0" name="Object 1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25400"/>
                        <a:ext cx="8621713" cy="6605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299" name="Text Box 5"/>
          <p:cNvSpPr txBox="1">
            <a:spLocks noChangeArrowheads="1"/>
          </p:cNvSpPr>
          <p:nvPr/>
        </p:nvSpPr>
        <p:spPr bwMode="auto">
          <a:xfrm>
            <a:off x="0" y="914400"/>
            <a:ext cx="129540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400">
                <a:solidFill>
                  <a:srgbClr val="FF0000"/>
                </a:solidFill>
                <a:latin typeface="Arial" charset="0"/>
              </a:rPr>
              <a:t>L. Tavian,</a:t>
            </a:r>
          </a:p>
          <a:p>
            <a:pPr algn="l" eaLnBrk="1" hangingPunct="1"/>
            <a:r>
              <a:rPr lang="en-US" sz="1400">
                <a:solidFill>
                  <a:srgbClr val="FF0000"/>
                </a:solidFill>
                <a:latin typeface="Arial" charset="0"/>
              </a:rPr>
              <a:t>2005</a:t>
            </a:r>
          </a:p>
          <a:p>
            <a:pPr algn="l" eaLnBrk="1" hangingPunct="1"/>
            <a:r>
              <a:rPr lang="en-US" sz="1400">
                <a:solidFill>
                  <a:srgbClr val="FF0000"/>
                </a:solidFill>
                <a:latin typeface="Arial" charset="0"/>
              </a:rPr>
              <a:t>H. Maury Cuna,</a:t>
            </a:r>
          </a:p>
          <a:p>
            <a:pPr algn="l" eaLnBrk="1" hangingPunct="1"/>
            <a:r>
              <a:rPr lang="en-US" sz="1400">
                <a:solidFill>
                  <a:srgbClr val="FF0000"/>
                </a:solidFill>
                <a:latin typeface="Arial" charset="0"/>
              </a:rPr>
              <a:t>2009</a:t>
            </a:r>
          </a:p>
        </p:txBody>
      </p:sp>
      <p:sp>
        <p:nvSpPr>
          <p:cNvPr id="61447" name="Line 7"/>
          <p:cNvSpPr>
            <a:spLocks noChangeShapeType="1"/>
          </p:cNvSpPr>
          <p:nvPr/>
        </p:nvSpPr>
        <p:spPr bwMode="auto">
          <a:xfrm>
            <a:off x="4500563" y="1371600"/>
            <a:ext cx="73025" cy="4105275"/>
          </a:xfrm>
          <a:prstGeom prst="line">
            <a:avLst/>
          </a:prstGeom>
          <a:noFill/>
          <a:ln w="47625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48" name="Line 8"/>
          <p:cNvSpPr>
            <a:spLocks noChangeShapeType="1"/>
          </p:cNvSpPr>
          <p:nvPr/>
        </p:nvSpPr>
        <p:spPr bwMode="auto">
          <a:xfrm>
            <a:off x="6443663" y="1371600"/>
            <a:ext cx="73025" cy="4105275"/>
          </a:xfrm>
          <a:prstGeom prst="line">
            <a:avLst/>
          </a:prstGeom>
          <a:noFill/>
          <a:ln w="47625">
            <a:solidFill>
              <a:srgbClr val="FFFF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49" name="Text Box 9"/>
          <p:cNvSpPr txBox="1">
            <a:spLocks noChangeArrowheads="1"/>
          </p:cNvSpPr>
          <p:nvPr/>
        </p:nvSpPr>
        <p:spPr bwMode="auto">
          <a:xfrm>
            <a:off x="6516688" y="1341438"/>
            <a:ext cx="2149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ja-JP" altLang="en-US" b="1">
                <a:solidFill>
                  <a:srgbClr val="FFFF66"/>
                </a:solidFill>
                <a:latin typeface="Arial" charset="0"/>
              </a:rPr>
              <a:t>“</a:t>
            </a:r>
            <a:r>
              <a:rPr lang="en-US" altLang="ja-JP" b="1">
                <a:solidFill>
                  <a:srgbClr val="FFFF66"/>
                </a:solidFill>
                <a:latin typeface="Arial" charset="0"/>
              </a:rPr>
              <a:t>ultimate</a:t>
            </a:r>
            <a:r>
              <a:rPr lang="ja-JP" altLang="en-US" b="1">
                <a:solidFill>
                  <a:srgbClr val="FFFF66"/>
                </a:solidFill>
                <a:latin typeface="Arial" charset="0"/>
              </a:rPr>
              <a:t>”</a:t>
            </a:r>
            <a:endParaRPr lang="en-US" b="1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61450" name="Text Box 10"/>
          <p:cNvSpPr txBox="1">
            <a:spLocks noChangeArrowheads="1"/>
          </p:cNvSpPr>
          <p:nvPr/>
        </p:nvSpPr>
        <p:spPr bwMode="auto">
          <a:xfrm>
            <a:off x="4953000" y="1371600"/>
            <a:ext cx="1600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800" b="1">
                <a:solidFill>
                  <a:srgbClr val="FFFFFF"/>
                </a:solidFill>
                <a:latin typeface="Arial" charset="0"/>
              </a:rPr>
              <a:t>nominal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239000" y="4141788"/>
            <a:ext cx="1905000" cy="1014412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000" b="1">
                <a:solidFill>
                  <a:srgbClr val="996633"/>
                </a:solidFill>
                <a:latin typeface="Arial" charset="0"/>
              </a:rPr>
              <a:t>spare cooling capacity for     </a:t>
            </a:r>
          </a:p>
          <a:p>
            <a:pPr algn="l" eaLnBrk="1" hangingPunct="1"/>
            <a:r>
              <a:rPr lang="en-US" sz="2000" b="1">
                <a:solidFill>
                  <a:srgbClr val="996633"/>
                </a:solidFill>
                <a:latin typeface="Arial" charset="0"/>
              </a:rPr>
              <a:t>        0.55 m </a:t>
            </a:r>
            <a:r>
              <a:rPr lang="en-US" sz="2000" b="1">
                <a:solidFill>
                  <a:srgbClr val="996633"/>
                </a:solidFill>
                <a:latin typeface="Symbol" charset="0"/>
              </a:rPr>
              <a:t>b</a:t>
            </a:r>
            <a:r>
              <a:rPr lang="en-US" sz="2000" b="1">
                <a:solidFill>
                  <a:srgbClr val="996633"/>
                </a:solidFill>
                <a:latin typeface="Arial" charset="0"/>
              </a:rPr>
              <a:t>*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07950" y="5589588"/>
            <a:ext cx="8488363" cy="830262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b="1">
                <a:solidFill>
                  <a:srgbClr val="000000"/>
                </a:solidFill>
                <a:latin typeface="Arial" charset="0"/>
              </a:rPr>
              <a:t>going above </a:t>
            </a:r>
            <a:r>
              <a:rPr lang="en-US" b="1" i="1">
                <a:solidFill>
                  <a:srgbClr val="000000"/>
                </a:solidFill>
                <a:latin typeface="Arial" charset="0"/>
              </a:rPr>
              <a:t>N</a:t>
            </a:r>
            <a:r>
              <a:rPr lang="en-US" b="1" i="1" baseline="-25000">
                <a:solidFill>
                  <a:srgbClr val="000000"/>
                </a:solidFill>
                <a:latin typeface="Arial" charset="0"/>
              </a:rPr>
              <a:t>b</a:t>
            </a:r>
            <a:r>
              <a:rPr lang="en-US" b="1">
                <a:solidFill>
                  <a:srgbClr val="000000"/>
                </a:solidFill>
                <a:latin typeface="Arial" charset="0"/>
              </a:rPr>
              <a:t>=1.7x10</a:t>
            </a:r>
            <a:r>
              <a:rPr lang="en-US" b="1" baseline="30000">
                <a:solidFill>
                  <a:srgbClr val="000000"/>
                </a:solidFill>
                <a:latin typeface="Arial" charset="0"/>
              </a:rPr>
              <a:t>11 </a:t>
            </a:r>
            <a:r>
              <a:rPr lang="en-US" b="1">
                <a:solidFill>
                  <a:srgbClr val="000000"/>
                </a:solidFill>
                <a:latin typeface="Arial" charset="0"/>
              </a:rPr>
              <a:t>&amp; ultimate luminosity requires </a:t>
            </a:r>
          </a:p>
          <a:p>
            <a:pPr algn="l" eaLnBrk="1" hangingPunct="1"/>
            <a:r>
              <a:rPr lang="en-US" b="1">
                <a:solidFill>
                  <a:srgbClr val="000000"/>
                </a:solidFill>
                <a:latin typeface="Arial" charset="0"/>
              </a:rPr>
              <a:t>dedicated IR cryo plants; limit then becomes </a:t>
            </a:r>
            <a:r>
              <a:rPr lang="en-US" b="1" i="1">
                <a:solidFill>
                  <a:srgbClr val="FF0000"/>
                </a:solidFill>
                <a:latin typeface="Arial" charset="0"/>
              </a:rPr>
              <a:t>N</a:t>
            </a:r>
            <a:r>
              <a:rPr lang="en-US" b="1" i="1" baseline="-25000">
                <a:solidFill>
                  <a:srgbClr val="FF0000"/>
                </a:solidFill>
                <a:latin typeface="Arial" charset="0"/>
              </a:rPr>
              <a:t>b</a:t>
            </a:r>
            <a:r>
              <a:rPr lang="en-US" b="1">
                <a:solidFill>
                  <a:srgbClr val="FF0000"/>
                </a:solidFill>
                <a:latin typeface="Arial" charset="0"/>
              </a:rPr>
              <a:t>~2.2x10</a:t>
            </a:r>
            <a:r>
              <a:rPr lang="en-US" b="1" baseline="30000">
                <a:solidFill>
                  <a:srgbClr val="FF0000"/>
                </a:solidFill>
                <a:latin typeface="Arial" charset="0"/>
              </a:rPr>
              <a:t>11 </a:t>
            </a:r>
            <a:endParaRPr lang="en-US" b="1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235825" y="1828800"/>
            <a:ext cx="1695450" cy="22463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000" b="1">
                <a:solidFill>
                  <a:srgbClr val="000099"/>
                </a:solidFill>
                <a:latin typeface="Arial" charset="0"/>
              </a:rPr>
              <a:t>spare</a:t>
            </a:r>
          </a:p>
          <a:p>
            <a:pPr algn="l" eaLnBrk="1" hangingPunct="1"/>
            <a:r>
              <a:rPr lang="en-US" sz="2000" b="1">
                <a:solidFill>
                  <a:srgbClr val="000099"/>
                </a:solidFill>
                <a:latin typeface="Arial" charset="0"/>
              </a:rPr>
              <a:t>cooling</a:t>
            </a:r>
          </a:p>
          <a:p>
            <a:pPr algn="l" eaLnBrk="1" hangingPunct="1"/>
            <a:r>
              <a:rPr lang="en-US" sz="2000" b="1">
                <a:solidFill>
                  <a:srgbClr val="000099"/>
                </a:solidFill>
                <a:latin typeface="Arial" charset="0"/>
              </a:rPr>
              <a:t>capacity</a:t>
            </a:r>
          </a:p>
          <a:p>
            <a:pPr algn="l" eaLnBrk="1" hangingPunct="1"/>
            <a:r>
              <a:rPr lang="en-US" sz="2000" b="1">
                <a:solidFill>
                  <a:srgbClr val="000099"/>
                </a:solidFill>
                <a:latin typeface="Arial" charset="0"/>
              </a:rPr>
              <a:t>at zero</a:t>
            </a:r>
          </a:p>
          <a:p>
            <a:pPr algn="l" eaLnBrk="1" hangingPunct="1"/>
            <a:r>
              <a:rPr lang="en-US" sz="2000" b="1">
                <a:solidFill>
                  <a:srgbClr val="000099"/>
                </a:solidFill>
                <a:latin typeface="Arial" charset="0"/>
              </a:rPr>
              <a:t>luminosity</a:t>
            </a:r>
          </a:p>
          <a:p>
            <a:pPr algn="l" eaLnBrk="1" hangingPunct="1"/>
            <a:r>
              <a:rPr lang="en-US" sz="2000" b="1">
                <a:solidFill>
                  <a:srgbClr val="000099"/>
                </a:solidFill>
                <a:latin typeface="Arial" charset="0"/>
              </a:rPr>
              <a:t>(=total-SR</a:t>
            </a:r>
          </a:p>
          <a:p>
            <a:pPr algn="l" eaLnBrk="1" hangingPunct="1"/>
            <a:r>
              <a:rPr lang="en-US" sz="2000" b="1">
                <a:solidFill>
                  <a:srgbClr val="000099"/>
                </a:solidFill>
                <a:latin typeface="Arial" charset="0"/>
              </a:rPr>
              <a:t>-impedance)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10800000" flipV="1">
            <a:off x="5940425" y="3284538"/>
            <a:ext cx="1143000" cy="914400"/>
          </a:xfrm>
          <a:prstGeom prst="straightConnector1">
            <a:avLst/>
          </a:prstGeom>
          <a:ln w="47625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 flipV="1">
            <a:off x="7199313" y="4856163"/>
            <a:ext cx="685800" cy="228600"/>
          </a:xfrm>
          <a:prstGeom prst="straightConnector1">
            <a:avLst/>
          </a:prstGeom>
          <a:ln w="47625">
            <a:solidFill>
              <a:srgbClr val="99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116013" y="4213225"/>
            <a:ext cx="1695450" cy="1016000"/>
          </a:xfrm>
          <a:prstGeom prst="rect">
            <a:avLst/>
          </a:prstGeom>
          <a:solidFill>
            <a:schemeClr val="tx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000" b="1">
                <a:solidFill>
                  <a:srgbClr val="00FF00"/>
                </a:solidFill>
                <a:latin typeface="Arial" charset="0"/>
              </a:rPr>
              <a:t>e-cloud heat</a:t>
            </a:r>
          </a:p>
          <a:p>
            <a:pPr algn="l" eaLnBrk="1" hangingPunct="1"/>
            <a:r>
              <a:rPr lang="en-US" sz="2000" b="1">
                <a:solidFill>
                  <a:srgbClr val="00FF00"/>
                </a:solidFill>
                <a:latin typeface="Arial" charset="0"/>
              </a:rPr>
              <a:t>load for</a:t>
            </a:r>
          </a:p>
          <a:p>
            <a:pPr algn="l" eaLnBrk="1" hangingPunct="1"/>
            <a:r>
              <a:rPr lang="en-US" sz="2000" b="1">
                <a:solidFill>
                  <a:srgbClr val="00FF00"/>
                </a:solidFill>
                <a:latin typeface="Arial" charset="0"/>
              </a:rPr>
              <a:t>SEY=1.3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rot="16200000" flipH="1">
            <a:off x="2743200" y="4191000"/>
            <a:ext cx="838200" cy="838200"/>
          </a:xfrm>
          <a:prstGeom prst="straightConnector1">
            <a:avLst/>
          </a:prstGeom>
          <a:ln w="47625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311" name="Title 1"/>
          <p:cNvSpPr txBox="1">
            <a:spLocks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400">
                <a:solidFill>
                  <a:srgbClr val="FFFFFF"/>
                </a:solidFill>
                <a:latin typeface="Arial" charset="0"/>
              </a:rPr>
              <a:t>cooling &amp; e- heat for 25 ns spacing</a:t>
            </a: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2987675" y="1412875"/>
            <a:ext cx="15128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b="1">
                <a:solidFill>
                  <a:srgbClr val="008000"/>
                </a:solidFill>
                <a:latin typeface="Arial" charset="0"/>
              </a:rPr>
              <a:t>nominal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7" grpId="0" animBg="1"/>
      <p:bldP spid="61448" grpId="0" animBg="1"/>
      <p:bldP spid="61449" grpId="0"/>
      <p:bldP spid="61450" grpId="0"/>
      <p:bldP spid="10" grpId="0" animBg="1"/>
      <p:bldP spid="12" grpId="0" animBg="1"/>
      <p:bldP spid="13" grpId="0" animBg="1"/>
      <p:bldP spid="18" grpId="0" animBg="1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228600" y="1371600"/>
            <a:ext cx="3522663" cy="4343400"/>
            <a:chOff x="3107099" y="1447800"/>
            <a:chExt cx="2836502" cy="4343400"/>
          </a:xfrm>
        </p:grpSpPr>
        <p:sp>
          <p:nvSpPr>
            <p:cNvPr id="32" name="Rounded Rectangle 31"/>
            <p:cNvSpPr/>
            <p:nvPr/>
          </p:nvSpPr>
          <p:spPr>
            <a:xfrm>
              <a:off x="3107099" y="1447800"/>
              <a:ext cx="2836502" cy="4267200"/>
            </a:xfrm>
            <a:prstGeom prst="roundRect">
              <a:avLst>
                <a:gd name="adj" fmla="val 2831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en-US" b="1" dirty="0">
                  <a:solidFill>
                    <a:srgbClr val="FFFF00"/>
                  </a:solidFill>
                </a:rPr>
                <a:t>UFOs</a:t>
              </a:r>
              <a:endParaRPr lang="en-US" sz="1200" b="1" dirty="0"/>
            </a:p>
            <a:p>
              <a:pPr marL="285750" indent="-285750">
                <a:buFont typeface="Arial"/>
                <a:buChar char="•"/>
                <a:defRPr/>
              </a:pPr>
              <a:r>
                <a:rPr lang="en-US" sz="1600" b="1" dirty="0"/>
                <a:t>20 dumps in 2012</a:t>
              </a:r>
            </a:p>
            <a:p>
              <a:pPr marL="285750" indent="-285750">
                <a:buFont typeface="Arial"/>
                <a:buChar char="•"/>
                <a:defRPr/>
              </a:pPr>
              <a:r>
                <a:rPr lang="en-US" sz="1600" b="1" dirty="0"/>
                <a:t>Timescale 50-200 µs</a:t>
              </a:r>
            </a:p>
            <a:p>
              <a:pPr marL="285750" indent="-285750">
                <a:buFont typeface="Arial"/>
                <a:buChar char="•"/>
                <a:defRPr/>
              </a:pPr>
              <a:r>
                <a:rPr lang="en-US" sz="1600" b="1" dirty="0"/>
                <a:t>Al</a:t>
              </a:r>
              <a:r>
                <a:rPr lang="en-US" sz="1600" b="1" baseline="-25000" dirty="0"/>
                <a:t>2</a:t>
              </a:r>
              <a:r>
                <a:rPr lang="en-US" sz="1600" b="1" dirty="0"/>
                <a:t>O</a:t>
              </a:r>
              <a:r>
                <a:rPr lang="en-US" sz="1600" b="1" baseline="-25000" dirty="0"/>
                <a:t>3</a:t>
              </a:r>
              <a:r>
                <a:rPr lang="en-US" sz="1600" b="1" dirty="0"/>
                <a:t> at MKI</a:t>
              </a:r>
            </a:p>
            <a:p>
              <a:pPr marL="285750" indent="-285750">
                <a:buFont typeface="Arial"/>
                <a:buChar char="•"/>
                <a:defRPr/>
              </a:pPr>
              <a:r>
                <a:rPr lang="en-US" sz="1600" b="1" dirty="0"/>
                <a:t>Conditioning observed</a:t>
              </a:r>
            </a:p>
            <a:p>
              <a:pPr marL="285750" indent="-285750">
                <a:buFont typeface="Arial"/>
                <a:buChar char="•"/>
                <a:defRPr/>
              </a:pPr>
              <a:r>
                <a:rPr lang="en-US" sz="1600" b="1" dirty="0"/>
                <a:t>Worry about 6.5 </a:t>
              </a:r>
              <a:r>
                <a:rPr lang="en-US" sz="1600" b="1" dirty="0" err="1"/>
                <a:t>TeV</a:t>
              </a:r>
              <a:endParaRPr lang="en-US" sz="1600" b="1" dirty="0"/>
            </a:p>
          </p:txBody>
        </p:sp>
        <p:grpSp>
          <p:nvGrpSpPr>
            <p:cNvPr id="57353" name="Gruppieren 20"/>
            <p:cNvGrpSpPr>
              <a:grpSpLocks/>
            </p:cNvGrpSpPr>
            <p:nvPr/>
          </p:nvGrpSpPr>
          <p:grpSpPr bwMode="auto">
            <a:xfrm>
              <a:off x="3276600" y="3124200"/>
              <a:ext cx="2362200" cy="2667000"/>
              <a:chOff x="5960604" y="1051560"/>
              <a:chExt cx="3110053" cy="3089736"/>
            </a:xfrm>
          </p:grpSpPr>
          <p:pic>
            <p:nvPicPr>
              <p:cNvPr id="57354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46509" y="1051560"/>
                <a:ext cx="2876550" cy="2085561"/>
              </a:xfrm>
              <a:prstGeom prst="rect">
                <a:avLst/>
              </a:prstGeom>
              <a:noFill/>
              <a:ln w="25400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57355" name="Gruppieren 13"/>
              <p:cNvGrpSpPr>
                <a:grpSpLocks/>
              </p:cNvGrpSpPr>
              <p:nvPr/>
            </p:nvGrpSpPr>
            <p:grpSpPr bwMode="auto">
              <a:xfrm>
                <a:off x="5960604" y="2565075"/>
                <a:ext cx="1924097" cy="1576221"/>
                <a:chOff x="7329381" y="5018559"/>
                <a:chExt cx="1605302" cy="1315064"/>
              </a:xfrm>
            </p:grpSpPr>
            <p:pic>
              <p:nvPicPr>
                <p:cNvPr id="57357" name="Picture 17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182" t="17738" b="14081"/>
                <a:stretch>
                  <a:fillRect/>
                </a:stretch>
              </p:blipFill>
              <p:spPr bwMode="auto">
                <a:xfrm>
                  <a:off x="7329381" y="5018559"/>
                  <a:ext cx="1605302" cy="131506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57358" name="Textfeld 15"/>
                <p:cNvSpPr txBox="1">
                  <a:spLocks noChangeArrowheads="1"/>
                </p:cNvSpPr>
                <p:nvPr/>
              </p:nvSpPr>
              <p:spPr bwMode="auto">
                <a:xfrm>
                  <a:off x="7748998" y="5118505"/>
                  <a:ext cx="709684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accent2"/>
                      </a:solidFill>
                      <a:latin typeface="Times New Roman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accent2"/>
                      </a:solidFill>
                      <a:latin typeface="Times New Roman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accent2"/>
                      </a:solidFill>
                      <a:latin typeface="Times New Roman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accent2"/>
                      </a:solidFill>
                      <a:latin typeface="Times New Roman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accent2"/>
                      </a:solidFill>
                      <a:latin typeface="Times New Roman" charset="0"/>
                      <a:ea typeface="ＭＳ Ｐゴシック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accent2"/>
                      </a:solidFill>
                      <a:latin typeface="Times New Roman" charset="0"/>
                      <a:ea typeface="ＭＳ Ｐゴシック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accent2"/>
                      </a:solidFill>
                      <a:latin typeface="Times New Roman" charset="0"/>
                      <a:ea typeface="ＭＳ Ｐゴシック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accent2"/>
                      </a:solidFill>
                      <a:latin typeface="Times New Roman" charset="0"/>
                      <a:ea typeface="ＭＳ Ｐゴシック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accent2"/>
                      </a:solidFill>
                      <a:latin typeface="Times New Roman" charset="0"/>
                      <a:ea typeface="ＭＳ Ｐゴシック" charset="0"/>
                    </a:defRPr>
                  </a:lvl9pPr>
                </a:lstStyle>
                <a:p>
                  <a:r>
                    <a:rPr lang="de-DE" b="1">
                      <a:solidFill>
                        <a:schemeClr val="tx2"/>
                      </a:solidFill>
                    </a:rPr>
                    <a:t>Al</a:t>
                  </a:r>
                </a:p>
              </p:txBody>
            </p:sp>
            <p:cxnSp>
              <p:nvCxnSpPr>
                <p:cNvPr id="57359" name="Gerade Verbindung mit Pfeil 16"/>
                <p:cNvCxnSpPr>
                  <a:cxnSpLocks noChangeShapeType="1"/>
                </p:cNvCxnSpPr>
                <p:nvPr/>
              </p:nvCxnSpPr>
              <p:spPr bwMode="auto">
                <a:xfrm flipH="1">
                  <a:off x="7694602" y="5372100"/>
                  <a:ext cx="119534" cy="119325"/>
                </a:xfrm>
                <a:prstGeom prst="straightConnector1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7360" name="Gerade Verbindung mit Pfeil 17"/>
                <p:cNvCxnSpPr>
                  <a:cxnSpLocks noChangeShapeType="1"/>
                </p:cNvCxnSpPr>
                <p:nvPr/>
              </p:nvCxnSpPr>
              <p:spPr bwMode="auto">
                <a:xfrm flipH="1">
                  <a:off x="7590878" y="5810250"/>
                  <a:ext cx="223258" cy="161529"/>
                </a:xfrm>
                <a:prstGeom prst="straightConnector1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57361" name="Textfeld 18"/>
                <p:cNvSpPr txBox="1">
                  <a:spLocks noChangeArrowheads="1"/>
                </p:cNvSpPr>
                <p:nvPr/>
              </p:nvSpPr>
              <p:spPr bwMode="auto">
                <a:xfrm>
                  <a:off x="7758905" y="5600419"/>
                  <a:ext cx="709684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accent2"/>
                      </a:solidFill>
                      <a:latin typeface="Times New Roman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accent2"/>
                      </a:solidFill>
                      <a:latin typeface="Times New Roman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accent2"/>
                      </a:solidFill>
                      <a:latin typeface="Times New Roman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accent2"/>
                      </a:solidFill>
                      <a:latin typeface="Times New Roman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accent2"/>
                      </a:solidFill>
                      <a:latin typeface="Times New Roman" charset="0"/>
                      <a:ea typeface="ＭＳ Ｐゴシック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accent2"/>
                      </a:solidFill>
                      <a:latin typeface="Times New Roman" charset="0"/>
                      <a:ea typeface="ＭＳ Ｐゴシック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accent2"/>
                      </a:solidFill>
                      <a:latin typeface="Times New Roman" charset="0"/>
                      <a:ea typeface="ＭＳ Ｐゴシック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accent2"/>
                      </a:solidFill>
                      <a:latin typeface="Times New Roman" charset="0"/>
                      <a:ea typeface="ＭＳ Ｐゴシック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accent2"/>
                      </a:solidFill>
                      <a:latin typeface="Times New Roman" charset="0"/>
                      <a:ea typeface="ＭＳ Ｐゴシック" charset="0"/>
                    </a:defRPr>
                  </a:lvl9pPr>
                </a:lstStyle>
                <a:p>
                  <a:r>
                    <a:rPr lang="de-DE" b="1">
                      <a:solidFill>
                        <a:schemeClr val="tx2"/>
                      </a:solidFill>
                    </a:rPr>
                    <a:t>O</a:t>
                  </a:r>
                </a:p>
              </p:txBody>
            </p:sp>
          </p:grpSp>
          <p:sp>
            <p:nvSpPr>
              <p:cNvPr id="33" name="Abgerundetes Rechteck 3"/>
              <p:cNvSpPr/>
              <p:nvPr/>
            </p:nvSpPr>
            <p:spPr bwMode="auto">
              <a:xfrm>
                <a:off x="7210041" y="2888850"/>
                <a:ext cx="1861367" cy="827608"/>
              </a:xfrm>
              <a:prstGeom prst="roundRect">
                <a:avLst/>
              </a:prstGeom>
              <a:solidFill>
                <a:schemeClr val="accent4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200" b="1" dirty="0">
                    <a:solidFill>
                      <a:schemeClr val="bg1"/>
                    </a:solidFill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A. Gerardin, N. Garrel</a:t>
                </a:r>
              </a:p>
              <a:p>
                <a:pPr>
                  <a:defRPr/>
                </a:pPr>
                <a:r>
                  <a:rPr lang="en-US" sz="1200" b="1" dirty="0">
                    <a:solidFill>
                      <a:schemeClr val="bg1"/>
                    </a:solidFill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EDMS: </a:t>
                </a:r>
                <a:r>
                  <a:rPr lang="en-US" sz="1200" b="1" dirty="0">
                    <a:solidFill>
                      <a:srgbClr val="FFFFFF"/>
                    </a:solidFill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1162034</a:t>
                </a:r>
              </a:p>
            </p:txBody>
          </p:sp>
        </p:grp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4343400" y="1447800"/>
            <a:ext cx="4437063" cy="4703763"/>
            <a:chOff x="5029200" y="1447800"/>
            <a:chExt cx="3750503" cy="4375458"/>
          </a:xfrm>
        </p:grpSpPr>
        <p:sp>
          <p:nvSpPr>
            <p:cNvPr id="38" name="Rounded Rectangle 37"/>
            <p:cNvSpPr/>
            <p:nvPr/>
          </p:nvSpPr>
          <p:spPr>
            <a:xfrm>
              <a:off x="5029200" y="1447800"/>
              <a:ext cx="2875609" cy="4267659"/>
            </a:xfrm>
            <a:prstGeom prst="roundRect">
              <a:avLst>
                <a:gd name="adj" fmla="val 2831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en-US" b="1" dirty="0">
                  <a:solidFill>
                    <a:srgbClr val="FFFF00"/>
                  </a:solidFill>
                </a:rPr>
                <a:t>Radiation to electronics </a:t>
              </a:r>
              <a:endParaRPr lang="en-US" b="1" dirty="0"/>
            </a:p>
            <a:p>
              <a:pPr marL="285750" indent="-285750">
                <a:buFont typeface="Arial"/>
                <a:buChar char="•"/>
                <a:defRPr/>
              </a:pPr>
              <a:r>
                <a:rPr lang="en-US" sz="1600" b="1" dirty="0"/>
                <a:t>Concerted program of mitigation measures (shielding, relocation…)</a:t>
              </a:r>
            </a:p>
            <a:p>
              <a:pPr marL="285750" indent="-285750">
                <a:buFont typeface="Arial"/>
                <a:buChar char="•"/>
                <a:defRPr/>
              </a:pPr>
              <a:r>
                <a:rPr lang="en-US" sz="1600" b="1" dirty="0"/>
                <a:t>Premature dump rate down from 12/fb</a:t>
              </a:r>
              <a:r>
                <a:rPr lang="en-US" sz="1600" b="1" baseline="30000" dirty="0"/>
                <a:t>-1</a:t>
              </a:r>
              <a:r>
                <a:rPr lang="en-US" sz="1600" b="1" dirty="0"/>
                <a:t> in 2011</a:t>
              </a:r>
              <a:br>
                <a:rPr lang="en-US" sz="1600" b="1" dirty="0"/>
              </a:br>
              <a:r>
                <a:rPr lang="en-US" sz="1600" b="1" dirty="0"/>
                <a:t> to 3/fb</a:t>
              </a:r>
              <a:r>
                <a:rPr lang="en-US" sz="1600" b="1" baseline="30000" dirty="0"/>
                <a:t>-1</a:t>
              </a:r>
              <a:r>
                <a:rPr lang="en-US" sz="1600" b="1" dirty="0"/>
                <a:t> in 2012 </a:t>
              </a:r>
            </a:p>
            <a:p>
              <a:pPr marL="285750" indent="-285750">
                <a:buFont typeface="Arial"/>
                <a:buChar char="•"/>
                <a:defRPr/>
              </a:pPr>
              <a:endParaRPr lang="en-US" b="1" dirty="0"/>
            </a:p>
            <a:p>
              <a:pPr marL="285750" indent="-285750">
                <a:buFont typeface="Arial"/>
                <a:buChar char="•"/>
                <a:defRPr/>
              </a:pPr>
              <a:endParaRPr lang="en-US" b="1" dirty="0"/>
            </a:p>
          </p:txBody>
        </p:sp>
        <p:pic>
          <p:nvPicPr>
            <p:cNvPr id="57351" name="Picture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800" y="3558895"/>
              <a:ext cx="2378903" cy="2264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7" descr="Screen Shot 2013-07-16 at 1.21.5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7188"/>
            <a:ext cx="6156325" cy="363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8893175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 dirty="0" smtClean="0">
                <a:solidFill>
                  <a:srgbClr val="FF0000"/>
                </a:solidFill>
                <a:cs typeface="+mj-cs"/>
              </a:rPr>
              <a:t>LHC Challenges: Unforeseen Beam Aborts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8" descr="C:\Users\Tobias Bär\Desktop\Bild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8" y="914400"/>
            <a:ext cx="8869362" cy="357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2"/>
          <p:cNvSpPr>
            <a:spLocks noGrp="1"/>
          </p:cNvSpPr>
          <p:nvPr/>
        </p:nvSpPr>
        <p:spPr>
          <a:xfrm>
            <a:off x="39688" y="908050"/>
            <a:ext cx="9132887" cy="539591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693738" algn="l"/>
              </a:tabLst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endParaRPr lang="de-DE" dirty="0" smtClean="0"/>
          </a:p>
          <a:p>
            <a:pPr>
              <a:defRPr/>
            </a:pPr>
            <a:endParaRPr lang="de-DE" dirty="0" smtClean="0"/>
          </a:p>
          <a:p>
            <a:pPr>
              <a:defRPr/>
            </a:pPr>
            <a:endParaRPr lang="de-DE" dirty="0" smtClean="0"/>
          </a:p>
          <a:p>
            <a:pPr>
              <a:defRPr/>
            </a:pPr>
            <a:endParaRPr lang="de-DE" dirty="0" smtClean="0"/>
          </a:p>
          <a:p>
            <a:pPr>
              <a:defRPr/>
            </a:pPr>
            <a:endParaRPr lang="de-DE" dirty="0" smtClean="0"/>
          </a:p>
          <a:p>
            <a:pPr>
              <a:defRPr/>
            </a:pPr>
            <a:endParaRPr lang="de-DE" dirty="0" smtClean="0"/>
          </a:p>
          <a:p>
            <a:pPr>
              <a:defRPr/>
            </a:pPr>
            <a:endParaRPr lang="de-DE" dirty="0"/>
          </a:p>
          <a:p>
            <a:pPr marL="741363" indent="-741363">
              <a:tabLst>
                <a:tab pos="736600" algn="l"/>
              </a:tabLst>
              <a:defRPr/>
            </a:pPr>
            <a:r>
              <a:rPr lang="en-US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2011: </a:t>
            </a:r>
            <a:r>
              <a:rPr lang="en-US" sz="2000" dirty="0" smtClean="0"/>
              <a:t>	Decrease from </a:t>
            </a:r>
            <a:r>
              <a:rPr lang="en-US" sz="2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≈10 UFOs/hour </a:t>
            </a:r>
            <a:r>
              <a:rPr lang="en-US" sz="2000" dirty="0" smtClean="0"/>
              <a:t>to</a:t>
            </a:r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≈2 UFOs/hour.</a:t>
            </a:r>
          </a:p>
          <a:p>
            <a:pPr marL="741363" indent="-741363">
              <a:tabLst>
                <a:tab pos="736600" algn="l"/>
              </a:tabLst>
              <a:defRPr/>
            </a:pPr>
            <a:r>
              <a:rPr lang="en-US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2012: </a:t>
            </a:r>
            <a:r>
              <a:rPr lang="en-US" sz="2000" dirty="0" smtClean="0"/>
              <a:t>	Initially, about </a:t>
            </a:r>
            <a:r>
              <a:rPr lang="en-US" sz="2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2.5 times higher</a:t>
            </a:r>
            <a:r>
              <a:rPr lang="en-US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/>
              <a:t>UFO rate than in October 2011. </a:t>
            </a:r>
            <a:r>
              <a:rPr lang="en-US" sz="2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UFO rate decreases </a:t>
            </a:r>
            <a:r>
              <a:rPr lang="en-US" sz="2000" dirty="0" smtClean="0"/>
              <a:t>since then. Up to </a:t>
            </a:r>
            <a:r>
              <a:rPr lang="en-US" sz="2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times </a:t>
            </a:r>
            <a:r>
              <a:rPr lang="en-US" sz="2000" dirty="0" smtClean="0"/>
              <a:t>increased UFO rate with </a:t>
            </a:r>
            <a:r>
              <a:rPr lang="en-US" sz="2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25ns.</a:t>
            </a:r>
          </a:p>
          <a:p>
            <a:pPr marL="741363" lvl="1" indent="-741363">
              <a:buFontTx/>
              <a:buNone/>
              <a:tabLst>
                <a:tab pos="736600" algn="l"/>
              </a:tabLst>
              <a:defRPr/>
            </a:pP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Extrapolation to 7 </a:t>
            </a:r>
            <a:r>
              <a:rPr lang="en-US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91 </a:t>
            </a:r>
            <a:r>
              <a:rPr lang="en-US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UFO related beam </a:t>
            </a:r>
            <a:r>
              <a:rPr lang="en-US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dumps </a:t>
            </a:r>
            <a:r>
              <a:rPr lang="en-US" sz="1800" i="1" dirty="0" smtClean="0">
                <a:solidFill>
                  <a:schemeClr val="tx2"/>
                </a:solidFill>
              </a:rPr>
              <a:t>(2011 data: </a:t>
            </a:r>
            <a:r>
              <a:rPr lang="en-US" sz="1800" i="1" dirty="0">
                <a:solidFill>
                  <a:schemeClr val="tx2"/>
                </a:solidFill>
              </a:rPr>
              <a:t>112 dumps</a:t>
            </a:r>
            <a:r>
              <a:rPr lang="en-US" sz="1800" i="1" dirty="0" smtClean="0">
                <a:solidFill>
                  <a:schemeClr val="tx2"/>
                </a:solidFill>
              </a:rPr>
              <a:t>)</a:t>
            </a:r>
            <a:endParaRPr lang="en-US" sz="1800" i="1" dirty="0">
              <a:solidFill>
                <a:schemeClr val="tx2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46088" y="115888"/>
            <a:ext cx="8229600" cy="720725"/>
          </a:xfrm>
          <a:prstGeom prst="rect">
            <a:avLst/>
          </a:prstGeom>
        </p:spPr>
        <p:txBody>
          <a:bodyPr lIns="36000" tIns="0" rIns="36000" bIns="0" anchor="ctr"/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u="sng" dirty="0" smtClean="0">
                <a:solidFill>
                  <a:srgbClr val="FF0000"/>
                </a:solidFill>
              </a:rPr>
              <a:t>LHC Challenges: ARC UFO rate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650" y="95250"/>
            <a:ext cx="8229600" cy="914400"/>
          </a:xfrm>
        </p:spPr>
        <p:txBody>
          <a:bodyPr/>
          <a:lstStyle/>
          <a:p>
            <a:pPr>
              <a:defRPr/>
            </a:pPr>
            <a:r>
              <a:rPr lang="en-US" u="sng" dirty="0">
                <a:solidFill>
                  <a:srgbClr val="FF0000"/>
                </a:solidFill>
              </a:rPr>
              <a:t>Challenge of Reaching US2 Goals:</a:t>
            </a:r>
            <a:endParaRPr lang="en-GB" u="sng" dirty="0">
              <a:solidFill>
                <a:srgbClr val="FF0000"/>
              </a:solidFill>
            </a:endParaRPr>
          </a:p>
        </p:txBody>
      </p:sp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600" y="1854200"/>
            <a:ext cx="4594225" cy="31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" y="1854200"/>
            <a:ext cx="4594225" cy="31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288" y="5141913"/>
            <a:ext cx="7748587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000" kern="0" dirty="0">
                <a:solidFill>
                  <a:srgbClr val="000000"/>
                </a:solidFill>
                <a:latin typeface="Calibri"/>
                <a:sym typeface="Wingdings"/>
              </a:rPr>
              <a:t> corresponds to ca. 40% machine efficiency (time actually spend in physics divided by scheduled time for physics operation)</a:t>
            </a:r>
            <a:endParaRPr lang="en-US" sz="2000" kern="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52588" y="2468563"/>
            <a:ext cx="7556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US" sz="2000" kern="0" dirty="0">
                <a:solidFill>
                  <a:srgbClr val="000000"/>
                </a:solidFill>
                <a:latin typeface="Calibri"/>
              </a:rPr>
              <a:t>2011</a:t>
            </a:r>
            <a:endParaRPr lang="en-GB" sz="2000" kern="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30913" y="2468563"/>
            <a:ext cx="7556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defRPr/>
            </a:pPr>
            <a:r>
              <a:rPr lang="en-US" sz="2000" kern="0" dirty="0">
                <a:solidFill>
                  <a:srgbClr val="000000"/>
                </a:solidFill>
                <a:latin typeface="Calibri"/>
              </a:rPr>
              <a:t>2012</a:t>
            </a:r>
            <a:endParaRPr lang="en-GB" sz="2000" kern="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5113" y="1123950"/>
            <a:ext cx="5699125" cy="8937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000" kern="0" dirty="0">
                <a:solidFill>
                  <a:srgbClr val="000000"/>
                </a:solidFill>
                <a:latin typeface="Calibri"/>
              </a:rPr>
              <a:t>Fill lengths in 2011 and 2012  </a:t>
            </a:r>
            <a:r>
              <a:rPr lang="en-US" sz="2000" kern="0" dirty="0">
                <a:solidFill>
                  <a:srgbClr val="000000"/>
                </a:solidFill>
                <a:latin typeface="Calibri"/>
                <a:sym typeface="Symbol"/>
              </a:rPr>
              <a:t> </a:t>
            </a:r>
            <a:r>
              <a:rPr lang="en-US" sz="2000" kern="0" dirty="0">
                <a:solidFill>
                  <a:srgbClr val="000000"/>
                </a:solidFill>
                <a:latin typeface="Calibri"/>
              </a:rPr>
              <a:t>exponentials.</a:t>
            </a:r>
          </a:p>
          <a:p>
            <a:pPr marL="720725" lvl="1" indent="-2635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US" i="1" kern="0" dirty="0">
                <a:solidFill>
                  <a:srgbClr val="0000FF"/>
                </a:solidFill>
                <a:latin typeface="Calibri"/>
              </a:rPr>
              <a:t>~30% of the fills are dumped by operation.</a:t>
            </a:r>
            <a:endParaRPr lang="en-GB" i="1" kern="0" dirty="0">
              <a:solidFill>
                <a:srgbClr val="0000FF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59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52425" y="188913"/>
            <a:ext cx="8486775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 smtClean="0">
                <a:solidFill>
                  <a:srgbClr val="FF0000"/>
                </a:solidFill>
                <a:cs typeface="+mj-cs"/>
              </a:rPr>
              <a:t>Introduction: LHC Goals &amp; Performance</a:t>
            </a:r>
            <a:endParaRPr lang="en-US" sz="4400" u="sng" smtClean="0">
              <a:solidFill>
                <a:srgbClr val="FF0000"/>
              </a:solidFill>
              <a:cs typeface="+mj-cs"/>
            </a:endParaRPr>
          </a:p>
        </p:txBody>
      </p:sp>
      <p:sp>
        <p:nvSpPr>
          <p:cNvPr id="1235971" name="Rectangle 1027"/>
          <p:cNvSpPr>
            <a:spLocks noChangeArrowheads="1"/>
          </p:cNvSpPr>
          <p:nvPr/>
        </p:nvSpPr>
        <p:spPr bwMode="auto">
          <a:xfrm>
            <a:off x="457200" y="1203325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35974" name="Text Box 1030"/>
          <p:cNvSpPr txBox="1">
            <a:spLocks noChangeArrowheads="1"/>
          </p:cNvSpPr>
          <p:nvPr/>
        </p:nvSpPr>
        <p:spPr bwMode="auto">
          <a:xfrm>
            <a:off x="1069975" y="1050925"/>
            <a:ext cx="760412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chemeClr val="tx1"/>
                </a:solidFill>
                <a:cs typeface="+mn-cs"/>
              </a:rPr>
              <a:t>Collision energy:</a:t>
            </a:r>
            <a:r>
              <a:rPr lang="en-US" sz="2600" dirty="0">
                <a:solidFill>
                  <a:srgbClr val="3333CC"/>
                </a:solidFill>
                <a:cs typeface="+mn-cs"/>
              </a:rPr>
              <a:t> </a:t>
            </a:r>
            <a:r>
              <a:rPr lang="en-US" sz="2600" dirty="0">
                <a:solidFill>
                  <a:srgbClr val="3333CC"/>
                </a:solidFill>
                <a:cs typeface="+mn-cs"/>
              </a:rPr>
              <a:t>SM exploration requires </a:t>
            </a:r>
            <a:r>
              <a:rPr lang="en-US" sz="2600" dirty="0">
                <a:solidFill>
                  <a:srgbClr val="3333CC"/>
                </a:solidFill>
                <a:cs typeface="+mn-cs"/>
              </a:rPr>
              <a:t>E</a:t>
            </a:r>
            <a:r>
              <a:rPr lang="en-US" sz="2600" baseline="-25000" dirty="0">
                <a:solidFill>
                  <a:srgbClr val="3333CC"/>
                </a:solidFill>
                <a:cs typeface="+mn-cs"/>
              </a:rPr>
              <a:t>CM</a:t>
            </a:r>
            <a:r>
              <a:rPr lang="en-US" sz="2600" dirty="0">
                <a:solidFill>
                  <a:srgbClr val="3333CC"/>
                </a:solidFill>
                <a:cs typeface="+mn-cs"/>
              </a:rPr>
              <a:t> &gt; 1 </a:t>
            </a:r>
            <a:r>
              <a:rPr lang="en-US" sz="2600" dirty="0" err="1">
                <a:solidFill>
                  <a:srgbClr val="3333CC"/>
                </a:solidFill>
                <a:cs typeface="+mn-cs"/>
              </a:rPr>
              <a:t>TeV</a:t>
            </a:r>
            <a:endParaRPr lang="en-US" sz="2600" dirty="0">
              <a:solidFill>
                <a:srgbClr val="3333CC"/>
              </a:solidFill>
              <a:cs typeface="+mn-cs"/>
            </a:endParaRPr>
          </a:p>
        </p:txBody>
      </p:sp>
      <p:sp>
        <p:nvSpPr>
          <p:cNvPr id="1235976" name="Text Box 1032"/>
          <p:cNvSpPr txBox="1">
            <a:spLocks noChangeArrowheads="1"/>
          </p:cNvSpPr>
          <p:nvPr/>
        </p:nvSpPr>
        <p:spPr bwMode="auto">
          <a:xfrm>
            <a:off x="990600" y="1889125"/>
            <a:ext cx="8153400" cy="89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chemeClr val="tx2"/>
                </a:solidFill>
                <a:cs typeface="+mn-cs"/>
              </a:rPr>
              <a:t>p collisions</a:t>
            </a:r>
            <a:r>
              <a:rPr lang="en-US" sz="2600" dirty="0">
                <a:solidFill>
                  <a:srgbClr val="3333CC"/>
                </a:solidFill>
                <a:cs typeface="+mn-cs"/>
              </a:rPr>
              <a:t>         </a:t>
            </a:r>
            <a:r>
              <a:rPr lang="en-US" sz="2600" dirty="0" err="1">
                <a:solidFill>
                  <a:srgbClr val="FF0000"/>
                </a:solidFill>
                <a:cs typeface="+mn-cs"/>
              </a:rPr>
              <a:t>E</a:t>
            </a:r>
            <a:r>
              <a:rPr lang="en-US" sz="2600" baseline="-25000" dirty="0" err="1">
                <a:solidFill>
                  <a:srgbClr val="FF0000"/>
                </a:solidFill>
                <a:cs typeface="+mn-cs"/>
              </a:rPr>
              <a:t>beam</a:t>
            </a:r>
            <a:r>
              <a:rPr lang="en-US" sz="2600" dirty="0">
                <a:solidFill>
                  <a:srgbClr val="FF0000"/>
                </a:solidFill>
                <a:cs typeface="+mn-cs"/>
              </a:rPr>
              <a:t> &gt; </a:t>
            </a:r>
            <a:r>
              <a:rPr lang="en-US" sz="2600" dirty="0">
                <a:solidFill>
                  <a:srgbClr val="FF0000"/>
                </a:solidFill>
                <a:cs typeface="+mn-cs"/>
              </a:rPr>
              <a:t>4 </a:t>
            </a:r>
            <a:r>
              <a:rPr lang="en-US" sz="2600" dirty="0" err="1">
                <a:solidFill>
                  <a:srgbClr val="FF0000"/>
                </a:solidFill>
                <a:cs typeface="+mn-cs"/>
              </a:rPr>
              <a:t>TeV</a:t>
            </a:r>
            <a:r>
              <a:rPr lang="en-US" sz="2600" dirty="0">
                <a:solidFill>
                  <a:srgbClr val="3333CC"/>
                </a:solidFill>
                <a:cs typeface="+mn-cs"/>
              </a:rPr>
              <a:t>         </a:t>
            </a:r>
            <a:r>
              <a:rPr lang="en-US" sz="2600" dirty="0">
                <a:solidFill>
                  <a:schemeClr val="tx2"/>
                </a:solidFill>
                <a:cs typeface="+mn-cs"/>
              </a:rPr>
              <a:t>strong magnetic </a:t>
            </a:r>
            <a:r>
              <a:rPr lang="en-US" sz="2600" dirty="0">
                <a:solidFill>
                  <a:schemeClr val="tx2"/>
                </a:solidFill>
                <a:cs typeface="+mn-cs"/>
              </a:rPr>
              <a:t>fields</a:t>
            </a:r>
          </a:p>
          <a:p>
            <a:pPr algn="l" eaLnBrk="1" hangingPunct="1">
              <a:defRPr/>
            </a:pPr>
            <a:r>
              <a:rPr lang="en-US" sz="2600" dirty="0">
                <a:solidFill>
                  <a:schemeClr val="tx2"/>
                </a:solidFill>
                <a:cs typeface="+mn-cs"/>
              </a:rPr>
              <a:t>	</a:t>
            </a:r>
            <a:r>
              <a:rPr lang="en-US" sz="2600" dirty="0">
                <a:solidFill>
                  <a:schemeClr val="tx2"/>
                </a:solidFill>
                <a:cs typeface="+mn-cs"/>
              </a:rPr>
              <a:t>				 and/or large storage ring</a:t>
            </a:r>
            <a:endParaRPr lang="en-US" sz="2600" dirty="0">
              <a:solidFill>
                <a:srgbClr val="3333CC"/>
              </a:solidFill>
              <a:cs typeface="+mn-cs"/>
            </a:endParaRPr>
          </a:p>
        </p:txBody>
      </p:sp>
      <p:sp>
        <p:nvSpPr>
          <p:cNvPr id="1235977" name="Rectangle 1033"/>
          <p:cNvSpPr>
            <a:spLocks noChangeArrowheads="1"/>
          </p:cNvSpPr>
          <p:nvPr/>
        </p:nvSpPr>
        <p:spPr bwMode="auto">
          <a:xfrm>
            <a:off x="457200" y="3122613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35978" name="Text Box 1034"/>
          <p:cNvSpPr txBox="1">
            <a:spLocks noChangeArrowheads="1"/>
          </p:cNvSpPr>
          <p:nvPr/>
        </p:nvSpPr>
        <p:spPr bwMode="auto">
          <a:xfrm>
            <a:off x="1069975" y="2970213"/>
            <a:ext cx="63277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Instantaneous luminosity:</a:t>
            </a:r>
            <a:r>
              <a:rPr lang="en-US" sz="2600">
                <a:solidFill>
                  <a:srgbClr val="3333CC"/>
                </a:solidFill>
                <a:cs typeface="+mn-cs"/>
              </a:rPr>
              <a:t>  # events in detector</a:t>
            </a:r>
          </a:p>
        </p:txBody>
      </p:sp>
      <p:sp>
        <p:nvSpPr>
          <p:cNvPr id="1235979" name="Rectangle 1035"/>
          <p:cNvSpPr>
            <a:spLocks noChangeArrowheads="1"/>
          </p:cNvSpPr>
          <p:nvPr/>
        </p:nvSpPr>
        <p:spPr bwMode="auto">
          <a:xfrm>
            <a:off x="457200" y="472440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35980" name="Text Box 1036"/>
          <p:cNvSpPr txBox="1">
            <a:spLocks noChangeArrowheads="1"/>
          </p:cNvSpPr>
          <p:nvPr/>
        </p:nvSpPr>
        <p:spPr bwMode="auto">
          <a:xfrm>
            <a:off x="1069975" y="4570413"/>
            <a:ext cx="384968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Integrated luminosity:       </a:t>
            </a:r>
            <a:r>
              <a:rPr lang="en-US" sz="2600">
                <a:solidFill>
                  <a:schemeClr val="tx1"/>
                </a:solidFill>
                <a:latin typeface="Gill Sans" charset="0"/>
                <a:cs typeface="+mn-cs"/>
              </a:rPr>
              <a:t>L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  <p:sp>
        <p:nvSpPr>
          <p:cNvPr id="1235982" name="Line 1038"/>
          <p:cNvSpPr>
            <a:spLocks noChangeShapeType="1"/>
          </p:cNvSpPr>
          <p:nvPr/>
        </p:nvSpPr>
        <p:spPr bwMode="auto">
          <a:xfrm>
            <a:off x="5334000" y="2193925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35983" name="Line 1039"/>
          <p:cNvSpPr>
            <a:spLocks noChangeShapeType="1"/>
          </p:cNvSpPr>
          <p:nvPr/>
        </p:nvSpPr>
        <p:spPr bwMode="auto">
          <a:xfrm>
            <a:off x="2743200" y="2117725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aphicFrame>
        <p:nvGraphicFramePr>
          <p:cNvPr id="13323" name="Object 1040"/>
          <p:cNvGraphicFramePr>
            <a:graphicFrameLocks noChangeAspect="1"/>
          </p:cNvGraphicFramePr>
          <p:nvPr/>
        </p:nvGraphicFramePr>
        <p:xfrm>
          <a:off x="7543800" y="3046413"/>
          <a:ext cx="1384300" cy="39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9" name="Equation" r:id="rId4" imgW="622300" imgH="177800" progId="Equation.3">
                  <p:embed/>
                </p:oleObj>
              </mc:Choice>
              <mc:Fallback>
                <p:oleObj name="Equation" r:id="rId4" imgW="622300" imgH="177800" progId="Equation.3">
                  <p:embed/>
                  <p:pic>
                    <p:nvPicPr>
                      <p:cNvPr id="0" name="Object 10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3046413"/>
                        <a:ext cx="1384300" cy="395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5985" name="Text Box 1041"/>
          <p:cNvSpPr txBox="1">
            <a:spLocks noChangeArrowheads="1"/>
          </p:cNvSpPr>
          <p:nvPr/>
        </p:nvSpPr>
        <p:spPr bwMode="auto">
          <a:xfrm>
            <a:off x="1828800" y="5226050"/>
            <a:ext cx="7239000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27551F"/>
                </a:solidFill>
                <a:cs typeface="+mn-cs"/>
              </a:rPr>
              <a:t> depends on the beam lifetime, the LHC cycle and</a:t>
            </a:r>
          </a:p>
          <a:p>
            <a:pPr algn="l" eaLnBrk="1" hangingPunct="1">
              <a:defRPr/>
            </a:pPr>
            <a:r>
              <a:rPr lang="ja-JP" altLang="en-US" sz="2600">
                <a:solidFill>
                  <a:srgbClr val="27551F"/>
                </a:solidFill>
                <a:latin typeface="Arial"/>
                <a:cs typeface="+mn-cs"/>
              </a:rPr>
              <a:t>‘</a:t>
            </a:r>
            <a:r>
              <a:rPr lang="en-US" sz="2600">
                <a:solidFill>
                  <a:srgbClr val="27551F"/>
                </a:solidFill>
                <a:cs typeface="+mn-cs"/>
              </a:rPr>
              <a:t>turn around</a:t>
            </a:r>
            <a:r>
              <a:rPr lang="ja-JP" altLang="en-US" sz="2600">
                <a:solidFill>
                  <a:srgbClr val="27551F"/>
                </a:solidFill>
                <a:latin typeface="Arial"/>
                <a:cs typeface="+mn-cs"/>
              </a:rPr>
              <a:t>’</a:t>
            </a:r>
            <a:r>
              <a:rPr lang="en-US" sz="2600">
                <a:solidFill>
                  <a:srgbClr val="27551F"/>
                </a:solidFill>
                <a:cs typeface="+mn-cs"/>
              </a:rPr>
              <a:t> time and overall accelerator efficiency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  <p:sp>
        <p:nvSpPr>
          <p:cNvPr id="1235986" name="Text Box 1042"/>
          <p:cNvSpPr txBox="1">
            <a:spLocks noChangeArrowheads="1"/>
          </p:cNvSpPr>
          <p:nvPr/>
        </p:nvSpPr>
        <p:spPr bwMode="auto">
          <a:xfrm>
            <a:off x="990600" y="3732213"/>
            <a:ext cx="81534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chemeClr val="tx2"/>
                </a:solidFill>
                <a:cs typeface="+mn-cs"/>
              </a:rPr>
              <a:t>rare events           </a:t>
            </a:r>
            <a:r>
              <a:rPr lang="en-US" sz="2600" dirty="0">
                <a:solidFill>
                  <a:srgbClr val="2519FF"/>
                </a:solidFill>
                <a:cs typeface="+mn-cs"/>
              </a:rPr>
              <a:t>L &gt; 10</a:t>
            </a:r>
            <a:r>
              <a:rPr lang="en-US" sz="2600" baseline="30000" dirty="0">
                <a:solidFill>
                  <a:srgbClr val="2519FF"/>
                </a:solidFill>
                <a:cs typeface="+mn-cs"/>
              </a:rPr>
              <a:t>33</a:t>
            </a:r>
            <a:r>
              <a:rPr lang="en-US" sz="2600" dirty="0">
                <a:solidFill>
                  <a:srgbClr val="2519FF"/>
                </a:solidFill>
                <a:cs typeface="+mn-cs"/>
              </a:rPr>
              <a:t>cm</a:t>
            </a:r>
            <a:r>
              <a:rPr lang="en-US" sz="2600" baseline="30000" dirty="0">
                <a:solidFill>
                  <a:srgbClr val="2519FF"/>
                </a:solidFill>
                <a:cs typeface="+mn-cs"/>
              </a:rPr>
              <a:t>-2</a:t>
            </a:r>
            <a:r>
              <a:rPr lang="en-US" sz="2600" dirty="0">
                <a:solidFill>
                  <a:srgbClr val="2519FF"/>
                </a:solidFill>
                <a:cs typeface="+mn-cs"/>
              </a:rPr>
              <a:t>sec</a:t>
            </a:r>
            <a:r>
              <a:rPr lang="en-US" sz="2600" baseline="30000" dirty="0">
                <a:solidFill>
                  <a:srgbClr val="2519FF"/>
                </a:solidFill>
                <a:cs typeface="+mn-cs"/>
              </a:rPr>
              <a:t>-1</a:t>
            </a:r>
            <a:r>
              <a:rPr lang="en-US" sz="2600" dirty="0">
                <a:solidFill>
                  <a:schemeClr val="tx2"/>
                </a:solidFill>
                <a:cs typeface="+mn-cs"/>
              </a:rPr>
              <a:t>          </a:t>
            </a:r>
            <a:r>
              <a:rPr lang="en-US" sz="2600" dirty="0">
                <a:solidFill>
                  <a:srgbClr val="FF0000"/>
                </a:solidFill>
                <a:cs typeface="+mn-cs"/>
              </a:rPr>
              <a:t>L </a:t>
            </a:r>
            <a:r>
              <a:rPr lang="en-US" sz="2600" dirty="0">
                <a:solidFill>
                  <a:srgbClr val="FF0000"/>
                </a:solidFill>
                <a:cs typeface="+mn-cs"/>
              </a:rPr>
              <a:t>&gt; </a:t>
            </a:r>
            <a:r>
              <a:rPr lang="en-US" sz="2600" dirty="0">
                <a:solidFill>
                  <a:srgbClr val="FF0000"/>
                </a:solidFill>
                <a:cs typeface="+mn-cs"/>
              </a:rPr>
              <a:t>10</a:t>
            </a:r>
            <a:r>
              <a:rPr lang="en-US" sz="2600" baseline="30000" dirty="0">
                <a:solidFill>
                  <a:srgbClr val="FF0000"/>
                </a:solidFill>
                <a:cs typeface="+mn-cs"/>
              </a:rPr>
              <a:t>34</a:t>
            </a:r>
            <a:r>
              <a:rPr lang="en-US" sz="2600" dirty="0">
                <a:solidFill>
                  <a:srgbClr val="FF0000"/>
                </a:solidFill>
                <a:cs typeface="+mn-cs"/>
              </a:rPr>
              <a:t>cm</a:t>
            </a:r>
            <a:r>
              <a:rPr lang="en-US" sz="2600" baseline="30000" dirty="0">
                <a:solidFill>
                  <a:srgbClr val="FF0000"/>
                </a:solidFill>
                <a:cs typeface="+mn-cs"/>
              </a:rPr>
              <a:t>-2</a:t>
            </a:r>
            <a:r>
              <a:rPr lang="en-US" sz="2600" dirty="0">
                <a:solidFill>
                  <a:srgbClr val="FF0000"/>
                </a:solidFill>
                <a:cs typeface="+mn-cs"/>
              </a:rPr>
              <a:t>sec</a:t>
            </a:r>
            <a:r>
              <a:rPr lang="en-US" sz="2600" baseline="30000" dirty="0">
                <a:solidFill>
                  <a:srgbClr val="FF0000"/>
                </a:solidFill>
                <a:cs typeface="+mn-cs"/>
              </a:rPr>
              <a:t>-1</a:t>
            </a:r>
            <a:endParaRPr lang="en-US" sz="2600" dirty="0">
              <a:solidFill>
                <a:srgbClr val="3333CC"/>
              </a:solidFill>
              <a:cs typeface="+mn-cs"/>
            </a:endParaRPr>
          </a:p>
        </p:txBody>
      </p:sp>
      <p:sp>
        <p:nvSpPr>
          <p:cNvPr id="1235987" name="Line 1043"/>
          <p:cNvSpPr>
            <a:spLocks noChangeShapeType="1"/>
          </p:cNvSpPr>
          <p:nvPr/>
        </p:nvSpPr>
        <p:spPr bwMode="auto">
          <a:xfrm>
            <a:off x="2819400" y="3960813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35988" name="Line 1044"/>
          <p:cNvSpPr>
            <a:spLocks noChangeShapeType="1"/>
          </p:cNvSpPr>
          <p:nvPr/>
        </p:nvSpPr>
        <p:spPr bwMode="auto">
          <a:xfrm>
            <a:off x="6019800" y="3960813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aphicFrame>
        <p:nvGraphicFramePr>
          <p:cNvPr id="13328" name="Object 1045"/>
          <p:cNvGraphicFramePr>
            <a:graphicFrameLocks noChangeAspect="1"/>
          </p:cNvGraphicFramePr>
          <p:nvPr/>
        </p:nvGraphicFramePr>
        <p:xfrm>
          <a:off x="5368925" y="4549775"/>
          <a:ext cx="1468438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0" name="Equation" r:id="rId6" imgW="660400" imgH="254000" progId="Equation.3">
                  <p:embed/>
                </p:oleObj>
              </mc:Choice>
              <mc:Fallback>
                <p:oleObj name="Equation" r:id="rId6" imgW="660400" imgH="254000" progId="Equation.3">
                  <p:embed/>
                  <p:pic>
                    <p:nvPicPr>
                      <p:cNvPr id="0" name="Object 10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8925" y="4549775"/>
                        <a:ext cx="1468438" cy="56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6019800" y="1616075"/>
            <a:ext cx="2971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rgbClr val="0000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00007D"/>
              </a:buClr>
              <a:defRPr/>
            </a:pPr>
            <a:r>
              <a:rPr lang="en-US" sz="2000" kern="0" dirty="0" smtClean="0">
                <a:solidFill>
                  <a:srgbClr val="00007D"/>
                </a:solidFill>
                <a:latin typeface="Arial"/>
              </a:rPr>
              <a:t>2010: </a:t>
            </a:r>
            <a:r>
              <a:rPr lang="en-US" sz="2000" b="1" kern="0" dirty="0" smtClean="0">
                <a:solidFill>
                  <a:srgbClr val="FF0000"/>
                </a:solidFill>
                <a:latin typeface="Arial"/>
              </a:rPr>
              <a:t>0.04 fb</a:t>
            </a:r>
            <a:r>
              <a:rPr lang="en-US" sz="2000" b="1" kern="0" baseline="30000" dirty="0" smtClean="0">
                <a:solidFill>
                  <a:srgbClr val="FF0000"/>
                </a:solidFill>
                <a:latin typeface="Arial"/>
              </a:rPr>
              <a:t>-1</a:t>
            </a:r>
          </a:p>
          <a:p>
            <a:pPr lvl="1">
              <a:buClr>
                <a:srgbClr val="9999CC"/>
              </a:buClr>
              <a:defRPr/>
            </a:pPr>
            <a:r>
              <a:rPr lang="en-US" sz="1800" kern="0" dirty="0" smtClean="0">
                <a:latin typeface="Arial"/>
                <a:ea typeface="+mn-ea"/>
                <a:cs typeface="Arial" charset="0"/>
              </a:rPr>
              <a:t>7 </a:t>
            </a:r>
            <a:r>
              <a:rPr lang="en-US" sz="1800" kern="0" dirty="0" err="1" smtClean="0">
                <a:latin typeface="Arial"/>
                <a:ea typeface="+mn-ea"/>
                <a:cs typeface="Arial" charset="0"/>
              </a:rPr>
              <a:t>TeV</a:t>
            </a:r>
            <a:r>
              <a:rPr lang="en-US" sz="1800" kern="0" dirty="0" smtClean="0">
                <a:latin typeface="Arial"/>
                <a:ea typeface="+mn-ea"/>
                <a:cs typeface="Arial" charset="0"/>
              </a:rPr>
              <a:t> </a:t>
            </a:r>
            <a:r>
              <a:rPr lang="en-US" sz="1800" kern="0" dirty="0" err="1" smtClean="0">
                <a:latin typeface="Arial"/>
                <a:ea typeface="+mn-ea"/>
                <a:cs typeface="Arial" charset="0"/>
              </a:rPr>
              <a:t>CoM</a:t>
            </a:r>
            <a:endParaRPr lang="en-US" sz="1800" kern="0" dirty="0" smtClean="0">
              <a:latin typeface="Arial"/>
              <a:ea typeface="+mn-ea"/>
              <a:cs typeface="Arial" charset="0"/>
            </a:endParaRPr>
          </a:p>
          <a:p>
            <a:pPr lvl="1">
              <a:buClr>
                <a:srgbClr val="9999CC"/>
              </a:buClr>
              <a:defRPr/>
            </a:pPr>
            <a:r>
              <a:rPr lang="en-US" sz="1800" kern="0" dirty="0">
                <a:solidFill>
                  <a:srgbClr val="008000"/>
                </a:solidFill>
                <a:latin typeface="Arial"/>
                <a:cs typeface="Arial" charset="0"/>
              </a:rPr>
              <a:t>C</a:t>
            </a:r>
            <a:r>
              <a:rPr lang="en-US" sz="1800" kern="0" dirty="0" smtClean="0">
                <a:solidFill>
                  <a:srgbClr val="008000"/>
                </a:solidFill>
                <a:latin typeface="Arial"/>
                <a:ea typeface="+mn-ea"/>
                <a:cs typeface="Arial" charset="0"/>
              </a:rPr>
              <a:t>ommissioning</a:t>
            </a:r>
            <a:endParaRPr lang="en-US" sz="1800" kern="0" baseline="30000" dirty="0" smtClean="0">
              <a:solidFill>
                <a:srgbClr val="008000"/>
              </a:solidFill>
              <a:latin typeface="Arial"/>
              <a:ea typeface="+mn-ea"/>
              <a:cs typeface="Arial" charset="0"/>
            </a:endParaRPr>
          </a:p>
          <a:p>
            <a:pPr>
              <a:buClr>
                <a:srgbClr val="00007D"/>
              </a:buClr>
              <a:defRPr/>
            </a:pPr>
            <a:r>
              <a:rPr lang="en-US" sz="2000" kern="0" dirty="0" smtClean="0">
                <a:solidFill>
                  <a:srgbClr val="00007D"/>
                </a:solidFill>
                <a:latin typeface="Arial"/>
              </a:rPr>
              <a:t>2011:  </a:t>
            </a:r>
            <a:r>
              <a:rPr lang="en-US" sz="2000" b="1" kern="0" dirty="0" smtClean="0">
                <a:solidFill>
                  <a:srgbClr val="FF0000"/>
                </a:solidFill>
                <a:latin typeface="Arial"/>
              </a:rPr>
              <a:t>6.1  fb</a:t>
            </a:r>
            <a:r>
              <a:rPr lang="en-US" sz="2000" b="1" kern="0" baseline="30000" dirty="0" smtClean="0">
                <a:solidFill>
                  <a:srgbClr val="FF0000"/>
                </a:solidFill>
                <a:latin typeface="Arial"/>
              </a:rPr>
              <a:t>-1</a:t>
            </a:r>
          </a:p>
          <a:p>
            <a:pPr lvl="1">
              <a:buClr>
                <a:srgbClr val="9999CC"/>
              </a:buClr>
              <a:defRPr/>
            </a:pPr>
            <a:r>
              <a:rPr lang="en-US" sz="1800" kern="0" dirty="0" smtClean="0">
                <a:latin typeface="Arial"/>
                <a:ea typeface="+mn-ea"/>
                <a:cs typeface="Arial" charset="0"/>
              </a:rPr>
              <a:t>7 </a:t>
            </a:r>
            <a:r>
              <a:rPr lang="en-US" sz="1800" kern="0" dirty="0" err="1" smtClean="0">
                <a:latin typeface="Arial"/>
                <a:ea typeface="+mn-ea"/>
                <a:cs typeface="Arial" charset="0"/>
              </a:rPr>
              <a:t>TeV</a:t>
            </a:r>
            <a:r>
              <a:rPr lang="en-US" sz="1800" kern="0" dirty="0" smtClean="0">
                <a:latin typeface="Arial"/>
                <a:ea typeface="+mn-ea"/>
                <a:cs typeface="Arial" charset="0"/>
              </a:rPr>
              <a:t> </a:t>
            </a:r>
            <a:r>
              <a:rPr lang="en-US" sz="1800" kern="0" dirty="0" err="1" smtClean="0">
                <a:latin typeface="Arial"/>
                <a:ea typeface="+mn-ea"/>
                <a:cs typeface="Arial" charset="0"/>
              </a:rPr>
              <a:t>CoM</a:t>
            </a:r>
            <a:endParaRPr lang="en-US" sz="1800" kern="0" dirty="0" smtClean="0">
              <a:latin typeface="Arial"/>
              <a:ea typeface="+mn-ea"/>
              <a:cs typeface="Arial" charset="0"/>
            </a:endParaRPr>
          </a:p>
          <a:p>
            <a:pPr lvl="1">
              <a:buClr>
                <a:srgbClr val="9999CC"/>
              </a:buClr>
              <a:defRPr/>
            </a:pPr>
            <a:r>
              <a:rPr lang="en-US" sz="1800" kern="0" dirty="0">
                <a:solidFill>
                  <a:srgbClr val="008000"/>
                </a:solidFill>
                <a:latin typeface="Arial"/>
                <a:cs typeface="Arial" charset="0"/>
              </a:rPr>
              <a:t>E</a:t>
            </a:r>
            <a:r>
              <a:rPr lang="en-US" sz="1800" kern="0" dirty="0" smtClean="0">
                <a:solidFill>
                  <a:srgbClr val="008000"/>
                </a:solidFill>
                <a:latin typeface="Arial"/>
                <a:ea typeface="+mn-ea"/>
                <a:cs typeface="Arial" charset="0"/>
              </a:rPr>
              <a:t>xploring the limits</a:t>
            </a:r>
          </a:p>
          <a:p>
            <a:pPr>
              <a:buClr>
                <a:srgbClr val="00007D"/>
              </a:buClr>
              <a:defRPr/>
            </a:pPr>
            <a:r>
              <a:rPr lang="en-US" sz="2000" kern="0" dirty="0" smtClean="0">
                <a:solidFill>
                  <a:srgbClr val="00007D"/>
                </a:solidFill>
                <a:latin typeface="Arial"/>
              </a:rPr>
              <a:t>2012:  </a:t>
            </a:r>
            <a:r>
              <a:rPr lang="en-US" sz="2000" b="1" kern="0" dirty="0" smtClean="0">
                <a:solidFill>
                  <a:srgbClr val="FF0000"/>
                </a:solidFill>
                <a:latin typeface="Arial"/>
              </a:rPr>
              <a:t>23.3  fb</a:t>
            </a:r>
            <a:r>
              <a:rPr lang="en-US" sz="2000" b="1" kern="0" baseline="30000" dirty="0" smtClean="0">
                <a:solidFill>
                  <a:srgbClr val="FF0000"/>
                </a:solidFill>
                <a:latin typeface="Arial"/>
              </a:rPr>
              <a:t>-1</a:t>
            </a:r>
            <a:endParaRPr lang="en-US" sz="2000" b="1" kern="0" dirty="0" smtClean="0">
              <a:solidFill>
                <a:srgbClr val="FF0000"/>
              </a:solidFill>
              <a:latin typeface="Arial"/>
            </a:endParaRPr>
          </a:p>
          <a:p>
            <a:pPr lvl="1">
              <a:buClr>
                <a:srgbClr val="9999CC"/>
              </a:buClr>
              <a:defRPr/>
            </a:pPr>
            <a:r>
              <a:rPr lang="en-US" sz="1800" kern="0" dirty="0" smtClean="0">
                <a:latin typeface="Arial"/>
                <a:ea typeface="+mn-ea"/>
                <a:cs typeface="Arial" charset="0"/>
              </a:rPr>
              <a:t>8 TeV </a:t>
            </a:r>
            <a:r>
              <a:rPr lang="en-US" sz="1800" kern="0" dirty="0" err="1" smtClean="0">
                <a:latin typeface="Arial"/>
                <a:ea typeface="+mn-ea"/>
                <a:cs typeface="Arial" charset="0"/>
              </a:rPr>
              <a:t>CoM</a:t>
            </a:r>
            <a:endParaRPr lang="en-US" sz="1800" kern="0" dirty="0" smtClean="0">
              <a:latin typeface="Arial"/>
              <a:ea typeface="+mn-ea"/>
              <a:cs typeface="Arial" charset="0"/>
            </a:endParaRPr>
          </a:p>
          <a:p>
            <a:pPr lvl="1">
              <a:buClr>
                <a:srgbClr val="9999CC"/>
              </a:buClr>
              <a:defRPr/>
            </a:pPr>
            <a:r>
              <a:rPr lang="en-US" sz="1800" kern="0" dirty="0">
                <a:solidFill>
                  <a:srgbClr val="008000"/>
                </a:solidFill>
                <a:latin typeface="Arial"/>
                <a:cs typeface="Arial" charset="0"/>
              </a:rPr>
              <a:t>P</a:t>
            </a:r>
            <a:r>
              <a:rPr lang="en-US" sz="1800" kern="0" dirty="0" smtClean="0">
                <a:solidFill>
                  <a:srgbClr val="008000"/>
                </a:solidFill>
                <a:latin typeface="Arial"/>
                <a:cs typeface="Arial" charset="0"/>
              </a:rPr>
              <a:t>roduction</a:t>
            </a:r>
            <a:endParaRPr lang="en-US" sz="1800" kern="0" dirty="0">
              <a:solidFill>
                <a:srgbClr val="008000"/>
              </a:solidFill>
              <a:latin typeface="Arial"/>
              <a:cs typeface="Arial" charset="0"/>
            </a:endParaRPr>
          </a:p>
          <a:p>
            <a:pPr lvl="1">
              <a:buClr>
                <a:srgbClr val="9999CC"/>
              </a:buClr>
              <a:defRPr/>
            </a:pPr>
            <a:endParaRPr lang="en-US" sz="1800" kern="0" dirty="0" smtClean="0">
              <a:latin typeface="Arial"/>
              <a:ea typeface="+mn-ea"/>
              <a:cs typeface="Arial" charset="0"/>
            </a:endParaRP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1473200"/>
            <a:ext cx="5870575" cy="440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79388" y="188913"/>
            <a:ext cx="7200900" cy="720725"/>
          </a:xfrm>
          <a:prstGeom prst="rect">
            <a:avLst/>
          </a:prstGeom>
        </p:spPr>
        <p:txBody>
          <a:bodyPr lIns="36000" tIns="0" rIns="36000" bIns="0" anchor="ctr"/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u="sng" dirty="0" smtClean="0">
                <a:solidFill>
                  <a:srgbClr val="FF0000"/>
                </a:solidFill>
              </a:rPr>
              <a:t>Integrated Luminosity 2010-2012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Picture 1" descr="lumi-projec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512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52400" y="0"/>
            <a:ext cx="8229600" cy="720725"/>
          </a:xfrm>
          <a:prstGeom prst="rect">
            <a:avLst/>
          </a:prstGeom>
        </p:spPr>
        <p:txBody>
          <a:bodyPr lIns="36000" tIns="0" rIns="36000" bIns="0" anchor="ctr"/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u="sng" dirty="0" smtClean="0">
                <a:solidFill>
                  <a:srgbClr val="FF0000"/>
                </a:solidFill>
              </a:rPr>
              <a:t>Performance Projections: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732463" y="-12700"/>
            <a:ext cx="243998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/>
              <a:t>HL-LHC goal:</a:t>
            </a:r>
          </a:p>
          <a:p>
            <a:pPr algn="l"/>
            <a:r>
              <a:rPr lang="en-US"/>
              <a:t>10 x performance </a:t>
            </a:r>
          </a:p>
          <a:p>
            <a:pPr algn="l"/>
            <a:r>
              <a:rPr lang="en-US"/>
              <a:t>Increase after LS3</a:t>
            </a:r>
          </a:p>
          <a:p>
            <a:pPr algn="l"/>
            <a:r>
              <a:rPr lang="en-US"/>
              <a:t>(5 x annual)</a:t>
            </a:r>
          </a:p>
        </p:txBody>
      </p:sp>
      <p:sp>
        <p:nvSpPr>
          <p:cNvPr id="6" name="Curved Left Arrow 5"/>
          <p:cNvSpPr>
            <a:spLocks noChangeArrowheads="1"/>
          </p:cNvSpPr>
          <p:nvPr/>
        </p:nvSpPr>
        <p:spPr bwMode="auto">
          <a:xfrm>
            <a:off x="8259763" y="692150"/>
            <a:ext cx="731837" cy="990600"/>
          </a:xfrm>
          <a:prstGeom prst="curvedLeftArrow">
            <a:avLst>
              <a:gd name="adj1" fmla="val 24985"/>
              <a:gd name="adj2" fmla="val 49976"/>
              <a:gd name="adj3" fmla="val 25000"/>
            </a:avLst>
          </a:prstGeom>
          <a:solidFill>
            <a:srgbClr val="FF99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rot="10800000" vert="eaVert" wrap="none" anchor="ctr"/>
          <a:lstStyle/>
          <a:p>
            <a:endParaRPr lang="de-DE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55875" y="1341438"/>
            <a:ext cx="12493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200"/>
              <a:t>ca. 23fb</a:t>
            </a:r>
            <a:r>
              <a:rPr lang="en-US" sz="2200" baseline="30000"/>
              <a:t>-1</a:t>
            </a:r>
          </a:p>
          <a:p>
            <a:r>
              <a:rPr lang="en-US" sz="2200"/>
              <a:t>prior </a:t>
            </a:r>
          </a:p>
          <a:p>
            <a:r>
              <a:rPr lang="en-US" sz="2200"/>
              <a:t>LS1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100888" y="1268413"/>
            <a:ext cx="100012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200">
                <a:solidFill>
                  <a:srgbClr val="000090"/>
                </a:solidFill>
              </a:rPr>
              <a:t>ca. </a:t>
            </a:r>
          </a:p>
          <a:p>
            <a:r>
              <a:rPr lang="en-US" sz="2200">
                <a:solidFill>
                  <a:srgbClr val="000090"/>
                </a:solidFill>
              </a:rPr>
              <a:t>300fb</a:t>
            </a:r>
            <a:r>
              <a:rPr lang="en-US" sz="2200" baseline="30000">
                <a:solidFill>
                  <a:srgbClr val="000090"/>
                </a:solidFill>
              </a:rPr>
              <a:t>-1</a:t>
            </a:r>
          </a:p>
          <a:p>
            <a:r>
              <a:rPr lang="en-US" sz="2200">
                <a:solidFill>
                  <a:srgbClr val="000090"/>
                </a:solidFill>
              </a:rPr>
              <a:t>by </a:t>
            </a:r>
          </a:p>
          <a:p>
            <a:r>
              <a:rPr lang="en-US" sz="2200">
                <a:solidFill>
                  <a:srgbClr val="000090"/>
                </a:solidFill>
              </a:rPr>
              <a:t>LS3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286250" y="3473450"/>
            <a:ext cx="2230438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200">
                <a:solidFill>
                  <a:srgbClr val="000090"/>
                </a:solidFill>
              </a:rPr>
              <a:t>ca. 40fb</a:t>
            </a:r>
            <a:r>
              <a:rPr lang="en-US" sz="2200" baseline="30000">
                <a:solidFill>
                  <a:srgbClr val="000090"/>
                </a:solidFill>
              </a:rPr>
              <a:t>-1 </a:t>
            </a:r>
            <a:r>
              <a:rPr lang="en-US" sz="2200">
                <a:solidFill>
                  <a:srgbClr val="000090"/>
                </a:solidFill>
              </a:rPr>
              <a:t>– 60fb</a:t>
            </a:r>
            <a:r>
              <a:rPr lang="en-US" sz="2200" baseline="30000">
                <a:solidFill>
                  <a:srgbClr val="000090"/>
                </a:solidFill>
              </a:rPr>
              <a:t>-1</a:t>
            </a:r>
          </a:p>
          <a:p>
            <a:r>
              <a:rPr lang="en-US" sz="2200">
                <a:solidFill>
                  <a:srgbClr val="000090"/>
                </a:solidFill>
              </a:rPr>
              <a:t>per year between </a:t>
            </a:r>
          </a:p>
          <a:p>
            <a:r>
              <a:rPr lang="en-US" sz="2200">
                <a:solidFill>
                  <a:srgbClr val="000090"/>
                </a:solidFill>
              </a:rPr>
              <a:t>LS1 and LS3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/>
      <p:bldP spid="8" grpId="0"/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463" y="211138"/>
            <a:ext cx="8745537" cy="914400"/>
          </a:xfrm>
        </p:spPr>
        <p:txBody>
          <a:bodyPr/>
          <a:lstStyle/>
          <a:p>
            <a:pPr>
              <a:defRPr/>
            </a:pPr>
            <a:r>
              <a:rPr lang="en-US" sz="4000" u="sng" dirty="0" smtClean="0">
                <a:solidFill>
                  <a:srgbClr val="FF0000"/>
                </a:solidFill>
              </a:rPr>
              <a:t>LHC Upgrade Goals:</a:t>
            </a:r>
            <a:endParaRPr lang="en-US" sz="4000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1103313"/>
            <a:ext cx="8537575" cy="5062537"/>
          </a:xfrm>
        </p:spPr>
        <p:txBody>
          <a:bodyPr>
            <a:normAutofit fontScale="85000" lnSpcReduction="10000"/>
          </a:bodyPr>
          <a:lstStyle/>
          <a:p>
            <a:pPr>
              <a:spcAft>
                <a:spcPts val="1200"/>
              </a:spcAft>
              <a:defRPr/>
            </a:pPr>
            <a:r>
              <a:rPr lang="en-US" sz="3200" dirty="0">
                <a:latin typeface="Calibri"/>
                <a:cs typeface="Calibri"/>
              </a:rPr>
              <a:t>Consolidation activity for assuring running of the LHC </a:t>
            </a:r>
            <a:r>
              <a:rPr lang="en-US" sz="3200" dirty="0" smtClean="0">
                <a:latin typeface="Calibri"/>
                <a:cs typeface="Calibri"/>
              </a:rPr>
              <a:t>&amp; injector complex up </a:t>
            </a:r>
            <a:r>
              <a:rPr lang="en-US" sz="3200" dirty="0">
                <a:latin typeface="Calibri"/>
                <a:cs typeface="Calibri"/>
              </a:rPr>
              <a:t>into </a:t>
            </a:r>
            <a:r>
              <a:rPr lang="en-US" sz="3200" dirty="0" smtClean="0">
                <a:latin typeface="Calibri"/>
                <a:cs typeface="Calibri"/>
              </a:rPr>
              <a:t>late </a:t>
            </a:r>
            <a:r>
              <a:rPr lang="en-US" sz="3200" dirty="0">
                <a:latin typeface="Calibri"/>
                <a:cs typeface="Calibri"/>
              </a:rPr>
              <a:t>2030ies </a:t>
            </a:r>
            <a:endParaRPr lang="en-US" sz="3200" dirty="0" smtClean="0">
              <a:latin typeface="Calibri"/>
              <a:cs typeface="Calibri"/>
            </a:endParaRPr>
          </a:p>
          <a:p>
            <a:pPr>
              <a:spcBef>
                <a:spcPts val="24"/>
              </a:spcBef>
              <a:spcAft>
                <a:spcPts val="1200"/>
              </a:spcAft>
              <a:defRPr/>
            </a:pPr>
            <a:r>
              <a:rPr lang="en-US" sz="3200" dirty="0" smtClean="0">
                <a:latin typeface="Calibri"/>
                <a:cs typeface="Calibri"/>
              </a:rPr>
              <a:t>Prepare </a:t>
            </a:r>
            <a:r>
              <a:rPr lang="en-US" sz="3200" dirty="0">
                <a:latin typeface="Calibri"/>
                <a:cs typeface="Calibri"/>
              </a:rPr>
              <a:t>the LHC for a total luminosity </a:t>
            </a:r>
            <a:r>
              <a:rPr lang="en-US" sz="3200" dirty="0" smtClean="0">
                <a:latin typeface="Calibri"/>
                <a:cs typeface="Calibri"/>
              </a:rPr>
              <a:t>of </a:t>
            </a:r>
            <a:r>
              <a:rPr lang="en-US" sz="3200" dirty="0">
                <a:latin typeface="Calibri"/>
                <a:cs typeface="Calibri"/>
              </a:rPr>
              <a:t>≈ 3000 fb</a:t>
            </a:r>
            <a:r>
              <a:rPr lang="en-US" sz="3200" baseline="30000" dirty="0">
                <a:latin typeface="Calibri"/>
                <a:cs typeface="Calibri"/>
              </a:rPr>
              <a:t>-</a:t>
            </a:r>
            <a:r>
              <a:rPr lang="en-US" sz="3200" baseline="30000" dirty="0" smtClean="0">
                <a:latin typeface="Calibri"/>
                <a:cs typeface="Calibri"/>
              </a:rPr>
              <a:t>1</a:t>
            </a:r>
          </a:p>
          <a:p>
            <a:pPr marL="0" indent="0">
              <a:spcBef>
                <a:spcPts val="24"/>
              </a:spcBef>
              <a:spcAft>
                <a:spcPts val="0"/>
              </a:spcAft>
              <a:buFont typeface="Wingdings" charset="0"/>
              <a:buNone/>
              <a:defRPr/>
            </a:pPr>
            <a:r>
              <a:rPr lang="en-GB" sz="2400" dirty="0" smtClean="0"/>
              <a:t>		       </a:t>
            </a:r>
            <a:r>
              <a:rPr lang="en-GB" sz="2400" dirty="0" smtClean="0">
                <a:latin typeface="Calibri"/>
                <a:cs typeface="Calibri"/>
                <a:sym typeface="Wingdings"/>
              </a:rPr>
              <a:t> </a:t>
            </a:r>
            <a:r>
              <a:rPr lang="en-GB" sz="2400" dirty="0" smtClean="0">
                <a:latin typeface="Calibri"/>
                <a:cs typeface="Calibri"/>
              </a:rPr>
              <a:t>Radiation and R2E </a:t>
            </a:r>
          </a:p>
          <a:p>
            <a:pPr marL="0" indent="0">
              <a:buFont typeface="Wingdings" charset="0"/>
              <a:buNone/>
              <a:defRPr/>
            </a:pPr>
            <a:r>
              <a:rPr lang="en-GB" sz="2400" dirty="0">
                <a:latin typeface="Calibri"/>
                <a:cs typeface="Calibri"/>
              </a:rPr>
              <a:t>	</a:t>
            </a:r>
            <a:r>
              <a:rPr lang="en-GB" sz="2400" dirty="0" smtClean="0">
                <a:latin typeface="Calibri"/>
                <a:cs typeface="Calibri"/>
              </a:rPr>
              <a:t>		#Shielding and removing equipment from the tunnel	</a:t>
            </a:r>
          </a:p>
          <a:p>
            <a:pPr marL="0" indent="0">
              <a:buFont typeface="Wingdings" charset="0"/>
              <a:buNone/>
              <a:defRPr/>
            </a:pPr>
            <a:r>
              <a:rPr lang="en-GB" sz="2400" dirty="0">
                <a:latin typeface="Calibri"/>
                <a:cs typeface="Calibri"/>
              </a:rPr>
              <a:t>	</a:t>
            </a:r>
            <a:r>
              <a:rPr lang="en-GB" sz="2400" dirty="0" smtClean="0">
                <a:latin typeface="Calibri"/>
                <a:cs typeface="Calibri"/>
              </a:rPr>
              <a:t>	</a:t>
            </a:r>
            <a:r>
              <a:rPr lang="en-GB" sz="2400" dirty="0">
                <a:latin typeface="Calibri"/>
                <a:cs typeface="Calibri"/>
              </a:rPr>
              <a:t> </a:t>
            </a:r>
            <a:r>
              <a:rPr lang="en-GB" sz="2400" dirty="0" smtClean="0">
                <a:latin typeface="Calibri"/>
                <a:cs typeface="Calibri"/>
              </a:rPr>
              <a:t>         </a:t>
            </a:r>
            <a:r>
              <a:rPr lang="en-GB" sz="2400" dirty="0" smtClean="0">
                <a:latin typeface="Calibri"/>
                <a:cs typeface="Calibri"/>
                <a:sym typeface="Wingdings"/>
              </a:rPr>
              <a:t> </a:t>
            </a:r>
            <a:r>
              <a:rPr lang="en-GB" sz="2400" dirty="0" smtClean="0">
                <a:latin typeface="Calibri"/>
                <a:cs typeface="Calibri"/>
              </a:rPr>
              <a:t>Radiation hardness of magnets (lifetime)  &amp; shielding</a:t>
            </a:r>
          </a:p>
          <a:p>
            <a:pPr marL="0" indent="0">
              <a:buFont typeface="Wingdings" charset="0"/>
              <a:buNone/>
              <a:defRPr/>
            </a:pPr>
            <a:r>
              <a:rPr lang="en-GB" sz="2400" dirty="0">
                <a:latin typeface="Calibri"/>
                <a:cs typeface="Calibri"/>
              </a:rPr>
              <a:t>	</a:t>
            </a:r>
            <a:r>
              <a:rPr lang="en-GB" sz="2400" dirty="0" smtClean="0">
                <a:latin typeface="Calibri"/>
                <a:cs typeface="Calibri"/>
              </a:rPr>
              <a:t>		#e.g. triplet and cleaning insertions</a:t>
            </a:r>
            <a:endParaRPr lang="en-GB" sz="2400" dirty="0">
              <a:latin typeface="Calibri"/>
              <a:cs typeface="Calibri"/>
            </a:endParaRPr>
          </a:p>
          <a:p>
            <a:pPr marL="0" indent="0">
              <a:spcAft>
                <a:spcPts val="1200"/>
              </a:spcAft>
              <a:buFont typeface="Wingdings" charset="0"/>
              <a:buNone/>
              <a:defRPr/>
            </a:pPr>
            <a:r>
              <a:rPr lang="en-GB" sz="2400" dirty="0" smtClean="0">
                <a:latin typeface="Calibri"/>
                <a:cs typeface="Calibri"/>
              </a:rPr>
              <a:t>		</a:t>
            </a:r>
            <a:r>
              <a:rPr lang="en-GB" sz="2400" dirty="0">
                <a:latin typeface="Calibri"/>
                <a:cs typeface="Calibri"/>
              </a:rPr>
              <a:t> </a:t>
            </a:r>
            <a:r>
              <a:rPr lang="en-GB" sz="2400" dirty="0" smtClean="0">
                <a:latin typeface="Calibri"/>
                <a:cs typeface="Calibri"/>
              </a:rPr>
              <a:t>         </a:t>
            </a:r>
            <a:r>
              <a:rPr lang="en-GB" sz="2400" dirty="0" smtClean="0">
                <a:latin typeface="Calibri"/>
                <a:cs typeface="Calibri"/>
                <a:sym typeface="Wingdings"/>
              </a:rPr>
              <a:t> </a:t>
            </a:r>
            <a:r>
              <a:rPr lang="en-GB" sz="2400" dirty="0" smtClean="0">
                <a:latin typeface="Calibri"/>
                <a:cs typeface="Calibri"/>
              </a:rPr>
              <a:t>Cryogenic and Cooling </a:t>
            </a:r>
          </a:p>
          <a:p>
            <a:pPr>
              <a:spcAft>
                <a:spcPts val="1200"/>
              </a:spcAft>
              <a:defRPr/>
            </a:pPr>
            <a:r>
              <a:rPr lang="en-US" sz="3200" dirty="0" smtClean="0"/>
              <a:t>Devise beam parameters for ca. 250 fb</a:t>
            </a:r>
            <a:r>
              <a:rPr lang="en-US" sz="3200" baseline="30000" dirty="0" smtClean="0"/>
              <a:t>-1 </a:t>
            </a:r>
            <a:r>
              <a:rPr lang="en-US" sz="3200" dirty="0" smtClean="0"/>
              <a:t>/ year</a:t>
            </a:r>
          </a:p>
          <a:p>
            <a:pPr>
              <a:spcAft>
                <a:spcPts val="1200"/>
              </a:spcAft>
              <a:defRPr/>
            </a:pPr>
            <a:r>
              <a:rPr lang="en-US" sz="3200" dirty="0" smtClean="0"/>
              <a:t>System Upgrades </a:t>
            </a:r>
            <a:r>
              <a:rPr lang="en-US" sz="3200" dirty="0"/>
              <a:t>for allowing a peak </a:t>
            </a:r>
            <a:r>
              <a:rPr lang="en-US" sz="3200" dirty="0" smtClean="0"/>
              <a:t>Luminosity </a:t>
            </a:r>
            <a:r>
              <a:rPr lang="en-US" sz="3200" dirty="0"/>
              <a:t>of </a:t>
            </a:r>
            <a:endParaRPr lang="en-US" sz="3200" dirty="0" smtClean="0"/>
          </a:p>
          <a:p>
            <a:pPr marL="0" indent="0">
              <a:spcAft>
                <a:spcPts val="1200"/>
              </a:spcAft>
              <a:buFont typeface="Wingdings" charset="0"/>
              <a:buNone/>
              <a:defRPr/>
            </a:pPr>
            <a:r>
              <a:rPr lang="en-US" sz="3200" dirty="0"/>
              <a:t>	</a:t>
            </a:r>
            <a:r>
              <a:rPr lang="en-US" sz="3200" dirty="0" smtClean="0"/>
              <a:t>		L &gt; </a:t>
            </a:r>
            <a:r>
              <a:rPr lang="en-US" sz="3200" dirty="0"/>
              <a:t>5 10</a:t>
            </a:r>
            <a:r>
              <a:rPr lang="en-US" sz="3200" baseline="30000" dirty="0"/>
              <a:t>34</a:t>
            </a:r>
            <a:r>
              <a:rPr lang="en-US" sz="3200" dirty="0"/>
              <a:t> cm</a:t>
            </a:r>
            <a:r>
              <a:rPr lang="en-US" sz="3200" baseline="30000" dirty="0"/>
              <a:t>-2 </a:t>
            </a:r>
            <a:r>
              <a:rPr lang="en-US" sz="3200" dirty="0"/>
              <a:t>s</a:t>
            </a:r>
            <a:r>
              <a:rPr lang="en-US" sz="3200" baseline="30000" dirty="0"/>
              <a:t>-1 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07950" y="5418138"/>
            <a:ext cx="8964613" cy="1323975"/>
          </a:xfrm>
          <a:prstGeom prst="rect">
            <a:avLst/>
          </a:prstGeom>
          <a:solidFill>
            <a:srgbClr val="CC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prstClr val="black"/>
                </a:solidFill>
                <a:sym typeface="Wingdings"/>
              </a:rPr>
              <a:t>Huge efforts over last months to prepare for high </a:t>
            </a:r>
            <a:r>
              <a:rPr lang="en-US" dirty="0" err="1" smtClean="0">
                <a:solidFill>
                  <a:prstClr val="black"/>
                </a:solidFill>
                <a:sym typeface="Wingdings"/>
              </a:rPr>
              <a:t>lumi</a:t>
            </a:r>
            <a:r>
              <a:rPr lang="en-US" dirty="0" smtClean="0">
                <a:solidFill>
                  <a:prstClr val="black"/>
                </a:solidFill>
                <a:sym typeface="Wingdings"/>
              </a:rPr>
              <a:t> and pile-up expected in 2012:</a:t>
            </a:r>
          </a:p>
          <a:p>
            <a:pPr marL="285750" indent="-285750">
              <a:buFont typeface="Wingdings" charset="2"/>
              <a:buChar char="q"/>
              <a:defRPr/>
            </a:pPr>
            <a:r>
              <a:rPr lang="en-US" dirty="0" smtClean="0">
                <a:solidFill>
                  <a:prstClr val="black"/>
                </a:solidFill>
                <a:sym typeface="Wingdings"/>
              </a:rPr>
              <a:t>optimized trigger and offline algorithms (tracking, </a:t>
            </a:r>
            <a:r>
              <a:rPr lang="en-US" dirty="0" err="1" smtClean="0">
                <a:solidFill>
                  <a:prstClr val="black"/>
                </a:solidFill>
                <a:sym typeface="Wingdings"/>
              </a:rPr>
              <a:t>calo</a:t>
            </a:r>
            <a:r>
              <a:rPr lang="en-US" dirty="0" smtClean="0">
                <a:solidFill>
                  <a:prstClr val="black"/>
                </a:solidFill>
                <a:sym typeface="Wingdings"/>
              </a:rPr>
              <a:t> </a:t>
            </a:r>
            <a:r>
              <a:rPr lang="en-US" dirty="0">
                <a:solidFill>
                  <a:prstClr val="black"/>
                </a:solidFill>
                <a:sym typeface="Wingdings"/>
              </a:rPr>
              <a:t>noise treatment, physics </a:t>
            </a:r>
            <a:r>
              <a:rPr lang="en-US" dirty="0" smtClean="0">
                <a:solidFill>
                  <a:prstClr val="black"/>
                </a:solidFill>
                <a:sym typeface="Wingdings"/>
              </a:rPr>
              <a:t>objects) 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sym typeface="Wingdings"/>
              </a:rPr>
              <a:t> </a:t>
            </a:r>
            <a:r>
              <a:rPr lang="en-US" dirty="0" smtClean="0">
                <a:solidFill>
                  <a:prstClr val="black"/>
                </a:solidFill>
                <a:sym typeface="Wingdings"/>
              </a:rPr>
              <a:t>    mitigate impact of pile-up on CPU, rates, efficiency, identification, resolution </a:t>
            </a:r>
          </a:p>
          <a:p>
            <a:pPr marL="285750" indent="-285750">
              <a:buFont typeface="Wingdings" charset="2"/>
              <a:buChar char="q"/>
              <a:defRPr/>
            </a:pPr>
            <a:r>
              <a:rPr lang="en-US" dirty="0" smtClean="0">
                <a:solidFill>
                  <a:prstClr val="black"/>
                </a:solidFill>
                <a:sym typeface="Wingdings"/>
              </a:rPr>
              <a:t>in spite of x2 larger </a:t>
            </a:r>
            <a:r>
              <a:rPr lang="en-US" dirty="0">
                <a:solidFill>
                  <a:prstClr val="black"/>
                </a:solidFill>
                <a:sym typeface="Wingdings"/>
              </a:rPr>
              <a:t>CPU/</a:t>
            </a:r>
            <a:r>
              <a:rPr lang="en-US" dirty="0" smtClean="0">
                <a:solidFill>
                  <a:prstClr val="black"/>
                </a:solidFill>
                <a:sym typeface="Wingdings"/>
              </a:rPr>
              <a:t>event </a:t>
            </a:r>
            <a:r>
              <a:rPr lang="en-US" dirty="0">
                <a:solidFill>
                  <a:prstClr val="black"/>
                </a:solidFill>
                <a:sym typeface="Wingdings"/>
              </a:rPr>
              <a:t>and </a:t>
            </a:r>
            <a:r>
              <a:rPr lang="en-US" dirty="0" smtClean="0">
                <a:solidFill>
                  <a:prstClr val="black"/>
                </a:solidFill>
                <a:sym typeface="Wingdings"/>
              </a:rPr>
              <a:t>event size  we do not request additional computing 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sym typeface="Wingdings"/>
              </a:rPr>
              <a:t> </a:t>
            </a:r>
            <a:r>
              <a:rPr lang="en-US" dirty="0" smtClean="0">
                <a:solidFill>
                  <a:prstClr val="black"/>
                </a:solidFill>
                <a:sym typeface="Wingdings"/>
              </a:rPr>
              <a:t>    resources (optimized computing model, increased fraction of fast simulation, etc.)</a:t>
            </a:r>
            <a:endParaRPr lang="en-US" dirty="0">
              <a:solidFill>
                <a:prstClr val="black"/>
              </a:solidFill>
              <a:sym typeface="Wingdings"/>
            </a:endParaRPr>
          </a:p>
        </p:txBody>
      </p:sp>
      <p:grpSp>
        <p:nvGrpSpPr>
          <p:cNvPr id="63491" name="Group 3"/>
          <p:cNvGrpSpPr>
            <a:grpSpLocks/>
          </p:cNvGrpSpPr>
          <p:nvPr/>
        </p:nvGrpSpPr>
        <p:grpSpPr bwMode="auto">
          <a:xfrm>
            <a:off x="0" y="3805238"/>
            <a:ext cx="9144000" cy="3079750"/>
            <a:chOff x="0" y="2203650"/>
            <a:chExt cx="9144000" cy="3080742"/>
          </a:xfrm>
        </p:grpSpPr>
        <p:pic>
          <p:nvPicPr>
            <p:cNvPr id="63496" name="Picture 2" descr="Untitled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203650"/>
              <a:ext cx="9144000" cy="3080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497" name="TextBox 5"/>
            <p:cNvSpPr txBox="1">
              <a:spLocks noChangeArrowheads="1"/>
            </p:cNvSpPr>
            <p:nvPr/>
          </p:nvSpPr>
          <p:spPr bwMode="auto">
            <a:xfrm>
              <a:off x="1259632" y="3861048"/>
              <a:ext cx="763600" cy="3077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400">
                  <a:solidFill>
                    <a:srgbClr val="000000"/>
                  </a:solidFill>
                  <a:latin typeface="Comic Sans MS" charset="0"/>
                  <a:sym typeface="Wingdings" charset="0"/>
                </a:rPr>
                <a:t>Z </a:t>
              </a:r>
              <a:r>
                <a:rPr lang="en-US" sz="1400">
                  <a:solidFill>
                    <a:srgbClr val="000000"/>
                  </a:solidFill>
                  <a:latin typeface="Lucida Grande" charset="0"/>
                  <a:cs typeface="Lucida Grande" charset="0"/>
                  <a:sym typeface="Wingdings" charset="0"/>
                </a:rPr>
                <a:t>μμ</a:t>
              </a:r>
              <a:endParaRPr lang="en-US" sz="1400">
                <a:solidFill>
                  <a:srgbClr val="000000"/>
                </a:solidFill>
                <a:latin typeface="Comic Sans MS" charset="0"/>
                <a:sym typeface="Wingdings" charset="0"/>
              </a:endParaRPr>
            </a:p>
          </p:txBody>
        </p:sp>
        <p:sp>
          <p:nvSpPr>
            <p:cNvPr id="63498" name="TextBox 5"/>
            <p:cNvSpPr txBox="1">
              <a:spLocks noChangeArrowheads="1"/>
            </p:cNvSpPr>
            <p:nvPr/>
          </p:nvSpPr>
          <p:spPr bwMode="auto">
            <a:xfrm>
              <a:off x="3059832" y="2260056"/>
              <a:ext cx="6045745" cy="33855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600">
                  <a:solidFill>
                    <a:srgbClr val="000000"/>
                  </a:solidFill>
                  <a:latin typeface="Comic Sans MS" charset="0"/>
                  <a:sym typeface="Wingdings" charset="0"/>
                </a:rPr>
                <a:t>Z </a:t>
              </a:r>
              <a:r>
                <a:rPr lang="en-US" sz="1600">
                  <a:solidFill>
                    <a:srgbClr val="000000"/>
                  </a:solidFill>
                  <a:latin typeface="Lucida Grande" charset="0"/>
                  <a:cs typeface="Lucida Grande" charset="0"/>
                  <a:sym typeface="Wingdings" charset="0"/>
                </a:rPr>
                <a:t>μμ</a:t>
              </a:r>
              <a:r>
                <a:rPr lang="en-US" sz="1600">
                  <a:solidFill>
                    <a:srgbClr val="000000"/>
                  </a:solidFill>
                  <a:latin typeface="Comic Sans MS" charset="0"/>
                  <a:sym typeface="Wingdings" charset="0"/>
                </a:rPr>
                <a:t> event from 2012 data with 25 reconstructed vertices</a:t>
              </a:r>
            </a:p>
          </p:txBody>
        </p:sp>
      </p:grpSp>
      <p:sp>
        <p:nvSpPr>
          <p:cNvPr id="63492" name="TextBox 13"/>
          <p:cNvSpPr txBox="1">
            <a:spLocks noChangeArrowheads="1"/>
          </p:cNvSpPr>
          <p:nvPr/>
        </p:nvSpPr>
        <p:spPr bwMode="auto">
          <a:xfrm>
            <a:off x="6934200" y="1981200"/>
            <a:ext cx="2106613" cy="830263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>
                <a:solidFill>
                  <a:srgbClr val="000000"/>
                </a:solidFill>
                <a:sym typeface="Wingdings" charset="0"/>
              </a:rPr>
              <a:t>2012: ~30 events/xing </a:t>
            </a:r>
          </a:p>
          <a:p>
            <a:r>
              <a:rPr lang="en-US" sz="1600">
                <a:solidFill>
                  <a:srgbClr val="000000"/>
                </a:solidFill>
                <a:sym typeface="Wingdings" charset="0"/>
              </a:rPr>
              <a:t>at beginning of fill </a:t>
            </a:r>
          </a:p>
          <a:p>
            <a:r>
              <a:rPr lang="en-US" sz="1600">
                <a:solidFill>
                  <a:srgbClr val="000000"/>
                </a:solidFill>
                <a:sym typeface="Wingdings" charset="0"/>
              </a:rPr>
              <a:t>with tails up to ~ 40</a:t>
            </a:r>
            <a:r>
              <a:rPr lang="en-US" sz="1600">
                <a:solidFill>
                  <a:srgbClr val="000000"/>
                </a:solidFill>
                <a:latin typeface="Comic Sans MS" charset="0"/>
                <a:sym typeface="Wingdings" charset="0"/>
              </a:rPr>
              <a:t>.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57600" y="914400"/>
            <a:ext cx="1808163" cy="8302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prstClr val="black"/>
                </a:solidFill>
              </a:rPr>
              <a:t>2011: average </a:t>
            </a:r>
          </a:p>
          <a:p>
            <a:pPr>
              <a:defRPr/>
            </a:pPr>
            <a:r>
              <a:rPr lang="en-US" sz="1600" dirty="0">
                <a:solidFill>
                  <a:prstClr val="black"/>
                </a:solidFill>
              </a:rPr>
              <a:t>12 events/</a:t>
            </a:r>
            <a:r>
              <a:rPr lang="en-US" sz="1600" dirty="0" err="1">
                <a:solidFill>
                  <a:prstClr val="black"/>
                </a:solidFill>
              </a:rPr>
              <a:t>xing</a:t>
            </a:r>
            <a:r>
              <a:rPr lang="en-US" sz="1600" dirty="0">
                <a:solidFill>
                  <a:prstClr val="black"/>
                </a:solidFill>
              </a:rPr>
              <a:t>, </a:t>
            </a:r>
          </a:p>
          <a:p>
            <a:pPr>
              <a:defRPr/>
            </a:pPr>
            <a:r>
              <a:rPr lang="en-US" sz="1600" dirty="0">
                <a:solidFill>
                  <a:prstClr val="black"/>
                </a:solidFill>
              </a:rPr>
              <a:t>with tails up to ~20</a:t>
            </a:r>
            <a:endParaRPr lang="en-US" sz="1600" dirty="0">
              <a:solidFill>
                <a:prstClr val="black"/>
              </a:solidFill>
              <a:sym typeface="Wingding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447800"/>
            <a:ext cx="6070600" cy="455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282575" y="1392238"/>
            <a:ext cx="8861425" cy="3765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10" tIns="45705" rIns="91410" bIns="45705"/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65000"/>
              <a:buFont typeface="Wingdings" charset="0"/>
              <a:buNone/>
            </a:pPr>
            <a:endParaRPr lang="en-US" sz="3200">
              <a:solidFill>
                <a:schemeClr val="tx1"/>
              </a:solidFill>
              <a:latin typeface="Arial" charset="0"/>
            </a:endParaRPr>
          </a:p>
          <a:p>
            <a:pPr algn="l"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65000"/>
              <a:buFont typeface="Wingdings" charset="0"/>
              <a:buNone/>
            </a:pPr>
            <a:r>
              <a:rPr lang="en-US" sz="3200">
                <a:solidFill>
                  <a:schemeClr val="tx1"/>
                </a:solidFill>
                <a:latin typeface="Arial" charset="0"/>
              </a:rPr>
              <a:t>Use leveling techniques for keeping average</a:t>
            </a:r>
          </a:p>
          <a:p>
            <a:pPr algn="l"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65000"/>
              <a:buFont typeface="Wingdings" charset="0"/>
              <a:buNone/>
            </a:pPr>
            <a:r>
              <a:rPr lang="en-US" sz="3200">
                <a:solidFill>
                  <a:schemeClr val="tx1"/>
                </a:solidFill>
                <a:latin typeface="Arial" charset="0"/>
              </a:rPr>
              <a:t>Pileup around </a:t>
            </a:r>
            <a:r>
              <a:rPr lang="en-US" sz="3200">
                <a:solidFill>
                  <a:srgbClr val="000090"/>
                </a:solidFill>
                <a:latin typeface="Arial" charset="0"/>
                <a:sym typeface="Wingdings" charset="0"/>
              </a:rPr>
              <a:t>140 events per bunch crossing</a:t>
            </a:r>
          </a:p>
          <a:p>
            <a:pPr algn="l"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65000"/>
              <a:buFont typeface="Wingdings" charset="0"/>
              <a:buNone/>
            </a:pPr>
            <a:endParaRPr lang="en-US" sz="3200">
              <a:solidFill>
                <a:schemeClr val="tx1"/>
              </a:solidFill>
              <a:latin typeface="Arial" charset="0"/>
              <a:sym typeface="Wingdings" charset="0"/>
            </a:endParaRPr>
          </a:p>
          <a:p>
            <a:pPr algn="l"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65000"/>
              <a:buFont typeface="Wingdings" charset="0"/>
              <a:buNone/>
            </a:pPr>
            <a:r>
              <a:rPr lang="en-US" sz="3200">
                <a:solidFill>
                  <a:schemeClr val="tx1"/>
                </a:solidFill>
                <a:latin typeface="Arial" charset="0"/>
                <a:sym typeface="Wingdings" charset="0"/>
              </a:rPr>
              <a:t>	</a:t>
            </a:r>
            <a:r>
              <a:rPr lang="en-US" sz="3200">
                <a:solidFill>
                  <a:srgbClr val="000090"/>
                </a:solidFill>
                <a:latin typeface="Arial" charset="0"/>
                <a:sym typeface="Wingdings" charset="0"/>
              </a:rPr>
              <a:t> level luminosity at </a:t>
            </a:r>
            <a:r>
              <a:rPr lang="en-US" sz="3200">
                <a:solidFill>
                  <a:srgbClr val="000090"/>
                </a:solidFill>
                <a:latin typeface="Arial" charset="0"/>
              </a:rPr>
              <a:t>5 10</a:t>
            </a:r>
            <a:r>
              <a:rPr lang="en-US" sz="3200" baseline="30000">
                <a:solidFill>
                  <a:srgbClr val="000090"/>
                </a:solidFill>
                <a:latin typeface="Arial" charset="0"/>
              </a:rPr>
              <a:t>34</a:t>
            </a:r>
            <a:r>
              <a:rPr lang="en-US" sz="3200">
                <a:solidFill>
                  <a:srgbClr val="000090"/>
                </a:solidFill>
                <a:latin typeface="Arial" charset="0"/>
              </a:rPr>
              <a:t> cm</a:t>
            </a:r>
            <a:r>
              <a:rPr lang="en-US" sz="3200" baseline="30000">
                <a:solidFill>
                  <a:srgbClr val="000090"/>
                </a:solidFill>
                <a:latin typeface="Arial" charset="0"/>
              </a:rPr>
              <a:t>-2 </a:t>
            </a:r>
            <a:r>
              <a:rPr lang="en-US" sz="3200">
                <a:solidFill>
                  <a:srgbClr val="000090"/>
                </a:solidFill>
                <a:latin typeface="Arial" charset="0"/>
              </a:rPr>
              <a:t>s</a:t>
            </a:r>
            <a:r>
              <a:rPr lang="en-US" sz="3200" baseline="30000">
                <a:solidFill>
                  <a:srgbClr val="000090"/>
                </a:solidFill>
                <a:latin typeface="Arial" charset="0"/>
              </a:rPr>
              <a:t>-1</a:t>
            </a:r>
          </a:p>
          <a:p>
            <a:pPr algn="l"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65000"/>
              <a:buFont typeface="Wingdings" charset="0"/>
              <a:buNone/>
            </a:pPr>
            <a:endParaRPr lang="en-US" sz="3200" baseline="30000">
              <a:solidFill>
                <a:srgbClr val="000090"/>
              </a:solidFill>
              <a:latin typeface="Arial" charset="0"/>
            </a:endParaRPr>
          </a:p>
          <a:p>
            <a:pPr algn="l"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65000"/>
              <a:buFont typeface="Wingdings" charset="0"/>
              <a:buNone/>
            </a:pPr>
            <a:endParaRPr lang="en-US" sz="3200" baseline="30000">
              <a:solidFill>
                <a:srgbClr val="000090"/>
              </a:solidFill>
              <a:latin typeface="Arial" charset="0"/>
            </a:endParaRPr>
          </a:p>
          <a:p>
            <a:pPr algn="l"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65000"/>
              <a:buFont typeface="Wingdings" charset="0"/>
              <a:buNone/>
            </a:pPr>
            <a:endParaRPr lang="en-US" sz="3200" baseline="30000">
              <a:solidFill>
                <a:srgbClr val="000090"/>
              </a:solidFill>
              <a:latin typeface="Arial" charset="0"/>
            </a:endParaRPr>
          </a:p>
          <a:p>
            <a:pPr algn="l"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65000"/>
              <a:buFont typeface="Wingdings" charset="0"/>
              <a:buNone/>
            </a:pPr>
            <a:endParaRPr lang="en-US" sz="3200">
              <a:solidFill>
                <a:srgbClr val="00009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rved Left Arrow 14"/>
          <p:cNvSpPr>
            <a:spLocks noChangeArrowheads="1"/>
          </p:cNvSpPr>
          <p:nvPr/>
        </p:nvSpPr>
        <p:spPr bwMode="auto">
          <a:xfrm>
            <a:off x="8259763" y="3124200"/>
            <a:ext cx="731837" cy="990600"/>
          </a:xfrm>
          <a:prstGeom prst="curvedLeftArrow">
            <a:avLst>
              <a:gd name="adj1" fmla="val 24985"/>
              <a:gd name="adj2" fmla="val 49976"/>
              <a:gd name="adj3" fmla="val 25000"/>
            </a:avLst>
          </a:prstGeom>
          <a:solidFill>
            <a:srgbClr val="FF99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rot="10800000" vert="eaVert" wrap="none" anchor="ctr"/>
          <a:lstStyle/>
          <a:p>
            <a:endParaRPr lang="de-DE"/>
          </a:p>
        </p:txBody>
      </p:sp>
      <p:grpSp>
        <p:nvGrpSpPr>
          <p:cNvPr id="65538" name="Group 26"/>
          <p:cNvGrpSpPr>
            <a:grpSpLocks/>
          </p:cNvGrpSpPr>
          <p:nvPr/>
        </p:nvGrpSpPr>
        <p:grpSpPr bwMode="auto">
          <a:xfrm>
            <a:off x="228600" y="1066800"/>
            <a:ext cx="8464550" cy="3478213"/>
            <a:chOff x="288" y="2160"/>
            <a:chExt cx="5332" cy="2191"/>
          </a:xfrm>
        </p:grpSpPr>
        <p:sp>
          <p:nvSpPr>
            <p:cNvPr id="65546" name="Text Box 14"/>
            <p:cNvSpPr txBox="1">
              <a:spLocks noChangeArrowheads="1"/>
            </p:cNvSpPr>
            <p:nvPr/>
          </p:nvSpPr>
          <p:spPr bwMode="auto">
            <a:xfrm>
              <a:off x="633" y="2160"/>
              <a:ext cx="4987" cy="2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>
                  <a:solidFill>
                    <a:srgbClr val="3333CC"/>
                  </a:solidFill>
                </a:rPr>
                <a:t>Luminosity (round beams): </a:t>
              </a:r>
            </a:p>
            <a:p>
              <a:pPr algn="l" eaLnBrk="1" hangingPunct="1"/>
              <a:endParaRPr lang="en-US" sz="2600">
                <a:solidFill>
                  <a:srgbClr val="3333CC"/>
                </a:solidFill>
              </a:endParaRPr>
            </a:p>
            <a:p>
              <a:pPr algn="l" eaLnBrk="1" hangingPunct="1"/>
              <a:endParaRPr lang="en-US">
                <a:solidFill>
                  <a:srgbClr val="800000"/>
                </a:solidFill>
                <a:sym typeface="Wingdings" charset="0"/>
              </a:endParaRPr>
            </a:p>
            <a:p>
              <a:pPr algn="l" eaLnBrk="1" hangingPunct="1"/>
              <a:endParaRPr lang="en-US">
                <a:solidFill>
                  <a:srgbClr val="800000"/>
                </a:solidFill>
                <a:sym typeface="Wingdings" charset="0"/>
              </a:endParaRPr>
            </a:p>
            <a:p>
              <a:pPr algn="l" eaLnBrk="1" hangingPunct="1"/>
              <a:endParaRPr lang="en-US">
                <a:solidFill>
                  <a:srgbClr val="800000"/>
                </a:solidFill>
                <a:sym typeface="Wingdings" charset="0"/>
              </a:endParaRPr>
            </a:p>
            <a:p>
              <a:pPr algn="l" eaLnBrk="1" hangingPunct="1">
                <a:buFont typeface="Wingdings" charset="0"/>
                <a:buChar char="è"/>
              </a:pPr>
              <a:r>
                <a:rPr lang="en-US">
                  <a:solidFill>
                    <a:srgbClr val="800000"/>
                  </a:solidFill>
                  <a:sym typeface="Wingdings" charset="0"/>
                </a:rPr>
                <a:t>1) maximize bunch brightness (Injector complex)  [N</a:t>
              </a:r>
              <a:r>
                <a:rPr lang="en-US" baseline="-25000">
                  <a:solidFill>
                    <a:srgbClr val="800000"/>
                  </a:solidFill>
                  <a:sym typeface="Wingdings" charset="0"/>
                </a:rPr>
                <a:t>b</a:t>
              </a:r>
              <a:r>
                <a:rPr lang="en-US">
                  <a:solidFill>
                    <a:srgbClr val="800000"/>
                  </a:solidFill>
                  <a:sym typeface="Wingdings" charset="0"/>
                </a:rPr>
                <a:t>/</a:t>
              </a:r>
              <a:r>
                <a:rPr lang="en-US">
                  <a:solidFill>
                    <a:srgbClr val="800000"/>
                  </a:solidFill>
                  <a:latin typeface="Symbol" charset="0"/>
                  <a:sym typeface="Wingdings" charset="0"/>
                </a:rPr>
                <a:t>e</a:t>
              </a:r>
              <a:r>
                <a:rPr lang="en-US" baseline="-25000">
                  <a:solidFill>
                    <a:srgbClr val="800000"/>
                  </a:solidFill>
                  <a:sym typeface="Wingdings" charset="0"/>
                </a:rPr>
                <a:t>n</a:t>
              </a:r>
              <a:r>
                <a:rPr lang="en-US">
                  <a:solidFill>
                    <a:srgbClr val="800000"/>
                  </a:solidFill>
                  <a:sym typeface="Wingdings" charset="0"/>
                </a:rPr>
                <a:t>] </a:t>
              </a:r>
            </a:p>
            <a:p>
              <a:pPr algn="l" eaLnBrk="1" hangingPunct="1">
                <a:buFont typeface="Wingdings" charset="0"/>
                <a:buChar char="è"/>
              </a:pPr>
              <a:r>
                <a:rPr lang="en-US">
                  <a:solidFill>
                    <a:srgbClr val="800000"/>
                  </a:solidFill>
                  <a:sym typeface="Wingdings" charset="0"/>
                </a:rPr>
                <a:t>2) minimize beam size (constant beam power; aperture)</a:t>
              </a:r>
            </a:p>
            <a:p>
              <a:pPr algn="l" eaLnBrk="1" hangingPunct="1">
                <a:buFont typeface="Wingdings" charset="0"/>
                <a:buChar char="è"/>
              </a:pPr>
              <a:r>
                <a:rPr lang="en-US">
                  <a:solidFill>
                    <a:srgbClr val="800000"/>
                  </a:solidFill>
                  <a:sym typeface="Wingdings" charset="0"/>
                </a:rPr>
                <a:t>3) maximize number of bunches (beam power; e-cloud)</a:t>
              </a:r>
            </a:p>
            <a:p>
              <a:pPr algn="l" eaLnBrk="1" hangingPunct="1">
                <a:buFont typeface="Wingdings" charset="0"/>
                <a:buChar char="è"/>
              </a:pPr>
              <a:r>
                <a:rPr lang="en-US">
                  <a:solidFill>
                    <a:srgbClr val="800000"/>
                  </a:solidFill>
                  <a:sym typeface="Wingdings" charset="0"/>
                </a:rPr>
                <a:t>4) compensate for </a:t>
              </a:r>
              <a:r>
                <a:rPr lang="ja-JP" altLang="en-US">
                  <a:solidFill>
                    <a:srgbClr val="800000"/>
                  </a:solidFill>
                  <a:sym typeface="Wingdings" charset="0"/>
                </a:rPr>
                <a:t>‘</a:t>
              </a:r>
              <a:r>
                <a:rPr lang="en-US" altLang="ja-JP">
                  <a:solidFill>
                    <a:srgbClr val="800000"/>
                  </a:solidFill>
                  <a:sym typeface="Wingdings" charset="0"/>
                </a:rPr>
                <a:t>R</a:t>
              </a:r>
              <a:r>
                <a:rPr lang="ja-JP" altLang="en-US">
                  <a:solidFill>
                    <a:srgbClr val="800000"/>
                  </a:solidFill>
                  <a:sym typeface="Wingdings" charset="0"/>
                </a:rPr>
                <a:t>’</a:t>
              </a:r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65547" name="Rectangle 13"/>
            <p:cNvSpPr>
              <a:spLocks noChangeArrowheads="1"/>
            </p:cNvSpPr>
            <p:nvPr/>
          </p:nvSpPr>
          <p:spPr bwMode="auto">
            <a:xfrm>
              <a:off x="288" y="225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44037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17475"/>
            <a:ext cx="882015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600" u="sng" dirty="0" smtClean="0">
                <a:solidFill>
                  <a:srgbClr val="FF0000"/>
                </a:solidFill>
                <a:latin typeface="Garamond" charset="0"/>
                <a:ea typeface="ＭＳ Ｐゴシック" charset="0"/>
              </a:rPr>
              <a:t>LHC Upgrade Goals: Performance optimization</a:t>
            </a:r>
            <a:endParaRPr lang="en-US" sz="3600" u="sng" dirty="0">
              <a:solidFill>
                <a:srgbClr val="FF0000"/>
              </a:solidFill>
              <a:latin typeface="Garamond" charset="0"/>
              <a:ea typeface="ＭＳ Ｐゴシック" charset="0"/>
            </a:endParaRPr>
          </a:p>
        </p:txBody>
      </p:sp>
      <p:grpSp>
        <p:nvGrpSpPr>
          <p:cNvPr id="65540" name="Group 26"/>
          <p:cNvGrpSpPr>
            <a:grpSpLocks/>
          </p:cNvGrpSpPr>
          <p:nvPr/>
        </p:nvGrpSpPr>
        <p:grpSpPr bwMode="auto">
          <a:xfrm>
            <a:off x="304800" y="4876800"/>
            <a:ext cx="8812213" cy="1600200"/>
            <a:chOff x="288" y="2160"/>
            <a:chExt cx="5551" cy="1008"/>
          </a:xfrm>
        </p:grpSpPr>
        <p:sp>
          <p:nvSpPr>
            <p:cNvPr id="65544" name="Rectangle 13"/>
            <p:cNvSpPr>
              <a:spLocks noChangeArrowheads="1"/>
            </p:cNvSpPr>
            <p:nvPr/>
          </p:nvSpPr>
          <p:spPr bwMode="auto">
            <a:xfrm>
              <a:off x="288" y="225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5545" name="Text Box 14"/>
            <p:cNvSpPr txBox="1">
              <a:spLocks noChangeArrowheads="1"/>
            </p:cNvSpPr>
            <p:nvPr/>
          </p:nvSpPr>
          <p:spPr bwMode="auto">
            <a:xfrm>
              <a:off x="674" y="2160"/>
              <a:ext cx="5165" cy="1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>
                  <a:solidFill>
                    <a:srgbClr val="3333CC"/>
                  </a:solidFill>
                </a:rPr>
                <a:t>Operation at performance limit</a:t>
              </a:r>
            </a:p>
            <a:p>
              <a:pPr algn="l" eaLnBrk="1" hangingPunct="1">
                <a:buFont typeface="Wingdings" charset="0"/>
                <a:buChar char="è"/>
              </a:pPr>
              <a:r>
                <a:rPr lang="en-US">
                  <a:solidFill>
                    <a:srgbClr val="008000"/>
                  </a:solidFill>
                  <a:sym typeface="Wingdings" charset="0"/>
                </a:rPr>
                <a:t> choose parameters that allow higher than design performance</a:t>
              </a:r>
            </a:p>
            <a:p>
              <a:pPr algn="l" eaLnBrk="1" hangingPunct="1">
                <a:buFont typeface="Wingdings" charset="0"/>
                <a:buChar char="è"/>
              </a:pPr>
              <a:r>
                <a:rPr lang="en-US">
                  <a:solidFill>
                    <a:srgbClr val="008000"/>
                  </a:solidFill>
                  <a:sym typeface="Wingdings" charset="0"/>
                </a:rPr>
                <a:t> leveling mechanisms for controlling performance during run</a:t>
              </a:r>
            </a:p>
            <a:p>
              <a:pPr algn="l" eaLnBrk="1" hangingPunct="1"/>
              <a:endParaRPr lang="en-US">
                <a:solidFill>
                  <a:srgbClr val="008000"/>
                </a:solidFill>
                <a:sym typeface="Wingdings" charset="0"/>
              </a:endParaRPr>
            </a:p>
          </p:txBody>
        </p:sp>
      </p:grpSp>
      <p:graphicFrame>
        <p:nvGraphicFramePr>
          <p:cNvPr id="65541" name="Object 2"/>
          <p:cNvGraphicFramePr>
            <a:graphicFrameLocks noChangeAspect="1"/>
          </p:cNvGraphicFramePr>
          <p:nvPr/>
        </p:nvGraphicFramePr>
        <p:xfrm>
          <a:off x="2378075" y="1849438"/>
          <a:ext cx="4727575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48" name="Equation" r:id="rId5" imgW="2222500" imgH="431800" progId="Equation.3">
                  <p:embed/>
                </p:oleObj>
              </mc:Choice>
              <mc:Fallback>
                <p:oleObj name="Equation" r:id="rId5" imgW="2222500" imgH="4318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8075" y="1849438"/>
                        <a:ext cx="4727575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Curved Left Arrow 13"/>
          <p:cNvSpPr>
            <a:spLocks noChangeArrowheads="1"/>
          </p:cNvSpPr>
          <p:nvPr/>
        </p:nvSpPr>
        <p:spPr bwMode="auto">
          <a:xfrm rot="10800000">
            <a:off x="76200" y="3048000"/>
            <a:ext cx="685800" cy="990600"/>
          </a:xfrm>
          <a:prstGeom prst="curvedLeftArrow">
            <a:avLst>
              <a:gd name="adj1" fmla="val 25004"/>
              <a:gd name="adj2" fmla="val 50001"/>
              <a:gd name="adj3" fmla="val 25000"/>
            </a:avLst>
          </a:prstGeom>
          <a:solidFill>
            <a:srgbClr val="FF99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rot="10800000" vert="eaVert" wrap="none" anchor="ctr"/>
          <a:lstStyle/>
          <a:p>
            <a:endParaRPr lang="de-DE"/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934200" y="2667000"/>
            <a:ext cx="22098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3952" tIns="17581" rIns="43952" bIns="17581">
            <a:spAutoFit/>
          </a:bodyPr>
          <a:lstStyle/>
          <a:p>
            <a:pPr algn="l" eaLnBrk="1" hangingPunct="1"/>
            <a:r>
              <a:rPr lang="en-US" sz="1500">
                <a:solidFill>
                  <a:srgbClr val="FF0000"/>
                </a:solidFill>
                <a:latin typeface="Comic Sans MS" charset="0"/>
              </a:rPr>
              <a:t>Event pileup &amp; e-cloud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  <p:bldP spid="1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8" descr="lumi-reducti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138" y="908050"/>
            <a:ext cx="3656012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715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>
                <a:solidFill>
                  <a:srgbClr val="FF0000"/>
                </a:solidFill>
                <a:latin typeface="Garamond" charset="0"/>
                <a:ea typeface="ＭＳ Ｐゴシック" charset="0"/>
              </a:rPr>
              <a:t>LHC Challenges: Crossing Angle</a:t>
            </a:r>
          </a:p>
        </p:txBody>
      </p:sp>
      <p:graphicFrame>
        <p:nvGraphicFramePr>
          <p:cNvPr id="67587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446088" y="2162175"/>
          <a:ext cx="3756025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01" name="Equation" r:id="rId5" imgW="1511300" imgH="431800" progId="Equation.3">
                  <p:embed/>
                </p:oleObj>
              </mc:Choice>
              <mc:Fallback>
                <p:oleObj name="Equation" r:id="rId5" imgW="1511300" imgH="431800" progId="Equation.3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088" y="2162175"/>
                        <a:ext cx="3756025" cy="1073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588" name="Rectangle 3"/>
          <p:cNvSpPr>
            <a:spLocks noChangeArrowheads="1"/>
          </p:cNvSpPr>
          <p:nvPr/>
        </p:nvSpPr>
        <p:spPr bwMode="auto">
          <a:xfrm>
            <a:off x="76200" y="1068388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59" tIns="45680" rIns="91359" bIns="45680" anchor="ctr"/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685800" y="958850"/>
            <a:ext cx="30321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59" tIns="45680" rIns="91359" bIns="45680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600">
                <a:solidFill>
                  <a:srgbClr val="3333CC"/>
                </a:solidFill>
              </a:rPr>
              <a:t>geometric luminosity </a:t>
            </a:r>
          </a:p>
          <a:p>
            <a:pPr algn="l" eaLnBrk="1" hangingPunct="1"/>
            <a:r>
              <a:rPr lang="en-US" sz="2600">
                <a:solidFill>
                  <a:srgbClr val="3333CC"/>
                </a:solidFill>
              </a:rPr>
              <a:t>reduction factor:</a:t>
            </a:r>
          </a:p>
        </p:txBody>
      </p:sp>
      <p:sp>
        <p:nvSpPr>
          <p:cNvPr id="67590" name="Text Box 11"/>
          <p:cNvSpPr txBox="1">
            <a:spLocks noChangeArrowheads="1"/>
          </p:cNvSpPr>
          <p:nvPr/>
        </p:nvSpPr>
        <p:spPr bwMode="auto">
          <a:xfrm>
            <a:off x="77788" y="3416300"/>
            <a:ext cx="83820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9" tIns="45680" rIns="91359" bIns="45680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buFont typeface="Wingdings" charset="0"/>
              <a:buNone/>
            </a:pPr>
            <a:r>
              <a:rPr lang="en-US">
                <a:solidFill>
                  <a:srgbClr val="000000"/>
                </a:solidFill>
              </a:rPr>
              <a:t>large crossing angle:</a:t>
            </a:r>
          </a:p>
          <a:p>
            <a:pPr algn="l" eaLnBrk="1" hangingPunct="1">
              <a:buFont typeface="Wingdings" charset="0"/>
              <a:buNone/>
            </a:pPr>
            <a:r>
              <a:rPr lang="en-US">
                <a:solidFill>
                  <a:srgbClr val="094A08"/>
                </a:solidFill>
              </a:rPr>
              <a:t>		</a:t>
            </a:r>
            <a:r>
              <a:rPr lang="en-US">
                <a:solidFill>
                  <a:srgbClr val="094A08"/>
                </a:solidFill>
                <a:sym typeface="Wingdings" charset="0"/>
              </a:rPr>
              <a:t> reduction of long range beam-beam interactions</a:t>
            </a:r>
          </a:p>
          <a:p>
            <a:pPr algn="l" eaLnBrk="1" hangingPunct="1">
              <a:buFont typeface="Wingdings" charset="0"/>
              <a:buNone/>
            </a:pPr>
            <a:r>
              <a:rPr lang="en-US">
                <a:solidFill>
                  <a:srgbClr val="094A08"/>
                </a:solidFill>
                <a:sym typeface="Wingdings" charset="0"/>
              </a:rPr>
              <a:t>		 reduction of head-on beam-beam parameter</a:t>
            </a:r>
          </a:p>
          <a:p>
            <a:pPr algn="l" eaLnBrk="1" hangingPunct="1">
              <a:buFont typeface="Wingdings" charset="0"/>
              <a:buNone/>
            </a:pPr>
            <a:r>
              <a:rPr lang="en-US">
                <a:solidFill>
                  <a:srgbClr val="FF0000"/>
                </a:solidFill>
                <a:sym typeface="Wingdings" charset="0"/>
              </a:rPr>
              <a:t> 		 reduction of the mechanical aperture</a:t>
            </a:r>
          </a:p>
          <a:p>
            <a:pPr algn="l" eaLnBrk="1" hangingPunct="1">
              <a:buFont typeface="Wingdings" charset="0"/>
              <a:buNone/>
            </a:pPr>
            <a:r>
              <a:rPr lang="en-US">
                <a:solidFill>
                  <a:srgbClr val="FF0000"/>
                </a:solidFill>
                <a:sym typeface="Wingdings" charset="0"/>
              </a:rPr>
              <a:t>		 reduction of luminous region</a:t>
            </a:r>
          </a:p>
          <a:p>
            <a:pPr algn="l" eaLnBrk="1" hangingPunct="1">
              <a:buFont typeface="Wingdings" charset="0"/>
              <a:buNone/>
            </a:pPr>
            <a:r>
              <a:rPr lang="en-US">
                <a:solidFill>
                  <a:srgbClr val="FF0000"/>
                </a:solidFill>
                <a:sym typeface="Wingdings" charset="0"/>
              </a:rPr>
              <a:t>		 reduction of instantaneous luminosity</a:t>
            </a:r>
          </a:p>
          <a:p>
            <a:pPr algn="l" eaLnBrk="1" hangingPunct="1">
              <a:buFont typeface="Wingdings" charset="0"/>
              <a:buNone/>
            </a:pPr>
            <a:r>
              <a:rPr lang="en-US">
                <a:solidFill>
                  <a:srgbClr val="008000"/>
                </a:solidFill>
                <a:sym typeface="Wingdings" charset="0"/>
              </a:rPr>
              <a:t>				</a:t>
            </a:r>
            <a:r>
              <a:rPr lang="en-US">
                <a:solidFill>
                  <a:srgbClr val="0066FF"/>
                </a:solidFill>
                <a:sym typeface="Wingdings" charset="0"/>
              </a:rPr>
              <a:t> inefficient use of beam current</a:t>
            </a:r>
            <a:endParaRPr lang="en-US">
              <a:solidFill>
                <a:srgbClr val="0066FF"/>
              </a:solidFill>
            </a:endParaRPr>
          </a:p>
        </p:txBody>
      </p:sp>
      <p:grpSp>
        <p:nvGrpSpPr>
          <p:cNvPr id="67591" name="Group 23"/>
          <p:cNvGrpSpPr>
            <a:grpSpLocks/>
          </p:cNvGrpSpPr>
          <p:nvPr/>
        </p:nvGrpSpPr>
        <p:grpSpPr bwMode="auto">
          <a:xfrm>
            <a:off x="5867400" y="1174750"/>
            <a:ext cx="3217863" cy="1893888"/>
            <a:chOff x="3456" y="576"/>
            <a:chExt cx="2027" cy="1193"/>
          </a:xfrm>
        </p:grpSpPr>
        <p:sp>
          <p:nvSpPr>
            <p:cNvPr id="67594" name="Oval 15"/>
            <p:cNvSpPr>
              <a:spLocks noChangeArrowheads="1"/>
            </p:cNvSpPr>
            <p:nvPr/>
          </p:nvSpPr>
          <p:spPr bwMode="auto">
            <a:xfrm rot="-1632241">
              <a:off x="3600" y="912"/>
              <a:ext cx="1392" cy="240"/>
            </a:xfrm>
            <a:prstGeom prst="ellipse">
              <a:avLst/>
            </a:prstGeom>
            <a:solidFill>
              <a:srgbClr val="FF0000">
                <a:alpha val="54901"/>
              </a:srgbClr>
            </a:solidFill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de-DE">
                <a:solidFill>
                  <a:srgbClr val="3B812F"/>
                </a:solidFill>
              </a:endParaRPr>
            </a:p>
          </p:txBody>
        </p:sp>
        <p:sp>
          <p:nvSpPr>
            <p:cNvPr id="67595" name="Oval 16"/>
            <p:cNvSpPr>
              <a:spLocks noChangeArrowheads="1"/>
            </p:cNvSpPr>
            <p:nvPr/>
          </p:nvSpPr>
          <p:spPr bwMode="auto">
            <a:xfrm rot="1640686">
              <a:off x="3648" y="912"/>
              <a:ext cx="1392" cy="240"/>
            </a:xfrm>
            <a:prstGeom prst="ellipse">
              <a:avLst/>
            </a:prstGeom>
            <a:solidFill>
              <a:srgbClr val="0066FF">
                <a:alpha val="54901"/>
              </a:srgbClr>
            </a:solidFill>
            <a:ln w="12700">
              <a:solidFill>
                <a:srgbClr val="0066FF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de-DE">
                <a:solidFill>
                  <a:srgbClr val="3B812F"/>
                </a:solidFill>
              </a:endParaRPr>
            </a:p>
          </p:txBody>
        </p:sp>
        <p:sp>
          <p:nvSpPr>
            <p:cNvPr id="67596" name="Line 17"/>
            <p:cNvSpPr>
              <a:spLocks noChangeShapeType="1"/>
            </p:cNvSpPr>
            <p:nvPr/>
          </p:nvSpPr>
          <p:spPr bwMode="auto">
            <a:xfrm>
              <a:off x="4320" y="864"/>
              <a:ext cx="0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67597" name="Text Box 18"/>
            <p:cNvSpPr txBox="1">
              <a:spLocks noChangeArrowheads="1"/>
            </p:cNvSpPr>
            <p:nvPr/>
          </p:nvSpPr>
          <p:spPr bwMode="auto">
            <a:xfrm>
              <a:off x="4074" y="1536"/>
              <a:ext cx="140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800">
                  <a:solidFill>
                    <a:srgbClr val="000000"/>
                  </a:solidFill>
                </a:rPr>
                <a:t>effective cross section</a:t>
              </a:r>
              <a:endParaRPr lang="en-GB" sz="1800">
                <a:solidFill>
                  <a:srgbClr val="000000"/>
                </a:solidFill>
              </a:endParaRPr>
            </a:p>
          </p:txBody>
        </p:sp>
        <p:sp>
          <p:nvSpPr>
            <p:cNvPr id="67598" name="Line 19"/>
            <p:cNvSpPr>
              <a:spLocks noChangeShapeType="1"/>
            </p:cNvSpPr>
            <p:nvPr/>
          </p:nvSpPr>
          <p:spPr bwMode="auto">
            <a:xfrm flipH="1" flipV="1">
              <a:off x="4320" y="1200"/>
              <a:ext cx="192" cy="3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67599" name="Line 21"/>
            <p:cNvSpPr>
              <a:spLocks noChangeShapeType="1"/>
            </p:cNvSpPr>
            <p:nvPr/>
          </p:nvSpPr>
          <p:spPr bwMode="auto">
            <a:xfrm flipH="1" flipV="1">
              <a:off x="3456" y="576"/>
              <a:ext cx="1776" cy="9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67600" name="Line 22"/>
            <p:cNvSpPr>
              <a:spLocks noChangeShapeType="1"/>
            </p:cNvSpPr>
            <p:nvPr/>
          </p:nvSpPr>
          <p:spPr bwMode="auto">
            <a:xfrm flipV="1">
              <a:off x="3552" y="576"/>
              <a:ext cx="1632" cy="8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</p:grpSp>
      <p:graphicFrame>
        <p:nvGraphicFramePr>
          <p:cNvPr id="67592" name="Object 5"/>
          <p:cNvGraphicFramePr>
            <a:graphicFrameLocks noChangeAspect="1"/>
          </p:cNvGraphicFramePr>
          <p:nvPr/>
        </p:nvGraphicFramePr>
        <p:xfrm>
          <a:off x="8589963" y="3733800"/>
          <a:ext cx="306387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02" name="Equation" r:id="rId7" imgW="165100" imgH="203200" progId="Equation.3">
                  <p:embed/>
                </p:oleObj>
              </mc:Choice>
              <mc:Fallback>
                <p:oleObj name="Equation" r:id="rId7" imgW="165100" imgH="203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89963" y="3733800"/>
                        <a:ext cx="306387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593" name="Object 4"/>
          <p:cNvGraphicFramePr>
            <a:graphicFrameLocks noChangeAspect="1"/>
          </p:cNvGraphicFramePr>
          <p:nvPr/>
        </p:nvGraphicFramePr>
        <p:xfrm>
          <a:off x="4627563" y="969963"/>
          <a:ext cx="650875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03" name="Equation" r:id="rId10" imgW="406400" imgH="228600" progId="Equation.3">
                  <p:embed/>
                </p:oleObj>
              </mc:Choice>
              <mc:Fallback>
                <p:oleObj name="Equation" r:id="rId10" imgW="40640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7563" y="969963"/>
                        <a:ext cx="650875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569325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u="sng" dirty="0" smtClean="0">
                <a:solidFill>
                  <a:srgbClr val="FF0000"/>
                </a:solidFill>
                <a:cs typeface="+mj-cs"/>
              </a:rPr>
              <a:t>HL-LHC Upgrade Ingredients: </a:t>
            </a:r>
            <a:r>
              <a:rPr lang="en-US" sz="3600" u="sng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b</a:t>
            </a:r>
            <a:r>
              <a:rPr lang="en-US" sz="3600" u="sng" baseline="30000" dirty="0" smtClean="0">
                <a:solidFill>
                  <a:srgbClr val="FF0000"/>
                </a:solidFill>
                <a:cs typeface="+mj-cs"/>
              </a:rPr>
              <a:t>*</a:t>
            </a:r>
          </a:p>
        </p:txBody>
      </p:sp>
      <p:pic>
        <p:nvPicPr>
          <p:cNvPr id="28" name="Picture 27" descr="Luminosity-vs-beta-V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573213"/>
            <a:ext cx="45720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0" descr="Luminosity-vs-bet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1573213"/>
            <a:ext cx="45720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9636" name="Group 11"/>
          <p:cNvGrpSpPr>
            <a:grpSpLocks/>
          </p:cNvGrpSpPr>
          <p:nvPr/>
        </p:nvGrpSpPr>
        <p:grpSpPr bwMode="auto">
          <a:xfrm>
            <a:off x="339725" y="1700213"/>
            <a:ext cx="3656013" cy="2814637"/>
            <a:chOff x="5487988" y="2987675"/>
            <a:chExt cx="3656012" cy="2798763"/>
          </a:xfrm>
        </p:grpSpPr>
        <p:pic>
          <p:nvPicPr>
            <p:cNvPr id="69651" name="Picture 8" descr="lumi-reduction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7988" y="2987675"/>
              <a:ext cx="3656012" cy="272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69652" name="Object 3"/>
            <p:cNvGraphicFramePr>
              <a:graphicFrameLocks noChangeAspect="1"/>
            </p:cNvGraphicFramePr>
            <p:nvPr/>
          </p:nvGraphicFramePr>
          <p:xfrm>
            <a:off x="5943600" y="3179763"/>
            <a:ext cx="609600" cy="3254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9654" name="Equation" r:id="rId7" imgW="381000" imgH="203200" progId="Equation.3">
                    <p:embed/>
                  </p:oleObj>
                </mc:Choice>
                <mc:Fallback>
                  <p:oleObj name="Equation" r:id="rId7" imgW="381000" imgH="20320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43600" y="3179763"/>
                          <a:ext cx="609600" cy="3254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9653" name="Object 4"/>
            <p:cNvGraphicFramePr>
              <a:graphicFrameLocks noChangeAspect="1"/>
            </p:cNvGraphicFramePr>
            <p:nvPr/>
          </p:nvGraphicFramePr>
          <p:xfrm>
            <a:off x="8589963" y="5411788"/>
            <a:ext cx="306387" cy="374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9655" name="Equation" r:id="rId9" imgW="165100" imgH="203200" progId="Equation.3">
                    <p:embed/>
                  </p:oleObj>
                </mc:Choice>
                <mc:Fallback>
                  <p:oleObj name="Equation" r:id="rId9" imgW="165100" imgH="20320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589963" y="5411788"/>
                          <a:ext cx="306387" cy="374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9637" name="Rectangle 3"/>
          <p:cNvSpPr>
            <a:spLocks noChangeArrowheads="1"/>
          </p:cNvSpPr>
          <p:nvPr/>
        </p:nvSpPr>
        <p:spPr bwMode="auto">
          <a:xfrm>
            <a:off x="76200" y="1185863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59" tIns="45680" rIns="91359" bIns="45680" anchor="ctr"/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6124575" y="3916363"/>
            <a:ext cx="1050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DE" sz="2000">
                <a:solidFill>
                  <a:schemeClr val="tx1"/>
                </a:solidFill>
              </a:rPr>
              <a:t>R(</a:t>
            </a:r>
            <a:r>
              <a:rPr lang="de-DE" sz="2000">
                <a:solidFill>
                  <a:schemeClr val="tx1"/>
                </a:solidFill>
                <a:latin typeface="Symbol" charset="0"/>
                <a:cs typeface="Symbol" charset="0"/>
              </a:rPr>
              <a:t>b</a:t>
            </a:r>
            <a:r>
              <a:rPr lang="de-DE" sz="2000" baseline="30000">
                <a:solidFill>
                  <a:schemeClr val="tx1"/>
                </a:solidFill>
              </a:rPr>
              <a:t>*</a:t>
            </a:r>
            <a:r>
              <a:rPr lang="de-DE" sz="2000">
                <a:solidFill>
                  <a:schemeClr val="tx1"/>
                </a:solidFill>
              </a:rPr>
              <a:t>)/</a:t>
            </a:r>
            <a:r>
              <a:rPr lang="de-DE" sz="2000">
                <a:solidFill>
                  <a:schemeClr val="tx1"/>
                </a:solidFill>
                <a:latin typeface="Symbol" charset="0"/>
                <a:cs typeface="Symbol" charset="0"/>
              </a:rPr>
              <a:t>b</a:t>
            </a:r>
            <a:r>
              <a:rPr lang="de-DE" sz="2000" baseline="3000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7923213" y="4468813"/>
            <a:ext cx="4111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DE" sz="2000">
                <a:solidFill>
                  <a:schemeClr val="tx1"/>
                </a:solidFill>
                <a:latin typeface="Symbol" charset="0"/>
                <a:cs typeface="Symbol" charset="0"/>
              </a:rPr>
              <a:t>b</a:t>
            </a:r>
            <a:r>
              <a:rPr lang="de-DE" sz="2000" baseline="30000">
                <a:solidFill>
                  <a:schemeClr val="tx1"/>
                </a:solidFill>
              </a:rPr>
              <a:t>*</a:t>
            </a:r>
            <a:endParaRPr lang="de-DE" sz="2000">
              <a:solidFill>
                <a:schemeClr val="tx1"/>
              </a:solidFill>
            </a:endParaRPr>
          </a:p>
        </p:txBody>
      </p:sp>
      <p:grpSp>
        <p:nvGrpSpPr>
          <p:cNvPr id="40" name="Group 37"/>
          <p:cNvGrpSpPr>
            <a:grpSpLocks/>
          </p:cNvGrpSpPr>
          <p:nvPr/>
        </p:nvGrpSpPr>
        <p:grpSpPr bwMode="auto">
          <a:xfrm>
            <a:off x="4981575" y="1573213"/>
            <a:ext cx="1447800" cy="3278187"/>
            <a:chOff x="5181600" y="1905000"/>
            <a:chExt cx="1447800" cy="3277394"/>
          </a:xfrm>
        </p:grpSpPr>
        <p:cxnSp>
          <p:nvCxnSpPr>
            <p:cNvPr id="69645" name="Straight Connector 25"/>
            <p:cNvCxnSpPr>
              <a:cxnSpLocks noChangeShapeType="1"/>
            </p:cNvCxnSpPr>
            <p:nvPr/>
          </p:nvCxnSpPr>
          <p:spPr bwMode="auto">
            <a:xfrm rot="5400000" flipH="1" flipV="1">
              <a:off x="4609306" y="3543300"/>
              <a:ext cx="3276600" cy="15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646" name="Straight Connector 26"/>
            <p:cNvCxnSpPr>
              <a:cxnSpLocks noChangeShapeType="1"/>
            </p:cNvCxnSpPr>
            <p:nvPr/>
          </p:nvCxnSpPr>
          <p:spPr bwMode="auto">
            <a:xfrm rot="5400000" flipH="1" flipV="1">
              <a:off x="4229894" y="3542506"/>
              <a:ext cx="3276600" cy="15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647" name="Straight Connector 27"/>
            <p:cNvCxnSpPr>
              <a:cxnSpLocks noChangeShapeType="1"/>
            </p:cNvCxnSpPr>
            <p:nvPr/>
          </p:nvCxnSpPr>
          <p:spPr bwMode="auto">
            <a:xfrm rot="5400000" flipH="1" flipV="1">
              <a:off x="3848894" y="3542506"/>
              <a:ext cx="3276600" cy="15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648" name="Straight Connector 28"/>
            <p:cNvCxnSpPr>
              <a:cxnSpLocks noChangeShapeType="1"/>
            </p:cNvCxnSpPr>
            <p:nvPr/>
          </p:nvCxnSpPr>
          <p:spPr bwMode="auto">
            <a:xfrm>
              <a:off x="5181600" y="3124200"/>
              <a:ext cx="1447800" cy="15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649" name="Straight Connector 32"/>
            <p:cNvCxnSpPr>
              <a:cxnSpLocks noChangeShapeType="1"/>
            </p:cNvCxnSpPr>
            <p:nvPr/>
          </p:nvCxnSpPr>
          <p:spPr bwMode="auto">
            <a:xfrm>
              <a:off x="5181600" y="2743200"/>
              <a:ext cx="1447800" cy="15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650" name="Straight Connector 36"/>
            <p:cNvCxnSpPr>
              <a:cxnSpLocks noChangeShapeType="1"/>
            </p:cNvCxnSpPr>
            <p:nvPr/>
          </p:nvCxnSpPr>
          <p:spPr bwMode="auto">
            <a:xfrm>
              <a:off x="5181600" y="2436812"/>
              <a:ext cx="1447800" cy="15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5743575" y="1858963"/>
            <a:ext cx="611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DE" sz="2000">
                <a:solidFill>
                  <a:schemeClr val="tx1"/>
                </a:solidFill>
              </a:rPr>
              <a:t>1/</a:t>
            </a:r>
            <a:r>
              <a:rPr lang="de-DE" sz="2000">
                <a:solidFill>
                  <a:schemeClr val="tx1"/>
                </a:solidFill>
                <a:latin typeface="Symbol" charset="0"/>
                <a:cs typeface="Symbol" charset="0"/>
              </a:rPr>
              <a:t>b</a:t>
            </a:r>
            <a:r>
              <a:rPr lang="de-DE" sz="2000" baseline="30000">
                <a:solidFill>
                  <a:schemeClr val="tx1"/>
                </a:solidFill>
              </a:rPr>
              <a:t>*</a:t>
            </a:r>
          </a:p>
        </p:txBody>
      </p:sp>
      <p:graphicFrame>
        <p:nvGraphicFramePr>
          <p:cNvPr id="48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7672388" y="908050"/>
          <a:ext cx="1292225" cy="804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56" name="Equation" r:id="rId12" imgW="673100" imgH="419100" progId="Equation.3">
                  <p:embed/>
                </p:oleObj>
              </mc:Choice>
              <mc:Fallback>
                <p:oleObj name="Equation" r:id="rId12" imgW="673100" imgH="419100" progId="Equation.3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72388" y="908050"/>
                        <a:ext cx="1292225" cy="804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Text Box 5"/>
          <p:cNvSpPr txBox="1">
            <a:spLocks noChangeArrowheads="1"/>
          </p:cNvSpPr>
          <p:nvPr/>
        </p:nvSpPr>
        <p:spPr bwMode="auto">
          <a:xfrm>
            <a:off x="790575" y="1060450"/>
            <a:ext cx="670718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rgbClr val="3333CC"/>
                </a:solidFill>
                <a:cs typeface="+mn-cs"/>
              </a:rPr>
              <a:t>Geometric reduction factor:</a:t>
            </a:r>
            <a:r>
              <a:rPr lang="en-US" sz="2600" dirty="0">
                <a:solidFill>
                  <a:srgbClr val="3333CC"/>
                </a:solidFill>
                <a:cs typeface="+mn-cs"/>
                <a:sym typeface="Wingdings"/>
              </a:rPr>
              <a:t> </a:t>
            </a:r>
            <a:r>
              <a:rPr lang="en-US" sz="2600" dirty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b</a:t>
            </a:r>
            <a:r>
              <a:rPr lang="en-US" sz="2600" baseline="30000" dirty="0">
                <a:solidFill>
                  <a:srgbClr val="FF0000"/>
                </a:solidFill>
                <a:cs typeface="+mn-cs"/>
                <a:sym typeface="Wingdings"/>
              </a:rPr>
              <a:t>*</a:t>
            </a:r>
            <a:r>
              <a:rPr lang="en-US" sz="2600" dirty="0">
                <a:solidFill>
                  <a:srgbClr val="FF0000"/>
                </a:solidFill>
                <a:cs typeface="+mn-cs"/>
                <a:sym typeface="Wingdings"/>
              </a:rPr>
              <a:t> = 15cm </a:t>
            </a:r>
            <a:r>
              <a:rPr lang="en-US" sz="2600" dirty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600" dirty="0">
                <a:solidFill>
                  <a:srgbClr val="FF0000"/>
                </a:solidFill>
                <a:cs typeface="+mn-cs"/>
                <a:sym typeface="Wingdings"/>
              </a:rPr>
              <a:t> 10 cm</a:t>
            </a:r>
            <a:endParaRPr lang="en-US" sz="2600" dirty="0">
              <a:solidFill>
                <a:srgbClr val="008000"/>
              </a:solidFill>
              <a:cs typeface="+mn-cs"/>
            </a:endParaRPr>
          </a:p>
        </p:txBody>
      </p:sp>
      <p:sp>
        <p:nvSpPr>
          <p:cNvPr id="54" name="Text Box 11"/>
          <p:cNvSpPr txBox="1">
            <a:spLocks noChangeArrowheads="1"/>
          </p:cNvSpPr>
          <p:nvPr/>
        </p:nvSpPr>
        <p:spPr bwMode="auto">
          <a:xfrm>
            <a:off x="6227763" y="2060575"/>
            <a:ext cx="29527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9" tIns="45680" rIns="91359" bIns="45680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buFont typeface="Wingdings" charset="0"/>
              <a:buNone/>
            </a:pPr>
            <a:r>
              <a:rPr lang="en-US" sz="1800">
                <a:solidFill>
                  <a:srgbClr val="008000"/>
                </a:solidFill>
                <a:sym typeface="Wingdings" charset="0"/>
              </a:rPr>
              <a:t>ca. 40% for </a:t>
            </a:r>
            <a:r>
              <a:rPr lang="en-US" sz="1800">
                <a:solidFill>
                  <a:srgbClr val="008000"/>
                </a:solidFill>
                <a:latin typeface="Symbol" charset="0"/>
                <a:cs typeface="Symbol" charset="0"/>
                <a:sym typeface="Wingdings" charset="0"/>
              </a:rPr>
              <a:t>b</a:t>
            </a:r>
            <a:r>
              <a:rPr lang="en-US" sz="1800" baseline="30000">
                <a:solidFill>
                  <a:srgbClr val="008000"/>
                </a:solidFill>
                <a:sym typeface="Wingdings" charset="0"/>
              </a:rPr>
              <a:t>*</a:t>
            </a:r>
            <a:r>
              <a:rPr lang="en-US" sz="1800">
                <a:solidFill>
                  <a:srgbClr val="008000"/>
                </a:solidFill>
                <a:sym typeface="Wingdings" charset="0"/>
              </a:rPr>
              <a:t> 0.5m -&gt; 0.25m</a:t>
            </a:r>
          </a:p>
          <a:p>
            <a:pPr algn="l" eaLnBrk="1" hangingPunct="1">
              <a:buFont typeface="Wingdings" charset="0"/>
              <a:buNone/>
            </a:pPr>
            <a:r>
              <a:rPr lang="en-US" sz="1800">
                <a:solidFill>
                  <a:srgbClr val="800000"/>
                </a:solidFill>
                <a:sym typeface="Wingdings" charset="0"/>
              </a:rPr>
              <a:t>ca. 15% for</a:t>
            </a:r>
            <a:r>
              <a:rPr lang="en-US" sz="1800">
                <a:solidFill>
                  <a:srgbClr val="800000"/>
                </a:solidFill>
                <a:latin typeface="Symbol" charset="0"/>
                <a:cs typeface="Symbol" charset="0"/>
                <a:sym typeface="Wingdings" charset="0"/>
              </a:rPr>
              <a:t> b</a:t>
            </a:r>
            <a:r>
              <a:rPr lang="en-US" sz="1800" baseline="30000">
                <a:solidFill>
                  <a:srgbClr val="800000"/>
                </a:solidFill>
                <a:sym typeface="Wingdings" charset="0"/>
              </a:rPr>
              <a:t>*</a:t>
            </a:r>
            <a:r>
              <a:rPr lang="en-US" sz="1800">
                <a:solidFill>
                  <a:srgbClr val="800000"/>
                </a:solidFill>
                <a:sym typeface="Wingdings" charset="0"/>
              </a:rPr>
              <a:t> 0.3m -&gt; 0.2m</a:t>
            </a:r>
          </a:p>
          <a:p>
            <a:pPr algn="l" eaLnBrk="1" hangingPunct="1">
              <a:buFont typeface="Wingdings" charset="0"/>
              <a:buNone/>
            </a:pPr>
            <a:r>
              <a:rPr lang="en-US" sz="1800">
                <a:solidFill>
                  <a:srgbClr val="FF0000"/>
                </a:solidFill>
                <a:sym typeface="Wingdings" charset="0"/>
              </a:rPr>
              <a:t>ca. 10% for </a:t>
            </a:r>
            <a:r>
              <a:rPr lang="en-US" sz="1800">
                <a:solidFill>
                  <a:srgbClr val="FF0000"/>
                </a:solidFill>
                <a:latin typeface="Symbol" charset="0"/>
                <a:cs typeface="Symbol" charset="0"/>
                <a:sym typeface="Wingdings" charset="0"/>
              </a:rPr>
              <a:t>b</a:t>
            </a:r>
            <a:r>
              <a:rPr lang="en-US" sz="1800" baseline="30000">
                <a:solidFill>
                  <a:srgbClr val="FF0000"/>
                </a:solidFill>
                <a:sym typeface="Wingdings" charset="0"/>
              </a:rPr>
              <a:t>*</a:t>
            </a:r>
            <a:r>
              <a:rPr lang="en-US" sz="1800">
                <a:solidFill>
                  <a:srgbClr val="FF0000"/>
                </a:solidFill>
                <a:sym typeface="Wingdings" charset="0"/>
              </a:rPr>
              <a:t> 0.2m -&gt; 0.1m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8" grpId="1"/>
      <p:bldP spid="38" grpId="2"/>
      <p:bldP spid="39" grpId="0"/>
      <p:bldP spid="47" grpId="0"/>
      <p:bldP spid="47" grpId="1"/>
      <p:bldP spid="5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Picture 8" descr="lumi-reducti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638" y="1387475"/>
            <a:ext cx="3656012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2" name="Rectangle 3"/>
          <p:cNvSpPr>
            <a:spLocks noChangeArrowheads="1"/>
          </p:cNvSpPr>
          <p:nvPr/>
        </p:nvSpPr>
        <p:spPr bwMode="auto">
          <a:xfrm>
            <a:off x="76200" y="1144588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59" tIns="45680" rIns="91359" bIns="45680" anchor="ctr"/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115718" name="Text Box 5"/>
          <p:cNvSpPr txBox="1">
            <a:spLocks noChangeArrowheads="1"/>
          </p:cNvSpPr>
          <p:nvPr/>
        </p:nvSpPr>
        <p:spPr bwMode="auto">
          <a:xfrm>
            <a:off x="685800" y="958850"/>
            <a:ext cx="39258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59" tIns="45680" rIns="91359" bIns="45680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600">
                <a:solidFill>
                  <a:srgbClr val="3333CC"/>
                </a:solidFill>
              </a:rPr>
              <a:t>Geometric Luminosity Loss </a:t>
            </a:r>
          </a:p>
          <a:p>
            <a:pPr algn="l" eaLnBrk="1" hangingPunct="1"/>
            <a:r>
              <a:rPr lang="en-US" sz="2600">
                <a:solidFill>
                  <a:srgbClr val="3333CC"/>
                </a:solidFill>
              </a:rPr>
              <a:t>Factor:</a:t>
            </a:r>
          </a:p>
        </p:txBody>
      </p:sp>
      <p:graphicFrame>
        <p:nvGraphicFramePr>
          <p:cNvPr id="71684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1700213" y="2924175"/>
          <a:ext cx="3100387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1" name="Equation" r:id="rId5" imgW="1511300" imgH="431800" progId="Equation.3">
                  <p:embed/>
                </p:oleObj>
              </mc:Choice>
              <mc:Fallback>
                <p:oleObj name="Equation" r:id="rId5" imgW="1511300" imgH="431800" progId="Equation.3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0213" y="2924175"/>
                        <a:ext cx="3100387" cy="88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1685" name="Group 23"/>
          <p:cNvGrpSpPr>
            <a:grpSpLocks/>
          </p:cNvGrpSpPr>
          <p:nvPr/>
        </p:nvGrpSpPr>
        <p:grpSpPr bwMode="auto">
          <a:xfrm>
            <a:off x="5659438" y="914400"/>
            <a:ext cx="3217862" cy="1893888"/>
            <a:chOff x="3456" y="576"/>
            <a:chExt cx="2027" cy="1193"/>
          </a:xfrm>
        </p:grpSpPr>
        <p:sp>
          <p:nvSpPr>
            <p:cNvPr id="71694" name="Oval 15"/>
            <p:cNvSpPr>
              <a:spLocks noChangeArrowheads="1"/>
            </p:cNvSpPr>
            <p:nvPr/>
          </p:nvSpPr>
          <p:spPr bwMode="auto">
            <a:xfrm rot="-1632241">
              <a:off x="3600" y="912"/>
              <a:ext cx="1392" cy="240"/>
            </a:xfrm>
            <a:prstGeom prst="ellipse">
              <a:avLst/>
            </a:prstGeom>
            <a:solidFill>
              <a:srgbClr val="FF0000">
                <a:alpha val="54901"/>
              </a:srgbClr>
            </a:solidFill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de-DE">
                <a:solidFill>
                  <a:srgbClr val="3B812F"/>
                </a:solidFill>
              </a:endParaRPr>
            </a:p>
          </p:txBody>
        </p:sp>
        <p:sp>
          <p:nvSpPr>
            <p:cNvPr id="71695" name="Oval 16"/>
            <p:cNvSpPr>
              <a:spLocks noChangeArrowheads="1"/>
            </p:cNvSpPr>
            <p:nvPr/>
          </p:nvSpPr>
          <p:spPr bwMode="auto">
            <a:xfrm rot="1640686">
              <a:off x="3648" y="912"/>
              <a:ext cx="1392" cy="240"/>
            </a:xfrm>
            <a:prstGeom prst="ellipse">
              <a:avLst/>
            </a:prstGeom>
            <a:solidFill>
              <a:srgbClr val="0066FF">
                <a:alpha val="54901"/>
              </a:srgbClr>
            </a:solidFill>
            <a:ln w="12700">
              <a:solidFill>
                <a:srgbClr val="0066FF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de-DE">
                <a:solidFill>
                  <a:srgbClr val="3B812F"/>
                </a:solidFill>
              </a:endParaRPr>
            </a:p>
          </p:txBody>
        </p:sp>
        <p:sp>
          <p:nvSpPr>
            <p:cNvPr id="71696" name="Line 17"/>
            <p:cNvSpPr>
              <a:spLocks noChangeShapeType="1"/>
            </p:cNvSpPr>
            <p:nvPr/>
          </p:nvSpPr>
          <p:spPr bwMode="auto">
            <a:xfrm>
              <a:off x="4320" y="864"/>
              <a:ext cx="0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71697" name="Text Box 18"/>
            <p:cNvSpPr txBox="1">
              <a:spLocks noChangeArrowheads="1"/>
            </p:cNvSpPr>
            <p:nvPr/>
          </p:nvSpPr>
          <p:spPr bwMode="auto">
            <a:xfrm>
              <a:off x="4074" y="1536"/>
              <a:ext cx="140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800">
                  <a:solidFill>
                    <a:srgbClr val="000000"/>
                  </a:solidFill>
                </a:rPr>
                <a:t>effective cross section</a:t>
              </a:r>
              <a:endParaRPr lang="en-GB" sz="1800">
                <a:solidFill>
                  <a:srgbClr val="000000"/>
                </a:solidFill>
              </a:endParaRPr>
            </a:p>
          </p:txBody>
        </p:sp>
        <p:sp>
          <p:nvSpPr>
            <p:cNvPr id="71698" name="Line 19"/>
            <p:cNvSpPr>
              <a:spLocks noChangeShapeType="1"/>
            </p:cNvSpPr>
            <p:nvPr/>
          </p:nvSpPr>
          <p:spPr bwMode="auto">
            <a:xfrm flipH="1" flipV="1">
              <a:off x="4320" y="1200"/>
              <a:ext cx="192" cy="3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71699" name="Line 21"/>
            <p:cNvSpPr>
              <a:spLocks noChangeShapeType="1"/>
            </p:cNvSpPr>
            <p:nvPr/>
          </p:nvSpPr>
          <p:spPr bwMode="auto">
            <a:xfrm flipH="1" flipV="1">
              <a:off x="3456" y="576"/>
              <a:ext cx="1776" cy="9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71700" name="Line 22"/>
            <p:cNvSpPr>
              <a:spLocks noChangeShapeType="1"/>
            </p:cNvSpPr>
            <p:nvPr/>
          </p:nvSpPr>
          <p:spPr bwMode="auto">
            <a:xfrm flipV="1">
              <a:off x="3552" y="576"/>
              <a:ext cx="1632" cy="8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</p:grpSp>
      <p:graphicFrame>
        <p:nvGraphicFramePr>
          <p:cNvPr id="71686" name="Object 5"/>
          <p:cNvGraphicFramePr>
            <a:graphicFrameLocks noChangeAspect="1"/>
          </p:cNvGraphicFramePr>
          <p:nvPr/>
        </p:nvGraphicFramePr>
        <p:xfrm>
          <a:off x="8763000" y="3733800"/>
          <a:ext cx="306388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2" name="Equation" r:id="rId7" imgW="165100" imgH="203200" progId="Equation.3">
                  <p:embed/>
                </p:oleObj>
              </mc:Choice>
              <mc:Fallback>
                <p:oleObj name="Equation" r:id="rId7" imgW="165100" imgH="203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63000" y="3733800"/>
                        <a:ext cx="306388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7" name="Object 4"/>
          <p:cNvGraphicFramePr>
            <a:graphicFrameLocks noChangeAspect="1"/>
          </p:cNvGraphicFramePr>
          <p:nvPr/>
        </p:nvGraphicFramePr>
        <p:xfrm>
          <a:off x="4800600" y="969963"/>
          <a:ext cx="650875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3" name="Equation" r:id="rId10" imgW="406400" imgH="228600" progId="Equation.3">
                  <p:embed/>
                </p:oleObj>
              </mc:Choice>
              <mc:Fallback>
                <p:oleObj name="Equation" r:id="rId10" imgW="40640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969963"/>
                        <a:ext cx="650875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111625"/>
            <a:ext cx="3352800" cy="244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428625" y="1524000"/>
            <a:ext cx="4343400" cy="49530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400" dirty="0" smtClean="0">
                <a:solidFill>
                  <a:srgbClr val="00B050"/>
                </a:solidFill>
              </a:rPr>
              <a:t>Reduces the effect of geometrical reduction factor </a:t>
            </a:r>
          </a:p>
          <a:p>
            <a:pPr>
              <a:defRPr/>
            </a:pPr>
            <a:r>
              <a:rPr lang="en-GB" sz="2400" dirty="0" smtClean="0">
                <a:solidFill>
                  <a:srgbClr val="00B050"/>
                </a:solidFill>
              </a:rPr>
              <a:t>Independent for each IP</a:t>
            </a:r>
          </a:p>
          <a:p>
            <a:pPr marL="0" indent="0">
              <a:buFont typeface="Arial"/>
              <a:buNone/>
              <a:defRPr/>
            </a:pPr>
            <a:endParaRPr lang="en-GB" sz="2000" dirty="0" smtClean="0"/>
          </a:p>
          <a:p>
            <a:pPr marL="0" indent="0">
              <a:buFont typeface="Arial"/>
              <a:buNone/>
              <a:defRPr/>
            </a:pPr>
            <a:endParaRPr lang="en-GB" sz="2000" dirty="0" smtClean="0"/>
          </a:p>
          <a:p>
            <a:pPr>
              <a:defRPr/>
            </a:pPr>
            <a:r>
              <a:rPr lang="en-GB" sz="2400" dirty="0" smtClean="0">
                <a:solidFill>
                  <a:srgbClr val="FF0000"/>
                </a:solidFill>
              </a:rPr>
              <a:t>Noise from cavities to beam?!?</a:t>
            </a:r>
          </a:p>
          <a:p>
            <a:pPr>
              <a:defRPr/>
            </a:pPr>
            <a:r>
              <a:rPr lang="en-GB" sz="2400" dirty="0" smtClean="0">
                <a:solidFill>
                  <a:srgbClr val="FF0000"/>
                </a:solidFill>
              </a:rPr>
              <a:t>Little experimental evidence that it can work effectively</a:t>
            </a:r>
          </a:p>
          <a:p>
            <a:pPr>
              <a:defRPr/>
            </a:pPr>
            <a:endParaRPr lang="en-GB" sz="2000" dirty="0" smtClean="0"/>
          </a:p>
          <a:p>
            <a:pPr>
              <a:defRPr/>
            </a:pPr>
            <a:endParaRPr lang="en-GB" sz="2000" dirty="0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733425" y="5418138"/>
            <a:ext cx="7924800" cy="830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/>
              <a:t>Feasibility needs to be demonstrated in beam tests (SPS)</a:t>
            </a:r>
          </a:p>
          <a:p>
            <a:r>
              <a:rPr lang="en-GB"/>
              <a:t>Underground Infrastructure requirements to be assessed!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5800" y="955675"/>
            <a:ext cx="21018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59" tIns="45680" rIns="91359" bIns="45680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600">
                <a:solidFill>
                  <a:srgbClr val="3333CC"/>
                </a:solidFill>
              </a:rPr>
              <a:t>Crab Cavities:</a:t>
            </a: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900113" y="1557338"/>
            <a:ext cx="7704137" cy="32305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lIns="91369" tIns="45685" rIns="91369" bIns="45685">
            <a:spAutoFit/>
          </a:bodyPr>
          <a:lstStyle/>
          <a:p>
            <a:pPr algn="l" eaLnBrk="1" hangingPunct="1">
              <a:buFont typeface="Wingdings" charset="0"/>
              <a:buNone/>
              <a:defRPr/>
            </a:pPr>
            <a:endParaRPr lang="en-US" dirty="0">
              <a:solidFill>
                <a:srgbClr val="FF0000"/>
              </a:solidFill>
              <a:cs typeface="+mn-cs"/>
            </a:endParaRPr>
          </a:p>
          <a:p>
            <a:pPr algn="l" eaLnBrk="1" hangingPunct="1">
              <a:buFont typeface="Wingdings" charset="0"/>
              <a:buNone/>
              <a:defRPr/>
            </a:pPr>
            <a:endParaRPr lang="en-US" dirty="0">
              <a:solidFill>
                <a:srgbClr val="FF0000"/>
              </a:solidFill>
              <a:cs typeface="+mn-cs"/>
            </a:endParaRPr>
          </a:p>
          <a:p>
            <a:pPr algn="l" eaLnBrk="1" hangingPunct="1">
              <a:buFont typeface="Wingdings" charset="0"/>
              <a:buNone/>
              <a:defRPr/>
            </a:pPr>
            <a:r>
              <a:rPr lang="en-US" sz="3600" dirty="0">
                <a:solidFill>
                  <a:srgbClr val="FF0000"/>
                </a:solidFill>
                <a:cs typeface="+mn-cs"/>
              </a:rPr>
              <a:t>More details on </a:t>
            </a:r>
            <a:r>
              <a:rPr lang="en-US" sz="3600" dirty="0">
                <a:solidFill>
                  <a:srgbClr val="FF0000"/>
                </a:solidFill>
                <a:cs typeface="+mn-cs"/>
              </a:rPr>
              <a:t>the RF System for the LHC Upgrade in </a:t>
            </a:r>
            <a:r>
              <a:rPr lang="en-US" sz="3600" dirty="0">
                <a:solidFill>
                  <a:srgbClr val="FF0000"/>
                </a:solidFill>
                <a:cs typeface="+mn-cs"/>
              </a:rPr>
              <a:t>the lecture by </a:t>
            </a:r>
            <a:r>
              <a:rPr lang="en-US" sz="3600" dirty="0" err="1">
                <a:solidFill>
                  <a:srgbClr val="FF0000"/>
                </a:solidFill>
                <a:cs typeface="+mn-cs"/>
              </a:rPr>
              <a:t>Erk</a:t>
            </a:r>
            <a:r>
              <a:rPr lang="en-US" sz="3600" dirty="0">
                <a:solidFill>
                  <a:srgbClr val="FF0000"/>
                </a:solidFill>
                <a:cs typeface="+mn-cs"/>
              </a:rPr>
              <a:t> </a:t>
            </a:r>
            <a:r>
              <a:rPr lang="en-US" sz="3600" dirty="0">
                <a:solidFill>
                  <a:srgbClr val="FF0000"/>
                </a:solidFill>
                <a:cs typeface="+mn-cs"/>
              </a:rPr>
              <a:t>Jensen on Friday</a:t>
            </a:r>
            <a:endParaRPr lang="en-US" sz="3600" dirty="0">
              <a:solidFill>
                <a:srgbClr val="FF0000"/>
              </a:solidFill>
              <a:cs typeface="+mn-cs"/>
            </a:endParaRPr>
          </a:p>
          <a:p>
            <a:pPr algn="l" eaLnBrk="1" hangingPunct="1">
              <a:buFont typeface="Wingdings" charset="0"/>
              <a:buNone/>
              <a:defRPr/>
            </a:pPr>
            <a:endParaRPr lang="en-US" dirty="0">
              <a:solidFill>
                <a:srgbClr val="FF0000"/>
              </a:solidFill>
              <a:cs typeface="+mn-cs"/>
            </a:endParaRPr>
          </a:p>
          <a:p>
            <a:pPr algn="l" eaLnBrk="1" hangingPunct="1">
              <a:buFont typeface="Wingdings" charset="0"/>
              <a:buNone/>
              <a:defRPr/>
            </a:pPr>
            <a:endParaRPr lang="en-US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26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658225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u="sng" dirty="0" smtClean="0">
                <a:solidFill>
                  <a:srgbClr val="FF0000"/>
                </a:solidFill>
                <a:cs typeface="+mj-cs"/>
              </a:rPr>
              <a:t>HL-LHC Upgrade Ingredients: Crab Cavities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8" grpId="0"/>
      <p:bldP spid="19" grpId="0"/>
      <p:bldP spid="23" grpId="0" animBg="1"/>
      <p:bldP spid="24" grpId="0"/>
      <p:bldP spid="2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27" descr="Luminosity-vs-beta-V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573213"/>
            <a:ext cx="45720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0" name="Picture 30" descr="Luminosity-vs-bet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1573213"/>
            <a:ext cx="45720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3731" name="Group 11"/>
          <p:cNvGrpSpPr>
            <a:grpSpLocks/>
          </p:cNvGrpSpPr>
          <p:nvPr/>
        </p:nvGrpSpPr>
        <p:grpSpPr bwMode="auto">
          <a:xfrm>
            <a:off x="339725" y="1700213"/>
            <a:ext cx="3656013" cy="2814637"/>
            <a:chOff x="5487988" y="2987675"/>
            <a:chExt cx="3656012" cy="2798763"/>
          </a:xfrm>
        </p:grpSpPr>
        <p:pic>
          <p:nvPicPr>
            <p:cNvPr id="73751" name="Picture 8" descr="lumi-reduction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7988" y="2987675"/>
              <a:ext cx="3656012" cy="272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73752" name="Object 3"/>
            <p:cNvGraphicFramePr>
              <a:graphicFrameLocks noChangeAspect="1"/>
            </p:cNvGraphicFramePr>
            <p:nvPr/>
          </p:nvGraphicFramePr>
          <p:xfrm>
            <a:off x="5943600" y="3179763"/>
            <a:ext cx="609600" cy="3254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754" name="Equation" r:id="rId7" imgW="381000" imgH="203200" progId="Equation.3">
                    <p:embed/>
                  </p:oleObj>
                </mc:Choice>
                <mc:Fallback>
                  <p:oleObj name="Equation" r:id="rId7" imgW="381000" imgH="20320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43600" y="3179763"/>
                          <a:ext cx="609600" cy="3254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3753" name="Object 4"/>
            <p:cNvGraphicFramePr>
              <a:graphicFrameLocks noChangeAspect="1"/>
            </p:cNvGraphicFramePr>
            <p:nvPr/>
          </p:nvGraphicFramePr>
          <p:xfrm>
            <a:off x="8589963" y="5411788"/>
            <a:ext cx="306387" cy="374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755" name="Equation" r:id="rId9" imgW="165100" imgH="203200" progId="Equation.3">
                    <p:embed/>
                  </p:oleObj>
                </mc:Choice>
                <mc:Fallback>
                  <p:oleObj name="Equation" r:id="rId9" imgW="165100" imgH="20320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589963" y="5411788"/>
                          <a:ext cx="306387" cy="374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3732" name="Rectangle 3"/>
          <p:cNvSpPr>
            <a:spLocks noChangeArrowheads="1"/>
          </p:cNvSpPr>
          <p:nvPr/>
        </p:nvSpPr>
        <p:spPr bwMode="auto">
          <a:xfrm>
            <a:off x="76200" y="1185863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59" tIns="45680" rIns="91359" bIns="45680" anchor="ctr"/>
          <a:lstStyle/>
          <a:p>
            <a:pPr algn="l" eaLnBrk="1" hangingPunct="1"/>
            <a:endParaRPr lang="en-GB">
              <a:solidFill>
                <a:srgbClr val="000000"/>
              </a:solidFill>
            </a:endParaRPr>
          </a:p>
        </p:txBody>
      </p:sp>
      <p:sp>
        <p:nvSpPr>
          <p:cNvPr id="73733" name="TextBox 37"/>
          <p:cNvSpPr txBox="1">
            <a:spLocks noChangeArrowheads="1"/>
          </p:cNvSpPr>
          <p:nvPr/>
        </p:nvSpPr>
        <p:spPr bwMode="auto">
          <a:xfrm>
            <a:off x="6124575" y="3916363"/>
            <a:ext cx="1050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DE" sz="2000">
                <a:solidFill>
                  <a:schemeClr val="tx1"/>
                </a:solidFill>
              </a:rPr>
              <a:t>R(</a:t>
            </a:r>
            <a:r>
              <a:rPr lang="de-DE" sz="2000">
                <a:solidFill>
                  <a:schemeClr val="tx1"/>
                </a:solidFill>
                <a:latin typeface="Symbol" charset="0"/>
                <a:cs typeface="Symbol" charset="0"/>
              </a:rPr>
              <a:t>b</a:t>
            </a:r>
            <a:r>
              <a:rPr lang="de-DE" sz="2000" baseline="30000">
                <a:solidFill>
                  <a:schemeClr val="tx1"/>
                </a:solidFill>
              </a:rPr>
              <a:t>*</a:t>
            </a:r>
            <a:r>
              <a:rPr lang="de-DE" sz="2000">
                <a:solidFill>
                  <a:schemeClr val="tx1"/>
                </a:solidFill>
              </a:rPr>
              <a:t>)/</a:t>
            </a:r>
            <a:r>
              <a:rPr lang="de-DE" sz="2000">
                <a:solidFill>
                  <a:schemeClr val="tx1"/>
                </a:solidFill>
                <a:latin typeface="Symbol" charset="0"/>
                <a:cs typeface="Symbol" charset="0"/>
              </a:rPr>
              <a:t>b</a:t>
            </a:r>
            <a:r>
              <a:rPr lang="de-DE" sz="2000" baseline="3000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73734" name="TextBox 38"/>
          <p:cNvSpPr txBox="1">
            <a:spLocks noChangeArrowheads="1"/>
          </p:cNvSpPr>
          <p:nvPr/>
        </p:nvSpPr>
        <p:spPr bwMode="auto">
          <a:xfrm>
            <a:off x="7923213" y="4468813"/>
            <a:ext cx="4111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DE" sz="2000">
                <a:solidFill>
                  <a:schemeClr val="tx1"/>
                </a:solidFill>
                <a:latin typeface="Symbol" charset="0"/>
                <a:cs typeface="Symbol" charset="0"/>
              </a:rPr>
              <a:t>b</a:t>
            </a:r>
            <a:r>
              <a:rPr lang="de-DE" sz="2000" baseline="30000">
                <a:solidFill>
                  <a:schemeClr val="tx1"/>
                </a:solidFill>
              </a:rPr>
              <a:t>*</a:t>
            </a:r>
            <a:endParaRPr lang="de-DE" sz="2000">
              <a:solidFill>
                <a:schemeClr val="tx1"/>
              </a:solidFill>
            </a:endParaRPr>
          </a:p>
        </p:txBody>
      </p:sp>
      <p:grpSp>
        <p:nvGrpSpPr>
          <p:cNvPr id="73735" name="Group 37"/>
          <p:cNvGrpSpPr>
            <a:grpSpLocks/>
          </p:cNvGrpSpPr>
          <p:nvPr/>
        </p:nvGrpSpPr>
        <p:grpSpPr bwMode="auto">
          <a:xfrm>
            <a:off x="4981575" y="1573213"/>
            <a:ext cx="1447800" cy="3278187"/>
            <a:chOff x="5181600" y="1905000"/>
            <a:chExt cx="1447800" cy="3277394"/>
          </a:xfrm>
        </p:grpSpPr>
        <p:cxnSp>
          <p:nvCxnSpPr>
            <p:cNvPr id="73745" name="Straight Connector 25"/>
            <p:cNvCxnSpPr>
              <a:cxnSpLocks noChangeShapeType="1"/>
            </p:cNvCxnSpPr>
            <p:nvPr/>
          </p:nvCxnSpPr>
          <p:spPr bwMode="auto">
            <a:xfrm rot="5400000" flipH="1" flipV="1">
              <a:off x="4609306" y="3543300"/>
              <a:ext cx="3276600" cy="15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746" name="Straight Connector 26"/>
            <p:cNvCxnSpPr>
              <a:cxnSpLocks noChangeShapeType="1"/>
            </p:cNvCxnSpPr>
            <p:nvPr/>
          </p:nvCxnSpPr>
          <p:spPr bwMode="auto">
            <a:xfrm rot="5400000" flipH="1" flipV="1">
              <a:off x="4229894" y="3542506"/>
              <a:ext cx="3276600" cy="15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747" name="Straight Connector 27"/>
            <p:cNvCxnSpPr>
              <a:cxnSpLocks noChangeShapeType="1"/>
            </p:cNvCxnSpPr>
            <p:nvPr/>
          </p:nvCxnSpPr>
          <p:spPr bwMode="auto">
            <a:xfrm rot="5400000" flipH="1" flipV="1">
              <a:off x="3848894" y="3542506"/>
              <a:ext cx="3276600" cy="15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748" name="Straight Connector 28"/>
            <p:cNvCxnSpPr>
              <a:cxnSpLocks noChangeShapeType="1"/>
            </p:cNvCxnSpPr>
            <p:nvPr/>
          </p:nvCxnSpPr>
          <p:spPr bwMode="auto">
            <a:xfrm>
              <a:off x="5181600" y="3124200"/>
              <a:ext cx="1447800" cy="15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749" name="Straight Connector 32"/>
            <p:cNvCxnSpPr>
              <a:cxnSpLocks noChangeShapeType="1"/>
            </p:cNvCxnSpPr>
            <p:nvPr/>
          </p:nvCxnSpPr>
          <p:spPr bwMode="auto">
            <a:xfrm>
              <a:off x="5181600" y="2743200"/>
              <a:ext cx="1447800" cy="15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750" name="Straight Connector 36"/>
            <p:cNvCxnSpPr>
              <a:cxnSpLocks noChangeShapeType="1"/>
            </p:cNvCxnSpPr>
            <p:nvPr/>
          </p:nvCxnSpPr>
          <p:spPr bwMode="auto">
            <a:xfrm>
              <a:off x="5181600" y="2436812"/>
              <a:ext cx="1447800" cy="15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73736" name="TextBox 46"/>
          <p:cNvSpPr txBox="1">
            <a:spLocks noChangeArrowheads="1"/>
          </p:cNvSpPr>
          <p:nvPr/>
        </p:nvSpPr>
        <p:spPr bwMode="auto">
          <a:xfrm>
            <a:off x="5743575" y="1858963"/>
            <a:ext cx="611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DE" sz="2000">
                <a:solidFill>
                  <a:schemeClr val="tx1"/>
                </a:solidFill>
              </a:rPr>
              <a:t>1/</a:t>
            </a:r>
            <a:r>
              <a:rPr lang="de-DE" sz="2000">
                <a:solidFill>
                  <a:schemeClr val="tx1"/>
                </a:solidFill>
                <a:latin typeface="Symbol" charset="0"/>
                <a:cs typeface="Symbol" charset="0"/>
              </a:rPr>
              <a:t>b</a:t>
            </a:r>
            <a:r>
              <a:rPr lang="de-DE" sz="2000" baseline="30000">
                <a:solidFill>
                  <a:schemeClr val="tx1"/>
                </a:solidFill>
              </a:rPr>
              <a:t>*</a:t>
            </a:r>
          </a:p>
        </p:txBody>
      </p:sp>
      <p:graphicFrame>
        <p:nvGraphicFramePr>
          <p:cNvPr id="73737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2195513" y="2840038"/>
          <a:ext cx="1292225" cy="80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56" name="Equation" r:id="rId12" imgW="673100" imgH="419100" progId="Equation.3">
                  <p:embed/>
                </p:oleObj>
              </mc:Choice>
              <mc:Fallback>
                <p:oleObj name="Equation" r:id="rId12" imgW="673100" imgH="419100" progId="Equation.3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2840038"/>
                        <a:ext cx="1292225" cy="804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Text Box 5"/>
          <p:cNvSpPr txBox="1">
            <a:spLocks noChangeArrowheads="1"/>
          </p:cNvSpPr>
          <p:nvPr/>
        </p:nvSpPr>
        <p:spPr bwMode="auto">
          <a:xfrm>
            <a:off x="790575" y="1060450"/>
            <a:ext cx="57896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rgbClr val="3333CC"/>
                </a:solidFill>
                <a:cs typeface="+mn-cs"/>
              </a:rPr>
              <a:t>Geometric reduction factor </a:t>
            </a:r>
            <a:r>
              <a:rPr lang="en-US" sz="2600" dirty="0">
                <a:solidFill>
                  <a:srgbClr val="3333CC"/>
                </a:solidFill>
                <a:cs typeface="+mn-cs"/>
                <a:sym typeface="Wingdings"/>
              </a:rPr>
              <a:t> </a:t>
            </a:r>
            <a:r>
              <a:rPr lang="en-US" sz="2600" dirty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b</a:t>
            </a:r>
            <a:r>
              <a:rPr lang="en-US" sz="2600" baseline="30000" dirty="0">
                <a:solidFill>
                  <a:srgbClr val="FF0000"/>
                </a:solidFill>
                <a:cs typeface="+mn-cs"/>
                <a:sym typeface="Wingdings"/>
              </a:rPr>
              <a:t>*</a:t>
            </a:r>
            <a:r>
              <a:rPr lang="en-US" sz="2600" dirty="0">
                <a:solidFill>
                  <a:srgbClr val="FF0000"/>
                </a:solidFill>
                <a:cs typeface="+mn-cs"/>
                <a:sym typeface="Wingdings"/>
              </a:rPr>
              <a:t> ≥ 10 cm</a:t>
            </a:r>
            <a:endParaRPr lang="en-US" sz="2600" dirty="0">
              <a:solidFill>
                <a:srgbClr val="008000"/>
              </a:solidFill>
              <a:cs typeface="+mn-cs"/>
            </a:endParaRPr>
          </a:p>
        </p:txBody>
      </p:sp>
      <p:grpSp>
        <p:nvGrpSpPr>
          <p:cNvPr id="50" name="Group 22"/>
          <p:cNvGrpSpPr>
            <a:grpSpLocks/>
          </p:cNvGrpSpPr>
          <p:nvPr/>
        </p:nvGrpSpPr>
        <p:grpSpPr bwMode="auto">
          <a:xfrm>
            <a:off x="250825" y="4953000"/>
            <a:ext cx="8531225" cy="1046163"/>
            <a:chOff x="530225" y="4957764"/>
            <a:chExt cx="8529266" cy="1047310"/>
          </a:xfrm>
        </p:grpSpPr>
        <p:sp>
          <p:nvSpPr>
            <p:cNvPr id="51" name="Rectangle 16"/>
            <p:cNvSpPr>
              <a:spLocks noChangeArrowheads="1"/>
            </p:cNvSpPr>
            <p:nvPr/>
          </p:nvSpPr>
          <p:spPr bwMode="auto">
            <a:xfrm>
              <a:off x="530225" y="5110331"/>
              <a:ext cx="534865" cy="227262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52" name="Text Box 17"/>
            <p:cNvSpPr txBox="1">
              <a:spLocks noChangeArrowheads="1"/>
            </p:cNvSpPr>
            <p:nvPr/>
          </p:nvSpPr>
          <p:spPr bwMode="auto">
            <a:xfrm>
              <a:off x="1069851" y="4957764"/>
              <a:ext cx="7989640" cy="1047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spcAft>
                  <a:spcPts val="1200"/>
                </a:spcAft>
                <a:defRPr/>
              </a:pPr>
              <a:r>
                <a:rPr lang="en-US" sz="2600" dirty="0">
                  <a:solidFill>
                    <a:srgbClr val="3333CC"/>
                  </a:solidFill>
                  <a:cs typeface="+mn-cs"/>
                </a:rPr>
                <a:t>Triplet aperture: </a:t>
              </a:r>
            </a:p>
            <a:p>
              <a:pPr algn="l" eaLnBrk="1" hangingPunct="1">
                <a:defRPr/>
              </a:pPr>
              <a:r>
                <a:rPr lang="en-US" sz="2600" dirty="0">
                  <a:solidFill>
                    <a:srgbClr val="3333CC"/>
                  </a:solidFill>
                  <a:cs typeface="+mn-cs"/>
                  <a:sym typeface="Wingdings"/>
                </a:rPr>
                <a:t> ca. twice the </a:t>
              </a:r>
              <a:r>
                <a:rPr lang="en-US" sz="2600" dirty="0">
                  <a:solidFill>
                    <a:srgbClr val="3333CC"/>
                  </a:solidFill>
                  <a:cs typeface="+mn-cs"/>
                  <a:sym typeface="Wingdings"/>
                </a:rPr>
                <a:t>nom. aperture </a:t>
              </a:r>
              <a:r>
                <a:rPr lang="en-US" sz="2600" dirty="0">
                  <a:solidFill>
                    <a:srgbClr val="3333CC"/>
                  </a:solidFill>
                  <a:cs typeface="+mn-cs"/>
                  <a:sym typeface="Wingdings"/>
                </a:rPr>
                <a:t> </a:t>
              </a:r>
              <a:r>
                <a:rPr lang="en-US" sz="2600" dirty="0">
                  <a:solidFill>
                    <a:srgbClr val="008000"/>
                  </a:solidFill>
                  <a:cs typeface="+mn-cs"/>
                  <a:sym typeface="Wingdings"/>
                </a:rPr>
                <a:t>Large aperture magnets</a:t>
              </a:r>
              <a:endParaRPr lang="en-US" sz="2600" dirty="0">
                <a:solidFill>
                  <a:srgbClr val="008000"/>
                </a:solidFill>
                <a:cs typeface="+mn-cs"/>
              </a:endParaRPr>
            </a:p>
          </p:txBody>
        </p:sp>
      </p:grp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3240088" y="4983163"/>
            <a:ext cx="5724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>
                <a:solidFill>
                  <a:srgbClr val="000000"/>
                </a:solidFill>
                <a:cs typeface="Times New Roman" charset="0"/>
                <a:sym typeface="Wingdings" charset="0"/>
              </a:rPr>
              <a:t> </a:t>
            </a:r>
            <a:r>
              <a:rPr lang="en-US">
                <a:solidFill>
                  <a:srgbClr val="000000"/>
                </a:solidFill>
                <a:latin typeface="Symbol" charset="0"/>
                <a:cs typeface="Symbol" charset="0"/>
                <a:sym typeface="Wingdings" charset="0"/>
              </a:rPr>
              <a:t>b</a:t>
            </a:r>
            <a:r>
              <a:rPr lang="en-US" baseline="30000">
                <a:solidFill>
                  <a:srgbClr val="000000"/>
                </a:solidFill>
                <a:cs typeface="Times New Roman" charset="0"/>
                <a:sym typeface="Wingdings" charset="0"/>
              </a:rPr>
              <a:t>*</a:t>
            </a:r>
            <a:r>
              <a:rPr lang="en-US">
                <a:solidFill>
                  <a:srgbClr val="000000"/>
                </a:solidFill>
                <a:cs typeface="Times New Roman" charset="0"/>
                <a:sym typeface="Wingdings" charset="0"/>
              </a:rPr>
              <a:t> = 0.15m  </a:t>
            </a:r>
            <a:r>
              <a:rPr lang="en-US">
                <a:solidFill>
                  <a:srgbClr val="FF0000"/>
                </a:solidFill>
                <a:latin typeface="Symbol" charset="0"/>
                <a:cs typeface="Symbol" charset="0"/>
                <a:sym typeface="Wingdings" charset="0"/>
              </a:rPr>
              <a:t>s</a:t>
            </a:r>
            <a:r>
              <a:rPr lang="en-US">
                <a:solidFill>
                  <a:srgbClr val="FF0000"/>
                </a:solidFill>
                <a:cs typeface="Times New Roman" charset="0"/>
                <a:sym typeface="Wingdings" charset="0"/>
              </a:rPr>
              <a:t> ≈ 3.5mm inside triplet! </a:t>
            </a:r>
          </a:p>
        </p:txBody>
      </p:sp>
      <p:sp>
        <p:nvSpPr>
          <p:cNvPr id="73741" name="Text Box 11"/>
          <p:cNvSpPr txBox="1">
            <a:spLocks noChangeArrowheads="1"/>
          </p:cNvSpPr>
          <p:nvPr/>
        </p:nvSpPr>
        <p:spPr bwMode="auto">
          <a:xfrm>
            <a:off x="6227763" y="2060575"/>
            <a:ext cx="29527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9" tIns="45680" rIns="91359" bIns="45680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buFont typeface="Wingdings" charset="0"/>
              <a:buNone/>
            </a:pPr>
            <a:r>
              <a:rPr lang="en-US" sz="1800">
                <a:solidFill>
                  <a:srgbClr val="008000"/>
                </a:solidFill>
                <a:sym typeface="Wingdings" charset="0"/>
              </a:rPr>
              <a:t>ca. 40% for </a:t>
            </a:r>
            <a:r>
              <a:rPr lang="en-US" sz="1800">
                <a:solidFill>
                  <a:srgbClr val="008000"/>
                </a:solidFill>
                <a:latin typeface="Symbol" charset="0"/>
                <a:cs typeface="Symbol" charset="0"/>
                <a:sym typeface="Wingdings" charset="0"/>
              </a:rPr>
              <a:t>b</a:t>
            </a:r>
            <a:r>
              <a:rPr lang="en-US" sz="1800" baseline="30000">
                <a:solidFill>
                  <a:srgbClr val="008000"/>
                </a:solidFill>
                <a:sym typeface="Wingdings" charset="0"/>
              </a:rPr>
              <a:t>*</a:t>
            </a:r>
            <a:r>
              <a:rPr lang="en-US" sz="1800">
                <a:solidFill>
                  <a:srgbClr val="008000"/>
                </a:solidFill>
                <a:sym typeface="Wingdings" charset="0"/>
              </a:rPr>
              <a:t> 0.5m -&gt; 0.25m</a:t>
            </a:r>
          </a:p>
          <a:p>
            <a:pPr algn="l" eaLnBrk="1" hangingPunct="1">
              <a:buFont typeface="Wingdings" charset="0"/>
              <a:buNone/>
            </a:pPr>
            <a:r>
              <a:rPr lang="en-US" sz="1800">
                <a:solidFill>
                  <a:srgbClr val="800000"/>
                </a:solidFill>
                <a:sym typeface="Wingdings" charset="0"/>
              </a:rPr>
              <a:t>ca. 15% for</a:t>
            </a:r>
            <a:r>
              <a:rPr lang="en-US" sz="1800">
                <a:solidFill>
                  <a:srgbClr val="800000"/>
                </a:solidFill>
                <a:latin typeface="Symbol" charset="0"/>
                <a:cs typeface="Symbol" charset="0"/>
                <a:sym typeface="Wingdings" charset="0"/>
              </a:rPr>
              <a:t> b</a:t>
            </a:r>
            <a:r>
              <a:rPr lang="en-US" sz="1800" baseline="30000">
                <a:solidFill>
                  <a:srgbClr val="800000"/>
                </a:solidFill>
                <a:sym typeface="Wingdings" charset="0"/>
              </a:rPr>
              <a:t>*</a:t>
            </a:r>
            <a:r>
              <a:rPr lang="en-US" sz="1800">
                <a:solidFill>
                  <a:srgbClr val="800000"/>
                </a:solidFill>
                <a:sym typeface="Wingdings" charset="0"/>
              </a:rPr>
              <a:t> 0.3m -&gt; 0.2m</a:t>
            </a:r>
          </a:p>
          <a:p>
            <a:pPr algn="l" eaLnBrk="1" hangingPunct="1">
              <a:buFont typeface="Wingdings" charset="0"/>
              <a:buNone/>
            </a:pPr>
            <a:r>
              <a:rPr lang="en-US" sz="1800">
                <a:solidFill>
                  <a:srgbClr val="FF0000"/>
                </a:solidFill>
                <a:sym typeface="Wingdings" charset="0"/>
              </a:rPr>
              <a:t>ca. 10% for </a:t>
            </a:r>
            <a:r>
              <a:rPr lang="en-US" sz="1800">
                <a:solidFill>
                  <a:srgbClr val="FF0000"/>
                </a:solidFill>
                <a:latin typeface="Symbol" charset="0"/>
                <a:cs typeface="Symbol" charset="0"/>
                <a:sym typeface="Wingdings" charset="0"/>
              </a:rPr>
              <a:t>b</a:t>
            </a:r>
            <a:r>
              <a:rPr lang="en-US" sz="1800" baseline="30000">
                <a:solidFill>
                  <a:srgbClr val="FF0000"/>
                </a:solidFill>
                <a:sym typeface="Wingdings" charset="0"/>
              </a:rPr>
              <a:t>*</a:t>
            </a:r>
            <a:r>
              <a:rPr lang="en-US" sz="1800">
                <a:solidFill>
                  <a:srgbClr val="FF0000"/>
                </a:solidFill>
                <a:sym typeface="Wingdings" charset="0"/>
              </a:rPr>
              <a:t> 0.2m -&gt; 0.1m</a:t>
            </a:r>
          </a:p>
          <a:p>
            <a:pPr algn="l" eaLnBrk="1" hangingPunct="1">
              <a:buFont typeface="Wingdings" charset="0"/>
              <a:buNone/>
            </a:pPr>
            <a:endParaRPr lang="en-US" sz="1800">
              <a:solidFill>
                <a:srgbClr val="FF0000"/>
              </a:solidFill>
              <a:sym typeface="Wingdings" charset="0"/>
            </a:endParaRPr>
          </a:p>
          <a:p>
            <a:pPr algn="l" eaLnBrk="1" hangingPunct="1">
              <a:buFont typeface="Wingdings" charset="0"/>
              <a:buNone/>
            </a:pPr>
            <a:r>
              <a:rPr lang="en-US" sz="2000">
                <a:solidFill>
                  <a:srgbClr val="008000"/>
                </a:solidFill>
                <a:sym typeface="Wingdings" charset="0"/>
              </a:rPr>
              <a:t>Need Crab Cavities for full</a:t>
            </a:r>
          </a:p>
          <a:p>
            <a:pPr algn="l" eaLnBrk="1" hangingPunct="1">
              <a:buFont typeface="Wingdings" charset="0"/>
              <a:buNone/>
            </a:pPr>
            <a:r>
              <a:rPr lang="en-US" sz="2000">
                <a:solidFill>
                  <a:srgbClr val="008000"/>
                </a:solidFill>
                <a:sym typeface="Wingdings" charset="0"/>
              </a:rPr>
              <a:t>Exploitation!!!</a:t>
            </a:r>
          </a:p>
        </p:txBody>
      </p:sp>
      <p:sp>
        <p:nvSpPr>
          <p:cNvPr id="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820150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u="sng" dirty="0" smtClean="0">
                <a:solidFill>
                  <a:srgbClr val="FF0000"/>
                </a:solidFill>
                <a:cs typeface="+mj-cs"/>
              </a:rPr>
              <a:t>HL-LHC Upgrade Ingredients: Triplet Aperture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85825"/>
            <a:ext cx="9067800" cy="30480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GB" sz="2800" dirty="0" smtClean="0"/>
              <a:t>LHC triplet: 210 T/m, 70 mm coil aperture</a:t>
            </a:r>
          </a:p>
          <a:p>
            <a:pPr marL="0" indent="0">
              <a:spcBef>
                <a:spcPts val="0"/>
              </a:spcBef>
              <a:buFont typeface="Wingdings" charset="0"/>
              <a:buNone/>
              <a:defRPr/>
            </a:pPr>
            <a:r>
              <a:rPr lang="en-GB" sz="2800" dirty="0">
                <a:sym typeface="Wingdings"/>
              </a:rPr>
              <a:t> </a:t>
            </a:r>
            <a:r>
              <a:rPr lang="en-GB" sz="2800" dirty="0" smtClean="0">
                <a:sym typeface="Wingdings"/>
              </a:rPr>
              <a:t>  </a:t>
            </a:r>
            <a:r>
              <a:rPr lang="en-GB" sz="2400" dirty="0" smtClean="0">
                <a:solidFill>
                  <a:srgbClr val="FF0000"/>
                </a:solidFill>
                <a:sym typeface="Wingdings"/>
              </a:rPr>
              <a:t> ca. 8 T @ coil (limit of </a:t>
            </a:r>
            <a:r>
              <a:rPr lang="en-GB" sz="2400" dirty="0" err="1" smtClean="0">
                <a:solidFill>
                  <a:srgbClr val="FF0000"/>
                </a:solidFill>
                <a:sym typeface="Wingdings"/>
              </a:rPr>
              <a:t>NbTi</a:t>
            </a:r>
            <a:r>
              <a:rPr lang="en-GB" sz="2400" dirty="0" smtClean="0">
                <a:solidFill>
                  <a:srgbClr val="FF0000"/>
                </a:solidFill>
                <a:sym typeface="Wingdings"/>
              </a:rPr>
              <a:t> technology)</a:t>
            </a:r>
          </a:p>
          <a:p>
            <a:pPr marL="0" indent="0">
              <a:spcBef>
                <a:spcPts val="0"/>
              </a:spcBef>
              <a:buFont typeface="Wingdings" charset="0"/>
              <a:buNone/>
              <a:defRPr/>
            </a:pPr>
            <a:r>
              <a:rPr lang="en-GB" sz="2400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GB" sz="2400" dirty="0" smtClean="0">
                <a:solidFill>
                  <a:srgbClr val="FF0000"/>
                </a:solidFill>
                <a:sym typeface="Wingdings"/>
              </a:rPr>
              <a:t>  </a:t>
            </a:r>
            <a:r>
              <a:rPr lang="en-GB" sz="2400" dirty="0" smtClean="0">
                <a:solidFill>
                  <a:srgbClr val="008000"/>
                </a:solidFill>
                <a:sym typeface="Wingdings"/>
              </a:rPr>
              <a:t> 1.8 K cooling with superfluid He (thermal conductivity)</a:t>
            </a:r>
          </a:p>
          <a:p>
            <a:pPr marL="0" indent="0">
              <a:spcBef>
                <a:spcPts val="0"/>
              </a:spcBef>
              <a:buFont typeface="Wingdings" charset="0"/>
              <a:buNone/>
              <a:defRPr/>
            </a:pPr>
            <a:r>
              <a:rPr lang="en-GB" sz="2400" dirty="0">
                <a:solidFill>
                  <a:srgbClr val="008000"/>
                </a:solidFill>
                <a:sym typeface="Wingdings"/>
              </a:rPr>
              <a:t> </a:t>
            </a:r>
            <a:r>
              <a:rPr lang="en-GB" sz="2400" dirty="0" smtClean="0">
                <a:solidFill>
                  <a:srgbClr val="008000"/>
                </a:solidFill>
                <a:sym typeface="Wingdings"/>
              </a:rPr>
              <a:t>   critical current density of 2.75 kA / mm</a:t>
            </a:r>
            <a:r>
              <a:rPr lang="en-GB" sz="2400" baseline="30000" dirty="0" smtClean="0">
                <a:solidFill>
                  <a:srgbClr val="008000"/>
                </a:solidFill>
                <a:sym typeface="Wingdings"/>
              </a:rPr>
              <a:t>2</a:t>
            </a:r>
            <a:endParaRPr lang="en-GB" sz="2400" baseline="30000" dirty="0" smtClean="0">
              <a:solidFill>
                <a:srgbClr val="008000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en-GB" sz="2400" dirty="0" smtClean="0"/>
              <a:t>At limit of </a:t>
            </a:r>
            <a:r>
              <a:rPr lang="en-GB" sz="2400" dirty="0" err="1" smtClean="0"/>
              <a:t>NbTi</a:t>
            </a:r>
            <a:r>
              <a:rPr lang="en-GB" sz="2400" dirty="0" smtClean="0"/>
              <a:t> technology </a:t>
            </a:r>
            <a:r>
              <a:rPr lang="en-GB" sz="2000" dirty="0" smtClean="0"/>
              <a:t>(HERA &amp; </a:t>
            </a:r>
            <a:r>
              <a:rPr lang="en-GB" sz="2000" dirty="0" err="1" smtClean="0"/>
              <a:t>Tevatron</a:t>
            </a:r>
            <a:r>
              <a:rPr lang="en-GB" sz="2000" dirty="0" smtClean="0"/>
              <a:t> ca. 5 T @ 2kA/mm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)</a:t>
            </a:r>
            <a:r>
              <a:rPr lang="en-GB" sz="2800" dirty="0" smtClean="0"/>
              <a:t>!!!</a:t>
            </a:r>
          </a:p>
          <a:p>
            <a:pPr lvl="1">
              <a:defRPr/>
            </a:pP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114800" y="2982913"/>
            <a:ext cx="49530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LHC Production in collaboration with USA and KEK</a:t>
            </a:r>
          </a:p>
        </p:txBody>
      </p:sp>
      <p:pic>
        <p:nvPicPr>
          <p:cNvPr id="75779" name="Picture 18" descr="critical-surfa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357563"/>
            <a:ext cx="44196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 flipH="1" flipV="1">
            <a:off x="6400800" y="5257800"/>
            <a:ext cx="762000" cy="228600"/>
          </a:xfrm>
          <a:prstGeom prst="line">
            <a:avLst/>
          </a:prstGeom>
          <a:ln w="3810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7162800" y="5486400"/>
            <a:ext cx="0" cy="381000"/>
          </a:xfrm>
          <a:prstGeom prst="line">
            <a:avLst/>
          </a:prstGeom>
          <a:ln w="3810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6553200" y="5257800"/>
            <a:ext cx="685800" cy="790575"/>
          </a:xfrm>
          <a:custGeom>
            <a:avLst/>
            <a:gdLst>
              <a:gd name="connsiteX0" fmla="*/ 712730 w 712730"/>
              <a:gd name="connsiteY0" fmla="*/ 0 h 790435"/>
              <a:gd name="connsiteX1" fmla="*/ 518349 w 712730"/>
              <a:gd name="connsiteY1" fmla="*/ 259159 h 790435"/>
              <a:gd name="connsiteX2" fmla="*/ 298051 w 712730"/>
              <a:gd name="connsiteY2" fmla="*/ 557192 h 790435"/>
              <a:gd name="connsiteX3" fmla="*/ 0 w 712730"/>
              <a:gd name="connsiteY3" fmla="*/ 790435 h 7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2730" h="790435">
                <a:moveTo>
                  <a:pt x="712730" y="0"/>
                </a:moveTo>
                <a:lnTo>
                  <a:pt x="518349" y="259159"/>
                </a:lnTo>
                <a:cubicBezTo>
                  <a:pt x="449236" y="352024"/>
                  <a:pt x="384442" y="468646"/>
                  <a:pt x="298051" y="557192"/>
                </a:cubicBezTo>
                <a:cubicBezTo>
                  <a:pt x="211659" y="645738"/>
                  <a:pt x="0" y="790435"/>
                  <a:pt x="0" y="790435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" name="Picture 1" descr="Screen Shot 2013-07-10 at 9.11.2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3163888"/>
            <a:ext cx="2981325" cy="323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3284538"/>
            <a:ext cx="416242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658225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u="sng" dirty="0" smtClean="0">
                <a:solidFill>
                  <a:srgbClr val="FF0000"/>
                </a:solidFill>
                <a:cs typeface="+mj-cs"/>
              </a:rPr>
              <a:t>HL-LHC Upgrade Ingredients: Triplet Magnets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046" descr="synchrotr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388" y="1931988"/>
            <a:ext cx="7110412" cy="401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46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52425" y="188913"/>
            <a:ext cx="8486775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 smtClean="0">
                <a:solidFill>
                  <a:srgbClr val="FF0000"/>
                </a:solidFill>
                <a:cs typeface="+mj-cs"/>
              </a:rPr>
              <a:t>Introduction: the LHC is a Synchrotron</a:t>
            </a:r>
            <a:endParaRPr lang="en-US" sz="4400" u="sng" smtClean="0">
              <a:solidFill>
                <a:srgbClr val="FF0000"/>
              </a:solidFill>
              <a:cs typeface="+mj-cs"/>
            </a:endParaRPr>
          </a:p>
        </p:txBody>
      </p:sp>
      <p:sp>
        <p:nvSpPr>
          <p:cNvPr id="1264643" name="Rectangle 1027"/>
          <p:cNvSpPr>
            <a:spLocks noChangeArrowheads="1"/>
          </p:cNvSpPr>
          <p:nvPr/>
        </p:nvSpPr>
        <p:spPr bwMode="auto">
          <a:xfrm>
            <a:off x="457200" y="129540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64646" name="Text Box 1030"/>
          <p:cNvSpPr txBox="1">
            <a:spLocks noChangeArrowheads="1"/>
          </p:cNvSpPr>
          <p:nvPr/>
        </p:nvSpPr>
        <p:spPr bwMode="auto">
          <a:xfrm>
            <a:off x="1069975" y="1143000"/>
            <a:ext cx="1947863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R = constant: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  <p:sp>
        <p:nvSpPr>
          <p:cNvPr id="1264647" name="Text Box 1031"/>
          <p:cNvSpPr txBox="1">
            <a:spLocks noChangeArrowheads="1"/>
          </p:cNvSpPr>
          <p:nvPr/>
        </p:nvSpPr>
        <p:spPr bwMode="auto">
          <a:xfrm>
            <a:off x="304800" y="1873250"/>
            <a:ext cx="2895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FF0000"/>
                </a:solidFill>
                <a:cs typeface="+mn-cs"/>
              </a:rPr>
              <a:t>v = c</a:t>
            </a:r>
            <a:r>
              <a:rPr lang="en-US" sz="2600">
                <a:solidFill>
                  <a:srgbClr val="3333CC"/>
                </a:solidFill>
                <a:cs typeface="+mn-cs"/>
              </a:rPr>
              <a:t>         </a:t>
            </a:r>
            <a:r>
              <a:rPr lang="en-US" sz="2600">
                <a:solidFill>
                  <a:schemeClr val="tx2"/>
                </a:solidFill>
                <a:cs typeface="+mn-cs"/>
              </a:rPr>
              <a:t>   B      </a:t>
            </a:r>
            <a:r>
              <a:rPr lang="en-US" sz="2600">
                <a:solidFill>
                  <a:schemeClr val="tx2"/>
                </a:solidFill>
                <a:latin typeface="Symbol" charset="0"/>
                <a:cs typeface="+mn-cs"/>
                <a:sym typeface="Symbol" charset="0"/>
              </a:rPr>
              <a:t></a:t>
            </a:r>
            <a:r>
              <a:rPr lang="en-US" sz="2600">
                <a:solidFill>
                  <a:schemeClr val="tx2"/>
                </a:solidFill>
                <a:cs typeface="+mn-cs"/>
              </a:rPr>
              <a:t> 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  <p:sp>
        <p:nvSpPr>
          <p:cNvPr id="1264651" name="Text Box 1035"/>
          <p:cNvSpPr txBox="1">
            <a:spLocks noChangeArrowheads="1"/>
          </p:cNvSpPr>
          <p:nvPr/>
        </p:nvSpPr>
        <p:spPr bwMode="auto">
          <a:xfrm>
            <a:off x="304800" y="5607050"/>
            <a:ext cx="37592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LHC / LEP: </a:t>
            </a:r>
            <a:r>
              <a:rPr lang="en-US" sz="2600">
                <a:solidFill>
                  <a:schemeClr val="tx1"/>
                </a:solidFill>
                <a:latin typeface="Symbol" charset="0"/>
                <a:cs typeface="+mn-cs"/>
                <a:sym typeface="Symbol" charset="0"/>
              </a:rPr>
              <a:t></a:t>
            </a:r>
            <a:r>
              <a:rPr lang="en-US" sz="2600" baseline="-25000">
                <a:solidFill>
                  <a:schemeClr val="tx1"/>
                </a:solidFill>
                <a:cs typeface="+mn-cs"/>
              </a:rPr>
              <a:t>0</a:t>
            </a:r>
            <a:r>
              <a:rPr lang="en-US" sz="2600">
                <a:solidFill>
                  <a:schemeClr val="tx1"/>
                </a:solidFill>
                <a:cs typeface="+mn-cs"/>
              </a:rPr>
              <a:t> = 11.3 kHz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  <p:sp>
        <p:nvSpPr>
          <p:cNvPr id="1264653" name="Line 1037"/>
          <p:cNvSpPr>
            <a:spLocks noChangeShapeType="1"/>
          </p:cNvSpPr>
          <p:nvPr/>
        </p:nvSpPr>
        <p:spPr bwMode="auto">
          <a:xfrm>
            <a:off x="1371600" y="2133600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aphicFrame>
        <p:nvGraphicFramePr>
          <p:cNvPr id="15368" name="Object 1043"/>
          <p:cNvGraphicFramePr>
            <a:graphicFrameLocks noChangeAspect="1"/>
          </p:cNvGraphicFramePr>
          <p:nvPr/>
        </p:nvGraphicFramePr>
        <p:xfrm>
          <a:off x="152400" y="4267200"/>
          <a:ext cx="1666875" cy="903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2" name="Equation" r:id="rId5" imgW="749300" imgH="406400" progId="Equation.3">
                  <p:embed/>
                </p:oleObj>
              </mc:Choice>
              <mc:Fallback>
                <p:oleObj name="Equation" r:id="rId5" imgW="749300" imgH="406400" progId="Equation.3">
                  <p:embed/>
                  <p:pic>
                    <p:nvPicPr>
                      <p:cNvPr id="0" name="Object 10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4267200"/>
                        <a:ext cx="1666875" cy="903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9" name="Object 1044"/>
          <p:cNvGraphicFramePr>
            <a:graphicFrameLocks noChangeAspect="1"/>
          </p:cNvGraphicFramePr>
          <p:nvPr/>
        </p:nvGraphicFramePr>
        <p:xfrm>
          <a:off x="4818063" y="979488"/>
          <a:ext cx="1808162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3" name="Equation" r:id="rId7" imgW="812800" imgH="393700" progId="Equation.3">
                  <p:embed/>
                </p:oleObj>
              </mc:Choice>
              <mc:Fallback>
                <p:oleObj name="Equation" r:id="rId7" imgW="812800" imgH="393700" progId="Equation.3">
                  <p:embed/>
                  <p:pic>
                    <p:nvPicPr>
                      <p:cNvPr id="0" name="Object 10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8063" y="979488"/>
                        <a:ext cx="1808162" cy="874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64661" name="Freeform 1045"/>
          <p:cNvSpPr>
            <a:spLocks/>
          </p:cNvSpPr>
          <p:nvPr/>
        </p:nvSpPr>
        <p:spPr bwMode="auto">
          <a:xfrm>
            <a:off x="2362200" y="2057400"/>
            <a:ext cx="279400" cy="152400"/>
          </a:xfrm>
          <a:custGeom>
            <a:avLst/>
            <a:gdLst>
              <a:gd name="T0" fmla="*/ 224 w 224"/>
              <a:gd name="T1" fmla="*/ 0 h 144"/>
              <a:gd name="T2" fmla="*/ 32 w 224"/>
              <a:gd name="T3" fmla="*/ 144 h 144"/>
              <a:gd name="T4" fmla="*/ 32 w 224"/>
              <a:gd name="T5" fmla="*/ 0 h 144"/>
              <a:gd name="T6" fmla="*/ 224 w 224"/>
              <a:gd name="T7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4" h="144">
                <a:moveTo>
                  <a:pt x="224" y="0"/>
                </a:moveTo>
                <a:cubicBezTo>
                  <a:pt x="144" y="72"/>
                  <a:pt x="64" y="144"/>
                  <a:pt x="32" y="144"/>
                </a:cubicBezTo>
                <a:cubicBezTo>
                  <a:pt x="0" y="144"/>
                  <a:pt x="0" y="0"/>
                  <a:pt x="32" y="0"/>
                </a:cubicBezTo>
                <a:cubicBezTo>
                  <a:pt x="64" y="0"/>
                  <a:pt x="144" y="72"/>
                  <a:pt x="224" y="144"/>
                </a:cubicBezTo>
              </a:path>
            </a:pathLst>
          </a:custGeom>
          <a:solidFill>
            <a:srgbClr val="27551F">
              <a:alpha val="0"/>
            </a:srgbClr>
          </a:solidFill>
          <a:ln w="28575" cap="flat" cmpd="sng">
            <a:solidFill>
              <a:srgbClr val="27551F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50825" y="3644900"/>
            <a:ext cx="7405688" cy="15700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endParaRPr lang="en-US">
              <a:solidFill>
                <a:srgbClr val="800000"/>
              </a:solidFill>
            </a:endParaRPr>
          </a:p>
          <a:p>
            <a:r>
              <a:rPr lang="en-US">
                <a:solidFill>
                  <a:srgbClr val="800000"/>
                </a:solidFill>
              </a:rPr>
              <a:t>More details in the lecture on Accelerators by Verena Kain </a:t>
            </a:r>
          </a:p>
          <a:p>
            <a:r>
              <a:rPr lang="en-US">
                <a:solidFill>
                  <a:srgbClr val="800000"/>
                </a:solidFill>
              </a:rPr>
              <a:t>in the first week</a:t>
            </a:r>
          </a:p>
          <a:p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488" y="381000"/>
            <a:ext cx="5026025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495800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5791200" cy="1447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000" dirty="0" smtClean="0"/>
              <a:t>LHC triplet: </a:t>
            </a:r>
          </a:p>
          <a:p>
            <a:pPr marL="0" indent="0">
              <a:buFont typeface="Wingdings" charset="0"/>
              <a:buNone/>
              <a:defRPr/>
            </a:pPr>
            <a:r>
              <a:rPr lang="en-GB" sz="2000" dirty="0"/>
              <a:t> </a:t>
            </a:r>
            <a:r>
              <a:rPr lang="en-GB" sz="2000" dirty="0" smtClean="0"/>
              <a:t>  </a:t>
            </a:r>
            <a:r>
              <a:rPr lang="en-GB" sz="2200" dirty="0" smtClean="0">
                <a:latin typeface="Calibri"/>
                <a:cs typeface="Calibri"/>
              </a:rPr>
              <a:t>210 T/m, 70 mm bore aperture</a:t>
            </a:r>
          </a:p>
          <a:p>
            <a:pPr marL="0" indent="0">
              <a:buFont typeface="Wingdings" charset="0"/>
              <a:buNone/>
              <a:defRPr/>
            </a:pPr>
            <a:r>
              <a:rPr lang="en-GB" sz="2200" dirty="0">
                <a:latin typeface="Calibri"/>
                <a:cs typeface="Calibri"/>
                <a:sym typeface="Wingdings"/>
              </a:rPr>
              <a:t> </a:t>
            </a:r>
            <a:r>
              <a:rPr lang="en-GB" sz="2200" dirty="0" smtClean="0">
                <a:latin typeface="Calibri"/>
                <a:cs typeface="Calibri"/>
                <a:sym typeface="Wingdings"/>
              </a:rPr>
              <a:t>   8 T @ coil (limit of </a:t>
            </a:r>
            <a:r>
              <a:rPr lang="en-GB" sz="2200" dirty="0" err="1" smtClean="0">
                <a:latin typeface="Calibri"/>
                <a:cs typeface="Calibri"/>
                <a:sym typeface="Wingdings"/>
              </a:rPr>
              <a:t>NbTi</a:t>
            </a:r>
            <a:r>
              <a:rPr lang="en-GB" sz="2200" dirty="0" smtClean="0">
                <a:latin typeface="Calibri"/>
                <a:cs typeface="Calibri"/>
                <a:sym typeface="Wingdings"/>
              </a:rPr>
              <a:t> tech.)</a:t>
            </a:r>
            <a:endParaRPr lang="en-GB" sz="2200" dirty="0" smtClean="0">
              <a:latin typeface="Calibri"/>
              <a:cs typeface="Calibri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859463" y="8382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859463" y="838200"/>
            <a:ext cx="152400" cy="152400"/>
          </a:xfrm>
          <a:prstGeom prst="ellipse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51500" y="468313"/>
            <a:ext cx="59690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1.8K</a:t>
            </a:r>
          </a:p>
        </p:txBody>
      </p:sp>
      <p:sp>
        <p:nvSpPr>
          <p:cNvPr id="22" name="Oval 21"/>
          <p:cNvSpPr/>
          <p:nvPr/>
        </p:nvSpPr>
        <p:spPr>
          <a:xfrm>
            <a:off x="6435725" y="8382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6435725" y="838200"/>
            <a:ext cx="152400" cy="152400"/>
          </a:xfrm>
          <a:prstGeom prst="ellipse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6135688" y="990600"/>
            <a:ext cx="381000" cy="304800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613525" y="968375"/>
            <a:ext cx="838200" cy="403225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7515225" y="9144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7443788" y="1066800"/>
            <a:ext cx="152400" cy="228600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5927725" y="990600"/>
            <a:ext cx="228600" cy="304800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740650" y="900113"/>
            <a:ext cx="50482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???</a:t>
            </a:r>
          </a:p>
        </p:txBody>
      </p:sp>
      <p:sp>
        <p:nvSpPr>
          <p:cNvPr id="14352" name="Rectangle 14351"/>
          <p:cNvSpPr/>
          <p:nvPr/>
        </p:nvSpPr>
        <p:spPr>
          <a:xfrm>
            <a:off x="4876800" y="2895600"/>
            <a:ext cx="2286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638800" y="2438400"/>
            <a:ext cx="1524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029200" y="4714875"/>
            <a:ext cx="1676400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US-LARP MQXF magnet design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Based on Nb</a:t>
            </a:r>
            <a:r>
              <a:rPr lang="en-US" sz="1800" b="1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</a:t>
            </a:r>
            <a:r>
              <a:rPr lang="en-US" sz="18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Sn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technology</a:t>
            </a:r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0" y="4038600"/>
            <a:ext cx="5791200" cy="2057400"/>
          </a:xfrm>
          <a:prstGeom prst="rect">
            <a:avLst/>
          </a:prstGeom>
        </p:spPr>
        <p:txBody>
          <a:bodyPr tIns="0" bIns="0">
            <a:normAutofit fontScale="55000" lnSpcReduction="200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fontAlgn="auto">
              <a:spcAft>
                <a:spcPts val="0"/>
              </a:spcAft>
              <a:defRPr/>
            </a:pP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Requires Nb</a:t>
            </a:r>
            <a:r>
              <a:rPr lang="en-GB" sz="4000" baseline="-25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3</a:t>
            </a: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Sn technology</a:t>
            </a:r>
          </a:p>
          <a:p>
            <a:pPr marL="228600" lvl="1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  <a:sym typeface="Wingdings"/>
              </a:rPr>
              <a:t>    ceramic type material (fragile)</a:t>
            </a:r>
            <a:endParaRPr lang="en-GB" sz="4000" dirty="0" smtClean="0">
              <a:solidFill>
                <a:prstClr val="black">
                  <a:lumMod val="75000"/>
                  <a:lumOff val="25000"/>
                </a:prstClr>
              </a:solidFill>
              <a:effectLst>
                <a:outerShdw blurRad="63500" dist="63500" dir="2700000" algn="tl" rotWithShape="0">
                  <a:prstClr val="white">
                    <a:lumMod val="75000"/>
                    <a:alpha val="50000"/>
                  </a:prstClr>
                </a:outerShdw>
              </a:effectLst>
              <a:latin typeface="Calibri"/>
            </a:endParaRPr>
          </a:p>
          <a:p>
            <a:pPr marL="228600" lvl="1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   </a:t>
            </a: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  <a:sym typeface="Wingdings"/>
              </a:rPr>
              <a:t> ca. 25 year development of a </a:t>
            </a:r>
          </a:p>
          <a:p>
            <a:pPr marL="228600" lvl="1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  <a:sym typeface="Wingdings"/>
              </a:rPr>
              <a:t>         new magnet technology!</a:t>
            </a:r>
            <a:endParaRPr lang="en-GB" sz="4000" dirty="0" smtClean="0">
              <a:solidFill>
                <a:prstClr val="black">
                  <a:lumMod val="75000"/>
                  <a:lumOff val="25000"/>
                </a:prstClr>
              </a:solidFill>
              <a:effectLst>
                <a:outerShdw blurRad="63500" dist="63500" dir="2700000" algn="tl" rotWithShape="0">
                  <a:prstClr val="white">
                    <a:lumMod val="75000"/>
                    <a:alpha val="50000"/>
                  </a:prstClr>
                </a:outerShdw>
              </a:effectLst>
              <a:latin typeface="Calibri"/>
            </a:endParaRPr>
          </a:p>
          <a:p>
            <a:pPr lvl="1" fontAlgn="auto">
              <a:spcAft>
                <a:spcPts val="0"/>
              </a:spcAft>
              <a:defRPr/>
            </a:pP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US-LARP – CERN collaboration</a:t>
            </a:r>
          </a:p>
          <a:p>
            <a:pPr fontAlgn="auto">
              <a:spcAft>
                <a:spcPts val="0"/>
              </a:spcAft>
              <a:defRPr/>
            </a:pPr>
            <a:endParaRPr lang="en-GB" sz="2800" dirty="0" smtClean="0">
              <a:solidFill>
                <a:prstClr val="black">
                  <a:lumMod val="75000"/>
                  <a:lumOff val="25000"/>
                </a:prstClr>
              </a:solidFill>
              <a:effectLst>
                <a:outerShdw blurRad="63500" dist="63500" dir="2700000" algn="tl" rotWithShape="0">
                  <a:prstClr val="white">
                    <a:lumMod val="75000"/>
                    <a:alpha val="50000"/>
                  </a:prstClr>
                </a:outerShdw>
              </a:effectLst>
              <a:latin typeface="Calibri"/>
            </a:endParaRPr>
          </a:p>
          <a:p>
            <a:pPr lvl="1" fontAlgn="auto">
              <a:spcAft>
                <a:spcPts val="0"/>
              </a:spcAft>
              <a:defRPr/>
            </a:pPr>
            <a:endParaRPr lang="en-GB" sz="2800" dirty="0">
              <a:solidFill>
                <a:prstClr val="black">
                  <a:lumMod val="75000"/>
                  <a:lumOff val="25000"/>
                </a:prstClr>
              </a:solidFill>
              <a:effectLst>
                <a:outerShdw blurRad="63500" dist="63500" dir="2700000" algn="tl" rotWithShape="0">
                  <a:prstClr val="white">
                    <a:lumMod val="75000"/>
                    <a:alpha val="50000"/>
                  </a:prstClr>
                </a:outerShdw>
              </a:effectLst>
              <a:latin typeface="Calibri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0" y="2276475"/>
            <a:ext cx="5791200" cy="1752600"/>
          </a:xfrm>
          <a:prstGeom prst="rect">
            <a:avLst/>
          </a:prstGeom>
        </p:spPr>
        <p:txBody>
          <a:bodyPr tIns="0" bIns="0">
            <a:normAutofit fontScale="62500" lnSpcReduction="200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rgbClr val="0000FF"/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HL-LHC triplet: 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  140 T/m, 150 mm coil aperture 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	                 (</a:t>
            </a: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Symbol" charset="2"/>
                <a:cs typeface="Symbol" charset="2"/>
              </a:rPr>
              <a:t>b</a:t>
            </a:r>
            <a:r>
              <a:rPr lang="en-GB" sz="4000" baseline="30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*</a:t>
            </a: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</a:rPr>
              <a:t> and crossing angle)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GB" sz="4000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  <a:sym typeface="Wingdings"/>
              </a:rPr>
              <a:t>   </a:t>
            </a:r>
            <a:r>
              <a:rPr lang="en-GB" sz="4000" dirty="0" smtClean="0">
                <a:solidFill>
                  <a:srgbClr val="FF0000"/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  <a:latin typeface="Calibri"/>
                <a:sym typeface="Wingdings"/>
              </a:rPr>
              <a:t> ca. 12 T @ coil</a:t>
            </a:r>
            <a:endParaRPr lang="en-GB" sz="4000" dirty="0" smtClean="0">
              <a:solidFill>
                <a:srgbClr val="FF0000"/>
              </a:solidFill>
              <a:effectLst>
                <a:outerShdw blurRad="63500" dist="63500" dir="2700000" algn="tl" rotWithShape="0">
                  <a:prstClr val="white">
                    <a:lumMod val="75000"/>
                    <a:alpha val="50000"/>
                  </a:prstClr>
                </a:outerShdw>
              </a:effectLst>
              <a:latin typeface="Calibri"/>
            </a:endParaRPr>
          </a:p>
          <a:p>
            <a:pPr fontAlgn="auto">
              <a:spcAft>
                <a:spcPts val="0"/>
              </a:spcAft>
              <a:defRPr/>
            </a:pPr>
            <a:endParaRPr lang="en-GB" sz="2800" dirty="0" smtClean="0">
              <a:solidFill>
                <a:prstClr val="black">
                  <a:lumMod val="75000"/>
                  <a:lumOff val="25000"/>
                </a:prstClr>
              </a:solidFill>
              <a:effectLst>
                <a:outerShdw blurRad="63500" dist="63500" dir="2700000" algn="tl" rotWithShape="0">
                  <a:prstClr val="white">
                    <a:lumMod val="75000"/>
                    <a:alpha val="50000"/>
                  </a:prstClr>
                </a:outerShdw>
              </a:effectLst>
              <a:latin typeface="Calibri"/>
            </a:endParaRPr>
          </a:p>
          <a:p>
            <a:pPr lvl="1" fontAlgn="auto">
              <a:spcAft>
                <a:spcPts val="0"/>
              </a:spcAft>
              <a:defRPr/>
            </a:pPr>
            <a:endParaRPr lang="en-GB" sz="2800" dirty="0">
              <a:solidFill>
                <a:prstClr val="black">
                  <a:lumMod val="75000"/>
                  <a:lumOff val="25000"/>
                </a:prstClr>
              </a:solidFill>
              <a:effectLst>
                <a:outerShdw blurRad="63500" dist="63500" dir="2700000" algn="tl" rotWithShape="0">
                  <a:prstClr val="white">
                    <a:lumMod val="75000"/>
                    <a:alpha val="50000"/>
                  </a:prstClr>
                </a:outerShdw>
              </a:effectLst>
              <a:latin typeface="Calibri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5049838" y="492125"/>
            <a:ext cx="1322387" cy="2022475"/>
          </a:xfrm>
          <a:custGeom>
            <a:avLst/>
            <a:gdLst>
              <a:gd name="connsiteX0" fmla="*/ 1321790 w 1321790"/>
              <a:gd name="connsiteY0" fmla="*/ 2021442 h 2021442"/>
              <a:gd name="connsiteX1" fmla="*/ 1244038 w 1321790"/>
              <a:gd name="connsiteY1" fmla="*/ 1308754 h 2021442"/>
              <a:gd name="connsiteX2" fmla="*/ 1036698 w 1321790"/>
              <a:gd name="connsiteY2" fmla="*/ 842268 h 2021442"/>
              <a:gd name="connsiteX3" fmla="*/ 816400 w 1321790"/>
              <a:gd name="connsiteY3" fmla="*/ 609025 h 2021442"/>
              <a:gd name="connsiteX4" fmla="*/ 596101 w 1321790"/>
              <a:gd name="connsiteY4" fmla="*/ 531277 h 2021442"/>
              <a:gd name="connsiteX5" fmla="*/ 349886 w 1321790"/>
              <a:gd name="connsiteY5" fmla="*/ 388739 h 2021442"/>
              <a:gd name="connsiteX6" fmla="*/ 155505 w 1321790"/>
              <a:gd name="connsiteY6" fmla="*/ 207328 h 2021442"/>
              <a:gd name="connsiteX7" fmla="*/ 0 w 1321790"/>
              <a:gd name="connsiteY7" fmla="*/ 0 h 2021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21790" h="2021442">
                <a:moveTo>
                  <a:pt x="1321790" y="2021442"/>
                </a:moveTo>
                <a:cubicBezTo>
                  <a:pt x="1306671" y="1763362"/>
                  <a:pt x="1291553" y="1505283"/>
                  <a:pt x="1244038" y="1308754"/>
                </a:cubicBezTo>
                <a:cubicBezTo>
                  <a:pt x="1196523" y="1112225"/>
                  <a:pt x="1107971" y="958889"/>
                  <a:pt x="1036698" y="842268"/>
                </a:cubicBezTo>
                <a:cubicBezTo>
                  <a:pt x="965425" y="725646"/>
                  <a:pt x="889833" y="660857"/>
                  <a:pt x="816400" y="609025"/>
                </a:cubicBezTo>
                <a:cubicBezTo>
                  <a:pt x="742967" y="557193"/>
                  <a:pt x="673853" y="567991"/>
                  <a:pt x="596101" y="531277"/>
                </a:cubicBezTo>
                <a:cubicBezTo>
                  <a:pt x="518349" y="494563"/>
                  <a:pt x="423319" y="442730"/>
                  <a:pt x="349886" y="388739"/>
                </a:cubicBezTo>
                <a:cubicBezTo>
                  <a:pt x="276453" y="334747"/>
                  <a:pt x="213819" y="272118"/>
                  <a:pt x="155505" y="207328"/>
                </a:cubicBezTo>
                <a:lnTo>
                  <a:pt x="0" y="0"/>
                </a:lnTo>
              </a:path>
            </a:pathLst>
          </a:custGeom>
          <a:ln w="34925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5076825" y="504825"/>
            <a:ext cx="2967038" cy="2695575"/>
          </a:xfrm>
          <a:custGeom>
            <a:avLst/>
            <a:gdLst>
              <a:gd name="connsiteX0" fmla="*/ 2967548 w 2967548"/>
              <a:gd name="connsiteY0" fmla="*/ 2695256 h 2695256"/>
              <a:gd name="connsiteX1" fmla="*/ 2876837 w 2967548"/>
              <a:gd name="connsiteY1" fmla="*/ 2293559 h 2695256"/>
              <a:gd name="connsiteX2" fmla="*/ 2708373 w 2967548"/>
              <a:gd name="connsiteY2" fmla="*/ 1529040 h 2695256"/>
              <a:gd name="connsiteX3" fmla="*/ 2475116 w 2967548"/>
              <a:gd name="connsiteY3" fmla="*/ 971847 h 2695256"/>
              <a:gd name="connsiteX4" fmla="*/ 2241859 w 2967548"/>
              <a:gd name="connsiteY4" fmla="*/ 712688 h 2695256"/>
              <a:gd name="connsiteX5" fmla="*/ 1788304 w 2967548"/>
              <a:gd name="connsiteY5" fmla="*/ 479445 h 2695256"/>
              <a:gd name="connsiteX6" fmla="*/ 1619841 w 2967548"/>
              <a:gd name="connsiteY6" fmla="*/ 440571 h 2695256"/>
              <a:gd name="connsiteX7" fmla="*/ 1088533 w 2967548"/>
              <a:gd name="connsiteY7" fmla="*/ 362823 h 2695256"/>
              <a:gd name="connsiteX8" fmla="*/ 738647 w 2967548"/>
              <a:gd name="connsiteY8" fmla="*/ 285076 h 2695256"/>
              <a:gd name="connsiteX9" fmla="*/ 336927 w 2967548"/>
              <a:gd name="connsiteY9" fmla="*/ 181412 h 2695256"/>
              <a:gd name="connsiteX10" fmla="*/ 0 w 2967548"/>
              <a:gd name="connsiteY10" fmla="*/ 0 h 2695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7548" h="2695256">
                <a:moveTo>
                  <a:pt x="2967548" y="2695256"/>
                </a:moveTo>
                <a:cubicBezTo>
                  <a:pt x="2943790" y="2591592"/>
                  <a:pt x="2920033" y="2487928"/>
                  <a:pt x="2876837" y="2293559"/>
                </a:cubicBezTo>
                <a:cubicBezTo>
                  <a:pt x="2833641" y="2099190"/>
                  <a:pt x="2775326" y="1749325"/>
                  <a:pt x="2708373" y="1529040"/>
                </a:cubicBezTo>
                <a:cubicBezTo>
                  <a:pt x="2641420" y="1308755"/>
                  <a:pt x="2552868" y="1107906"/>
                  <a:pt x="2475116" y="971847"/>
                </a:cubicBezTo>
                <a:cubicBezTo>
                  <a:pt x="2397364" y="835788"/>
                  <a:pt x="2356328" y="794755"/>
                  <a:pt x="2241859" y="712688"/>
                </a:cubicBezTo>
                <a:cubicBezTo>
                  <a:pt x="2127390" y="630621"/>
                  <a:pt x="1891974" y="524798"/>
                  <a:pt x="1788304" y="479445"/>
                </a:cubicBezTo>
                <a:cubicBezTo>
                  <a:pt x="1684634" y="434092"/>
                  <a:pt x="1736469" y="460008"/>
                  <a:pt x="1619841" y="440571"/>
                </a:cubicBezTo>
                <a:cubicBezTo>
                  <a:pt x="1503212" y="421134"/>
                  <a:pt x="1235399" y="388739"/>
                  <a:pt x="1088533" y="362823"/>
                </a:cubicBezTo>
                <a:cubicBezTo>
                  <a:pt x="941667" y="336907"/>
                  <a:pt x="863915" y="315311"/>
                  <a:pt x="738647" y="285076"/>
                </a:cubicBezTo>
                <a:cubicBezTo>
                  <a:pt x="613379" y="254841"/>
                  <a:pt x="460035" y="228925"/>
                  <a:pt x="336927" y="181412"/>
                </a:cubicBezTo>
                <a:lnTo>
                  <a:pt x="0" y="0"/>
                </a:lnTo>
              </a:path>
            </a:pathLst>
          </a:custGeom>
          <a:ln w="34925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827088" y="1916113"/>
            <a:ext cx="7705725" cy="3232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lIns="91369" tIns="45685" rIns="91369" bIns="45685">
            <a:spAutoFit/>
          </a:bodyPr>
          <a:lstStyle/>
          <a:p>
            <a:pPr algn="l" eaLnBrk="1" hangingPunct="1">
              <a:buFont typeface="Wingdings" charset="0"/>
              <a:buNone/>
              <a:defRPr/>
            </a:pPr>
            <a:endParaRPr lang="en-US" dirty="0">
              <a:solidFill>
                <a:srgbClr val="FF0000"/>
              </a:solidFill>
              <a:cs typeface="+mn-cs"/>
            </a:endParaRPr>
          </a:p>
          <a:p>
            <a:pPr algn="l" eaLnBrk="1" hangingPunct="1">
              <a:buFont typeface="Wingdings" charset="0"/>
              <a:buNone/>
              <a:defRPr/>
            </a:pPr>
            <a:endParaRPr lang="en-US" dirty="0">
              <a:solidFill>
                <a:srgbClr val="FF0000"/>
              </a:solidFill>
              <a:cs typeface="+mn-cs"/>
            </a:endParaRPr>
          </a:p>
          <a:p>
            <a:pPr algn="l" eaLnBrk="1" hangingPunct="1">
              <a:buFont typeface="Wingdings" charset="0"/>
              <a:buNone/>
              <a:defRPr/>
            </a:pPr>
            <a:r>
              <a:rPr lang="en-US" sz="3600" dirty="0">
                <a:solidFill>
                  <a:srgbClr val="FF0000"/>
                </a:solidFill>
                <a:cs typeface="+mn-cs"/>
              </a:rPr>
              <a:t>More details on superconducting magnet technology and the LHC dipole magnets in the lecture by </a:t>
            </a:r>
            <a:r>
              <a:rPr lang="en-US" sz="3600" dirty="0">
                <a:solidFill>
                  <a:srgbClr val="FF0000"/>
                </a:solidFill>
                <a:cs typeface="+mn-cs"/>
              </a:rPr>
              <a:t>Paolo </a:t>
            </a:r>
            <a:r>
              <a:rPr lang="en-US" sz="3600" dirty="0" err="1">
                <a:solidFill>
                  <a:srgbClr val="FF0000"/>
                </a:solidFill>
                <a:cs typeface="+mn-cs"/>
              </a:rPr>
              <a:t>Ferracin</a:t>
            </a:r>
            <a:endParaRPr lang="en-US" sz="3600" dirty="0">
              <a:solidFill>
                <a:srgbClr val="FF0000"/>
              </a:solidFill>
              <a:cs typeface="+mn-cs"/>
            </a:endParaRPr>
          </a:p>
          <a:p>
            <a:pPr algn="l" eaLnBrk="1" hangingPunct="1">
              <a:buFont typeface="Wingdings" charset="0"/>
              <a:buNone/>
              <a:defRPr/>
            </a:pPr>
            <a:endParaRPr lang="en-US" dirty="0">
              <a:solidFill>
                <a:srgbClr val="FF0000"/>
              </a:solidFill>
              <a:cs typeface="+mn-cs"/>
            </a:endParaRPr>
          </a:p>
          <a:p>
            <a:pPr algn="l" eaLnBrk="1" hangingPunct="1">
              <a:buFont typeface="Wingdings" charset="0"/>
              <a:buNone/>
              <a:defRPr/>
            </a:pPr>
            <a:endParaRPr lang="en-US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29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658225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u="sng" dirty="0" smtClean="0">
                <a:solidFill>
                  <a:srgbClr val="FF0000"/>
                </a:solidFill>
                <a:cs typeface="+mj-cs"/>
              </a:rPr>
              <a:t>HL-LHC Magnets: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20" grpId="0" animBg="1"/>
      <p:bldP spid="18" grpId="0"/>
      <p:bldP spid="22" grpId="0" animBg="1"/>
      <p:bldP spid="22" grpId="1" animBg="1"/>
      <p:bldP spid="24" grpId="0" animBg="1"/>
      <p:bldP spid="34" grpId="0" animBg="1"/>
      <p:bldP spid="52" grpId="0"/>
      <p:bldP spid="52" grpId="1"/>
      <p:bldP spid="55" grpId="0"/>
      <p:bldP spid="56" grpId="0"/>
      <p:bldP spid="23" grpId="0"/>
      <p:bldP spid="2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400" u="sng" dirty="0" smtClean="0">
                <a:solidFill>
                  <a:srgbClr val="FF0000"/>
                </a:solidFill>
                <a:cs typeface="+mj-cs"/>
              </a:rPr>
              <a:t>HL-LHC Upgrade Ingredients</a:t>
            </a:r>
          </a:p>
        </p:txBody>
      </p:sp>
      <p:grpSp>
        <p:nvGrpSpPr>
          <p:cNvPr id="77826" name="Group 1"/>
          <p:cNvGrpSpPr>
            <a:grpSpLocks/>
          </p:cNvGrpSpPr>
          <p:nvPr/>
        </p:nvGrpSpPr>
        <p:grpSpPr bwMode="auto">
          <a:xfrm>
            <a:off x="250825" y="1060450"/>
            <a:ext cx="8580438" cy="492125"/>
            <a:chOff x="530225" y="1066800"/>
            <a:chExt cx="8580535" cy="492372"/>
          </a:xfrm>
        </p:grpSpPr>
        <p:sp>
          <p:nvSpPr>
            <p:cNvPr id="1285123" name="Rectangle 3"/>
            <p:cNvSpPr>
              <a:spLocks noChangeArrowheads="1"/>
            </p:cNvSpPr>
            <p:nvPr/>
          </p:nvSpPr>
          <p:spPr bwMode="auto">
            <a:xfrm>
              <a:off x="530225" y="1219276"/>
              <a:ext cx="534994" cy="227127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285125" name="Text Box 5"/>
            <p:cNvSpPr txBox="1">
              <a:spLocks noChangeArrowheads="1"/>
            </p:cNvSpPr>
            <p:nvPr/>
          </p:nvSpPr>
          <p:spPr bwMode="auto">
            <a:xfrm>
              <a:off x="1069981" y="1066800"/>
              <a:ext cx="8040779" cy="4923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 dirty="0">
                  <a:solidFill>
                    <a:srgbClr val="3333CC"/>
                  </a:solidFill>
                  <a:cs typeface="+mn-cs"/>
                </a:rPr>
                <a:t>Geometric reduction factor </a:t>
              </a:r>
              <a:r>
                <a:rPr lang="en-US" sz="2600" dirty="0">
                  <a:solidFill>
                    <a:srgbClr val="3333CC"/>
                  </a:solidFill>
                  <a:cs typeface="+mn-cs"/>
                  <a:sym typeface="Wingdings"/>
                </a:rPr>
                <a:t> </a:t>
              </a:r>
              <a:r>
                <a:rPr lang="en-US" sz="2600" dirty="0">
                  <a:solidFill>
                    <a:srgbClr val="FF0000"/>
                  </a:solidFill>
                  <a:latin typeface="Symbol" charset="2"/>
                  <a:cs typeface="Symbol" charset="2"/>
                  <a:sym typeface="Wingdings"/>
                </a:rPr>
                <a:t>b</a:t>
              </a:r>
              <a:r>
                <a:rPr lang="en-US" sz="2600" baseline="30000" dirty="0">
                  <a:solidFill>
                    <a:srgbClr val="FF0000"/>
                  </a:solidFill>
                  <a:cs typeface="+mn-cs"/>
                  <a:sym typeface="Wingdings"/>
                </a:rPr>
                <a:t>*</a:t>
              </a:r>
              <a:r>
                <a:rPr lang="en-US" sz="2600" dirty="0">
                  <a:solidFill>
                    <a:srgbClr val="FF0000"/>
                  </a:solidFill>
                  <a:cs typeface="+mn-cs"/>
                  <a:sym typeface="Wingdings"/>
                </a:rPr>
                <a:t> ≥ 10 cm </a:t>
              </a:r>
              <a:r>
                <a:rPr lang="en-US" sz="2600" dirty="0">
                  <a:solidFill>
                    <a:srgbClr val="3333CC"/>
                  </a:solidFill>
                  <a:cs typeface="+mn-cs"/>
                  <a:sym typeface="Wingdings"/>
                </a:rPr>
                <a:t>&amp; </a:t>
              </a:r>
              <a:r>
                <a:rPr lang="en-US" sz="2600" dirty="0">
                  <a:solidFill>
                    <a:srgbClr val="008000"/>
                  </a:solidFill>
                  <a:cs typeface="+mn-cs"/>
                  <a:sym typeface="Wingdings"/>
                </a:rPr>
                <a:t>Crab Cavities</a:t>
              </a:r>
              <a:r>
                <a:rPr lang="en-US" sz="2600" dirty="0">
                  <a:solidFill>
                    <a:srgbClr val="008000"/>
                  </a:solidFill>
                  <a:cs typeface="+mn-cs"/>
                </a:rPr>
                <a:t> </a:t>
              </a:r>
            </a:p>
          </p:txBody>
        </p:sp>
      </p:grpSp>
      <p:grpSp>
        <p:nvGrpSpPr>
          <p:cNvPr id="77827" name="Group 2"/>
          <p:cNvGrpSpPr>
            <a:grpSpLocks/>
          </p:cNvGrpSpPr>
          <p:nvPr/>
        </p:nvGrpSpPr>
        <p:grpSpPr bwMode="auto">
          <a:xfrm>
            <a:off x="250825" y="2259013"/>
            <a:ext cx="8785225" cy="558800"/>
            <a:chOff x="530225" y="2276872"/>
            <a:chExt cx="8326562" cy="559314"/>
          </a:xfrm>
        </p:grpSpPr>
        <p:sp>
          <p:nvSpPr>
            <p:cNvPr id="1285128" name="Rectangle 8"/>
            <p:cNvSpPr>
              <a:spLocks noChangeArrowheads="1"/>
            </p:cNvSpPr>
            <p:nvPr/>
          </p:nvSpPr>
          <p:spPr bwMode="auto">
            <a:xfrm>
              <a:off x="530225" y="2516804"/>
              <a:ext cx="535644" cy="227222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285129" name="Text Box 9"/>
            <p:cNvSpPr txBox="1">
              <a:spLocks noChangeArrowheads="1"/>
            </p:cNvSpPr>
            <p:nvPr/>
          </p:nvSpPr>
          <p:spPr bwMode="auto">
            <a:xfrm>
              <a:off x="1106495" y="2276872"/>
              <a:ext cx="7750292" cy="5593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1369" tIns="45685" rIns="91369" bIns="45685">
              <a:spAutoFit/>
            </a:bodyPr>
            <a:lstStyle/>
            <a:p>
              <a:pPr algn="l" eaLnBrk="1" hangingPunct="1">
                <a:lnSpc>
                  <a:spcPct val="120000"/>
                </a:lnSpc>
                <a:defRPr/>
              </a:pPr>
              <a:r>
                <a:rPr lang="en-US" sz="2600" dirty="0">
                  <a:solidFill>
                    <a:srgbClr val="3333CC"/>
                  </a:solidFill>
                </a:rPr>
                <a:t>Maximize the bunch intensity</a:t>
              </a:r>
              <a:endParaRPr lang="en-US" sz="2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7828" name="Group 22"/>
          <p:cNvGrpSpPr>
            <a:grpSpLocks/>
          </p:cNvGrpSpPr>
          <p:nvPr/>
        </p:nvGrpSpPr>
        <p:grpSpPr bwMode="auto">
          <a:xfrm>
            <a:off x="250825" y="1660525"/>
            <a:ext cx="7940675" cy="492125"/>
            <a:chOff x="530225" y="4957763"/>
            <a:chExt cx="7940767" cy="492372"/>
          </a:xfrm>
        </p:grpSpPr>
        <p:sp>
          <p:nvSpPr>
            <p:cNvPr id="24" name="Rectangle 16"/>
            <p:cNvSpPr>
              <a:spLocks noChangeArrowheads="1"/>
            </p:cNvSpPr>
            <p:nvPr/>
          </p:nvSpPr>
          <p:spPr bwMode="auto">
            <a:xfrm>
              <a:off x="530225" y="5110239"/>
              <a:ext cx="534994" cy="227127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25" name="Text Box 17"/>
            <p:cNvSpPr txBox="1">
              <a:spLocks noChangeArrowheads="1"/>
            </p:cNvSpPr>
            <p:nvPr/>
          </p:nvSpPr>
          <p:spPr bwMode="auto">
            <a:xfrm>
              <a:off x="1069981" y="4957763"/>
              <a:ext cx="7401011" cy="4923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 dirty="0">
                  <a:solidFill>
                    <a:srgbClr val="3333CC"/>
                  </a:solidFill>
                  <a:cs typeface="+mn-cs"/>
                </a:rPr>
                <a:t>Triplet aperture </a:t>
              </a:r>
              <a:r>
                <a:rPr lang="en-US" sz="2600" dirty="0">
                  <a:solidFill>
                    <a:srgbClr val="3333CC"/>
                  </a:solidFill>
                  <a:cs typeface="+mn-cs"/>
                  <a:sym typeface="Wingdings"/>
                </a:rPr>
                <a:t> </a:t>
              </a:r>
              <a:r>
                <a:rPr lang="en-US" sz="2600" dirty="0">
                  <a:solidFill>
                    <a:srgbClr val="008000"/>
                  </a:solidFill>
                  <a:cs typeface="+mn-cs"/>
                  <a:sym typeface="Wingdings"/>
                </a:rPr>
                <a:t>New large aperture triplet magnets</a:t>
              </a:r>
              <a:endParaRPr lang="en-US" sz="2600" dirty="0">
                <a:solidFill>
                  <a:srgbClr val="008000"/>
                </a:solidFill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836613"/>
            <a:ext cx="8351837" cy="2590800"/>
          </a:xfrm>
        </p:spPr>
        <p:txBody>
          <a:bodyPr>
            <a:noAutofit/>
          </a:bodyPr>
          <a:lstStyle/>
          <a:p>
            <a:pPr marL="0" indent="0">
              <a:spcAft>
                <a:spcPts val="0"/>
              </a:spcAft>
              <a:buFont typeface="Wingdings" charset="0"/>
              <a:buNone/>
              <a:defRPr/>
            </a:pPr>
            <a:r>
              <a:rPr lang="en-US" sz="2700" dirty="0" smtClean="0">
                <a:latin typeface="Times New Roman"/>
                <a:cs typeface="Times New Roman"/>
              </a:rPr>
              <a:t>25 ns scrubbing run in December 2012 provided demonstration of beam scrubbing (reduction in secondary electron yield (SEY) with time due to e-bombardment)</a:t>
            </a:r>
          </a:p>
          <a:p>
            <a:pPr marL="0" indent="0">
              <a:spcBef>
                <a:spcPts val="600"/>
              </a:spcBef>
              <a:buFont typeface="Wingdings" charset="0"/>
              <a:buNone/>
              <a:defRPr/>
            </a:pPr>
            <a:r>
              <a:rPr lang="en-US" sz="2700" dirty="0" smtClean="0">
                <a:latin typeface="Times New Roman"/>
                <a:cs typeface="Times New Roman"/>
              </a:rPr>
              <a:t>But HL-LHC operation requires SEY &lt; 1.3 for 2 10</a:t>
            </a:r>
            <a:r>
              <a:rPr lang="en-US" sz="2700" baseline="30000" dirty="0" smtClean="0">
                <a:latin typeface="Times New Roman"/>
                <a:cs typeface="Times New Roman"/>
              </a:rPr>
              <a:t>11</a:t>
            </a:r>
            <a:r>
              <a:rPr lang="en-US" sz="2700" dirty="0" smtClean="0">
                <a:latin typeface="Times New Roman"/>
                <a:cs typeface="Times New Roman"/>
              </a:rPr>
              <a:t>ppb!</a:t>
            </a:r>
          </a:p>
          <a:p>
            <a:pPr marL="0" indent="0">
              <a:spcBef>
                <a:spcPts val="0"/>
              </a:spcBef>
              <a:buFont typeface="Wingdings" charset="0"/>
              <a:buNone/>
              <a:defRPr/>
            </a:pPr>
            <a:r>
              <a:rPr lang="en-US" sz="2700" dirty="0" smtClean="0">
                <a:latin typeface="Times New Roman"/>
                <a:cs typeface="Times New Roman"/>
              </a:rPr>
              <a:t>Feasibility and time required for ‘beam scrubbing’ needs to be validated in next LHC operation </a:t>
            </a:r>
            <a:r>
              <a:rPr lang="en-US" sz="2700" dirty="0" err="1" smtClean="0">
                <a:latin typeface="Times New Roman"/>
                <a:cs typeface="Times New Roman"/>
              </a:rPr>
              <a:t>RunII</a:t>
            </a:r>
            <a:endParaRPr lang="en-US" sz="2700" dirty="0" smtClean="0">
              <a:latin typeface="Times New Roman"/>
              <a:cs typeface="Times New Roman"/>
            </a:endParaRPr>
          </a:p>
        </p:txBody>
      </p:sp>
      <p:pic>
        <p:nvPicPr>
          <p:cNvPr id="7987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500438"/>
            <a:ext cx="8089900" cy="233838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875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5949950"/>
            <a:ext cx="44450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658225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u="sng" dirty="0" smtClean="0">
                <a:solidFill>
                  <a:srgbClr val="FF0000"/>
                </a:solidFill>
                <a:cs typeface="+mj-cs"/>
              </a:rPr>
              <a:t>HL-LHC Bunch Intensity: e-Cloud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07950" y="981075"/>
            <a:ext cx="565150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07950" y="2276475"/>
            <a:ext cx="565150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400" u="sng" dirty="0" smtClean="0">
                <a:solidFill>
                  <a:srgbClr val="FF0000"/>
                </a:solidFill>
                <a:cs typeface="+mj-cs"/>
              </a:rPr>
              <a:t>HL-LHC Upgrade Ingredients</a:t>
            </a:r>
          </a:p>
        </p:txBody>
      </p:sp>
      <p:grpSp>
        <p:nvGrpSpPr>
          <p:cNvPr id="80898" name="Group 1"/>
          <p:cNvGrpSpPr>
            <a:grpSpLocks/>
          </p:cNvGrpSpPr>
          <p:nvPr/>
        </p:nvGrpSpPr>
        <p:grpSpPr bwMode="auto">
          <a:xfrm>
            <a:off x="250825" y="1060450"/>
            <a:ext cx="8580438" cy="492125"/>
            <a:chOff x="530225" y="1066800"/>
            <a:chExt cx="8580535" cy="492372"/>
          </a:xfrm>
        </p:grpSpPr>
        <p:sp>
          <p:nvSpPr>
            <p:cNvPr id="1285123" name="Rectangle 3"/>
            <p:cNvSpPr>
              <a:spLocks noChangeArrowheads="1"/>
            </p:cNvSpPr>
            <p:nvPr/>
          </p:nvSpPr>
          <p:spPr bwMode="auto">
            <a:xfrm>
              <a:off x="530225" y="1219276"/>
              <a:ext cx="534994" cy="227127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285125" name="Text Box 5"/>
            <p:cNvSpPr txBox="1">
              <a:spLocks noChangeArrowheads="1"/>
            </p:cNvSpPr>
            <p:nvPr/>
          </p:nvSpPr>
          <p:spPr bwMode="auto">
            <a:xfrm>
              <a:off x="1069981" y="1066800"/>
              <a:ext cx="8040779" cy="4923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 dirty="0">
                  <a:solidFill>
                    <a:srgbClr val="3333CC"/>
                  </a:solidFill>
                  <a:cs typeface="+mn-cs"/>
                </a:rPr>
                <a:t>Geometric reduction factor </a:t>
              </a:r>
              <a:r>
                <a:rPr lang="en-US" sz="2600" dirty="0">
                  <a:solidFill>
                    <a:srgbClr val="3333CC"/>
                  </a:solidFill>
                  <a:cs typeface="+mn-cs"/>
                  <a:sym typeface="Wingdings"/>
                </a:rPr>
                <a:t> </a:t>
              </a:r>
              <a:r>
                <a:rPr lang="en-US" sz="2600" dirty="0">
                  <a:solidFill>
                    <a:srgbClr val="FF0000"/>
                  </a:solidFill>
                  <a:latin typeface="Symbol" charset="2"/>
                  <a:cs typeface="Symbol" charset="2"/>
                  <a:sym typeface="Wingdings"/>
                </a:rPr>
                <a:t>b</a:t>
              </a:r>
              <a:r>
                <a:rPr lang="en-US" sz="2600" baseline="30000" dirty="0">
                  <a:solidFill>
                    <a:srgbClr val="FF0000"/>
                  </a:solidFill>
                  <a:cs typeface="+mn-cs"/>
                  <a:sym typeface="Wingdings"/>
                </a:rPr>
                <a:t>*</a:t>
              </a:r>
              <a:r>
                <a:rPr lang="en-US" sz="2600" dirty="0">
                  <a:solidFill>
                    <a:srgbClr val="FF0000"/>
                  </a:solidFill>
                  <a:cs typeface="+mn-cs"/>
                  <a:sym typeface="Wingdings"/>
                </a:rPr>
                <a:t> ≥ 10 cm </a:t>
              </a:r>
              <a:r>
                <a:rPr lang="en-US" sz="2600" dirty="0">
                  <a:solidFill>
                    <a:srgbClr val="3333CC"/>
                  </a:solidFill>
                  <a:cs typeface="+mn-cs"/>
                  <a:sym typeface="Wingdings"/>
                </a:rPr>
                <a:t>&amp; </a:t>
              </a:r>
              <a:r>
                <a:rPr lang="en-US" sz="2600" dirty="0">
                  <a:solidFill>
                    <a:srgbClr val="008000"/>
                  </a:solidFill>
                  <a:cs typeface="+mn-cs"/>
                  <a:sym typeface="Wingdings"/>
                </a:rPr>
                <a:t>Crab Cavities</a:t>
              </a:r>
              <a:r>
                <a:rPr lang="en-US" sz="2600" dirty="0">
                  <a:solidFill>
                    <a:srgbClr val="008000"/>
                  </a:solidFill>
                  <a:cs typeface="+mn-cs"/>
                </a:rPr>
                <a:t> </a:t>
              </a:r>
            </a:p>
          </p:txBody>
        </p:sp>
      </p:grpSp>
      <p:grpSp>
        <p:nvGrpSpPr>
          <p:cNvPr id="80899" name="Group 2"/>
          <p:cNvGrpSpPr>
            <a:grpSpLocks/>
          </p:cNvGrpSpPr>
          <p:nvPr/>
        </p:nvGrpSpPr>
        <p:grpSpPr bwMode="auto">
          <a:xfrm>
            <a:off x="250825" y="2259013"/>
            <a:ext cx="8785225" cy="1038225"/>
            <a:chOff x="530225" y="2276872"/>
            <a:chExt cx="8326562" cy="1039665"/>
          </a:xfrm>
        </p:grpSpPr>
        <p:sp>
          <p:nvSpPr>
            <p:cNvPr id="1285128" name="Rectangle 8"/>
            <p:cNvSpPr>
              <a:spLocks noChangeArrowheads="1"/>
            </p:cNvSpPr>
            <p:nvPr/>
          </p:nvSpPr>
          <p:spPr bwMode="auto">
            <a:xfrm>
              <a:off x="530225" y="2516916"/>
              <a:ext cx="535644" cy="227328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285129" name="Text Box 9"/>
            <p:cNvSpPr txBox="1">
              <a:spLocks noChangeArrowheads="1"/>
            </p:cNvSpPr>
            <p:nvPr/>
          </p:nvSpPr>
          <p:spPr bwMode="auto">
            <a:xfrm>
              <a:off x="1106495" y="2276872"/>
              <a:ext cx="7750292" cy="1039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1369" tIns="45685" rIns="91369" bIns="45685">
              <a:spAutoFit/>
            </a:bodyPr>
            <a:lstStyle/>
            <a:p>
              <a:pPr algn="l" eaLnBrk="1" hangingPunct="1">
                <a:lnSpc>
                  <a:spcPct val="120000"/>
                </a:lnSpc>
                <a:defRPr/>
              </a:pPr>
              <a:r>
                <a:rPr lang="en-US" sz="2600" dirty="0">
                  <a:solidFill>
                    <a:srgbClr val="3333CC"/>
                  </a:solidFill>
                </a:rPr>
                <a:t>Bunch intensity </a:t>
              </a:r>
              <a:r>
                <a:rPr lang="en-US" sz="2600" dirty="0">
                  <a:solidFill>
                    <a:srgbClr val="3333CC"/>
                  </a:solidFill>
                  <a:sym typeface="Wingdings"/>
                </a:rPr>
                <a:t> </a:t>
              </a:r>
              <a:r>
                <a:rPr lang="en-US" sz="2600" dirty="0" err="1">
                  <a:solidFill>
                    <a:srgbClr val="FF0000"/>
                  </a:solidFill>
                  <a:sym typeface="Wingdings"/>
                </a:rPr>
                <a:t>N</a:t>
              </a:r>
              <a:r>
                <a:rPr lang="en-US" sz="2600" baseline="-25000" dirty="0" err="1">
                  <a:solidFill>
                    <a:srgbClr val="FF0000"/>
                  </a:solidFill>
                  <a:sym typeface="Wingdings"/>
                </a:rPr>
                <a:t>b</a:t>
              </a:r>
              <a:r>
                <a:rPr lang="en-US" sz="2600" dirty="0">
                  <a:solidFill>
                    <a:srgbClr val="FF0000"/>
                  </a:solidFill>
                  <a:sym typeface="Wingdings"/>
                </a:rPr>
                <a:t> = 2.2 10</a:t>
              </a:r>
              <a:r>
                <a:rPr lang="en-US" sz="2600" baseline="30000" dirty="0">
                  <a:solidFill>
                    <a:srgbClr val="FF0000"/>
                  </a:solidFill>
                  <a:sym typeface="Wingdings"/>
                </a:rPr>
                <a:t>11</a:t>
              </a:r>
              <a:r>
                <a:rPr lang="en-US" sz="2600" dirty="0">
                  <a:solidFill>
                    <a:srgbClr val="FF0000"/>
                  </a:solidFill>
                  <a:sym typeface="Wingdings"/>
                </a:rPr>
                <a:t> </a:t>
              </a:r>
              <a:r>
                <a:rPr lang="en-US" sz="2200" dirty="0">
                  <a:solidFill>
                    <a:schemeClr val="tx1"/>
                  </a:solidFill>
                  <a:sym typeface="Wingdings"/>
                </a:rPr>
                <a:t>(limited in LHC by e-cloud</a:t>
              </a:r>
              <a:r>
                <a:rPr lang="en-US" sz="2200" dirty="0">
                  <a:solidFill>
                    <a:srgbClr val="000000"/>
                  </a:solidFill>
                  <a:sym typeface="Wingdings"/>
                </a:rPr>
                <a:t>)</a:t>
              </a:r>
            </a:p>
            <a:p>
              <a:pPr algn="l" eaLnBrk="1" hangingPunct="1">
                <a:lnSpc>
                  <a:spcPct val="120000"/>
                </a:lnSpc>
                <a:defRPr/>
              </a:pPr>
              <a:r>
                <a:rPr lang="en-US" sz="2600" dirty="0">
                  <a:solidFill>
                    <a:srgbClr val="FF0000"/>
                  </a:solidFill>
                  <a:sym typeface="Wingdings"/>
                </a:rPr>
                <a:t> injector complex upgrade prerequisite for HL-LHC!!!</a:t>
              </a:r>
              <a:endParaRPr lang="en-US" sz="2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95236" name="Group 3"/>
          <p:cNvGrpSpPr>
            <a:grpSpLocks/>
          </p:cNvGrpSpPr>
          <p:nvPr/>
        </p:nvGrpSpPr>
        <p:grpSpPr bwMode="auto">
          <a:xfrm>
            <a:off x="250825" y="3405188"/>
            <a:ext cx="7358063" cy="492125"/>
            <a:chOff x="530225" y="2924944"/>
            <a:chExt cx="7358413" cy="492372"/>
          </a:xfrm>
        </p:grpSpPr>
        <p:sp>
          <p:nvSpPr>
            <p:cNvPr id="1285132" name="Rectangle 12"/>
            <p:cNvSpPr>
              <a:spLocks noChangeArrowheads="1"/>
            </p:cNvSpPr>
            <p:nvPr/>
          </p:nvSpPr>
          <p:spPr bwMode="auto">
            <a:xfrm>
              <a:off x="530225" y="3077420"/>
              <a:ext cx="535013" cy="227126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285133" name="Text Box 13"/>
            <p:cNvSpPr txBox="1">
              <a:spLocks noChangeArrowheads="1"/>
            </p:cNvSpPr>
            <p:nvPr/>
          </p:nvSpPr>
          <p:spPr bwMode="auto">
            <a:xfrm>
              <a:off x="1070001" y="2924944"/>
              <a:ext cx="6818637" cy="4923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 dirty="0">
                  <a:solidFill>
                    <a:srgbClr val="3333CC"/>
                  </a:solidFill>
                  <a:cs typeface="+mn-cs"/>
                </a:rPr>
                <a:t>Event pile-up in detectors </a:t>
              </a:r>
              <a:r>
                <a:rPr lang="en-US" sz="2600" dirty="0">
                  <a:solidFill>
                    <a:srgbClr val="3333CC"/>
                  </a:solidFill>
                  <a:cs typeface="+mn-cs"/>
                  <a:sym typeface="Wingdings"/>
                </a:rPr>
                <a:t> </a:t>
              </a:r>
              <a:r>
                <a:rPr lang="en-US" sz="2600" dirty="0">
                  <a:solidFill>
                    <a:srgbClr val="008000"/>
                  </a:solidFill>
                  <a:cs typeface="+mn-cs"/>
                  <a:sym typeface="Wingdings"/>
                </a:rPr>
                <a:t>luminosity leveling</a:t>
              </a:r>
              <a:endParaRPr lang="en-US" sz="2600" dirty="0">
                <a:solidFill>
                  <a:srgbClr val="008000"/>
                </a:solidFill>
                <a:cs typeface="+mn-cs"/>
              </a:endParaRPr>
            </a:p>
          </p:txBody>
        </p:sp>
      </p:grpSp>
      <p:grpSp>
        <p:nvGrpSpPr>
          <p:cNvPr id="95237" name="Group 4"/>
          <p:cNvGrpSpPr>
            <a:grpSpLocks/>
          </p:cNvGrpSpPr>
          <p:nvPr/>
        </p:nvGrpSpPr>
        <p:grpSpPr bwMode="auto">
          <a:xfrm>
            <a:off x="250825" y="5002213"/>
            <a:ext cx="8351838" cy="492125"/>
            <a:chOff x="530225" y="3573016"/>
            <a:chExt cx="8351198" cy="492372"/>
          </a:xfrm>
        </p:grpSpPr>
        <p:sp>
          <p:nvSpPr>
            <p:cNvPr id="1285134" name="Rectangle 14"/>
            <p:cNvSpPr>
              <a:spLocks noChangeArrowheads="1"/>
            </p:cNvSpPr>
            <p:nvPr/>
          </p:nvSpPr>
          <p:spPr bwMode="auto">
            <a:xfrm>
              <a:off x="530225" y="3725492"/>
              <a:ext cx="534947" cy="227126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285135" name="Text Box 15"/>
            <p:cNvSpPr txBox="1">
              <a:spLocks noChangeArrowheads="1"/>
            </p:cNvSpPr>
            <p:nvPr/>
          </p:nvSpPr>
          <p:spPr bwMode="auto">
            <a:xfrm>
              <a:off x="1069934" y="3573016"/>
              <a:ext cx="7811489" cy="4923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 dirty="0">
                  <a:solidFill>
                    <a:srgbClr val="3333CC"/>
                  </a:solidFill>
                  <a:cs typeface="+mn-cs"/>
                </a:rPr>
                <a:t>Collective effects and impedance </a:t>
              </a:r>
              <a:r>
                <a:rPr lang="en-US" sz="2600" dirty="0">
                  <a:solidFill>
                    <a:srgbClr val="3333CC"/>
                  </a:solidFill>
                  <a:cs typeface="+mn-cs"/>
                  <a:sym typeface="Wingdings"/>
                </a:rPr>
                <a:t> </a:t>
              </a:r>
              <a:r>
                <a:rPr lang="en-US" sz="2600" dirty="0">
                  <a:solidFill>
                    <a:srgbClr val="008000"/>
                  </a:solidFill>
                  <a:cs typeface="+mn-cs"/>
                  <a:sym typeface="Wingdings"/>
                </a:rPr>
                <a:t>Collimator Upgrade</a:t>
              </a:r>
              <a:endParaRPr lang="en-US" sz="2600" dirty="0">
                <a:solidFill>
                  <a:srgbClr val="008000"/>
                </a:solidFill>
                <a:cs typeface="+mn-cs"/>
              </a:endParaRPr>
            </a:p>
          </p:txBody>
        </p:sp>
      </p:grpSp>
      <p:grpSp>
        <p:nvGrpSpPr>
          <p:cNvPr id="95238" name="Group 6"/>
          <p:cNvGrpSpPr>
            <a:grpSpLocks/>
          </p:cNvGrpSpPr>
          <p:nvPr/>
        </p:nvGrpSpPr>
        <p:grpSpPr bwMode="auto">
          <a:xfrm>
            <a:off x="250825" y="5600700"/>
            <a:ext cx="7789863" cy="492125"/>
            <a:chOff x="530225" y="5607050"/>
            <a:chExt cx="7790309" cy="492372"/>
          </a:xfrm>
        </p:grpSpPr>
        <p:sp>
          <p:nvSpPr>
            <p:cNvPr id="1285138" name="Rectangle 18"/>
            <p:cNvSpPr>
              <a:spLocks noChangeArrowheads="1"/>
            </p:cNvSpPr>
            <p:nvPr/>
          </p:nvSpPr>
          <p:spPr bwMode="auto">
            <a:xfrm>
              <a:off x="530225" y="5759526"/>
              <a:ext cx="535019" cy="227127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285139" name="Text Box 19"/>
            <p:cNvSpPr txBox="1">
              <a:spLocks noChangeArrowheads="1"/>
            </p:cNvSpPr>
            <p:nvPr/>
          </p:nvSpPr>
          <p:spPr bwMode="auto">
            <a:xfrm>
              <a:off x="1070006" y="5607050"/>
              <a:ext cx="7250528" cy="4923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 dirty="0">
                  <a:solidFill>
                    <a:srgbClr val="3333CC"/>
                  </a:solidFill>
                  <a:cs typeface="+mn-cs"/>
                </a:rPr>
                <a:t>Electron cloud effect </a:t>
              </a:r>
              <a:r>
                <a:rPr lang="en-US" sz="2600" dirty="0">
                  <a:solidFill>
                    <a:srgbClr val="3333CC"/>
                  </a:solidFill>
                  <a:cs typeface="+mn-cs"/>
                  <a:sym typeface="Wingdings"/>
                </a:rPr>
                <a:t> </a:t>
              </a:r>
              <a:r>
                <a:rPr lang="en-US" sz="2600" dirty="0">
                  <a:solidFill>
                    <a:srgbClr val="008000"/>
                  </a:solidFill>
                  <a:cs typeface="+mn-cs"/>
                  <a:sym typeface="Wingdings"/>
                </a:rPr>
                <a:t>beam scrubbing &amp; feedback</a:t>
              </a:r>
              <a:endParaRPr lang="en-US" sz="2600" dirty="0">
                <a:solidFill>
                  <a:srgbClr val="008000"/>
                </a:solidFill>
                <a:cs typeface="+mn-cs"/>
              </a:endParaRPr>
            </a:p>
          </p:txBody>
        </p:sp>
      </p:grpSp>
      <p:grpSp>
        <p:nvGrpSpPr>
          <p:cNvPr id="80903" name="Group 22"/>
          <p:cNvGrpSpPr>
            <a:grpSpLocks/>
          </p:cNvGrpSpPr>
          <p:nvPr/>
        </p:nvGrpSpPr>
        <p:grpSpPr bwMode="auto">
          <a:xfrm>
            <a:off x="250825" y="1660525"/>
            <a:ext cx="7940675" cy="492125"/>
            <a:chOff x="530225" y="4957763"/>
            <a:chExt cx="7940767" cy="492372"/>
          </a:xfrm>
        </p:grpSpPr>
        <p:sp>
          <p:nvSpPr>
            <p:cNvPr id="24" name="Rectangle 16"/>
            <p:cNvSpPr>
              <a:spLocks noChangeArrowheads="1"/>
            </p:cNvSpPr>
            <p:nvPr/>
          </p:nvSpPr>
          <p:spPr bwMode="auto">
            <a:xfrm>
              <a:off x="530225" y="5110239"/>
              <a:ext cx="534994" cy="227127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25" name="Text Box 17"/>
            <p:cNvSpPr txBox="1">
              <a:spLocks noChangeArrowheads="1"/>
            </p:cNvSpPr>
            <p:nvPr/>
          </p:nvSpPr>
          <p:spPr bwMode="auto">
            <a:xfrm>
              <a:off x="1069981" y="4957763"/>
              <a:ext cx="7401011" cy="4923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 dirty="0">
                  <a:solidFill>
                    <a:srgbClr val="3333CC"/>
                  </a:solidFill>
                  <a:cs typeface="+mn-cs"/>
                </a:rPr>
                <a:t>Triplet aperture </a:t>
              </a:r>
              <a:r>
                <a:rPr lang="en-US" sz="2600" dirty="0">
                  <a:solidFill>
                    <a:srgbClr val="3333CC"/>
                  </a:solidFill>
                  <a:cs typeface="+mn-cs"/>
                  <a:sym typeface="Wingdings"/>
                </a:rPr>
                <a:t> </a:t>
              </a:r>
              <a:r>
                <a:rPr lang="en-US" sz="2600" dirty="0">
                  <a:solidFill>
                    <a:srgbClr val="008000"/>
                  </a:solidFill>
                  <a:cs typeface="+mn-cs"/>
                  <a:sym typeface="Wingdings"/>
                </a:rPr>
                <a:t>New large aperture triplet magnets</a:t>
              </a:r>
              <a:endParaRPr lang="en-US" sz="2600" dirty="0">
                <a:solidFill>
                  <a:srgbClr val="008000"/>
                </a:solidFill>
                <a:cs typeface="+mn-cs"/>
              </a:endParaRPr>
            </a:p>
          </p:txBody>
        </p:sp>
      </p:grpSp>
      <p:grpSp>
        <p:nvGrpSpPr>
          <p:cNvPr id="95242" name="Group 27"/>
          <p:cNvGrpSpPr>
            <a:grpSpLocks/>
          </p:cNvGrpSpPr>
          <p:nvPr/>
        </p:nvGrpSpPr>
        <p:grpSpPr bwMode="auto">
          <a:xfrm>
            <a:off x="260350" y="4003675"/>
            <a:ext cx="8694738" cy="892175"/>
            <a:chOff x="530225" y="2924944"/>
            <a:chExt cx="8695130" cy="892481"/>
          </a:xfrm>
        </p:grpSpPr>
        <p:sp>
          <p:nvSpPr>
            <p:cNvPr id="29" name="Rectangle 12"/>
            <p:cNvSpPr>
              <a:spLocks noChangeArrowheads="1"/>
            </p:cNvSpPr>
            <p:nvPr/>
          </p:nvSpPr>
          <p:spPr bwMode="auto">
            <a:xfrm>
              <a:off x="530225" y="3077396"/>
              <a:ext cx="535012" cy="227091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30" name="Text Box 13"/>
            <p:cNvSpPr txBox="1">
              <a:spLocks noChangeArrowheads="1"/>
            </p:cNvSpPr>
            <p:nvPr/>
          </p:nvSpPr>
          <p:spPr bwMode="auto">
            <a:xfrm>
              <a:off x="1069999" y="2924944"/>
              <a:ext cx="8155356" cy="8924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 dirty="0">
                  <a:solidFill>
                    <a:srgbClr val="3333CC"/>
                  </a:solidFill>
                  <a:cs typeface="+mn-cs"/>
                </a:rPr>
                <a:t>Beam Losses and Radiation </a:t>
              </a:r>
              <a:r>
                <a:rPr lang="en-US" sz="2600" dirty="0">
                  <a:solidFill>
                    <a:srgbClr val="3333CC"/>
                  </a:solidFill>
                  <a:cs typeface="+mn-cs"/>
                  <a:sym typeface="Wingdings"/>
                </a:rPr>
                <a:t> </a:t>
              </a:r>
              <a:r>
                <a:rPr lang="en-US" sz="2600" dirty="0">
                  <a:solidFill>
                    <a:srgbClr val="008000"/>
                  </a:solidFill>
                  <a:cs typeface="+mn-cs"/>
                  <a:sym typeface="Wingdings"/>
                </a:rPr>
                <a:t>shielding, </a:t>
              </a:r>
              <a:r>
                <a:rPr lang="en-US" sz="2600" dirty="0" err="1">
                  <a:solidFill>
                    <a:srgbClr val="008000"/>
                  </a:solidFill>
                  <a:cs typeface="+mn-cs"/>
                  <a:sym typeface="Wingdings"/>
                </a:rPr>
                <a:t>Cryo</a:t>
              </a:r>
              <a:r>
                <a:rPr lang="en-US" sz="2600" dirty="0">
                  <a:solidFill>
                    <a:srgbClr val="008000"/>
                  </a:solidFill>
                  <a:cs typeface="+mn-cs"/>
                  <a:sym typeface="Wingdings"/>
                </a:rPr>
                <a:t> upgrade &amp; </a:t>
              </a:r>
            </a:p>
            <a:p>
              <a:pPr algn="l" eaLnBrk="1" hangingPunct="1">
                <a:defRPr/>
              </a:pPr>
              <a:r>
                <a:rPr lang="en-US" sz="2600" dirty="0">
                  <a:solidFill>
                    <a:srgbClr val="008000"/>
                  </a:solidFill>
                  <a:cs typeface="+mn-cs"/>
                  <a:sym typeface="Wingdings"/>
                </a:rPr>
                <a:t>				relocation of electronics and PC</a:t>
              </a:r>
              <a:endParaRPr lang="en-US" sz="2600" dirty="0">
                <a:solidFill>
                  <a:srgbClr val="008000"/>
                </a:solidFill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Slide Number Placeholder 10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30FDFD94-2154-894C-A891-6F412B052F8D}" type="slidenum">
              <a:rPr lang="en-US" sz="1200">
                <a:solidFill>
                  <a:srgbClr val="000000"/>
                </a:solidFill>
                <a:latin typeface="Calibri" charset="0"/>
              </a:rPr>
              <a:pPr/>
              <a:t>44</a:t>
            </a:fld>
            <a:endParaRPr lang="en-US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CH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+mj-cs"/>
              </a:rPr>
              <a:t>Time Table for HL-LHC Upgrade</a:t>
            </a:r>
            <a:br>
              <a:rPr lang="fr-CH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+mj-cs"/>
              </a:rPr>
            </a:br>
            <a:r>
              <a:rPr lang="fr-CH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+mj-cs"/>
              </a:rPr>
              <a:t>(approved early 2011)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14336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773238"/>
            <a:ext cx="8275638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Up Arrow Callout 5"/>
          <p:cNvSpPr/>
          <p:nvPr/>
        </p:nvSpPr>
        <p:spPr>
          <a:xfrm>
            <a:off x="107950" y="4076700"/>
            <a:ext cx="1800225" cy="137795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800" b="1" dirty="0">
                <a:solidFill>
                  <a:prstClr val="white"/>
                </a:solidFill>
                <a:latin typeface="Calibri"/>
              </a:rPr>
              <a:t>0.75 10</a:t>
            </a:r>
            <a:r>
              <a:rPr lang="fr-CH" sz="1800" b="1" baseline="30000" dirty="0">
                <a:solidFill>
                  <a:prstClr val="white"/>
                </a:solidFill>
                <a:latin typeface="Calibri"/>
              </a:rPr>
              <a:t>34</a:t>
            </a:r>
            <a:r>
              <a:rPr lang="fr-CH" sz="1800" b="1" dirty="0">
                <a:solidFill>
                  <a:prstClr val="white"/>
                </a:solidFill>
                <a:latin typeface="Calibri"/>
              </a:rPr>
              <a:t> cm</a:t>
            </a:r>
            <a:r>
              <a:rPr lang="fr-CH" sz="1800" b="1" baseline="30000" dirty="0">
                <a:solidFill>
                  <a:prstClr val="white"/>
                </a:solidFill>
                <a:latin typeface="Calibri"/>
              </a:rPr>
              <a:t>-2</a:t>
            </a:r>
            <a:r>
              <a:rPr lang="fr-CH" sz="1800" b="1" dirty="0">
                <a:solidFill>
                  <a:prstClr val="white"/>
                </a:solidFill>
                <a:latin typeface="Calibri"/>
              </a:rPr>
              <a:t>s</a:t>
            </a:r>
            <a:r>
              <a:rPr lang="fr-CH" sz="1800" b="1" baseline="30000" dirty="0">
                <a:solidFill>
                  <a:prstClr val="white"/>
                </a:solidFill>
                <a:latin typeface="Calibri"/>
              </a:rPr>
              <a:t>-1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800" b="1" dirty="0">
                <a:solidFill>
                  <a:prstClr val="white"/>
                </a:solidFill>
                <a:latin typeface="Calibri"/>
              </a:rPr>
              <a:t>50 ns </a:t>
            </a:r>
            <a:r>
              <a:rPr lang="fr-CH" sz="1800" b="1" dirty="0" err="1">
                <a:solidFill>
                  <a:prstClr val="white"/>
                </a:solidFill>
                <a:latin typeface="Calibri"/>
              </a:rPr>
              <a:t>bunch</a:t>
            </a:r>
            <a:r>
              <a:rPr lang="fr-CH" sz="1800" b="1" dirty="0">
                <a:solidFill>
                  <a:prstClr val="white"/>
                </a:solidFill>
                <a:latin typeface="Calibri"/>
              </a:rPr>
              <a:t> </a:t>
            </a:r>
            <a:br>
              <a:rPr lang="fr-CH" sz="1800" b="1" dirty="0">
                <a:solidFill>
                  <a:prstClr val="white"/>
                </a:solidFill>
                <a:latin typeface="Calibri"/>
              </a:rPr>
            </a:br>
            <a:r>
              <a:rPr lang="fr-CH" sz="1800" b="1" dirty="0">
                <a:solidFill>
                  <a:prstClr val="white"/>
                </a:solidFill>
                <a:latin typeface="Calibri"/>
              </a:rPr>
              <a:t>high pile up </a:t>
            </a:r>
            <a:r>
              <a:rPr lang="fr-CH" sz="1800" b="1" dirty="0">
                <a:solidFill>
                  <a:prstClr val="white"/>
                </a:solidFill>
                <a:latin typeface="Calibri"/>
                <a:sym typeface="Symbol"/>
              </a:rPr>
              <a:t>40</a:t>
            </a:r>
            <a:r>
              <a:rPr lang="fr-CH" sz="1800" b="1" dirty="0">
                <a:solidFill>
                  <a:prstClr val="white"/>
                </a:solidFill>
                <a:latin typeface="Calibri"/>
              </a:rPr>
              <a:t> </a:t>
            </a:r>
            <a:endParaRPr lang="en-GB" sz="18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Up Arrow Callout 6"/>
          <p:cNvSpPr/>
          <p:nvPr/>
        </p:nvSpPr>
        <p:spPr>
          <a:xfrm>
            <a:off x="2571750" y="4076700"/>
            <a:ext cx="1800225" cy="137795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800" b="1" dirty="0">
                <a:solidFill>
                  <a:prstClr val="white"/>
                </a:solidFill>
                <a:latin typeface="Calibri"/>
              </a:rPr>
              <a:t>1.5 10</a:t>
            </a:r>
            <a:r>
              <a:rPr lang="fr-CH" sz="1800" b="1" baseline="30000" dirty="0">
                <a:solidFill>
                  <a:prstClr val="white"/>
                </a:solidFill>
                <a:latin typeface="Calibri"/>
              </a:rPr>
              <a:t>34</a:t>
            </a:r>
            <a:r>
              <a:rPr lang="fr-CH" sz="1800" b="1" dirty="0">
                <a:solidFill>
                  <a:prstClr val="white"/>
                </a:solidFill>
                <a:latin typeface="Calibri"/>
              </a:rPr>
              <a:t> cm</a:t>
            </a:r>
            <a:r>
              <a:rPr lang="fr-CH" sz="1800" b="1" baseline="30000" dirty="0">
                <a:solidFill>
                  <a:prstClr val="white"/>
                </a:solidFill>
                <a:latin typeface="Calibri"/>
              </a:rPr>
              <a:t>-2</a:t>
            </a:r>
            <a:r>
              <a:rPr lang="fr-CH" sz="1800" b="1" dirty="0">
                <a:solidFill>
                  <a:prstClr val="white"/>
                </a:solidFill>
                <a:latin typeface="Calibri"/>
              </a:rPr>
              <a:t>s</a:t>
            </a:r>
            <a:r>
              <a:rPr lang="fr-CH" sz="1800" b="1" baseline="30000" dirty="0">
                <a:solidFill>
                  <a:prstClr val="white"/>
                </a:solidFill>
                <a:latin typeface="Calibri"/>
              </a:rPr>
              <a:t>-1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800" b="1" dirty="0">
                <a:solidFill>
                  <a:prstClr val="white"/>
                </a:solidFill>
                <a:latin typeface="Calibri"/>
              </a:rPr>
              <a:t>25 ns </a:t>
            </a:r>
            <a:r>
              <a:rPr lang="fr-CH" sz="1800" b="1" dirty="0" err="1">
                <a:solidFill>
                  <a:prstClr val="white"/>
                </a:solidFill>
                <a:latin typeface="Calibri"/>
              </a:rPr>
              <a:t>bunch</a:t>
            </a:r>
            <a:r>
              <a:rPr lang="fr-CH" sz="1800" b="1" dirty="0">
                <a:solidFill>
                  <a:prstClr val="white"/>
                </a:solidFill>
                <a:latin typeface="Calibri"/>
              </a:rPr>
              <a:t> </a:t>
            </a:r>
            <a:br>
              <a:rPr lang="fr-CH" sz="1800" b="1" dirty="0">
                <a:solidFill>
                  <a:prstClr val="white"/>
                </a:solidFill>
                <a:latin typeface="Calibri"/>
              </a:rPr>
            </a:br>
            <a:r>
              <a:rPr lang="fr-CH" sz="1800" b="1" dirty="0">
                <a:solidFill>
                  <a:prstClr val="white"/>
                </a:solidFill>
                <a:latin typeface="Calibri"/>
              </a:rPr>
              <a:t>pile up </a:t>
            </a:r>
            <a:r>
              <a:rPr lang="fr-CH" sz="1800" b="1" dirty="0">
                <a:solidFill>
                  <a:prstClr val="white"/>
                </a:solidFill>
                <a:latin typeface="Calibri"/>
                <a:sym typeface="Symbol"/>
              </a:rPr>
              <a:t>40</a:t>
            </a:r>
            <a:endParaRPr lang="en-GB" sz="18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Up Arrow Callout 7"/>
          <p:cNvSpPr/>
          <p:nvPr/>
        </p:nvSpPr>
        <p:spPr>
          <a:xfrm>
            <a:off x="4643438" y="4076700"/>
            <a:ext cx="2089150" cy="137795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800" b="1" dirty="0">
                <a:solidFill>
                  <a:prstClr val="white"/>
                </a:solidFill>
                <a:latin typeface="Calibri"/>
              </a:rPr>
              <a:t>1.7-2.2 10</a:t>
            </a:r>
            <a:r>
              <a:rPr lang="fr-CH" sz="1800" b="1" baseline="30000" dirty="0">
                <a:solidFill>
                  <a:prstClr val="white"/>
                </a:solidFill>
                <a:latin typeface="Calibri"/>
              </a:rPr>
              <a:t>34</a:t>
            </a:r>
            <a:r>
              <a:rPr lang="fr-CH" sz="1800" b="1" dirty="0">
                <a:solidFill>
                  <a:prstClr val="white"/>
                </a:solidFill>
                <a:latin typeface="Calibri"/>
              </a:rPr>
              <a:t> cm</a:t>
            </a:r>
            <a:r>
              <a:rPr lang="fr-CH" sz="1800" b="1" baseline="30000" dirty="0">
                <a:solidFill>
                  <a:prstClr val="white"/>
                </a:solidFill>
                <a:latin typeface="Calibri"/>
              </a:rPr>
              <a:t>-2</a:t>
            </a:r>
            <a:r>
              <a:rPr lang="fr-CH" sz="1800" b="1" dirty="0">
                <a:solidFill>
                  <a:prstClr val="white"/>
                </a:solidFill>
                <a:latin typeface="Calibri"/>
              </a:rPr>
              <a:t>s</a:t>
            </a:r>
            <a:r>
              <a:rPr lang="fr-CH" sz="1800" b="1" baseline="30000" dirty="0">
                <a:solidFill>
                  <a:prstClr val="white"/>
                </a:solidFill>
                <a:latin typeface="Calibri"/>
              </a:rPr>
              <a:t>-1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800" b="1" dirty="0">
                <a:solidFill>
                  <a:prstClr val="white"/>
                </a:solidFill>
                <a:latin typeface="Calibri"/>
              </a:rPr>
              <a:t>25 ns </a:t>
            </a:r>
            <a:r>
              <a:rPr lang="fr-CH" sz="1800" b="1" dirty="0" err="1">
                <a:solidFill>
                  <a:prstClr val="white"/>
                </a:solidFill>
                <a:latin typeface="Calibri"/>
              </a:rPr>
              <a:t>bunch</a:t>
            </a:r>
            <a:r>
              <a:rPr lang="fr-CH" sz="1800" b="1" dirty="0">
                <a:solidFill>
                  <a:prstClr val="white"/>
                </a:solidFill>
                <a:latin typeface="Calibri"/>
              </a:rPr>
              <a:t> </a:t>
            </a:r>
            <a:br>
              <a:rPr lang="fr-CH" sz="1800" b="1" dirty="0">
                <a:solidFill>
                  <a:prstClr val="white"/>
                </a:solidFill>
                <a:latin typeface="Calibri"/>
              </a:rPr>
            </a:br>
            <a:r>
              <a:rPr lang="fr-CH" sz="1800" b="1" dirty="0">
                <a:solidFill>
                  <a:prstClr val="white"/>
                </a:solidFill>
                <a:latin typeface="Calibri"/>
              </a:rPr>
              <a:t> pile up </a:t>
            </a:r>
            <a:r>
              <a:rPr lang="fr-CH" sz="1800" b="1" dirty="0">
                <a:solidFill>
                  <a:prstClr val="white"/>
                </a:solidFill>
                <a:latin typeface="Calibri"/>
                <a:sym typeface="Symbol"/>
              </a:rPr>
              <a:t>60</a:t>
            </a:r>
            <a:endParaRPr lang="en-GB" sz="18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Oval 2"/>
          <p:cNvSpPr/>
          <p:nvPr/>
        </p:nvSpPr>
        <p:spPr>
          <a:xfrm>
            <a:off x="5661025" y="1906588"/>
            <a:ext cx="11938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6880225" y="4292600"/>
            <a:ext cx="2155825" cy="1368425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800" b="1" dirty="0" err="1">
                <a:solidFill>
                  <a:prstClr val="white"/>
                </a:solidFill>
                <a:latin typeface="Calibri"/>
              </a:rPr>
              <a:t>Technical</a:t>
            </a:r>
            <a:r>
              <a:rPr lang="fr-CH" sz="1800" b="1" dirty="0">
                <a:solidFill>
                  <a:prstClr val="white"/>
                </a:solidFill>
                <a:latin typeface="Calibri"/>
              </a:rPr>
              <a:t> </a:t>
            </a:r>
            <a:r>
              <a:rPr lang="fr-CH" sz="1800" b="1" dirty="0" err="1">
                <a:solidFill>
                  <a:prstClr val="white"/>
                </a:solidFill>
                <a:latin typeface="Calibri"/>
              </a:rPr>
              <a:t>limits</a:t>
            </a:r>
            <a:r>
              <a:rPr lang="fr-CH" sz="1800" b="1" dirty="0">
                <a:solidFill>
                  <a:prstClr val="white"/>
                </a:solidFill>
                <a:latin typeface="Calibri"/>
              </a:rPr>
              <a:t> (</a:t>
            </a:r>
            <a:r>
              <a:rPr lang="fr-CH" sz="1800" b="1" dirty="0" err="1">
                <a:solidFill>
                  <a:prstClr val="white"/>
                </a:solidFill>
                <a:latin typeface="Calibri"/>
              </a:rPr>
              <a:t>experiments</a:t>
            </a:r>
            <a:r>
              <a:rPr lang="fr-CH" sz="1800" b="1" dirty="0">
                <a:solidFill>
                  <a:prstClr val="white"/>
                </a:solidFill>
                <a:latin typeface="Calibri"/>
              </a:rPr>
              <a:t>, </a:t>
            </a:r>
            <a:r>
              <a:rPr lang="fr-CH" sz="1800" b="1" dirty="0" err="1">
                <a:solidFill>
                  <a:prstClr val="white"/>
                </a:solidFill>
                <a:latin typeface="Calibri"/>
              </a:rPr>
              <a:t>too</a:t>
            </a:r>
            <a:r>
              <a:rPr lang="fr-CH" sz="1800" b="1" dirty="0">
                <a:solidFill>
                  <a:prstClr val="white"/>
                </a:solidFill>
                <a:latin typeface="Calibri"/>
              </a:rPr>
              <a:t>) </a:t>
            </a:r>
            <a:r>
              <a:rPr lang="fr-CH" sz="1800" b="1" dirty="0" err="1">
                <a:solidFill>
                  <a:prstClr val="white"/>
                </a:solidFill>
                <a:latin typeface="Calibri"/>
              </a:rPr>
              <a:t>like</a:t>
            </a:r>
            <a:r>
              <a:rPr lang="fr-CH" sz="1800" b="1" dirty="0">
                <a:solidFill>
                  <a:prstClr val="white"/>
                </a:solidFill>
                <a:latin typeface="Calibri"/>
              </a:rPr>
              <a:t> :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6732588" y="2708275"/>
            <a:ext cx="935037" cy="165735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5661025" y="3398838"/>
            <a:ext cx="11938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6854825" y="4048125"/>
            <a:ext cx="238125" cy="32702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Snip Diagonal Corner Rectangle 24"/>
          <p:cNvSpPr/>
          <p:nvPr/>
        </p:nvSpPr>
        <p:spPr>
          <a:xfrm>
            <a:off x="3282950" y="1951038"/>
            <a:ext cx="196850" cy="1951037"/>
          </a:xfrm>
          <a:prstGeom prst="snip2DiagRect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800" b="1" dirty="0">
                <a:solidFill>
                  <a:prstClr val="white"/>
                </a:solidFill>
                <a:latin typeface="Calibri"/>
              </a:rPr>
              <a:t>EYETS</a:t>
            </a:r>
            <a:endParaRPr lang="en-GB" sz="18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6" name="Snip Diagonal Corner Rectangle 25"/>
          <p:cNvSpPr/>
          <p:nvPr/>
        </p:nvSpPr>
        <p:spPr>
          <a:xfrm>
            <a:off x="4479925" y="1982788"/>
            <a:ext cx="914400" cy="1903412"/>
          </a:xfrm>
          <a:prstGeom prst="snip2DiagRect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000" b="1" dirty="0">
                <a:solidFill>
                  <a:prstClr val="white"/>
                </a:solidFill>
                <a:latin typeface="Calibri"/>
              </a:rPr>
              <a:t>LS2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0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Snip Diagonal Corner Rectangle 26"/>
          <p:cNvSpPr/>
          <p:nvPr/>
        </p:nvSpPr>
        <p:spPr>
          <a:xfrm>
            <a:off x="7264400" y="1966913"/>
            <a:ext cx="1473200" cy="1903412"/>
          </a:xfrm>
          <a:prstGeom prst="snip2DiagRect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000" b="1" dirty="0">
                <a:solidFill>
                  <a:prstClr val="white"/>
                </a:solidFill>
                <a:latin typeface="Calibri"/>
              </a:rPr>
              <a:t>LS3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0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" name="Snip Diagonal Corner Rectangle 27"/>
          <p:cNvSpPr/>
          <p:nvPr/>
        </p:nvSpPr>
        <p:spPr>
          <a:xfrm>
            <a:off x="6646863" y="646113"/>
            <a:ext cx="2371725" cy="733425"/>
          </a:xfrm>
          <a:prstGeom prst="snip2DiagRect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000" b="1" dirty="0">
                <a:solidFill>
                  <a:prstClr val="white"/>
                </a:solidFill>
                <a:latin typeface="Calibri"/>
              </a:rPr>
              <a:t>Plan modification  </a:t>
            </a:r>
            <a:r>
              <a:rPr lang="fr-CH" sz="2000" b="1" dirty="0" err="1">
                <a:solidFill>
                  <a:prstClr val="white"/>
                </a:solidFill>
                <a:latin typeface="Calibri"/>
              </a:rPr>
              <a:t>approved</a:t>
            </a:r>
            <a:r>
              <a:rPr lang="fr-CH" sz="2000" b="1" dirty="0">
                <a:solidFill>
                  <a:prstClr val="white"/>
                </a:solidFill>
                <a:latin typeface="Calibri"/>
              </a:rPr>
              <a:t> </a:t>
            </a:r>
            <a:r>
              <a:rPr lang="fr-CH" sz="2000" b="1" dirty="0" err="1">
                <a:solidFill>
                  <a:prstClr val="white"/>
                </a:solidFill>
                <a:latin typeface="Calibri"/>
              </a:rPr>
              <a:t>Dec</a:t>
            </a:r>
            <a:r>
              <a:rPr lang="fr-CH" sz="2000" b="1" dirty="0">
                <a:solidFill>
                  <a:prstClr val="white"/>
                </a:solidFill>
                <a:latin typeface="Calibri"/>
              </a:rPr>
              <a:t> 2013</a:t>
            </a:r>
            <a:endParaRPr lang="en-GB" sz="2000" b="1" dirty="0">
              <a:solidFill>
                <a:prstClr val="white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3" grpId="0" animBg="1"/>
      <p:bldP spid="5" grpId="0" animBg="1"/>
      <p:bldP spid="12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3325"/>
            <a:ext cx="8229600" cy="504507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Medium Term Future:</a:t>
            </a:r>
          </a:p>
          <a:p>
            <a:pPr lvl="1">
              <a:defRPr/>
            </a:pPr>
            <a:r>
              <a:rPr lang="en-US" sz="2800" dirty="0" smtClean="0">
                <a:solidFill>
                  <a:srgbClr val="800000"/>
                </a:solidFill>
              </a:rPr>
              <a:t>Neutrino Program</a:t>
            </a:r>
          </a:p>
          <a:p>
            <a:pPr lvl="1">
              <a:defRPr/>
            </a:pPr>
            <a:r>
              <a:rPr lang="en-US" sz="2800" dirty="0" err="1" smtClean="0">
                <a:solidFill>
                  <a:srgbClr val="0000CC"/>
                </a:solidFill>
              </a:rPr>
              <a:t>LHeC</a:t>
            </a:r>
            <a:r>
              <a:rPr lang="en-US" sz="2800" dirty="0" smtClean="0">
                <a:solidFill>
                  <a:srgbClr val="0000CC"/>
                </a:solidFill>
              </a:rPr>
              <a:t> </a:t>
            </a:r>
            <a:r>
              <a:rPr lang="en-US" sz="2800" i="1" dirty="0" err="1" smtClean="0">
                <a:solidFill>
                  <a:srgbClr val="0000CC"/>
                </a:solidFill>
              </a:rPr>
              <a:t>ep</a:t>
            </a:r>
            <a:r>
              <a:rPr lang="en-US" sz="2800" dirty="0" smtClean="0">
                <a:solidFill>
                  <a:srgbClr val="0000CC"/>
                </a:solidFill>
              </a:rPr>
              <a:t> collider &amp; Higgs factory</a:t>
            </a:r>
          </a:p>
          <a:p>
            <a:pPr lvl="1">
              <a:defRPr/>
            </a:pPr>
            <a:r>
              <a:rPr lang="en-US" sz="2800" dirty="0" err="1" smtClean="0">
                <a:solidFill>
                  <a:srgbClr val="0000CC"/>
                </a:solidFill>
              </a:rPr>
              <a:t>SAPPHiRE</a:t>
            </a:r>
            <a:r>
              <a:rPr lang="en-US" sz="2800" dirty="0" smtClean="0">
                <a:solidFill>
                  <a:srgbClr val="0000CC"/>
                </a:solidFill>
              </a:rPr>
              <a:t> </a:t>
            </a:r>
            <a:r>
              <a:rPr lang="en-US" sz="2800" dirty="0" err="1" smtClean="0">
                <a:solidFill>
                  <a:srgbClr val="0000CC"/>
                </a:solidFill>
                <a:latin typeface="Symbol" pitchFamily="18" charset="2"/>
              </a:rPr>
              <a:t>gg</a:t>
            </a:r>
            <a:r>
              <a:rPr lang="en-US" sz="2800" dirty="0" smtClean="0">
                <a:solidFill>
                  <a:srgbClr val="0000CC"/>
                </a:solidFill>
                <a:latin typeface="Symbol" pitchFamily="18" charset="2"/>
              </a:rPr>
              <a:t> </a:t>
            </a:r>
            <a:r>
              <a:rPr lang="en-US" sz="2800" dirty="0" smtClean="0">
                <a:solidFill>
                  <a:srgbClr val="0000CC"/>
                </a:solidFill>
              </a:rPr>
              <a:t>Higgs factory</a:t>
            </a:r>
          </a:p>
          <a:p>
            <a:pPr marL="344487" lvl="1" indent="0">
              <a:buFont typeface="Wingdings" charset="0"/>
              <a:buNone/>
              <a:defRPr/>
            </a:pPr>
            <a:endParaRPr lang="en-US" sz="2800" dirty="0" smtClean="0">
              <a:solidFill>
                <a:srgbClr val="0000CC"/>
              </a:solidFill>
            </a:endParaRPr>
          </a:p>
          <a:p>
            <a:pPr>
              <a:defRPr/>
            </a:pPr>
            <a:r>
              <a:rPr lang="en-US" dirty="0" smtClean="0"/>
              <a:t>Long Term Future:</a:t>
            </a:r>
          </a:p>
          <a:p>
            <a:pPr lvl="1">
              <a:defRPr/>
            </a:pPr>
            <a:r>
              <a:rPr lang="en-US" sz="2800" dirty="0" smtClean="0">
                <a:solidFill>
                  <a:srgbClr val="008000"/>
                </a:solidFill>
              </a:rPr>
              <a:t>HE-LHC/VHE-LHC </a:t>
            </a:r>
            <a:r>
              <a:rPr lang="en-US" sz="2800" i="1" dirty="0" err="1" smtClean="0">
                <a:solidFill>
                  <a:srgbClr val="008000"/>
                </a:solidFill>
              </a:rPr>
              <a:t>pp</a:t>
            </a:r>
            <a:r>
              <a:rPr lang="en-US" sz="2800" dirty="0" smtClean="0">
                <a:solidFill>
                  <a:srgbClr val="008000"/>
                </a:solidFill>
              </a:rPr>
              <a:t>/</a:t>
            </a:r>
            <a:r>
              <a:rPr lang="en-US" sz="2800" i="1" dirty="0" smtClean="0">
                <a:solidFill>
                  <a:srgbClr val="008000"/>
                </a:solidFill>
              </a:rPr>
              <a:t>AA</a:t>
            </a:r>
            <a:r>
              <a:rPr lang="en-US" sz="2800" dirty="0" smtClean="0">
                <a:solidFill>
                  <a:srgbClr val="008000"/>
                </a:solidFill>
              </a:rPr>
              <a:t> collider</a:t>
            </a:r>
          </a:p>
          <a:p>
            <a:pPr lvl="1">
              <a:defRPr/>
            </a:pPr>
            <a:r>
              <a:rPr lang="en-US" sz="2800" dirty="0" smtClean="0">
                <a:solidFill>
                  <a:srgbClr val="800000"/>
                </a:solidFill>
              </a:rPr>
              <a:t>Linear Collider (ILC &amp; CLIC)</a:t>
            </a:r>
          </a:p>
          <a:p>
            <a:pPr lvl="1">
              <a:defRPr/>
            </a:pPr>
            <a:r>
              <a:rPr lang="en-US" sz="2800" dirty="0" smtClean="0">
                <a:solidFill>
                  <a:srgbClr val="FF0000"/>
                </a:solidFill>
              </a:rPr>
              <a:t>FCC: 100TeV hadron collider and</a:t>
            </a:r>
          </a:p>
          <a:p>
            <a:pPr marL="344487" lvl="1" indent="0">
              <a:buFont typeface="Wingdings" charset="0"/>
              <a:buNone/>
              <a:defRPr/>
            </a:pPr>
            <a:r>
              <a:rPr lang="en-US" sz="2800" dirty="0">
                <a:solidFill>
                  <a:srgbClr val="FF0000"/>
                </a:solidFill>
              </a:rPr>
              <a:t>	</a:t>
            </a:r>
            <a:r>
              <a:rPr lang="en-US" sz="2800" dirty="0" smtClean="0">
                <a:solidFill>
                  <a:srgbClr val="FF0000"/>
                </a:solidFill>
              </a:rPr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800" i="1" dirty="0" err="1" smtClean="0">
                <a:solidFill>
                  <a:srgbClr val="FF0000"/>
                </a:solidFill>
              </a:rPr>
              <a:t>e</a:t>
            </a:r>
            <a:r>
              <a:rPr lang="en-US" sz="2800" baseline="30000" dirty="0" err="1" smtClean="0">
                <a:solidFill>
                  <a:srgbClr val="FF0000"/>
                </a:solidFill>
              </a:rPr>
              <a:t>+</a:t>
            </a:r>
            <a:r>
              <a:rPr lang="en-US" sz="2800" i="1" dirty="0" err="1" smtClean="0">
                <a:solidFill>
                  <a:srgbClr val="FF0000"/>
                </a:solidFill>
              </a:rPr>
              <a:t>e</a:t>
            </a:r>
            <a:r>
              <a:rPr lang="en-US" sz="2800" baseline="30000" dirty="0" smtClean="0">
                <a:solidFill>
                  <a:srgbClr val="FF0000"/>
                </a:solidFill>
              </a:rPr>
              <a:t>-</a:t>
            </a:r>
            <a:r>
              <a:rPr lang="en-US" sz="2800" dirty="0" smtClean="0">
                <a:solidFill>
                  <a:srgbClr val="FF0000"/>
                </a:solidFill>
              </a:rPr>
              <a:t> Higgs factory</a:t>
            </a:r>
          </a:p>
          <a:p>
            <a:pPr marL="344487" lvl="1" indent="0">
              <a:buFont typeface="Wingdings" charset="0"/>
              <a:buNone/>
              <a:defRPr/>
            </a:pPr>
            <a:r>
              <a:rPr lang="en-US" sz="2800" dirty="0">
                <a:solidFill>
                  <a:srgbClr val="FF0000"/>
                </a:solidFill>
              </a:rPr>
              <a:t>	</a:t>
            </a:r>
            <a:r>
              <a:rPr lang="en-US" sz="2800" dirty="0" smtClean="0">
                <a:solidFill>
                  <a:srgbClr val="FF0000"/>
                </a:solidFill>
              </a:rPr>
              <a:t>	 </a:t>
            </a:r>
            <a:r>
              <a:rPr lang="en-US" sz="2800" i="1" dirty="0" err="1" smtClean="0">
                <a:solidFill>
                  <a:srgbClr val="FF0000"/>
                </a:solidFill>
              </a:rPr>
              <a:t>ep</a:t>
            </a:r>
            <a:r>
              <a:rPr lang="en-US" sz="2800" dirty="0" smtClean="0">
                <a:solidFill>
                  <a:srgbClr val="FF0000"/>
                </a:solidFill>
              </a:rPr>
              <a:t> collider…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658225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u="sng" dirty="0">
                <a:solidFill>
                  <a:srgbClr val="FF0000"/>
                </a:solidFill>
                <a:cs typeface="+mj-cs"/>
              </a:rPr>
              <a:t>U</a:t>
            </a:r>
            <a:r>
              <a:rPr lang="en-US" sz="3600" u="sng" dirty="0" smtClean="0">
                <a:solidFill>
                  <a:srgbClr val="FF0000"/>
                </a:solidFill>
                <a:cs typeface="+mj-cs"/>
              </a:rPr>
              <a:t>pgrade Project Options beyond the HL-LHC: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539750" y="1300163"/>
            <a:ext cx="7705725" cy="3784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lIns="91369" tIns="45685" rIns="91369" bIns="45685">
            <a:spAutoFit/>
          </a:bodyPr>
          <a:lstStyle/>
          <a:p>
            <a:pPr algn="l" eaLnBrk="1" hangingPunct="1">
              <a:buFont typeface="Wingdings" charset="0"/>
              <a:buNone/>
              <a:defRPr/>
            </a:pPr>
            <a:endParaRPr lang="en-US" dirty="0">
              <a:solidFill>
                <a:srgbClr val="FF0000"/>
              </a:solidFill>
              <a:cs typeface="+mn-cs"/>
            </a:endParaRPr>
          </a:p>
          <a:p>
            <a:pPr algn="l" eaLnBrk="1" hangingPunct="1">
              <a:buFont typeface="Wingdings" charset="0"/>
              <a:buNone/>
              <a:defRPr/>
            </a:pPr>
            <a:endParaRPr lang="en-US" dirty="0">
              <a:solidFill>
                <a:srgbClr val="FF0000"/>
              </a:solidFill>
              <a:cs typeface="+mn-cs"/>
            </a:endParaRPr>
          </a:p>
          <a:p>
            <a:pPr algn="l" eaLnBrk="1" hangingPunct="1">
              <a:buFont typeface="Wingdings" charset="0"/>
              <a:buNone/>
              <a:defRPr/>
            </a:pPr>
            <a:r>
              <a:rPr lang="en-US" sz="3600" dirty="0">
                <a:solidFill>
                  <a:srgbClr val="FF0000"/>
                </a:solidFill>
                <a:cs typeface="+mn-cs"/>
              </a:rPr>
              <a:t>More details on Project Studies beyond the LHC Upgrade in the lecture by Daniel Schulte (</a:t>
            </a:r>
            <a:r>
              <a:rPr lang="en-US" sz="3600" dirty="0">
                <a:solidFill>
                  <a:srgbClr val="FF0000"/>
                </a:solidFill>
                <a:cs typeface="+mn-cs"/>
              </a:rPr>
              <a:t>28 </a:t>
            </a:r>
            <a:r>
              <a:rPr lang="en-US" sz="3600" dirty="0">
                <a:solidFill>
                  <a:srgbClr val="FF0000"/>
                </a:solidFill>
                <a:cs typeface="+mn-cs"/>
              </a:rPr>
              <a:t>&amp; </a:t>
            </a:r>
            <a:r>
              <a:rPr lang="en-US" sz="3600" dirty="0">
                <a:solidFill>
                  <a:srgbClr val="FF0000"/>
                </a:solidFill>
                <a:cs typeface="+mn-cs"/>
              </a:rPr>
              <a:t>29 </a:t>
            </a:r>
            <a:r>
              <a:rPr lang="en-US" sz="3600" dirty="0">
                <a:solidFill>
                  <a:srgbClr val="FF0000"/>
                </a:solidFill>
                <a:cs typeface="+mn-cs"/>
              </a:rPr>
              <a:t>July</a:t>
            </a:r>
            <a:r>
              <a:rPr lang="en-US" sz="3600" dirty="0">
                <a:solidFill>
                  <a:srgbClr val="FF0000"/>
                </a:solidFill>
                <a:cs typeface="+mn-cs"/>
              </a:rPr>
              <a:t>) and </a:t>
            </a:r>
          </a:p>
          <a:p>
            <a:pPr algn="l" eaLnBrk="1" hangingPunct="1">
              <a:buFont typeface="Wingdings" charset="0"/>
              <a:buNone/>
              <a:defRPr/>
            </a:pPr>
            <a:r>
              <a:rPr lang="en-US" sz="3600" dirty="0">
                <a:solidFill>
                  <a:srgbClr val="FF0000"/>
                </a:solidFill>
                <a:cs typeface="+mn-cs"/>
              </a:rPr>
              <a:t>Patrick </a:t>
            </a:r>
            <a:r>
              <a:rPr lang="en-US" sz="3600" dirty="0" err="1">
                <a:solidFill>
                  <a:srgbClr val="FF0000"/>
                </a:solidFill>
                <a:cs typeface="+mn-cs"/>
              </a:rPr>
              <a:t>Janot</a:t>
            </a:r>
            <a:r>
              <a:rPr lang="en-US" sz="3600" dirty="0">
                <a:solidFill>
                  <a:srgbClr val="FF0000"/>
                </a:solidFill>
                <a:cs typeface="+mn-cs"/>
              </a:rPr>
              <a:t> (4 &amp; 5 August)</a:t>
            </a:r>
            <a:endParaRPr lang="en-US" sz="3600" dirty="0">
              <a:solidFill>
                <a:srgbClr val="FF0000"/>
              </a:solidFill>
              <a:cs typeface="+mn-cs"/>
            </a:endParaRPr>
          </a:p>
          <a:p>
            <a:pPr algn="l" eaLnBrk="1" hangingPunct="1">
              <a:buFont typeface="Wingdings" charset="0"/>
              <a:buNone/>
              <a:defRPr/>
            </a:pPr>
            <a:endParaRPr lang="en-US" dirty="0">
              <a:solidFill>
                <a:srgbClr val="FF0000"/>
              </a:solidFill>
              <a:cs typeface="+mn-cs"/>
            </a:endParaRPr>
          </a:p>
          <a:p>
            <a:pPr algn="l" eaLnBrk="1" hangingPunct="1">
              <a:buFont typeface="Wingdings" charset="0"/>
              <a:buNone/>
              <a:defRPr/>
            </a:pPr>
            <a:endParaRPr lang="en-US" dirty="0">
              <a:solidFill>
                <a:srgbClr val="FF0000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7325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600" u="sng" dirty="0" smtClean="0">
                <a:solidFill>
                  <a:srgbClr val="FF0000"/>
                </a:solidFill>
                <a:latin typeface="Garamond (Headings)"/>
                <a:ea typeface="ＭＳ Ｐゴシック" charset="0"/>
                <a:cs typeface="Garamond (Headings)"/>
              </a:rPr>
              <a:t>HE-LHC and FCC Challenges</a:t>
            </a:r>
            <a:endParaRPr lang="en-US" sz="3600" u="sng" dirty="0">
              <a:solidFill>
                <a:srgbClr val="FF0000"/>
              </a:solidFill>
              <a:latin typeface="Garamond (Headings)"/>
              <a:ea typeface="ＭＳ Ｐゴシック" charset="0"/>
              <a:cs typeface="Garamond (Headings)"/>
            </a:endParaRPr>
          </a:p>
        </p:txBody>
      </p:sp>
      <p:grpSp>
        <p:nvGrpSpPr>
          <p:cNvPr id="83970" name="Group 23"/>
          <p:cNvGrpSpPr>
            <a:grpSpLocks/>
          </p:cNvGrpSpPr>
          <p:nvPr/>
        </p:nvGrpSpPr>
        <p:grpSpPr bwMode="auto">
          <a:xfrm>
            <a:off x="152400" y="836613"/>
            <a:ext cx="8902700" cy="2586037"/>
            <a:chOff x="288" y="720"/>
            <a:chExt cx="5608" cy="1629"/>
          </a:xfrm>
        </p:grpSpPr>
        <p:sp>
          <p:nvSpPr>
            <p:cNvPr id="83974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72721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222" cy="1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>
                <a:spcAft>
                  <a:spcPts val="1200"/>
                </a:spcAft>
                <a:defRPr/>
              </a:pPr>
              <a:r>
                <a:rPr lang="en-US" sz="2600" dirty="0" smtClean="0">
                  <a:solidFill>
                    <a:srgbClr val="3333CC"/>
                  </a:solidFill>
                </a:rPr>
                <a:t>HE-LHC</a:t>
              </a:r>
              <a:endParaRPr lang="en-US" sz="2600" dirty="0" smtClean="0">
                <a:solidFill>
                  <a:srgbClr val="800000"/>
                </a:solidFill>
              </a:endParaRPr>
            </a:p>
            <a:p>
              <a:pPr marL="342900" indent="-342900">
                <a:spcAft>
                  <a:spcPts val="1200"/>
                </a:spcAft>
                <a:buFont typeface="Wingdings" charset="0"/>
                <a:buChar char="è"/>
                <a:defRPr/>
              </a:pP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</a:rPr>
                <a:t> Use of existing tunnel infrastructure! </a:t>
              </a:r>
            </a:p>
            <a:p>
              <a:pPr marL="342900" indent="-342900">
                <a:spcAft>
                  <a:spcPts val="1200"/>
                </a:spcAft>
                <a:buFont typeface="Wingdings" charset="0"/>
                <a:buChar char="è"/>
                <a:defRPr/>
              </a:pP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</a:rPr>
                <a:t> Can perhaps bring a factor 2-3 increase in CM collision energy</a:t>
              </a:r>
            </a:p>
            <a:p>
              <a:pPr marL="342900" indent="-342900">
                <a:spcAft>
                  <a:spcPts val="1200"/>
                </a:spcAft>
                <a:buFont typeface="Wingdings" charset="0"/>
                <a:buChar char="è"/>
                <a:defRPr/>
              </a:pP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</a:rPr>
                <a:t> Magnet technology (15 T – 20 T)?!?</a:t>
              </a:r>
            </a:p>
            <a:p>
              <a:pPr marL="342900" indent="-342900">
                <a:spcAft>
                  <a:spcPts val="1200"/>
                </a:spcAft>
                <a:buFont typeface="Wingdings" charset="0"/>
                <a:buChar char="è"/>
                <a:defRPr/>
              </a:pP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</a:rPr>
                <a:t> </a:t>
              </a:r>
              <a:r>
                <a:rPr lang="en-US" dirty="0" smtClean="0">
                  <a:solidFill>
                    <a:srgbClr val="FF0000"/>
                  </a:solidFill>
                </a:rPr>
                <a:t>Investment versus physics case?!?!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83971" name="Group 24"/>
          <p:cNvGrpSpPr>
            <a:grpSpLocks/>
          </p:cNvGrpSpPr>
          <p:nvPr/>
        </p:nvGrpSpPr>
        <p:grpSpPr bwMode="auto">
          <a:xfrm>
            <a:off x="152400" y="3506788"/>
            <a:ext cx="8839200" cy="2586037"/>
            <a:chOff x="288" y="1180"/>
            <a:chExt cx="5568" cy="1629"/>
          </a:xfrm>
        </p:grpSpPr>
        <p:sp>
          <p:nvSpPr>
            <p:cNvPr id="83972" name="Rectangle 19"/>
            <p:cNvSpPr>
              <a:spLocks noChangeArrowheads="1"/>
            </p:cNvSpPr>
            <p:nvPr/>
          </p:nvSpPr>
          <p:spPr bwMode="auto">
            <a:xfrm>
              <a:off x="288" y="127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72719" name="Text Box 20"/>
            <p:cNvSpPr txBox="1">
              <a:spLocks noChangeArrowheads="1"/>
            </p:cNvSpPr>
            <p:nvPr/>
          </p:nvSpPr>
          <p:spPr bwMode="auto">
            <a:xfrm>
              <a:off x="674" y="1180"/>
              <a:ext cx="5182" cy="1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>
                <a:spcAft>
                  <a:spcPts val="1200"/>
                </a:spcAft>
                <a:defRPr/>
              </a:pPr>
              <a:r>
                <a:rPr lang="en-US" sz="2600" dirty="0" smtClean="0">
                  <a:solidFill>
                    <a:srgbClr val="3333CC"/>
                  </a:solidFill>
                </a:rPr>
                <a:t>FCC</a:t>
              </a:r>
            </a:p>
            <a:p>
              <a:pPr marL="342900" indent="-342900" algn="l" eaLnBrk="1" hangingPunct="1">
                <a:spcAft>
                  <a:spcPts val="1200"/>
                </a:spcAft>
                <a:buFont typeface="Wingdings" charset="0"/>
                <a:buChar char="è"/>
                <a:defRPr/>
              </a:pPr>
              <a:r>
                <a:rPr lang="en-US" dirty="0" smtClean="0">
                  <a:solidFill>
                    <a:srgbClr val="984807"/>
                  </a:solidFill>
                  <a:sym typeface="Wingdings"/>
                </a:rPr>
                <a:t> Still at early R&amp;D and study stage (20 T magnets!!!)</a:t>
              </a:r>
            </a:p>
            <a:p>
              <a:pPr algn="l" eaLnBrk="1" hangingPunct="1">
                <a:spcAft>
                  <a:spcPts val="1200"/>
                </a:spcAft>
                <a:defRPr/>
              </a:pPr>
              <a:r>
                <a:rPr lang="en-US" dirty="0">
                  <a:solidFill>
                    <a:srgbClr val="984807"/>
                  </a:solidFill>
                  <a:sym typeface="Wingdings"/>
                </a:rPr>
                <a:t> </a:t>
              </a:r>
              <a:r>
                <a:rPr lang="en-US" dirty="0" smtClean="0">
                  <a:solidFill>
                    <a:srgbClr val="984807"/>
                  </a:solidFill>
                  <a:sym typeface="Wingdings"/>
                </a:rPr>
                <a:t>    (magnets, beam power and machine protection, injectors...)</a:t>
              </a:r>
            </a:p>
            <a:p>
              <a:pPr marL="342900" indent="-342900" algn="l" eaLnBrk="1" hangingPunct="1">
                <a:spcAft>
                  <a:spcPts val="1200"/>
                </a:spcAft>
                <a:buFont typeface="Wingdings" charset="0"/>
                <a:buChar char="è"/>
                <a:defRPr/>
              </a:pPr>
              <a:r>
                <a:rPr lang="en-US" dirty="0" smtClean="0">
                  <a:solidFill>
                    <a:srgbClr val="984807"/>
                  </a:solidFill>
                  <a:sym typeface="Wingdings"/>
                </a:rPr>
                <a:t> New tunnel would provide synergies with other machines</a:t>
              </a:r>
            </a:p>
            <a:p>
              <a:pPr algn="l" eaLnBrk="1" hangingPunct="1">
                <a:spcAft>
                  <a:spcPts val="1200"/>
                </a:spcAft>
                <a:defRPr/>
              </a:pPr>
              <a:r>
                <a:rPr lang="en-US" dirty="0" smtClean="0">
                  <a:solidFill>
                    <a:srgbClr val="984807"/>
                  </a:solidFill>
                  <a:sym typeface="Wingdings"/>
                </a:rPr>
                <a:t>     (e.g. TLEP as a Higgs factory)</a:t>
              </a:r>
              <a:endParaRPr lang="en-US" dirty="0">
                <a:solidFill>
                  <a:srgbClr val="984807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r="-172"/>
          <a:stretch>
            <a:fillRect/>
          </a:stretch>
        </p:blipFill>
        <p:spPr bwMode="auto">
          <a:xfrm>
            <a:off x="3779838" y="966788"/>
            <a:ext cx="5364162" cy="568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9525"/>
            <a:ext cx="9144000" cy="923925"/>
          </a:xfrm>
          <a:prstGeom prst="rect">
            <a:avLst/>
          </a:prstGeom>
          <a:solidFill>
            <a:srgbClr val="002060"/>
          </a:solidFill>
        </p:spPr>
        <p:txBody>
          <a:bodyPr tIns="0" bIns="0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kern="0" dirty="0">
                <a:solidFill>
                  <a:srgbClr val="FFFF00"/>
                </a:solidFill>
                <a:latin typeface="Calibri"/>
                <a:ea typeface="+mn-ea"/>
                <a:cs typeface="Calibri" pitchFamily="34" charset="0"/>
              </a:rPr>
              <a:t>Future Circular Collider (FCC) study</a:t>
            </a:r>
            <a:r>
              <a:rPr lang="en-GB" b="1" kern="0" dirty="0">
                <a:solidFill>
                  <a:srgbClr val="FFFF00"/>
                </a:solidFill>
                <a:latin typeface="Calibri"/>
                <a:ea typeface="+mn-ea"/>
                <a:cs typeface="Calibri" pitchFamily="34" charset="0"/>
              </a:rPr>
              <a:t> </a:t>
            </a:r>
            <a:r>
              <a:rPr lang="en-GB" sz="2800" b="1" kern="0" dirty="0">
                <a:solidFill>
                  <a:srgbClr val="FFFF00"/>
                </a:solidFill>
                <a:latin typeface="Calibri"/>
                <a:ea typeface="+mn-ea"/>
                <a:cs typeface="Calibri" pitchFamily="34" charset="0"/>
              </a:rPr>
              <a:t>; goals: CDR and cost review for the next European Strategy Update (2018)</a:t>
            </a:r>
          </a:p>
        </p:txBody>
      </p:sp>
      <p:sp>
        <p:nvSpPr>
          <p:cNvPr id="8" name="Rectangle 7"/>
          <p:cNvSpPr/>
          <p:nvPr/>
        </p:nvSpPr>
        <p:spPr>
          <a:xfrm>
            <a:off x="25400" y="966788"/>
            <a:ext cx="3781425" cy="59245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l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US" b="1" kern="0" dirty="0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International collaboration : </a:t>
            </a:r>
          </a:p>
          <a:p>
            <a:pPr marL="342900" indent="-342900" algn="l" eaLnBrk="1" fontAlgn="auto" hangingPunct="1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i="1" kern="0" dirty="0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pp</a:t>
            </a:r>
            <a:r>
              <a:rPr lang="en-US" b="1" kern="0" dirty="0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-collider (</a:t>
            </a:r>
            <a:r>
              <a:rPr lang="en-US" b="1" i="1" kern="0" dirty="0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FCC-</a:t>
            </a:r>
            <a:r>
              <a:rPr lang="en-US" b="1" i="1" kern="0" dirty="0" err="1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hh</a:t>
            </a:r>
            <a:r>
              <a:rPr lang="en-US" b="1" kern="0" dirty="0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)       </a:t>
            </a:r>
            <a:r>
              <a:rPr lang="en-US" kern="0" dirty="0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  <a:sym typeface="Wingdings" panose="05000000000000000000" pitchFamily="2" charset="2"/>
              </a:rPr>
              <a:t> </a:t>
            </a:r>
            <a:r>
              <a:rPr lang="en-US" kern="0" dirty="0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defining infrastructure requirements </a:t>
            </a:r>
          </a:p>
          <a:p>
            <a:pPr marL="342900" indent="-342900" algn="l" eaLnBrk="1" fontAlgn="auto" hangingPunct="1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000" b="1" i="1" kern="0" dirty="0">
              <a:solidFill>
                <a:srgbClr val="0C377B"/>
              </a:solidFill>
              <a:latin typeface="Calibri"/>
              <a:ea typeface="+mn-ea"/>
              <a:cs typeface="Calibri" pitchFamily="34" charset="0"/>
            </a:endParaRPr>
          </a:p>
          <a:p>
            <a:pPr marL="342900" indent="-342900" algn="l" eaLnBrk="1" fontAlgn="auto" hangingPunct="1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100" b="1" i="1" kern="0" dirty="0">
              <a:solidFill>
                <a:srgbClr val="0C377B"/>
              </a:solidFill>
              <a:latin typeface="Calibri"/>
              <a:ea typeface="+mn-ea"/>
              <a:cs typeface="Calibri" pitchFamily="34" charset="0"/>
            </a:endParaRPr>
          </a:p>
          <a:p>
            <a:pPr marL="342900" indent="-342900" algn="l" eaLnBrk="1" fontAlgn="auto" hangingPunct="1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including </a:t>
            </a:r>
            <a:r>
              <a:rPr lang="en-US" b="1" i="1" kern="0" dirty="0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HE-LHC </a:t>
            </a:r>
            <a:r>
              <a:rPr lang="en-US" kern="0" dirty="0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option: 16-20 T in LHC tunnel</a:t>
            </a:r>
          </a:p>
          <a:p>
            <a:pPr marL="342900" indent="-342900" algn="l" eaLnBrk="1" fontAlgn="auto" hangingPunct="1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i="1" kern="0" dirty="0" err="1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e</a:t>
            </a:r>
            <a:r>
              <a:rPr lang="en-US" b="1" kern="0" baseline="30000" dirty="0" err="1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+</a:t>
            </a:r>
            <a:r>
              <a:rPr lang="en-US" b="1" i="1" kern="0" dirty="0" err="1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e</a:t>
            </a:r>
            <a:r>
              <a:rPr lang="en-US" b="1" kern="0" baseline="30000" dirty="0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-</a:t>
            </a:r>
            <a:r>
              <a:rPr lang="en-US" b="1" kern="0" dirty="0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 collider (</a:t>
            </a:r>
            <a:r>
              <a:rPr lang="en-US" b="1" i="1" kern="0" dirty="0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FCC-</a:t>
            </a:r>
            <a:r>
              <a:rPr lang="en-US" b="1" i="1" kern="0" dirty="0" err="1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ee</a:t>
            </a:r>
            <a:r>
              <a:rPr lang="en-US" b="1" i="1" kern="0" dirty="0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/TLEP</a:t>
            </a:r>
            <a:r>
              <a:rPr lang="en-US" b="1" kern="0" dirty="0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) </a:t>
            </a:r>
            <a:r>
              <a:rPr lang="en-US" kern="0" dirty="0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as potential intermediate step</a:t>
            </a:r>
          </a:p>
          <a:p>
            <a:pPr marL="342900" indent="-342900" algn="l" eaLnBrk="1" fontAlgn="auto" hangingPunct="1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i="1" kern="0" dirty="0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p-e</a:t>
            </a:r>
            <a:r>
              <a:rPr lang="en-US" b="1" kern="0" dirty="0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 (</a:t>
            </a:r>
            <a:r>
              <a:rPr lang="en-US" b="1" i="1" kern="0" dirty="0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FCC-he</a:t>
            </a:r>
            <a:r>
              <a:rPr lang="en-US" b="1" kern="0" dirty="0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) option</a:t>
            </a:r>
          </a:p>
          <a:p>
            <a:pPr marL="285750" indent="-285750" algn="l" eaLnBrk="1" fontAlgn="auto" hangingPunct="1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kern="0" dirty="0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100 km infrastructure </a:t>
            </a:r>
            <a:r>
              <a:rPr lang="en-US" kern="0" dirty="0">
                <a:solidFill>
                  <a:srgbClr val="0C377B"/>
                </a:solidFill>
                <a:latin typeface="Calibri"/>
                <a:ea typeface="+mn-ea"/>
                <a:cs typeface="Calibri" pitchFamily="34" charset="0"/>
              </a:rPr>
              <a:t>in Geneva area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2565400"/>
            <a:ext cx="3779838" cy="830263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b="1" kern="0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~16 T </a:t>
            </a:r>
            <a:r>
              <a:rPr lang="fr-CH" b="1" kern="0" dirty="0">
                <a:solidFill>
                  <a:srgbClr val="FF0000"/>
                </a:solidFill>
                <a:latin typeface="Calibri"/>
                <a:ea typeface="+mn-ea"/>
                <a:cs typeface="+mn-cs"/>
                <a:sym typeface="Symbol"/>
              </a:rPr>
              <a:t> 100 </a:t>
            </a:r>
            <a:r>
              <a:rPr lang="fr-CH" b="1" kern="0" dirty="0" err="1">
                <a:solidFill>
                  <a:srgbClr val="FF0000"/>
                </a:solidFill>
                <a:latin typeface="Calibri"/>
                <a:ea typeface="+mn-ea"/>
                <a:cs typeface="+mn-cs"/>
                <a:sym typeface="Symbol"/>
              </a:rPr>
              <a:t>TeV</a:t>
            </a:r>
            <a:r>
              <a:rPr lang="fr-CH" b="1" kern="0" dirty="0">
                <a:solidFill>
                  <a:srgbClr val="FF0000"/>
                </a:solidFill>
                <a:latin typeface="Calibri"/>
                <a:ea typeface="+mn-ea"/>
                <a:cs typeface="+mn-cs"/>
                <a:sym typeface="Symbol"/>
              </a:rPr>
              <a:t> in 100 km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kern="0" dirty="0">
                <a:solidFill>
                  <a:srgbClr val="FF0000"/>
                </a:solidFill>
                <a:latin typeface="Calibri"/>
                <a:ea typeface="+mn-ea"/>
                <a:cs typeface="+mn-cs"/>
                <a:sym typeface="Symbol"/>
              </a:rPr>
              <a:t>~20 T  100 </a:t>
            </a:r>
            <a:r>
              <a:rPr lang="fr-CH" kern="0" dirty="0" err="1">
                <a:solidFill>
                  <a:srgbClr val="FF0000"/>
                </a:solidFill>
                <a:latin typeface="Calibri"/>
                <a:ea typeface="+mn-ea"/>
                <a:cs typeface="+mn-cs"/>
                <a:sym typeface="Symbol"/>
              </a:rPr>
              <a:t>TeV</a:t>
            </a:r>
            <a:r>
              <a:rPr lang="fr-CH" kern="0" dirty="0">
                <a:solidFill>
                  <a:srgbClr val="FF0000"/>
                </a:solidFill>
                <a:latin typeface="Calibri"/>
                <a:ea typeface="+mn-ea"/>
                <a:cs typeface="+mn-cs"/>
                <a:sym typeface="Symbol"/>
              </a:rPr>
              <a:t> in 80 km</a:t>
            </a:r>
          </a:p>
        </p:txBody>
      </p:sp>
      <p:sp>
        <p:nvSpPr>
          <p:cNvPr id="2" name="Oval 1"/>
          <p:cNvSpPr/>
          <p:nvPr/>
        </p:nvSpPr>
        <p:spPr>
          <a:xfrm>
            <a:off x="5253038" y="1341438"/>
            <a:ext cx="1035050" cy="1079500"/>
          </a:xfrm>
          <a:prstGeom prst="ellipse">
            <a:avLst/>
          </a:prstGeom>
          <a:noFill/>
          <a:ln w="5080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9350" y="6462713"/>
            <a:ext cx="1325563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M. Benedikt</a:t>
            </a:r>
            <a:endParaRPr lang="en-GB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Reserve Transparencies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981075"/>
            <a:ext cx="8807450" cy="5348288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US" dirty="0" smtClean="0">
                <a:solidFill>
                  <a:srgbClr val="800000"/>
                </a:solidFill>
                <a:latin typeface="Times New Roman"/>
                <a:cs typeface="Times New Roman"/>
              </a:rPr>
              <a:t>Transverse offsets </a:t>
            </a:r>
            <a:r>
              <a:rPr lang="en-US" dirty="0">
                <a:latin typeface="Times New Roman"/>
                <a:cs typeface="Times New Roman"/>
              </a:rPr>
              <a:t>of the beams at the IP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lvl="1">
              <a:defRPr/>
            </a:pPr>
            <a:r>
              <a:rPr lang="en-US" dirty="0" smtClean="0">
                <a:latin typeface="Times New Roman"/>
                <a:cs typeface="Times New Roman"/>
              </a:rPr>
              <a:t>tested in 2011 with HL-LHC parameters single bunches and in 2012 with present LHC</a:t>
            </a:r>
          </a:p>
          <a:p>
            <a:pPr lvl="1">
              <a:spcAft>
                <a:spcPts val="600"/>
              </a:spcAft>
              <a:defRPr/>
            </a:pPr>
            <a:r>
              <a:rPr lang="en-US" dirty="0" smtClean="0">
                <a:latin typeface="Times New Roman"/>
                <a:cs typeface="Times New Roman"/>
              </a:rPr>
              <a:t>worry about beam-beam: instabilities, emittance growth</a:t>
            </a:r>
          </a:p>
          <a:p>
            <a:pPr>
              <a:spcAft>
                <a:spcPts val="600"/>
              </a:spcAft>
              <a:defRPr/>
            </a:pPr>
            <a:r>
              <a:rPr lang="en-US" dirty="0" smtClean="0">
                <a:latin typeface="Times New Roman"/>
                <a:cs typeface="Times New Roman"/>
              </a:rPr>
              <a:t>The </a:t>
            </a:r>
            <a:r>
              <a:rPr lang="en-US" dirty="0">
                <a:latin typeface="Times New Roman"/>
                <a:cs typeface="Times New Roman"/>
              </a:rPr>
              <a:t>use of </a:t>
            </a: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rab </a:t>
            </a: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cavities </a:t>
            </a:r>
            <a:r>
              <a:rPr lang="en-US" dirty="0">
                <a:latin typeface="Times New Roman"/>
                <a:cs typeface="Times New Roman"/>
              </a:rPr>
              <a:t>for manipulating the beam overlap of the two beams in the </a:t>
            </a:r>
            <a:r>
              <a:rPr lang="en-US" dirty="0" smtClean="0">
                <a:latin typeface="Times New Roman"/>
                <a:cs typeface="Times New Roman"/>
              </a:rPr>
              <a:t>luminous region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  <a:sym typeface="Wingdings"/>
              </a:rPr>
              <a:t> constant density!</a:t>
            </a:r>
            <a:endParaRPr lang="en-US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Manipulation </a:t>
            </a:r>
            <a:r>
              <a:rPr lang="en-US" dirty="0">
                <a:latin typeface="Times New Roman"/>
                <a:cs typeface="Times New Roman"/>
              </a:rPr>
              <a:t>of the </a:t>
            </a: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external crossing angle </a:t>
            </a:r>
            <a:r>
              <a:rPr lang="en-US" dirty="0">
                <a:latin typeface="Times New Roman"/>
                <a:cs typeface="Times New Roman"/>
              </a:rPr>
              <a:t>of the two beams </a:t>
            </a:r>
            <a:endParaRPr lang="en-US" dirty="0" smtClean="0">
              <a:latin typeface="Times New Roman"/>
              <a:cs typeface="Times New Roman"/>
            </a:endParaRPr>
          </a:p>
          <a:p>
            <a:pPr lvl="1">
              <a:spcAft>
                <a:spcPts val="600"/>
              </a:spcAft>
              <a:defRPr/>
            </a:pPr>
            <a:r>
              <a:rPr lang="en-US" dirty="0" smtClean="0">
                <a:latin typeface="Times New Roman"/>
                <a:cs typeface="Times New Roman"/>
              </a:rPr>
              <a:t>e.g</a:t>
            </a:r>
            <a:r>
              <a:rPr lang="en-US" dirty="0">
                <a:latin typeface="Times New Roman"/>
                <a:cs typeface="Times New Roman"/>
              </a:rPr>
              <a:t>. with the help of </a:t>
            </a:r>
            <a:r>
              <a:rPr lang="en-US" dirty="0" smtClean="0">
                <a:latin typeface="Times New Roman"/>
                <a:cs typeface="Times New Roman"/>
              </a:rPr>
              <a:t>partial compensation </a:t>
            </a:r>
            <a:r>
              <a:rPr lang="en-US" dirty="0">
                <a:latin typeface="Times New Roman"/>
                <a:cs typeface="Times New Roman"/>
              </a:rPr>
              <a:t>of the long-range beam-beam interactions in the common vacuum system with </a:t>
            </a:r>
            <a:r>
              <a:rPr lang="en-US" dirty="0" smtClean="0">
                <a:latin typeface="Times New Roman"/>
                <a:cs typeface="Times New Roman"/>
              </a:rPr>
              <a:t>the help </a:t>
            </a:r>
            <a:r>
              <a:rPr lang="en-US" dirty="0">
                <a:latin typeface="Times New Roman"/>
                <a:cs typeface="Times New Roman"/>
              </a:rPr>
              <a:t>of </a:t>
            </a:r>
            <a:r>
              <a:rPr lang="en-US" dirty="0" smtClean="0">
                <a:latin typeface="Times New Roman"/>
                <a:cs typeface="Times New Roman"/>
              </a:rPr>
              <a:t>wires</a:t>
            </a:r>
            <a:endParaRPr lang="en-US" dirty="0">
              <a:latin typeface="Times New Roman"/>
              <a:cs typeface="Times New Roman"/>
            </a:endParaRPr>
          </a:p>
          <a:p>
            <a:pPr>
              <a:defRPr/>
            </a:pPr>
            <a:r>
              <a:rPr lang="en-US" dirty="0">
                <a:solidFill>
                  <a:srgbClr val="008000"/>
                </a:solidFill>
                <a:latin typeface="Times New Roman"/>
                <a:cs typeface="Times New Roman"/>
              </a:rPr>
              <a:t>D</a:t>
            </a:r>
            <a:r>
              <a:rPr lang="en-US" dirty="0" smtClean="0">
                <a:solidFill>
                  <a:srgbClr val="008000"/>
                </a:solidFill>
                <a:latin typeface="Times New Roman"/>
                <a:cs typeface="Times New Roman"/>
              </a:rPr>
              <a:t>ynamic </a:t>
            </a:r>
            <a:r>
              <a:rPr lang="en-US" dirty="0">
                <a:solidFill>
                  <a:srgbClr val="008000"/>
                </a:solidFill>
                <a:latin typeface="Times New Roman"/>
                <a:cs typeface="Times New Roman"/>
              </a:rPr>
              <a:t>change of the </a:t>
            </a:r>
            <a:r>
              <a:rPr lang="en-US" dirty="0" smtClean="0">
                <a:solidFill>
                  <a:srgbClr val="008000"/>
                </a:solidFill>
                <a:latin typeface="Times New Roman"/>
                <a:cs typeface="Times New Roman"/>
              </a:rPr>
              <a:t>beta* 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  <a:sym typeface="Wingdings"/>
              </a:rPr>
              <a:t> full beam-beam effect for the beams!</a:t>
            </a:r>
            <a:endParaRPr lang="en-US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Bunch </a:t>
            </a: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length 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variation</a:t>
            </a:r>
            <a:endParaRPr lang="en-US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00200" y="6022975"/>
            <a:ext cx="60960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Or combinations of the above</a:t>
            </a: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576263" y="188913"/>
            <a:ext cx="8459787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u="sng" dirty="0" smtClean="0">
                <a:solidFill>
                  <a:srgbClr val="FF0000"/>
                </a:solidFill>
                <a:cs typeface="+mj-cs"/>
              </a:rPr>
              <a:t>HL-LHC Ingredients: Leveling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6691" name="Rectangle 1027"/>
          <p:cNvSpPr>
            <a:spLocks noGrp="1" noChangeArrowheads="1"/>
          </p:cNvSpPr>
          <p:nvPr>
            <p:ph type="title"/>
          </p:nvPr>
        </p:nvSpPr>
        <p:spPr>
          <a:xfrm>
            <a:off x="352425" y="188913"/>
            <a:ext cx="8486775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 smtClean="0">
                <a:solidFill>
                  <a:srgbClr val="FF0000"/>
                </a:solidFill>
                <a:cs typeface="+mj-cs"/>
              </a:rPr>
              <a:t>Introduction: the LHC is a Synchrotron</a:t>
            </a:r>
            <a:endParaRPr lang="en-US" sz="4400" u="sng" smtClean="0">
              <a:solidFill>
                <a:srgbClr val="FF0000"/>
              </a:solidFill>
              <a:cs typeface="+mj-cs"/>
            </a:endParaRPr>
          </a:p>
        </p:txBody>
      </p:sp>
      <p:sp>
        <p:nvSpPr>
          <p:cNvPr id="1266692" name="Rectangle 1028"/>
          <p:cNvSpPr>
            <a:spLocks noChangeArrowheads="1"/>
          </p:cNvSpPr>
          <p:nvPr/>
        </p:nvSpPr>
        <p:spPr bwMode="auto">
          <a:xfrm>
            <a:off x="457200" y="129540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66695" name="Text Box 1031"/>
          <p:cNvSpPr txBox="1">
            <a:spLocks noChangeArrowheads="1"/>
          </p:cNvSpPr>
          <p:nvPr/>
        </p:nvSpPr>
        <p:spPr bwMode="auto">
          <a:xfrm>
            <a:off x="1069975" y="1143000"/>
            <a:ext cx="40846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uniform B field: </a:t>
            </a:r>
            <a:r>
              <a:rPr lang="en-US" sz="2600">
                <a:solidFill>
                  <a:srgbClr val="2519FF"/>
                </a:solidFill>
                <a:cs typeface="+mn-cs"/>
              </a:rPr>
              <a:t>R = constant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  <p:sp>
        <p:nvSpPr>
          <p:cNvPr id="1266697" name="Text Box 1033"/>
          <p:cNvSpPr txBox="1">
            <a:spLocks noChangeArrowheads="1"/>
          </p:cNvSpPr>
          <p:nvPr/>
        </p:nvSpPr>
        <p:spPr bwMode="auto">
          <a:xfrm>
            <a:off x="1117600" y="4637088"/>
            <a:ext cx="7850188" cy="128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high beam energies require:  </a:t>
            </a:r>
            <a:r>
              <a:rPr lang="en-US" sz="2600">
                <a:solidFill>
                  <a:srgbClr val="27551F"/>
                </a:solidFill>
                <a:cs typeface="+mn-cs"/>
              </a:rPr>
              <a:t>-high magnetic bending field</a:t>
            </a:r>
          </a:p>
          <a:p>
            <a:pPr algn="l" eaLnBrk="1" hangingPunct="1">
              <a:defRPr/>
            </a:pPr>
            <a:r>
              <a:rPr lang="en-US" sz="2600">
                <a:solidFill>
                  <a:srgbClr val="27551F"/>
                </a:solidFill>
                <a:cs typeface="+mn-cs"/>
              </a:rPr>
              <a:t>                                               -large circumference</a:t>
            </a:r>
          </a:p>
          <a:p>
            <a:pPr algn="l" eaLnBrk="1" hangingPunct="1">
              <a:defRPr/>
            </a:pPr>
            <a:r>
              <a:rPr lang="en-US" sz="2600">
                <a:solidFill>
                  <a:srgbClr val="27551F"/>
                </a:solidFill>
                <a:cs typeface="+mn-cs"/>
              </a:rPr>
              <a:t>                                               -large packing factor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  <p:sp>
        <p:nvSpPr>
          <p:cNvPr id="1266698" name="Line 1034"/>
          <p:cNvSpPr>
            <a:spLocks noChangeShapeType="1"/>
          </p:cNvSpPr>
          <p:nvPr/>
        </p:nvSpPr>
        <p:spPr bwMode="auto">
          <a:xfrm>
            <a:off x="609600" y="4876800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aphicFrame>
        <p:nvGraphicFramePr>
          <p:cNvPr id="17414" name="Object 1036"/>
          <p:cNvGraphicFramePr>
            <a:graphicFrameLocks noChangeAspect="1"/>
          </p:cNvGraphicFramePr>
          <p:nvPr/>
        </p:nvGraphicFramePr>
        <p:xfrm>
          <a:off x="6022975" y="1006475"/>
          <a:ext cx="2911475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9" name="Equation" r:id="rId4" imgW="1308100" imgH="368300" progId="Equation.3">
                  <p:embed/>
                </p:oleObj>
              </mc:Choice>
              <mc:Fallback>
                <p:oleObj name="Equation" r:id="rId4" imgW="1308100" imgH="368300" progId="Equation.3">
                  <p:embed/>
                  <p:pic>
                    <p:nvPicPr>
                      <p:cNvPr id="0" name="Object 10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2975" y="1006475"/>
                        <a:ext cx="2911475" cy="81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66702" name="Rectangle 1038"/>
          <p:cNvSpPr>
            <a:spLocks noChangeArrowheads="1"/>
          </p:cNvSpPr>
          <p:nvPr/>
        </p:nvSpPr>
        <p:spPr bwMode="auto">
          <a:xfrm>
            <a:off x="457200" y="225425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66703" name="Text Box 1039"/>
          <p:cNvSpPr txBox="1">
            <a:spLocks noChangeArrowheads="1"/>
          </p:cNvSpPr>
          <p:nvPr/>
        </p:nvSpPr>
        <p:spPr bwMode="auto">
          <a:xfrm>
            <a:off x="1069975" y="2101850"/>
            <a:ext cx="5953125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realistic synchrotron: </a:t>
            </a:r>
            <a:r>
              <a:rPr lang="en-US" sz="2600">
                <a:solidFill>
                  <a:srgbClr val="2519FF"/>
                </a:solidFill>
                <a:cs typeface="+mn-cs"/>
              </a:rPr>
              <a:t>B-field is not uniform</a:t>
            </a:r>
          </a:p>
          <a:p>
            <a:pPr algn="l" eaLnBrk="1" hangingPunct="1">
              <a:defRPr/>
            </a:pPr>
            <a:endParaRPr lang="en-US" sz="2600">
              <a:solidFill>
                <a:srgbClr val="2519FF"/>
              </a:solidFill>
              <a:cs typeface="+mn-cs"/>
            </a:endParaRPr>
          </a:p>
          <a:p>
            <a:pPr algn="l" eaLnBrk="1" hangingPunct="1">
              <a:defRPr/>
            </a:pPr>
            <a:r>
              <a:rPr lang="en-US" sz="2600">
                <a:solidFill>
                  <a:srgbClr val="27551F"/>
                </a:solidFill>
                <a:cs typeface="+mn-cs"/>
              </a:rPr>
              <a:t>-drift space for installation</a:t>
            </a:r>
          </a:p>
          <a:p>
            <a:pPr algn="l" eaLnBrk="1" hangingPunct="1">
              <a:defRPr/>
            </a:pPr>
            <a:r>
              <a:rPr lang="en-US" sz="2600">
                <a:solidFill>
                  <a:srgbClr val="27551F"/>
                </a:solidFill>
                <a:cs typeface="+mn-cs"/>
              </a:rPr>
              <a:t>-different types of magnets</a:t>
            </a:r>
          </a:p>
          <a:p>
            <a:pPr algn="l" eaLnBrk="1" hangingPunct="1">
              <a:defRPr/>
            </a:pPr>
            <a:r>
              <a:rPr lang="en-US" sz="2600">
                <a:solidFill>
                  <a:srgbClr val="27551F"/>
                </a:solidFill>
                <a:cs typeface="+mn-cs"/>
              </a:rPr>
              <a:t>-space for experiments etc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  <p:graphicFrame>
        <p:nvGraphicFramePr>
          <p:cNvPr id="17417" name="Object 1040"/>
          <p:cNvGraphicFramePr>
            <a:graphicFrameLocks noChangeAspect="1"/>
          </p:cNvGraphicFramePr>
          <p:nvPr/>
        </p:nvGraphicFramePr>
        <p:xfrm>
          <a:off x="5954713" y="3143250"/>
          <a:ext cx="2430462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0" name="Equation" r:id="rId6" imgW="1092200" imgH="368300" progId="Equation.3">
                  <p:embed/>
                </p:oleObj>
              </mc:Choice>
              <mc:Fallback>
                <p:oleObj name="Equation" r:id="rId6" imgW="1092200" imgH="368300" progId="Equation.3">
                  <p:embed/>
                  <p:pic>
                    <p:nvPicPr>
                      <p:cNvPr id="0" name="Object 10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4713" y="3143250"/>
                        <a:ext cx="2430462" cy="81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66705" name="Text Box 1041"/>
          <p:cNvSpPr txBox="1">
            <a:spLocks noChangeArrowheads="1"/>
          </p:cNvSpPr>
          <p:nvPr/>
        </p:nvSpPr>
        <p:spPr bwMode="auto">
          <a:xfrm>
            <a:off x="7756525" y="1909763"/>
            <a:ext cx="12350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1800" dirty="0">
                <a:solidFill>
                  <a:schemeClr val="tx1"/>
                </a:solidFill>
                <a:cs typeface="+mn-cs"/>
              </a:rPr>
              <a:t>for E &gt;&gt; E</a:t>
            </a:r>
            <a:r>
              <a:rPr lang="en-US" sz="1800" baseline="-25000" dirty="0">
                <a:solidFill>
                  <a:schemeClr val="tx1"/>
                </a:solidFill>
                <a:cs typeface="+mn-cs"/>
              </a:rPr>
              <a:t>0</a:t>
            </a:r>
            <a:endParaRPr lang="en-US" sz="2600" dirty="0">
              <a:solidFill>
                <a:srgbClr val="3333CC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44450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u="sng" dirty="0">
                <a:solidFill>
                  <a:srgbClr val="FF0000"/>
                </a:solidFill>
                <a:ea typeface="ＭＳ Ｐゴシック" pitchFamily="-65" charset="-128"/>
                <a:cs typeface="ＭＳ Ｐゴシック" pitchFamily="-65" charset="-128"/>
              </a:rPr>
              <a:t>HL-LHC Performance Estimates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12725" y="1295400"/>
          <a:ext cx="5959475" cy="4687888"/>
        </p:xfrm>
        <a:graphic>
          <a:graphicData uri="http://schemas.openxmlformats.org/drawingml/2006/table">
            <a:tbl>
              <a:tblPr/>
              <a:tblGrid>
                <a:gridCol w="1850632"/>
                <a:gridCol w="1193914"/>
                <a:gridCol w="1466990"/>
                <a:gridCol w="1447938"/>
              </a:tblGrid>
              <a:tr h="39846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Parameter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nominal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 25ns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50ns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N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1.15E+11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2.2E+11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3.5E+11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n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2808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2808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1404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beam current [A]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0.58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1.12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0.89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x-ing angle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m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rad]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300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590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590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beam separation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s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]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9.9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12.5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11.4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b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*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[m]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pitchFamily="-65" charset="2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0.55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0.15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0.15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e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n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m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m]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pitchFamily="-65" charset="2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3.75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2.5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3.0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e</a:t>
                      </a:r>
                      <a:r>
                        <a:rPr kumimoji="0" lang="en-US" sz="1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L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[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eVs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]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pitchFamily="-65" charset="2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2.51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2.51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2.51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energy spread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1.20E-04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1.20E-04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1.20E-04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bunch length [m]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7.50E-02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7.50E-02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7.50E-02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IBS horizontal [h]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80 -&gt; 106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18.5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17.2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IBS longitudinal [h]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61 -&gt; 60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20.4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16.1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Piwinski parameter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0.68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3.12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2.85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geom. reduction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0.83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0.305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27551F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0.331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beam-beam / IP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3.10E-03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3.3E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-03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4.7E-03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Peak Luminosity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1 10</a:t>
                      </a:r>
                      <a:r>
                        <a:rPr kumimoji="0" lang="en-US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7.4 10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8.5 10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Virtual Luminosity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1.2 10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24 10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26 10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1" marR="12701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8139" name="Rectangle 4"/>
          <p:cNvSpPr>
            <a:spLocks noChangeArrowheads="1"/>
          </p:cNvSpPr>
          <p:nvPr/>
        </p:nvSpPr>
        <p:spPr bwMode="auto">
          <a:xfrm>
            <a:off x="6400800" y="5410200"/>
            <a:ext cx="2667000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3952" tIns="17581" rIns="43952" bIns="17581">
            <a:spAutoFit/>
          </a:bodyPr>
          <a:lstStyle/>
          <a:p>
            <a:r>
              <a:rPr lang="en-US" sz="1500">
                <a:solidFill>
                  <a:srgbClr val="000000"/>
                </a:solidFill>
                <a:latin typeface="Comic Sans MS" charset="0"/>
              </a:rPr>
              <a:t>(Leveled to 5 10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34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 cm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-2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 s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-1</a:t>
            </a:r>
            <a:endParaRPr lang="en-US" sz="1500">
              <a:solidFill>
                <a:srgbClr val="000000"/>
              </a:solidFill>
              <a:latin typeface="Comic Sans MS" charset="0"/>
            </a:endParaRPr>
          </a:p>
          <a:p>
            <a:r>
              <a:rPr lang="en-US" sz="1500">
                <a:solidFill>
                  <a:srgbClr val="000000"/>
                </a:solidFill>
                <a:latin typeface="Comic Sans MS" charset="0"/>
              </a:rPr>
              <a:t>            and 2.5 10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34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 cm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-2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 s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-1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)</a:t>
            </a:r>
          </a:p>
          <a:p>
            <a:endParaRPr lang="en-US" sz="15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88140" name="Rectangle 12"/>
          <p:cNvSpPr>
            <a:spLocks noChangeArrowheads="1"/>
          </p:cNvSpPr>
          <p:nvPr/>
        </p:nvSpPr>
        <p:spPr bwMode="auto">
          <a:xfrm>
            <a:off x="3352800" y="1295400"/>
            <a:ext cx="2895600" cy="480060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/>
          <a:p>
            <a:endParaRPr lang="de-DE">
              <a:solidFill>
                <a:srgbClr val="3B812F"/>
              </a:solidFill>
            </a:endParaRPr>
          </a:p>
        </p:txBody>
      </p:sp>
      <p:grpSp>
        <p:nvGrpSpPr>
          <p:cNvPr id="88141" name="Group 26"/>
          <p:cNvGrpSpPr>
            <a:grpSpLocks/>
          </p:cNvGrpSpPr>
          <p:nvPr/>
        </p:nvGrpSpPr>
        <p:grpSpPr bwMode="auto">
          <a:xfrm>
            <a:off x="76200" y="762000"/>
            <a:ext cx="5575300" cy="492125"/>
            <a:chOff x="288" y="2160"/>
            <a:chExt cx="3512" cy="310"/>
          </a:xfrm>
        </p:grpSpPr>
        <p:sp>
          <p:nvSpPr>
            <p:cNvPr id="88151" name="Rectangle 13"/>
            <p:cNvSpPr>
              <a:spLocks noChangeArrowheads="1"/>
            </p:cNvSpPr>
            <p:nvPr/>
          </p:nvSpPr>
          <p:spPr bwMode="auto">
            <a:xfrm>
              <a:off x="288" y="225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88152" name="Text Box 14"/>
            <p:cNvSpPr txBox="1">
              <a:spLocks noChangeArrowheads="1"/>
            </p:cNvSpPr>
            <p:nvPr/>
          </p:nvSpPr>
          <p:spPr bwMode="auto">
            <a:xfrm>
              <a:off x="721" y="2160"/>
              <a:ext cx="3079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2600">
                  <a:solidFill>
                    <a:srgbClr val="3333CC"/>
                  </a:solidFill>
                </a:rPr>
                <a:t>HL-LHC-LIU baseline parameters:</a:t>
              </a:r>
              <a:endParaRPr lang="en-US">
                <a:solidFill>
                  <a:srgbClr val="27551F"/>
                </a:solidFill>
                <a:sym typeface="Wingdings" charset="0"/>
              </a:endParaRPr>
            </a:p>
          </p:txBody>
        </p:sp>
      </p:grp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52400" y="6172200"/>
          <a:ext cx="8839200" cy="230188"/>
        </p:xfrm>
        <a:graphic>
          <a:graphicData uri="http://schemas.openxmlformats.org/drawingml/2006/table">
            <a:tbl>
              <a:tblPr/>
              <a:tblGrid>
                <a:gridCol w="2819400"/>
                <a:gridCol w="824539"/>
                <a:gridCol w="928061"/>
                <a:gridCol w="1447800"/>
                <a:gridCol w="1371600"/>
                <a:gridCol w="1447800"/>
              </a:tblGrid>
              <a:tr h="23018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Events /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crossing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(peak &amp; leveled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L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)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19 -&gt; 28</a:t>
                      </a:r>
                      <a:endParaRPr kumimoji="0" lang="en-US" sz="14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207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476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140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140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8149" name="Rectangle 16"/>
          <p:cNvSpPr>
            <a:spLocks noChangeArrowheads="1"/>
          </p:cNvSpPr>
          <p:nvPr/>
        </p:nvSpPr>
        <p:spPr bwMode="auto">
          <a:xfrm>
            <a:off x="6424613" y="1371600"/>
            <a:ext cx="2338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800000"/>
                </a:solidFill>
                <a:latin typeface="Comic Sans MS" charset="0"/>
                <a:cs typeface="Comic Sans MS" charset="0"/>
                <a:sym typeface="Wingdings" charset="0"/>
              </a:rPr>
              <a:t>6.2 10</a:t>
            </a:r>
            <a:r>
              <a:rPr lang="en-US" sz="1600" b="1" baseline="30000">
                <a:solidFill>
                  <a:srgbClr val="800000"/>
                </a:solidFill>
                <a:latin typeface="Comic Sans MS" charset="0"/>
                <a:cs typeface="Comic Sans MS" charset="0"/>
                <a:sym typeface="Wingdings" charset="0"/>
              </a:rPr>
              <a:t>14 </a:t>
            </a:r>
            <a:r>
              <a:rPr lang="en-US" sz="1600" b="1">
                <a:solidFill>
                  <a:srgbClr val="800000"/>
                </a:solidFill>
                <a:latin typeface="Comic Sans MS" charset="0"/>
                <a:cs typeface="Comic Sans MS" charset="0"/>
                <a:sym typeface="Wingdings" charset="0"/>
              </a:rPr>
              <a:t>and</a:t>
            </a:r>
            <a:r>
              <a:rPr lang="en-US" sz="1600" b="1" baseline="30000">
                <a:solidFill>
                  <a:srgbClr val="800000"/>
                </a:solidFill>
                <a:latin typeface="Comic Sans MS" charset="0"/>
                <a:cs typeface="Comic Sans MS" charset="0"/>
                <a:sym typeface="Wingdings" charset="0"/>
              </a:rPr>
              <a:t> </a:t>
            </a:r>
            <a:r>
              <a:rPr lang="en-US" sz="1600" b="1">
                <a:solidFill>
                  <a:srgbClr val="800000"/>
                </a:solidFill>
                <a:latin typeface="Comic Sans MS" charset="0"/>
                <a:cs typeface="Comic Sans MS" charset="0"/>
                <a:sym typeface="Wingdings" charset="0"/>
              </a:rPr>
              <a:t>4.9 10</a:t>
            </a:r>
            <a:r>
              <a:rPr lang="en-US" sz="1600" b="1" baseline="30000">
                <a:solidFill>
                  <a:srgbClr val="800000"/>
                </a:solidFill>
                <a:latin typeface="Comic Sans MS" charset="0"/>
                <a:cs typeface="Comic Sans MS" charset="0"/>
                <a:sym typeface="Wingdings" charset="0"/>
              </a:rPr>
              <a:t>14 </a:t>
            </a:r>
          </a:p>
          <a:p>
            <a:r>
              <a:rPr lang="en-US" sz="1600" b="1">
                <a:solidFill>
                  <a:srgbClr val="800000"/>
                </a:solidFill>
                <a:latin typeface="Comic Sans MS" charset="0"/>
                <a:cs typeface="Comic Sans MS" charset="0"/>
                <a:sym typeface="Wingdings" charset="0"/>
              </a:rPr>
              <a:t>p/beam</a:t>
            </a:r>
            <a:endParaRPr lang="de-DE" sz="1600">
              <a:solidFill>
                <a:srgbClr val="3B812F"/>
              </a:solidFill>
            </a:endParaRPr>
          </a:p>
        </p:txBody>
      </p:sp>
      <p:sp>
        <p:nvSpPr>
          <p:cNvPr id="88150" name="Rectangle 4"/>
          <p:cNvSpPr>
            <a:spLocks noChangeArrowheads="1"/>
          </p:cNvSpPr>
          <p:nvPr/>
        </p:nvSpPr>
        <p:spPr bwMode="auto">
          <a:xfrm>
            <a:off x="6248400" y="2057400"/>
            <a:ext cx="2895600" cy="311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3952" tIns="17581" rIns="43952" bIns="17581">
            <a:spAutoFit/>
          </a:bodyPr>
          <a:lstStyle/>
          <a:p>
            <a:pPr>
              <a:buFont typeface="Wingdings" charset="0"/>
              <a:buChar char="è"/>
            </a:pPr>
            <a:r>
              <a:rPr lang="en-US" sz="1500">
                <a:solidFill>
                  <a:srgbClr val="27551F"/>
                </a:solidFill>
                <a:latin typeface="Comic Sans MS" charset="0"/>
                <a:sym typeface="Wingdings" charset="0"/>
              </a:rPr>
              <a:t> sufficient room for leveling</a:t>
            </a:r>
          </a:p>
          <a:p>
            <a:r>
              <a:rPr lang="en-US" sz="1500">
                <a:solidFill>
                  <a:srgbClr val="27551F"/>
                </a:solidFill>
                <a:latin typeface="Comic Sans MS" charset="0"/>
                <a:sym typeface="Wingdings" charset="0"/>
              </a:rPr>
              <a:t>     (with Crab Cavities)</a:t>
            </a:r>
          </a:p>
          <a:p>
            <a:endParaRPr lang="en-US" sz="1500">
              <a:solidFill>
                <a:srgbClr val="27551F"/>
              </a:solidFill>
              <a:latin typeface="Comic Sans MS" charset="0"/>
              <a:sym typeface="Wingdings" charset="0"/>
            </a:endParaRPr>
          </a:p>
          <a:p>
            <a:endParaRPr lang="en-US" sz="1500">
              <a:solidFill>
                <a:srgbClr val="000000"/>
              </a:solidFill>
              <a:latin typeface="Comic Sans MS" charset="0"/>
              <a:sym typeface="Wingdings" charset="0"/>
            </a:endParaRPr>
          </a:p>
          <a:p>
            <a:r>
              <a:rPr lang="en-US" sz="1500">
                <a:solidFill>
                  <a:srgbClr val="000000"/>
                </a:solidFill>
                <a:latin typeface="Comic Sans MS" charset="0"/>
                <a:sym typeface="Wingdings" charset="0"/>
              </a:rPr>
              <a:t>Virtual luminosity (25ns) of</a:t>
            </a:r>
          </a:p>
          <a:p>
            <a:r>
              <a:rPr lang="en-US" sz="1500">
                <a:solidFill>
                  <a:srgbClr val="000000"/>
                </a:solidFill>
                <a:latin typeface="Comic Sans MS" charset="0"/>
                <a:sym typeface="Wingdings" charset="0"/>
              </a:rPr>
              <a:t>L = 7.4 / 0.305 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10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34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 cm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-2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 s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-1</a:t>
            </a:r>
          </a:p>
          <a:p>
            <a:endParaRPr lang="en-US" sz="1500" baseline="30000">
              <a:solidFill>
                <a:srgbClr val="000000"/>
              </a:solidFill>
              <a:latin typeface="Comic Sans MS" charset="0"/>
            </a:endParaRPr>
          </a:p>
          <a:p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    </a:t>
            </a:r>
            <a:r>
              <a:rPr lang="en-US" sz="1500">
                <a:solidFill>
                  <a:srgbClr val="000000"/>
                </a:solidFill>
                <a:latin typeface="Comic Sans MS" charset="0"/>
                <a:sym typeface="Wingdings" charset="0"/>
              </a:rPr>
              <a:t>= 24 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10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34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 cm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-2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 s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-1 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(‘k’ = 5)</a:t>
            </a:r>
          </a:p>
          <a:p>
            <a:endParaRPr lang="en-US" sz="1500">
              <a:solidFill>
                <a:srgbClr val="000000"/>
              </a:solidFill>
              <a:latin typeface="Comic Sans MS" charset="0"/>
              <a:sym typeface="Wingdings" charset="0"/>
            </a:endParaRPr>
          </a:p>
          <a:p>
            <a:r>
              <a:rPr lang="en-US" sz="1500">
                <a:solidFill>
                  <a:srgbClr val="000000"/>
                </a:solidFill>
                <a:latin typeface="Comic Sans MS" charset="0"/>
                <a:sym typeface="Wingdings" charset="0"/>
              </a:rPr>
              <a:t>Virtual luminosity (50ns) of</a:t>
            </a:r>
          </a:p>
          <a:p>
            <a:r>
              <a:rPr lang="en-US" sz="1500">
                <a:solidFill>
                  <a:srgbClr val="000000"/>
                </a:solidFill>
                <a:latin typeface="Comic Sans MS" charset="0"/>
                <a:sym typeface="Wingdings" charset="0"/>
              </a:rPr>
              <a:t>L = 8.5 / 0.331 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10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34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 cm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-2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 s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-1</a:t>
            </a:r>
          </a:p>
          <a:p>
            <a:endParaRPr lang="en-US" sz="1500" baseline="30000">
              <a:solidFill>
                <a:srgbClr val="000000"/>
              </a:solidFill>
              <a:latin typeface="Comic Sans MS" charset="0"/>
            </a:endParaRPr>
          </a:p>
          <a:p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    </a:t>
            </a:r>
            <a:r>
              <a:rPr lang="en-US" sz="1500">
                <a:solidFill>
                  <a:srgbClr val="000000"/>
                </a:solidFill>
                <a:latin typeface="Comic Sans MS" charset="0"/>
                <a:sym typeface="Wingdings" charset="0"/>
              </a:rPr>
              <a:t>= 26 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10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34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 cm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-2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 s</a:t>
            </a:r>
            <a:r>
              <a:rPr lang="en-US" sz="1500" baseline="30000">
                <a:solidFill>
                  <a:srgbClr val="000000"/>
                </a:solidFill>
                <a:latin typeface="Comic Sans MS" charset="0"/>
              </a:rPr>
              <a:t>-1 </a:t>
            </a:r>
            <a:r>
              <a:rPr lang="en-US" sz="1500">
                <a:solidFill>
                  <a:srgbClr val="000000"/>
                </a:solidFill>
                <a:latin typeface="Comic Sans MS" charset="0"/>
              </a:rPr>
              <a:t>(‘k’ = 10)</a:t>
            </a:r>
          </a:p>
          <a:p>
            <a:endParaRPr lang="en-US" sz="1500">
              <a:solidFill>
                <a:srgbClr val="000000"/>
              </a:solidFill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4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 smtClean="0">
                <a:solidFill>
                  <a:srgbClr val="FF0000"/>
                </a:solidFill>
                <a:cs typeface="+mj-cs"/>
              </a:rPr>
              <a:t>LHC Layout and Main Parameters</a:t>
            </a:r>
          </a:p>
        </p:txBody>
      </p:sp>
      <p:sp>
        <p:nvSpPr>
          <p:cNvPr id="1174531" name="Rectangle 3"/>
          <p:cNvSpPr>
            <a:spLocks noChangeArrowheads="1"/>
          </p:cNvSpPr>
          <p:nvPr/>
        </p:nvSpPr>
        <p:spPr bwMode="auto">
          <a:xfrm>
            <a:off x="76200" y="121920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174534" name="Text Box 6"/>
          <p:cNvSpPr txBox="1">
            <a:spLocks noChangeArrowheads="1"/>
          </p:cNvSpPr>
          <p:nvPr/>
        </p:nvSpPr>
        <p:spPr bwMode="auto">
          <a:xfrm>
            <a:off x="688975" y="1066800"/>
            <a:ext cx="3201988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2-in-1 magnet design </a:t>
            </a:r>
          </a:p>
          <a:p>
            <a:pPr algn="l" eaLnBrk="1" hangingPunct="1">
              <a:defRPr/>
            </a:pPr>
            <a:r>
              <a:rPr lang="en-US" sz="2600">
                <a:solidFill>
                  <a:srgbClr val="008000"/>
                </a:solidFill>
                <a:cs typeface="+mn-cs"/>
              </a:rPr>
              <a:t>p-p &amp; Pb-Pb collisions</a:t>
            </a:r>
          </a:p>
        </p:txBody>
      </p:sp>
      <p:sp>
        <p:nvSpPr>
          <p:cNvPr id="1174535" name="Rectangle 7"/>
          <p:cNvSpPr>
            <a:spLocks noChangeArrowheads="1"/>
          </p:cNvSpPr>
          <p:nvPr/>
        </p:nvSpPr>
        <p:spPr bwMode="auto">
          <a:xfrm>
            <a:off x="76200" y="229870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174536" name="Text Box 8"/>
          <p:cNvSpPr txBox="1">
            <a:spLocks noChangeArrowheads="1"/>
          </p:cNvSpPr>
          <p:nvPr/>
        </p:nvSpPr>
        <p:spPr bwMode="auto">
          <a:xfrm>
            <a:off x="685800" y="2146300"/>
            <a:ext cx="3298825" cy="128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7 TeV p-beam energy</a:t>
            </a:r>
            <a:endParaRPr lang="en-US" sz="2600">
              <a:solidFill>
                <a:srgbClr val="FF0000"/>
              </a:solidFill>
              <a:cs typeface="+mn-cs"/>
            </a:endParaRPr>
          </a:p>
          <a:p>
            <a:pPr algn="l" eaLnBrk="1" hangingPunct="1">
              <a:defRPr/>
            </a:pPr>
            <a:r>
              <a:rPr lang="en-US" sz="2600">
                <a:solidFill>
                  <a:srgbClr val="008000"/>
                </a:solidFill>
                <a:cs typeface="+mn-cs"/>
                <a:sym typeface="Wingdings" charset="0"/>
              </a:rPr>
              <a:t> </a:t>
            </a:r>
            <a:r>
              <a:rPr lang="en-US" sz="2600">
                <a:solidFill>
                  <a:srgbClr val="008000"/>
                </a:solidFill>
                <a:cs typeface="+mn-cs"/>
              </a:rPr>
              <a:t>&gt; 1 TeV CM energy</a:t>
            </a:r>
          </a:p>
          <a:p>
            <a:pPr algn="l" eaLnBrk="1" hangingPunct="1">
              <a:defRPr/>
            </a:pPr>
            <a:r>
              <a:rPr lang="en-US" sz="2600">
                <a:solidFill>
                  <a:srgbClr val="008000"/>
                </a:solidFill>
                <a:cs typeface="+mn-cs"/>
                <a:sym typeface="Wingdings" charset="0"/>
              </a:rPr>
              <a:t> Higgs discovery</a:t>
            </a:r>
            <a:endParaRPr lang="en-US" sz="2600">
              <a:solidFill>
                <a:srgbClr val="008000"/>
              </a:solidFill>
              <a:cs typeface="+mn-cs"/>
            </a:endParaRPr>
          </a:p>
        </p:txBody>
      </p:sp>
      <p:sp>
        <p:nvSpPr>
          <p:cNvPr id="1174537" name="Rectangle 9"/>
          <p:cNvSpPr>
            <a:spLocks noChangeArrowheads="1"/>
          </p:cNvSpPr>
          <p:nvPr/>
        </p:nvSpPr>
        <p:spPr bwMode="auto">
          <a:xfrm>
            <a:off x="76200" y="363855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174538" name="Text Box 10"/>
          <p:cNvSpPr txBox="1">
            <a:spLocks noChangeArrowheads="1"/>
          </p:cNvSpPr>
          <p:nvPr/>
        </p:nvSpPr>
        <p:spPr bwMode="auto">
          <a:xfrm>
            <a:off x="688975" y="3549650"/>
            <a:ext cx="34163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>
                <a:solidFill>
                  <a:srgbClr val="3333CC"/>
                </a:solidFill>
                <a:cs typeface="+mn-cs"/>
              </a:rPr>
              <a:t>2 high L experiments with</a:t>
            </a:r>
          </a:p>
          <a:p>
            <a:pPr algn="l" eaLnBrk="1" hangingPunct="1">
              <a:defRPr/>
            </a:pPr>
            <a:r>
              <a:rPr lang="en-US">
                <a:solidFill>
                  <a:srgbClr val="3333CC"/>
                </a:solidFill>
                <a:cs typeface="+mn-cs"/>
              </a:rPr>
              <a:t>L = 10</a:t>
            </a:r>
            <a:r>
              <a:rPr lang="en-US" baseline="30000">
                <a:solidFill>
                  <a:srgbClr val="3333CC"/>
                </a:solidFill>
                <a:cs typeface="+mn-cs"/>
              </a:rPr>
              <a:t>34</a:t>
            </a:r>
            <a:r>
              <a:rPr lang="en-US">
                <a:solidFill>
                  <a:srgbClr val="3333CC"/>
                </a:solidFill>
                <a:cs typeface="+mn-cs"/>
              </a:rPr>
              <a:t> cm</a:t>
            </a:r>
            <a:r>
              <a:rPr lang="en-US" baseline="30000">
                <a:solidFill>
                  <a:srgbClr val="3333CC"/>
                </a:solidFill>
                <a:cs typeface="+mn-cs"/>
              </a:rPr>
              <a:t>-2</a:t>
            </a:r>
            <a:r>
              <a:rPr lang="en-US">
                <a:solidFill>
                  <a:srgbClr val="3333CC"/>
                </a:solidFill>
                <a:cs typeface="+mn-cs"/>
              </a:rPr>
              <a:t> sec</a:t>
            </a:r>
            <a:r>
              <a:rPr lang="en-US" baseline="30000">
                <a:solidFill>
                  <a:srgbClr val="3333CC"/>
                </a:solidFill>
                <a:cs typeface="+mn-cs"/>
              </a:rPr>
              <a:t>-1</a:t>
            </a:r>
          </a:p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  <a:sym typeface="Wingdings" charset="0"/>
              </a:rPr>
              <a:t> </a:t>
            </a:r>
            <a:r>
              <a:rPr lang="en-US" sz="2600">
                <a:solidFill>
                  <a:srgbClr val="3333CC"/>
                </a:solidFill>
                <a:cs typeface="+mn-cs"/>
              </a:rPr>
              <a:t>2808 bunches / beam</a:t>
            </a:r>
          </a:p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      with 1.15 10</a:t>
            </a:r>
            <a:r>
              <a:rPr lang="en-US" sz="2600" baseline="30000">
                <a:solidFill>
                  <a:srgbClr val="3333CC"/>
                </a:solidFill>
                <a:cs typeface="+mn-cs"/>
              </a:rPr>
              <a:t>11</a:t>
            </a:r>
            <a:r>
              <a:rPr lang="en-US" sz="2600">
                <a:solidFill>
                  <a:srgbClr val="3333CC"/>
                </a:solidFill>
                <a:cs typeface="+mn-cs"/>
              </a:rPr>
              <a:t> ppb</a:t>
            </a:r>
            <a:endParaRPr lang="en-US" sz="2600">
              <a:solidFill>
                <a:srgbClr val="FF0000"/>
              </a:solidFill>
              <a:cs typeface="+mn-cs"/>
            </a:endParaRPr>
          </a:p>
        </p:txBody>
      </p:sp>
      <p:sp>
        <p:nvSpPr>
          <p:cNvPr id="1174542" name="Rectangle 14"/>
          <p:cNvSpPr>
            <a:spLocks noChangeArrowheads="1"/>
          </p:cNvSpPr>
          <p:nvPr/>
        </p:nvSpPr>
        <p:spPr bwMode="auto">
          <a:xfrm>
            <a:off x="76200" y="545465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174543" name="Text Box 15"/>
          <p:cNvSpPr txBox="1">
            <a:spLocks noChangeArrowheads="1"/>
          </p:cNvSpPr>
          <p:nvPr/>
        </p:nvSpPr>
        <p:spPr bwMode="auto">
          <a:xfrm>
            <a:off x="688975" y="5302250"/>
            <a:ext cx="3513138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2 low L experiments:</a:t>
            </a:r>
          </a:p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ALICE (Pb-Pb) &amp; LHCb</a:t>
            </a:r>
            <a:endParaRPr lang="en-US" sz="2600" baseline="30000">
              <a:solidFill>
                <a:srgbClr val="3333CC"/>
              </a:solidFill>
              <a:cs typeface="+mn-cs"/>
            </a:endParaRPr>
          </a:p>
        </p:txBody>
      </p:sp>
      <p:pic>
        <p:nvPicPr>
          <p:cNvPr id="90122" name="Picture 16" descr="LHC-layou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263" y="838200"/>
            <a:ext cx="4935537" cy="526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400" u="sng" smtClean="0">
                <a:solidFill>
                  <a:srgbClr val="FF0000"/>
                </a:solidFill>
                <a:cs typeface="+mj-cs"/>
              </a:rPr>
              <a:t>Main Challenges for the Operation</a:t>
            </a:r>
          </a:p>
        </p:txBody>
      </p:sp>
      <p:grpSp>
        <p:nvGrpSpPr>
          <p:cNvPr id="92162" name="Group 1"/>
          <p:cNvGrpSpPr>
            <a:grpSpLocks/>
          </p:cNvGrpSpPr>
          <p:nvPr/>
        </p:nvGrpSpPr>
        <p:grpSpPr bwMode="auto">
          <a:xfrm>
            <a:off x="530225" y="1066800"/>
            <a:ext cx="3427413" cy="488950"/>
            <a:chOff x="530225" y="1066800"/>
            <a:chExt cx="3427413" cy="488950"/>
          </a:xfrm>
        </p:grpSpPr>
        <p:sp>
          <p:nvSpPr>
            <p:cNvPr id="1285123" name="Rectangle 3"/>
            <p:cNvSpPr>
              <a:spLocks noChangeArrowheads="1"/>
            </p:cNvSpPr>
            <p:nvPr/>
          </p:nvSpPr>
          <p:spPr bwMode="auto">
            <a:xfrm>
              <a:off x="530225" y="1219200"/>
              <a:ext cx="534988" cy="22701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285125" name="Text Box 5"/>
            <p:cNvSpPr txBox="1">
              <a:spLocks noChangeArrowheads="1"/>
            </p:cNvSpPr>
            <p:nvPr/>
          </p:nvSpPr>
          <p:spPr bwMode="auto">
            <a:xfrm>
              <a:off x="1069975" y="1066800"/>
              <a:ext cx="2887663" cy="488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>
                  <a:solidFill>
                    <a:srgbClr val="3333CC"/>
                  </a:solidFill>
                  <a:cs typeface="+mn-cs"/>
                </a:rPr>
                <a:t>Mechanical aperture</a:t>
              </a:r>
            </a:p>
          </p:txBody>
        </p:sp>
      </p:grpSp>
      <p:grpSp>
        <p:nvGrpSpPr>
          <p:cNvPr id="92163" name="Group 2"/>
          <p:cNvGrpSpPr>
            <a:grpSpLocks/>
          </p:cNvGrpSpPr>
          <p:nvPr/>
        </p:nvGrpSpPr>
        <p:grpSpPr bwMode="auto">
          <a:xfrm>
            <a:off x="530225" y="1960563"/>
            <a:ext cx="8289925" cy="558800"/>
            <a:chOff x="530225" y="2276872"/>
            <a:chExt cx="8290247" cy="559057"/>
          </a:xfrm>
        </p:grpSpPr>
        <p:sp>
          <p:nvSpPr>
            <p:cNvPr id="1285128" name="Rectangle 8"/>
            <p:cNvSpPr>
              <a:spLocks noChangeArrowheads="1"/>
            </p:cNvSpPr>
            <p:nvPr/>
          </p:nvSpPr>
          <p:spPr bwMode="auto">
            <a:xfrm>
              <a:off x="530225" y="2516694"/>
              <a:ext cx="535009" cy="227117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285129" name="Text Box 9"/>
            <p:cNvSpPr txBox="1">
              <a:spLocks noChangeArrowheads="1"/>
            </p:cNvSpPr>
            <p:nvPr/>
          </p:nvSpPr>
          <p:spPr bwMode="auto">
            <a:xfrm>
              <a:off x="1069996" y="2276872"/>
              <a:ext cx="7750476" cy="5590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1369" tIns="45685" rIns="91369" bIns="45685">
              <a:spAutoFit/>
            </a:bodyPr>
            <a:lstStyle/>
            <a:p>
              <a:pPr algn="l" eaLnBrk="1" hangingPunct="1">
                <a:lnSpc>
                  <a:spcPct val="120000"/>
                </a:lnSpc>
                <a:defRPr/>
              </a:pPr>
              <a:r>
                <a:rPr lang="en-US" sz="2600" dirty="0">
                  <a:solidFill>
                    <a:srgbClr val="3333CC"/>
                  </a:solidFill>
                </a:rPr>
                <a:t>Magnetic field perturbations &amp; field quality</a:t>
              </a:r>
            </a:p>
          </p:txBody>
        </p:sp>
      </p:grpSp>
      <p:grpSp>
        <p:nvGrpSpPr>
          <p:cNvPr id="92164" name="Group 3"/>
          <p:cNvGrpSpPr>
            <a:grpSpLocks/>
          </p:cNvGrpSpPr>
          <p:nvPr/>
        </p:nvGrpSpPr>
        <p:grpSpPr bwMode="auto">
          <a:xfrm>
            <a:off x="530225" y="2924175"/>
            <a:ext cx="5583238" cy="488950"/>
            <a:chOff x="530225" y="2924944"/>
            <a:chExt cx="5583238" cy="488950"/>
          </a:xfrm>
        </p:grpSpPr>
        <p:sp>
          <p:nvSpPr>
            <p:cNvPr id="1285132" name="Rectangle 12"/>
            <p:cNvSpPr>
              <a:spLocks noChangeArrowheads="1"/>
            </p:cNvSpPr>
            <p:nvPr/>
          </p:nvSpPr>
          <p:spPr bwMode="auto">
            <a:xfrm>
              <a:off x="530225" y="3077344"/>
              <a:ext cx="534988" cy="22701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285133" name="Text Box 13"/>
            <p:cNvSpPr txBox="1">
              <a:spLocks noChangeArrowheads="1"/>
            </p:cNvSpPr>
            <p:nvPr/>
          </p:nvSpPr>
          <p:spPr bwMode="auto">
            <a:xfrm>
              <a:off x="1069975" y="2924944"/>
              <a:ext cx="5043488" cy="488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 dirty="0">
                  <a:solidFill>
                    <a:srgbClr val="3333CC"/>
                  </a:solidFill>
                  <a:cs typeface="+mn-cs"/>
                </a:rPr>
                <a:t>Beam power and machine protection</a:t>
              </a:r>
            </a:p>
          </p:txBody>
        </p:sp>
      </p:grpSp>
      <p:grpSp>
        <p:nvGrpSpPr>
          <p:cNvPr id="92165" name="Group 4"/>
          <p:cNvGrpSpPr>
            <a:grpSpLocks/>
          </p:cNvGrpSpPr>
          <p:nvPr/>
        </p:nvGrpSpPr>
        <p:grpSpPr bwMode="auto">
          <a:xfrm>
            <a:off x="530225" y="3819525"/>
            <a:ext cx="5114925" cy="488950"/>
            <a:chOff x="530225" y="3573016"/>
            <a:chExt cx="5114925" cy="488950"/>
          </a:xfrm>
        </p:grpSpPr>
        <p:sp>
          <p:nvSpPr>
            <p:cNvPr id="1285134" name="Rectangle 14"/>
            <p:cNvSpPr>
              <a:spLocks noChangeArrowheads="1"/>
            </p:cNvSpPr>
            <p:nvPr/>
          </p:nvSpPr>
          <p:spPr bwMode="auto">
            <a:xfrm>
              <a:off x="530225" y="3725416"/>
              <a:ext cx="534988" cy="22701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285135" name="Text Box 15"/>
            <p:cNvSpPr txBox="1">
              <a:spLocks noChangeArrowheads="1"/>
            </p:cNvSpPr>
            <p:nvPr/>
          </p:nvSpPr>
          <p:spPr bwMode="auto">
            <a:xfrm>
              <a:off x="1069975" y="3573016"/>
              <a:ext cx="4575175" cy="488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>
                  <a:solidFill>
                    <a:srgbClr val="3333CC"/>
                  </a:solidFill>
                  <a:cs typeface="+mn-cs"/>
                </a:rPr>
                <a:t>Collective effects and impedance</a:t>
              </a:r>
            </a:p>
          </p:txBody>
        </p:sp>
      </p:grpSp>
      <p:grpSp>
        <p:nvGrpSpPr>
          <p:cNvPr id="92166" name="Group 5"/>
          <p:cNvGrpSpPr>
            <a:grpSpLocks/>
          </p:cNvGrpSpPr>
          <p:nvPr/>
        </p:nvGrpSpPr>
        <p:grpSpPr bwMode="auto">
          <a:xfrm>
            <a:off x="530225" y="4713288"/>
            <a:ext cx="4968875" cy="488950"/>
            <a:chOff x="530225" y="4957763"/>
            <a:chExt cx="4968875" cy="488950"/>
          </a:xfrm>
        </p:grpSpPr>
        <p:sp>
          <p:nvSpPr>
            <p:cNvPr id="1285136" name="Rectangle 16"/>
            <p:cNvSpPr>
              <a:spLocks noChangeArrowheads="1"/>
            </p:cNvSpPr>
            <p:nvPr/>
          </p:nvSpPr>
          <p:spPr bwMode="auto">
            <a:xfrm>
              <a:off x="530225" y="5110163"/>
              <a:ext cx="534988" cy="227012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285137" name="Text Box 17"/>
            <p:cNvSpPr txBox="1">
              <a:spLocks noChangeArrowheads="1"/>
            </p:cNvSpPr>
            <p:nvPr/>
          </p:nvSpPr>
          <p:spPr bwMode="auto">
            <a:xfrm>
              <a:off x="1069975" y="4957763"/>
              <a:ext cx="4429125" cy="488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>
                  <a:solidFill>
                    <a:srgbClr val="3333CC"/>
                  </a:solidFill>
                  <a:cs typeface="+mn-cs"/>
                </a:rPr>
                <a:t>Triplet aperture and beam-beam</a:t>
              </a:r>
            </a:p>
          </p:txBody>
        </p:sp>
      </p:grpSp>
      <p:grpSp>
        <p:nvGrpSpPr>
          <p:cNvPr id="92167" name="Group 6"/>
          <p:cNvGrpSpPr>
            <a:grpSpLocks/>
          </p:cNvGrpSpPr>
          <p:nvPr/>
        </p:nvGrpSpPr>
        <p:grpSpPr bwMode="auto">
          <a:xfrm>
            <a:off x="530225" y="5607050"/>
            <a:ext cx="3492500" cy="488950"/>
            <a:chOff x="530225" y="5607050"/>
            <a:chExt cx="3492500" cy="488950"/>
          </a:xfrm>
        </p:grpSpPr>
        <p:sp>
          <p:nvSpPr>
            <p:cNvPr id="1285138" name="Rectangle 18"/>
            <p:cNvSpPr>
              <a:spLocks noChangeArrowheads="1"/>
            </p:cNvSpPr>
            <p:nvPr/>
          </p:nvSpPr>
          <p:spPr bwMode="auto">
            <a:xfrm>
              <a:off x="530225" y="5759450"/>
              <a:ext cx="534988" cy="22701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285139" name="Text Box 19"/>
            <p:cNvSpPr txBox="1">
              <a:spLocks noChangeArrowheads="1"/>
            </p:cNvSpPr>
            <p:nvPr/>
          </p:nvSpPr>
          <p:spPr bwMode="auto">
            <a:xfrm>
              <a:off x="1069975" y="5607050"/>
              <a:ext cx="2952750" cy="488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>
                  <a:solidFill>
                    <a:srgbClr val="3333CC"/>
                  </a:solidFill>
                  <a:cs typeface="+mn-cs"/>
                </a:rPr>
                <a:t>Electron cloud effect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400" u="sng" smtClean="0">
                <a:solidFill>
                  <a:srgbClr val="FF0000"/>
                </a:solidFill>
                <a:cs typeface="+mj-cs"/>
              </a:rPr>
              <a:t>LHC Challenges: Aperture</a:t>
            </a:r>
          </a:p>
        </p:txBody>
      </p:sp>
      <p:sp>
        <p:nvSpPr>
          <p:cNvPr id="1184771" name="Rectangle 3"/>
          <p:cNvSpPr>
            <a:spLocks noChangeArrowheads="1"/>
          </p:cNvSpPr>
          <p:nvPr/>
        </p:nvSpPr>
        <p:spPr bwMode="auto">
          <a:xfrm>
            <a:off x="152400" y="106680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184774" name="Text Box 6"/>
          <p:cNvSpPr txBox="1">
            <a:spLocks noChangeArrowheads="1"/>
          </p:cNvSpPr>
          <p:nvPr/>
        </p:nvSpPr>
        <p:spPr bwMode="auto">
          <a:xfrm>
            <a:off x="765175" y="914400"/>
            <a:ext cx="5427663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all magnets are geometrically measured</a:t>
            </a:r>
          </a:p>
        </p:txBody>
      </p:sp>
      <p:pic>
        <p:nvPicPr>
          <p:cNvPr id="94212" name="Picture 23" descr="le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3657600" cy="236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3" name="Picture 25" descr="bestfit-zoo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838200"/>
            <a:ext cx="29718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4794" name="Rectangle 26"/>
          <p:cNvSpPr>
            <a:spLocks noChangeArrowheads="1"/>
          </p:cNvSpPr>
          <p:nvPr/>
        </p:nvSpPr>
        <p:spPr bwMode="auto">
          <a:xfrm>
            <a:off x="152400" y="5030788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184795" name="Text Box 27"/>
          <p:cNvSpPr txBox="1">
            <a:spLocks noChangeArrowheads="1"/>
          </p:cNvSpPr>
          <p:nvPr/>
        </p:nvSpPr>
        <p:spPr bwMode="auto">
          <a:xfrm>
            <a:off x="344488" y="3963988"/>
            <a:ext cx="5186362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buFont typeface="Wingdings" charset="0"/>
              <a:buChar char="è"/>
              <a:defRPr/>
            </a:pPr>
            <a:r>
              <a:rPr lang="en-US" sz="2600">
                <a:solidFill>
                  <a:srgbClr val="008000"/>
                </a:solidFill>
                <a:cs typeface="+mn-cs"/>
              </a:rPr>
              <a:t> classification &amp; </a:t>
            </a:r>
            <a:r>
              <a:rPr lang="en-US" sz="2600">
                <a:solidFill>
                  <a:srgbClr val="008000"/>
                </a:solidFill>
                <a:cs typeface="+mn-cs"/>
                <a:sym typeface="Wingdings" charset="0"/>
              </a:rPr>
              <a:t>slot compatibility </a:t>
            </a:r>
          </a:p>
          <a:p>
            <a:pPr algn="l" eaLnBrk="1" hangingPunct="1">
              <a:buFont typeface="Wingdings" charset="0"/>
              <a:buNone/>
              <a:defRPr/>
            </a:pPr>
            <a:r>
              <a:rPr lang="en-US" sz="2600">
                <a:solidFill>
                  <a:srgbClr val="008000"/>
                </a:solidFill>
                <a:cs typeface="+mn-cs"/>
                <a:sym typeface="Wingdings" charset="0"/>
              </a:rPr>
              <a:t>     for installation at critical locations</a:t>
            </a:r>
            <a:endParaRPr lang="en-US" sz="2600">
              <a:solidFill>
                <a:srgbClr val="008000"/>
              </a:solidFill>
              <a:cs typeface="+mn-cs"/>
            </a:endParaRPr>
          </a:p>
        </p:txBody>
      </p:sp>
      <p:pic>
        <p:nvPicPr>
          <p:cNvPr id="94216" name="Picture 28" descr="reflectromet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638" y="3657600"/>
            <a:ext cx="3306762" cy="248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4797" name="Text Box 29"/>
          <p:cNvSpPr txBox="1">
            <a:spLocks noChangeArrowheads="1"/>
          </p:cNvSpPr>
          <p:nvPr/>
        </p:nvSpPr>
        <p:spPr bwMode="auto">
          <a:xfrm>
            <a:off x="838200" y="4876800"/>
            <a:ext cx="36957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microwave reflectrometer:</a:t>
            </a:r>
          </a:p>
        </p:txBody>
      </p:sp>
      <p:sp>
        <p:nvSpPr>
          <p:cNvPr id="1184798" name="Text Box 30"/>
          <p:cNvSpPr txBox="1">
            <a:spLocks noChangeArrowheads="1"/>
          </p:cNvSpPr>
          <p:nvPr/>
        </p:nvSpPr>
        <p:spPr bwMode="auto">
          <a:xfrm>
            <a:off x="1557338" y="5514975"/>
            <a:ext cx="34798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buFont typeface="Wingdings" charset="0"/>
              <a:buChar char="è"/>
              <a:defRPr/>
            </a:pPr>
            <a:r>
              <a:rPr lang="en-US" sz="2600">
                <a:solidFill>
                  <a:srgbClr val="FF0000"/>
                </a:solidFill>
                <a:cs typeface="+mn-cs"/>
              </a:rPr>
              <a:t> detection of obstacles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7" name="Picture 24" descr="beam-beam-for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388" y="738188"/>
            <a:ext cx="6424612" cy="345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188913"/>
            <a:ext cx="89154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600" u="sng" smtClean="0">
                <a:solidFill>
                  <a:srgbClr val="FF0000"/>
                </a:solidFill>
                <a:cs typeface="+mj-cs"/>
              </a:rPr>
              <a:t>LHC Challenges: Field Quality &amp; Resonances</a:t>
            </a:r>
            <a:endParaRPr lang="en-US" sz="4400" u="sng" smtClean="0">
              <a:solidFill>
                <a:srgbClr val="FF0000"/>
              </a:solidFill>
              <a:cs typeface="+mj-cs"/>
            </a:endParaRPr>
          </a:p>
        </p:txBody>
      </p:sp>
      <p:sp>
        <p:nvSpPr>
          <p:cNvPr id="1289221" name="Rectangle 5"/>
          <p:cNvSpPr>
            <a:spLocks noChangeArrowheads="1"/>
          </p:cNvSpPr>
          <p:nvPr/>
        </p:nvSpPr>
        <p:spPr bwMode="auto">
          <a:xfrm>
            <a:off x="152400" y="106680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89223" name="Text Box 7"/>
          <p:cNvSpPr txBox="1">
            <a:spLocks noChangeArrowheads="1"/>
          </p:cNvSpPr>
          <p:nvPr/>
        </p:nvSpPr>
        <p:spPr bwMode="auto">
          <a:xfrm>
            <a:off x="765175" y="914400"/>
            <a:ext cx="4154488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linear beam-beam force:</a:t>
            </a:r>
            <a:r>
              <a:rPr lang="en-US" sz="2600">
                <a:solidFill>
                  <a:srgbClr val="3333CC"/>
                </a:solidFill>
                <a:cs typeface="+mn-cs"/>
              </a:rPr>
              <a:t>  </a:t>
            </a:r>
          </a:p>
          <a:p>
            <a:pPr algn="l" eaLnBrk="1" hangingPunct="1">
              <a:defRPr/>
            </a:pPr>
            <a:endParaRPr lang="en-US" sz="2600">
              <a:solidFill>
                <a:srgbClr val="3333CC"/>
              </a:solidFill>
              <a:cs typeface="+mn-cs"/>
            </a:endParaRPr>
          </a:p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additional focusing</a:t>
            </a:r>
          </a:p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for small amplitudes</a:t>
            </a:r>
          </a:p>
          <a:p>
            <a:pPr algn="l" eaLnBrk="1" hangingPunct="1">
              <a:defRPr/>
            </a:pPr>
            <a:endParaRPr lang="en-US" sz="2600">
              <a:solidFill>
                <a:srgbClr val="3333CC"/>
              </a:solidFill>
              <a:cs typeface="+mn-cs"/>
            </a:endParaRPr>
          </a:p>
          <a:p>
            <a:pPr algn="l" eaLnBrk="1" hangingPunct="1">
              <a:defRPr/>
            </a:pPr>
            <a:endParaRPr lang="en-US" sz="2600">
              <a:solidFill>
                <a:srgbClr val="3333CC"/>
              </a:solidFill>
              <a:cs typeface="+mn-cs"/>
            </a:endParaRPr>
          </a:p>
          <a:p>
            <a:pPr algn="l" eaLnBrk="1" hangingPunct="1">
              <a:defRPr/>
            </a:pPr>
            <a:r>
              <a:rPr lang="en-US" sz="2600">
                <a:solidFill>
                  <a:srgbClr val="FF0000"/>
                </a:solidFill>
                <a:cs typeface="+mn-cs"/>
              </a:rPr>
              <a:t>perturbation is proportional to</a:t>
            </a:r>
          </a:p>
          <a:p>
            <a:pPr algn="l" eaLnBrk="1" hangingPunct="1">
              <a:defRPr/>
            </a:pPr>
            <a:r>
              <a:rPr lang="en-US" sz="2600">
                <a:solidFill>
                  <a:srgbClr val="FF0000"/>
                </a:solidFill>
                <a:cs typeface="+mn-cs"/>
              </a:rPr>
              <a:t>bunch intensity!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  <p:sp>
        <p:nvSpPr>
          <p:cNvPr id="1289224" name="Text Box 8"/>
          <p:cNvSpPr txBox="1">
            <a:spLocks noChangeArrowheads="1"/>
          </p:cNvSpPr>
          <p:nvPr/>
        </p:nvSpPr>
        <p:spPr bwMode="auto">
          <a:xfrm>
            <a:off x="2227263" y="5683250"/>
            <a:ext cx="661193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buFont typeface="Wingdings" charset="0"/>
              <a:buNone/>
              <a:defRPr/>
            </a:pPr>
            <a:r>
              <a:rPr lang="en-US" sz="2600">
                <a:solidFill>
                  <a:srgbClr val="FF0000"/>
                </a:solidFill>
                <a:cs typeface="+mn-cs"/>
              </a:rPr>
              <a:t>bunch intensity limited by non-linear resonances</a:t>
            </a:r>
          </a:p>
        </p:txBody>
      </p:sp>
      <p:sp>
        <p:nvSpPr>
          <p:cNvPr id="1289226" name="Rectangle 10"/>
          <p:cNvSpPr>
            <a:spLocks noChangeArrowheads="1"/>
          </p:cNvSpPr>
          <p:nvPr/>
        </p:nvSpPr>
        <p:spPr bwMode="auto">
          <a:xfrm>
            <a:off x="228600" y="464820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89228" name="Rectangle 12"/>
          <p:cNvSpPr>
            <a:spLocks noChangeArrowheads="1"/>
          </p:cNvSpPr>
          <p:nvPr/>
        </p:nvSpPr>
        <p:spPr bwMode="auto">
          <a:xfrm>
            <a:off x="4784725" y="35988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89235" name="Text Box 19"/>
          <p:cNvSpPr txBox="1">
            <a:spLocks noChangeArrowheads="1"/>
          </p:cNvSpPr>
          <p:nvPr/>
        </p:nvSpPr>
        <p:spPr bwMode="auto">
          <a:xfrm>
            <a:off x="917575" y="4508500"/>
            <a:ext cx="35591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strong non-linear field:</a:t>
            </a:r>
            <a:r>
              <a:rPr lang="en-US" sz="2600">
                <a:solidFill>
                  <a:srgbClr val="3333CC"/>
                </a:solidFill>
                <a:cs typeface="+mn-cs"/>
              </a:rPr>
              <a:t>    </a:t>
            </a:r>
          </a:p>
        </p:txBody>
      </p:sp>
      <p:sp>
        <p:nvSpPr>
          <p:cNvPr id="1289236" name="Text Box 20"/>
          <p:cNvSpPr txBox="1">
            <a:spLocks noChangeArrowheads="1"/>
          </p:cNvSpPr>
          <p:nvPr/>
        </p:nvSpPr>
        <p:spPr bwMode="auto">
          <a:xfrm>
            <a:off x="1371600" y="5073650"/>
            <a:ext cx="73914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tune &amp; perturbation depends on oscillation amplitude  </a:t>
            </a:r>
          </a:p>
        </p:txBody>
      </p:sp>
      <p:sp>
        <p:nvSpPr>
          <p:cNvPr id="1289237" name="Line 21"/>
          <p:cNvSpPr>
            <a:spLocks noChangeShapeType="1"/>
          </p:cNvSpPr>
          <p:nvPr/>
        </p:nvSpPr>
        <p:spPr bwMode="auto">
          <a:xfrm>
            <a:off x="762000" y="5334000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89238" name="Line 22"/>
          <p:cNvSpPr>
            <a:spLocks noChangeShapeType="1"/>
          </p:cNvSpPr>
          <p:nvPr/>
        </p:nvSpPr>
        <p:spPr bwMode="auto">
          <a:xfrm>
            <a:off x="1524000" y="5943600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89239" name="Line 23"/>
          <p:cNvSpPr>
            <a:spLocks noChangeShapeType="1"/>
          </p:cNvSpPr>
          <p:nvPr/>
        </p:nvSpPr>
        <p:spPr bwMode="auto">
          <a:xfrm>
            <a:off x="228600" y="1981200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89241" name="Line 25"/>
          <p:cNvSpPr>
            <a:spLocks noChangeShapeType="1"/>
          </p:cNvSpPr>
          <p:nvPr/>
        </p:nvSpPr>
        <p:spPr bwMode="auto">
          <a:xfrm>
            <a:off x="228600" y="3505200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5" name="Picture 22" descr="reslines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3600"/>
            <a:ext cx="3792538" cy="342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8306" name="Picture 21" descr="reslin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62150"/>
            <a:ext cx="4343400" cy="349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88913"/>
            <a:ext cx="89154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600" u="sng" smtClean="0">
                <a:solidFill>
                  <a:srgbClr val="FF0000"/>
                </a:solidFill>
                <a:cs typeface="+mj-cs"/>
              </a:rPr>
              <a:t>LHC Challenges: Field Quality &amp; Resonances</a:t>
            </a:r>
            <a:endParaRPr lang="en-US" sz="4400" u="sng" smtClean="0">
              <a:solidFill>
                <a:srgbClr val="FF0000"/>
              </a:solidFill>
              <a:cs typeface="+mj-cs"/>
            </a:endParaRPr>
          </a:p>
        </p:txBody>
      </p:sp>
      <p:sp>
        <p:nvSpPr>
          <p:cNvPr id="1281027" name="Rectangle 3"/>
          <p:cNvSpPr>
            <a:spLocks noChangeArrowheads="1"/>
          </p:cNvSpPr>
          <p:nvPr/>
        </p:nvSpPr>
        <p:spPr bwMode="auto">
          <a:xfrm>
            <a:off x="152400" y="106680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81029" name="Text Box 5"/>
          <p:cNvSpPr txBox="1">
            <a:spLocks noChangeArrowheads="1"/>
          </p:cNvSpPr>
          <p:nvPr/>
        </p:nvSpPr>
        <p:spPr bwMode="auto">
          <a:xfrm>
            <a:off x="765175" y="914400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tune:                       </a:t>
            </a:r>
            <a:r>
              <a:rPr lang="en-US" sz="2600">
                <a:solidFill>
                  <a:schemeClr val="tx1"/>
                </a:solidFill>
                <a:cs typeface="+mn-cs"/>
              </a:rPr>
              <a:t>Q = number of oscillations per revolution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  <p:sp>
        <p:nvSpPr>
          <p:cNvPr id="1281036" name="Text Box 12"/>
          <p:cNvSpPr txBox="1">
            <a:spLocks noChangeArrowheads="1"/>
          </p:cNvSpPr>
          <p:nvPr/>
        </p:nvSpPr>
        <p:spPr bwMode="auto">
          <a:xfrm>
            <a:off x="546100" y="5694363"/>
            <a:ext cx="8501063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buFont typeface="Wingdings" charset="0"/>
              <a:buNone/>
              <a:defRPr/>
            </a:pPr>
            <a:r>
              <a:rPr lang="en-US" sz="2600">
                <a:solidFill>
                  <a:srgbClr val="FF0000"/>
                </a:solidFill>
                <a:cs typeface="+mn-cs"/>
              </a:rPr>
              <a:t>limited accessible area; limit for field quality and </a:t>
            </a:r>
            <a:r>
              <a:rPr lang="en-US" sz="2600">
                <a:solidFill>
                  <a:srgbClr val="FF0000"/>
                </a:solidFill>
                <a:latin typeface="Symbol" charset="0"/>
                <a:cs typeface="+mn-cs"/>
                <a:sym typeface="Symbol" charset="0"/>
              </a:rPr>
              <a:t></a:t>
            </a:r>
            <a:r>
              <a:rPr lang="en-US" sz="2600">
                <a:solidFill>
                  <a:srgbClr val="FF0000"/>
                </a:solidFill>
                <a:cs typeface="+mn-cs"/>
              </a:rPr>
              <a:t>Q tolerance</a:t>
            </a:r>
          </a:p>
        </p:txBody>
      </p:sp>
      <p:sp>
        <p:nvSpPr>
          <p:cNvPr id="1281038" name="Rectangle 14"/>
          <p:cNvSpPr>
            <a:spLocks noChangeArrowheads="1"/>
          </p:cNvSpPr>
          <p:nvPr/>
        </p:nvSpPr>
        <p:spPr bwMode="auto">
          <a:xfrm>
            <a:off x="152400" y="179705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81039" name="Text Box 15"/>
          <p:cNvSpPr txBox="1">
            <a:spLocks noChangeArrowheads="1"/>
          </p:cNvSpPr>
          <p:nvPr/>
        </p:nvSpPr>
        <p:spPr bwMode="auto">
          <a:xfrm>
            <a:off x="765175" y="1644650"/>
            <a:ext cx="83788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resonances:        </a:t>
            </a:r>
            <a:r>
              <a:rPr lang="en-US" sz="2600">
                <a:solidFill>
                  <a:schemeClr val="tx1"/>
                </a:solidFill>
                <a:cs typeface="+mn-cs"/>
              </a:rPr>
              <a:t>n Q</a:t>
            </a:r>
            <a:r>
              <a:rPr lang="en-US" sz="2600" baseline="-25000">
                <a:solidFill>
                  <a:schemeClr val="tx1"/>
                </a:solidFill>
                <a:cs typeface="+mn-cs"/>
              </a:rPr>
              <a:t>x</a:t>
            </a:r>
            <a:r>
              <a:rPr lang="en-US" sz="2600">
                <a:solidFill>
                  <a:schemeClr val="tx1"/>
                </a:solidFill>
                <a:cs typeface="+mn-cs"/>
              </a:rPr>
              <a:t> + m Q</a:t>
            </a:r>
            <a:r>
              <a:rPr lang="en-US" sz="2600" baseline="-25000">
                <a:solidFill>
                  <a:schemeClr val="tx1"/>
                </a:solidFill>
                <a:cs typeface="+mn-cs"/>
              </a:rPr>
              <a:t>y</a:t>
            </a:r>
            <a:r>
              <a:rPr lang="en-US" sz="2600">
                <a:solidFill>
                  <a:schemeClr val="tx1"/>
                </a:solidFill>
                <a:cs typeface="+mn-cs"/>
              </a:rPr>
              <a:t> + r Q</a:t>
            </a:r>
            <a:r>
              <a:rPr lang="en-US" sz="2600" baseline="-25000">
                <a:solidFill>
                  <a:schemeClr val="tx1"/>
                </a:solidFill>
                <a:cs typeface="+mn-cs"/>
              </a:rPr>
              <a:t>s</a:t>
            </a:r>
            <a:r>
              <a:rPr lang="en-US" sz="2600">
                <a:solidFill>
                  <a:schemeClr val="tx1"/>
                </a:solidFill>
                <a:cs typeface="+mn-cs"/>
              </a:rPr>
              <a:t> = p; </a:t>
            </a:r>
            <a:r>
              <a:rPr lang="ja-JP" altLang="en-US" sz="2600">
                <a:solidFill>
                  <a:schemeClr val="tx2"/>
                </a:solidFill>
                <a:latin typeface="Arial"/>
                <a:cs typeface="+mn-cs"/>
              </a:rPr>
              <a:t>“</a:t>
            </a:r>
            <a:r>
              <a:rPr lang="en-US" sz="2600">
                <a:solidFill>
                  <a:schemeClr val="tx2"/>
                </a:solidFill>
                <a:cs typeface="+mn-cs"/>
              </a:rPr>
              <a:t>order</a:t>
            </a:r>
            <a:r>
              <a:rPr lang="ja-JP" altLang="en-US" sz="2600">
                <a:solidFill>
                  <a:schemeClr val="tx2"/>
                </a:solidFill>
                <a:latin typeface="Arial"/>
                <a:cs typeface="+mn-cs"/>
              </a:rPr>
              <a:t>”</a:t>
            </a:r>
            <a:r>
              <a:rPr lang="en-US" sz="2600">
                <a:solidFill>
                  <a:schemeClr val="tx2"/>
                </a:solidFill>
                <a:cs typeface="+mn-cs"/>
              </a:rPr>
              <a:t> = n+m+r </a:t>
            </a:r>
          </a:p>
        </p:txBody>
      </p:sp>
      <p:sp>
        <p:nvSpPr>
          <p:cNvPr id="1281041" name="Rectangle 17"/>
          <p:cNvSpPr>
            <a:spLocks noChangeArrowheads="1"/>
          </p:cNvSpPr>
          <p:nvPr/>
        </p:nvSpPr>
        <p:spPr bwMode="auto">
          <a:xfrm>
            <a:off x="4784725" y="35988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81047" name="Text Box 23"/>
          <p:cNvSpPr txBox="1">
            <a:spLocks noChangeArrowheads="1"/>
          </p:cNvSpPr>
          <p:nvPr/>
        </p:nvSpPr>
        <p:spPr bwMode="auto">
          <a:xfrm>
            <a:off x="304800" y="2362200"/>
            <a:ext cx="6127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Q</a:t>
            </a:r>
            <a:r>
              <a:rPr lang="en-US" sz="2600" baseline="-25000">
                <a:solidFill>
                  <a:schemeClr val="tx1"/>
                </a:solidFill>
                <a:cs typeface="+mn-cs"/>
              </a:rPr>
              <a:t>y</a:t>
            </a:r>
            <a:r>
              <a:rPr lang="en-US" sz="2600">
                <a:solidFill>
                  <a:srgbClr val="3333CC"/>
                </a:solidFill>
                <a:cs typeface="+mn-cs"/>
              </a:rPr>
              <a:t> </a:t>
            </a:r>
          </a:p>
        </p:txBody>
      </p:sp>
      <p:sp>
        <p:nvSpPr>
          <p:cNvPr id="1281048" name="Text Box 24"/>
          <p:cNvSpPr txBox="1">
            <a:spLocks noChangeArrowheads="1"/>
          </p:cNvSpPr>
          <p:nvPr/>
        </p:nvSpPr>
        <p:spPr bwMode="auto">
          <a:xfrm>
            <a:off x="4572000" y="2362200"/>
            <a:ext cx="6127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Q</a:t>
            </a:r>
            <a:r>
              <a:rPr lang="en-US" sz="2600" baseline="-25000">
                <a:solidFill>
                  <a:schemeClr val="tx1"/>
                </a:solidFill>
                <a:cs typeface="+mn-cs"/>
              </a:rPr>
              <a:t>y</a:t>
            </a:r>
            <a:r>
              <a:rPr lang="en-US" sz="2600">
                <a:solidFill>
                  <a:srgbClr val="3333CC"/>
                </a:solidFill>
                <a:cs typeface="+mn-cs"/>
              </a:rPr>
              <a:t> </a:t>
            </a:r>
          </a:p>
        </p:txBody>
      </p:sp>
      <p:sp>
        <p:nvSpPr>
          <p:cNvPr id="1281049" name="Text Box 25"/>
          <p:cNvSpPr txBox="1">
            <a:spLocks noChangeArrowheads="1"/>
          </p:cNvSpPr>
          <p:nvPr/>
        </p:nvSpPr>
        <p:spPr bwMode="auto">
          <a:xfrm>
            <a:off x="4419600" y="5181600"/>
            <a:ext cx="6127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Q</a:t>
            </a:r>
            <a:r>
              <a:rPr lang="en-US" sz="2600" baseline="-25000">
                <a:solidFill>
                  <a:schemeClr val="tx1"/>
                </a:solidFill>
                <a:cs typeface="+mn-cs"/>
              </a:rPr>
              <a:t>x</a:t>
            </a:r>
            <a:r>
              <a:rPr lang="en-US" sz="2600">
                <a:solidFill>
                  <a:srgbClr val="3333CC"/>
                </a:solidFill>
                <a:cs typeface="+mn-cs"/>
              </a:rPr>
              <a:t> </a:t>
            </a:r>
          </a:p>
        </p:txBody>
      </p:sp>
      <p:sp>
        <p:nvSpPr>
          <p:cNvPr id="1281050" name="Text Box 26"/>
          <p:cNvSpPr txBox="1">
            <a:spLocks noChangeArrowheads="1"/>
          </p:cNvSpPr>
          <p:nvPr/>
        </p:nvSpPr>
        <p:spPr bwMode="auto">
          <a:xfrm>
            <a:off x="8455025" y="5181600"/>
            <a:ext cx="6127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Q</a:t>
            </a:r>
            <a:r>
              <a:rPr lang="en-US" sz="2600" baseline="-25000">
                <a:solidFill>
                  <a:schemeClr val="tx1"/>
                </a:solidFill>
                <a:cs typeface="+mn-cs"/>
              </a:rPr>
              <a:t>x</a:t>
            </a:r>
            <a:r>
              <a:rPr lang="en-US" sz="2600">
                <a:solidFill>
                  <a:srgbClr val="3333CC"/>
                </a:solidFill>
                <a:cs typeface="+mn-cs"/>
              </a:rPr>
              <a:t> </a:t>
            </a:r>
          </a:p>
        </p:txBody>
      </p:sp>
      <p:sp>
        <p:nvSpPr>
          <p:cNvPr id="1281051" name="AutoShape 27"/>
          <p:cNvSpPr>
            <a:spLocks noChangeArrowheads="1"/>
          </p:cNvSpPr>
          <p:nvPr/>
        </p:nvSpPr>
        <p:spPr bwMode="auto">
          <a:xfrm>
            <a:off x="1905000" y="4114800"/>
            <a:ext cx="533400" cy="4572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8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81052" name="Line 28"/>
          <p:cNvSpPr>
            <a:spLocks noChangeShapeType="1"/>
          </p:cNvSpPr>
          <p:nvPr/>
        </p:nvSpPr>
        <p:spPr bwMode="auto">
          <a:xfrm flipV="1">
            <a:off x="2514600" y="3505200"/>
            <a:ext cx="4419600" cy="7620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sm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88913"/>
            <a:ext cx="89154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600" u="sng" smtClean="0">
                <a:solidFill>
                  <a:srgbClr val="FF0000"/>
                </a:solidFill>
                <a:cs typeface="+mj-cs"/>
              </a:rPr>
              <a:t>LHC Challenges: Field Quality &amp; Resonances</a:t>
            </a:r>
            <a:endParaRPr lang="en-US" sz="4400" u="sng" smtClean="0">
              <a:solidFill>
                <a:srgbClr val="FF0000"/>
              </a:solidFill>
              <a:cs typeface="+mj-cs"/>
            </a:endParaRPr>
          </a:p>
        </p:txBody>
      </p:sp>
      <p:sp>
        <p:nvSpPr>
          <p:cNvPr id="1291268" name="Rectangle 4"/>
          <p:cNvSpPr>
            <a:spLocks noChangeArrowheads="1"/>
          </p:cNvSpPr>
          <p:nvPr/>
        </p:nvSpPr>
        <p:spPr bwMode="auto">
          <a:xfrm>
            <a:off x="152400" y="106680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91270" name="Text Box 6"/>
          <p:cNvSpPr txBox="1">
            <a:spLocks noChangeArrowheads="1"/>
          </p:cNvSpPr>
          <p:nvPr/>
        </p:nvSpPr>
        <p:spPr bwMode="auto">
          <a:xfrm>
            <a:off x="765175" y="914400"/>
            <a:ext cx="4500563" cy="247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LHC working point:  n+m &lt; 12</a:t>
            </a:r>
            <a:r>
              <a:rPr lang="en-US" sz="2600">
                <a:solidFill>
                  <a:srgbClr val="3333CC"/>
                </a:solidFill>
                <a:cs typeface="+mn-cs"/>
              </a:rPr>
              <a:t>  </a:t>
            </a:r>
          </a:p>
          <a:p>
            <a:pPr algn="l" eaLnBrk="1" hangingPunct="1">
              <a:defRPr/>
            </a:pPr>
            <a:endParaRPr lang="en-US" sz="2600">
              <a:solidFill>
                <a:srgbClr val="3333CC"/>
              </a:solidFill>
              <a:cs typeface="+mn-cs"/>
            </a:endParaRPr>
          </a:p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Q</a:t>
            </a:r>
            <a:r>
              <a:rPr lang="en-US" sz="2600" baseline="-25000">
                <a:solidFill>
                  <a:srgbClr val="3333CC"/>
                </a:solidFill>
                <a:cs typeface="+mn-cs"/>
              </a:rPr>
              <a:t>x</a:t>
            </a:r>
            <a:r>
              <a:rPr lang="en-US" sz="2600">
                <a:solidFill>
                  <a:srgbClr val="3333CC"/>
                </a:solidFill>
                <a:cs typeface="+mn-cs"/>
              </a:rPr>
              <a:t> = 64.31; Q</a:t>
            </a:r>
            <a:r>
              <a:rPr lang="en-US" sz="2600" baseline="-25000">
                <a:solidFill>
                  <a:srgbClr val="3333CC"/>
                </a:solidFill>
                <a:cs typeface="+mn-cs"/>
              </a:rPr>
              <a:t>y</a:t>
            </a:r>
            <a:r>
              <a:rPr lang="en-US" sz="2600">
                <a:solidFill>
                  <a:srgbClr val="3333CC"/>
                </a:solidFill>
                <a:cs typeface="+mn-cs"/>
              </a:rPr>
              <a:t> = 59.32</a:t>
            </a:r>
          </a:p>
          <a:p>
            <a:pPr algn="l" eaLnBrk="1" hangingPunct="1">
              <a:defRPr/>
            </a:pPr>
            <a:endParaRPr lang="en-US" sz="2600">
              <a:solidFill>
                <a:srgbClr val="3333CC"/>
              </a:solidFill>
              <a:cs typeface="+mn-cs"/>
            </a:endParaRPr>
          </a:p>
          <a:p>
            <a:pPr algn="l" eaLnBrk="1" hangingPunct="1">
              <a:defRPr/>
            </a:pPr>
            <a:r>
              <a:rPr lang="en-US" sz="2600">
                <a:solidFill>
                  <a:srgbClr val="FF0000"/>
                </a:solidFill>
                <a:cs typeface="+mn-cs"/>
              </a:rPr>
              <a:t>total tune spread must be</a:t>
            </a:r>
          </a:p>
          <a:p>
            <a:pPr algn="l" eaLnBrk="1" hangingPunct="1">
              <a:defRPr/>
            </a:pPr>
            <a:r>
              <a:rPr lang="en-US" sz="2600">
                <a:solidFill>
                  <a:srgbClr val="FF0000"/>
                </a:solidFill>
                <a:cs typeface="+mn-cs"/>
              </a:rPr>
              <a:t>smaller than 0.015!</a:t>
            </a:r>
            <a:r>
              <a:rPr lang="en-US" sz="2600">
                <a:solidFill>
                  <a:srgbClr val="3333CC"/>
                </a:solidFill>
                <a:cs typeface="+mn-cs"/>
              </a:rPr>
              <a:t> </a:t>
            </a:r>
          </a:p>
        </p:txBody>
      </p:sp>
      <p:sp>
        <p:nvSpPr>
          <p:cNvPr id="1291271" name="Text Box 7"/>
          <p:cNvSpPr txBox="1">
            <a:spLocks noChangeArrowheads="1"/>
          </p:cNvSpPr>
          <p:nvPr/>
        </p:nvSpPr>
        <p:spPr bwMode="auto">
          <a:xfrm>
            <a:off x="2057400" y="5410200"/>
            <a:ext cx="189865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buFont typeface="Wingdings" charset="0"/>
              <a:buNone/>
              <a:defRPr/>
            </a:pPr>
            <a:r>
              <a:rPr lang="en-US" sz="2600">
                <a:solidFill>
                  <a:srgbClr val="FF0000"/>
                </a:solidFill>
                <a:cs typeface="+mn-cs"/>
              </a:rPr>
              <a:t>N &lt; 1.5 10</a:t>
            </a:r>
            <a:r>
              <a:rPr lang="en-US" sz="2600" baseline="30000">
                <a:solidFill>
                  <a:srgbClr val="FF0000"/>
                </a:solidFill>
                <a:cs typeface="+mn-cs"/>
              </a:rPr>
              <a:t>11</a:t>
            </a:r>
            <a:r>
              <a:rPr lang="en-US" sz="2600">
                <a:solidFill>
                  <a:srgbClr val="FF0000"/>
                </a:solidFill>
                <a:cs typeface="+mn-cs"/>
              </a:rPr>
              <a:t> </a:t>
            </a:r>
          </a:p>
        </p:txBody>
      </p:sp>
      <p:sp>
        <p:nvSpPr>
          <p:cNvPr id="1291273" name="Rectangle 9"/>
          <p:cNvSpPr>
            <a:spLocks noChangeArrowheads="1"/>
          </p:cNvSpPr>
          <p:nvPr/>
        </p:nvSpPr>
        <p:spPr bwMode="auto">
          <a:xfrm>
            <a:off x="152400" y="4802188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91274" name="Rectangle 10"/>
          <p:cNvSpPr>
            <a:spLocks noChangeArrowheads="1"/>
          </p:cNvSpPr>
          <p:nvPr/>
        </p:nvSpPr>
        <p:spPr bwMode="auto">
          <a:xfrm>
            <a:off x="4784725" y="32178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91275" name="Text Box 11"/>
          <p:cNvSpPr txBox="1">
            <a:spLocks noChangeArrowheads="1"/>
          </p:cNvSpPr>
          <p:nvPr/>
        </p:nvSpPr>
        <p:spPr bwMode="auto">
          <a:xfrm>
            <a:off x="827088" y="4648200"/>
            <a:ext cx="619918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chemeClr val="tx1"/>
                </a:solidFill>
                <a:cs typeface="+mn-cs"/>
              </a:rPr>
              <a:t>Bunch intensity limited by beam-beam force:</a:t>
            </a:r>
            <a:r>
              <a:rPr lang="en-US" sz="2600" dirty="0">
                <a:solidFill>
                  <a:srgbClr val="3333CC"/>
                </a:solidFill>
                <a:cs typeface="+mn-cs"/>
              </a:rPr>
              <a:t> </a:t>
            </a:r>
          </a:p>
        </p:txBody>
      </p:sp>
      <p:sp>
        <p:nvSpPr>
          <p:cNvPr id="1291278" name="Line 14"/>
          <p:cNvSpPr>
            <a:spLocks noChangeShapeType="1"/>
          </p:cNvSpPr>
          <p:nvPr/>
        </p:nvSpPr>
        <p:spPr bwMode="auto">
          <a:xfrm>
            <a:off x="1295400" y="5638800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91279" name="Line 15"/>
          <p:cNvSpPr>
            <a:spLocks noChangeShapeType="1"/>
          </p:cNvSpPr>
          <p:nvPr/>
        </p:nvSpPr>
        <p:spPr bwMode="auto">
          <a:xfrm>
            <a:off x="228600" y="1981200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100362" name="Picture 16" descr="reslin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738" y="1143000"/>
            <a:ext cx="3217862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1281" name="AutoShape 17"/>
          <p:cNvSpPr>
            <a:spLocks noChangeArrowheads="1"/>
          </p:cNvSpPr>
          <p:nvPr/>
        </p:nvSpPr>
        <p:spPr bwMode="auto">
          <a:xfrm>
            <a:off x="6858000" y="2133600"/>
            <a:ext cx="304800" cy="228600"/>
          </a:xfrm>
          <a:prstGeom prst="parallelogram">
            <a:avLst>
              <a:gd name="adj" fmla="val 33333"/>
            </a:avLst>
          </a:prstGeom>
          <a:solidFill>
            <a:schemeClr val="tx2"/>
          </a:solidFill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91282" name="Oval 18"/>
          <p:cNvSpPr>
            <a:spLocks noChangeArrowheads="1"/>
          </p:cNvSpPr>
          <p:nvPr/>
        </p:nvSpPr>
        <p:spPr bwMode="auto">
          <a:xfrm>
            <a:off x="7086600" y="2133600"/>
            <a:ext cx="76200" cy="76200"/>
          </a:xfrm>
          <a:prstGeom prst="ellipse">
            <a:avLst/>
          </a:prstGeom>
          <a:solidFill>
            <a:srgbClr val="FF0000"/>
          </a:solidFill>
          <a:ln w="12700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91283" name="Text Box 19"/>
          <p:cNvSpPr txBox="1">
            <a:spLocks noChangeArrowheads="1"/>
          </p:cNvSpPr>
          <p:nvPr/>
        </p:nvSpPr>
        <p:spPr bwMode="auto">
          <a:xfrm>
            <a:off x="5026025" y="1219200"/>
            <a:ext cx="6127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Q</a:t>
            </a:r>
            <a:r>
              <a:rPr lang="en-US" sz="2600" baseline="-25000">
                <a:solidFill>
                  <a:schemeClr val="tx1"/>
                </a:solidFill>
                <a:cs typeface="+mn-cs"/>
              </a:rPr>
              <a:t>y</a:t>
            </a:r>
            <a:r>
              <a:rPr lang="en-US" sz="2600">
                <a:solidFill>
                  <a:srgbClr val="3333CC"/>
                </a:solidFill>
                <a:cs typeface="+mn-cs"/>
              </a:rPr>
              <a:t> </a:t>
            </a:r>
          </a:p>
        </p:txBody>
      </p:sp>
      <p:sp>
        <p:nvSpPr>
          <p:cNvPr id="1291284" name="Text Box 20"/>
          <p:cNvSpPr txBox="1">
            <a:spLocks noChangeArrowheads="1"/>
          </p:cNvSpPr>
          <p:nvPr/>
        </p:nvSpPr>
        <p:spPr bwMode="auto">
          <a:xfrm>
            <a:off x="8226425" y="3549650"/>
            <a:ext cx="6127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Q</a:t>
            </a:r>
            <a:r>
              <a:rPr lang="en-US" sz="2600" baseline="-25000">
                <a:solidFill>
                  <a:schemeClr val="tx1"/>
                </a:solidFill>
                <a:cs typeface="+mn-cs"/>
              </a:rPr>
              <a:t>x</a:t>
            </a:r>
            <a:r>
              <a:rPr lang="en-US" sz="2600">
                <a:solidFill>
                  <a:srgbClr val="3333CC"/>
                </a:solidFill>
                <a:cs typeface="+mn-cs"/>
              </a:rPr>
              <a:t> </a:t>
            </a:r>
          </a:p>
        </p:txBody>
      </p:sp>
      <p:sp>
        <p:nvSpPr>
          <p:cNvPr id="1291285" name="Rectangle 21"/>
          <p:cNvSpPr>
            <a:spLocks noChangeArrowheads="1"/>
          </p:cNvSpPr>
          <p:nvPr/>
        </p:nvSpPr>
        <p:spPr bwMode="auto">
          <a:xfrm>
            <a:off x="152400" y="4116388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91286" name="Text Box 22"/>
          <p:cNvSpPr txBox="1">
            <a:spLocks noChangeArrowheads="1"/>
          </p:cNvSpPr>
          <p:nvPr/>
        </p:nvSpPr>
        <p:spPr bwMode="auto">
          <a:xfrm>
            <a:off x="841375" y="3930650"/>
            <a:ext cx="618648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chemeClr val="tx1"/>
                </a:solidFill>
                <a:cs typeface="+mn-cs"/>
              </a:rPr>
              <a:t>The LHC features 3 proton experiments with </a:t>
            </a:r>
            <a:r>
              <a:rPr lang="en-US" sz="2600" dirty="0">
                <a:solidFill>
                  <a:srgbClr val="3333CC"/>
                </a:solidFill>
                <a:cs typeface="+mn-cs"/>
              </a:rPr>
              <a:t>    </a:t>
            </a:r>
          </a:p>
        </p:txBody>
      </p:sp>
      <p:sp>
        <p:nvSpPr>
          <p:cNvPr id="1291287" name="Text Box 23"/>
          <p:cNvSpPr txBox="1">
            <a:spLocks noChangeArrowheads="1"/>
          </p:cNvSpPr>
          <p:nvPr/>
        </p:nvSpPr>
        <p:spPr bwMode="auto">
          <a:xfrm>
            <a:off x="4578350" y="5149850"/>
            <a:ext cx="3319463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buFont typeface="Wingdings" charset="0"/>
              <a:buNone/>
              <a:defRPr/>
            </a:pPr>
            <a:r>
              <a:rPr lang="en-US" sz="2600">
                <a:solidFill>
                  <a:srgbClr val="27551F"/>
                </a:solidFill>
                <a:cs typeface="+mn-cs"/>
              </a:rPr>
              <a:t>nominal: N &lt; 1.15 10</a:t>
            </a:r>
            <a:r>
              <a:rPr lang="en-US" sz="2600" baseline="30000">
                <a:solidFill>
                  <a:srgbClr val="27551F"/>
                </a:solidFill>
                <a:cs typeface="+mn-cs"/>
              </a:rPr>
              <a:t>11</a:t>
            </a:r>
            <a:r>
              <a:rPr lang="en-US" sz="2600">
                <a:solidFill>
                  <a:srgbClr val="FF0000"/>
                </a:solidFill>
                <a:cs typeface="+mn-cs"/>
              </a:rPr>
              <a:t> </a:t>
            </a:r>
          </a:p>
        </p:txBody>
      </p:sp>
      <p:sp>
        <p:nvSpPr>
          <p:cNvPr id="1291288" name="Text Box 24"/>
          <p:cNvSpPr txBox="1">
            <a:spLocks noChangeArrowheads="1"/>
          </p:cNvSpPr>
          <p:nvPr/>
        </p:nvSpPr>
        <p:spPr bwMode="auto">
          <a:xfrm>
            <a:off x="5532438" y="5683250"/>
            <a:ext cx="3154362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buFont typeface="Wingdings" charset="0"/>
              <a:buNone/>
              <a:defRPr/>
            </a:pPr>
            <a:r>
              <a:rPr lang="en-US" sz="2600">
                <a:solidFill>
                  <a:srgbClr val="27551F"/>
                </a:solidFill>
                <a:cs typeface="+mn-cs"/>
              </a:rPr>
              <a:t>ultimate: N &lt; 1.7 10</a:t>
            </a:r>
            <a:r>
              <a:rPr lang="en-US" sz="2600" baseline="30000">
                <a:solidFill>
                  <a:srgbClr val="27551F"/>
                </a:solidFill>
                <a:cs typeface="+mn-cs"/>
              </a:rPr>
              <a:t>11</a:t>
            </a:r>
            <a:r>
              <a:rPr lang="en-US" sz="2600">
                <a:solidFill>
                  <a:srgbClr val="FF0000"/>
                </a:solidFill>
                <a:cs typeface="+mn-cs"/>
              </a:rPr>
              <a:t> </a:t>
            </a:r>
          </a:p>
        </p:txBody>
      </p:sp>
      <p:sp>
        <p:nvSpPr>
          <p:cNvPr id="1291289" name="Line 25"/>
          <p:cNvSpPr>
            <a:spLocks noChangeShapeType="1"/>
          </p:cNvSpPr>
          <p:nvPr/>
        </p:nvSpPr>
        <p:spPr bwMode="auto">
          <a:xfrm>
            <a:off x="4953000" y="5943600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91290" name="Line 26"/>
          <p:cNvSpPr>
            <a:spLocks noChangeShapeType="1"/>
          </p:cNvSpPr>
          <p:nvPr/>
        </p:nvSpPr>
        <p:spPr bwMode="auto">
          <a:xfrm>
            <a:off x="4038600" y="5410200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658225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400" u="sng" smtClean="0">
                <a:solidFill>
                  <a:srgbClr val="FF0000"/>
                </a:solidFill>
                <a:cs typeface="+mj-cs"/>
              </a:rPr>
              <a:t>LHC Challenges: Errors &amp; Resonances</a:t>
            </a:r>
          </a:p>
        </p:txBody>
      </p:sp>
      <p:grpSp>
        <p:nvGrpSpPr>
          <p:cNvPr id="102402" name="Group 11"/>
          <p:cNvGrpSpPr>
            <a:grpSpLocks/>
          </p:cNvGrpSpPr>
          <p:nvPr/>
        </p:nvGrpSpPr>
        <p:grpSpPr bwMode="auto">
          <a:xfrm>
            <a:off x="152400" y="958850"/>
            <a:ext cx="3978275" cy="3267075"/>
            <a:chOff x="96" y="480"/>
            <a:chExt cx="2506" cy="2058"/>
          </a:xfrm>
        </p:grpSpPr>
        <p:sp>
          <p:nvSpPr>
            <p:cNvPr id="1220611" name="Rectangle 3"/>
            <p:cNvSpPr>
              <a:spLocks noChangeArrowheads="1"/>
            </p:cNvSpPr>
            <p:nvPr/>
          </p:nvSpPr>
          <p:spPr bwMode="auto">
            <a:xfrm>
              <a:off x="96" y="577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 anchor="ctr"/>
            <a:lstStyle/>
            <a:p>
              <a:pPr algn="l" eaLnBrk="1" hangingPunct="1">
                <a:defRPr/>
              </a:pPr>
              <a:endParaRPr lang="en-GB">
                <a:solidFill>
                  <a:schemeClr val="tx1"/>
                </a:solidFill>
                <a:cs typeface="+mn-cs"/>
              </a:endParaRPr>
            </a:p>
          </p:txBody>
        </p:sp>
        <p:sp>
          <p:nvSpPr>
            <p:cNvPr id="1220614" name="Text Box 6"/>
            <p:cNvSpPr txBox="1">
              <a:spLocks noChangeArrowheads="1"/>
            </p:cNvSpPr>
            <p:nvPr/>
          </p:nvSpPr>
          <p:spPr bwMode="auto">
            <a:xfrm>
              <a:off x="482" y="480"/>
              <a:ext cx="2120" cy="20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369" tIns="45685" rIns="91369" bIns="45685">
              <a:spAutoFit/>
            </a:bodyPr>
            <a:lstStyle/>
            <a:p>
              <a:pPr algn="l" eaLnBrk="1" hangingPunct="1">
                <a:defRPr/>
              </a:pPr>
              <a:r>
                <a:rPr lang="en-US" sz="2600">
                  <a:solidFill>
                    <a:srgbClr val="3333CC"/>
                  </a:solidFill>
                  <a:cs typeface="+mn-cs"/>
                </a:rPr>
                <a:t>presistent current errors</a:t>
              </a:r>
            </a:p>
            <a:p>
              <a:pPr algn="l" eaLnBrk="1" hangingPunct="1">
                <a:defRPr/>
              </a:pPr>
              <a:r>
                <a:rPr lang="en-US" sz="2600">
                  <a:solidFill>
                    <a:srgbClr val="3333CC"/>
                  </a:solidFill>
                  <a:cs typeface="+mn-cs"/>
                </a:rPr>
                <a:t>change with time (30%)</a:t>
              </a:r>
            </a:p>
            <a:p>
              <a:pPr algn="l" eaLnBrk="1" hangingPunct="1">
                <a:defRPr/>
              </a:pPr>
              <a:r>
                <a:rPr lang="en-US" sz="2600">
                  <a:solidFill>
                    <a:srgbClr val="FF0000"/>
                  </a:solidFill>
                  <a:cs typeface="+mn-cs"/>
                </a:rPr>
                <a:t>-decay varies </a:t>
              </a:r>
            </a:p>
            <a:p>
              <a:pPr algn="l" eaLnBrk="1" hangingPunct="1">
                <a:defRPr/>
              </a:pPr>
              <a:r>
                <a:rPr lang="en-US" sz="2600">
                  <a:solidFill>
                    <a:srgbClr val="FF0000"/>
                  </a:solidFill>
                  <a:cs typeface="+mn-cs"/>
                </a:rPr>
                <a:t> between magnets</a:t>
              </a:r>
            </a:p>
            <a:p>
              <a:pPr algn="l" eaLnBrk="1" hangingPunct="1">
                <a:defRPr/>
              </a:pPr>
              <a:r>
                <a:rPr lang="en-US" sz="2600">
                  <a:solidFill>
                    <a:srgbClr val="FF0000"/>
                  </a:solidFill>
                  <a:cs typeface="+mn-cs"/>
                </a:rPr>
                <a:t>-control spread during</a:t>
              </a:r>
            </a:p>
            <a:p>
              <a:pPr algn="l" eaLnBrk="1" hangingPunct="1">
                <a:defRPr/>
              </a:pPr>
              <a:r>
                <a:rPr lang="en-US" sz="2600">
                  <a:solidFill>
                    <a:srgbClr val="FF0000"/>
                  </a:solidFill>
                  <a:cs typeface="+mn-cs"/>
                </a:rPr>
                <a:t> production</a:t>
              </a:r>
            </a:p>
            <a:p>
              <a:pPr algn="l" eaLnBrk="1" hangingPunct="1">
                <a:defRPr/>
              </a:pPr>
              <a:r>
                <a:rPr lang="en-US" sz="2600">
                  <a:solidFill>
                    <a:srgbClr val="FF0000"/>
                  </a:solidFill>
                  <a:cs typeface="+mn-cs"/>
                </a:rPr>
                <a:t>-average errors depend</a:t>
              </a:r>
            </a:p>
            <a:p>
              <a:pPr algn="l" eaLnBrk="1" hangingPunct="1">
                <a:defRPr/>
              </a:pPr>
              <a:r>
                <a:rPr lang="en-US" sz="2600">
                  <a:solidFill>
                    <a:srgbClr val="FF0000"/>
                  </a:solidFill>
                  <a:cs typeface="+mn-cs"/>
                </a:rPr>
                <a:t> on powering history</a:t>
              </a:r>
              <a:endParaRPr lang="en-US" sz="2600">
                <a:solidFill>
                  <a:srgbClr val="3333CC"/>
                </a:solidFill>
                <a:cs typeface="+mn-cs"/>
              </a:endParaRPr>
            </a:p>
          </p:txBody>
        </p:sp>
      </p:grpSp>
      <p:pic>
        <p:nvPicPr>
          <p:cNvPr id="102403" name="Picture 22" descr="lhc-b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00" y="1169988"/>
            <a:ext cx="4635500" cy="317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0632" name="Rectangle 24"/>
          <p:cNvSpPr>
            <a:spLocks noChangeArrowheads="1"/>
          </p:cNvSpPr>
          <p:nvPr/>
        </p:nvSpPr>
        <p:spPr bwMode="auto">
          <a:xfrm>
            <a:off x="228600" y="4800600"/>
            <a:ext cx="609600" cy="228600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20633" name="Text Box 25"/>
          <p:cNvSpPr txBox="1">
            <a:spLocks noChangeArrowheads="1"/>
          </p:cNvSpPr>
          <p:nvPr/>
        </p:nvSpPr>
        <p:spPr bwMode="auto">
          <a:xfrm>
            <a:off x="838200" y="4724400"/>
            <a:ext cx="8534400" cy="128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3333CC"/>
                </a:solidFill>
                <a:cs typeface="+mn-cs"/>
              </a:rPr>
              <a:t>correction circuit powering must change during operation</a:t>
            </a:r>
          </a:p>
          <a:p>
            <a:pPr algn="l" eaLnBrk="1" hangingPunct="1">
              <a:defRPr/>
            </a:pPr>
            <a:r>
              <a:rPr lang="en-US" sz="2600">
                <a:solidFill>
                  <a:srgbClr val="FF0000"/>
                </a:solidFill>
                <a:cs typeface="+mn-cs"/>
              </a:rPr>
              <a:t>-operation requires correction on % level</a:t>
            </a:r>
            <a:endParaRPr lang="en-US" sz="2600">
              <a:solidFill>
                <a:srgbClr val="3333CC"/>
              </a:solidFill>
              <a:cs typeface="+mn-cs"/>
            </a:endParaRPr>
          </a:p>
          <a:p>
            <a:pPr algn="l" eaLnBrk="1" hangingPunct="1">
              <a:defRPr/>
            </a:pPr>
            <a:r>
              <a:rPr lang="en-US" sz="2600">
                <a:solidFill>
                  <a:srgbClr val="27551F"/>
                </a:solidFill>
                <a:cs typeface="+mn-cs"/>
              </a:rPr>
              <a:t>-&gt; procedures; field error data base &amp; beam instrumentation!</a:t>
            </a:r>
            <a:r>
              <a:rPr lang="en-US" sz="2600">
                <a:solidFill>
                  <a:srgbClr val="3333CC"/>
                </a:solidFill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908050"/>
            <a:ext cx="8750300" cy="25908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700" dirty="0" smtClean="0">
                <a:latin typeface="Calibri (Body)"/>
                <a:cs typeface="Calibri (Body)"/>
              </a:rPr>
              <a:t>During 25 ns scrubbing run last December the reduction in the secondary electron yield (SEY) flattened out</a:t>
            </a:r>
          </a:p>
          <a:p>
            <a:pPr>
              <a:defRPr/>
            </a:pPr>
            <a:r>
              <a:rPr lang="en-US" sz="2700" dirty="0">
                <a:latin typeface="Calibri (Body)"/>
                <a:cs typeface="Calibri (Body)"/>
              </a:rPr>
              <a:t>A concentrated scrubbing run will </a:t>
            </a:r>
            <a:r>
              <a:rPr lang="en-US" sz="2700" dirty="0" smtClean="0">
                <a:latin typeface="Calibri (Body)"/>
                <a:cs typeface="Calibri (Body)"/>
              </a:rPr>
              <a:t>probably be </a:t>
            </a:r>
            <a:r>
              <a:rPr lang="en-US" sz="2700" dirty="0">
                <a:solidFill>
                  <a:srgbClr val="FF0000"/>
                </a:solidFill>
                <a:latin typeface="Calibri (Body)"/>
                <a:cs typeface="Calibri (Body)"/>
              </a:rPr>
              <a:t>insufficient to fully suppress </a:t>
            </a:r>
            <a:r>
              <a:rPr lang="en-US" sz="2700" dirty="0">
                <a:latin typeface="Calibri (Body)"/>
                <a:cs typeface="Calibri (Body)"/>
              </a:rPr>
              <a:t>the EC from the arcs for </a:t>
            </a:r>
            <a:r>
              <a:rPr lang="en-US" sz="2700" dirty="0" smtClean="0">
                <a:latin typeface="Calibri (Body)"/>
                <a:cs typeface="Calibri (Body)"/>
              </a:rPr>
              <a:t>25 ns </a:t>
            </a:r>
            <a:r>
              <a:rPr lang="en-US" sz="2700" dirty="0">
                <a:latin typeface="Calibri (Body)"/>
                <a:cs typeface="Calibri (Body)"/>
              </a:rPr>
              <a:t>beams in future </a:t>
            </a:r>
            <a:r>
              <a:rPr lang="en-US" sz="2700" dirty="0" smtClean="0">
                <a:latin typeface="Calibri (Body)"/>
                <a:cs typeface="Calibri (Body)"/>
              </a:rPr>
              <a:t>operation.</a:t>
            </a:r>
          </a:p>
        </p:txBody>
      </p:sp>
      <p:pic>
        <p:nvPicPr>
          <p:cNvPr id="104450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500438"/>
            <a:ext cx="8089900" cy="233838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51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5949950"/>
            <a:ext cx="44450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15888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 dirty="0" smtClean="0">
                <a:solidFill>
                  <a:srgbClr val="FF0000"/>
                </a:solidFill>
                <a:cs typeface="+mj-cs"/>
              </a:rPr>
              <a:t>LHC Challenges: Electron Cloud 3/3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3" name="Picture 8" descr="lhc-int-limits-out-v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0400"/>
            <a:ext cx="9144000" cy="535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4" name="TextBox 9"/>
          <p:cNvSpPr txBox="1">
            <a:spLocks noChangeArrowheads="1"/>
          </p:cNvSpPr>
          <p:nvPr/>
        </p:nvSpPr>
        <p:spPr bwMode="auto">
          <a:xfrm>
            <a:off x="4522788" y="1303338"/>
            <a:ext cx="1200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400" i="1">
                <a:solidFill>
                  <a:srgbClr val="000000"/>
                </a:solidFill>
                <a:latin typeface="Arial" charset="0"/>
              </a:rPr>
              <a:t>R. Assmann</a:t>
            </a:r>
          </a:p>
        </p:txBody>
      </p:sp>
      <p:sp>
        <p:nvSpPr>
          <p:cNvPr id="105475" name="TextBox 20"/>
          <p:cNvSpPr txBox="1">
            <a:spLocks noChangeArrowheads="1"/>
          </p:cNvSpPr>
          <p:nvPr/>
        </p:nvSpPr>
        <p:spPr bwMode="auto">
          <a:xfrm>
            <a:off x="152400" y="762000"/>
            <a:ext cx="26622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600" i="1">
                <a:solidFill>
                  <a:srgbClr val="000000"/>
                </a:solidFill>
                <a:latin typeface="Calibri" charset="0"/>
              </a:rPr>
              <a:t>R. Assman @ Chamonix 2010</a:t>
            </a:r>
          </a:p>
        </p:txBody>
      </p: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 rot="5400000">
            <a:off x="6515100" y="3960813"/>
            <a:ext cx="458787" cy="1588"/>
          </a:xfrm>
          <a:prstGeom prst="straightConnector1">
            <a:avLst/>
          </a:prstGeom>
          <a:noFill/>
          <a:ln w="38100" cap="sq">
            <a:solidFill>
              <a:srgbClr val="FF0000"/>
            </a:solidFill>
            <a:round/>
            <a:headEnd type="stealth" w="lg" len="lg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Rectangle 23"/>
          <p:cNvSpPr/>
          <p:nvPr/>
        </p:nvSpPr>
        <p:spPr bwMode="auto">
          <a:xfrm>
            <a:off x="1295400" y="1143000"/>
            <a:ext cx="5943600" cy="1752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lin ang="6000000" scaled="0"/>
            <a:tileRect/>
          </a:gradFill>
          <a:ln w="12700" cap="sq" cmpd="sng" algn="ctr"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de-DE" sz="2000">
              <a:solidFill>
                <a:schemeClr val="bg2"/>
              </a:solidFill>
              <a:latin typeface="Arial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4038600" y="838200"/>
            <a:ext cx="1752600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3952" tIns="17581" rIns="43952" bIns="17581">
            <a:spAutoFit/>
          </a:bodyPr>
          <a:lstStyle/>
          <a:p>
            <a:pPr algn="l" eaLnBrk="1" hangingPunct="1"/>
            <a:r>
              <a:rPr lang="en-US" sz="1200" b="1">
                <a:solidFill>
                  <a:srgbClr val="800000"/>
                </a:solidFill>
                <a:latin typeface="Comic Sans MS" charset="0"/>
              </a:rPr>
              <a:t>HL-LHC</a:t>
            </a:r>
          </a:p>
        </p:txBody>
      </p: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 rot="16200000" flipH="1">
            <a:off x="1966912" y="3032126"/>
            <a:ext cx="1979613" cy="30162"/>
          </a:xfrm>
          <a:prstGeom prst="straightConnector1">
            <a:avLst/>
          </a:prstGeom>
          <a:noFill/>
          <a:ln w="38100" cap="sq">
            <a:solidFill>
              <a:srgbClr val="FF0000"/>
            </a:solidFill>
            <a:round/>
            <a:headEnd type="stealth" w="lg" len="lg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TextBox 7"/>
          <p:cNvSpPr txBox="1">
            <a:spLocks noChangeArrowheads="1"/>
          </p:cNvSpPr>
          <p:nvPr/>
        </p:nvSpPr>
        <p:spPr bwMode="auto">
          <a:xfrm>
            <a:off x="2362200" y="1600200"/>
            <a:ext cx="3611563" cy="46196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>
                <a:solidFill>
                  <a:schemeClr val="tx1"/>
                </a:solidFill>
                <a:cs typeface="Times New Roman" charset="0"/>
              </a:rPr>
              <a:t>Single bunch stability limit</a:t>
            </a:r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>
            <a:off x="5651500" y="914400"/>
            <a:ext cx="152400" cy="152400"/>
          </a:xfrm>
          <a:prstGeom prst="ellipse">
            <a:avLst/>
          </a:prstGeom>
          <a:solidFill>
            <a:srgbClr val="800000"/>
          </a:solidFill>
          <a:ln w="12700" cap="sq">
            <a:solidFill>
              <a:srgbClr val="80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endParaRPr lang="de-DE" sz="20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6678613" y="3657600"/>
            <a:ext cx="152400" cy="152400"/>
          </a:xfrm>
          <a:prstGeom prst="ellipse">
            <a:avLst/>
          </a:prstGeom>
          <a:solidFill>
            <a:srgbClr val="800000"/>
          </a:solidFill>
          <a:ln w="12700" cap="sq">
            <a:solidFill>
              <a:srgbClr val="80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endParaRPr lang="de-DE" sz="20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2879725" y="2971800"/>
            <a:ext cx="152400" cy="152400"/>
          </a:xfrm>
          <a:prstGeom prst="ellipse">
            <a:avLst/>
          </a:prstGeom>
          <a:solidFill>
            <a:srgbClr val="800000"/>
          </a:solidFill>
          <a:ln w="12700" cap="sq">
            <a:solidFill>
              <a:srgbClr val="80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endParaRPr lang="de-DE" sz="20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5486" name="Oval 26"/>
          <p:cNvSpPr>
            <a:spLocks noChangeArrowheads="1"/>
          </p:cNvSpPr>
          <p:nvPr/>
        </p:nvSpPr>
        <p:spPr bwMode="auto">
          <a:xfrm>
            <a:off x="2895600" y="3962400"/>
            <a:ext cx="152400" cy="152400"/>
          </a:xfrm>
          <a:prstGeom prst="ellipse">
            <a:avLst/>
          </a:prstGeom>
          <a:solidFill>
            <a:srgbClr val="0000FF"/>
          </a:solidFill>
          <a:ln w="12700" cap="sq">
            <a:solidFill>
              <a:srgbClr val="0000FF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endParaRPr lang="de-DE" sz="20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5487" name="Rectangle 28"/>
          <p:cNvSpPr>
            <a:spLocks noChangeArrowheads="1"/>
          </p:cNvSpPr>
          <p:nvPr/>
        </p:nvSpPr>
        <p:spPr bwMode="auto">
          <a:xfrm>
            <a:off x="2895600" y="4343400"/>
            <a:ext cx="152400" cy="152400"/>
          </a:xfrm>
          <a:prstGeom prst="rect">
            <a:avLst/>
          </a:prstGeom>
          <a:solidFill>
            <a:srgbClr val="0000FF"/>
          </a:solidFill>
          <a:ln w="12700" cap="sq">
            <a:solidFill>
              <a:srgbClr val="0000FF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endParaRPr lang="de-DE" sz="20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684213" y="168275"/>
            <a:ext cx="8229600" cy="523875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solidFill>
                  <a:srgbClr val="000090"/>
                </a:solidFill>
                <a:latin typeface="Arial" charset="0"/>
                <a:ea typeface="ＭＳ Ｐゴシック" charset="0"/>
              </a:rPr>
              <a:t>Summary of LHC Intensity Limits (7 </a:t>
            </a:r>
            <a:r>
              <a:rPr lang="en-US" sz="3200" dirty="0" err="1">
                <a:solidFill>
                  <a:srgbClr val="000090"/>
                </a:solidFill>
                <a:latin typeface="Arial" charset="0"/>
                <a:ea typeface="ＭＳ Ｐゴシック" charset="0"/>
              </a:rPr>
              <a:t>TeV</a:t>
            </a:r>
            <a:r>
              <a:rPr lang="en-US" sz="3200" dirty="0">
                <a:solidFill>
                  <a:srgbClr val="000090"/>
                </a:solidFill>
                <a:latin typeface="Arial" charset="0"/>
                <a:ea typeface="ＭＳ Ｐゴシック" charset="0"/>
              </a:rPr>
              <a:t>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5" grpId="0" animBg="1"/>
      <p:bldP spid="18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882" name="Rectangle 2"/>
          <p:cNvSpPr>
            <a:spLocks noGrp="1" noChangeArrowheads="1"/>
          </p:cNvSpPr>
          <p:nvPr>
            <p:ph type="title"/>
          </p:nvPr>
        </p:nvSpPr>
        <p:spPr>
          <a:xfrm>
            <a:off x="352425" y="188913"/>
            <a:ext cx="8486775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 dirty="0" smtClean="0">
                <a:solidFill>
                  <a:srgbClr val="FF0000"/>
                </a:solidFill>
                <a:cs typeface="+mj-cs"/>
              </a:rPr>
              <a:t>Introduction: Magnet Technology</a:t>
            </a:r>
            <a:endParaRPr lang="en-US" sz="4400" u="sng" dirty="0" smtClean="0">
              <a:solidFill>
                <a:srgbClr val="FF0000"/>
              </a:solidFill>
              <a:cs typeface="+mj-cs"/>
            </a:endParaRPr>
          </a:p>
        </p:txBody>
      </p:sp>
      <p:sp>
        <p:nvSpPr>
          <p:cNvPr id="1274883" name="Rectangle 3"/>
          <p:cNvSpPr>
            <a:spLocks noChangeArrowheads="1"/>
          </p:cNvSpPr>
          <p:nvPr/>
        </p:nvSpPr>
        <p:spPr bwMode="auto">
          <a:xfrm>
            <a:off x="76200" y="129540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74886" name="Text Box 6"/>
          <p:cNvSpPr txBox="1">
            <a:spLocks noChangeArrowheads="1"/>
          </p:cNvSpPr>
          <p:nvPr/>
        </p:nvSpPr>
        <p:spPr bwMode="auto">
          <a:xfrm>
            <a:off x="688975" y="1143000"/>
            <a:ext cx="34702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physics goal: </a:t>
            </a:r>
            <a:r>
              <a:rPr lang="en-US" sz="2600">
                <a:solidFill>
                  <a:srgbClr val="2519FF"/>
                </a:solidFill>
                <a:cs typeface="+mn-cs"/>
              </a:rPr>
              <a:t> E = 7 TeV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  <p:sp>
        <p:nvSpPr>
          <p:cNvPr id="1274888" name="Line 8"/>
          <p:cNvSpPr>
            <a:spLocks noChangeShapeType="1"/>
          </p:cNvSpPr>
          <p:nvPr/>
        </p:nvSpPr>
        <p:spPr bwMode="auto">
          <a:xfrm>
            <a:off x="3962400" y="5257800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aphicFrame>
        <p:nvGraphicFramePr>
          <p:cNvPr id="19461" name="Object 9"/>
          <p:cNvGraphicFramePr>
            <a:graphicFrameLocks noChangeAspect="1"/>
          </p:cNvGraphicFramePr>
          <p:nvPr/>
        </p:nvGraphicFramePr>
        <p:xfrm>
          <a:off x="920750" y="4849813"/>
          <a:ext cx="2289175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9" name="Equation" r:id="rId4" imgW="1028700" imgH="393700" progId="Equation.3">
                  <p:embed/>
                </p:oleObj>
              </mc:Choice>
              <mc:Fallback>
                <p:oleObj name="Equation" r:id="rId4" imgW="1028700" imgH="3937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750" y="4849813"/>
                        <a:ext cx="2289175" cy="874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74890" name="Rectangle 10"/>
          <p:cNvSpPr>
            <a:spLocks noChangeArrowheads="1"/>
          </p:cNvSpPr>
          <p:nvPr/>
        </p:nvSpPr>
        <p:spPr bwMode="auto">
          <a:xfrm>
            <a:off x="76200" y="225425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74891" name="Text Box 11"/>
          <p:cNvSpPr txBox="1">
            <a:spLocks noChangeArrowheads="1"/>
          </p:cNvSpPr>
          <p:nvPr/>
        </p:nvSpPr>
        <p:spPr bwMode="auto">
          <a:xfrm>
            <a:off x="688975" y="2101850"/>
            <a:ext cx="6615113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existing infrastructure: </a:t>
            </a:r>
            <a:r>
              <a:rPr lang="en-US" sz="2600">
                <a:solidFill>
                  <a:srgbClr val="2519FF"/>
                </a:solidFill>
                <a:cs typeface="+mn-cs"/>
              </a:rPr>
              <a:t>LEP tunnel: circ = 27 km</a:t>
            </a:r>
          </a:p>
          <a:p>
            <a:pPr algn="l" eaLnBrk="1" hangingPunct="1">
              <a:defRPr/>
            </a:pPr>
            <a:r>
              <a:rPr lang="en-US" sz="2600">
                <a:solidFill>
                  <a:srgbClr val="2519FF"/>
                </a:solidFill>
                <a:cs typeface="+mn-cs"/>
              </a:rPr>
              <a:t>                                     with 22 km arcs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  <p:sp>
        <p:nvSpPr>
          <p:cNvPr id="1274894" name="Rectangle 14"/>
          <p:cNvSpPr>
            <a:spLocks noChangeArrowheads="1"/>
          </p:cNvSpPr>
          <p:nvPr/>
        </p:nvSpPr>
        <p:spPr bwMode="auto">
          <a:xfrm>
            <a:off x="87313" y="3305175"/>
            <a:ext cx="534987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74895" name="Text Box 15"/>
          <p:cNvSpPr txBox="1">
            <a:spLocks noChangeArrowheads="1"/>
          </p:cNvSpPr>
          <p:nvPr/>
        </p:nvSpPr>
        <p:spPr bwMode="auto">
          <a:xfrm>
            <a:off x="700088" y="3152775"/>
            <a:ext cx="8412162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assume 80% of arcs can be filled with dipole magnets: </a:t>
            </a:r>
            <a:r>
              <a:rPr lang="en-US" sz="2600">
                <a:solidFill>
                  <a:srgbClr val="2519FF"/>
                </a:solidFill>
                <a:cs typeface="+mn-cs"/>
              </a:rPr>
              <a:t>F = 0.8</a:t>
            </a:r>
            <a:endParaRPr lang="en-US" sz="2600">
              <a:solidFill>
                <a:schemeClr val="tx1"/>
              </a:solidFill>
              <a:cs typeface="+mn-cs"/>
            </a:endParaRPr>
          </a:p>
          <a:p>
            <a:pPr algn="l" eaLnBrk="1" hangingPunct="1">
              <a:defRPr/>
            </a:pPr>
            <a:r>
              <a:rPr lang="en-US" sz="2600">
                <a:solidFill>
                  <a:srgbClr val="2519FF"/>
                </a:solidFill>
                <a:cs typeface="+mn-cs"/>
              </a:rPr>
              <a:t>                                                                          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  <p:sp>
        <p:nvSpPr>
          <p:cNvPr id="1274896" name="Rectangle 16"/>
          <p:cNvSpPr>
            <a:spLocks noChangeArrowheads="1"/>
          </p:cNvSpPr>
          <p:nvPr/>
        </p:nvSpPr>
        <p:spPr bwMode="auto">
          <a:xfrm>
            <a:off x="76200" y="431165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74897" name="Text Box 17"/>
          <p:cNvSpPr txBox="1">
            <a:spLocks noChangeArrowheads="1"/>
          </p:cNvSpPr>
          <p:nvPr/>
        </p:nvSpPr>
        <p:spPr bwMode="auto">
          <a:xfrm>
            <a:off x="688975" y="4159250"/>
            <a:ext cx="47498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required dipole field for the LHC: 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  <p:sp>
        <p:nvSpPr>
          <p:cNvPr id="1274898" name="Text Box 18"/>
          <p:cNvSpPr txBox="1">
            <a:spLocks noChangeArrowheads="1"/>
          </p:cNvSpPr>
          <p:nvPr/>
        </p:nvSpPr>
        <p:spPr bwMode="auto">
          <a:xfrm>
            <a:off x="4683125" y="5029200"/>
            <a:ext cx="3902075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2519FF"/>
                </a:solidFill>
                <a:cs typeface="+mn-cs"/>
              </a:rPr>
              <a:t>B = 8.38 T</a:t>
            </a:r>
          </a:p>
          <a:p>
            <a:pPr algn="l" eaLnBrk="1" hangingPunct="1">
              <a:defRPr/>
            </a:pPr>
            <a:r>
              <a:rPr lang="en-US" sz="2600">
                <a:solidFill>
                  <a:srgbClr val="2519FF"/>
                </a:solidFill>
                <a:cs typeface="+mn-cs"/>
              </a:rPr>
              <a:t>                 (earth: 0.3 10</a:t>
            </a:r>
            <a:r>
              <a:rPr lang="en-US" sz="2600" baseline="30000">
                <a:solidFill>
                  <a:srgbClr val="2519FF"/>
                </a:solidFill>
                <a:cs typeface="+mn-cs"/>
              </a:rPr>
              <a:t>-4 </a:t>
            </a:r>
            <a:r>
              <a:rPr lang="en-US" sz="2600">
                <a:solidFill>
                  <a:srgbClr val="2519FF"/>
                </a:solidFill>
                <a:cs typeface="+mn-cs"/>
              </a:rPr>
              <a:t>T)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fr-CH" sz="4000" dirty="0" smtClean="0">
                <a:latin typeface="Calibri"/>
                <a:cs typeface="Calibri"/>
              </a:rPr>
              <a:t>Changing 300x2 m </a:t>
            </a:r>
            <a:r>
              <a:rPr lang="fr-CH" sz="4000" u="sng" dirty="0" smtClean="0">
                <a:latin typeface="Calibri"/>
                <a:cs typeface="Calibri"/>
              </a:rPr>
              <a:t>both </a:t>
            </a:r>
            <a:r>
              <a:rPr lang="fr-CH" sz="4000" dirty="0" smtClean="0">
                <a:latin typeface="Calibri"/>
                <a:cs typeface="Calibri"/>
              </a:rPr>
              <a:t>ATLAS &amp; CMS </a:t>
            </a:r>
            <a:r>
              <a:rPr lang="fr-CH" dirty="0" smtClean="0">
                <a:latin typeface="Calibri"/>
                <a:cs typeface="Calibri"/>
              </a:rPr>
              <a:t/>
            </a:r>
            <a:br>
              <a:rPr lang="fr-CH" dirty="0" smtClean="0">
                <a:latin typeface="Calibri"/>
                <a:cs typeface="Calibri"/>
              </a:rPr>
            </a:br>
            <a:r>
              <a:rPr lang="fr-CH" sz="2900" dirty="0" smtClean="0">
                <a:latin typeface="Calibri"/>
                <a:cs typeface="Calibri"/>
              </a:rPr>
              <a:t>(recent requests </a:t>
            </a:r>
            <a:r>
              <a:rPr lang="fr-CH" sz="2900" dirty="0">
                <a:latin typeface="Calibri"/>
                <a:cs typeface="Calibri"/>
              </a:rPr>
              <a:t>from </a:t>
            </a:r>
            <a:r>
              <a:rPr lang="fr-CH" sz="2900" dirty="0" smtClean="0">
                <a:latin typeface="Calibri"/>
                <a:cs typeface="Calibri"/>
              </a:rPr>
              <a:t>LHC-b &amp; Alice to be examined</a:t>
            </a:r>
            <a:r>
              <a:rPr lang="fr-CH" sz="3100" dirty="0" smtClean="0"/>
              <a:t>)</a:t>
            </a:r>
            <a:endParaRPr lang="en-GB" sz="3100" dirty="0"/>
          </a:p>
        </p:txBody>
      </p:sp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1484313"/>
            <a:ext cx="9266238" cy="485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5512120"/>
            <a:ext cx="4849091" cy="461665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CH" dirty="0">
                <a:latin typeface="Calibri"/>
                <a:cs typeface="Calibri"/>
              </a:rPr>
              <a:t>In total &gt; 1.2 km of LHC for all IRs!!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971550" y="1484313"/>
            <a:ext cx="7850188" cy="3232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lIns="91369" tIns="45685" rIns="91369" bIns="45685">
            <a:spAutoFit/>
          </a:bodyPr>
          <a:lstStyle/>
          <a:p>
            <a:pPr algn="l" eaLnBrk="1" hangingPunct="1">
              <a:buFont typeface="Wingdings" charset="0"/>
              <a:buNone/>
              <a:defRPr/>
            </a:pPr>
            <a:endParaRPr lang="en-US" dirty="0">
              <a:solidFill>
                <a:srgbClr val="FF0000"/>
              </a:solidFill>
              <a:cs typeface="+mn-cs"/>
            </a:endParaRPr>
          </a:p>
          <a:p>
            <a:pPr algn="l" eaLnBrk="1" hangingPunct="1">
              <a:buFont typeface="Wingdings" charset="0"/>
              <a:buNone/>
              <a:defRPr/>
            </a:pPr>
            <a:endParaRPr lang="en-US" dirty="0">
              <a:solidFill>
                <a:srgbClr val="FF0000"/>
              </a:solidFill>
              <a:cs typeface="+mn-cs"/>
            </a:endParaRPr>
          </a:p>
          <a:p>
            <a:pPr algn="l" eaLnBrk="1" hangingPunct="1">
              <a:defRPr/>
            </a:pPr>
            <a:r>
              <a:rPr lang="en-US" sz="3600" dirty="0">
                <a:solidFill>
                  <a:srgbClr val="FF0000"/>
                </a:solidFill>
                <a:cs typeface="+mn-cs"/>
              </a:rPr>
              <a:t>More details on superconducting triplet magnets and Crab Cavities in the lectures by </a:t>
            </a:r>
            <a:r>
              <a:rPr lang="en-US" sz="3600" dirty="0">
                <a:solidFill>
                  <a:srgbClr val="FF0000"/>
                </a:solidFill>
              </a:rPr>
              <a:t>Paolo </a:t>
            </a:r>
            <a:r>
              <a:rPr lang="en-US" sz="3600" dirty="0" err="1">
                <a:solidFill>
                  <a:srgbClr val="FF0000"/>
                </a:solidFill>
              </a:rPr>
              <a:t>Ferracin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>
                <a:solidFill>
                  <a:srgbClr val="FF0000"/>
                </a:solidFill>
                <a:cs typeface="+mn-cs"/>
              </a:rPr>
              <a:t>and </a:t>
            </a:r>
            <a:r>
              <a:rPr lang="en-US" sz="3600" dirty="0" err="1">
                <a:solidFill>
                  <a:srgbClr val="FF0000"/>
                </a:solidFill>
                <a:cs typeface="+mn-cs"/>
              </a:rPr>
              <a:t>Erk</a:t>
            </a:r>
            <a:r>
              <a:rPr lang="en-US" sz="3600" dirty="0">
                <a:solidFill>
                  <a:srgbClr val="FF0000"/>
                </a:solidFill>
                <a:cs typeface="+mn-cs"/>
              </a:rPr>
              <a:t> Jensen</a:t>
            </a:r>
          </a:p>
          <a:p>
            <a:pPr algn="l" eaLnBrk="1" hangingPunct="1">
              <a:buFont typeface="Wingdings" charset="0"/>
              <a:buNone/>
              <a:defRPr/>
            </a:pPr>
            <a:endParaRPr lang="en-US" dirty="0">
              <a:solidFill>
                <a:srgbClr val="FF0000"/>
              </a:solidFill>
              <a:cs typeface="+mn-cs"/>
            </a:endParaRPr>
          </a:p>
          <a:p>
            <a:pPr algn="l" eaLnBrk="1" hangingPunct="1">
              <a:buFont typeface="Wingdings" charset="0"/>
              <a:buNone/>
              <a:defRPr/>
            </a:pPr>
            <a:endParaRPr lang="en-US" dirty="0">
              <a:solidFill>
                <a:srgbClr val="FF0000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5" name="Object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"/>
          <a:stretch>
            <a:fillRect/>
          </a:stretch>
        </p:blipFill>
        <p:spPr bwMode="auto">
          <a:xfrm>
            <a:off x="2124075" y="884238"/>
            <a:ext cx="4895850" cy="508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49" r="9346"/>
          <a:stretch>
            <a:fillRect/>
          </a:stretch>
        </p:blipFill>
        <p:spPr bwMode="auto">
          <a:xfrm>
            <a:off x="195263" y="1189038"/>
            <a:ext cx="1584325" cy="167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4650" y="2862263"/>
            <a:ext cx="1223963" cy="5238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CH" sz="1400" dirty="0" smtClean="0"/>
              <a:t>6.5 kW@4.5K  </a:t>
            </a:r>
            <a:r>
              <a:rPr lang="fr-CH" sz="1400" dirty="0" err="1" smtClean="0"/>
              <a:t>cryoplant</a:t>
            </a:r>
            <a:endParaRPr lang="en-GB" sz="1400" dirty="0"/>
          </a:p>
        </p:txBody>
      </p:sp>
      <p:pic>
        <p:nvPicPr>
          <p:cNvPr id="10854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375" y="884238"/>
            <a:ext cx="1152525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7829550" y="2427288"/>
            <a:ext cx="677863" cy="1090612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7610475" y="3581400"/>
            <a:ext cx="779463" cy="1173163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445375" y="3255963"/>
            <a:ext cx="1584325" cy="5222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CH" sz="1400" dirty="0" smtClean="0"/>
              <a:t>2 x 18 kW @4.5K  </a:t>
            </a:r>
            <a:r>
              <a:rPr lang="fr-CH" sz="1400" dirty="0" err="1" smtClean="0"/>
              <a:t>cryoplants</a:t>
            </a:r>
            <a:r>
              <a:rPr lang="fr-CH" sz="1400" dirty="0" smtClean="0"/>
              <a:t> for </a:t>
            </a:r>
            <a:r>
              <a:rPr lang="fr-CH" sz="1400" dirty="0" err="1" smtClean="0"/>
              <a:t>IRs</a:t>
            </a:r>
            <a:endParaRPr lang="en-GB" sz="1400" dirty="0"/>
          </a:p>
        </p:txBody>
      </p:sp>
      <p:pic>
        <p:nvPicPr>
          <p:cNvPr id="10855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754563"/>
            <a:ext cx="1152525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 flipH="1" flipV="1">
            <a:off x="4711700" y="5105400"/>
            <a:ext cx="2147888" cy="103028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4211638" y="1698625"/>
            <a:ext cx="720725" cy="358775"/>
          </a:xfrm>
          <a:prstGeom prst="ellipse">
            <a:avLst/>
          </a:prstGeom>
          <a:solidFill>
            <a:srgbClr val="FF0000">
              <a:alpha val="10000"/>
            </a:srgbClr>
          </a:solidFill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211638" y="4791075"/>
            <a:ext cx="720725" cy="360363"/>
          </a:xfrm>
          <a:prstGeom prst="ellipse">
            <a:avLst/>
          </a:prstGeom>
          <a:solidFill>
            <a:srgbClr val="FF0000">
              <a:alpha val="10000"/>
            </a:srgbClr>
          </a:solidFill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779588" y="2192338"/>
            <a:ext cx="1362075" cy="23495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026025" y="1189038"/>
            <a:ext cx="2419350" cy="509587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750" y="95250"/>
            <a:ext cx="8572500" cy="792163"/>
          </a:xfrm>
        </p:spPr>
        <p:txBody>
          <a:bodyPr/>
          <a:lstStyle/>
          <a:p>
            <a:pPr>
              <a:defRPr/>
            </a:pPr>
            <a:r>
              <a:rPr lang="fr-CH" dirty="0" smtClean="0"/>
              <a:t>Cryogenic Upgrade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ounded Rectangle 37"/>
          <p:cNvSpPr/>
          <p:nvPr/>
        </p:nvSpPr>
        <p:spPr bwMode="auto">
          <a:xfrm>
            <a:off x="900113" y="1125538"/>
            <a:ext cx="5851525" cy="4587875"/>
          </a:xfrm>
          <a:prstGeom prst="roundRect">
            <a:avLst>
              <a:gd name="adj" fmla="val 283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b="1" dirty="0">
                <a:solidFill>
                  <a:srgbClr val="FFFF00"/>
                </a:solidFill>
              </a:rPr>
              <a:t>Radiation to electronics </a:t>
            </a:r>
            <a:endParaRPr lang="en-US" b="1" dirty="0"/>
          </a:p>
          <a:p>
            <a:pPr marL="285750" indent="-285750">
              <a:buFont typeface="Arial"/>
              <a:buChar char="•"/>
              <a:defRPr/>
            </a:pPr>
            <a:r>
              <a:rPr lang="en-US" sz="1600" b="1" dirty="0"/>
              <a:t>Concerted program of mitigation measures (shielding, relocation…)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b="1" dirty="0"/>
              <a:t>Premature dump rate down from 12/fb</a:t>
            </a:r>
            <a:r>
              <a:rPr lang="en-US" sz="1600" b="1" baseline="30000" dirty="0"/>
              <a:t>-1</a:t>
            </a:r>
            <a:r>
              <a:rPr lang="en-US" sz="1600" b="1" dirty="0"/>
              <a:t> in 2011</a:t>
            </a:r>
            <a:br>
              <a:rPr lang="en-US" sz="1600" b="1" dirty="0"/>
            </a:br>
            <a:r>
              <a:rPr lang="en-US" sz="1600" b="1" dirty="0"/>
              <a:t> to 3/fb</a:t>
            </a:r>
            <a:r>
              <a:rPr lang="en-US" sz="1600" b="1" baseline="30000" dirty="0"/>
              <a:t>-1</a:t>
            </a:r>
            <a:r>
              <a:rPr lang="en-US" sz="1600" b="1" dirty="0"/>
              <a:t> in 2012 </a:t>
            </a:r>
          </a:p>
          <a:p>
            <a:pPr marL="285750" indent="-285750">
              <a:buFont typeface="Arial"/>
              <a:buChar char="•"/>
              <a:defRPr/>
            </a:pPr>
            <a:endParaRPr lang="en-US" b="1" dirty="0"/>
          </a:p>
          <a:p>
            <a:pPr marL="285750" indent="-285750">
              <a:buFont typeface="Arial"/>
              <a:buChar char="•"/>
              <a:defRPr/>
            </a:pPr>
            <a:endParaRPr lang="en-US" b="1" dirty="0"/>
          </a:p>
        </p:txBody>
      </p:sp>
      <p:pic>
        <p:nvPicPr>
          <p:cNvPr id="5427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025" y="2708275"/>
            <a:ext cx="5919788" cy="312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8893175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 dirty="0" smtClean="0">
                <a:solidFill>
                  <a:srgbClr val="FF0000"/>
                </a:solidFill>
                <a:cs typeface="+mj-cs"/>
              </a:rPr>
              <a:t>LHC Challenges: Unforeseen Beam Aborts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3675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600" u="sng" dirty="0" err="1" smtClean="0">
                <a:solidFill>
                  <a:srgbClr val="FF0000"/>
                </a:solidFill>
              </a:rPr>
              <a:t>LHeC</a:t>
            </a:r>
            <a:r>
              <a:rPr lang="en-US" sz="3600" u="sng" dirty="0" smtClean="0">
                <a:solidFill>
                  <a:srgbClr val="FF0000"/>
                </a:solidFill>
              </a:rPr>
              <a:t>: Baseline </a:t>
            </a:r>
            <a:r>
              <a:rPr lang="en-US" sz="3600" u="sng" dirty="0" err="1" smtClean="0">
                <a:solidFill>
                  <a:srgbClr val="FF0000"/>
                </a:solidFill>
              </a:rPr>
              <a:t>Linac</a:t>
            </a:r>
            <a:r>
              <a:rPr lang="en-US" sz="3600" u="sng" dirty="0" smtClean="0">
                <a:solidFill>
                  <a:srgbClr val="FF0000"/>
                </a:solidFill>
              </a:rPr>
              <a:t>-Ring Option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grpSp>
        <p:nvGrpSpPr>
          <p:cNvPr id="110594" name="Group 23"/>
          <p:cNvGrpSpPr>
            <a:grpSpLocks/>
          </p:cNvGrpSpPr>
          <p:nvPr/>
        </p:nvGrpSpPr>
        <p:grpSpPr bwMode="auto">
          <a:xfrm>
            <a:off x="84138" y="873125"/>
            <a:ext cx="9096375" cy="892175"/>
            <a:chOff x="288" y="720"/>
            <a:chExt cx="5730" cy="562"/>
          </a:xfrm>
        </p:grpSpPr>
        <p:sp>
          <p:nvSpPr>
            <p:cNvPr id="110601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10602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2600">
                  <a:solidFill>
                    <a:srgbClr val="3333CC"/>
                  </a:solidFill>
                  <a:sym typeface="Wingdings" charset="0"/>
                </a:rPr>
                <a:t>Challenge 1: </a:t>
              </a:r>
              <a:r>
                <a:rPr lang="en-US" sz="2600">
                  <a:solidFill>
                    <a:srgbClr val="800000"/>
                  </a:solidFill>
                  <a:sym typeface="Wingdings" charset="0"/>
                </a:rPr>
                <a:t>Super Conducting Linac with Energy Recovery </a:t>
              </a:r>
            </a:p>
            <a:p>
              <a:r>
                <a:rPr lang="en-US" sz="2600">
                  <a:solidFill>
                    <a:srgbClr val="800000"/>
                  </a:solidFill>
                  <a:sym typeface="Wingdings" charset="0"/>
                </a:rPr>
                <a:t>					     				&amp; high current (&gt; 6mA)</a:t>
              </a:r>
              <a:endParaRPr lang="en-US" sz="2000">
                <a:solidFill>
                  <a:srgbClr val="800000"/>
                </a:solidFill>
                <a:sym typeface="Wingdings" charset="0"/>
              </a:endParaRPr>
            </a:p>
          </p:txBody>
        </p:sp>
      </p:grpSp>
      <p:pic>
        <p:nvPicPr>
          <p:cNvPr id="110595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323850"/>
            <a:ext cx="8032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588" y="1773238"/>
            <a:ext cx="4402137" cy="27400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grpSp>
        <p:nvGrpSpPr>
          <p:cNvPr id="110597" name="Group 23"/>
          <p:cNvGrpSpPr>
            <a:grpSpLocks/>
          </p:cNvGrpSpPr>
          <p:nvPr/>
        </p:nvGrpSpPr>
        <p:grpSpPr bwMode="auto">
          <a:xfrm>
            <a:off x="93663" y="4549775"/>
            <a:ext cx="9096375" cy="1600200"/>
            <a:chOff x="288" y="720"/>
            <a:chExt cx="5730" cy="1008"/>
          </a:xfrm>
        </p:grpSpPr>
        <p:sp>
          <p:nvSpPr>
            <p:cNvPr id="110599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10600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1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2600">
                  <a:solidFill>
                    <a:srgbClr val="3333CC"/>
                  </a:solidFill>
                  <a:sym typeface="Wingdings" charset="0"/>
                </a:rPr>
                <a:t>Challenge 2: </a:t>
              </a:r>
              <a:r>
                <a:rPr lang="en-US" sz="2600">
                  <a:solidFill>
                    <a:srgbClr val="800000"/>
                  </a:solidFill>
                  <a:sym typeface="Wingdings" charset="0"/>
                </a:rPr>
                <a:t>Relatively large return arcs</a:t>
              </a:r>
            </a:p>
            <a:p>
              <a:pPr lvl="2" algn="l">
                <a:buFont typeface="Wingdings" charset="0"/>
                <a:buChar char="è"/>
              </a:pPr>
              <a:r>
                <a:rPr lang="en-US">
                  <a:solidFill>
                    <a:srgbClr val="0000FF"/>
                  </a:solidFill>
                  <a:sym typeface="Wingdings" charset="0"/>
                </a:rPr>
                <a:t> ca. 9 km underground tunnel installation</a:t>
              </a:r>
            </a:p>
            <a:p>
              <a:pPr lvl="2" algn="l">
                <a:buFont typeface="Wingdings" charset="0"/>
                <a:buChar char="è"/>
              </a:pPr>
              <a:r>
                <a:rPr lang="en-US">
                  <a:solidFill>
                    <a:srgbClr val="0000FF"/>
                  </a:solidFill>
                  <a:sym typeface="Wingdings" charset="0"/>
                </a:rPr>
                <a:t> total of 19 km bending arcs </a:t>
              </a:r>
            </a:p>
            <a:p>
              <a:pPr lvl="2" algn="l">
                <a:buFont typeface="Wingdings" charset="0"/>
                <a:buChar char="è"/>
              </a:pPr>
              <a:r>
                <a:rPr lang="en-US">
                  <a:solidFill>
                    <a:srgbClr val="0000FF"/>
                  </a:solidFill>
                  <a:sym typeface="Wingdings" charset="0"/>
                </a:rPr>
                <a:t> same magnet design as for RR option: &gt; 4500 magnets</a:t>
              </a:r>
            </a:p>
          </p:txBody>
        </p:sp>
      </p:grpSp>
      <p:sp>
        <p:nvSpPr>
          <p:cNvPr id="110598" name="Text Box 7"/>
          <p:cNvSpPr txBox="1">
            <a:spLocks noChangeArrowheads="1"/>
          </p:cNvSpPr>
          <p:nvPr/>
        </p:nvSpPr>
        <p:spPr bwMode="auto">
          <a:xfrm>
            <a:off x="5791200" y="1739900"/>
            <a:ext cx="32131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69" tIns="45685" rIns="91369" bIns="45685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>
                <a:solidFill>
                  <a:srgbClr val="3333CC"/>
                </a:solidFill>
                <a:sym typeface="Wingdings" charset="0"/>
              </a:rPr>
              <a:t>Two 1 km long SC</a:t>
            </a:r>
          </a:p>
          <a:p>
            <a:pPr algn="l"/>
            <a:r>
              <a:rPr lang="en-US">
                <a:solidFill>
                  <a:srgbClr val="3333CC"/>
                </a:solidFill>
                <a:sym typeface="Wingdings" charset="0"/>
              </a:rPr>
              <a:t>linacs in CW operation (Q &gt; 10</a:t>
            </a:r>
            <a:r>
              <a:rPr lang="en-US" baseline="30000">
                <a:solidFill>
                  <a:srgbClr val="3333CC"/>
                </a:solidFill>
                <a:sym typeface="Wingdings" charset="0"/>
              </a:rPr>
              <a:t>10</a:t>
            </a:r>
            <a:r>
              <a:rPr lang="en-US">
                <a:solidFill>
                  <a:srgbClr val="3333CC"/>
                </a:solidFill>
                <a:sym typeface="Wingdings" charset="0"/>
              </a:rPr>
              <a:t>)</a:t>
            </a:r>
          </a:p>
          <a:p>
            <a:pPr algn="l"/>
            <a:endParaRPr lang="en-US">
              <a:solidFill>
                <a:srgbClr val="3333CC"/>
              </a:solidFill>
              <a:sym typeface="Wingdings" charset="0"/>
            </a:endParaRPr>
          </a:p>
          <a:p>
            <a:pPr algn="l">
              <a:buFont typeface="Wingdings" charset="0"/>
              <a:buChar char="è"/>
            </a:pPr>
            <a:r>
              <a:rPr lang="en-US">
                <a:solidFill>
                  <a:srgbClr val="3333CC"/>
                </a:solidFill>
                <a:sym typeface="Wingdings" charset="0"/>
              </a:rPr>
              <a:t> requires Cryogenic</a:t>
            </a:r>
          </a:p>
          <a:p>
            <a:pPr algn="l"/>
            <a:r>
              <a:rPr lang="en-US">
                <a:solidFill>
                  <a:srgbClr val="3333CC"/>
                </a:solidFill>
                <a:sym typeface="Wingdings" charset="0"/>
              </a:rPr>
              <a:t>     system comparable </a:t>
            </a:r>
          </a:p>
          <a:p>
            <a:pPr algn="l"/>
            <a:r>
              <a:rPr lang="en-US">
                <a:solidFill>
                  <a:srgbClr val="3333CC"/>
                </a:solidFill>
                <a:sym typeface="Wingdings" charset="0"/>
              </a:rPr>
              <a:t>     to LHC system! </a:t>
            </a:r>
            <a:endParaRPr lang="en-US">
              <a:solidFill>
                <a:srgbClr val="800000"/>
              </a:solidFill>
              <a:sym typeface="Wingding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1" name="Picture 3" descr="CERNcomplex-cropp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1143000"/>
            <a:ext cx="848677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4343400" y="5105400"/>
            <a:ext cx="8382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2643" name="TextBox 5"/>
          <p:cNvSpPr txBox="1">
            <a:spLocks noChangeArrowheads="1"/>
          </p:cNvSpPr>
          <p:nvPr/>
        </p:nvSpPr>
        <p:spPr bwMode="auto">
          <a:xfrm>
            <a:off x="5257800" y="4648200"/>
            <a:ext cx="1722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FF0000"/>
                </a:solidFill>
                <a:latin typeface="Calibri" charset="0"/>
              </a:rPr>
              <a:t>2-GeV Booster</a:t>
            </a:r>
          </a:p>
        </p:txBody>
      </p:sp>
      <p:sp>
        <p:nvSpPr>
          <p:cNvPr id="112644" name="TextBox 6"/>
          <p:cNvSpPr txBox="1">
            <a:spLocks noChangeArrowheads="1"/>
          </p:cNvSpPr>
          <p:nvPr/>
        </p:nvSpPr>
        <p:spPr bwMode="auto">
          <a:xfrm>
            <a:off x="3048000" y="5410200"/>
            <a:ext cx="857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FF0000"/>
                </a:solidFill>
                <a:latin typeface="Calibri" charset="0"/>
              </a:rPr>
              <a:t>Linac4</a:t>
            </a:r>
          </a:p>
        </p:txBody>
      </p:sp>
      <p:sp>
        <p:nvSpPr>
          <p:cNvPr id="8" name="Oval 7"/>
          <p:cNvSpPr/>
          <p:nvPr/>
        </p:nvSpPr>
        <p:spPr>
          <a:xfrm>
            <a:off x="2667000" y="3048000"/>
            <a:ext cx="3886200" cy="1143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257800" y="2524125"/>
            <a:ext cx="8953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Calibri" charset="0"/>
              </a:rPr>
              <a:t>SPS+</a:t>
            </a:r>
          </a:p>
        </p:txBody>
      </p:sp>
      <p:sp>
        <p:nvSpPr>
          <p:cNvPr id="10" name="Rectangle 9"/>
          <p:cNvSpPr/>
          <p:nvPr/>
        </p:nvSpPr>
        <p:spPr>
          <a:xfrm>
            <a:off x="3657600" y="1524000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10000" y="3886200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641725" y="5300663"/>
            <a:ext cx="785813" cy="850900"/>
          </a:xfrm>
          <a:custGeom>
            <a:avLst/>
            <a:gdLst>
              <a:gd name="connsiteX0" fmla="*/ 786063 w 786063"/>
              <a:gd name="connsiteY0" fmla="*/ 0 h 850232"/>
              <a:gd name="connsiteX1" fmla="*/ 545431 w 786063"/>
              <a:gd name="connsiteY1" fmla="*/ 176463 h 850232"/>
              <a:gd name="connsiteX2" fmla="*/ 208547 w 786063"/>
              <a:gd name="connsiteY2" fmla="*/ 577516 h 850232"/>
              <a:gd name="connsiteX3" fmla="*/ 0 w 786063"/>
              <a:gd name="connsiteY3" fmla="*/ 850232 h 850232"/>
              <a:gd name="connsiteX4" fmla="*/ 0 w 786063"/>
              <a:gd name="connsiteY4" fmla="*/ 850232 h 850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6063" h="850232">
                <a:moveTo>
                  <a:pt x="786063" y="0"/>
                </a:moveTo>
                <a:cubicBezTo>
                  <a:pt x="713873" y="40105"/>
                  <a:pt x="641684" y="80210"/>
                  <a:pt x="545431" y="176463"/>
                </a:cubicBezTo>
                <a:cubicBezTo>
                  <a:pt x="449178" y="272716"/>
                  <a:pt x="299452" y="465221"/>
                  <a:pt x="208547" y="577516"/>
                </a:cubicBezTo>
                <a:cubicBezTo>
                  <a:pt x="117642" y="689811"/>
                  <a:pt x="0" y="850232"/>
                  <a:pt x="0" y="850232"/>
                </a:cubicBezTo>
                <a:lnTo>
                  <a:pt x="0" y="850232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57200" y="1600200"/>
            <a:ext cx="7467600" cy="2362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858000" y="1219200"/>
            <a:ext cx="234632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Calibri" charset="0"/>
              </a:rPr>
              <a:t>HE-LHC</a:t>
            </a:r>
          </a:p>
          <a:p>
            <a:pPr eaLnBrk="1" hangingPunct="1"/>
            <a:r>
              <a:rPr lang="en-US" sz="2000" b="1">
                <a:solidFill>
                  <a:srgbClr val="FF0000"/>
                </a:solidFill>
                <a:latin typeface="Calibri" charset="0"/>
              </a:rPr>
              <a:t>20-T dipole magnets</a:t>
            </a:r>
          </a:p>
          <a:p>
            <a:pPr eaLnBrk="1" hangingPunct="1"/>
            <a:r>
              <a:rPr lang="en-US" sz="2800" b="1">
                <a:solidFill>
                  <a:srgbClr val="FF0000"/>
                </a:solidFill>
                <a:latin typeface="Calibri" charset="0"/>
              </a:rPr>
              <a:t>   </a:t>
            </a:r>
          </a:p>
        </p:txBody>
      </p:sp>
      <p:sp>
        <p:nvSpPr>
          <p:cNvPr id="18" name="Freeform 17"/>
          <p:cNvSpPr/>
          <p:nvPr/>
        </p:nvSpPr>
        <p:spPr>
          <a:xfrm>
            <a:off x="5940425" y="3141663"/>
            <a:ext cx="1522413" cy="269875"/>
          </a:xfrm>
          <a:custGeom>
            <a:avLst/>
            <a:gdLst>
              <a:gd name="connsiteX0" fmla="*/ 0 w 1348154"/>
              <a:gd name="connsiteY0" fmla="*/ 0 h 269630"/>
              <a:gd name="connsiteX1" fmla="*/ 480647 w 1348154"/>
              <a:gd name="connsiteY1" fmla="*/ 93784 h 269630"/>
              <a:gd name="connsiteX2" fmla="*/ 679939 w 1348154"/>
              <a:gd name="connsiteY2" fmla="*/ 234461 h 269630"/>
              <a:gd name="connsiteX3" fmla="*/ 1301262 w 1348154"/>
              <a:gd name="connsiteY3" fmla="*/ 269630 h 269630"/>
              <a:gd name="connsiteX4" fmla="*/ 1301262 w 1348154"/>
              <a:gd name="connsiteY4" fmla="*/ 269630 h 269630"/>
              <a:gd name="connsiteX5" fmla="*/ 1301262 w 1348154"/>
              <a:gd name="connsiteY5" fmla="*/ 269630 h 269630"/>
              <a:gd name="connsiteX6" fmla="*/ 1348154 w 1348154"/>
              <a:gd name="connsiteY6" fmla="*/ 269630 h 269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8154" h="269630">
                <a:moveTo>
                  <a:pt x="0" y="0"/>
                </a:moveTo>
                <a:cubicBezTo>
                  <a:pt x="183662" y="27353"/>
                  <a:pt x="367324" y="54707"/>
                  <a:pt x="480647" y="93784"/>
                </a:cubicBezTo>
                <a:cubicBezTo>
                  <a:pt x="593970" y="132861"/>
                  <a:pt x="543170" y="205153"/>
                  <a:pt x="679939" y="234461"/>
                </a:cubicBezTo>
                <a:cubicBezTo>
                  <a:pt x="816708" y="263769"/>
                  <a:pt x="1301262" y="269630"/>
                  <a:pt x="1301262" y="269630"/>
                </a:cubicBezTo>
                <a:lnTo>
                  <a:pt x="1301262" y="269630"/>
                </a:lnTo>
                <a:lnTo>
                  <a:pt x="1301262" y="269630"/>
                </a:lnTo>
                <a:lnTo>
                  <a:pt x="1348154" y="269630"/>
                </a:lnTo>
              </a:path>
            </a:pathLst>
          </a:cu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492125" y="2884488"/>
            <a:ext cx="3317875" cy="1574800"/>
          </a:xfrm>
          <a:custGeom>
            <a:avLst/>
            <a:gdLst>
              <a:gd name="connsiteX0" fmla="*/ 3317631 w 3317631"/>
              <a:gd name="connsiteY0" fmla="*/ 1371600 h 1575932"/>
              <a:gd name="connsiteX1" fmla="*/ 2332893 w 3317631"/>
              <a:gd name="connsiteY1" fmla="*/ 1348154 h 1575932"/>
              <a:gd name="connsiteX2" fmla="*/ 2145323 w 3317631"/>
              <a:gd name="connsiteY2" fmla="*/ 1441938 h 1575932"/>
              <a:gd name="connsiteX3" fmla="*/ 1559169 w 3317631"/>
              <a:gd name="connsiteY3" fmla="*/ 1570892 h 1575932"/>
              <a:gd name="connsiteX4" fmla="*/ 1031631 w 3317631"/>
              <a:gd name="connsiteY4" fmla="*/ 1524000 h 1575932"/>
              <a:gd name="connsiteX5" fmla="*/ 574431 w 3317631"/>
              <a:gd name="connsiteY5" fmla="*/ 1289538 h 1575932"/>
              <a:gd name="connsiteX6" fmla="*/ 246185 w 3317631"/>
              <a:gd name="connsiteY6" fmla="*/ 855785 h 1575932"/>
              <a:gd name="connsiteX7" fmla="*/ 58616 w 3317631"/>
              <a:gd name="connsiteY7" fmla="*/ 457200 h 1575932"/>
              <a:gd name="connsiteX8" fmla="*/ 0 w 3317631"/>
              <a:gd name="connsiteY8" fmla="*/ 0 h 1575932"/>
              <a:gd name="connsiteX9" fmla="*/ 0 w 3317631"/>
              <a:gd name="connsiteY9" fmla="*/ 0 h 1575932"/>
              <a:gd name="connsiteX10" fmla="*/ 0 w 3317631"/>
              <a:gd name="connsiteY10" fmla="*/ 0 h 157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7631" h="1575932">
                <a:moveTo>
                  <a:pt x="3317631" y="1371600"/>
                </a:moveTo>
                <a:cubicBezTo>
                  <a:pt x="2922954" y="1354015"/>
                  <a:pt x="2528278" y="1336431"/>
                  <a:pt x="2332893" y="1348154"/>
                </a:cubicBezTo>
                <a:cubicBezTo>
                  <a:pt x="2137508" y="1359877"/>
                  <a:pt x="2274277" y="1404815"/>
                  <a:pt x="2145323" y="1441938"/>
                </a:cubicBezTo>
                <a:cubicBezTo>
                  <a:pt x="2016369" y="1479061"/>
                  <a:pt x="1744784" y="1557215"/>
                  <a:pt x="1559169" y="1570892"/>
                </a:cubicBezTo>
                <a:cubicBezTo>
                  <a:pt x="1373554" y="1584569"/>
                  <a:pt x="1195754" y="1570892"/>
                  <a:pt x="1031631" y="1524000"/>
                </a:cubicBezTo>
                <a:cubicBezTo>
                  <a:pt x="867508" y="1477108"/>
                  <a:pt x="705339" y="1400907"/>
                  <a:pt x="574431" y="1289538"/>
                </a:cubicBezTo>
                <a:cubicBezTo>
                  <a:pt x="443523" y="1178169"/>
                  <a:pt x="332154" y="994508"/>
                  <a:pt x="246185" y="855785"/>
                </a:cubicBezTo>
                <a:cubicBezTo>
                  <a:pt x="160216" y="717062"/>
                  <a:pt x="99647" y="599831"/>
                  <a:pt x="58616" y="457200"/>
                </a:cubicBezTo>
                <a:cubicBezTo>
                  <a:pt x="17585" y="314569"/>
                  <a:pt x="0" y="0"/>
                  <a:pt x="0" y="0"/>
                </a:cubicBez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11150" y="4548188"/>
            <a:ext cx="14986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Calibri" charset="0"/>
              </a:rPr>
              <a:t>higher energy</a:t>
            </a:r>
          </a:p>
          <a:p>
            <a:pPr eaLnBrk="1" hangingPunct="1"/>
            <a:r>
              <a:rPr lang="en-US" b="1">
                <a:solidFill>
                  <a:srgbClr val="FF0000"/>
                </a:solidFill>
                <a:latin typeface="Calibri" charset="0"/>
              </a:rPr>
              <a:t>transfer lines</a:t>
            </a:r>
            <a:endParaRPr lang="en-US" sz="1400" b="1">
              <a:solidFill>
                <a:srgbClr val="FF0000"/>
              </a:solidFill>
              <a:latin typeface="Calibri" charset="0"/>
            </a:endParaRPr>
          </a:p>
          <a:p>
            <a:pPr eaLnBrk="1" hangingPunct="1"/>
            <a:r>
              <a:rPr lang="en-US" b="1">
                <a:solidFill>
                  <a:srgbClr val="FF0000"/>
                </a:solidFill>
                <a:latin typeface="Calibri" charset="0"/>
              </a:rPr>
              <a:t>   </a:t>
            </a: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229600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u="sng" dirty="0" smtClean="0">
                <a:solidFill>
                  <a:srgbClr val="FF0000"/>
                </a:solidFill>
                <a:cs typeface="+mj-cs"/>
              </a:rPr>
              <a:t>HE-LHC:</a:t>
            </a:r>
          </a:p>
        </p:txBody>
      </p:sp>
      <p:sp>
        <p:nvSpPr>
          <p:cNvPr id="21" name="Rectangle 1028"/>
          <p:cNvSpPr>
            <a:spLocks noChangeArrowheads="1"/>
          </p:cNvSpPr>
          <p:nvPr/>
        </p:nvSpPr>
        <p:spPr bwMode="auto">
          <a:xfrm>
            <a:off x="-36513" y="6556375"/>
            <a:ext cx="4972051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43952" tIns="17581" rIns="43952" bIns="17581">
            <a:spAutoFit/>
          </a:bodyPr>
          <a:lstStyle/>
          <a:p>
            <a:pPr algn="l" eaLnBrk="1" hangingPunct="1">
              <a:defRPr/>
            </a:pP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CERN Summer School July 2013</a:t>
            </a:r>
          </a:p>
        </p:txBody>
      </p:sp>
      <p:sp>
        <p:nvSpPr>
          <p:cNvPr id="22" name="Rectangle 1029"/>
          <p:cNvSpPr>
            <a:spLocks noChangeArrowheads="1"/>
          </p:cNvSpPr>
          <p:nvPr/>
        </p:nvSpPr>
        <p:spPr bwMode="auto">
          <a:xfrm>
            <a:off x="5940425" y="6556375"/>
            <a:ext cx="3200400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43952" tIns="17581" rIns="43952" bIns="17581">
            <a:spAutoFit/>
          </a:bodyPr>
          <a:lstStyle/>
          <a:p>
            <a:pPr algn="r" eaLnBrk="1" hangingPunct="1">
              <a:defRPr/>
            </a:pP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Oliver </a:t>
            </a:r>
            <a:r>
              <a:rPr lang="en-US" sz="1500" dirty="0" err="1">
                <a:solidFill>
                  <a:schemeClr val="tx2"/>
                </a:solidFill>
                <a:latin typeface="Comic Sans MS" charset="0"/>
                <a:cs typeface="+mn-cs"/>
              </a:rPr>
              <a:t>Brüning</a:t>
            </a:r>
            <a:r>
              <a:rPr lang="en-US" sz="1500" dirty="0">
                <a:solidFill>
                  <a:schemeClr val="tx2"/>
                </a:solidFill>
                <a:latin typeface="Comic Sans MS" charset="0"/>
                <a:cs typeface="+mn-cs"/>
              </a:rPr>
              <a:t>/CERN AB-ABP    </a:t>
            </a:r>
            <a:fld id="{A19F2131-94D7-0542-84BF-3DA547AFFBF8}" type="slidenum">
              <a:rPr lang="en-US" sz="1500">
                <a:solidFill>
                  <a:schemeClr val="tx2"/>
                </a:solidFill>
                <a:latin typeface="Comic Sans MS" charset="0"/>
                <a:cs typeface="+mn-cs"/>
              </a:rPr>
              <a:pPr algn="r" eaLnBrk="1" hangingPunct="1">
                <a:defRPr/>
              </a:pPr>
              <a:t>64</a:t>
            </a:fld>
            <a:endParaRPr lang="en-US" sz="1500" b="1" dirty="0">
              <a:solidFill>
                <a:schemeClr val="tx2"/>
              </a:solidFill>
              <a:latin typeface="Garamond" charset="0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 animBg="1"/>
      <p:bldP spid="14" grpId="0" animBg="1"/>
      <p:bldP spid="15" grpId="0"/>
      <p:bldP spid="24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716338"/>
            <a:ext cx="3065462" cy="206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4332288" y="2309813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484688" y="4672013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1131888" y="2386013"/>
            <a:ext cx="7467600" cy="2362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553200" y="1447800"/>
            <a:ext cx="259556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Calibri" charset="0"/>
              </a:rPr>
              <a:t>FCC-hh</a:t>
            </a:r>
          </a:p>
          <a:p>
            <a:pPr eaLnBrk="1" hangingPunct="1"/>
            <a:r>
              <a:rPr lang="en-US" sz="2800" b="1">
                <a:solidFill>
                  <a:srgbClr val="FF0000"/>
                </a:solidFill>
                <a:latin typeface="Calibri" charset="0"/>
              </a:rPr>
              <a:t>   </a:t>
            </a:r>
            <a:r>
              <a:rPr lang="en-US" sz="2000" b="1">
                <a:solidFill>
                  <a:srgbClr val="FF0000"/>
                </a:solidFill>
                <a:latin typeface="Calibri" charset="0"/>
              </a:rPr>
              <a:t>20-T dipole magnets</a:t>
            </a:r>
          </a:p>
          <a:p>
            <a:pPr eaLnBrk="1" hangingPunct="1"/>
            <a:endParaRPr lang="en-US" sz="2800" b="1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1131888" y="2511425"/>
            <a:ext cx="7467600" cy="2362200"/>
          </a:xfrm>
          <a:prstGeom prst="ellipse">
            <a:avLst/>
          </a:prstGeom>
          <a:noFill/>
          <a:ln w="762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070725" y="4672013"/>
            <a:ext cx="120173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0000CC"/>
                </a:solidFill>
                <a:latin typeface="Calibri" charset="0"/>
              </a:rPr>
              <a:t>FCC-ee</a:t>
            </a:r>
          </a:p>
          <a:p>
            <a:pPr eaLnBrk="1" hangingPunct="1"/>
            <a:r>
              <a:rPr lang="en-US" sz="2800" b="1">
                <a:solidFill>
                  <a:srgbClr val="0000CC"/>
                </a:solidFill>
                <a:latin typeface="Calibri" charset="0"/>
              </a:rPr>
              <a:t>   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88913"/>
            <a:ext cx="8229600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u="sng" dirty="0" smtClean="0">
                <a:solidFill>
                  <a:srgbClr val="FF0000"/>
                </a:solidFill>
                <a:cs typeface="+mj-cs"/>
              </a:rPr>
              <a:t>FCC: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/>
      <p:bldP spid="20" grpId="0" animBg="1"/>
      <p:bldP spid="21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114690" name="TextBox 4"/>
          <p:cNvSpPr txBox="1">
            <a:spLocks noChangeArrowheads="1"/>
          </p:cNvSpPr>
          <p:nvPr/>
        </p:nvSpPr>
        <p:spPr bwMode="auto">
          <a:xfrm>
            <a:off x="323850" y="115888"/>
            <a:ext cx="64150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3600" u="sng">
                <a:solidFill>
                  <a:srgbClr val="FF0000"/>
                </a:solidFill>
                <a:cs typeface="Calibri" charset="0"/>
              </a:rPr>
              <a:t>80-100 km tunnel: Geneva option</a:t>
            </a:r>
            <a:endParaRPr lang="en-GB" sz="3600" u="sng">
              <a:solidFill>
                <a:srgbClr val="FF0000"/>
              </a:solidFill>
              <a:cs typeface="Calibri" charset="0"/>
            </a:endParaRPr>
          </a:p>
        </p:txBody>
      </p:sp>
      <p:pic>
        <p:nvPicPr>
          <p:cNvPr id="114691" name="Picture 3" descr="projet_boucle_100km_Eng_8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765175"/>
            <a:ext cx="5373688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8738" name="Rectangle 2"/>
          <p:cNvSpPr>
            <a:spLocks noGrp="1" noChangeArrowheads="1"/>
          </p:cNvSpPr>
          <p:nvPr>
            <p:ph type="title"/>
          </p:nvPr>
        </p:nvSpPr>
        <p:spPr>
          <a:xfrm>
            <a:off x="352425" y="115888"/>
            <a:ext cx="8486775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 dirty="0" smtClean="0">
                <a:solidFill>
                  <a:srgbClr val="FF0000"/>
                </a:solidFill>
                <a:cs typeface="+mj-cs"/>
              </a:rPr>
              <a:t>Introduction: Magnet Technology</a:t>
            </a:r>
            <a:endParaRPr lang="en-US" sz="4400" u="sng" dirty="0" smtClean="0">
              <a:solidFill>
                <a:srgbClr val="FF0000"/>
              </a:solidFill>
              <a:cs typeface="+mj-cs"/>
            </a:endParaRPr>
          </a:p>
        </p:txBody>
      </p:sp>
      <p:sp>
        <p:nvSpPr>
          <p:cNvPr id="1268739" name="Rectangle 3"/>
          <p:cNvSpPr>
            <a:spLocks noChangeArrowheads="1"/>
          </p:cNvSpPr>
          <p:nvPr/>
        </p:nvSpPr>
        <p:spPr bwMode="auto">
          <a:xfrm>
            <a:off x="34925" y="993775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68742" name="Text Box 6"/>
          <p:cNvSpPr txBox="1">
            <a:spLocks noChangeArrowheads="1"/>
          </p:cNvSpPr>
          <p:nvPr/>
        </p:nvSpPr>
        <p:spPr bwMode="auto">
          <a:xfrm>
            <a:off x="647700" y="841375"/>
            <a:ext cx="8388350" cy="89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chemeClr val="tx1"/>
                </a:solidFill>
                <a:cs typeface="+mn-cs"/>
              </a:rPr>
              <a:t>high beam energies require large rings and high fields</a:t>
            </a:r>
          </a:p>
          <a:p>
            <a:pPr algn="l" eaLnBrk="1" hangingPunct="1">
              <a:defRPr/>
            </a:pPr>
            <a:r>
              <a:rPr lang="en-US" sz="2600" dirty="0">
                <a:solidFill>
                  <a:srgbClr val="2519FF"/>
                </a:solidFill>
                <a:cs typeface="+mn-cs"/>
              </a:rPr>
              <a:t>1) Iron joke magnet design            2) air coil magnet design</a:t>
            </a:r>
            <a:endParaRPr lang="en-US" sz="2600" dirty="0">
              <a:solidFill>
                <a:srgbClr val="3333CC"/>
              </a:solidFill>
              <a:cs typeface="+mn-cs"/>
            </a:endParaRPr>
          </a:p>
        </p:txBody>
      </p:sp>
      <p:sp>
        <p:nvSpPr>
          <p:cNvPr id="1268743" name="Text Box 7"/>
          <p:cNvSpPr txBox="1">
            <a:spLocks noChangeArrowheads="1"/>
          </p:cNvSpPr>
          <p:nvPr/>
        </p:nvSpPr>
        <p:spPr bwMode="auto">
          <a:xfrm>
            <a:off x="304800" y="4864100"/>
            <a:ext cx="8610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000" dirty="0">
                <a:solidFill>
                  <a:srgbClr val="27551F"/>
                </a:solidFill>
                <a:cs typeface="+mn-cs"/>
              </a:rPr>
              <a:t>-field quality given by pole face geometry    </a:t>
            </a:r>
            <a:r>
              <a:rPr lang="en-US" sz="2000" dirty="0">
                <a:solidFill>
                  <a:srgbClr val="27551F"/>
                </a:solidFill>
                <a:cs typeface="+mn-cs"/>
              </a:rPr>
              <a:t>-</a:t>
            </a:r>
            <a:r>
              <a:rPr lang="en-US" sz="2000" dirty="0">
                <a:solidFill>
                  <a:srgbClr val="27551F"/>
                </a:solidFill>
                <a:cs typeface="+mn-cs"/>
              </a:rPr>
              <a:t>field quality given by coil geometry</a:t>
            </a:r>
          </a:p>
          <a:p>
            <a:pPr algn="l" eaLnBrk="1" hangingPunct="1">
              <a:defRPr/>
            </a:pPr>
            <a:r>
              <a:rPr lang="en-US" sz="2000" dirty="0">
                <a:solidFill>
                  <a:srgbClr val="27551F"/>
                </a:solidFill>
                <a:cs typeface="+mn-cs"/>
              </a:rPr>
              <a:t>-field amplified by Ferromagnetic material   -SC technology avoids </a:t>
            </a:r>
            <a:r>
              <a:rPr lang="en-US" sz="2000" dirty="0" err="1">
                <a:solidFill>
                  <a:srgbClr val="27551F"/>
                </a:solidFill>
                <a:cs typeface="+mn-cs"/>
              </a:rPr>
              <a:t>Ohmic</a:t>
            </a:r>
            <a:r>
              <a:rPr lang="en-US" sz="2000" dirty="0">
                <a:solidFill>
                  <a:srgbClr val="27551F"/>
                </a:solidFill>
                <a:cs typeface="+mn-cs"/>
              </a:rPr>
              <a:t> losses</a:t>
            </a:r>
          </a:p>
          <a:p>
            <a:pPr algn="l" eaLnBrk="1" hangingPunct="1">
              <a:defRPr/>
            </a:pPr>
            <a:r>
              <a:rPr lang="en-US" sz="2000" dirty="0">
                <a:solidFill>
                  <a:srgbClr val="FF0000"/>
                </a:solidFill>
                <a:cs typeface="+mn-cs"/>
              </a:rPr>
              <a:t>-iron saturates at 2 T                                     </a:t>
            </a:r>
            <a:r>
              <a:rPr lang="en-US" sz="2000" dirty="0">
                <a:solidFill>
                  <a:srgbClr val="FF0000"/>
                </a:solidFill>
                <a:cs typeface="+mn-cs"/>
              </a:rPr>
              <a:t> </a:t>
            </a:r>
            <a:r>
              <a:rPr lang="en-US" sz="2000" dirty="0">
                <a:solidFill>
                  <a:srgbClr val="FF0000"/>
                </a:solidFill>
                <a:cs typeface="+mn-cs"/>
              </a:rPr>
              <a:t>-risk of magnet quenches</a:t>
            </a:r>
          </a:p>
          <a:p>
            <a:pPr algn="l" eaLnBrk="1" hangingPunct="1">
              <a:defRPr/>
            </a:pPr>
            <a:r>
              <a:rPr lang="en-US" sz="2000" dirty="0">
                <a:solidFill>
                  <a:srgbClr val="FF0000"/>
                </a:solidFill>
                <a:cs typeface="+mn-cs"/>
              </a:rPr>
              <a:t>-</a:t>
            </a:r>
            <a:r>
              <a:rPr lang="en-US" sz="2000" dirty="0" err="1">
                <a:solidFill>
                  <a:srgbClr val="FF0000"/>
                </a:solidFill>
                <a:cs typeface="+mn-cs"/>
              </a:rPr>
              <a:t>Ohmic</a:t>
            </a:r>
            <a:r>
              <a:rPr lang="en-US" sz="2000" dirty="0">
                <a:solidFill>
                  <a:srgbClr val="FF0000"/>
                </a:solidFill>
                <a:cs typeface="+mn-cs"/>
              </a:rPr>
              <a:t> losses for high magnet currents        -field quality changes with time</a:t>
            </a:r>
            <a:endParaRPr lang="en-US" sz="2600" dirty="0">
              <a:solidFill>
                <a:srgbClr val="3333CC"/>
              </a:solidFill>
              <a:cs typeface="+mn-cs"/>
            </a:endParaRPr>
          </a:p>
        </p:txBody>
      </p:sp>
      <p:pic>
        <p:nvPicPr>
          <p:cNvPr id="21509" name="Picture 14" descr="LEP-dipo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1679575"/>
            <a:ext cx="4300537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15" descr="dipole-coi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58607" y="1807368"/>
            <a:ext cx="3048000" cy="294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8755" name="Oval 19"/>
          <p:cNvSpPr>
            <a:spLocks noChangeArrowheads="1"/>
          </p:cNvSpPr>
          <p:nvPr/>
        </p:nvSpPr>
        <p:spPr bwMode="auto">
          <a:xfrm>
            <a:off x="5715000" y="2365375"/>
            <a:ext cx="1066800" cy="20574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68756" name="Oval 20"/>
          <p:cNvSpPr>
            <a:spLocks noChangeArrowheads="1"/>
          </p:cNvSpPr>
          <p:nvPr/>
        </p:nvSpPr>
        <p:spPr bwMode="auto">
          <a:xfrm>
            <a:off x="6934200" y="2365375"/>
            <a:ext cx="1066800" cy="20574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68757" name="Oval 21"/>
          <p:cNvSpPr>
            <a:spLocks noChangeArrowheads="1"/>
          </p:cNvSpPr>
          <p:nvPr/>
        </p:nvSpPr>
        <p:spPr bwMode="auto">
          <a:xfrm>
            <a:off x="609600" y="2289175"/>
            <a:ext cx="1524000" cy="20574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68758" name="Oval 22"/>
          <p:cNvSpPr>
            <a:spLocks noChangeArrowheads="1"/>
          </p:cNvSpPr>
          <p:nvPr/>
        </p:nvSpPr>
        <p:spPr bwMode="auto">
          <a:xfrm>
            <a:off x="2362200" y="1908175"/>
            <a:ext cx="1676400" cy="28194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68759" name="Line 23"/>
          <p:cNvSpPr>
            <a:spLocks noChangeShapeType="1"/>
          </p:cNvSpPr>
          <p:nvPr/>
        </p:nvSpPr>
        <p:spPr bwMode="auto">
          <a:xfrm>
            <a:off x="2362200" y="3127375"/>
            <a:ext cx="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68760" name="Line 24"/>
          <p:cNvSpPr>
            <a:spLocks noChangeShapeType="1"/>
          </p:cNvSpPr>
          <p:nvPr/>
        </p:nvSpPr>
        <p:spPr bwMode="auto">
          <a:xfrm>
            <a:off x="6934200" y="3203575"/>
            <a:ext cx="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68761" name="Line 25"/>
          <p:cNvSpPr>
            <a:spLocks noChangeShapeType="1"/>
          </p:cNvSpPr>
          <p:nvPr/>
        </p:nvSpPr>
        <p:spPr bwMode="auto">
          <a:xfrm>
            <a:off x="6781800" y="3203575"/>
            <a:ext cx="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68762" name="Line 26"/>
          <p:cNvSpPr>
            <a:spLocks noChangeShapeType="1"/>
          </p:cNvSpPr>
          <p:nvPr/>
        </p:nvSpPr>
        <p:spPr bwMode="auto">
          <a:xfrm>
            <a:off x="2133600" y="3127375"/>
            <a:ext cx="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786" name="Rectangle 2"/>
          <p:cNvSpPr>
            <a:spLocks noGrp="1" noChangeArrowheads="1"/>
          </p:cNvSpPr>
          <p:nvPr>
            <p:ph type="title"/>
          </p:nvPr>
        </p:nvSpPr>
        <p:spPr>
          <a:xfrm>
            <a:off x="287338" y="188913"/>
            <a:ext cx="9037637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 dirty="0" smtClean="0">
                <a:solidFill>
                  <a:srgbClr val="FF0000"/>
                </a:solidFill>
                <a:cs typeface="+mj-cs"/>
              </a:rPr>
              <a:t>Introduction: Magnet Technology - Quench</a:t>
            </a:r>
            <a:endParaRPr lang="en-US" sz="4400" u="sng" dirty="0" smtClean="0">
              <a:solidFill>
                <a:srgbClr val="FF0000"/>
              </a:solidFill>
              <a:cs typeface="+mj-cs"/>
            </a:endParaRPr>
          </a:p>
        </p:txBody>
      </p:sp>
      <p:sp>
        <p:nvSpPr>
          <p:cNvPr id="1270787" name="Rectangle 3"/>
          <p:cNvSpPr>
            <a:spLocks noChangeArrowheads="1"/>
          </p:cNvSpPr>
          <p:nvPr/>
        </p:nvSpPr>
        <p:spPr bwMode="auto">
          <a:xfrm>
            <a:off x="228600" y="111125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70790" name="Text Box 6"/>
          <p:cNvSpPr txBox="1">
            <a:spLocks noChangeArrowheads="1"/>
          </p:cNvSpPr>
          <p:nvPr/>
        </p:nvSpPr>
        <p:spPr bwMode="auto">
          <a:xfrm>
            <a:off x="841375" y="958850"/>
            <a:ext cx="35782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Critical surface of NbTi: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  <p:pic>
        <p:nvPicPr>
          <p:cNvPr id="23556" name="Picture 18" descr="critical-surfa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12875"/>
            <a:ext cx="44196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70803" name="Text Box 19"/>
          <p:cNvSpPr txBox="1">
            <a:spLocks noChangeArrowheads="1"/>
          </p:cNvSpPr>
          <p:nvPr/>
        </p:nvSpPr>
        <p:spPr bwMode="auto">
          <a:xfrm>
            <a:off x="4724400" y="1268413"/>
            <a:ext cx="4419600" cy="289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rgbClr val="FF0000"/>
                </a:solidFill>
                <a:cs typeface="+mn-cs"/>
              </a:rPr>
              <a:t>-high ambient magnetic field</a:t>
            </a:r>
          </a:p>
          <a:p>
            <a:pPr algn="l" eaLnBrk="1" hangingPunct="1">
              <a:defRPr/>
            </a:pPr>
            <a:r>
              <a:rPr lang="en-US" sz="2600" dirty="0">
                <a:solidFill>
                  <a:srgbClr val="FF0000"/>
                </a:solidFill>
                <a:cs typeface="+mn-cs"/>
              </a:rPr>
              <a:t> lowers the capability to sustain</a:t>
            </a:r>
          </a:p>
          <a:p>
            <a:pPr algn="l" eaLnBrk="1" hangingPunct="1">
              <a:defRPr/>
            </a:pPr>
            <a:r>
              <a:rPr lang="en-US" sz="2600" dirty="0">
                <a:solidFill>
                  <a:srgbClr val="FF0000"/>
                </a:solidFill>
                <a:cs typeface="+mn-cs"/>
              </a:rPr>
              <a:t> large current densities</a:t>
            </a:r>
            <a:endParaRPr lang="en-US" sz="2600" dirty="0">
              <a:solidFill>
                <a:schemeClr val="tx1"/>
              </a:solidFill>
              <a:cs typeface="+mn-cs"/>
            </a:endParaRPr>
          </a:p>
          <a:p>
            <a:pPr algn="l" eaLnBrk="1" hangingPunct="1">
              <a:defRPr/>
            </a:pPr>
            <a:r>
              <a:rPr lang="en-US" sz="2600" dirty="0">
                <a:solidFill>
                  <a:srgbClr val="27551F"/>
                </a:solidFill>
                <a:cs typeface="+mn-cs"/>
              </a:rPr>
              <a:t>-low temperatures increase the</a:t>
            </a:r>
          </a:p>
          <a:p>
            <a:pPr algn="l" eaLnBrk="1" hangingPunct="1">
              <a:defRPr/>
            </a:pPr>
            <a:r>
              <a:rPr lang="en-US" sz="2600" dirty="0">
                <a:solidFill>
                  <a:srgbClr val="27551F"/>
                </a:solidFill>
                <a:cs typeface="+mn-cs"/>
              </a:rPr>
              <a:t> capability to sustain large</a:t>
            </a:r>
          </a:p>
          <a:p>
            <a:pPr algn="l" eaLnBrk="1" hangingPunct="1">
              <a:defRPr/>
            </a:pPr>
            <a:r>
              <a:rPr lang="en-US" sz="2600" dirty="0">
                <a:solidFill>
                  <a:srgbClr val="27551F"/>
                </a:solidFill>
                <a:cs typeface="+mn-cs"/>
              </a:rPr>
              <a:t> current densities</a:t>
            </a:r>
            <a:endParaRPr lang="en-US" sz="2600" dirty="0">
              <a:solidFill>
                <a:schemeClr val="tx1"/>
              </a:solidFill>
              <a:cs typeface="+mn-cs"/>
            </a:endParaRPr>
          </a:p>
          <a:p>
            <a:pPr algn="l" eaLnBrk="1" hangingPunct="1">
              <a:defRPr/>
            </a:pPr>
            <a:r>
              <a:rPr lang="en-US" sz="2600" dirty="0">
                <a:solidFill>
                  <a:schemeClr val="tx1"/>
                </a:solidFill>
                <a:cs typeface="+mn-cs"/>
              </a:rPr>
              <a:t>-LHC: B = 8.4 T; </a:t>
            </a:r>
            <a:endParaRPr lang="en-US" sz="2600" baseline="30000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1270804" name="Rectangle 20"/>
          <p:cNvSpPr>
            <a:spLocks noChangeArrowheads="1"/>
          </p:cNvSpPr>
          <p:nvPr/>
        </p:nvSpPr>
        <p:spPr bwMode="auto">
          <a:xfrm>
            <a:off x="228600" y="522605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70805" name="Text Box 21"/>
          <p:cNvSpPr txBox="1">
            <a:spLocks noChangeArrowheads="1"/>
          </p:cNvSpPr>
          <p:nvPr/>
        </p:nvSpPr>
        <p:spPr bwMode="auto">
          <a:xfrm>
            <a:off x="841375" y="5073650"/>
            <a:ext cx="830262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dirty="0">
                <a:solidFill>
                  <a:schemeClr val="tx1"/>
                </a:solidFill>
                <a:cs typeface="+mn-cs"/>
              </a:rPr>
              <a:t>existing machines: </a:t>
            </a:r>
            <a:r>
              <a:rPr lang="en-US" dirty="0" err="1">
                <a:solidFill>
                  <a:schemeClr val="tx1"/>
                </a:solidFill>
                <a:cs typeface="+mn-cs"/>
              </a:rPr>
              <a:t>Tev</a:t>
            </a:r>
            <a:r>
              <a:rPr lang="en-US" dirty="0">
                <a:solidFill>
                  <a:schemeClr val="tx1"/>
                </a:solidFill>
                <a:cs typeface="+mn-cs"/>
              </a:rPr>
              <a:t>: B=4.5T</a:t>
            </a:r>
            <a:r>
              <a:rPr lang="en-US" dirty="0">
                <a:solidFill>
                  <a:schemeClr val="tx1"/>
                </a:solidFill>
                <a:cs typeface="+mn-cs"/>
              </a:rPr>
              <a:t>; HERA</a:t>
            </a:r>
            <a:r>
              <a:rPr lang="en-US" dirty="0">
                <a:solidFill>
                  <a:schemeClr val="tx1"/>
                </a:solidFill>
                <a:cs typeface="+mn-cs"/>
              </a:rPr>
              <a:t>: B=5.5T; RHIC: B=3.5T</a:t>
            </a:r>
            <a:r>
              <a:rPr lang="en-US" sz="2600" dirty="0">
                <a:solidFill>
                  <a:schemeClr val="tx1"/>
                </a:solidFill>
                <a:cs typeface="+mn-cs"/>
              </a:rPr>
              <a:t> </a:t>
            </a:r>
            <a:endParaRPr lang="en-US" sz="2600" dirty="0">
              <a:solidFill>
                <a:srgbClr val="3333CC"/>
              </a:solidFill>
              <a:cs typeface="+mn-cs"/>
            </a:endParaRPr>
          </a:p>
        </p:txBody>
      </p:sp>
      <p:sp>
        <p:nvSpPr>
          <p:cNvPr id="1270806" name="Rectangle 22"/>
          <p:cNvSpPr>
            <a:spLocks noChangeArrowheads="1"/>
          </p:cNvSpPr>
          <p:nvPr/>
        </p:nvSpPr>
        <p:spPr bwMode="auto">
          <a:xfrm>
            <a:off x="228600" y="583565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70807" name="Text Box 23"/>
          <p:cNvSpPr txBox="1">
            <a:spLocks noChangeArrowheads="1"/>
          </p:cNvSpPr>
          <p:nvPr/>
        </p:nvSpPr>
        <p:spPr bwMode="auto">
          <a:xfrm>
            <a:off x="841375" y="5683250"/>
            <a:ext cx="8074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>
                <a:solidFill>
                  <a:srgbClr val="27551F"/>
                </a:solidFill>
                <a:cs typeface="+mn-cs"/>
              </a:rPr>
              <a:t>He is superfluid below 2K and has a large thermal conductivity!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H="1" flipV="1">
            <a:off x="2124075" y="3357563"/>
            <a:ext cx="935038" cy="287337"/>
          </a:xfrm>
          <a:prstGeom prst="line">
            <a:avLst/>
          </a:prstGeom>
          <a:ln w="3810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059113" y="3644900"/>
            <a:ext cx="0" cy="381000"/>
          </a:xfrm>
          <a:prstGeom prst="line">
            <a:avLst/>
          </a:prstGeom>
          <a:ln w="3810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Freeform 13"/>
          <p:cNvSpPr/>
          <p:nvPr/>
        </p:nvSpPr>
        <p:spPr>
          <a:xfrm>
            <a:off x="2627313" y="3500438"/>
            <a:ext cx="504825" cy="649287"/>
          </a:xfrm>
          <a:custGeom>
            <a:avLst/>
            <a:gdLst>
              <a:gd name="connsiteX0" fmla="*/ 712730 w 712730"/>
              <a:gd name="connsiteY0" fmla="*/ 0 h 790435"/>
              <a:gd name="connsiteX1" fmla="*/ 518349 w 712730"/>
              <a:gd name="connsiteY1" fmla="*/ 259159 h 790435"/>
              <a:gd name="connsiteX2" fmla="*/ 298051 w 712730"/>
              <a:gd name="connsiteY2" fmla="*/ 557192 h 790435"/>
              <a:gd name="connsiteX3" fmla="*/ 0 w 712730"/>
              <a:gd name="connsiteY3" fmla="*/ 790435 h 79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2730" h="790435">
                <a:moveTo>
                  <a:pt x="712730" y="0"/>
                </a:moveTo>
                <a:lnTo>
                  <a:pt x="518349" y="259159"/>
                </a:lnTo>
                <a:cubicBezTo>
                  <a:pt x="449236" y="352024"/>
                  <a:pt x="384442" y="468646"/>
                  <a:pt x="298051" y="557192"/>
                </a:cubicBezTo>
                <a:cubicBezTo>
                  <a:pt x="211659" y="645738"/>
                  <a:pt x="0" y="790435"/>
                  <a:pt x="0" y="790435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395288" y="4581525"/>
            <a:ext cx="856932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rgbClr val="FF0000"/>
                </a:solidFill>
                <a:cs typeface="+mn-cs"/>
                <a:sym typeface="Wingdings"/>
              </a:rPr>
              <a:t> 6MJoule / magnet (</a:t>
            </a:r>
            <a:r>
              <a:rPr lang="en-US" sz="1800" dirty="0">
                <a:solidFill>
                  <a:srgbClr val="FF0000"/>
                </a:solidFill>
                <a:cs typeface="+mn-cs"/>
                <a:sym typeface="Wingdings"/>
              </a:rPr>
              <a:t>L = 100mH</a:t>
            </a:r>
            <a:r>
              <a:rPr lang="en-US" sz="2600" dirty="0">
                <a:solidFill>
                  <a:srgbClr val="FF0000"/>
                </a:solidFill>
                <a:cs typeface="+mn-cs"/>
                <a:sym typeface="Wingdings"/>
              </a:rPr>
              <a:t>)  energy for melting 10kg Cu</a:t>
            </a:r>
            <a:endParaRPr lang="en-US" sz="2600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4716463" y="3635375"/>
            <a:ext cx="4419600" cy="89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chemeClr val="tx1"/>
                </a:solidFill>
                <a:cs typeface="+mn-cs"/>
              </a:rPr>
              <a:t>                              </a:t>
            </a:r>
            <a:r>
              <a:rPr lang="en-US" sz="2600" dirty="0">
                <a:solidFill>
                  <a:srgbClr val="008000"/>
                </a:solidFill>
                <a:cs typeface="+mn-cs"/>
              </a:rPr>
              <a:t>T </a:t>
            </a:r>
            <a:r>
              <a:rPr lang="en-US" sz="2600" dirty="0">
                <a:solidFill>
                  <a:srgbClr val="008000"/>
                </a:solidFill>
                <a:cs typeface="+mn-cs"/>
              </a:rPr>
              <a:t>= 1.9 K</a:t>
            </a:r>
          </a:p>
          <a:p>
            <a:pPr algn="l" eaLnBrk="1" hangingPunct="1">
              <a:defRPr/>
            </a:pPr>
            <a:r>
              <a:rPr lang="en-US" sz="2600" dirty="0">
                <a:solidFill>
                  <a:srgbClr val="008000"/>
                </a:solidFill>
                <a:cs typeface="+mn-cs"/>
              </a:rPr>
              <a:t> j = 1 - 2 kA / </a:t>
            </a:r>
            <a:r>
              <a:rPr lang="en-US" sz="2600" dirty="0">
                <a:solidFill>
                  <a:srgbClr val="008000"/>
                </a:solidFill>
                <a:cs typeface="+mn-cs"/>
              </a:rPr>
              <a:t>mm</a:t>
            </a:r>
            <a:r>
              <a:rPr lang="en-US" sz="2600" baseline="30000" dirty="0">
                <a:solidFill>
                  <a:srgbClr val="008000"/>
                </a:solidFill>
                <a:cs typeface="+mn-cs"/>
              </a:rPr>
              <a:t>2</a:t>
            </a:r>
            <a:r>
              <a:rPr lang="en-US" sz="2600" dirty="0">
                <a:solidFill>
                  <a:srgbClr val="008000"/>
                </a:solidFill>
                <a:cs typeface="+mn-cs"/>
              </a:rPr>
              <a:t> </a:t>
            </a:r>
            <a:r>
              <a:rPr lang="en-US" sz="2600" dirty="0">
                <a:solidFill>
                  <a:srgbClr val="008000"/>
                </a:solidFill>
                <a:cs typeface="+mn-cs"/>
                <a:sym typeface="Wingdings"/>
              </a:rPr>
              <a:t> ca. </a:t>
            </a:r>
            <a:r>
              <a:rPr lang="en-US" sz="2600" dirty="0">
                <a:solidFill>
                  <a:srgbClr val="008000"/>
                </a:solidFill>
                <a:cs typeface="+mn-cs"/>
              </a:rPr>
              <a:t>11kA  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969963" y="1412875"/>
            <a:ext cx="7705725" cy="378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lIns="91369" tIns="45685" rIns="91369" bIns="45685">
            <a:spAutoFit/>
          </a:bodyPr>
          <a:lstStyle/>
          <a:p>
            <a:pPr algn="l" eaLnBrk="1" hangingPunct="1">
              <a:buFont typeface="Wingdings" charset="0"/>
              <a:buNone/>
              <a:defRPr/>
            </a:pPr>
            <a:endParaRPr lang="en-US" dirty="0">
              <a:solidFill>
                <a:srgbClr val="FF0000"/>
              </a:solidFill>
              <a:cs typeface="+mn-cs"/>
            </a:endParaRPr>
          </a:p>
          <a:p>
            <a:pPr algn="l" eaLnBrk="1" hangingPunct="1">
              <a:buFont typeface="Wingdings" charset="0"/>
              <a:buNone/>
              <a:defRPr/>
            </a:pPr>
            <a:endParaRPr lang="en-US" dirty="0">
              <a:solidFill>
                <a:srgbClr val="FF0000"/>
              </a:solidFill>
              <a:cs typeface="+mn-cs"/>
            </a:endParaRPr>
          </a:p>
          <a:p>
            <a:pPr algn="l" eaLnBrk="1" hangingPunct="1">
              <a:buFont typeface="Wingdings" charset="0"/>
              <a:buNone/>
              <a:defRPr/>
            </a:pPr>
            <a:r>
              <a:rPr lang="en-US" sz="3600" dirty="0">
                <a:solidFill>
                  <a:srgbClr val="FF0000"/>
                </a:solidFill>
                <a:cs typeface="+mn-cs"/>
              </a:rPr>
              <a:t>More details on </a:t>
            </a:r>
            <a:r>
              <a:rPr lang="en-US" sz="3600" dirty="0">
                <a:solidFill>
                  <a:srgbClr val="FF0000"/>
                </a:solidFill>
                <a:cs typeface="+mn-cs"/>
              </a:rPr>
              <a:t>superconductivity and superconducting </a:t>
            </a:r>
            <a:r>
              <a:rPr lang="en-US" sz="3600" dirty="0">
                <a:solidFill>
                  <a:srgbClr val="FF0000"/>
                </a:solidFill>
                <a:cs typeface="+mn-cs"/>
              </a:rPr>
              <a:t>magnets in the lecture by </a:t>
            </a:r>
            <a:r>
              <a:rPr lang="en-US" sz="3600" dirty="0">
                <a:solidFill>
                  <a:srgbClr val="FF0000"/>
                </a:solidFill>
                <a:cs typeface="+mn-cs"/>
              </a:rPr>
              <a:t>Paolo </a:t>
            </a:r>
            <a:r>
              <a:rPr lang="en-US" sz="3600" dirty="0" err="1">
                <a:solidFill>
                  <a:srgbClr val="FF0000"/>
                </a:solidFill>
                <a:cs typeface="+mn-cs"/>
              </a:rPr>
              <a:t>Ferracin</a:t>
            </a:r>
            <a:r>
              <a:rPr lang="en-US" sz="3600" dirty="0">
                <a:solidFill>
                  <a:srgbClr val="FF0000"/>
                </a:solidFill>
                <a:cs typeface="+mn-cs"/>
              </a:rPr>
              <a:t> on Thursday and Friday</a:t>
            </a:r>
            <a:endParaRPr lang="en-US" sz="3600" dirty="0">
              <a:solidFill>
                <a:srgbClr val="FF0000"/>
              </a:solidFill>
              <a:cs typeface="+mn-cs"/>
            </a:endParaRPr>
          </a:p>
          <a:p>
            <a:pPr algn="l" eaLnBrk="1" hangingPunct="1">
              <a:buFont typeface="Wingdings" charset="0"/>
              <a:buNone/>
              <a:defRPr/>
            </a:pPr>
            <a:endParaRPr lang="en-US" dirty="0">
              <a:solidFill>
                <a:srgbClr val="FF0000"/>
              </a:solidFill>
              <a:cs typeface="+mn-cs"/>
            </a:endParaRPr>
          </a:p>
          <a:p>
            <a:pPr algn="l" eaLnBrk="1" hangingPunct="1">
              <a:buFont typeface="Wingdings" charset="0"/>
              <a:buNone/>
              <a:defRPr/>
            </a:pPr>
            <a:endParaRPr lang="en-US" dirty="0">
              <a:solidFill>
                <a:srgbClr val="FF0000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2834" name="Rectangle 2"/>
          <p:cNvSpPr>
            <a:spLocks noGrp="1" noChangeArrowheads="1"/>
          </p:cNvSpPr>
          <p:nvPr>
            <p:ph type="title"/>
          </p:nvPr>
        </p:nvSpPr>
        <p:spPr>
          <a:xfrm>
            <a:off x="352425" y="188913"/>
            <a:ext cx="8486775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u="sng" dirty="0" smtClean="0">
                <a:solidFill>
                  <a:srgbClr val="FF0000"/>
                </a:solidFill>
                <a:cs typeface="+mj-cs"/>
              </a:rPr>
              <a:t>Introduction: 2-in-1 Magnet design</a:t>
            </a:r>
            <a:endParaRPr lang="en-US" sz="4400" u="sng" dirty="0" smtClean="0">
              <a:solidFill>
                <a:srgbClr val="FF0000"/>
              </a:solidFill>
              <a:cs typeface="+mj-cs"/>
            </a:endParaRPr>
          </a:p>
        </p:txBody>
      </p:sp>
      <p:sp>
        <p:nvSpPr>
          <p:cNvPr id="1272835" name="Rectangle 3"/>
          <p:cNvSpPr>
            <a:spLocks noChangeArrowheads="1"/>
          </p:cNvSpPr>
          <p:nvPr/>
        </p:nvSpPr>
        <p:spPr bwMode="auto">
          <a:xfrm>
            <a:off x="228600" y="111125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72838" name="Text Box 6"/>
          <p:cNvSpPr txBox="1">
            <a:spLocks noChangeArrowheads="1"/>
          </p:cNvSpPr>
          <p:nvPr/>
        </p:nvSpPr>
        <p:spPr bwMode="auto">
          <a:xfrm>
            <a:off x="841375" y="958850"/>
            <a:ext cx="53308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collider ring design requires 2 beams: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  <p:pic>
        <p:nvPicPr>
          <p:cNvPr id="25604" name="Picture 13" descr="colli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850" y="1524000"/>
            <a:ext cx="658495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72846" name="Rectangle 14"/>
          <p:cNvSpPr>
            <a:spLocks noChangeArrowheads="1"/>
          </p:cNvSpPr>
          <p:nvPr/>
        </p:nvSpPr>
        <p:spPr bwMode="auto">
          <a:xfrm>
            <a:off x="228600" y="415925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72847" name="Text Box 15"/>
          <p:cNvSpPr txBox="1">
            <a:spLocks noChangeArrowheads="1"/>
          </p:cNvSpPr>
          <p:nvPr/>
        </p:nvSpPr>
        <p:spPr bwMode="auto">
          <a:xfrm>
            <a:off x="841375" y="4006850"/>
            <a:ext cx="8302625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design with one aperture requires particles &amp; anti-particles</a:t>
            </a:r>
          </a:p>
          <a:p>
            <a:pPr algn="l" eaLnBrk="1" hangingPunct="1">
              <a:defRPr/>
            </a:pPr>
            <a:r>
              <a:rPr lang="en-US" sz="2600">
                <a:solidFill>
                  <a:srgbClr val="FF0000"/>
                </a:solidFill>
                <a:cs typeface="+mn-cs"/>
              </a:rPr>
              <a:t>Not efficient for a hadron collider! (Tevatron, Chicago USA)</a:t>
            </a:r>
            <a:r>
              <a:rPr lang="en-US" sz="2600">
                <a:solidFill>
                  <a:schemeClr val="tx1"/>
                </a:solidFill>
                <a:cs typeface="+mn-cs"/>
              </a:rPr>
              <a:t> 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  <p:sp>
        <p:nvSpPr>
          <p:cNvPr id="1272848" name="Rectangle 16"/>
          <p:cNvSpPr>
            <a:spLocks noChangeArrowheads="1"/>
          </p:cNvSpPr>
          <p:nvPr/>
        </p:nvSpPr>
        <p:spPr bwMode="auto">
          <a:xfrm>
            <a:off x="228600" y="5181600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algn="l" eaLnBrk="1" hangingPunct="1">
              <a:defRPr/>
            </a:pPr>
            <a:endParaRPr lang="en-GB">
              <a:solidFill>
                <a:schemeClr val="tx1"/>
              </a:solidFill>
              <a:cs typeface="+mn-cs"/>
            </a:endParaRPr>
          </a:p>
        </p:txBody>
      </p:sp>
      <p:sp>
        <p:nvSpPr>
          <p:cNvPr id="1272849" name="Text Box 17"/>
          <p:cNvSpPr txBox="1">
            <a:spLocks noChangeArrowheads="1"/>
          </p:cNvSpPr>
          <p:nvPr/>
        </p:nvSpPr>
        <p:spPr bwMode="auto">
          <a:xfrm>
            <a:off x="841375" y="5073650"/>
            <a:ext cx="83026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cs typeface="+mn-cs"/>
              </a:rPr>
              <a:t>2-ring design implies twice the hardware 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  <p:sp>
        <p:nvSpPr>
          <p:cNvPr id="1272850" name="Line 18"/>
          <p:cNvSpPr>
            <a:spLocks noChangeShapeType="1"/>
          </p:cNvSpPr>
          <p:nvPr/>
        </p:nvSpPr>
        <p:spPr bwMode="auto">
          <a:xfrm>
            <a:off x="1905000" y="5835650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72851" name="Text Box 19"/>
          <p:cNvSpPr txBox="1">
            <a:spLocks noChangeArrowheads="1"/>
          </p:cNvSpPr>
          <p:nvPr/>
        </p:nvSpPr>
        <p:spPr bwMode="auto">
          <a:xfrm>
            <a:off x="2625725" y="5607050"/>
            <a:ext cx="56769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rgbClr val="2519FF"/>
                </a:solidFill>
                <a:cs typeface="+mn-cs"/>
              </a:rPr>
              <a:t>LHC features novel 2-in-1 magnet design</a:t>
            </a:r>
            <a:endParaRPr lang="en-US" sz="2600">
              <a:solidFill>
                <a:srgbClr val="3333CC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rot="10800000" vert="eaVert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27551F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rot="10800000" vert="eaVert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27551F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84240</TotalTime>
  <Words>4142</Words>
  <Application>Microsoft Macintosh PowerPoint</Application>
  <PresentationFormat>Letter Paper (8.5x11 in)</PresentationFormat>
  <Paragraphs>804</Paragraphs>
  <Slides>66</Slides>
  <Notes>42</Notes>
  <HiddenSlides>0</HiddenSlides>
  <MMClips>1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66</vt:i4>
      </vt:variant>
    </vt:vector>
  </HeadingPairs>
  <TitlesOfParts>
    <vt:vector size="88" baseType="lpstr">
      <vt:lpstr>Times New Roman</vt:lpstr>
      <vt:lpstr>ＭＳ Ｐゴシック</vt:lpstr>
      <vt:lpstr>Arial</vt:lpstr>
      <vt:lpstr>Garamond</vt:lpstr>
      <vt:lpstr>Wingdings</vt:lpstr>
      <vt:lpstr>Calibri</vt:lpstr>
      <vt:lpstr>Comic Sans MS</vt:lpstr>
      <vt:lpstr>Gill Sans</vt:lpstr>
      <vt:lpstr>Symbol</vt:lpstr>
      <vt:lpstr>Times</vt:lpstr>
      <vt:lpstr>Courier New</vt:lpstr>
      <vt:lpstr>Lucida Grande</vt:lpstr>
      <vt:lpstr>Garamond (Headings)</vt:lpstr>
      <vt:lpstr>Verdana</vt:lpstr>
      <vt:lpstr>Calibri (Body)</vt:lpstr>
      <vt:lpstr>1_Edge</vt:lpstr>
      <vt:lpstr>HiLumiLHC_PresentationTemplate</vt:lpstr>
      <vt:lpstr>Office Theme</vt:lpstr>
      <vt:lpstr>Microsoft Equation</vt:lpstr>
      <vt:lpstr>Équation</vt:lpstr>
      <vt:lpstr>Graph</vt:lpstr>
      <vt:lpstr>Equation</vt:lpstr>
      <vt:lpstr>LHC Upgrade</vt:lpstr>
      <vt:lpstr>Contents</vt:lpstr>
      <vt:lpstr>Introduction: LHC Goals &amp; Performance</vt:lpstr>
      <vt:lpstr>Introduction: the LHC is a Synchrotron</vt:lpstr>
      <vt:lpstr>Introduction: the LHC is a Synchrotron</vt:lpstr>
      <vt:lpstr>Introduction: Magnet Technology</vt:lpstr>
      <vt:lpstr>Introduction: Magnet Technology</vt:lpstr>
      <vt:lpstr>Introduction: Magnet Technology - Quench</vt:lpstr>
      <vt:lpstr>Introduction: 2-in-1 Magnet design</vt:lpstr>
      <vt:lpstr>Introduction: 2-in-1 Magnet Design</vt:lpstr>
      <vt:lpstr>Introduction: Luminosity</vt:lpstr>
      <vt:lpstr>PowerPoint Presentation</vt:lpstr>
      <vt:lpstr>The LHC and its Injector Complex:</vt:lpstr>
      <vt:lpstr>The Nominal LHC Operation Cycle:</vt:lpstr>
      <vt:lpstr>Main Challenges for the Operation</vt:lpstr>
      <vt:lpstr>LHC Challenges: Magnet Field Errors</vt:lpstr>
      <vt:lpstr>LHC Challenges: Magnet Field Errors</vt:lpstr>
      <vt:lpstr>LHC Challenges: Beam Power</vt:lpstr>
      <vt:lpstr>LHC Challenges: Quench Protection</vt:lpstr>
      <vt:lpstr>LHC Challenges: Collimation Efficiency</vt:lpstr>
      <vt:lpstr>LHC Challenges: Machine Protection</vt:lpstr>
      <vt:lpstr>LHC Challenges: Collective Effects</vt:lpstr>
      <vt:lpstr>LHC Challenges: Triplet Aperture</vt:lpstr>
      <vt:lpstr>LHC Challenges: Parasitic Collisions</vt:lpstr>
      <vt:lpstr>LHC Challenges: Electron Cloud</vt:lpstr>
      <vt:lpstr>PowerPoint Presentation</vt:lpstr>
      <vt:lpstr>LHC Challenges: Unforeseen Beam Aborts</vt:lpstr>
      <vt:lpstr>PowerPoint Presentation</vt:lpstr>
      <vt:lpstr>Challenge of Reaching US2 Goals:</vt:lpstr>
      <vt:lpstr>PowerPoint Presentation</vt:lpstr>
      <vt:lpstr>PowerPoint Presentation</vt:lpstr>
      <vt:lpstr>LHC Upgrade Goals:</vt:lpstr>
      <vt:lpstr>PowerPoint Presentation</vt:lpstr>
      <vt:lpstr>LHC Upgrade Goals: Performance optimization</vt:lpstr>
      <vt:lpstr>LHC Challenges: Crossing Angle</vt:lpstr>
      <vt:lpstr>HL-LHC Upgrade Ingredients: b*</vt:lpstr>
      <vt:lpstr>HL-LHC Upgrade Ingredients: Crab Cavities</vt:lpstr>
      <vt:lpstr>HL-LHC Upgrade Ingredients: Triplet Aperture</vt:lpstr>
      <vt:lpstr>HL-LHC Upgrade Ingredients: Triplet Magnets</vt:lpstr>
      <vt:lpstr>HL-LHC Magnets:</vt:lpstr>
      <vt:lpstr>HL-LHC Upgrade Ingredients</vt:lpstr>
      <vt:lpstr>HL-LHC Bunch Intensity: e-Cloud</vt:lpstr>
      <vt:lpstr>HL-LHC Upgrade Ingredients</vt:lpstr>
      <vt:lpstr>Time Table for HL-LHC Upgrade (approved early 2011)</vt:lpstr>
      <vt:lpstr>Upgrade Project Options beyond the HL-LHC:</vt:lpstr>
      <vt:lpstr>HE-LHC and FCC Challenges</vt:lpstr>
      <vt:lpstr>PowerPoint Presentation</vt:lpstr>
      <vt:lpstr>Reserve Transparencies</vt:lpstr>
      <vt:lpstr>HL-LHC Ingredients: Leveling</vt:lpstr>
      <vt:lpstr>HL-LHC Performance Estimates</vt:lpstr>
      <vt:lpstr>LHC Layout and Main Parameters</vt:lpstr>
      <vt:lpstr>Main Challenges for the Operation</vt:lpstr>
      <vt:lpstr>LHC Challenges: Aperture</vt:lpstr>
      <vt:lpstr>LHC Challenges: Field Quality &amp; Resonances</vt:lpstr>
      <vt:lpstr>LHC Challenges: Field Quality &amp; Resonances</vt:lpstr>
      <vt:lpstr>LHC Challenges: Field Quality &amp; Resonances</vt:lpstr>
      <vt:lpstr>LHC Challenges: Errors &amp; Resonances</vt:lpstr>
      <vt:lpstr>LHC Challenges: Electron Cloud 3/3</vt:lpstr>
      <vt:lpstr>Summary of LHC Intensity Limits (7 TeV)</vt:lpstr>
      <vt:lpstr>Changing 300x2 m both ATLAS &amp; CMS  (recent requests from LHC-b &amp; Alice to be examined)</vt:lpstr>
      <vt:lpstr>Cryogenic Upgrade</vt:lpstr>
      <vt:lpstr>LHC Challenges: Unforeseen Beam Aborts</vt:lpstr>
      <vt:lpstr>LHeC: Baseline Linac-Ring Option</vt:lpstr>
      <vt:lpstr>HE-LHC:</vt:lpstr>
      <vt:lpstr>FCC:</vt:lpstr>
      <vt:lpstr>PowerPoint Presentation</vt:lpstr>
    </vt:vector>
  </TitlesOfParts>
  <Company>Office 2004 Test Drive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Challenges and Performance Limitations</dc:title>
  <cp:lastModifiedBy>Oliver Bruning</cp:lastModifiedBy>
  <cp:revision>121</cp:revision>
  <cp:lastPrinted>2006-10-26T11:24:13Z</cp:lastPrinted>
  <dcterms:modified xsi:type="dcterms:W3CDTF">2014-07-22T13:37:52Z</dcterms:modified>
</cp:coreProperties>
</file>