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>
  <p:sldMasterIdLst>
    <p:sldMasterId id="2147483660" r:id="rId1"/>
  </p:sldMasterIdLst>
  <p:notesMasterIdLst>
    <p:notesMasterId r:id="rId47"/>
  </p:notesMasterIdLst>
  <p:handoutMasterIdLst>
    <p:handoutMasterId r:id="rId48"/>
  </p:handoutMasterIdLst>
  <p:sldIdLst>
    <p:sldId id="256" r:id="rId2"/>
    <p:sldId id="318" r:id="rId3"/>
    <p:sldId id="291" r:id="rId4"/>
    <p:sldId id="290" r:id="rId5"/>
    <p:sldId id="295" r:id="rId6"/>
    <p:sldId id="297" r:id="rId7"/>
    <p:sldId id="340" r:id="rId8"/>
    <p:sldId id="338" r:id="rId9"/>
    <p:sldId id="339" r:id="rId10"/>
    <p:sldId id="323" r:id="rId11"/>
    <p:sldId id="324" r:id="rId12"/>
    <p:sldId id="325" r:id="rId13"/>
    <p:sldId id="326" r:id="rId14"/>
    <p:sldId id="327" r:id="rId15"/>
    <p:sldId id="328" r:id="rId16"/>
    <p:sldId id="341" r:id="rId17"/>
    <p:sldId id="322" r:id="rId18"/>
    <p:sldId id="317" r:id="rId19"/>
    <p:sldId id="320" r:id="rId20"/>
    <p:sldId id="315" r:id="rId21"/>
    <p:sldId id="316" r:id="rId22"/>
    <p:sldId id="321" r:id="rId23"/>
    <p:sldId id="348" r:id="rId24"/>
    <p:sldId id="342" r:id="rId25"/>
    <p:sldId id="308" r:id="rId26"/>
    <p:sldId id="307" r:id="rId27"/>
    <p:sldId id="333" r:id="rId28"/>
    <p:sldId id="334" r:id="rId29"/>
    <p:sldId id="332" r:id="rId30"/>
    <p:sldId id="335" r:id="rId31"/>
    <p:sldId id="336" r:id="rId32"/>
    <p:sldId id="330" r:id="rId33"/>
    <p:sldId id="331" r:id="rId34"/>
    <p:sldId id="337" r:id="rId35"/>
    <p:sldId id="344" r:id="rId36"/>
    <p:sldId id="346" r:id="rId37"/>
    <p:sldId id="345" r:id="rId38"/>
    <p:sldId id="343" r:id="rId39"/>
    <p:sldId id="351" r:id="rId40"/>
    <p:sldId id="349" r:id="rId41"/>
    <p:sldId id="350" r:id="rId42"/>
    <p:sldId id="352" r:id="rId43"/>
    <p:sldId id="354" r:id="rId44"/>
    <p:sldId id="353" r:id="rId45"/>
    <p:sldId id="347" r:id="rId46"/>
  </p:sldIdLst>
  <p:sldSz cx="9144000" cy="6858000" type="screen4x3"/>
  <p:notesSz cx="6797675" cy="9928225"/>
  <p:embeddedFontLst>
    <p:embeddedFont>
      <p:font typeface="Wingdings 2" panose="05020102010507070707" pitchFamily="18" charset="2"/>
      <p:regular r:id="rId49"/>
    </p:embeddedFont>
    <p:embeddedFont>
      <p:font typeface="Cambria Math" panose="02040503050406030204" pitchFamily="18" charset="0"/>
      <p:regular r:id="rId50"/>
    </p:embeddedFont>
    <p:embeddedFont>
      <p:font typeface="Comic Sans MS" panose="030F0702030302020204" pitchFamily="66" charset="0"/>
      <p:regular r:id="rId51"/>
      <p:bold r:id="rId52"/>
    </p:embeddedFont>
    <p:embeddedFont>
      <p:font typeface="Calibri" panose="020F0502020204030204" pitchFamily="34" charset="0"/>
      <p:regular r:id="rId53"/>
      <p:bold r:id="rId54"/>
      <p:italic r:id="rId55"/>
      <p:boldItalic r:id="rId56"/>
    </p:embeddedFont>
    <p:embeddedFont>
      <p:font typeface="Cambria" panose="02040503050406030204" pitchFamily="18" charset="0"/>
      <p:regular r:id="rId57"/>
      <p:bold r:id="rId58"/>
      <p:italic r:id="rId59"/>
      <p:boldItalic r:id="rId60"/>
    </p:embeddedFont>
    <p:embeddedFont>
      <p:font typeface="Verdana" panose="020B0604030504040204" pitchFamily="34" charset="0"/>
      <p:regular r:id="rId61"/>
      <p:bold r:id="rId62"/>
      <p:italic r:id="rId63"/>
      <p:boldItalic r:id="rId64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0">
          <p15:clr>
            <a:srgbClr val="A4A3A4"/>
          </p15:clr>
        </p15:guide>
        <p15:guide id="2" pos="282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rk Jense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FF"/>
    <a:srgbClr val="0066FF"/>
    <a:srgbClr val="DDDDDD"/>
    <a:srgbClr val="FF0000"/>
    <a:srgbClr val="00FF00"/>
    <a:srgbClr val="B2B2B2"/>
    <a:srgbClr val="C0C0C0"/>
    <a:srgbClr val="001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98" autoAdjust="0"/>
    <p:restoredTop sz="96617" autoAdjust="0"/>
  </p:normalViewPr>
  <p:slideViewPr>
    <p:cSldViewPr snapToGrid="0" snapToObjects="1" showGuides="1">
      <p:cViewPr varScale="1">
        <p:scale>
          <a:sx n="129" d="100"/>
          <a:sy n="129" d="100"/>
        </p:scale>
        <p:origin x="774" y="132"/>
      </p:cViewPr>
      <p:guideLst>
        <p:guide orient="horz" pos="420"/>
        <p:guide pos="28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font" Target="fonts/font15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61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56" Type="http://schemas.openxmlformats.org/officeDocument/2006/relationships/font" Target="fonts/font8.fntdata"/><Relationship Id="rId64" Type="http://schemas.openxmlformats.org/officeDocument/2006/relationships/font" Target="fonts/font16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3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1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6.fntdata"/><Relationship Id="rId62" Type="http://schemas.openxmlformats.org/officeDocument/2006/relationships/font" Target="fonts/font14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556" cy="45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5" tIns="46012" rIns="92025" bIns="46012" numCol="1" anchor="t" anchorCtr="0" compatLnSpc="1">
            <a:prstTxWarp prst="textNoShape">
              <a:avLst/>
            </a:prstTxWarp>
          </a:bodyPr>
          <a:lstStyle>
            <a:lvl1pPr defTabSz="919824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751" y="0"/>
            <a:ext cx="2917931" cy="45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5" tIns="46012" rIns="92025" bIns="46012" numCol="1" anchor="t" anchorCtr="0" compatLnSpc="1">
            <a:prstTxWarp prst="textNoShape">
              <a:avLst/>
            </a:prstTxWarp>
          </a:bodyPr>
          <a:lstStyle>
            <a:lvl1pPr algn="r" defTabSz="919824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521"/>
            <a:ext cx="2919556" cy="45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5" tIns="46012" rIns="92025" bIns="46012" numCol="1" anchor="b" anchorCtr="0" compatLnSpc="1">
            <a:prstTxWarp prst="textNoShape">
              <a:avLst/>
            </a:prstTxWarp>
          </a:bodyPr>
          <a:lstStyle>
            <a:lvl1pPr defTabSz="919824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751" y="9430521"/>
            <a:ext cx="2917931" cy="458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25" tIns="46012" rIns="92025" bIns="46012" numCol="1" anchor="b" anchorCtr="0" compatLnSpc="1">
            <a:prstTxWarp prst="textNoShape">
              <a:avLst/>
            </a:prstTxWarp>
          </a:bodyPr>
          <a:lstStyle>
            <a:lvl1pPr algn="r" defTabSz="919824">
              <a:defRPr sz="1200">
                <a:latin typeface="Times New Roman" pitchFamily="18" charset="0"/>
              </a:defRPr>
            </a:lvl1pPr>
          </a:lstStyle>
          <a:p>
            <a:fld id="{E2FFAD65-63AC-4DA8-934F-0B4B9A495A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9674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551" cy="49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8" tIns="46639" rIns="93278" bIns="4663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500" y="0"/>
            <a:ext cx="2945551" cy="49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8" tIns="46639" rIns="93278" bIns="4663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49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49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118" y="4715260"/>
            <a:ext cx="5439440" cy="446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8" tIns="46639" rIns="93278" bIns="466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49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521"/>
            <a:ext cx="2945551" cy="49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8" tIns="46639" rIns="93278" bIns="4663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549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500" y="9430521"/>
            <a:ext cx="2945551" cy="496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78" tIns="46639" rIns="93278" bIns="4663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0003D79-BF69-467B-9085-1CF7B8DA5A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986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03D79-BF69-467B-9085-1CF7B8DA5AD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40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2AEEFC-6271-4210-B84E-820E80737889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846993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9" y="4715312"/>
            <a:ext cx="5438140" cy="44688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90000"/>
              </a:lnSpc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010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74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9" y="4715312"/>
            <a:ext cx="5438140" cy="44688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850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27442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83809" y="1820206"/>
            <a:ext cx="7910967" cy="1828800"/>
          </a:xfrm>
        </p:spPr>
        <p:txBody>
          <a:bodyPr lIns="45720" rIns="45720" bIns="45720"/>
          <a:lstStyle>
            <a:lvl1pPr algn="ctr">
              <a:defRPr sz="40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D67C4A-828F-4BB9-92D8-54FEEA45536A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CERNlogo_blu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2376" y="4599432"/>
            <a:ext cx="963880" cy="9638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541338" y="849313"/>
            <a:ext cx="8081962" cy="5537200"/>
          </a:xfrm>
        </p:spPr>
        <p:txBody>
          <a:bodyPr/>
          <a:lstStyle>
            <a:lvl1pPr>
              <a:buClrTx/>
              <a:defRPr/>
            </a:lvl1pPr>
            <a:lvl2pPr>
              <a:buClrTx/>
              <a:defRPr/>
            </a:lvl2pPr>
            <a:lvl3pPr>
              <a:buClrTx/>
              <a:defRPr/>
            </a:lvl3pPr>
            <a:lvl4pPr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27442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pic>
        <p:nvPicPr>
          <p:cNvPr id="9" name="Picture 8" descr="CERNlogo_blue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62151" y="4915199"/>
            <a:ext cx="690073" cy="69007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896120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896120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D67C4A-828F-4BB9-92D8-54FEEA45536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27442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76200"/>
            <a:ext cx="54102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219200"/>
            <a:ext cx="40005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219200"/>
            <a:ext cx="40005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133644"/>
            <a:ext cx="8532055" cy="6562578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849168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41525" y="329184"/>
            <a:ext cx="8183880" cy="519984"/>
          </a:xfrm>
          <a:prstGeom prst="rect">
            <a:avLst/>
          </a:prstGeom>
        </p:spPr>
        <p:txBody>
          <a:bodyPr vert="horz" anchor="b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95886" y="889086"/>
            <a:ext cx="8183880" cy="544648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83426" y="6386735"/>
            <a:ext cx="1474174" cy="216877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383426" y="6386735"/>
            <a:ext cx="8386932" cy="216877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36800" y="6386735"/>
            <a:ext cx="533558" cy="216877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fld id="{66D67C4A-828F-4BB9-92D8-54FEEA45536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10" name="Picture 9" descr="CERNlogo_blue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8178325" y="212462"/>
            <a:ext cx="568525" cy="5685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png"/><Relationship Id="rId5" Type="http://schemas.openxmlformats.org/officeDocument/2006/relationships/image" Target="../media/image16.jpeg"/><Relationship Id="rId4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3.png"/><Relationship Id="rId18" Type="http://schemas.openxmlformats.org/officeDocument/2006/relationships/image" Target="../media/image7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17" Type="http://schemas.openxmlformats.org/officeDocument/2006/relationships/image" Target="../media/image77.png"/><Relationship Id="rId2" Type="http://schemas.openxmlformats.org/officeDocument/2006/relationships/image" Target="../media/image53.png"/><Relationship Id="rId16" Type="http://schemas.openxmlformats.org/officeDocument/2006/relationships/image" Target="../media/image7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6.png"/><Relationship Id="rId11" Type="http://schemas.openxmlformats.org/officeDocument/2006/relationships/image" Target="../media/image71.jpeg"/><Relationship Id="rId5" Type="http://schemas.openxmlformats.org/officeDocument/2006/relationships/image" Target="../media/image65.jpeg"/><Relationship Id="rId15" Type="http://schemas.openxmlformats.org/officeDocument/2006/relationships/image" Target="../media/image75.png"/><Relationship Id="rId10" Type="http://schemas.openxmlformats.org/officeDocument/2006/relationships/image" Target="../media/image70.png"/><Relationship Id="rId19" Type="http://schemas.openxmlformats.org/officeDocument/2006/relationships/image" Target="../media/image79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Relationship Id="rId14" Type="http://schemas.openxmlformats.org/officeDocument/2006/relationships/image" Target="../media/image7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jpe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10" Type="http://schemas.openxmlformats.org/officeDocument/2006/relationships/image" Target="../media/image92.png"/><Relationship Id="rId4" Type="http://schemas.openxmlformats.org/officeDocument/2006/relationships/image" Target="../media/image86.gif"/><Relationship Id="rId9" Type="http://schemas.openxmlformats.org/officeDocument/2006/relationships/image" Target="../media/image9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13" Type="http://schemas.openxmlformats.org/officeDocument/2006/relationships/image" Target="../media/image86.gif"/><Relationship Id="rId3" Type="http://schemas.openxmlformats.org/officeDocument/2006/relationships/image" Target="../media/image96.jpeg"/><Relationship Id="rId7" Type="http://schemas.openxmlformats.org/officeDocument/2006/relationships/image" Target="../media/image100.emf"/><Relationship Id="rId12" Type="http://schemas.openxmlformats.org/officeDocument/2006/relationships/image" Target="../media/image108.png"/><Relationship Id="rId17" Type="http://schemas.openxmlformats.org/officeDocument/2006/relationships/image" Target="../media/image102.gif"/><Relationship Id="rId2" Type="http://schemas.openxmlformats.org/officeDocument/2006/relationships/image" Target="../media/image95.jpeg"/><Relationship Id="rId16" Type="http://schemas.openxmlformats.org/officeDocument/2006/relationships/image" Target="../media/image8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9.emf"/><Relationship Id="rId11" Type="http://schemas.openxmlformats.org/officeDocument/2006/relationships/image" Target="../media/image107.png"/><Relationship Id="rId5" Type="http://schemas.openxmlformats.org/officeDocument/2006/relationships/image" Target="../media/image98.emf"/><Relationship Id="rId15" Type="http://schemas.openxmlformats.org/officeDocument/2006/relationships/image" Target="../media/image88.jpeg"/><Relationship Id="rId10" Type="http://schemas.openxmlformats.org/officeDocument/2006/relationships/image" Target="../media/image106.png"/><Relationship Id="rId4" Type="http://schemas.openxmlformats.org/officeDocument/2006/relationships/image" Target="../media/image97.jpeg"/><Relationship Id="rId9" Type="http://schemas.openxmlformats.org/officeDocument/2006/relationships/image" Target="../media/image105.png"/><Relationship Id="rId14" Type="http://schemas.openxmlformats.org/officeDocument/2006/relationships/image" Target="../media/image87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gif"/><Relationship Id="rId3" Type="http://schemas.openxmlformats.org/officeDocument/2006/relationships/image" Target="../media/image104.jpeg"/><Relationship Id="rId7" Type="http://schemas.openxmlformats.org/officeDocument/2006/relationships/image" Target="../media/image108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10" Type="http://schemas.openxmlformats.org/officeDocument/2006/relationships/image" Target="../media/image110.png"/><Relationship Id="rId4" Type="http://schemas.openxmlformats.org/officeDocument/2006/relationships/image" Target="../media/image105.jpeg"/><Relationship Id="rId9" Type="http://schemas.openxmlformats.org/officeDocument/2006/relationships/image" Target="../media/image10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3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809" y="391888"/>
            <a:ext cx="7910967" cy="3186782"/>
          </a:xfrm>
        </p:spPr>
        <p:txBody>
          <a:bodyPr/>
          <a:lstStyle/>
          <a:p>
            <a:r>
              <a:rPr lang="en-GB" sz="3200" dirty="0" smtClean="0"/>
              <a:t>CERN Summer Students Lecture</a:t>
            </a:r>
            <a:r>
              <a:rPr lang="en-GB" sz="3600" dirty="0"/>
              <a:t/>
            </a:r>
            <a:br>
              <a:rPr lang="en-GB" sz="3600" dirty="0"/>
            </a:b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en-GB" sz="2800" dirty="0" smtClean="0"/>
              <a:t>RF </a:t>
            </a:r>
            <a:r>
              <a:rPr lang="en-GB" sz="2800" dirty="0"/>
              <a:t>systems for the LHC upgrade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2376" y="3685031"/>
            <a:ext cx="7772400" cy="99582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Erk Jensen/CERN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Beams Department</a:t>
            </a:r>
            <a:br>
              <a:rPr lang="en-GB" dirty="0" smtClean="0"/>
            </a:br>
            <a:r>
              <a:rPr lang="en-GB" dirty="0" smtClean="0"/>
              <a:t>Radio Frequency Group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minimal RF system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90576" y="4356158"/>
            <a:ext cx="7562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The frequency has to be controlled to follow the magnetic field such that the beam remains in the centre of the vacuum chamber.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The voltage has to be controlled to allow for capture at injection, a correct bucket area during acceleration, matching before ejection; phase may have to be controlled for transition crossing and for synchronisation before ejection.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 rotWithShape="1">
          <a:blip r:embed="rId2" cstate="print"/>
          <a:srcRect t="7227" b="9489"/>
          <a:stretch/>
        </p:blipFill>
        <p:spPr bwMode="auto">
          <a:xfrm>
            <a:off x="790575" y="984739"/>
            <a:ext cx="7562850" cy="337142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1571604" y="1285860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Low-level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285860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High-Power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0576" y="2986087"/>
            <a:ext cx="1233096" cy="1200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083633" y="2998033"/>
            <a:ext cx="1356610" cy="11842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40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3" cstate="print"/>
          <a:srcRect t="11224" b="9569"/>
          <a:stretch/>
        </p:blipFill>
        <p:spPr bwMode="auto">
          <a:xfrm>
            <a:off x="790575" y="1146517"/>
            <a:ext cx="7562850" cy="320640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Adding a fast (direct) feedback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571604" y="1285860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Low-level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0" y="1285860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High-Power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0574" y="4362166"/>
            <a:ext cx="75628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Compares actual RF voltage and phase with desired and corrects. 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Rapidity limited by total group delay (path lengths) (some 100 ns).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Unstable if </a:t>
            </a:r>
            <a:r>
              <a:rPr lang="en-GB" sz="1600" i="1" dirty="0" smtClean="0">
                <a:latin typeface="+mn-lt"/>
              </a:rPr>
              <a:t>loop gain </a:t>
            </a:r>
            <a:r>
              <a:rPr lang="en-GB" sz="1600" dirty="0" smtClean="0">
                <a:latin typeface="+mn-lt"/>
              </a:rPr>
              <a:t>=1 with total phase shift 180 ° – design requires to stay away from this point (stability margin)!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The group delay limits the </a:t>
            </a:r>
            <a:r>
              <a:rPr lang="en-GB" sz="1600" i="1" dirty="0" err="1" smtClean="0">
                <a:latin typeface="+mn-lt"/>
              </a:rPr>
              <a:t>gain·bandwidth</a:t>
            </a:r>
            <a:r>
              <a:rPr lang="en-GB" sz="1600" dirty="0" smtClean="0">
                <a:latin typeface="+mn-lt"/>
              </a:rPr>
              <a:t> product.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Works also to keep voltage at zero for strong beam loading, i.e. it reduces the beam impedance.</a:t>
            </a: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7327147"/>
              </p:ext>
            </p:extLst>
          </p:nvPr>
        </p:nvGraphicFramePr>
        <p:xfrm>
          <a:off x="5214942" y="3531436"/>
          <a:ext cx="571504" cy="351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830" name="Equation" r:id="rId4" imgW="330120" imgH="203040" progId="Equation.3">
                  <p:embed/>
                </p:oleObj>
              </mc:Choice>
              <mc:Fallback>
                <p:oleObj name="Equation" r:id="rId4" imgW="33012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42" y="3531436"/>
                        <a:ext cx="571504" cy="35169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7850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1-turn delay feedback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323850" y="928670"/>
            <a:ext cx="8229600" cy="5401792"/>
          </a:xfrm>
          <a:prstGeom prst="rect">
            <a:avLst/>
          </a:prstGeom>
        </p:spPr>
        <p:txBody>
          <a:bodyPr>
            <a:noAutofit/>
          </a:bodyPr>
          <a:lstStyle>
            <a:lvl1pPr marL="265176" indent="-265176" algn="l" rtl="0" eaLnBrk="1" latinLnBrk="0" hangingPunct="1">
              <a:spcBef>
                <a:spcPts val="25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548640" indent="-201168" algn="l" rtl="0" eaLnBrk="1" latinLnBrk="0" hangingPunct="1">
              <a:spcBef>
                <a:spcPts val="250"/>
              </a:spcBef>
              <a:buClr>
                <a:schemeClr val="accent1"/>
              </a:buClr>
              <a:buSzPct val="100000"/>
              <a:buFont typeface="Verdana"/>
              <a:buChar char="◦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86384" indent="-182880" algn="l" rtl="0" eaLnBrk="1" latinLnBrk="0" hangingPunct="1">
              <a:spcBef>
                <a:spcPts val="250"/>
              </a:spcBef>
              <a:buClr>
                <a:schemeClr val="accent2">
                  <a:tint val="85000"/>
                  <a:satMod val="285000"/>
                </a:schemeClr>
              </a:buClr>
              <a:buSzPct val="100000"/>
              <a:buFont typeface="Wingdings 2"/>
              <a:buChar char="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4128" indent="-182880" algn="l" rtl="0" eaLnBrk="1" latinLnBrk="0" hangingPunct="1">
              <a:spcBef>
                <a:spcPts val="230"/>
              </a:spcBef>
              <a:buClr>
                <a:schemeClr val="accent2">
                  <a:tint val="85000"/>
                  <a:satMod val="285000"/>
                </a:schemeClr>
              </a:buClr>
              <a:buSzPct val="112000"/>
              <a:buFont typeface="Verdana"/>
              <a:buChar char="◦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90472" indent="-182880" algn="l" rtl="0" eaLnBrk="1" latinLnBrk="0" hangingPunct="1">
              <a:spcBef>
                <a:spcPts val="250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7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00784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spcBef>
                <a:spcPts val="257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Verdana"/>
              <a:buChar char="◦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48840" indent="-182880" algn="l" rtl="0" eaLnBrk="1" latinLnBrk="0" hangingPunct="1">
              <a:spcBef>
                <a:spcPts val="255"/>
              </a:spcBef>
              <a:buClr>
                <a:schemeClr val="accent3">
                  <a:tint val="85000"/>
                  <a:satMod val="275000"/>
                </a:schemeClr>
              </a:buClr>
              <a:buSzPct val="100000"/>
              <a:buFont typeface="Wingdings 2"/>
              <a:buChar char="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GB" sz="1800" dirty="0" smtClean="0"/>
              <a:t>The speed of the “fast RF feedback” is limited by the group delay – this is typically a significant fraction of the revolution period.</a:t>
            </a:r>
          </a:p>
          <a:p>
            <a:pPr>
              <a:defRPr/>
            </a:pPr>
            <a:r>
              <a:rPr lang="en-GB" sz="1800" dirty="0" smtClean="0"/>
              <a:t>How to lower the impedance over many harmonics of the revolution frequency?</a:t>
            </a:r>
          </a:p>
          <a:p>
            <a:pPr>
              <a:defRPr/>
            </a:pPr>
            <a:r>
              <a:rPr lang="en-GB" sz="1800" dirty="0" smtClean="0"/>
              <a:t>The beam spectrum is limited</a:t>
            </a:r>
            <a:br>
              <a:rPr lang="en-GB" sz="1800" dirty="0" smtClean="0"/>
            </a:br>
            <a:r>
              <a:rPr lang="en-GB" sz="1800" dirty="0" smtClean="0"/>
              <a:t>to</a:t>
            </a:r>
            <a:r>
              <a:rPr lang="en-GB" sz="1800" dirty="0"/>
              <a:t> </a:t>
            </a:r>
            <a:r>
              <a:rPr lang="en-GB" sz="1800" dirty="0" smtClean="0"/>
              <a:t>relatively narrow bands</a:t>
            </a:r>
            <a:br>
              <a:rPr lang="en-GB" sz="1800" dirty="0" smtClean="0"/>
            </a:br>
            <a:r>
              <a:rPr lang="en-GB" sz="1800" dirty="0" smtClean="0"/>
              <a:t>around the multiples of the </a:t>
            </a:r>
            <a:br>
              <a:rPr lang="en-GB" sz="1800" dirty="0" smtClean="0"/>
            </a:br>
            <a:r>
              <a:rPr lang="en-GB" sz="1800" dirty="0" smtClean="0"/>
              <a:t>revolution</a:t>
            </a:r>
            <a:r>
              <a:rPr lang="en-GB" sz="1800" dirty="0"/>
              <a:t> </a:t>
            </a:r>
            <a:r>
              <a:rPr lang="en-GB" sz="1800" dirty="0" smtClean="0"/>
              <a:t>frequency.</a:t>
            </a:r>
          </a:p>
          <a:p>
            <a:pPr>
              <a:defRPr/>
            </a:pPr>
            <a:r>
              <a:rPr lang="en-GB" sz="1800" dirty="0" smtClean="0"/>
              <a:t>Only in these narrow bands </a:t>
            </a:r>
            <a:br>
              <a:rPr lang="en-GB" sz="1800" dirty="0" smtClean="0"/>
            </a:br>
            <a:r>
              <a:rPr lang="en-GB" sz="1800" dirty="0" smtClean="0"/>
              <a:t>the</a:t>
            </a:r>
            <a:r>
              <a:rPr lang="en-GB" sz="1800" dirty="0"/>
              <a:t> </a:t>
            </a:r>
            <a:r>
              <a:rPr lang="en-GB" sz="1800" dirty="0" smtClean="0"/>
              <a:t>loop gain must be high!</a:t>
            </a:r>
          </a:p>
          <a:p>
            <a:pPr>
              <a:defRPr/>
            </a:pPr>
            <a:r>
              <a:rPr lang="en-GB" sz="1800" dirty="0" smtClean="0"/>
              <a:t>Install a comb filter! … and </a:t>
            </a:r>
            <a:br>
              <a:rPr lang="en-GB" sz="1800" dirty="0" smtClean="0"/>
            </a:br>
            <a:r>
              <a:rPr lang="en-GB" sz="1800" dirty="0" smtClean="0"/>
              <a:t>extend</a:t>
            </a:r>
            <a:r>
              <a:rPr lang="en-GB" sz="1800" dirty="0"/>
              <a:t> </a:t>
            </a:r>
            <a:r>
              <a:rPr lang="en-GB" sz="1800" dirty="0" smtClean="0"/>
              <a:t>the group delay to exactly </a:t>
            </a:r>
            <a:br>
              <a:rPr lang="en-GB" sz="1800" dirty="0" smtClean="0"/>
            </a:br>
            <a:r>
              <a:rPr lang="en-GB" sz="1800" dirty="0" smtClean="0"/>
              <a:t>one turn – in this case the loop will </a:t>
            </a:r>
            <a:br>
              <a:rPr lang="en-GB" sz="1800" dirty="0" smtClean="0"/>
            </a:br>
            <a:r>
              <a:rPr lang="en-GB" sz="1800" dirty="0" smtClean="0"/>
              <a:t>have the desired effect and remain </a:t>
            </a:r>
            <a:br>
              <a:rPr lang="en-GB" sz="1800" dirty="0" smtClean="0"/>
            </a:br>
            <a:r>
              <a:rPr lang="en-GB" sz="1800" dirty="0" smtClean="0"/>
              <a:t>stable.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379126" y="1984636"/>
            <a:ext cx="4286279" cy="1785950"/>
            <a:chOff x="4533871" y="2357430"/>
            <a:chExt cx="4286279" cy="1785950"/>
          </a:xfrm>
        </p:grpSpPr>
        <p:sp>
          <p:nvSpPr>
            <p:cNvPr id="16" name="Rectangle 15"/>
            <p:cNvSpPr/>
            <p:nvPr/>
          </p:nvSpPr>
          <p:spPr>
            <a:xfrm>
              <a:off x="4533871" y="2357430"/>
              <a:ext cx="4286279" cy="1785950"/>
            </a:xfrm>
            <a:prstGeom prst="rect">
              <a:avLst/>
            </a:prstGeom>
            <a:effectLst>
              <a:outerShdw blurRad="95000" algn="tl" rotWithShape="0">
                <a:srgbClr val="000000">
                  <a:alpha val="50000"/>
                </a:srgbClr>
              </a:outerShdw>
              <a:softEdge rad="635000"/>
            </a:effectLst>
          </p:spPr>
          <p:style>
            <a:lnRef idx="0">
              <a:schemeClr val="accent1"/>
            </a:lnRef>
            <a:fillRef idx="1001">
              <a:schemeClr val="lt2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1433" y="2518594"/>
              <a:ext cx="3903548" cy="1443027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5525" y="4264730"/>
            <a:ext cx="3214710" cy="174307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13212" y="1991911"/>
            <a:ext cx="15905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beam spectrum</a:t>
            </a:r>
          </a:p>
        </p:txBody>
      </p:sp>
    </p:spTree>
    <p:extLst>
      <p:ext uri="{BB962C8B-B14F-4D97-AF65-F5344CB8AC3E}">
        <p14:creationId xmlns:p14="http://schemas.microsoft.com/office/powerpoint/2010/main" val="362166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 amplitude control (AVC)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/>
          <a:srcRect t="7372" b="9570"/>
          <a:stretch/>
        </p:blipFill>
        <p:spPr bwMode="auto">
          <a:xfrm>
            <a:off x="790575" y="990600"/>
            <a:ext cx="7562850" cy="336232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71604" y="1285860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Low-level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1285860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High-Power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6098" y="4542337"/>
            <a:ext cx="7917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Compares the detected cavity voltage to the voltage program. The error signal serves to correct the amplitude</a:t>
            </a:r>
          </a:p>
        </p:txBody>
      </p:sp>
    </p:spTree>
    <p:extLst>
      <p:ext uri="{BB962C8B-B14F-4D97-AF65-F5344CB8AC3E}">
        <p14:creationId xmlns:p14="http://schemas.microsoft.com/office/powerpoint/2010/main" val="230768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phase loop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14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436098" y="4781772"/>
            <a:ext cx="506634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Longitudinal motion:                                         </a:t>
            </a:r>
          </a:p>
          <a:p>
            <a:pPr marL="360363" indent="-360363">
              <a:buFont typeface="Arial" pitchFamily="34" charset="0"/>
              <a:buChar char="•"/>
            </a:pPr>
            <a:r>
              <a:rPr lang="en-GB" sz="1600" dirty="0" smtClean="0">
                <a:latin typeface="+mn-lt"/>
              </a:rPr>
              <a:t>Loop amplifier transfer </a:t>
            </a:r>
            <a:br>
              <a:rPr lang="en-GB" sz="16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function designed to damp synchrotron oscillation. </a:t>
            </a:r>
            <a:br>
              <a:rPr lang="en-GB" sz="16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Modified equation:</a:t>
            </a: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105632"/>
              </p:ext>
            </p:extLst>
          </p:nvPr>
        </p:nvGraphicFramePr>
        <p:xfrm>
          <a:off x="2914288" y="5633691"/>
          <a:ext cx="28765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7" name="Equation" r:id="rId3" imgW="2057400" imgH="419040" progId="Equation.3">
                  <p:embed/>
                </p:oleObj>
              </mc:Choice>
              <mc:Fallback>
                <p:oleObj name="Equation" r:id="rId3" imgW="20574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lum bright="-10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4288" y="5633691"/>
                        <a:ext cx="287655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 descr="synchrotron_os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3804" y="4747412"/>
            <a:ext cx="2857521" cy="1646103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6532050" y="5536259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960283" y="553149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 cstate="print"/>
          <a:srcRect t="7373"/>
          <a:stretch/>
        </p:blipFill>
        <p:spPr bwMode="auto">
          <a:xfrm>
            <a:off x="790575" y="990600"/>
            <a:ext cx="7562850" cy="37496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571604" y="1285860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Low-level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1285860"/>
            <a:ext cx="1895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High-Power RF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3298106"/>
              </p:ext>
            </p:extLst>
          </p:nvPr>
        </p:nvGraphicFramePr>
        <p:xfrm>
          <a:off x="3168636" y="4655594"/>
          <a:ext cx="1954212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8" name="Equation" r:id="rId7" imgW="1396800" imgH="419040" progId="Equation.3">
                  <p:embed/>
                </p:oleObj>
              </mc:Choice>
              <mc:Fallback>
                <p:oleObj name="Equation" r:id="rId7" imgW="13968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lum bright="-100000"/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68636" y="4655594"/>
                        <a:ext cx="1954212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0756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22222E-6 7.40741E-7 C 0.00798 7.40741E-7 0.01475 0.00463 0.01475 0.01042 C 0.01475 0.0162 0.00798 0.02106 2.22222E-6 0.02106 C -0.00816 0.02106 -0.01476 0.0162 -0.01476 0.01042 C -0.01476 0.00463 -0.00816 7.40741E-7 2.22222E-6 7.40741E-7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2.22222E-6 7.40741E-7 C 0.00798 7.40741E-7 0.01475 0.00463 0.01475 0.01042 C 0.01475 0.0162 0.00798 0.02106 2.22222E-6 0.02106 C -0.00816 0.02106 -0.01476 0.0162 -0.01476 0.01042 C -0.01476 0.00463 -0.00816 7.40741E-7 2.22222E-6 7.40741E-7 Z " pathEditMode="relative" rAng="0" ptsTypes="fffff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path" presetSubtype="0" repeatCount="indefinite" fill="hold" nodeType="withEffect">
                                  <p:stCondLst>
                                    <p:cond delay="2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2.77778E-6 2.22222E-6 C 0.00556 2.22222E-6 0.01042 0.00208 0.01042 0.00509 C 0.01042 0.00787 0.00556 0.01041 -2.77778E-6 0.01041 C -0.00573 0.01041 -0.00989 0.00787 -0.00989 0.00509 C -0.00989 0.00208 -0.00573 2.22222E-6 -2.77778E-6 2.22222E-6 Z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RF System (1/2)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15</a:t>
            </a:fld>
            <a:endParaRPr kumimoji="0" lang="en-US"/>
          </a:p>
        </p:txBody>
      </p:sp>
      <p:pic>
        <p:nvPicPr>
          <p:cNvPr id="6" name="Picture 5" descr="LHC LLRF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2" y="890199"/>
            <a:ext cx="7572428" cy="545508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521266" y="5970580"/>
            <a:ext cx="17155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+mn-lt"/>
              </a:rPr>
              <a:t>P. Baudrenghien et al</a:t>
            </a:r>
            <a:endParaRPr lang="en-GB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2238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RF System (2/2)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16</a:t>
            </a:fld>
            <a:endParaRPr kumimoji="0" lang="en-US"/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207" y="903749"/>
            <a:ext cx="6764593" cy="50734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07756" y="6000169"/>
            <a:ext cx="24176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 smtClean="0">
                <a:latin typeface="+mn-lt"/>
              </a:rPr>
              <a:t>From: LHC Project Report 1172</a:t>
            </a:r>
            <a:endParaRPr lang="en-GB" sz="11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87207" y="6007426"/>
            <a:ext cx="4423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One Rack contains 1 complete cavity controller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767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LHC SC RF, 4 cavity module, 400 MHz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17</a:t>
            </a:fld>
            <a:endParaRPr lang="en-GB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86" y="1087550"/>
            <a:ext cx="8180318" cy="342114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10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1" name="Picture 7" descr="LHC cavity 0101021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5086" y="975922"/>
            <a:ext cx="7953828" cy="4906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LHC SC RF, 4 cavity module, 400 MHz</a:t>
            </a:r>
            <a:endParaRPr lang="en-GB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320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LHC 400 MHz Cavities in the tunnel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19</a:t>
            </a:fld>
            <a:endParaRPr kumimoji="0" lang="en-US"/>
          </a:p>
        </p:txBody>
      </p:sp>
      <p:pic>
        <p:nvPicPr>
          <p:cNvPr id="72706" name="Picture 2" descr="C:\Users\jensene\Downloads\0712013_05-A4-at-144-d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858" y="849168"/>
            <a:ext cx="7071370" cy="530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297680" y="5373859"/>
            <a:ext cx="38545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  <a:latin typeface="+mn-lt"/>
              </a:rPr>
              <a:t>2 cryomodules (x 4 cavities) left of IR4 </a:t>
            </a:r>
          </a:p>
          <a:p>
            <a:r>
              <a:rPr lang="en-GB" dirty="0" smtClean="0">
                <a:solidFill>
                  <a:srgbClr val="FFFF00"/>
                </a:solidFill>
                <a:latin typeface="+mn-lt"/>
              </a:rPr>
              <a:t>(similar right of IR4)</a:t>
            </a:r>
          </a:p>
          <a:p>
            <a:r>
              <a:rPr lang="en-GB" dirty="0" smtClean="0">
                <a:solidFill>
                  <a:srgbClr val="FFFF00"/>
                </a:solidFill>
                <a:latin typeface="+mn-lt"/>
              </a:rPr>
              <a:t>8 cavities per beam</a:t>
            </a:r>
            <a:endParaRPr lang="en-GB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224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41338" y="849313"/>
            <a:ext cx="8081962" cy="5370058"/>
          </a:xfrm>
        </p:spPr>
        <p:txBody>
          <a:bodyPr>
            <a:normAutofit fontScale="85000" lnSpcReduction="20000"/>
          </a:bodyPr>
          <a:lstStyle/>
          <a:p>
            <a:r>
              <a:rPr lang="en-GB" sz="2000" dirty="0" smtClean="0"/>
              <a:t>This will include the existing RF system …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… and loads of general reminders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I limit myself to the LHC, but upgrades will be implemented also to the LHC injector chain.</a:t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Reminders:</a:t>
            </a:r>
          </a:p>
          <a:p>
            <a:pPr lvl="1"/>
            <a:r>
              <a:rPr lang="en-GB" sz="1900" dirty="0" smtClean="0"/>
              <a:t>Synchrotron beam dynamics</a:t>
            </a:r>
          </a:p>
          <a:p>
            <a:pPr lvl="1"/>
            <a:r>
              <a:rPr lang="en-GB" sz="1900" dirty="0" smtClean="0"/>
              <a:t>Impedance</a:t>
            </a:r>
          </a:p>
          <a:p>
            <a:pPr lvl="1"/>
            <a:r>
              <a:rPr lang="en-GB" sz="1900" dirty="0" smtClean="0"/>
              <a:t>Stability limit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The LHC RF systems </a:t>
            </a:r>
          </a:p>
          <a:p>
            <a:pPr lvl="1"/>
            <a:r>
              <a:rPr lang="en-GB" sz="1900" dirty="0" smtClean="0"/>
              <a:t>Acceleration system</a:t>
            </a:r>
          </a:p>
          <a:p>
            <a:pPr lvl="1"/>
            <a:r>
              <a:rPr lang="en-GB" sz="1900" dirty="0" smtClean="0"/>
              <a:t>Transverse damper</a:t>
            </a: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r>
              <a:rPr lang="en-GB" sz="2000" dirty="0" smtClean="0"/>
              <a:t>The LHC Upgrade</a:t>
            </a:r>
          </a:p>
          <a:p>
            <a:pPr lvl="1"/>
            <a:r>
              <a:rPr lang="en-GB" sz="1900" dirty="0" smtClean="0"/>
              <a:t>Crab cavity system </a:t>
            </a:r>
          </a:p>
          <a:p>
            <a:pPr marL="347472" lvl="1" indent="0">
              <a:buNone/>
            </a:pPr>
            <a:endParaRPr lang="en-GB" sz="1900" dirty="0" smtClean="0"/>
          </a:p>
          <a:p>
            <a:pPr marL="0" indent="0">
              <a:buNone/>
            </a:pPr>
            <a:endParaRPr lang="en-GB" sz="2200" dirty="0" smtClean="0"/>
          </a:p>
          <a:p>
            <a:pPr marL="64008" indent="0" algn="ctr">
              <a:buNone/>
            </a:pPr>
            <a:r>
              <a:rPr lang="en-GB" sz="2200" dirty="0" smtClean="0"/>
              <a:t>N.B.: I’m oversimplifying and not rigorous!</a:t>
            </a:r>
            <a:endParaRPr lang="en-GB" sz="2200" dirty="0"/>
          </a:p>
          <a:p>
            <a:pPr marL="64008" indent="0" algn="ctr">
              <a:buNone/>
            </a:pPr>
            <a:r>
              <a:rPr lang="en-GB" sz="2200" dirty="0" smtClean="0"/>
              <a:t>Those experts among you: forgive me – I’ll try to reach the others. </a:t>
            </a:r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 smtClean="0"/>
          </a:p>
          <a:p>
            <a:pPr lvl="1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3437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Klystron principle</a:t>
            </a:r>
            <a:endParaRPr lang="en-US"/>
          </a:p>
        </p:txBody>
      </p:sp>
      <p:pic>
        <p:nvPicPr>
          <p:cNvPr id="542730" name="Picture 10" descr="klystron princip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525" y="998114"/>
            <a:ext cx="5632450" cy="5254625"/>
          </a:xfrm>
          <a:prstGeom prst="rect">
            <a:avLst/>
          </a:prstGeom>
          <a:noFill/>
        </p:spPr>
      </p:pic>
      <p:pic>
        <p:nvPicPr>
          <p:cNvPr id="542731" name="Picture 11" descr="EMSYSMovi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9388" y="1415205"/>
            <a:ext cx="3466017" cy="2643276"/>
          </a:xfrm>
          <a:prstGeom prst="rect">
            <a:avLst/>
          </a:prstGeom>
          <a:noFill/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20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315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LHC RF power: klystrons</a:t>
            </a:r>
            <a:endParaRPr lang="en-US" dirty="0"/>
          </a:p>
        </p:txBody>
      </p:sp>
      <p:pic>
        <p:nvPicPr>
          <p:cNvPr id="545797" name="Picture 5" descr="LHC klystr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525" y="942975"/>
            <a:ext cx="2673350" cy="5327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45802" name="Text Box 10"/>
          <p:cNvSpPr txBox="1">
            <a:spLocks noChangeArrowheads="1"/>
          </p:cNvSpPr>
          <p:nvPr/>
        </p:nvSpPr>
        <p:spPr bwMode="auto">
          <a:xfrm>
            <a:off x="3349723" y="942975"/>
            <a:ext cx="3558410" cy="1815882"/>
          </a:xfrm>
          <a:prstGeom prst="rect">
            <a:avLst/>
          </a:prstGeom>
          <a:noFill/>
          <a:ln w="12700" algn="ctr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dirty="0">
                <a:latin typeface="+mn-lt"/>
              </a:rPr>
              <a:t>CERN </a:t>
            </a:r>
            <a:r>
              <a:rPr lang="en-GB" sz="1600" dirty="0" smtClean="0">
                <a:latin typeface="+mn-lt"/>
              </a:rPr>
              <a:t>LHC klystron:</a:t>
            </a:r>
            <a:endParaRPr lang="en-GB" sz="1600" dirty="0">
              <a:latin typeface="+mn-lt"/>
            </a:endParaRPr>
          </a:p>
          <a:p>
            <a:pPr lvl="0"/>
            <a:r>
              <a:rPr lang="en-GB" sz="1600" dirty="0">
                <a:solidFill>
                  <a:prstClr val="black"/>
                </a:solidFill>
                <a:latin typeface="Verdana"/>
              </a:rPr>
              <a:t>(58 kV, 9.3 A)</a:t>
            </a:r>
          </a:p>
          <a:p>
            <a:r>
              <a:rPr lang="en-GB" sz="1600" dirty="0" smtClean="0">
                <a:latin typeface="+mn-lt"/>
              </a:rPr>
              <a:t>400 MHz, 300 kW CW RF, </a:t>
            </a:r>
          </a:p>
          <a:p>
            <a:r>
              <a:rPr lang="en-GB" sz="1600" dirty="0" smtClean="0">
                <a:latin typeface="+mn-lt"/>
              </a:rPr>
              <a:t>Efficiency 62 %.</a:t>
            </a:r>
          </a:p>
          <a:p>
            <a:endParaRPr lang="en-GB" sz="1600" dirty="0" smtClean="0">
              <a:latin typeface="+mn-lt"/>
            </a:endParaRPr>
          </a:p>
          <a:p>
            <a:r>
              <a:rPr lang="en-GB" sz="1600" dirty="0" smtClean="0">
                <a:latin typeface="+mn-lt"/>
              </a:rPr>
              <a:t>One klystron feeds 1 cavity to </a:t>
            </a:r>
            <a:br>
              <a:rPr lang="en-GB" sz="1600" dirty="0" smtClean="0">
                <a:latin typeface="+mn-lt"/>
              </a:rPr>
            </a:br>
            <a:r>
              <a:rPr lang="en-GB" sz="1600" dirty="0" smtClean="0">
                <a:latin typeface="+mn-lt"/>
              </a:rPr>
              <a:t>reach 2 MV accelerating voltage.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B1635-7AB6-4A02-8F63-2344453D2D8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9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3426" y="329184"/>
            <a:ext cx="8341979" cy="519984"/>
          </a:xfrm>
        </p:spPr>
        <p:txBody>
          <a:bodyPr/>
          <a:lstStyle/>
          <a:p>
            <a:r>
              <a:rPr lang="en-GB" sz="2000" dirty="0" smtClean="0"/>
              <a:t>Cavern UX45: LHC Power station, 16 klystrons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22</a:t>
            </a:fld>
            <a:endParaRPr kumimoji="0" lang="en-US"/>
          </a:p>
        </p:txBody>
      </p:sp>
      <p:pic>
        <p:nvPicPr>
          <p:cNvPr id="73730" name="Picture 2" descr="G:\Workspaces\j\jensen_workspace\IVEC09\DSC0358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77"/>
          <a:stretch/>
        </p:blipFill>
        <p:spPr bwMode="auto">
          <a:xfrm>
            <a:off x="628204" y="972457"/>
            <a:ext cx="7912130" cy="5270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20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Transverse Damper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23</a:t>
            </a:fld>
            <a:endParaRPr kumimoji="0" lang="en-US"/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25" y="973936"/>
            <a:ext cx="4557486" cy="2158809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5942" y="3132745"/>
            <a:ext cx="4557487" cy="31764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16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damper system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 smtClean="0"/>
              <a:t>Purpose: </a:t>
            </a:r>
          </a:p>
          <a:p>
            <a:pPr lvl="1"/>
            <a:r>
              <a:rPr lang="en-GB" dirty="0" smtClean="0"/>
              <a:t>To damp transverse injection errors, </a:t>
            </a:r>
          </a:p>
          <a:p>
            <a:pPr lvl="1"/>
            <a:r>
              <a:rPr lang="en-GB" dirty="0" smtClean="0"/>
              <a:t>to create a clean gap for injection and abort</a:t>
            </a:r>
          </a:p>
          <a:p>
            <a:pPr lvl="1"/>
            <a:r>
              <a:rPr lang="en-GB" dirty="0" smtClean="0"/>
              <a:t>to keep beam stable transversely.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sz="1800" dirty="0" smtClean="0"/>
              <a:t>Maybe in the future to counteract e-cloud…</a:t>
            </a:r>
            <a:endParaRPr lang="en-GB" sz="1800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5714" y="2769061"/>
            <a:ext cx="5445914" cy="2949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\\cern.ch\dfs\Users\d\dvaluch\Documents\MyDocs\Abort gap cleaning\beam entering abort gap and being cleaned.png"/>
          <p:cNvPicPr/>
          <p:nvPr/>
        </p:nvPicPr>
        <p:blipFill rotWithShape="1">
          <a:blip r:embed="rId3" cstate="print"/>
          <a:srcRect l="2404" t="12127" r="2884"/>
          <a:stretch/>
        </p:blipFill>
        <p:spPr bwMode="auto">
          <a:xfrm>
            <a:off x="6662057" y="2769060"/>
            <a:ext cx="1868624" cy="33194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12317" y="6088519"/>
            <a:ext cx="15183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100" dirty="0" smtClean="0">
                <a:latin typeface="+mn-lt"/>
              </a:rPr>
              <a:t>Abort gap cleaning</a:t>
            </a:r>
            <a:endParaRPr lang="en-GB" sz="11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01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“e-cloud” – limiting the beam current</a:t>
            </a:r>
            <a:endParaRPr lang="en-GB" sz="28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E3DED1">
                    <a:shade val="50000"/>
                  </a:srgbClr>
                </a:solidFill>
              </a:rPr>
              <a:t>25 July 2014</a:t>
            </a:r>
            <a:endParaRPr 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974DF9-AD47-4691-BA21-BBFCE3637A9A}" type="slidenum">
              <a:rPr lang="en-US" smtClean="0">
                <a:solidFill>
                  <a:srgbClr val="E3DED1">
                    <a:shade val="50000"/>
                  </a:srgbClr>
                </a:solidFill>
              </a:rPr>
              <a:pPr/>
              <a:t>25</a:t>
            </a:fld>
            <a:endParaRPr 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olidFill>
                  <a:srgbClr val="E3DED1">
                    <a:shade val="50000"/>
                  </a:srgbClr>
                </a:solidFill>
              </a:rPr>
              <a:t>CERN Summer Student Lectures 2014 - E. Jensen: RF Systems for the LHC Upgrade</a:t>
            </a:r>
            <a:endParaRPr 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541338" y="2855742"/>
            <a:ext cx="8081962" cy="3418450"/>
          </a:xfrm>
        </p:spPr>
        <p:txBody>
          <a:bodyPr>
            <a:normAutofit fontScale="92500" lnSpcReduction="10000"/>
          </a:bodyPr>
          <a:lstStyle/>
          <a:p>
            <a:r>
              <a:rPr lang="en-GB" sz="1600" dirty="0" smtClean="0"/>
              <a:t>A passing proton bunch (red) attracts electrons (blue )present in the beam pipe and accelerates them towards the opposite side of the beam chamber. </a:t>
            </a:r>
          </a:p>
          <a:p>
            <a:r>
              <a:rPr lang="en-GB" sz="1600" dirty="0" smtClean="0"/>
              <a:t>Hitting the surface results in the emission of secondary electrons – depending on the secondary emission yield (SEY) and the energy of the impacting electrons potentially more than the impacting primary electrons.</a:t>
            </a:r>
          </a:p>
          <a:p>
            <a:r>
              <a:rPr lang="en-GB" sz="1600" dirty="0" smtClean="0"/>
              <a:t>For illustration we assume SEY=2.</a:t>
            </a:r>
          </a:p>
          <a:p>
            <a:r>
              <a:rPr lang="en-GB" sz="1600" dirty="0" smtClean="0"/>
              <a:t>When the next proton bunch passes, the whole repeats itself, but the electron density increases. It will reach a steady state since new emissions are counteracted by the potential of the electron cloud. </a:t>
            </a:r>
          </a:p>
          <a:p>
            <a:r>
              <a:rPr lang="en-GB" sz="1600" dirty="0" smtClean="0"/>
              <a:t>If the distance between proton bunches is similar to the time of flight of the electrons, there will be a resonant effect (similar to </a:t>
            </a:r>
            <a:r>
              <a:rPr lang="en-GB" sz="1600" i="1" dirty="0" smtClean="0"/>
              <a:t>multipacting</a:t>
            </a:r>
            <a:r>
              <a:rPr lang="en-GB" sz="1600" dirty="0" smtClean="0"/>
              <a:t>).</a:t>
            </a:r>
          </a:p>
          <a:p>
            <a:r>
              <a:rPr lang="en-GB" sz="1600" dirty="0" smtClean="0"/>
              <a:t>The interaction of the e-cloud with the proton bunches will deflect them and may – depending on the proton intensity – lead to beam loss. </a:t>
            </a:r>
          </a:p>
          <a:p>
            <a:r>
              <a:rPr lang="en-GB" sz="1600" dirty="0" smtClean="0"/>
              <a:t>This is a serious limitation in the LHC (and the SPS).</a:t>
            </a:r>
            <a:endParaRPr lang="en-GB" sz="16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46517" y="1111348"/>
            <a:ext cx="69424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46517" y="2517775"/>
            <a:ext cx="694240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89912" y="1709218"/>
            <a:ext cx="2215662" cy="168813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4294182" y="1415560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4997653" y="1461280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34" name="Oval 33"/>
          <p:cNvSpPr/>
          <p:nvPr/>
        </p:nvSpPr>
        <p:spPr>
          <a:xfrm>
            <a:off x="4948417" y="2111318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37" name="Oval 36"/>
          <p:cNvSpPr/>
          <p:nvPr/>
        </p:nvSpPr>
        <p:spPr>
          <a:xfrm>
            <a:off x="4374929" y="2042739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4171294" y="1076309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4945016" y="1087739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>
            <a:off x="3992095" y="2481582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>
            <a:off x="4807933" y="2497447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4090567" y="2481582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81787" y="2502210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4274458" y="1071546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4885233" y="1086731"/>
            <a:ext cx="49236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400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407E-6 L 0.76684 -4.0740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0.00254 C -0.00243 0.02384 -0.01372 0.12315 -0.01754 0.1562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" y="79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59259E-6 C -0.00243 -0.02269 -0.0118 -0.10787 -0.01493 -0.1363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-6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139 C -0.00295 0.02662 -0.01371 0.12709 -0.01649 0.152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7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-0.00255 C 0.00295 -0.02685 -0.00347 -0.12454 -0.00503 -0.148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L 0.76684 -4.07407E-6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3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365 0.03425 -0.01719 0.16388 -0.0217 0.2071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103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45 4.44444E-6 C -0.01597 0.03449 -0.01788 0.16365 -0.01857 0.20671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103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7.40741E-7 C -0.00035 0.03472 -0.00677 0.16458 -0.00886 0.2078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104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44444E-6 C -0.00122 0.03449 -0.00591 0.16365 -0.00747 0.20671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10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0.00139 C -0.00052 -0.03473 -0.00278 -0.15996 -0.00348 -0.20162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11111E-6 C -0.00243 -0.03449 -0.01128 -0.16319 -0.01423 -0.2062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" y="-103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3.7037E-6 C -0.00156 -0.03403 -0.00469 -0.16135 -0.00573 -0.20394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102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04 -0.0007 C -0.00382 -0.03519 -0.01406 -0.16505 -0.01754 -0.20834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" y="-104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5" grpId="0" animBg="1"/>
      <p:bldP spid="15" grpId="1" animBg="1"/>
      <p:bldP spid="33" grpId="0" animBg="1"/>
      <p:bldP spid="33" grpId="1" animBg="1"/>
      <p:bldP spid="34" grpId="0" animBg="1"/>
      <p:bldP spid="34" grpId="1" animBg="1"/>
      <p:bldP spid="37" grpId="0" animBg="1"/>
      <p:bldP spid="37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Secondary Emission Yield (SEY)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41338" y="849312"/>
            <a:ext cx="8081962" cy="5537423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Typical behaviour</a:t>
            </a:r>
            <a:br>
              <a:rPr lang="en-GB" sz="2000" dirty="0" smtClean="0"/>
            </a:br>
            <a:r>
              <a:rPr lang="en-GB" sz="2000" dirty="0" smtClean="0"/>
              <a:t>of the SEY as function</a:t>
            </a:r>
            <a:br>
              <a:rPr lang="en-GB" sz="2000" dirty="0" smtClean="0"/>
            </a:br>
            <a:r>
              <a:rPr lang="en-GB" sz="2000" dirty="0" smtClean="0"/>
              <a:t>of the energy of the </a:t>
            </a:r>
            <a:br>
              <a:rPr lang="en-GB" sz="2000" dirty="0" smtClean="0"/>
            </a:br>
            <a:r>
              <a:rPr lang="en-GB" sz="2000" dirty="0" smtClean="0"/>
              <a:t>impacting primary </a:t>
            </a:r>
            <a:br>
              <a:rPr lang="en-GB" sz="2000" dirty="0" smtClean="0"/>
            </a:br>
            <a:r>
              <a:rPr lang="en-GB" sz="2000" dirty="0" smtClean="0"/>
              <a:t>electrons for different</a:t>
            </a:r>
            <a:br>
              <a:rPr lang="en-GB" sz="2000" dirty="0" smtClean="0"/>
            </a:br>
            <a:r>
              <a:rPr lang="en-GB" sz="2000" dirty="0" smtClean="0"/>
              <a:t>conditioning.</a:t>
            </a:r>
            <a:br>
              <a:rPr lang="en-GB" sz="2000" dirty="0" smtClean="0"/>
            </a:br>
            <a:r>
              <a:rPr lang="en-GB" sz="1700" dirty="0" smtClean="0"/>
              <a:t/>
            </a:r>
            <a:br>
              <a:rPr lang="en-GB" sz="1700" dirty="0" smtClean="0"/>
            </a:br>
            <a:r>
              <a:rPr lang="en-GB" sz="1700" dirty="0" smtClean="0"/>
              <a:t/>
            </a:r>
            <a:br>
              <a:rPr lang="en-GB" sz="1700" dirty="0" smtClean="0"/>
            </a:br>
            <a:r>
              <a:rPr lang="en-GB" sz="1700" dirty="0" smtClean="0"/>
              <a:t/>
            </a:r>
            <a:br>
              <a:rPr lang="en-GB" sz="1700" dirty="0" smtClean="0"/>
            </a:br>
            <a:endParaRPr lang="en-GB" sz="2000" dirty="0" smtClean="0"/>
          </a:p>
          <a:p>
            <a:r>
              <a:rPr lang="en-GB" sz="2000" dirty="0" smtClean="0"/>
              <a:t>In order to reduce the adverse effects of e-cloud, one may </a:t>
            </a:r>
          </a:p>
          <a:p>
            <a:pPr lvl="1"/>
            <a:r>
              <a:rPr lang="en-GB" sz="1800" dirty="0" smtClean="0"/>
              <a:t>change the bunch spacing,</a:t>
            </a:r>
          </a:p>
          <a:p>
            <a:pPr lvl="1"/>
            <a:r>
              <a:rPr lang="en-GB" sz="1800" dirty="0" smtClean="0"/>
              <a:t>condition the vacuum chamber surface, e.g. by controlled particle loss (scrubbing – see above diagram), </a:t>
            </a:r>
          </a:p>
          <a:p>
            <a:pPr lvl="1"/>
            <a:r>
              <a:rPr lang="en-GB" sz="1800" dirty="0" smtClean="0"/>
              <a:t>coat the inside of the vacuum chamber (Ti, </a:t>
            </a:r>
            <a:r>
              <a:rPr lang="en-GB" sz="1800" dirty="0" err="1" smtClean="0"/>
              <a:t>TiN</a:t>
            </a:r>
            <a:r>
              <a:rPr lang="en-GB" sz="1800" dirty="0" smtClean="0"/>
              <a:t>, NEG, a-C, ...),</a:t>
            </a:r>
          </a:p>
          <a:p>
            <a:pPr lvl="1"/>
            <a:r>
              <a:rPr lang="en-GB" sz="1800" dirty="0" smtClean="0"/>
              <a:t>change the geometry of surface aspect of the vacuum chamber (longitudinal corrugation or roughen surface),</a:t>
            </a:r>
          </a:p>
          <a:p>
            <a:pPr lvl="1"/>
            <a:r>
              <a:rPr lang="en-GB" sz="1800" dirty="0" smtClean="0"/>
              <a:t>apply additional electric (clearing electrode) or magnetic fields deflect electrons thus destroying the resonance condition,</a:t>
            </a:r>
          </a:p>
          <a:p>
            <a:pPr lvl="1"/>
            <a:r>
              <a:rPr lang="en-GB" sz="1800" dirty="0" smtClean="0"/>
              <a:t>Maybe implement a very fast (wide-band) transverse damper to correct proton trajectories.</a:t>
            </a:r>
          </a:p>
        </p:txBody>
      </p:sp>
      <p:pic>
        <p:nvPicPr>
          <p:cNvPr id="7" name="Picture 6" descr="SEY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79472" y="913511"/>
            <a:ext cx="4439150" cy="246829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Luminosity upgrade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27</a:t>
            </a:fld>
            <a:endParaRPr kumimoji="0" lang="en-US"/>
          </a:p>
        </p:txBody>
      </p:sp>
      <p:pic>
        <p:nvPicPr>
          <p:cNvPr id="6" name="Picture 5" descr="2011-10-04_logoHiLumi561px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25" y="1241441"/>
            <a:ext cx="4149834" cy="200037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708310" y="1608070"/>
            <a:ext cx="3978489" cy="1633742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b="1" kern="120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smtClean="0"/>
              <a:t>Crab Cavities </a:t>
            </a:r>
            <a:br>
              <a:rPr lang="en-US" smtClean="0"/>
            </a:br>
            <a:endParaRPr lang="en-US" dirty="0"/>
          </a:p>
        </p:txBody>
      </p:sp>
      <p:pic>
        <p:nvPicPr>
          <p:cNvPr id="9" name="Picture 8" descr="crab-vector-co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63862" y="5124157"/>
            <a:ext cx="1056555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28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– context</a:t>
            </a:r>
            <a:endParaRPr lang="en-GB" dirty="0"/>
          </a:p>
        </p:txBody>
      </p:sp>
      <p:sp>
        <p:nvSpPr>
          <p:cNvPr id="5" name="Content Placeholder 4"/>
          <p:cNvSpPr txBox="1">
            <a:spLocks/>
          </p:cNvSpPr>
          <p:nvPr/>
        </p:nvSpPr>
        <p:spPr>
          <a:xfrm>
            <a:off x="330590" y="1124744"/>
            <a:ext cx="8439767" cy="525658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4572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9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9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98963" indent="-177800"/>
            <a:r>
              <a:rPr lang="en-GB" sz="1800" dirty="0" smtClean="0"/>
              <a:t>Many bunches require </a:t>
            </a:r>
            <a:r>
              <a:rPr lang="en-GB" sz="1800" b="1" dirty="0" smtClean="0"/>
              <a:t>non-zero crossing angle</a:t>
            </a:r>
            <a:r>
              <a:rPr lang="en-GB" sz="1800" dirty="0" smtClean="0"/>
              <a:t> to avoid parasitic collisions and to reduce beam-beam effects;</a:t>
            </a:r>
          </a:p>
          <a:p>
            <a:pPr marL="4398963" indent="-177800"/>
            <a:r>
              <a:rPr lang="en-GB" sz="1800" dirty="0" smtClean="0"/>
              <a:t>With non-zero crossing angle, luminosity gain by squeezing beams further is small (</a:t>
            </a:r>
            <a:r>
              <a:rPr lang="en-GB" sz="1800" dirty="0" smtClean="0">
                <a:solidFill>
                  <a:srgbClr val="FF0000"/>
                </a:solidFill>
              </a:rPr>
              <a:t>red curve below</a:t>
            </a:r>
            <a:r>
              <a:rPr lang="en-GB" sz="1800" dirty="0" smtClean="0"/>
              <a:t>).</a:t>
            </a:r>
            <a:br>
              <a:rPr lang="en-GB" sz="1800" dirty="0" smtClean="0"/>
            </a:br>
            <a:endParaRPr lang="en-GB" sz="1800" dirty="0" smtClean="0"/>
          </a:p>
          <a:p>
            <a:pPr marL="185738" indent="-185738"/>
            <a:r>
              <a:rPr lang="en-GB" sz="1800" dirty="0" smtClean="0"/>
              <a:t>Crab cavities can compensate for </a:t>
            </a:r>
            <a:br>
              <a:rPr lang="en-GB" sz="1800" dirty="0" smtClean="0"/>
            </a:br>
            <a:r>
              <a:rPr lang="en-GB" sz="1800" dirty="0" smtClean="0"/>
              <a:t>this geometric effect and thus </a:t>
            </a:r>
            <a:br>
              <a:rPr lang="en-GB" sz="1800" dirty="0" smtClean="0"/>
            </a:br>
            <a:r>
              <a:rPr lang="en-GB" sz="1800" dirty="0" smtClean="0"/>
              <a:t>allow for a luminosity increase of </a:t>
            </a:r>
            <a:br>
              <a:rPr lang="en-GB" sz="1800" dirty="0" smtClean="0"/>
            </a:br>
            <a:r>
              <a:rPr lang="en-GB" sz="1800" dirty="0" smtClean="0"/>
              <a:t>about 50 % at </a:t>
            </a:r>
            <a:r>
              <a:rPr lang="en-GB" sz="1800" i="1" dirty="0" smtClean="0"/>
              <a:t>β* </a:t>
            </a:r>
            <a:r>
              <a:rPr lang="en-GB" sz="1800" dirty="0" smtClean="0"/>
              <a:t>of 25 cm.</a:t>
            </a:r>
          </a:p>
          <a:p>
            <a:pPr marL="185738" indent="-185738"/>
            <a:r>
              <a:rPr lang="en-GB" sz="1800" dirty="0" smtClean="0"/>
              <a:t>In addition, crab cavities provide </a:t>
            </a:r>
            <a:br>
              <a:rPr lang="en-GB" sz="1800" dirty="0" smtClean="0"/>
            </a:br>
            <a:r>
              <a:rPr lang="en-GB" sz="1800" dirty="0" smtClean="0"/>
              <a:t>a knob for </a:t>
            </a:r>
            <a:r>
              <a:rPr lang="en-GB" sz="1800" b="1" dirty="0" smtClean="0"/>
              <a:t>luminosity levelling</a:t>
            </a:r>
            <a:r>
              <a:rPr lang="en-GB" sz="1800" dirty="0" smtClean="0"/>
              <a:t>;</a:t>
            </a:r>
          </a:p>
          <a:p>
            <a:pPr marL="185738" indent="-185738"/>
            <a:r>
              <a:rPr lang="en-GB" sz="1800" dirty="0" smtClean="0"/>
              <a:t>This allows optimizing for </a:t>
            </a:r>
            <a:br>
              <a:rPr lang="en-GB" sz="1800" dirty="0" smtClean="0"/>
            </a:br>
            <a:r>
              <a:rPr lang="en-GB" sz="1800" b="1" dirty="0" smtClean="0"/>
              <a:t>integrated</a:t>
            </a:r>
            <a:r>
              <a:rPr lang="en-GB" sz="1800" dirty="0"/>
              <a:t> </a:t>
            </a:r>
            <a:r>
              <a:rPr lang="en-GB" sz="1800" dirty="0" smtClean="0"/>
              <a:t>rather than peak </a:t>
            </a:r>
            <a:br>
              <a:rPr lang="en-GB" sz="1800" dirty="0" smtClean="0"/>
            </a:br>
            <a:r>
              <a:rPr lang="en-GB" sz="1800" b="1" dirty="0" smtClean="0"/>
              <a:t>luminosity</a:t>
            </a:r>
            <a:r>
              <a:rPr lang="en-GB" sz="1800" dirty="0" smtClean="0"/>
              <a:t>!</a:t>
            </a:r>
          </a:p>
        </p:txBody>
      </p:sp>
      <p:pic>
        <p:nvPicPr>
          <p:cNvPr id="6" name="Picture 5" descr="xing angl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4808" y="1280076"/>
            <a:ext cx="3816424" cy="193372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Crab cavity lumi vs beta-sta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87629" y="3429000"/>
            <a:ext cx="4014577" cy="293298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28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37416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Principle of Crab Cavity operation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29</a:t>
            </a:fld>
            <a:endParaRPr kumimoji="0" lang="en-US"/>
          </a:p>
        </p:txBody>
      </p:sp>
      <p:sp>
        <p:nvSpPr>
          <p:cNvPr id="36" name="TextBox 35"/>
          <p:cNvSpPr txBox="1"/>
          <p:nvPr/>
        </p:nvSpPr>
        <p:spPr>
          <a:xfrm>
            <a:off x="541525" y="4634619"/>
            <a:ext cx="818388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+mn-lt"/>
              </a:rPr>
              <a:t>RF crab cavity deflects head and tail in opposite direction so that collision is effectively “head on” for luminosity and tune </a:t>
            </a:r>
            <a:r>
              <a:rPr lang="en-US" sz="1600" b="1" dirty="0" smtClean="0">
                <a:latin typeface="+mn-lt"/>
              </a:rPr>
              <a:t>shift</a:t>
            </a:r>
            <a:br>
              <a:rPr lang="en-US" sz="1600" b="1" dirty="0" smtClean="0">
                <a:latin typeface="+mn-lt"/>
              </a:rPr>
            </a:br>
            <a:endParaRPr lang="en-US" sz="700" b="1" dirty="0">
              <a:latin typeface="+mn-lt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latin typeface="+mn-lt"/>
              </a:rPr>
              <a:t>B</a:t>
            </a:r>
            <a:r>
              <a:rPr lang="en-US" sz="1600" b="1" dirty="0" smtClean="0">
                <a:latin typeface="+mn-lt"/>
              </a:rPr>
              <a:t>unch </a:t>
            </a:r>
            <a:r>
              <a:rPr lang="en-US" sz="1600" b="1" dirty="0">
                <a:latin typeface="+mn-lt"/>
              </a:rPr>
              <a:t>centroids still cross at an angle (easy separation</a:t>
            </a:r>
            <a:r>
              <a:rPr lang="en-US" sz="1600" b="1" dirty="0" smtClean="0">
                <a:latin typeface="+mn-lt"/>
              </a:rPr>
              <a:t>)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2007" y="1009876"/>
            <a:ext cx="5169556" cy="325490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708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Reminder: Synchrotron beam dynamics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/>
                  <a:t>Homogeneous magnetic field – circular motion</a:t>
                </a:r>
              </a:p>
              <a:p>
                <a:r>
                  <a:rPr lang="en-GB" sz="2000" dirty="0" smtClean="0"/>
                  <a:t>Inertia force = restoring force: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mPr>
                        <m:mr>
                          <m:e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𝑝</m:t>
                            </m:r>
                          </m:e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=</m:t>
                            </m:r>
                          </m:e>
                          <m:e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𝑞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 </m:t>
                            </m:r>
                            <m:r>
                              <a:rPr lang="en-GB" sz="2400" i="1">
                                <a:latin typeface="Cambria Math"/>
                                <a:ea typeface="Cambria Math"/>
                              </a:rPr>
                              <m:t>𝐵</m:t>
                            </m:r>
                          </m:e>
                        </m:mr>
                        <m:mr>
                          <m:e>
                            <m:f>
                              <m:fPr>
                                <m:type m:val="lin"/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latin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GB" sz="2400" i="1">
                                    <a:latin typeface="Cambria Math"/>
                                  </a:rPr>
                                  <m:t>𝑞</m:t>
                                </m:r>
                              </m:den>
                            </m:f>
                          </m:e>
                          <m:e>
                            <m:r>
                              <a:rPr lang="en-GB" sz="2400" b="0" i="1" smtClean="0">
                                <a:latin typeface="Cambria Math"/>
                                <a:ea typeface="Cambria Math"/>
                              </a:rPr>
                              <m:t>=</m:t>
                            </m:r>
                          </m:e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 </m:t>
                            </m:r>
                            <m:r>
                              <a:rPr lang="en-GB" sz="2400" i="1">
                                <a:latin typeface="Cambria Math"/>
                              </a:rPr>
                              <m:t>𝐵</m:t>
                            </m:r>
                          </m:e>
                        </m:mr>
                      </m:m>
                    </m:oMath>
                  </m:oMathPara>
                </a14:m>
                <a:endParaRPr lang="en-GB" sz="2400" b="0" dirty="0" smtClean="0">
                  <a:ea typeface="Cambria Math"/>
                </a:endParaRPr>
              </a:p>
              <a:p>
                <a:r>
                  <a:rPr lang="en-GB" sz="2000" dirty="0" smtClean="0"/>
                  <a:t>During acceleration (increasing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  <a:cs typeface="Times New Roman" pitchFamily="18" charset="0"/>
                      </a:rPr>
                      <m:t>𝑝</m:t>
                    </m:r>
                  </m:oMath>
                </a14:m>
                <a:r>
                  <a:rPr lang="en-GB" sz="2000" dirty="0" smtClean="0"/>
                  <a:t>),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  <a:cs typeface="Times New Roman" pitchFamily="18" charset="0"/>
                      </a:rPr>
                      <m:t>𝐵</m:t>
                    </m:r>
                  </m:oMath>
                </a14:m>
                <a:r>
                  <a:rPr lang="en-GB" sz="2000" dirty="0" smtClean="0"/>
                  <a:t> is permanently increased in order to keep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latin typeface="Cambria Math" panose="02040503050406030204" pitchFamily="18" charset="0"/>
                        <a:cs typeface="Times New Roman" pitchFamily="18" charset="0"/>
                      </a:rPr>
                      <m:t>𝜌</m:t>
                    </m:r>
                  </m:oMath>
                </a14:m>
                <a:r>
                  <a:rPr lang="en-GB" sz="2000" dirty="0" smtClean="0"/>
                  <a:t> constant.</a:t>
                </a:r>
              </a:p>
              <a:p>
                <a:r>
                  <a:rPr lang="en-GB" sz="2000" dirty="0" smtClean="0"/>
                  <a:t>Particles with different initial position/angle are kept inside the beam pipe with focusing elements.</a:t>
                </a:r>
              </a:p>
              <a:p>
                <a:r>
                  <a:rPr lang="en-GB" sz="2000" dirty="0" smtClean="0"/>
                  <a:t>Off momentum particles have a slightly different orbit; this is described by the “</a:t>
                </a:r>
                <a:r>
                  <a:rPr lang="en-GB" sz="2000" i="1" dirty="0" smtClean="0"/>
                  <a:t>momentum compaction</a:t>
                </a:r>
                <a:r>
                  <a:rPr lang="en-GB" sz="2000" dirty="0" smtClean="0"/>
                  <a:t>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i="1" smtClean="0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GB" sz="2400" b="0" i="1" smtClean="0"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2000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𝛼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sub>
                      </m:sSub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GB" sz="24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GB" sz="2400" dirty="0" smtClean="0"/>
              </a:p>
              <a:p>
                <a:pPr>
                  <a:buNone/>
                </a:pPr>
                <a:endParaRPr lang="en-GB" sz="2000" dirty="0" smtClean="0"/>
              </a:p>
              <a:p>
                <a:pPr>
                  <a:buNone/>
                </a:pPr>
                <a:endParaRPr lang="en-GB" sz="2000" dirty="0" smtClean="0"/>
              </a:p>
              <a:p>
                <a:pPr>
                  <a:buNone/>
                </a:pPr>
                <a:endParaRPr lang="en-GB" sz="2000" dirty="0" smtClean="0"/>
              </a:p>
              <a:p>
                <a:pPr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0">
                <a:blip r:embed="rId2"/>
                <a:stretch>
                  <a:fillRect r="-1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240019" y="1296649"/>
                <a:ext cx="2587375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60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:2</m:t>
                    </m:r>
                    <m:r>
                      <a:rPr lang="en-GB" sz="1600" b="0" i="1" smtClean="0">
                        <a:latin typeface="Cambria Math"/>
                        <a:ea typeface="Cambria Math"/>
                      </a:rPr>
                      <m:t>𝜋</m:t>
                    </m:r>
                  </m:oMath>
                </a14:m>
                <a:r>
                  <a:rPr lang="en-GB" sz="1600" dirty="0" smtClean="0"/>
                  <a:t> </a:t>
                </a:r>
                <a:r>
                  <a:rPr lang="en-GB" dirty="0" smtClean="0">
                    <a:latin typeface="+mn-lt"/>
                  </a:rPr>
                  <a:t>revolution frequency</a:t>
                </a:r>
              </a:p>
              <a:p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/>
                      </a:rPr>
                      <m:t>𝑝</m:t>
                    </m:r>
                    <m:r>
                      <a:rPr lang="en-GB" sz="1600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sz="1600" dirty="0" smtClean="0"/>
                  <a:t> </a:t>
                </a:r>
                <a:r>
                  <a:rPr lang="en-GB" dirty="0" smtClean="0">
                    <a:latin typeface="+mn-lt"/>
                  </a:rPr>
                  <a:t>particle momentum</a:t>
                </a:r>
              </a:p>
              <a:p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/>
                      </a:rPr>
                      <m:t>𝐵</m:t>
                    </m:r>
                    <m:r>
                      <a:rPr lang="en-GB" sz="1600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sz="1600" dirty="0" smtClean="0">
                    <a:latin typeface="+mn-lt"/>
                  </a:rPr>
                  <a:t> </a:t>
                </a:r>
                <a:r>
                  <a:rPr lang="en-GB" dirty="0" smtClean="0">
                    <a:latin typeface="+mn-lt"/>
                  </a:rPr>
                  <a:t>dipole field</a:t>
                </a:r>
              </a:p>
              <a:p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en-GB" sz="1600" b="0" i="1" smtClean="0">
                        <a:latin typeface="Cambria Math"/>
                      </a:rPr>
                      <m:t>:</m:t>
                    </m:r>
                  </m:oMath>
                </a14:m>
                <a:r>
                  <a:rPr lang="en-GB" sz="1600" dirty="0" smtClean="0">
                    <a:latin typeface="+mn-lt"/>
                  </a:rPr>
                  <a:t> </a:t>
                </a:r>
                <a:r>
                  <a:rPr lang="en-GB" dirty="0" smtClean="0">
                    <a:latin typeface="+mn-lt"/>
                  </a:rPr>
                  <a:t>bending radius</a:t>
                </a:r>
                <a:endParaRPr lang="en-GB" dirty="0">
                  <a:latin typeface="+mn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0019" y="1296649"/>
                <a:ext cx="2587375" cy="1077218"/>
              </a:xfrm>
              <a:prstGeom prst="rect">
                <a:avLst/>
              </a:prstGeom>
              <a:blipFill rotWithShape="0">
                <a:blip r:embed="rId3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Crab Cavities History: 1988 to 2009</a:t>
            </a:r>
            <a:endParaRPr lang="en-GB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457130" y="3926554"/>
            <a:ext cx="2286000" cy="2125662"/>
            <a:chOff x="565150" y="1030287"/>
            <a:chExt cx="2286000" cy="2125662"/>
          </a:xfrm>
        </p:grpSpPr>
        <p:sp>
          <p:nvSpPr>
            <p:cNvPr id="3" name="Text Box 1"/>
            <p:cNvSpPr txBox="1">
              <a:spLocks noChangeArrowheads="1"/>
            </p:cNvSpPr>
            <p:nvPr/>
          </p:nvSpPr>
          <p:spPr bwMode="auto">
            <a:xfrm>
              <a:off x="831850" y="2784474"/>
              <a:ext cx="1824038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sz="1500" dirty="0">
                  <a:latin typeface="LMSans10" pitchFamily="32" charset="0"/>
                </a:rPr>
                <a:t>R. Palmer, 1988, LC</a:t>
              </a:r>
            </a:p>
          </p:txBody>
        </p:sp>
        <p:pic>
          <p:nvPicPr>
            <p:cNvPr id="15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150" y="1030287"/>
              <a:ext cx="2286000" cy="180975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4833338" y="3867619"/>
            <a:ext cx="3767137" cy="1704694"/>
            <a:chOff x="1207608" y="1232736"/>
            <a:chExt cx="3767137" cy="1704694"/>
          </a:xfrm>
        </p:grpSpPr>
        <p:pic>
          <p:nvPicPr>
            <p:cNvPr id="16" name="Picture 1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00" b="11749"/>
            <a:stretch>
              <a:fillRect/>
            </a:stretch>
          </p:blipFill>
          <p:spPr bwMode="auto">
            <a:xfrm>
              <a:off x="1207608" y="1529317"/>
              <a:ext cx="3767137" cy="1408113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t="23500" b="11749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7" name="Text Box 15"/>
            <p:cNvSpPr txBox="1">
              <a:spLocks noChangeArrowheads="1"/>
            </p:cNvSpPr>
            <p:nvPr/>
          </p:nvSpPr>
          <p:spPr bwMode="auto">
            <a:xfrm>
              <a:off x="2079681" y="1232736"/>
              <a:ext cx="1724025" cy="3540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sz="1400" dirty="0">
                  <a:latin typeface="LMSans10" pitchFamily="32" charset="0"/>
                </a:rPr>
                <a:t>Elliptical Technology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066192" y="1396752"/>
            <a:ext cx="1824575" cy="1855186"/>
            <a:chOff x="7209988" y="4454608"/>
            <a:chExt cx="1824575" cy="185518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9988" y="4454608"/>
              <a:ext cx="1824575" cy="152559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 Box 1"/>
            <p:cNvSpPr txBox="1">
              <a:spLocks noChangeArrowheads="1"/>
            </p:cNvSpPr>
            <p:nvPr/>
          </p:nvSpPr>
          <p:spPr bwMode="auto">
            <a:xfrm>
              <a:off x="7210525" y="5938319"/>
              <a:ext cx="1824038" cy="371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sz="1500" dirty="0" smtClean="0">
                  <a:latin typeface="LMSans10" pitchFamily="32" charset="0"/>
                </a:rPr>
                <a:t>K. </a:t>
              </a:r>
              <a:r>
                <a:rPr lang="en-US" sz="1500" dirty="0" err="1" smtClean="0">
                  <a:latin typeface="LMSans10" pitchFamily="32" charset="0"/>
                </a:rPr>
                <a:t>Hosoyama</a:t>
              </a:r>
              <a:r>
                <a:rPr lang="en-US" sz="1500" dirty="0" smtClean="0">
                  <a:latin typeface="LMSans10" pitchFamily="32" charset="0"/>
                </a:rPr>
                <a:t>, 2010</a:t>
              </a:r>
              <a:endParaRPr lang="en-US" sz="1500" dirty="0">
                <a:latin typeface="LMSans10" pitchFamily="32" charset="0"/>
              </a:endParaRPr>
            </a:p>
          </p:txBody>
        </p:sp>
      </p:grpSp>
      <p:pic>
        <p:nvPicPr>
          <p:cNvPr id="24" name="コンテンツ プレースホルダ 3" descr="SpecLum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59" r="-1638"/>
          <a:stretch/>
        </p:blipFill>
        <p:spPr>
          <a:xfrm>
            <a:off x="5890767" y="1097810"/>
            <a:ext cx="2831193" cy="252292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5" name="Chevron 24"/>
          <p:cNvSpPr/>
          <p:nvPr/>
        </p:nvSpPr>
        <p:spPr>
          <a:xfrm rot="20811324">
            <a:off x="3111733" y="3536960"/>
            <a:ext cx="1799466" cy="759793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30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120610" y="5635645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 smtClean="0">
                <a:latin typeface="+mn-lt"/>
              </a:rPr>
              <a:t>In </a:t>
            </a:r>
            <a:r>
              <a:rPr lang="en-US" sz="1200" b="1" dirty="0">
                <a:latin typeface="+mn-lt"/>
              </a:rPr>
              <a:t>operation at KEKB </a:t>
            </a:r>
            <a:r>
              <a:rPr lang="en-US" sz="1200" b="1" dirty="0" smtClean="0">
                <a:latin typeface="+mn-lt"/>
              </a:rPr>
              <a:t>2007 - 2011</a:t>
            </a:r>
            <a:r>
              <a:rPr lang="en-US" sz="1200" b="1" dirty="0">
                <a:latin typeface="+mn-lt"/>
              </a:rPr>
              <a:t>			</a:t>
            </a:r>
            <a:r>
              <a:rPr lang="en-US" sz="1200" b="1" i="1" dirty="0">
                <a:latin typeface="+mn-lt"/>
                <a:cs typeface="Arial"/>
              </a:rPr>
              <a:t>→</a:t>
            </a:r>
            <a:r>
              <a:rPr lang="en-US" sz="1200" b="1" i="1" dirty="0">
                <a:latin typeface="+mn-lt"/>
              </a:rPr>
              <a:t> world record luminosity!</a:t>
            </a:r>
          </a:p>
        </p:txBody>
      </p:sp>
    </p:spTree>
    <p:extLst>
      <p:ext uri="{BB962C8B-B14F-4D97-AF65-F5344CB8AC3E}">
        <p14:creationId xmlns:p14="http://schemas.microsoft.com/office/powerpoint/2010/main" val="105941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for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Proposed 2005 US-LARP</a:t>
            </a:r>
          </a:p>
          <a:p>
            <a:r>
              <a:rPr lang="en-GB" dirty="0" smtClean="0"/>
              <a:t>First concentrated on elliptical cavities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75089" y="2468479"/>
            <a:ext cx="4312397" cy="3285208"/>
            <a:chOff x="552450" y="3968750"/>
            <a:chExt cx="4572000" cy="3482975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450" y="3968750"/>
              <a:ext cx="4572000" cy="3482975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" name="Text Box 11"/>
            <p:cNvSpPr txBox="1">
              <a:spLocks noChangeArrowheads="1"/>
            </p:cNvSpPr>
            <p:nvPr/>
          </p:nvSpPr>
          <p:spPr bwMode="auto">
            <a:xfrm>
              <a:off x="552450" y="6975745"/>
              <a:ext cx="1871663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dirty="0">
                  <a:solidFill>
                    <a:srgbClr val="0000FF"/>
                  </a:solidFill>
                  <a:latin typeface="LMSans10" pitchFamily="32" charset="0"/>
                </a:rPr>
                <a:t>Y. </a:t>
              </a:r>
              <a:r>
                <a:rPr lang="en-US" dirty="0" err="1">
                  <a:solidFill>
                    <a:srgbClr val="0000FF"/>
                  </a:solidFill>
                  <a:latin typeface="LMSans10" pitchFamily="32" charset="0"/>
                </a:rPr>
                <a:t>Yakovlev</a:t>
              </a:r>
              <a:r>
                <a:rPr lang="en-US" dirty="0">
                  <a:solidFill>
                    <a:srgbClr val="0000FF"/>
                  </a:solidFill>
                  <a:latin typeface="LMSans10" pitchFamily="32" charset="0"/>
                </a:rPr>
                <a:t> et al.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874504" y="2953342"/>
            <a:ext cx="3850901" cy="2754181"/>
            <a:chOff x="5664200" y="981763"/>
            <a:chExt cx="4182058" cy="2991026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4200" y="981763"/>
              <a:ext cx="4114800" cy="2514600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7542796" y="3496363"/>
              <a:ext cx="2303462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dirty="0">
                  <a:latin typeface="LMSans10" pitchFamily="32" charset="0"/>
                </a:rPr>
                <a:t>~250 mm outer radius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5723796" y="3545752"/>
              <a:ext cx="1441451" cy="42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1pPr>
              <a:lvl2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2pPr>
              <a:lvl3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3pPr>
              <a:lvl4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4pPr>
              <a:lvl5pPr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</a:tabLst>
                <a:defRPr>
                  <a:solidFill>
                    <a:srgbClr val="000000"/>
                  </a:solidFill>
                  <a:latin typeface="Arial" charset="0"/>
                  <a:ea typeface="DejaVu Sans" charset="0"/>
                  <a:cs typeface="DejaVu Sans" charset="0"/>
                </a:defRPr>
              </a:lvl9pPr>
            </a:lstStyle>
            <a:p>
              <a:pPr>
                <a:lnSpc>
                  <a:spcPct val="123000"/>
                </a:lnSpc>
              </a:pPr>
              <a:r>
                <a:rPr lang="en-US" dirty="0">
                  <a:solidFill>
                    <a:srgbClr val="0000FF"/>
                  </a:solidFill>
                  <a:latin typeface="LMSans10" pitchFamily="32" charset="0"/>
                </a:rPr>
                <a:t>L. Xiao et al.</a:t>
              </a:r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77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Local versus global crabbing scheme (1/2)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32</a:t>
            </a:fld>
            <a:endParaRPr kumimoji="0"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122634"/>
              </p:ext>
            </p:extLst>
          </p:nvPr>
        </p:nvGraphicFramePr>
        <p:xfrm>
          <a:off x="1619250" y="3253740"/>
          <a:ext cx="5905500" cy="350520"/>
        </p:xfrm>
        <a:graphic>
          <a:graphicData uri="http://schemas.openxmlformats.org/drawingml/2006/table">
            <a:tbl>
              <a:tblPr/>
              <a:tblGrid>
                <a:gridCol w="2952750"/>
                <a:gridCol w="295275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00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000" dirty="0">
                        <a:latin typeface="Cambri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7" name="Picture 0" descr="lhcSmall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6253" y="1128713"/>
            <a:ext cx="2066925" cy="21526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2" descr="lhcSmall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7320" y="1128713"/>
            <a:ext cx="1981200" cy="21621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blah.png"/>
          <p:cNvPicPr>
            <a:picLocks noChangeAspect="1" noChangeArrowheads="1"/>
          </p:cNvPicPr>
          <p:nvPr/>
        </p:nvPicPr>
        <p:blipFill>
          <a:blip r:embed="rId4" cstate="print"/>
          <a:srcRect t="1892"/>
          <a:stretch>
            <a:fillRect/>
          </a:stretch>
        </p:blipFill>
        <p:spPr bwMode="auto">
          <a:xfrm>
            <a:off x="905533" y="3382392"/>
            <a:ext cx="2705100" cy="177165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6" descr="blah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5580" y="3604333"/>
            <a:ext cx="2657475" cy="147637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77060" y="5184560"/>
            <a:ext cx="3435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Global scheme, allows for elliptical CC’s at one (or two) locations</a:t>
            </a:r>
            <a:endParaRPr lang="en-GB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7464" y="5203795"/>
            <a:ext cx="34356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n-lt"/>
              </a:rPr>
              <a:t>Local scheme, CC’s up- and downstream of each IP, requires compact cavities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306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Local versus global crabbing scheme (2/2)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33</a:t>
            </a:fld>
            <a:endParaRPr kumimoji="0" lang="en-US"/>
          </a:p>
        </p:txBody>
      </p:sp>
      <p:sp>
        <p:nvSpPr>
          <p:cNvPr id="12" name="Content Placeholder 6"/>
          <p:cNvSpPr txBox="1">
            <a:spLocks/>
          </p:cNvSpPr>
          <p:nvPr/>
        </p:nvSpPr>
        <p:spPr>
          <a:xfrm>
            <a:off x="5005200" y="1052736"/>
            <a:ext cx="3743264" cy="52565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9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9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smtClean="0">
                <a:solidFill>
                  <a:schemeClr val="tx1"/>
                </a:solidFill>
              </a:rPr>
              <a:t>Local Scheme:</a:t>
            </a:r>
            <a:endParaRPr lang="en-GB" sz="1800" b="1" dirty="0">
              <a:solidFill>
                <a:schemeClr val="tx1"/>
              </a:solidFill>
            </a:endParaRPr>
          </a:p>
        </p:txBody>
      </p:sp>
      <p:sp>
        <p:nvSpPr>
          <p:cNvPr id="19" name="Content Placeholder 7"/>
          <p:cNvSpPr txBox="1">
            <a:spLocks/>
          </p:cNvSpPr>
          <p:nvPr/>
        </p:nvSpPr>
        <p:spPr>
          <a:xfrm>
            <a:off x="541524" y="1052736"/>
            <a:ext cx="3814451" cy="52565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4572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9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9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smtClean="0">
                <a:solidFill>
                  <a:schemeClr val="tx1"/>
                </a:solidFill>
              </a:rPr>
              <a:t>Global Scheme: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3132" y="3893587"/>
            <a:ext cx="391284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latin typeface="+mn-lt"/>
              </a:rPr>
              <a:t>Advantages: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Only one cavity per beam;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Larger beam separation near IP4;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Elliptical cavity of known technology.</a:t>
            </a:r>
            <a:br>
              <a:rPr lang="en-GB" sz="1200" dirty="0" smtClean="0">
                <a:latin typeface="+mn-lt"/>
              </a:rPr>
            </a:br>
            <a:endParaRPr lang="en-GB" sz="1200" dirty="0" smtClean="0">
              <a:latin typeface="+mn-lt"/>
            </a:endParaRPr>
          </a:p>
          <a:p>
            <a:r>
              <a:rPr lang="en-GB" sz="1200" b="1" i="1" dirty="0" smtClean="0">
                <a:latin typeface="+mn-lt"/>
              </a:rPr>
              <a:t>Disadvantages: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Constraining betatron phase advance;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Requires larger collimator settings;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Works only for H or V crossing;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Only 800 MHz or higher fits.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Fit only in IR4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19712" y="3893587"/>
            <a:ext cx="37349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latin typeface="+mn-lt"/>
              </a:rPr>
              <a:t>Advantages: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Individual luminosity control at each IP;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Adapted to H or V crossing;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Orbit perturbed only locally;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Could work lower </a:t>
            </a:r>
            <a:r>
              <a:rPr lang="en-GB" sz="1200" i="1" dirty="0" smtClean="0">
                <a:latin typeface="+mn-lt"/>
              </a:rPr>
              <a:t>f</a:t>
            </a:r>
            <a:r>
              <a:rPr lang="en-GB" sz="1200" dirty="0" smtClean="0">
                <a:latin typeface="+mn-lt"/>
              </a:rPr>
              <a:t> – better performance.</a:t>
            </a:r>
            <a:br>
              <a:rPr lang="en-GB" sz="1200" dirty="0" smtClean="0">
                <a:latin typeface="+mn-lt"/>
              </a:rPr>
            </a:br>
            <a:endParaRPr lang="en-GB" sz="1200" dirty="0" smtClean="0">
              <a:latin typeface="+mn-lt"/>
            </a:endParaRPr>
          </a:p>
          <a:p>
            <a:r>
              <a:rPr lang="en-GB" sz="1200" b="1" i="1" dirty="0" smtClean="0">
                <a:latin typeface="+mn-lt"/>
              </a:rPr>
              <a:t>Disadvantages/concerns: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Requires novel </a:t>
            </a:r>
            <a:r>
              <a:rPr lang="en-GB" sz="1200" b="1" dirty="0" smtClean="0">
                <a:latin typeface="+mn-lt"/>
              </a:rPr>
              <a:t>Compact Cavities </a:t>
            </a:r>
            <a:r>
              <a:rPr lang="en-GB" sz="1200" dirty="0" smtClean="0">
                <a:latin typeface="+mn-lt"/>
              </a:rPr>
              <a:t>(194 mm separation), well advancing, but not yet validated;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Requires 4 cavities per IP;</a:t>
            </a:r>
          </a:p>
          <a:p>
            <a:pPr marL="360363" indent="-180975">
              <a:buFont typeface="Arial" pitchFamily="34" charset="0"/>
              <a:buChar char="•"/>
            </a:pPr>
            <a:r>
              <a:rPr lang="en-GB" sz="1200" dirty="0" smtClean="0">
                <a:latin typeface="+mn-lt"/>
              </a:rPr>
              <a:t>What if 1 cavity trips?</a:t>
            </a:r>
          </a:p>
        </p:txBody>
      </p:sp>
      <p:pic>
        <p:nvPicPr>
          <p:cNvPr id="22" name="Picture 21" descr="lhcSmall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1671" y="1521393"/>
            <a:ext cx="2065655" cy="215963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 descr="lhcSmall3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5200" y="1521392"/>
            <a:ext cx="1984375" cy="215963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7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Compact Crab Cavities are needed!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4294967295"/>
              </p:nvPr>
            </p:nvSpPr>
            <p:spPr>
              <a:xfrm>
                <a:off x="457200" y="1188719"/>
                <a:ext cx="8229600" cy="534924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The nominal LHC beam separation</a:t>
                </a:r>
                <a:br>
                  <a:rPr lang="en-GB" sz="2400" dirty="0" smtClean="0"/>
                </a:br>
                <a:r>
                  <a:rPr lang="en-GB" sz="2400" dirty="0" smtClean="0"/>
                  <a:t>in the LHC is 194 mm;</a:t>
                </a:r>
              </a:p>
              <a:p>
                <a:r>
                  <a:rPr lang="en-GB" sz="2400" dirty="0" smtClean="0"/>
                  <a:t>Conventional (elliptical) cavities </a:t>
                </a:r>
                <a:br>
                  <a:rPr lang="en-GB" sz="2400" dirty="0" smtClean="0"/>
                </a:br>
                <a:r>
                  <a:rPr lang="en-GB" sz="2400" dirty="0" smtClean="0"/>
                  <a:t>scale with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2400" dirty="0" smtClean="0">
                    <a:cs typeface="Calibri"/>
                  </a:rPr>
                  <a:t> – </a:t>
                </a:r>
                <a:r>
                  <a:rPr lang="en-GB" sz="2400" dirty="0" smtClean="0">
                    <a:cs typeface="Calibri"/>
                  </a:rPr>
                  <a:t>they are too large </a:t>
                </a:r>
                <a:br>
                  <a:rPr lang="en-GB" sz="2400" dirty="0" smtClean="0">
                    <a:cs typeface="Calibri"/>
                  </a:rPr>
                </a:br>
                <a:r>
                  <a:rPr lang="en-GB" sz="2400" dirty="0" smtClean="0">
                    <a:cs typeface="Calibri"/>
                  </a:rPr>
                  <a:t>even at 800 MHz!</a:t>
                </a:r>
                <a:br>
                  <a:rPr lang="en-GB" sz="2400" dirty="0" smtClean="0">
                    <a:cs typeface="Calibri"/>
                  </a:rPr>
                </a:br>
                <a:endParaRPr lang="en-GB" sz="1200" dirty="0" smtClean="0">
                  <a:cs typeface="Calibri"/>
                </a:endParaRPr>
              </a:p>
              <a:p>
                <a:r>
                  <a:rPr lang="en-GB" sz="2400" dirty="0" smtClean="0">
                    <a:cs typeface="Calibri"/>
                  </a:rPr>
                  <a:t>… but at higher </a:t>
                </a:r>
                <a:r>
                  <a:rPr lang="en-GB" sz="2400" i="1" dirty="0" smtClean="0">
                    <a:cs typeface="Calibri"/>
                  </a:rPr>
                  <a:t>f</a:t>
                </a:r>
                <a:r>
                  <a:rPr lang="en-GB" sz="2400" dirty="0" smtClean="0">
                    <a:cs typeface="Calibri"/>
                  </a:rPr>
                  <a:t>,</a:t>
                </a:r>
                <a:br>
                  <a:rPr lang="en-GB" sz="2400" dirty="0" smtClean="0">
                    <a:cs typeface="Calibri"/>
                  </a:rPr>
                </a:br>
                <a:r>
                  <a:rPr lang="en-GB" sz="2400" dirty="0" smtClean="0">
                    <a:cs typeface="Calibri"/>
                  </a:rPr>
                  <a:t>the RF curvature</a:t>
                </a:r>
                <a:br>
                  <a:rPr lang="en-GB" sz="2400" dirty="0" smtClean="0">
                    <a:cs typeface="Calibri"/>
                  </a:rPr>
                </a:br>
                <a:r>
                  <a:rPr lang="en-GB" sz="2400" dirty="0" smtClean="0">
                    <a:cs typeface="Calibri"/>
                  </a:rPr>
                  <a:t>is</a:t>
                </a:r>
                <a:r>
                  <a:rPr lang="en-GB" sz="2400" dirty="0">
                    <a:cs typeface="Calibri"/>
                  </a:rPr>
                  <a:t> </a:t>
                </a:r>
                <a:r>
                  <a:rPr lang="en-GB" sz="2400" dirty="0" smtClean="0">
                    <a:cs typeface="Calibri"/>
                  </a:rPr>
                  <a:t>non-linear!</a:t>
                </a:r>
                <a:br>
                  <a:rPr lang="en-GB" sz="2400" dirty="0" smtClean="0">
                    <a:cs typeface="Calibri"/>
                  </a:rPr>
                </a:br>
                <a:endParaRPr lang="en-GB" sz="1200" dirty="0" smtClean="0">
                  <a:cs typeface="Calibri"/>
                </a:endParaRPr>
              </a:p>
              <a:p>
                <a:r>
                  <a:rPr lang="en-GB" sz="2400" dirty="0" smtClean="0">
                    <a:cs typeface="Calibri"/>
                  </a:rPr>
                  <a:t>This is a real </a:t>
                </a:r>
                <a:br>
                  <a:rPr lang="en-GB" sz="2400" dirty="0" smtClean="0">
                    <a:cs typeface="Calibri"/>
                  </a:rPr>
                </a:br>
                <a:r>
                  <a:rPr lang="en-GB" sz="2400" dirty="0" smtClean="0">
                    <a:cs typeface="Calibri"/>
                  </a:rPr>
                  <a:t>challenge!</a:t>
                </a:r>
                <a:endParaRPr lang="en-GB" sz="2400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457200" y="1188719"/>
                <a:ext cx="8229600" cy="53492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4098" y="1187841"/>
            <a:ext cx="2114550" cy="1696085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500" y="3036121"/>
            <a:ext cx="4552657" cy="3051966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2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Two “classes” of compact          cavities</a:t>
            </a:r>
            <a:endParaRPr lang="en-GB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GB" sz="2400" dirty="0" smtClean="0"/>
                  <a:t>TM type</a:t>
                </a:r>
              </a:p>
              <a:p>
                <a:pPr marL="740664" lvl="1" indent="-45720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GB" sz="2000" dirty="0" smtClean="0"/>
                  <a:t> </a:t>
                </a:r>
                <a:r>
                  <a:rPr lang="en-GB" sz="2000" dirty="0" smtClean="0">
                    <a:sym typeface="Wingdings"/>
                  </a:rPr>
                  <a:t> Kick force dominated </a:t>
                </a:r>
                <a:r>
                  <a:rPr lang="en-GB" sz="2000" dirty="0" smtClean="0">
                    <a:sym typeface="Wingdings"/>
                  </a:rPr>
                  <a:t>by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sym typeface="Wingdings"/>
                      </a:rPr>
                      <m:t>𝑣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sym typeface="Wingdings"/>
                      </a:rPr>
                      <m:t>×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/>
                          </a:rPr>
                          <m:t>𝐵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000" dirty="0" smtClean="0">
                    <a:sym typeface="Wingdings"/>
                  </a:rPr>
                  <a:t>.</a:t>
                </a:r>
                <a:endParaRPr lang="en-GB" sz="2000" dirty="0" smtClean="0">
                  <a:sym typeface="Wingdings"/>
                </a:endParaRPr>
              </a:p>
              <a:p>
                <a:pPr marL="740664" lvl="1" indent="-457200"/>
                <a:r>
                  <a:rPr lang="en-GB" sz="2000" dirty="0" smtClean="0">
                    <a:sym typeface="Wingdings"/>
                  </a:rPr>
                  <a:t>Variations of elliptical cavity ...</a:t>
                </a:r>
              </a:p>
              <a:p>
                <a:pPr marL="740664" lvl="1" indent="-457200"/>
                <a:r>
                  <a:rPr lang="en-GB" sz="2000" dirty="0" smtClean="0">
                    <a:sym typeface="Wingdings"/>
                  </a:rPr>
                  <a:t>Half-wave resonator (SLAC)</a:t>
                </a:r>
                <a:endParaRPr lang="en-GB" sz="2000" dirty="0" smtClean="0"/>
              </a:p>
              <a:p>
                <a:pPr marL="740664" lvl="1" indent="-457200"/>
                <a:r>
                  <a:rPr lang="en-GB" sz="2000" dirty="0" smtClean="0">
                    <a:sym typeface="Wingdings"/>
                  </a:rPr>
                  <a:t>Mushroom cavity (FNAL)</a:t>
                </a:r>
              </a:p>
              <a:p>
                <a:pPr marL="740664" lvl="1" indent="-457200"/>
                <a:r>
                  <a:rPr lang="en-GB" sz="2000" dirty="0" smtClean="0">
                    <a:sym typeface="Wingdings"/>
                  </a:rPr>
                  <a:t>Longitudinal rods (JLAB, ULANC)</a:t>
                </a:r>
                <a:br>
                  <a:rPr lang="en-GB" sz="2000" dirty="0" smtClean="0">
                    <a:sym typeface="Wingdings"/>
                  </a:rPr>
                </a:br>
                <a:endParaRPr lang="en-GB" sz="2000" dirty="0" smtClean="0">
                  <a:sym typeface="Wingdings"/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GB" sz="2400" dirty="0" smtClean="0"/>
                  <a:t>TE type </a:t>
                </a:r>
                <a:r>
                  <a:rPr lang="en-GB" sz="1600" dirty="0" smtClean="0"/>
                  <a:t>(Panofsky-Wenzel</a:t>
                </a:r>
                <a:r>
                  <a:rPr lang="en-GB" sz="1600" dirty="0" smtClean="0"/>
                  <a:t>: </a:t>
                </a: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ⅉ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𝜔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0" smtClean="0">
                            <a:latin typeface="Cambria Math" panose="02040503050406030204" pitchFamily="18" charset="0"/>
                          </a:rPr>
                          <m:t>∇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b>
                      <m:sSub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6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GB" sz="1600" dirty="0" smtClean="0"/>
                  <a:t>!)</a:t>
                </a:r>
                <a:endParaRPr lang="en-GB" sz="2400" dirty="0" smtClean="0"/>
              </a:p>
              <a:p>
                <a:pPr marL="740664" lvl="1" indent="-45720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000" dirty="0" smtClean="0"/>
                  <a:t> </a:t>
                </a:r>
                <a:r>
                  <a:rPr lang="en-GB" sz="2000" dirty="0" smtClean="0">
                    <a:sym typeface="Wingdings"/>
                  </a:rPr>
                  <a:t> Kick force dominated </a:t>
                </a:r>
                <a:r>
                  <a:rPr lang="en-GB" sz="2000" dirty="0" smtClean="0">
                    <a:sym typeface="Wingdings"/>
                  </a:rPr>
                  <a:t>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/>
                          </a:rPr>
                          <m:t>𝐸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  <a:sym typeface="Wingdings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GB" sz="2000" dirty="0" smtClean="0">
                    <a:sym typeface="Wingdings"/>
                  </a:rPr>
                  <a:t>  </a:t>
                </a:r>
                <a:endParaRPr lang="en-GB" sz="2000" dirty="0" smtClean="0"/>
              </a:p>
              <a:p>
                <a:pPr marL="740664" lvl="1" indent="-457200"/>
                <a:r>
                  <a:rPr lang="en-GB" sz="2000" dirty="0" smtClean="0"/>
                  <a:t>“transverse pillbox” (KEK)</a:t>
                </a:r>
              </a:p>
              <a:p>
                <a:pPr marL="740664" lvl="1" indent="-457200"/>
                <a:r>
                  <a:rPr lang="en-GB" sz="2000" dirty="0" smtClean="0"/>
                  <a:t>Parallel bars or spokes:</a:t>
                </a:r>
              </a:p>
              <a:p>
                <a:pPr marL="978408" lvl="2" indent="-457200"/>
                <a:r>
                  <a:rPr lang="en-GB" sz="2000" dirty="0" smtClean="0"/>
                  <a:t>Figure-of-8 (CI)</a:t>
                </a:r>
              </a:p>
              <a:p>
                <a:pPr marL="978408" lvl="2" indent="-457200"/>
                <a:r>
                  <a:rPr lang="en-GB" sz="2000" dirty="0" smtClean="0"/>
                  <a:t>Spoke cavity (SLAC)</a:t>
                </a:r>
              </a:p>
              <a:p>
                <a:pPr marL="978408" lvl="2" indent="-457200"/>
                <a:r>
                  <a:rPr lang="en-GB" sz="2000" dirty="0" smtClean="0"/>
                  <a:t>Parallel bar cavity (JLAB, ODU)</a:t>
                </a:r>
                <a:endParaRPr lang="en-GB" sz="2000" dirty="0"/>
              </a:p>
            </p:txBody>
          </p:sp>
        </mc:Choice>
        <mc:Fallback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99864" y="140631"/>
            <a:ext cx="893296" cy="708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37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A very interesting and novel field!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766" y="1577527"/>
            <a:ext cx="1554948" cy="955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174" y="1518479"/>
            <a:ext cx="1166212" cy="95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478" y="1582652"/>
            <a:ext cx="1087924" cy="893650"/>
          </a:xfrm>
          <a:prstGeom prst="rect">
            <a:avLst/>
          </a:prstGeom>
          <a:noFill/>
          <a:ln w="936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5" t="5943" r="16685"/>
          <a:stretch>
            <a:fillRect/>
          </a:stretch>
        </p:blipFill>
        <p:spPr bwMode="auto">
          <a:xfrm>
            <a:off x="5637694" y="1502507"/>
            <a:ext cx="1166212" cy="99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6685" t="5943" r="1668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214" y="1501198"/>
            <a:ext cx="1166212" cy="955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947" y="4612334"/>
            <a:ext cx="1010986" cy="847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13" y="2910673"/>
            <a:ext cx="932698" cy="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1669021" y="2888070"/>
            <a:ext cx="776124" cy="878800"/>
            <a:chOff x="1010" y="1985"/>
            <a:chExt cx="575" cy="651"/>
          </a:xfrm>
        </p:grpSpPr>
        <p:pic>
          <p:nvPicPr>
            <p:cNvPr id="16" name="Picture 9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" y="1985"/>
              <a:ext cx="575" cy="6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pic>
        <p:nvPicPr>
          <p:cNvPr id="17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182" y="2920960"/>
            <a:ext cx="1321436" cy="785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1" t="3345" r="10641" b="3345"/>
          <a:stretch>
            <a:fillRect/>
          </a:stretch>
        </p:blipFill>
        <p:spPr bwMode="auto">
          <a:xfrm>
            <a:off x="731469" y="4637566"/>
            <a:ext cx="1032582" cy="654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0641" t="3345" r="10641" b="334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145" y="2826375"/>
            <a:ext cx="971842" cy="97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Picture 1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014" y="3005828"/>
            <a:ext cx="1166212" cy="653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" name="Picture 1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5176" y="2919086"/>
            <a:ext cx="1166212" cy="988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2" name="Picture 15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068" y="4477150"/>
            <a:ext cx="1010986" cy="98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7375" y="2859499"/>
            <a:ext cx="971842" cy="971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449943" y="1338862"/>
            <a:ext cx="8275462" cy="4252284"/>
          </a:xfrm>
          <a:prstGeom prst="roundRect">
            <a:avLst>
              <a:gd name="adj" fmla="val 9722"/>
            </a:avLst>
          </a:prstGeom>
          <a:solidFill>
            <a:schemeClr val="accent1">
              <a:alpha val="58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3"/>
          <p:cNvSpPr>
            <a:spLocks noChangeArrowheads="1"/>
          </p:cNvSpPr>
          <p:nvPr/>
        </p:nvSpPr>
        <p:spPr bwMode="auto">
          <a:xfrm>
            <a:off x="4450917" y="4261691"/>
            <a:ext cx="4186114" cy="1214938"/>
          </a:xfrm>
          <a:prstGeom prst="rect">
            <a:avLst/>
          </a:prstGeom>
          <a:solidFill>
            <a:schemeClr val="bg1"/>
          </a:solidFill>
          <a:ln w="54720">
            <a:solidFill>
              <a:srgbClr val="FF950E"/>
            </a:solidFill>
            <a:prstDash val="sysDot"/>
            <a:round/>
            <a:headEnd/>
            <a:tailEnd/>
          </a:ln>
          <a:effectLst/>
          <a:extLst/>
        </p:spPr>
        <p:txBody>
          <a:bodyPr wrap="none" lIns="82945" tIns="41473" rIns="82945" bIns="41473" anchor="ctr"/>
          <a:lstStyle/>
          <a:p>
            <a:endParaRPr lang="en-GB"/>
          </a:p>
        </p:txBody>
      </p:sp>
      <p:pic>
        <p:nvPicPr>
          <p:cNvPr id="26" name="Picture 16"/>
          <p:cNvPicPr>
            <a:picLocks noChangeAspect="1" noChangeArrowheads="1"/>
          </p:cNvPicPr>
          <p:nvPr/>
        </p:nvPicPr>
        <p:blipFill>
          <a:blip r:embed="rId17" cstate="print">
            <a:lum bright="-2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9" t="8904" r="11259" b="6107"/>
          <a:stretch>
            <a:fillRect/>
          </a:stretch>
        </p:blipFill>
        <p:spPr bwMode="auto">
          <a:xfrm>
            <a:off x="4483912" y="4445508"/>
            <a:ext cx="1166212" cy="9408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-20000" contrast="30000"/>
                  </a:blip>
                  <a:srcRect l="9579" t="8904" r="11259" b="610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7" name="Picture 20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032" y="4336560"/>
            <a:ext cx="1166212" cy="1042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" name="Picture 21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432" y="4549500"/>
            <a:ext cx="1166212" cy="777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188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Present 400 MHz contenders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076056" y="3409389"/>
            <a:ext cx="53091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500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4296552"/>
                  </p:ext>
                </p:extLst>
              </p:nvPr>
            </p:nvGraphicFramePr>
            <p:xfrm>
              <a:off x="734517" y="2221029"/>
              <a:ext cx="7364612" cy="3114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72985"/>
                    <a:gridCol w="1514006"/>
                    <a:gridCol w="1288233"/>
                    <a:gridCol w="1489388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Values for 400 MHz, </a:t>
                          </a:r>
                          <a:br>
                            <a:rPr lang="en-GB" sz="1400" dirty="0" smtClean="0"/>
                          </a:br>
                          <a:r>
                            <a:rPr lang="en-GB" sz="1400" dirty="0" smtClean="0"/>
                            <a:t>3 MV integrated kick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RF Dipole </a:t>
                          </a:r>
                          <a:r>
                            <a:rPr lang="en-GB" sz="1400" baseline="0" dirty="0" smtClean="0"/>
                            <a:t>(ODU/SLAC)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4-Rod</a:t>
                          </a:r>
                          <a:r>
                            <a:rPr lang="en-GB" sz="1400" baseline="0" dirty="0" smtClean="0"/>
                            <a:t> (ULANC)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/>
                            <a:t>Double ¼ Wave </a:t>
                          </a:r>
                          <a:r>
                            <a:rPr lang="en-GB" sz="1400" dirty="0" smtClean="0"/>
                            <a:t/>
                          </a:r>
                          <a:br>
                            <a:rPr lang="en-GB" sz="1400" dirty="0" smtClean="0"/>
                          </a:br>
                          <a:r>
                            <a:rPr lang="en-GB" sz="1400" dirty="0" smtClean="0"/>
                            <a:t>(BNL)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Cavity radius [mm]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140.5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143/118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142/122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Cavity length [mm]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535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500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380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Beam Pipe radius [mm]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Peak E-field [MV/m]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41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Peak B-Field [</a:t>
                          </a:r>
                          <a:r>
                            <a:rPr lang="en-GB" sz="1400" dirty="0" err="1" smtClean="0"/>
                            <a:t>mT</a:t>
                          </a:r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71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dirty="0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GB" sz="1400" b="0" i="1" dirty="0" smtClean="0">
                                      <a:latin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  <m:r>
                                <a:rPr lang="en-GB" sz="1400" i="1" dirty="0" smtClean="0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1400" i="1" dirty="0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oMath>
                          </a14:m>
                          <a:r>
                            <a:rPr lang="en-GB" sz="1400" i="1" dirty="0" smtClean="0"/>
                            <a:t> </a:t>
                          </a:r>
                          <a:r>
                            <a:rPr lang="en-GB" sz="1400" dirty="0" smtClean="0"/>
                            <a:t>[</a:t>
                          </a:r>
                          <a:r>
                            <a:rPr lang="el-GR" sz="1400" dirty="0" smtClean="0"/>
                            <a:t>Ω</a:t>
                          </a:r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580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430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Nearest wrong</a:t>
                          </a:r>
                          <a:r>
                            <a:rPr lang="en-GB" sz="1400" baseline="0" dirty="0" smtClean="0"/>
                            <a:t> mode</a:t>
                          </a:r>
                          <a:r>
                            <a:rPr lang="en-GB" sz="1400" dirty="0" smtClean="0"/>
                            <a:t> [MHz]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584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371-378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575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4296552"/>
                  </p:ext>
                </p:extLst>
              </p:nvPr>
            </p:nvGraphicFramePr>
            <p:xfrm>
              <a:off x="734517" y="2221029"/>
              <a:ext cx="7364612" cy="3114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72985"/>
                    <a:gridCol w="1514006"/>
                    <a:gridCol w="1288233"/>
                    <a:gridCol w="1489388"/>
                  </a:tblGrid>
                  <a:tr h="51816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Values for 400 MHz, </a:t>
                          </a:r>
                          <a:br>
                            <a:rPr lang="en-GB" sz="1400" dirty="0" smtClean="0"/>
                          </a:br>
                          <a:r>
                            <a:rPr lang="en-GB" sz="1400" dirty="0" smtClean="0"/>
                            <a:t>3 MV integrated kick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RF Dipole </a:t>
                          </a:r>
                          <a:r>
                            <a:rPr lang="en-GB" sz="1400" baseline="0" dirty="0" smtClean="0"/>
                            <a:t>(ODU/SLAC)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4-Rod</a:t>
                          </a:r>
                          <a:r>
                            <a:rPr lang="en-GB" sz="1400" baseline="0" dirty="0" smtClean="0"/>
                            <a:t> (ULANC)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 smtClean="0"/>
                            <a:t>Double ¼ Wave </a:t>
                          </a:r>
                          <a:r>
                            <a:rPr lang="en-GB" sz="1400" dirty="0" smtClean="0"/>
                            <a:t/>
                          </a:r>
                          <a:br>
                            <a:rPr lang="en-GB" sz="1400" dirty="0" smtClean="0"/>
                          </a:br>
                          <a:r>
                            <a:rPr lang="en-GB" sz="1400" dirty="0" smtClean="0"/>
                            <a:t>(BNL)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Cavity radius [mm]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140.5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143/118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142/122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Cavity length [mm]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535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500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380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Beam Pipe radius [mm]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Peak E-field [MV/m]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41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Peak B-Field [</a:t>
                          </a:r>
                          <a:r>
                            <a:rPr lang="en-GB" sz="1400" dirty="0" err="1" smtClean="0"/>
                            <a:t>mT</a:t>
                          </a:r>
                          <a:r>
                            <a:rPr lang="en-GB" sz="1400" dirty="0" smtClean="0"/>
                            <a:t>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71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98" t="-640984" r="-140675" b="-10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427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580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430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400" dirty="0" smtClean="0"/>
                            <a:t>Nearest wrong</a:t>
                          </a:r>
                          <a:r>
                            <a:rPr lang="en-GB" sz="1400" baseline="0" dirty="0" smtClean="0"/>
                            <a:t> mode</a:t>
                          </a:r>
                          <a:r>
                            <a:rPr lang="en-GB" sz="1400" dirty="0" smtClean="0"/>
                            <a:t> [MHz]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584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371-378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575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37</a:t>
            </a:fld>
            <a:endParaRPr lang="en-GB"/>
          </a:p>
        </p:txBody>
      </p:sp>
      <p:grpSp>
        <p:nvGrpSpPr>
          <p:cNvPr id="4" name="Group 3"/>
          <p:cNvGrpSpPr/>
          <p:nvPr/>
        </p:nvGrpSpPr>
        <p:grpSpPr>
          <a:xfrm>
            <a:off x="3928906" y="1205683"/>
            <a:ext cx="4170223" cy="1002709"/>
            <a:chOff x="3928906" y="1205683"/>
            <a:chExt cx="4170223" cy="100270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34" b="78339"/>
            <a:stretch/>
          </p:blipFill>
          <p:spPr bwMode="auto">
            <a:xfrm>
              <a:off x="3928906" y="1205683"/>
              <a:ext cx="4170223" cy="1002709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22523"/>
            <a:stretch/>
          </p:blipFill>
          <p:spPr>
            <a:xfrm>
              <a:off x="6693535" y="1215246"/>
              <a:ext cx="1281232" cy="98565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/>
            <a:srcRect l="1692"/>
            <a:stretch/>
          </p:blipFill>
          <p:spPr>
            <a:xfrm>
              <a:off x="3928906" y="1230236"/>
              <a:ext cx="1392602" cy="95832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365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4566" y="1043099"/>
            <a:ext cx="796967" cy="378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HiLumi logo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567" y="1487770"/>
            <a:ext cx="796967" cy="385051"/>
          </a:xfrm>
          <a:prstGeom prst="rect">
            <a:avLst/>
          </a:prstGeom>
        </p:spPr>
      </p:pic>
      <p:pic>
        <p:nvPicPr>
          <p:cNvPr id="16" name="Picture 15" descr="HiLumi logo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565" y="3844092"/>
            <a:ext cx="796967" cy="385051"/>
          </a:xfrm>
          <a:prstGeom prst="rect">
            <a:avLst/>
          </a:prstGeom>
        </p:spPr>
      </p:pic>
      <p:pic>
        <p:nvPicPr>
          <p:cNvPr id="17" name="Picture 16" descr="identifier.gif"/>
          <p:cNvPicPr>
            <a:picLocks noChangeAspect="1"/>
          </p:cNvPicPr>
          <p:nvPr/>
        </p:nvPicPr>
        <p:blipFill>
          <a:blip r:embed="rId4" cstate="print">
            <a:lum bright="9000"/>
          </a:blip>
          <a:stretch>
            <a:fillRect/>
          </a:stretch>
        </p:blipFill>
        <p:spPr>
          <a:xfrm>
            <a:off x="7984564" y="4314165"/>
            <a:ext cx="796967" cy="518029"/>
          </a:xfrm>
          <a:prstGeom prst="rect">
            <a:avLst/>
          </a:prstGeom>
        </p:spPr>
      </p:pic>
      <p:pic>
        <p:nvPicPr>
          <p:cNvPr id="18" name="Picture 17" descr="SLAC_Logo_our_nam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84564" y="4870253"/>
            <a:ext cx="796967" cy="28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 descr="New JLab Logo wo word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84564" y="5183592"/>
            <a:ext cx="796967" cy="20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Challenge: SC RF technology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25" y="964522"/>
            <a:ext cx="3808119" cy="246000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7" y="1159104"/>
            <a:ext cx="3719774" cy="2265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537806" y="964522"/>
            <a:ext cx="37592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+mn-lt"/>
              </a:rPr>
              <a:t>March 2012: 4-rod cavity fabricated</a:t>
            </a:r>
            <a:endParaRPr lang="en-GB" sz="1200" dirty="0">
              <a:latin typeface="+mn-lt"/>
            </a:endParaRP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32" y="3693207"/>
            <a:ext cx="3854635" cy="246000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7"/>
          <a:stretch/>
        </p:blipFill>
        <p:spPr bwMode="auto">
          <a:xfrm>
            <a:off x="4611064" y="3844092"/>
            <a:ext cx="3533077" cy="23091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476284" y="3554707"/>
            <a:ext cx="2628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+mn-lt"/>
              </a:rPr>
              <a:t>May 2012: RF Dipole fabricated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278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4-rod cavity: recent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39</a:t>
            </a:fld>
            <a:endParaRPr kumimoji="0"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59" y="1436505"/>
            <a:ext cx="2581752" cy="344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47162" y="4659885"/>
            <a:ext cx="5409658" cy="1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lnSpc>
                <a:spcPct val="123000"/>
              </a:lnSpc>
            </a:pPr>
            <a:r>
              <a:rPr lang="en-US" dirty="0">
                <a:solidFill>
                  <a:srgbClr val="000000"/>
                </a:solidFill>
                <a:latin typeface="+mn-lt"/>
              </a:rPr>
              <a:t>A vacuum leak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(10</a:t>
            </a:r>
            <a:r>
              <a:rPr lang="en-US" baseline="30000" dirty="0" smtClean="0">
                <a:solidFill>
                  <a:srgbClr val="000000"/>
                </a:solidFill>
                <a:latin typeface="+mn-lt"/>
              </a:rPr>
              <a:t>-5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 mbar) &amp;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time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(last day of SM18 operation) prevented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us from testing to nominal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gradients – encouraging results!</a:t>
            </a:r>
          </a:p>
          <a:p>
            <a:pPr eaLnBrk="1">
              <a:lnSpc>
                <a:spcPct val="123000"/>
              </a:lnSpc>
            </a:pPr>
            <a:r>
              <a:rPr lang="en-US" dirty="0" smtClean="0">
                <a:solidFill>
                  <a:srgbClr val="000000"/>
                </a:solidFill>
                <a:latin typeface="+mn-lt"/>
              </a:rPr>
              <a:t>Retesting ongoing now (August 2013)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162" y="1511948"/>
            <a:ext cx="5409658" cy="3157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88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Reminder: Revolution frequency - </a:t>
            </a:r>
            <a:r>
              <a:rPr lang="en-GB" sz="2400" i="1" dirty="0" smtClean="0"/>
              <a:t>transition</a:t>
            </a:r>
            <a:endParaRPr lang="en-GB" sz="2400" i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41338" y="947789"/>
                <a:ext cx="8081962" cy="5537200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 smtClean="0"/>
                  <a:t>The revolution 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GB" sz="1800" dirty="0" smtClean="0"/>
                  <a:t> results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𝑟𝑒𝑣</m:t>
                        </m:r>
                      </m:sub>
                    </m:sSub>
                    <m:r>
                      <a:rPr lang="en-GB" sz="2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b="0" i="1" smtClean="0">
                            <a:latin typeface="Cambria Math"/>
                          </a:rPr>
                          <m:t>𝑣</m:t>
                        </m:r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𝜋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𝑅</m:t>
                        </m:r>
                      </m:den>
                    </m:f>
                  </m:oMath>
                </a14:m>
                <a:r>
                  <a:rPr lang="en-GB" sz="1800" dirty="0" smtClean="0"/>
                  <a:t>.</a:t>
                </a:r>
              </a:p>
              <a:p>
                <a:r>
                  <a:rPr lang="en-GB" sz="1800" dirty="0" smtClean="0"/>
                  <a:t>Note: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GB" sz="1800" dirty="0" smtClean="0"/>
                  <a:t> is “equivalent radius”,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𝜋𝜌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straight</m:t>
                    </m:r>
                    <m:r>
                      <m:rPr>
                        <m:nor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sections</m:t>
                    </m:r>
                  </m:oMath>
                </a14:m>
                <a:endParaRPr lang="en-GB" sz="1800" dirty="0" smtClean="0"/>
              </a:p>
              <a:p>
                <a:r>
                  <a:rPr lang="en-GB" sz="1800" dirty="0" smtClean="0"/>
                  <a:t>Off-momentum particles also have a different revolution frequency – and this for two effects:</a:t>
                </a:r>
              </a:p>
              <a:p>
                <a:pPr marL="804672" lvl="1" indent="-457200">
                  <a:lnSpc>
                    <a:spcPct val="150000"/>
                  </a:lnSpc>
                  <a:buFont typeface="+mj-lt"/>
                  <a:buAutoNum type="arabicPeriod"/>
                </a:pPr>
                <a:r>
                  <a:rPr lang="en-GB" sz="1600" dirty="0" smtClean="0"/>
                  <a:t>since they have a different speed,</a:t>
                </a:r>
              </a:p>
              <a:p>
                <a:pPr marL="804672" lvl="1" indent="-457200">
                  <a:buFont typeface="+mj-lt"/>
                  <a:buAutoNum type="arabicPeriod"/>
                </a:pPr>
                <a:r>
                  <a:rPr lang="en-GB" sz="1600" dirty="0" smtClean="0"/>
                  <a:t>since they travel a larger distance (due to </a:t>
                </a:r>
                <a:r>
                  <a:rPr lang="en-GB" sz="1600" i="1" dirty="0" smtClean="0"/>
                  <a:t>momentum compaction)</a:t>
                </a:r>
                <a:r>
                  <a:rPr lang="en-GB" sz="1600" dirty="0" smtClean="0"/>
                  <a:t>:</a:t>
                </a:r>
              </a:p>
              <a:p>
                <a:pPr marL="347472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𝑓</m:t>
                          </m:r>
                        </m:den>
                      </m:f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𝑣</m:t>
                          </m:r>
                        </m:den>
                      </m:f>
                      <m:r>
                        <a:rPr lang="en-GB" sz="2000" b="0" i="1" smtClean="0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𝑅</m:t>
                          </m:r>
                        </m:den>
                      </m:f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0" i="1" smtClean="0">
                                      <a:latin typeface="Cambria Math"/>
                                      <a:ea typeface="Cambria Math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GB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GB" sz="2000" b="0" i="1" smtClean="0">
                              <a:latin typeface="Cambria Math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⟨</m:t>
                              </m:r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d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𝛿</m:t>
                          </m:r>
                          <m:r>
                            <a:rPr lang="en-GB" sz="2000" b="0" i="1" smtClean="0">
                              <a:latin typeface="Cambria Math"/>
                              <a:ea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GB" sz="2000" b="0" i="1" smtClean="0">
                              <a:latin typeface="Cambria Math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GB" sz="1600" b="0" i="1" dirty="0" smtClean="0"/>
              </a:p>
              <a:p>
                <a:r>
                  <a:rPr lang="en-GB" sz="1800" dirty="0" smtClean="0"/>
                  <a:t>At lower energy effect 1 dominates, </a:t>
                </a:r>
                <a:br>
                  <a:rPr lang="en-GB" sz="1800" dirty="0" smtClean="0"/>
                </a:br>
                <a:r>
                  <a:rPr lang="en-GB" sz="1800" dirty="0" smtClean="0"/>
                  <a:t>i.e.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GB" sz="1800" dirty="0"/>
                  <a:t> </a:t>
                </a:r>
                <a:r>
                  <a:rPr lang="en-GB" sz="1800" dirty="0" smtClean="0"/>
                  <a:t>increases with energy. </a:t>
                </a:r>
              </a:p>
              <a:p>
                <a:r>
                  <a:rPr lang="en-GB" sz="1800" dirty="0" smtClean="0"/>
                  <a:t>At higher energy effect 2 dominates,</a:t>
                </a:r>
                <a:br>
                  <a:rPr lang="en-GB" sz="1800" dirty="0" smtClean="0"/>
                </a:br>
                <a:r>
                  <a:rPr lang="en-GB" sz="1800" dirty="0" smtClean="0"/>
                  <a:t>i.e</a:t>
                </a:r>
                <a:r>
                  <a:rPr lang="en-GB" sz="1800" dirty="0"/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𝑟𝑒𝑣</m:t>
                        </m:r>
                      </m:sub>
                    </m:sSub>
                  </m:oMath>
                </a14:m>
                <a:r>
                  <a:rPr lang="en-GB" sz="1800" dirty="0"/>
                  <a:t> </a:t>
                </a:r>
                <a:r>
                  <a:rPr lang="en-GB" sz="1800" dirty="0" smtClean="0"/>
                  <a:t>decreases </a:t>
                </a:r>
                <a:r>
                  <a:rPr lang="en-GB" sz="1800" dirty="0"/>
                  <a:t>with energy. </a:t>
                </a:r>
                <a:endParaRPr lang="en-GB" sz="1800" dirty="0" smtClean="0"/>
              </a:p>
              <a:p>
                <a:r>
                  <a:rPr lang="en-GB" sz="1800" dirty="0" smtClean="0"/>
                  <a:t>The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/>
                            <a:ea typeface="Cambria Math"/>
                          </a:rPr>
                          <m:t>𝛾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</a:rPr>
                          <m:t>𝑡𝑟</m:t>
                        </m:r>
                      </m:sub>
                    </m:sSub>
                  </m:oMath>
                </a14:m>
                <a:r>
                  <a:rPr lang="en-GB" sz="2000" dirty="0" smtClean="0"/>
                  <a:t> </a:t>
                </a:r>
                <a:r>
                  <a:rPr lang="en-GB" sz="1800" dirty="0" smtClean="0"/>
                  <a:t>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en-GB" sz="2000" i="1">
                                <a:latin typeface="Cambria Math"/>
                              </a:rPr>
                              <m:t>𝑡𝑟</m:t>
                            </m:r>
                          </m:sub>
                        </m:sSub>
                      </m:e>
                      <m:sup>
                        <m:r>
                          <a:rPr lang="en-GB" sz="2000" i="1">
                            <a:latin typeface="Cambria Math"/>
                          </a:rPr>
                          <m:t>−2</m:t>
                        </m:r>
                      </m:sup>
                    </m:sSup>
                    <m:r>
                      <a:rPr lang="en-GB" sz="20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⟨</m:t>
                        </m:r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  <m:sub>
                        <m:r>
                          <a:rPr lang="en-GB" sz="2000" i="1">
                            <a:latin typeface="Cambria Math"/>
                          </a:rPr>
                          <m:t>𝑝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1800" dirty="0" smtClean="0"/>
                  <a:t/>
                </a:r>
                <a:br>
                  <a:rPr lang="en-GB" sz="1800" dirty="0" smtClean="0"/>
                </a:br>
                <a:r>
                  <a:rPr lang="en-GB" sz="1800" dirty="0" smtClean="0"/>
                  <a:t>is called </a:t>
                </a:r>
                <a:r>
                  <a:rPr lang="en-GB" sz="1800" i="1" dirty="0" smtClean="0"/>
                  <a:t>transition energy</a:t>
                </a:r>
                <a:r>
                  <a:rPr lang="en-GB" sz="1800" dirty="0" smtClean="0"/>
                  <a:t>.</a:t>
                </a:r>
              </a:p>
              <a:p>
                <a:r>
                  <a:rPr lang="en-GB" sz="1800" dirty="0" smtClean="0"/>
                  <a:t>The LHC is operated above transition.</a:t>
                </a:r>
                <a:endParaRPr lang="en-GB" sz="1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41338" y="947789"/>
                <a:ext cx="8081962" cy="5537200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5408758" y="4017344"/>
            <a:ext cx="3214541" cy="2025766"/>
            <a:chOff x="5408758" y="4017344"/>
            <a:chExt cx="3214541" cy="2025766"/>
          </a:xfrm>
        </p:grpSpPr>
        <p:pic>
          <p:nvPicPr>
            <p:cNvPr id="13" name="Picture 12" descr="beta-gamma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08758" y="4017344"/>
              <a:ext cx="3214541" cy="1991229"/>
            </a:xfrm>
            <a:prstGeom prst="rect">
              <a:avLst/>
            </a:prstGeom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5541151" y="4101451"/>
                  <a:ext cx="38696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800" i="1" dirty="0" smtClean="0">
                            <a:latin typeface="Cambria Math"/>
                            <a:cs typeface="Times New Roman" pitchFamily="18" charset="0"/>
                          </a:rPr>
                          <m:t>𝑓</m:t>
                        </m:r>
                      </m:oMath>
                    </m:oMathPara>
                  </a14:m>
                  <a:endParaRPr lang="en-GB" sz="18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41151" y="4101451"/>
                  <a:ext cx="386965" cy="36933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220918" y="5673778"/>
                  <a:ext cx="55893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i="1">
                                <a:latin typeface="Cambria Math"/>
                                <a:ea typeface="Cambria Math"/>
                              </a:rPr>
                              <m:t>𝛾</m:t>
                            </m:r>
                          </m:e>
                          <m:sub>
                            <m:r>
                              <a:rPr lang="en-GB" sz="1800" i="1">
                                <a:latin typeface="Cambria Math"/>
                              </a:rPr>
                              <m:t>𝑡𝑟</m:t>
                            </m:r>
                          </m:sub>
                        </m:sSub>
                      </m:oMath>
                    </m:oMathPara>
                  </a14:m>
                  <a:endParaRPr lang="en-GB" sz="1800" dirty="0" smtClean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20918" y="5673778"/>
                  <a:ext cx="558935" cy="369332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7957332" y="5673778"/>
                  <a:ext cx="3944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800" i="1">
                            <a:latin typeface="Cambria Math"/>
                            <a:ea typeface="Cambria Math"/>
                          </a:rPr>
                          <m:t>𝛾</m:t>
                        </m:r>
                      </m:oMath>
                    </m:oMathPara>
                  </a14:m>
                  <a:endParaRPr lang="en-GB" sz="1800" dirty="0" smtClean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57332" y="5673778"/>
                  <a:ext cx="394467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RF-Dipole: </a:t>
            </a:r>
            <a:r>
              <a:rPr lang="en-GB" dirty="0"/>
              <a:t>T</a:t>
            </a:r>
            <a:r>
              <a:rPr lang="en-GB" dirty="0" smtClean="0"/>
              <a:t>est </a:t>
            </a:r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40</a:t>
            </a:fld>
            <a:endParaRPr kumimoji="0"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475972" y="881416"/>
            <a:ext cx="3417490" cy="1345713"/>
            <a:chOff x="3324103" y="1792180"/>
            <a:chExt cx="3417490" cy="1345713"/>
          </a:xfrm>
        </p:grpSpPr>
        <p:pic>
          <p:nvPicPr>
            <p:cNvPr id="8" name="Picture 2" descr="C:\My Data\400 MHz Cavity Measurements\400 MHz Crabbing Cavity Pictures\From Alex\pics01\0000013100-20130311_18240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123" r="4412" b="24682"/>
            <a:stretch/>
          </p:blipFill>
          <p:spPr bwMode="auto">
            <a:xfrm>
              <a:off x="3324103" y="1792181"/>
              <a:ext cx="3417490" cy="13457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3324103" y="1792180"/>
              <a:ext cx="341749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FF00"/>
                  </a:solidFill>
                  <a:latin typeface="+mn-lt"/>
                </a:rPr>
                <a:t>Ultrasonic degreased </a:t>
              </a:r>
              <a:r>
                <a:rPr lang="en-GB" dirty="0" smtClean="0">
                  <a:solidFill>
                    <a:srgbClr val="FFFF00"/>
                  </a:solidFill>
                  <a:latin typeface="+mn-lt"/>
                </a:rPr>
                <a:t>hardware</a:t>
              </a:r>
              <a:endParaRPr lang="en-GB" dirty="0">
                <a:solidFill>
                  <a:srgbClr val="FFFF00"/>
                </a:solidFill>
                <a:latin typeface="+mn-lt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847904" y="866425"/>
            <a:ext cx="2794807" cy="1921745"/>
            <a:chOff x="3253106" y="3312739"/>
            <a:chExt cx="3050500" cy="2063642"/>
          </a:xfrm>
        </p:grpSpPr>
        <p:pic>
          <p:nvPicPr>
            <p:cNvPr id="9" name="Picture 2" descr="C:\My Data\400 MHz Cavity Measurements\400 MHz Crabbing Cavity Pictures\From Alex\0000013102-20130312_184922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23" r="8572" b="23325"/>
            <a:stretch/>
          </p:blipFill>
          <p:spPr bwMode="auto">
            <a:xfrm>
              <a:off x="3253106" y="3312739"/>
              <a:ext cx="3050499" cy="20636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253106" y="3324101"/>
              <a:ext cx="30505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+mn-lt"/>
                </a:rPr>
                <a:t>Clean room assembly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75972" y="2403828"/>
            <a:ext cx="2604507" cy="3906762"/>
            <a:chOff x="475972" y="2433808"/>
            <a:chExt cx="2604507" cy="390676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972" y="2433808"/>
              <a:ext cx="2604507" cy="3906762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75972" y="2433808"/>
              <a:ext cx="26045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FFFF00"/>
                  </a:solidFill>
                  <a:latin typeface="+mn-lt"/>
                </a:rPr>
                <a:t>Preparation for test at JLAB</a:t>
              </a: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740048" y="2855626"/>
            <a:ext cx="4938476" cy="3454964"/>
            <a:chOff x="3829988" y="2855626"/>
            <a:chExt cx="4938476" cy="3454964"/>
          </a:xfrm>
        </p:grpSpPr>
        <p:sp>
          <p:nvSpPr>
            <p:cNvPr id="60" name="Rectangle 59"/>
            <p:cNvSpPr/>
            <p:nvPr/>
          </p:nvSpPr>
          <p:spPr>
            <a:xfrm>
              <a:off x="3829988" y="2855626"/>
              <a:ext cx="4895418" cy="345496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2" name="Picture 2"/>
            <p:cNvPicPr preferRelativeResize="0">
              <a:picLocks noChangeAspect="1" noChangeArrowheads="1"/>
            </p:cNvPicPr>
            <p:nvPr/>
          </p:nvPicPr>
          <p:blipFill rotWithShape="1"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51" b="7963"/>
            <a:stretch/>
          </p:blipFill>
          <p:spPr bwMode="auto">
            <a:xfrm>
              <a:off x="3893462" y="2855626"/>
              <a:ext cx="3799587" cy="27400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3" name="Picture 5"/>
            <p:cNvPicPr>
              <a:picLocks noChangeAspect="1" noChangeArrowheads="1"/>
            </p:cNvPicPr>
            <p:nvPr/>
          </p:nvPicPr>
          <p:blipFill rotWithShape="1"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307" t="85927" r="3698" b="7730"/>
            <a:stretch/>
          </p:blipFill>
          <p:spPr bwMode="auto">
            <a:xfrm>
              <a:off x="4385016" y="5630779"/>
              <a:ext cx="3308033" cy="191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70" t="85929" r="4229" b="8082"/>
            <a:stretch/>
          </p:blipFill>
          <p:spPr bwMode="auto">
            <a:xfrm>
              <a:off x="4423872" y="5827732"/>
              <a:ext cx="3269177" cy="1787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5" name="Picture 4"/>
            <p:cNvPicPr>
              <a:picLocks noChangeAspect="1" noChangeArrowheads="1"/>
            </p:cNvPicPr>
            <p:nvPr/>
          </p:nvPicPr>
          <p:blipFill rotWithShape="1"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85" t="85928" r="3714" b="8258"/>
            <a:stretch/>
          </p:blipFill>
          <p:spPr bwMode="auto">
            <a:xfrm>
              <a:off x="4420692" y="6001233"/>
              <a:ext cx="3272357" cy="1730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/>
                <p:cNvSpPr txBox="1"/>
                <p:nvPr/>
              </p:nvSpPr>
              <p:spPr>
                <a:xfrm>
                  <a:off x="7633089" y="5392871"/>
                  <a:ext cx="94134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200" i="1" smtClean="0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MV</m:t>
                            </m:r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m</m:t>
                            </m:r>
                          </m:e>
                        </m:d>
                      </m:oMath>
                    </m:oMathPara>
                  </a14:m>
                  <a:endParaRPr lang="en-GB" sz="1200" dirty="0" smtClean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6" name="TextBox 5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3089" y="5392871"/>
                  <a:ext cx="941347" cy="276999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888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7633089" y="5588051"/>
                  <a:ext cx="72558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GB" sz="1200" i="1" smtClean="0">
                                <a:latin typeface="Cambria Math"/>
                                <a:ea typeface="Cambria Math"/>
                              </a:rPr>
                              <m:t>⊥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MV</m:t>
                            </m:r>
                          </m:e>
                        </m:d>
                      </m:oMath>
                    </m:oMathPara>
                  </a14:m>
                  <a:endParaRPr lang="en-GB" sz="1200" dirty="0" smtClean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3089" y="5588051"/>
                  <a:ext cx="725583" cy="276999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TextBox 57"/>
                <p:cNvSpPr txBox="1"/>
                <p:nvPr/>
              </p:nvSpPr>
              <p:spPr>
                <a:xfrm>
                  <a:off x="7633089" y="5778618"/>
                  <a:ext cx="1135375" cy="2912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  <a:ea typeface="Cambria Math"/>
                              </a:rPr>
                              <m:t>𝑝𝑒𝑎𝑘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MV</m:t>
                            </m:r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/</m:t>
                            </m:r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m</m:t>
                            </m:r>
                          </m:e>
                        </m:d>
                      </m:oMath>
                    </m:oMathPara>
                  </a14:m>
                  <a:endParaRPr lang="en-GB" sz="1200" dirty="0" smtClean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8" name="TextBox 5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3089" y="5778618"/>
                  <a:ext cx="1135375" cy="291298"/>
                </a:xfrm>
                <a:prstGeom prst="rect">
                  <a:avLst/>
                </a:prstGeom>
                <a:blipFill rotWithShape="1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TextBox 58"/>
                <p:cNvSpPr txBox="1"/>
                <p:nvPr/>
              </p:nvSpPr>
              <p:spPr>
                <a:xfrm>
                  <a:off x="7633089" y="5942113"/>
                  <a:ext cx="939744" cy="2912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0" i="1" smtClean="0">
                                <a:latin typeface="Cambria Math"/>
                              </a:rPr>
                              <m:t>𝐵</m:t>
                            </m:r>
                          </m:e>
                          <m:sub>
                            <m:r>
                              <a:rPr lang="en-GB" sz="1200" b="0" i="1" smtClean="0">
                                <a:latin typeface="Cambria Math"/>
                                <a:ea typeface="Cambria Math"/>
                              </a:rPr>
                              <m:t>𝑝𝑒𝑎𝑘</m:t>
                            </m:r>
                          </m:sub>
                        </m:sSub>
                        <m:d>
                          <m:dPr>
                            <m:begChr m:val="["/>
                            <m:endChr m:val="]"/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GB" sz="1200" b="0" i="0" smtClean="0">
                                <a:latin typeface="Cambria Math"/>
                              </a:rPr>
                              <m:t>mT</m:t>
                            </m:r>
                          </m:e>
                        </m:d>
                      </m:oMath>
                    </m:oMathPara>
                  </a14:m>
                  <a:endParaRPr lang="en-GB" sz="1200" dirty="0" smtClean="0">
                    <a:latin typeface="+mn-lt"/>
                  </a:endParaRPr>
                </a:p>
              </p:txBody>
            </p:sp>
          </mc:Choice>
          <mc:Fallback xmlns="">
            <p:sp>
              <p:nvSpPr>
                <p:cNvPr id="59" name="TextBox 5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3089" y="5942113"/>
                  <a:ext cx="939744" cy="291298"/>
                </a:xfrm>
                <a:prstGeom prst="rect">
                  <a:avLst/>
                </a:prstGeom>
                <a:blipFill rotWithShape="1"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TextBox 60"/>
            <p:cNvSpPr txBox="1"/>
            <p:nvPr/>
          </p:nvSpPr>
          <p:spPr>
            <a:xfrm>
              <a:off x="7579516" y="2923082"/>
              <a:ext cx="8327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+mn-lt"/>
                </a:rPr>
                <a:t>Results</a:t>
              </a:r>
            </a:p>
          </p:txBody>
        </p:sp>
      </p:grpSp>
      <p:pic>
        <p:nvPicPr>
          <p:cNvPr id="63" name="Picture 62" descr="identifier.gif"/>
          <p:cNvPicPr>
            <a:picLocks noChangeAspect="1"/>
          </p:cNvPicPr>
          <p:nvPr/>
        </p:nvPicPr>
        <p:blipFill>
          <a:blip r:embed="rId13" cstate="print">
            <a:lum bright="9000"/>
          </a:blip>
          <a:stretch>
            <a:fillRect/>
          </a:stretch>
        </p:blipFill>
        <p:spPr>
          <a:xfrm>
            <a:off x="3935448" y="881417"/>
            <a:ext cx="796967" cy="518029"/>
          </a:xfrm>
          <a:prstGeom prst="rect">
            <a:avLst/>
          </a:prstGeom>
        </p:spPr>
      </p:pic>
      <p:pic>
        <p:nvPicPr>
          <p:cNvPr id="64" name="Picture 63" descr="SLAC_Logo_our_name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35448" y="1437505"/>
            <a:ext cx="796967" cy="28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7" descr="New JLab Logo wo words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35448" y="1750844"/>
            <a:ext cx="796967" cy="200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Picture 65" descr="HiLumi logo.jpe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48" y="1974951"/>
            <a:ext cx="796967" cy="385051"/>
          </a:xfrm>
          <a:prstGeom prst="rect">
            <a:avLst/>
          </a:prstGeom>
        </p:spPr>
      </p:pic>
      <p:pic>
        <p:nvPicPr>
          <p:cNvPr id="68" name="Picture 4" descr="small logo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529" y="898508"/>
            <a:ext cx="685800" cy="90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" name="TextBox 71"/>
          <p:cNvSpPr txBox="1"/>
          <p:nvPr/>
        </p:nvSpPr>
        <p:spPr>
          <a:xfrm>
            <a:off x="5460914" y="4071771"/>
            <a:ext cx="6655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4.2 K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535711" y="3230859"/>
            <a:ext cx="486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+mn-lt"/>
              </a:rPr>
              <a:t>2</a:t>
            </a:r>
            <a:r>
              <a:rPr lang="en-GB" dirty="0" smtClean="0">
                <a:latin typeface="+mn-lt"/>
              </a:rPr>
              <a:t> K</a:t>
            </a:r>
          </a:p>
        </p:txBody>
      </p:sp>
    </p:spTree>
    <p:extLst>
      <p:ext uri="{BB962C8B-B14F-4D97-AF65-F5344CB8AC3E}">
        <p14:creationId xmlns:p14="http://schemas.microsoft.com/office/powerpoint/2010/main" val="1988106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Double ¼ Wave: recent results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41</a:t>
            </a:fld>
            <a:endParaRPr kumimoji="0" lang="en-US"/>
          </a:p>
        </p:txBody>
      </p:sp>
      <p:pic>
        <p:nvPicPr>
          <p:cNvPr id="8" name="Picture 6" descr="D:\CrabPOP\Fabrication\Pictures\splitocwithhat - 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309" y="1255872"/>
            <a:ext cx="2055099" cy="154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:\Crab cavity\picture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153" y="3000170"/>
            <a:ext cx="2941638" cy="2206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binping\Desktop\Crab Files\600CBaking\IMG_03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34" y="3519249"/>
            <a:ext cx="2249366" cy="168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binping\Desktop\Crab Files\600CBaking\IMG_037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434" y="1245748"/>
            <a:ext cx="2249366" cy="168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96623" y="907194"/>
            <a:ext cx="3354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Cavity assembly &amp; preparation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6434" y="3519249"/>
            <a:ext cx="22493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FF00"/>
                </a:solidFill>
                <a:latin typeface="+mn-lt"/>
              </a:rPr>
              <a:t>600 °C vacuum bake</a:t>
            </a:r>
          </a:p>
        </p:txBody>
      </p:sp>
      <p:pic>
        <p:nvPicPr>
          <p:cNvPr id="81922" name="Picture 2" descr="http://www.bnl.gov/PGA/images/Logo_Smal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4113" y="5411646"/>
            <a:ext cx="965300" cy="353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HiLumi logo.jpe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906" y="5808522"/>
            <a:ext cx="955504" cy="461648"/>
          </a:xfrm>
          <a:prstGeom prst="rect">
            <a:avLst/>
          </a:prstGeom>
        </p:spPr>
      </p:pic>
      <p:pic>
        <p:nvPicPr>
          <p:cNvPr id="81924" name="Picture 4" descr="small logo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072" y="5411646"/>
            <a:ext cx="650670" cy="85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3931" y="1150492"/>
            <a:ext cx="2316440" cy="187753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962" y="3453846"/>
            <a:ext cx="2333300" cy="1817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82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He-vessel and </a:t>
            </a:r>
            <a:r>
              <a:rPr lang="en-GB" dirty="0" err="1" smtClean="0"/>
              <a:t>cryo</a:t>
            </a:r>
            <a:r>
              <a:rPr lang="en-GB" dirty="0" smtClean="0"/>
              <a:t>-module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42</a:t>
            </a:fld>
            <a:endParaRPr kumimoji="0" lang="en-US"/>
          </a:p>
        </p:txBody>
      </p:sp>
      <p:grpSp>
        <p:nvGrpSpPr>
          <p:cNvPr id="10" name="Group 9"/>
          <p:cNvGrpSpPr/>
          <p:nvPr/>
        </p:nvGrpSpPr>
        <p:grpSpPr>
          <a:xfrm>
            <a:off x="541525" y="931657"/>
            <a:ext cx="4097931" cy="2562943"/>
            <a:chOff x="541525" y="931657"/>
            <a:chExt cx="4097931" cy="2562943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283" b="10682"/>
            <a:stretch/>
          </p:blipFill>
          <p:spPr bwMode="auto">
            <a:xfrm>
              <a:off x="541526" y="931657"/>
              <a:ext cx="4097930" cy="2255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41525" y="3186823"/>
              <a:ext cx="40979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+mn-lt"/>
                </a:rPr>
                <a:t>He-vessel concept by </a:t>
              </a:r>
              <a:r>
                <a:rPr lang="en-GB" dirty="0" err="1" smtClean="0">
                  <a:latin typeface="+mn-lt"/>
                </a:rPr>
                <a:t>Daresbury</a:t>
              </a:r>
              <a:r>
                <a:rPr lang="en-GB" dirty="0" smtClean="0">
                  <a:latin typeface="+mn-lt"/>
                </a:rPr>
                <a:t> Lab/STFC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00985" y="3643088"/>
            <a:ext cx="4435815" cy="2696903"/>
            <a:chOff x="3800985" y="3643088"/>
            <a:chExt cx="4435815" cy="269690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0985" y="3643088"/>
              <a:ext cx="4435815" cy="2180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800985" y="5816771"/>
              <a:ext cx="44358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+mn-lt"/>
                </a:rPr>
                <a:t>2-cavity CM concept by </a:t>
              </a:r>
              <a:r>
                <a:rPr lang="en-GB" dirty="0" err="1" smtClean="0">
                  <a:latin typeface="+mn-lt"/>
                </a:rPr>
                <a:t>Daresbury</a:t>
              </a:r>
              <a:r>
                <a:rPr lang="en-GB" dirty="0" smtClean="0">
                  <a:latin typeface="+mn-lt"/>
                </a:rPr>
                <a:t> Lab/STFC</a:t>
              </a:r>
              <a:br>
                <a:rPr lang="en-GB" dirty="0" smtClean="0">
                  <a:latin typeface="+mn-lt"/>
                </a:rPr>
              </a:br>
              <a:r>
                <a:rPr lang="en-GB" dirty="0" smtClean="0">
                  <a:latin typeface="+mn-lt"/>
                </a:rPr>
                <a:t>(for crab cavity validation in CERN SPS)</a:t>
              </a:r>
            </a:p>
          </p:txBody>
        </p:sp>
      </p:grpSp>
      <p:pic>
        <p:nvPicPr>
          <p:cNvPr id="12" name="Picture 11" descr="HiLumi logo.jpe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452" y="5294707"/>
            <a:ext cx="955504" cy="46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7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Low-level RF for crab cavities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43</a:t>
            </a:fld>
            <a:endParaRPr kumimoji="0"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59056" y="4854495"/>
                <a:ext cx="7663188" cy="138499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1200" b="1" dirty="0" smtClean="0">
                    <a:latin typeface="+mn-lt"/>
                  </a:rPr>
                  <a:t>Cavity controller: </a:t>
                </a:r>
                <a:r>
                  <a:rPr lang="en-GB" sz="1200" dirty="0" smtClean="0">
                    <a:latin typeface="+mn-lt"/>
                  </a:rPr>
                  <a:t>Strong RF feedback to regulate individual cavities &amp; keep impedance low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1200" dirty="0" smtClean="0">
                    <a:latin typeface="+mn-lt"/>
                  </a:rPr>
                  <a:t>feedback group delay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&lt;1 </m:t>
                    </m:r>
                    <m:r>
                      <m:rPr>
                        <m:nor/>
                      </m:rPr>
                      <a:rPr lang="en-GB" sz="1200" b="0" i="0" smtClean="0">
                        <a:latin typeface="+mn-lt"/>
                        <a:ea typeface="Cambria Math"/>
                      </a:rPr>
                      <m:t>μs</m:t>
                    </m:r>
                  </m:oMath>
                </a14:m>
                <a:r>
                  <a:rPr lang="en-GB" sz="1200" dirty="0" smtClean="0">
                    <a:latin typeface="+mn-lt"/>
                  </a:rPr>
                  <a:t>!</a:t>
                </a:r>
                <a:br>
                  <a:rPr lang="en-GB" sz="1200" dirty="0" smtClean="0">
                    <a:latin typeface="+mn-lt"/>
                  </a:rPr>
                </a:br>
                <a:endParaRPr lang="en-GB" sz="1200" dirty="0" smtClean="0">
                  <a:latin typeface="+mn-lt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1200" b="1" dirty="0" smtClean="0">
                    <a:latin typeface="+mn-lt"/>
                  </a:rPr>
                  <a:t>Global feedback: </a:t>
                </a:r>
                <a:r>
                  <a:rPr lang="en-GB" sz="1200" dirty="0" smtClean="0">
                    <a:latin typeface="+mn-lt"/>
                  </a:rPr>
                  <a:t>regulates crabbing-</a:t>
                </a:r>
                <a:r>
                  <a:rPr lang="en-GB" sz="1200" dirty="0" err="1" smtClean="0">
                    <a:latin typeface="+mn-lt"/>
                  </a:rPr>
                  <a:t>anticrabbing</a:t>
                </a:r>
                <a:r>
                  <a:rPr lang="en-GB" sz="1200" dirty="0" smtClean="0">
                    <a:latin typeface="+mn-lt"/>
                  </a:rPr>
                  <a:t> &amp; MPS mitigation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1200" dirty="0" smtClean="0">
                    <a:latin typeface="+mn-lt"/>
                  </a:rPr>
                  <a:t>feedback group delay </a:t>
                </a:r>
                <a14:m>
                  <m:oMath xmlns:m="http://schemas.openxmlformats.org/officeDocument/2006/math">
                    <m:r>
                      <a:rPr lang="en-GB" sz="1200" i="1" smtClean="0">
                        <a:latin typeface="Cambria Math" panose="02040503050406030204" pitchFamily="18" charset="0"/>
                        <a:ea typeface="Cambria Math"/>
                      </a:rPr>
                      <m:t>~</m:t>
                    </m:r>
                    <m:r>
                      <a:rPr lang="en-GB" sz="1200" b="0" i="1" smtClean="0">
                        <a:latin typeface="Cambria Math" panose="02040503050406030204" pitchFamily="18" charset="0"/>
                        <a:ea typeface="Cambria Math"/>
                      </a:rPr>
                      <m:t> 5 </m:t>
                    </m:r>
                    <m:r>
                      <m:rPr>
                        <m:nor/>
                      </m:rPr>
                      <a:rPr lang="en-GB" sz="1200" b="0" i="0" smtClean="0">
                        <a:latin typeface="+mn-lt"/>
                        <a:ea typeface="Cambria Math"/>
                      </a:rPr>
                      <m:t>μs</m:t>
                    </m:r>
                    <m:r>
                      <m:rPr>
                        <m:nor/>
                      </m:rPr>
                      <a:rPr lang="en-GB" sz="1200" b="0" i="0" smtClean="0">
                        <a:latin typeface="+mn-lt"/>
                        <a:ea typeface="Cambria Math"/>
                      </a:rPr>
                      <m:t> </m:t>
                    </m:r>
                    <m:r>
                      <a:rPr lang="en-GB" sz="1200" b="0" i="1" smtClean="0">
                        <a:latin typeface="Cambria Math" panose="02040503050406030204" pitchFamily="18" charset="0"/>
                        <a:ea typeface="Cambria Math"/>
                      </a:rPr>
                      <m:t>≪ </m:t>
                    </m:r>
                    <m:sSub>
                      <m:sSubPr>
                        <m:ctrlPr>
                          <a:rPr lang="en-GB" sz="1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𝑇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  <a:ea typeface="Cambria Math"/>
                          </a:rPr>
                          <m:t>𝑟𝑒𝑣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  <a:ea typeface="Cambria Math"/>
                      </a:rPr>
                      <m:t>~ 90 </m:t>
                    </m:r>
                    <m:r>
                      <m:rPr>
                        <m:nor/>
                      </m:rPr>
                      <a:rPr lang="en-GB" sz="1200">
                        <a:latin typeface="+mn-lt"/>
                        <a:ea typeface="Cambria Math"/>
                      </a:rPr>
                      <m:t>μs</m:t>
                    </m:r>
                  </m:oMath>
                </a14:m>
                <a:r>
                  <a:rPr lang="en-GB" sz="1200" dirty="0" smtClean="0">
                    <a:latin typeface="+mn-lt"/>
                  </a:rPr>
                  <a:t>.</a:t>
                </a:r>
                <a:br>
                  <a:rPr lang="en-GB" sz="1200" dirty="0" smtClean="0">
                    <a:latin typeface="+mn-lt"/>
                  </a:rPr>
                </a:br>
                <a:endParaRPr lang="en-GB" sz="1200" dirty="0" smtClean="0">
                  <a:latin typeface="+mn-lt"/>
                </a:endParaRP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1200" dirty="0" smtClean="0">
                    <a:latin typeface="+mn-lt"/>
                  </a:rPr>
                  <a:t>LHC control loops and MPS algorithms to be developed; concept to be validated in SPS tests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56" y="4854495"/>
                <a:ext cx="7663188" cy="1384995"/>
              </a:xfrm>
              <a:prstGeom prst="rect">
                <a:avLst/>
              </a:prstGeom>
              <a:blipFill rotWithShape="0">
                <a:blip r:embed="rId2"/>
                <a:stretch>
                  <a:fillRect b="-21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780264" y="5094249"/>
            <a:ext cx="44069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+mn-lt"/>
              </a:rPr>
              <a:t>r</a:t>
            </a:r>
            <a:r>
              <a:rPr lang="en-GB" b="1" dirty="0" smtClean="0">
                <a:latin typeface="+mn-lt"/>
              </a:rPr>
              <a:t>equires short distance cavity – amplifier!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1525" y="895422"/>
            <a:ext cx="313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Concept: multiple cavity control!</a:t>
            </a:r>
          </a:p>
        </p:txBody>
      </p:sp>
      <p:pic>
        <p:nvPicPr>
          <p:cNvPr id="10" name="Picture 9" descr="HiLumi logo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488" y="5412700"/>
            <a:ext cx="955504" cy="461648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602" y="1519855"/>
            <a:ext cx="9144000" cy="29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4267510" y="1557025"/>
            <a:ext cx="431180" cy="752451"/>
            <a:chOff x="4267510" y="1557025"/>
            <a:chExt cx="431180" cy="752451"/>
          </a:xfrm>
        </p:grpSpPr>
        <p:sp>
          <p:nvSpPr>
            <p:cNvPr id="13" name="5-Point Star 12"/>
            <p:cNvSpPr/>
            <p:nvPr/>
          </p:nvSpPr>
          <p:spPr>
            <a:xfrm>
              <a:off x="4267510" y="1557025"/>
              <a:ext cx="431180" cy="43118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298594" y="2001699"/>
              <a:ext cx="3690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latin typeface="+mn-lt"/>
                </a:rPr>
                <a:t>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186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556" y="1020994"/>
            <a:ext cx="7677244" cy="5425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/>
              <a:t>Integration in LHC tunnel (e.g. IP1)</a:t>
            </a:r>
            <a:endParaRPr lang="en-GB" sz="3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44</a:t>
            </a:fld>
            <a:endParaRPr kumimoji="0" lang="en-US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V="1">
            <a:off x="7538085" y="3506788"/>
            <a:ext cx="549275" cy="60960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Line 12"/>
          <p:cNvSpPr>
            <a:spLocks noChangeShapeType="1"/>
          </p:cNvSpPr>
          <p:nvPr/>
        </p:nvSpPr>
        <p:spPr bwMode="auto">
          <a:xfrm flipH="1" flipV="1">
            <a:off x="2285906" y="1694793"/>
            <a:ext cx="1009650" cy="95250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1009556" y="1210605"/>
            <a:ext cx="1590675" cy="763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/>
            <a:r>
              <a:rPr lang="en-US" dirty="0">
                <a:solidFill>
                  <a:srgbClr val="000000"/>
                </a:solidFill>
                <a:latin typeface="+mn-lt"/>
              </a:rPr>
              <a:t>Closest Cavern</a:t>
            </a:r>
          </a:p>
          <a:p>
            <a:pPr algn="ctr" eaLnBrk="1"/>
            <a:r>
              <a:rPr lang="en-US" dirty="0">
                <a:solidFill>
                  <a:srgbClr val="000000"/>
                </a:solidFill>
                <a:latin typeface="+mn-lt"/>
              </a:rPr>
              <a:t>RR13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3567908" y="3490256"/>
            <a:ext cx="2339746" cy="321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eaLnBrk="1"/>
            <a:r>
              <a:rPr lang="en-US" dirty="0" smtClean="0">
                <a:solidFill>
                  <a:srgbClr val="000000"/>
                </a:solidFill>
                <a:latin typeface="+mn-lt"/>
              </a:rPr>
              <a:t>Access through </a:t>
            </a:r>
            <a:r>
              <a:rPr lang="en-US" dirty="0">
                <a:solidFill>
                  <a:srgbClr val="000000"/>
                </a:solidFill>
                <a:latin typeface="+mn-lt"/>
              </a:rPr>
              <a:t>tunnel</a:t>
            </a:r>
          </a:p>
        </p:txBody>
      </p:sp>
      <p:sp>
        <p:nvSpPr>
          <p:cNvPr id="10" name="Line 15"/>
          <p:cNvSpPr>
            <a:spLocks noChangeShapeType="1"/>
          </p:cNvSpPr>
          <p:nvPr/>
        </p:nvSpPr>
        <p:spPr bwMode="auto">
          <a:xfrm flipH="1">
            <a:off x="5851810" y="3646405"/>
            <a:ext cx="625475" cy="1587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16"/>
          <p:cNvSpPr>
            <a:spLocks noChangeShapeType="1"/>
          </p:cNvSpPr>
          <p:nvPr/>
        </p:nvSpPr>
        <p:spPr bwMode="auto">
          <a:xfrm>
            <a:off x="4293552" y="2364059"/>
            <a:ext cx="323540" cy="1142729"/>
          </a:xfrm>
          <a:prstGeom prst="line">
            <a:avLst/>
          </a:prstGeom>
          <a:noFill/>
          <a:ln w="3672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 rot="1680000">
            <a:off x="3478214" y="1825714"/>
            <a:ext cx="179387" cy="50800"/>
          </a:xfrm>
          <a:prstGeom prst="rect">
            <a:avLst/>
          </a:prstGeom>
          <a:solidFill>
            <a:srgbClr val="C5000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 rot="1680000">
            <a:off x="7224101" y="3997955"/>
            <a:ext cx="179388" cy="50800"/>
          </a:xfrm>
          <a:prstGeom prst="rect">
            <a:avLst/>
          </a:prstGeom>
          <a:solidFill>
            <a:srgbClr val="C5000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662987" y="1568620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CC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89151" y="3549005"/>
            <a:ext cx="4347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+mn-lt"/>
              </a:rPr>
              <a:t>CC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340760" y="5358672"/>
            <a:ext cx="136525" cy="73025"/>
          </a:xfrm>
          <a:prstGeom prst="rect">
            <a:avLst/>
          </a:prstGeom>
          <a:solidFill>
            <a:srgbClr val="C5000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Line 5"/>
          <p:cNvSpPr>
            <a:spLocks noChangeShapeType="1"/>
          </p:cNvSpPr>
          <p:nvPr/>
        </p:nvSpPr>
        <p:spPr bwMode="auto">
          <a:xfrm flipV="1">
            <a:off x="3821151" y="5343526"/>
            <a:ext cx="2631688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848178" y="4939572"/>
            <a:ext cx="1143000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lnSpc>
                <a:spcPct val="123000"/>
              </a:lnSpc>
            </a:pPr>
            <a:r>
              <a:rPr lang="en-US" dirty="0">
                <a:solidFill>
                  <a:srgbClr val="000000"/>
                </a:solidFill>
                <a:latin typeface="+mn-lt"/>
              </a:rPr>
              <a:t>~155 m</a:t>
            </a: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293551" y="5795014"/>
            <a:ext cx="28956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lnSpc>
                <a:spcPct val="123000"/>
              </a:lnSpc>
            </a:pPr>
            <a:r>
              <a:rPr lang="en-US" dirty="0">
                <a:solidFill>
                  <a:srgbClr val="000000"/>
                </a:solidFill>
                <a:latin typeface="+mn-lt"/>
              </a:rPr>
              <a:t>Nearest Equipment Space</a:t>
            </a:r>
          </a:p>
        </p:txBody>
      </p:sp>
      <p:sp>
        <p:nvSpPr>
          <p:cNvPr id="20" name="Line 8"/>
          <p:cNvSpPr>
            <a:spLocks noChangeShapeType="1"/>
          </p:cNvSpPr>
          <p:nvPr/>
        </p:nvSpPr>
        <p:spPr bwMode="auto">
          <a:xfrm flipH="1" flipV="1">
            <a:off x="5098244" y="5473671"/>
            <a:ext cx="321433" cy="26549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6577297" y="5233259"/>
            <a:ext cx="419100" cy="304800"/>
          </a:xfrm>
          <a:prstGeom prst="rect">
            <a:avLst/>
          </a:prstGeom>
          <a:noFill/>
          <a:ln w="36720">
            <a:solidFill>
              <a:srgbClr val="C5000B"/>
            </a:solidFill>
            <a:prstDash val="sysDashDot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858879" y="1136544"/>
            <a:ext cx="16035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+mn-lt"/>
              </a:rPr>
              <a:t>Point 1 (ATLAS)</a:t>
            </a:r>
            <a:endParaRPr lang="en-GB" dirty="0">
              <a:latin typeface="+mn-lt"/>
            </a:endParaRPr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 flipV="1">
            <a:off x="6426920" y="5155821"/>
            <a:ext cx="359927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271918" y="4737595"/>
            <a:ext cx="797955" cy="403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>
              <a:lnSpc>
                <a:spcPct val="123000"/>
              </a:lnSpc>
            </a:pP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~20 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203483" y="2606653"/>
            <a:ext cx="17217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Closest Cavern</a:t>
            </a:r>
          </a:p>
          <a:p>
            <a:pPr algn="ctr"/>
            <a:r>
              <a:rPr lang="en-US" sz="1600" dirty="0">
                <a:solidFill>
                  <a:srgbClr val="000000"/>
                </a:solidFill>
                <a:latin typeface="+mn-lt"/>
              </a:rPr>
              <a:t>RR17</a:t>
            </a:r>
          </a:p>
          <a:p>
            <a:pPr algn="ctr"/>
            <a:r>
              <a:rPr lang="en-GB" sz="1600" dirty="0" smtClean="0">
                <a:latin typeface="+mn-lt"/>
              </a:rPr>
              <a:t>shielding???</a:t>
            </a:r>
            <a:endParaRPr lang="en-GB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854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– LHC Upgrade RF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45</a:t>
            </a:fld>
            <a:endParaRPr kumimoji="0"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kumimoji="0" lang="en-GB" smtClean="0"/>
              <a:t>CERN Summer Student Lectures 2014 - E. Jensen: RF Systems for the LHC Upgrade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2400" b="1" dirty="0" smtClean="0"/>
              <a:t>LHC RF System </a:t>
            </a:r>
            <a:r>
              <a:rPr lang="en-GB" sz="2400" dirty="0" smtClean="0"/>
              <a:t>consists of acceleration system and transverse damper system.</a:t>
            </a:r>
          </a:p>
          <a:p>
            <a:r>
              <a:rPr lang="en-GB" sz="2400" dirty="0" smtClean="0"/>
              <a:t>Elaborate beam control to keep beams stable at all energies and intensities.</a:t>
            </a:r>
          </a:p>
          <a:p>
            <a:r>
              <a:rPr lang="en-GB" sz="2400" dirty="0" smtClean="0"/>
              <a:t>16 SC single-cell 400 MHz cavities in 4 cryostats designed for 16 MV/beam.</a:t>
            </a:r>
          </a:p>
          <a:p>
            <a:r>
              <a:rPr lang="en-GB" sz="2400" dirty="0" smtClean="0"/>
              <a:t>LHC luminosity upgrade requires compact </a:t>
            </a:r>
            <a:r>
              <a:rPr lang="en-GB" sz="2400" b="1" dirty="0" smtClean="0"/>
              <a:t>Crab Cavities</a:t>
            </a:r>
            <a:r>
              <a:rPr lang="en-GB" sz="2400" dirty="0" smtClean="0"/>
              <a:t>, which initiated challenging R&amp;D on SC RF Technology</a:t>
            </a:r>
            <a:r>
              <a:rPr lang="en-GB" sz="2400" dirty="0"/>
              <a:t> </a:t>
            </a:r>
            <a:r>
              <a:rPr lang="en-GB" sz="2400" dirty="0" smtClean="0"/>
              <a:t>and new concepts.</a:t>
            </a:r>
          </a:p>
          <a:p>
            <a:r>
              <a:rPr lang="en-GB" sz="2400" dirty="0" smtClean="0"/>
              <a:t>The Crab Cavity project is a successful international collaboration.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b="1" i="1" dirty="0" smtClean="0"/>
              <a:t>Thank you very much!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333640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Reminder: Acceleration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44500" y="849313"/>
                <a:ext cx="8275638" cy="5537200"/>
              </a:xfrm>
            </p:spPr>
            <p:txBody>
              <a:bodyPr>
                <a:normAutofit/>
              </a:bodyPr>
              <a:lstStyle/>
              <a:p>
                <a:r>
                  <a:rPr lang="en-GB" sz="2000" dirty="0" smtClean="0"/>
                  <a:t>Acceleration takes place by interaction with Radio Frequency (RF) electric fields in so-called </a:t>
                </a:r>
                <a:r>
                  <a:rPr lang="en-GB" sz="2000" i="1" dirty="0" smtClean="0"/>
                  <a:t>cavities</a:t>
                </a:r>
                <a:r>
                  <a:rPr lang="en-GB" sz="2000" dirty="0" smtClean="0"/>
                  <a:t>.</a:t>
                </a:r>
              </a:p>
              <a:p>
                <a:r>
                  <a:rPr lang="en-GB" sz="2000" dirty="0" smtClean="0"/>
                  <a:t>For this to work, protons come in packages (</a:t>
                </a:r>
                <a:r>
                  <a:rPr lang="en-GB" sz="2000" i="1" dirty="0" smtClean="0"/>
                  <a:t>bunches</a:t>
                </a:r>
                <a:r>
                  <a:rPr lang="en-GB" sz="2000" dirty="0" smtClean="0"/>
                  <a:t> inside of </a:t>
                </a:r>
                <a:r>
                  <a:rPr lang="en-GB" sz="2000" i="1" dirty="0" smtClean="0"/>
                  <a:t>buckets</a:t>
                </a:r>
                <a:r>
                  <a:rPr lang="en-GB" sz="2000" dirty="0" smtClean="0"/>
                  <a:t>)–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  <a:cs typeface="Times New Roman" pitchFamily="18" charset="0"/>
                      </a:rPr>
                      <m:t>h</m:t>
                    </m:r>
                  </m:oMath>
                </a14:m>
                <a:r>
                  <a:rPr lang="en-GB" sz="2000" dirty="0" smtClean="0"/>
                  <a:t> buckets fit on the circumference (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  <a:cs typeface="Times New Roman" pitchFamily="18" charset="0"/>
                      </a:rPr>
                      <m:t>h</m:t>
                    </m:r>
                  </m:oMath>
                </a14:m>
                <a:r>
                  <a:rPr lang="en-GB" sz="2000" dirty="0" smtClean="0"/>
                  <a:t>: harmonic number).</a:t>
                </a:r>
              </a:p>
              <a:p>
                <a:r>
                  <a:rPr lang="en-GB" sz="2000" dirty="0" smtClean="0"/>
                  <a:t>The Radio Frequency then has to be </a:t>
                </a:r>
                <a14:m>
                  <m:oMath xmlns:m="http://schemas.openxmlformats.org/officeDocument/2006/math">
                    <m:r>
                      <a:rPr lang="en-GB" sz="2400" i="1" dirty="0" smtClean="0">
                        <a:latin typeface="Cambria Math"/>
                        <a:cs typeface="Times New Roman" pitchFamily="18" charset="0"/>
                      </a:rPr>
                      <m:t>h</m:t>
                    </m:r>
                    <m:r>
                      <a:rPr lang="en-GB" sz="2400" i="1" dirty="0" smtClean="0">
                        <a:latin typeface="Cambria Math"/>
                        <a:cs typeface="Times New Roman" pitchFamily="18" charset="0"/>
                      </a:rPr>
                      <m:t> </m:t>
                    </m:r>
                    <m:r>
                      <a:rPr lang="en-GB" sz="2400" i="1" dirty="0" err="1" smtClean="0">
                        <a:latin typeface="Cambria Math"/>
                        <a:cs typeface="Times New Roman" pitchFamily="18" charset="0"/>
                      </a:rPr>
                      <m:t>𝑓</m:t>
                    </m:r>
                    <m:r>
                      <a:rPr lang="en-GB" sz="2400" i="1" baseline="-25000" dirty="0" err="1" smtClean="0">
                        <a:latin typeface="Cambria Math"/>
                        <a:cs typeface="Times New Roman" pitchFamily="18" charset="0"/>
                      </a:rPr>
                      <m:t>𝑟𝑒𝑣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endParaRPr lang="en-GB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44500" y="849313"/>
                <a:ext cx="8275638" cy="5537200"/>
              </a:xfrm>
              <a:blipFill rotWithShape="1">
                <a:blip r:embed="rId2"/>
                <a:stretch>
                  <a:fillRect r="-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290" y="3075355"/>
            <a:ext cx="6244590" cy="29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Reminder: Phase stability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849313"/>
                <a:ext cx="8250238" cy="5537200"/>
              </a:xfrm>
            </p:spPr>
            <p:txBody>
              <a:bodyPr>
                <a:normAutofit/>
              </a:bodyPr>
              <a:lstStyle/>
              <a:p>
                <a:r>
                  <a:rPr lang="en-GB" sz="1800" dirty="0" smtClean="0"/>
                  <a:t>Let the gap voltage in the cavity be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𝑉</m:t>
                    </m:r>
                    <m:r>
                      <a:rPr lang="en-GB" sz="20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sin</m:t>
                    </m:r>
                    <m:r>
                      <a:rPr lang="en-GB" sz="2000" b="0" i="1" smtClean="0">
                        <a:latin typeface="Cambria Math"/>
                      </a:rPr>
                      <m:t>⁡(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𝜔</m:t>
                    </m:r>
                    <m:r>
                      <a:rPr lang="en-GB" sz="2000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GB" sz="2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GB" sz="1800" dirty="0" smtClean="0"/>
                  <a:t>;</a:t>
                </a:r>
              </a:p>
              <a:p>
                <a:r>
                  <a:rPr lang="en-GB" sz="1800" dirty="0" smtClean="0"/>
                  <a:t>A particle traversing it at time (phase)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/>
                        <a:ea typeface="Cambria Math"/>
                      </a:rPr>
                      <m:t>𝜔</m:t>
                    </m:r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en-GB" sz="2000" b="0" i="1" smtClean="0"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 smtClean="0"/>
                  <a:t> changes its energy by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/>
                      </a:rPr>
                      <m:t>𝑉</m:t>
                    </m:r>
                    <m:r>
                      <a:rPr lang="en-GB" sz="2000" b="0" i="1" smtClean="0">
                        <a:latin typeface="Cambria Math"/>
                      </a:rPr>
                      <m:t> </m:t>
                    </m:r>
                    <m:r>
                      <a:rPr lang="en-GB" sz="2000" b="0" i="1" smtClean="0">
                        <a:latin typeface="Cambria Math"/>
                      </a:rPr>
                      <m:t>𝑒</m:t>
                    </m:r>
                    <m:r>
                      <a:rPr lang="en-GB" sz="2000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b="0" i="0" smtClean="0">
                        <a:latin typeface="Cambria Math"/>
                      </a:rPr>
                      <m:t>sin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b="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r>
                  <a:rPr lang="en-GB" sz="1800" dirty="0" smtClean="0"/>
                  <a:t>. </a:t>
                </a:r>
              </a:p>
              <a:p>
                <a:r>
                  <a:rPr lang="en-GB" sz="1800" dirty="0" smtClean="0"/>
                  <a:t>If this is exactly the right amount of energy in order to get to this same gap at exactly the right phase again the next time around, </a:t>
                </a:r>
                <a:br>
                  <a:rPr lang="en-GB" sz="18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800" dirty="0" smtClean="0"/>
                  <a:t> is called the synchronous phase. </a:t>
                </a:r>
              </a:p>
              <a:p>
                <a:r>
                  <a:rPr lang="en-GB" sz="1800" dirty="0" smtClean="0"/>
                  <a:t>It is stable if particles next to it see a restoring force towards it.</a:t>
                </a:r>
              </a:p>
              <a:p>
                <a:r>
                  <a:rPr lang="en-GB" sz="1800" dirty="0" smtClean="0"/>
                  <a:t>Below </a:t>
                </a:r>
                <a:r>
                  <a:rPr lang="en-GB" sz="1800" i="1" dirty="0" smtClean="0"/>
                  <a:t>transition</a:t>
                </a:r>
                <a:r>
                  <a:rPr lang="en-GB" sz="1800" dirty="0" smtClean="0"/>
                  <a:t> the stable phase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GB" sz="1800" dirty="0" smtClean="0"/>
                  <a:t>, above transition it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en-GB" sz="2000" i="1">
                            <a:latin typeface="Cambria Math"/>
                            <a:ea typeface="Cambria Math"/>
                          </a:rPr>
                          <m:t>0</m:t>
                        </m:r>
                        <m:r>
                          <a:rPr lang="en-GB" sz="20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GB" sz="1800" dirty="0" smtClean="0"/>
                  <a:t>.</a:t>
                </a:r>
              </a:p>
              <a:p>
                <a:r>
                  <a:rPr lang="en-GB" sz="1800" dirty="0" smtClean="0"/>
                  <a:t>When passing transition, the RF phase has to be switched. </a:t>
                </a:r>
              </a:p>
              <a:p>
                <a:pPr>
                  <a:buNone/>
                </a:pPr>
                <a:r>
                  <a:rPr lang="en-GB" sz="1800" dirty="0" smtClean="0"/>
                  <a:t> </a:t>
                </a:r>
                <a:endParaRPr lang="en-GB" sz="18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457200" y="849313"/>
                <a:ext cx="8250238" cy="5537200"/>
              </a:xfrm>
              <a:blipFill rotWithShape="1">
                <a:blip r:embed="rId2"/>
                <a:stretch>
                  <a:fillRect r="-5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681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t="2146"/>
          <a:stretch/>
        </p:blipFill>
        <p:spPr bwMode="auto">
          <a:xfrm>
            <a:off x="2117181" y="3762531"/>
            <a:ext cx="4945992" cy="257001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Reminder: Synchrotron motion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41338" y="921657"/>
                <a:ext cx="8081962" cy="546485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GB" sz="2000" dirty="0" smtClean="0"/>
                  <a:t>The motion of particles around the stable phase</a:t>
                </a:r>
              </a:p>
              <a:p>
                <a:pPr marL="0" indent="0">
                  <a:buNone/>
                </a:pPr>
                <a:endParaRPr lang="en-GB" sz="20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𝑑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00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l-GR" sz="200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num>
                      <m:den>
                        <m:r>
                          <a:rPr lang="en-GB" sz="2000" b="0" i="1" smtClean="0">
                            <a:latin typeface="Cambria Math"/>
                          </a:rPr>
                          <m:t>𝑑</m:t>
                        </m:r>
                        <m:sSup>
                          <m:sSup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000" b="0" i="1" smtClean="0">
                                <a:latin typeface="Cambria Math"/>
                              </a:rPr>
                              <m:t>𝑡</m:t>
                            </m:r>
                          </m:e>
                          <m:sup>
                            <m:r>
                              <a:rPr lang="en-GB" sz="20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GB" sz="2000" b="0" i="1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/>
                                <a:ea typeface="Cambria Math"/>
                              </a:rPr>
                              <m:t>Ω</m:t>
                            </m:r>
                          </m:e>
                          <m:sub>
                            <m:r>
                              <a:rPr lang="en-GB" sz="2000" b="0" i="1" smtClean="0">
                                <a:latin typeface="Cambria Math"/>
                              </a:rPr>
                              <m:t>𝑠</m:t>
                            </m:r>
                          </m:sub>
                        </m:sSub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l-GR" sz="2000" b="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e>
                      <m:sup>
                        <m:r>
                          <a:rPr lang="en-GB" sz="2000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/>
                      </a:rPr>
                      <m:t>=0</m:t>
                    </m:r>
                  </m:oMath>
                </a14:m>
                <a:r>
                  <a:rPr lang="en-GB" sz="2000" dirty="0" smtClean="0"/>
                  <a:t> 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r>
                  <a:rPr lang="en-GB" sz="2000" dirty="0" smtClean="0"/>
                  <a:t>Example shown:</a:t>
                </a:r>
                <a:br>
                  <a:rPr lang="en-GB" sz="2000" dirty="0" smtClean="0"/>
                </a:br>
                <a:r>
                  <a:rPr lang="en-GB" sz="2000" dirty="0" smtClean="0"/>
                  <a:t>above transition</a:t>
                </a:r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/>
              </a:p>
              <a:p>
                <a:pPr marL="0" indent="0">
                  <a:buNone/>
                </a:pPr>
                <a:r>
                  <a:rPr lang="en-GB" sz="2000" dirty="0" smtClean="0"/>
                  <a:t>N.B.: incoherent </a:t>
                </a:r>
                <a:br>
                  <a:rPr lang="en-GB" sz="2000" dirty="0" smtClean="0"/>
                </a:br>
                <a:r>
                  <a:rPr lang="en-GB" sz="2000" dirty="0" smtClean="0"/>
                  <a:t>synchrotron motion </a:t>
                </a:r>
                <a:br>
                  <a:rPr lang="en-GB" sz="2000" dirty="0" smtClean="0"/>
                </a:br>
                <a:r>
                  <a:rPr lang="en-GB" sz="2000" dirty="0" smtClean="0"/>
                  <a:t>keeps the particles </a:t>
                </a:r>
                <a:br>
                  <a:rPr lang="en-GB" sz="2000" dirty="0" smtClean="0"/>
                </a:br>
                <a:r>
                  <a:rPr lang="en-GB" sz="2000" dirty="0" smtClean="0"/>
                  <a:t>of a bunch together.</a:t>
                </a:r>
              </a:p>
              <a:p>
                <a:pPr marL="0" indent="0">
                  <a:buNone/>
                </a:pPr>
                <a:r>
                  <a:rPr lang="en-GB" sz="2000" dirty="0" smtClean="0"/>
                  <a:t>Coherent synchrotron </a:t>
                </a:r>
                <a:br>
                  <a:rPr lang="en-GB" sz="2000" dirty="0" smtClean="0"/>
                </a:br>
                <a:r>
                  <a:rPr lang="en-GB" sz="2000" dirty="0" smtClean="0"/>
                  <a:t>motion interacts with </a:t>
                </a:r>
                <a:br>
                  <a:rPr lang="en-GB" sz="2000" dirty="0" smtClean="0"/>
                </a:br>
                <a:r>
                  <a:rPr lang="en-GB" sz="2000" dirty="0" smtClean="0"/>
                  <a:t>the impedance.</a:t>
                </a:r>
                <a:endParaRPr lang="en-GB" sz="2000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41338" y="921657"/>
                <a:ext cx="8081962" cy="5464856"/>
              </a:xfrm>
              <a:blipFill rotWithShape="1">
                <a:blip r:embed="rId2"/>
                <a:stretch>
                  <a:fillRect t="-2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t="2445"/>
          <a:stretch/>
        </p:blipFill>
        <p:spPr bwMode="auto">
          <a:xfrm>
            <a:off x="3465568" y="1313305"/>
            <a:ext cx="4876458" cy="2526151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synchrotron_osc.JPG"/>
          <p:cNvPicPr>
            <a:picLocks noChangeAspect="1"/>
          </p:cNvPicPr>
          <p:nvPr/>
        </p:nvPicPr>
        <p:blipFill rotWithShape="1">
          <a:blip r:embed="rId4" cstate="print"/>
          <a:srcRect l="6747" t="20132" r="8600" b="12055"/>
          <a:stretch/>
        </p:blipFill>
        <p:spPr>
          <a:xfrm>
            <a:off x="3987380" y="3947884"/>
            <a:ext cx="4394200" cy="2027747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cxnSp>
        <p:nvCxnSpPr>
          <p:cNvPr id="13" name="Straight Connector 12"/>
          <p:cNvCxnSpPr/>
          <p:nvPr/>
        </p:nvCxnSpPr>
        <p:spPr>
          <a:xfrm>
            <a:off x="5049124" y="1560286"/>
            <a:ext cx="0" cy="3541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647182" y="1560285"/>
            <a:ext cx="0" cy="3541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1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Reminder: Impedance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541338" y="774363"/>
                <a:ext cx="8081962" cy="5537200"/>
              </a:xfrm>
            </p:spPr>
            <p:txBody>
              <a:bodyPr>
                <a:noAutofit/>
              </a:bodyPr>
              <a:lstStyle/>
              <a:p>
                <a:r>
                  <a:rPr lang="en-GB" sz="2000" dirty="0" smtClean="0"/>
                  <a:t>The beam current excites fields in the different objects in the accelerator;</a:t>
                </a:r>
              </a:p>
              <a:p>
                <a:r>
                  <a:rPr lang="en-GB" sz="2000" dirty="0" smtClean="0"/>
                  <a:t>these fields exert a force on the beam.</a:t>
                </a:r>
              </a:p>
              <a:p>
                <a:r>
                  <a:rPr lang="en-GB" sz="2000" dirty="0" smtClean="0"/>
                  <a:t>In </a:t>
                </a:r>
                <a14:m>
                  <m:oMath xmlns:m="http://schemas.openxmlformats.org/officeDocument/2006/math">
                    <m:r>
                      <a:rPr lang="en-GB" sz="2200" i="1" dirty="0" smtClean="0">
                        <a:latin typeface="Cambria Math"/>
                      </a:rPr>
                      <m:t>𝑡</m:t>
                    </m:r>
                  </m:oMath>
                </a14:m>
                <a:r>
                  <a:rPr lang="en-GB" sz="2000" i="1" dirty="0" smtClean="0"/>
                  <a:t>-</a:t>
                </a:r>
                <a:r>
                  <a:rPr lang="en-GB" sz="2000" dirty="0" smtClean="0"/>
                  <a:t>domain, one talks about </a:t>
                </a:r>
                <a:r>
                  <a:rPr lang="en-GB" sz="2000" b="1" dirty="0" smtClean="0"/>
                  <a:t>wake fields</a:t>
                </a:r>
                <a:r>
                  <a:rPr lang="en-GB" sz="2000" dirty="0" smtClean="0"/>
                  <a:t>.</a:t>
                </a:r>
              </a:p>
              <a:p>
                <a:r>
                  <a:rPr lang="en-GB" sz="2000" dirty="0" smtClean="0"/>
                  <a:t>In </a:t>
                </a:r>
                <a14:m>
                  <m:oMath xmlns:m="http://schemas.openxmlformats.org/officeDocument/2006/math">
                    <m:r>
                      <a:rPr lang="el-GR" sz="22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n-GB" sz="2000" dirty="0" smtClean="0"/>
                  <a:t>-domain, one talks about </a:t>
                </a:r>
                <a:br>
                  <a:rPr lang="en-GB" sz="2000" dirty="0" smtClean="0"/>
                </a:br>
                <a:r>
                  <a:rPr lang="en-GB" sz="2000" dirty="0" smtClean="0"/>
                  <a:t>	</a:t>
                </a:r>
                <a:r>
                  <a:rPr lang="en-GB" sz="2000" b="1" dirty="0" smtClean="0"/>
                  <a:t>impedance</a:t>
                </a:r>
                <a:r>
                  <a:rPr lang="en-GB" sz="2000" dirty="0" smtClean="0"/>
                  <a:t>:   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/>
                      </a:rPr>
                      <m:t>𝑉</m:t>
                    </m:r>
                    <m:r>
                      <a:rPr lang="en-GB" sz="22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/>
                          </a:rPr>
                          <m:t>𝐹</m:t>
                        </m:r>
                      </m:num>
                      <m:den>
                        <m:r>
                          <a:rPr lang="en-GB" sz="2200" b="0" i="1" smtClean="0">
                            <a:latin typeface="Cambria Math"/>
                          </a:rPr>
                          <m:t>𝑞</m:t>
                        </m:r>
                      </m:den>
                    </m:f>
                    <m:r>
                      <a:rPr lang="en-GB" sz="2200" b="0" i="1" smtClean="0">
                        <a:latin typeface="Cambria Math"/>
                      </a:rPr>
                      <m:t>=</m:t>
                    </m:r>
                    <m:r>
                      <a:rPr lang="en-GB" sz="2200" b="0" i="1" smtClean="0">
                        <a:latin typeface="Cambria Math"/>
                      </a:rPr>
                      <m:t>𝑍</m:t>
                    </m:r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GB" sz="22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en-GB" sz="2200" b="0" i="1" smtClean="0">
                            <a:latin typeface="Cambria Math"/>
                            <a:ea typeface="Cambria Math"/>
                          </a:rPr>
                          <m:t>𝑏𝑒𝑎𝑚</m:t>
                        </m:r>
                      </m:sub>
                    </m:sSub>
                  </m:oMath>
                </a14:m>
                <a:endParaRPr lang="en-GB" sz="2200" dirty="0" smtClean="0"/>
              </a:p>
              <a:p>
                <a14:m>
                  <m:oMath xmlns:m="http://schemas.openxmlformats.org/officeDocument/2006/math">
                    <m:r>
                      <a:rPr lang="en-GB" sz="2200" i="1">
                        <a:latin typeface="Cambria Math"/>
                      </a:rPr>
                      <m:t>𝑍</m:t>
                    </m:r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GB" sz="2200" i="1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GB" sz="2000" dirty="0" smtClean="0"/>
                  <a:t>is the Fourier Transform of the wake potential.</a:t>
                </a:r>
              </a:p>
              <a:p>
                <a:r>
                  <a:rPr lang="en-GB" sz="2000" dirty="0" smtClean="0"/>
                  <a:t>Examples:</a:t>
                </a:r>
              </a:p>
              <a:p>
                <a:pPr lvl="1"/>
                <a:r>
                  <a:rPr lang="en-GB" sz="1800" dirty="0" smtClean="0"/>
                  <a:t>resistivity in the wall of the vacuum chamber,</a:t>
                </a:r>
              </a:p>
              <a:p>
                <a:pPr lvl="1"/>
                <a:r>
                  <a:rPr lang="en-GB" sz="1800" dirty="0" smtClean="0"/>
                  <a:t>inductivity in a corrugated wall,</a:t>
                </a:r>
              </a:p>
              <a:p>
                <a:pPr lvl="1"/>
                <a:r>
                  <a:rPr lang="en-GB" sz="1800" dirty="0" smtClean="0"/>
                  <a:t>resonances in cavities (intentional or spurious).</a:t>
                </a:r>
              </a:p>
              <a:p>
                <a:r>
                  <a:rPr lang="en-GB" sz="2000" dirty="0" smtClean="0"/>
                  <a:t>Resulting forces can be both longitudinal or transverse. </a:t>
                </a:r>
              </a:p>
              <a:p>
                <a:r>
                  <a:rPr lang="en-GB" sz="2000" dirty="0" smtClean="0"/>
                  <a:t>Forces can be on the same (head-tail) or subsequent bunches (coupled bunch).</a:t>
                </a:r>
              </a:p>
              <a:p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/>
                      </a:rPr>
                      <m:t>𝑍</m:t>
                    </m:r>
                    <m:d>
                      <m:d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GB" sz="2000" dirty="0" smtClean="0"/>
                  <a:t> can lead to instabilities and sets an upper limit to beam current; forces can be detrimental.</a:t>
                </a:r>
              </a:p>
              <a:p>
                <a:endParaRPr lang="en-GB" sz="20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541338" y="774363"/>
                <a:ext cx="8081962" cy="5537200"/>
              </a:xfrm>
              <a:blipFill rotWithShape="1">
                <a:blip r:embed="rId2"/>
                <a:stretch>
                  <a:fillRect b="-39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613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Stability limit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 July 2014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D67C4A-828F-4BB9-92D8-54FEEA45536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CERN Summer Student Lectures 2014 - E. Jensen: RF Systems for the LHC Upgrade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000" dirty="0" smtClean="0"/>
                  <a:t>For simplicity, imagine a coasting, </a:t>
                </a:r>
                <a:r>
                  <a:rPr lang="en-GB" sz="2000" dirty="0" err="1" smtClean="0"/>
                  <a:t>unbunched</a:t>
                </a:r>
                <a:r>
                  <a:rPr lang="en-GB" sz="2000" dirty="0" smtClean="0"/>
                  <a:t> beam.</a:t>
                </a:r>
              </a:p>
              <a:p>
                <a:r>
                  <a:rPr lang="en-GB" sz="2000" dirty="0" smtClean="0"/>
                  <a:t>Assume a small perturbation, a sinusoidal </a:t>
                </a:r>
                <a:br>
                  <a:rPr lang="en-GB" sz="2000" dirty="0" smtClean="0"/>
                </a:br>
                <a:r>
                  <a:rPr lang="en-GB" sz="2000" dirty="0" smtClean="0"/>
                  <a:t>density modulation at frequency </a:t>
                </a:r>
                <a14:m>
                  <m:oMath xmlns:m="http://schemas.openxmlformats.org/officeDocument/2006/math">
                    <m:r>
                      <a:rPr lang="el-GR" sz="2200" i="1" dirty="0" smtClean="0">
                        <a:latin typeface="Cambria Math"/>
                      </a:rPr>
                      <m:t>𝜔</m:t>
                    </m:r>
                  </m:oMath>
                </a14:m>
                <a:r>
                  <a:rPr lang="en-GB" sz="2000" dirty="0" smtClean="0"/>
                  <a:t>.</a:t>
                </a:r>
              </a:p>
              <a:p>
                <a:r>
                  <a:rPr lang="en-GB" sz="2000" dirty="0" smtClean="0"/>
                  <a:t>The induced voltage (by the impedance </a:t>
                </a:r>
                <a:br>
                  <a:rPr lang="en-GB" sz="2000" dirty="0" smtClean="0"/>
                </a:br>
                <a:r>
                  <a:rPr lang="en-GB" sz="2000" dirty="0" smtClean="0"/>
                  <a:t>of the machine) is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/>
                      </a:rPr>
                      <m:t>𝑍</m:t>
                    </m:r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  <m:r>
                      <a:rPr lang="en-GB" sz="2200" i="1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GB" sz="22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𝐼</m:t>
                        </m:r>
                      </m:e>
                      <m:sub>
                        <m:r>
                          <a:rPr lang="en-GB" sz="2200" i="1">
                            <a:latin typeface="Cambria Math"/>
                            <a:ea typeface="Cambria Math"/>
                          </a:rPr>
                          <m:t>𝑏𝑒𝑎𝑚</m:t>
                        </m:r>
                      </m:sub>
                    </m:sSub>
                    <m:d>
                      <m:dPr>
                        <m:ctrlPr>
                          <a:rPr lang="en-GB" sz="22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GB" sz="220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</m:d>
                  </m:oMath>
                </a14:m>
                <a:r>
                  <a:rPr lang="en-GB" sz="2000" dirty="0" smtClean="0"/>
                  <a:t>.</a:t>
                </a:r>
              </a:p>
              <a:p>
                <a:r>
                  <a:rPr lang="en-GB" sz="2000" dirty="0" smtClean="0"/>
                  <a:t>The lattice of the synchrotron will react with an additional modulation of the density.</a:t>
                </a:r>
              </a:p>
              <a:p>
                <a:r>
                  <a:rPr lang="en-GB" sz="2000" dirty="0" smtClean="0"/>
                  <a:t>This may lead to our assumed perturbation to increase (instable) or to decrease (stable).</a:t>
                </a:r>
              </a:p>
              <a:p>
                <a:r>
                  <a:rPr lang="en-GB" sz="2000" dirty="0" smtClean="0"/>
                  <a:t>As a result, the overall impedance of the machine must be kept under control (“</a:t>
                </a:r>
                <a:r>
                  <a:rPr lang="en-GB" sz="2000" dirty="0"/>
                  <a:t>s</a:t>
                </a:r>
                <a:r>
                  <a:rPr lang="en-GB" sz="2000" dirty="0" smtClean="0"/>
                  <a:t>mall”).</a:t>
                </a:r>
              </a:p>
              <a:p>
                <a:pPr marL="0" indent="0">
                  <a:buNone/>
                </a:pPr>
                <a:endParaRPr lang="en-GB" sz="2000" dirty="0" smtClean="0"/>
              </a:p>
              <a:p>
                <a:pPr marL="0" indent="0">
                  <a:buNone/>
                </a:pPr>
                <a:endParaRPr lang="en-GB" sz="2000" dirty="0" smtClean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 rotWithShape="1">
                <a:blip r:embed="rId2"/>
                <a:stretch>
                  <a:fillRect r="-10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629" y="1289956"/>
            <a:ext cx="1973942" cy="130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igh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bright</Template>
  <TotalTime>25914</TotalTime>
  <Words>2296</Words>
  <Application>Microsoft Office PowerPoint</Application>
  <PresentationFormat>On-screen Show (4:3)</PresentationFormat>
  <Paragraphs>463</Paragraphs>
  <Slides>45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9" baseType="lpstr">
      <vt:lpstr>Wingdings 2</vt:lpstr>
      <vt:lpstr>Wingdings</vt:lpstr>
      <vt:lpstr>Cambria Math</vt:lpstr>
      <vt:lpstr>Comic Sans MS</vt:lpstr>
      <vt:lpstr>Calibri</vt:lpstr>
      <vt:lpstr>Cambria</vt:lpstr>
      <vt:lpstr>Droid Sans Fallback</vt:lpstr>
      <vt:lpstr>Times New Roman</vt:lpstr>
      <vt:lpstr>Verdana</vt:lpstr>
      <vt:lpstr>Arial</vt:lpstr>
      <vt:lpstr>LMSans10</vt:lpstr>
      <vt:lpstr>DejaVu Sans</vt:lpstr>
      <vt:lpstr>bright</vt:lpstr>
      <vt:lpstr>Equation</vt:lpstr>
      <vt:lpstr>CERN Summer Students Lecture    RF systems for the LHC upgrade</vt:lpstr>
      <vt:lpstr>Outline</vt:lpstr>
      <vt:lpstr>Reminder: Synchrotron beam dynamics</vt:lpstr>
      <vt:lpstr>Reminder: Revolution frequency - transition</vt:lpstr>
      <vt:lpstr>Reminder: Acceleration</vt:lpstr>
      <vt:lpstr>Reminder: Phase stability</vt:lpstr>
      <vt:lpstr>Reminder: Synchrotron motion</vt:lpstr>
      <vt:lpstr>Reminder: Impedance</vt:lpstr>
      <vt:lpstr>Stability limit</vt:lpstr>
      <vt:lpstr>A minimal RF system</vt:lpstr>
      <vt:lpstr>Adding a fast (direct) feedback</vt:lpstr>
      <vt:lpstr>1-turn delay feedback</vt:lpstr>
      <vt:lpstr>Field amplitude control (AVC)</vt:lpstr>
      <vt:lpstr>Beam phase loop</vt:lpstr>
      <vt:lpstr>LHC RF System (1/2)</vt:lpstr>
      <vt:lpstr>LHC RF System (2/2)</vt:lpstr>
      <vt:lpstr>LHC SC RF, 4 cavity module, 400 MHz</vt:lpstr>
      <vt:lpstr>LHC SC RF, 4 cavity module, 400 MHz</vt:lpstr>
      <vt:lpstr>LHC 400 MHz Cavities in the tunnel</vt:lpstr>
      <vt:lpstr>Klystron principle</vt:lpstr>
      <vt:lpstr>LHC RF power: klystrons</vt:lpstr>
      <vt:lpstr>Cavern UX45: LHC Power station, 16 klystrons</vt:lpstr>
      <vt:lpstr>LHC Transverse Damper</vt:lpstr>
      <vt:lpstr>Transverse damper system</vt:lpstr>
      <vt:lpstr>“e-cloud” – limiting the beam current</vt:lpstr>
      <vt:lpstr>Secondary Emission Yield (SEY)</vt:lpstr>
      <vt:lpstr>LHC Luminosity upgrade</vt:lpstr>
      <vt:lpstr>Crab Cavities – context</vt:lpstr>
      <vt:lpstr>Principle of Crab Cavity operation</vt:lpstr>
      <vt:lpstr>Crab Cavities History: 1988 to 2009</vt:lpstr>
      <vt:lpstr>Crab Cavities for LHC</vt:lpstr>
      <vt:lpstr>Local versus global crabbing scheme (1/2)</vt:lpstr>
      <vt:lpstr>Local versus global crabbing scheme (2/2)</vt:lpstr>
      <vt:lpstr>Compact Crab Cavities are needed!</vt:lpstr>
      <vt:lpstr>Two “classes” of compact          cavities</vt:lpstr>
      <vt:lpstr>A very interesting and novel field!</vt:lpstr>
      <vt:lpstr>Present 400 MHz contenders</vt:lpstr>
      <vt:lpstr>Challenge: SC RF technology</vt:lpstr>
      <vt:lpstr>4-rod cavity: recent results</vt:lpstr>
      <vt:lpstr>RF-Dipole: Test results</vt:lpstr>
      <vt:lpstr>Double ¼ Wave: recent results</vt:lpstr>
      <vt:lpstr>He-vessel and cryo-module</vt:lpstr>
      <vt:lpstr>Low-level RF for crab cavities</vt:lpstr>
      <vt:lpstr>Integration in LHC tunnel (e.g. IP1)</vt:lpstr>
      <vt:lpstr>Summary – LHC Upgrade RF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Upgrade - RF Systems</dc:title>
  <dc:creator>Erk Jensen</dc:creator>
  <cp:lastModifiedBy>Erk Jensen</cp:lastModifiedBy>
  <cp:revision>385</cp:revision>
  <cp:lastPrinted>2012-08-09T08:04:40Z</cp:lastPrinted>
  <dcterms:created xsi:type="dcterms:W3CDTF">2009-06-23T09:09:36Z</dcterms:created>
  <dcterms:modified xsi:type="dcterms:W3CDTF">2014-07-25T05:49:59Z</dcterms:modified>
</cp:coreProperties>
</file>