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9" r:id="rId2"/>
    <p:sldId id="260" r:id="rId3"/>
    <p:sldId id="256" r:id="rId4"/>
    <p:sldId id="257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501FE-B4BE-47CA-9F2A-13B7E5A8FBC7}" type="datetimeFigureOut">
              <a:rPr lang="en-GB" smtClean="0"/>
              <a:t>16/05/2014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A9ACA-106A-43EE-B1DA-02BC9C93B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409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9A375-640E-4A4F-948D-4E49C861B22D}" type="datetime1">
              <a:rPr lang="en-GB" smtClean="0"/>
              <a:t>16/05/2014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10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C8187-32F5-447C-B986-7FE669A1DFA6}" type="datetime1">
              <a:rPr lang="en-GB" smtClean="0"/>
              <a:t>16/05/2014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097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B541-8E63-4D4E-97D1-2A2695955ACE}" type="datetime1">
              <a:rPr lang="en-GB" smtClean="0"/>
              <a:t>16/05/2014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302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135A-DB6E-454F-8939-14C6DB306AE4}" type="datetime1">
              <a:rPr lang="en-GB" smtClean="0"/>
              <a:t>16/05/2014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\\cern.ch\dfs\Workspaces\d\dimauro\ALICE-general\2012-Jul-04-4_Color_Logo_small_CB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19137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29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1A595-FFE6-40AF-ADBF-72707B5EF030}" type="datetime1">
              <a:rPr lang="en-GB" smtClean="0"/>
              <a:t>16/05/2014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74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DAD8-743F-4897-88E8-25C8BCBA61B8}" type="datetime1">
              <a:rPr lang="en-GB" smtClean="0"/>
              <a:t>16/05/2014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767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5BD9-CB43-41B8-8C28-3B3B40E2F907}" type="datetime1">
              <a:rPr lang="en-GB" smtClean="0"/>
              <a:t>16/05/2014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353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589D-C3CF-466C-9203-5E7686272C46}" type="datetime1">
              <a:rPr lang="en-GB" smtClean="0"/>
              <a:t>16/05/2014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074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8828-284C-4B2C-B0CD-F3F0969E8E8E}" type="datetime1">
              <a:rPr lang="en-GB" smtClean="0"/>
              <a:t>16/05/2014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45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1E78-FDEC-4E74-A26F-558AA9A7530E}" type="datetime1">
              <a:rPr lang="en-GB" smtClean="0"/>
              <a:t>16/05/2014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257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70B8D-31EA-458C-A00C-BF10028B1FD4}" type="datetime1">
              <a:rPr lang="en-GB" smtClean="0"/>
              <a:t>16/05/2014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501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F597D-A3E7-4B73-8FB4-2876901021D7}" type="datetime1">
              <a:rPr lang="en-GB" smtClean="0"/>
              <a:t>16/05/2014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7F4A0-A614-46B9-A2B7-31B26C76A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732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9776" y="2130425"/>
            <a:ext cx="8206680" cy="1470025"/>
          </a:xfrm>
        </p:spPr>
        <p:txBody>
          <a:bodyPr>
            <a:normAutofit/>
          </a:bodyPr>
          <a:lstStyle/>
          <a:p>
            <a:r>
              <a:rPr lang="en-GB" sz="3200" b="1" dirty="0"/>
              <a:t>Protection of ALICE against head on collisions </a:t>
            </a:r>
            <a:r>
              <a:rPr lang="en-GB" sz="3200" b="1" dirty="0" smtClean="0"/>
              <a:t>Introduction </a:t>
            </a:r>
            <a:endParaRPr lang="en-GB" sz="32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32214" y="3886200"/>
            <a:ext cx="6758442" cy="1752600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+mj-lt"/>
              </a:rPr>
              <a:t>A. Di </a:t>
            </a:r>
            <a:r>
              <a:rPr lang="en-GB" sz="2000" dirty="0">
                <a:latin typeface="+mj-lt"/>
              </a:rPr>
              <a:t>M</a:t>
            </a:r>
            <a:r>
              <a:rPr lang="en-GB" sz="2000" dirty="0" smtClean="0">
                <a:latin typeface="+mj-lt"/>
              </a:rPr>
              <a:t>auro (CERN)</a:t>
            </a:r>
          </a:p>
          <a:p>
            <a:r>
              <a:rPr lang="en-GB" sz="2000" dirty="0" smtClean="0">
                <a:latin typeface="+mj-lt"/>
              </a:rPr>
              <a:t>MPP meeting, 16/05/2014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4014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ALICE </a:t>
            </a:r>
            <a:r>
              <a:rPr lang="en-GB" sz="3200" dirty="0" smtClean="0"/>
              <a:t>requirements for RUN2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Physics</a:t>
            </a:r>
            <a:endParaRPr lang="en-GB" b="1" dirty="0" smtClean="0"/>
          </a:p>
          <a:p>
            <a:r>
              <a:rPr lang="en-GB" sz="2800" dirty="0" smtClean="0"/>
              <a:t>Minimum bias</a:t>
            </a:r>
            <a:r>
              <a:rPr lang="en-GB" sz="2800" dirty="0"/>
              <a:t> </a:t>
            </a:r>
            <a:r>
              <a:rPr lang="en-GB" sz="2800" dirty="0" smtClean="0"/>
              <a:t>~ </a:t>
            </a:r>
            <a:r>
              <a:rPr lang="en-GB" sz="2800" dirty="0" smtClean="0">
                <a:solidFill>
                  <a:srgbClr val="0000CC"/>
                </a:solidFill>
              </a:rPr>
              <a:t>2∙10</a:t>
            </a:r>
            <a:r>
              <a:rPr lang="en-GB" sz="2800" baseline="30000" dirty="0" smtClean="0">
                <a:solidFill>
                  <a:srgbClr val="0000CC"/>
                </a:solidFill>
              </a:rPr>
              <a:t>29</a:t>
            </a:r>
            <a:r>
              <a:rPr lang="en-GB" sz="2800" dirty="0" smtClean="0">
                <a:solidFill>
                  <a:srgbClr val="0000CC"/>
                </a:solidFill>
              </a:rPr>
              <a:t> Hz/cm</a:t>
            </a:r>
            <a:r>
              <a:rPr lang="en-GB" sz="2800" baseline="30000" dirty="0" smtClean="0">
                <a:solidFill>
                  <a:srgbClr val="0000CC"/>
                </a:solidFill>
              </a:rPr>
              <a:t>2</a:t>
            </a:r>
            <a:r>
              <a:rPr lang="en-GB" sz="2800" dirty="0" smtClean="0">
                <a:solidFill>
                  <a:srgbClr val="0000CC"/>
                </a:solidFill>
              </a:rPr>
              <a:t> (rate ~ 15 kHz)</a:t>
            </a:r>
          </a:p>
          <a:p>
            <a:r>
              <a:rPr lang="en-GB" sz="2800" dirty="0" smtClean="0"/>
              <a:t>If </a:t>
            </a:r>
            <a:r>
              <a:rPr lang="en-GB" sz="2800" dirty="0" err="1" smtClean="0"/>
              <a:t>bkgd</a:t>
            </a:r>
            <a:r>
              <a:rPr lang="en-GB" sz="2800" dirty="0" smtClean="0"/>
              <a:t> </a:t>
            </a:r>
            <a:r>
              <a:rPr lang="en-GB" sz="2800" dirty="0" smtClean="0"/>
              <a:t>rate &gt;&gt; </a:t>
            </a:r>
            <a:r>
              <a:rPr lang="en-GB" sz="2800" dirty="0" smtClean="0"/>
              <a:t>collision rate → MB ~ </a:t>
            </a:r>
            <a:r>
              <a:rPr lang="en-GB" sz="2800" dirty="0" smtClean="0">
                <a:solidFill>
                  <a:srgbClr val="0000CC"/>
                </a:solidFill>
              </a:rPr>
              <a:t>2</a:t>
            </a:r>
            <a:r>
              <a:rPr lang="en-GB" sz="2800" dirty="0">
                <a:solidFill>
                  <a:srgbClr val="0000CC"/>
                </a:solidFill>
              </a:rPr>
              <a:t>∙</a:t>
            </a:r>
            <a:r>
              <a:rPr lang="en-GB" sz="2800" dirty="0" smtClean="0">
                <a:solidFill>
                  <a:srgbClr val="0000CC"/>
                </a:solidFill>
              </a:rPr>
              <a:t>10</a:t>
            </a:r>
            <a:r>
              <a:rPr lang="en-GB" sz="2800" baseline="30000" dirty="0" smtClean="0">
                <a:solidFill>
                  <a:srgbClr val="0000CC"/>
                </a:solidFill>
              </a:rPr>
              <a:t>30</a:t>
            </a:r>
            <a:r>
              <a:rPr lang="en-GB" sz="2800" dirty="0" smtClean="0">
                <a:solidFill>
                  <a:srgbClr val="0000CC"/>
                </a:solidFill>
              </a:rPr>
              <a:t> Hz/cm</a:t>
            </a:r>
            <a:r>
              <a:rPr lang="en-GB" sz="2800" baseline="30000" dirty="0" smtClean="0">
                <a:solidFill>
                  <a:srgbClr val="0000CC"/>
                </a:solidFill>
              </a:rPr>
              <a:t>2</a:t>
            </a:r>
            <a:r>
              <a:rPr lang="en-GB" sz="2800" dirty="0" smtClean="0">
                <a:solidFill>
                  <a:srgbClr val="0000CC"/>
                </a:solidFill>
              </a:rPr>
              <a:t> </a:t>
            </a:r>
          </a:p>
          <a:p>
            <a:r>
              <a:rPr lang="en-GB" sz="2800" dirty="0" smtClean="0"/>
              <a:t>Rare </a:t>
            </a:r>
            <a:r>
              <a:rPr lang="en-GB" sz="2800" dirty="0"/>
              <a:t>triggers</a:t>
            </a:r>
            <a:r>
              <a:rPr lang="en-GB" sz="2800" dirty="0" smtClean="0"/>
              <a:t> ~ </a:t>
            </a:r>
            <a:r>
              <a:rPr lang="en-GB" sz="2800" dirty="0" smtClean="0">
                <a:solidFill>
                  <a:srgbClr val="0000CC"/>
                </a:solidFill>
              </a:rPr>
              <a:t>7∙10</a:t>
            </a:r>
            <a:r>
              <a:rPr lang="en-GB" sz="2800" baseline="30000" dirty="0" smtClean="0">
                <a:solidFill>
                  <a:srgbClr val="0000CC"/>
                </a:solidFill>
              </a:rPr>
              <a:t>30</a:t>
            </a:r>
            <a:r>
              <a:rPr lang="en-GB" sz="2800" dirty="0" smtClean="0">
                <a:solidFill>
                  <a:srgbClr val="0000CC"/>
                </a:solidFill>
              </a:rPr>
              <a:t> Hz/cm</a:t>
            </a:r>
            <a:r>
              <a:rPr lang="en-GB" sz="2800" baseline="30000" dirty="0" smtClean="0">
                <a:solidFill>
                  <a:srgbClr val="0000CC"/>
                </a:solidFill>
              </a:rPr>
              <a:t>2</a:t>
            </a:r>
            <a:r>
              <a:rPr lang="en-GB" sz="2800" dirty="0" smtClean="0">
                <a:solidFill>
                  <a:srgbClr val="0000CC"/>
                </a:solidFill>
              </a:rPr>
              <a:t> </a:t>
            </a:r>
            <a:r>
              <a:rPr lang="en-GB" sz="2800" dirty="0" smtClean="0"/>
              <a:t>(rate ~ 500 kHz</a:t>
            </a:r>
            <a:r>
              <a:rPr lang="en-GB" sz="2800" dirty="0" smtClean="0"/>
              <a:t>)</a:t>
            </a:r>
            <a:endParaRPr lang="en-GB" sz="2800" baseline="30000" dirty="0" smtClean="0"/>
          </a:p>
          <a:p>
            <a:r>
              <a:rPr lang="en-GB" sz="2800" dirty="0" smtClean="0"/>
              <a:t>Max </a:t>
            </a:r>
            <a:r>
              <a:rPr lang="en-GB" sz="2800" dirty="0" smtClean="0"/>
              <a:t>pile-up for RUN2: </a:t>
            </a:r>
            <a:r>
              <a:rPr lang="en-GB" sz="2800" dirty="0" smtClean="0">
                <a:solidFill>
                  <a:srgbClr val="0000CC"/>
                </a:solidFill>
                <a:latin typeface="Symbol" panose="05050102010706020507" pitchFamily="18" charset="2"/>
              </a:rPr>
              <a:t>m</a:t>
            </a:r>
            <a:r>
              <a:rPr lang="en-GB" sz="2800" dirty="0" smtClean="0">
                <a:solidFill>
                  <a:srgbClr val="0000CC"/>
                </a:solidFill>
              </a:rPr>
              <a:t> = </a:t>
            </a:r>
            <a:r>
              <a:rPr lang="en-GB" sz="2800" dirty="0" smtClean="0">
                <a:solidFill>
                  <a:srgbClr val="0000CC"/>
                </a:solidFill>
              </a:rPr>
              <a:t>0.01</a:t>
            </a:r>
            <a:endParaRPr lang="en-GB" sz="2800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GB" b="1" dirty="0" smtClean="0"/>
              <a:t>Detector safety</a:t>
            </a:r>
          </a:p>
          <a:p>
            <a:r>
              <a:rPr lang="en-GB" sz="2900" dirty="0" smtClean="0"/>
              <a:t>The 8 gaseous detectors (TPC, TRD, TOF, HMPID, MCH, MTR, PMD, CPV) are protected against sparking by current trip thresholds in HV power supplies</a:t>
            </a:r>
          </a:p>
          <a:p>
            <a:r>
              <a:rPr lang="en-GB" sz="2900" dirty="0" smtClean="0"/>
              <a:t>High luminosity is equivalent to large currents in the HV-PS</a:t>
            </a:r>
          </a:p>
          <a:p>
            <a:r>
              <a:rPr lang="en-GB" sz="2900" dirty="0" smtClean="0"/>
              <a:t>Increasing current trip thresholds could weaken the protection in case of “diverging events</a:t>
            </a:r>
            <a:r>
              <a:rPr lang="en-GB" sz="2900" dirty="0" smtClean="0"/>
              <a:t>”</a:t>
            </a:r>
          </a:p>
          <a:p>
            <a:r>
              <a:rPr lang="en-GB" sz="2900" dirty="0" smtClean="0"/>
              <a:t>Max tolerable rate:</a:t>
            </a:r>
            <a:r>
              <a:rPr lang="en-GB" sz="2900" dirty="0">
                <a:solidFill>
                  <a:srgbClr val="0000CC"/>
                </a:solidFill>
              </a:rPr>
              <a:t> </a:t>
            </a:r>
            <a:r>
              <a:rPr lang="en-GB" sz="2900" dirty="0" smtClean="0">
                <a:solidFill>
                  <a:srgbClr val="0000CC"/>
                </a:solidFill>
              </a:rPr>
              <a:t>~ 700</a:t>
            </a:r>
            <a:r>
              <a:rPr lang="en-GB" sz="2800" dirty="0" smtClean="0">
                <a:solidFill>
                  <a:srgbClr val="0000CC"/>
                </a:solidFill>
              </a:rPr>
              <a:t>  kHz ~ 1</a:t>
            </a:r>
            <a:r>
              <a:rPr lang="en-GB" sz="2800" dirty="0">
                <a:solidFill>
                  <a:srgbClr val="0000CC"/>
                </a:solidFill>
              </a:rPr>
              <a:t> ∙</a:t>
            </a:r>
            <a:r>
              <a:rPr lang="en-GB" sz="2800" dirty="0" smtClean="0">
                <a:solidFill>
                  <a:srgbClr val="0000CC"/>
                </a:solidFill>
              </a:rPr>
              <a:t>10</a:t>
            </a:r>
            <a:r>
              <a:rPr lang="en-GB" sz="2800" baseline="30000" dirty="0" smtClean="0">
                <a:solidFill>
                  <a:srgbClr val="0000CC"/>
                </a:solidFill>
              </a:rPr>
              <a:t>31</a:t>
            </a:r>
            <a:r>
              <a:rPr lang="en-GB" sz="2800" dirty="0" smtClean="0">
                <a:solidFill>
                  <a:srgbClr val="0000CC"/>
                </a:solidFill>
              </a:rPr>
              <a:t> </a:t>
            </a:r>
            <a:r>
              <a:rPr lang="en-GB" sz="2800" dirty="0">
                <a:solidFill>
                  <a:srgbClr val="0000CC"/>
                </a:solidFill>
              </a:rPr>
              <a:t>Hz/cm</a:t>
            </a:r>
            <a:r>
              <a:rPr lang="en-GB" sz="2800" baseline="30000" dirty="0">
                <a:solidFill>
                  <a:srgbClr val="0000CC"/>
                </a:solidFill>
              </a:rPr>
              <a:t>2</a:t>
            </a:r>
            <a:r>
              <a:rPr lang="en-GB" sz="2800" dirty="0" smtClean="0">
                <a:solidFill>
                  <a:srgbClr val="0000CC"/>
                </a:solidFill>
              </a:rPr>
              <a:t> </a:t>
            </a:r>
            <a:endParaRPr lang="en-GB" sz="2800" dirty="0">
              <a:solidFill>
                <a:srgbClr val="0000CC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87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err="1" smtClean="0"/>
              <a:t>Lumi</a:t>
            </a:r>
            <a:r>
              <a:rPr lang="en-GB" sz="3200" dirty="0" smtClean="0"/>
              <a:t> jump on March 20, 2011 @ 21:42</a:t>
            </a:r>
            <a:br>
              <a:rPr lang="en-GB" sz="3200" dirty="0" smtClean="0"/>
            </a:br>
            <a:r>
              <a:rPr lang="en-GB" sz="3200" dirty="0" smtClean="0"/>
              <a:t>FILL 1640,  Stable Beams</a:t>
            </a:r>
            <a:endParaRPr lang="en-GB" sz="3200" dirty="0"/>
          </a:p>
        </p:txBody>
      </p:sp>
      <p:pic>
        <p:nvPicPr>
          <p:cNvPr id="6" name="Picture 2" descr="\\cern.ch\dfs\Workspaces\d\dimauro\ALICE-LHC\lumi-optim-200311.png"/>
          <p:cNvPicPr>
            <a:picLocks noChangeAspect="1" noChangeArrowheads="1"/>
          </p:cNvPicPr>
          <p:nvPr/>
        </p:nvPicPr>
        <p:blipFill>
          <a:blip r:embed="rId2" cstate="screen"/>
          <a:srcRect r="3864" b="6383"/>
          <a:stretch>
            <a:fillRect/>
          </a:stretch>
        </p:blipFill>
        <p:spPr bwMode="auto">
          <a:xfrm>
            <a:off x="251520" y="1196752"/>
            <a:ext cx="8399318" cy="3213653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630283" y="1210006"/>
            <a:ext cx="397416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75ns_136b+4small_138_102_105_24bpi11inj</a:t>
            </a:r>
            <a:endParaRPr lang="en-US" sz="160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rot="5400000">
            <a:off x="7279238" y="3800806"/>
            <a:ext cx="381000" cy="228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993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6898238" y="3416829"/>
            <a:ext cx="1639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</a:rPr>
              <a:t>Target rate ~ 20 KHz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88038" y="1819606"/>
            <a:ext cx="2435890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Beams head-on by mistake (scan in H plane!)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923928" y="1743406"/>
            <a:ext cx="84071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71" y="4581128"/>
            <a:ext cx="6790734" cy="1855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084821" y="4653136"/>
            <a:ext cx="20236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 smtClean="0"/>
              <a:t>-TRIG RPC chambers tripped, all other gaseous detectors approached the trip limit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728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From BE-OP logbook 20/03/2011 21:47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“Optimized </a:t>
            </a:r>
            <a:r>
              <a:rPr lang="en-GB" sz="2400" dirty="0" smtClean="0"/>
              <a:t>Alice (first started an optimization in H by mistake, cancelled). Then separated to the desired 0.36.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To avoid such mistakes in the future, correct Alice to the value they desire first, and only then declare stable beams.</a:t>
            </a:r>
            <a:br>
              <a:rPr lang="en-GB" sz="2400" dirty="0" smtClean="0"/>
            </a:br>
            <a:r>
              <a:rPr lang="en-GB" sz="2400" dirty="0" smtClean="0"/>
              <a:t>To avoid they get too much luminosity, which risks tripping parts of their detectors</a:t>
            </a:r>
            <a:r>
              <a:rPr lang="en-GB" sz="2400" dirty="0" smtClean="0"/>
              <a:t>...”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151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err="1" smtClean="0"/>
              <a:t>Lumi</a:t>
            </a:r>
            <a:r>
              <a:rPr lang="en-GB" sz="3200" dirty="0" smtClean="0"/>
              <a:t> jump on Dec 17, 2012 @ 05:28</a:t>
            </a:r>
            <a:br>
              <a:rPr lang="en-GB" sz="3200" dirty="0" smtClean="0"/>
            </a:br>
            <a:r>
              <a:rPr lang="en-GB" sz="3200" dirty="0" smtClean="0"/>
              <a:t>FILL 3457, Adjust</a:t>
            </a:r>
            <a:endParaRPr lang="en-GB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2" t="23396" r="24524" b="29360"/>
          <a:stretch/>
        </p:blipFill>
        <p:spPr bwMode="auto">
          <a:xfrm>
            <a:off x="107503" y="1412775"/>
            <a:ext cx="8712969" cy="4567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6010" y="6228020"/>
            <a:ext cx="795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BCM RS32 (ALICE:BKGD3) </a:t>
            </a:r>
            <a:r>
              <a:rPr lang="en-GB" dirty="0"/>
              <a:t>j</a:t>
            </a:r>
            <a:r>
              <a:rPr lang="en-GB" dirty="0" smtClean="0"/>
              <a:t>ust above dump threshold, all detectors were in stand-by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13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BCM thresholds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1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On FILL 3457 dump ALICE </a:t>
            </a:r>
            <a:r>
              <a:rPr lang="en-GB" dirty="0" err="1" smtClean="0"/>
              <a:t>luminometer</a:t>
            </a:r>
            <a:r>
              <a:rPr lang="en-GB" dirty="0" smtClean="0"/>
              <a:t> (V0 detector) was not ON → try to use BRANs to </a:t>
            </a:r>
            <a:r>
              <a:rPr lang="en-GB" dirty="0" smtClean="0">
                <a:solidFill>
                  <a:srgbClr val="FF0000"/>
                </a:solidFill>
              </a:rPr>
              <a:t>extrapolate</a:t>
            </a:r>
            <a:r>
              <a:rPr lang="en-GB" dirty="0" smtClean="0"/>
              <a:t> collision rate/luminosity corresponding to BCM thresholds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6</a:t>
            </a:fld>
            <a:endParaRPr lang="en-GB"/>
          </a:p>
        </p:txBody>
      </p:sp>
      <p:pic>
        <p:nvPicPr>
          <p:cNvPr id="2050" name="Picture 2" descr="\\cern.ch\dfs\Workspaces\d\dimauro\ALICE-LHC\BCM\FILL34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5" y="2708920"/>
            <a:ext cx="904947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FILL 3220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7</a:t>
            </a:fld>
            <a:endParaRPr lang="en-GB"/>
          </a:p>
        </p:txBody>
      </p:sp>
      <p:pic>
        <p:nvPicPr>
          <p:cNvPr id="3074" name="Picture 2" descr="\\cern.ch\dfs\Workspaces\d\dimauro\ALICE-LHC\BCM\FILL322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96752"/>
            <a:ext cx="907773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871858"/>
              </p:ext>
            </p:extLst>
          </p:nvPr>
        </p:nvGraphicFramePr>
        <p:xfrm>
          <a:off x="107504" y="4077072"/>
          <a:ext cx="8928993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088232"/>
                <a:gridCol w="1512168"/>
                <a:gridCol w="1454562"/>
                <a:gridCol w="17857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FILL/DATE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ALICE</a:t>
                      </a:r>
                      <a:r>
                        <a:rPr lang="en-GB" sz="1600" baseline="0" dirty="0" smtClean="0"/>
                        <a:t> BKGD3 </a:t>
                      </a:r>
                    </a:p>
                    <a:p>
                      <a:r>
                        <a:rPr lang="en-GB" sz="1600" baseline="0" dirty="0" smtClean="0"/>
                        <a:t>(% of dump threshold, BCM RS32)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BRAN.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4R2</a:t>
                      </a:r>
                      <a:r>
                        <a:rPr lang="en-GB" sz="1600" dirty="0" smtClean="0"/>
                        <a:t>/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4L2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Collision rate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Luminosity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3220,</a:t>
                      </a:r>
                      <a:r>
                        <a:rPr lang="en-GB" sz="1600" baseline="0" dirty="0" smtClean="0"/>
                        <a:t> 25/10/12 16:02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20%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13</a:t>
                      </a:r>
                      <a:r>
                        <a:rPr lang="en-GB" sz="1600" dirty="0" smtClean="0"/>
                        <a:t>/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8.6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590 kHz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8.4∙ 10</a:t>
                      </a:r>
                      <a:r>
                        <a:rPr lang="en-GB" sz="1600" baseline="30000" dirty="0" smtClean="0"/>
                        <a:t>30</a:t>
                      </a:r>
                      <a:r>
                        <a:rPr lang="en-GB" sz="1600" dirty="0" smtClean="0"/>
                        <a:t> Hz/cm</a:t>
                      </a:r>
                      <a:r>
                        <a:rPr lang="en-GB" sz="1600" baseline="30000" dirty="0" smtClean="0"/>
                        <a:t>2</a:t>
                      </a:r>
                      <a:endParaRPr lang="en-GB" sz="16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3220,</a:t>
                      </a:r>
                      <a:r>
                        <a:rPr lang="en-GB" sz="1600" baseline="0" dirty="0" smtClean="0"/>
                        <a:t> 25/10/12 16:16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9%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4.1</a:t>
                      </a:r>
                      <a:r>
                        <a:rPr lang="en-GB" sz="1600" dirty="0" smtClean="0"/>
                        <a:t>/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3.3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186 kHz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2.7∙ 10</a:t>
                      </a:r>
                      <a:r>
                        <a:rPr lang="en-GB" sz="1600" baseline="30000" dirty="0" smtClean="0"/>
                        <a:t>30</a:t>
                      </a:r>
                      <a:r>
                        <a:rPr lang="en-GB" sz="1600" dirty="0" smtClean="0"/>
                        <a:t> Hz/cm</a:t>
                      </a:r>
                      <a:r>
                        <a:rPr lang="en-GB" sz="1600" baseline="30000" dirty="0" smtClean="0"/>
                        <a:t>2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3457,</a:t>
                      </a:r>
                      <a:r>
                        <a:rPr lang="en-GB" sz="1600" baseline="0" dirty="0" smtClean="0"/>
                        <a:t> 17/12/12 05:28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101%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104</a:t>
                      </a:r>
                      <a:r>
                        <a:rPr lang="en-GB" sz="1600" dirty="0" smtClean="0"/>
                        <a:t>/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66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4.65</a:t>
                      </a:r>
                      <a:r>
                        <a:rPr lang="en-GB" sz="1600" dirty="0" smtClean="0"/>
                        <a:t>/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3.7</a:t>
                      </a:r>
                      <a:r>
                        <a:rPr lang="en-GB" sz="1600" baseline="0" dirty="0" smtClean="0"/>
                        <a:t> MHz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6.6</a:t>
                      </a:r>
                      <a:r>
                        <a:rPr lang="en-GB" sz="1600" dirty="0" smtClean="0"/>
                        <a:t>/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5.3</a:t>
                      </a:r>
                      <a:r>
                        <a:rPr lang="en-GB" sz="1600" dirty="0" smtClean="0"/>
                        <a:t>∙ 10</a:t>
                      </a:r>
                      <a:r>
                        <a:rPr lang="en-GB" sz="1600" baseline="30000" dirty="0" smtClean="0"/>
                        <a:t>31</a:t>
                      </a:r>
                      <a:r>
                        <a:rPr lang="en-GB" sz="1600" dirty="0" smtClean="0"/>
                        <a:t> Hz/cm</a:t>
                      </a:r>
                      <a:r>
                        <a:rPr lang="en-GB" sz="1600" baseline="30000" dirty="0" smtClean="0"/>
                        <a:t>2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796136" y="6021288"/>
            <a:ext cx="3240360" cy="57606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3528" y="6577607"/>
            <a:ext cx="2325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(4R2 scales linearly with rate)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735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Possible solutions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Use </a:t>
            </a:r>
            <a:r>
              <a:rPr lang="en-GB" sz="2800" dirty="0" err="1" smtClean="0"/>
              <a:t>lumi</a:t>
            </a:r>
            <a:r>
              <a:rPr lang="en-GB" sz="2800" dirty="0" smtClean="0"/>
              <a:t>-levelling with “intrinsic” soft protection </a:t>
            </a:r>
          </a:p>
          <a:p>
            <a:r>
              <a:rPr lang="en-GB" sz="2800" dirty="0" smtClean="0"/>
              <a:t>Implement in DCS detectors ramp-down on sudden luminosity increase (could be not fast/smart enough)</a:t>
            </a:r>
          </a:p>
          <a:p>
            <a:r>
              <a:rPr lang="en-GB" sz="2800" dirty="0" smtClean="0"/>
              <a:t>Reduce BCM dump threshold to value equivalent  to   10 </a:t>
            </a:r>
            <a:r>
              <a:rPr lang="en-GB" sz="2800" baseline="30000" smtClean="0"/>
              <a:t>31</a:t>
            </a:r>
            <a:r>
              <a:rPr lang="en-GB" sz="2800" smtClean="0"/>
              <a:t> Hz/cm</a:t>
            </a:r>
            <a:r>
              <a:rPr lang="en-GB" sz="2800" baseline="30000" smtClean="0"/>
              <a:t>2</a:t>
            </a:r>
            <a:r>
              <a:rPr lang="en-GB" sz="2800" smtClean="0"/>
              <a:t> ?</a:t>
            </a:r>
            <a:endParaRPr lang="en-GB" sz="2800" baseline="30000" dirty="0" smtClean="0"/>
          </a:p>
          <a:p>
            <a:r>
              <a:rPr lang="en-GB" sz="2800" dirty="0" smtClean="0"/>
              <a:t>Any other option?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F4A0-A614-46B9-A2B7-31B26C76A54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183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3543</TotalTime>
  <Words>376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Protection of ALICE against head on collisions Introduction </vt:lpstr>
      <vt:lpstr>ALICE requirements for RUN2</vt:lpstr>
      <vt:lpstr>Lumi jump on March 20, 2011 @ 21:42 FILL 1640,  Stable Beams</vt:lpstr>
      <vt:lpstr>From BE-OP logbook 20/03/2011 21:47</vt:lpstr>
      <vt:lpstr>Lumi jump on Dec 17, 2012 @ 05:28 FILL 3457, Adjust</vt:lpstr>
      <vt:lpstr>BCM thresholds</vt:lpstr>
      <vt:lpstr>FILL 3220</vt:lpstr>
      <vt:lpstr>Possible solutions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dimauro</dc:creator>
  <cp:lastModifiedBy>dimauro</cp:lastModifiedBy>
  <cp:revision>27</cp:revision>
  <dcterms:created xsi:type="dcterms:W3CDTF">2014-03-19T13:19:57Z</dcterms:created>
  <dcterms:modified xsi:type="dcterms:W3CDTF">2014-05-16T11:58:59Z</dcterms:modified>
</cp:coreProperties>
</file>