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13004800" cy="9753600"/>
  <p:notesSz cx="6858000" cy="9144000"/>
  <p:defaultTextStyle>
    <a:lvl1pPr defTabSz="584200">
      <a:defRPr sz="3600">
        <a:latin typeface="+mn-lt"/>
        <a:ea typeface="+mn-ea"/>
        <a:cs typeface="+mn-cs"/>
        <a:sym typeface="Helvetica Light"/>
      </a:defRPr>
    </a:lvl1pPr>
    <a:lvl2pPr indent="228600" defTabSz="584200">
      <a:defRPr sz="3600">
        <a:latin typeface="+mn-lt"/>
        <a:ea typeface="+mn-ea"/>
        <a:cs typeface="+mn-cs"/>
        <a:sym typeface="Helvetica Light"/>
      </a:defRPr>
    </a:lvl2pPr>
    <a:lvl3pPr indent="457200" defTabSz="584200">
      <a:defRPr sz="3600">
        <a:latin typeface="+mn-lt"/>
        <a:ea typeface="+mn-ea"/>
        <a:cs typeface="+mn-cs"/>
        <a:sym typeface="Helvetica Light"/>
      </a:defRPr>
    </a:lvl3pPr>
    <a:lvl4pPr indent="685800" defTabSz="584200">
      <a:defRPr sz="3600">
        <a:latin typeface="+mn-lt"/>
        <a:ea typeface="+mn-ea"/>
        <a:cs typeface="+mn-cs"/>
        <a:sym typeface="Helvetica Light"/>
      </a:defRPr>
    </a:lvl4pPr>
    <a:lvl5pPr indent="914400" defTabSz="584200">
      <a:defRPr sz="3600">
        <a:latin typeface="+mn-lt"/>
        <a:ea typeface="+mn-ea"/>
        <a:cs typeface="+mn-cs"/>
        <a:sym typeface="Helvetica Light"/>
      </a:defRPr>
    </a:lvl5pPr>
    <a:lvl6pPr indent="1143000" defTabSz="584200">
      <a:defRPr sz="3600">
        <a:latin typeface="+mn-lt"/>
        <a:ea typeface="+mn-ea"/>
        <a:cs typeface="+mn-cs"/>
        <a:sym typeface="Helvetica Light"/>
      </a:defRPr>
    </a:lvl6pPr>
    <a:lvl7pPr indent="1371600" defTabSz="584200">
      <a:defRPr sz="3600">
        <a:latin typeface="+mn-lt"/>
        <a:ea typeface="+mn-ea"/>
        <a:cs typeface="+mn-cs"/>
        <a:sym typeface="Helvetica Light"/>
      </a:defRPr>
    </a:lvl7pPr>
    <a:lvl8pPr indent="1600200" defTabSz="584200">
      <a:defRPr sz="3600">
        <a:latin typeface="+mn-lt"/>
        <a:ea typeface="+mn-ea"/>
        <a:cs typeface="+mn-cs"/>
        <a:sym typeface="Helvetica Light"/>
      </a:defRPr>
    </a:lvl8pPr>
    <a:lvl9pPr indent="1828800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Relationship Id="rId3" Type="http://schemas.openxmlformats.org/officeDocument/2006/relationships/image" Target="../media/image5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3192983" y="8540750"/>
            <a:ext cx="7126834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0">
              <a:defRPr sz="1800"/>
            </a:pPr>
            <a:r>
              <a:rPr sz="3600"/>
              <a:t>http://www.sesame.org.jo/sesame/</a:t>
            </a:r>
          </a:p>
        </p:txBody>
      </p:sp>
      <p:sp>
        <p:nvSpPr>
          <p:cNvPr id="33" name="Shape 33"/>
          <p:cNvSpPr/>
          <p:nvPr/>
        </p:nvSpPr>
        <p:spPr>
          <a:xfrm>
            <a:off x="2463196" y="323850"/>
            <a:ext cx="8053008" cy="787400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sz="45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500">
                <a:solidFill>
                  <a:srgbClr val="FFFFFF"/>
                </a:solidFill>
              </a:rPr>
              <a:t>WORKING GROUP  “SESAME”</a:t>
            </a:r>
          </a:p>
        </p:txBody>
      </p:sp>
      <p:sp>
        <p:nvSpPr>
          <p:cNvPr id="34" name="Shape 34"/>
          <p:cNvSpPr/>
          <p:nvPr/>
        </p:nvSpPr>
        <p:spPr>
          <a:xfrm>
            <a:off x="987393" y="1428750"/>
            <a:ext cx="11417619" cy="474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0" defTabSz="457200">
              <a:spcBef>
                <a:spcPts val="1300"/>
              </a:spcBef>
              <a:defRPr sz="1800"/>
            </a:pPr>
            <a:r>
              <a:rPr b="1" sz="2500">
                <a:latin typeface="Helvetica Neue"/>
                <a:ea typeface="Helvetica Neue"/>
                <a:cs typeface="Helvetica Neue"/>
                <a:sym typeface="Helvetica Neue"/>
              </a:rPr>
              <a:t>S</a:t>
            </a:r>
            <a:r>
              <a:rPr sz="2500">
                <a:latin typeface="Helvetica Neue"/>
                <a:ea typeface="Helvetica Neue"/>
                <a:cs typeface="Helvetica Neue"/>
                <a:sym typeface="Helvetica Neue"/>
              </a:rPr>
              <a:t>ynchrotron Light for </a:t>
            </a:r>
            <a:r>
              <a:rPr b="1" sz="2500"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sz="2500">
                <a:latin typeface="Helvetica Neue"/>
                <a:ea typeface="Helvetica Neue"/>
                <a:cs typeface="Helvetica Neue"/>
                <a:sym typeface="Helvetica Neue"/>
              </a:rPr>
              <a:t>xperimental </a:t>
            </a:r>
            <a:r>
              <a:rPr b="1" sz="2500">
                <a:latin typeface="Helvetica Neue"/>
                <a:ea typeface="Helvetica Neue"/>
                <a:cs typeface="Helvetica Neue"/>
                <a:sym typeface="Helvetica Neue"/>
              </a:rPr>
              <a:t>S</a:t>
            </a:r>
            <a:r>
              <a:rPr sz="2500">
                <a:latin typeface="Helvetica Neue"/>
                <a:ea typeface="Helvetica Neue"/>
                <a:cs typeface="Helvetica Neue"/>
                <a:sym typeface="Helvetica Neue"/>
              </a:rPr>
              <a:t>cience and </a:t>
            </a:r>
            <a:r>
              <a:rPr b="1" sz="2500"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r>
              <a:rPr sz="2500">
                <a:latin typeface="Helvetica Neue"/>
                <a:ea typeface="Helvetica Neue"/>
                <a:cs typeface="Helvetica Neue"/>
                <a:sym typeface="Helvetica Neue"/>
              </a:rPr>
              <a:t>pplications in the </a:t>
            </a:r>
            <a:r>
              <a:rPr b="1" sz="2500">
                <a:latin typeface="Helvetica Neue"/>
                <a:ea typeface="Helvetica Neue"/>
                <a:cs typeface="Helvetica Neue"/>
                <a:sym typeface="Helvetica Neue"/>
              </a:rPr>
              <a:t>M</a:t>
            </a:r>
            <a:r>
              <a:rPr sz="2500">
                <a:latin typeface="Helvetica Neue"/>
                <a:ea typeface="Helvetica Neue"/>
                <a:cs typeface="Helvetica Neue"/>
                <a:sym typeface="Helvetica Neue"/>
              </a:rPr>
              <a:t>iddle </a:t>
            </a:r>
            <a:r>
              <a:rPr b="1" sz="2500"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sz="2500">
                <a:latin typeface="Helvetica Neue"/>
                <a:ea typeface="Helvetica Neue"/>
                <a:cs typeface="Helvetica Neue"/>
                <a:sym typeface="Helvetica Neue"/>
              </a:rPr>
              <a:t>ast</a:t>
            </a:r>
          </a:p>
        </p:txBody>
      </p:sp>
      <p:sp>
        <p:nvSpPr>
          <p:cNvPr id="35" name="Shape 35"/>
          <p:cNvSpPr/>
          <p:nvPr/>
        </p:nvSpPr>
        <p:spPr>
          <a:xfrm>
            <a:off x="4158970" y="2203450"/>
            <a:ext cx="4502735" cy="511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i="1" sz="27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i="0" sz="1800"/>
            </a:pPr>
            <a:r>
              <a:rPr i="1" sz="2700"/>
              <a:t>A “CERN” in the Middle East</a:t>
            </a:r>
          </a:p>
        </p:txBody>
      </p:sp>
      <p:pic>
        <p:nvPicPr>
          <p:cNvPr id="36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61930" y="3118256"/>
            <a:ext cx="8748970" cy="51668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9400" y="790096"/>
            <a:ext cx="9487649" cy="5277277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Shape 39"/>
          <p:cNvSpPr/>
          <p:nvPr/>
        </p:nvSpPr>
        <p:spPr>
          <a:xfrm>
            <a:off x="5090490" y="118567"/>
            <a:ext cx="1960017" cy="634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457200">
              <a:defRPr>
                <a:solidFill>
                  <a:srgbClr val="C8250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C82506"/>
                </a:solidFill>
              </a:rPr>
              <a:t>SESAME</a:t>
            </a:r>
          </a:p>
        </p:txBody>
      </p:sp>
      <p:sp>
        <p:nvSpPr>
          <p:cNvPr id="40" name="Shape 40"/>
          <p:cNvSpPr/>
          <p:nvPr/>
        </p:nvSpPr>
        <p:spPr>
          <a:xfrm>
            <a:off x="664237" y="5978186"/>
            <a:ext cx="12205429" cy="3269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lvl="0" defTabSz="457200">
              <a:defRPr sz="1800"/>
            </a:pP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457200">
              <a:lnSpc>
                <a:spcPct val="120000"/>
              </a:lnSpc>
              <a:defRPr sz="1800"/>
            </a:pPr>
            <a:r>
              <a:rPr sz="2000">
                <a:latin typeface="Helvetica Neue"/>
                <a:ea typeface="Helvetica Neue"/>
                <a:cs typeface="Helvetica Neue"/>
                <a:sym typeface="Helvetica Neue"/>
              </a:rPr>
              <a:t>International research centre in construction in Jordan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457200">
              <a:lnSpc>
                <a:spcPct val="120000"/>
              </a:lnSpc>
              <a:defRPr sz="1800"/>
            </a:pPr>
            <a:r>
              <a:rPr sz="2000">
                <a:latin typeface="Helvetica Neue"/>
                <a:ea typeface="Helvetica Neue"/>
                <a:cs typeface="Helvetica Neue"/>
                <a:sym typeface="Helvetica Neue"/>
              </a:rPr>
              <a:t>developed under the auspices of UNESCO </a:t>
            </a:r>
            <a:r>
              <a:rPr b="1" sz="2000">
                <a:latin typeface="Helvetica Neue"/>
                <a:ea typeface="Helvetica Neue"/>
                <a:cs typeface="Helvetica Neue"/>
                <a:sym typeface="Helvetica Neue"/>
              </a:rPr>
              <a:t>and modelled on CERN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457200">
              <a:lnSpc>
                <a:spcPct val="120000"/>
              </a:lnSpc>
              <a:defRPr sz="1800"/>
            </a:pPr>
            <a:r>
              <a:rPr sz="2000">
                <a:latin typeface="Helvetica Neue"/>
                <a:ea typeface="Helvetica Neue"/>
                <a:cs typeface="Helvetica Neue"/>
                <a:sym typeface="Helvetica Neue"/>
              </a:rPr>
              <a:t>to enable world-class research by scientists from across the Middle East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457200">
              <a:lnSpc>
                <a:spcPct val="120000"/>
              </a:lnSpc>
              <a:defRPr sz="1800"/>
            </a:pPr>
            <a:r>
              <a:rPr i="1" sz="2000">
                <a:solidFill>
                  <a:srgbClr val="0365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biology &amp; medical sciences</a:t>
            </a:r>
            <a:endParaRPr i="1" sz="2000">
              <a:solidFill>
                <a:srgbClr val="0365C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457200">
              <a:lnSpc>
                <a:spcPct val="120000"/>
              </a:lnSpc>
              <a:defRPr sz="1800"/>
            </a:pPr>
            <a:r>
              <a:rPr i="1" sz="2000">
                <a:solidFill>
                  <a:srgbClr val="0365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materials &amp; environmental science &amp; physics</a:t>
            </a:r>
            <a:endParaRPr i="1" sz="2000">
              <a:solidFill>
                <a:srgbClr val="0365C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457200">
              <a:lnSpc>
                <a:spcPct val="120000"/>
              </a:lnSpc>
              <a:defRPr sz="1800"/>
            </a:pPr>
            <a:r>
              <a:rPr i="1" sz="2000">
                <a:solidFill>
                  <a:srgbClr val="0365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archaeology</a:t>
            </a:r>
            <a:endParaRPr i="1" sz="2000">
              <a:solidFill>
                <a:srgbClr val="0365C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457200">
              <a:lnSpc>
                <a:spcPct val="120000"/>
              </a:lnSpc>
              <a:defRPr sz="1800"/>
            </a:pPr>
            <a:r>
              <a:rPr sz="2000">
                <a:latin typeface="Helvetica Neue"/>
                <a:ea typeface="Helvetica Neue"/>
                <a:cs typeface="Helvetica Neue"/>
                <a:sym typeface="Helvetica Neue"/>
              </a:rPr>
              <a:t>build bridges between diverse societies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457200">
              <a:lnSpc>
                <a:spcPct val="120000"/>
              </a:lnSpc>
              <a:defRPr sz="1800"/>
            </a:pPr>
            <a:r>
              <a:rPr sz="2000">
                <a:latin typeface="Helvetica Neue"/>
                <a:ea typeface="Helvetica Neue"/>
                <a:cs typeface="Helvetica Neue"/>
                <a:sym typeface="Helvetica Neue"/>
              </a:rPr>
              <a:t>contribute to a culture of peace through international cooperation in science.  </a:t>
            </a:r>
          </a:p>
        </p:txBody>
      </p:sp>
      <p:pic>
        <p:nvPicPr>
          <p:cNvPr id="41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00" y="44450"/>
            <a:ext cx="2971800" cy="1206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628870" y="222250"/>
            <a:ext cx="3974898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0">
              <a:defRPr sz="1800"/>
            </a:pPr>
            <a:r>
              <a:rPr sz="3600"/>
              <a:t>SESAME Members</a:t>
            </a:r>
          </a:p>
        </p:txBody>
      </p:sp>
      <p:pic>
        <p:nvPicPr>
          <p:cNvPr id="4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79700" y="2317750"/>
            <a:ext cx="7884896" cy="6212045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Shape 45"/>
          <p:cNvSpPr/>
          <p:nvPr/>
        </p:nvSpPr>
        <p:spPr>
          <a:xfrm>
            <a:off x="125784" y="1327150"/>
            <a:ext cx="12829432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457200">
              <a:defRPr b="1" sz="2400">
                <a:solidFill>
                  <a:srgbClr val="376894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376894"/>
                </a:solidFill>
              </a:rPr>
              <a:t>Bahrain, Cyprus, Egypt, Iran, Israel, Jordan, Pakistan, Palestinian Authority,  and Turkey</a:t>
            </a:r>
          </a:p>
        </p:txBody>
      </p:sp>
      <p:pic>
        <p:nvPicPr>
          <p:cNvPr id="46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-19050"/>
            <a:ext cx="2971800" cy="1206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65450" y="374650"/>
            <a:ext cx="9359900" cy="836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9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-31750"/>
            <a:ext cx="2971800" cy="1206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2368270" y="844550"/>
            <a:ext cx="7921905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0">
              <a:defRPr sz="1800"/>
            </a:pPr>
            <a:r>
              <a:rPr sz="3600"/>
              <a:t>SESAME Working Group - ROAD MAP</a:t>
            </a:r>
          </a:p>
        </p:txBody>
      </p:sp>
      <p:sp>
        <p:nvSpPr>
          <p:cNvPr id="52" name="Shape 52"/>
          <p:cNvSpPr/>
          <p:nvPr/>
        </p:nvSpPr>
        <p:spPr>
          <a:xfrm>
            <a:off x="2114270" y="2533650"/>
            <a:ext cx="851062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Produce 2-3 lesson plans for your school classes on SESAME</a:t>
            </a:r>
          </a:p>
        </p:txBody>
      </p:sp>
      <p:sp>
        <p:nvSpPr>
          <p:cNvPr id="53" name="Shape 53"/>
          <p:cNvSpPr/>
          <p:nvPr/>
        </p:nvSpPr>
        <p:spPr>
          <a:xfrm>
            <a:off x="2114270" y="3397250"/>
            <a:ext cx="8601152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Suitable for 14-15 year olds, possible extension to 16-18 years</a:t>
            </a:r>
          </a:p>
        </p:txBody>
      </p:sp>
      <p:sp>
        <p:nvSpPr>
          <p:cNvPr id="54" name="Shape 54"/>
          <p:cNvSpPr/>
          <p:nvPr/>
        </p:nvSpPr>
        <p:spPr>
          <a:xfrm>
            <a:off x="2114270" y="4311650"/>
            <a:ext cx="7634427" cy="469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0">
              <a:defRPr sz="1800"/>
            </a:pPr>
            <a:r>
              <a:rPr b="1" sz="2400"/>
              <a:t>Inspiring and motivating</a:t>
            </a:r>
            <a:r>
              <a:rPr sz="2400"/>
              <a:t>, not (too) much mathematics</a:t>
            </a:r>
          </a:p>
        </p:txBody>
      </p:sp>
      <p:sp>
        <p:nvSpPr>
          <p:cNvPr id="55" name="Shape 55"/>
          <p:cNvSpPr/>
          <p:nvPr/>
        </p:nvSpPr>
        <p:spPr>
          <a:xfrm>
            <a:off x="2114270" y="5302250"/>
            <a:ext cx="4376929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Some possible ingredients: …..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615670" y="857250"/>
            <a:ext cx="8293152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0">
              <a:defRPr sz="1800"/>
            </a:pPr>
            <a:r>
              <a:rPr sz="3600"/>
              <a:t>1 - SESAME = Synchrotron Light Source</a:t>
            </a:r>
          </a:p>
        </p:txBody>
      </p:sp>
      <p:sp>
        <p:nvSpPr>
          <p:cNvPr id="58" name="Shape 58"/>
          <p:cNvSpPr/>
          <p:nvPr/>
        </p:nvSpPr>
        <p:spPr>
          <a:xfrm>
            <a:off x="1314170" y="1784350"/>
            <a:ext cx="9888932" cy="1795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0">
              <a:lnSpc>
                <a:spcPct val="120000"/>
              </a:lnSpc>
              <a:defRPr sz="1800"/>
            </a:pPr>
            <a:r>
              <a:rPr sz="2400"/>
              <a:t>What is a synchrotron, how does it work (2.5 GeV electron storage ring)</a:t>
            </a:r>
            <a:endParaRPr sz="2400"/>
          </a:p>
          <a:p>
            <a:pPr lvl="0">
              <a:lnSpc>
                <a:spcPct val="120000"/>
              </a:lnSpc>
              <a:defRPr sz="1800"/>
            </a:pPr>
            <a:r>
              <a:rPr sz="2400"/>
              <a:t>What is synchrotron light - how is it produced?</a:t>
            </a:r>
            <a:endParaRPr sz="2400"/>
          </a:p>
          <a:p>
            <a:pPr lvl="0">
              <a:lnSpc>
                <a:spcPct val="120000"/>
              </a:lnSpc>
              <a:defRPr sz="1800"/>
            </a:pPr>
            <a:r>
              <a:rPr sz="2400"/>
              <a:t>What type of experiments can be done with it?</a:t>
            </a:r>
            <a:endParaRPr sz="2400"/>
          </a:p>
          <a:p>
            <a:pPr lvl="0">
              <a:lnSpc>
                <a:spcPct val="120000"/>
              </a:lnSpc>
              <a:defRPr sz="1800"/>
            </a:pPr>
            <a:r>
              <a:rPr sz="2400"/>
              <a:t>3-4 examples from different scientific disciplines</a:t>
            </a:r>
          </a:p>
        </p:txBody>
      </p:sp>
      <p:sp>
        <p:nvSpPr>
          <p:cNvPr id="59" name="Shape 59"/>
          <p:cNvSpPr/>
          <p:nvPr/>
        </p:nvSpPr>
        <p:spPr>
          <a:xfrm>
            <a:off x="615670" y="4121150"/>
            <a:ext cx="5245457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0">
              <a:defRPr sz="1800"/>
            </a:pPr>
            <a:r>
              <a:rPr sz="3600"/>
              <a:t>2 - SESAME Experiments</a:t>
            </a:r>
          </a:p>
        </p:txBody>
      </p:sp>
      <p:sp>
        <p:nvSpPr>
          <p:cNvPr id="60" name="Shape 60"/>
          <p:cNvSpPr/>
          <p:nvPr/>
        </p:nvSpPr>
        <p:spPr>
          <a:xfrm>
            <a:off x="1314170" y="5099050"/>
            <a:ext cx="8607248" cy="3563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0">
              <a:lnSpc>
                <a:spcPct val="120000"/>
              </a:lnSpc>
              <a:defRPr sz="1800"/>
            </a:pPr>
            <a:r>
              <a:rPr sz="2400"/>
              <a:t>What type of experiments can be done with synchrotron light?</a:t>
            </a:r>
            <a:endParaRPr sz="2400"/>
          </a:p>
          <a:p>
            <a:pPr lvl="0">
              <a:lnSpc>
                <a:spcPct val="120000"/>
              </a:lnSpc>
              <a:defRPr sz="1800"/>
            </a:pPr>
            <a:r>
              <a:rPr sz="2400"/>
              <a:t>Examples from different disciplines:</a:t>
            </a:r>
            <a:endParaRPr sz="2400"/>
          </a:p>
          <a:p>
            <a:pPr lvl="0" marL="296333" indent="-296333">
              <a:lnSpc>
                <a:spcPct val="120000"/>
              </a:lnSpc>
              <a:buSzPct val="75000"/>
              <a:buChar char="-"/>
              <a:defRPr sz="1800"/>
            </a:pPr>
            <a:r>
              <a:rPr sz="2400"/>
              <a:t>Material science</a:t>
            </a:r>
            <a:endParaRPr sz="2400"/>
          </a:p>
          <a:p>
            <a:pPr lvl="0" marL="296333" indent="-296333">
              <a:lnSpc>
                <a:spcPct val="120000"/>
              </a:lnSpc>
              <a:buSzPct val="75000"/>
              <a:buChar char="-"/>
              <a:defRPr sz="1800"/>
            </a:pPr>
            <a:r>
              <a:rPr sz="2400"/>
              <a:t>Molecular biology</a:t>
            </a:r>
            <a:endParaRPr sz="2400"/>
          </a:p>
          <a:p>
            <a:pPr lvl="0" marL="296333" indent="-296333">
              <a:lnSpc>
                <a:spcPct val="120000"/>
              </a:lnSpc>
              <a:buSzPct val="75000"/>
              <a:buChar char="-"/>
              <a:defRPr sz="1800"/>
            </a:pPr>
            <a:r>
              <a:rPr sz="2400"/>
              <a:t>Archeology</a:t>
            </a:r>
            <a:endParaRPr sz="2400"/>
          </a:p>
          <a:p>
            <a:pPr lvl="0" marL="296333" indent="-296333">
              <a:lnSpc>
                <a:spcPct val="120000"/>
              </a:lnSpc>
              <a:buSzPct val="75000"/>
              <a:buChar char="-"/>
              <a:defRPr sz="1800"/>
            </a:pPr>
            <a:r>
              <a:rPr sz="2400"/>
              <a:t>Medicine</a:t>
            </a:r>
            <a:endParaRPr sz="2400"/>
          </a:p>
          <a:p>
            <a:pPr lvl="0" marL="296333" indent="-296333">
              <a:lnSpc>
                <a:spcPct val="120000"/>
              </a:lnSpc>
              <a:buSzPct val="75000"/>
              <a:buChar char="-"/>
              <a:defRPr sz="1800"/>
            </a:pPr>
            <a:r>
              <a:rPr sz="2400"/>
              <a:t>Environmental studies</a:t>
            </a:r>
            <a:endParaRPr sz="2400"/>
          </a:p>
          <a:p>
            <a:pPr lvl="0" marL="296333" indent="-296333">
              <a:lnSpc>
                <a:spcPct val="120000"/>
              </a:lnSpc>
              <a:buSzPct val="75000"/>
              <a:buChar char="-"/>
              <a:defRPr sz="1800"/>
            </a:pPr>
            <a:r>
              <a:rPr sz="2400"/>
              <a:t>Micromechanics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615670" y="1276350"/>
            <a:ext cx="10502800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0">
              <a:defRPr sz="1800"/>
            </a:pPr>
            <a:r>
              <a:rPr sz="3600"/>
              <a:t>3 - SESAME = Peaceful collaboration, like at CERN</a:t>
            </a:r>
          </a:p>
        </p:txBody>
      </p:sp>
      <p:sp>
        <p:nvSpPr>
          <p:cNvPr id="63" name="Shape 63"/>
          <p:cNvSpPr/>
          <p:nvPr/>
        </p:nvSpPr>
        <p:spPr>
          <a:xfrm>
            <a:off x="1314170" y="2178050"/>
            <a:ext cx="9475928" cy="223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0">
              <a:lnSpc>
                <a:spcPct val="120000"/>
              </a:lnSpc>
              <a:defRPr sz="1800"/>
            </a:pPr>
            <a:r>
              <a:rPr sz="2400"/>
              <a:t>The history of SESAME (1997-2014)</a:t>
            </a:r>
            <a:endParaRPr sz="2400"/>
          </a:p>
          <a:p>
            <a:pPr lvl="0">
              <a:lnSpc>
                <a:spcPct val="120000"/>
              </a:lnSpc>
              <a:defRPr sz="1800"/>
            </a:pPr>
            <a:r>
              <a:rPr sz="2400"/>
              <a:t>The history of CERN - and parallels with SESAME</a:t>
            </a:r>
            <a:endParaRPr sz="2400"/>
          </a:p>
          <a:p>
            <a:pPr lvl="0">
              <a:lnSpc>
                <a:spcPct val="120000"/>
              </a:lnSpc>
              <a:defRPr sz="1800"/>
            </a:pPr>
            <a:r>
              <a:rPr sz="2400"/>
              <a:t>Collaborating countries, and their respective roles</a:t>
            </a:r>
            <a:endParaRPr sz="2400"/>
          </a:p>
          <a:p>
            <a:pPr lvl="0">
              <a:lnSpc>
                <a:spcPct val="120000"/>
              </a:lnSpc>
              <a:defRPr sz="1800"/>
            </a:pPr>
            <a:r>
              <a:rPr sz="2400"/>
              <a:t>Collaboration of scientists from different countries</a:t>
            </a:r>
            <a:endParaRPr sz="2400"/>
          </a:p>
          <a:p>
            <a:pPr lvl="0">
              <a:lnSpc>
                <a:spcPct val="120000"/>
              </a:lnSpc>
              <a:defRPr sz="1800"/>
            </a:pPr>
            <a:r>
              <a:rPr sz="2400"/>
              <a:t>Which university/research institute near you participates in SESAME?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t" upright="0">
        <a:spAutoFit/>
      </a:bodyPr>
      <a:lstStyle>
        <a:defPPr marL="0" marR="0" indent="0" algn="l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t" upright="0">
        <a:spAutoFit/>
      </a:bodyPr>
      <a:lstStyle>
        <a:defPPr marL="0" marR="0" indent="0" algn="l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