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media/image70.JPG" ContentType="image/jpeg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792" r:id="rId3"/>
  </p:sldMasterIdLst>
  <p:notesMasterIdLst>
    <p:notesMasterId r:id="rId60"/>
  </p:notesMasterIdLst>
  <p:sldIdLst>
    <p:sldId id="256" r:id="rId4"/>
    <p:sldId id="343" r:id="rId5"/>
    <p:sldId id="257" r:id="rId6"/>
    <p:sldId id="262" r:id="rId7"/>
    <p:sldId id="273" r:id="rId8"/>
    <p:sldId id="258" r:id="rId9"/>
    <p:sldId id="272" r:id="rId10"/>
    <p:sldId id="260" r:id="rId11"/>
    <p:sldId id="319" r:id="rId12"/>
    <p:sldId id="261" r:id="rId13"/>
    <p:sldId id="259" r:id="rId14"/>
    <p:sldId id="330" r:id="rId15"/>
    <p:sldId id="331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3" r:id="rId24"/>
    <p:sldId id="333" r:id="rId25"/>
    <p:sldId id="297" r:id="rId26"/>
    <p:sldId id="296" r:id="rId27"/>
    <p:sldId id="299" r:id="rId28"/>
    <p:sldId id="298" r:id="rId29"/>
    <p:sldId id="300" r:id="rId30"/>
    <p:sldId id="301" r:id="rId31"/>
    <p:sldId id="302" r:id="rId32"/>
    <p:sldId id="303" r:id="rId33"/>
    <p:sldId id="304" r:id="rId34"/>
    <p:sldId id="305" r:id="rId35"/>
    <p:sldId id="321" r:id="rId36"/>
    <p:sldId id="306" r:id="rId37"/>
    <p:sldId id="307" r:id="rId38"/>
    <p:sldId id="308" r:id="rId39"/>
    <p:sldId id="334" r:id="rId40"/>
    <p:sldId id="335" r:id="rId41"/>
    <p:sldId id="336" r:id="rId42"/>
    <p:sldId id="337" r:id="rId43"/>
    <p:sldId id="338" r:id="rId44"/>
    <p:sldId id="339" r:id="rId45"/>
    <p:sldId id="340" r:id="rId46"/>
    <p:sldId id="341" r:id="rId47"/>
    <p:sldId id="342" r:id="rId48"/>
    <p:sldId id="309" r:id="rId49"/>
    <p:sldId id="311" r:id="rId50"/>
    <p:sldId id="322" r:id="rId51"/>
    <p:sldId id="344" r:id="rId52"/>
    <p:sldId id="324" r:id="rId53"/>
    <p:sldId id="325" r:id="rId54"/>
    <p:sldId id="326" r:id="rId55"/>
    <p:sldId id="327" r:id="rId56"/>
    <p:sldId id="328" r:id="rId57"/>
    <p:sldId id="329" r:id="rId58"/>
    <p:sldId id="323" r:id="rId5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FFED"/>
    <a:srgbClr val="72FF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 snapToObjects="1">
      <p:cViewPr>
        <p:scale>
          <a:sx n="60" d="100"/>
          <a:sy n="60" d="100"/>
        </p:scale>
        <p:origin x="-1656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4" d="100"/>
        <a:sy n="4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61" Type="http://schemas.openxmlformats.org/officeDocument/2006/relationships/presProps" Target="pres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3DC76-8CBC-EE4B-A802-700B2FCFF9C3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11B5B-AA6B-D44F-9F57-C609F8C488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149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orentz_contraction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en.wikipedia.org/wiki/Special_relativity" TargetMode="Externa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X-ray_crystallography" TargetMode="External"/><Relationship Id="rId13" Type="http://schemas.openxmlformats.org/officeDocument/2006/relationships/hyperlink" Target="http://en.wikipedia.org/wiki/X-ray_scattering_techniques" TargetMode="External"/><Relationship Id="rId18" Type="http://schemas.openxmlformats.org/officeDocument/2006/relationships/hyperlink" Target="http://en.wikipedia.org/wiki/X-ray_standing_waves" TargetMode="External"/><Relationship Id="rId26" Type="http://schemas.openxmlformats.org/officeDocument/2006/relationships/hyperlink" Target="http://en.wikipedia.org/wiki/High_energy_X-rays" TargetMode="External"/><Relationship Id="rId3" Type="http://schemas.openxmlformats.org/officeDocument/2006/relationships/hyperlink" Target="http://en.wikipedia.org/wiki/Structural_analysis" TargetMode="External"/><Relationship Id="rId21" Type="http://schemas.openxmlformats.org/officeDocument/2006/relationships/hyperlink" Target="http://en.wikipedia.org/wiki/LIGA" TargetMode="External"/><Relationship Id="rId7" Type="http://schemas.openxmlformats.org/officeDocument/2006/relationships/hyperlink" Target="http://en.wikipedia.org/wiki/Powder_diffraction" TargetMode="External"/><Relationship Id="rId12" Type="http://schemas.openxmlformats.org/officeDocument/2006/relationships/hyperlink" Target="http://en.wikipedia.org/wiki/EXAFS" TargetMode="External"/><Relationship Id="rId17" Type="http://schemas.openxmlformats.org/officeDocument/2006/relationships/hyperlink" Target="http://en.wikipedia.org/wiki/Phase_contrast" TargetMode="External"/><Relationship Id="rId25" Type="http://schemas.openxmlformats.org/officeDocument/2006/relationships/hyperlink" Target="http://en.wikipedia.org/wiki/Angle_resolved_photoemission_spectroscopy" TargetMode="External"/><Relationship Id="rId2" Type="http://schemas.openxmlformats.org/officeDocument/2006/relationships/slide" Target="../slides/slide46.xml"/><Relationship Id="rId16" Type="http://schemas.openxmlformats.org/officeDocument/2006/relationships/hyperlink" Target="http://en.wikipedia.org/wiki/X-ray_imaging" TargetMode="External"/><Relationship Id="rId20" Type="http://schemas.openxmlformats.org/officeDocument/2006/relationships/hyperlink" Target="http://en.wikipedia.org/wiki/Microelectromechanical_systems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EDXRD" TargetMode="External"/><Relationship Id="rId11" Type="http://schemas.openxmlformats.org/officeDocument/2006/relationships/hyperlink" Target="http://en.wikipedia.org/wiki/Small_angle_X-ray_scattering_(SAXS)" TargetMode="External"/><Relationship Id="rId24" Type="http://schemas.openxmlformats.org/officeDocument/2006/relationships/hyperlink" Target="http://en.wikipedia.org/wiki/Photoemission_spectroscopy" TargetMode="External"/><Relationship Id="rId5" Type="http://schemas.openxmlformats.org/officeDocument/2006/relationships/hyperlink" Target="http://en.wikipedia.org/wiki/Amorphous" TargetMode="External"/><Relationship Id="rId15" Type="http://schemas.openxmlformats.org/officeDocument/2006/relationships/hyperlink" Target="http://en.wikipedia.org/wiki/Tomography" TargetMode="External"/><Relationship Id="rId23" Type="http://schemas.openxmlformats.org/officeDocument/2006/relationships/hyperlink" Target="http://en.wikipedia.org/wiki/Residual_stress" TargetMode="External"/><Relationship Id="rId10" Type="http://schemas.openxmlformats.org/officeDocument/2006/relationships/hyperlink" Target="http://en.wikipedia.org/w/index.php?title=Magnetic_scattering&amp;action=edit&amp;redlink=1" TargetMode="External"/><Relationship Id="rId19" Type="http://schemas.openxmlformats.org/officeDocument/2006/relationships/hyperlink" Target="http://en.wikipedia.org/wiki/Photolithography" TargetMode="External"/><Relationship Id="rId4" Type="http://schemas.openxmlformats.org/officeDocument/2006/relationships/hyperlink" Target="http://en.wikipedia.org/wiki/Crystalline" TargetMode="External"/><Relationship Id="rId9" Type="http://schemas.openxmlformats.org/officeDocument/2006/relationships/hyperlink" Target="http://en.wikipedia.org/wiki/Protein" TargetMode="External"/><Relationship Id="rId14" Type="http://schemas.openxmlformats.org/officeDocument/2006/relationships/hyperlink" Target="http://en.wikipedia.org/wiki/Soft_X-ray_emission_spectroscopy" TargetMode="External"/><Relationship Id="rId22" Type="http://schemas.openxmlformats.org/officeDocument/2006/relationships/hyperlink" Target="http://en.wikipedia.org/wiki/High_pressure" TargetMode="Externa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11B5B-AA6B-D44F-9F57-C609F8C4881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DEA9B2-F375-498E-97F0-A842D3A78DA9}" type="slidenum">
              <a:rPr lang="en-US" altLang="he-IL"/>
              <a:pPr/>
              <a:t>27</a:t>
            </a:fld>
            <a:endParaRPr lang="en-US" altLang="he-IL"/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 altLang="he-I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0DB96-77A7-4B4D-965D-9ADE6ED43CCB}" type="slidenum">
              <a:rPr lang="he-IL" smtClean="0"/>
              <a:t>28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56603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How to produce an electron beam?		actually,</a:t>
            </a:r>
            <a:r>
              <a:rPr lang="en-US" baseline="0" dirty="0" smtClean="0"/>
              <a:t> there are proton synchrotrons, as in CERN for example</a:t>
            </a:r>
            <a:endParaRPr lang="en-US" dirty="0" smtClean="0"/>
          </a:p>
          <a:p>
            <a:pPr lvl="1" algn="l" rtl="0"/>
            <a:r>
              <a:rPr lang="en-US" dirty="0" smtClean="0"/>
              <a:t>What options should be considered?</a:t>
            </a:r>
          </a:p>
          <a:p>
            <a:pPr lvl="1" algn="l" rtl="0"/>
            <a:r>
              <a:rPr lang="en-US" dirty="0" smtClean="0"/>
              <a:t>What is thermionic emission</a:t>
            </a:r>
            <a:endParaRPr lang="he-IL" dirty="0" smtClean="0"/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0DB96-77A7-4B4D-965D-9ADE6ED43CCB}" type="slidenum">
              <a:rPr lang="he-IL" smtClean="0"/>
              <a:t>30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75741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Relativistic </a:t>
            </a:r>
            <a:r>
              <a:rPr lang="en-US" dirty="0" smtClean="0">
                <a:hlinkClick r:id="rId3" tooltip="Lorentz contraction"/>
              </a:rPr>
              <a:t>Lorentz contraction</a:t>
            </a:r>
            <a:r>
              <a:rPr lang="en-US" dirty="0" smtClean="0"/>
              <a:t> bumps the frequency by another factor of , thus multiplying the gigahertz frequency of the resonant cavity that accelerates the electrons into the X-ray range. Another dramatic effect of </a:t>
            </a:r>
            <a:r>
              <a:rPr lang="en-US" dirty="0" smtClean="0">
                <a:hlinkClick r:id="rId4" tooltip="Special relativity"/>
              </a:rPr>
              <a:t>relativity</a:t>
            </a:r>
            <a:r>
              <a:rPr lang="en-US" dirty="0" smtClean="0"/>
              <a:t> is that the radiation pattern is distorted from the isotropic dipole pattern expected from non-relativistic theory into an extremely forward-pointing cone of radiation. This makes synchrotron radiation sources the most brilliant known sources of X-rays. </a:t>
            </a:r>
            <a:endParaRPr lang="he-IL" dirty="0" smtClean="0"/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0DB96-77A7-4B4D-965D-9ADE6ED43CCB}" type="slidenum">
              <a:rPr lang="he-IL" smtClean="0"/>
              <a:t>31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59497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F27647-9BFB-4732-9E8F-5764564D3F95}" type="slidenum">
              <a:rPr lang="en-US" altLang="he-IL"/>
              <a:pPr/>
              <a:t>34</a:t>
            </a:fld>
            <a:endParaRPr lang="en-US" altLang="he-IL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 altLang="he-I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0DB96-77A7-4B4D-965D-9ADE6ED43CCB}" type="slidenum">
              <a:rPr lang="he-IL" smtClean="0"/>
              <a:t>35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950816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Important issues not covered by our lessons</a:t>
            </a:r>
          </a:p>
          <a:p>
            <a:pPr lvl="2" algn="l" rtl="0"/>
            <a:r>
              <a:rPr lang="en-US" smtClean="0"/>
              <a:t>The </a:t>
            </a:r>
            <a:r>
              <a:rPr lang="en-US" dirty="0" smtClean="0"/>
              <a:t>diagnostics</a:t>
            </a:r>
          </a:p>
          <a:p>
            <a:pPr lvl="2" algn="l" rtl="0"/>
            <a:r>
              <a:rPr lang="en-US" dirty="0" smtClean="0"/>
              <a:t>The vacuum system</a:t>
            </a:r>
          </a:p>
          <a:p>
            <a:pPr lvl="2" algn="l" rtl="0"/>
            <a:r>
              <a:rPr lang="en-US" dirty="0" smtClean="0"/>
              <a:t>Beam optics</a:t>
            </a:r>
          </a:p>
          <a:p>
            <a:pPr lvl="2" algn="l" rtl="0"/>
            <a:r>
              <a:rPr lang="en-US" dirty="0" smtClean="0"/>
              <a:t>injectors</a:t>
            </a:r>
            <a:endParaRPr lang="he-IL" dirty="0" smtClean="0"/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0DB96-77A7-4B4D-965D-9ADE6ED43CCB}" type="slidenum">
              <a:rPr lang="he-IL" smtClean="0"/>
              <a:t>36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733675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Material Science</a:t>
            </a:r>
          </a:p>
          <a:p>
            <a:pPr algn="l" rtl="0"/>
            <a:r>
              <a:rPr lang="en-US" dirty="0" smtClean="0"/>
              <a:t>Medicine</a:t>
            </a:r>
          </a:p>
          <a:p>
            <a:pPr algn="l" rtl="0"/>
            <a:r>
              <a:rPr lang="en-US" dirty="0" smtClean="0">
                <a:hlinkClick r:id="rId3" tooltip="Structural analysis"/>
              </a:rPr>
              <a:t>Structural analysis</a:t>
            </a:r>
            <a:r>
              <a:rPr lang="en-US" dirty="0" smtClean="0"/>
              <a:t> of </a:t>
            </a:r>
            <a:r>
              <a:rPr lang="en-US" dirty="0" smtClean="0">
                <a:hlinkClick r:id="rId4" tooltip="Crystalline"/>
              </a:rPr>
              <a:t>crystalline</a:t>
            </a:r>
            <a:r>
              <a:rPr lang="en-US" dirty="0" smtClean="0"/>
              <a:t> and </a:t>
            </a:r>
            <a:r>
              <a:rPr lang="en-US" dirty="0" smtClean="0">
                <a:hlinkClick r:id="rId5" tooltip="Amorphous"/>
              </a:rPr>
              <a:t>amorphous</a:t>
            </a:r>
            <a:r>
              <a:rPr lang="en-US" dirty="0" smtClean="0"/>
              <a:t> materials</a:t>
            </a:r>
          </a:p>
          <a:p>
            <a:pPr algn="l" rtl="0"/>
            <a:r>
              <a:rPr lang="en-US" dirty="0" smtClean="0">
                <a:hlinkClick r:id="rId6" tooltip="EDXRD"/>
              </a:rPr>
              <a:t>Energy Dispersive X-Ray Diffraction</a:t>
            </a:r>
            <a:endParaRPr lang="en-US" dirty="0" smtClean="0"/>
          </a:p>
          <a:p>
            <a:pPr algn="l" rtl="0"/>
            <a:r>
              <a:rPr lang="en-US" dirty="0" smtClean="0">
                <a:hlinkClick r:id="rId7" tooltip="Powder diffraction"/>
              </a:rPr>
              <a:t>Powder diffraction</a:t>
            </a:r>
            <a:r>
              <a:rPr lang="en-US" dirty="0" smtClean="0"/>
              <a:t> analysis</a:t>
            </a:r>
          </a:p>
          <a:p>
            <a:pPr algn="l" rtl="0"/>
            <a:r>
              <a:rPr lang="en-US" dirty="0" smtClean="0">
                <a:hlinkClick r:id="rId8" tooltip="X-ray crystallography"/>
              </a:rPr>
              <a:t>X-ray crystallography</a:t>
            </a:r>
            <a:r>
              <a:rPr lang="en-US" dirty="0" smtClean="0"/>
              <a:t> of </a:t>
            </a:r>
            <a:r>
              <a:rPr lang="en-US" dirty="0" smtClean="0">
                <a:hlinkClick r:id="rId9" tooltip="Protein"/>
              </a:rPr>
              <a:t>proteins</a:t>
            </a:r>
            <a:r>
              <a:rPr lang="en-US" dirty="0" smtClean="0"/>
              <a:t> and other macromolecules</a:t>
            </a:r>
          </a:p>
          <a:p>
            <a:pPr algn="l" rtl="0"/>
            <a:r>
              <a:rPr lang="en-US" dirty="0" smtClean="0">
                <a:hlinkClick r:id="rId10" tooltip="Magnetic scattering (page does not exist)"/>
              </a:rPr>
              <a:t>Magnetic scattering</a:t>
            </a:r>
            <a:endParaRPr lang="en-US" dirty="0" smtClean="0"/>
          </a:p>
          <a:p>
            <a:pPr algn="l" rtl="0"/>
            <a:r>
              <a:rPr lang="en-US" dirty="0" smtClean="0">
                <a:hlinkClick r:id="rId11" tooltip="Small angle X-ray scattering (SAXS)"/>
              </a:rPr>
              <a:t>Small angle X-ray scattering</a:t>
            </a:r>
            <a:endParaRPr lang="en-US" dirty="0" smtClean="0"/>
          </a:p>
          <a:p>
            <a:pPr algn="l" rtl="0"/>
            <a:r>
              <a:rPr lang="en-US" dirty="0" smtClean="0">
                <a:hlinkClick r:id="rId12" tooltip="EXAFS"/>
              </a:rPr>
              <a:t>X-ray absorption spectroscopy</a:t>
            </a:r>
            <a:endParaRPr lang="en-US" dirty="0" smtClean="0"/>
          </a:p>
          <a:p>
            <a:pPr algn="l" rtl="0"/>
            <a:r>
              <a:rPr lang="en-US" dirty="0" smtClean="0">
                <a:hlinkClick r:id="rId13" tooltip="X-ray scattering techniques"/>
              </a:rPr>
              <a:t>Inelastic X-ray scattering</a:t>
            </a:r>
            <a:endParaRPr lang="en-US" dirty="0" smtClean="0"/>
          </a:p>
          <a:p>
            <a:pPr algn="l" rtl="0"/>
            <a:r>
              <a:rPr lang="en-US" dirty="0" smtClean="0">
                <a:hlinkClick r:id="rId14" tooltip="Soft X-ray emission spectroscopy"/>
              </a:rPr>
              <a:t>Soft X-ray emission spectroscopy</a:t>
            </a:r>
            <a:endParaRPr lang="en-US" dirty="0" smtClean="0"/>
          </a:p>
          <a:p>
            <a:pPr algn="l" rtl="0"/>
            <a:r>
              <a:rPr lang="en-US" dirty="0" smtClean="0">
                <a:hlinkClick r:id="rId15" tooltip="Tomography"/>
              </a:rPr>
              <a:t>Tomography</a:t>
            </a:r>
            <a:endParaRPr lang="en-US" dirty="0" smtClean="0"/>
          </a:p>
          <a:p>
            <a:pPr algn="l" rtl="0"/>
            <a:r>
              <a:rPr lang="en-US" dirty="0" smtClean="0">
                <a:hlinkClick r:id="rId16" tooltip="X-ray imaging"/>
              </a:rPr>
              <a:t>X-ray imaging</a:t>
            </a:r>
            <a:r>
              <a:rPr lang="en-US" dirty="0" smtClean="0"/>
              <a:t> in </a:t>
            </a:r>
            <a:r>
              <a:rPr lang="en-US" dirty="0" smtClean="0">
                <a:hlinkClick r:id="rId17" tooltip="Phase contrast"/>
              </a:rPr>
              <a:t>phase contrast</a:t>
            </a:r>
            <a:r>
              <a:rPr lang="en-US" dirty="0" smtClean="0"/>
              <a:t> mode</a:t>
            </a:r>
          </a:p>
          <a:p>
            <a:pPr algn="l" rtl="0"/>
            <a:r>
              <a:rPr lang="en-US" dirty="0" smtClean="0">
                <a:hlinkClick r:id="rId18" tooltip="X-ray standing waves"/>
              </a:rPr>
              <a:t>X-ray standing wave</a:t>
            </a:r>
            <a:r>
              <a:rPr lang="en-US" dirty="0" smtClean="0"/>
              <a:t> experiments</a:t>
            </a:r>
          </a:p>
          <a:p>
            <a:pPr algn="l" rtl="0"/>
            <a:r>
              <a:rPr lang="en-US" dirty="0" smtClean="0">
                <a:hlinkClick r:id="rId19" tooltip="Photolithography"/>
              </a:rPr>
              <a:t>Photolithography</a:t>
            </a:r>
            <a:r>
              <a:rPr lang="en-US" dirty="0" smtClean="0"/>
              <a:t> for </a:t>
            </a:r>
            <a:r>
              <a:rPr lang="en-US" dirty="0" smtClean="0">
                <a:hlinkClick r:id="rId20" tooltip="Microelectromechanical systems"/>
              </a:rPr>
              <a:t>MEMS</a:t>
            </a:r>
            <a:r>
              <a:rPr lang="en-US" dirty="0" smtClean="0"/>
              <a:t> structures as part of the </a:t>
            </a:r>
            <a:r>
              <a:rPr lang="en-US" dirty="0" smtClean="0">
                <a:hlinkClick r:id="rId21" tooltip="LIGA"/>
              </a:rPr>
              <a:t>LIGA</a:t>
            </a:r>
            <a:r>
              <a:rPr lang="en-US" dirty="0" smtClean="0"/>
              <a:t> process.</a:t>
            </a:r>
          </a:p>
          <a:p>
            <a:pPr algn="l" rtl="0"/>
            <a:r>
              <a:rPr lang="en-US" dirty="0" smtClean="0">
                <a:hlinkClick r:id="rId22" tooltip="High pressure"/>
              </a:rPr>
              <a:t>High pressure</a:t>
            </a:r>
            <a:r>
              <a:rPr lang="en-US" dirty="0" smtClean="0"/>
              <a:t> studies</a:t>
            </a:r>
          </a:p>
          <a:p>
            <a:pPr algn="l" rtl="0"/>
            <a:r>
              <a:rPr lang="en-US" dirty="0" smtClean="0">
                <a:hlinkClick r:id="rId23" tooltip="Residual stress"/>
              </a:rPr>
              <a:t>residual stress</a:t>
            </a:r>
            <a:r>
              <a:rPr lang="en-US" dirty="0" smtClean="0"/>
              <a:t> analysis</a:t>
            </a:r>
          </a:p>
          <a:p>
            <a:pPr algn="l" rtl="0"/>
            <a:r>
              <a:rPr lang="en-US" dirty="0" smtClean="0"/>
              <a:t>X-Ray Multiple Diffraction</a:t>
            </a:r>
          </a:p>
          <a:p>
            <a:pPr algn="l" rtl="0"/>
            <a:r>
              <a:rPr lang="en-US" dirty="0" smtClean="0">
                <a:hlinkClick r:id="rId24" tooltip="Photoemission spectroscopy"/>
              </a:rPr>
              <a:t>Photoemission spectroscopy</a:t>
            </a:r>
            <a:r>
              <a:rPr lang="en-US" dirty="0" smtClean="0"/>
              <a:t> and </a:t>
            </a:r>
            <a:r>
              <a:rPr lang="en-US" dirty="0" smtClean="0">
                <a:hlinkClick r:id="rId25" tooltip="Angle resolved photoemission spectroscopy"/>
              </a:rPr>
              <a:t>Angle resolved photoemission spectroscopy</a:t>
            </a:r>
            <a:endParaRPr lang="en-US" dirty="0" smtClean="0"/>
          </a:p>
          <a:p>
            <a:pPr algn="l" rtl="0"/>
            <a:r>
              <a:rPr lang="en-US" dirty="0" smtClean="0"/>
              <a:t>Some of the advantages of synchrotron light that allow for these practical uses are:</a:t>
            </a:r>
          </a:p>
          <a:p>
            <a:pPr algn="l" rtl="0"/>
            <a:r>
              <a:rPr lang="en-US" dirty="0" smtClean="0">
                <a:hlinkClick r:id="rId26" tooltip="High energy X-rays"/>
              </a:rPr>
              <a:t>High energy X-rays</a:t>
            </a:r>
            <a:r>
              <a:rPr lang="en-US" dirty="0" smtClean="0"/>
              <a:t>, short wavelength photons which can penetrate matter and interact with atoms.</a:t>
            </a:r>
          </a:p>
          <a:p>
            <a:pPr algn="l" rtl="0"/>
            <a:r>
              <a:rPr lang="en-US" dirty="0" smtClean="0"/>
              <a:t>High concentration, </a:t>
            </a:r>
            <a:r>
              <a:rPr lang="en-US" dirty="0" err="1" smtClean="0"/>
              <a:t>tunability</a:t>
            </a:r>
            <a:r>
              <a:rPr lang="en-US" dirty="0" smtClean="0"/>
              <a:t> and polarization thus ensuring focusing accuracy for even the smallest of targets.</a:t>
            </a:r>
          </a:p>
          <a:p>
            <a:pPr algn="l" rtl="0"/>
            <a:endParaRPr lang="en-US" dirty="0" smtClean="0"/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0DB96-77A7-4B4D-965D-9ADE6ED43CCB}" type="slidenum">
              <a:rPr lang="he-IL" smtClean="0"/>
              <a:t>46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44518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Game + Quiz via </a:t>
            </a:r>
            <a:r>
              <a:rPr lang="en-US" dirty="0" err="1" smtClean="0"/>
              <a:t>socrative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DC4EA-558E-4560-A489-FA1AE29B92D7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53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Synchrotron radiation is the name given to the radiation which occurs when charged particles are accelerated in a curved path or orbit. Classically, any charged particle which moves in a curved path or is accelerated in a straight-line path will emit electromagnetic radiation. Various names are given to this radiation in different contexts. For example, when is occurs upon electron impact with a solid metal target.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Crab pulsar is slowing at the rate of about 10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-8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sec per day, and the corresponding energy loss agrees well with the energy needed to keep the nebula luminous. Some of this luminosity takes the form of </a:t>
            </a:r>
            <a:r>
              <a:rPr lang="en-US" sz="1200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synchrotron radiation, requiring a source of energy for accelerating charged particles.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DD575-B09A-7A47-B572-DC68FB4591B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Brainstormin</a:t>
            </a:r>
            <a:r>
              <a:rPr lang="en-US" baseline="0" dirty="0" smtClean="0"/>
              <a:t>g &amp; Classroom Discussion, then after that, they should be able to define it.</a:t>
            </a:r>
          </a:p>
          <a:p>
            <a:endParaRPr lang="en-US" baseline="0" dirty="0" smtClean="0"/>
          </a:p>
          <a:p>
            <a:r>
              <a:rPr lang="en-US" dirty="0" smtClean="0"/>
              <a:t>Synchrotron radiation is the name given to the radiation which occurs when charged particles are accelerated in a curved path or orbit.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DC4EA-558E-4560-A489-FA1AE29B92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7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the function of each part.</a:t>
            </a:r>
          </a:p>
          <a:p>
            <a:endParaRPr lang="en-US" dirty="0" smtClean="0"/>
          </a:p>
          <a:p>
            <a:r>
              <a:rPr lang="en-US" dirty="0" smtClean="0"/>
              <a:t>After that,</a:t>
            </a:r>
            <a:r>
              <a:rPr lang="en-US" baseline="0" dirty="0" smtClean="0"/>
              <a:t> they should be able to mention the parts.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DC4EA-558E-4560-A489-FA1AE29B92D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7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Video, http://youtu.be/_xv_GwCgpAc</a:t>
            </a:r>
          </a:p>
          <a:p>
            <a:endParaRPr lang="en-US" dirty="0" smtClean="0"/>
          </a:p>
          <a:p>
            <a:r>
              <a:rPr lang="en-US" dirty="0" smtClean="0"/>
              <a:t>Spring8</a:t>
            </a:r>
            <a:r>
              <a:rPr lang="en-US" baseline="0" dirty="0" smtClean="0"/>
              <a:t> in Japan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DC4EA-558E-4560-A489-FA1AE29B92D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7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Game + Quiz via </a:t>
            </a:r>
            <a:r>
              <a:rPr lang="en-US" dirty="0" err="1" smtClean="0"/>
              <a:t>socrative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DC4EA-558E-4560-A489-FA1AE29B92D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53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Ask students </a:t>
            </a:r>
            <a:r>
              <a:rPr lang="en-US" sz="2000" dirty="0" smtClean="0"/>
              <a:t>what</a:t>
            </a:r>
            <a:r>
              <a:rPr lang="en-US" dirty="0" smtClean="0"/>
              <a:t>?</a:t>
            </a:r>
            <a:endParaRPr lang="he-IL" dirty="0" smtClean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Ask students </a:t>
            </a:r>
            <a:r>
              <a:rPr lang="en-US" sz="1800" dirty="0" smtClean="0"/>
              <a:t>why</a:t>
            </a:r>
            <a:r>
              <a:rPr lang="en-US" sz="1400" dirty="0" smtClean="0"/>
              <a:t>?</a:t>
            </a:r>
            <a:endParaRPr lang="he-IL" sz="1400" dirty="0" smtClean="0"/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Ask students </a:t>
            </a:r>
            <a:r>
              <a:rPr lang="en-US" sz="2000" dirty="0" smtClean="0">
                <a:solidFill>
                  <a:prstClr val="black"/>
                </a:solidFill>
              </a:rPr>
              <a:t>how</a:t>
            </a:r>
            <a:r>
              <a:rPr lang="en-US" sz="1600" dirty="0" smtClean="0">
                <a:solidFill>
                  <a:prstClr val="black"/>
                </a:solidFill>
              </a:rPr>
              <a:t>?</a:t>
            </a:r>
            <a:endParaRPr lang="he-IL" sz="1600" dirty="0" smtClean="0">
              <a:solidFill>
                <a:prstClr val="black"/>
              </a:solidFill>
            </a:endParaRPr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0DB96-77A7-4B4D-965D-9ADE6ED43CCB}" type="slidenum">
              <a:rPr lang="he-IL" smtClean="0"/>
              <a:t>23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123561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𝑒𝑟𝑔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𝐺𝑎𝑢𝑠𝑠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he-IL" dirty="0" smtClean="0"/>
              </a:p>
              <a:p>
                <a:pPr algn="ctr"/>
                <a:endParaRPr lang="he-IL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e-IL" i="1" smtClean="0">
                          <a:latin typeface="Cambria Math"/>
                          <a:ea typeface="Cambria Math"/>
                        </a:rPr>
                        <m:t>𝛾</m:t>
                      </m:r>
                      <m:r>
                        <a:rPr lang="he-IL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he-IL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he-IL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he-IL" b="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he-IL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  <m:r>
                                <a:rPr lang="he-IL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he-IL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he-IL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he-IL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he-IL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he-IL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𝑃(𝑒𝑟𝑔/𝑠)=(2𝑒^4)/(3𝑚^2 𝑐^3 ) 𝐵^2 〖(𝐺𝑎𝑢𝑠𝑠)</a:t>
                </a:r>
                <a:r>
                  <a:rPr lang="en-US" b="0" i="0" smtClean="0">
                    <a:latin typeface="Cambria Math"/>
                    <a:ea typeface="Cambria Math"/>
                  </a:rPr>
                  <a:t>𝛾〗^</a:t>
                </a:r>
                <a:r>
                  <a:rPr lang="en-US" b="0" i="0" smtClean="0">
                    <a:latin typeface="Cambria Math"/>
                  </a:rPr>
                  <a:t>2</a:t>
                </a:r>
                <a:endParaRPr lang="he-IL" dirty="0" smtClean="0"/>
              </a:p>
              <a:p>
                <a:pPr algn="ctr"/>
                <a:endParaRPr lang="he-IL" dirty="0" smtClean="0"/>
              </a:p>
              <a:p>
                <a:pPr algn="ctr"/>
                <a:r>
                  <a:rPr lang="he-IL" i="0" smtClean="0">
                    <a:latin typeface="Cambria Math"/>
                    <a:ea typeface="Cambria Math"/>
                  </a:rPr>
                  <a:t>𝛾</a:t>
                </a:r>
                <a:r>
                  <a:rPr lang="he-IL" b="0" i="0" smtClean="0">
                    <a:latin typeface="Cambria Math"/>
                    <a:ea typeface="Cambria Math"/>
                  </a:rPr>
                  <a:t>=1/√(1−</a:t>
                </a:r>
                <a:r>
                  <a:rPr lang="en-US" b="0" i="0" smtClean="0">
                    <a:latin typeface="Cambria Math"/>
                    <a:ea typeface="Cambria Math"/>
                  </a:rPr>
                  <a:t>𝑣</a:t>
                </a:r>
                <a:r>
                  <a:rPr lang="he-IL" b="0" i="0" smtClean="0">
                    <a:latin typeface="Cambria Math"/>
                    <a:ea typeface="Cambria Math"/>
                  </a:rPr>
                  <a:t>^2/</a:t>
                </a:r>
                <a:r>
                  <a:rPr lang="en-US" b="0" i="0" smtClean="0">
                    <a:latin typeface="Cambria Math"/>
                    <a:ea typeface="Cambria Math"/>
                  </a:rPr>
                  <a:t>𝑐</a:t>
                </a:r>
                <a:r>
                  <a:rPr lang="he-IL" b="0" i="0" smtClean="0">
                    <a:latin typeface="Cambria Math"/>
                    <a:ea typeface="Cambria Math"/>
                  </a:rPr>
                  <a:t>^2 )</a:t>
                </a:r>
                <a:endParaRPr lang="he-IL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0DB96-77A7-4B4D-965D-9ADE6ED43CCB}" type="slidenum">
              <a:rPr lang="he-IL" smtClean="0"/>
              <a:t>25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87860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Discussion:</a:t>
                </a:r>
                <a:r>
                  <a:rPr lang="en-US" baseline="0" dirty="0" smtClean="0"/>
                  <a:t> when should we use electric forces and magnetic forces.</a:t>
                </a:r>
              </a:p>
              <a:p>
                <a:pPr algn="l" rtl="0"/>
                <a:r>
                  <a:rPr lang="en-US" baseline="0" dirty="0" smtClean="0"/>
                  <a:t>Two objectives: provide relativistic kinetic energy to the electrons (2.5 </a:t>
                </a:r>
                <a:r>
                  <a:rPr lang="en-US" baseline="0" dirty="0" err="1" smtClean="0"/>
                  <a:t>GeV</a:t>
                </a:r>
                <a:r>
                  <a:rPr lang="en-US" baseline="0" dirty="0" smtClean="0"/>
                  <a:t>) and confined them in a storage ring in order to use the radiation emitted by the electrons.</a:t>
                </a:r>
              </a:p>
              <a:p>
                <a:pPr algn="l" rtl="0"/>
                <a:r>
                  <a:rPr lang="en-US" dirty="0" smtClean="0"/>
                  <a:t>Charge, mass, Magnetic force.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</m:acc>
                      <m:r>
                        <a:rPr lang="en-US" i="1" smtClean="0">
                          <a:latin typeface="Cambria Math"/>
                          <a:ea typeface="Cambria Math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𝐹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𝑉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=∆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algn="l" rtl="0"/>
                <a:r>
                  <a:rPr lang="en-US" dirty="0" smtClean="0"/>
                  <a:t>Units: Joules, eV.</a:t>
                </a:r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baseline="0" dirty="0" smtClean="0"/>
                  <a:t> particles being </a:t>
                </a:r>
                <a:r>
                  <a:rPr lang="en-US" baseline="0" dirty="0" err="1" smtClean="0"/>
                  <a:t>shaked</a:t>
                </a:r>
                <a:r>
                  <a:rPr lang="en-US" baseline="0" dirty="0" smtClean="0"/>
                  <a:t> (accelerated) emit radiation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smtClean="0"/>
                  <a:t>Discussion:</a:t>
                </a:r>
                <a:r>
                  <a:rPr lang="en-US" baseline="0" dirty="0" smtClean="0"/>
                  <a:t> when should we use electric forces and magnetic forces.</a:t>
                </a:r>
              </a:p>
              <a:p>
                <a:pPr algn="l" rtl="0"/>
                <a:r>
                  <a:rPr lang="en-US" baseline="0" dirty="0" smtClean="0"/>
                  <a:t>Two objectives: provide relativistic kinetic energy to the electrons (2.5 </a:t>
                </a:r>
                <a:r>
                  <a:rPr lang="en-US" baseline="0" dirty="0" err="1" smtClean="0"/>
                  <a:t>GeV</a:t>
                </a:r>
                <a:r>
                  <a:rPr lang="en-US" baseline="0" dirty="0" smtClean="0"/>
                  <a:t>) and confined them in a storage ring in order to use the radiation emitted by the electrons</a:t>
                </a:r>
                <a:r>
                  <a:rPr lang="en-US" baseline="0" dirty="0" smtClean="0"/>
                  <a:t>.</a:t>
                </a:r>
              </a:p>
              <a:p>
                <a:pPr algn="l" rtl="0"/>
                <a:r>
                  <a:rPr lang="en-US" dirty="0" smtClean="0"/>
                  <a:t>Charge, mass, Magnetic force.</a:t>
                </a:r>
              </a:p>
              <a:p>
                <a:pPr algn="l" rtl="0"/>
                <a:r>
                  <a:rPr lang="en-US" b="0" i="0" smtClean="0">
                    <a:latin typeface="Cambria Math"/>
                  </a:rPr>
                  <a:t>𝐹 ⃗=𝑞𝑣 ⃗</a:t>
                </a:r>
                <a:r>
                  <a:rPr lang="en-US" i="0" smtClean="0">
                    <a:latin typeface="Cambria Math"/>
                    <a:ea typeface="Cambria Math"/>
                  </a:rPr>
                  <a:t>×</a:t>
                </a:r>
                <a:r>
                  <a:rPr lang="en-US" b="0" i="0" smtClean="0">
                    <a:latin typeface="Cambria Math"/>
                    <a:ea typeface="Cambria Math"/>
                  </a:rPr>
                  <a:t>𝐵 ⃗</a:t>
                </a:r>
                <a:endParaRPr lang="en-US" dirty="0" smtClean="0"/>
              </a:p>
              <a:p>
                <a:pPr algn="l" rtl="0"/>
                <a:r>
                  <a:rPr lang="en-US" b="0" i="0" smtClean="0">
                    <a:latin typeface="Cambria Math"/>
                  </a:rPr>
                  <a:t>𝐹=𝑚 𝑣^2/𝑅</a:t>
                </a:r>
                <a:endParaRPr lang="en-US" dirty="0" smtClean="0"/>
              </a:p>
              <a:p>
                <a:pPr algn="l" rtl="0"/>
                <a:r>
                  <a:rPr lang="en-US" b="0" i="0" smtClean="0">
                    <a:latin typeface="Cambria Math"/>
                  </a:rPr>
                  <a:t>𝑞</a:t>
                </a:r>
                <a:r>
                  <a:rPr lang="en-US" b="0" i="0" smtClean="0">
                    <a:latin typeface="Cambria Math"/>
                    <a:ea typeface="Cambria Math"/>
                  </a:rPr>
                  <a:t>∆𝑉=∆𝐸_𝑘</a:t>
                </a:r>
                <a:endParaRPr lang="en-US" dirty="0" smtClean="0"/>
              </a:p>
              <a:p>
                <a:pPr algn="l" rtl="0"/>
                <a:r>
                  <a:rPr lang="en-US" dirty="0" smtClean="0"/>
                  <a:t>Units: Joules, eV.</a:t>
                </a:r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baseline="0" dirty="0" smtClean="0"/>
                  <a:t> particles being </a:t>
                </a:r>
                <a:r>
                  <a:rPr lang="en-US" baseline="0" dirty="0" err="1" smtClean="0"/>
                  <a:t>shaked</a:t>
                </a:r>
                <a:r>
                  <a:rPr lang="en-US" baseline="0" dirty="0" smtClean="0"/>
                  <a:t> (accelerated) emit radiation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0DB96-77A7-4B4D-965D-9ADE6ED43CCB}" type="slidenum">
              <a:rPr lang="he-IL" smtClean="0"/>
              <a:t>26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42581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27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62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740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41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67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706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6063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569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5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1012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338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2FF02"/>
            </a:gs>
            <a:gs pos="100000">
              <a:srgbClr val="660066"/>
            </a:gs>
            <a:gs pos="30000">
              <a:srgbClr val="70FFED"/>
            </a:gs>
            <a:gs pos="70000">
              <a:srgbClr val="00009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407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EFB4AD6-E9A3-9F4B-BB92-A59F50EDB8C6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41676FE-D646-7B46-9975-0A0C8E1D5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3.jpg"/><Relationship Id="rId5" Type="http://schemas.openxmlformats.org/officeDocument/2006/relationships/image" Target="../media/image32.png"/><Relationship Id="rId4" Type="http://schemas.openxmlformats.org/officeDocument/2006/relationships/hyperlink" Target="http://www.spring8.or.jp/en/kids/8hakase/topic003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6.gif"/><Relationship Id="rId4" Type="http://schemas.openxmlformats.org/officeDocument/2006/relationships/hyperlink" Target="http://youtu.be/_xv_GwCgpAc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2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5" Type="http://schemas.microsoft.com/office/2007/relationships/hdphoto" Target="../media/hdphoto1.wdp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9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amond.ac.uk/Science/Machine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lightsources.org/sites/default/files/legacy/animations/alsanimation2.avi" TargetMode="Externa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same.org.jo/sesame/machine-and-beamlines/machine.html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4.xml"/><Relationship Id="rId4" Type="http://schemas.openxmlformats.org/officeDocument/2006/relationships/hyperlink" Target="http://europa.eu/rapid/press-release_MEMO-13-460_en.htm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amond.ac.uk/Science/Research/ResearchArea/Materials.html" TargetMode="External"/><Relationship Id="rId3" Type="http://schemas.openxmlformats.org/officeDocument/2006/relationships/image" Target="../media/image67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en.wikipedia.org/wiki/Tomography" TargetMode="External"/><Relationship Id="rId5" Type="http://schemas.openxmlformats.org/officeDocument/2006/relationships/image" Target="../media/image68.png"/><Relationship Id="rId4" Type="http://schemas.openxmlformats.org/officeDocument/2006/relationships/hyperlink" Target="http://en.wikipedia.org/wiki/EDXRD" TargetMode="External"/><Relationship Id="rId9" Type="http://schemas.openxmlformats.org/officeDocument/2006/relationships/hyperlink" Target="http://www.sesame.org.jo/sesame/" TargetMode="Externa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Protein" TargetMode="External"/><Relationship Id="rId13" Type="http://schemas.openxmlformats.org/officeDocument/2006/relationships/hyperlink" Target="http://en.wikipedia.org/wiki/Soft_X-ray_emission_spectroscopy" TargetMode="External"/><Relationship Id="rId18" Type="http://schemas.openxmlformats.org/officeDocument/2006/relationships/hyperlink" Target="http://en.wikipedia.org/wiki/Photolithography" TargetMode="External"/><Relationship Id="rId3" Type="http://schemas.openxmlformats.org/officeDocument/2006/relationships/hyperlink" Target="http://en.wikipedia.org/wiki/Crystalline" TargetMode="External"/><Relationship Id="rId21" Type="http://schemas.openxmlformats.org/officeDocument/2006/relationships/hyperlink" Target="http://en.wikipedia.org/wiki/High_pressure" TargetMode="External"/><Relationship Id="rId7" Type="http://schemas.openxmlformats.org/officeDocument/2006/relationships/hyperlink" Target="http://en.wikipedia.org/wiki/X-ray_crystallography" TargetMode="External"/><Relationship Id="rId12" Type="http://schemas.openxmlformats.org/officeDocument/2006/relationships/hyperlink" Target="http://en.wikipedia.org/wiki/X-ray_scattering_techniques" TargetMode="External"/><Relationship Id="rId17" Type="http://schemas.openxmlformats.org/officeDocument/2006/relationships/hyperlink" Target="http://en.wikipedia.org/wiki/X-ray_standing_waves" TargetMode="External"/><Relationship Id="rId25" Type="http://schemas.openxmlformats.org/officeDocument/2006/relationships/hyperlink" Target="http://en.wikipedia.org/wiki/High_energy_X-rays" TargetMode="External"/><Relationship Id="rId2" Type="http://schemas.openxmlformats.org/officeDocument/2006/relationships/hyperlink" Target="http://en.wikipedia.org/wiki/Structural_analysis" TargetMode="External"/><Relationship Id="rId16" Type="http://schemas.openxmlformats.org/officeDocument/2006/relationships/hyperlink" Target="http://en.wikipedia.org/wiki/Phase_contrast" TargetMode="External"/><Relationship Id="rId20" Type="http://schemas.openxmlformats.org/officeDocument/2006/relationships/hyperlink" Target="http://en.wikipedia.org/wiki/LIGA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en.wikipedia.org/wiki/Powder_diffraction" TargetMode="External"/><Relationship Id="rId11" Type="http://schemas.openxmlformats.org/officeDocument/2006/relationships/hyperlink" Target="http://en.wikipedia.org/wiki/EXAFS" TargetMode="External"/><Relationship Id="rId24" Type="http://schemas.openxmlformats.org/officeDocument/2006/relationships/hyperlink" Target="http://en.wikipedia.org/wiki/Angle_resolved_photoemission_spectroscopy" TargetMode="External"/><Relationship Id="rId5" Type="http://schemas.openxmlformats.org/officeDocument/2006/relationships/hyperlink" Target="http://en.wikipedia.org/wiki/EDXRD" TargetMode="External"/><Relationship Id="rId15" Type="http://schemas.openxmlformats.org/officeDocument/2006/relationships/hyperlink" Target="http://en.wikipedia.org/wiki/X-ray_imaging" TargetMode="External"/><Relationship Id="rId23" Type="http://schemas.openxmlformats.org/officeDocument/2006/relationships/hyperlink" Target="http://en.wikipedia.org/wiki/Photoemission_spectroscopy" TargetMode="External"/><Relationship Id="rId10" Type="http://schemas.openxmlformats.org/officeDocument/2006/relationships/hyperlink" Target="http://en.wikipedia.org/wiki/Small_angle_X-ray_scattering_(SAXS)" TargetMode="External"/><Relationship Id="rId19" Type="http://schemas.openxmlformats.org/officeDocument/2006/relationships/hyperlink" Target="http://en.wikipedia.org/wiki/Microelectromechanical_systems" TargetMode="External"/><Relationship Id="rId4" Type="http://schemas.openxmlformats.org/officeDocument/2006/relationships/hyperlink" Target="http://en.wikipedia.org/wiki/Amorphous" TargetMode="External"/><Relationship Id="rId9" Type="http://schemas.openxmlformats.org/officeDocument/2006/relationships/hyperlink" Target="http://en.wikipedia.org/w/index.php?title=Magnetic_scattering&amp;action=edit&amp;redlink=1" TargetMode="External"/><Relationship Id="rId14" Type="http://schemas.openxmlformats.org/officeDocument/2006/relationships/hyperlink" Target="http://en.wikipedia.org/wiki/Tomography" TargetMode="External"/><Relationship Id="rId22" Type="http://schemas.openxmlformats.org/officeDocument/2006/relationships/hyperlink" Target="http://en.wikipedia.org/wiki/Residual_stress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008712" cy="660648"/>
          </a:xfrm>
        </p:spPr>
        <p:txBody>
          <a:bodyPr/>
          <a:lstStyle/>
          <a:p>
            <a:r>
              <a:rPr lang="en-US" dirty="0" smtClean="0">
                <a:solidFill>
                  <a:srgbClr val="660066"/>
                </a:solidFill>
                <a:effectLst>
                  <a:glow rad="101600">
                    <a:srgbClr val="CCFFCC">
                      <a:alpha val="75000"/>
                    </a:srgbClr>
                  </a:glow>
                  <a:outerShdw blurRad="50800" dist="38100" dir="2700000" algn="tl" rotWithShape="0">
                    <a:schemeClr val="bg1">
                      <a:lumMod val="50000"/>
                      <a:alpha val="43000"/>
                    </a:schemeClr>
                  </a:outerShdw>
                  <a:reflection stA="50000" endPos="75000" dist="12700" dir="5400000" sy="-100000" algn="bl" rotWithShape="0"/>
                </a:effectLst>
              </a:rPr>
              <a:t>Working Group 5</a:t>
            </a:r>
          </a:p>
        </p:txBody>
      </p:sp>
      <p:sp>
        <p:nvSpPr>
          <p:cNvPr id="4" name="Rectangle 3"/>
          <p:cNvSpPr/>
          <p:nvPr/>
        </p:nvSpPr>
        <p:spPr>
          <a:xfrm>
            <a:off x="2358637" y="612845"/>
            <a:ext cx="434445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innerShdw blurRad="2413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stA="50000" endPos="75000" dist="12700" dir="5400000" sy="-100000" algn="bl" rotWithShape="0"/>
                </a:effectLst>
              </a:rPr>
              <a:t>SESAME</a:t>
            </a:r>
            <a:endParaRPr lang="en-US" sz="9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innerShdw blurRad="2413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  <a:reflection stA="50000" endPos="75000" dist="12700" dir="5400000" sy="-100000" algn="bl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7544" y="4797152"/>
            <a:ext cx="841608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Boulous</a:t>
            </a:r>
            <a:r>
              <a:rPr lang="en-US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		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Nadia				</a:t>
            </a:r>
            <a:r>
              <a:rPr lang="en-US" sz="2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Reuven</a:t>
            </a:r>
            <a:r>
              <a:rPr lang="en-US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			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Yossi</a:t>
            </a:r>
          </a:p>
          <a:p>
            <a:pPr algn="ctr"/>
            <a:r>
              <a:rPr lang="en-US" sz="2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Soleyman</a:t>
            </a:r>
            <a:r>
              <a:rPr lang="en-US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		</a:t>
            </a:r>
            <a:r>
              <a:rPr lang="en-U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Itaf</a:t>
            </a:r>
            <a:r>
              <a:rPr lang="en-U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	</a:t>
            </a:r>
            <a:r>
              <a:rPr lang="en-US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Mahmoud</a:t>
            </a:r>
            <a:r>
              <a:rPr lang="en-U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		Emily</a:t>
            </a:r>
            <a:endParaRPr lang="en-US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same_site_300x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905000"/>
            <a:ext cx="6858000" cy="4572000"/>
          </a:xfrm>
          <a:prstGeom prst="rect">
            <a:avLst/>
          </a:prstGeom>
        </p:spPr>
      </p:pic>
      <p:pic>
        <p:nvPicPr>
          <p:cNvPr id="4" name="Picture 3" descr="Unknown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57201"/>
            <a:ext cx="4648200" cy="2178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known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3276600"/>
            <a:ext cx="2301874" cy="1449863"/>
          </a:xfrm>
          <a:prstGeom prst="rect">
            <a:avLst/>
          </a:prstGeom>
        </p:spPr>
      </p:pic>
      <p:pic>
        <p:nvPicPr>
          <p:cNvPr id="4" name="Picture 3" descr="Unknown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2250"/>
            <a:ext cx="2182124" cy="1301750"/>
          </a:xfrm>
          <a:prstGeom prst="rect">
            <a:avLst/>
          </a:prstGeom>
        </p:spPr>
      </p:pic>
      <p:pic>
        <p:nvPicPr>
          <p:cNvPr id="5" name="Picture 4" descr="Unknown-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119743"/>
            <a:ext cx="2301874" cy="1404257"/>
          </a:xfrm>
          <a:prstGeom prst="rect">
            <a:avLst/>
          </a:prstGeom>
        </p:spPr>
      </p:pic>
      <p:pic>
        <p:nvPicPr>
          <p:cNvPr id="6" name="Picture 5" descr="Unknown-3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3200" y="4990825"/>
            <a:ext cx="2301874" cy="1526242"/>
          </a:xfrm>
          <a:prstGeom prst="rect">
            <a:avLst/>
          </a:prstGeom>
        </p:spPr>
      </p:pic>
      <p:pic>
        <p:nvPicPr>
          <p:cNvPr id="7" name="Picture 6" descr="Unknown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1763712"/>
            <a:ext cx="2157984" cy="1311275"/>
          </a:xfrm>
          <a:prstGeom prst="rect">
            <a:avLst/>
          </a:prstGeom>
        </p:spPr>
      </p:pic>
      <p:pic>
        <p:nvPicPr>
          <p:cNvPr id="8" name="Picture 7" descr="Unknown-1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740" y="3293362"/>
            <a:ext cx="2157984" cy="1433101"/>
          </a:xfrm>
          <a:prstGeom prst="rect">
            <a:avLst/>
          </a:prstGeom>
        </p:spPr>
      </p:pic>
      <p:pic>
        <p:nvPicPr>
          <p:cNvPr id="9" name="Picture 8" descr="Unknown-2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00400" y="324775"/>
            <a:ext cx="2611144" cy="1438937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3200" y="1698181"/>
            <a:ext cx="2301874" cy="1411625"/>
          </a:xfrm>
          <a:prstGeom prst="rect">
            <a:avLst/>
          </a:prstGeom>
        </p:spPr>
      </p:pic>
      <p:pic>
        <p:nvPicPr>
          <p:cNvPr id="11" name="Picture 10" descr="middle_east98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19400" y="2209800"/>
            <a:ext cx="3429000" cy="4125370"/>
          </a:xfrm>
          <a:prstGeom prst="rect">
            <a:avLst/>
          </a:prstGeom>
        </p:spPr>
      </p:pic>
      <p:pic>
        <p:nvPicPr>
          <p:cNvPr id="12" name="Picture 11" descr="images-5.jpe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2740" y="4990825"/>
            <a:ext cx="2157984" cy="15262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Lesson Plans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What is Synchrotron Light?</a:t>
            </a:r>
          </a:p>
          <a:p>
            <a:endParaRPr lang="en-US" sz="1600" dirty="0" smtClean="0">
              <a:solidFill>
                <a:srgbClr val="FFFF00"/>
              </a:solidFill>
            </a:endParaRPr>
          </a:p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What are the applications of Synchrotron Light?</a:t>
            </a:r>
          </a:p>
          <a:p>
            <a:endParaRPr lang="en-US" sz="1600" dirty="0" smtClean="0">
              <a:solidFill>
                <a:srgbClr val="FFFF00"/>
              </a:solidFill>
            </a:endParaRPr>
          </a:p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How is Synchrotron Light created?</a:t>
            </a: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656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is Synchrotron Radiation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770" y="381000"/>
            <a:ext cx="1823430" cy="204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343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76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000" b="1" dirty="0" smtClean="0"/>
              <a:t>Students should be able to:</a:t>
            </a:r>
          </a:p>
          <a:p>
            <a:pPr marL="0" indent="0">
              <a:buNone/>
            </a:pPr>
            <a:endParaRPr lang="en-US" sz="4000" b="1" dirty="0" smtClean="0"/>
          </a:p>
          <a:p>
            <a:r>
              <a:rPr lang="en-US" dirty="0" smtClean="0"/>
              <a:t>Define Synchrotron radiation.</a:t>
            </a:r>
          </a:p>
          <a:p>
            <a:r>
              <a:rPr lang="en-US" dirty="0" smtClean="0"/>
              <a:t>Comprehend the formation of it.</a:t>
            </a:r>
          </a:p>
          <a:p>
            <a:r>
              <a:rPr lang="en-US" dirty="0" smtClean="0"/>
              <a:t>Mention the Synchrotron parts.</a:t>
            </a:r>
          </a:p>
          <a:p>
            <a:r>
              <a:rPr lang="en-US" dirty="0" smtClean="0"/>
              <a:t>Comprehend how does it 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456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3973005" cy="2731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28800" y="304800"/>
            <a:ext cx="57572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u="sng" dirty="0"/>
              <a:t>Synchrotron </a:t>
            </a:r>
            <a:r>
              <a:rPr lang="en-US" sz="4800" u="sng" dirty="0" smtClean="0"/>
              <a:t>Radiation</a:t>
            </a:r>
            <a:endParaRPr lang="en-US" sz="4800" u="sng" dirty="0"/>
          </a:p>
        </p:txBody>
      </p:sp>
      <p:sp>
        <p:nvSpPr>
          <p:cNvPr id="6" name="Rectangle 5">
            <a:hlinkClick r:id="rId4"/>
          </p:cNvPr>
          <p:cNvSpPr/>
          <p:nvPr/>
        </p:nvSpPr>
        <p:spPr>
          <a:xfrm>
            <a:off x="7239000" y="6148891"/>
            <a:ext cx="1789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 more details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240" y="1611719"/>
            <a:ext cx="4536560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711309"/>
            <a:ext cx="10668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300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304800"/>
            <a:ext cx="52897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u="sng" dirty="0" smtClean="0"/>
              <a:t>Parts of Synchrotron</a:t>
            </a:r>
            <a:endParaRPr lang="en-US" sz="4800" u="sn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99543"/>
              </p:ext>
            </p:extLst>
          </p:nvPr>
        </p:nvGraphicFramePr>
        <p:xfrm>
          <a:off x="323528" y="1577182"/>
          <a:ext cx="8363272" cy="4525963"/>
        </p:xfrm>
        <a:graphic>
          <a:graphicData uri="http://schemas.openxmlformats.org/drawingml/2006/table">
            <a:tbl>
              <a:tblPr/>
              <a:tblGrid>
                <a:gridCol w="2787757"/>
                <a:gridCol w="5575515"/>
              </a:tblGrid>
              <a:tr h="4525963">
                <a:tc>
                  <a:txBody>
                    <a:bodyPr/>
                    <a:lstStyle/>
                    <a:p>
                      <a:pPr algn="l" fontAlgn="t"/>
                      <a:endParaRPr lang="en-US" sz="1800" dirty="0">
                        <a:effectLst/>
                      </a:endParaRPr>
                    </a:p>
                    <a:p>
                      <a:pPr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</a:rPr>
                        <a:t>    </a:t>
                      </a:r>
                      <a:endParaRPr lang="en-US" sz="1800" dirty="0">
                        <a:effectLst/>
                      </a:endParaRPr>
                    </a:p>
                    <a:p>
                      <a:pPr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Arial"/>
                        </a:rPr>
                        <a:t> </a:t>
                      </a:r>
                      <a:r>
                        <a:rPr lang="en-US" sz="1800" b="1" u="none" dirty="0">
                          <a:effectLst/>
                          <a:latin typeface="Arial"/>
                        </a:rPr>
                        <a:t>(1) Electron gun</a:t>
                      </a:r>
                      <a:br>
                        <a:rPr lang="en-US" sz="1800" b="1" u="none" dirty="0">
                          <a:effectLst/>
                          <a:latin typeface="Arial"/>
                        </a:rPr>
                      </a:br>
                      <a:r>
                        <a:rPr lang="en-US" sz="1800" b="1" u="none" dirty="0">
                          <a:effectLst/>
                          <a:latin typeface="Arial"/>
                        </a:rPr>
                        <a:t/>
                      </a:r>
                      <a:br>
                        <a:rPr lang="en-US" sz="1800" b="1" u="none" dirty="0">
                          <a:effectLst/>
                          <a:latin typeface="Arial"/>
                        </a:rPr>
                      </a:br>
                      <a:r>
                        <a:rPr lang="en-US" sz="1800" b="1" u="none" dirty="0">
                          <a:effectLst/>
                          <a:latin typeface="Arial"/>
                        </a:rPr>
                        <a:t> (2) LINAC</a:t>
                      </a:r>
                      <a:br>
                        <a:rPr lang="en-US" sz="1800" b="1" u="none" dirty="0">
                          <a:effectLst/>
                          <a:latin typeface="Arial"/>
                        </a:rPr>
                      </a:br>
                      <a:r>
                        <a:rPr lang="en-US" sz="1800" b="1" u="none" dirty="0">
                          <a:effectLst/>
                          <a:latin typeface="Arial"/>
                        </a:rPr>
                        <a:t/>
                      </a:r>
                      <a:br>
                        <a:rPr lang="en-US" sz="1800" b="1" u="none" dirty="0">
                          <a:effectLst/>
                          <a:latin typeface="Arial"/>
                        </a:rPr>
                      </a:br>
                      <a:r>
                        <a:rPr lang="en-US" sz="1800" b="1" u="none" dirty="0">
                          <a:effectLst/>
                          <a:latin typeface="Arial"/>
                        </a:rPr>
                        <a:t> (3) Booster ring</a:t>
                      </a:r>
                      <a:br>
                        <a:rPr lang="en-US" sz="1800" b="1" u="none" dirty="0">
                          <a:effectLst/>
                          <a:latin typeface="Arial"/>
                        </a:rPr>
                      </a:br>
                      <a:r>
                        <a:rPr lang="en-US" sz="1800" b="1" u="none" dirty="0">
                          <a:effectLst/>
                          <a:latin typeface="Arial"/>
                        </a:rPr>
                        <a:t/>
                      </a:r>
                      <a:br>
                        <a:rPr lang="en-US" sz="1800" b="1" u="none" dirty="0">
                          <a:effectLst/>
                          <a:latin typeface="Arial"/>
                        </a:rPr>
                      </a:br>
                      <a:r>
                        <a:rPr lang="en-US" sz="1800" b="1" u="none" dirty="0">
                          <a:effectLst/>
                          <a:latin typeface="Arial"/>
                        </a:rPr>
                        <a:t> (4) Storage ring</a:t>
                      </a:r>
                      <a:br>
                        <a:rPr lang="en-US" sz="1800" b="1" u="none" dirty="0">
                          <a:effectLst/>
                          <a:latin typeface="Arial"/>
                        </a:rPr>
                      </a:br>
                      <a:r>
                        <a:rPr lang="en-US" sz="1800" b="1" u="none" dirty="0">
                          <a:effectLst/>
                          <a:latin typeface="Arial"/>
                        </a:rPr>
                        <a:t/>
                      </a:r>
                      <a:br>
                        <a:rPr lang="en-US" sz="1800" b="1" u="none" dirty="0">
                          <a:effectLst/>
                          <a:latin typeface="Arial"/>
                        </a:rPr>
                      </a:br>
                      <a:r>
                        <a:rPr lang="en-US" sz="1800" b="1" u="none" dirty="0">
                          <a:effectLst/>
                          <a:latin typeface="Arial"/>
                        </a:rPr>
                        <a:t> (5) Beamline</a:t>
                      </a:r>
                      <a:endParaRPr lang="en-US" sz="1800" b="1" u="none" dirty="0">
                        <a:effectLst/>
                      </a:endParaRPr>
                    </a:p>
                    <a:p>
                      <a:pPr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/>
                        </a:rPr>
                        <a:t/>
                      </a:r>
                      <a:br>
                        <a:rPr lang="en-US" sz="1800" b="1" dirty="0">
                          <a:effectLst/>
                          <a:latin typeface="Arial"/>
                        </a:rPr>
                      </a:br>
                      <a:r>
                        <a:rPr lang="en-US" sz="1800" b="1" dirty="0">
                          <a:effectLst/>
                          <a:latin typeface="Arial"/>
                        </a:rPr>
                        <a:t> (6) End station</a:t>
                      </a:r>
                      <a:r>
                        <a:rPr lang="en-US" sz="1200" b="1" dirty="0">
                          <a:effectLst/>
                          <a:latin typeface="Arial"/>
                        </a:rPr>
                        <a:t/>
                      </a:r>
                      <a:br>
                        <a:rPr lang="en-US" sz="1200" b="1" dirty="0">
                          <a:effectLst/>
                          <a:latin typeface="Arial"/>
                        </a:rPr>
                      </a:br>
                      <a:r>
                        <a:rPr lang="en-US" sz="1200" b="1" dirty="0">
                          <a:effectLst/>
                          <a:latin typeface="Arial"/>
                        </a:rPr>
                        <a:t> </a:t>
                      </a:r>
                      <a:endParaRPr lang="en-US" sz="1800" b="1" dirty="0">
                        <a:effectLst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1" descr="Diagram of Synchrotr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658" y="1700808"/>
            <a:ext cx="4758774" cy="428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578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08485" y="304800"/>
            <a:ext cx="45495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u="sng" dirty="0" smtClean="0"/>
              <a:t>How does it work</a:t>
            </a:r>
            <a:endParaRPr lang="en-US" sz="4800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0125" y="1552575"/>
            <a:ext cx="714375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hlinkClick r:id="rId4"/>
          </p:cNvPr>
          <p:cNvSpPr/>
          <p:nvPr/>
        </p:nvSpPr>
        <p:spPr>
          <a:xfrm>
            <a:off x="7694888" y="6139934"/>
            <a:ext cx="739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Video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http://www.myfirsthouseaz.com/blog/wp-content/uploads/2011/06/question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91626"/>
            <a:ext cx="1405352" cy="140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9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.i.cbsi.com/cnwk.1d/i/tim2/2013/09/24/78865339e39f0a0e791407d15f562cb71908_1drawingnames2_scrn_257x2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3276600"/>
            <a:ext cx="3895725" cy="328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606" y="457200"/>
            <a:ext cx="240982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http://forum.natelinha.ne10.uol.com.br/images/smilies/pensativo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20657"/>
            <a:ext cx="855941" cy="855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69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1920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199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660066"/>
                </a:solidFill>
                <a:effectLst>
                  <a:glow rad="101600">
                    <a:srgbClr val="CCFFCC">
                      <a:alpha val="75000"/>
                    </a:srgbClr>
                  </a:glow>
                  <a:outerShdw blurRad="50800" dist="38100" dir="2700000" algn="tl" rotWithShape="0">
                    <a:schemeClr val="bg1">
                      <a:lumMod val="50000"/>
                      <a:alpha val="43000"/>
                    </a:schemeClr>
                  </a:outerShdw>
                  <a:reflection stA="50000" endPos="75000" dist="12700" dir="5400000" sy="-100000" algn="bl" rotWithShape="0"/>
                </a:effectLst>
              </a:rPr>
              <a:t>Synchrotron-light for Experimental Science and Applications in the Middle East </a:t>
            </a:r>
            <a:endParaRPr lang="en-US" dirty="0">
              <a:solidFill>
                <a:srgbClr val="660066"/>
              </a:solidFill>
              <a:effectLst>
                <a:glow rad="101600">
                  <a:srgbClr val="CCFFCC">
                    <a:alpha val="75000"/>
                  </a:srgbClr>
                </a:glow>
                <a:outerShdw blurRad="50800" dist="38100" dir="2700000" algn="tl" rotWithShape="0">
                  <a:schemeClr val="bg1">
                    <a:lumMod val="50000"/>
                    <a:alpha val="43000"/>
                  </a:schemeClr>
                </a:outerShdw>
                <a:reflection stA="50000" endPos="75000" dist="127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58637" y="612845"/>
            <a:ext cx="434445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innerShdw blurRad="2413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stA="50000" endPos="75000" dist="12700" dir="5400000" sy="-100000" algn="bl" rotWithShape="0"/>
                </a:effectLst>
              </a:rPr>
              <a:t>SESAME</a:t>
            </a:r>
            <a:endParaRPr lang="en-US" sz="9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innerShdw blurRad="2413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  <a:reflection stA="50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809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68575"/>
            <a:ext cx="7772400" cy="1470025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002060"/>
                </a:solidFill>
              </a:rPr>
              <a:t>m.socrative.com</a:t>
            </a:r>
            <a:endParaRPr lang="en-US" sz="88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4572000"/>
            <a:ext cx="3962400" cy="1752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Room # </a:t>
            </a:r>
          </a:p>
          <a:p>
            <a:r>
              <a:rPr lang="en-US" sz="6600" dirty="0" smtClean="0">
                <a:solidFill>
                  <a:srgbClr val="FF0000"/>
                </a:solidFill>
              </a:rPr>
              <a:t>719562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AutoShape 4" descr="data:image/jpeg;base64,/9j/4AAQSkZJRgABAQAAAQABAAD/2wCEAAkGBhQSERUUExQUFRQWFxgXFxcVGBUWFxcaFxgVFxcYHBoXGyYeFxkkGRgXHy8gIycpLCwsFR4xNTAqNSYrLCkBCQoKDgwOGg8PGislHyQ1Ly4sNTUsNi0sLC8sLCwyLCwpLy4sLCwuNCwpMiwsLCwsMCwsLCwsLCksLCwuLC0sLP/AABEIAMQBAQMBIgACEQEDEQH/xAAcAAABBQEBAQAAAAAAAAAAAAAAAgQFBgcDAQj/xABOEAACAQMBBAUGCgcHAwEJAAABAgMABBEhBRIxUQYTQWFxByIygZGhI0JScpKxssHR8BQzYmOCosIVQ4OTs9LhRFPxcwgWFyQlNGSUo//EABoBAQADAQEBAAAAAAAAAAAAAAADBAUCBgH/xAA0EQACAQMCAwQIBQUAAAAAAAAAAQIDBBEFIRIxQRNRYYEiMnGRobHB8BQjM9HhBhUkQlL/2gAMAwEAAhEDEQA/ANxooooBJjHIUCMcqVRQCTGOQoEY5UqigE7g5CvQo5CvaKAKKKgekPTa1snRJ3brHBZI40kkdgDjO6inAzpk44UBPUVR5fKYzD4Cwu35Gbqrdf53L/y0wuOmu03/AFcFlCP3kk05/kVB76A0evN0d1ZVNtLajnzr9Ixygto/tSljTOTZ8zHMl/fv3CcxL7IgtAa+IwOymtztSCP9ZLCnznRfrNZBJ0Wt2OXRpDzlkml+25Fejo5ajhbQf5UZ+sUBqI6WWA/6u0/z4f8AdXVOk1m3C5tj4SxH+qssOyYf+zD/AJafhXGTY0B4wQnxjj/20BskN7C3ovG3zWU/Uac5rCZOjlqf+nh9UaD6hXAdGbdTlEaM845JU+y4oDfqKwqNJ4z8FfXyY7OvaRfoyBhT+36WbTjOl4ko5T26faiKGgNmorLLbyqXqfrbS3l74ZniP0ZVI/mqXtfLBbcJ4bqDmWi61PpQF/eBQF7K0nqhnOKh9k9NbK6wILqB2PxQ6h/oNhvdU3QCdwchXnVDOcUuigE7g5CjcHIUqigACiiigCiiigCiiigCiiigCiiigCimW0tuW9vjr54Yd70etkSPPhvEZp3HKGAZSCCMgg5BB4EEcRQCqzjpKM7Zc8rGEfSuLg/0itHrNdsSb217r9m3tV9puW++gFNUbd7et4/TniXuLrn2A5qH8oEPWLBESdx3ctg4zuxnd8cMwODppTfof5L7eS3jmmaRy43t1SI0AyQPRG8dADxHGu4Qc3hEVWtGksyHVx09tF4Oz/MRz72AHvqMl8pcOcJFIx72jX3BmPuq72vQCxj4WsZP7e9J/qE1L29nHGMRoiDkiqo/lAqwrVvmyjLUIrlFmZL0tun/AFdjIRzxO32Yce+j+1NpNwsmHjDP97LWm3d2saM7nCqMk/niarVl05WSZUMe6jHdDFskE6AkYxjPfpU0bHiWUQS1Nroirh9qn/piP8ID7U1LS32qf7g+tYR9ctaZXmaK0j3s+PUancvvzM1a32mOMBPgsZ+zLXFp75fStn//AF5j9hjV42z0oitzunLvx3VxpyyTwprsnpgkzhGQox9HJDAnlwGDXf4DKysnz+5zWzSKTJt+VP1kQX54li+2hpUXSIN/dk/+m6P9ZWtS36YXmxoJf1kMT97RoT7SM1E7PuZLHU/+o/EoP9tR9u+vzkbHtUEe+usV4j+g6t81gT7BVnk6F2h9GNk/9OSVfcG3fdUdd+T6JuEr/wCIsUo+yrfzVG7SouRNHUaL55RCXdjHJ+sRG+coJ9p1FLsJp7bH6NdXEIHBA5kj/wAuXeXHhik7R6MTWyl8s0a6kwsxwBxJhk3sKO3d3j3dtMtnXjyb+92Fd04wSCoOoBwD3e4VWlCUHiSLtOrCosweS8bD8rssDKu0RG0RIX9JiBUqTwMkeuh+Uh05Vq0MwdQykMrAEEEEEEZBBGhBHbXzjtJQdwEAgyLkHUaBm+6r/wCRjaTK9xZliYo1jlhByerDs6ugJ+LvKCB2bxrkkNSooooAooooAooooAoooJoAorl1+vd+fz6q964UB0rld3KxozscKilmPIKCT7hXOa/VAS5CqOLMQoHDjnhxFUjam2LvaKXEdmbeO1+Eg62YPI0xwySFOrYBEByATvE4zjsridSNNZk8H1LJ70S2ElxGL27jSa4ulEhMihxFE43ooUDDzUVCM8ySTmnfQK36m62jbxDFrFNEYlHoxvLCJJo15KGKndGg3zTnohIRZ26MPPjjWKQDBw8IETj6Smk+TFR/Z8chIMly0lxKwwcvK7MdRyXdX+EVk6dKpOpUlN9fqSTwksFtrMLrXau0DyNqvsg3v660+swbW/2i37+NfoWtuPvrZIiu9Nn8+3/xT7BEP6qufQ6HFjbD9zF70B++qH0+lxJD3RzH+aH8K0ro3Du20Q+THGPZGoqzQeMso3izwr2naY48a4Zr2R8kmuZP59ePz4VoJYW5iSfE9hptbZguFCMxCbwZguhbGcDPYM6+qqxcy7JEptzLGkoOPTcENy3z5m9nsJ41ap2dm6uLdD43md9UiQaGRgCC2ugUEZIOoCkildE+iLbajmmvbm5MHWlII0aJNF3T1hwpTg6jAHEHU1HUunT2iy1b2Tq+lLkXwe3vrwmojo5A8UTQMxc28kkIdsZZIz8Gx108wqOWRUhcXARSx4D1nUgAADUkkgADOSQKljNNZKk6coycfIbbRmt4xmcwIG7ZTGu8f4+NQm0OjMbgS2pUH0gFYFGxr5pBwD7vCoXpbcXEt1FbRW9q9y+AUljjmMKMN8CSVm3VbB3yiggD4zZ0dxdBrzZEqXLPA1tK6R3EcIdEjMhCJIFfTAcqMjHpYxgnEUbxRnhci29Pl2fE+ZdC1JLV4TSC1W8GZkUWpOaSTSGausHORl0hm3bW4PKGT7DYqh7PGsvzwPZHGKuvSQb1rKvygF+myr69Cap+zbVt1iRxkc8R2Hdxx4+bw46VmXvrJG9pa9CT8TjfelH84n2RuPvq8eRmPN3et8mK2X6TXDH6hVLu7VjJHpp52Tpp6A58deHGr55GoijXzHtaBRjXhEzf18KoGsajRXITc+Neicd9AdKK8VsjIr2gCiiigCvCK9ooDkYNOP1UdT311rxjQFD2vaJebUaCXdkhtbZH6psFeumkfznHBisca4B4dYT20/6I2qxwmJQF6qadd1QAF+GkddOzKOjeDCq10LgK2tvfxoZpZlla7CAdbIZJN4uMkb7Ruu6Ez6LNjJABlIbhrq4aSxkmgG6VnaW3YRtIhCKAkwRutUB1LLoAiq2cADzF1UlWnN5xFP3NZWPPmTxWEOdhbKjuYzcSFj1532iVmWNG0UqyKQGlAUK5bJ3lbQDSmu3eh9va201xalrKSGNpFeBiq5jVmAeM5SRSdCpGuacTdHrG2MUsrJG6sxMjukZuGYMWMnBZWLNv8MggYwNKYbT2xb7Sv4LATxNbhP0iZQ6nr2Rvg7ca6gEGRh2hVqxaSnUqZg3g+SwluXjYN681rBLIu7JJDG7r8lnRWZdeRJFZ1ZPm52g3/wCbIPoxQL91anWU7H9O8PO+u/dKV/prfISp+URvhlHaLd/5mb/bWr253YSO8L7vwFZH05Ob1V/dRD6Us1aq7cfEmrlrHOfIy7+fC4+f0PCaTn86V4TXhNaODGzgedHLATQ3ROAZHkhBwD5qL1YzpqA5kOP2zzrANm9M9pbIkltVAjbewYnjDDeGAGUducDBGjDHHSvoDodfqkk1uxw5czRg/HRwpfd5lZN/IHAMh+MK6dJOmcNusoRXnuI1OEjilkCvjKq7opCcQSM5AOccKxqifG0emoyj2UXnbCKX0HM5tN+53hPJJM0m8MNvF2VsjGhyvDswB2VYtkQ9bexqfRhjabs9IsI4vUB1x8QvKmOziOqTdbfG6Dv8N8nVnweBZiT66d9H7kR7RXe0E8DRg/txMZVXxKPKf8M1oVY8NHbwMe3mp3WX3syPZ/TEWfSKaW5HwYuLiOQhcsAS8atpqd0Y4fFzjJq+eUbyoWdzbrZ2knXS3EkK5UMFQdajZJYDLHAGBzycY1eeUjyKJtCY3NvIIZ2A6wMCY5CAAG01RsAA6EHA0ByTUdk+SP8AQLqF5p1llXMhSNTuIBlYyWbUkvkjQfqm41nU4uUlFG1WqKnTcn0L27a0kmkk0hmr0GDx+T1npJaklqQWrpI4bInpbcFbY44l4h//AEU58dKruzbsmIEgZLM2cD5b49eoqV6bS/AoOcq+5JD91QuzR8DH8xT7Rn76x739TyPSaX+hnxf0E3l+wkGMZ3SToOJK6/y1o3kWUvb3Tntud3T9iCAD6/dWWX7fDHuRPtSH8K1vyIx42fI3yrqc+zcT+mqRqF96nvPu/CvP0cczXWigPFXFe0UUAUUUUAUUUUAUUUUBnG3Nm3myo7mey6mW1y85glEm/AWO9KYtwgPH6T7hK41wec5s+5igsutV+tjCPOZBj4QtvSu4A0BZmY4HDOKtRFZh056HR2Nu9xayzQQ9bEZrZWzbsjzRiQhGHwfHJ3SBgcAKyr3T1WWYbb5fj/JJGeCXfFnEbmZRLeSkLxAJdskQIx/VwoATp2IzkMxOa90g2pLc2ckdxaM1yu89vNa7jKki5aFlLyCVCCFBO7rrT/yjbRWGS1LndQ9dhjoof4ILk8FO6ZACeZpha7Rz21c0TTadxbKvJ+k37sbYMfUNRnb1uzS2x16kvb+Ue8ZEC7LmMm6AxllhhTewN49p3c57Kiej0biJ+tCiRp7hnCElQzTyEgE6kA6a8qkoL2muy2zGTzlnPtnlrVuLdUksHVndyuJPONij9J/O2rGvfar7ZCf6q1EtWW7XOdtRj97bD2CNq07NS2a2ZW1N+lFCyaQTXhakk1ewZWRrf7Khnx10Ucm7nd31DYzxxnhwr2xs1hjWNBhVzj1ksfeTXYtSS1fVFZyfHN4xnYUWpltO1MsZUNuuMNG44xyLqjjHaGwe/UcCacFqSWrpxTWGcqbi8oUNs7QwM3ce9gcLZd3TuMmfePVTGyWbeke4dJHkbe31VkJ0wF3CSFVVAAweedSSWW0JZzKiIyxoWwMKruyqpaRzveaig7qAYJJbOnCpCItujfILdpUEA94BJx4ZOKip0YRlmKLFa5qzhics5++47M9cy1JLUgtVlIoNii1ILUktSC1dpHLZWens2Ei+c7fRQj+quFumEQclUewAVy6fSZMS/sy+/qwKdMKwb1/nPy+R6vTF/jR8/mQV+fhm8FHuz99bB5Fr+I7NRFkjMnWTsyBlLrmaTGVByNMHXsIrLdj7OW42gI31TO845rHGnm6dhYqD3E1odz0MspAP/l40Yei8I6l1I4ENHg5FR06EpxyiWtdwoy4WafRWb2PSubZrrHeyNPZOQqXTfrYGOirORo6Hsl4541o6sCMjUHUEVFKLi8MswnGpHiie0UUVydhRRRQBRRRQBRSesGcV7vCgPaa7U2alxDJDKMxyoyMO5hg4PYe+u/WjOM6171gzigM5jXatqBbtZJtCNBuxzrNFEzLgqOtSXPn7pwSNDrxprs7yRSOHmknazkkbeFvabrW8S4AC4dfOfiSVwMnQVqBcc69DVDRowoScqSw34nyaU1iSyjOv/hKQCZdo3jKATiMxQ5x3qpNRHRAH9AtsnJMSsSdSSw3s++tP25Lu207fJikPsRjWa9GkxZWw5QQ/6a1YlKUubycwpxh6qSKVM29t5e6aP+WBT91acWrK7Ft7bx7p5f5YXH3VqBatKyXoP2mHqb/MXs+rFFqSWpDPSST2girplbjC7eSKQyKGkiYDfRdXjKjG+i/GUjG8g1yoIByRXW02rFL+rdWI4qD5w7mU+cp7iBXcvUJt/ZEchWbqklkj+KVVjInxkGfjfGX9oY0DGuZcUU3HfwJqShUmoVHw52z+6Jw576Z3u00iwGOXPoxr50jeCjXHfoB2kVDDZ9mVRkjaTrPQWIysWxxwitgY7c4A7cU82ZZtIzpbRrbBSFld4hvb+ARGqhhvndKsWLEAMuN7JxQd+2vRielh/TajL8yqseC3YnZzyGeZpcA7kW6o16tWMpK5+MxIBJGnADQA1Ilqi9jqfhXaTrd+Q7r7qrvIgCIcLpgkMw5hge2nxetK3y6acuZ5rUOzVxNUvVWy8thZakFqQzUgvVhIz2xTNSGekF6QWrtI4bKl0wbeuoV/ZT+aUj7qkWqI22d/aMaj90PYWf76lya83dPNaR7WwWLaHsI7o3tJYtokuQobrY8k4AOUI1PDPVkeOK1CC7zWFX53ut7cmTH0mxWoX/Rhtl2tvdwM5tjHCLqFiW6tnVQZ486qN8+cvDztNOEttcKC4JIrXtnKo+0g9+4tkoWRGR1DIwKsragg8QRR5Or5oJZNmyMWWJRLas2pNuTumMntMb4XwZeAFRsN53002ltRLe6sbpmCqk/VSMx3VEdwjKxYngoYI2TwxmrN3RzDi7ijp9w41OHozWqK529wrqGRlZWGQykMCOYI0NdKyD0YUUUUAV4w0r2igG7QnFe9Ue6u9FANmgPd7T3fhShEfzx8K70UA36k9359X5+tSREHOn5/PurtSJp1RSzsFUDJZiAAOZJ0AoCI6ay7uzrxuVrOfZE9UnZSYt4RyijHsRRTjpv07iurSe1sg9y8qNF1iDECb3msTK+FbQnRN71VFWW1GWNFeCQFVVSVaJxoAPlg+6gKntHoZereyXVu8WTI7pr5w38ggh0K8GI413/tXbEfpQRyeCo3+nIPqq2HbUfb1i/OilHvC499eLtmBtBNFnkXUH2E5ruNSUPVZFUo06m84plWh6e3UbAz2TKB2gSp9pSPfS4/KdCMhopMkjQNG3A51ywq3Kc6jUcx/wAVwngVvSVW+cA311Krmp3kDsaL6EPD5RLVuPXL3sjHjxB3N4Y/Pg6j6ZWjcJ0HzyUJ7jvgaUibo1atqYIv4VCn2rimE3Qy2PBXT5sj/UxIqRXklzSIZadTfJv78iRSSJpOtt5lSRsb5jaOQOMgkMhyDw7MHhrTqeWV13ZZCUPpqiCPrAQQVYjLYwewj2aVUJ+hEZYhDO27jJ6uOQAnUDQA5xr6xXB+ijx6pKU8Y7iD3g4r6rik3mUPidfh7mMOCFZ49n8l5FxgYAwO7GnYANOA7K5yTZH55dvM1So7O8HoTFx+zPv/AOquPfS/0y+XiHPjHE/+kwNXI3tLqmZc9LuOkk/v2FrL0gvVW/8AeSdfTRP4o5oved4V0j6Vk/3aH5kqn3Mq1Zje0H1+BRnpl0v9c+aLCXrmz1FDb47YpR6kb7Lmvf7bj7Sy/OjkHvK4qxG4pPlJe8qztLiPOD9xEC8/+osNdGB0PHdh9E92dasLXY7+I00xjXI4ejns/CqdsucSbQkZTkZkII4EAqo9xqx3D4VjyBPsBNearPNST8We1to8NGEe5L5FVl2wNxjhjkE4yNM/FH7PdW9dLt5v0bZ6kj9JDCVhxEEKL1o14FyUj8HPjXzpbRb5jT5TRr7WUffW79OelEEd7ZzQSrcTxNJDJbQESzNHMF3iFTOGRkU7pxkE1UuHNUpOHPDwWFz3IG4lktGMc8cyhWISUK7xvGCdzz1UgebjIbBB7DUhsvN7JGgid4w6O7MjCECNlfi64ckqAFGT52uACauuzNvwTkiKVGYekmd2RTyaNsOh7mAp/cXaRqXkdUQcWchVHiW0FZ0deuJ0uxnBcWMZ3+RUWmUo1e0UnzzjoVWXZa7NvbaW2+Dhupv0eeBc9WXdHaOZF4I4KYbHEHxNX6qJtm3ub5oZbR44kt362Jp42ZbiQo6A7uQyRKrth8EsWyBgBmnOh/SRrqN1mjEVzA/VTxg5AbAZWU8TG6kMD3njjJu20+KGG90XJLcn6KKKtHIUUUUAUUVWNreUO0hYxozXMw4xWw61l7PPYHcj/jYUBZ6jdtdI7e0XeuJkiB4Bj5zdyqPOc9ygmqNfdI7+503ksoz8WLE05HfKw6tP4VbHyqiP0W3tiZG1lbjLIzSzv/E2XbwGlAWK/wDKJcS6Wdv1a/8Aeu8r61gU77fxlPCqxtK3D4kvp3uTnIEuBED+xAnmZ9TN30xvOlBOQg6sfKcDePgPRHrz4CoWUlmLBmZ+BYtn1EnI9QoCWv8ApKRpGm6g+OwBI8EB09efCmSbZmzpKQP21TJ9RUED84pqUI1YhuWQRjwxnX1Zo3yfSUqvdqT441AoCUXpDJnG6jcyN5cevJ17q7SbfGPPj0+cGHsYCoXfUaKBnkNMeOOFerbnOSxJ7OQ8Afr40BKLc2zamHdPPqwD7U1rslzD2TunIGWVfdI2PdUPvt2YPfqBnl25NC6akHPadD9XAd2KAsCu59Cdj4iJx7lB99emeYdsTeKOp9oc/VVZO6/YAOZGCfDOoHf7OdOQ+6MhmA7mbH14oCXM8gYtuEE8TFOwzgAaqyhToO3lXVdtyr2zjxSCT/T1qEivJc53zjsDBSfE6Ajw4/VXU7RcDJ3CPAr95+qgJE7TUsXkfziqg5ikiGFLHPncfSPb2UpL6NvRkQ+DKfqNR0W1GxkxkeDDPvAomvYyCXU4HHeUMB36Z0oCUNN5oVb0lVvnAH66jQIOzcXwzH9WK6CEH0ZJPVIW+0WFAKfZMP8A21HzRu/ZxXB9kp2NIvhI5+0SK6Mkg4Sn+JUP2QtILyjtib1On9TfVQHG12Qschk3nZyu7lt3hkH4qjJ0Gp5V5th8QSn92/2TXRrqQcYgfmyD+pV+uovpBtA/o7gxyKWG6M7hGpyfRY9gJ9VARHRu1glvLeO6YLbtJiQk7o0BKqW+KGYKpOmAeI419J2Ozbe1j+CjihjAydxVRcDtJGM+JrC/J55P7m7ureSS2YWgdZXeZN2ORAN4BQ36wNoNARg1tA8lGzeH6OSuc7hluDH/AJZk3PdWXfWErqSfHhLp0JIz4eg9vdiW1zgzQwzaeaZI0k07iwOnhSLXopZxsGS1gVhqGEabw8DjI9VRvk9ZhZiFmLG2lmtt49ogleNP5Ao9VWVXGSO0ce7NefSnSm6eXs8E2zWTotV6zPV7bkUAAT2SSN3tBM0YP0JgP4albvaSxxTPx6lWLDhqsYkx7CPbULsqQz7ZkdfRtrNYJCOAlmlEpTPaVRFzy3hW7YJ5IplzooorXIhntTa8NtGZJ5UiQab0jBRnkM8T3DWqfdeU0y6WFs8w7J58wQeK7w6yUeCjxqo/+0LK6y2JyQgExUgkYkzF2jtxjHrql7N8o91HgOVmH7wYb6aY94NAaPe2k91/97cvKp/uIcwW/gVU78o+ex8Kc29qkahI1VFHBVAVR6hpVY2d5Srd9JVeE8yOsT2p53tUVZLPaEcy70UiSDmjBseOOHroAu4mZCEfcY8GwGx6joarFxsCZSTpITxYN558d/8AE1bDSTQFBljYHEgZP2WBUn1nj6vbSCg4KNf2fNA8cfVV9dQRggEcjqPZUbPsGE8F3PmeaPZ6PuoCqCEjUtk82HDwxwrzrGPYQOY1J8BxHjj8amrnoywOVcNjgrjdx35GQT4imF1bSRjWN/Vgj1lcgDxoBtvJjswOw8fYdc14IN75SryBIJ/2j3/VS44g3nNhveB3D8f/ABXknHAJzyHADwOQBQAxKjswNAMY8AMfhSd4n0lOOQwfbjU+GPbXqxsNThj7MeHGvGusaEEHkeHjkZAFALe4Udvq7T3YOtIFqCcsAD2AaY79OJ76VGgOpIY8+I8ByFeOoGi5z2AHHrPYB6qA9fze1u4elnwzr76SqNxbdJ7BqAPrye+hIWGpIJ7xj1DHAeqvXnK8VOvDdwc/UfdQHrT49JSPDB+rX3VzWUE5Y7vJTpjvOeJ9w99LSQZySM8jpjwzjPjXVmwMnhQCiwxnOnby8fCm3UhzkqMdmmp7z2gd3t5UC2BOSuOQGh8Tjt+qupg+SzDu0b7QJ99AedSOwsPBmHuzivF3iw3WOAfOzukeHDJPr091EKM3aNz5QBBPcNeHf7OY63M6xLk8OCqOJPYAOf8AyTQBcThBk+AA4k9gA7TUdMzcd0vM/mRRqN4ktoEUDiT2n7qQHZnXzS8rncjjTU5PBEHaebd3YAANm8n3k+FmOvuN17txgkarCp/u0/qbt8KAnuh+zXt7C1hlx1kcEaNg5AKqARkcccPVTvbW1ktbeWeQ4SJC55nA0A5knAA5kU9qv9PNjy3NjJHDumUNHIiscK5hlSUIT2BtzHrFGBn0O2a8NqolwJpGknlA7JJ3aVl/hLbv8NOdkuWmuj2CVEH8MMRP8zkeqoJensjDcXZ20DcHTqmh3UDd8xO4Ez8flrik2PQnaMsXVXV3FFE7O8yWiMJJOsZndDNIfNGWIyqjQY4V5mjZV6kpSmsZ/fJO5JciPO2xf79paSb0lzOzzSRkEW9tGyxhicECSRIUCqf+5k4rQth7CitIRFCpC5LMWJZ3dtWd2Orux1JP1ACl7K2NDbRiOCJIkHYihc40yceke85NPa9DSpKmsIhbyFFFFSnwabT2RDcp1c8UcqZzuyKrjPPDDQ99UHbvkJsZcmAy2z/u234896SZ9ila0migMD2r5HbuFT1apcKCxHVsUfBA1Kyab2g0DHt07KqFzai3l3ZFaGYHQOXibdzjeDEA73cD6q+q6bX2zIpk3Jo45EPxZFV19jDFAfPNp0wljAAkWXkJTvNxUekCCTjJ1J8Kn7TpxAdJR1bb2Mg9YoHnAHKgEd4xpVs235DrCbJg6y1f9029HnvjkyMdylaoe2fIrtCDJhMV0v7J6qTx3JDu+x6AsdntaO4JFuyPg6sWwBw13R55PqA4613bYsbayASt+8wyD5qHzV8dTr6RxWQ3tvJbuFnjkgkHDrVaNvFSePipqZ2f0xuY8fCdYvKUb/8ANkP/ADUBfG2Gq/qnki7lbeT/AC5N5QPmhaSRMnEJIOaExt9FyVP0xUTY9PkYfCxsneh319mjD1A1M2u1Ypv1civ3A+cPFT5w9YoCPuZ4GPwq9W3ORTH7JPRPqY1xbYC4zGxGdfO88H16H3mpiSoyTZaA5QGM84iY/aF81vWDQEZc7NlXgobvU5x37pwSe6i2RF0JwxGu8SGzntBGcaDX8h6XnTgySjlINxvpxjd/kpEm11xiaJ0HMqJU+kmceLAUAzlgjJ4DOM53tRqQBkeH/PNcFvGuu9qcb28d7OozrxwB/wAGnEdjDIuYmGOcbBl9moHurhcbMkA80q3jlT7NQfaKA5qwXiASVJGG4nzhgg8F788a9i6oEFiNeO8SCNfRwfi/nx4FNz0gy8y3b/Fw99ePKPHPAc/+O+gHTrGAc47tc5OOXjw+/FMFtRxOh7ApwB7NCe+lJajjwPdoB3AcPxr1t4a7wI/aGPePwoAKsODD+IfeMV0t4i+raDuPpe4YX6/Diu3ti2C4wOxfvP4e3kF396sS7zeAA4seQ/OlAeXlysa7x8Ao4k8gPzjwqCaV5JF80vK53I401JJ+Io+tjyycAADi08ksqgKZJnO7HGmpyfir3dpY8snTAG3+TvydLYr10+6924wxGqxKf7uPPZzbt8KA59AfJ8LICafD3bjBI1WJTxjj/qbi3hVzDnhk/n1fnlTmvMUA3ZiefspKscY14evhr407rzFAcMkf+K8Dnv8Az405ooBMeca0qiigCiiigCiiigCiiigCiiigON1ZpKpSRFdDxV1DKfEEYNUjbPkW2fNkxK9s51zA2F9cbZTHgBV9ooDCds+Re+hyYHiulHAfqJPYxKH6QqlbQtpLdgtzFJA3Z1qFAcfJY+afEGvquudxbLIpV1VlOhVgGU+IOhoD5os+kMyYxIWHKTzx7Sd72NUvb9LAf1kZHeh3h9E4I9Wa0vbHkb2fMS0aNbOdc27bi/5ZBjx4KKpG1vIzew5MEkVyvyW+Al9+Yz7VoDjDtKOTRHBPyeDfROD7qJKqu07KW3O7dQSQ66dcmEJ7n1Q+o10t71wPNkOORO+v82o9RFASV7AmQ278IThSmVkY8gVIb34HE4FSuzIJEjxK5diSdSDug8F3sAtj5R4691QuzNp9WSZELuc5kUjOM5ChGxuqOQJydTk1NW+1opDhXG98lsq30WwT6qA7s2oABZjwVdSefq7zoO00zu7BF1kjaIn42N0fTTzD6zT6CV4mZkIy2N4OuQccACMMo7skZJONafp0kwPPifPZuEMpPLJwV8SMd9AVlrE4yjhh+1/uX8DSreyOd58ZHADUDv7z9Xvp5u5ZnIUM5yQoAAxwA01xzOpOT3BrtLaKQpvP4ADix5D86UAnaO0FhTebwAHFjyH49lVN5pbiVQFMksh3I4014/FXu7Sx5ZPdyeaW6mUKpklc7scaa8fir3dpJ5ZPDTevJx5N02enWy7sl24w7jVYwderjz2c24se7AoA8nHk4WwTrpt2S7cYZhqsYP8Adx93NuLeFXiiigCiiigCiiigCiiigCiiigCiiigCiiigCiiigCiiigCiiigCiiigCiiigEyRBgQwBB0IIyD4g8aqG1/JNs+fLLEbdz8a2PVfyDMZ9amrjRQGN7V8jd3Hk280VwvyZQYZO4by7yMfELVP2rs2a2827t5IRnGZF3oj/iLvRn219KV4yg6HgaA+arW5IAMcjBezBDp6g2QB83FP49sOPSRXHNDun6LnH81a1tnyW2FwS3U9TIf7y3PUt4kL5jH5ymqXtXyP3cWTbTx3C6+ZMOqk8A6ZRj4qtAVe86TwxqSd7e7EKsrE92RjHeCQKqLzzXc6qqmSWQ7scad/xV5DtLHlk8NLBtzo5fPuwGxuRMXXdATejOhBIlXKY11JIxWv+TXyaps2PrJN2S7cYdxwQcerjzwXmeLEcsAAHk38mybOj6yTdku3GHcahAderjzwXmeLEcsAXiiigCiiigCiiigCiiigCiiigCiiigCiiigCiiigEA+d+e78aXRRQHJpDvAdh/AUot5w/PP8K8ooD13wQOf4UuiigCiiigCiiigCkSNw/PKiigF1ynkIGlFFAeyNpXsrYBNFFAKFe0UUAUUUUAUUUUAmQ6V6p0FFFAeOdKRHISue3WiigFxnSvInyM+NFFALooooAoooo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hQSERUUExQUFRQWFxgXFxcVGBUWFxcaFxgVFxcYHBoXGyYeFxkkGRgXHy8gIycpLCwsFR4xNTAqNSYrLCkBCQoKDgwOGg8PGislHyQ1Ly4sNTUsNi0sLC8sLCwyLCwpLy4sLCwuNCwpMiwsLCwsMCwsLCwsLCksLCwuLC0sLP/AABEIAMQBAQMBIgACEQEDEQH/xAAcAAABBQEBAQAAAAAAAAAAAAAAAgQFBgcDAQj/xABOEAACAQMBBAUGCgcHAwEJAAABAgMABBEhBRIxUQYTQWFxByIygZGhI0JScpKxssHR8BQzYmOCosIVQ4OTs9LhRFPxcwgWFyQlNGSUo//EABoBAQADAQEBAAAAAAAAAAAAAAADBAUCBgH/xAA0EQACAQMCAwQIBQUAAAAAAAAAAQIDBBEFIRIxQRNRYYEiMnGRobHB8BQjM9HhBhUkQlL/2gAMAwEAAhEDEQA/ANxooooBJjHIUCMcqVRQCTGOQoEY5UqigE7g5CvQo5CvaKAKKKgekPTa1snRJ3brHBZI40kkdgDjO6inAzpk44UBPUVR5fKYzD4Cwu35Gbqrdf53L/y0wuOmu03/AFcFlCP3kk05/kVB76A0evN0d1ZVNtLajnzr9Ixygto/tSljTOTZ8zHMl/fv3CcxL7IgtAa+IwOymtztSCP9ZLCnznRfrNZBJ0Wt2OXRpDzlkml+25Fejo5ajhbQf5UZ+sUBqI6WWA/6u0/z4f8AdXVOk1m3C5tj4SxH+qssOyYf+zD/AJafhXGTY0B4wQnxjj/20BskN7C3ovG3zWU/Uac5rCZOjlqf+nh9UaD6hXAdGbdTlEaM845JU+y4oDfqKwqNJ4z8FfXyY7OvaRfoyBhT+36WbTjOl4ko5T26faiKGgNmorLLbyqXqfrbS3l74ZniP0ZVI/mqXtfLBbcJ4bqDmWi61PpQF/eBQF7K0nqhnOKh9k9NbK6wILqB2PxQ6h/oNhvdU3QCdwchXnVDOcUuigE7g5CjcHIUqigACiiigCiiigCiiigCiiigCiiigCimW0tuW9vjr54Yd70etkSPPhvEZp3HKGAZSCCMgg5BB4EEcRQCqzjpKM7Zc8rGEfSuLg/0itHrNdsSb217r9m3tV9puW++gFNUbd7et4/TniXuLrn2A5qH8oEPWLBESdx3ctg4zuxnd8cMwODppTfof5L7eS3jmmaRy43t1SI0AyQPRG8dADxHGu4Qc3hEVWtGksyHVx09tF4Oz/MRz72AHvqMl8pcOcJFIx72jX3BmPuq72vQCxj4WsZP7e9J/qE1L29nHGMRoiDkiqo/lAqwrVvmyjLUIrlFmZL0tun/AFdjIRzxO32Yce+j+1NpNwsmHjDP97LWm3d2saM7nCqMk/niarVl05WSZUMe6jHdDFskE6AkYxjPfpU0bHiWUQS1Nroirh9qn/piP8ID7U1LS32qf7g+tYR9ctaZXmaK0j3s+PUancvvzM1a32mOMBPgsZ+zLXFp75fStn//AF5j9hjV42z0oitzunLvx3VxpyyTwprsnpgkzhGQox9HJDAnlwGDXf4DKysnz+5zWzSKTJt+VP1kQX54li+2hpUXSIN/dk/+m6P9ZWtS36YXmxoJf1kMT97RoT7SM1E7PuZLHU/+o/EoP9tR9u+vzkbHtUEe+usV4j+g6t81gT7BVnk6F2h9GNk/9OSVfcG3fdUdd+T6JuEr/wCIsUo+yrfzVG7SouRNHUaL55RCXdjHJ+sRG+coJ9p1FLsJp7bH6NdXEIHBA5kj/wAuXeXHhik7R6MTWyl8s0a6kwsxwBxJhk3sKO3d3j3dtMtnXjyb+92Fd04wSCoOoBwD3e4VWlCUHiSLtOrCosweS8bD8rssDKu0RG0RIX9JiBUqTwMkeuh+Uh05Vq0MwdQykMrAEEEEEEZBBGhBHbXzjtJQdwEAgyLkHUaBm+6r/wCRjaTK9xZliYo1jlhByerDs6ugJ+LvKCB2bxrkkNSooooAooooAooooAoooJoAorl1+vd+fz6q964UB0rld3KxozscKilmPIKCT7hXOa/VAS5CqOLMQoHDjnhxFUjam2LvaKXEdmbeO1+Eg62YPI0xwySFOrYBEByATvE4zjsridSNNZk8H1LJ70S2ElxGL27jSa4ulEhMihxFE43ooUDDzUVCM8ySTmnfQK36m62jbxDFrFNEYlHoxvLCJJo15KGKndGg3zTnohIRZ26MPPjjWKQDBw8IETj6Smk+TFR/Z8chIMly0lxKwwcvK7MdRyXdX+EVk6dKpOpUlN9fqSTwksFtrMLrXau0DyNqvsg3v660+swbW/2i37+NfoWtuPvrZIiu9Nn8+3/xT7BEP6qufQ6HFjbD9zF70B++qH0+lxJD3RzH+aH8K0ro3Du20Q+THGPZGoqzQeMso3izwr2naY48a4Zr2R8kmuZP59ePz4VoJYW5iSfE9hptbZguFCMxCbwZguhbGcDPYM6+qqxcy7JEptzLGkoOPTcENy3z5m9nsJ41ap2dm6uLdD43md9UiQaGRgCC2ugUEZIOoCkildE+iLbajmmvbm5MHWlII0aJNF3T1hwpTg6jAHEHU1HUunT2iy1b2Tq+lLkXwe3vrwmojo5A8UTQMxc28kkIdsZZIz8Gx108wqOWRUhcXARSx4D1nUgAADUkkgADOSQKljNNZKk6coycfIbbRmt4xmcwIG7ZTGu8f4+NQm0OjMbgS2pUH0gFYFGxr5pBwD7vCoXpbcXEt1FbRW9q9y+AUljjmMKMN8CSVm3VbB3yiggD4zZ0dxdBrzZEqXLPA1tK6R3EcIdEjMhCJIFfTAcqMjHpYxgnEUbxRnhci29Pl2fE+ZdC1JLV4TSC1W8GZkUWpOaSTSGausHORl0hm3bW4PKGT7DYqh7PGsvzwPZHGKuvSQb1rKvygF+myr69Cap+zbVt1iRxkc8R2Hdxx4+bw46VmXvrJG9pa9CT8TjfelH84n2RuPvq8eRmPN3et8mK2X6TXDH6hVLu7VjJHpp52Tpp6A58deHGr55GoijXzHtaBRjXhEzf18KoGsajRXITc+Neicd9AdKK8VsjIr2gCiiigCvCK9ooDkYNOP1UdT311rxjQFD2vaJebUaCXdkhtbZH6psFeumkfznHBisca4B4dYT20/6I2qxwmJQF6qadd1QAF+GkddOzKOjeDCq10LgK2tvfxoZpZlla7CAdbIZJN4uMkb7Ruu6Ez6LNjJABlIbhrq4aSxkmgG6VnaW3YRtIhCKAkwRutUB1LLoAiq2cADzF1UlWnN5xFP3NZWPPmTxWEOdhbKjuYzcSFj1532iVmWNG0UqyKQGlAUK5bJ3lbQDSmu3eh9va201xalrKSGNpFeBiq5jVmAeM5SRSdCpGuacTdHrG2MUsrJG6sxMjukZuGYMWMnBZWLNv8MggYwNKYbT2xb7Sv4LATxNbhP0iZQ6nr2Rvg7ca6gEGRh2hVqxaSnUqZg3g+SwluXjYN681rBLIu7JJDG7r8lnRWZdeRJFZ1ZPm52g3/wCbIPoxQL91anWU7H9O8PO+u/dKV/prfISp+URvhlHaLd/5mb/bWr253YSO8L7vwFZH05Ob1V/dRD6Us1aq7cfEmrlrHOfIy7+fC4+f0PCaTn86V4TXhNaODGzgedHLATQ3ROAZHkhBwD5qL1YzpqA5kOP2zzrANm9M9pbIkltVAjbewYnjDDeGAGUducDBGjDHHSvoDodfqkk1uxw5czRg/HRwpfd5lZN/IHAMh+MK6dJOmcNusoRXnuI1OEjilkCvjKq7opCcQSM5AOccKxqifG0emoyj2UXnbCKX0HM5tN+53hPJJM0m8MNvF2VsjGhyvDswB2VYtkQ9bexqfRhjabs9IsI4vUB1x8QvKmOziOqTdbfG6Dv8N8nVnweBZiT66d9H7kR7RXe0E8DRg/txMZVXxKPKf8M1oVY8NHbwMe3mp3WX3syPZ/TEWfSKaW5HwYuLiOQhcsAS8atpqd0Y4fFzjJq+eUbyoWdzbrZ2knXS3EkK5UMFQdajZJYDLHAGBzycY1eeUjyKJtCY3NvIIZ2A6wMCY5CAAG01RsAA6EHA0ByTUdk+SP8AQLqF5p1llXMhSNTuIBlYyWbUkvkjQfqm41nU4uUlFG1WqKnTcn0L27a0kmkk0hmr0GDx+T1npJaklqQWrpI4bInpbcFbY44l4h//AEU58dKruzbsmIEgZLM2cD5b49eoqV6bS/AoOcq+5JD91QuzR8DH8xT7Rn76x739TyPSaX+hnxf0E3l+wkGMZ3SToOJK6/y1o3kWUvb3Tntud3T9iCAD6/dWWX7fDHuRPtSH8K1vyIx42fI3yrqc+zcT+mqRqF96nvPu/CvP0cczXWigPFXFe0UUAUUUUAUUUUAUUUUBnG3Nm3myo7mey6mW1y85glEm/AWO9KYtwgPH6T7hK41wec5s+5igsutV+tjCPOZBj4QtvSu4A0BZmY4HDOKtRFZh056HR2Nu9xayzQQ9bEZrZWzbsjzRiQhGHwfHJ3SBgcAKyr3T1WWYbb5fj/JJGeCXfFnEbmZRLeSkLxAJdskQIx/VwoATp2IzkMxOa90g2pLc2ckdxaM1yu89vNa7jKki5aFlLyCVCCFBO7rrT/yjbRWGS1LndQ9dhjoof4ILk8FO6ZACeZpha7Rz21c0TTadxbKvJ+k37sbYMfUNRnb1uzS2x16kvb+Ue8ZEC7LmMm6AxllhhTewN49p3c57Kiej0biJ+tCiRp7hnCElQzTyEgE6kA6a8qkoL2muy2zGTzlnPtnlrVuLdUksHVndyuJPONij9J/O2rGvfar7ZCf6q1EtWW7XOdtRj97bD2CNq07NS2a2ZW1N+lFCyaQTXhakk1ewZWRrf7Khnx10Ucm7nd31DYzxxnhwr2xs1hjWNBhVzj1ksfeTXYtSS1fVFZyfHN4xnYUWpltO1MsZUNuuMNG44xyLqjjHaGwe/UcCacFqSWrpxTWGcqbi8oUNs7QwM3ce9gcLZd3TuMmfePVTGyWbeke4dJHkbe31VkJ0wF3CSFVVAAweedSSWW0JZzKiIyxoWwMKruyqpaRzveaig7qAYJJbOnCpCItujfILdpUEA94BJx4ZOKip0YRlmKLFa5qzhics5++47M9cy1JLUgtVlIoNii1ILUktSC1dpHLZWens2Ei+c7fRQj+quFumEQclUewAVy6fSZMS/sy+/qwKdMKwb1/nPy+R6vTF/jR8/mQV+fhm8FHuz99bB5Fr+I7NRFkjMnWTsyBlLrmaTGVByNMHXsIrLdj7OW42gI31TO845rHGnm6dhYqD3E1odz0MspAP/l40Yei8I6l1I4ENHg5FR06EpxyiWtdwoy4WafRWb2PSubZrrHeyNPZOQqXTfrYGOirORo6Hsl4541o6sCMjUHUEVFKLi8MswnGpHiie0UUVydhRRRQBRRRQBRSesGcV7vCgPaa7U2alxDJDKMxyoyMO5hg4PYe+u/WjOM6171gzigM5jXatqBbtZJtCNBuxzrNFEzLgqOtSXPn7pwSNDrxprs7yRSOHmknazkkbeFvabrW8S4AC4dfOfiSVwMnQVqBcc69DVDRowoScqSw34nyaU1iSyjOv/hKQCZdo3jKATiMxQ5x3qpNRHRAH9AtsnJMSsSdSSw3s++tP25Lu207fJikPsRjWa9GkxZWw5QQ/6a1YlKUubycwpxh6qSKVM29t5e6aP+WBT91acWrK7Ft7bx7p5f5YXH3VqBatKyXoP2mHqb/MXs+rFFqSWpDPSST2girplbjC7eSKQyKGkiYDfRdXjKjG+i/GUjG8g1yoIByRXW02rFL+rdWI4qD5w7mU+cp7iBXcvUJt/ZEchWbqklkj+KVVjInxkGfjfGX9oY0DGuZcUU3HfwJqShUmoVHw52z+6Jw576Z3u00iwGOXPoxr50jeCjXHfoB2kVDDZ9mVRkjaTrPQWIysWxxwitgY7c4A7cU82ZZtIzpbRrbBSFld4hvb+ARGqhhvndKsWLEAMuN7JxQd+2vRielh/TajL8yqseC3YnZzyGeZpcA7kW6o16tWMpK5+MxIBJGnADQA1Ilqi9jqfhXaTrd+Q7r7qrvIgCIcLpgkMw5hge2nxetK3y6acuZ5rUOzVxNUvVWy8thZakFqQzUgvVhIz2xTNSGekF6QWrtI4bKl0wbeuoV/ZT+aUj7qkWqI22d/aMaj90PYWf76lya83dPNaR7WwWLaHsI7o3tJYtokuQobrY8k4AOUI1PDPVkeOK1CC7zWFX53ut7cmTH0mxWoX/Rhtl2tvdwM5tjHCLqFiW6tnVQZ486qN8+cvDztNOEttcKC4JIrXtnKo+0g9+4tkoWRGR1DIwKsragg8QRR5Or5oJZNmyMWWJRLas2pNuTumMntMb4XwZeAFRsN53002ltRLe6sbpmCqk/VSMx3VEdwjKxYngoYI2TwxmrN3RzDi7ijp9w41OHozWqK529wrqGRlZWGQykMCOYI0NdKyD0YUUUUAV4w0r2igG7QnFe9Ue6u9FANmgPd7T3fhShEfzx8K70UA36k9359X5+tSREHOn5/PurtSJp1RSzsFUDJZiAAOZJ0AoCI6ay7uzrxuVrOfZE9UnZSYt4RyijHsRRTjpv07iurSe1sg9y8qNF1iDECb3msTK+FbQnRN71VFWW1GWNFeCQFVVSVaJxoAPlg+6gKntHoZereyXVu8WTI7pr5w38ggh0K8GI413/tXbEfpQRyeCo3+nIPqq2HbUfb1i/OilHvC499eLtmBtBNFnkXUH2E5ruNSUPVZFUo06m84plWh6e3UbAz2TKB2gSp9pSPfS4/KdCMhopMkjQNG3A51ywq3Kc6jUcx/wAVwngVvSVW+cA311Krmp3kDsaL6EPD5RLVuPXL3sjHjxB3N4Y/Pg6j6ZWjcJ0HzyUJ7jvgaUibo1atqYIv4VCn2rimE3Qy2PBXT5sj/UxIqRXklzSIZadTfJv78iRSSJpOtt5lSRsb5jaOQOMgkMhyDw7MHhrTqeWV13ZZCUPpqiCPrAQQVYjLYwewj2aVUJ+hEZYhDO27jJ6uOQAnUDQA5xr6xXB+ijx6pKU8Y7iD3g4r6rik3mUPidfh7mMOCFZ49n8l5FxgYAwO7GnYANOA7K5yTZH55dvM1So7O8HoTFx+zPv/AOquPfS/0y+XiHPjHE/+kwNXI3tLqmZc9LuOkk/v2FrL0gvVW/8AeSdfTRP4o5oved4V0j6Vk/3aH5kqn3Mq1Zje0H1+BRnpl0v9c+aLCXrmz1FDb47YpR6kb7Lmvf7bj7Sy/OjkHvK4qxG4pPlJe8qztLiPOD9xEC8/+osNdGB0PHdh9E92dasLXY7+I00xjXI4ejns/CqdsucSbQkZTkZkII4EAqo9xqx3D4VjyBPsBNearPNST8We1to8NGEe5L5FVl2wNxjhjkE4yNM/FH7PdW9dLt5v0bZ6kj9JDCVhxEEKL1o14FyUj8HPjXzpbRb5jT5TRr7WUffW79OelEEd7ZzQSrcTxNJDJbQESzNHMF3iFTOGRkU7pxkE1UuHNUpOHPDwWFz3IG4lktGMc8cyhWISUK7xvGCdzz1UgebjIbBB7DUhsvN7JGgid4w6O7MjCECNlfi64ckqAFGT52uACauuzNvwTkiKVGYekmd2RTyaNsOh7mAp/cXaRqXkdUQcWchVHiW0FZ0deuJ0uxnBcWMZ3+RUWmUo1e0UnzzjoVWXZa7NvbaW2+Dhupv0eeBc9WXdHaOZF4I4KYbHEHxNX6qJtm3ub5oZbR44kt362Jp42ZbiQo6A7uQyRKrth8EsWyBgBmnOh/SRrqN1mjEVzA/VTxg5AbAZWU8TG6kMD3njjJu20+KGG90XJLcn6KKKtHIUUUUAUUVWNreUO0hYxozXMw4xWw61l7PPYHcj/jYUBZ6jdtdI7e0XeuJkiB4Bj5zdyqPOc9ygmqNfdI7+503ksoz8WLE05HfKw6tP4VbHyqiP0W3tiZG1lbjLIzSzv/E2XbwGlAWK/wDKJcS6Wdv1a/8Aeu8r61gU77fxlPCqxtK3D4kvp3uTnIEuBED+xAnmZ9TN30xvOlBOQg6sfKcDePgPRHrz4CoWUlmLBmZ+BYtn1EnI9QoCWv8ApKRpGm6g+OwBI8EB09efCmSbZmzpKQP21TJ9RUED84pqUI1YhuWQRjwxnX1Zo3yfSUqvdqT441AoCUXpDJnG6jcyN5cevJ17q7SbfGPPj0+cGHsYCoXfUaKBnkNMeOOFerbnOSxJ7OQ8Afr40BKLc2zamHdPPqwD7U1rslzD2TunIGWVfdI2PdUPvt2YPfqBnl25NC6akHPadD9XAd2KAsCu59Cdj4iJx7lB99emeYdsTeKOp9oc/VVZO6/YAOZGCfDOoHf7OdOQ+6MhmA7mbH14oCXM8gYtuEE8TFOwzgAaqyhToO3lXVdtyr2zjxSCT/T1qEivJc53zjsDBSfE6Ajw4/VXU7RcDJ3CPAr95+qgJE7TUsXkfziqg5ikiGFLHPncfSPb2UpL6NvRkQ+DKfqNR0W1GxkxkeDDPvAomvYyCXU4HHeUMB36Z0oCUNN5oVb0lVvnAH66jQIOzcXwzH9WK6CEH0ZJPVIW+0WFAKfZMP8A21HzRu/ZxXB9kp2NIvhI5+0SK6Mkg4Sn+JUP2QtILyjtib1On9TfVQHG12Qschk3nZyu7lt3hkH4qjJ0Gp5V5th8QSn92/2TXRrqQcYgfmyD+pV+uovpBtA/o7gxyKWG6M7hGpyfRY9gJ9VARHRu1glvLeO6YLbtJiQk7o0BKqW+KGYKpOmAeI419J2Ozbe1j+CjihjAydxVRcDtJGM+JrC/J55P7m7ureSS2YWgdZXeZN2ORAN4BQ36wNoNARg1tA8lGzeH6OSuc7hluDH/AJZk3PdWXfWErqSfHhLp0JIz4eg9vdiW1zgzQwzaeaZI0k07iwOnhSLXopZxsGS1gVhqGEabw8DjI9VRvk9ZhZiFmLG2lmtt49ogleNP5Ao9VWVXGSO0ce7NefSnSm6eXs8E2zWTotV6zPV7bkUAAT2SSN3tBM0YP0JgP4albvaSxxTPx6lWLDhqsYkx7CPbULsqQz7ZkdfRtrNYJCOAlmlEpTPaVRFzy3hW7YJ5IplzooorXIhntTa8NtGZJ5UiQab0jBRnkM8T3DWqfdeU0y6WFs8w7J58wQeK7w6yUeCjxqo/+0LK6y2JyQgExUgkYkzF2jtxjHrql7N8o91HgOVmH7wYb6aY94NAaPe2k91/97cvKp/uIcwW/gVU78o+ex8Kc29qkahI1VFHBVAVR6hpVY2d5Srd9JVeE8yOsT2p53tUVZLPaEcy70UiSDmjBseOOHroAu4mZCEfcY8GwGx6joarFxsCZSTpITxYN558d/8AE1bDSTQFBljYHEgZP2WBUn1nj6vbSCg4KNf2fNA8cfVV9dQRggEcjqPZUbPsGE8F3PmeaPZ6PuoCqCEjUtk82HDwxwrzrGPYQOY1J8BxHjj8amrnoywOVcNjgrjdx35GQT4imF1bSRjWN/Vgj1lcgDxoBtvJjswOw8fYdc14IN75SryBIJ/2j3/VS44g3nNhveB3D8f/ABXknHAJzyHADwOQBQAxKjswNAMY8AMfhSd4n0lOOQwfbjU+GPbXqxsNThj7MeHGvGusaEEHkeHjkZAFALe4Udvq7T3YOtIFqCcsAD2AaY79OJ76VGgOpIY8+I8ByFeOoGi5z2AHHrPYB6qA9fze1u4elnwzr76SqNxbdJ7BqAPrye+hIWGpIJ7xj1DHAeqvXnK8VOvDdwc/UfdQHrT49JSPDB+rX3VzWUE5Y7vJTpjvOeJ9w99LSQZySM8jpjwzjPjXVmwMnhQCiwxnOnby8fCm3UhzkqMdmmp7z2gd3t5UC2BOSuOQGh8Tjt+qupg+SzDu0b7QJ99AedSOwsPBmHuzivF3iw3WOAfOzukeHDJPr091EKM3aNz5QBBPcNeHf7OY63M6xLk8OCqOJPYAOf8AyTQBcThBk+AA4k9gA7TUdMzcd0vM/mRRqN4ktoEUDiT2n7qQHZnXzS8rncjjTU5PBEHaebd3YAANm8n3k+FmOvuN17txgkarCp/u0/qbt8KAnuh+zXt7C1hlx1kcEaNg5AKqARkcccPVTvbW1ktbeWeQ4SJC55nA0A5knAA5kU9qv9PNjy3NjJHDumUNHIiscK5hlSUIT2BtzHrFGBn0O2a8NqolwJpGknlA7JJ3aVl/hLbv8NOdkuWmuj2CVEH8MMRP8zkeqoJensjDcXZ20DcHTqmh3UDd8xO4Ez8flrik2PQnaMsXVXV3FFE7O8yWiMJJOsZndDNIfNGWIyqjQY4V5mjZV6kpSmsZ/fJO5JciPO2xf79paSb0lzOzzSRkEW9tGyxhicECSRIUCqf+5k4rQth7CitIRFCpC5LMWJZ3dtWd2Orux1JP1ACl7K2NDbRiOCJIkHYihc40yceke85NPa9DSpKmsIhbyFFFFSnwabT2RDcp1c8UcqZzuyKrjPPDDQ99UHbvkJsZcmAy2z/u234896SZ9ila0migMD2r5HbuFT1apcKCxHVsUfBA1Kyab2g0DHt07KqFzai3l3ZFaGYHQOXibdzjeDEA73cD6q+q6bX2zIpk3Jo45EPxZFV19jDFAfPNp0wljAAkWXkJTvNxUekCCTjJ1J8Kn7TpxAdJR1bb2Mg9YoHnAHKgEd4xpVs235DrCbJg6y1f9029HnvjkyMdylaoe2fIrtCDJhMV0v7J6qTx3JDu+x6AsdntaO4JFuyPg6sWwBw13R55PqA4613bYsbayASt+8wyD5qHzV8dTr6RxWQ3tvJbuFnjkgkHDrVaNvFSePipqZ2f0xuY8fCdYvKUb/8ANkP/ADUBfG2Gq/qnki7lbeT/AC5N5QPmhaSRMnEJIOaExt9FyVP0xUTY9PkYfCxsneh319mjD1A1M2u1Ypv1civ3A+cPFT5w9YoCPuZ4GPwq9W3ORTH7JPRPqY1xbYC4zGxGdfO88H16H3mpiSoyTZaA5QGM84iY/aF81vWDQEZc7NlXgobvU5x37pwSe6i2RF0JwxGu8SGzntBGcaDX8h6XnTgySjlINxvpxjd/kpEm11xiaJ0HMqJU+kmceLAUAzlgjJ4DOM53tRqQBkeH/PNcFvGuu9qcb28d7OozrxwB/wAGnEdjDIuYmGOcbBl9moHurhcbMkA80q3jlT7NQfaKA5qwXiASVJGG4nzhgg8F788a9i6oEFiNeO8SCNfRwfi/nx4FNz0gy8y3b/Fw99ePKPHPAc/+O+gHTrGAc47tc5OOXjw+/FMFtRxOh7ApwB7NCe+lJajjwPdoB3AcPxr1t4a7wI/aGPePwoAKsODD+IfeMV0t4i+raDuPpe4YX6/Diu3ti2C4wOxfvP4e3kF396sS7zeAA4seQ/OlAeXlysa7x8Ao4k8gPzjwqCaV5JF80vK53I401JJ+Io+tjyycAADi08ksqgKZJnO7HGmpyfir3dpY8snTAG3+TvydLYr10+6924wxGqxKf7uPPZzbt8KA59AfJ8LICafD3bjBI1WJTxjj/qbi3hVzDnhk/n1fnlTmvMUA3ZiefspKscY14evhr407rzFAcMkf+K8Dnv8Az405ooBMeca0qiigCiiigCiiigCiiigCiiigON1ZpKpSRFdDxV1DKfEEYNUjbPkW2fNkxK9s51zA2F9cbZTHgBV9ooDCds+Re+hyYHiulHAfqJPYxKH6QqlbQtpLdgtzFJA3Z1qFAcfJY+afEGvquudxbLIpV1VlOhVgGU+IOhoD5os+kMyYxIWHKTzx7Sd72NUvb9LAf1kZHeh3h9E4I9Wa0vbHkb2fMS0aNbOdc27bi/5ZBjx4KKpG1vIzew5MEkVyvyW+Al9+Yz7VoDjDtKOTRHBPyeDfROD7qJKqu07KW3O7dQSQ66dcmEJ7n1Q+o10t71wPNkOORO+v82o9RFASV7AmQ278IThSmVkY8gVIb34HE4FSuzIJEjxK5diSdSDug8F3sAtj5R4691QuzNp9WSZELuc5kUjOM5ChGxuqOQJydTk1NW+1opDhXG98lsq30WwT6qA7s2oABZjwVdSefq7zoO00zu7BF1kjaIn42N0fTTzD6zT6CV4mZkIy2N4OuQccACMMo7skZJONafp0kwPPifPZuEMpPLJwV8SMd9AVlrE4yjhh+1/uX8DSreyOd58ZHADUDv7z9Xvp5u5ZnIUM5yQoAAxwA01xzOpOT3BrtLaKQpvP4ADix5D86UAnaO0FhTebwAHFjyH49lVN5pbiVQFMksh3I4014/FXu7Sx5ZPdyeaW6mUKpklc7scaa8fir3dpJ5ZPDTevJx5N02enWy7sl24w7jVYwderjz2c24se7AoA8nHk4WwTrpt2S7cYZhqsYP8Adx93NuLeFXiiigCiiigCiiigCiiigCiiigCiiigCiiigCiiigCiiigCiiigCiiigCiiigEyRBgQwBB0IIyD4g8aqG1/JNs+fLLEbdz8a2PVfyDMZ9amrjRQGN7V8jd3Hk280VwvyZQYZO4by7yMfELVP2rs2a2827t5IRnGZF3oj/iLvRn219KV4yg6HgaA+arW5IAMcjBezBDp6g2QB83FP49sOPSRXHNDun6LnH81a1tnyW2FwS3U9TIf7y3PUt4kL5jH5ymqXtXyP3cWTbTx3C6+ZMOqk8A6ZRj4qtAVe86TwxqSd7e7EKsrE92RjHeCQKqLzzXc6qqmSWQ7scad/xV5DtLHlk8NLBtzo5fPuwGxuRMXXdATejOhBIlXKY11JIxWv+TXyaps2PrJN2S7cYdxwQcerjzwXmeLEcsAAHk38mybOj6yTdku3GHcahAderjzwXmeLEcsAXiiigCiiigCiiigCiiigCiiigCiiigCiiigCiiigEA+d+e78aXRRQHJpDvAdh/AUot5w/PP8K8ooD13wQOf4UuiigCiiigCiiigCkSNw/PKiigF1ynkIGlFFAeyNpXsrYBNFFAKFe0UUAUUUUAUUUUAmQ6V6p0FFFAeOdKRHISue3WiigFxnSvInyM+NFFALooooAoooo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hQSERUUExQUFRQWFxgXFxcVGBUWFxcaFxgVFxcYHBoXGyYeFxkkGRgXHy8gIycpLCwsFR4xNTAqNSYrLCkBCQoKDgwOGg8PGislHyQ1Ly4sNTUsNi0sLC8sLCwyLCwpLy4sLCwuNCwpMiwsLCwsMCwsLCwsLCksLCwuLC0sLP/AABEIAMQBAQMBIgACEQEDEQH/xAAcAAABBQEBAQAAAAAAAAAAAAAAAgQFBgcDAQj/xABOEAACAQMBBAUGCgcHAwEJAAABAgMABBEhBRIxUQYTQWFxByIygZGhI0JScpKxssHR8BQzYmOCosIVQ4OTs9LhRFPxcwgWFyQlNGSUo//EABoBAQADAQEBAAAAAAAAAAAAAAADBAUCBgH/xAA0EQACAQMCAwQIBQUAAAAAAAAAAQIDBBEFIRIxQRNRYYEiMnGRobHB8BQjM9HhBhUkQlL/2gAMAwEAAhEDEQA/ANxooooBJjHIUCMcqVRQCTGOQoEY5UqigE7g5CvQo5CvaKAKKKgekPTa1snRJ3brHBZI40kkdgDjO6inAzpk44UBPUVR5fKYzD4Cwu35Gbqrdf53L/y0wuOmu03/AFcFlCP3kk05/kVB76A0evN0d1ZVNtLajnzr9Ixygto/tSljTOTZ8zHMl/fv3CcxL7IgtAa+IwOymtztSCP9ZLCnznRfrNZBJ0Wt2OXRpDzlkml+25Fejo5ajhbQf5UZ+sUBqI6WWA/6u0/z4f8AdXVOk1m3C5tj4SxH+qssOyYf+zD/AJafhXGTY0B4wQnxjj/20BskN7C3ovG3zWU/Uac5rCZOjlqf+nh9UaD6hXAdGbdTlEaM845JU+y4oDfqKwqNJ4z8FfXyY7OvaRfoyBhT+36WbTjOl4ko5T26faiKGgNmorLLbyqXqfrbS3l74ZniP0ZVI/mqXtfLBbcJ4bqDmWi61PpQF/eBQF7K0nqhnOKh9k9NbK6wILqB2PxQ6h/oNhvdU3QCdwchXnVDOcUuigE7g5CjcHIUqigACiiigCiiigCiiigCiiigCiiigCimW0tuW9vjr54Yd70etkSPPhvEZp3HKGAZSCCMgg5BB4EEcRQCqzjpKM7Zc8rGEfSuLg/0itHrNdsSb217r9m3tV9puW++gFNUbd7et4/TniXuLrn2A5qH8oEPWLBESdx3ctg4zuxnd8cMwODppTfof5L7eS3jmmaRy43t1SI0AyQPRG8dADxHGu4Qc3hEVWtGksyHVx09tF4Oz/MRz72AHvqMl8pcOcJFIx72jX3BmPuq72vQCxj4WsZP7e9J/qE1L29nHGMRoiDkiqo/lAqwrVvmyjLUIrlFmZL0tun/AFdjIRzxO32Yce+j+1NpNwsmHjDP97LWm3d2saM7nCqMk/niarVl05WSZUMe6jHdDFskE6AkYxjPfpU0bHiWUQS1Nroirh9qn/piP8ID7U1LS32qf7g+tYR9ctaZXmaK0j3s+PUancvvzM1a32mOMBPgsZ+zLXFp75fStn//AF5j9hjV42z0oitzunLvx3VxpyyTwprsnpgkzhGQox9HJDAnlwGDXf4DKysnz+5zWzSKTJt+VP1kQX54li+2hpUXSIN/dk/+m6P9ZWtS36YXmxoJf1kMT97RoT7SM1E7PuZLHU/+o/EoP9tR9u+vzkbHtUEe+usV4j+g6t81gT7BVnk6F2h9GNk/9OSVfcG3fdUdd+T6JuEr/wCIsUo+yrfzVG7SouRNHUaL55RCXdjHJ+sRG+coJ9p1FLsJp7bH6NdXEIHBA5kj/wAuXeXHhik7R6MTWyl8s0a6kwsxwBxJhk3sKO3d3j3dtMtnXjyb+92Fd04wSCoOoBwD3e4VWlCUHiSLtOrCosweS8bD8rssDKu0RG0RIX9JiBUqTwMkeuh+Uh05Vq0MwdQykMrAEEEEEEZBBGhBHbXzjtJQdwEAgyLkHUaBm+6r/wCRjaTK9xZliYo1jlhByerDs6ugJ+LvKCB2bxrkkNSooooAooooAooooAoooJoAorl1+vd+fz6q964UB0rld3KxozscKilmPIKCT7hXOa/VAS5CqOLMQoHDjnhxFUjam2LvaKXEdmbeO1+Eg62YPI0xwySFOrYBEByATvE4zjsridSNNZk8H1LJ70S2ElxGL27jSa4ulEhMihxFE43ooUDDzUVCM8ySTmnfQK36m62jbxDFrFNEYlHoxvLCJJo15KGKndGg3zTnohIRZ26MPPjjWKQDBw8IETj6Smk+TFR/Z8chIMly0lxKwwcvK7MdRyXdX+EVk6dKpOpUlN9fqSTwksFtrMLrXau0DyNqvsg3v660+swbW/2i37+NfoWtuPvrZIiu9Nn8+3/xT7BEP6qufQ6HFjbD9zF70B++qH0+lxJD3RzH+aH8K0ro3Du20Q+THGPZGoqzQeMso3izwr2naY48a4Zr2R8kmuZP59ePz4VoJYW5iSfE9hptbZguFCMxCbwZguhbGcDPYM6+qqxcy7JEptzLGkoOPTcENy3z5m9nsJ41ap2dm6uLdD43md9UiQaGRgCC2ugUEZIOoCkildE+iLbajmmvbm5MHWlII0aJNF3T1hwpTg6jAHEHU1HUunT2iy1b2Tq+lLkXwe3vrwmojo5A8UTQMxc28kkIdsZZIz8Gx108wqOWRUhcXARSx4D1nUgAADUkkgADOSQKljNNZKk6coycfIbbRmt4xmcwIG7ZTGu8f4+NQm0OjMbgS2pUH0gFYFGxr5pBwD7vCoXpbcXEt1FbRW9q9y+AUljjmMKMN8CSVm3VbB3yiggD4zZ0dxdBrzZEqXLPA1tK6R3EcIdEjMhCJIFfTAcqMjHpYxgnEUbxRnhci29Pl2fE+ZdC1JLV4TSC1W8GZkUWpOaSTSGausHORl0hm3bW4PKGT7DYqh7PGsvzwPZHGKuvSQb1rKvygF+myr69Cap+zbVt1iRxkc8R2Hdxx4+bw46VmXvrJG9pa9CT8TjfelH84n2RuPvq8eRmPN3et8mK2X6TXDH6hVLu7VjJHpp52Tpp6A58deHGr55GoijXzHtaBRjXhEzf18KoGsajRXITc+Neicd9AdKK8VsjIr2gCiiigCvCK9ooDkYNOP1UdT311rxjQFD2vaJebUaCXdkhtbZH6psFeumkfznHBisca4B4dYT20/6I2qxwmJQF6qadd1QAF+GkddOzKOjeDCq10LgK2tvfxoZpZlla7CAdbIZJN4uMkb7Ruu6Ez6LNjJABlIbhrq4aSxkmgG6VnaW3YRtIhCKAkwRutUB1LLoAiq2cADzF1UlWnN5xFP3NZWPPmTxWEOdhbKjuYzcSFj1532iVmWNG0UqyKQGlAUK5bJ3lbQDSmu3eh9va201xalrKSGNpFeBiq5jVmAeM5SRSdCpGuacTdHrG2MUsrJG6sxMjukZuGYMWMnBZWLNv8MggYwNKYbT2xb7Sv4LATxNbhP0iZQ6nr2Rvg7ca6gEGRh2hVqxaSnUqZg3g+SwluXjYN681rBLIu7JJDG7r8lnRWZdeRJFZ1ZPm52g3/wCbIPoxQL91anWU7H9O8PO+u/dKV/prfISp+URvhlHaLd/5mb/bWr253YSO8L7vwFZH05Ob1V/dRD6Us1aq7cfEmrlrHOfIy7+fC4+f0PCaTn86V4TXhNaODGzgedHLATQ3ROAZHkhBwD5qL1YzpqA5kOP2zzrANm9M9pbIkltVAjbewYnjDDeGAGUducDBGjDHHSvoDodfqkk1uxw5czRg/HRwpfd5lZN/IHAMh+MK6dJOmcNusoRXnuI1OEjilkCvjKq7opCcQSM5AOccKxqifG0emoyj2UXnbCKX0HM5tN+53hPJJM0m8MNvF2VsjGhyvDswB2VYtkQ9bexqfRhjabs9IsI4vUB1x8QvKmOziOqTdbfG6Dv8N8nVnweBZiT66d9H7kR7RXe0E8DRg/txMZVXxKPKf8M1oVY8NHbwMe3mp3WX3syPZ/TEWfSKaW5HwYuLiOQhcsAS8atpqd0Y4fFzjJq+eUbyoWdzbrZ2knXS3EkK5UMFQdajZJYDLHAGBzycY1eeUjyKJtCY3NvIIZ2A6wMCY5CAAG01RsAA6EHA0ByTUdk+SP8AQLqF5p1llXMhSNTuIBlYyWbUkvkjQfqm41nU4uUlFG1WqKnTcn0L27a0kmkk0hmr0GDx+T1npJaklqQWrpI4bInpbcFbY44l4h//AEU58dKruzbsmIEgZLM2cD5b49eoqV6bS/AoOcq+5JD91QuzR8DH8xT7Rn76x739TyPSaX+hnxf0E3l+wkGMZ3SToOJK6/y1o3kWUvb3Tntud3T9iCAD6/dWWX7fDHuRPtSH8K1vyIx42fI3yrqc+zcT+mqRqF96nvPu/CvP0cczXWigPFXFe0UUAUUUUAUUUUAUUUUBnG3Nm3myo7mey6mW1y85glEm/AWO9KYtwgPH6T7hK41wec5s+5igsutV+tjCPOZBj4QtvSu4A0BZmY4HDOKtRFZh056HR2Nu9xayzQQ9bEZrZWzbsjzRiQhGHwfHJ3SBgcAKyr3T1WWYbb5fj/JJGeCXfFnEbmZRLeSkLxAJdskQIx/VwoATp2IzkMxOa90g2pLc2ckdxaM1yu89vNa7jKki5aFlLyCVCCFBO7rrT/yjbRWGS1LndQ9dhjoof4ILk8FO6ZACeZpha7Rz21c0TTadxbKvJ+k37sbYMfUNRnb1uzS2x16kvb+Ue8ZEC7LmMm6AxllhhTewN49p3c57Kiej0biJ+tCiRp7hnCElQzTyEgE6kA6a8qkoL2muy2zGTzlnPtnlrVuLdUksHVndyuJPONij9J/O2rGvfar7ZCf6q1EtWW7XOdtRj97bD2CNq07NS2a2ZW1N+lFCyaQTXhakk1ewZWRrf7Khnx10Ucm7nd31DYzxxnhwr2xs1hjWNBhVzj1ksfeTXYtSS1fVFZyfHN4xnYUWpltO1MsZUNuuMNG44xyLqjjHaGwe/UcCacFqSWrpxTWGcqbi8oUNs7QwM3ce9gcLZd3TuMmfePVTGyWbeke4dJHkbe31VkJ0wF3CSFVVAAweedSSWW0JZzKiIyxoWwMKruyqpaRzveaig7qAYJJbOnCpCItujfILdpUEA94BJx4ZOKip0YRlmKLFa5qzhics5++47M9cy1JLUgtVlIoNii1ILUktSC1dpHLZWens2Ei+c7fRQj+quFumEQclUewAVy6fSZMS/sy+/qwKdMKwb1/nPy+R6vTF/jR8/mQV+fhm8FHuz99bB5Fr+I7NRFkjMnWTsyBlLrmaTGVByNMHXsIrLdj7OW42gI31TO845rHGnm6dhYqD3E1odz0MspAP/l40Yei8I6l1I4ENHg5FR06EpxyiWtdwoy4WafRWb2PSubZrrHeyNPZOQqXTfrYGOirORo6Hsl4541o6sCMjUHUEVFKLi8MswnGpHiie0UUVydhRRRQBRRRQBRSesGcV7vCgPaa7U2alxDJDKMxyoyMO5hg4PYe+u/WjOM6171gzigM5jXatqBbtZJtCNBuxzrNFEzLgqOtSXPn7pwSNDrxprs7yRSOHmknazkkbeFvabrW8S4AC4dfOfiSVwMnQVqBcc69DVDRowoScqSw34nyaU1iSyjOv/hKQCZdo3jKATiMxQ5x3qpNRHRAH9AtsnJMSsSdSSw3s++tP25Lu207fJikPsRjWa9GkxZWw5QQ/6a1YlKUubycwpxh6qSKVM29t5e6aP+WBT91acWrK7Ft7bx7p5f5YXH3VqBatKyXoP2mHqb/MXs+rFFqSWpDPSST2girplbjC7eSKQyKGkiYDfRdXjKjG+i/GUjG8g1yoIByRXW02rFL+rdWI4qD5w7mU+cp7iBXcvUJt/ZEchWbqklkj+KVVjInxkGfjfGX9oY0DGuZcUU3HfwJqShUmoVHw52z+6Jw576Z3u00iwGOXPoxr50jeCjXHfoB2kVDDZ9mVRkjaTrPQWIysWxxwitgY7c4A7cU82ZZtIzpbRrbBSFld4hvb+ARGqhhvndKsWLEAMuN7JxQd+2vRielh/TajL8yqseC3YnZzyGeZpcA7kW6o16tWMpK5+MxIBJGnADQA1Ilqi9jqfhXaTrd+Q7r7qrvIgCIcLpgkMw5hge2nxetK3y6acuZ5rUOzVxNUvVWy8thZakFqQzUgvVhIz2xTNSGekF6QWrtI4bKl0wbeuoV/ZT+aUj7qkWqI22d/aMaj90PYWf76lya83dPNaR7WwWLaHsI7o3tJYtokuQobrY8k4AOUI1PDPVkeOK1CC7zWFX53ut7cmTH0mxWoX/Rhtl2tvdwM5tjHCLqFiW6tnVQZ486qN8+cvDztNOEttcKC4JIrXtnKo+0g9+4tkoWRGR1DIwKsragg8QRR5Or5oJZNmyMWWJRLas2pNuTumMntMb4XwZeAFRsN53002ltRLe6sbpmCqk/VSMx3VEdwjKxYngoYI2TwxmrN3RzDi7ijp9w41OHozWqK529wrqGRlZWGQykMCOYI0NdKyD0YUUUUAV4w0r2igG7QnFe9Ue6u9FANmgPd7T3fhShEfzx8K70UA36k9359X5+tSREHOn5/PurtSJp1RSzsFUDJZiAAOZJ0AoCI6ay7uzrxuVrOfZE9UnZSYt4RyijHsRRTjpv07iurSe1sg9y8qNF1iDECb3msTK+FbQnRN71VFWW1GWNFeCQFVVSVaJxoAPlg+6gKntHoZereyXVu8WTI7pr5w38ggh0K8GI413/tXbEfpQRyeCo3+nIPqq2HbUfb1i/OilHvC499eLtmBtBNFnkXUH2E5ruNSUPVZFUo06m84plWh6e3UbAz2TKB2gSp9pSPfS4/KdCMhopMkjQNG3A51ywq3Kc6jUcx/wAVwngVvSVW+cA311Krmp3kDsaL6EPD5RLVuPXL3sjHjxB3N4Y/Pg6j6ZWjcJ0HzyUJ7jvgaUibo1atqYIv4VCn2rimE3Qy2PBXT5sj/UxIqRXklzSIZadTfJv78iRSSJpOtt5lSRsb5jaOQOMgkMhyDw7MHhrTqeWV13ZZCUPpqiCPrAQQVYjLYwewj2aVUJ+hEZYhDO27jJ6uOQAnUDQA5xr6xXB+ijx6pKU8Y7iD3g4r6rik3mUPidfh7mMOCFZ49n8l5FxgYAwO7GnYANOA7K5yTZH55dvM1So7O8HoTFx+zPv/AOquPfS/0y+XiHPjHE/+kwNXI3tLqmZc9LuOkk/v2FrL0gvVW/8AeSdfTRP4o5oved4V0j6Vk/3aH5kqn3Mq1Zje0H1+BRnpl0v9c+aLCXrmz1FDb47YpR6kb7Lmvf7bj7Sy/OjkHvK4qxG4pPlJe8qztLiPOD9xEC8/+osNdGB0PHdh9E92dasLXY7+I00xjXI4ejns/CqdsucSbQkZTkZkII4EAqo9xqx3D4VjyBPsBNearPNST8We1to8NGEe5L5FVl2wNxjhjkE4yNM/FH7PdW9dLt5v0bZ6kj9JDCVhxEEKL1o14FyUj8HPjXzpbRb5jT5TRr7WUffW79OelEEd7ZzQSrcTxNJDJbQESzNHMF3iFTOGRkU7pxkE1UuHNUpOHPDwWFz3IG4lktGMc8cyhWISUK7xvGCdzz1UgebjIbBB7DUhsvN7JGgid4w6O7MjCECNlfi64ckqAFGT52uACauuzNvwTkiKVGYekmd2RTyaNsOh7mAp/cXaRqXkdUQcWchVHiW0FZ0deuJ0uxnBcWMZ3+RUWmUo1e0UnzzjoVWXZa7NvbaW2+Dhupv0eeBc9WXdHaOZF4I4KYbHEHxNX6qJtm3ub5oZbR44kt362Jp42ZbiQo6A7uQyRKrth8EsWyBgBmnOh/SRrqN1mjEVzA/VTxg5AbAZWU8TG6kMD3njjJu20+KGG90XJLcn6KKKtHIUUUUAUUVWNreUO0hYxozXMw4xWw61l7PPYHcj/jYUBZ6jdtdI7e0XeuJkiB4Bj5zdyqPOc9ygmqNfdI7+503ksoz8WLE05HfKw6tP4VbHyqiP0W3tiZG1lbjLIzSzv/E2XbwGlAWK/wDKJcS6Wdv1a/8Aeu8r61gU77fxlPCqxtK3D4kvp3uTnIEuBED+xAnmZ9TN30xvOlBOQg6sfKcDePgPRHrz4CoWUlmLBmZ+BYtn1EnI9QoCWv8ApKRpGm6g+OwBI8EB09efCmSbZmzpKQP21TJ9RUED84pqUI1YhuWQRjwxnX1Zo3yfSUqvdqT441AoCUXpDJnG6jcyN5cevJ17q7SbfGPPj0+cGHsYCoXfUaKBnkNMeOOFerbnOSxJ7OQ8Afr40BKLc2zamHdPPqwD7U1rslzD2TunIGWVfdI2PdUPvt2YPfqBnl25NC6akHPadD9XAd2KAsCu59Cdj4iJx7lB99emeYdsTeKOp9oc/VVZO6/YAOZGCfDOoHf7OdOQ+6MhmA7mbH14oCXM8gYtuEE8TFOwzgAaqyhToO3lXVdtyr2zjxSCT/T1qEivJc53zjsDBSfE6Ajw4/VXU7RcDJ3CPAr95+qgJE7TUsXkfziqg5ikiGFLHPncfSPb2UpL6NvRkQ+DKfqNR0W1GxkxkeDDPvAomvYyCXU4HHeUMB36Z0oCUNN5oVb0lVvnAH66jQIOzcXwzH9WK6CEH0ZJPVIW+0WFAKfZMP8A21HzRu/ZxXB9kp2NIvhI5+0SK6Mkg4Sn+JUP2QtILyjtib1On9TfVQHG12Qschk3nZyu7lt3hkH4qjJ0Gp5V5th8QSn92/2TXRrqQcYgfmyD+pV+uovpBtA/o7gxyKWG6M7hGpyfRY9gJ9VARHRu1glvLeO6YLbtJiQk7o0BKqW+KGYKpOmAeI419J2Ozbe1j+CjihjAydxVRcDtJGM+JrC/J55P7m7ureSS2YWgdZXeZN2ORAN4BQ36wNoNARg1tA8lGzeH6OSuc7hluDH/AJZk3PdWXfWErqSfHhLp0JIz4eg9vdiW1zgzQwzaeaZI0k07iwOnhSLXopZxsGS1gVhqGEabw8DjI9VRvk9ZhZiFmLG2lmtt49ogleNP5Ao9VWVXGSO0ce7NefSnSm6eXs8E2zWTotV6zPV7bkUAAT2SSN3tBM0YP0JgP4albvaSxxTPx6lWLDhqsYkx7CPbULsqQz7ZkdfRtrNYJCOAlmlEpTPaVRFzy3hW7YJ5IplzooorXIhntTa8NtGZJ5UiQab0jBRnkM8T3DWqfdeU0y6WFs8w7J58wQeK7w6yUeCjxqo/+0LK6y2JyQgExUgkYkzF2jtxjHrql7N8o91HgOVmH7wYb6aY94NAaPe2k91/97cvKp/uIcwW/gVU78o+ex8Kc29qkahI1VFHBVAVR6hpVY2d5Srd9JVeE8yOsT2p53tUVZLPaEcy70UiSDmjBseOOHroAu4mZCEfcY8GwGx6joarFxsCZSTpITxYN558d/8AE1bDSTQFBljYHEgZP2WBUn1nj6vbSCg4KNf2fNA8cfVV9dQRggEcjqPZUbPsGE8F3PmeaPZ6PuoCqCEjUtk82HDwxwrzrGPYQOY1J8BxHjj8amrnoywOVcNjgrjdx35GQT4imF1bSRjWN/Vgj1lcgDxoBtvJjswOw8fYdc14IN75SryBIJ/2j3/VS44g3nNhveB3D8f/ABXknHAJzyHADwOQBQAxKjswNAMY8AMfhSd4n0lOOQwfbjU+GPbXqxsNThj7MeHGvGusaEEHkeHjkZAFALe4Udvq7T3YOtIFqCcsAD2AaY79OJ76VGgOpIY8+I8ByFeOoGi5z2AHHrPYB6qA9fze1u4elnwzr76SqNxbdJ7BqAPrye+hIWGpIJ7xj1DHAeqvXnK8VOvDdwc/UfdQHrT49JSPDB+rX3VzWUE5Y7vJTpjvOeJ9w99LSQZySM8jpjwzjPjXVmwMnhQCiwxnOnby8fCm3UhzkqMdmmp7z2gd3t5UC2BOSuOQGh8Tjt+qupg+SzDu0b7QJ99AedSOwsPBmHuzivF3iw3WOAfOzukeHDJPr091EKM3aNz5QBBPcNeHf7OY63M6xLk8OCqOJPYAOf8AyTQBcThBk+AA4k9gA7TUdMzcd0vM/mRRqN4ktoEUDiT2n7qQHZnXzS8rncjjTU5PBEHaebd3YAANm8n3k+FmOvuN17txgkarCp/u0/qbt8KAnuh+zXt7C1hlx1kcEaNg5AKqARkcccPVTvbW1ktbeWeQ4SJC55nA0A5knAA5kU9qv9PNjy3NjJHDumUNHIiscK5hlSUIT2BtzHrFGBn0O2a8NqolwJpGknlA7JJ3aVl/hLbv8NOdkuWmuj2CVEH8MMRP8zkeqoJensjDcXZ20DcHTqmh3UDd8xO4Ez8flrik2PQnaMsXVXV3FFE7O8yWiMJJOsZndDNIfNGWIyqjQY4V5mjZV6kpSmsZ/fJO5JciPO2xf79paSb0lzOzzSRkEW9tGyxhicECSRIUCqf+5k4rQth7CitIRFCpC5LMWJZ3dtWd2Orux1JP1ACl7K2NDbRiOCJIkHYihc40yceke85NPa9DSpKmsIhbyFFFFSnwabT2RDcp1c8UcqZzuyKrjPPDDQ99UHbvkJsZcmAy2z/u234896SZ9ila0migMD2r5HbuFT1apcKCxHVsUfBA1Kyab2g0DHt07KqFzai3l3ZFaGYHQOXibdzjeDEA73cD6q+q6bX2zIpk3Jo45EPxZFV19jDFAfPNp0wljAAkWXkJTvNxUekCCTjJ1J8Kn7TpxAdJR1bb2Mg9YoHnAHKgEd4xpVs235DrCbJg6y1f9029HnvjkyMdylaoe2fIrtCDJhMV0v7J6qTx3JDu+x6AsdntaO4JFuyPg6sWwBw13R55PqA4613bYsbayASt+8wyD5qHzV8dTr6RxWQ3tvJbuFnjkgkHDrVaNvFSePipqZ2f0xuY8fCdYvKUb/8ANkP/ADUBfG2Gq/qnki7lbeT/AC5N5QPmhaSRMnEJIOaExt9FyVP0xUTY9PkYfCxsneh319mjD1A1M2u1Ypv1civ3A+cPFT5w9YoCPuZ4GPwq9W3ORTH7JPRPqY1xbYC4zGxGdfO88H16H3mpiSoyTZaA5QGM84iY/aF81vWDQEZc7NlXgobvU5x37pwSe6i2RF0JwxGu8SGzntBGcaDX8h6XnTgySjlINxvpxjd/kpEm11xiaJ0HMqJU+kmceLAUAzlgjJ4DOM53tRqQBkeH/PNcFvGuu9qcb28d7OozrxwB/wAGnEdjDIuYmGOcbBl9moHurhcbMkA80q3jlT7NQfaKA5qwXiASVJGG4nzhgg8F788a9i6oEFiNeO8SCNfRwfi/nx4FNz0gy8y3b/Fw99ePKPHPAc/+O+gHTrGAc47tc5OOXjw+/FMFtRxOh7ApwB7NCe+lJajjwPdoB3AcPxr1t4a7wI/aGPePwoAKsODD+IfeMV0t4i+raDuPpe4YX6/Diu3ti2C4wOxfvP4e3kF396sS7zeAA4seQ/OlAeXlysa7x8Ao4k8gPzjwqCaV5JF80vK53I401JJ+Io+tjyycAADi08ksqgKZJnO7HGmpyfir3dpY8snTAG3+TvydLYr10+6924wxGqxKf7uPPZzbt8KA59AfJ8LICafD3bjBI1WJTxjj/qbi3hVzDnhk/n1fnlTmvMUA3ZiefspKscY14evhr407rzFAcMkf+K8Dnv8Az405ooBMeca0qiigCiiigCiiigCiiigCiiigON1ZpKpSRFdDxV1DKfEEYNUjbPkW2fNkxK9s51zA2F9cbZTHgBV9ooDCds+Re+hyYHiulHAfqJPYxKH6QqlbQtpLdgtzFJA3Z1qFAcfJY+afEGvquudxbLIpV1VlOhVgGU+IOhoD5os+kMyYxIWHKTzx7Sd72NUvb9LAf1kZHeh3h9E4I9Wa0vbHkb2fMS0aNbOdc27bi/5ZBjx4KKpG1vIzew5MEkVyvyW+Al9+Yz7VoDjDtKOTRHBPyeDfROD7qJKqu07KW3O7dQSQ66dcmEJ7n1Q+o10t71wPNkOORO+v82o9RFASV7AmQ278IThSmVkY8gVIb34HE4FSuzIJEjxK5diSdSDug8F3sAtj5R4691QuzNp9WSZELuc5kUjOM5ChGxuqOQJydTk1NW+1opDhXG98lsq30WwT6qA7s2oABZjwVdSefq7zoO00zu7BF1kjaIn42N0fTTzD6zT6CV4mZkIy2N4OuQccACMMo7skZJONafp0kwPPifPZuEMpPLJwV8SMd9AVlrE4yjhh+1/uX8DSreyOd58ZHADUDv7z9Xvp5u5ZnIUM5yQoAAxwA01xzOpOT3BrtLaKQpvP4ADix5D86UAnaO0FhTebwAHFjyH49lVN5pbiVQFMksh3I4014/FXu7Sx5ZPdyeaW6mUKpklc7scaa8fir3dpJ5ZPDTevJx5N02enWy7sl24w7jVYwderjz2c24se7AoA8nHk4WwTrpt2S7cYZhqsYP8Adx93NuLeFXiiigCiiigCiiigCiiigCiiigCiiigCiiigCiiigCiiigCiiigCiiigCiiigEyRBgQwBB0IIyD4g8aqG1/JNs+fLLEbdz8a2PVfyDMZ9amrjRQGN7V8jd3Hk280VwvyZQYZO4by7yMfELVP2rs2a2827t5IRnGZF3oj/iLvRn219KV4yg6HgaA+arW5IAMcjBezBDp6g2QB83FP49sOPSRXHNDun6LnH81a1tnyW2FwS3U9TIf7y3PUt4kL5jH5ymqXtXyP3cWTbTx3C6+ZMOqk8A6ZRj4qtAVe86TwxqSd7e7EKsrE92RjHeCQKqLzzXc6qqmSWQ7scad/xV5DtLHlk8NLBtzo5fPuwGxuRMXXdATejOhBIlXKY11JIxWv+TXyaps2PrJN2S7cYdxwQcerjzwXmeLEcsAAHk38mybOj6yTdku3GHcahAderjzwXmeLEcsAXiiigCiiigCiiigCiiigCiiigCiiigCiiigCiiigEA+d+e78aXRRQHJpDvAdh/AUot5w/PP8K8ooD13wQOf4UuiigCiiigCiiigCkSNw/PKiigF1ynkIGlFFAeyNpXsrYBNFFAKFe0UUAUUUUAUUUUAmQ6V6p0FFFAeOdKRHISue3WiigFxnSvInyM+NFFALooooAooooD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495800"/>
            <a:ext cx="27400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http://peeducator.files.wordpress.com/2013/02/teacher-view-socrativ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95249"/>
            <a:ext cx="3971925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tibs.at/sites/tibs.at/files/users/dieter.draxl/Socrative_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4774"/>
            <a:ext cx="3333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243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8705139">
            <a:off x="-1342426" y="989914"/>
            <a:ext cx="6322168" cy="1695631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Different Teaching Resources</a:t>
            </a:r>
            <a:endParaRPr lang="en-US" sz="3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822" y="914400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Cartoons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Videos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		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Animations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Pictures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		Models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US" b="1" dirty="0" smtClean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Websites</a:t>
            </a:r>
          </a:p>
          <a:p>
            <a:pPr algn="ctr"/>
            <a:r>
              <a:rPr lang="en-U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Software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Internet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052" name="Picture 4" descr="https://encrypted-tbn1.gstatic.com/images?q=tbn:ANd9GcRzLxOg2I343bfrEax5YX8gX5FTGpThiGtEf0FJTkM2BCEJVADl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2455718"/>
            <a:ext cx="1143000" cy="114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teacher.infuselearning.com/images/IL_logo3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581014"/>
            <a:ext cx="3312368" cy="89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898" y="3886200"/>
            <a:ext cx="1270493" cy="127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http://www.tibs.at/sites/tibs.at/files/users/dieter.draxl/Socrative_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948" y="3810000"/>
            <a:ext cx="3333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peeducator.files.wordpress.com/2013/02/teacher-view-socrativ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195015"/>
            <a:ext cx="2524125" cy="158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62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How is synchrotron light created?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770" y="381000"/>
            <a:ext cx="1823430" cy="204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6351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621874">
            <a:off x="426367" y="2197992"/>
            <a:ext cx="3538736" cy="792088"/>
          </a:xfrm>
        </p:spPr>
        <p:txBody>
          <a:bodyPr>
            <a:normAutofit fontScale="85000" lnSpcReduction="10000"/>
          </a:bodyPr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/>
              <a:t>Ask students </a:t>
            </a:r>
            <a:r>
              <a:rPr lang="en-US" sz="4000" dirty="0" smtClean="0"/>
              <a:t>what</a:t>
            </a:r>
            <a:r>
              <a:rPr lang="en-US" sz="2400" dirty="0" smtClean="0"/>
              <a:t>?</a:t>
            </a:r>
            <a:endParaRPr lang="he-IL" sz="2400" dirty="0"/>
          </a:p>
        </p:txBody>
      </p:sp>
      <p:sp>
        <p:nvSpPr>
          <p:cNvPr id="6" name="Rectangle 5"/>
          <p:cNvSpPr/>
          <p:nvPr/>
        </p:nvSpPr>
        <p:spPr>
          <a:xfrm>
            <a:off x="2598205" y="4212207"/>
            <a:ext cx="37705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l" rtl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</a:rPr>
              <a:t>Ask students </a:t>
            </a:r>
            <a:r>
              <a:rPr lang="en-US" sz="4000" dirty="0">
                <a:solidFill>
                  <a:prstClr val="black"/>
                </a:solidFill>
              </a:rPr>
              <a:t>how</a:t>
            </a:r>
            <a:r>
              <a:rPr lang="en-US" sz="3200" dirty="0">
                <a:solidFill>
                  <a:prstClr val="black"/>
                </a:solidFill>
              </a:rPr>
              <a:t>?</a:t>
            </a:r>
            <a:endParaRPr lang="he-IL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946171">
            <a:off x="5125645" y="2726430"/>
            <a:ext cx="368564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400" dirty="0"/>
              <a:t>Ask students </a:t>
            </a:r>
            <a:r>
              <a:rPr lang="en-US" sz="3600" dirty="0" smtClean="0"/>
              <a:t>why</a:t>
            </a:r>
            <a:r>
              <a:rPr lang="en-US" sz="2800" dirty="0" smtClean="0"/>
              <a:t>?</a:t>
            </a:r>
            <a:endParaRPr lang="he-IL" sz="2800" dirty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441815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32656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 smtClean="0"/>
              <a:t>Outline</a:t>
            </a:r>
          </a:p>
          <a:p>
            <a:pPr algn="l" rtl="0"/>
            <a:r>
              <a:rPr lang="en-US" dirty="0" smtClean="0"/>
              <a:t>Relevant charged particles</a:t>
            </a:r>
          </a:p>
          <a:p>
            <a:pPr algn="l" rtl="0"/>
            <a:r>
              <a:rPr lang="en-US" dirty="0" smtClean="0"/>
              <a:t>Electron production</a:t>
            </a:r>
          </a:p>
          <a:p>
            <a:pPr algn="l" rtl="0"/>
            <a:r>
              <a:rPr lang="en-US" dirty="0" smtClean="0"/>
              <a:t>How to provide kinetic energy  to electrons</a:t>
            </a:r>
          </a:p>
          <a:p>
            <a:pPr algn="l" rtl="0"/>
            <a:r>
              <a:rPr lang="en-US" dirty="0" smtClean="0"/>
              <a:t>How </a:t>
            </a:r>
            <a:r>
              <a:rPr lang="en-US" dirty="0"/>
              <a:t>to </a:t>
            </a:r>
            <a:r>
              <a:rPr lang="en-US" dirty="0" smtClean="0"/>
              <a:t>confine electrons</a:t>
            </a:r>
          </a:p>
          <a:p>
            <a:pPr algn="l" rtl="0"/>
            <a:r>
              <a:rPr lang="en-US" dirty="0" smtClean="0"/>
              <a:t>Synchrotron radiation</a:t>
            </a:r>
          </a:p>
          <a:p>
            <a:pPr algn="l" rtl="0"/>
            <a:r>
              <a:rPr lang="en-US" dirty="0" smtClean="0"/>
              <a:t>Layout of the experimental area</a:t>
            </a:r>
          </a:p>
          <a:p>
            <a:pPr algn="l" rtl="0"/>
            <a:r>
              <a:rPr lang="en-US" dirty="0" smtClean="0"/>
              <a:t>Applications</a:t>
            </a: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754917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35285"/>
                <a:ext cx="8229600" cy="4525963"/>
              </a:xfrm>
            </p:spPr>
            <p:txBody>
              <a:bodyPr>
                <a:normAutofit fontScale="92500" lnSpcReduction="10000"/>
              </a:bodyPr>
              <a:lstStyle/>
              <a:p>
                <a:pPr algn="l" rtl="0"/>
                <a:r>
                  <a:rPr lang="en-US" dirty="0" smtClean="0"/>
                  <a:t>What are the parameters to be  considered: (choose)</a:t>
                </a:r>
              </a:p>
              <a:p>
                <a:pPr indent="288925" algn="l" rtl="0"/>
                <a:r>
                  <a:rPr lang="en-US" dirty="0" smtClean="0">
                    <a:solidFill>
                      <a:srgbClr val="FF0000"/>
                    </a:solidFill>
                  </a:rPr>
                  <a:t>Electron</a:t>
                </a:r>
              </a:p>
              <a:p>
                <a:pPr indent="288925" algn="l" rtl="0"/>
                <a:r>
                  <a:rPr lang="en-US" dirty="0" smtClean="0">
                    <a:solidFill>
                      <a:srgbClr val="FF0000"/>
                    </a:solidFill>
                  </a:rPr>
                  <a:t>Neutron</a:t>
                </a:r>
              </a:p>
              <a:p>
                <a:pPr indent="288925" algn="l" rtl="0"/>
                <a:r>
                  <a:rPr lang="en-US" dirty="0" smtClean="0">
                    <a:solidFill>
                      <a:srgbClr val="FF0000"/>
                    </a:solidFill>
                  </a:rPr>
                  <a:t>Atom</a:t>
                </a:r>
              </a:p>
              <a:p>
                <a:pPr indent="288925" algn="l" rtl="0"/>
                <a:r>
                  <a:rPr lang="en-US" dirty="0" smtClean="0">
                    <a:solidFill>
                      <a:srgbClr val="FF0000"/>
                    </a:solidFill>
                  </a:rPr>
                  <a:t>Alpha particle</a:t>
                </a:r>
              </a:p>
              <a:p>
                <a:pPr indent="288925" algn="l" rtl="0"/>
                <a:r>
                  <a:rPr lang="en-US" dirty="0" smtClean="0">
                    <a:solidFill>
                      <a:srgbClr val="FF0000"/>
                    </a:solidFill>
                  </a:rPr>
                  <a:t>Neutrino</a:t>
                </a:r>
              </a:p>
              <a:p>
                <a:pPr indent="288925" algn="l" rtl="0"/>
                <a:r>
                  <a:rPr lang="en-US" dirty="0" smtClean="0">
                    <a:solidFill>
                      <a:srgbClr val="FF0000"/>
                    </a:solidFill>
                  </a:rPr>
                  <a:t>Photons</a:t>
                </a:r>
              </a:p>
              <a:p>
                <a:pPr lvl="2" algn="l" rtl="0"/>
                <a:r>
                  <a:rPr lang="en-US" dirty="0" smtClean="0"/>
                  <a:t>Discussion – which particle to be used / light particles emit  stronger radiation (~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)</a:t>
                </a:r>
              </a:p>
              <a:p>
                <a:pPr lvl="2" algn="l" rtl="0"/>
                <a:endParaRPr lang="en-US" dirty="0"/>
              </a:p>
              <a:p>
                <a:pPr lvl="2" algn="l" rtl="0"/>
                <a:r>
                  <a:rPr lang="en-US" dirty="0" smtClean="0"/>
                  <a:t>This gives the possibility to choose the right particle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35285"/>
                <a:ext cx="8229600" cy="4525963"/>
              </a:xfrm>
              <a:blipFill rotWithShape="1">
                <a:blip r:embed="rId3"/>
                <a:stretch>
                  <a:fillRect t="-1615" b="-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US" sz="3200" dirty="0"/>
              <a:t>List of relevant charged </a:t>
            </a:r>
            <a:r>
              <a:rPr lang="en-US" sz="3200" dirty="0" smtClean="0"/>
              <a:t>particles</a:t>
            </a:r>
            <a:endParaRPr lang="he-IL" sz="3200" dirty="0"/>
          </a:p>
        </p:txBody>
      </p:sp>
    </p:spTree>
    <p:extLst>
      <p:ext uri="{BB962C8B-B14F-4D97-AF65-F5344CB8AC3E}">
        <p14:creationId xmlns:p14="http://schemas.microsoft.com/office/powerpoint/2010/main" val="2776102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99592" y="1700808"/>
                <a:ext cx="7499176" cy="2232248"/>
              </a:xfrm>
            </p:spPr>
            <p:txBody>
              <a:bodyPr>
                <a:normAutofit fontScale="92500"/>
              </a:bodyPr>
              <a:lstStyle/>
              <a:p>
                <a:pPr algn="l" rtl="0"/>
                <a:r>
                  <a:rPr lang="en-US" dirty="0" smtClean="0"/>
                  <a:t>Electron charge  =  -1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</a:rPr>
                      <m:t>6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/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−19</m:t>
                        </m:r>
                      </m:sup>
                    </m:sSup>
                  </m:oMath>
                </a14:m>
                <a:r>
                  <a:rPr lang="en-US" dirty="0" smtClean="0"/>
                  <a:t>C</a:t>
                </a:r>
              </a:p>
              <a:p>
                <a:pPr algn="l" rtl="0"/>
                <a:r>
                  <a:rPr lang="en-US" dirty="0" smtClean="0"/>
                  <a:t>Electron mass = 9.11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−31</m:t>
                        </m:r>
                      </m:sup>
                    </m:sSup>
                  </m:oMath>
                </a14:m>
                <a:r>
                  <a:rPr lang="en-US" dirty="0" smtClean="0"/>
                  <a:t>kg ~ 0.511Mev</a:t>
                </a:r>
              </a:p>
              <a:p>
                <a:pPr algn="l" rtl="0"/>
                <a:r>
                  <a:rPr lang="en-US" dirty="0" smtClean="0"/>
                  <a:t>Electron has no inner structure</a:t>
                </a:r>
              </a:p>
              <a:p>
                <a:pPr algn="l" rtl="0"/>
                <a:r>
                  <a:rPr lang="en-US" dirty="0" smtClean="0"/>
                  <a:t>Electron interacts with electric and magnetic fields</a:t>
                </a:r>
              </a:p>
              <a:p>
                <a:pPr algn="l" rtl="0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9592" y="1700808"/>
                <a:ext cx="7499176" cy="2232248"/>
              </a:xfrm>
              <a:blipFill rotWithShape="1">
                <a:blip r:embed="rId3"/>
                <a:stretch>
                  <a:fillRect l="-1707" t="-7104" r="-1707" b="-737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Concepts and definitions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4293096"/>
            <a:ext cx="8315325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202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35038" y="-71438"/>
            <a:ext cx="7772400" cy="698501"/>
          </a:xfrm>
        </p:spPr>
        <p:txBody>
          <a:bodyPr/>
          <a:lstStyle/>
          <a:p>
            <a:r>
              <a:rPr lang="en-US" altLang="he-IL" sz="2400">
                <a:solidFill>
                  <a:schemeClr val="folHlink"/>
                </a:solidFill>
                <a:latin typeface="Comic Sans MS" pitchFamily="66" charset="0"/>
              </a:rPr>
              <a:t>Time Varying Electrical Fields</a:t>
            </a:r>
          </a:p>
        </p:txBody>
      </p:sp>
      <p:sp>
        <p:nvSpPr>
          <p:cNvPr id="11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857250" y="6337300"/>
            <a:ext cx="7010400" cy="457200"/>
          </a:xfrm>
          <a:prstGeom prst="rect">
            <a:avLst/>
          </a:prstGeom>
        </p:spPr>
        <p:txBody>
          <a:bodyPr/>
          <a:lstStyle/>
          <a:p>
            <a:r>
              <a:rPr lang="en-US" altLang="he-IL"/>
              <a:t>Introduction to Accelerators, July 10 and 11, 2007, Elena Wildner</a:t>
            </a:r>
          </a:p>
        </p:txBody>
      </p:sp>
      <p:sp>
        <p:nvSpPr>
          <p:cNvPr id="12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37300"/>
            <a:ext cx="1905000" cy="457200"/>
          </a:xfrm>
          <a:prstGeom prst="rect">
            <a:avLst/>
          </a:prstGeom>
        </p:spPr>
        <p:txBody>
          <a:bodyPr/>
          <a:lstStyle/>
          <a:p>
            <a:fld id="{18DABF9A-F4C8-4CF9-A69D-2FB3927D27F2}" type="slidenum">
              <a:rPr lang="en-US" altLang="he-IL"/>
              <a:pPr/>
              <a:t>27</a:t>
            </a:fld>
            <a:endParaRPr lang="en-US" altLang="he-IL"/>
          </a:p>
        </p:txBody>
      </p:sp>
      <p:sp>
        <p:nvSpPr>
          <p:cNvPr id="393219" name="Rectangle 3"/>
          <p:cNvSpPr>
            <a:spLocks noChangeArrowheads="1"/>
          </p:cNvSpPr>
          <p:nvPr/>
        </p:nvSpPr>
        <p:spPr bwMode="auto">
          <a:xfrm>
            <a:off x="0" y="1254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393220" name="Rectangle 4"/>
          <p:cNvSpPr>
            <a:spLocks noChangeArrowheads="1"/>
          </p:cNvSpPr>
          <p:nvPr/>
        </p:nvSpPr>
        <p:spPr bwMode="auto">
          <a:xfrm>
            <a:off x="0" y="1254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3932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pic>
        <p:nvPicPr>
          <p:cNvPr id="39322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750" y="908720"/>
            <a:ext cx="4132041" cy="239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3224" name="Text Box 8"/>
          <p:cNvSpPr txBox="1">
            <a:spLocks noChangeArrowheads="1"/>
          </p:cNvSpPr>
          <p:nvPr/>
        </p:nvSpPr>
        <p:spPr bwMode="auto">
          <a:xfrm>
            <a:off x="251520" y="1025525"/>
            <a:ext cx="3106737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v-SE" altLang="he-IL" sz="2400" dirty="0"/>
              <a:t>Linear Acceleration </a:t>
            </a:r>
          </a:p>
        </p:txBody>
      </p:sp>
      <p:pic>
        <p:nvPicPr>
          <p:cNvPr id="39322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04744"/>
            <a:ext cx="3508574" cy="2420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3230" name="Text Box 14"/>
          <p:cNvSpPr txBox="1">
            <a:spLocks noChangeArrowheads="1"/>
          </p:cNvSpPr>
          <p:nvPr/>
        </p:nvSpPr>
        <p:spPr bwMode="auto">
          <a:xfrm>
            <a:off x="3358257" y="2636912"/>
            <a:ext cx="3294039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v-SE" altLang="he-IL" sz="2400" dirty="0"/>
              <a:t>Circular accelerator </a:t>
            </a:r>
          </a:p>
        </p:txBody>
      </p:sp>
      <p:sp>
        <p:nvSpPr>
          <p:cNvPr id="393231" name="Rectangle 15"/>
          <p:cNvSpPr>
            <a:spLocks noChangeArrowheads="1"/>
          </p:cNvSpPr>
          <p:nvPr/>
        </p:nvSpPr>
        <p:spPr bwMode="auto">
          <a:xfrm rot="-5400000">
            <a:off x="-2331243" y="3151981"/>
            <a:ext cx="5748338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200">
                <a:solidFill>
                  <a:schemeClr val="tx2"/>
                </a:solidFill>
                <a:latin typeface="Tahoma" pitchFamily="34" charset="0"/>
              </a:defRPr>
            </a:lvl1pPr>
            <a:lvl2pPr>
              <a:defRPr sz="3200">
                <a:solidFill>
                  <a:schemeClr val="tx2"/>
                </a:solidFill>
                <a:latin typeface="Tahoma" pitchFamily="34" charset="0"/>
              </a:defRPr>
            </a:lvl2pPr>
            <a:lvl3pPr>
              <a:defRPr sz="3200">
                <a:solidFill>
                  <a:schemeClr val="tx2"/>
                </a:solidFill>
                <a:latin typeface="Tahoma" pitchFamily="34" charset="0"/>
              </a:defRPr>
            </a:lvl3pPr>
            <a:lvl4pPr>
              <a:defRPr sz="3200">
                <a:solidFill>
                  <a:schemeClr val="tx2"/>
                </a:solidFill>
                <a:latin typeface="Tahoma" pitchFamily="34" charset="0"/>
              </a:defRPr>
            </a:lvl4pPr>
            <a:lvl5pPr>
              <a:defRPr sz="32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altLang="he-IL" sz="1800">
                <a:solidFill>
                  <a:schemeClr val="folHlink"/>
                </a:solidFill>
                <a:latin typeface="Comic Sans MS" pitchFamily="66" charset="0"/>
              </a:rPr>
              <a:t>THE ACCELERATOR CHAIN</a:t>
            </a:r>
          </a:p>
        </p:txBody>
      </p:sp>
    </p:spTree>
    <p:extLst>
      <p:ext uri="{BB962C8B-B14F-4D97-AF65-F5344CB8AC3E}">
        <p14:creationId xmlns:p14="http://schemas.microsoft.com/office/powerpoint/2010/main" val="828530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620688"/>
                <a:ext cx="8229600" cy="4525963"/>
              </a:xfrm>
            </p:spPr>
            <p:txBody>
              <a:bodyPr/>
              <a:lstStyle/>
              <a:p>
                <a:pPr algn="l" rtl="0"/>
                <a:r>
                  <a:rPr lang="en-US" sz="2800" dirty="0" smtClean="0"/>
                  <a:t>The electron is being accelerated by the electric field</a:t>
                </a:r>
                <a:endParaRPr lang="en-US" dirty="0" smtClean="0"/>
              </a:p>
              <a:p>
                <a:pPr marL="1371600" lvl="3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32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3200" i="1">
                            <a:latin typeface="Cambria Math"/>
                          </a:rPr>
                          <m:t>𝑎</m:t>
                        </m:r>
                      </m:e>
                    </m:acc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𝑒</m:t>
                        </m:r>
                        <m:acc>
                          <m:accPr>
                            <m:chr m:val="⃗"/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𝐸</m:t>
                            </m:r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200" dirty="0" smtClean="0"/>
                  <a:t> </a:t>
                </a:r>
              </a:p>
              <a:p>
                <a:pPr marL="473075" lvl="3" indent="-342900" algn="l" rtl="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It is being confined(to circular motion) by various magnetic fields </a:t>
                </a:r>
              </a:p>
              <a:p>
                <a:pPr marL="1044575" lvl="5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𝐹</m:t>
                        </m:r>
                      </m:e>
                    </m:acc>
                  </m:oMath>
                </a14:m>
                <a:r>
                  <a:rPr lang="en-US" sz="2800" dirty="0" smtClean="0"/>
                  <a:t>=e(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US" sz="2800" i="1" smtClean="0">
                        <a:latin typeface="Cambria Math"/>
                        <a:ea typeface="Cambria Math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US" sz="280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/>
                  <a:t>)</a:t>
                </a:r>
              </a:p>
              <a:p>
                <a:pPr marL="473075" lvl="3" indent="-342900" algn="l" rtl="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lvl="3" algn="l" rtl="0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620688"/>
                <a:ext cx="8229600" cy="4525963"/>
              </a:xfrm>
              <a:blipFill rotWithShape="1">
                <a:blip r:embed="rId3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0394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7624" y="1052736"/>
            <a:ext cx="6858000" cy="328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</a:rPr>
              <a:t>Typical </a:t>
            </a:r>
            <a:r>
              <a:rPr lang="en-US" sz="2800" dirty="0">
                <a:solidFill>
                  <a:prstClr val="black"/>
                </a:solidFill>
              </a:rPr>
              <a:t>kinetic </a:t>
            </a:r>
            <a:r>
              <a:rPr lang="en-US" sz="2800" dirty="0" smtClean="0">
                <a:solidFill>
                  <a:prstClr val="black"/>
                </a:solidFill>
              </a:rPr>
              <a:t>energy : Use </a:t>
            </a:r>
            <a:r>
              <a:rPr lang="en-US" sz="2800" dirty="0">
                <a:solidFill>
                  <a:prstClr val="black"/>
                </a:solidFill>
              </a:rPr>
              <a:t>of linear accelerator in order to “push” electrons to high energies.</a:t>
            </a:r>
          </a:p>
          <a:p>
            <a:pPr marL="342900" lvl="0" indent="-342900" algn="l" rtl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Use of  a booster. Why the linear part is not enough?</a:t>
            </a:r>
          </a:p>
          <a:p>
            <a:pPr marL="342900" lvl="0" indent="-342900" algn="l" rtl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Estimate the gain in energy of an electron per cycle.</a:t>
            </a:r>
          </a:p>
        </p:txBody>
      </p:sp>
    </p:spTree>
    <p:extLst>
      <p:ext uri="{BB962C8B-B14F-4D97-AF65-F5344CB8AC3E}">
        <p14:creationId xmlns:p14="http://schemas.microsoft.com/office/powerpoint/2010/main" val="4001811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0" y="0"/>
            <a:ext cx="5869538" cy="4396488"/>
          </a:xfrm>
          <a:prstGeom prst="rect">
            <a:avLst/>
          </a:prstGeom>
        </p:spPr>
      </p:pic>
      <p:pic>
        <p:nvPicPr>
          <p:cNvPr id="7" name="Picture 6" descr="Helios_in_fligh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1000" y="3149600"/>
            <a:ext cx="5653049" cy="3708400"/>
          </a:xfrm>
          <a:prstGeom prst="rect">
            <a:avLst/>
          </a:prstGeom>
        </p:spPr>
      </p:pic>
      <p:pic>
        <p:nvPicPr>
          <p:cNvPr id="8" name="Picture 7" descr="images-3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2049" y="3149600"/>
            <a:ext cx="6598356" cy="42418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2049" y="0"/>
            <a:ext cx="4916995" cy="3683000"/>
          </a:xfrm>
          <a:prstGeom prst="rect">
            <a:avLst/>
          </a:prstGeom>
        </p:spPr>
      </p:pic>
      <p:pic>
        <p:nvPicPr>
          <p:cNvPr id="11" name="Picture 10" descr="Unknown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3800" y="1853863"/>
            <a:ext cx="2599910" cy="2730500"/>
          </a:xfrm>
          <a:prstGeom prst="rect">
            <a:avLst/>
          </a:prstGeom>
        </p:spPr>
      </p:pic>
      <p:pic>
        <p:nvPicPr>
          <p:cNvPr id="12" name="Picture 11" descr="Yoda_Attack_of_the_Clones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1800" y="1168400"/>
            <a:ext cx="2976363" cy="3962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71800" y="476672"/>
            <a:ext cx="35586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dirty="0"/>
              <a:t>Electron production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80" y="1052736"/>
            <a:ext cx="448395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1269">
            <a:off x="5790328" y="1844902"/>
            <a:ext cx="2361890" cy="264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149080"/>
            <a:ext cx="454293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/>
              <a:t>Thermal energy of the emitted electrons ~ 0.05 eV</a:t>
            </a:r>
            <a:r>
              <a:rPr lang="en-US" b="1" dirty="0" smtClean="0"/>
              <a:t> 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2344993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620688"/>
            <a:ext cx="7200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/>
              <a:t>How to provide kinetic energy  to electrons</a:t>
            </a:r>
            <a:endParaRPr lang="he-IL" sz="2400" b="1" dirty="0"/>
          </a:p>
        </p:txBody>
      </p:sp>
      <p:pic>
        <p:nvPicPr>
          <p:cNvPr id="1026" name="Picture 2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36153"/>
            <a:ext cx="4079016" cy="2545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03974"/>
            <a:ext cx="3049541" cy="2024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16016" y="4437112"/>
            <a:ext cx="34563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hlinkClick r:id="rId6"/>
              </a:rPr>
              <a:t>Synchrotron animation</a:t>
            </a:r>
            <a:endParaRPr lang="he-IL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995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464" y="260648"/>
            <a:ext cx="5544616" cy="162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4548" y="3212976"/>
            <a:ext cx="7553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What is the typical energy of the X-rays produced by the circulating electrons?</a:t>
            </a:r>
          </a:p>
          <a:p>
            <a:pPr algn="l" rtl="0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What is the power of the X-rays?</a:t>
            </a:r>
          </a:p>
        </p:txBody>
      </p:sp>
      <p:sp>
        <p:nvSpPr>
          <p:cNvPr id="2" name="Rectangle 1"/>
          <p:cNvSpPr/>
          <p:nvPr/>
        </p:nvSpPr>
        <p:spPr>
          <a:xfrm>
            <a:off x="467544" y="4293096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http://www.sesame.org.jo/sesame/machine-and-beamlines/machine.html</a:t>
            </a:r>
            <a:endParaRPr lang="en-US" dirty="0" smtClean="0"/>
          </a:p>
          <a:p>
            <a:endParaRPr lang="he-IL" dirty="0"/>
          </a:p>
        </p:txBody>
      </p:sp>
      <p:sp>
        <p:nvSpPr>
          <p:cNvPr id="3" name="Rectangle 2"/>
          <p:cNvSpPr/>
          <p:nvPr/>
        </p:nvSpPr>
        <p:spPr>
          <a:xfrm>
            <a:off x="834548" y="2377725"/>
            <a:ext cx="7553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europa.eu/rapid/press-release_MEMO-13-460_en.htm</a:t>
            </a:r>
            <a:endParaRPr lang="en-US" dirty="0" smtClean="0"/>
          </a:p>
          <a:p>
            <a:pPr algn="ctr"/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80871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d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39"/>
            <a:ext cx="7776864" cy="583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598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7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27806"/>
            <a:ext cx="4759126" cy="487363"/>
          </a:xfrm>
          <a:noFill/>
          <a:ln/>
        </p:spPr>
        <p:txBody>
          <a:bodyPr/>
          <a:lstStyle/>
          <a:p>
            <a:pPr marL="990600" lvl="1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n-US" altLang="he-IL" sz="2400" dirty="0">
                <a:solidFill>
                  <a:schemeClr val="folHlink"/>
                </a:solidFill>
                <a:latin typeface="Comic Sans MS" pitchFamily="66" charset="0"/>
              </a:rPr>
              <a:t>The </a:t>
            </a:r>
            <a:r>
              <a:rPr lang="en-US" altLang="he-IL" sz="2400" dirty="0" smtClean="0">
                <a:solidFill>
                  <a:schemeClr val="folHlink"/>
                </a:solidFill>
                <a:latin typeface="Comic Sans MS" pitchFamily="66" charset="0"/>
              </a:rPr>
              <a:t>Synchrotron bunching</a:t>
            </a:r>
            <a:endParaRPr lang="en-US" altLang="he-IL" sz="2400" dirty="0">
              <a:solidFill>
                <a:schemeClr val="folHlink"/>
              </a:solidFill>
              <a:latin typeface="Comic Sans MS" pitchFamily="66" charset="0"/>
            </a:endParaRPr>
          </a:p>
          <a:p>
            <a:pPr marL="990600" lvl="1" indent="-5334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endParaRPr lang="en-US" altLang="he-IL" sz="2400" dirty="0">
              <a:solidFill>
                <a:schemeClr val="folHlink"/>
              </a:solidFill>
              <a:latin typeface="Comic Sans MS" pitchFamily="66" charset="0"/>
            </a:endParaRPr>
          </a:p>
        </p:txBody>
      </p:sp>
      <p:sp>
        <p:nvSpPr>
          <p:cNvPr id="3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857250" y="6337300"/>
            <a:ext cx="7010400" cy="457200"/>
          </a:xfrm>
          <a:prstGeom prst="rect">
            <a:avLst/>
          </a:prstGeom>
        </p:spPr>
        <p:txBody>
          <a:bodyPr/>
          <a:lstStyle/>
          <a:p>
            <a:r>
              <a:rPr lang="en-US" altLang="he-IL"/>
              <a:t>Introduction to Accelerators, July 10 and 11, 2007, Elena Wildner</a:t>
            </a:r>
          </a:p>
        </p:txBody>
      </p:sp>
      <p:sp>
        <p:nvSpPr>
          <p:cNvPr id="3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37300"/>
            <a:ext cx="1905000" cy="457200"/>
          </a:xfrm>
          <a:prstGeom prst="rect">
            <a:avLst/>
          </a:prstGeom>
        </p:spPr>
        <p:txBody>
          <a:bodyPr/>
          <a:lstStyle/>
          <a:p>
            <a:fld id="{D63468FC-920F-4A11-B443-56AC81D80E15}" type="slidenum">
              <a:rPr lang="en-US" altLang="he-IL"/>
              <a:pPr/>
              <a:t>34</a:t>
            </a:fld>
            <a:endParaRPr lang="en-US" altLang="he-IL"/>
          </a:p>
        </p:txBody>
      </p:sp>
      <p:sp>
        <p:nvSpPr>
          <p:cNvPr id="241667" name="Rectangle 3"/>
          <p:cNvSpPr>
            <a:spLocks noChangeArrowheads="1"/>
          </p:cNvSpPr>
          <p:nvPr/>
        </p:nvSpPr>
        <p:spPr bwMode="auto">
          <a:xfrm>
            <a:off x="0" y="1254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668" name="Rectangle 4"/>
          <p:cNvSpPr>
            <a:spLocks noChangeArrowheads="1"/>
          </p:cNvSpPr>
          <p:nvPr/>
        </p:nvSpPr>
        <p:spPr bwMode="auto">
          <a:xfrm>
            <a:off x="0" y="1254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6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pic>
        <p:nvPicPr>
          <p:cNvPr id="241671" name="Picture 7" descr="PS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195263"/>
            <a:ext cx="70961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1672" name="Rectangle 8"/>
          <p:cNvSpPr>
            <a:spLocks noChangeArrowheads="1"/>
          </p:cNvSpPr>
          <p:nvPr/>
        </p:nvSpPr>
        <p:spPr bwMode="auto">
          <a:xfrm>
            <a:off x="755650" y="1181100"/>
            <a:ext cx="4262438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09600" indent="-609600" algn="ctr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990600" indent="-533400" algn="ctr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ctr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752600" indent="-381000" algn="ctr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209800" indent="-381000" algn="ctr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667000" indent="-381000" algn="ctr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3124200" indent="-381000" algn="ctr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581400" indent="-381000" algn="ctr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4038600" indent="-381000" algn="ctr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buClr>
                <a:schemeClr val="tx1"/>
              </a:buClr>
              <a:buSzTx/>
            </a:pPr>
            <a:r>
              <a:rPr lang="en-US" altLang="he-IL" sz="1600" dirty="0">
                <a:latin typeface="Comic Sans MS" pitchFamily="66" charset="0"/>
              </a:rPr>
              <a:t>	Groups of particles are circulating synchronously with the RF field in the accelerating cavities</a:t>
            </a:r>
          </a:p>
        </p:txBody>
      </p:sp>
      <p:sp>
        <p:nvSpPr>
          <p:cNvPr id="241703" name="Oval 39"/>
          <p:cNvSpPr>
            <a:spLocks noChangeArrowheads="1"/>
          </p:cNvSpPr>
          <p:nvPr/>
        </p:nvSpPr>
        <p:spPr bwMode="auto">
          <a:xfrm>
            <a:off x="5443169" y="295275"/>
            <a:ext cx="2963862" cy="708025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704" name="Oval 40"/>
          <p:cNvSpPr>
            <a:spLocks noChangeArrowheads="1"/>
          </p:cNvSpPr>
          <p:nvPr/>
        </p:nvSpPr>
        <p:spPr bwMode="auto">
          <a:xfrm>
            <a:off x="6262319" y="203200"/>
            <a:ext cx="390525" cy="2921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705" name="Oval 41"/>
          <p:cNvSpPr>
            <a:spLocks noChangeArrowheads="1"/>
          </p:cNvSpPr>
          <p:nvPr/>
        </p:nvSpPr>
        <p:spPr bwMode="auto">
          <a:xfrm>
            <a:off x="7065594" y="192088"/>
            <a:ext cx="390525" cy="2921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706" name="Oval 42"/>
          <p:cNvSpPr>
            <a:spLocks noChangeArrowheads="1"/>
          </p:cNvSpPr>
          <p:nvPr/>
        </p:nvSpPr>
        <p:spPr bwMode="auto">
          <a:xfrm>
            <a:off x="7784731" y="276225"/>
            <a:ext cx="390525" cy="2921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707" name="Oval 43"/>
          <p:cNvSpPr>
            <a:spLocks noChangeArrowheads="1"/>
          </p:cNvSpPr>
          <p:nvPr/>
        </p:nvSpPr>
        <p:spPr bwMode="auto">
          <a:xfrm>
            <a:off x="7905381" y="704850"/>
            <a:ext cx="390525" cy="2921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708" name="Oval 44"/>
          <p:cNvSpPr>
            <a:spLocks noChangeArrowheads="1"/>
          </p:cNvSpPr>
          <p:nvPr/>
        </p:nvSpPr>
        <p:spPr bwMode="auto">
          <a:xfrm>
            <a:off x="7260856" y="849313"/>
            <a:ext cx="390525" cy="2921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709" name="Oval 45"/>
          <p:cNvSpPr>
            <a:spLocks noChangeArrowheads="1"/>
          </p:cNvSpPr>
          <p:nvPr/>
        </p:nvSpPr>
        <p:spPr bwMode="auto">
          <a:xfrm>
            <a:off x="6527431" y="874713"/>
            <a:ext cx="390525" cy="2921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710" name="Oval 46"/>
          <p:cNvSpPr>
            <a:spLocks noChangeArrowheads="1"/>
          </p:cNvSpPr>
          <p:nvPr/>
        </p:nvSpPr>
        <p:spPr bwMode="auto">
          <a:xfrm>
            <a:off x="5730506" y="762000"/>
            <a:ext cx="390525" cy="2921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711" name="Oval 47"/>
          <p:cNvSpPr>
            <a:spLocks noChangeArrowheads="1"/>
          </p:cNvSpPr>
          <p:nvPr/>
        </p:nvSpPr>
        <p:spPr bwMode="auto">
          <a:xfrm>
            <a:off x="5509844" y="325438"/>
            <a:ext cx="390525" cy="2921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712" name="Oval 48"/>
          <p:cNvSpPr>
            <a:spLocks noChangeArrowheads="1"/>
          </p:cNvSpPr>
          <p:nvPr/>
        </p:nvSpPr>
        <p:spPr bwMode="auto">
          <a:xfrm>
            <a:off x="5536093" y="2047081"/>
            <a:ext cx="2963863" cy="708025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he-IL"/>
          </a:p>
        </p:txBody>
      </p:sp>
      <p:sp>
        <p:nvSpPr>
          <p:cNvPr id="241713" name="Oval 49"/>
          <p:cNvSpPr>
            <a:spLocks noChangeArrowheads="1"/>
          </p:cNvSpPr>
          <p:nvPr/>
        </p:nvSpPr>
        <p:spPr bwMode="auto">
          <a:xfrm>
            <a:off x="6839431" y="2577306"/>
            <a:ext cx="111125" cy="968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he-IL"/>
          </a:p>
        </p:txBody>
      </p:sp>
      <p:sp>
        <p:nvSpPr>
          <p:cNvPr id="241714" name="Freeform 50"/>
          <p:cNvSpPr>
            <a:spLocks/>
          </p:cNvSpPr>
          <p:nvPr/>
        </p:nvSpPr>
        <p:spPr bwMode="auto">
          <a:xfrm>
            <a:off x="5309081" y="1980406"/>
            <a:ext cx="3048000" cy="857250"/>
          </a:xfrm>
          <a:custGeom>
            <a:avLst/>
            <a:gdLst>
              <a:gd name="T0" fmla="*/ 968 w 1920"/>
              <a:gd name="T1" fmla="*/ 406 h 540"/>
              <a:gd name="T2" fmla="*/ 875 w 1920"/>
              <a:gd name="T3" fmla="*/ 483 h 540"/>
              <a:gd name="T4" fmla="*/ 852 w 1920"/>
              <a:gd name="T5" fmla="*/ 506 h 540"/>
              <a:gd name="T6" fmla="*/ 806 w 1920"/>
              <a:gd name="T7" fmla="*/ 536 h 540"/>
              <a:gd name="T8" fmla="*/ 730 w 1920"/>
              <a:gd name="T9" fmla="*/ 529 h 540"/>
              <a:gd name="T10" fmla="*/ 699 w 1920"/>
              <a:gd name="T11" fmla="*/ 490 h 540"/>
              <a:gd name="T12" fmla="*/ 637 w 1920"/>
              <a:gd name="T13" fmla="*/ 437 h 540"/>
              <a:gd name="T14" fmla="*/ 284 w 1920"/>
              <a:gd name="T15" fmla="*/ 367 h 540"/>
              <a:gd name="T16" fmla="*/ 154 w 1920"/>
              <a:gd name="T17" fmla="*/ 344 h 540"/>
              <a:gd name="T18" fmla="*/ 92 w 1920"/>
              <a:gd name="T19" fmla="*/ 298 h 540"/>
              <a:gd name="T20" fmla="*/ 15 w 1920"/>
              <a:gd name="T21" fmla="*/ 229 h 540"/>
              <a:gd name="T22" fmla="*/ 0 w 1920"/>
              <a:gd name="T23" fmla="*/ 206 h 540"/>
              <a:gd name="T24" fmla="*/ 31 w 1920"/>
              <a:gd name="T25" fmla="*/ 168 h 540"/>
              <a:gd name="T26" fmla="*/ 100 w 1920"/>
              <a:gd name="T27" fmla="*/ 106 h 540"/>
              <a:gd name="T28" fmla="*/ 246 w 1920"/>
              <a:gd name="T29" fmla="*/ 137 h 540"/>
              <a:gd name="T30" fmla="*/ 338 w 1920"/>
              <a:gd name="T31" fmla="*/ 175 h 540"/>
              <a:gd name="T32" fmla="*/ 376 w 1920"/>
              <a:gd name="T33" fmla="*/ 168 h 540"/>
              <a:gd name="T34" fmla="*/ 430 w 1920"/>
              <a:gd name="T35" fmla="*/ 114 h 540"/>
              <a:gd name="T36" fmla="*/ 499 w 1920"/>
              <a:gd name="T37" fmla="*/ 45 h 540"/>
              <a:gd name="T38" fmla="*/ 683 w 1920"/>
              <a:gd name="T39" fmla="*/ 68 h 540"/>
              <a:gd name="T40" fmla="*/ 845 w 1920"/>
              <a:gd name="T41" fmla="*/ 114 h 540"/>
              <a:gd name="T42" fmla="*/ 998 w 1920"/>
              <a:gd name="T43" fmla="*/ 83 h 540"/>
              <a:gd name="T44" fmla="*/ 1037 w 1920"/>
              <a:gd name="T45" fmla="*/ 53 h 540"/>
              <a:gd name="T46" fmla="*/ 1091 w 1920"/>
              <a:gd name="T47" fmla="*/ 6 h 540"/>
              <a:gd name="T48" fmla="*/ 1236 w 1920"/>
              <a:gd name="T49" fmla="*/ 22 h 540"/>
              <a:gd name="T50" fmla="*/ 1306 w 1920"/>
              <a:gd name="T51" fmla="*/ 68 h 540"/>
              <a:gd name="T52" fmla="*/ 1359 w 1920"/>
              <a:gd name="T53" fmla="*/ 145 h 540"/>
              <a:gd name="T54" fmla="*/ 1390 w 1920"/>
              <a:gd name="T55" fmla="*/ 152 h 540"/>
              <a:gd name="T56" fmla="*/ 1590 w 1920"/>
              <a:gd name="T57" fmla="*/ 122 h 540"/>
              <a:gd name="T58" fmla="*/ 1667 w 1920"/>
              <a:gd name="T59" fmla="*/ 99 h 540"/>
              <a:gd name="T60" fmla="*/ 1812 w 1920"/>
              <a:gd name="T61" fmla="*/ 106 h 540"/>
              <a:gd name="T62" fmla="*/ 1859 w 1920"/>
              <a:gd name="T63" fmla="*/ 152 h 540"/>
              <a:gd name="T64" fmla="*/ 1897 w 1920"/>
              <a:gd name="T65" fmla="*/ 183 h 540"/>
              <a:gd name="T66" fmla="*/ 1920 w 1920"/>
              <a:gd name="T67" fmla="*/ 206 h 540"/>
              <a:gd name="T68" fmla="*/ 1874 w 1920"/>
              <a:gd name="T69" fmla="*/ 337 h 540"/>
              <a:gd name="T70" fmla="*/ 1866 w 1920"/>
              <a:gd name="T71" fmla="*/ 398 h 540"/>
              <a:gd name="T72" fmla="*/ 1774 w 1920"/>
              <a:gd name="T73" fmla="*/ 483 h 540"/>
              <a:gd name="T74" fmla="*/ 1636 w 1920"/>
              <a:gd name="T75" fmla="*/ 452 h 540"/>
              <a:gd name="T76" fmla="*/ 1528 w 1920"/>
              <a:gd name="T77" fmla="*/ 398 h 540"/>
              <a:gd name="T78" fmla="*/ 1413 w 1920"/>
              <a:gd name="T79" fmla="*/ 421 h 540"/>
              <a:gd name="T80" fmla="*/ 1321 w 1920"/>
              <a:gd name="T81" fmla="*/ 498 h 540"/>
              <a:gd name="T82" fmla="*/ 1259 w 1920"/>
              <a:gd name="T83" fmla="*/ 536 h 540"/>
              <a:gd name="T84" fmla="*/ 1167 w 1920"/>
              <a:gd name="T85" fmla="*/ 513 h 540"/>
              <a:gd name="T86" fmla="*/ 1160 w 1920"/>
              <a:gd name="T87" fmla="*/ 490 h 540"/>
              <a:gd name="T88" fmla="*/ 1144 w 1920"/>
              <a:gd name="T89" fmla="*/ 475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20" h="540">
                <a:moveTo>
                  <a:pt x="968" y="406"/>
                </a:moveTo>
                <a:cubicBezTo>
                  <a:pt x="893" y="419"/>
                  <a:pt x="917" y="433"/>
                  <a:pt x="875" y="483"/>
                </a:cubicBezTo>
                <a:cubicBezTo>
                  <a:pt x="868" y="491"/>
                  <a:pt x="861" y="499"/>
                  <a:pt x="852" y="506"/>
                </a:cubicBezTo>
                <a:cubicBezTo>
                  <a:pt x="837" y="517"/>
                  <a:pt x="806" y="536"/>
                  <a:pt x="806" y="536"/>
                </a:cubicBezTo>
                <a:cubicBezTo>
                  <a:pt x="781" y="534"/>
                  <a:pt x="755" y="535"/>
                  <a:pt x="730" y="529"/>
                </a:cubicBezTo>
                <a:cubicBezTo>
                  <a:pt x="719" y="526"/>
                  <a:pt x="704" y="495"/>
                  <a:pt x="699" y="490"/>
                </a:cubicBezTo>
                <a:cubicBezTo>
                  <a:pt x="668" y="455"/>
                  <a:pt x="668" y="457"/>
                  <a:pt x="637" y="437"/>
                </a:cubicBezTo>
                <a:cubicBezTo>
                  <a:pt x="574" y="336"/>
                  <a:pt x="358" y="369"/>
                  <a:pt x="284" y="367"/>
                </a:cubicBezTo>
                <a:cubicBezTo>
                  <a:pt x="239" y="362"/>
                  <a:pt x="198" y="356"/>
                  <a:pt x="154" y="344"/>
                </a:cubicBezTo>
                <a:cubicBezTo>
                  <a:pt x="125" y="316"/>
                  <a:pt x="144" y="333"/>
                  <a:pt x="92" y="298"/>
                </a:cubicBezTo>
                <a:cubicBezTo>
                  <a:pt x="63" y="279"/>
                  <a:pt x="43" y="249"/>
                  <a:pt x="15" y="229"/>
                </a:cubicBezTo>
                <a:cubicBezTo>
                  <a:pt x="10" y="221"/>
                  <a:pt x="0" y="215"/>
                  <a:pt x="0" y="206"/>
                </a:cubicBezTo>
                <a:cubicBezTo>
                  <a:pt x="0" y="192"/>
                  <a:pt x="23" y="177"/>
                  <a:pt x="31" y="168"/>
                </a:cubicBezTo>
                <a:cubicBezTo>
                  <a:pt x="54" y="140"/>
                  <a:pt x="64" y="119"/>
                  <a:pt x="100" y="106"/>
                </a:cubicBezTo>
                <a:cubicBezTo>
                  <a:pt x="146" y="112"/>
                  <a:pt x="203" y="115"/>
                  <a:pt x="246" y="137"/>
                </a:cubicBezTo>
                <a:cubicBezTo>
                  <a:pt x="282" y="155"/>
                  <a:pt x="299" y="166"/>
                  <a:pt x="338" y="175"/>
                </a:cubicBezTo>
                <a:cubicBezTo>
                  <a:pt x="351" y="173"/>
                  <a:pt x="364" y="173"/>
                  <a:pt x="376" y="168"/>
                </a:cubicBezTo>
                <a:cubicBezTo>
                  <a:pt x="390" y="162"/>
                  <a:pt x="409" y="128"/>
                  <a:pt x="430" y="114"/>
                </a:cubicBezTo>
                <a:cubicBezTo>
                  <a:pt x="448" y="86"/>
                  <a:pt x="468" y="56"/>
                  <a:pt x="499" y="45"/>
                </a:cubicBezTo>
                <a:cubicBezTo>
                  <a:pt x="541" y="3"/>
                  <a:pt x="630" y="50"/>
                  <a:pt x="683" y="68"/>
                </a:cubicBezTo>
                <a:cubicBezTo>
                  <a:pt x="724" y="107"/>
                  <a:pt x="792" y="107"/>
                  <a:pt x="845" y="114"/>
                </a:cubicBezTo>
                <a:cubicBezTo>
                  <a:pt x="918" y="109"/>
                  <a:pt x="947" y="119"/>
                  <a:pt x="998" y="83"/>
                </a:cubicBezTo>
                <a:cubicBezTo>
                  <a:pt x="1032" y="34"/>
                  <a:pt x="994" y="79"/>
                  <a:pt x="1037" y="53"/>
                </a:cubicBezTo>
                <a:cubicBezTo>
                  <a:pt x="1055" y="42"/>
                  <a:pt x="1076" y="21"/>
                  <a:pt x="1091" y="6"/>
                </a:cubicBezTo>
                <a:cubicBezTo>
                  <a:pt x="1140" y="9"/>
                  <a:pt x="1193" y="0"/>
                  <a:pt x="1236" y="22"/>
                </a:cubicBezTo>
                <a:cubicBezTo>
                  <a:pt x="1265" y="37"/>
                  <a:pt x="1275" y="57"/>
                  <a:pt x="1306" y="68"/>
                </a:cubicBezTo>
                <a:cubicBezTo>
                  <a:pt x="1313" y="90"/>
                  <a:pt x="1337" y="134"/>
                  <a:pt x="1359" y="145"/>
                </a:cubicBezTo>
                <a:cubicBezTo>
                  <a:pt x="1368" y="150"/>
                  <a:pt x="1380" y="150"/>
                  <a:pt x="1390" y="152"/>
                </a:cubicBezTo>
                <a:cubicBezTo>
                  <a:pt x="1465" y="147"/>
                  <a:pt x="1520" y="139"/>
                  <a:pt x="1590" y="122"/>
                </a:cubicBezTo>
                <a:cubicBezTo>
                  <a:pt x="1616" y="116"/>
                  <a:pt x="1667" y="99"/>
                  <a:pt x="1667" y="99"/>
                </a:cubicBezTo>
                <a:cubicBezTo>
                  <a:pt x="1715" y="101"/>
                  <a:pt x="1764" y="99"/>
                  <a:pt x="1812" y="106"/>
                </a:cubicBezTo>
                <a:cubicBezTo>
                  <a:pt x="1830" y="108"/>
                  <a:pt x="1850" y="143"/>
                  <a:pt x="1859" y="152"/>
                </a:cubicBezTo>
                <a:cubicBezTo>
                  <a:pt x="1871" y="163"/>
                  <a:pt x="1885" y="172"/>
                  <a:pt x="1897" y="183"/>
                </a:cubicBezTo>
                <a:cubicBezTo>
                  <a:pt x="1905" y="190"/>
                  <a:pt x="1912" y="198"/>
                  <a:pt x="1920" y="206"/>
                </a:cubicBezTo>
                <a:cubicBezTo>
                  <a:pt x="1913" y="270"/>
                  <a:pt x="1906" y="287"/>
                  <a:pt x="1874" y="337"/>
                </a:cubicBezTo>
                <a:cubicBezTo>
                  <a:pt x="1871" y="357"/>
                  <a:pt x="1871" y="378"/>
                  <a:pt x="1866" y="398"/>
                </a:cubicBezTo>
                <a:cubicBezTo>
                  <a:pt x="1856" y="434"/>
                  <a:pt x="1798" y="457"/>
                  <a:pt x="1774" y="483"/>
                </a:cubicBezTo>
                <a:cubicBezTo>
                  <a:pt x="1662" y="473"/>
                  <a:pt x="1708" y="477"/>
                  <a:pt x="1636" y="452"/>
                </a:cubicBezTo>
                <a:cubicBezTo>
                  <a:pt x="1607" y="425"/>
                  <a:pt x="1565" y="411"/>
                  <a:pt x="1528" y="398"/>
                </a:cubicBezTo>
                <a:cubicBezTo>
                  <a:pt x="1490" y="411"/>
                  <a:pt x="1451" y="408"/>
                  <a:pt x="1413" y="421"/>
                </a:cubicBezTo>
                <a:cubicBezTo>
                  <a:pt x="1386" y="450"/>
                  <a:pt x="1354" y="476"/>
                  <a:pt x="1321" y="498"/>
                </a:cubicBezTo>
                <a:cubicBezTo>
                  <a:pt x="1302" y="526"/>
                  <a:pt x="1291" y="527"/>
                  <a:pt x="1259" y="536"/>
                </a:cubicBezTo>
                <a:cubicBezTo>
                  <a:pt x="1233" y="533"/>
                  <a:pt x="1188" y="540"/>
                  <a:pt x="1167" y="513"/>
                </a:cubicBezTo>
                <a:cubicBezTo>
                  <a:pt x="1162" y="507"/>
                  <a:pt x="1164" y="497"/>
                  <a:pt x="1160" y="490"/>
                </a:cubicBezTo>
                <a:cubicBezTo>
                  <a:pt x="1156" y="484"/>
                  <a:pt x="1144" y="475"/>
                  <a:pt x="1144" y="475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he-IL"/>
          </a:p>
        </p:txBody>
      </p:sp>
      <p:sp>
        <p:nvSpPr>
          <p:cNvPr id="241715" name="Rectangle 51"/>
          <p:cNvSpPr>
            <a:spLocks noChangeArrowheads="1"/>
          </p:cNvSpPr>
          <p:nvPr/>
        </p:nvSpPr>
        <p:spPr bwMode="auto">
          <a:xfrm>
            <a:off x="725488" y="2259013"/>
            <a:ext cx="4033837" cy="99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09600" indent="-609600" algn="ctr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990600" indent="-533400" algn="ctr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ctr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752600" indent="-381000" algn="ctr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209800" indent="-381000" algn="ctr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667000" indent="-381000" algn="ctr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3124200" indent="-381000" algn="ctr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581400" indent="-381000" algn="ctr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4038600" indent="-381000" algn="ctr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buClr>
                <a:schemeClr val="tx1"/>
              </a:buClr>
              <a:buSzTx/>
            </a:pPr>
            <a:r>
              <a:rPr lang="en-US" altLang="he-IL" sz="1600" dirty="0">
                <a:latin typeface="Comic Sans MS" pitchFamily="66" charset="0"/>
              </a:rPr>
              <a:t>	Each particle is circulating around an ideal (theoretical) orbit: for this to work out, acceleration and magnet fields must obey stability criteria!!</a:t>
            </a:r>
          </a:p>
        </p:txBody>
      </p:sp>
      <p:pic>
        <p:nvPicPr>
          <p:cNvPr id="241716" name="Picture 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887" y="3408255"/>
            <a:ext cx="2636838" cy="140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1718" name="Rectangle 54"/>
          <p:cNvSpPr>
            <a:spLocks noChangeArrowheads="1"/>
          </p:cNvSpPr>
          <p:nvPr/>
        </p:nvSpPr>
        <p:spPr bwMode="auto">
          <a:xfrm>
            <a:off x="7690331" y="2647156"/>
            <a:ext cx="222250" cy="10001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he-IL"/>
          </a:p>
        </p:txBody>
      </p:sp>
      <p:sp>
        <p:nvSpPr>
          <p:cNvPr id="241719" name="Rectangle 55"/>
          <p:cNvSpPr>
            <a:spLocks noChangeArrowheads="1"/>
          </p:cNvSpPr>
          <p:nvPr/>
        </p:nvSpPr>
        <p:spPr bwMode="auto">
          <a:xfrm>
            <a:off x="7993543" y="2580481"/>
            <a:ext cx="222250" cy="10001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he-IL"/>
          </a:p>
        </p:txBody>
      </p:sp>
      <p:sp>
        <p:nvSpPr>
          <p:cNvPr id="241720" name="Rectangle 56"/>
          <p:cNvSpPr>
            <a:spLocks noChangeArrowheads="1"/>
          </p:cNvSpPr>
          <p:nvPr/>
        </p:nvSpPr>
        <p:spPr bwMode="auto">
          <a:xfrm>
            <a:off x="7334731" y="2694781"/>
            <a:ext cx="222250" cy="10001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he-IL"/>
          </a:p>
        </p:txBody>
      </p:sp>
      <p:sp>
        <p:nvSpPr>
          <p:cNvPr id="241721" name="Rectangle 57"/>
          <p:cNvSpPr>
            <a:spLocks noChangeArrowheads="1"/>
          </p:cNvSpPr>
          <p:nvPr/>
        </p:nvSpPr>
        <p:spPr bwMode="auto">
          <a:xfrm>
            <a:off x="7001356" y="2694781"/>
            <a:ext cx="222250" cy="10001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he-IL"/>
          </a:p>
        </p:txBody>
      </p:sp>
      <p:sp>
        <p:nvSpPr>
          <p:cNvPr id="241722" name="Line 58"/>
          <p:cNvSpPr>
            <a:spLocks noChangeShapeType="1"/>
          </p:cNvSpPr>
          <p:nvPr/>
        </p:nvSpPr>
        <p:spPr bwMode="auto">
          <a:xfrm>
            <a:off x="7099781" y="2775743"/>
            <a:ext cx="263525" cy="81915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he-IL"/>
          </a:p>
        </p:txBody>
      </p:sp>
      <p:sp>
        <p:nvSpPr>
          <p:cNvPr id="241723" name="Text Box 59"/>
          <p:cNvSpPr txBox="1">
            <a:spLocks noChangeArrowheads="1"/>
          </p:cNvSpPr>
          <p:nvPr/>
        </p:nvSpPr>
        <p:spPr bwMode="auto">
          <a:xfrm>
            <a:off x="7376006" y="3102768"/>
            <a:ext cx="7207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v-SE" altLang="he-IL" sz="1200" b="1">
                <a:solidFill>
                  <a:schemeClr val="folHlink"/>
                </a:solidFill>
              </a:rPr>
              <a:t>Magnet</a:t>
            </a:r>
          </a:p>
        </p:txBody>
      </p:sp>
      <p:pic>
        <p:nvPicPr>
          <p:cNvPr id="241724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1"/>
          <a:stretch>
            <a:fillRect/>
          </a:stretch>
        </p:blipFill>
        <p:spPr bwMode="auto">
          <a:xfrm>
            <a:off x="1711913" y="3754438"/>
            <a:ext cx="260985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1725" name="Line 61"/>
          <p:cNvSpPr>
            <a:spLocks noChangeShapeType="1"/>
          </p:cNvSpPr>
          <p:nvPr/>
        </p:nvSpPr>
        <p:spPr bwMode="auto">
          <a:xfrm>
            <a:off x="6973519" y="855663"/>
            <a:ext cx="19050" cy="327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he-IL"/>
          </a:p>
        </p:txBody>
      </p:sp>
      <p:sp>
        <p:nvSpPr>
          <p:cNvPr id="241726" name="Line 62"/>
          <p:cNvSpPr>
            <a:spLocks noChangeShapeType="1"/>
          </p:cNvSpPr>
          <p:nvPr/>
        </p:nvSpPr>
        <p:spPr bwMode="auto">
          <a:xfrm flipH="1">
            <a:off x="6430594" y="849313"/>
            <a:ext cx="36512" cy="2905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he-IL"/>
          </a:p>
        </p:txBody>
      </p:sp>
      <p:sp>
        <p:nvSpPr>
          <p:cNvPr id="241727" name="Text Box 63"/>
          <p:cNvSpPr txBox="1">
            <a:spLocks noChangeArrowheads="1"/>
          </p:cNvSpPr>
          <p:nvPr/>
        </p:nvSpPr>
        <p:spPr bwMode="auto">
          <a:xfrm>
            <a:off x="7235456" y="1231900"/>
            <a:ext cx="7985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v-SE" altLang="he-IL" sz="1400" b="1"/>
              <a:t>RF Gap</a:t>
            </a:r>
          </a:p>
        </p:txBody>
      </p:sp>
      <p:sp>
        <p:nvSpPr>
          <p:cNvPr id="241728" name="Text Box 64"/>
          <p:cNvSpPr txBox="1">
            <a:spLocks noChangeArrowheads="1"/>
          </p:cNvSpPr>
          <p:nvPr/>
        </p:nvSpPr>
        <p:spPr bwMode="auto">
          <a:xfrm>
            <a:off x="6201994" y="1230313"/>
            <a:ext cx="995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v-SE" altLang="he-IL" sz="2000" b="1">
                <a:solidFill>
                  <a:srgbClr val="7F4DFD"/>
                </a:solidFill>
              </a:rPr>
              <a:t>-</a:t>
            </a:r>
            <a:r>
              <a:rPr lang="sv-SE" altLang="he-IL" sz="2000" b="1"/>
              <a:t>  V </a:t>
            </a:r>
            <a:r>
              <a:rPr lang="sv-SE" altLang="he-IL" sz="2000" b="1">
                <a:solidFill>
                  <a:schemeClr val="hlink"/>
                </a:solidFill>
              </a:rPr>
              <a:t>+</a:t>
            </a:r>
          </a:p>
        </p:txBody>
      </p:sp>
      <p:pic>
        <p:nvPicPr>
          <p:cNvPr id="241729" name="Picture 6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669" y="1225550"/>
            <a:ext cx="38735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1732" name="Rectangle 68"/>
          <p:cNvSpPr>
            <a:spLocks noChangeArrowheads="1"/>
          </p:cNvSpPr>
          <p:nvPr/>
        </p:nvSpPr>
        <p:spPr bwMode="auto">
          <a:xfrm rot="-5400000">
            <a:off x="-2365375" y="2593181"/>
            <a:ext cx="5748338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200">
                <a:solidFill>
                  <a:schemeClr val="tx2"/>
                </a:solidFill>
                <a:latin typeface="Tahoma" pitchFamily="34" charset="0"/>
              </a:defRPr>
            </a:lvl1pPr>
            <a:lvl2pPr>
              <a:defRPr sz="3200">
                <a:solidFill>
                  <a:schemeClr val="tx2"/>
                </a:solidFill>
                <a:latin typeface="Tahoma" pitchFamily="34" charset="0"/>
              </a:defRPr>
            </a:lvl2pPr>
            <a:lvl3pPr>
              <a:defRPr sz="3200">
                <a:solidFill>
                  <a:schemeClr val="tx2"/>
                </a:solidFill>
                <a:latin typeface="Tahoma" pitchFamily="34" charset="0"/>
              </a:defRPr>
            </a:lvl3pPr>
            <a:lvl4pPr>
              <a:defRPr sz="3200">
                <a:solidFill>
                  <a:schemeClr val="tx2"/>
                </a:solidFill>
                <a:latin typeface="Tahoma" pitchFamily="34" charset="0"/>
              </a:defRPr>
            </a:lvl4pPr>
            <a:lvl5pPr>
              <a:defRPr sz="32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n-US" altLang="he-IL" sz="1800" dirty="0">
                <a:latin typeface="Comic Sans MS" pitchFamily="66" charset="0"/>
              </a:rPr>
              <a:t>HOW TO KEEP THE BEAM IN PLACE</a:t>
            </a:r>
          </a:p>
        </p:txBody>
      </p:sp>
    </p:spTree>
    <p:extLst>
      <p:ext uri="{BB962C8B-B14F-4D97-AF65-F5344CB8AC3E}">
        <p14:creationId xmlns:p14="http://schemas.microsoft.com/office/powerpoint/2010/main" val="1378726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storage ring. (is the beam gaining energy at that stage?)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Synchrotron radiation</a:t>
            </a:r>
            <a:br>
              <a:rPr lang="en-US" dirty="0"/>
            </a:br>
            <a:endParaRPr lang="he-I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852936"/>
            <a:ext cx="3571875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6534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0"/>
            <a:r>
              <a:rPr lang="en-US" dirty="0" smtClean="0"/>
              <a:t>Important issues not covered by our lessons</a:t>
            </a:r>
          </a:p>
          <a:p>
            <a:pPr lvl="2" algn="l" rtl="0"/>
            <a:r>
              <a:rPr lang="en-US" dirty="0" smtClean="0"/>
              <a:t>The diagnostics</a:t>
            </a:r>
          </a:p>
          <a:p>
            <a:pPr lvl="2" algn="l" rtl="0"/>
            <a:r>
              <a:rPr lang="en-US" dirty="0" smtClean="0"/>
              <a:t>The vacuum system</a:t>
            </a:r>
          </a:p>
          <a:p>
            <a:pPr lvl="2" algn="l" rtl="0"/>
            <a:r>
              <a:rPr lang="en-US" dirty="0" smtClean="0"/>
              <a:t>Beam optics</a:t>
            </a:r>
          </a:p>
          <a:p>
            <a:pPr lvl="2" algn="l" rtl="0"/>
            <a:r>
              <a:rPr lang="en-US" dirty="0" smtClean="0"/>
              <a:t>injectors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237851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Applications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770" y="381000"/>
            <a:ext cx="1823430" cy="204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650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72106" y="914400"/>
            <a:ext cx="232785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Applications</a:t>
            </a:r>
            <a:endParaRPr lang="en-US" sz="4000" dirty="0" smtClean="0">
              <a:solidFill>
                <a:srgbClr val="C0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8434" y="1437620"/>
            <a:ext cx="3729607" cy="2940121"/>
            <a:chOff x="744829" y="1437619"/>
            <a:chExt cx="4972810" cy="2940121"/>
          </a:xfrm>
        </p:grpSpPr>
        <p:sp>
          <p:nvSpPr>
            <p:cNvPr id="5" name="TextBox 4"/>
            <p:cNvSpPr txBox="1"/>
            <p:nvPr/>
          </p:nvSpPr>
          <p:spPr>
            <a:xfrm>
              <a:off x="744829" y="3423633"/>
              <a:ext cx="3103808" cy="95410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002060"/>
                  </a:solidFill>
                </a:rPr>
                <a:t>How do we do it?</a:t>
              </a:r>
            </a:p>
          </p:txBody>
        </p:sp>
        <p:cxnSp>
          <p:nvCxnSpPr>
            <p:cNvPr id="9" name="Straight Arrow Connector 8"/>
            <p:cNvCxnSpPr>
              <a:cxnSpLocks/>
              <a:stCxn id="4" idx="2"/>
              <a:endCxn id="5" idx="0"/>
            </p:cNvCxnSpPr>
            <p:nvPr/>
          </p:nvCxnSpPr>
          <p:spPr>
            <a:xfrm flipH="1">
              <a:off x="2296733" y="1437619"/>
              <a:ext cx="3420906" cy="1986014"/>
            </a:xfrm>
            <a:prstGeom prst="straightConnector1">
              <a:avLst/>
            </a:prstGeom>
            <a:ln w="666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4908040" y="1437620"/>
            <a:ext cx="3120343" cy="2916577"/>
            <a:chOff x="5717638" y="1437620"/>
            <a:chExt cx="4160457" cy="2916577"/>
          </a:xfrm>
        </p:grpSpPr>
        <p:sp>
          <p:nvSpPr>
            <p:cNvPr id="6" name="TextBox 5"/>
            <p:cNvSpPr txBox="1"/>
            <p:nvPr/>
          </p:nvSpPr>
          <p:spPr>
            <a:xfrm>
              <a:off x="5988674" y="3400090"/>
              <a:ext cx="3889421" cy="95410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002060"/>
                  </a:solidFill>
                </a:rPr>
                <a:t>Where can it be applied?</a:t>
              </a:r>
            </a:p>
          </p:txBody>
        </p:sp>
        <p:cxnSp>
          <p:nvCxnSpPr>
            <p:cNvPr id="10" name="Straight Arrow Connector 9"/>
            <p:cNvCxnSpPr>
              <a:cxnSpLocks/>
              <a:stCxn id="4" idx="2"/>
              <a:endCxn id="6" idx="0"/>
            </p:cNvCxnSpPr>
            <p:nvPr/>
          </p:nvCxnSpPr>
          <p:spPr>
            <a:xfrm>
              <a:off x="5717638" y="1437620"/>
              <a:ext cx="2215746" cy="1962470"/>
            </a:xfrm>
            <a:prstGeom prst="straightConnector1">
              <a:avLst/>
            </a:prstGeom>
            <a:ln w="666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881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602685"/>
            <a:ext cx="2327856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How do we do it?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55576" y="1556792"/>
            <a:ext cx="3665139" cy="2574728"/>
            <a:chOff x="744828" y="1556791"/>
            <a:chExt cx="4886852" cy="2574728"/>
          </a:xfrm>
        </p:grpSpPr>
        <p:sp>
          <p:nvSpPr>
            <p:cNvPr id="3" name="TextBox 2"/>
            <p:cNvSpPr txBox="1"/>
            <p:nvPr/>
          </p:nvSpPr>
          <p:spPr>
            <a:xfrm>
              <a:off x="744828" y="3423633"/>
              <a:ext cx="3545059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</a:rPr>
                <a:t>X –Ray absorption spectrum</a:t>
              </a:r>
            </a:p>
          </p:txBody>
        </p:sp>
        <p:cxnSp>
          <p:nvCxnSpPr>
            <p:cNvPr id="6" name="Straight Arrow Connector 5"/>
            <p:cNvCxnSpPr>
              <a:cxnSpLocks/>
              <a:stCxn id="2" idx="2"/>
            </p:cNvCxnSpPr>
            <p:nvPr/>
          </p:nvCxnSpPr>
          <p:spPr>
            <a:xfrm flipH="1">
              <a:off x="2086616" y="1556791"/>
              <a:ext cx="3545064" cy="1849604"/>
            </a:xfrm>
            <a:prstGeom prst="straightConnector1">
              <a:avLst/>
            </a:prstGeom>
            <a:ln w="666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4435087" y="1556792"/>
            <a:ext cx="3167005" cy="4403465"/>
            <a:chOff x="5631680" y="1556792"/>
            <a:chExt cx="4222673" cy="4403465"/>
          </a:xfrm>
        </p:grpSpPr>
        <p:sp>
          <p:nvSpPr>
            <p:cNvPr id="5" name="TextBox 4"/>
            <p:cNvSpPr txBox="1"/>
            <p:nvPr/>
          </p:nvSpPr>
          <p:spPr>
            <a:xfrm>
              <a:off x="5718220" y="5006150"/>
              <a:ext cx="4136133" cy="95410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00B050"/>
                  </a:solidFill>
                </a:rPr>
                <a:t>X-ray fluorescence </a:t>
              </a:r>
            </a:p>
          </p:txBody>
        </p:sp>
        <p:cxnSp>
          <p:nvCxnSpPr>
            <p:cNvPr id="8" name="Straight Arrow Connector 7"/>
            <p:cNvCxnSpPr>
              <a:cxnSpLocks/>
              <a:stCxn id="2" idx="2"/>
            </p:cNvCxnSpPr>
            <p:nvPr/>
          </p:nvCxnSpPr>
          <p:spPr>
            <a:xfrm>
              <a:off x="5631680" y="1556792"/>
              <a:ext cx="2529954" cy="3430258"/>
            </a:xfrm>
            <a:prstGeom prst="straightConnector1">
              <a:avLst/>
            </a:prstGeom>
            <a:ln w="666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4465152" y="1556792"/>
            <a:ext cx="4355320" cy="2388522"/>
            <a:chOff x="5750643" y="1363243"/>
            <a:chExt cx="5807093" cy="2388522"/>
          </a:xfrm>
        </p:grpSpPr>
        <p:sp>
          <p:nvSpPr>
            <p:cNvPr id="4" name="TextBox 3"/>
            <p:cNvSpPr txBox="1"/>
            <p:nvPr/>
          </p:nvSpPr>
          <p:spPr>
            <a:xfrm>
              <a:off x="7946268" y="2551436"/>
              <a:ext cx="3611468" cy="12003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2060"/>
                  </a:solidFill>
                </a:rPr>
                <a:t>Diffraction patterns of high energy X-Rays</a:t>
              </a:r>
            </a:p>
          </p:txBody>
        </p:sp>
        <p:cxnSp>
          <p:nvCxnSpPr>
            <p:cNvPr id="10" name="Straight Arrow Connector 9"/>
            <p:cNvCxnSpPr>
              <a:cxnSpLocks/>
              <a:stCxn id="2" idx="2"/>
              <a:endCxn id="4" idx="0"/>
            </p:cNvCxnSpPr>
            <p:nvPr/>
          </p:nvCxnSpPr>
          <p:spPr>
            <a:xfrm>
              <a:off x="5750643" y="1363243"/>
              <a:ext cx="4001360" cy="1188193"/>
            </a:xfrm>
            <a:prstGeom prst="straightConnector1">
              <a:avLst/>
            </a:prstGeom>
            <a:ln w="666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2221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tom_aurora1_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7844" y="0"/>
            <a:ext cx="9951844" cy="7509674"/>
          </a:xfrm>
          <a:prstGeom prst="rect">
            <a:avLst/>
          </a:prstGeom>
        </p:spPr>
      </p:pic>
      <p:pic>
        <p:nvPicPr>
          <p:cNvPr id="8" name="Picture 7" descr="year-of-ligh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533400"/>
            <a:ext cx="3733800" cy="1911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67744" y="615677"/>
            <a:ext cx="439743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70C0"/>
                </a:solidFill>
              </a:rPr>
              <a:t>Where can it be applied?</a:t>
            </a:r>
          </a:p>
        </p:txBody>
      </p:sp>
      <p:sp>
        <p:nvSpPr>
          <p:cNvPr id="7" name="Rectangle 6"/>
          <p:cNvSpPr/>
          <p:nvPr/>
        </p:nvSpPr>
        <p:spPr>
          <a:xfrm>
            <a:off x="409575" y="1710955"/>
            <a:ext cx="30206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Materials Sciences </a:t>
            </a:r>
          </a:p>
        </p:txBody>
      </p:sp>
      <p:sp>
        <p:nvSpPr>
          <p:cNvPr id="8" name="Rectangle 7"/>
          <p:cNvSpPr/>
          <p:nvPr/>
        </p:nvSpPr>
        <p:spPr>
          <a:xfrm>
            <a:off x="5580112" y="1710955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Crystallography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23289" y="2345688"/>
            <a:ext cx="14478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Biology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65183" y="3083677"/>
            <a:ext cx="17740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3"/>
                </a:solidFill>
              </a:rPr>
              <a:t>Chemistry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58520" y="5139346"/>
            <a:ext cx="12531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Physics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13437" y="3244334"/>
            <a:ext cx="1804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Art History</a:t>
            </a:r>
            <a:endParaRPr lang="en-US" sz="28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10958" y="3893017"/>
            <a:ext cx="2371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92D050"/>
                </a:solidFill>
              </a:rPr>
              <a:t>Geosciences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411091" y="4770014"/>
            <a:ext cx="19445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Archeology </a:t>
            </a:r>
            <a:endParaRPr lang="en-US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112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  <p:bldP spid="14" grpId="0"/>
      <p:bldP spid="16" grpId="0"/>
      <p:bldP spid="1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6118" y="543337"/>
            <a:ext cx="3712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Examples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9626" y="1535239"/>
            <a:ext cx="73949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Material Science -------Looking at residual stresses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202" y="2177769"/>
            <a:ext cx="5274221" cy="405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38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790" y="669946"/>
            <a:ext cx="84180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Ribosome Recycling and Termination of Protein Synthesis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1628800"/>
            <a:ext cx="4680520" cy="460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256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 algn="just"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Indirect </a:t>
            </a:r>
            <a:r>
              <a:rPr lang="en-US" sz="24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Radiation Therapy of Cancer with Synchrotron Radiation at the K-Edges </a:t>
            </a:r>
            <a:r>
              <a:rPr lang="en-US" sz="24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of Heavy </a:t>
            </a:r>
            <a:r>
              <a:rPr lang="en-US" sz="24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Metal Complexes and Target-Nanoparticles</a:t>
            </a:r>
            <a:endParaRPr lang="en-US" sz="2400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544" y="1622496"/>
            <a:ext cx="4528912" cy="483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871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644373"/>
            <a:ext cx="6197963" cy="56166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348" y="633119"/>
            <a:ext cx="2347566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fontAlgn="t">
              <a:lnSpc>
                <a:spcPct val="107000"/>
              </a:lnSpc>
            </a:pPr>
            <a:r>
              <a:rPr lang="en-US" sz="2800" b="1" dirty="0" smtClean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Art History </a:t>
            </a:r>
            <a:endParaRPr lang="en-US" sz="3600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585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84619" y="608645"/>
            <a:ext cx="7200897" cy="1303867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400" dirty="0" smtClean="0"/>
              <a:t>Possible Hands On Activity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>
                <a:solidFill>
                  <a:srgbClr val="FF0000"/>
                </a:solidFill>
              </a:rPr>
              <a:t>Probing </a:t>
            </a:r>
            <a:r>
              <a:rPr lang="en-US" sz="2400" b="1" dirty="0">
                <a:solidFill>
                  <a:srgbClr val="FF0000"/>
                </a:solidFill>
              </a:rPr>
              <a:t>Atomic Crystals: Bragg Diffraction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n-US" sz="2400" dirty="0"/>
          </a:p>
        </p:txBody>
      </p:sp>
      <p:pic>
        <p:nvPicPr>
          <p:cNvPr id="1026" name="Picture 2" descr="http://www.physics.rutgers.edu/ugrad/labs/bragg_files/image002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49" y="2234201"/>
            <a:ext cx="3807619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829996" y="2724679"/>
            <a:ext cx="3472853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OBJECTIVE:  To learn how scientists probe the structure of solids, using a scaled-up version of X-ray Diffraction.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APPARATUS:  Steel ball "crystal", microwave transmitter &amp; receiver, goniometer (angle measuring device),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333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4320480" cy="2193107"/>
          </a:xfrm>
        </p:spPr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8856" cy="562074"/>
          </a:xfrm>
        </p:spPr>
        <p:txBody>
          <a:bodyPr>
            <a:noAutofit/>
          </a:bodyPr>
          <a:lstStyle/>
          <a:p>
            <a:r>
              <a:rPr lang="en-US" sz="2800" dirty="0" smtClean="0"/>
              <a:t>Applications</a:t>
            </a:r>
            <a:endParaRPr lang="he-IL" sz="2800" dirty="0"/>
          </a:p>
        </p:txBody>
      </p:sp>
      <p:grpSp>
        <p:nvGrpSpPr>
          <p:cNvPr id="5" name="Group 4"/>
          <p:cNvGrpSpPr/>
          <p:nvPr/>
        </p:nvGrpSpPr>
        <p:grpSpPr>
          <a:xfrm rot="21025616">
            <a:off x="251520" y="1037743"/>
            <a:ext cx="3960440" cy="1786342"/>
            <a:chOff x="755576" y="2132856"/>
            <a:chExt cx="3960440" cy="1786342"/>
          </a:xfrm>
        </p:grpSpPr>
        <p:sp>
          <p:nvSpPr>
            <p:cNvPr id="4" name="TextBox 3"/>
            <p:cNvSpPr txBox="1"/>
            <p:nvPr/>
          </p:nvSpPr>
          <p:spPr>
            <a:xfrm>
              <a:off x="755576" y="2132856"/>
              <a:ext cx="396044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dirty="0" smtClean="0"/>
                <a:t>Crystalline analysis</a:t>
              </a:r>
              <a:endParaRPr lang="he-IL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2598844"/>
              <a:ext cx="3207338" cy="1320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 rot="1465158">
            <a:off x="5355089" y="1146945"/>
            <a:ext cx="3672408" cy="2023248"/>
            <a:chOff x="4211960" y="1700808"/>
            <a:chExt cx="3960440" cy="2383216"/>
          </a:xfrm>
        </p:grpSpPr>
        <p:sp>
          <p:nvSpPr>
            <p:cNvPr id="6" name="TextBox 5"/>
            <p:cNvSpPr txBox="1"/>
            <p:nvPr/>
          </p:nvSpPr>
          <p:spPr>
            <a:xfrm>
              <a:off x="4211960" y="1700808"/>
              <a:ext cx="3960440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>
                  <a:hlinkClick r:id="rId4" tooltip="EDXRD"/>
                </a:rPr>
                <a:t>Energy Dispersive X-Ray Diffraction</a:t>
              </a:r>
              <a:endParaRPr lang="en-US" dirty="0"/>
            </a:p>
            <a:p>
              <a:endParaRPr lang="he-IL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2542" y="2455249"/>
              <a:ext cx="2362200" cy="162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3289963" y="2915728"/>
            <a:ext cx="2609850" cy="1918323"/>
            <a:chOff x="3267075" y="2348880"/>
            <a:chExt cx="2609850" cy="2088232"/>
          </a:xfrm>
        </p:grpSpPr>
        <p:sp>
          <p:nvSpPr>
            <p:cNvPr id="8" name="TextBox 7"/>
            <p:cNvSpPr txBox="1"/>
            <p:nvPr/>
          </p:nvSpPr>
          <p:spPr>
            <a:xfrm>
              <a:off x="3590309" y="2348880"/>
              <a:ext cx="1845787" cy="64633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>
                  <a:hlinkClick r:id="rId6" tooltip="Tomography"/>
                </a:rPr>
                <a:t>Tomography</a:t>
              </a:r>
              <a:endParaRPr lang="en-US" dirty="0"/>
            </a:p>
            <a:p>
              <a:endParaRPr lang="he-IL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075" y="2650601"/>
              <a:ext cx="2609850" cy="1786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 rot="1384418">
            <a:off x="6225439" y="5468340"/>
            <a:ext cx="247994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dirty="0" smtClean="0">
                <a:hlinkClick r:id="rId8"/>
              </a:rPr>
              <a:t>Material Science</a:t>
            </a:r>
            <a:endParaRPr lang="he-IL" dirty="0"/>
          </a:p>
        </p:txBody>
      </p:sp>
      <p:sp>
        <p:nvSpPr>
          <p:cNvPr id="11" name="Rectangle 10"/>
          <p:cNvSpPr/>
          <p:nvPr/>
        </p:nvSpPr>
        <p:spPr>
          <a:xfrm>
            <a:off x="552964" y="5294453"/>
            <a:ext cx="3544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9"/>
              </a:rPr>
              <a:t>http://www.sesame.org.jo/sesame/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038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5472608"/>
          </a:xfrm>
        </p:spPr>
        <p:txBody>
          <a:bodyPr>
            <a:noAutofit/>
          </a:bodyPr>
          <a:lstStyle/>
          <a:p>
            <a:pPr algn="l" rtl="0"/>
            <a:r>
              <a:rPr lang="en-US" sz="1200" dirty="0"/>
              <a:t>Material Science</a:t>
            </a:r>
          </a:p>
          <a:p>
            <a:pPr algn="l" rtl="0"/>
            <a:r>
              <a:rPr lang="en-US" sz="1200" dirty="0"/>
              <a:t>Medicine</a:t>
            </a:r>
          </a:p>
          <a:p>
            <a:pPr algn="l" rtl="0"/>
            <a:r>
              <a:rPr lang="en-US" sz="1200" dirty="0">
                <a:hlinkClick r:id="rId2" tooltip="Structural analysis"/>
              </a:rPr>
              <a:t>Structural analysis</a:t>
            </a:r>
            <a:r>
              <a:rPr lang="en-US" sz="1200" dirty="0"/>
              <a:t> of </a:t>
            </a:r>
            <a:r>
              <a:rPr lang="en-US" sz="1200" dirty="0">
                <a:hlinkClick r:id="rId3" tooltip="Crystalline"/>
              </a:rPr>
              <a:t>crystalline</a:t>
            </a:r>
            <a:r>
              <a:rPr lang="en-US" sz="1200" dirty="0"/>
              <a:t> and </a:t>
            </a:r>
            <a:r>
              <a:rPr lang="en-US" sz="1200" dirty="0">
                <a:hlinkClick r:id="rId4" tooltip="Amorphous"/>
              </a:rPr>
              <a:t>amorphous</a:t>
            </a:r>
            <a:r>
              <a:rPr lang="en-US" sz="1200" dirty="0"/>
              <a:t> materials</a:t>
            </a:r>
          </a:p>
          <a:p>
            <a:pPr algn="l" rtl="0"/>
            <a:r>
              <a:rPr lang="en-US" sz="1200" dirty="0">
                <a:hlinkClick r:id="rId5" tooltip="EDXRD"/>
              </a:rPr>
              <a:t>Energy Dispersive X-Ray Diffraction</a:t>
            </a:r>
            <a:endParaRPr lang="en-US" sz="1200" dirty="0"/>
          </a:p>
          <a:p>
            <a:pPr algn="l" rtl="0"/>
            <a:r>
              <a:rPr lang="en-US" sz="1200" dirty="0">
                <a:hlinkClick r:id="rId6" tooltip="Powder diffraction"/>
              </a:rPr>
              <a:t>Powder diffraction</a:t>
            </a:r>
            <a:r>
              <a:rPr lang="en-US" sz="1200" dirty="0"/>
              <a:t> analysis</a:t>
            </a:r>
          </a:p>
          <a:p>
            <a:pPr algn="l" rtl="0"/>
            <a:r>
              <a:rPr lang="en-US" sz="1200" dirty="0">
                <a:hlinkClick r:id="rId7" tooltip="X-ray crystallography"/>
              </a:rPr>
              <a:t>X-ray crystallography</a:t>
            </a:r>
            <a:r>
              <a:rPr lang="en-US" sz="1200" dirty="0"/>
              <a:t> of </a:t>
            </a:r>
            <a:r>
              <a:rPr lang="en-US" sz="1200" dirty="0">
                <a:hlinkClick r:id="rId8" tooltip="Protein"/>
              </a:rPr>
              <a:t>proteins</a:t>
            </a:r>
            <a:r>
              <a:rPr lang="en-US" sz="1200" dirty="0"/>
              <a:t> and other macromolecules</a:t>
            </a:r>
          </a:p>
          <a:p>
            <a:pPr algn="l" rtl="0"/>
            <a:r>
              <a:rPr lang="en-US" sz="1200" dirty="0">
                <a:hlinkClick r:id="rId9" tooltip="Magnetic scattering (page does not exist)"/>
              </a:rPr>
              <a:t>Magnetic scattering</a:t>
            </a:r>
            <a:endParaRPr lang="en-US" sz="1200" dirty="0"/>
          </a:p>
          <a:p>
            <a:pPr algn="l" rtl="0"/>
            <a:r>
              <a:rPr lang="en-US" sz="1200" dirty="0">
                <a:hlinkClick r:id="rId10" tooltip="Small angle X-ray scattering (SAXS)"/>
              </a:rPr>
              <a:t>Small angle X-ray scattering</a:t>
            </a:r>
            <a:endParaRPr lang="en-US" sz="1200" dirty="0"/>
          </a:p>
          <a:p>
            <a:pPr algn="l" rtl="0"/>
            <a:r>
              <a:rPr lang="en-US" sz="1200" dirty="0">
                <a:hlinkClick r:id="rId11" tooltip="EXAFS"/>
              </a:rPr>
              <a:t>X-ray absorption spectroscopy</a:t>
            </a:r>
            <a:endParaRPr lang="en-US" sz="1200" dirty="0"/>
          </a:p>
          <a:p>
            <a:pPr algn="l" rtl="0"/>
            <a:r>
              <a:rPr lang="en-US" sz="1200" dirty="0">
                <a:hlinkClick r:id="rId12" tooltip="X-ray scattering techniques"/>
              </a:rPr>
              <a:t>Inelastic X-ray scattering</a:t>
            </a:r>
            <a:endParaRPr lang="en-US" sz="1200" dirty="0"/>
          </a:p>
          <a:p>
            <a:pPr algn="l" rtl="0"/>
            <a:r>
              <a:rPr lang="en-US" sz="1200" dirty="0">
                <a:hlinkClick r:id="rId13" tooltip="Soft X-ray emission spectroscopy"/>
              </a:rPr>
              <a:t>Soft X-ray emission spectroscopy</a:t>
            </a:r>
            <a:endParaRPr lang="en-US" sz="1200" dirty="0"/>
          </a:p>
          <a:p>
            <a:pPr algn="l" rtl="0"/>
            <a:r>
              <a:rPr lang="en-US" sz="1200" dirty="0">
                <a:hlinkClick r:id="rId14" tooltip="Tomography"/>
              </a:rPr>
              <a:t>Tomography</a:t>
            </a:r>
            <a:endParaRPr lang="en-US" sz="1200" dirty="0"/>
          </a:p>
          <a:p>
            <a:pPr algn="l" rtl="0"/>
            <a:r>
              <a:rPr lang="en-US" sz="1200" dirty="0">
                <a:hlinkClick r:id="rId15" tooltip="X-ray imaging"/>
              </a:rPr>
              <a:t>X-ray imaging</a:t>
            </a:r>
            <a:r>
              <a:rPr lang="en-US" sz="1200" dirty="0"/>
              <a:t> in </a:t>
            </a:r>
            <a:r>
              <a:rPr lang="en-US" sz="1200" dirty="0">
                <a:hlinkClick r:id="rId16" tooltip="Phase contrast"/>
              </a:rPr>
              <a:t>phase contrast</a:t>
            </a:r>
            <a:r>
              <a:rPr lang="en-US" sz="1200" dirty="0"/>
              <a:t> mode</a:t>
            </a:r>
          </a:p>
          <a:p>
            <a:pPr algn="l" rtl="0"/>
            <a:r>
              <a:rPr lang="en-US" sz="1200" dirty="0">
                <a:hlinkClick r:id="rId17" tooltip="X-ray standing waves"/>
              </a:rPr>
              <a:t>X-ray standing wave</a:t>
            </a:r>
            <a:r>
              <a:rPr lang="en-US" sz="1200" dirty="0"/>
              <a:t> experiments</a:t>
            </a:r>
          </a:p>
          <a:p>
            <a:pPr algn="l" rtl="0"/>
            <a:r>
              <a:rPr lang="en-US" sz="1200" dirty="0">
                <a:hlinkClick r:id="rId18" tooltip="Photolithography"/>
              </a:rPr>
              <a:t>Photolithography</a:t>
            </a:r>
            <a:r>
              <a:rPr lang="en-US" sz="1200" dirty="0"/>
              <a:t> for </a:t>
            </a:r>
            <a:r>
              <a:rPr lang="en-US" sz="1200" dirty="0">
                <a:hlinkClick r:id="rId19" tooltip="Microelectromechanical systems"/>
              </a:rPr>
              <a:t>MEMS</a:t>
            </a:r>
            <a:r>
              <a:rPr lang="en-US" sz="1200" dirty="0"/>
              <a:t> structures as part of the </a:t>
            </a:r>
            <a:r>
              <a:rPr lang="en-US" sz="1200" dirty="0">
                <a:hlinkClick r:id="rId20" tooltip="LIGA"/>
              </a:rPr>
              <a:t>LIGA</a:t>
            </a:r>
            <a:r>
              <a:rPr lang="en-US" sz="1200" dirty="0"/>
              <a:t> process.</a:t>
            </a:r>
          </a:p>
          <a:p>
            <a:pPr algn="l" rtl="0"/>
            <a:r>
              <a:rPr lang="en-US" sz="1200" dirty="0">
                <a:hlinkClick r:id="rId21" tooltip="High pressure"/>
              </a:rPr>
              <a:t>High pressure</a:t>
            </a:r>
            <a:r>
              <a:rPr lang="en-US" sz="1200" dirty="0"/>
              <a:t> studies</a:t>
            </a:r>
          </a:p>
          <a:p>
            <a:pPr algn="l" rtl="0"/>
            <a:r>
              <a:rPr lang="en-US" sz="1200" dirty="0">
                <a:hlinkClick r:id="rId22" tooltip="Residual stress"/>
              </a:rPr>
              <a:t>residual stress</a:t>
            </a:r>
            <a:r>
              <a:rPr lang="en-US" sz="1200" dirty="0"/>
              <a:t> analysis</a:t>
            </a:r>
          </a:p>
          <a:p>
            <a:pPr algn="l" rtl="0"/>
            <a:r>
              <a:rPr lang="en-US" sz="1200" dirty="0"/>
              <a:t>X-Ray Multiple Diffraction</a:t>
            </a:r>
          </a:p>
          <a:p>
            <a:pPr algn="l" rtl="0"/>
            <a:r>
              <a:rPr lang="en-US" sz="1200" dirty="0">
                <a:hlinkClick r:id="rId23" tooltip="Photoemission spectroscopy"/>
              </a:rPr>
              <a:t>Photoemission spectroscopy</a:t>
            </a:r>
            <a:r>
              <a:rPr lang="en-US" sz="1200" dirty="0"/>
              <a:t> and </a:t>
            </a:r>
            <a:r>
              <a:rPr lang="en-US" sz="1200" dirty="0">
                <a:hlinkClick r:id="rId24" tooltip="Angle resolved photoemission spectroscopy"/>
              </a:rPr>
              <a:t>Angle resolved photoemission spectroscopy</a:t>
            </a:r>
            <a:endParaRPr lang="en-US" sz="1200" dirty="0"/>
          </a:p>
          <a:p>
            <a:pPr algn="l" rtl="0"/>
            <a:r>
              <a:rPr lang="en-US" sz="1200" dirty="0"/>
              <a:t>Some of the advantages of synchrotron light that allow for these practical uses are:</a:t>
            </a:r>
          </a:p>
          <a:p>
            <a:pPr algn="l" rtl="0"/>
            <a:r>
              <a:rPr lang="en-US" sz="1200" dirty="0">
                <a:hlinkClick r:id="rId25" tooltip="High energy X-rays"/>
              </a:rPr>
              <a:t>High energy X-rays</a:t>
            </a:r>
            <a:r>
              <a:rPr lang="en-US" sz="1200" dirty="0"/>
              <a:t>, short wavelength photons which can penetrate matter and interact with atoms.</a:t>
            </a:r>
          </a:p>
          <a:p>
            <a:pPr algn="l" rtl="0"/>
            <a:r>
              <a:rPr lang="en-US" sz="1200" dirty="0"/>
              <a:t>High concentration, </a:t>
            </a:r>
            <a:r>
              <a:rPr lang="en-US" sz="1200" dirty="0" err="1"/>
              <a:t>tunability</a:t>
            </a:r>
            <a:r>
              <a:rPr lang="en-US" sz="1200" dirty="0"/>
              <a:t> and polarization thus ensuring focusing accuracy for even the smallest of targets.</a:t>
            </a:r>
          </a:p>
          <a:p>
            <a:pPr algn="l" rtl="0"/>
            <a:endParaRPr lang="en-US" sz="1200" dirty="0"/>
          </a:p>
          <a:p>
            <a:endParaRPr lang="he-IL" sz="1200" dirty="0"/>
          </a:p>
          <a:p>
            <a:endParaRPr lang="he-IL" sz="1200" dirty="0"/>
          </a:p>
        </p:txBody>
      </p:sp>
    </p:spTree>
    <p:extLst>
      <p:ext uri="{BB962C8B-B14F-4D97-AF65-F5344CB8AC3E}">
        <p14:creationId xmlns:p14="http://schemas.microsoft.com/office/powerpoint/2010/main" val="183635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899592" y="116632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660066"/>
                </a:solidFill>
                <a:effectLst>
                  <a:glow rad="101600">
                    <a:srgbClr val="CCFFCC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Our Plan….</a:t>
            </a:r>
            <a:endParaRPr lang="en-US" sz="9600" dirty="0">
              <a:solidFill>
                <a:srgbClr val="660066"/>
              </a:solidFill>
              <a:effectLst>
                <a:glow rad="101600">
                  <a:srgbClr val="CCFFCC">
                    <a:alpha val="75000"/>
                  </a:srgb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  <a:reflection stA="50000" endPos="75000" dist="12700" dir="5400000" sy="-100000" algn="bl" rotWithShape="0"/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683" y="1916832"/>
            <a:ext cx="6660232" cy="44401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43876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8714" y="3705999"/>
            <a:ext cx="3885286" cy="16002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660066"/>
                </a:solidFill>
                <a:effectLst>
                  <a:glow rad="101600">
                    <a:srgbClr val="CCFFCC">
                      <a:alpha val="75000"/>
                    </a:srgbClr>
                  </a:glow>
                  <a:reflection stA="50000" endPos="75000" dist="12700" dir="5400000" sy="-100000" algn="bl" rotWithShape="0"/>
                </a:effectLst>
              </a:rPr>
              <a:t>THANK YOU!</a:t>
            </a:r>
            <a:endParaRPr lang="fa-IR" b="1" dirty="0">
              <a:solidFill>
                <a:srgbClr val="660066"/>
              </a:solidFill>
              <a:effectLst>
                <a:glow rad="101600">
                  <a:srgbClr val="CCFFCC">
                    <a:alpha val="75000"/>
                  </a:srgbClr>
                </a:glow>
                <a:reflection stA="50000" endPos="75000" dist="127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71884" y="1357298"/>
            <a:ext cx="12858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 smtClean="0">
                <a:solidFill>
                  <a:srgbClr val="FFFFFF"/>
                </a:solidFill>
              </a:rPr>
              <a:t> </a:t>
            </a:r>
            <a:r>
              <a:rPr lang="en-US" sz="2400" dirty="0" smtClean="0">
                <a:solidFill>
                  <a:srgbClr val="FFFFFF"/>
                </a:solidFill>
              </a:rPr>
              <a:t> Grazie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93632" y="714356"/>
            <a:ext cx="1664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Gracias</a:t>
            </a:r>
            <a:endParaRPr lang="fa-IR" sz="2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36121" y="642918"/>
            <a:ext cx="1556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ĎAKUJEME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7615" y="1285860"/>
            <a:ext cx="23562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DIOLCH YN FAWR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18410" y="2945452"/>
            <a:ext cx="810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TACK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94145" y="2143116"/>
            <a:ext cx="1120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dirty="0" smtClean="0">
                <a:solidFill>
                  <a:srgbClr val="FFFFFF"/>
                </a:solidFill>
              </a:rPr>
              <a:t>धन्यवाद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24575" y="642918"/>
            <a:ext cx="105415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3200" b="1" dirty="0" smtClean="0">
                <a:solidFill>
                  <a:srgbClr val="FFFFFF"/>
                </a:solidFill>
              </a:rPr>
              <a:t>شكرا</a:t>
            </a:r>
            <a:endParaRPr lang="fa-IR" sz="3200" b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71168" y="1055027"/>
            <a:ext cx="1022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HVALA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58" y="3429000"/>
            <a:ext cx="30965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 smtClean="0">
                <a:solidFill>
                  <a:srgbClr val="FFFFFF"/>
                </a:solidFill>
              </a:rPr>
              <a:t>ありがとうございました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84204" y="5696634"/>
            <a:ext cx="13160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dirty="0" smtClean="0">
                <a:solidFill>
                  <a:srgbClr val="FFFFFF"/>
                </a:solidFill>
              </a:rPr>
              <a:t>谢谢</a:t>
            </a:r>
            <a:endParaRPr lang="fa-IR" sz="36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5958" y="319752"/>
            <a:ext cx="21467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600" b="1" dirty="0" smtClean="0">
                <a:solidFill>
                  <a:srgbClr val="FFFFFF"/>
                </a:solidFill>
              </a:rPr>
              <a:t>با تشکر از شما</a:t>
            </a:r>
            <a:endParaRPr lang="fa-IR" sz="3600" b="1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53679" y="3786190"/>
            <a:ext cx="8699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400" dirty="0" smtClean="0">
                <a:solidFill>
                  <a:srgbClr val="FFFFFF"/>
                </a:solidFill>
              </a:rPr>
              <a:t>תודה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92923" y="1961839"/>
            <a:ext cx="904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Merci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8047" y="4995272"/>
            <a:ext cx="444773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 smtClean="0">
                <a:solidFill>
                  <a:srgbClr val="FFFFFF"/>
                </a:solidFill>
              </a:rPr>
              <a:t>ขอขอบคุณ</a:t>
            </a:r>
            <a:endParaRPr lang="fa-IR" sz="3200" dirty="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724575" y="1483655"/>
            <a:ext cx="9465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Sipass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72988" y="2604781"/>
            <a:ext cx="22908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teşekkür  ederim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247490" y="4533607"/>
            <a:ext cx="15045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obrigado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52784" y="1912283"/>
            <a:ext cx="1440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z-Cyrl-AZ" sz="2400" dirty="0" smtClean="0">
                <a:solidFill>
                  <a:srgbClr val="FFFFFF"/>
                </a:solidFill>
              </a:rPr>
              <a:t>СПАСИБО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410766" y="2604781"/>
            <a:ext cx="2173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z-Cyrl-AZ" sz="2400" dirty="0" smtClean="0">
                <a:solidFill>
                  <a:srgbClr val="FFFFFF"/>
                </a:solidFill>
              </a:rPr>
              <a:t>БЛАГОДАРЯ ВИ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497437" y="136781"/>
            <a:ext cx="17836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Danke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Sch</a:t>
            </a:r>
            <a:r>
              <a:rPr lang="en-US" cap="all" dirty="0" err="1" smtClean="0">
                <a:solidFill>
                  <a:schemeClr val="bg1"/>
                </a:solidFill>
              </a:rPr>
              <a:t>Ö</a:t>
            </a:r>
            <a:r>
              <a:rPr lang="en-US" sz="2400" dirty="0" err="1" smtClean="0">
                <a:solidFill>
                  <a:schemeClr val="bg1"/>
                </a:solidFill>
              </a:rPr>
              <a:t>n</a:t>
            </a:r>
            <a:endParaRPr lang="fa-IR" sz="24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080833" y="2022122"/>
            <a:ext cx="1673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KÖSZÖNJÜK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14348" y="4071942"/>
            <a:ext cx="1533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DĚKUJEME</a:t>
            </a:r>
            <a:endParaRPr lang="fa-IR" sz="2400" dirty="0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857752" y="1357298"/>
            <a:ext cx="1565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ÞAKKA ÞÉR</a:t>
            </a:r>
            <a:endParaRPr lang="fa-IR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72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primer_whatiss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649412"/>
            <a:ext cx="3632200" cy="4721860"/>
          </a:xfrm>
          <a:prstGeom prst="rect">
            <a:avLst/>
          </a:prstGeom>
        </p:spPr>
      </p:pic>
      <p:pic>
        <p:nvPicPr>
          <p:cNvPr id="11" name="Picture 10" descr="225px-Crab_Nebul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9100" y="1649412"/>
            <a:ext cx="4675188" cy="46751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1000" y="381000"/>
            <a:ext cx="85201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spc="5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innerShdw blurRad="127000" dist="76200" dir="534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stA="50000" endPos="75000" dist="12700" dir="5400000" sy="-100000" algn="bl" rotWithShape="0"/>
                </a:effectLst>
              </a:rPr>
              <a:t>Synchrotron</a:t>
            </a:r>
            <a:r>
              <a:rPr lang="en-US" sz="4800" b="1" spc="5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innerShdw blurRad="2413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stA="50000" endPos="75000" dist="12700" dir="5400000" sy="-100000" algn="bl" rotWithShape="0"/>
                </a:effectLst>
              </a:rPr>
              <a:t> Light</a:t>
            </a:r>
            <a:endParaRPr 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innerShdw blurRad="2413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  <a:reflection stA="50000" endPos="75000" dist="127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572560" cy="63094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Introduce The SESAME in my country</a:t>
            </a:r>
          </a:p>
          <a:p>
            <a:pPr algn="ctr"/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Physics Institutes in Iran</a:t>
            </a:r>
          </a:p>
          <a:p>
            <a:pPr algn="ctr"/>
            <a:endParaRPr lang="en-US" sz="3600" b="1" dirty="0" smtClean="0">
              <a:solidFill>
                <a:schemeClr val="bg2">
                  <a:lumMod val="10000"/>
                </a:schemeClr>
              </a:solidFill>
              <a:latin typeface="Bookplate" pitchFamily="34" charset="0"/>
              <a:cs typeface="Miriam" pitchFamily="2" charset="-79"/>
            </a:endParaRPr>
          </a:p>
          <a:p>
            <a:pPr algn="ctr"/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  <a:latin typeface="Bookplate" pitchFamily="34" charset="0"/>
                <a:cs typeface="Miriam" pitchFamily="2" charset="-79"/>
              </a:rPr>
              <a:t>UIPT 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The </a:t>
            </a:r>
            <a:r>
              <a:rPr lang="en-US" sz="2400" b="1" dirty="0" smtClean="0">
                <a:solidFill>
                  <a:srgbClr val="FF0000"/>
                </a:solidFill>
                <a:latin typeface="Bookplate" pitchFamily="34" charset="0"/>
                <a:cs typeface="Miriam" pitchFamily="2" charset="-79"/>
              </a:rPr>
              <a:t>U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nion of </a:t>
            </a:r>
            <a:r>
              <a:rPr lang="en-US" sz="2400" b="1" dirty="0" smtClean="0">
                <a:solidFill>
                  <a:srgbClr val="FF0000"/>
                </a:solidFill>
                <a:latin typeface="Bookplate" pitchFamily="34" charset="0"/>
                <a:cs typeface="Miriam" pitchFamily="2" charset="-79"/>
              </a:rPr>
              <a:t>I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ranian </a:t>
            </a:r>
            <a:r>
              <a:rPr lang="en-US" sz="2400" b="1" dirty="0" smtClean="0">
                <a:solidFill>
                  <a:srgbClr val="FF0000"/>
                </a:solidFill>
                <a:latin typeface="Bookplate" pitchFamily="34" charset="0"/>
                <a:cs typeface="Miriam" pitchFamily="2" charset="-79"/>
              </a:rPr>
              <a:t>P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hysics </a:t>
            </a:r>
            <a:r>
              <a:rPr lang="en-US" sz="2400" b="1" dirty="0" smtClean="0">
                <a:solidFill>
                  <a:srgbClr val="FF0000"/>
                </a:solidFill>
                <a:latin typeface="Bookplate" pitchFamily="34" charset="0"/>
                <a:cs typeface="Miriam" pitchFamily="2" charset="-79"/>
              </a:rPr>
              <a:t>T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eachers </a:t>
            </a:r>
            <a:r>
              <a:rPr lang="en-US" sz="2400" b="1" dirty="0" smtClean="0">
                <a:solidFill>
                  <a:srgbClr val="FF0000"/>
                </a:solidFill>
                <a:latin typeface="Bookplate" pitchFamily="34" charset="0"/>
                <a:cs typeface="Miriam" pitchFamily="2" charset="-79"/>
              </a:rPr>
              <a:t>S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ociety</a:t>
            </a:r>
          </a:p>
          <a:p>
            <a:pPr algn="ctr"/>
            <a:endParaRPr lang="en-US" sz="2000" b="1" dirty="0" smtClean="0">
              <a:solidFill>
                <a:schemeClr val="bg1"/>
              </a:solidFill>
              <a:latin typeface="Bookplate" pitchFamily="34" charset="0"/>
              <a:cs typeface="Miriam" pitchFamily="2" charset="-79"/>
            </a:endParaRPr>
          </a:p>
          <a:p>
            <a:pPr algn="ctr"/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  <a:latin typeface="Bookplate" pitchFamily="34" charset="0"/>
                <a:cs typeface="Miriam" pitchFamily="2" charset="-79"/>
              </a:rPr>
              <a:t>IPM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Bookplate" pitchFamily="34" charset="0"/>
                <a:cs typeface="Miriam" pitchFamily="2" charset="-79"/>
              </a:rPr>
              <a:t>I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nstitute of  </a:t>
            </a:r>
            <a:r>
              <a:rPr lang="en-US" sz="2400" b="1" dirty="0" smtClean="0">
                <a:solidFill>
                  <a:srgbClr val="FF0000"/>
                </a:solidFill>
                <a:latin typeface="Bookplate" pitchFamily="34" charset="0"/>
                <a:cs typeface="Miriam" pitchFamily="2" charset="-79"/>
              </a:rPr>
              <a:t>P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hysic and </a:t>
            </a:r>
            <a:r>
              <a:rPr lang="en-US" sz="2400" b="1" dirty="0" smtClean="0">
                <a:solidFill>
                  <a:srgbClr val="FF0000"/>
                </a:solidFill>
                <a:latin typeface="Bookplate" pitchFamily="34" charset="0"/>
                <a:cs typeface="Miriam" pitchFamily="2" charset="-79"/>
              </a:rPr>
              <a:t>M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athematic</a:t>
            </a:r>
          </a:p>
          <a:p>
            <a:pPr algn="ctr"/>
            <a:endParaRPr lang="en-US" sz="2400" b="1" dirty="0" smtClean="0">
              <a:solidFill>
                <a:schemeClr val="bg1"/>
              </a:solidFill>
              <a:latin typeface="Bookplate" pitchFamily="34" charset="0"/>
              <a:cs typeface="Miriam" pitchFamily="2" charset="-79"/>
            </a:endParaRPr>
          </a:p>
          <a:p>
            <a:pPr algn="ctr"/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  <a:latin typeface="Bookplate" pitchFamily="34" charset="0"/>
                <a:cs typeface="Miriam" pitchFamily="2" charset="-79"/>
              </a:rPr>
              <a:t>PSI</a:t>
            </a:r>
            <a:endParaRPr lang="en-US" sz="2400" b="1" dirty="0" smtClean="0">
              <a:solidFill>
                <a:schemeClr val="bg2">
                  <a:lumMod val="10000"/>
                </a:schemeClr>
              </a:solidFill>
              <a:latin typeface="Bookplate" pitchFamily="34" charset="0"/>
              <a:cs typeface="Miriam" pitchFamily="2" charset="-79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Bookplate" pitchFamily="34" charset="0"/>
                <a:cs typeface="Miriam" pitchFamily="2" charset="-79"/>
              </a:rPr>
              <a:t>P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hysics </a:t>
            </a:r>
            <a:r>
              <a:rPr lang="en-US" sz="2400" b="1" dirty="0" smtClean="0">
                <a:solidFill>
                  <a:srgbClr val="FF0000"/>
                </a:solidFill>
                <a:latin typeface="Bookplate" pitchFamily="34" charset="0"/>
                <a:cs typeface="Miriam" pitchFamily="2" charset="-79"/>
              </a:rPr>
              <a:t>S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ociety of </a:t>
            </a:r>
            <a:r>
              <a:rPr lang="en-US" sz="2400" b="1" dirty="0" smtClean="0">
                <a:solidFill>
                  <a:srgbClr val="FF0000"/>
                </a:solidFill>
                <a:latin typeface="Bookplate" pitchFamily="34" charset="0"/>
                <a:cs typeface="Miriam" pitchFamily="2" charset="-79"/>
              </a:rPr>
              <a:t>I</a:t>
            </a:r>
            <a:r>
              <a:rPr lang="en-US" sz="2400" b="1" dirty="0" smtClean="0">
                <a:solidFill>
                  <a:schemeClr val="bg1"/>
                </a:solidFill>
                <a:latin typeface="Bookplate" pitchFamily="34" charset="0"/>
                <a:cs typeface="Miriam" pitchFamily="2" charset="-79"/>
              </a:rPr>
              <a:t>ran</a:t>
            </a:r>
            <a:endParaRPr lang="en-US" sz="3600" b="1" dirty="0" smtClean="0">
              <a:solidFill>
                <a:schemeClr val="bg1"/>
              </a:solidFill>
              <a:latin typeface="Bookplate" pitchFamily="34" charset="0"/>
              <a:cs typeface="Miriam" pitchFamily="2" charset="-79"/>
            </a:endParaRPr>
          </a:p>
          <a:p>
            <a:pPr algn="ctr"/>
            <a:endParaRPr lang="en-US" sz="2800" b="1" dirty="0" smtClean="0">
              <a:solidFill>
                <a:schemeClr val="bg1"/>
              </a:solidFill>
              <a:latin typeface="Bookplate" pitchFamily="34" charset="0"/>
              <a:cs typeface="Miriam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34081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500034" y="785794"/>
            <a:ext cx="7929618" cy="5357850"/>
            <a:chOff x="500034" y="714356"/>
            <a:chExt cx="7929618" cy="5357850"/>
          </a:xfrm>
        </p:grpSpPr>
        <p:sp>
          <p:nvSpPr>
            <p:cNvPr id="2" name="TextBox 1"/>
            <p:cNvSpPr txBox="1"/>
            <p:nvPr/>
          </p:nvSpPr>
          <p:spPr>
            <a:xfrm>
              <a:off x="1785918" y="714356"/>
              <a:ext cx="1500198" cy="830997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rgbClr val="FF0000"/>
                  </a:solidFill>
                </a:rPr>
                <a:t>IPM</a:t>
              </a:r>
              <a:endParaRPr lang="fa-IR" sz="4800" b="1" dirty="0">
                <a:solidFill>
                  <a:srgbClr val="FF0000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286380" y="740615"/>
              <a:ext cx="1643074" cy="830997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rgbClr val="FF0000"/>
                  </a:solidFill>
                </a:rPr>
                <a:t>CERN</a:t>
              </a:r>
              <a:endParaRPr lang="fa-IR" sz="4800" b="1" dirty="0">
                <a:solidFill>
                  <a:srgbClr val="FF0000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00034" y="3098069"/>
              <a:ext cx="1500198" cy="830997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rgbClr val="FF0000"/>
                  </a:solidFill>
                </a:rPr>
                <a:t>PSI</a:t>
              </a:r>
              <a:endParaRPr lang="fa-IR" sz="4800" b="1" dirty="0">
                <a:solidFill>
                  <a:srgbClr val="FF00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929454" y="3169507"/>
              <a:ext cx="1500198" cy="830997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rgbClr val="FF0000"/>
                  </a:solidFill>
                </a:rPr>
                <a:t>UIPT</a:t>
              </a:r>
              <a:endParaRPr lang="fa-IR" sz="4800" b="1" dirty="0">
                <a:solidFill>
                  <a:srgbClr val="FF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71802" y="5241209"/>
              <a:ext cx="2571768" cy="830997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rgbClr val="FF0000"/>
                  </a:solidFill>
                </a:rPr>
                <a:t>SESAME</a:t>
              </a:r>
              <a:endParaRPr lang="fa-IR" sz="4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Elbow Connector 7"/>
            <p:cNvCxnSpPr/>
            <p:nvPr/>
          </p:nvCxnSpPr>
          <p:spPr>
            <a:xfrm rot="5400000" flipH="1" flipV="1">
              <a:off x="3058673" y="2656312"/>
              <a:ext cx="3455283" cy="1714512"/>
            </a:xfrm>
            <a:prstGeom prst="bentConnector3">
              <a:avLst>
                <a:gd name="adj1" fmla="val 55135"/>
              </a:avLst>
            </a:prstGeom>
            <a:ln w="7620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Elbow Connector 8"/>
            <p:cNvCxnSpPr/>
            <p:nvPr/>
          </p:nvCxnSpPr>
          <p:spPr>
            <a:xfrm rot="5400000" flipH="1" flipV="1">
              <a:off x="3545609" y="2669441"/>
              <a:ext cx="3481542" cy="1714512"/>
            </a:xfrm>
            <a:prstGeom prst="bentConnector3">
              <a:avLst>
                <a:gd name="adj1" fmla="val 50000"/>
              </a:avLst>
            </a:prstGeom>
            <a:ln w="7620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3428992" y="1141396"/>
              <a:ext cx="1728000" cy="1588"/>
            </a:xfrm>
            <a:prstGeom prst="straightConnector1">
              <a:avLst/>
            </a:prstGeom>
            <a:ln w="3810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6200000" flipH="1">
              <a:off x="6844887" y="1844234"/>
              <a:ext cx="1312143" cy="7143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16200000" flipH="1">
              <a:off x="1456078" y="2813409"/>
              <a:ext cx="3302887" cy="107157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3071802" y="1697750"/>
              <a:ext cx="3571902" cy="173125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 flipH="1" flipV="1">
              <a:off x="1157197" y="1969282"/>
              <a:ext cx="1400320" cy="857257"/>
            </a:xfrm>
            <a:prstGeom prst="straightConnector1">
              <a:avLst/>
            </a:prstGeom>
            <a:ln w="5715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2285986" y="3754142"/>
              <a:ext cx="4357719" cy="3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04415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1053152" y="428604"/>
            <a:ext cx="7233624" cy="5380218"/>
            <a:chOff x="1053152" y="428604"/>
            <a:chExt cx="7233624" cy="5380218"/>
          </a:xfrm>
        </p:grpSpPr>
        <p:grpSp>
          <p:nvGrpSpPr>
            <p:cNvPr id="2" name="Group 1"/>
            <p:cNvGrpSpPr/>
            <p:nvPr/>
          </p:nvGrpSpPr>
          <p:grpSpPr>
            <a:xfrm>
              <a:off x="1550364" y="1687178"/>
              <a:ext cx="6164908" cy="3599210"/>
              <a:chOff x="500034" y="714356"/>
              <a:chExt cx="7929618" cy="4995662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785918" y="714356"/>
                <a:ext cx="1500198" cy="468808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IPM</a:t>
                </a:r>
                <a:endParaRPr lang="fa-I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5286380" y="740615"/>
                <a:ext cx="1643075" cy="468808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CERN</a:t>
                </a:r>
                <a:endParaRPr lang="fa-I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500034" y="3098069"/>
                <a:ext cx="1500198" cy="468808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PSI</a:t>
                </a:r>
                <a:endParaRPr lang="fa-I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929454" y="3169507"/>
                <a:ext cx="1500198" cy="468808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UIPT</a:t>
                </a:r>
                <a:endParaRPr lang="fa-I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071803" y="5241210"/>
                <a:ext cx="2571769" cy="468808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SESAME</a:t>
                </a:r>
                <a:endParaRPr lang="fa-IR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8" name="Elbow Connector 7"/>
              <p:cNvCxnSpPr/>
              <p:nvPr/>
            </p:nvCxnSpPr>
            <p:spPr>
              <a:xfrm rot="5400000" flipH="1" flipV="1">
                <a:off x="3058673" y="2656312"/>
                <a:ext cx="3455283" cy="1714512"/>
              </a:xfrm>
              <a:prstGeom prst="bentConnector3">
                <a:avLst>
                  <a:gd name="adj1" fmla="val 55135"/>
                </a:avLst>
              </a:prstGeom>
              <a:ln w="76200">
                <a:headEnd type="arrow"/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Elbow Connector 8"/>
              <p:cNvCxnSpPr/>
              <p:nvPr/>
            </p:nvCxnSpPr>
            <p:spPr>
              <a:xfrm rot="5400000" flipH="1" flipV="1">
                <a:off x="3545609" y="2669441"/>
                <a:ext cx="3481542" cy="1714512"/>
              </a:xfrm>
              <a:prstGeom prst="bentConnector3">
                <a:avLst>
                  <a:gd name="adj1" fmla="val 50000"/>
                </a:avLst>
              </a:prstGeom>
              <a:ln w="76200">
                <a:headEnd type="arrow"/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3428992" y="1141396"/>
                <a:ext cx="1728000" cy="1588"/>
              </a:xfrm>
              <a:prstGeom prst="straightConnector1">
                <a:avLst/>
              </a:prstGeom>
              <a:ln w="38100">
                <a:headEnd type="arrow"/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16200000" flipH="1">
                <a:off x="6844887" y="1844234"/>
                <a:ext cx="1312143" cy="71438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headEnd type="arrow"/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rot="16200000" flipH="1">
                <a:off x="1456078" y="2813409"/>
                <a:ext cx="3302887" cy="107157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3071802" y="1697750"/>
                <a:ext cx="3571902" cy="173125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rot="5400000" flipH="1" flipV="1">
                <a:off x="1157197" y="1969282"/>
                <a:ext cx="1400320" cy="857257"/>
              </a:xfrm>
              <a:prstGeom prst="straightConnector1">
                <a:avLst/>
              </a:prstGeom>
              <a:ln w="57150">
                <a:headEnd type="arrow"/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2285986" y="3754142"/>
                <a:ext cx="4357719" cy="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headEnd type="arrow"/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3578670" y="428604"/>
              <a:ext cx="1499781" cy="83099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1">
              <a:spAutoFit/>
            </a:bodyPr>
            <a:lstStyle/>
            <a:p>
              <a:r>
                <a:rPr lang="en-US" sz="2400" b="1" dirty="0" smtClean="0">
                  <a:solidFill>
                    <a:srgbClr val="72FF02"/>
                  </a:solidFill>
                </a:rPr>
                <a:t>University</a:t>
              </a:r>
            </a:p>
            <a:p>
              <a:pPr algn="ctr"/>
              <a:r>
                <a:rPr lang="en-US" sz="2400" b="1" dirty="0" smtClean="0">
                  <a:solidFill>
                    <a:srgbClr val="72FF02"/>
                  </a:solidFill>
                </a:rPr>
                <a:t>students</a:t>
              </a:r>
              <a:endParaRPr lang="fa-IR" sz="2400" b="1" dirty="0">
                <a:solidFill>
                  <a:srgbClr val="72FF02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1053152" y="714356"/>
              <a:ext cx="2470187" cy="2574643"/>
            </a:xfrm>
            <a:custGeom>
              <a:avLst/>
              <a:gdLst>
                <a:gd name="connsiteX0" fmla="*/ 639170 w 2099481"/>
                <a:gd name="connsiteY0" fmla="*/ 2497541 h 2497541"/>
                <a:gd name="connsiteX1" fmla="*/ 243385 w 2099481"/>
                <a:gd name="connsiteY1" fmla="*/ 736979 h 2497541"/>
                <a:gd name="connsiteX2" fmla="*/ 2099481 w 2099481"/>
                <a:gd name="connsiteY2" fmla="*/ 0 h 2497541"/>
                <a:gd name="connsiteX3" fmla="*/ 2099481 w 2099481"/>
                <a:gd name="connsiteY3" fmla="*/ 0 h 249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9481" h="2497541">
                  <a:moveTo>
                    <a:pt x="639170" y="2497541"/>
                  </a:moveTo>
                  <a:cubicBezTo>
                    <a:pt x="319585" y="1825388"/>
                    <a:pt x="0" y="1153236"/>
                    <a:pt x="243385" y="736979"/>
                  </a:cubicBezTo>
                  <a:cubicBezTo>
                    <a:pt x="486770" y="320722"/>
                    <a:pt x="2099481" y="0"/>
                    <a:pt x="2099481" y="0"/>
                  </a:cubicBezTo>
                  <a:lnTo>
                    <a:pt x="2099481" y="0"/>
                  </a:lnTo>
                </a:path>
              </a:pathLst>
            </a:cu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18" name="Freeform 17"/>
            <p:cNvSpPr/>
            <p:nvPr/>
          </p:nvSpPr>
          <p:spPr>
            <a:xfrm flipH="1">
              <a:off x="5143504" y="785794"/>
              <a:ext cx="999714" cy="642942"/>
            </a:xfrm>
            <a:custGeom>
              <a:avLst/>
              <a:gdLst>
                <a:gd name="connsiteX0" fmla="*/ 639170 w 2099481"/>
                <a:gd name="connsiteY0" fmla="*/ 2497541 h 2497541"/>
                <a:gd name="connsiteX1" fmla="*/ 243385 w 2099481"/>
                <a:gd name="connsiteY1" fmla="*/ 736979 h 2497541"/>
                <a:gd name="connsiteX2" fmla="*/ 2099481 w 2099481"/>
                <a:gd name="connsiteY2" fmla="*/ 0 h 2497541"/>
                <a:gd name="connsiteX3" fmla="*/ 2099481 w 2099481"/>
                <a:gd name="connsiteY3" fmla="*/ 0 h 249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9481" h="2497541">
                  <a:moveTo>
                    <a:pt x="639170" y="2497541"/>
                  </a:moveTo>
                  <a:cubicBezTo>
                    <a:pt x="319585" y="1825388"/>
                    <a:pt x="0" y="1153236"/>
                    <a:pt x="243385" y="736979"/>
                  </a:cubicBezTo>
                  <a:cubicBezTo>
                    <a:pt x="486770" y="320722"/>
                    <a:pt x="2099481" y="0"/>
                    <a:pt x="2099481" y="0"/>
                  </a:cubicBezTo>
                  <a:lnTo>
                    <a:pt x="2099481" y="0"/>
                  </a:lnTo>
                </a:path>
              </a:pathLst>
            </a:custGeom>
            <a:ln w="7620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19" name="Freeform 18"/>
            <p:cNvSpPr/>
            <p:nvPr/>
          </p:nvSpPr>
          <p:spPr>
            <a:xfrm flipH="1">
              <a:off x="5356150" y="428604"/>
              <a:ext cx="1331694" cy="1000132"/>
            </a:xfrm>
            <a:custGeom>
              <a:avLst/>
              <a:gdLst>
                <a:gd name="connsiteX0" fmla="*/ 639170 w 2099481"/>
                <a:gd name="connsiteY0" fmla="*/ 2497541 h 2497541"/>
                <a:gd name="connsiteX1" fmla="*/ 243385 w 2099481"/>
                <a:gd name="connsiteY1" fmla="*/ 736979 h 2497541"/>
                <a:gd name="connsiteX2" fmla="*/ 2099481 w 2099481"/>
                <a:gd name="connsiteY2" fmla="*/ 0 h 2497541"/>
                <a:gd name="connsiteX3" fmla="*/ 2099481 w 2099481"/>
                <a:gd name="connsiteY3" fmla="*/ 0 h 249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9481" h="2497541">
                  <a:moveTo>
                    <a:pt x="639170" y="2497541"/>
                  </a:moveTo>
                  <a:cubicBezTo>
                    <a:pt x="319585" y="1825388"/>
                    <a:pt x="0" y="1153236"/>
                    <a:pt x="243385" y="736979"/>
                  </a:cubicBezTo>
                  <a:cubicBezTo>
                    <a:pt x="486770" y="320722"/>
                    <a:pt x="2099481" y="0"/>
                    <a:pt x="2099481" y="0"/>
                  </a:cubicBezTo>
                  <a:lnTo>
                    <a:pt x="2099481" y="0"/>
                  </a:lnTo>
                </a:path>
              </a:pathLst>
            </a:custGeom>
            <a:ln w="7620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715030" y="928670"/>
              <a:ext cx="999714" cy="642942"/>
            </a:xfrm>
            <a:custGeom>
              <a:avLst/>
              <a:gdLst>
                <a:gd name="connsiteX0" fmla="*/ 639170 w 2099481"/>
                <a:gd name="connsiteY0" fmla="*/ 2497541 h 2497541"/>
                <a:gd name="connsiteX1" fmla="*/ 243385 w 2099481"/>
                <a:gd name="connsiteY1" fmla="*/ 736979 h 2497541"/>
                <a:gd name="connsiteX2" fmla="*/ 2099481 w 2099481"/>
                <a:gd name="connsiteY2" fmla="*/ 0 h 2497541"/>
                <a:gd name="connsiteX3" fmla="*/ 2099481 w 2099481"/>
                <a:gd name="connsiteY3" fmla="*/ 0 h 249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9481" h="2497541">
                  <a:moveTo>
                    <a:pt x="639170" y="2497541"/>
                  </a:moveTo>
                  <a:cubicBezTo>
                    <a:pt x="319585" y="1825388"/>
                    <a:pt x="0" y="1153236"/>
                    <a:pt x="243385" y="736979"/>
                  </a:cubicBezTo>
                  <a:cubicBezTo>
                    <a:pt x="486770" y="320722"/>
                    <a:pt x="2099481" y="0"/>
                    <a:pt x="2099481" y="0"/>
                  </a:cubicBezTo>
                  <a:lnTo>
                    <a:pt x="2099481" y="0"/>
                  </a:lnTo>
                </a:path>
              </a:pathLst>
            </a:custGeom>
            <a:ln w="7620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27990" y="4709157"/>
              <a:ext cx="1958786" cy="83099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72FF02"/>
                  </a:solidFill>
                </a:rPr>
                <a:t>High schools students</a:t>
              </a:r>
              <a:endParaRPr lang="fa-IR" sz="2400" b="1" dirty="0">
                <a:solidFill>
                  <a:srgbClr val="72FF02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7210699" flipH="1">
              <a:off x="3362777" y="2528539"/>
              <a:ext cx="1533550" cy="5027016"/>
            </a:xfrm>
            <a:custGeom>
              <a:avLst/>
              <a:gdLst>
                <a:gd name="connsiteX0" fmla="*/ 639170 w 2099481"/>
                <a:gd name="connsiteY0" fmla="*/ 2497541 h 2497541"/>
                <a:gd name="connsiteX1" fmla="*/ 243385 w 2099481"/>
                <a:gd name="connsiteY1" fmla="*/ 736979 h 2497541"/>
                <a:gd name="connsiteX2" fmla="*/ 2099481 w 2099481"/>
                <a:gd name="connsiteY2" fmla="*/ 0 h 2497541"/>
                <a:gd name="connsiteX3" fmla="*/ 2099481 w 2099481"/>
                <a:gd name="connsiteY3" fmla="*/ 0 h 249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9481" h="2497541">
                  <a:moveTo>
                    <a:pt x="639170" y="2497541"/>
                  </a:moveTo>
                  <a:cubicBezTo>
                    <a:pt x="319585" y="1825388"/>
                    <a:pt x="0" y="1153236"/>
                    <a:pt x="243385" y="736979"/>
                  </a:cubicBezTo>
                  <a:cubicBezTo>
                    <a:pt x="486770" y="320722"/>
                    <a:pt x="2099481" y="0"/>
                    <a:pt x="2099481" y="0"/>
                  </a:cubicBezTo>
                  <a:lnTo>
                    <a:pt x="2099481" y="0"/>
                  </a:lnTo>
                </a:path>
              </a:pathLst>
            </a:cu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16200000" flipH="1">
              <a:off x="6513498" y="4293200"/>
              <a:ext cx="831913" cy="0"/>
            </a:xfrm>
            <a:prstGeom prst="straightConnector1">
              <a:avLst/>
            </a:prstGeom>
            <a:ln w="5715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6200000" flipH="1">
              <a:off x="6799249" y="4273585"/>
              <a:ext cx="831913" cy="0"/>
            </a:xfrm>
            <a:prstGeom prst="straightConnector1">
              <a:avLst/>
            </a:prstGeom>
            <a:ln w="5715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6200000" flipH="1">
              <a:off x="7085000" y="4253970"/>
              <a:ext cx="831913" cy="0"/>
            </a:xfrm>
            <a:prstGeom prst="straightConnector1">
              <a:avLst/>
            </a:prstGeom>
            <a:ln w="5715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7" name="Picture 3" descr="C:\Users\smahrofi\AppData\Local\Microsoft\Windows\INetCache\IE\01LFEWW8\MP900439327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529005"/>
            <a:ext cx="1669504" cy="1186143"/>
          </a:xfrm>
          <a:prstGeom prst="rect">
            <a:avLst/>
          </a:prstGeom>
          <a:noFill/>
        </p:spPr>
      </p:pic>
      <p:pic>
        <p:nvPicPr>
          <p:cNvPr id="1029" name="Picture 5" descr="C:\Users\smahrofi\AppData\Local\Microsoft\Windows\INetCache\IE\12FCXCJ9\MP900439326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5572140"/>
            <a:ext cx="1571636" cy="12213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9480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142860"/>
            <a:ext cx="8929718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2"/>
                </a:solidFill>
              </a:rPr>
              <a:t>15</a:t>
            </a:r>
            <a:r>
              <a:rPr lang="en-US" sz="3200" baseline="30000" dirty="0" smtClean="0">
                <a:solidFill>
                  <a:schemeClr val="bg2"/>
                </a:solidFill>
              </a:rPr>
              <a:t>TH</a:t>
            </a:r>
            <a:r>
              <a:rPr lang="en-US" sz="3200" dirty="0" smtClean="0">
                <a:solidFill>
                  <a:schemeClr val="bg2"/>
                </a:solidFill>
              </a:rPr>
              <a:t>  Conference on Physics Education in Iran</a:t>
            </a:r>
            <a:endParaRPr lang="fa-IR" sz="3200" dirty="0">
              <a:solidFill>
                <a:schemeClr val="bg2"/>
              </a:solidFill>
            </a:endParaRPr>
          </a:p>
        </p:txBody>
      </p:sp>
      <p:pic>
        <p:nvPicPr>
          <p:cNvPr id="7" name="Picture 2" descr="http://uipteachers.ir/upload/1393/PEC15/pages/Poster93-4-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7464" y="2356957"/>
            <a:ext cx="6472254" cy="4358191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13177" t="7812" r="14348" b="80621"/>
          <a:stretch>
            <a:fillRect/>
          </a:stretch>
        </p:blipFill>
        <p:spPr bwMode="auto">
          <a:xfrm>
            <a:off x="571472" y="1296958"/>
            <a:ext cx="7972452" cy="846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middle_east98.jpg"/>
          <p:cNvPicPr>
            <a:picLocks noChangeAspect="1"/>
          </p:cNvPicPr>
          <p:nvPr/>
        </p:nvPicPr>
        <p:blipFill>
          <a:blip r:embed="rId4"/>
          <a:srcRect l="28194" t="12237" b="42739"/>
          <a:stretch>
            <a:fillRect/>
          </a:stretch>
        </p:blipFill>
        <p:spPr>
          <a:xfrm>
            <a:off x="642910" y="2356957"/>
            <a:ext cx="5929354" cy="4358191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2796500" y="3429000"/>
            <a:ext cx="327281" cy="318892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Oval 8"/>
          <p:cNvSpPr/>
          <p:nvPr/>
        </p:nvSpPr>
        <p:spPr>
          <a:xfrm>
            <a:off x="928662" y="4771878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TextBox 9"/>
          <p:cNvSpPr txBox="1"/>
          <p:nvPr/>
        </p:nvSpPr>
        <p:spPr>
          <a:xfrm>
            <a:off x="1044242" y="4702742"/>
            <a:ext cx="10988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cs typeface="+mj-cs"/>
              </a:rPr>
              <a:t>SESAME</a:t>
            </a:r>
            <a:endParaRPr lang="fa-IR" b="1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887982" y="3783888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4" name="TextBox 13"/>
          <p:cNvSpPr txBox="1"/>
          <p:nvPr/>
        </p:nvSpPr>
        <p:spPr>
          <a:xfrm>
            <a:off x="3003562" y="3714752"/>
            <a:ext cx="109886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cs typeface="+mj-cs"/>
              </a:rPr>
              <a:t>SANANDAJ</a:t>
            </a:r>
            <a:endParaRPr lang="fa-IR" sz="1200" b="1" dirty="0">
              <a:solidFill>
                <a:srgbClr val="FF000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88176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42852"/>
            <a:ext cx="4572000" cy="205743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Annual physics conference of Iran</a:t>
            </a:r>
            <a:endParaRPr lang="fa-IR" dirty="0">
              <a:solidFill>
                <a:schemeClr val="bg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10980" t="8789" r="12152" b="24804"/>
          <a:stretch>
            <a:fillRect/>
          </a:stretch>
        </p:blipFill>
        <p:spPr bwMode="auto">
          <a:xfrm>
            <a:off x="71438" y="2271720"/>
            <a:ext cx="9001156" cy="437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Group 9"/>
          <p:cNvGrpSpPr/>
          <p:nvPr/>
        </p:nvGrpSpPr>
        <p:grpSpPr>
          <a:xfrm>
            <a:off x="4857752" y="-24"/>
            <a:ext cx="3882728" cy="2928958"/>
            <a:chOff x="4857752" y="-24"/>
            <a:chExt cx="3882728" cy="2928958"/>
          </a:xfrm>
        </p:grpSpPr>
        <p:pic>
          <p:nvPicPr>
            <p:cNvPr id="6" name="Picture 5" descr="middle_east98.jpg"/>
            <p:cNvPicPr>
              <a:picLocks noChangeAspect="1"/>
            </p:cNvPicPr>
            <p:nvPr/>
          </p:nvPicPr>
          <p:blipFill>
            <a:blip r:embed="rId3"/>
            <a:srcRect l="28194" t="12237" b="42739"/>
            <a:stretch>
              <a:fillRect/>
            </a:stretch>
          </p:blipFill>
          <p:spPr>
            <a:xfrm>
              <a:off x="4857752" y="-24"/>
              <a:ext cx="3882728" cy="2928958"/>
            </a:xfrm>
            <a:prstGeom prst="rect">
              <a:avLst/>
            </a:prstGeom>
          </p:spPr>
        </p:pic>
        <p:sp>
          <p:nvSpPr>
            <p:cNvPr id="7" name="Down Arrow 6"/>
            <p:cNvSpPr/>
            <p:nvPr/>
          </p:nvSpPr>
          <p:spPr>
            <a:xfrm>
              <a:off x="8072462" y="1785926"/>
              <a:ext cx="214314" cy="214314"/>
            </a:xfrm>
            <a:prstGeom prst="down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53902" y="1571612"/>
            <a:ext cx="903982" cy="276999"/>
            <a:chOff x="5214942" y="5043882"/>
            <a:chExt cx="903982" cy="276999"/>
          </a:xfrm>
        </p:grpSpPr>
        <p:sp>
          <p:nvSpPr>
            <p:cNvPr id="12" name="Oval 11"/>
            <p:cNvSpPr/>
            <p:nvPr/>
          </p:nvSpPr>
          <p:spPr>
            <a:xfrm>
              <a:off x="5214942" y="5072074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33106" y="5043882"/>
              <a:ext cx="785818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SESAME</a:t>
              </a:r>
              <a:endParaRPr lang="fa-IR" sz="1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9942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6314" y="214290"/>
            <a:ext cx="4274862" cy="214314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2"/>
                </a:solidFill>
              </a:rPr>
              <a:t>22</a:t>
            </a:r>
            <a:r>
              <a:rPr lang="en-US" sz="3200" baseline="30000" dirty="0" smtClean="0">
                <a:solidFill>
                  <a:schemeClr val="bg2"/>
                </a:solidFill>
              </a:rPr>
              <a:t>TH</a:t>
            </a:r>
            <a:r>
              <a:rPr lang="en-US" sz="3200" dirty="0" smtClean="0">
                <a:solidFill>
                  <a:schemeClr val="bg2"/>
                </a:solidFill>
              </a:rPr>
              <a:t> </a:t>
            </a:r>
            <a:r>
              <a:rPr lang="en-US" sz="3600" dirty="0" smtClean="0">
                <a:solidFill>
                  <a:schemeClr val="bg2"/>
                </a:solidFill>
              </a:rPr>
              <a:t>Iranian High school student’s meeting for Physic </a:t>
            </a:r>
            <a:endParaRPr lang="fa-IR" sz="3600" dirty="0">
              <a:solidFill>
                <a:schemeClr val="bg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33492" t="8789" r="33236" b="10156"/>
          <a:stretch>
            <a:fillRect/>
          </a:stretch>
        </p:blipFill>
        <p:spPr bwMode="auto">
          <a:xfrm>
            <a:off x="457200" y="642918"/>
            <a:ext cx="432911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middle_east98.jpg"/>
          <p:cNvPicPr>
            <a:picLocks noChangeAspect="1"/>
          </p:cNvPicPr>
          <p:nvPr/>
        </p:nvPicPr>
        <p:blipFill>
          <a:blip r:embed="rId3"/>
          <a:srcRect l="28194" t="12237" b="42739"/>
          <a:stretch>
            <a:fillRect/>
          </a:stretch>
        </p:blipFill>
        <p:spPr>
          <a:xfrm>
            <a:off x="3000364" y="2214554"/>
            <a:ext cx="6060812" cy="4572008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6459882" y="4956494"/>
            <a:ext cx="214314" cy="214314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grpSp>
        <p:nvGrpSpPr>
          <p:cNvPr id="9" name="Group 8"/>
          <p:cNvGrpSpPr/>
          <p:nvPr/>
        </p:nvGrpSpPr>
        <p:grpSpPr>
          <a:xfrm>
            <a:off x="3167952" y="4714884"/>
            <a:ext cx="903982" cy="276999"/>
            <a:chOff x="5214942" y="5043882"/>
            <a:chExt cx="903982" cy="276999"/>
          </a:xfrm>
        </p:grpSpPr>
        <p:sp>
          <p:nvSpPr>
            <p:cNvPr id="10" name="Oval 9"/>
            <p:cNvSpPr/>
            <p:nvPr/>
          </p:nvSpPr>
          <p:spPr>
            <a:xfrm>
              <a:off x="5214942" y="5072074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3106" y="5043882"/>
              <a:ext cx="785818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SESAME</a:t>
              </a:r>
              <a:endParaRPr lang="fa-IR" sz="1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6097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5175" y="2729982"/>
            <a:ext cx="7772400" cy="1470025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002060"/>
                </a:solidFill>
              </a:rPr>
              <a:t>m.socrative.com</a:t>
            </a:r>
            <a:endParaRPr lang="en-US" sz="88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4572000"/>
            <a:ext cx="3962400" cy="1752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Room # </a:t>
            </a:r>
          </a:p>
          <a:p>
            <a:r>
              <a:rPr lang="en-US" sz="6600" dirty="0" smtClean="0">
                <a:solidFill>
                  <a:srgbClr val="FF0000"/>
                </a:solidFill>
              </a:rPr>
              <a:t>719562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AutoShape 4" descr="data:image/jpeg;base64,/9j/4AAQSkZJRgABAQAAAQABAAD/2wCEAAkGBhQSERUUExQUFRQWFxgXFxcVGBUWFxcaFxgVFxcYHBoXGyYeFxkkGRgXHy8gIycpLCwsFR4xNTAqNSYrLCkBCQoKDgwOGg8PGislHyQ1Ly4sNTUsNi0sLC8sLCwyLCwpLy4sLCwuNCwpMiwsLCwsMCwsLCwsLCksLCwuLC0sLP/AABEIAMQBAQMBIgACEQEDEQH/xAAcAAABBQEBAQAAAAAAAAAAAAAAAgQFBgcDAQj/xABOEAACAQMBBAUGCgcHAwEJAAABAgMABBEhBRIxUQYTQWFxByIygZGhI0JScpKxssHR8BQzYmOCosIVQ4OTs9LhRFPxcwgWFyQlNGSUo//EABoBAQADAQEBAAAAAAAAAAAAAAADBAUCBgH/xAA0EQACAQMCAwQIBQUAAAAAAAAAAQIDBBEFIRIxQRNRYYEiMnGRobHB8BQjM9HhBhUkQlL/2gAMAwEAAhEDEQA/ANxooooBJjHIUCMcqVRQCTGOQoEY5UqigE7g5CvQo5CvaKAKKKgekPTa1snRJ3brHBZI40kkdgDjO6inAzpk44UBPUVR5fKYzD4Cwu35Gbqrdf53L/y0wuOmu03/AFcFlCP3kk05/kVB76A0evN0d1ZVNtLajnzr9Ixygto/tSljTOTZ8zHMl/fv3CcxL7IgtAa+IwOymtztSCP9ZLCnznRfrNZBJ0Wt2OXRpDzlkml+25Fejo5ajhbQf5UZ+sUBqI6WWA/6u0/z4f8AdXVOk1m3C5tj4SxH+qssOyYf+zD/AJafhXGTY0B4wQnxjj/20BskN7C3ovG3zWU/Uac5rCZOjlqf+nh9UaD6hXAdGbdTlEaM845JU+y4oDfqKwqNJ4z8FfXyY7OvaRfoyBhT+36WbTjOl4ko5T26faiKGgNmorLLbyqXqfrbS3l74ZniP0ZVI/mqXtfLBbcJ4bqDmWi61PpQF/eBQF7K0nqhnOKh9k9NbK6wILqB2PxQ6h/oNhvdU3QCdwchXnVDOcUuigE7g5CjcHIUqigACiiigCiiigCiiigCiiigCiiigCimW0tuW9vjr54Yd70etkSPPhvEZp3HKGAZSCCMgg5BB4EEcRQCqzjpKM7Zc8rGEfSuLg/0itHrNdsSb217r9m3tV9puW++gFNUbd7et4/TniXuLrn2A5qH8oEPWLBESdx3ctg4zuxnd8cMwODppTfof5L7eS3jmmaRy43t1SI0AyQPRG8dADxHGu4Qc3hEVWtGksyHVx09tF4Oz/MRz72AHvqMl8pcOcJFIx72jX3BmPuq72vQCxj4WsZP7e9J/qE1L29nHGMRoiDkiqo/lAqwrVvmyjLUIrlFmZL0tun/AFdjIRzxO32Yce+j+1NpNwsmHjDP97LWm3d2saM7nCqMk/niarVl05WSZUMe6jHdDFskE6AkYxjPfpU0bHiWUQS1Nroirh9qn/piP8ID7U1LS32qf7g+tYR9ctaZXmaK0j3s+PUancvvzM1a32mOMBPgsZ+zLXFp75fStn//AF5j9hjV42z0oitzunLvx3VxpyyTwprsnpgkzhGQox9HJDAnlwGDXf4DKysnz+5zWzSKTJt+VP1kQX54li+2hpUXSIN/dk/+m6P9ZWtS36YXmxoJf1kMT97RoT7SM1E7PuZLHU/+o/EoP9tR9u+vzkbHtUEe+usV4j+g6t81gT7BVnk6F2h9GNk/9OSVfcG3fdUdd+T6JuEr/wCIsUo+yrfzVG7SouRNHUaL55RCXdjHJ+sRG+coJ9p1FLsJp7bH6NdXEIHBA5kj/wAuXeXHhik7R6MTWyl8s0a6kwsxwBxJhk3sKO3d3j3dtMtnXjyb+92Fd04wSCoOoBwD3e4VWlCUHiSLtOrCosweS8bD8rssDKu0RG0RIX9JiBUqTwMkeuh+Uh05Vq0MwdQykMrAEEEEEEZBBGhBHbXzjtJQdwEAgyLkHUaBm+6r/wCRjaTK9xZliYo1jlhByerDs6ugJ+LvKCB2bxrkkNSooooAooooAooooAoooJoAorl1+vd+fz6q964UB0rld3KxozscKilmPIKCT7hXOa/VAS5CqOLMQoHDjnhxFUjam2LvaKXEdmbeO1+Eg62YPI0xwySFOrYBEByATvE4zjsridSNNZk8H1LJ70S2ElxGL27jSa4ulEhMihxFE43ooUDDzUVCM8ySTmnfQK36m62jbxDFrFNEYlHoxvLCJJo15KGKndGg3zTnohIRZ26MPPjjWKQDBw8IETj6Smk+TFR/Z8chIMly0lxKwwcvK7MdRyXdX+EVk6dKpOpUlN9fqSTwksFtrMLrXau0DyNqvsg3v660+swbW/2i37+NfoWtuPvrZIiu9Nn8+3/xT7BEP6qufQ6HFjbD9zF70B++qH0+lxJD3RzH+aH8K0ro3Du20Q+THGPZGoqzQeMso3izwr2naY48a4Zr2R8kmuZP59ePz4VoJYW5iSfE9hptbZguFCMxCbwZguhbGcDPYM6+qqxcy7JEptzLGkoOPTcENy3z5m9nsJ41ap2dm6uLdD43md9UiQaGRgCC2ugUEZIOoCkildE+iLbajmmvbm5MHWlII0aJNF3T1hwpTg6jAHEHU1HUunT2iy1b2Tq+lLkXwe3vrwmojo5A8UTQMxc28kkIdsZZIz8Gx108wqOWRUhcXARSx4D1nUgAADUkkgADOSQKljNNZKk6coycfIbbRmt4xmcwIG7ZTGu8f4+NQm0OjMbgS2pUH0gFYFGxr5pBwD7vCoXpbcXEt1FbRW9q9y+AUljjmMKMN8CSVm3VbB3yiggD4zZ0dxdBrzZEqXLPA1tK6R3EcIdEjMhCJIFfTAcqMjHpYxgnEUbxRnhci29Pl2fE+ZdC1JLV4TSC1W8GZkUWpOaSTSGausHORl0hm3bW4PKGT7DYqh7PGsvzwPZHGKuvSQb1rKvygF+myr69Cap+zbVt1iRxkc8R2Hdxx4+bw46VmXvrJG9pa9CT8TjfelH84n2RuPvq8eRmPN3et8mK2X6TXDH6hVLu7VjJHpp52Tpp6A58deHGr55GoijXzHtaBRjXhEzf18KoGsajRXITc+Neicd9AdKK8VsjIr2gCiiigCvCK9ooDkYNOP1UdT311rxjQFD2vaJebUaCXdkhtbZH6psFeumkfznHBisca4B4dYT20/6I2qxwmJQF6qadd1QAF+GkddOzKOjeDCq10LgK2tvfxoZpZlla7CAdbIZJN4uMkb7Ruu6Ez6LNjJABlIbhrq4aSxkmgG6VnaW3YRtIhCKAkwRutUB1LLoAiq2cADzF1UlWnN5xFP3NZWPPmTxWEOdhbKjuYzcSFj1532iVmWNG0UqyKQGlAUK5bJ3lbQDSmu3eh9va201xalrKSGNpFeBiq5jVmAeM5SRSdCpGuacTdHrG2MUsrJG6sxMjukZuGYMWMnBZWLNv8MggYwNKYbT2xb7Sv4LATxNbhP0iZQ6nr2Rvg7ca6gEGRh2hVqxaSnUqZg3g+SwluXjYN681rBLIu7JJDG7r8lnRWZdeRJFZ1ZPm52g3/wCbIPoxQL91anWU7H9O8PO+u/dKV/prfISp+URvhlHaLd/5mb/bWr253YSO8L7vwFZH05Ob1V/dRD6Us1aq7cfEmrlrHOfIy7+fC4+f0PCaTn86V4TXhNaODGzgedHLATQ3ROAZHkhBwD5qL1YzpqA5kOP2zzrANm9M9pbIkltVAjbewYnjDDeGAGUducDBGjDHHSvoDodfqkk1uxw5czRg/HRwpfd5lZN/IHAMh+MK6dJOmcNusoRXnuI1OEjilkCvjKq7opCcQSM5AOccKxqifG0emoyj2UXnbCKX0HM5tN+53hPJJM0m8MNvF2VsjGhyvDswB2VYtkQ9bexqfRhjabs9IsI4vUB1x8QvKmOziOqTdbfG6Dv8N8nVnweBZiT66d9H7kR7RXe0E8DRg/txMZVXxKPKf8M1oVY8NHbwMe3mp3WX3syPZ/TEWfSKaW5HwYuLiOQhcsAS8atpqd0Y4fFzjJq+eUbyoWdzbrZ2knXS3EkK5UMFQdajZJYDLHAGBzycY1eeUjyKJtCY3NvIIZ2A6wMCY5CAAG01RsAA6EHA0ByTUdk+SP8AQLqF5p1llXMhSNTuIBlYyWbUkvkjQfqm41nU4uUlFG1WqKnTcn0L27a0kmkk0hmr0GDx+T1npJaklqQWrpI4bInpbcFbY44l4h//AEU58dKruzbsmIEgZLM2cD5b49eoqV6bS/AoOcq+5JD91QuzR8DH8xT7Rn76x739TyPSaX+hnxf0E3l+wkGMZ3SToOJK6/y1o3kWUvb3Tntud3T9iCAD6/dWWX7fDHuRPtSH8K1vyIx42fI3yrqc+zcT+mqRqF96nvPu/CvP0cczXWigPFXFe0UUAUUUUAUUUUAUUUUBnG3Nm3myo7mey6mW1y85glEm/AWO9KYtwgPH6T7hK41wec5s+5igsutV+tjCPOZBj4QtvSu4A0BZmY4HDOKtRFZh056HR2Nu9xayzQQ9bEZrZWzbsjzRiQhGHwfHJ3SBgcAKyr3T1WWYbb5fj/JJGeCXfFnEbmZRLeSkLxAJdskQIx/VwoATp2IzkMxOa90g2pLc2ckdxaM1yu89vNa7jKki5aFlLyCVCCFBO7rrT/yjbRWGS1LndQ9dhjoof4ILk8FO6ZACeZpha7Rz21c0TTadxbKvJ+k37sbYMfUNRnb1uzS2x16kvb+Ue8ZEC7LmMm6AxllhhTewN49p3c57Kiej0biJ+tCiRp7hnCElQzTyEgE6kA6a8qkoL2muy2zGTzlnPtnlrVuLdUksHVndyuJPONij9J/O2rGvfar7ZCf6q1EtWW7XOdtRj97bD2CNq07NS2a2ZW1N+lFCyaQTXhakk1ewZWRrf7Khnx10Ucm7nd31DYzxxnhwr2xs1hjWNBhVzj1ksfeTXYtSS1fVFZyfHN4xnYUWpltO1MsZUNuuMNG44xyLqjjHaGwe/UcCacFqSWrpxTWGcqbi8oUNs7QwM3ce9gcLZd3TuMmfePVTGyWbeke4dJHkbe31VkJ0wF3CSFVVAAweedSSWW0JZzKiIyxoWwMKruyqpaRzveaig7qAYJJbOnCpCItujfILdpUEA94BJx4ZOKip0YRlmKLFa5qzhics5++47M9cy1JLUgtVlIoNii1ILUktSC1dpHLZWens2Ei+c7fRQj+quFumEQclUewAVy6fSZMS/sy+/qwKdMKwb1/nPy+R6vTF/jR8/mQV+fhm8FHuz99bB5Fr+I7NRFkjMnWTsyBlLrmaTGVByNMHXsIrLdj7OW42gI31TO845rHGnm6dhYqD3E1odz0MspAP/l40Yei8I6l1I4ENHg5FR06EpxyiWtdwoy4WafRWb2PSubZrrHeyNPZOQqXTfrYGOirORo6Hsl4541o6sCMjUHUEVFKLi8MswnGpHiie0UUVydhRRRQBRRRQBRSesGcV7vCgPaa7U2alxDJDKMxyoyMO5hg4PYe+u/WjOM6171gzigM5jXatqBbtZJtCNBuxzrNFEzLgqOtSXPn7pwSNDrxprs7yRSOHmknazkkbeFvabrW8S4AC4dfOfiSVwMnQVqBcc69DVDRowoScqSw34nyaU1iSyjOv/hKQCZdo3jKATiMxQ5x3qpNRHRAH9AtsnJMSsSdSSw3s++tP25Lu207fJikPsRjWa9GkxZWw5QQ/6a1YlKUubycwpxh6qSKVM29t5e6aP+WBT91acWrK7Ft7bx7p5f5YXH3VqBatKyXoP2mHqb/MXs+rFFqSWpDPSST2girplbjC7eSKQyKGkiYDfRdXjKjG+i/GUjG8g1yoIByRXW02rFL+rdWI4qD5w7mU+cp7iBXcvUJt/ZEchWbqklkj+KVVjInxkGfjfGX9oY0DGuZcUU3HfwJqShUmoVHw52z+6Jw576Z3u00iwGOXPoxr50jeCjXHfoB2kVDDZ9mVRkjaTrPQWIysWxxwitgY7c4A7cU82ZZtIzpbRrbBSFld4hvb+ARGqhhvndKsWLEAMuN7JxQd+2vRielh/TajL8yqseC3YnZzyGeZpcA7kW6o16tWMpK5+MxIBJGnADQA1Ilqi9jqfhXaTrd+Q7r7qrvIgCIcLpgkMw5hge2nxetK3y6acuZ5rUOzVxNUvVWy8thZakFqQzUgvVhIz2xTNSGekF6QWrtI4bKl0wbeuoV/ZT+aUj7qkWqI22d/aMaj90PYWf76lya83dPNaR7WwWLaHsI7o3tJYtokuQobrY8k4AOUI1PDPVkeOK1CC7zWFX53ut7cmTH0mxWoX/Rhtl2tvdwM5tjHCLqFiW6tnVQZ486qN8+cvDztNOEttcKC4JIrXtnKo+0g9+4tkoWRGR1DIwKsragg8QRR5Or5oJZNmyMWWJRLas2pNuTumMntMb4XwZeAFRsN53002ltRLe6sbpmCqk/VSMx3VEdwjKxYngoYI2TwxmrN3RzDi7ijp9w41OHozWqK529wrqGRlZWGQykMCOYI0NdKyD0YUUUUAV4w0r2igG7QnFe9Ue6u9FANmgPd7T3fhShEfzx8K70UA36k9359X5+tSREHOn5/PurtSJp1RSzsFUDJZiAAOZJ0AoCI6ay7uzrxuVrOfZE9UnZSYt4RyijHsRRTjpv07iurSe1sg9y8qNF1iDECb3msTK+FbQnRN71VFWW1GWNFeCQFVVSVaJxoAPlg+6gKntHoZereyXVu8WTI7pr5w38ggh0K8GI413/tXbEfpQRyeCo3+nIPqq2HbUfb1i/OilHvC499eLtmBtBNFnkXUH2E5ruNSUPVZFUo06m84plWh6e3UbAz2TKB2gSp9pSPfS4/KdCMhopMkjQNG3A51ywq3Kc6jUcx/wAVwngVvSVW+cA311Krmp3kDsaL6EPD5RLVuPXL3sjHjxB3N4Y/Pg6j6ZWjcJ0HzyUJ7jvgaUibo1atqYIv4VCn2rimE3Qy2PBXT5sj/UxIqRXklzSIZadTfJv78iRSSJpOtt5lSRsb5jaOQOMgkMhyDw7MHhrTqeWV13ZZCUPpqiCPrAQQVYjLYwewj2aVUJ+hEZYhDO27jJ6uOQAnUDQA5xr6xXB+ijx6pKU8Y7iD3g4r6rik3mUPidfh7mMOCFZ49n8l5FxgYAwO7GnYANOA7K5yTZH55dvM1So7O8HoTFx+zPv/AOquPfS/0y+XiHPjHE/+kwNXI3tLqmZc9LuOkk/v2FrL0gvVW/8AeSdfTRP4o5oved4V0j6Vk/3aH5kqn3Mq1Zje0H1+BRnpl0v9c+aLCXrmz1FDb47YpR6kb7Lmvf7bj7Sy/OjkHvK4qxG4pPlJe8qztLiPOD9xEC8/+osNdGB0PHdh9E92dasLXY7+I00xjXI4ejns/CqdsucSbQkZTkZkII4EAqo9xqx3D4VjyBPsBNearPNST8We1to8NGEe5L5FVl2wNxjhjkE4yNM/FH7PdW9dLt5v0bZ6kj9JDCVhxEEKL1o14FyUj8HPjXzpbRb5jT5TRr7WUffW79OelEEd7ZzQSrcTxNJDJbQESzNHMF3iFTOGRkU7pxkE1UuHNUpOHPDwWFz3IG4lktGMc8cyhWISUK7xvGCdzz1UgebjIbBB7DUhsvN7JGgid4w6O7MjCECNlfi64ckqAFGT52uACauuzNvwTkiKVGYekmd2RTyaNsOh7mAp/cXaRqXkdUQcWchVHiW0FZ0deuJ0uxnBcWMZ3+RUWmUo1e0UnzzjoVWXZa7NvbaW2+Dhupv0eeBc9WXdHaOZF4I4KYbHEHxNX6qJtm3ub5oZbR44kt362Jp42ZbiQo6A7uQyRKrth8EsWyBgBmnOh/SRrqN1mjEVzA/VTxg5AbAZWU8TG6kMD3njjJu20+KGG90XJLcn6KKKtHIUUUUAUUVWNreUO0hYxozXMw4xWw61l7PPYHcj/jYUBZ6jdtdI7e0XeuJkiB4Bj5zdyqPOc9ygmqNfdI7+503ksoz8WLE05HfKw6tP4VbHyqiP0W3tiZG1lbjLIzSzv/E2XbwGlAWK/wDKJcS6Wdv1a/8Aeu8r61gU77fxlPCqxtK3D4kvp3uTnIEuBED+xAnmZ9TN30xvOlBOQg6sfKcDePgPRHrz4CoWUlmLBmZ+BYtn1EnI9QoCWv8ApKRpGm6g+OwBI8EB09efCmSbZmzpKQP21TJ9RUED84pqUI1YhuWQRjwxnX1Zo3yfSUqvdqT441AoCUXpDJnG6jcyN5cevJ17q7SbfGPPj0+cGHsYCoXfUaKBnkNMeOOFerbnOSxJ7OQ8Afr40BKLc2zamHdPPqwD7U1rslzD2TunIGWVfdI2PdUPvt2YPfqBnl25NC6akHPadD9XAd2KAsCu59Cdj4iJx7lB99emeYdsTeKOp9oc/VVZO6/YAOZGCfDOoHf7OdOQ+6MhmA7mbH14oCXM8gYtuEE8TFOwzgAaqyhToO3lXVdtyr2zjxSCT/T1qEivJc53zjsDBSfE6Ajw4/VXU7RcDJ3CPAr95+qgJE7TUsXkfziqg5ikiGFLHPncfSPb2UpL6NvRkQ+DKfqNR0W1GxkxkeDDPvAomvYyCXU4HHeUMB36Z0oCUNN5oVb0lVvnAH66jQIOzcXwzH9WK6CEH0ZJPVIW+0WFAKfZMP8A21HzRu/ZxXB9kp2NIvhI5+0SK6Mkg4Sn+JUP2QtILyjtib1On9TfVQHG12Qschk3nZyu7lt3hkH4qjJ0Gp5V5th8QSn92/2TXRrqQcYgfmyD+pV+uovpBtA/o7gxyKWG6M7hGpyfRY9gJ9VARHRu1glvLeO6YLbtJiQk7o0BKqW+KGYKpOmAeI419J2Ozbe1j+CjihjAydxVRcDtJGM+JrC/J55P7m7ureSS2YWgdZXeZN2ORAN4BQ36wNoNARg1tA8lGzeH6OSuc7hluDH/AJZk3PdWXfWErqSfHhLp0JIz4eg9vdiW1zgzQwzaeaZI0k07iwOnhSLXopZxsGS1gVhqGEabw8DjI9VRvk9ZhZiFmLG2lmtt49ogleNP5Ao9VWVXGSO0ce7NefSnSm6eXs8E2zWTotV6zPV7bkUAAT2SSN3tBM0YP0JgP4albvaSxxTPx6lWLDhqsYkx7CPbULsqQz7ZkdfRtrNYJCOAlmlEpTPaVRFzy3hW7YJ5IplzooorXIhntTa8NtGZJ5UiQab0jBRnkM8T3DWqfdeU0y6WFs8w7J58wQeK7w6yUeCjxqo/+0LK6y2JyQgExUgkYkzF2jtxjHrql7N8o91HgOVmH7wYb6aY94NAaPe2k91/97cvKp/uIcwW/gVU78o+ex8Kc29qkahI1VFHBVAVR6hpVY2d5Srd9JVeE8yOsT2p53tUVZLPaEcy70UiSDmjBseOOHroAu4mZCEfcY8GwGx6joarFxsCZSTpITxYN558d/8AE1bDSTQFBljYHEgZP2WBUn1nj6vbSCg4KNf2fNA8cfVV9dQRggEcjqPZUbPsGE8F3PmeaPZ6PuoCqCEjUtk82HDwxwrzrGPYQOY1J8BxHjj8amrnoywOVcNjgrjdx35GQT4imF1bSRjWN/Vgj1lcgDxoBtvJjswOw8fYdc14IN75SryBIJ/2j3/VS44g3nNhveB3D8f/ABXknHAJzyHADwOQBQAxKjswNAMY8AMfhSd4n0lOOQwfbjU+GPbXqxsNThj7MeHGvGusaEEHkeHjkZAFALe4Udvq7T3YOtIFqCcsAD2AaY79OJ76VGgOpIY8+I8ByFeOoGi5z2AHHrPYB6qA9fze1u4elnwzr76SqNxbdJ7BqAPrye+hIWGpIJ7xj1DHAeqvXnK8VOvDdwc/UfdQHrT49JSPDB+rX3VzWUE5Y7vJTpjvOeJ9w99LSQZySM8jpjwzjPjXVmwMnhQCiwxnOnby8fCm3UhzkqMdmmp7z2gd3t5UC2BOSuOQGh8Tjt+qupg+SzDu0b7QJ99AedSOwsPBmHuzivF3iw3WOAfOzukeHDJPr091EKM3aNz5QBBPcNeHf7OY63M6xLk8OCqOJPYAOf8AyTQBcThBk+AA4k9gA7TUdMzcd0vM/mRRqN4ktoEUDiT2n7qQHZnXzS8rncjjTU5PBEHaebd3YAANm8n3k+FmOvuN17txgkarCp/u0/qbt8KAnuh+zXt7C1hlx1kcEaNg5AKqARkcccPVTvbW1ktbeWeQ4SJC55nA0A5knAA5kU9qv9PNjy3NjJHDumUNHIiscK5hlSUIT2BtzHrFGBn0O2a8NqolwJpGknlA7JJ3aVl/hLbv8NOdkuWmuj2CVEH8MMRP8zkeqoJensjDcXZ20DcHTqmh3UDd8xO4Ez8flrik2PQnaMsXVXV3FFE7O8yWiMJJOsZndDNIfNGWIyqjQY4V5mjZV6kpSmsZ/fJO5JciPO2xf79paSb0lzOzzSRkEW9tGyxhicECSRIUCqf+5k4rQth7CitIRFCpC5LMWJZ3dtWd2Orux1JP1ACl7K2NDbRiOCJIkHYihc40yceke85NPa9DSpKmsIhbyFFFFSnwabT2RDcp1c8UcqZzuyKrjPPDDQ99UHbvkJsZcmAy2z/u234896SZ9ila0migMD2r5HbuFT1apcKCxHVsUfBA1Kyab2g0DHt07KqFzai3l3ZFaGYHQOXibdzjeDEA73cD6q+q6bX2zIpk3Jo45EPxZFV19jDFAfPNp0wljAAkWXkJTvNxUekCCTjJ1J8Kn7TpxAdJR1bb2Mg9YoHnAHKgEd4xpVs235DrCbJg6y1f9029HnvjkyMdylaoe2fIrtCDJhMV0v7J6qTx3JDu+x6AsdntaO4JFuyPg6sWwBw13R55PqA4613bYsbayASt+8wyD5qHzV8dTr6RxWQ3tvJbuFnjkgkHDrVaNvFSePipqZ2f0xuY8fCdYvKUb/8ANkP/ADUBfG2Gq/qnki7lbeT/AC5N5QPmhaSRMnEJIOaExt9FyVP0xUTY9PkYfCxsneh319mjD1A1M2u1Ypv1civ3A+cPFT5w9YoCPuZ4GPwq9W3ORTH7JPRPqY1xbYC4zGxGdfO88H16H3mpiSoyTZaA5QGM84iY/aF81vWDQEZc7NlXgobvU5x37pwSe6i2RF0JwxGu8SGzntBGcaDX8h6XnTgySjlINxvpxjd/kpEm11xiaJ0HMqJU+kmceLAUAzlgjJ4DOM53tRqQBkeH/PNcFvGuu9qcb28d7OozrxwB/wAGnEdjDIuYmGOcbBl9moHurhcbMkA80q3jlT7NQfaKA5qwXiASVJGG4nzhgg8F788a9i6oEFiNeO8SCNfRwfi/nx4FNz0gy8y3b/Fw99ePKPHPAc/+O+gHTrGAc47tc5OOXjw+/FMFtRxOh7ApwB7NCe+lJajjwPdoB3AcPxr1t4a7wI/aGPePwoAKsODD+IfeMV0t4i+raDuPpe4YX6/Diu3ti2C4wOxfvP4e3kF396sS7zeAA4seQ/OlAeXlysa7x8Ao4k8gPzjwqCaV5JF80vK53I401JJ+Io+tjyycAADi08ksqgKZJnO7HGmpyfir3dpY8snTAG3+TvydLYr10+6924wxGqxKf7uPPZzbt8KA59AfJ8LICafD3bjBI1WJTxjj/qbi3hVzDnhk/n1fnlTmvMUA3ZiefspKscY14evhr407rzFAcMkf+K8Dnv8Az405ooBMeca0qiigCiiigCiiigCiiigCiiigON1ZpKpSRFdDxV1DKfEEYNUjbPkW2fNkxK9s51zA2F9cbZTHgBV9ooDCds+Re+hyYHiulHAfqJPYxKH6QqlbQtpLdgtzFJA3Z1qFAcfJY+afEGvquudxbLIpV1VlOhVgGU+IOhoD5os+kMyYxIWHKTzx7Sd72NUvb9LAf1kZHeh3h9E4I9Wa0vbHkb2fMS0aNbOdc27bi/5ZBjx4KKpG1vIzew5MEkVyvyW+Al9+Yz7VoDjDtKOTRHBPyeDfROD7qJKqu07KW3O7dQSQ66dcmEJ7n1Q+o10t71wPNkOORO+v82o9RFASV7AmQ278IThSmVkY8gVIb34HE4FSuzIJEjxK5diSdSDug8F3sAtj5R4691QuzNp9WSZELuc5kUjOM5ChGxuqOQJydTk1NW+1opDhXG98lsq30WwT6qA7s2oABZjwVdSefq7zoO00zu7BF1kjaIn42N0fTTzD6zT6CV4mZkIy2N4OuQccACMMo7skZJONafp0kwPPifPZuEMpPLJwV8SMd9AVlrE4yjhh+1/uX8DSreyOd58ZHADUDv7z9Xvp5u5ZnIUM5yQoAAxwA01xzOpOT3BrtLaKQpvP4ADix5D86UAnaO0FhTebwAHFjyH49lVN5pbiVQFMksh3I4014/FXu7Sx5ZPdyeaW6mUKpklc7scaa8fir3dpJ5ZPDTevJx5N02enWy7sl24w7jVYwderjz2c24se7AoA8nHk4WwTrpt2S7cYZhqsYP8Adx93NuLeFXiiigCiiigCiiigCiiigCiiigCiiigCiiigCiiigCiiigCiiigCiiigCiiigEyRBgQwBB0IIyD4g8aqG1/JNs+fLLEbdz8a2PVfyDMZ9amrjRQGN7V8jd3Hk280VwvyZQYZO4by7yMfELVP2rs2a2827t5IRnGZF3oj/iLvRn219KV4yg6HgaA+arW5IAMcjBezBDp6g2QB83FP49sOPSRXHNDun6LnH81a1tnyW2FwS3U9TIf7y3PUt4kL5jH5ymqXtXyP3cWTbTx3C6+ZMOqk8A6ZRj4qtAVe86TwxqSd7e7EKsrE92RjHeCQKqLzzXc6qqmSWQ7scad/xV5DtLHlk8NLBtzo5fPuwGxuRMXXdATejOhBIlXKY11JIxWv+TXyaps2PrJN2S7cYdxwQcerjzwXmeLEcsAAHk38mybOj6yTdku3GHcahAderjzwXmeLEcsAXiiigCiiigCiiigCiiigCiiigCiiigCiiigCiiigEA+d+e78aXRRQHJpDvAdh/AUot5w/PP8K8ooD13wQOf4UuiigCiiigCiiigCkSNw/PKiigF1ynkIGlFFAeyNpXsrYBNFFAKFe0UUAUUUUAUUUUAmQ6V6p0FFFAeOdKRHISue3WiigFxnSvInyM+NFFALooooAoooo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hQSERUUExQUFRQWFxgXFxcVGBUWFxcaFxgVFxcYHBoXGyYeFxkkGRgXHy8gIycpLCwsFR4xNTAqNSYrLCkBCQoKDgwOGg8PGislHyQ1Ly4sNTUsNi0sLC8sLCwyLCwpLy4sLCwuNCwpMiwsLCwsMCwsLCwsLCksLCwuLC0sLP/AABEIAMQBAQMBIgACEQEDEQH/xAAcAAABBQEBAQAAAAAAAAAAAAAAAgQFBgcDAQj/xABOEAACAQMBBAUGCgcHAwEJAAABAgMABBEhBRIxUQYTQWFxByIygZGhI0JScpKxssHR8BQzYmOCosIVQ4OTs9LhRFPxcwgWFyQlNGSUo//EABoBAQADAQEBAAAAAAAAAAAAAAADBAUCBgH/xAA0EQACAQMCAwQIBQUAAAAAAAAAAQIDBBEFIRIxQRNRYYEiMnGRobHB8BQjM9HhBhUkQlL/2gAMAwEAAhEDEQA/ANxooooBJjHIUCMcqVRQCTGOQoEY5UqigE7g5CvQo5CvaKAKKKgekPTa1snRJ3brHBZI40kkdgDjO6inAzpk44UBPUVR5fKYzD4Cwu35Gbqrdf53L/y0wuOmu03/AFcFlCP3kk05/kVB76A0evN0d1ZVNtLajnzr9Ixygto/tSljTOTZ8zHMl/fv3CcxL7IgtAa+IwOymtztSCP9ZLCnznRfrNZBJ0Wt2OXRpDzlkml+25Fejo5ajhbQf5UZ+sUBqI6WWA/6u0/z4f8AdXVOk1m3C5tj4SxH+qssOyYf+zD/AJafhXGTY0B4wQnxjj/20BskN7C3ovG3zWU/Uac5rCZOjlqf+nh9UaD6hXAdGbdTlEaM845JU+y4oDfqKwqNJ4z8FfXyY7OvaRfoyBhT+36WbTjOl4ko5T26faiKGgNmorLLbyqXqfrbS3l74ZniP0ZVI/mqXtfLBbcJ4bqDmWi61PpQF/eBQF7K0nqhnOKh9k9NbK6wILqB2PxQ6h/oNhvdU3QCdwchXnVDOcUuigE7g5CjcHIUqigACiiigCiiigCiiigCiiigCiiigCimW0tuW9vjr54Yd70etkSPPhvEZp3HKGAZSCCMgg5BB4EEcRQCqzjpKM7Zc8rGEfSuLg/0itHrNdsSb217r9m3tV9puW++gFNUbd7et4/TniXuLrn2A5qH8oEPWLBESdx3ctg4zuxnd8cMwODppTfof5L7eS3jmmaRy43t1SI0AyQPRG8dADxHGu4Qc3hEVWtGksyHVx09tF4Oz/MRz72AHvqMl8pcOcJFIx72jX3BmPuq72vQCxj4WsZP7e9J/qE1L29nHGMRoiDkiqo/lAqwrVvmyjLUIrlFmZL0tun/AFdjIRzxO32Yce+j+1NpNwsmHjDP97LWm3d2saM7nCqMk/niarVl05WSZUMe6jHdDFskE6AkYxjPfpU0bHiWUQS1Nroirh9qn/piP8ID7U1LS32qf7g+tYR9ctaZXmaK0j3s+PUancvvzM1a32mOMBPgsZ+zLXFp75fStn//AF5j9hjV42z0oitzunLvx3VxpyyTwprsnpgkzhGQox9HJDAnlwGDXf4DKysnz+5zWzSKTJt+VP1kQX54li+2hpUXSIN/dk/+m6P9ZWtS36YXmxoJf1kMT97RoT7SM1E7PuZLHU/+o/EoP9tR9u+vzkbHtUEe+usV4j+g6t81gT7BVnk6F2h9GNk/9OSVfcG3fdUdd+T6JuEr/wCIsUo+yrfzVG7SouRNHUaL55RCXdjHJ+sRG+coJ9p1FLsJp7bH6NdXEIHBA5kj/wAuXeXHhik7R6MTWyl8s0a6kwsxwBxJhk3sKO3d3j3dtMtnXjyb+92Fd04wSCoOoBwD3e4VWlCUHiSLtOrCosweS8bD8rssDKu0RG0RIX9JiBUqTwMkeuh+Uh05Vq0MwdQykMrAEEEEEEZBBGhBHbXzjtJQdwEAgyLkHUaBm+6r/wCRjaTK9xZliYo1jlhByerDs6ugJ+LvKCB2bxrkkNSooooAooooAooooAoooJoAorl1+vd+fz6q964UB0rld3KxozscKilmPIKCT7hXOa/VAS5CqOLMQoHDjnhxFUjam2LvaKXEdmbeO1+Eg62YPI0xwySFOrYBEByATvE4zjsridSNNZk8H1LJ70S2ElxGL27jSa4ulEhMihxFE43ooUDDzUVCM8ySTmnfQK36m62jbxDFrFNEYlHoxvLCJJo15KGKndGg3zTnohIRZ26MPPjjWKQDBw8IETj6Smk+TFR/Z8chIMly0lxKwwcvK7MdRyXdX+EVk6dKpOpUlN9fqSTwksFtrMLrXau0DyNqvsg3v660+swbW/2i37+NfoWtuPvrZIiu9Nn8+3/xT7BEP6qufQ6HFjbD9zF70B++qH0+lxJD3RzH+aH8K0ro3Du20Q+THGPZGoqzQeMso3izwr2naY48a4Zr2R8kmuZP59ePz4VoJYW5iSfE9hptbZguFCMxCbwZguhbGcDPYM6+qqxcy7JEptzLGkoOPTcENy3z5m9nsJ41ap2dm6uLdD43md9UiQaGRgCC2ugUEZIOoCkildE+iLbajmmvbm5MHWlII0aJNF3T1hwpTg6jAHEHU1HUunT2iy1b2Tq+lLkXwe3vrwmojo5A8UTQMxc28kkIdsZZIz8Gx108wqOWRUhcXARSx4D1nUgAADUkkgADOSQKljNNZKk6coycfIbbRmt4xmcwIG7ZTGu8f4+NQm0OjMbgS2pUH0gFYFGxr5pBwD7vCoXpbcXEt1FbRW9q9y+AUljjmMKMN8CSVm3VbB3yiggD4zZ0dxdBrzZEqXLPA1tK6R3EcIdEjMhCJIFfTAcqMjHpYxgnEUbxRnhci29Pl2fE+ZdC1JLV4TSC1W8GZkUWpOaSTSGausHORl0hm3bW4PKGT7DYqh7PGsvzwPZHGKuvSQb1rKvygF+myr69Cap+zbVt1iRxkc8R2Hdxx4+bw46VmXvrJG9pa9CT8TjfelH84n2RuPvq8eRmPN3et8mK2X6TXDH6hVLu7VjJHpp52Tpp6A58deHGr55GoijXzHtaBRjXhEzf18KoGsajRXITc+Neicd9AdKK8VsjIr2gCiiigCvCK9ooDkYNOP1UdT311rxjQFD2vaJebUaCXdkhtbZH6psFeumkfznHBisca4B4dYT20/6I2qxwmJQF6qadd1QAF+GkddOzKOjeDCq10LgK2tvfxoZpZlla7CAdbIZJN4uMkb7Ruu6Ez6LNjJABlIbhrq4aSxkmgG6VnaW3YRtIhCKAkwRutUB1LLoAiq2cADzF1UlWnN5xFP3NZWPPmTxWEOdhbKjuYzcSFj1532iVmWNG0UqyKQGlAUK5bJ3lbQDSmu3eh9va201xalrKSGNpFeBiq5jVmAeM5SRSdCpGuacTdHrG2MUsrJG6sxMjukZuGYMWMnBZWLNv8MggYwNKYbT2xb7Sv4LATxNbhP0iZQ6nr2Rvg7ca6gEGRh2hVqxaSnUqZg3g+SwluXjYN681rBLIu7JJDG7r8lnRWZdeRJFZ1ZPm52g3/wCbIPoxQL91anWU7H9O8PO+u/dKV/prfISp+URvhlHaLd/5mb/bWr253YSO8L7vwFZH05Ob1V/dRD6Us1aq7cfEmrlrHOfIy7+fC4+f0PCaTn86V4TXhNaODGzgedHLATQ3ROAZHkhBwD5qL1YzpqA5kOP2zzrANm9M9pbIkltVAjbewYnjDDeGAGUducDBGjDHHSvoDodfqkk1uxw5czRg/HRwpfd5lZN/IHAMh+MK6dJOmcNusoRXnuI1OEjilkCvjKq7opCcQSM5AOccKxqifG0emoyj2UXnbCKX0HM5tN+53hPJJM0m8MNvF2VsjGhyvDswB2VYtkQ9bexqfRhjabs9IsI4vUB1x8QvKmOziOqTdbfG6Dv8N8nVnweBZiT66d9H7kR7RXe0E8DRg/txMZVXxKPKf8M1oVY8NHbwMe3mp3WX3syPZ/TEWfSKaW5HwYuLiOQhcsAS8atpqd0Y4fFzjJq+eUbyoWdzbrZ2knXS3EkK5UMFQdajZJYDLHAGBzycY1eeUjyKJtCY3NvIIZ2A6wMCY5CAAG01RsAA6EHA0ByTUdk+SP8AQLqF5p1llXMhSNTuIBlYyWbUkvkjQfqm41nU4uUlFG1WqKnTcn0L27a0kmkk0hmr0GDx+T1npJaklqQWrpI4bInpbcFbY44l4h//AEU58dKruzbsmIEgZLM2cD5b49eoqV6bS/AoOcq+5JD91QuzR8DH8xT7Rn76x739TyPSaX+hnxf0E3l+wkGMZ3SToOJK6/y1o3kWUvb3Tntud3T9iCAD6/dWWX7fDHuRPtSH8K1vyIx42fI3yrqc+zcT+mqRqF96nvPu/CvP0cczXWigPFXFe0UUAUUUUAUUUUAUUUUBnG3Nm3myo7mey6mW1y85glEm/AWO9KYtwgPH6T7hK41wec5s+5igsutV+tjCPOZBj4QtvSu4A0BZmY4HDOKtRFZh056HR2Nu9xayzQQ9bEZrZWzbsjzRiQhGHwfHJ3SBgcAKyr3T1WWYbb5fj/JJGeCXfFnEbmZRLeSkLxAJdskQIx/VwoATp2IzkMxOa90g2pLc2ckdxaM1yu89vNa7jKki5aFlLyCVCCFBO7rrT/yjbRWGS1LndQ9dhjoof4ILk8FO6ZACeZpha7Rz21c0TTadxbKvJ+k37sbYMfUNRnb1uzS2x16kvb+Ue8ZEC7LmMm6AxllhhTewN49p3c57Kiej0biJ+tCiRp7hnCElQzTyEgE6kA6a8qkoL2muy2zGTzlnPtnlrVuLdUksHVndyuJPONij9J/O2rGvfar7ZCf6q1EtWW7XOdtRj97bD2CNq07NS2a2ZW1N+lFCyaQTXhakk1ewZWRrf7Khnx10Ucm7nd31DYzxxnhwr2xs1hjWNBhVzj1ksfeTXYtSS1fVFZyfHN4xnYUWpltO1MsZUNuuMNG44xyLqjjHaGwe/UcCacFqSWrpxTWGcqbi8oUNs7QwM3ce9gcLZd3TuMmfePVTGyWbeke4dJHkbe31VkJ0wF3CSFVVAAweedSSWW0JZzKiIyxoWwMKruyqpaRzveaig7qAYJJbOnCpCItujfILdpUEA94BJx4ZOKip0YRlmKLFa5qzhics5++47M9cy1JLUgtVlIoNii1ILUktSC1dpHLZWens2Ei+c7fRQj+quFumEQclUewAVy6fSZMS/sy+/qwKdMKwb1/nPy+R6vTF/jR8/mQV+fhm8FHuz99bB5Fr+I7NRFkjMnWTsyBlLrmaTGVByNMHXsIrLdj7OW42gI31TO845rHGnm6dhYqD3E1odz0MspAP/l40Yei8I6l1I4ENHg5FR06EpxyiWtdwoy4WafRWb2PSubZrrHeyNPZOQqXTfrYGOirORo6Hsl4541o6sCMjUHUEVFKLi8MswnGpHiie0UUVydhRRRQBRRRQBRSesGcV7vCgPaa7U2alxDJDKMxyoyMO5hg4PYe+u/WjOM6171gzigM5jXatqBbtZJtCNBuxzrNFEzLgqOtSXPn7pwSNDrxprs7yRSOHmknazkkbeFvabrW8S4AC4dfOfiSVwMnQVqBcc69DVDRowoScqSw34nyaU1iSyjOv/hKQCZdo3jKATiMxQ5x3qpNRHRAH9AtsnJMSsSdSSw3s++tP25Lu207fJikPsRjWa9GkxZWw5QQ/6a1YlKUubycwpxh6qSKVM29t5e6aP+WBT91acWrK7Ft7bx7p5f5YXH3VqBatKyXoP2mHqb/MXs+rFFqSWpDPSST2girplbjC7eSKQyKGkiYDfRdXjKjG+i/GUjG8g1yoIByRXW02rFL+rdWI4qD5w7mU+cp7iBXcvUJt/ZEchWbqklkj+KVVjInxkGfjfGX9oY0DGuZcUU3HfwJqShUmoVHw52z+6Jw576Z3u00iwGOXPoxr50jeCjXHfoB2kVDDZ9mVRkjaTrPQWIysWxxwitgY7c4A7cU82ZZtIzpbRrbBSFld4hvb+ARGqhhvndKsWLEAMuN7JxQd+2vRielh/TajL8yqseC3YnZzyGeZpcA7kW6o16tWMpK5+MxIBJGnADQA1Ilqi9jqfhXaTrd+Q7r7qrvIgCIcLpgkMw5hge2nxetK3y6acuZ5rUOzVxNUvVWy8thZakFqQzUgvVhIz2xTNSGekF6QWrtI4bKl0wbeuoV/ZT+aUj7qkWqI22d/aMaj90PYWf76lya83dPNaR7WwWLaHsI7o3tJYtokuQobrY8k4AOUI1PDPVkeOK1CC7zWFX53ut7cmTH0mxWoX/Rhtl2tvdwM5tjHCLqFiW6tnVQZ486qN8+cvDztNOEttcKC4JIrXtnKo+0g9+4tkoWRGR1DIwKsragg8QRR5Or5oJZNmyMWWJRLas2pNuTumMntMb4XwZeAFRsN53002ltRLe6sbpmCqk/VSMx3VEdwjKxYngoYI2TwxmrN3RzDi7ijp9w41OHozWqK529wrqGRlZWGQykMCOYI0NdKyD0YUUUUAV4w0r2igG7QnFe9Ue6u9FANmgPd7T3fhShEfzx8K70UA36k9359X5+tSREHOn5/PurtSJp1RSzsFUDJZiAAOZJ0AoCI6ay7uzrxuVrOfZE9UnZSYt4RyijHsRRTjpv07iurSe1sg9y8qNF1iDECb3msTK+FbQnRN71VFWW1GWNFeCQFVVSVaJxoAPlg+6gKntHoZereyXVu8WTI7pr5w38ggh0K8GI413/tXbEfpQRyeCo3+nIPqq2HbUfb1i/OilHvC499eLtmBtBNFnkXUH2E5ruNSUPVZFUo06m84plWh6e3UbAz2TKB2gSp9pSPfS4/KdCMhopMkjQNG3A51ywq3Kc6jUcx/wAVwngVvSVW+cA311Krmp3kDsaL6EPD5RLVuPXL3sjHjxB3N4Y/Pg6j6ZWjcJ0HzyUJ7jvgaUibo1atqYIv4VCn2rimE3Qy2PBXT5sj/UxIqRXklzSIZadTfJv78iRSSJpOtt5lSRsb5jaOQOMgkMhyDw7MHhrTqeWV13ZZCUPpqiCPrAQQVYjLYwewj2aVUJ+hEZYhDO27jJ6uOQAnUDQA5xr6xXB+ijx6pKU8Y7iD3g4r6rik3mUPidfh7mMOCFZ49n8l5FxgYAwO7GnYANOA7K5yTZH55dvM1So7O8HoTFx+zPv/AOquPfS/0y+XiHPjHE/+kwNXI3tLqmZc9LuOkk/v2FrL0gvVW/8AeSdfTRP4o5oved4V0j6Vk/3aH5kqn3Mq1Zje0H1+BRnpl0v9c+aLCXrmz1FDb47YpR6kb7Lmvf7bj7Sy/OjkHvK4qxG4pPlJe8qztLiPOD9xEC8/+osNdGB0PHdh9E92dasLXY7+I00xjXI4ejns/CqdsucSbQkZTkZkII4EAqo9xqx3D4VjyBPsBNearPNST8We1to8NGEe5L5FVl2wNxjhjkE4yNM/FH7PdW9dLt5v0bZ6kj9JDCVhxEEKL1o14FyUj8HPjXzpbRb5jT5TRr7WUffW79OelEEd7ZzQSrcTxNJDJbQESzNHMF3iFTOGRkU7pxkE1UuHNUpOHPDwWFz3IG4lktGMc8cyhWISUK7xvGCdzz1UgebjIbBB7DUhsvN7JGgid4w6O7MjCECNlfi64ckqAFGT52uACauuzNvwTkiKVGYekmd2RTyaNsOh7mAp/cXaRqXkdUQcWchVHiW0FZ0deuJ0uxnBcWMZ3+RUWmUo1e0UnzzjoVWXZa7NvbaW2+Dhupv0eeBc9WXdHaOZF4I4KYbHEHxNX6qJtm3ub5oZbR44kt362Jp42ZbiQo6A7uQyRKrth8EsWyBgBmnOh/SRrqN1mjEVzA/VTxg5AbAZWU8TG6kMD3njjJu20+KGG90XJLcn6KKKtHIUUUUAUUVWNreUO0hYxozXMw4xWw61l7PPYHcj/jYUBZ6jdtdI7e0XeuJkiB4Bj5zdyqPOc9ygmqNfdI7+503ksoz8WLE05HfKw6tP4VbHyqiP0W3tiZG1lbjLIzSzv/E2XbwGlAWK/wDKJcS6Wdv1a/8Aeu8r61gU77fxlPCqxtK3D4kvp3uTnIEuBED+xAnmZ9TN30xvOlBOQg6sfKcDePgPRHrz4CoWUlmLBmZ+BYtn1EnI9QoCWv8ApKRpGm6g+OwBI8EB09efCmSbZmzpKQP21TJ9RUED84pqUI1YhuWQRjwxnX1Zo3yfSUqvdqT441AoCUXpDJnG6jcyN5cevJ17q7SbfGPPj0+cGHsYCoXfUaKBnkNMeOOFerbnOSxJ7OQ8Afr40BKLc2zamHdPPqwD7U1rslzD2TunIGWVfdI2PdUPvt2YPfqBnl25NC6akHPadD9XAd2KAsCu59Cdj4iJx7lB99emeYdsTeKOp9oc/VVZO6/YAOZGCfDOoHf7OdOQ+6MhmA7mbH14oCXM8gYtuEE8TFOwzgAaqyhToO3lXVdtyr2zjxSCT/T1qEivJc53zjsDBSfE6Ajw4/VXU7RcDJ3CPAr95+qgJE7TUsXkfziqg5ikiGFLHPncfSPb2UpL6NvRkQ+DKfqNR0W1GxkxkeDDPvAomvYyCXU4HHeUMB36Z0oCUNN5oVb0lVvnAH66jQIOzcXwzH9WK6CEH0ZJPVIW+0WFAKfZMP8A21HzRu/ZxXB9kp2NIvhI5+0SK6Mkg4Sn+JUP2QtILyjtib1On9TfVQHG12Qschk3nZyu7lt3hkH4qjJ0Gp5V5th8QSn92/2TXRrqQcYgfmyD+pV+uovpBtA/o7gxyKWG6M7hGpyfRY9gJ9VARHRu1glvLeO6YLbtJiQk7o0BKqW+KGYKpOmAeI419J2Ozbe1j+CjihjAydxVRcDtJGM+JrC/J55P7m7ureSS2YWgdZXeZN2ORAN4BQ36wNoNARg1tA8lGzeH6OSuc7hluDH/AJZk3PdWXfWErqSfHhLp0JIz4eg9vdiW1zgzQwzaeaZI0k07iwOnhSLXopZxsGS1gVhqGEabw8DjI9VRvk9ZhZiFmLG2lmtt49ogleNP5Ao9VWVXGSO0ce7NefSnSm6eXs8E2zWTotV6zPV7bkUAAT2SSN3tBM0YP0JgP4albvaSxxTPx6lWLDhqsYkx7CPbULsqQz7ZkdfRtrNYJCOAlmlEpTPaVRFzy3hW7YJ5IplzooorXIhntTa8NtGZJ5UiQab0jBRnkM8T3DWqfdeU0y6WFs8w7J58wQeK7w6yUeCjxqo/+0LK6y2JyQgExUgkYkzF2jtxjHrql7N8o91HgOVmH7wYb6aY94NAaPe2k91/97cvKp/uIcwW/gVU78o+ex8Kc29qkahI1VFHBVAVR6hpVY2d5Srd9JVeE8yOsT2p53tUVZLPaEcy70UiSDmjBseOOHroAu4mZCEfcY8GwGx6joarFxsCZSTpITxYN558d/8AE1bDSTQFBljYHEgZP2WBUn1nj6vbSCg4KNf2fNA8cfVV9dQRggEcjqPZUbPsGE8F3PmeaPZ6PuoCqCEjUtk82HDwxwrzrGPYQOY1J8BxHjj8amrnoywOVcNjgrjdx35GQT4imF1bSRjWN/Vgj1lcgDxoBtvJjswOw8fYdc14IN75SryBIJ/2j3/VS44g3nNhveB3D8f/ABXknHAJzyHADwOQBQAxKjswNAMY8AMfhSd4n0lOOQwfbjU+GPbXqxsNThj7MeHGvGusaEEHkeHjkZAFALe4Udvq7T3YOtIFqCcsAD2AaY79OJ76VGgOpIY8+I8ByFeOoGi5z2AHHrPYB6qA9fze1u4elnwzr76SqNxbdJ7BqAPrye+hIWGpIJ7xj1DHAeqvXnK8VOvDdwc/UfdQHrT49JSPDB+rX3VzWUE5Y7vJTpjvOeJ9w99LSQZySM8jpjwzjPjXVmwMnhQCiwxnOnby8fCm3UhzkqMdmmp7z2gd3t5UC2BOSuOQGh8Tjt+qupg+SzDu0b7QJ99AedSOwsPBmHuzivF3iw3WOAfOzukeHDJPr091EKM3aNz5QBBPcNeHf7OY63M6xLk8OCqOJPYAOf8AyTQBcThBk+AA4k9gA7TUdMzcd0vM/mRRqN4ktoEUDiT2n7qQHZnXzS8rncjjTU5PBEHaebd3YAANm8n3k+FmOvuN17txgkarCp/u0/qbt8KAnuh+zXt7C1hlx1kcEaNg5AKqARkcccPVTvbW1ktbeWeQ4SJC55nA0A5knAA5kU9qv9PNjy3NjJHDumUNHIiscK5hlSUIT2BtzHrFGBn0O2a8NqolwJpGknlA7JJ3aVl/hLbv8NOdkuWmuj2CVEH8MMRP8zkeqoJensjDcXZ20DcHTqmh3UDd8xO4Ez8flrik2PQnaMsXVXV3FFE7O8yWiMJJOsZndDNIfNGWIyqjQY4V5mjZV6kpSmsZ/fJO5JciPO2xf79paSb0lzOzzSRkEW9tGyxhicECSRIUCqf+5k4rQth7CitIRFCpC5LMWJZ3dtWd2Orux1JP1ACl7K2NDbRiOCJIkHYihc40yceke85NPa9DSpKmsIhbyFFFFSnwabT2RDcp1c8UcqZzuyKrjPPDDQ99UHbvkJsZcmAy2z/u234896SZ9ila0migMD2r5HbuFT1apcKCxHVsUfBA1Kyab2g0DHt07KqFzai3l3ZFaGYHQOXibdzjeDEA73cD6q+q6bX2zIpk3Jo45EPxZFV19jDFAfPNp0wljAAkWXkJTvNxUekCCTjJ1J8Kn7TpxAdJR1bb2Mg9YoHnAHKgEd4xpVs235DrCbJg6y1f9029HnvjkyMdylaoe2fIrtCDJhMV0v7J6qTx3JDu+x6AsdntaO4JFuyPg6sWwBw13R55PqA4613bYsbayASt+8wyD5qHzV8dTr6RxWQ3tvJbuFnjkgkHDrVaNvFSePipqZ2f0xuY8fCdYvKUb/8ANkP/ADUBfG2Gq/qnki7lbeT/AC5N5QPmhaSRMnEJIOaExt9FyVP0xUTY9PkYfCxsneh319mjD1A1M2u1Ypv1civ3A+cPFT5w9YoCPuZ4GPwq9W3ORTH7JPRPqY1xbYC4zGxGdfO88H16H3mpiSoyTZaA5QGM84iY/aF81vWDQEZc7NlXgobvU5x37pwSe6i2RF0JwxGu8SGzntBGcaDX8h6XnTgySjlINxvpxjd/kpEm11xiaJ0HMqJU+kmceLAUAzlgjJ4DOM53tRqQBkeH/PNcFvGuu9qcb28d7OozrxwB/wAGnEdjDIuYmGOcbBl9moHurhcbMkA80q3jlT7NQfaKA5qwXiASVJGG4nzhgg8F788a9i6oEFiNeO8SCNfRwfi/nx4FNz0gy8y3b/Fw99ePKPHPAc/+O+gHTrGAc47tc5OOXjw+/FMFtRxOh7ApwB7NCe+lJajjwPdoB3AcPxr1t4a7wI/aGPePwoAKsODD+IfeMV0t4i+raDuPpe4YX6/Diu3ti2C4wOxfvP4e3kF396sS7zeAA4seQ/OlAeXlysa7x8Ao4k8gPzjwqCaV5JF80vK53I401JJ+Io+tjyycAADi08ksqgKZJnO7HGmpyfir3dpY8snTAG3+TvydLYr10+6924wxGqxKf7uPPZzbt8KA59AfJ8LICafD3bjBI1WJTxjj/qbi3hVzDnhk/n1fnlTmvMUA3ZiefspKscY14evhr407rzFAcMkf+K8Dnv8Az405ooBMeca0qiigCiiigCiiigCiiigCiiigON1ZpKpSRFdDxV1DKfEEYNUjbPkW2fNkxK9s51zA2F9cbZTHgBV9ooDCds+Re+hyYHiulHAfqJPYxKH6QqlbQtpLdgtzFJA3Z1qFAcfJY+afEGvquudxbLIpV1VlOhVgGU+IOhoD5os+kMyYxIWHKTzx7Sd72NUvb9LAf1kZHeh3h9E4I9Wa0vbHkb2fMS0aNbOdc27bi/5ZBjx4KKpG1vIzew5MEkVyvyW+Al9+Yz7VoDjDtKOTRHBPyeDfROD7qJKqu07KW3O7dQSQ66dcmEJ7n1Q+o10t71wPNkOORO+v82o9RFASV7AmQ278IThSmVkY8gVIb34HE4FSuzIJEjxK5diSdSDug8F3sAtj5R4691QuzNp9WSZELuc5kUjOM5ChGxuqOQJydTk1NW+1opDhXG98lsq30WwT6qA7s2oABZjwVdSefq7zoO00zu7BF1kjaIn42N0fTTzD6zT6CV4mZkIy2N4OuQccACMMo7skZJONafp0kwPPifPZuEMpPLJwV8SMd9AVlrE4yjhh+1/uX8DSreyOd58ZHADUDv7z9Xvp5u5ZnIUM5yQoAAxwA01xzOpOT3BrtLaKQpvP4ADix5D86UAnaO0FhTebwAHFjyH49lVN5pbiVQFMksh3I4014/FXu7Sx5ZPdyeaW6mUKpklc7scaa8fir3dpJ5ZPDTevJx5N02enWy7sl24w7jVYwderjz2c24se7AoA8nHk4WwTrpt2S7cYZhqsYP8Adx93NuLeFXiiigCiiigCiiigCiiigCiiigCiiigCiiigCiiigCiiigCiiigCiiigCiiigEyRBgQwBB0IIyD4g8aqG1/JNs+fLLEbdz8a2PVfyDMZ9amrjRQGN7V8jd3Hk280VwvyZQYZO4by7yMfELVP2rs2a2827t5IRnGZF3oj/iLvRn219KV4yg6HgaA+arW5IAMcjBezBDp6g2QB83FP49sOPSRXHNDun6LnH81a1tnyW2FwS3U9TIf7y3PUt4kL5jH5ymqXtXyP3cWTbTx3C6+ZMOqk8A6ZRj4qtAVe86TwxqSd7e7EKsrE92RjHeCQKqLzzXc6qqmSWQ7scad/xV5DtLHlk8NLBtzo5fPuwGxuRMXXdATejOhBIlXKY11JIxWv+TXyaps2PrJN2S7cYdxwQcerjzwXmeLEcsAAHk38mybOj6yTdku3GHcahAderjzwXmeLEcsAXiiigCiiigCiiigCiiigCiiigCiiigCiiigCiiigEA+d+e78aXRRQHJpDvAdh/AUot5w/PP8K8ooD13wQOf4UuiigCiiigCiiigCkSNw/PKiigF1ynkIGlFFAeyNpXsrYBNFFAKFe0UUAUUUUAUUUUAmQ6V6p0FFFAeOdKRHISue3WiigFxnSvInyM+NFFALooooAoooo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hQSERUUExQUFRQWFxgXFxcVGBUWFxcaFxgVFxcYHBoXGyYeFxkkGRgXHy8gIycpLCwsFR4xNTAqNSYrLCkBCQoKDgwOGg8PGislHyQ1Ly4sNTUsNi0sLC8sLCwyLCwpLy4sLCwuNCwpMiwsLCwsMCwsLCwsLCksLCwuLC0sLP/AABEIAMQBAQMBIgACEQEDEQH/xAAcAAABBQEBAQAAAAAAAAAAAAAAAgQFBgcDAQj/xABOEAACAQMBBAUGCgcHAwEJAAABAgMABBEhBRIxUQYTQWFxByIygZGhI0JScpKxssHR8BQzYmOCosIVQ4OTs9LhRFPxcwgWFyQlNGSUo//EABoBAQADAQEBAAAAAAAAAAAAAAADBAUCBgH/xAA0EQACAQMCAwQIBQUAAAAAAAAAAQIDBBEFIRIxQRNRYYEiMnGRobHB8BQjM9HhBhUkQlL/2gAMAwEAAhEDEQA/ANxooooBJjHIUCMcqVRQCTGOQoEY5UqigE7g5CvQo5CvaKAKKKgekPTa1snRJ3brHBZI40kkdgDjO6inAzpk44UBPUVR5fKYzD4Cwu35Gbqrdf53L/y0wuOmu03/AFcFlCP3kk05/kVB76A0evN0d1ZVNtLajnzr9Ixygto/tSljTOTZ8zHMl/fv3CcxL7IgtAa+IwOymtztSCP9ZLCnznRfrNZBJ0Wt2OXRpDzlkml+25Fejo5ajhbQf5UZ+sUBqI6WWA/6u0/z4f8AdXVOk1m3C5tj4SxH+qssOyYf+zD/AJafhXGTY0B4wQnxjj/20BskN7C3ovG3zWU/Uac5rCZOjlqf+nh9UaD6hXAdGbdTlEaM845JU+y4oDfqKwqNJ4z8FfXyY7OvaRfoyBhT+36WbTjOl4ko5T26faiKGgNmorLLbyqXqfrbS3l74ZniP0ZVI/mqXtfLBbcJ4bqDmWi61PpQF/eBQF7K0nqhnOKh9k9NbK6wILqB2PxQ6h/oNhvdU3QCdwchXnVDOcUuigE7g5CjcHIUqigACiiigCiiigCiiigCiiigCiiigCimW0tuW9vjr54Yd70etkSPPhvEZp3HKGAZSCCMgg5BB4EEcRQCqzjpKM7Zc8rGEfSuLg/0itHrNdsSb217r9m3tV9puW++gFNUbd7et4/TniXuLrn2A5qH8oEPWLBESdx3ctg4zuxnd8cMwODppTfof5L7eS3jmmaRy43t1SI0AyQPRG8dADxHGu4Qc3hEVWtGksyHVx09tF4Oz/MRz72AHvqMl8pcOcJFIx72jX3BmPuq72vQCxj4WsZP7e9J/qE1L29nHGMRoiDkiqo/lAqwrVvmyjLUIrlFmZL0tun/AFdjIRzxO32Yce+j+1NpNwsmHjDP97LWm3d2saM7nCqMk/niarVl05WSZUMe6jHdDFskE6AkYxjPfpU0bHiWUQS1Nroirh9qn/piP8ID7U1LS32qf7g+tYR9ctaZXmaK0j3s+PUancvvzM1a32mOMBPgsZ+zLXFp75fStn//AF5j9hjV42z0oitzunLvx3VxpyyTwprsnpgkzhGQox9HJDAnlwGDXf4DKysnz+5zWzSKTJt+VP1kQX54li+2hpUXSIN/dk/+m6P9ZWtS36YXmxoJf1kMT97RoT7SM1E7PuZLHU/+o/EoP9tR9u+vzkbHtUEe+usV4j+g6t81gT7BVnk6F2h9GNk/9OSVfcG3fdUdd+T6JuEr/wCIsUo+yrfzVG7SouRNHUaL55RCXdjHJ+sRG+coJ9p1FLsJp7bH6NdXEIHBA5kj/wAuXeXHhik7R6MTWyl8s0a6kwsxwBxJhk3sKO3d3j3dtMtnXjyb+92Fd04wSCoOoBwD3e4VWlCUHiSLtOrCosweS8bD8rssDKu0RG0RIX9JiBUqTwMkeuh+Uh05Vq0MwdQykMrAEEEEEEZBBGhBHbXzjtJQdwEAgyLkHUaBm+6r/wCRjaTK9xZliYo1jlhByerDs6ugJ+LvKCB2bxrkkNSooooAooooAooooAoooJoAorl1+vd+fz6q964UB0rld3KxozscKilmPIKCT7hXOa/VAS5CqOLMQoHDjnhxFUjam2LvaKXEdmbeO1+Eg62YPI0xwySFOrYBEByATvE4zjsridSNNZk8H1LJ70S2ElxGL27jSa4ulEhMihxFE43ooUDDzUVCM8ySTmnfQK36m62jbxDFrFNEYlHoxvLCJJo15KGKndGg3zTnohIRZ26MPPjjWKQDBw8IETj6Smk+TFR/Z8chIMly0lxKwwcvK7MdRyXdX+EVk6dKpOpUlN9fqSTwksFtrMLrXau0DyNqvsg3v660+swbW/2i37+NfoWtuPvrZIiu9Nn8+3/xT7BEP6qufQ6HFjbD9zF70B++qH0+lxJD3RzH+aH8K0ro3Du20Q+THGPZGoqzQeMso3izwr2naY48a4Zr2R8kmuZP59ePz4VoJYW5iSfE9hptbZguFCMxCbwZguhbGcDPYM6+qqxcy7JEptzLGkoOPTcENy3z5m9nsJ41ap2dm6uLdD43md9UiQaGRgCC2ugUEZIOoCkildE+iLbajmmvbm5MHWlII0aJNF3T1hwpTg6jAHEHU1HUunT2iy1b2Tq+lLkXwe3vrwmojo5A8UTQMxc28kkIdsZZIz8Gx108wqOWRUhcXARSx4D1nUgAADUkkgADOSQKljNNZKk6coycfIbbRmt4xmcwIG7ZTGu8f4+NQm0OjMbgS2pUH0gFYFGxr5pBwD7vCoXpbcXEt1FbRW9q9y+AUljjmMKMN8CSVm3VbB3yiggD4zZ0dxdBrzZEqXLPA1tK6R3EcIdEjMhCJIFfTAcqMjHpYxgnEUbxRnhci29Pl2fE+ZdC1JLV4TSC1W8GZkUWpOaSTSGausHORl0hm3bW4PKGT7DYqh7PGsvzwPZHGKuvSQb1rKvygF+myr69Cap+zbVt1iRxkc8R2Hdxx4+bw46VmXvrJG9pa9CT8TjfelH84n2RuPvq8eRmPN3et8mK2X6TXDH6hVLu7VjJHpp52Tpp6A58deHGr55GoijXzHtaBRjXhEzf18KoGsajRXITc+Neicd9AdKK8VsjIr2gCiiigCvCK9ooDkYNOP1UdT311rxjQFD2vaJebUaCXdkhtbZH6psFeumkfznHBisca4B4dYT20/6I2qxwmJQF6qadd1QAF+GkddOzKOjeDCq10LgK2tvfxoZpZlla7CAdbIZJN4uMkb7Ruu6Ez6LNjJABlIbhrq4aSxkmgG6VnaW3YRtIhCKAkwRutUB1LLoAiq2cADzF1UlWnN5xFP3NZWPPmTxWEOdhbKjuYzcSFj1532iVmWNG0UqyKQGlAUK5bJ3lbQDSmu3eh9va201xalrKSGNpFeBiq5jVmAeM5SRSdCpGuacTdHrG2MUsrJG6sxMjukZuGYMWMnBZWLNv8MggYwNKYbT2xb7Sv4LATxNbhP0iZQ6nr2Rvg7ca6gEGRh2hVqxaSnUqZg3g+SwluXjYN681rBLIu7JJDG7r8lnRWZdeRJFZ1ZPm52g3/wCbIPoxQL91anWU7H9O8PO+u/dKV/prfISp+URvhlHaLd/5mb/bWr253YSO8L7vwFZH05Ob1V/dRD6Us1aq7cfEmrlrHOfIy7+fC4+f0PCaTn86V4TXhNaODGzgedHLATQ3ROAZHkhBwD5qL1YzpqA5kOP2zzrANm9M9pbIkltVAjbewYnjDDeGAGUducDBGjDHHSvoDodfqkk1uxw5czRg/HRwpfd5lZN/IHAMh+MK6dJOmcNusoRXnuI1OEjilkCvjKq7opCcQSM5AOccKxqifG0emoyj2UXnbCKX0HM5tN+53hPJJM0m8MNvF2VsjGhyvDswB2VYtkQ9bexqfRhjabs9IsI4vUB1x8QvKmOziOqTdbfG6Dv8N8nVnweBZiT66d9H7kR7RXe0E8DRg/txMZVXxKPKf8M1oVY8NHbwMe3mp3WX3syPZ/TEWfSKaW5HwYuLiOQhcsAS8atpqd0Y4fFzjJq+eUbyoWdzbrZ2knXS3EkK5UMFQdajZJYDLHAGBzycY1eeUjyKJtCY3NvIIZ2A6wMCY5CAAG01RsAA6EHA0ByTUdk+SP8AQLqF5p1llXMhSNTuIBlYyWbUkvkjQfqm41nU4uUlFG1WqKnTcn0L27a0kmkk0hmr0GDx+T1npJaklqQWrpI4bInpbcFbY44l4h//AEU58dKruzbsmIEgZLM2cD5b49eoqV6bS/AoOcq+5JD91QuzR8DH8xT7Rn76x739TyPSaX+hnxf0E3l+wkGMZ3SToOJK6/y1o3kWUvb3Tntud3T9iCAD6/dWWX7fDHuRPtSH8K1vyIx42fI3yrqc+zcT+mqRqF96nvPu/CvP0cczXWigPFXFe0UUAUUUUAUUUUAUUUUBnG3Nm3myo7mey6mW1y85glEm/AWO9KYtwgPH6T7hK41wec5s+5igsutV+tjCPOZBj4QtvSu4A0BZmY4HDOKtRFZh056HR2Nu9xayzQQ9bEZrZWzbsjzRiQhGHwfHJ3SBgcAKyr3T1WWYbb5fj/JJGeCXfFnEbmZRLeSkLxAJdskQIx/VwoATp2IzkMxOa90g2pLc2ckdxaM1yu89vNa7jKki5aFlLyCVCCFBO7rrT/yjbRWGS1LndQ9dhjoof4ILk8FO6ZACeZpha7Rz21c0TTadxbKvJ+k37sbYMfUNRnb1uzS2x16kvb+Ue8ZEC7LmMm6AxllhhTewN49p3c57Kiej0biJ+tCiRp7hnCElQzTyEgE6kA6a8qkoL2muy2zGTzlnPtnlrVuLdUksHVndyuJPONij9J/O2rGvfar7ZCf6q1EtWW7XOdtRj97bD2CNq07NS2a2ZW1N+lFCyaQTXhakk1ewZWRrf7Khnx10Ucm7nd31DYzxxnhwr2xs1hjWNBhVzj1ksfeTXYtSS1fVFZyfHN4xnYUWpltO1MsZUNuuMNG44xyLqjjHaGwe/UcCacFqSWrpxTWGcqbi8oUNs7QwM3ce9gcLZd3TuMmfePVTGyWbeke4dJHkbe31VkJ0wF3CSFVVAAweedSSWW0JZzKiIyxoWwMKruyqpaRzveaig7qAYJJbOnCpCItujfILdpUEA94BJx4ZOKip0YRlmKLFa5qzhics5++47M9cy1JLUgtVlIoNii1ILUktSC1dpHLZWens2Ei+c7fRQj+quFumEQclUewAVy6fSZMS/sy+/qwKdMKwb1/nPy+R6vTF/jR8/mQV+fhm8FHuz99bB5Fr+I7NRFkjMnWTsyBlLrmaTGVByNMHXsIrLdj7OW42gI31TO845rHGnm6dhYqD3E1odz0MspAP/l40Yei8I6l1I4ENHg5FR06EpxyiWtdwoy4WafRWb2PSubZrrHeyNPZOQqXTfrYGOirORo6Hsl4541o6sCMjUHUEVFKLi8MswnGpHiie0UUVydhRRRQBRRRQBRSesGcV7vCgPaa7U2alxDJDKMxyoyMO5hg4PYe+u/WjOM6171gzigM5jXatqBbtZJtCNBuxzrNFEzLgqOtSXPn7pwSNDrxprs7yRSOHmknazkkbeFvabrW8S4AC4dfOfiSVwMnQVqBcc69DVDRowoScqSw34nyaU1iSyjOv/hKQCZdo3jKATiMxQ5x3qpNRHRAH9AtsnJMSsSdSSw3s++tP25Lu207fJikPsRjWa9GkxZWw5QQ/6a1YlKUubycwpxh6qSKVM29t5e6aP+WBT91acWrK7Ft7bx7p5f5YXH3VqBatKyXoP2mHqb/MXs+rFFqSWpDPSST2girplbjC7eSKQyKGkiYDfRdXjKjG+i/GUjG8g1yoIByRXW02rFL+rdWI4qD5w7mU+cp7iBXcvUJt/ZEchWbqklkj+KVVjInxkGfjfGX9oY0DGuZcUU3HfwJqShUmoVHw52z+6Jw576Z3u00iwGOXPoxr50jeCjXHfoB2kVDDZ9mVRkjaTrPQWIysWxxwitgY7c4A7cU82ZZtIzpbRrbBSFld4hvb+ARGqhhvndKsWLEAMuN7JxQd+2vRielh/TajL8yqseC3YnZzyGeZpcA7kW6o16tWMpK5+MxIBJGnADQA1Ilqi9jqfhXaTrd+Q7r7qrvIgCIcLpgkMw5hge2nxetK3y6acuZ5rUOzVxNUvVWy8thZakFqQzUgvVhIz2xTNSGekF6QWrtI4bKl0wbeuoV/ZT+aUj7qkWqI22d/aMaj90PYWf76lya83dPNaR7WwWLaHsI7o3tJYtokuQobrY8k4AOUI1PDPVkeOK1CC7zWFX53ut7cmTH0mxWoX/Rhtl2tvdwM5tjHCLqFiW6tnVQZ486qN8+cvDztNOEttcKC4JIrXtnKo+0g9+4tkoWRGR1DIwKsragg8QRR5Or5oJZNmyMWWJRLas2pNuTumMntMb4XwZeAFRsN53002ltRLe6sbpmCqk/VSMx3VEdwjKxYngoYI2TwxmrN3RzDi7ijp9w41OHozWqK529wrqGRlZWGQykMCOYI0NdKyD0YUUUUAV4w0r2igG7QnFe9Ue6u9FANmgPd7T3fhShEfzx8K70UA36k9359X5+tSREHOn5/PurtSJp1RSzsFUDJZiAAOZJ0AoCI6ay7uzrxuVrOfZE9UnZSYt4RyijHsRRTjpv07iurSe1sg9y8qNF1iDECb3msTK+FbQnRN71VFWW1GWNFeCQFVVSVaJxoAPlg+6gKntHoZereyXVu8WTI7pr5w38ggh0K8GI413/tXbEfpQRyeCo3+nIPqq2HbUfb1i/OilHvC499eLtmBtBNFnkXUH2E5ruNSUPVZFUo06m84plWh6e3UbAz2TKB2gSp9pSPfS4/KdCMhopMkjQNG3A51ywq3Kc6jUcx/wAVwngVvSVW+cA311Krmp3kDsaL6EPD5RLVuPXL3sjHjxB3N4Y/Pg6j6ZWjcJ0HzyUJ7jvgaUibo1atqYIv4VCn2rimE3Qy2PBXT5sj/UxIqRXklzSIZadTfJv78iRSSJpOtt5lSRsb5jaOQOMgkMhyDw7MHhrTqeWV13ZZCUPpqiCPrAQQVYjLYwewj2aVUJ+hEZYhDO27jJ6uOQAnUDQA5xr6xXB+ijx6pKU8Y7iD3g4r6rik3mUPidfh7mMOCFZ49n8l5FxgYAwO7GnYANOA7K5yTZH55dvM1So7O8HoTFx+zPv/AOquPfS/0y+XiHPjHE/+kwNXI3tLqmZc9LuOkk/v2FrL0gvVW/8AeSdfTRP4o5oved4V0j6Vk/3aH5kqn3Mq1Zje0H1+BRnpl0v9c+aLCXrmz1FDb47YpR6kb7Lmvf7bj7Sy/OjkHvK4qxG4pPlJe8qztLiPOD9xEC8/+osNdGB0PHdh9E92dasLXY7+I00xjXI4ejns/CqdsucSbQkZTkZkII4EAqo9xqx3D4VjyBPsBNearPNST8We1to8NGEe5L5FVl2wNxjhjkE4yNM/FH7PdW9dLt5v0bZ6kj9JDCVhxEEKL1o14FyUj8HPjXzpbRb5jT5TRr7WUffW79OelEEd7ZzQSrcTxNJDJbQESzNHMF3iFTOGRkU7pxkE1UuHNUpOHPDwWFz3IG4lktGMc8cyhWISUK7xvGCdzz1UgebjIbBB7DUhsvN7JGgid4w6O7MjCECNlfi64ckqAFGT52uACauuzNvwTkiKVGYekmd2RTyaNsOh7mAp/cXaRqXkdUQcWchVHiW0FZ0deuJ0uxnBcWMZ3+RUWmUo1e0UnzzjoVWXZa7NvbaW2+Dhupv0eeBc9WXdHaOZF4I4KYbHEHxNX6qJtm3ub5oZbR44kt362Jp42ZbiQo6A7uQyRKrth8EsWyBgBmnOh/SRrqN1mjEVzA/VTxg5AbAZWU8TG6kMD3njjJu20+KGG90XJLcn6KKKtHIUUUUAUUVWNreUO0hYxozXMw4xWw61l7PPYHcj/jYUBZ6jdtdI7e0XeuJkiB4Bj5zdyqPOc9ygmqNfdI7+503ksoz8WLE05HfKw6tP4VbHyqiP0W3tiZG1lbjLIzSzv/E2XbwGlAWK/wDKJcS6Wdv1a/8Aeu8r61gU77fxlPCqxtK3D4kvp3uTnIEuBED+xAnmZ9TN30xvOlBOQg6sfKcDePgPRHrz4CoWUlmLBmZ+BYtn1EnI9QoCWv8ApKRpGm6g+OwBI8EB09efCmSbZmzpKQP21TJ9RUED84pqUI1YhuWQRjwxnX1Zo3yfSUqvdqT441AoCUXpDJnG6jcyN5cevJ17q7SbfGPPj0+cGHsYCoXfUaKBnkNMeOOFerbnOSxJ7OQ8Afr40BKLc2zamHdPPqwD7U1rslzD2TunIGWVfdI2PdUPvt2YPfqBnl25NC6akHPadD9XAd2KAsCu59Cdj4iJx7lB99emeYdsTeKOp9oc/VVZO6/YAOZGCfDOoHf7OdOQ+6MhmA7mbH14oCXM8gYtuEE8TFOwzgAaqyhToO3lXVdtyr2zjxSCT/T1qEivJc53zjsDBSfE6Ajw4/VXU7RcDJ3CPAr95+qgJE7TUsXkfziqg5ikiGFLHPncfSPb2UpL6NvRkQ+DKfqNR0W1GxkxkeDDPvAomvYyCXU4HHeUMB36Z0oCUNN5oVb0lVvnAH66jQIOzcXwzH9WK6CEH0ZJPVIW+0WFAKfZMP8A21HzRu/ZxXB9kp2NIvhI5+0SK6Mkg4Sn+JUP2QtILyjtib1On9TfVQHG12Qschk3nZyu7lt3hkH4qjJ0Gp5V5th8QSn92/2TXRrqQcYgfmyD+pV+uovpBtA/o7gxyKWG6M7hGpyfRY9gJ9VARHRu1glvLeO6YLbtJiQk7o0BKqW+KGYKpOmAeI419J2Ozbe1j+CjihjAydxVRcDtJGM+JrC/J55P7m7ureSS2YWgdZXeZN2ORAN4BQ36wNoNARg1tA8lGzeH6OSuc7hluDH/AJZk3PdWXfWErqSfHhLp0JIz4eg9vdiW1zgzQwzaeaZI0k07iwOnhSLXopZxsGS1gVhqGEabw8DjI9VRvk9ZhZiFmLG2lmtt49ogleNP5Ao9VWVXGSO0ce7NefSnSm6eXs8E2zWTotV6zPV7bkUAAT2SSN3tBM0YP0JgP4albvaSxxTPx6lWLDhqsYkx7CPbULsqQz7ZkdfRtrNYJCOAlmlEpTPaVRFzy3hW7YJ5IplzooorXIhntTa8NtGZJ5UiQab0jBRnkM8T3DWqfdeU0y6WFs8w7J58wQeK7w6yUeCjxqo/+0LK6y2JyQgExUgkYkzF2jtxjHrql7N8o91HgOVmH7wYb6aY94NAaPe2k91/97cvKp/uIcwW/gVU78o+ex8Kc29qkahI1VFHBVAVR6hpVY2d5Srd9JVeE8yOsT2p53tUVZLPaEcy70UiSDmjBseOOHroAu4mZCEfcY8GwGx6joarFxsCZSTpITxYN558d/8AE1bDSTQFBljYHEgZP2WBUn1nj6vbSCg4KNf2fNA8cfVV9dQRggEcjqPZUbPsGE8F3PmeaPZ6PuoCqCEjUtk82HDwxwrzrGPYQOY1J8BxHjj8amrnoywOVcNjgrjdx35GQT4imF1bSRjWN/Vgj1lcgDxoBtvJjswOw8fYdc14IN75SryBIJ/2j3/VS44g3nNhveB3D8f/ABXknHAJzyHADwOQBQAxKjswNAMY8AMfhSd4n0lOOQwfbjU+GPbXqxsNThj7MeHGvGusaEEHkeHjkZAFALe4Udvq7T3YOtIFqCcsAD2AaY79OJ76VGgOpIY8+I8ByFeOoGi5z2AHHrPYB6qA9fze1u4elnwzr76SqNxbdJ7BqAPrye+hIWGpIJ7xj1DHAeqvXnK8VOvDdwc/UfdQHrT49JSPDB+rX3VzWUE5Y7vJTpjvOeJ9w99LSQZySM8jpjwzjPjXVmwMnhQCiwxnOnby8fCm3UhzkqMdmmp7z2gd3t5UC2BOSuOQGh8Tjt+qupg+SzDu0b7QJ99AedSOwsPBmHuzivF3iw3WOAfOzukeHDJPr091EKM3aNz5QBBPcNeHf7OY63M6xLk8OCqOJPYAOf8AyTQBcThBk+AA4k9gA7TUdMzcd0vM/mRRqN4ktoEUDiT2n7qQHZnXzS8rncjjTU5PBEHaebd3YAANm8n3k+FmOvuN17txgkarCp/u0/qbt8KAnuh+zXt7C1hlx1kcEaNg5AKqARkcccPVTvbW1ktbeWeQ4SJC55nA0A5knAA5kU9qv9PNjy3NjJHDumUNHIiscK5hlSUIT2BtzHrFGBn0O2a8NqolwJpGknlA7JJ3aVl/hLbv8NOdkuWmuj2CVEH8MMRP8zkeqoJensjDcXZ20DcHTqmh3UDd8xO4Ez8flrik2PQnaMsXVXV3FFE7O8yWiMJJOsZndDNIfNGWIyqjQY4V5mjZV6kpSmsZ/fJO5JciPO2xf79paSb0lzOzzSRkEW9tGyxhicECSRIUCqf+5k4rQth7CitIRFCpC5LMWJZ3dtWd2Orux1JP1ACl7K2NDbRiOCJIkHYihc40yceke85NPa9DSpKmsIhbyFFFFSnwabT2RDcp1c8UcqZzuyKrjPPDDQ99UHbvkJsZcmAy2z/u234896SZ9ila0migMD2r5HbuFT1apcKCxHVsUfBA1Kyab2g0DHt07KqFzai3l3ZFaGYHQOXibdzjeDEA73cD6q+q6bX2zIpk3Jo45EPxZFV19jDFAfPNp0wljAAkWXkJTvNxUekCCTjJ1J8Kn7TpxAdJR1bb2Mg9YoHnAHKgEd4xpVs235DrCbJg6y1f9029HnvjkyMdylaoe2fIrtCDJhMV0v7J6qTx3JDu+x6AsdntaO4JFuyPg6sWwBw13R55PqA4613bYsbayASt+8wyD5qHzV8dTr6RxWQ3tvJbuFnjkgkHDrVaNvFSePipqZ2f0xuY8fCdYvKUb/8ANkP/ADUBfG2Gq/qnki7lbeT/AC5N5QPmhaSRMnEJIOaExt9FyVP0xUTY9PkYfCxsneh319mjD1A1M2u1Ypv1civ3A+cPFT5w9YoCPuZ4GPwq9W3ORTH7JPRPqY1xbYC4zGxGdfO88H16H3mpiSoyTZaA5QGM84iY/aF81vWDQEZc7NlXgobvU5x37pwSe6i2RF0JwxGu8SGzntBGcaDX8h6XnTgySjlINxvpxjd/kpEm11xiaJ0HMqJU+kmceLAUAzlgjJ4DOM53tRqQBkeH/PNcFvGuu9qcb28d7OozrxwB/wAGnEdjDIuYmGOcbBl9moHurhcbMkA80q3jlT7NQfaKA5qwXiASVJGG4nzhgg8F788a9i6oEFiNeO8SCNfRwfi/nx4FNz0gy8y3b/Fw99ePKPHPAc/+O+gHTrGAc47tc5OOXjw+/FMFtRxOh7ApwB7NCe+lJajjwPdoB3AcPxr1t4a7wI/aGPePwoAKsODD+IfeMV0t4i+raDuPpe4YX6/Diu3ti2C4wOxfvP4e3kF396sS7zeAA4seQ/OlAeXlysa7x8Ao4k8gPzjwqCaV5JF80vK53I401JJ+Io+tjyycAADi08ksqgKZJnO7HGmpyfir3dpY8snTAG3+TvydLYr10+6924wxGqxKf7uPPZzbt8KA59AfJ8LICafD3bjBI1WJTxjj/qbi3hVzDnhk/n1fnlTmvMUA3ZiefspKscY14evhr407rzFAcMkf+K8Dnv8Az405ooBMeca0qiigCiiigCiiigCiiigCiiigON1ZpKpSRFdDxV1DKfEEYNUjbPkW2fNkxK9s51zA2F9cbZTHgBV9ooDCds+Re+hyYHiulHAfqJPYxKH6QqlbQtpLdgtzFJA3Z1qFAcfJY+afEGvquudxbLIpV1VlOhVgGU+IOhoD5os+kMyYxIWHKTzx7Sd72NUvb9LAf1kZHeh3h9E4I9Wa0vbHkb2fMS0aNbOdc27bi/5ZBjx4KKpG1vIzew5MEkVyvyW+Al9+Yz7VoDjDtKOTRHBPyeDfROD7qJKqu07KW3O7dQSQ66dcmEJ7n1Q+o10t71wPNkOORO+v82o9RFASV7AmQ278IThSmVkY8gVIb34HE4FSuzIJEjxK5diSdSDug8F3sAtj5R4691QuzNp9WSZELuc5kUjOM5ChGxuqOQJydTk1NW+1opDhXG98lsq30WwT6qA7s2oABZjwVdSefq7zoO00zu7BF1kjaIn42N0fTTzD6zT6CV4mZkIy2N4OuQccACMMo7skZJONafp0kwPPifPZuEMpPLJwV8SMd9AVlrE4yjhh+1/uX8DSreyOd58ZHADUDv7z9Xvp5u5ZnIUM5yQoAAxwA01xzOpOT3BrtLaKQpvP4ADix5D86UAnaO0FhTebwAHFjyH49lVN5pbiVQFMksh3I4014/FXu7Sx5ZPdyeaW6mUKpklc7scaa8fir3dpJ5ZPDTevJx5N02enWy7sl24w7jVYwderjz2c24se7AoA8nHk4WwTrpt2S7cYZhqsYP8Adx93NuLeFXiiigCiiigCiiigCiiigCiiigCiiigCiiigCiiigCiiigCiiigCiiigCiiigEyRBgQwBB0IIyD4g8aqG1/JNs+fLLEbdz8a2PVfyDMZ9amrjRQGN7V8jd3Hk280VwvyZQYZO4by7yMfELVP2rs2a2827t5IRnGZF3oj/iLvRn219KV4yg6HgaA+arW5IAMcjBezBDp6g2QB83FP49sOPSRXHNDun6LnH81a1tnyW2FwS3U9TIf7y3PUt4kL5jH5ymqXtXyP3cWTbTx3C6+ZMOqk8A6ZRj4qtAVe86TwxqSd7e7EKsrE92RjHeCQKqLzzXc6qqmSWQ7scad/xV5DtLHlk8NLBtzo5fPuwGxuRMXXdATejOhBIlXKY11JIxWv+TXyaps2PrJN2S7cYdxwQcerjzwXmeLEcsAAHk38mybOj6yTdku3GHcahAderjzwXmeLEcsAXiiigCiiigCiiigCiiigCiiigCiiigCiiigCiiigEA+d+e78aXRRQHJpDvAdh/AUot5w/PP8K8ooD13wQOf4UuiigCiiigCiiigCkSNw/PKiigF1ynkIGlFFAeyNpXsrYBNFFAKFe0UUAUUUUAUUUUAmQ6V6p0FFFAeOdKRHISue3WiigFxnSvInyM+NFFALooooAooooD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2" name="Picture 4" descr="http://peeducator.files.wordpress.com/2013/02/teacher-view-socrativ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38010"/>
            <a:ext cx="2899236" cy="182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tibs.at/sites/tibs.at/files/users/dieter.draxl/Socrative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895" y="1480194"/>
            <a:ext cx="3333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 rot="20217290">
            <a:off x="335188" y="1046429"/>
            <a:ext cx="475303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Quick Survey</a:t>
            </a:r>
            <a:endParaRPr lang="en-US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908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nchrotron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457200"/>
            <a:ext cx="7263772" cy="5139118"/>
          </a:xfrm>
          <a:prstGeom prst="rect">
            <a:avLst/>
          </a:prstGeom>
        </p:spPr>
      </p:pic>
      <p:pic>
        <p:nvPicPr>
          <p:cNvPr id="3" name="Picture 2" descr="Unknown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1" y="3472399"/>
            <a:ext cx="2362199" cy="30708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known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69277"/>
            <a:ext cx="6781800" cy="62601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430880_520618758067685_558093034481660524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711200"/>
            <a:ext cx="8534400" cy="5689600"/>
          </a:xfrm>
          <a:prstGeom prst="rect">
            <a:avLst/>
          </a:prstGeom>
        </p:spPr>
      </p:pic>
      <p:pic>
        <p:nvPicPr>
          <p:cNvPr id="5" name="Picture 4" descr="Unknown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0"/>
            <a:ext cx="2438400" cy="2438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bert-Einstein-by-Yousuf-Kar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304800"/>
            <a:ext cx="4691539" cy="60292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1371600"/>
            <a:ext cx="350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CCFFCC"/>
                </a:solidFill>
              </a:rPr>
              <a:t>Peace cannot be kept by force, it can only be achieved by understanding.</a:t>
            </a:r>
          </a:p>
          <a:p>
            <a:r>
              <a:rPr lang="en-US" sz="3200" dirty="0" smtClean="0">
                <a:solidFill>
                  <a:srgbClr val="CCFFCC"/>
                </a:solidFill>
              </a:rPr>
              <a:t>	- Albert Einstein</a:t>
            </a:r>
            <a:endParaRPr lang="en-US" sz="3200" dirty="0">
              <a:solidFill>
                <a:srgbClr val="A118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044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</TotalTime>
  <Words>1099</Words>
  <Application>Microsoft Office PowerPoint</Application>
  <PresentationFormat>On-screen Show (4:3)</PresentationFormat>
  <Paragraphs>301</Paragraphs>
  <Slides>56</Slides>
  <Notes>18</Notes>
  <HiddenSlides>10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56</vt:i4>
      </vt:variant>
    </vt:vector>
  </HeadingPairs>
  <TitlesOfParts>
    <vt:vector size="59" baseType="lpstr">
      <vt:lpstr>Office Theme</vt:lpstr>
      <vt:lpstr>1_Office Theme</vt:lpstr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Lesson Plans</vt:lpstr>
      <vt:lpstr>What is Synchrotron Radiation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m.socrative.com</vt:lpstr>
      <vt:lpstr>Different Teaching Resources</vt:lpstr>
      <vt:lpstr>How is synchrotron light created?</vt:lpstr>
      <vt:lpstr>PowerPoint Presentation</vt:lpstr>
      <vt:lpstr>PowerPoint Presentation</vt:lpstr>
      <vt:lpstr>List of relevant charged particles</vt:lpstr>
      <vt:lpstr>Concepts and definitions</vt:lpstr>
      <vt:lpstr>Time Varying Electrical Fields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Synchrotron radiation </vt:lpstr>
      <vt:lpstr>PowerPoint Presentation</vt:lpstr>
      <vt:lpstr>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Possible Hands On Activity  Probing Atomic Crystals: Bragg Diffraction </vt:lpstr>
      <vt:lpstr>Applications</vt:lpstr>
      <vt:lpstr>PowerPoint Presentation</vt:lpstr>
      <vt:lpstr>Our Plan….</vt:lpstr>
      <vt:lpstr>THANK YOU!</vt:lpstr>
      <vt:lpstr>PowerPoint Presentation</vt:lpstr>
      <vt:lpstr>PowerPoint Presentation</vt:lpstr>
      <vt:lpstr>PowerPoint Presentation</vt:lpstr>
      <vt:lpstr>15TH  Conference on Physics Education in Iran</vt:lpstr>
      <vt:lpstr>Annual physics conference of Iran</vt:lpstr>
      <vt:lpstr>22TH Iranian High school student’s meeting for Physic </vt:lpstr>
      <vt:lpstr>m.socrative.com</vt:lpstr>
    </vt:vector>
  </TitlesOfParts>
  <Company>Greengates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Emily Galloway</dc:creator>
  <cp:lastModifiedBy>Mahmoud Aladdasi</cp:lastModifiedBy>
  <cp:revision>54</cp:revision>
  <dcterms:created xsi:type="dcterms:W3CDTF">2014-07-21T16:42:18Z</dcterms:created>
  <dcterms:modified xsi:type="dcterms:W3CDTF">2014-07-25T05:08:44Z</dcterms:modified>
</cp:coreProperties>
</file>