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xls" ContentType="application/vnd.ms-excel"/>
  <Default Extension="rels" ContentType="application/vnd.openxmlformats-package.relationships+xml"/>
  <Default Extension="xml" ContentType="application/xml"/>
  <Default Extension="wdp" ContentType="image/vnd.ms-photo"/>
  <Default Extension="vml" ContentType="application/vnd.openxmlformats-officedocument.vmlDrawing"/>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718" r:id="rId2"/>
    <p:sldMasterId id="2147483730" r:id="rId3"/>
    <p:sldMasterId id="2147483742" r:id="rId4"/>
    <p:sldMasterId id="2147483754" r:id="rId5"/>
  </p:sldMasterIdLst>
  <p:notesMasterIdLst>
    <p:notesMasterId r:id="rId90"/>
  </p:notesMasterIdLst>
  <p:handoutMasterIdLst>
    <p:handoutMasterId r:id="rId91"/>
  </p:handoutMasterIdLst>
  <p:sldIdLst>
    <p:sldId id="279"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8" r:id="rId31"/>
    <p:sldId id="329" r:id="rId32"/>
    <p:sldId id="330" r:id="rId33"/>
    <p:sldId id="395" r:id="rId34"/>
    <p:sldId id="331" r:id="rId35"/>
    <p:sldId id="332" r:id="rId36"/>
    <p:sldId id="333" r:id="rId37"/>
    <p:sldId id="334" r:id="rId38"/>
    <p:sldId id="335" r:id="rId39"/>
    <p:sldId id="336" r:id="rId40"/>
    <p:sldId id="337" r:id="rId41"/>
    <p:sldId id="338" r:id="rId42"/>
    <p:sldId id="339" r:id="rId43"/>
    <p:sldId id="340" r:id="rId44"/>
    <p:sldId id="341" r:id="rId45"/>
    <p:sldId id="342" r:id="rId46"/>
    <p:sldId id="343" r:id="rId47"/>
    <p:sldId id="344" r:id="rId48"/>
    <p:sldId id="345" r:id="rId49"/>
    <p:sldId id="346" r:id="rId50"/>
    <p:sldId id="347" r:id="rId51"/>
    <p:sldId id="348" r:id="rId52"/>
    <p:sldId id="349" r:id="rId53"/>
    <p:sldId id="350" r:id="rId54"/>
    <p:sldId id="351" r:id="rId55"/>
    <p:sldId id="352" r:id="rId56"/>
    <p:sldId id="353" r:id="rId57"/>
    <p:sldId id="354" r:id="rId58"/>
    <p:sldId id="355" r:id="rId59"/>
    <p:sldId id="356" r:id="rId60"/>
    <p:sldId id="357" r:id="rId61"/>
    <p:sldId id="358" r:id="rId62"/>
    <p:sldId id="359" r:id="rId63"/>
    <p:sldId id="360" r:id="rId64"/>
    <p:sldId id="361" r:id="rId65"/>
    <p:sldId id="362" r:id="rId66"/>
    <p:sldId id="363" r:id="rId67"/>
    <p:sldId id="364" r:id="rId68"/>
    <p:sldId id="365" r:id="rId69"/>
    <p:sldId id="366" r:id="rId70"/>
    <p:sldId id="383" r:id="rId71"/>
    <p:sldId id="384" r:id="rId72"/>
    <p:sldId id="385" r:id="rId73"/>
    <p:sldId id="386" r:id="rId74"/>
    <p:sldId id="387" r:id="rId75"/>
    <p:sldId id="388" r:id="rId76"/>
    <p:sldId id="389" r:id="rId77"/>
    <p:sldId id="367" r:id="rId78"/>
    <p:sldId id="368" r:id="rId79"/>
    <p:sldId id="369" r:id="rId80"/>
    <p:sldId id="381" r:id="rId81"/>
    <p:sldId id="392" r:id="rId82"/>
    <p:sldId id="393" r:id="rId83"/>
    <p:sldId id="394" r:id="rId84"/>
    <p:sldId id="370" r:id="rId85"/>
    <p:sldId id="371" r:id="rId86"/>
    <p:sldId id="378" r:id="rId87"/>
    <p:sldId id="379" r:id="rId88"/>
    <p:sldId id="380" r:id="rId89"/>
  </p:sldIdLst>
  <p:sldSz cx="9144000" cy="6858000" type="screen4x3"/>
  <p:notesSz cx="7010400" cy="9296400"/>
  <p:defaultTextStyle>
    <a:defPPr>
      <a:defRPr lang="en-US"/>
    </a:defPPr>
    <a:lvl1pPr algn="l" defTabSz="457200" rtl="0" fontAlgn="base">
      <a:spcBef>
        <a:spcPct val="0"/>
      </a:spcBef>
      <a:spcAft>
        <a:spcPct val="0"/>
      </a:spcAft>
      <a:defRPr kern="1200">
        <a:solidFill>
          <a:schemeClr val="tx1"/>
        </a:solidFill>
        <a:latin typeface="Arial Narrow"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Arial Narrow"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Arial Narrow"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Arial Narrow"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Arial Narrow" charset="0"/>
        <a:ea typeface="ＭＳ Ｐゴシック" charset="0"/>
        <a:cs typeface="ＭＳ Ｐゴシック" charset="0"/>
      </a:defRPr>
    </a:lvl5pPr>
    <a:lvl6pPr marL="2286000" algn="l" defTabSz="457200" rtl="0" eaLnBrk="1" latinLnBrk="0" hangingPunct="1">
      <a:defRPr kern="1200">
        <a:solidFill>
          <a:schemeClr val="tx1"/>
        </a:solidFill>
        <a:latin typeface="Arial Narrow" charset="0"/>
        <a:ea typeface="ＭＳ Ｐゴシック" charset="0"/>
        <a:cs typeface="ＭＳ Ｐゴシック" charset="0"/>
      </a:defRPr>
    </a:lvl6pPr>
    <a:lvl7pPr marL="2743200" algn="l" defTabSz="457200" rtl="0" eaLnBrk="1" latinLnBrk="0" hangingPunct="1">
      <a:defRPr kern="1200">
        <a:solidFill>
          <a:schemeClr val="tx1"/>
        </a:solidFill>
        <a:latin typeface="Arial Narrow" charset="0"/>
        <a:ea typeface="ＭＳ Ｐゴシック" charset="0"/>
        <a:cs typeface="ＭＳ Ｐゴシック" charset="0"/>
      </a:defRPr>
    </a:lvl7pPr>
    <a:lvl8pPr marL="3200400" algn="l" defTabSz="457200" rtl="0" eaLnBrk="1" latinLnBrk="0" hangingPunct="1">
      <a:defRPr kern="1200">
        <a:solidFill>
          <a:schemeClr val="tx1"/>
        </a:solidFill>
        <a:latin typeface="Arial Narrow" charset="0"/>
        <a:ea typeface="ＭＳ Ｐゴシック" charset="0"/>
        <a:cs typeface="ＭＳ Ｐゴシック" charset="0"/>
      </a:defRPr>
    </a:lvl8pPr>
    <a:lvl9pPr marL="3657600" algn="l" defTabSz="457200" rtl="0" eaLnBrk="1" latinLnBrk="0" hangingPunct="1">
      <a:defRPr kern="1200">
        <a:solidFill>
          <a:schemeClr val="tx1"/>
        </a:solidFill>
        <a:latin typeface="Arial Narrow"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3300"/>
    <a:srgbClr val="FFFFFF"/>
    <a:srgbClr val="D2E9EE"/>
    <a:srgbClr val="9DBA3B"/>
    <a:srgbClr val="266782"/>
    <a:srgbClr val="2DB2CF"/>
    <a:srgbClr val="A7A9AB"/>
    <a:srgbClr val="58585B"/>
    <a:srgbClr val="9A9A9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4559" autoAdjust="0"/>
    <p:restoredTop sz="86377" autoAdjust="0"/>
  </p:normalViewPr>
  <p:slideViewPr>
    <p:cSldViewPr snapToGrid="0" snapToObjects="1">
      <p:cViewPr>
        <p:scale>
          <a:sx n="90" d="100"/>
          <a:sy n="90" d="100"/>
        </p:scale>
        <p:origin x="-498" y="-72"/>
      </p:cViewPr>
      <p:guideLst>
        <p:guide orient="horz" pos="3272"/>
        <p:guide orient="horz" pos="2220"/>
        <p:guide orient="horz" pos="507"/>
        <p:guide pos="5466"/>
        <p:guide pos="2842"/>
        <p:guide pos="276"/>
      </p:guideLst>
    </p:cSldViewPr>
  </p:slideViewPr>
  <p:outlineViewPr>
    <p:cViewPr>
      <p:scale>
        <a:sx n="33" d="100"/>
        <a:sy n="33" d="100"/>
      </p:scale>
      <p:origin x="0" y="23076"/>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90" d="100"/>
          <a:sy n="90" d="100"/>
        </p:scale>
        <p:origin x="-2886" y="-102"/>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notesMaster" Target="notesMasters/notesMaster1.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8.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mn-lt"/>
                <a:ea typeface="+mn-ea"/>
                <a:cs typeface="+mn-cs"/>
              </a:defRPr>
            </a:lvl1pPr>
          </a:lstStyle>
          <a:p>
            <a:pPr>
              <a:defRPr/>
            </a:pPr>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a:latin typeface="+mn-lt"/>
                <a:ea typeface="+mn-ea"/>
                <a:cs typeface="+mn-cs"/>
              </a:defRPr>
            </a:lvl1pPr>
          </a:lstStyle>
          <a:p>
            <a:pPr>
              <a:defRPr/>
            </a:pPr>
            <a:fld id="{B325CB42-5754-2E42-BC47-2D28AE325DAA}" type="datetimeFigureOut">
              <a:rPr lang="en-US"/>
              <a:pPr>
                <a:defRPr/>
              </a:pPr>
              <a:t>8/12/2014</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mn-lt"/>
                <a:ea typeface="+mn-ea"/>
                <a:cs typeface="+mn-cs"/>
              </a:defRPr>
            </a:lvl1pPr>
          </a:lstStyle>
          <a:p>
            <a:pPr>
              <a:defRPr/>
            </a:pPr>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a:latin typeface="+mn-lt"/>
                <a:ea typeface="+mn-ea"/>
                <a:cs typeface="+mn-cs"/>
              </a:defRPr>
            </a:lvl1pPr>
          </a:lstStyle>
          <a:p>
            <a:pPr>
              <a:defRPr/>
            </a:pPr>
            <a:fld id="{4CBF1686-D61C-4B4C-9CC0-EF2343D2A907}" type="slidenum">
              <a:rPr lang="en-US"/>
              <a:pPr>
                <a:defRPr/>
              </a:pPr>
              <a:t>‹#›</a:t>
            </a:fld>
            <a:endParaRPr lang="en-US" dirty="0"/>
          </a:p>
        </p:txBody>
      </p:sp>
    </p:spTree>
    <p:extLst>
      <p:ext uri="{BB962C8B-B14F-4D97-AF65-F5344CB8AC3E}">
        <p14:creationId xmlns:p14="http://schemas.microsoft.com/office/powerpoint/2010/main" val="310647670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fontAlgn="auto">
              <a:spcBef>
                <a:spcPts val="0"/>
              </a:spcBef>
              <a:spcAft>
                <a:spcPts val="0"/>
              </a:spcAft>
              <a:defRPr sz="1200">
                <a:latin typeface="Arial"/>
                <a:ea typeface="+mn-ea"/>
                <a:cs typeface="Arial"/>
              </a:defRPr>
            </a:lvl1pPr>
          </a:lstStyle>
          <a:p>
            <a:pPr>
              <a:defRPr/>
            </a:pPr>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fontAlgn="auto">
              <a:spcBef>
                <a:spcPts val="0"/>
              </a:spcBef>
              <a:spcAft>
                <a:spcPts val="0"/>
              </a:spcAft>
              <a:defRPr sz="1200">
                <a:latin typeface="Arial"/>
                <a:ea typeface="+mn-ea"/>
                <a:cs typeface="Arial"/>
              </a:defRPr>
            </a:lvl1pPr>
          </a:lstStyle>
          <a:p>
            <a:pPr>
              <a:defRPr/>
            </a:pPr>
            <a:fld id="{FCDF4741-74F8-B841-8C30-66E3725D6096}" type="datetimeFigureOut">
              <a:rPr lang="en-US"/>
              <a:pPr>
                <a:defRPr/>
              </a:pPr>
              <a:t>8/12/2014</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fontAlgn="auto">
              <a:spcBef>
                <a:spcPts val="0"/>
              </a:spcBef>
              <a:spcAft>
                <a:spcPts val="0"/>
              </a:spcAft>
              <a:defRPr sz="1200">
                <a:latin typeface="Arial"/>
                <a:ea typeface="+mn-ea"/>
                <a:cs typeface="Arial"/>
              </a:defRPr>
            </a:lvl1pPr>
          </a:lstStyle>
          <a:p>
            <a:pPr>
              <a:defRPr/>
            </a:pPr>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fontAlgn="auto">
              <a:spcBef>
                <a:spcPts val="0"/>
              </a:spcBef>
              <a:spcAft>
                <a:spcPts val="0"/>
              </a:spcAft>
              <a:defRPr sz="1200">
                <a:latin typeface="Arial"/>
                <a:ea typeface="+mn-ea"/>
                <a:cs typeface="Arial"/>
              </a:defRPr>
            </a:lvl1pPr>
          </a:lstStyle>
          <a:p>
            <a:pPr>
              <a:defRPr/>
            </a:pPr>
            <a:fld id="{E5974A96-DFFB-C144-8087-15282382EEA9}" type="slidenum">
              <a:rPr lang="en-US"/>
              <a:pPr>
                <a:defRPr/>
              </a:pPr>
              <a:t>‹#›</a:t>
            </a:fld>
            <a:endParaRPr lang="en-US" dirty="0"/>
          </a:p>
        </p:txBody>
      </p:sp>
    </p:spTree>
    <p:extLst>
      <p:ext uri="{BB962C8B-B14F-4D97-AF65-F5344CB8AC3E}">
        <p14:creationId xmlns:p14="http://schemas.microsoft.com/office/powerpoint/2010/main" val="1057651027"/>
      </p:ext>
    </p:extLst>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1pPr>
    <a:lvl2pPr marL="457200"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2pPr>
    <a:lvl3pPr marL="914400"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3pPr>
    <a:lvl4pPr marL="1371600"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4pPr>
    <a:lvl5pPr marL="1828800" algn="l" defTabSz="457200" rtl="0" eaLnBrk="0" fontAlgn="base" hangingPunct="0">
      <a:spcBef>
        <a:spcPct val="30000"/>
      </a:spcBef>
      <a:spcAft>
        <a:spcPct val="0"/>
      </a:spcAft>
      <a:defRPr sz="1200" kern="1200">
        <a:solidFill>
          <a:schemeClr val="tx1"/>
        </a:solidFill>
        <a:latin typeface="Arial"/>
        <a:ea typeface="ＭＳ Ｐゴシック" charset="0"/>
        <a:cs typeface="Arial"/>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8161" eaLnBrk="0" hangingPunct="0">
              <a:defRPr sz="2200">
                <a:solidFill>
                  <a:schemeClr val="tx1"/>
                </a:solidFill>
                <a:latin typeface="Arial" charset="0"/>
                <a:cs typeface="Arial" charset="0"/>
              </a:defRPr>
            </a:lvl1pPr>
            <a:lvl2pPr marL="748606" indent="-287926" defTabSz="918161" eaLnBrk="0" hangingPunct="0">
              <a:defRPr sz="2200">
                <a:solidFill>
                  <a:schemeClr val="tx1"/>
                </a:solidFill>
                <a:latin typeface="Arial" charset="0"/>
                <a:cs typeface="Arial" charset="0"/>
              </a:defRPr>
            </a:lvl2pPr>
            <a:lvl3pPr marL="1151701" indent="-230341" defTabSz="918161" eaLnBrk="0" hangingPunct="0">
              <a:defRPr sz="2200">
                <a:solidFill>
                  <a:schemeClr val="tx1"/>
                </a:solidFill>
                <a:latin typeface="Arial" charset="0"/>
                <a:cs typeface="Arial" charset="0"/>
              </a:defRPr>
            </a:lvl3pPr>
            <a:lvl4pPr marL="1612382" indent="-230341" defTabSz="918161" eaLnBrk="0" hangingPunct="0">
              <a:defRPr sz="2200">
                <a:solidFill>
                  <a:schemeClr val="tx1"/>
                </a:solidFill>
                <a:latin typeface="Arial" charset="0"/>
                <a:cs typeface="Arial" charset="0"/>
              </a:defRPr>
            </a:lvl4pPr>
            <a:lvl5pPr marL="2073063" indent="-230341" defTabSz="918161" eaLnBrk="0" hangingPunct="0">
              <a:defRPr sz="2200">
                <a:solidFill>
                  <a:schemeClr val="tx1"/>
                </a:solidFill>
                <a:latin typeface="Arial" charset="0"/>
                <a:cs typeface="Arial" charset="0"/>
              </a:defRPr>
            </a:lvl5pPr>
            <a:lvl6pPr marL="2533742" indent="-230341" algn="ctr" defTabSz="918161" eaLnBrk="0" fontAlgn="base" hangingPunct="0">
              <a:spcBef>
                <a:spcPct val="0"/>
              </a:spcBef>
              <a:spcAft>
                <a:spcPct val="0"/>
              </a:spcAft>
              <a:defRPr sz="2200">
                <a:solidFill>
                  <a:schemeClr val="tx1"/>
                </a:solidFill>
                <a:latin typeface="Arial" charset="0"/>
                <a:cs typeface="Arial" charset="0"/>
              </a:defRPr>
            </a:lvl6pPr>
            <a:lvl7pPr marL="2994422" indent="-230341" algn="ctr" defTabSz="918161" eaLnBrk="0" fontAlgn="base" hangingPunct="0">
              <a:spcBef>
                <a:spcPct val="0"/>
              </a:spcBef>
              <a:spcAft>
                <a:spcPct val="0"/>
              </a:spcAft>
              <a:defRPr sz="2200">
                <a:solidFill>
                  <a:schemeClr val="tx1"/>
                </a:solidFill>
                <a:latin typeface="Arial" charset="0"/>
                <a:cs typeface="Arial" charset="0"/>
              </a:defRPr>
            </a:lvl7pPr>
            <a:lvl8pPr marL="3455103" indent="-230341" algn="ctr" defTabSz="918161" eaLnBrk="0" fontAlgn="base" hangingPunct="0">
              <a:spcBef>
                <a:spcPct val="0"/>
              </a:spcBef>
              <a:spcAft>
                <a:spcPct val="0"/>
              </a:spcAft>
              <a:defRPr sz="2200">
                <a:solidFill>
                  <a:schemeClr val="tx1"/>
                </a:solidFill>
                <a:latin typeface="Arial" charset="0"/>
                <a:cs typeface="Arial" charset="0"/>
              </a:defRPr>
            </a:lvl8pPr>
            <a:lvl9pPr marL="3915784" indent="-230341" algn="ctr" defTabSz="918161" eaLnBrk="0" fontAlgn="base" hangingPunct="0">
              <a:spcBef>
                <a:spcPct val="0"/>
              </a:spcBef>
              <a:spcAft>
                <a:spcPct val="0"/>
              </a:spcAft>
              <a:defRPr sz="2200">
                <a:solidFill>
                  <a:schemeClr val="tx1"/>
                </a:solidFill>
                <a:latin typeface="Arial" charset="0"/>
                <a:cs typeface="Arial" charset="0"/>
              </a:defRPr>
            </a:lvl9pPr>
          </a:lstStyle>
          <a:p>
            <a:pPr eaLnBrk="1" hangingPunct="1"/>
            <a:fld id="{1B452F57-D3B2-48E9-BD12-396AAB1ECDAC}" type="slidenum">
              <a:rPr lang="en-US" sz="1200">
                <a:solidFill>
                  <a:srgbClr val="000000"/>
                </a:solidFill>
              </a:rPr>
              <a:pPr eaLnBrk="1" hangingPunct="1"/>
              <a:t>2</a:t>
            </a:fld>
            <a:endParaRPr lang="en-US" sz="1200" dirty="0">
              <a:solidFill>
                <a:srgbClr val="000000"/>
              </a:solidFill>
            </a:endParaRPr>
          </a:p>
        </p:txBody>
      </p:sp>
      <p:sp>
        <p:nvSpPr>
          <p:cNvPr id="10243" name="Rectangle 2"/>
          <p:cNvSpPr>
            <a:spLocks noGrp="1" noRot="1" noChangeAspect="1" noChangeArrowheads="1" noTextEdit="1"/>
          </p:cNvSpPr>
          <p:nvPr>
            <p:ph type="sldImg"/>
          </p:nvPr>
        </p:nvSpPr>
        <p:spPr>
          <a:xfrm>
            <a:off x="1228725" y="704850"/>
            <a:ext cx="4629150" cy="3471863"/>
          </a:xfrm>
          <a:ln/>
        </p:spPr>
      </p:sp>
      <p:sp>
        <p:nvSpPr>
          <p:cNvPr id="10244" name="Rectangle 3"/>
          <p:cNvSpPr>
            <a:spLocks noGrp="1" noChangeArrowheads="1"/>
          </p:cNvSpPr>
          <p:nvPr>
            <p:ph type="body" idx="1"/>
          </p:nvPr>
        </p:nvSpPr>
        <p:spPr>
          <a:xfrm>
            <a:off x="903998" y="4411663"/>
            <a:ext cx="5189474" cy="4179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54178" eaLnBrk="1" hangingPunct="1">
              <a:spcBef>
                <a:spcPct val="0"/>
              </a:spcBef>
            </a:pPr>
            <a:endParaRPr lang="en-US" sz="2600" dirty="0">
              <a:latin typeface="Symbol" pitchFamily="18" charset="2"/>
              <a:cs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970734" y="8827587"/>
            <a:ext cx="3038145" cy="467279"/>
          </a:xfrm>
          <a:prstGeom prst="rect">
            <a:avLst/>
          </a:prstGeom>
          <a:noFill/>
          <a:ln w="9525">
            <a:noFill/>
            <a:miter lim="800000"/>
            <a:headEnd/>
            <a:tailEnd/>
          </a:ln>
        </p:spPr>
        <p:txBody>
          <a:bodyPr lIns="91984" tIns="45993" rIns="91984" bIns="45993" anchor="b"/>
          <a:lstStyle/>
          <a:p>
            <a:pPr algn="r" defTabSz="917177"/>
            <a:fld id="{C2E66010-E2C2-4A9B-8C4A-7CDF40E4DBC8}" type="slidenum">
              <a:rPr lang="en-US" sz="1200"/>
              <a:pPr algn="r" defTabSz="917177"/>
              <a:t>26</a:t>
            </a:fld>
            <a:endParaRPr lang="en-US" sz="1200" dirty="0"/>
          </a:p>
        </p:txBody>
      </p:sp>
      <p:sp>
        <p:nvSpPr>
          <p:cNvPr id="80899" name="Rectangle 2"/>
          <p:cNvSpPr>
            <a:spLocks noGrp="1" noRot="1" noChangeAspect="1" noChangeArrowheads="1" noTextEdit="1"/>
          </p:cNvSpPr>
          <p:nvPr>
            <p:ph type="sldImg"/>
          </p:nvPr>
        </p:nvSpPr>
        <p:spPr>
          <a:xfrm>
            <a:off x="1181100" y="696913"/>
            <a:ext cx="4648200" cy="3486150"/>
          </a:xfrm>
          <a:ln/>
        </p:spPr>
      </p:sp>
      <p:sp>
        <p:nvSpPr>
          <p:cNvPr id="80900" name="Rectangle 3"/>
          <p:cNvSpPr>
            <a:spLocks noGrp="1" noChangeArrowheads="1"/>
          </p:cNvSpPr>
          <p:nvPr>
            <p:ph type="body" idx="1"/>
          </p:nvPr>
        </p:nvSpPr>
        <p:spPr>
          <a:noFill/>
          <a:ln/>
        </p:spPr>
        <p:txBody>
          <a:bodyPr/>
          <a:lstStyle/>
          <a:p>
            <a:pPr eaLnBrk="1" hangingPunct="1"/>
            <a:endParaRPr lang="en-US" dirty="0" smtClean="0">
              <a:latin typeface="Arial" charset="0"/>
              <a:cs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Rot="1" noChangeAspect="1" noChangeArrowheads="1" noTextEdit="1"/>
          </p:cNvSpPr>
          <p:nvPr>
            <p:ph type="sldImg"/>
          </p:nvPr>
        </p:nvSpPr>
        <p:spPr>
          <a:ln/>
        </p:spPr>
      </p:sp>
      <p:sp>
        <p:nvSpPr>
          <p:cNvPr id="400387" name="Rectangle 3"/>
          <p:cNvSpPr>
            <a:spLocks noGrp="1" noChangeArrowheads="1"/>
          </p:cNvSpPr>
          <p:nvPr>
            <p:ph type="body" idx="1"/>
          </p:nvPr>
        </p:nvSpPr>
        <p:spPr/>
        <p:txBody>
          <a:bodyPr/>
          <a:lstStyle/>
          <a:p>
            <a:endParaRPr lang="en-US" dirty="0" smtClean="0">
              <a:latin typeface="Arial" charset="0"/>
              <a:cs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pPr>
                <a:defRPr/>
              </a:pPr>
              <a:t>41</a:t>
            </a:fld>
            <a:endParaRPr lang="en-US" dirty="0"/>
          </a:p>
        </p:txBody>
      </p:sp>
    </p:spTree>
    <p:extLst>
      <p:ext uri="{BB962C8B-B14F-4D97-AF65-F5344CB8AC3E}">
        <p14:creationId xmlns:p14="http://schemas.microsoft.com/office/powerpoint/2010/main" val="3673027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pPr>
                <a:defRPr/>
              </a:pPr>
              <a:t>42</a:t>
            </a:fld>
            <a:endParaRPr lang="en-US" dirty="0"/>
          </a:p>
        </p:txBody>
      </p:sp>
    </p:spTree>
    <p:extLst>
      <p:ext uri="{BB962C8B-B14F-4D97-AF65-F5344CB8AC3E}">
        <p14:creationId xmlns:p14="http://schemas.microsoft.com/office/powerpoint/2010/main" val="36730271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45</a:t>
            </a:fld>
            <a:endParaRPr lang="en-US" dirty="0"/>
          </a:p>
        </p:txBody>
      </p:sp>
    </p:spTree>
    <p:extLst>
      <p:ext uri="{BB962C8B-B14F-4D97-AF65-F5344CB8AC3E}">
        <p14:creationId xmlns:p14="http://schemas.microsoft.com/office/powerpoint/2010/main" val="3225658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46</a:t>
            </a:fld>
            <a:endParaRPr lang="en-US" dirty="0"/>
          </a:p>
        </p:txBody>
      </p:sp>
    </p:spTree>
    <p:extLst>
      <p:ext uri="{BB962C8B-B14F-4D97-AF65-F5344CB8AC3E}">
        <p14:creationId xmlns:p14="http://schemas.microsoft.com/office/powerpoint/2010/main" val="2728332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54</a:t>
            </a:fld>
            <a:endParaRPr lang="en-US" dirty="0"/>
          </a:p>
        </p:txBody>
      </p:sp>
    </p:spTree>
    <p:extLst>
      <p:ext uri="{BB962C8B-B14F-4D97-AF65-F5344CB8AC3E}">
        <p14:creationId xmlns:p14="http://schemas.microsoft.com/office/powerpoint/2010/main" val="888653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solidFill>
                  <a:prstClr val="black"/>
                </a:solidFill>
              </a:rPr>
              <a:pPr>
                <a:defRPr/>
              </a:pPr>
              <a:t>55</a:t>
            </a:fld>
            <a:endParaRPr lang="en-US">
              <a:solidFill>
                <a:prstClr val="black"/>
              </a:solidFill>
            </a:endParaRPr>
          </a:p>
        </p:txBody>
      </p:sp>
    </p:spTree>
    <p:extLst>
      <p:ext uri="{BB962C8B-B14F-4D97-AF65-F5344CB8AC3E}">
        <p14:creationId xmlns:p14="http://schemas.microsoft.com/office/powerpoint/2010/main" val="4465800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56</a:t>
            </a:fld>
            <a:endParaRPr lang="en-US" dirty="0"/>
          </a:p>
        </p:txBody>
      </p:sp>
    </p:spTree>
    <p:extLst>
      <p:ext uri="{BB962C8B-B14F-4D97-AF65-F5344CB8AC3E}">
        <p14:creationId xmlns:p14="http://schemas.microsoft.com/office/powerpoint/2010/main" val="888653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257" eaLnBrk="0" hangingPunct="0">
              <a:defRPr sz="2200">
                <a:solidFill>
                  <a:schemeClr val="tx1"/>
                </a:solidFill>
                <a:latin typeface="Arial" charset="0"/>
                <a:cs typeface="Arial" charset="0"/>
              </a:defRPr>
            </a:lvl1pPr>
            <a:lvl2pPr marL="785371" indent="-302067" defTabSz="963257" eaLnBrk="0" hangingPunct="0">
              <a:defRPr sz="2200">
                <a:solidFill>
                  <a:schemeClr val="tx1"/>
                </a:solidFill>
                <a:latin typeface="Arial" charset="0"/>
                <a:cs typeface="Arial" charset="0"/>
              </a:defRPr>
            </a:lvl2pPr>
            <a:lvl3pPr marL="1208262" indent="-241654" defTabSz="963257" eaLnBrk="0" hangingPunct="0">
              <a:defRPr sz="2200">
                <a:solidFill>
                  <a:schemeClr val="tx1"/>
                </a:solidFill>
                <a:latin typeface="Arial" charset="0"/>
                <a:cs typeface="Arial" charset="0"/>
              </a:defRPr>
            </a:lvl3pPr>
            <a:lvl4pPr marL="1691571" indent="-241654" defTabSz="963257" eaLnBrk="0" hangingPunct="0">
              <a:defRPr sz="2200">
                <a:solidFill>
                  <a:schemeClr val="tx1"/>
                </a:solidFill>
                <a:latin typeface="Arial" charset="0"/>
                <a:cs typeface="Arial" charset="0"/>
              </a:defRPr>
            </a:lvl4pPr>
            <a:lvl5pPr marL="2174874" indent="-241654" defTabSz="963257" eaLnBrk="0" hangingPunct="0">
              <a:defRPr sz="2200">
                <a:solidFill>
                  <a:schemeClr val="tx1"/>
                </a:solidFill>
                <a:latin typeface="Arial" charset="0"/>
                <a:cs typeface="Arial" charset="0"/>
              </a:defRPr>
            </a:lvl5pPr>
            <a:lvl6pPr marL="2658178" indent="-241654" algn="ctr" defTabSz="963257" eaLnBrk="0" fontAlgn="base" hangingPunct="0">
              <a:spcBef>
                <a:spcPct val="0"/>
              </a:spcBef>
              <a:spcAft>
                <a:spcPct val="0"/>
              </a:spcAft>
              <a:defRPr sz="2200">
                <a:solidFill>
                  <a:schemeClr val="tx1"/>
                </a:solidFill>
                <a:latin typeface="Arial" charset="0"/>
                <a:cs typeface="Arial" charset="0"/>
              </a:defRPr>
            </a:lvl6pPr>
            <a:lvl7pPr marL="3141484" indent="-241654" algn="ctr" defTabSz="963257" eaLnBrk="0" fontAlgn="base" hangingPunct="0">
              <a:spcBef>
                <a:spcPct val="0"/>
              </a:spcBef>
              <a:spcAft>
                <a:spcPct val="0"/>
              </a:spcAft>
              <a:defRPr sz="2200">
                <a:solidFill>
                  <a:schemeClr val="tx1"/>
                </a:solidFill>
                <a:latin typeface="Arial" charset="0"/>
                <a:cs typeface="Arial" charset="0"/>
              </a:defRPr>
            </a:lvl7pPr>
            <a:lvl8pPr marL="3624789" indent="-241654" algn="ctr" defTabSz="963257" eaLnBrk="0" fontAlgn="base" hangingPunct="0">
              <a:spcBef>
                <a:spcPct val="0"/>
              </a:spcBef>
              <a:spcAft>
                <a:spcPct val="0"/>
              </a:spcAft>
              <a:defRPr sz="2200">
                <a:solidFill>
                  <a:schemeClr val="tx1"/>
                </a:solidFill>
                <a:latin typeface="Arial" charset="0"/>
                <a:cs typeface="Arial" charset="0"/>
              </a:defRPr>
            </a:lvl8pPr>
            <a:lvl9pPr marL="4108095" indent="-241654" algn="ctr" defTabSz="963257"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pPr eaLnBrk="1" hangingPunct="1"/>
              <a:t>57</a:t>
            </a:fld>
            <a:endParaRPr lang="en-US" sz="13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txBox="1">
            <a:spLocks noGrp="1" noChangeArrowheads="1"/>
          </p:cNvSpPr>
          <p:nvPr/>
        </p:nvSpPr>
        <p:spPr bwMode="auto">
          <a:xfrm>
            <a:off x="3970134" y="8828092"/>
            <a:ext cx="303864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07" tIns="46003" rIns="92007" bIns="46003" anchor="b"/>
          <a:lstStyle>
            <a:lvl1pPr defTabSz="909638" eaLnBrk="0" hangingPunct="0">
              <a:defRPr sz="2200">
                <a:solidFill>
                  <a:schemeClr val="tx1"/>
                </a:solidFill>
                <a:latin typeface="Arial" charset="0"/>
                <a:cs typeface="Arial" charset="0"/>
              </a:defRPr>
            </a:lvl1pPr>
            <a:lvl2pPr marL="742950" indent="-285750" defTabSz="909638" eaLnBrk="0" hangingPunct="0">
              <a:defRPr sz="2200">
                <a:solidFill>
                  <a:schemeClr val="tx1"/>
                </a:solidFill>
                <a:latin typeface="Arial" charset="0"/>
                <a:cs typeface="Arial" charset="0"/>
              </a:defRPr>
            </a:lvl2pPr>
            <a:lvl3pPr marL="1143000" indent="-228600" defTabSz="909638" eaLnBrk="0" hangingPunct="0">
              <a:defRPr sz="2200">
                <a:solidFill>
                  <a:schemeClr val="tx1"/>
                </a:solidFill>
                <a:latin typeface="Arial" charset="0"/>
                <a:cs typeface="Arial" charset="0"/>
              </a:defRPr>
            </a:lvl3pPr>
            <a:lvl4pPr marL="1600200" indent="-228600" defTabSz="909638" eaLnBrk="0" hangingPunct="0">
              <a:defRPr sz="2200">
                <a:solidFill>
                  <a:schemeClr val="tx1"/>
                </a:solidFill>
                <a:latin typeface="Arial" charset="0"/>
                <a:cs typeface="Arial" charset="0"/>
              </a:defRPr>
            </a:lvl4pPr>
            <a:lvl5pPr marL="2057400" indent="-228600" defTabSz="909638" eaLnBrk="0" hangingPunct="0">
              <a:defRPr sz="2200">
                <a:solidFill>
                  <a:schemeClr val="tx1"/>
                </a:solidFill>
                <a:latin typeface="Arial" charset="0"/>
                <a:cs typeface="Arial" charset="0"/>
              </a:defRPr>
            </a:lvl5pPr>
            <a:lvl6pPr marL="2514600" indent="-228600" algn="ctr" defTabSz="909638" eaLnBrk="0" fontAlgn="base" hangingPunct="0">
              <a:spcBef>
                <a:spcPct val="0"/>
              </a:spcBef>
              <a:spcAft>
                <a:spcPct val="0"/>
              </a:spcAft>
              <a:defRPr sz="2200">
                <a:solidFill>
                  <a:schemeClr val="tx1"/>
                </a:solidFill>
                <a:latin typeface="Arial" charset="0"/>
                <a:cs typeface="Arial" charset="0"/>
              </a:defRPr>
            </a:lvl6pPr>
            <a:lvl7pPr marL="2971800" indent="-228600" algn="ctr" defTabSz="909638" eaLnBrk="0" fontAlgn="base" hangingPunct="0">
              <a:spcBef>
                <a:spcPct val="0"/>
              </a:spcBef>
              <a:spcAft>
                <a:spcPct val="0"/>
              </a:spcAft>
              <a:defRPr sz="2200">
                <a:solidFill>
                  <a:schemeClr val="tx1"/>
                </a:solidFill>
                <a:latin typeface="Arial" charset="0"/>
                <a:cs typeface="Arial" charset="0"/>
              </a:defRPr>
            </a:lvl7pPr>
            <a:lvl8pPr marL="3429000" indent="-228600" algn="ctr" defTabSz="909638" eaLnBrk="0" fontAlgn="base" hangingPunct="0">
              <a:spcBef>
                <a:spcPct val="0"/>
              </a:spcBef>
              <a:spcAft>
                <a:spcPct val="0"/>
              </a:spcAft>
              <a:defRPr sz="2200">
                <a:solidFill>
                  <a:schemeClr val="tx1"/>
                </a:solidFill>
                <a:latin typeface="Arial" charset="0"/>
                <a:cs typeface="Arial" charset="0"/>
              </a:defRPr>
            </a:lvl8pPr>
            <a:lvl9pPr marL="3886200" indent="-228600" algn="ctr" defTabSz="909638" eaLnBrk="0" fontAlgn="base" hangingPunct="0">
              <a:spcBef>
                <a:spcPct val="0"/>
              </a:spcBef>
              <a:spcAft>
                <a:spcPct val="0"/>
              </a:spcAft>
              <a:defRPr sz="2200">
                <a:solidFill>
                  <a:schemeClr val="tx1"/>
                </a:solidFill>
                <a:latin typeface="Arial" charset="0"/>
                <a:cs typeface="Arial" charset="0"/>
              </a:defRPr>
            </a:lvl9pPr>
          </a:lstStyle>
          <a:p>
            <a:pPr algn="r" eaLnBrk="1" hangingPunct="1"/>
            <a:fld id="{B700894A-89A0-47DF-A715-857E01510A96}" type="slidenum">
              <a:rPr lang="en-US" sz="1200">
                <a:solidFill>
                  <a:srgbClr val="000000"/>
                </a:solidFill>
              </a:rPr>
              <a:pPr algn="r" eaLnBrk="1" hangingPunct="1"/>
              <a:t>3</a:t>
            </a:fld>
            <a:endParaRPr lang="en-US" sz="1200" dirty="0">
              <a:solidFill>
                <a:srgbClr val="000000"/>
              </a:solidFill>
            </a:endParaRPr>
          </a:p>
        </p:txBody>
      </p:sp>
      <p:sp>
        <p:nvSpPr>
          <p:cNvPr id="11267" name="Rectangle 2"/>
          <p:cNvSpPr>
            <a:spLocks noGrp="1" noRot="1" noChangeAspect="1" noChangeArrowheads="1" noTextEdit="1"/>
          </p:cNvSpPr>
          <p:nvPr>
            <p:ph type="sldImg"/>
          </p:nvPr>
        </p:nvSpPr>
        <p:spPr>
          <a:xfrm>
            <a:off x="1228725" y="704850"/>
            <a:ext cx="4629150" cy="3471863"/>
          </a:xfrm>
          <a:ln/>
        </p:spPr>
      </p:sp>
      <p:sp>
        <p:nvSpPr>
          <p:cNvPr id="11268" name="Rectangle 3"/>
          <p:cNvSpPr>
            <a:spLocks noGrp="1" noChangeArrowheads="1"/>
          </p:cNvSpPr>
          <p:nvPr>
            <p:ph type="body" idx="1"/>
          </p:nvPr>
        </p:nvSpPr>
        <p:spPr>
          <a:xfrm>
            <a:off x="903998" y="4411663"/>
            <a:ext cx="5189474" cy="41798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854178" eaLnBrk="1" hangingPunct="1">
              <a:spcBef>
                <a:spcPct val="0"/>
              </a:spcBef>
            </a:pPr>
            <a:r>
              <a:rPr lang="en-US" sz="2600" dirty="0">
                <a:latin typeface="Symbol" pitchFamily="18" charset="2"/>
                <a:cs typeface="Arial" charset="0"/>
              </a:rPr>
              <a:t>The point here is that most modern, large-scale, science and engineering is multi-disciplinary, and must use geographically distributed components, and this is what has motivated a $50-75M/yr (approx) investment in Grid technology by the US, UK, European, Japanese, and Korean governments.</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16DC23-B794-6345-9DEF-1609E153DE92}" type="slidenum">
              <a:rPr lang="en-US" smtClean="0">
                <a:solidFill>
                  <a:prstClr val="black"/>
                </a:solidFill>
              </a:rPr>
              <a:pPr/>
              <a:t>61</a:t>
            </a:fld>
            <a:endParaRPr lang="en-US" dirty="0">
              <a:solidFill>
                <a:prstClr val="black"/>
              </a:solidFill>
            </a:endParaRPr>
          </a:p>
        </p:txBody>
      </p:sp>
    </p:spTree>
    <p:extLst>
      <p:ext uri="{BB962C8B-B14F-4D97-AF65-F5344CB8AC3E}">
        <p14:creationId xmlns:p14="http://schemas.microsoft.com/office/powerpoint/2010/main" val="33671083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B16DC23-B794-6345-9DEF-1609E153DE92}" type="slidenum">
              <a:rPr lang="en-US" smtClean="0">
                <a:solidFill>
                  <a:prstClr val="black"/>
                </a:solidFill>
              </a:rPr>
              <a:pPr/>
              <a:t>62</a:t>
            </a:fld>
            <a:endParaRPr lang="en-US" dirty="0">
              <a:solidFill>
                <a:prstClr val="black"/>
              </a:solidFill>
            </a:endParaRPr>
          </a:p>
        </p:txBody>
      </p:sp>
    </p:spTree>
    <p:extLst>
      <p:ext uri="{BB962C8B-B14F-4D97-AF65-F5344CB8AC3E}">
        <p14:creationId xmlns:p14="http://schemas.microsoft.com/office/powerpoint/2010/main" val="3367108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txBox="1">
            <a:spLocks noGrp="1" noChangeArrowheads="1"/>
          </p:cNvSpPr>
          <p:nvPr/>
        </p:nvSpPr>
        <p:spPr bwMode="auto">
          <a:xfrm>
            <a:off x="3970734" y="8827585"/>
            <a:ext cx="3038145" cy="467279"/>
          </a:xfrm>
          <a:prstGeom prst="rect">
            <a:avLst/>
          </a:prstGeom>
          <a:noFill/>
          <a:ln w="9525">
            <a:noFill/>
            <a:miter lim="800000"/>
            <a:headEnd/>
            <a:tailEnd/>
          </a:ln>
        </p:spPr>
        <p:txBody>
          <a:bodyPr lIns="91276" tIns="45637" rIns="91276" bIns="45637" anchor="b"/>
          <a:lstStyle/>
          <a:p>
            <a:pPr algn="r" defTabSz="910112"/>
            <a:fld id="{CB25D9A2-E9AB-448D-9BEF-94DF3B56C48C}" type="slidenum">
              <a:rPr lang="en-US" sz="1100"/>
              <a:pPr algn="r" defTabSz="910112"/>
              <a:t>64</a:t>
            </a:fld>
            <a:endParaRPr lang="en-US" sz="1100" dirty="0"/>
          </a:p>
        </p:txBody>
      </p:sp>
      <p:sp>
        <p:nvSpPr>
          <p:cNvPr id="87043" name="Rectangle 2"/>
          <p:cNvSpPr>
            <a:spLocks noGrp="1" noRot="1" noChangeAspect="1" noChangeArrowheads="1" noTextEdit="1"/>
          </p:cNvSpPr>
          <p:nvPr>
            <p:ph type="sldImg"/>
          </p:nvPr>
        </p:nvSpPr>
        <p:spPr>
          <a:xfrm>
            <a:off x="1179513" y="692150"/>
            <a:ext cx="4656137" cy="3492500"/>
          </a:xfrm>
          <a:ln/>
        </p:spPr>
      </p:sp>
      <p:sp>
        <p:nvSpPr>
          <p:cNvPr id="87044" name="Rectangle 3"/>
          <p:cNvSpPr>
            <a:spLocks noGrp="1" noChangeArrowheads="1"/>
          </p:cNvSpPr>
          <p:nvPr>
            <p:ph type="body" idx="1"/>
          </p:nvPr>
        </p:nvSpPr>
        <p:spPr>
          <a:xfrm>
            <a:off x="702866" y="4419173"/>
            <a:ext cx="5604669" cy="4185531"/>
          </a:xfrm>
          <a:noFill/>
          <a:ln/>
        </p:spPr>
        <p:txBody>
          <a:bodyPr/>
          <a:lstStyle/>
          <a:p>
            <a:pPr eaLnBrk="1" hangingPunct="1"/>
            <a:endParaRPr lang="en-US" dirty="0" smtClean="0">
              <a:latin typeface="Arial" charset="0"/>
              <a:cs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smtClean="0">
              <a:latin typeface="Arial" pitchFamily="34" charset="0"/>
              <a:ea typeface="ＭＳ Ｐゴシック" pitchFamily="34" charset="-128"/>
            </a:endParaRPr>
          </a:p>
        </p:txBody>
      </p:sp>
      <p:sp>
        <p:nvSpPr>
          <p:cNvPr id="44035"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57066" indent="-291179">
              <a:defRPr sz="2400">
                <a:solidFill>
                  <a:schemeClr val="tx1"/>
                </a:solidFill>
                <a:latin typeface="Arial" pitchFamily="34" charset="0"/>
                <a:ea typeface="ＭＳ Ｐゴシック" pitchFamily="34" charset="-128"/>
              </a:defRPr>
            </a:lvl2pPr>
            <a:lvl3pPr marL="1164717" indent="-232943">
              <a:defRPr sz="2400">
                <a:solidFill>
                  <a:schemeClr val="tx1"/>
                </a:solidFill>
                <a:latin typeface="Arial" pitchFamily="34" charset="0"/>
                <a:ea typeface="ＭＳ Ｐゴシック" pitchFamily="34" charset="-128"/>
              </a:defRPr>
            </a:lvl3pPr>
            <a:lvl4pPr marL="1630604" indent="-232943">
              <a:defRPr sz="2400">
                <a:solidFill>
                  <a:schemeClr val="tx1"/>
                </a:solidFill>
                <a:latin typeface="Arial" pitchFamily="34" charset="0"/>
                <a:ea typeface="ＭＳ Ｐゴシック" pitchFamily="34" charset="-128"/>
              </a:defRPr>
            </a:lvl4pPr>
            <a:lvl5pPr marL="2096491" indent="-232943">
              <a:defRPr sz="2400">
                <a:solidFill>
                  <a:schemeClr val="tx1"/>
                </a:solidFill>
                <a:latin typeface="Arial" pitchFamily="34" charset="0"/>
                <a:ea typeface="ＭＳ Ｐゴシック" pitchFamily="34" charset="-128"/>
              </a:defRPr>
            </a:lvl5pPr>
            <a:lvl6pPr marL="2562377" indent="-232943"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3028264" indent="-232943"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94151" indent="-232943"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960038" indent="-232943"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fld id="{47D40794-F772-43A0-9A56-DE56413ADA26}" type="slidenum">
              <a:rPr lang="ja-JP" altLang="en-US" sz="1200">
                <a:solidFill>
                  <a:prstClr val="black"/>
                </a:solidFill>
              </a:rPr>
              <a:pPr/>
              <a:t>72</a:t>
            </a:fld>
            <a:endParaRPr lang="en-US" altLang="ja-JP" sz="1200" dirty="0">
              <a:solidFill>
                <a:prstClr val="black"/>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970734" y="8827586"/>
            <a:ext cx="3038145" cy="467279"/>
          </a:xfrm>
          <a:prstGeom prst="rect">
            <a:avLst/>
          </a:prstGeom>
          <a:noFill/>
          <a:ln w="9525">
            <a:noFill/>
            <a:miter lim="800000"/>
            <a:headEnd/>
            <a:tailEnd/>
          </a:ln>
        </p:spPr>
        <p:txBody>
          <a:bodyPr lIns="92007" tIns="46003" rIns="92007" bIns="46003" anchor="b"/>
          <a:lstStyle/>
          <a:p>
            <a:pPr algn="r" defTabSz="917259"/>
            <a:fld id="{2BC05782-47B2-47BB-AEA7-DE28957661CE}" type="slidenum">
              <a:rPr lang="en-US" sz="1200"/>
              <a:pPr algn="r" defTabSz="917259"/>
              <a:t>82</a:t>
            </a:fld>
            <a:endParaRPr lang="en-US" sz="1200" dirty="0"/>
          </a:p>
        </p:txBody>
      </p:sp>
      <p:sp>
        <p:nvSpPr>
          <p:cNvPr id="103427" name="Rectangle 2"/>
          <p:cNvSpPr>
            <a:spLocks noGrp="1" noRot="1" noChangeAspect="1" noChangeArrowheads="1" noTextEdit="1"/>
          </p:cNvSpPr>
          <p:nvPr>
            <p:ph type="sldImg"/>
          </p:nvPr>
        </p:nvSpPr>
        <p:spPr>
          <a:xfrm>
            <a:off x="1181100" y="696913"/>
            <a:ext cx="4648200" cy="3486150"/>
          </a:xfrm>
          <a:ln/>
        </p:spPr>
      </p:sp>
      <p:sp>
        <p:nvSpPr>
          <p:cNvPr id="103428" name="Rectangle 3"/>
          <p:cNvSpPr>
            <a:spLocks noGrp="1" noChangeArrowheads="1"/>
          </p:cNvSpPr>
          <p:nvPr>
            <p:ph type="body" idx="1"/>
          </p:nvPr>
        </p:nvSpPr>
        <p:spPr>
          <a:noFill/>
          <a:ln/>
        </p:spPr>
        <p:txBody>
          <a:bodyPr lIns="92007" tIns="46003" rIns="92007" bIns="46003"/>
          <a:lstStyle/>
          <a:p>
            <a:pPr eaLnBrk="1" hangingPunct="1"/>
            <a:endParaRPr lang="en-US" dirty="0" smtClean="0">
              <a:latin typeface="Arial" charset="0"/>
              <a:cs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970734" y="8827586"/>
            <a:ext cx="3038145" cy="467279"/>
          </a:xfrm>
          <a:prstGeom prst="rect">
            <a:avLst/>
          </a:prstGeom>
          <a:noFill/>
          <a:ln w="9525">
            <a:noFill/>
            <a:miter lim="800000"/>
            <a:headEnd/>
            <a:tailEnd/>
          </a:ln>
        </p:spPr>
        <p:txBody>
          <a:bodyPr lIns="92007" tIns="46003" rIns="92007" bIns="46003" anchor="b"/>
          <a:lstStyle/>
          <a:p>
            <a:pPr algn="r" defTabSz="917259"/>
            <a:fld id="{2BC05782-47B2-47BB-AEA7-DE28957661CE}" type="slidenum">
              <a:rPr lang="en-US" sz="1200"/>
              <a:pPr algn="r" defTabSz="917259"/>
              <a:t>83</a:t>
            </a:fld>
            <a:endParaRPr lang="en-US" sz="1200" dirty="0"/>
          </a:p>
        </p:txBody>
      </p:sp>
      <p:sp>
        <p:nvSpPr>
          <p:cNvPr id="103427" name="Rectangle 2"/>
          <p:cNvSpPr>
            <a:spLocks noGrp="1" noRot="1" noChangeAspect="1" noChangeArrowheads="1" noTextEdit="1"/>
          </p:cNvSpPr>
          <p:nvPr>
            <p:ph type="sldImg"/>
          </p:nvPr>
        </p:nvSpPr>
        <p:spPr>
          <a:xfrm>
            <a:off x="1181100" y="696913"/>
            <a:ext cx="4648200" cy="3486150"/>
          </a:xfrm>
          <a:ln/>
        </p:spPr>
      </p:sp>
      <p:sp>
        <p:nvSpPr>
          <p:cNvPr id="103428" name="Rectangle 3"/>
          <p:cNvSpPr>
            <a:spLocks noGrp="1" noChangeArrowheads="1"/>
          </p:cNvSpPr>
          <p:nvPr>
            <p:ph type="body" idx="1"/>
          </p:nvPr>
        </p:nvSpPr>
        <p:spPr>
          <a:noFill/>
          <a:ln/>
        </p:spPr>
        <p:txBody>
          <a:bodyPr lIns="92007" tIns="46003" rIns="92007" bIns="46003"/>
          <a:lstStyle/>
          <a:p>
            <a:pPr eaLnBrk="1" hangingPunct="1"/>
            <a:endParaRPr lang="en-US" dirty="0" smtClean="0">
              <a:latin typeface="Arial" charset="0"/>
              <a:cs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txBox="1">
            <a:spLocks noGrp="1" noChangeArrowheads="1"/>
          </p:cNvSpPr>
          <p:nvPr/>
        </p:nvSpPr>
        <p:spPr bwMode="auto">
          <a:xfrm>
            <a:off x="3970734" y="8827586"/>
            <a:ext cx="3038145" cy="467279"/>
          </a:xfrm>
          <a:prstGeom prst="rect">
            <a:avLst/>
          </a:prstGeom>
          <a:noFill/>
          <a:ln w="9525">
            <a:noFill/>
            <a:miter lim="800000"/>
            <a:headEnd/>
            <a:tailEnd/>
          </a:ln>
        </p:spPr>
        <p:txBody>
          <a:bodyPr lIns="92007" tIns="46003" rIns="92007" bIns="46003" anchor="b"/>
          <a:lstStyle/>
          <a:p>
            <a:pPr algn="r" defTabSz="917259"/>
            <a:fld id="{2BC05782-47B2-47BB-AEA7-DE28957661CE}" type="slidenum">
              <a:rPr lang="en-US" sz="1200"/>
              <a:pPr algn="r" defTabSz="917259"/>
              <a:t>84</a:t>
            </a:fld>
            <a:endParaRPr lang="en-US" sz="1200" dirty="0"/>
          </a:p>
        </p:txBody>
      </p:sp>
      <p:sp>
        <p:nvSpPr>
          <p:cNvPr id="103427" name="Rectangle 2"/>
          <p:cNvSpPr>
            <a:spLocks noGrp="1" noRot="1" noChangeAspect="1" noChangeArrowheads="1" noTextEdit="1"/>
          </p:cNvSpPr>
          <p:nvPr>
            <p:ph type="sldImg"/>
          </p:nvPr>
        </p:nvSpPr>
        <p:spPr>
          <a:xfrm>
            <a:off x="1181100" y="696913"/>
            <a:ext cx="4648200" cy="3486150"/>
          </a:xfrm>
          <a:ln/>
        </p:spPr>
      </p:sp>
      <p:sp>
        <p:nvSpPr>
          <p:cNvPr id="103428" name="Rectangle 3"/>
          <p:cNvSpPr>
            <a:spLocks noGrp="1" noChangeArrowheads="1"/>
          </p:cNvSpPr>
          <p:nvPr>
            <p:ph type="body" idx="1"/>
          </p:nvPr>
        </p:nvSpPr>
        <p:spPr>
          <a:noFill/>
          <a:ln/>
        </p:spPr>
        <p:txBody>
          <a:bodyPr lIns="92007" tIns="46003" rIns="92007" bIns="46003"/>
          <a:lstStyle/>
          <a:p>
            <a:pPr eaLnBrk="1" hangingPunct="1"/>
            <a:endParaRPr lang="en-US" dirty="0" smtClean="0">
              <a:latin typeface="Arial"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CD02832-BA54-4B7E-B21D-42861DBB5A6F}" type="slidenum">
              <a:rPr lang="en-US" smtClean="0"/>
              <a:pPr>
                <a:defRPr/>
              </a:pPr>
              <a:t>8</a:t>
            </a:fld>
            <a:endParaRPr lang="en-US" dirty="0"/>
          </a:p>
        </p:txBody>
      </p:sp>
    </p:spTree>
    <p:extLst>
      <p:ext uri="{BB962C8B-B14F-4D97-AF65-F5344CB8AC3E}">
        <p14:creationId xmlns:p14="http://schemas.microsoft.com/office/powerpoint/2010/main" val="33157267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257" eaLnBrk="0" hangingPunct="0">
              <a:defRPr sz="2200">
                <a:solidFill>
                  <a:schemeClr val="tx1"/>
                </a:solidFill>
                <a:latin typeface="Arial" charset="0"/>
                <a:cs typeface="Arial" charset="0"/>
              </a:defRPr>
            </a:lvl1pPr>
            <a:lvl2pPr marL="785371" indent="-302067" defTabSz="963257" eaLnBrk="0" hangingPunct="0">
              <a:defRPr sz="2200">
                <a:solidFill>
                  <a:schemeClr val="tx1"/>
                </a:solidFill>
                <a:latin typeface="Arial" charset="0"/>
                <a:cs typeface="Arial" charset="0"/>
              </a:defRPr>
            </a:lvl2pPr>
            <a:lvl3pPr marL="1208262" indent="-241654" defTabSz="963257" eaLnBrk="0" hangingPunct="0">
              <a:defRPr sz="2200">
                <a:solidFill>
                  <a:schemeClr val="tx1"/>
                </a:solidFill>
                <a:latin typeface="Arial" charset="0"/>
                <a:cs typeface="Arial" charset="0"/>
              </a:defRPr>
            </a:lvl3pPr>
            <a:lvl4pPr marL="1691571" indent="-241654" defTabSz="963257" eaLnBrk="0" hangingPunct="0">
              <a:defRPr sz="2200">
                <a:solidFill>
                  <a:schemeClr val="tx1"/>
                </a:solidFill>
                <a:latin typeface="Arial" charset="0"/>
                <a:cs typeface="Arial" charset="0"/>
              </a:defRPr>
            </a:lvl4pPr>
            <a:lvl5pPr marL="2174874" indent="-241654" defTabSz="963257" eaLnBrk="0" hangingPunct="0">
              <a:defRPr sz="2200">
                <a:solidFill>
                  <a:schemeClr val="tx1"/>
                </a:solidFill>
                <a:latin typeface="Arial" charset="0"/>
                <a:cs typeface="Arial" charset="0"/>
              </a:defRPr>
            </a:lvl5pPr>
            <a:lvl6pPr marL="2658178" indent="-241654" algn="ctr" defTabSz="963257" eaLnBrk="0" fontAlgn="base" hangingPunct="0">
              <a:spcBef>
                <a:spcPct val="0"/>
              </a:spcBef>
              <a:spcAft>
                <a:spcPct val="0"/>
              </a:spcAft>
              <a:defRPr sz="2200">
                <a:solidFill>
                  <a:schemeClr val="tx1"/>
                </a:solidFill>
                <a:latin typeface="Arial" charset="0"/>
                <a:cs typeface="Arial" charset="0"/>
              </a:defRPr>
            </a:lvl6pPr>
            <a:lvl7pPr marL="3141484" indent="-241654" algn="ctr" defTabSz="963257" eaLnBrk="0" fontAlgn="base" hangingPunct="0">
              <a:spcBef>
                <a:spcPct val="0"/>
              </a:spcBef>
              <a:spcAft>
                <a:spcPct val="0"/>
              </a:spcAft>
              <a:defRPr sz="2200">
                <a:solidFill>
                  <a:schemeClr val="tx1"/>
                </a:solidFill>
                <a:latin typeface="Arial" charset="0"/>
                <a:cs typeface="Arial" charset="0"/>
              </a:defRPr>
            </a:lvl7pPr>
            <a:lvl8pPr marL="3624789" indent="-241654" algn="ctr" defTabSz="963257" eaLnBrk="0" fontAlgn="base" hangingPunct="0">
              <a:spcBef>
                <a:spcPct val="0"/>
              </a:spcBef>
              <a:spcAft>
                <a:spcPct val="0"/>
              </a:spcAft>
              <a:defRPr sz="2200">
                <a:solidFill>
                  <a:schemeClr val="tx1"/>
                </a:solidFill>
                <a:latin typeface="Arial" charset="0"/>
                <a:cs typeface="Arial" charset="0"/>
              </a:defRPr>
            </a:lvl8pPr>
            <a:lvl9pPr marL="4108095" indent="-241654" algn="ctr" defTabSz="963257"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pPr eaLnBrk="1" hangingPunct="1"/>
              <a:t>9</a:t>
            </a:fld>
            <a:endParaRPr lang="en-US" sz="13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48F04A0-03D9-45A8-92CB-418139CFF457}" type="slidenum">
              <a:rPr lang="en-US" smtClean="0"/>
              <a:pPr>
                <a:defRPr/>
              </a:pPr>
              <a:t>10</a:t>
            </a:fld>
            <a:endParaRPr lang="en-US" dirty="0"/>
          </a:p>
        </p:txBody>
      </p:sp>
    </p:spTree>
    <p:extLst>
      <p:ext uri="{BB962C8B-B14F-4D97-AF65-F5344CB8AC3E}">
        <p14:creationId xmlns:p14="http://schemas.microsoft.com/office/powerpoint/2010/main" val="27283328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a:ln/>
        </p:spPr>
      </p:sp>
      <p:sp>
        <p:nvSpPr>
          <p:cNvPr id="174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smtClean="0">
              <a:latin typeface="Arial" charset="0"/>
              <a:cs typeface="Arial" charset="0"/>
            </a:endParaRPr>
          </a:p>
        </p:txBody>
      </p:sp>
      <p:sp>
        <p:nvSpPr>
          <p:cNvPr id="174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3523" eaLnBrk="0" hangingPunct="0">
              <a:defRPr sz="2200">
                <a:solidFill>
                  <a:schemeClr val="tx1"/>
                </a:solidFill>
                <a:latin typeface="Arial" charset="0"/>
                <a:cs typeface="Arial" charset="0"/>
              </a:defRPr>
            </a:lvl1pPr>
            <a:lvl2pPr marL="785589" indent="-302151" defTabSz="963523" eaLnBrk="0" hangingPunct="0">
              <a:defRPr sz="2200">
                <a:solidFill>
                  <a:schemeClr val="tx1"/>
                </a:solidFill>
                <a:latin typeface="Arial" charset="0"/>
                <a:cs typeface="Arial" charset="0"/>
              </a:defRPr>
            </a:lvl2pPr>
            <a:lvl3pPr marL="1208598" indent="-241720" defTabSz="963523" eaLnBrk="0" hangingPunct="0">
              <a:defRPr sz="2200">
                <a:solidFill>
                  <a:schemeClr val="tx1"/>
                </a:solidFill>
                <a:latin typeface="Arial" charset="0"/>
                <a:cs typeface="Arial" charset="0"/>
              </a:defRPr>
            </a:lvl3pPr>
            <a:lvl4pPr marL="1692039" indent="-241720" defTabSz="963523" eaLnBrk="0" hangingPunct="0">
              <a:defRPr sz="2200">
                <a:solidFill>
                  <a:schemeClr val="tx1"/>
                </a:solidFill>
                <a:latin typeface="Arial" charset="0"/>
                <a:cs typeface="Arial" charset="0"/>
              </a:defRPr>
            </a:lvl4pPr>
            <a:lvl5pPr marL="2175478" indent="-241720" defTabSz="963523" eaLnBrk="0" hangingPunct="0">
              <a:defRPr sz="2200">
                <a:solidFill>
                  <a:schemeClr val="tx1"/>
                </a:solidFill>
                <a:latin typeface="Arial" charset="0"/>
                <a:cs typeface="Arial" charset="0"/>
              </a:defRPr>
            </a:lvl5pPr>
            <a:lvl6pPr marL="2658917" indent="-241720" algn="ctr" defTabSz="963523" eaLnBrk="0" fontAlgn="base" hangingPunct="0">
              <a:spcBef>
                <a:spcPct val="0"/>
              </a:spcBef>
              <a:spcAft>
                <a:spcPct val="0"/>
              </a:spcAft>
              <a:defRPr sz="2200">
                <a:solidFill>
                  <a:schemeClr val="tx1"/>
                </a:solidFill>
                <a:latin typeface="Arial" charset="0"/>
                <a:cs typeface="Arial" charset="0"/>
              </a:defRPr>
            </a:lvl6pPr>
            <a:lvl7pPr marL="3142359" indent="-241720" algn="ctr" defTabSz="963523" eaLnBrk="0" fontAlgn="base" hangingPunct="0">
              <a:spcBef>
                <a:spcPct val="0"/>
              </a:spcBef>
              <a:spcAft>
                <a:spcPct val="0"/>
              </a:spcAft>
              <a:defRPr sz="2200">
                <a:solidFill>
                  <a:schemeClr val="tx1"/>
                </a:solidFill>
                <a:latin typeface="Arial" charset="0"/>
                <a:cs typeface="Arial" charset="0"/>
              </a:defRPr>
            </a:lvl7pPr>
            <a:lvl8pPr marL="3625798" indent="-241720" algn="ctr" defTabSz="963523" eaLnBrk="0" fontAlgn="base" hangingPunct="0">
              <a:spcBef>
                <a:spcPct val="0"/>
              </a:spcBef>
              <a:spcAft>
                <a:spcPct val="0"/>
              </a:spcAft>
              <a:defRPr sz="2200">
                <a:solidFill>
                  <a:schemeClr val="tx1"/>
                </a:solidFill>
                <a:latin typeface="Arial" charset="0"/>
                <a:cs typeface="Arial" charset="0"/>
              </a:defRPr>
            </a:lvl8pPr>
            <a:lvl9pPr marL="4109239" indent="-241720" algn="ctr" defTabSz="963523" eaLnBrk="0" fontAlgn="base" hangingPunct="0">
              <a:spcBef>
                <a:spcPct val="0"/>
              </a:spcBef>
              <a:spcAft>
                <a:spcPct val="0"/>
              </a:spcAft>
              <a:defRPr sz="2200">
                <a:solidFill>
                  <a:schemeClr val="tx1"/>
                </a:solidFill>
                <a:latin typeface="Arial" charset="0"/>
                <a:cs typeface="Arial" charset="0"/>
              </a:defRPr>
            </a:lvl9pPr>
          </a:lstStyle>
          <a:p>
            <a:pPr eaLnBrk="1" hangingPunct="1"/>
            <a:fld id="{391038F4-C97E-4AE3-91C5-34454A158AA5}" type="slidenum">
              <a:rPr lang="en-US" sz="1300">
                <a:solidFill>
                  <a:prstClr val="black"/>
                </a:solidFill>
              </a:rPr>
              <a:pPr eaLnBrk="1" hangingPunct="1"/>
              <a:t>13</a:t>
            </a:fld>
            <a:endParaRPr lang="en-US" sz="1300" dirty="0">
              <a:solidFill>
                <a:prstClr val="black"/>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txBox="1">
            <a:spLocks noGrp="1" noChangeArrowheads="1"/>
          </p:cNvSpPr>
          <p:nvPr/>
        </p:nvSpPr>
        <p:spPr bwMode="auto">
          <a:xfrm>
            <a:off x="3970734" y="8827586"/>
            <a:ext cx="3038145" cy="467279"/>
          </a:xfrm>
          <a:prstGeom prst="rect">
            <a:avLst/>
          </a:prstGeom>
          <a:noFill/>
          <a:ln w="9525">
            <a:noFill/>
            <a:miter lim="800000"/>
            <a:headEnd/>
            <a:tailEnd/>
          </a:ln>
        </p:spPr>
        <p:txBody>
          <a:bodyPr lIns="91304" tIns="45651" rIns="91304" bIns="45651" anchor="b"/>
          <a:lstStyle/>
          <a:p>
            <a:pPr algn="r" defTabSz="910395"/>
            <a:fld id="{3E02BA61-A640-4993-83E3-B6248E63A249}" type="slidenum">
              <a:rPr lang="en-US" sz="1200">
                <a:solidFill>
                  <a:prstClr val="black"/>
                </a:solidFill>
              </a:rPr>
              <a:pPr algn="r" defTabSz="910395"/>
              <a:t>20</a:t>
            </a:fld>
            <a:endParaRPr lang="en-US" sz="1200" dirty="0">
              <a:solidFill>
                <a:prstClr val="black"/>
              </a:solidFill>
            </a:endParaRPr>
          </a:p>
        </p:txBody>
      </p:sp>
      <p:sp>
        <p:nvSpPr>
          <p:cNvPr id="60419" name="Rectangle 2"/>
          <p:cNvSpPr>
            <a:spLocks noGrp="1" noRot="1" noChangeAspect="1" noChangeArrowheads="1" noTextEdit="1"/>
          </p:cNvSpPr>
          <p:nvPr>
            <p:ph type="sldImg"/>
          </p:nvPr>
        </p:nvSpPr>
        <p:spPr>
          <a:xfrm>
            <a:off x="1190625" y="695325"/>
            <a:ext cx="4656138" cy="3492500"/>
          </a:xfrm>
          <a:ln/>
        </p:spPr>
      </p:sp>
      <p:sp>
        <p:nvSpPr>
          <p:cNvPr id="60420" name="Rectangle 3"/>
          <p:cNvSpPr>
            <a:spLocks noGrp="1" noChangeArrowheads="1"/>
          </p:cNvSpPr>
          <p:nvPr>
            <p:ph type="body" idx="1"/>
          </p:nvPr>
        </p:nvSpPr>
        <p:spPr>
          <a:xfrm>
            <a:off x="701346" y="4414562"/>
            <a:ext cx="5607711" cy="4187069"/>
          </a:xfrm>
          <a:noFill/>
          <a:ln/>
        </p:spPr>
        <p:txBody>
          <a:bodyPr/>
          <a:lstStyle/>
          <a:p>
            <a:pPr eaLnBrk="1" hangingPunct="1"/>
            <a:endParaRPr lang="en-US" baseline="0" dirty="0" smtClean="0">
              <a:latin typeface="Arial" charset="0"/>
              <a:cs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970734" y="8827587"/>
            <a:ext cx="3038145" cy="467279"/>
          </a:xfrm>
          <a:prstGeom prst="rect">
            <a:avLst/>
          </a:prstGeom>
          <a:noFill/>
          <a:ln w="9525">
            <a:noFill/>
            <a:miter lim="800000"/>
            <a:headEnd/>
            <a:tailEnd/>
          </a:ln>
        </p:spPr>
        <p:txBody>
          <a:bodyPr lIns="91984" tIns="45993" rIns="91984" bIns="45993" anchor="b"/>
          <a:lstStyle/>
          <a:p>
            <a:pPr algn="r" defTabSz="917177"/>
            <a:fld id="{C2E66010-E2C2-4A9B-8C4A-7CDF40E4DBC8}" type="slidenum">
              <a:rPr lang="en-US" sz="1200"/>
              <a:pPr algn="r" defTabSz="917177"/>
              <a:t>21</a:t>
            </a:fld>
            <a:endParaRPr lang="en-US" sz="1200" dirty="0"/>
          </a:p>
        </p:txBody>
      </p:sp>
      <p:sp>
        <p:nvSpPr>
          <p:cNvPr id="80899" name="Rectangle 2"/>
          <p:cNvSpPr>
            <a:spLocks noGrp="1" noRot="1" noChangeAspect="1" noChangeArrowheads="1" noTextEdit="1"/>
          </p:cNvSpPr>
          <p:nvPr>
            <p:ph type="sldImg"/>
          </p:nvPr>
        </p:nvSpPr>
        <p:spPr>
          <a:xfrm>
            <a:off x="1181100" y="696913"/>
            <a:ext cx="4648200" cy="3486150"/>
          </a:xfrm>
          <a:ln/>
        </p:spPr>
      </p:sp>
      <p:sp>
        <p:nvSpPr>
          <p:cNvPr id="80900" name="Rectangle 3"/>
          <p:cNvSpPr>
            <a:spLocks noGrp="1" noChangeArrowheads="1"/>
          </p:cNvSpPr>
          <p:nvPr>
            <p:ph type="body" idx="1"/>
          </p:nvPr>
        </p:nvSpPr>
        <p:spPr>
          <a:noFill/>
          <a:ln/>
        </p:spPr>
        <p:txBody>
          <a:bodyPr/>
          <a:lstStyle/>
          <a:p>
            <a:pPr eaLnBrk="1" hangingPunct="1"/>
            <a:endParaRPr lang="en-US" dirty="0" smtClean="0">
              <a:latin typeface="Arial" charset="0"/>
              <a:cs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970734" y="8827587"/>
            <a:ext cx="3038145" cy="467279"/>
          </a:xfrm>
          <a:prstGeom prst="rect">
            <a:avLst/>
          </a:prstGeom>
          <a:noFill/>
          <a:ln w="9525">
            <a:noFill/>
            <a:miter lim="800000"/>
            <a:headEnd/>
            <a:tailEnd/>
          </a:ln>
        </p:spPr>
        <p:txBody>
          <a:bodyPr lIns="91984" tIns="45993" rIns="91984" bIns="45993" anchor="b"/>
          <a:lstStyle/>
          <a:p>
            <a:pPr algn="r" defTabSz="917177"/>
            <a:fld id="{C2E66010-E2C2-4A9B-8C4A-7CDF40E4DBC8}" type="slidenum">
              <a:rPr lang="en-US" sz="1200"/>
              <a:pPr algn="r" defTabSz="917177"/>
              <a:t>22</a:t>
            </a:fld>
            <a:endParaRPr lang="en-US" sz="1200" dirty="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ln/>
        </p:spPr>
        <p:txBody>
          <a:bodyPr/>
          <a:lstStyle/>
          <a:p>
            <a:pPr eaLnBrk="1" hangingPunct="1"/>
            <a:endParaRPr lang="en-US" dirty="0" smtClean="0">
              <a:latin typeface="Arial"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8" descr="DOE_logo.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5857457" y="6230027"/>
            <a:ext cx="1573212"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9" descr="Lab_Logo.png"/>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7525919" y="6064927"/>
            <a:ext cx="90805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ESnet_Logo_Header.png"/>
          <p:cNvPicPr>
            <a:picLocks noChangeAspect="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804863" y="358276"/>
            <a:ext cx="3287712" cy="95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683821" y="2130427"/>
            <a:ext cx="7762875" cy="1470025"/>
          </a:xfrm>
        </p:spPr>
        <p:txBody>
          <a:bodyPr/>
          <a:lstStyle>
            <a:lvl1pPr>
              <a:defRPr sz="3600" b="0"/>
            </a:lvl1pPr>
          </a:lstStyle>
          <a:p>
            <a:r>
              <a:rPr lang="en-US" dirty="0" smtClean="0"/>
              <a:t>Click to edit Master title style</a:t>
            </a:r>
            <a:endParaRPr lang="en-US" dirty="0"/>
          </a:p>
        </p:txBody>
      </p:sp>
      <p:cxnSp>
        <p:nvCxnSpPr>
          <p:cNvPr id="11" name="Straight Connector 10"/>
          <p:cNvCxnSpPr/>
          <p:nvPr userDrawn="1"/>
        </p:nvCxnSpPr>
        <p:spPr>
          <a:xfrm>
            <a:off x="4564373" y="4258346"/>
            <a:ext cx="0" cy="1284288"/>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8" name="Content Placeholder 2"/>
          <p:cNvSpPr>
            <a:spLocks noGrp="1"/>
          </p:cNvSpPr>
          <p:nvPr>
            <p:ph sz="half" idx="11"/>
          </p:nvPr>
        </p:nvSpPr>
        <p:spPr>
          <a:xfrm>
            <a:off x="703681" y="4231888"/>
            <a:ext cx="3657600" cy="1337205"/>
          </a:xfrm>
        </p:spPr>
        <p:txBody>
          <a:bodyPr/>
          <a:lstStyle>
            <a:lvl1pPr marL="0" indent="0">
              <a:spcBef>
                <a:spcPts val="0"/>
              </a:spcBef>
              <a:buNone/>
              <a:defRPr sz="1800"/>
            </a:lvl1pPr>
            <a:lvl2pPr marL="228600" indent="0">
              <a:buClr>
                <a:schemeClr val="bg2"/>
              </a:buClr>
              <a:buNone/>
              <a:defRPr sz="1600"/>
            </a:lvl2pPr>
            <a:lvl3pPr marL="457200" indent="0">
              <a:buClr>
                <a:schemeClr val="bg2"/>
              </a:buClr>
              <a:buNone/>
              <a:defRPr sz="1600"/>
            </a:lvl3pPr>
            <a:lvl4pPr marL="685800" indent="0">
              <a:buClr>
                <a:schemeClr val="bg2"/>
              </a:buClr>
              <a:buNone/>
              <a:defRPr sz="1600"/>
            </a:lvl4pPr>
            <a:lvl5pPr marL="914400" indent="0">
              <a:buClr>
                <a:schemeClr val="bg2"/>
              </a:buClr>
              <a:buNone/>
              <a:defRPr sz="1600"/>
            </a:lvl5pPr>
            <a:lvl6pPr>
              <a:defRPr sz="1800"/>
            </a:lvl6pPr>
            <a:lvl7pPr>
              <a:defRPr sz="1800"/>
            </a:lvl7pPr>
            <a:lvl8pPr>
              <a:defRPr sz="1800"/>
            </a:lvl8pPr>
            <a:lvl9pPr>
              <a:defRPr sz="1800"/>
            </a:lvl9pPr>
          </a:lstStyle>
          <a:p>
            <a:pPr lvl="0"/>
            <a:r>
              <a:rPr lang="en-US" dirty="0" smtClean="0"/>
              <a:t>Click to edit Master </a:t>
            </a:r>
            <a:r>
              <a:rPr lang="en-US" smtClean="0"/>
              <a:t>text styles</a:t>
            </a:r>
            <a:endParaRPr lang="en-US" dirty="0" smtClean="0"/>
          </a:p>
        </p:txBody>
      </p:sp>
      <p:sp>
        <p:nvSpPr>
          <p:cNvPr id="19" name="Content Placeholder 3"/>
          <p:cNvSpPr>
            <a:spLocks noGrp="1"/>
          </p:cNvSpPr>
          <p:nvPr>
            <p:ph sz="half" idx="2"/>
          </p:nvPr>
        </p:nvSpPr>
        <p:spPr>
          <a:xfrm>
            <a:off x="4767465" y="4231888"/>
            <a:ext cx="3657600" cy="1337205"/>
          </a:xfrm>
        </p:spPr>
        <p:txBody>
          <a:bodyPr/>
          <a:lstStyle>
            <a:lvl1pPr marL="0" indent="0">
              <a:spcBef>
                <a:spcPts val="0"/>
              </a:spcBef>
              <a:buNone/>
              <a:defRPr sz="1800"/>
            </a:lvl1pPr>
            <a:lvl2pPr marL="228600" indent="0">
              <a:buClr>
                <a:schemeClr val="bg2"/>
              </a:buClr>
              <a:buNone/>
              <a:defRPr sz="1600"/>
            </a:lvl2pPr>
            <a:lvl3pPr marL="457200" indent="0">
              <a:buClr>
                <a:schemeClr val="bg2"/>
              </a:buClr>
              <a:buNone/>
              <a:defRPr sz="1400"/>
            </a:lvl3pPr>
            <a:lvl4pPr marL="685800" indent="0">
              <a:buClr>
                <a:schemeClr val="bg2"/>
              </a:buClr>
              <a:buNone/>
              <a:defRPr sz="1200"/>
            </a:lvl4pPr>
            <a:lvl5pPr marL="914400" indent="0">
              <a:buClr>
                <a:schemeClr val="bg2"/>
              </a:buClr>
              <a:buNone/>
              <a:defRPr sz="1200"/>
            </a:lvl5pPr>
            <a:lvl6pPr>
              <a:defRPr sz="1800"/>
            </a:lvl6pPr>
            <a:lvl7pPr>
              <a:defRPr sz="1800"/>
            </a:lvl7pPr>
            <a:lvl8pPr>
              <a:defRPr sz="1800"/>
            </a:lvl8pPr>
            <a:lvl9pPr>
              <a:defRPr sz="1800"/>
            </a:lvl9pPr>
          </a:lstStyle>
          <a:p>
            <a:pPr lvl="0"/>
            <a:r>
              <a:rPr lang="en-US" dirty="0" smtClean="0"/>
              <a:t>Click to edit Master </a:t>
            </a:r>
            <a:r>
              <a:rPr lang="en-US" smtClean="0"/>
              <a:t>text styles</a:t>
            </a:r>
            <a:endParaRPr lang="en-US" dirty="0" smtClean="0"/>
          </a:p>
        </p:txBody>
      </p:sp>
    </p:spTree>
    <p:extLst>
      <p:ext uri="{BB962C8B-B14F-4D97-AF65-F5344CB8AC3E}">
        <p14:creationId xmlns:p14="http://schemas.microsoft.com/office/powerpoint/2010/main" val="2177649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a:t>Titelmasterformat durch Klicken bearbeiten</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8" charset="0"/>
              <a:buNone/>
              <a:defRPr sz="2800">
                <a:solidFill>
                  <a:schemeClr val="bg1"/>
                </a:solidFill>
              </a:defRPr>
            </a:lvl1pPr>
          </a:lstStyle>
          <a:p>
            <a:r>
              <a:rPr lang="en-US" altLang="ja-JP"/>
              <a:t>Formatvorlage des Untertitelmasters durch Klicken bearbeiten</a:t>
            </a:r>
          </a:p>
        </p:txBody>
      </p:sp>
    </p:spTree>
    <p:extLst>
      <p:ext uri="{BB962C8B-B14F-4D97-AF65-F5344CB8AC3E}">
        <p14:creationId xmlns:p14="http://schemas.microsoft.com/office/powerpoint/2010/main" val="303117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9762722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45705234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22718120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2290866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6635565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8141480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8363533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4432280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906877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9961"/>
            <a:ext cx="8229600" cy="440972"/>
          </a:xfrm>
        </p:spPr>
        <p:txBody>
          <a:bodyPr/>
          <a:lstStyle>
            <a:lvl1pPr marL="0" indent="0">
              <a:defRPr sz="3000">
                <a:solidFill>
                  <a:srgbClr val="003300"/>
                </a:solidFill>
                <a:latin typeface="Calibri" panose="020F0502020204030204" pitchFamily="34" charset="0"/>
              </a:defRPr>
            </a:lvl1pPr>
          </a:lstStyle>
          <a:p>
            <a:r>
              <a:rPr lang="en-US" smtClean="0"/>
              <a:t>Click to edit Master title style</a:t>
            </a:r>
            <a:endParaRPr lang="en-US"/>
          </a:p>
        </p:txBody>
      </p:sp>
      <p:sp>
        <p:nvSpPr>
          <p:cNvPr id="3" name="Content Placeholder 2"/>
          <p:cNvSpPr>
            <a:spLocks noGrp="1"/>
          </p:cNvSpPr>
          <p:nvPr>
            <p:ph idx="1"/>
          </p:nvPr>
        </p:nvSpPr>
        <p:spPr>
          <a:xfrm>
            <a:off x="457200" y="628153"/>
            <a:ext cx="8229600" cy="5772647"/>
          </a:xfrm>
        </p:spPr>
        <p:txBody>
          <a:bodyPr/>
          <a:lstStyle>
            <a:lvl1pPr>
              <a:buClr>
                <a:srgbClr val="003300"/>
              </a:buClr>
              <a:defRPr>
                <a:solidFill>
                  <a:srgbClr val="003300"/>
                </a:solidFill>
                <a:latin typeface="Arial" panose="020B0604020202020204" pitchFamily="34" charset="0"/>
                <a:cs typeface="Arial" panose="020B0604020202020204" pitchFamily="34" charset="0"/>
              </a:defRPr>
            </a:lvl1pPr>
            <a:lvl2pPr>
              <a:buClr>
                <a:srgbClr val="003300"/>
              </a:buClr>
              <a:defRPr>
                <a:solidFill>
                  <a:srgbClr val="003300"/>
                </a:solidFill>
                <a:latin typeface="Arial" panose="020B0604020202020204" pitchFamily="34" charset="0"/>
                <a:cs typeface="Arial" panose="020B0604020202020204" pitchFamily="34" charset="0"/>
              </a:defRPr>
            </a:lvl2pPr>
            <a:lvl3pPr>
              <a:buClr>
                <a:srgbClr val="003300"/>
              </a:buClr>
              <a:defRPr>
                <a:solidFill>
                  <a:srgbClr val="003300"/>
                </a:solidFill>
                <a:latin typeface="Arial" panose="020B0604020202020204" pitchFamily="34" charset="0"/>
                <a:cs typeface="Arial" panose="020B0604020202020204" pitchFamily="34" charset="0"/>
              </a:defRPr>
            </a:lvl3pPr>
            <a:lvl4pPr>
              <a:buClr>
                <a:srgbClr val="003300"/>
              </a:buClr>
              <a:defRPr>
                <a:solidFill>
                  <a:srgbClr val="003300"/>
                </a:solidFill>
                <a:latin typeface="Arial" panose="020B0604020202020204" pitchFamily="34" charset="0"/>
                <a:cs typeface="Arial" panose="020B0604020202020204" pitchFamily="34" charset="0"/>
              </a:defRPr>
            </a:lvl4pPr>
            <a:lvl5pPr>
              <a:buClr>
                <a:srgbClr val="003300"/>
              </a:buClr>
              <a:defRPr>
                <a:solidFill>
                  <a:srgbClr val="003300"/>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ED076C9D-25EC-4E3D-937E-8B3D2859C0FD}" type="datetime1">
              <a:rPr lang="en-US" smtClean="0"/>
              <a:t>8/12/2014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138225" y="6592186"/>
            <a:ext cx="447675" cy="243150"/>
          </a:xfrm>
        </p:spPr>
        <p:txBody>
          <a:bodyPr/>
          <a:lstStyle>
            <a:lvl1pPr>
              <a:defRPr>
                <a:solidFill>
                  <a:schemeClr val="tx1"/>
                </a:solidFill>
              </a:defRPr>
            </a:lvl1pPr>
          </a:lstStyle>
          <a:p>
            <a:pPr>
              <a:defRPr/>
            </a:pPr>
            <a:fld id="{7BB6F9B8-17A6-477C-9EEA-ECC3A7902399}" type="slidenum">
              <a:rPr lang="en-US" smtClean="0"/>
              <a:pPr>
                <a:defRPr/>
              </a:pPr>
              <a:t>‹#›</a:t>
            </a:fld>
            <a:endParaRPr lang="en-US" dirty="0"/>
          </a:p>
        </p:txBody>
      </p:sp>
    </p:spTree>
    <p:extLst>
      <p:ext uri="{BB962C8B-B14F-4D97-AF65-F5344CB8AC3E}">
        <p14:creationId xmlns:p14="http://schemas.microsoft.com/office/powerpoint/2010/main" val="28491841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2469731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a:t>Titelmasterformat durch Klicken bearbeiten</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8" charset="0"/>
              <a:buNone/>
              <a:defRPr sz="2800">
                <a:solidFill>
                  <a:schemeClr val="bg1"/>
                </a:solidFill>
              </a:defRPr>
            </a:lvl1pPr>
          </a:lstStyle>
          <a:p>
            <a:r>
              <a:rPr lang="en-US" altLang="ja-JP"/>
              <a:t>Formatvorlage des Untertitelmasters durch Klicken bearbeiten</a:t>
            </a:r>
          </a:p>
        </p:txBody>
      </p:sp>
    </p:spTree>
    <p:extLst>
      <p:ext uri="{BB962C8B-B14F-4D97-AF65-F5344CB8AC3E}">
        <p14:creationId xmlns:p14="http://schemas.microsoft.com/office/powerpoint/2010/main" val="39850160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4348023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9616622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26643094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1080790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030698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65164874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4935651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149306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2 line_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59960"/>
            <a:ext cx="8229600" cy="838537"/>
          </a:xfrm>
        </p:spPr>
        <p:txBody>
          <a:bodyPr/>
          <a:lstStyle>
            <a:lvl1pPr marL="0" indent="0">
              <a:defRPr sz="3000">
                <a:solidFill>
                  <a:srgbClr val="003300"/>
                </a:solidFill>
                <a:latin typeface="Calibri" panose="020F0502020204030204" pitchFamily="34" charset="0"/>
              </a:defRPr>
            </a:lvl1pPr>
          </a:lstStyle>
          <a:p>
            <a:r>
              <a:rPr lang="en-US" smtClean="0"/>
              <a:t>Click to edit Master title style</a:t>
            </a:r>
            <a:br>
              <a:rPr lang="en-US" smtClean="0"/>
            </a:br>
            <a:r>
              <a:rPr lang="en-US" smtClean="0"/>
              <a:t>yada</a:t>
            </a:r>
            <a:endParaRPr lang="en-US"/>
          </a:p>
        </p:txBody>
      </p:sp>
      <p:sp>
        <p:nvSpPr>
          <p:cNvPr id="3" name="Content Placeholder 2"/>
          <p:cNvSpPr>
            <a:spLocks noGrp="1"/>
          </p:cNvSpPr>
          <p:nvPr>
            <p:ph idx="1"/>
          </p:nvPr>
        </p:nvSpPr>
        <p:spPr>
          <a:xfrm>
            <a:off x="457200" y="1089329"/>
            <a:ext cx="8229600" cy="5311470"/>
          </a:xfrm>
        </p:spPr>
        <p:txBody>
          <a:bodyPr/>
          <a:lstStyle>
            <a:lvl1pPr>
              <a:buClr>
                <a:srgbClr val="003300"/>
              </a:buClr>
              <a:defRPr>
                <a:solidFill>
                  <a:srgbClr val="003300"/>
                </a:solidFill>
                <a:latin typeface="Arial" panose="020B0604020202020204" pitchFamily="34" charset="0"/>
                <a:cs typeface="Arial" panose="020B0604020202020204" pitchFamily="34" charset="0"/>
              </a:defRPr>
            </a:lvl1pPr>
            <a:lvl2pPr>
              <a:buClr>
                <a:srgbClr val="003300"/>
              </a:buClr>
              <a:defRPr>
                <a:solidFill>
                  <a:srgbClr val="003300"/>
                </a:solidFill>
                <a:latin typeface="Arial" panose="020B0604020202020204" pitchFamily="34" charset="0"/>
                <a:cs typeface="Arial" panose="020B0604020202020204" pitchFamily="34" charset="0"/>
              </a:defRPr>
            </a:lvl2pPr>
            <a:lvl3pPr>
              <a:buClr>
                <a:srgbClr val="003300"/>
              </a:buClr>
              <a:defRPr>
                <a:solidFill>
                  <a:srgbClr val="003300"/>
                </a:solidFill>
                <a:latin typeface="Arial" panose="020B0604020202020204" pitchFamily="34" charset="0"/>
                <a:cs typeface="Arial" panose="020B0604020202020204" pitchFamily="34" charset="0"/>
              </a:defRPr>
            </a:lvl3pPr>
            <a:lvl4pPr>
              <a:buClr>
                <a:srgbClr val="003300"/>
              </a:buClr>
              <a:defRPr>
                <a:solidFill>
                  <a:srgbClr val="003300"/>
                </a:solidFill>
                <a:latin typeface="Arial" panose="020B0604020202020204" pitchFamily="34" charset="0"/>
                <a:cs typeface="Arial" panose="020B0604020202020204" pitchFamily="34" charset="0"/>
              </a:defRPr>
            </a:lvl4pPr>
            <a:lvl5pPr>
              <a:buClr>
                <a:srgbClr val="003300"/>
              </a:buClr>
              <a:defRPr>
                <a:solidFill>
                  <a:srgbClr val="003300"/>
                </a:solidFill>
                <a:latin typeface="Arial" panose="020B0604020202020204" pitchFamily="34" charset="0"/>
                <a:cs typeface="Arial" panose="020B0604020202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fld id="{BFC3B014-97AC-4ECA-AE7B-3F0C86E16299}" type="datetime1">
              <a:rPr lang="en-US" smtClean="0"/>
              <a:t>8/12/2014</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pic>
        <p:nvPicPr>
          <p:cNvPr id="8" name="Picture 6" descr="ESnet_Logo_Footer.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189836" y="6559341"/>
            <a:ext cx="907544" cy="272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userDrawn="1"/>
        </p:nvCxnSpPr>
        <p:spPr>
          <a:xfrm>
            <a:off x="457200" y="962111"/>
            <a:ext cx="8229600" cy="0"/>
          </a:xfrm>
          <a:prstGeom prst="line">
            <a:avLst/>
          </a:prstGeom>
        </p:spPr>
        <p:style>
          <a:lnRef idx="2">
            <a:schemeClr val="accent1"/>
          </a:lnRef>
          <a:fillRef idx="0">
            <a:schemeClr val="accent1"/>
          </a:fillRef>
          <a:effectRef idx="1">
            <a:schemeClr val="accent1"/>
          </a:effectRef>
          <a:fontRef idx="minor">
            <a:schemeClr val="tx1"/>
          </a:fontRef>
        </p:style>
      </p:cxnSp>
      <p:sp>
        <p:nvSpPr>
          <p:cNvPr id="10" name="Slide Number Placeholder 5"/>
          <p:cNvSpPr>
            <a:spLocks noGrp="1"/>
          </p:cNvSpPr>
          <p:nvPr>
            <p:ph type="sldNum" sz="quarter" idx="12"/>
          </p:nvPr>
        </p:nvSpPr>
        <p:spPr>
          <a:xfrm>
            <a:off x="138225" y="6592186"/>
            <a:ext cx="447675" cy="243150"/>
          </a:xfrm>
        </p:spPr>
        <p:txBody>
          <a:bodyPr/>
          <a:lstStyle>
            <a:lvl1pPr>
              <a:defRPr>
                <a:solidFill>
                  <a:schemeClr val="tx1"/>
                </a:solidFill>
              </a:defRPr>
            </a:lvl1pPr>
          </a:lstStyle>
          <a:p>
            <a:pPr>
              <a:defRPr/>
            </a:pPr>
            <a:fld id="{7BB6F9B8-17A6-477C-9EEA-ECC3A7902399}" type="slidenum">
              <a:rPr lang="en-US" smtClean="0"/>
              <a:pPr>
                <a:defRPr/>
              </a:pPr>
              <a:t>‹#›</a:t>
            </a:fld>
            <a:endParaRPr lang="en-US" dirty="0"/>
          </a:p>
        </p:txBody>
      </p:sp>
      <p:sp>
        <p:nvSpPr>
          <p:cNvPr id="11" name="Rectangle 10"/>
          <p:cNvSpPr/>
          <p:nvPr userDrawn="1"/>
        </p:nvSpPr>
        <p:spPr>
          <a:xfrm>
            <a:off x="1" y="0"/>
            <a:ext cx="136525" cy="68484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1"/>
              </a:solidFill>
            </a:endParaRPr>
          </a:p>
        </p:txBody>
      </p:sp>
    </p:spTree>
    <p:extLst>
      <p:ext uri="{BB962C8B-B14F-4D97-AF65-F5344CB8AC3E}">
        <p14:creationId xmlns:p14="http://schemas.microsoft.com/office/powerpoint/2010/main" val="21552637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6947486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90886512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a:t>Titelmasterformat durch Klicken bearbeiten</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8" charset="0"/>
              <a:buNone/>
              <a:defRPr sz="2800">
                <a:solidFill>
                  <a:schemeClr val="bg1"/>
                </a:solidFill>
              </a:defRPr>
            </a:lvl1pPr>
          </a:lstStyle>
          <a:p>
            <a:r>
              <a:rPr lang="en-US" altLang="ja-JP"/>
              <a:t>Formatvorlage des Untertitelmasters durch Klicken bearbeiten</a:t>
            </a:r>
          </a:p>
        </p:txBody>
      </p:sp>
    </p:spTree>
    <p:extLst>
      <p:ext uri="{BB962C8B-B14F-4D97-AF65-F5344CB8AC3E}">
        <p14:creationId xmlns:p14="http://schemas.microsoft.com/office/powerpoint/2010/main" val="67595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1359825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665058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669715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2548692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7924759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209164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7522615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8" descr="ESnet_Logo_Footer.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7485076" y="6483844"/>
            <a:ext cx="120967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userDrawn="1"/>
        </p:nvSpPr>
        <p:spPr>
          <a:xfrm>
            <a:off x="1" y="0"/>
            <a:ext cx="136525" cy="68484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1"/>
              </a:solidFill>
            </a:endParaRPr>
          </a:p>
        </p:txBody>
      </p:sp>
      <p:sp>
        <p:nvSpPr>
          <p:cNvPr id="2" name="Title 1"/>
          <p:cNvSpPr>
            <a:spLocks noGrp="1"/>
          </p:cNvSpPr>
          <p:nvPr>
            <p:ph type="title"/>
          </p:nvPr>
        </p:nvSpPr>
        <p:spPr>
          <a:xfrm>
            <a:off x="914400" y="3897315"/>
            <a:ext cx="7772400" cy="1362075"/>
          </a:xfrm>
        </p:spPr>
        <p:txBody>
          <a:bodyPr anchor="t"/>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914400" y="2124078"/>
            <a:ext cx="7772400" cy="1500187"/>
          </a:xfrm>
        </p:spPr>
        <p:txBody>
          <a:bodyPr bIns="182880"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6" name="Date Placeholder 3"/>
          <p:cNvSpPr>
            <a:spLocks noGrp="1"/>
          </p:cNvSpPr>
          <p:nvPr>
            <p:ph type="dt" sz="half" idx="10"/>
          </p:nvPr>
        </p:nvSpPr>
        <p:spPr/>
        <p:txBody>
          <a:bodyPr/>
          <a:lstStyle>
            <a:lvl1pPr>
              <a:defRPr/>
            </a:lvl1pPr>
          </a:lstStyle>
          <a:p>
            <a:pPr>
              <a:defRPr/>
            </a:pPr>
            <a:fld id="{978C033D-970F-4791-9448-31376F96C392}" type="datetime1">
              <a:rPr lang="en-US" smtClean="0"/>
              <a:t>8/12/2014</a:t>
            </a:fld>
            <a:endParaRPr lang="en-US" dirty="0"/>
          </a:p>
        </p:txBody>
      </p:sp>
      <p:sp>
        <p:nvSpPr>
          <p:cNvPr id="7" name="Footer Placeholder 4"/>
          <p:cNvSpPr>
            <a:spLocks noGrp="1"/>
          </p:cNvSpPr>
          <p:nvPr>
            <p:ph type="ftr" sz="quarter" idx="11"/>
          </p:nvPr>
        </p:nvSpPr>
        <p:spPr/>
        <p:txBody>
          <a:bodyPr/>
          <a:lstStyle>
            <a:lvl1pPr>
              <a:defRPr/>
            </a:lvl1pPr>
          </a:lstStyle>
          <a:p>
            <a:pPr>
              <a:defRPr/>
            </a:pPr>
            <a:endParaRPr lang="en-US" dirty="0"/>
          </a:p>
        </p:txBody>
      </p:sp>
      <p:sp>
        <p:nvSpPr>
          <p:cNvPr id="8" name="Slide Number Placeholder 5"/>
          <p:cNvSpPr>
            <a:spLocks noGrp="1"/>
          </p:cNvSpPr>
          <p:nvPr>
            <p:ph type="sldNum" sz="quarter" idx="12"/>
          </p:nvPr>
        </p:nvSpPr>
        <p:spPr/>
        <p:txBody>
          <a:bodyPr/>
          <a:lstStyle>
            <a:lvl1pPr>
              <a:defRPr/>
            </a:lvl1pPr>
          </a:lstStyle>
          <a:p>
            <a:pPr>
              <a:defRPr/>
            </a:pPr>
            <a:fld id="{62EC84A7-9F83-FA42-AD77-1B3731E4E018}" type="slidenum">
              <a:rPr lang="en-US"/>
              <a:pPr>
                <a:defRPr/>
              </a:pPr>
              <a:t>‹#›</a:t>
            </a:fld>
            <a:endParaRPr lang="en-US" dirty="0"/>
          </a:p>
        </p:txBody>
      </p:sp>
    </p:spTree>
    <p:extLst>
      <p:ext uri="{BB962C8B-B14F-4D97-AF65-F5344CB8AC3E}">
        <p14:creationId xmlns:p14="http://schemas.microsoft.com/office/powerpoint/2010/main" val="14269519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2773871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7189139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7695520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
        <p:nvSpPr>
          <p:cNvPr id="7180" name="Rectangle 12"/>
          <p:cNvSpPr>
            <a:spLocks noGrp="1" noChangeArrowheads="1"/>
          </p:cNvSpPr>
          <p:nvPr>
            <p:ph type="ctrTitle" sz="quarter"/>
          </p:nvPr>
        </p:nvSpPr>
        <p:spPr>
          <a:xfrm>
            <a:off x="1447800" y="2743200"/>
            <a:ext cx="7696200" cy="1143000"/>
          </a:xfrm>
        </p:spPr>
        <p:txBody>
          <a:bodyPr/>
          <a:lstStyle>
            <a:lvl1pPr>
              <a:defRPr b="1"/>
            </a:lvl1pPr>
          </a:lstStyle>
          <a:p>
            <a:r>
              <a:rPr lang="en-US" altLang="ja-JP"/>
              <a:t>Titelmasterformat durch Klicken bearbeiten</a:t>
            </a:r>
          </a:p>
        </p:txBody>
      </p:sp>
      <p:sp>
        <p:nvSpPr>
          <p:cNvPr id="7181" name="Rectangle 13"/>
          <p:cNvSpPr>
            <a:spLocks noGrp="1" noChangeArrowheads="1"/>
          </p:cNvSpPr>
          <p:nvPr>
            <p:ph type="subTitle" sz="quarter" idx="1"/>
          </p:nvPr>
        </p:nvSpPr>
        <p:spPr>
          <a:xfrm>
            <a:off x="1524000" y="3657600"/>
            <a:ext cx="7620000" cy="533400"/>
          </a:xfrm>
          <a:solidFill>
            <a:srgbClr val="5DAD41"/>
          </a:solidFill>
        </p:spPr>
        <p:txBody>
          <a:bodyPr/>
          <a:lstStyle>
            <a:lvl1pPr marL="0" indent="0">
              <a:buFont typeface="Times" pitchFamily="18" charset="0"/>
              <a:buNone/>
              <a:defRPr sz="2800">
                <a:solidFill>
                  <a:schemeClr val="bg1"/>
                </a:solidFill>
              </a:defRPr>
            </a:lvl1pPr>
          </a:lstStyle>
          <a:p>
            <a:r>
              <a:rPr lang="en-US" altLang="ja-JP"/>
              <a:t>Formatvorlage des Untertitelmasters durch Klicken bearbeiten</a:t>
            </a:r>
          </a:p>
        </p:txBody>
      </p:sp>
    </p:spTree>
    <p:extLst>
      <p:ext uri="{BB962C8B-B14F-4D97-AF65-F5344CB8AC3E}">
        <p14:creationId xmlns:p14="http://schemas.microsoft.com/office/powerpoint/2010/main" val="10345300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9802424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291849254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5240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4716623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52168967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32605847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5318861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a:p>
        </p:txBody>
      </p:sp>
      <p:sp>
        <p:nvSpPr>
          <p:cNvPr id="3" name="Content Placeholder 2"/>
          <p:cNvSpPr>
            <a:spLocks noGrp="1"/>
          </p:cNvSpPr>
          <p:nvPr>
            <p:ph sz="half" idx="1"/>
          </p:nvPr>
        </p:nvSpPr>
        <p:spPr>
          <a:xfrm>
            <a:off x="457200" y="1600202"/>
            <a:ext cx="4038600" cy="4348163"/>
          </a:xfrm>
        </p:spPr>
        <p:txBody>
          <a:bodyPr/>
          <a:lstStyle>
            <a:lvl1pPr marL="228600" indent="-228600">
              <a:defRPr sz="1800"/>
            </a:lvl1pPr>
            <a:lvl2pPr marL="457200" indent="-228600">
              <a:buClr>
                <a:schemeClr val="bg2"/>
              </a:buClr>
              <a:defRPr sz="1600"/>
            </a:lvl2pPr>
            <a:lvl3pPr marL="685800" indent="-228600">
              <a:buClr>
                <a:schemeClr val="bg2"/>
              </a:buClr>
              <a:defRPr sz="1400"/>
            </a:lvl3pPr>
            <a:lvl4pPr marL="914400" indent="-228600">
              <a:buClr>
                <a:schemeClr val="bg2"/>
              </a:buClr>
              <a:defRPr sz="1200"/>
            </a:lvl4pPr>
            <a:lvl5pPr marL="1143000" indent="-228600">
              <a:buClr>
                <a:schemeClr val="bg2"/>
              </a:buCl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600202"/>
            <a:ext cx="4038600" cy="4348163"/>
          </a:xfrm>
        </p:spPr>
        <p:txBody>
          <a:bodyPr/>
          <a:lstStyle>
            <a:lvl1pPr marL="228600" indent="-228600">
              <a:defRPr sz="1800"/>
            </a:lvl1pPr>
            <a:lvl2pPr marL="457200" indent="-228600">
              <a:buClr>
                <a:schemeClr val="bg2"/>
              </a:buClr>
              <a:defRPr sz="1600"/>
            </a:lvl2pPr>
            <a:lvl3pPr marL="685800" indent="-228600">
              <a:buClr>
                <a:schemeClr val="bg2"/>
              </a:buClr>
              <a:defRPr sz="1400"/>
            </a:lvl3pPr>
            <a:lvl4pPr marL="914400" indent="-228600">
              <a:buClr>
                <a:schemeClr val="bg2"/>
              </a:buClr>
              <a:defRPr sz="1200"/>
            </a:lvl4pPr>
            <a:lvl5pPr marL="1143000" indent="-228600">
              <a:buClr>
                <a:schemeClr val="bg2"/>
              </a:buCl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fld id="{0844CCC4-9400-4A25-BC61-576B0483D26E}" type="datetime1">
              <a:rPr lang="en-US" smtClean="0"/>
              <a:t>8/12/2014</a:t>
            </a:fld>
            <a:endParaRPr lang="en-US" dirty="0"/>
          </a:p>
        </p:txBody>
      </p:sp>
      <p:sp>
        <p:nvSpPr>
          <p:cNvPr id="6" name="Footer Placeholder 4"/>
          <p:cNvSpPr>
            <a:spLocks noGrp="1"/>
          </p:cNvSpPr>
          <p:nvPr>
            <p:ph type="ftr" sz="quarter" idx="11"/>
          </p:nvPr>
        </p:nvSpPr>
        <p:spPr/>
        <p:txBody>
          <a:bodyPr/>
          <a:lstStyle>
            <a:lvl1pPr>
              <a:defRPr/>
            </a:lvl1pPr>
          </a:lstStyle>
          <a:p>
            <a:pPr>
              <a:defRPr/>
            </a:pPr>
            <a:endParaRPr lang="en-US" dirty="0"/>
          </a:p>
        </p:txBody>
      </p:sp>
      <p:sp>
        <p:nvSpPr>
          <p:cNvPr id="7" name="Slide Number Placeholder 5"/>
          <p:cNvSpPr>
            <a:spLocks noGrp="1"/>
          </p:cNvSpPr>
          <p:nvPr>
            <p:ph type="sldNum" sz="quarter" idx="12"/>
          </p:nvPr>
        </p:nvSpPr>
        <p:spPr/>
        <p:txBody>
          <a:bodyPr/>
          <a:lstStyle>
            <a:lvl1pPr>
              <a:defRPr/>
            </a:lvl1pPr>
          </a:lstStyle>
          <a:p>
            <a:pPr>
              <a:defRPr/>
            </a:pPr>
            <a:fld id="{A3D34363-D55A-B746-AC0D-B8A5947084AE}" type="slidenum">
              <a:rPr lang="en-US"/>
              <a:pPr>
                <a:defRPr/>
              </a:pPr>
              <a:t>‹#›</a:t>
            </a:fld>
            <a:endParaRPr lang="en-US" dirty="0"/>
          </a:p>
        </p:txBody>
      </p:sp>
    </p:spTree>
    <p:extLst>
      <p:ext uri="{BB962C8B-B14F-4D97-AF65-F5344CB8AC3E}">
        <p14:creationId xmlns:p14="http://schemas.microsoft.com/office/powerpoint/2010/main" val="119967567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76838210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0511008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30732760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152400"/>
            <a:ext cx="1943100" cy="54864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1524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5"/>
          <p:cNvSpPr>
            <a:spLocks noGrp="1" noChangeArrowheads="1"/>
          </p:cNvSpPr>
          <p:nvPr>
            <p:ph type="ftr" sz="quarter" idx="10"/>
          </p:nvPr>
        </p:nvSpPr>
        <p:spPr>
          <a:ln/>
        </p:spPr>
        <p:txBody>
          <a:bodyPr/>
          <a:lstStyle>
            <a:lvl1pPr>
              <a:defRPr/>
            </a:lvl1pPr>
          </a:lstStyle>
          <a:p>
            <a:endParaRPr lang="en-US" altLang="ja-JP" dirty="0">
              <a:solidFill>
                <a:srgbClr val="808080"/>
              </a:solidFill>
            </a:endParaRPr>
          </a:p>
        </p:txBody>
      </p:sp>
    </p:spTree>
    <p:extLst>
      <p:ext uri="{BB962C8B-B14F-4D97-AF65-F5344CB8AC3E}">
        <p14:creationId xmlns:p14="http://schemas.microsoft.com/office/powerpoint/2010/main" val="15441410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773488"/>
          </a:xfrm>
        </p:spPr>
        <p:txBody>
          <a:bodyPr/>
          <a:lstStyle>
            <a:lvl1pPr>
              <a:defRPr sz="1800"/>
            </a:lvl1pPr>
            <a:lvl2pPr marL="457200" indent="-228600">
              <a:defRPr sz="1600"/>
            </a:lvl2pPr>
            <a:lvl3pPr marL="685800" indent="-228600">
              <a:defRPr sz="14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2174875"/>
            <a:ext cx="4041775" cy="3773488"/>
          </a:xfrm>
        </p:spPr>
        <p:txBody>
          <a:bodyPr/>
          <a:lstStyle>
            <a:lvl1pPr>
              <a:defRPr sz="1800"/>
            </a:lvl1pPr>
            <a:lvl2pPr marL="457200" indent="-228600">
              <a:defRPr sz="1600"/>
            </a:lvl2pPr>
            <a:lvl3pPr marL="685800" indent="-228600">
              <a:defRPr sz="1400"/>
            </a:lvl3pPr>
            <a:lvl4pPr marL="914400" indent="-228600">
              <a:defRPr sz="1200"/>
            </a:lvl4pPr>
            <a:lvl5pPr marL="1143000" indent="-228600">
              <a:defRPr sz="12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3"/>
          <p:cNvSpPr>
            <a:spLocks noGrp="1"/>
          </p:cNvSpPr>
          <p:nvPr>
            <p:ph type="dt" sz="half" idx="10"/>
          </p:nvPr>
        </p:nvSpPr>
        <p:spPr/>
        <p:txBody>
          <a:bodyPr/>
          <a:lstStyle>
            <a:lvl1pPr>
              <a:defRPr/>
            </a:lvl1pPr>
          </a:lstStyle>
          <a:p>
            <a:pPr>
              <a:defRPr/>
            </a:pPr>
            <a:fld id="{B9F82971-3563-4BA5-A6CD-F9AE0B18328D}" type="datetime1">
              <a:rPr lang="en-US" smtClean="0"/>
              <a:t>8/12/2014</a:t>
            </a:fld>
            <a:endParaRPr lang="en-US" dirty="0"/>
          </a:p>
        </p:txBody>
      </p:sp>
      <p:sp>
        <p:nvSpPr>
          <p:cNvPr id="8" name="Footer Placeholder 4"/>
          <p:cNvSpPr>
            <a:spLocks noGrp="1"/>
          </p:cNvSpPr>
          <p:nvPr>
            <p:ph type="ftr" sz="quarter" idx="11"/>
          </p:nvPr>
        </p:nvSpPr>
        <p:spPr/>
        <p:txBody>
          <a:bodyPr/>
          <a:lstStyle>
            <a:lvl1pPr>
              <a:defRPr/>
            </a:lvl1pPr>
          </a:lstStyle>
          <a:p>
            <a:pPr>
              <a:defRPr/>
            </a:pPr>
            <a:endParaRPr lang="en-US" dirty="0"/>
          </a:p>
        </p:txBody>
      </p:sp>
      <p:sp>
        <p:nvSpPr>
          <p:cNvPr id="9" name="Slide Number Placeholder 5"/>
          <p:cNvSpPr>
            <a:spLocks noGrp="1"/>
          </p:cNvSpPr>
          <p:nvPr>
            <p:ph type="sldNum" sz="quarter" idx="12"/>
          </p:nvPr>
        </p:nvSpPr>
        <p:spPr/>
        <p:txBody>
          <a:bodyPr/>
          <a:lstStyle>
            <a:lvl1pPr>
              <a:defRPr/>
            </a:lvl1pPr>
          </a:lstStyle>
          <a:p>
            <a:pPr>
              <a:defRPr/>
            </a:pPr>
            <a:fld id="{5B39A81F-5D2E-8D44-9304-54F116FA6C79}" type="slidenum">
              <a:rPr lang="en-US"/>
              <a:pPr>
                <a:defRPr/>
              </a:pPr>
              <a:t>‹#›</a:t>
            </a:fld>
            <a:endParaRPr lang="en-US" dirty="0"/>
          </a:p>
        </p:txBody>
      </p:sp>
    </p:spTree>
    <p:extLst>
      <p:ext uri="{BB962C8B-B14F-4D97-AF65-F5344CB8AC3E}">
        <p14:creationId xmlns:p14="http://schemas.microsoft.com/office/powerpoint/2010/main" val="1753931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atin typeface="Calibri" panose="020F0502020204030204" pitchFamily="34" charset="0"/>
              </a:defRPr>
            </a:lvl1pPr>
          </a:lstStyle>
          <a:p>
            <a:r>
              <a:rPr lang="en-US" dirty="0" smtClean="0"/>
              <a:t>Click to edit Master title style</a:t>
            </a:r>
            <a:endParaRPr lang="en-US" dirty="0"/>
          </a:p>
        </p:txBody>
      </p:sp>
      <p:sp>
        <p:nvSpPr>
          <p:cNvPr id="3" name="Date Placeholder 3"/>
          <p:cNvSpPr>
            <a:spLocks noGrp="1"/>
          </p:cNvSpPr>
          <p:nvPr>
            <p:ph type="dt" sz="half" idx="10"/>
          </p:nvPr>
        </p:nvSpPr>
        <p:spPr/>
        <p:txBody>
          <a:bodyPr/>
          <a:lstStyle>
            <a:lvl1pPr>
              <a:defRPr/>
            </a:lvl1pPr>
          </a:lstStyle>
          <a:p>
            <a:pPr>
              <a:defRPr/>
            </a:pPr>
            <a:fld id="{57C2EFCE-62F2-4B76-BCA8-3E00D0965F1D}" type="datetime1">
              <a:rPr lang="en-US" smtClean="0"/>
              <a:t>8/12/2014</a:t>
            </a:fld>
            <a:endParaRPr lang="en-US" dirty="0"/>
          </a:p>
        </p:txBody>
      </p:sp>
      <p:sp>
        <p:nvSpPr>
          <p:cNvPr id="4" name="Footer Placeholder 4"/>
          <p:cNvSpPr>
            <a:spLocks noGrp="1"/>
          </p:cNvSpPr>
          <p:nvPr>
            <p:ph type="ftr" sz="quarter" idx="11"/>
          </p:nvPr>
        </p:nvSpPr>
        <p:spPr/>
        <p:txBody>
          <a:bodyPr/>
          <a:lstStyle>
            <a:lvl1pPr>
              <a:defRPr/>
            </a:lvl1pPr>
          </a:lstStyle>
          <a:p>
            <a:pPr>
              <a:defRPr/>
            </a:pPr>
            <a:endParaRPr lang="en-US" dirty="0"/>
          </a:p>
        </p:txBody>
      </p:sp>
      <p:sp>
        <p:nvSpPr>
          <p:cNvPr id="5" name="Slide Number Placeholder 5"/>
          <p:cNvSpPr>
            <a:spLocks noGrp="1"/>
          </p:cNvSpPr>
          <p:nvPr>
            <p:ph type="sldNum" sz="quarter" idx="12"/>
          </p:nvPr>
        </p:nvSpPr>
        <p:spPr/>
        <p:txBody>
          <a:bodyPr/>
          <a:lstStyle>
            <a:lvl1pPr>
              <a:defRPr>
                <a:solidFill>
                  <a:schemeClr val="tx1"/>
                </a:solidFill>
              </a:defRPr>
            </a:lvl1pPr>
          </a:lstStyle>
          <a:p>
            <a:pPr>
              <a:defRPr/>
            </a:pPr>
            <a:fld id="{0FF935CD-73E4-9B4F-B9BA-14C4A43C8F35}" type="slidenum">
              <a:rPr lang="en-US" smtClean="0"/>
              <a:pPr>
                <a:defRPr/>
              </a:pPr>
              <a:t>‹#›</a:t>
            </a:fld>
            <a:endParaRPr lang="en-US" dirty="0"/>
          </a:p>
        </p:txBody>
      </p:sp>
    </p:spTree>
    <p:extLst>
      <p:ext uri="{BB962C8B-B14F-4D97-AF65-F5344CB8AC3E}">
        <p14:creationId xmlns:p14="http://schemas.microsoft.com/office/powerpoint/2010/main" val="3939080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a:xfrm>
            <a:off x="9526" y="6483352"/>
            <a:ext cx="447675" cy="365125"/>
          </a:xfrm>
        </p:spPr>
        <p:txBody>
          <a:bodyPr/>
          <a:lstStyle>
            <a:lvl1pPr>
              <a:defRPr>
                <a:solidFill>
                  <a:schemeClr val="tx1"/>
                </a:solidFill>
              </a:defRPr>
            </a:lvl1pPr>
          </a:lstStyle>
          <a:p>
            <a:pPr>
              <a:defRPr/>
            </a:pPr>
            <a:fld id="{B70DBE8A-18E9-A24F-9905-C4136FE286B6}" type="slidenum">
              <a:rPr lang="en-US" smtClean="0"/>
              <a:pPr>
                <a:defRPr/>
              </a:pPr>
              <a:t>‹#›</a:t>
            </a:fld>
            <a:endParaRPr lang="en-US" dirty="0"/>
          </a:p>
        </p:txBody>
      </p:sp>
    </p:spTree>
    <p:extLst>
      <p:ext uri="{BB962C8B-B14F-4D97-AF65-F5344CB8AC3E}">
        <p14:creationId xmlns:p14="http://schemas.microsoft.com/office/powerpoint/2010/main" val="2409706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ju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7860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13" Type="http://schemas.openxmlformats.org/officeDocument/2006/relationships/image" Target="../media/image6.jpeg"/><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image" Target="../media/image6.jpeg"/><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9.xml"/><Relationship Id="rId13" Type="http://schemas.openxmlformats.org/officeDocument/2006/relationships/image" Target="../media/image6.jpeg"/><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image" Target="../media/image6.jpeg"/><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theme" Target="../theme/theme5.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83814"/>
            <a:ext cx="8229600" cy="353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596350"/>
            <a:ext cx="8229600" cy="58224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930276" y="6483352"/>
            <a:ext cx="1685925" cy="365125"/>
          </a:xfrm>
          <a:prstGeom prst="rect">
            <a:avLst/>
          </a:prstGeom>
        </p:spPr>
        <p:txBody>
          <a:bodyPr vert="horz" lIns="91440" tIns="45720" rIns="91440" bIns="45720" rtlCol="0" anchor="ctr"/>
          <a:lstStyle>
            <a:lvl1pPr algn="l" fontAlgn="auto">
              <a:spcBef>
                <a:spcPts val="0"/>
              </a:spcBef>
              <a:spcAft>
                <a:spcPts val="0"/>
              </a:spcAft>
              <a:defRPr sz="900">
                <a:solidFill>
                  <a:srgbClr val="9A9A9B"/>
                </a:solidFill>
                <a:latin typeface="Arial"/>
                <a:ea typeface="+mn-ea"/>
                <a:cs typeface="Arial"/>
              </a:defRPr>
            </a:lvl1pPr>
          </a:lstStyle>
          <a:p>
            <a:pPr>
              <a:defRPr/>
            </a:pPr>
            <a:fld id="{A9E878AC-18A0-40A3-A693-E4B8E88989FF}" type="datetime1">
              <a:rPr lang="en-US" smtClean="0"/>
              <a:t>8/12/2014</a:t>
            </a:fld>
            <a:endParaRPr lang="en-US" dirty="0"/>
          </a:p>
        </p:txBody>
      </p:sp>
      <p:sp>
        <p:nvSpPr>
          <p:cNvPr id="5" name="Footer Placeholder 4"/>
          <p:cNvSpPr>
            <a:spLocks noGrp="1"/>
          </p:cNvSpPr>
          <p:nvPr>
            <p:ph type="ftr" sz="quarter" idx="3"/>
          </p:nvPr>
        </p:nvSpPr>
        <p:spPr>
          <a:xfrm>
            <a:off x="2949997" y="6483352"/>
            <a:ext cx="4114800" cy="365125"/>
          </a:xfrm>
          <a:prstGeom prst="rect">
            <a:avLst/>
          </a:prstGeom>
        </p:spPr>
        <p:txBody>
          <a:bodyPr vert="horz" lIns="91440" tIns="45720" rIns="91440" bIns="45720" rtlCol="0" anchor="ctr"/>
          <a:lstStyle>
            <a:lvl1pPr algn="r" fontAlgn="auto">
              <a:spcBef>
                <a:spcPts val="0"/>
              </a:spcBef>
              <a:spcAft>
                <a:spcPts val="0"/>
              </a:spcAft>
              <a:defRPr sz="900">
                <a:solidFill>
                  <a:schemeClr val="tx1">
                    <a:tint val="75000"/>
                  </a:schemeClr>
                </a:solidFill>
                <a:latin typeface="Arial"/>
                <a:ea typeface="+mn-ea"/>
                <a:cs typeface="Arial"/>
              </a:defRPr>
            </a:lvl1pPr>
          </a:lstStyle>
          <a:p>
            <a:pPr>
              <a:defRPr/>
            </a:pPr>
            <a:endParaRPr lang="en-US" dirty="0"/>
          </a:p>
        </p:txBody>
      </p:sp>
      <p:sp>
        <p:nvSpPr>
          <p:cNvPr id="6" name="Slide Number Placeholder 5"/>
          <p:cNvSpPr>
            <a:spLocks noGrp="1"/>
          </p:cNvSpPr>
          <p:nvPr>
            <p:ph type="sldNum" sz="quarter" idx="4"/>
          </p:nvPr>
        </p:nvSpPr>
        <p:spPr>
          <a:xfrm>
            <a:off x="457201" y="6483352"/>
            <a:ext cx="447675" cy="365125"/>
          </a:xfrm>
          <a:prstGeom prst="rect">
            <a:avLst/>
          </a:prstGeom>
        </p:spPr>
        <p:txBody>
          <a:bodyPr vert="horz" lIns="91440" tIns="45720" rIns="91440" bIns="45720" rtlCol="0" anchor="ctr"/>
          <a:lstStyle>
            <a:lvl1pPr algn="l" fontAlgn="auto">
              <a:spcBef>
                <a:spcPts val="0"/>
              </a:spcBef>
              <a:spcAft>
                <a:spcPts val="0"/>
              </a:spcAft>
              <a:defRPr sz="900">
                <a:solidFill>
                  <a:schemeClr val="tx1">
                    <a:tint val="75000"/>
                  </a:schemeClr>
                </a:solidFill>
                <a:latin typeface="Arial"/>
                <a:ea typeface="+mn-ea"/>
                <a:cs typeface="Arial"/>
              </a:defRPr>
            </a:lvl1pPr>
          </a:lstStyle>
          <a:p>
            <a:pPr>
              <a:defRPr/>
            </a:pPr>
            <a:fld id="{C521F92F-E6B6-DD45-95BF-163E01EE4598}" type="slidenum">
              <a:rPr lang="en-US"/>
              <a:pPr>
                <a:defRPr/>
              </a:pPr>
              <a:t>‹#›</a:t>
            </a:fld>
            <a:endParaRPr lang="en-US" dirty="0"/>
          </a:p>
        </p:txBody>
      </p:sp>
      <p:pic>
        <p:nvPicPr>
          <p:cNvPr id="1031" name="Picture 6" descr="ESnet_Logo_Footer.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8169593" y="6554920"/>
            <a:ext cx="907544" cy="2720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1" y="0"/>
            <a:ext cx="136525" cy="6848475"/>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solidFill>
                <a:schemeClr val="accent1"/>
              </a:solidFill>
            </a:endParaRPr>
          </a:p>
        </p:txBody>
      </p:sp>
      <p:cxnSp>
        <p:nvCxnSpPr>
          <p:cNvPr id="3" name="Straight Connector 2"/>
          <p:cNvCxnSpPr/>
          <p:nvPr/>
        </p:nvCxnSpPr>
        <p:spPr>
          <a:xfrm>
            <a:off x="457200" y="493002"/>
            <a:ext cx="8229600" cy="0"/>
          </a:xfrm>
          <a:prstGeom prst="line">
            <a:avLst/>
          </a:prstGeom>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13" r:id="rId1"/>
    <p:sldLayoutId id="2147483709" r:id="rId2"/>
    <p:sldLayoutId id="2147483717" r:id="rId3"/>
    <p:sldLayoutId id="2147483714" r:id="rId4"/>
    <p:sldLayoutId id="2147483710" r:id="rId5"/>
    <p:sldLayoutId id="2147483711" r:id="rId6"/>
    <p:sldLayoutId id="2147483712" r:id="rId7"/>
    <p:sldLayoutId id="2147483715" r:id="rId8"/>
    <p:sldLayoutId id="2147483716" r:id="rId9"/>
  </p:sldLayoutIdLst>
  <p:hf hdr="0" ftr="0" dt="0"/>
  <p:txStyles>
    <p:titleStyle>
      <a:lvl1pPr marL="0" indent="0" algn="ctr" defTabSz="457200" rtl="0" eaLnBrk="0" fontAlgn="base" hangingPunct="0">
        <a:spcBef>
          <a:spcPct val="0"/>
        </a:spcBef>
        <a:spcAft>
          <a:spcPct val="0"/>
        </a:spcAft>
        <a:tabLst/>
        <a:defRPr sz="3000" b="1" kern="1200">
          <a:solidFill>
            <a:srgbClr val="003300"/>
          </a:solidFill>
          <a:latin typeface="Calibri" panose="020F0502020204030204" pitchFamily="34" charset="0"/>
          <a:ea typeface="ＭＳ Ｐゴシック" charset="0"/>
          <a:cs typeface="Calibri" panose="020F0502020204030204" pitchFamily="34" charset="0"/>
        </a:defRPr>
      </a:lvl1pPr>
      <a:lvl2pPr algn="l" defTabSz="457200" rtl="0" eaLnBrk="0" fontAlgn="base" hangingPunct="0">
        <a:spcBef>
          <a:spcPct val="0"/>
        </a:spcBef>
        <a:spcAft>
          <a:spcPct val="0"/>
        </a:spcAft>
        <a:defRPr sz="3200" b="1">
          <a:solidFill>
            <a:schemeClr val="tx1"/>
          </a:solidFill>
          <a:latin typeface="Arial Narrow" charset="0"/>
          <a:ea typeface="ＭＳ Ｐゴシック" charset="0"/>
          <a:cs typeface="ＭＳ Ｐゴシック" charset="0"/>
        </a:defRPr>
      </a:lvl2pPr>
      <a:lvl3pPr algn="l" defTabSz="457200" rtl="0" eaLnBrk="0" fontAlgn="base" hangingPunct="0">
        <a:spcBef>
          <a:spcPct val="0"/>
        </a:spcBef>
        <a:spcAft>
          <a:spcPct val="0"/>
        </a:spcAft>
        <a:defRPr sz="3200" b="1">
          <a:solidFill>
            <a:schemeClr val="tx1"/>
          </a:solidFill>
          <a:latin typeface="Arial Narrow" charset="0"/>
          <a:ea typeface="ＭＳ Ｐゴシック" charset="0"/>
          <a:cs typeface="ＭＳ Ｐゴシック" charset="0"/>
        </a:defRPr>
      </a:lvl3pPr>
      <a:lvl4pPr algn="l" defTabSz="457200" rtl="0" eaLnBrk="0" fontAlgn="base" hangingPunct="0">
        <a:spcBef>
          <a:spcPct val="0"/>
        </a:spcBef>
        <a:spcAft>
          <a:spcPct val="0"/>
        </a:spcAft>
        <a:defRPr sz="3200" b="1">
          <a:solidFill>
            <a:schemeClr val="tx1"/>
          </a:solidFill>
          <a:latin typeface="Arial Narrow" charset="0"/>
          <a:ea typeface="ＭＳ Ｐゴシック" charset="0"/>
          <a:cs typeface="ＭＳ Ｐゴシック" charset="0"/>
        </a:defRPr>
      </a:lvl4pPr>
      <a:lvl5pPr algn="l" defTabSz="457200" rtl="0" eaLnBrk="0" fontAlgn="base" hangingPunct="0">
        <a:spcBef>
          <a:spcPct val="0"/>
        </a:spcBef>
        <a:spcAft>
          <a:spcPct val="0"/>
        </a:spcAft>
        <a:defRPr sz="3200" b="1">
          <a:solidFill>
            <a:schemeClr val="tx1"/>
          </a:solidFill>
          <a:latin typeface="Arial Narrow" charset="0"/>
          <a:ea typeface="ＭＳ Ｐゴシック" charset="0"/>
          <a:cs typeface="ＭＳ Ｐゴシック" charset="0"/>
        </a:defRPr>
      </a:lvl5pPr>
      <a:lvl6pPr marL="457200" algn="l" defTabSz="457200" rtl="0" fontAlgn="base">
        <a:spcBef>
          <a:spcPct val="0"/>
        </a:spcBef>
        <a:spcAft>
          <a:spcPct val="0"/>
        </a:spcAft>
        <a:defRPr sz="3200" b="1">
          <a:solidFill>
            <a:schemeClr val="tx1"/>
          </a:solidFill>
          <a:latin typeface="Arial Narrow" charset="0"/>
          <a:ea typeface="ＭＳ Ｐゴシック" charset="0"/>
          <a:cs typeface="ＭＳ Ｐゴシック" charset="0"/>
        </a:defRPr>
      </a:lvl6pPr>
      <a:lvl7pPr marL="914400" algn="l" defTabSz="457200" rtl="0" fontAlgn="base">
        <a:spcBef>
          <a:spcPct val="0"/>
        </a:spcBef>
        <a:spcAft>
          <a:spcPct val="0"/>
        </a:spcAft>
        <a:defRPr sz="3200" b="1">
          <a:solidFill>
            <a:schemeClr val="tx1"/>
          </a:solidFill>
          <a:latin typeface="Arial Narrow" charset="0"/>
          <a:ea typeface="ＭＳ Ｐゴシック" charset="0"/>
          <a:cs typeface="ＭＳ Ｐゴシック" charset="0"/>
        </a:defRPr>
      </a:lvl7pPr>
      <a:lvl8pPr marL="1371600" algn="l" defTabSz="457200" rtl="0" fontAlgn="base">
        <a:spcBef>
          <a:spcPct val="0"/>
        </a:spcBef>
        <a:spcAft>
          <a:spcPct val="0"/>
        </a:spcAft>
        <a:defRPr sz="3200" b="1">
          <a:solidFill>
            <a:schemeClr val="tx1"/>
          </a:solidFill>
          <a:latin typeface="Arial Narrow" charset="0"/>
          <a:ea typeface="ＭＳ Ｐゴシック" charset="0"/>
          <a:cs typeface="ＭＳ Ｐゴシック" charset="0"/>
        </a:defRPr>
      </a:lvl8pPr>
      <a:lvl9pPr marL="1828800" algn="l" defTabSz="457200" rtl="0" fontAlgn="base">
        <a:spcBef>
          <a:spcPct val="0"/>
        </a:spcBef>
        <a:spcAft>
          <a:spcPct val="0"/>
        </a:spcAft>
        <a:defRPr sz="3200" b="1">
          <a:solidFill>
            <a:schemeClr val="tx1"/>
          </a:solidFill>
          <a:latin typeface="Arial Narrow" charset="0"/>
          <a:ea typeface="ＭＳ Ｐゴシック" charset="0"/>
          <a:cs typeface="ＭＳ Ｐゴシック" charset="0"/>
        </a:defRPr>
      </a:lvl9pPr>
    </p:titleStyle>
    <p:bodyStyle>
      <a:lvl1pPr marL="228600" indent="-228600" algn="l" defTabSz="457200" rtl="0" eaLnBrk="0" fontAlgn="base" hangingPunct="0">
        <a:spcBef>
          <a:spcPts val="875"/>
        </a:spcBef>
        <a:spcAft>
          <a:spcPct val="0"/>
        </a:spcAft>
        <a:buClr>
          <a:schemeClr val="accent1"/>
        </a:buClr>
        <a:buFont typeface="Arial" charset="0"/>
        <a:buChar char="•"/>
        <a:defRPr sz="2000" kern="1200">
          <a:solidFill>
            <a:schemeClr val="tx1"/>
          </a:solidFill>
          <a:latin typeface="+mn-lt"/>
          <a:ea typeface="ＭＳ Ｐゴシック" charset="0"/>
          <a:cs typeface="ＭＳ Ｐゴシック" charset="0"/>
        </a:defRPr>
      </a:lvl1pPr>
      <a:lvl2pPr marL="458788" indent="-228600" algn="l" defTabSz="457200" rtl="0" eaLnBrk="0" fontAlgn="base" hangingPunct="0">
        <a:spcBef>
          <a:spcPct val="20000"/>
        </a:spcBef>
        <a:spcAft>
          <a:spcPct val="0"/>
        </a:spcAft>
        <a:buClr>
          <a:schemeClr val="bg2"/>
        </a:buClr>
        <a:buSzPct val="85000"/>
        <a:buFont typeface="Arial" charset="0"/>
        <a:buChar char="–"/>
        <a:defRPr kern="1200">
          <a:solidFill>
            <a:schemeClr val="tx1"/>
          </a:solidFill>
          <a:latin typeface="+mn-lt"/>
          <a:ea typeface="ＭＳ Ｐゴシック" charset="0"/>
          <a:cs typeface="+mn-cs"/>
        </a:defRPr>
      </a:lvl2pPr>
      <a:lvl3pPr marL="688975" indent="-230188" algn="l" defTabSz="457200" rtl="0" eaLnBrk="0" fontAlgn="base" hangingPunct="0">
        <a:spcBef>
          <a:spcPct val="20000"/>
        </a:spcBef>
        <a:spcAft>
          <a:spcPct val="0"/>
        </a:spcAft>
        <a:buClr>
          <a:schemeClr val="bg2"/>
        </a:buClr>
        <a:buFont typeface="Arial" charset="0"/>
        <a:buChar char="•"/>
        <a:defRPr sz="1600" kern="1200">
          <a:solidFill>
            <a:schemeClr val="tx1"/>
          </a:solidFill>
          <a:latin typeface="+mn-lt"/>
          <a:ea typeface="ＭＳ Ｐゴシック" charset="0"/>
          <a:cs typeface="+mn-cs"/>
        </a:defRPr>
      </a:lvl3pPr>
      <a:lvl4pPr marL="914400" indent="-230188" algn="l" defTabSz="457200" rtl="0" eaLnBrk="0" fontAlgn="base" hangingPunct="0">
        <a:spcBef>
          <a:spcPct val="20000"/>
        </a:spcBef>
        <a:spcAft>
          <a:spcPct val="0"/>
        </a:spcAft>
        <a:buClr>
          <a:schemeClr val="bg2"/>
        </a:buClr>
        <a:buFont typeface="Arial" charset="0"/>
        <a:buChar char="–"/>
        <a:defRPr sz="1400" kern="1200">
          <a:solidFill>
            <a:schemeClr val="tx1"/>
          </a:solidFill>
          <a:latin typeface="+mn-lt"/>
          <a:ea typeface="ＭＳ Ｐゴシック" charset="0"/>
          <a:cs typeface="+mn-cs"/>
        </a:defRPr>
      </a:lvl4pPr>
      <a:lvl5pPr marL="1143000" indent="-230188" algn="l" defTabSz="457200" rtl="0" eaLnBrk="0" fontAlgn="base" hangingPunct="0">
        <a:spcBef>
          <a:spcPct val="20000"/>
        </a:spcBef>
        <a:spcAft>
          <a:spcPct val="0"/>
        </a:spcAft>
        <a:buClr>
          <a:schemeClr val="bg2"/>
        </a:buClr>
        <a:buFont typeface="Arial" charset="0"/>
        <a:buChar char="»"/>
        <a:defRPr sz="14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pPr defTabSz="914400" eaLnBrk="0" hangingPunct="0"/>
            <a:endParaRPr lang="en-US" altLang="ja-JP" dirty="0" smtClean="0">
              <a:solidFill>
                <a:srgbClr val="808080"/>
              </a:solidFill>
              <a:latin typeface="Arial" pitchFamily="34" charset="0"/>
              <a:ea typeface="ＭＳ Ｐゴシック" pitchFamily="34" charset="-128"/>
              <a:cs typeface="+mn-cs"/>
            </a:endParaRPr>
          </a:p>
        </p:txBody>
      </p:sp>
      <p:sp>
        <p:nvSpPr>
          <p:cNvPr id="1027" name="Rectangle 11"/>
          <p:cNvSpPr>
            <a:spLocks noChangeArrowheads="1"/>
          </p:cNvSpPr>
          <p:nvPr/>
        </p:nvSpPr>
        <p:spPr bwMode="auto">
          <a:xfrm>
            <a:off x="0" y="1066800"/>
            <a:ext cx="9144000" cy="76200"/>
          </a:xfrm>
          <a:prstGeom prst="rect">
            <a:avLst/>
          </a:prstGeom>
          <a:solidFill>
            <a:srgbClr val="5DAD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a:spcBef>
                <a:spcPct val="20000"/>
              </a:spcBef>
              <a:buClr>
                <a:srgbClr val="176D89"/>
              </a:buClr>
              <a:buFont typeface="Times" charset="0"/>
              <a:buNone/>
            </a:pPr>
            <a:endParaRPr lang="ja-JP" altLang="en-US" sz="2800" smtClean="0">
              <a:solidFill>
                <a:srgbClr val="FFFFFF"/>
              </a:solidFill>
              <a:cs typeface="+mn-cs"/>
            </a:endParaRPr>
          </a:p>
        </p:txBody>
      </p:sp>
      <p:sp>
        <p:nvSpPr>
          <p:cNvPr id="1028" name="Rectangle 17"/>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685800" y="1524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30" name="Text Box 21"/>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Tree>
    <p:extLst>
      <p:ext uri="{BB962C8B-B14F-4D97-AF65-F5344CB8AC3E}">
        <p14:creationId xmlns:p14="http://schemas.microsoft.com/office/powerpoint/2010/main" val="610798918"/>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hf hdr="0" ftr="0" dt="0"/>
  <p:txStyles>
    <p:titleStyle>
      <a:lvl1pPr algn="l" rtl="0" eaLnBrk="0" fontAlgn="base" hangingPunct="0">
        <a:spcBef>
          <a:spcPct val="0"/>
        </a:spcBef>
        <a:spcAft>
          <a:spcPct val="0"/>
        </a:spcAft>
        <a:defRPr sz="3500">
          <a:solidFill>
            <a:schemeClr val="tx1"/>
          </a:solidFill>
          <a:latin typeface="+mj-lt"/>
          <a:ea typeface="+mj-ea"/>
          <a:cs typeface="ＭＳ Ｐゴシック" charset="0"/>
        </a:defRPr>
      </a:lvl1pPr>
      <a:lvl2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2pPr>
      <a:lvl3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3pPr>
      <a:lvl4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4pPr>
      <a:lvl5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5pPr>
      <a:lvl6pPr marL="457200" algn="l" rtl="0" fontAlgn="base">
        <a:spcBef>
          <a:spcPct val="0"/>
        </a:spcBef>
        <a:spcAft>
          <a:spcPct val="0"/>
        </a:spcAft>
        <a:defRPr sz="3500">
          <a:solidFill>
            <a:schemeClr val="tx1"/>
          </a:solidFill>
          <a:latin typeface="Arial" charset="0"/>
          <a:ea typeface="ＭＳ Ｐゴシック" pitchFamily="1" charset="-128"/>
        </a:defRPr>
      </a:lvl6pPr>
      <a:lvl7pPr marL="914400" algn="l" rtl="0" fontAlgn="base">
        <a:spcBef>
          <a:spcPct val="0"/>
        </a:spcBef>
        <a:spcAft>
          <a:spcPct val="0"/>
        </a:spcAft>
        <a:defRPr sz="3500">
          <a:solidFill>
            <a:schemeClr val="tx1"/>
          </a:solidFill>
          <a:latin typeface="Arial" charset="0"/>
          <a:ea typeface="ＭＳ Ｐゴシック" pitchFamily="1" charset="-128"/>
        </a:defRPr>
      </a:lvl7pPr>
      <a:lvl8pPr marL="1371600" algn="l" rtl="0" fontAlgn="base">
        <a:spcBef>
          <a:spcPct val="0"/>
        </a:spcBef>
        <a:spcAft>
          <a:spcPct val="0"/>
        </a:spcAft>
        <a:defRPr sz="3500">
          <a:solidFill>
            <a:schemeClr val="tx1"/>
          </a:solidFill>
          <a:latin typeface="Arial" charset="0"/>
          <a:ea typeface="ＭＳ Ｐゴシック" pitchFamily="1" charset="-128"/>
        </a:defRPr>
      </a:lvl8pPr>
      <a:lvl9pPr marL="1828800" algn="l" rtl="0" fontAlgn="base">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chemeClr val="accent2"/>
        </a:buClr>
        <a:buFont typeface="Times"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pPr defTabSz="914400" eaLnBrk="0" hangingPunct="0"/>
            <a:endParaRPr lang="en-US" altLang="ja-JP" dirty="0" smtClean="0">
              <a:solidFill>
                <a:srgbClr val="808080"/>
              </a:solidFill>
              <a:latin typeface="Arial" pitchFamily="34" charset="0"/>
              <a:ea typeface="ＭＳ Ｐゴシック" pitchFamily="34" charset="-128"/>
              <a:cs typeface="+mn-cs"/>
            </a:endParaRPr>
          </a:p>
        </p:txBody>
      </p:sp>
      <p:sp>
        <p:nvSpPr>
          <p:cNvPr id="1027" name="Rectangle 11"/>
          <p:cNvSpPr>
            <a:spLocks noChangeArrowheads="1"/>
          </p:cNvSpPr>
          <p:nvPr/>
        </p:nvSpPr>
        <p:spPr bwMode="auto">
          <a:xfrm>
            <a:off x="0" y="1066800"/>
            <a:ext cx="9144000" cy="76200"/>
          </a:xfrm>
          <a:prstGeom prst="rect">
            <a:avLst/>
          </a:prstGeom>
          <a:solidFill>
            <a:srgbClr val="5DAD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a:spcBef>
                <a:spcPct val="20000"/>
              </a:spcBef>
              <a:buClr>
                <a:srgbClr val="176D89"/>
              </a:buClr>
              <a:buFont typeface="Times" charset="0"/>
              <a:buNone/>
            </a:pPr>
            <a:endParaRPr lang="ja-JP" altLang="en-US" sz="2800" smtClean="0">
              <a:solidFill>
                <a:srgbClr val="FFFFFF"/>
              </a:solidFill>
              <a:cs typeface="+mn-cs"/>
            </a:endParaRPr>
          </a:p>
        </p:txBody>
      </p:sp>
      <p:sp>
        <p:nvSpPr>
          <p:cNvPr id="1028" name="Rectangle 17"/>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685800" y="1524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30" name="Text Box 21"/>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Tree>
    <p:extLst>
      <p:ext uri="{BB962C8B-B14F-4D97-AF65-F5344CB8AC3E}">
        <p14:creationId xmlns:p14="http://schemas.microsoft.com/office/powerpoint/2010/main" val="211255985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hf hdr="0" ftr="0" dt="0"/>
  <p:txStyles>
    <p:titleStyle>
      <a:lvl1pPr algn="l" rtl="0" eaLnBrk="0" fontAlgn="base" hangingPunct="0">
        <a:spcBef>
          <a:spcPct val="0"/>
        </a:spcBef>
        <a:spcAft>
          <a:spcPct val="0"/>
        </a:spcAft>
        <a:defRPr sz="3500">
          <a:solidFill>
            <a:schemeClr val="tx1"/>
          </a:solidFill>
          <a:latin typeface="+mj-lt"/>
          <a:ea typeface="+mj-ea"/>
          <a:cs typeface="ＭＳ Ｐゴシック" charset="0"/>
        </a:defRPr>
      </a:lvl1pPr>
      <a:lvl2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2pPr>
      <a:lvl3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3pPr>
      <a:lvl4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4pPr>
      <a:lvl5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5pPr>
      <a:lvl6pPr marL="457200" algn="l" rtl="0" fontAlgn="base">
        <a:spcBef>
          <a:spcPct val="0"/>
        </a:spcBef>
        <a:spcAft>
          <a:spcPct val="0"/>
        </a:spcAft>
        <a:defRPr sz="3500">
          <a:solidFill>
            <a:schemeClr val="tx1"/>
          </a:solidFill>
          <a:latin typeface="Arial" charset="0"/>
          <a:ea typeface="ＭＳ Ｐゴシック" pitchFamily="1" charset="-128"/>
        </a:defRPr>
      </a:lvl6pPr>
      <a:lvl7pPr marL="914400" algn="l" rtl="0" fontAlgn="base">
        <a:spcBef>
          <a:spcPct val="0"/>
        </a:spcBef>
        <a:spcAft>
          <a:spcPct val="0"/>
        </a:spcAft>
        <a:defRPr sz="3500">
          <a:solidFill>
            <a:schemeClr val="tx1"/>
          </a:solidFill>
          <a:latin typeface="Arial" charset="0"/>
          <a:ea typeface="ＭＳ Ｐゴシック" pitchFamily="1" charset="-128"/>
        </a:defRPr>
      </a:lvl7pPr>
      <a:lvl8pPr marL="1371600" algn="l" rtl="0" fontAlgn="base">
        <a:spcBef>
          <a:spcPct val="0"/>
        </a:spcBef>
        <a:spcAft>
          <a:spcPct val="0"/>
        </a:spcAft>
        <a:defRPr sz="3500">
          <a:solidFill>
            <a:schemeClr val="tx1"/>
          </a:solidFill>
          <a:latin typeface="Arial" charset="0"/>
          <a:ea typeface="ＭＳ Ｐゴシック" pitchFamily="1" charset="-128"/>
        </a:defRPr>
      </a:lvl8pPr>
      <a:lvl9pPr marL="1828800" algn="l" rtl="0" fontAlgn="base">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chemeClr val="accent2"/>
        </a:buClr>
        <a:buFont typeface="Times"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pPr defTabSz="914400" eaLnBrk="0" hangingPunct="0"/>
            <a:endParaRPr lang="en-US" altLang="ja-JP" dirty="0" smtClean="0">
              <a:solidFill>
                <a:srgbClr val="808080"/>
              </a:solidFill>
              <a:latin typeface="Arial" pitchFamily="34" charset="0"/>
              <a:ea typeface="ＭＳ Ｐゴシック" pitchFamily="34" charset="-128"/>
              <a:cs typeface="+mn-cs"/>
            </a:endParaRPr>
          </a:p>
        </p:txBody>
      </p:sp>
      <p:sp>
        <p:nvSpPr>
          <p:cNvPr id="1027" name="Rectangle 11"/>
          <p:cNvSpPr>
            <a:spLocks noChangeArrowheads="1"/>
          </p:cNvSpPr>
          <p:nvPr/>
        </p:nvSpPr>
        <p:spPr bwMode="auto">
          <a:xfrm>
            <a:off x="0" y="1066800"/>
            <a:ext cx="9144000" cy="76200"/>
          </a:xfrm>
          <a:prstGeom prst="rect">
            <a:avLst/>
          </a:prstGeom>
          <a:solidFill>
            <a:srgbClr val="5DAD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a:spcBef>
                <a:spcPct val="20000"/>
              </a:spcBef>
              <a:buClr>
                <a:srgbClr val="176D89"/>
              </a:buClr>
              <a:buFont typeface="Times" charset="0"/>
              <a:buNone/>
            </a:pPr>
            <a:endParaRPr lang="ja-JP" altLang="en-US" sz="2800" smtClean="0">
              <a:solidFill>
                <a:srgbClr val="FFFFFF"/>
              </a:solidFill>
              <a:cs typeface="+mn-cs"/>
            </a:endParaRPr>
          </a:p>
        </p:txBody>
      </p:sp>
      <p:sp>
        <p:nvSpPr>
          <p:cNvPr id="1028" name="Rectangle 17"/>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685800" y="1524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30" name="Text Box 21"/>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Tree>
    <p:extLst>
      <p:ext uri="{BB962C8B-B14F-4D97-AF65-F5344CB8AC3E}">
        <p14:creationId xmlns:p14="http://schemas.microsoft.com/office/powerpoint/2010/main" val="4222927704"/>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Lst>
  <p:hf hdr="0" ftr="0" dt="0"/>
  <p:txStyles>
    <p:titleStyle>
      <a:lvl1pPr algn="l" rtl="0" eaLnBrk="0" fontAlgn="base" hangingPunct="0">
        <a:spcBef>
          <a:spcPct val="0"/>
        </a:spcBef>
        <a:spcAft>
          <a:spcPct val="0"/>
        </a:spcAft>
        <a:defRPr sz="3500">
          <a:solidFill>
            <a:schemeClr val="tx1"/>
          </a:solidFill>
          <a:latin typeface="+mj-lt"/>
          <a:ea typeface="+mj-ea"/>
          <a:cs typeface="ＭＳ Ｐゴシック" charset="0"/>
        </a:defRPr>
      </a:lvl1pPr>
      <a:lvl2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2pPr>
      <a:lvl3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3pPr>
      <a:lvl4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4pPr>
      <a:lvl5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5pPr>
      <a:lvl6pPr marL="457200" algn="l" rtl="0" fontAlgn="base">
        <a:spcBef>
          <a:spcPct val="0"/>
        </a:spcBef>
        <a:spcAft>
          <a:spcPct val="0"/>
        </a:spcAft>
        <a:defRPr sz="3500">
          <a:solidFill>
            <a:schemeClr val="tx1"/>
          </a:solidFill>
          <a:latin typeface="Arial" charset="0"/>
          <a:ea typeface="ＭＳ Ｐゴシック" pitchFamily="1" charset="-128"/>
        </a:defRPr>
      </a:lvl6pPr>
      <a:lvl7pPr marL="914400" algn="l" rtl="0" fontAlgn="base">
        <a:spcBef>
          <a:spcPct val="0"/>
        </a:spcBef>
        <a:spcAft>
          <a:spcPct val="0"/>
        </a:spcAft>
        <a:defRPr sz="3500">
          <a:solidFill>
            <a:schemeClr val="tx1"/>
          </a:solidFill>
          <a:latin typeface="Arial" charset="0"/>
          <a:ea typeface="ＭＳ Ｐゴシック" pitchFamily="1" charset="-128"/>
        </a:defRPr>
      </a:lvl7pPr>
      <a:lvl8pPr marL="1371600" algn="l" rtl="0" fontAlgn="base">
        <a:spcBef>
          <a:spcPct val="0"/>
        </a:spcBef>
        <a:spcAft>
          <a:spcPct val="0"/>
        </a:spcAft>
        <a:defRPr sz="3500">
          <a:solidFill>
            <a:schemeClr val="tx1"/>
          </a:solidFill>
          <a:latin typeface="Arial" charset="0"/>
          <a:ea typeface="ＭＳ Ｐゴシック" pitchFamily="1" charset="-128"/>
        </a:defRPr>
      </a:lvl8pPr>
      <a:lvl9pPr marL="1828800" algn="l" rtl="0" fontAlgn="base">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chemeClr val="accent2"/>
        </a:buClr>
        <a:buFont typeface="Times"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9" name="Rectangle 5"/>
          <p:cNvSpPr>
            <a:spLocks noGrp="1" noChangeArrowheads="1"/>
          </p:cNvSpPr>
          <p:nvPr>
            <p:ph type="ftr" sz="quarter" idx="3"/>
          </p:nvPr>
        </p:nvSpPr>
        <p:spPr bwMode="auto">
          <a:xfrm>
            <a:off x="1981200" y="6400800"/>
            <a:ext cx="5334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100">
                <a:solidFill>
                  <a:schemeClr val="bg2"/>
                </a:solidFill>
              </a:defRPr>
            </a:lvl1pPr>
          </a:lstStyle>
          <a:p>
            <a:pPr defTabSz="914400" eaLnBrk="0" hangingPunct="0"/>
            <a:endParaRPr lang="en-US" altLang="ja-JP" dirty="0" smtClean="0">
              <a:solidFill>
                <a:srgbClr val="808080"/>
              </a:solidFill>
              <a:latin typeface="Arial" pitchFamily="34" charset="0"/>
              <a:ea typeface="ＭＳ Ｐゴシック" pitchFamily="34" charset="-128"/>
              <a:cs typeface="+mn-cs"/>
            </a:endParaRPr>
          </a:p>
        </p:txBody>
      </p:sp>
      <p:sp>
        <p:nvSpPr>
          <p:cNvPr id="1027" name="Rectangle 11"/>
          <p:cNvSpPr>
            <a:spLocks noChangeArrowheads="1"/>
          </p:cNvSpPr>
          <p:nvPr/>
        </p:nvSpPr>
        <p:spPr bwMode="auto">
          <a:xfrm>
            <a:off x="0" y="1066800"/>
            <a:ext cx="9144000" cy="76200"/>
          </a:xfrm>
          <a:prstGeom prst="rect">
            <a:avLst/>
          </a:prstGeom>
          <a:solidFill>
            <a:srgbClr val="5DAD4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a:spcBef>
                <a:spcPct val="20000"/>
              </a:spcBef>
              <a:buClr>
                <a:srgbClr val="176D89"/>
              </a:buClr>
              <a:buFont typeface="Times" charset="0"/>
              <a:buNone/>
            </a:pPr>
            <a:endParaRPr lang="ja-JP" altLang="en-US" sz="2800" smtClean="0">
              <a:solidFill>
                <a:srgbClr val="FFFFFF"/>
              </a:solidFill>
              <a:cs typeface="+mn-cs"/>
            </a:endParaRPr>
          </a:p>
        </p:txBody>
      </p:sp>
      <p:sp>
        <p:nvSpPr>
          <p:cNvPr id="1028" name="Rectangle 17"/>
          <p:cNvSpPr>
            <a:spLocks noGrp="1" noChangeArrowheads="1"/>
          </p:cNvSpPr>
          <p:nvPr>
            <p:ph type="title"/>
          </p:nvPr>
        </p:nvSpPr>
        <p:spPr bwMode="auto">
          <a:xfrm>
            <a:off x="685800" y="1524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ja-JP" smtClean="0"/>
              <a:t>Titelmasterformat durch Klicken bearbeiten</a:t>
            </a:r>
          </a:p>
        </p:txBody>
      </p:sp>
      <p:sp>
        <p:nvSpPr>
          <p:cNvPr id="2" name="Rectangle 18"/>
          <p:cNvSpPr>
            <a:spLocks noGrp="1" noChangeArrowheads="1"/>
          </p:cNvSpPr>
          <p:nvPr>
            <p:ph type="body" idx="1"/>
          </p:nvPr>
        </p:nvSpPr>
        <p:spPr bwMode="auto">
          <a:xfrm>
            <a:off x="685800" y="15240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ja-JP" smtClean="0"/>
              <a:t>Textmasterformate durch Klicken bearbeiten</a:t>
            </a:r>
          </a:p>
          <a:p>
            <a:pPr lvl="1"/>
            <a:r>
              <a:rPr lang="en-US" altLang="ja-JP" smtClean="0"/>
              <a:t>Zweite Ebene</a:t>
            </a:r>
          </a:p>
          <a:p>
            <a:pPr lvl="2"/>
            <a:r>
              <a:rPr lang="en-US" altLang="ja-JP" smtClean="0"/>
              <a:t>Dritte Ebene</a:t>
            </a:r>
          </a:p>
          <a:p>
            <a:pPr lvl="3"/>
            <a:r>
              <a:rPr lang="en-US" altLang="ja-JP" smtClean="0"/>
              <a:t>Vierte Ebene</a:t>
            </a:r>
          </a:p>
          <a:p>
            <a:pPr lvl="4"/>
            <a:r>
              <a:rPr lang="en-US" altLang="ja-JP" smtClean="0"/>
              <a:t>Fünfte Ebene</a:t>
            </a:r>
          </a:p>
        </p:txBody>
      </p:sp>
      <p:sp>
        <p:nvSpPr>
          <p:cNvPr id="1030" name="Text Box 21"/>
          <p:cNvSpPr txBox="1">
            <a:spLocks noChangeArrowheads="1"/>
          </p:cNvSpPr>
          <p:nvPr/>
        </p:nvSpPr>
        <p:spPr bwMode="auto">
          <a:xfrm>
            <a:off x="990600" y="6477000"/>
            <a:ext cx="1371600" cy="184150"/>
          </a:xfrm>
          <a:prstGeom prst="rect">
            <a:avLst/>
          </a:prstGeom>
          <a:noFill/>
          <a:ln>
            <a:noFill/>
          </a:ln>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spcBef>
                <a:spcPct val="50000"/>
              </a:spcBef>
            </a:pPr>
            <a:r>
              <a:rPr lang="en-US" altLang="ja-JP" sz="600" dirty="0" smtClean="0">
                <a:solidFill>
                  <a:srgbClr val="000000"/>
                </a:solidFill>
                <a:cs typeface="+mn-cs"/>
              </a:rPr>
              <a:t>© 2006 Open Grid Forum</a:t>
            </a:r>
          </a:p>
        </p:txBody>
      </p:sp>
    </p:spTree>
    <p:extLst>
      <p:ext uri="{BB962C8B-B14F-4D97-AF65-F5344CB8AC3E}">
        <p14:creationId xmlns:p14="http://schemas.microsoft.com/office/powerpoint/2010/main" val="259107281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hf hdr="0" ftr="0" dt="0"/>
  <p:txStyles>
    <p:titleStyle>
      <a:lvl1pPr algn="l" rtl="0" eaLnBrk="0" fontAlgn="base" hangingPunct="0">
        <a:spcBef>
          <a:spcPct val="0"/>
        </a:spcBef>
        <a:spcAft>
          <a:spcPct val="0"/>
        </a:spcAft>
        <a:defRPr sz="3500">
          <a:solidFill>
            <a:schemeClr val="tx1"/>
          </a:solidFill>
          <a:latin typeface="+mj-lt"/>
          <a:ea typeface="+mj-ea"/>
          <a:cs typeface="ＭＳ Ｐゴシック" charset="0"/>
        </a:defRPr>
      </a:lvl1pPr>
      <a:lvl2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2pPr>
      <a:lvl3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3pPr>
      <a:lvl4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4pPr>
      <a:lvl5pPr algn="l" rtl="0" eaLnBrk="0" fontAlgn="base" hangingPunct="0">
        <a:spcBef>
          <a:spcPct val="0"/>
        </a:spcBef>
        <a:spcAft>
          <a:spcPct val="0"/>
        </a:spcAft>
        <a:defRPr sz="3500">
          <a:solidFill>
            <a:schemeClr val="tx1"/>
          </a:solidFill>
          <a:latin typeface="Arial" charset="0"/>
          <a:ea typeface="ＭＳ Ｐゴシック" pitchFamily="1" charset="-128"/>
          <a:cs typeface="ＭＳ Ｐゴシック" charset="0"/>
        </a:defRPr>
      </a:lvl5pPr>
      <a:lvl6pPr marL="457200" algn="l" rtl="0" fontAlgn="base">
        <a:spcBef>
          <a:spcPct val="0"/>
        </a:spcBef>
        <a:spcAft>
          <a:spcPct val="0"/>
        </a:spcAft>
        <a:defRPr sz="3500">
          <a:solidFill>
            <a:schemeClr val="tx1"/>
          </a:solidFill>
          <a:latin typeface="Arial" charset="0"/>
          <a:ea typeface="ＭＳ Ｐゴシック" pitchFamily="1" charset="-128"/>
        </a:defRPr>
      </a:lvl6pPr>
      <a:lvl7pPr marL="914400" algn="l" rtl="0" fontAlgn="base">
        <a:spcBef>
          <a:spcPct val="0"/>
        </a:spcBef>
        <a:spcAft>
          <a:spcPct val="0"/>
        </a:spcAft>
        <a:defRPr sz="3500">
          <a:solidFill>
            <a:schemeClr val="tx1"/>
          </a:solidFill>
          <a:latin typeface="Arial" charset="0"/>
          <a:ea typeface="ＭＳ Ｐゴシック" pitchFamily="1" charset="-128"/>
        </a:defRPr>
      </a:lvl7pPr>
      <a:lvl8pPr marL="1371600" algn="l" rtl="0" fontAlgn="base">
        <a:spcBef>
          <a:spcPct val="0"/>
        </a:spcBef>
        <a:spcAft>
          <a:spcPct val="0"/>
        </a:spcAft>
        <a:defRPr sz="3500">
          <a:solidFill>
            <a:schemeClr val="tx1"/>
          </a:solidFill>
          <a:latin typeface="Arial" charset="0"/>
          <a:ea typeface="ＭＳ Ｐゴシック" pitchFamily="1" charset="-128"/>
        </a:defRPr>
      </a:lvl8pPr>
      <a:lvl9pPr marL="1828800" algn="l" rtl="0" fontAlgn="base">
        <a:spcBef>
          <a:spcPct val="0"/>
        </a:spcBef>
        <a:spcAft>
          <a:spcPct val="0"/>
        </a:spcAft>
        <a:defRPr sz="3500">
          <a:solidFill>
            <a:schemeClr val="tx1"/>
          </a:solidFill>
          <a:latin typeface="Arial" charset="0"/>
          <a:ea typeface="ＭＳ Ｐゴシック" pitchFamily="1" charset="-128"/>
        </a:defRPr>
      </a:lvl9pPr>
    </p:titleStyle>
    <p:bodyStyle>
      <a:lvl1pPr marL="342900" indent="-342900" algn="l" rtl="0" eaLnBrk="0" fontAlgn="base" hangingPunct="0">
        <a:spcBef>
          <a:spcPct val="20000"/>
        </a:spcBef>
        <a:spcAft>
          <a:spcPct val="0"/>
        </a:spcAft>
        <a:buClr>
          <a:schemeClr val="accent2"/>
        </a:buClr>
        <a:buFont typeface="Times" charset="0"/>
        <a:buChar char="•"/>
        <a:defRPr sz="32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accent2"/>
        </a:buClr>
        <a:buChar char="•"/>
        <a:defRPr sz="2800">
          <a:solidFill>
            <a:schemeClr val="tx1"/>
          </a:solidFill>
          <a:latin typeface="+mn-lt"/>
          <a:ea typeface="+mn-ea"/>
        </a:defRPr>
      </a:lvl2pPr>
      <a:lvl3pPr marL="1143000" indent="-228600" algn="l" rtl="0" eaLnBrk="0" fontAlgn="base" hangingPunct="0">
        <a:spcBef>
          <a:spcPct val="20000"/>
        </a:spcBef>
        <a:spcAft>
          <a:spcPct val="0"/>
        </a:spcAft>
        <a:buClr>
          <a:schemeClr val="accent2"/>
        </a:buClr>
        <a:buChar char="•"/>
        <a:defRPr sz="2400">
          <a:solidFill>
            <a:schemeClr val="tx1"/>
          </a:solidFill>
          <a:latin typeface="+mn-lt"/>
          <a:ea typeface="+mn-ea"/>
        </a:defRPr>
      </a:lvl3pPr>
      <a:lvl4pPr marL="1600200" indent="-228600" algn="l" rtl="0" eaLnBrk="0" fontAlgn="base" hangingPunct="0">
        <a:spcBef>
          <a:spcPct val="20000"/>
        </a:spcBef>
        <a:spcAft>
          <a:spcPct val="0"/>
        </a:spcAft>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www.science.doe.gov/"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oleObject" Target="../embeddings/Microsoft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2.wmf"/></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slac.stanford.edu/~ytl/thesis.pdf"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monalisa.cern.ch/FDT/"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fasterdata.es.net/science-dmz/" TargetMode="External"/><Relationship Id="rId7" Type="http://schemas.openxmlformats.org/officeDocument/2006/relationships/image" Target="../media/image31.w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34.png"/><Relationship Id="rId4" Type="http://schemas.openxmlformats.org/officeDocument/2006/relationships/image" Target="../media/image33.png"/></Relationships>
</file>

<file path=ppt/slides/_rels/slide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6.pn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37.jpe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8" Type="http://schemas.openxmlformats.org/officeDocument/2006/relationships/image" Target="../media/image43.jpeg"/><Relationship Id="rId13" Type="http://schemas.openxmlformats.org/officeDocument/2006/relationships/image" Target="../media/image48.jpeg"/><Relationship Id="rId18" Type="http://schemas.openxmlformats.org/officeDocument/2006/relationships/image" Target="../media/image53.gif"/><Relationship Id="rId3" Type="http://schemas.openxmlformats.org/officeDocument/2006/relationships/image" Target="../media/image38.jpeg"/><Relationship Id="rId21" Type="http://schemas.openxmlformats.org/officeDocument/2006/relationships/image" Target="../media/image5.png"/><Relationship Id="rId7" Type="http://schemas.openxmlformats.org/officeDocument/2006/relationships/image" Target="../media/image42.jpeg"/><Relationship Id="rId12" Type="http://schemas.openxmlformats.org/officeDocument/2006/relationships/image" Target="../media/image47.jpeg"/><Relationship Id="rId17" Type="http://schemas.openxmlformats.org/officeDocument/2006/relationships/image" Target="../media/image52.png"/><Relationship Id="rId2" Type="http://schemas.openxmlformats.org/officeDocument/2006/relationships/notesSlide" Target="../notesSlides/notesSlide17.xml"/><Relationship Id="rId16" Type="http://schemas.openxmlformats.org/officeDocument/2006/relationships/image" Target="../media/image51.png"/><Relationship Id="rId20" Type="http://schemas.openxmlformats.org/officeDocument/2006/relationships/image" Target="../media/image55.png"/><Relationship Id="rId1" Type="http://schemas.openxmlformats.org/officeDocument/2006/relationships/slideLayout" Target="../slideLayouts/slideLayout8.xml"/><Relationship Id="rId6" Type="http://schemas.openxmlformats.org/officeDocument/2006/relationships/image" Target="../media/image41.jpeg"/><Relationship Id="rId11" Type="http://schemas.openxmlformats.org/officeDocument/2006/relationships/image" Target="../media/image46.jpeg"/><Relationship Id="rId5" Type="http://schemas.openxmlformats.org/officeDocument/2006/relationships/image" Target="../media/image40.jpeg"/><Relationship Id="rId15" Type="http://schemas.openxmlformats.org/officeDocument/2006/relationships/image" Target="../media/image50.jpeg"/><Relationship Id="rId23" Type="http://schemas.openxmlformats.org/officeDocument/2006/relationships/image" Target="../media/image56.png"/><Relationship Id="rId10" Type="http://schemas.openxmlformats.org/officeDocument/2006/relationships/image" Target="../media/image45.jpeg"/><Relationship Id="rId19" Type="http://schemas.openxmlformats.org/officeDocument/2006/relationships/image" Target="../media/image54.gif"/><Relationship Id="rId4" Type="http://schemas.openxmlformats.org/officeDocument/2006/relationships/image" Target="../media/image39.jpeg"/><Relationship Id="rId9" Type="http://schemas.openxmlformats.org/officeDocument/2006/relationships/image" Target="../media/image44.jpeg"/><Relationship Id="rId14" Type="http://schemas.openxmlformats.org/officeDocument/2006/relationships/image" Target="../media/image49.jpeg"/><Relationship Id="rId22" Type="http://schemas.openxmlformats.org/officeDocument/2006/relationships/hyperlink" Target="http://lhcone.net/" TargetMode="Externa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hyperlink" Target="mailto:chin@es.net"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18" Type="http://schemas.openxmlformats.org/officeDocument/2006/relationships/oleObject" Target="../embeddings/oleObject14.bin"/><Relationship Id="rId3" Type="http://schemas.openxmlformats.org/officeDocument/2006/relationships/notesSlide" Target="../notesSlides/notesSlide22.xml"/><Relationship Id="rId21" Type="http://schemas.openxmlformats.org/officeDocument/2006/relationships/oleObject" Target="../embeddings/oleObject17.bin"/><Relationship Id="rId7" Type="http://schemas.openxmlformats.org/officeDocument/2006/relationships/oleObject" Target="../embeddings/oleObject3.bin"/><Relationship Id="rId12" Type="http://schemas.openxmlformats.org/officeDocument/2006/relationships/oleObject" Target="../embeddings/oleObject8.bin"/><Relationship Id="rId17" Type="http://schemas.openxmlformats.org/officeDocument/2006/relationships/oleObject" Target="../embeddings/oleObject13.bin"/><Relationship Id="rId2" Type="http://schemas.openxmlformats.org/officeDocument/2006/relationships/slideLayout" Target="../slideLayouts/slideLayout2.xml"/><Relationship Id="rId16" Type="http://schemas.openxmlformats.org/officeDocument/2006/relationships/oleObject" Target="../embeddings/oleObject12.bin"/><Relationship Id="rId20" Type="http://schemas.openxmlformats.org/officeDocument/2006/relationships/oleObject" Target="../embeddings/oleObject16.bin"/><Relationship Id="rId1" Type="http://schemas.openxmlformats.org/officeDocument/2006/relationships/vmlDrawing" Target="../drawings/vmlDrawing2.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image" Target="../media/image58.png"/><Relationship Id="rId15" Type="http://schemas.openxmlformats.org/officeDocument/2006/relationships/oleObject" Target="../embeddings/oleObject11.bin"/><Relationship Id="rId10" Type="http://schemas.openxmlformats.org/officeDocument/2006/relationships/oleObject" Target="../embeddings/oleObject6.bin"/><Relationship Id="rId19" Type="http://schemas.openxmlformats.org/officeDocument/2006/relationships/oleObject" Target="../embeddings/oleObject15.bin"/><Relationship Id="rId4" Type="http://schemas.openxmlformats.org/officeDocument/2006/relationships/oleObject" Target="../embeddings/oleObject1.bin"/><Relationship Id="rId9" Type="http://schemas.openxmlformats.org/officeDocument/2006/relationships/oleObject" Target="../embeddings/oleObject5.bin"/><Relationship Id="rId14" Type="http://schemas.openxmlformats.org/officeDocument/2006/relationships/oleObject" Target="../embeddings/oleObject10.bin"/><Relationship Id="rId22" Type="http://schemas.openxmlformats.org/officeDocument/2006/relationships/oleObject" Target="../embeddings/oleObject18.bin"/></Relationships>
</file>

<file path=ppt/slides/_rels/slide6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11.xml"/><Relationship Id="rId1" Type="http://schemas.openxmlformats.org/officeDocument/2006/relationships/vmlDrawing" Target="../drawings/vmlDrawing3.vml"/><Relationship Id="rId4" Type="http://schemas.openxmlformats.org/officeDocument/2006/relationships/image" Target="../media/image60.png"/></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33.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72.xml.rels><?xml version="1.0" encoding="UTF-8" standalone="yes"?>
<Relationships xmlns="http://schemas.openxmlformats.org/package/2006/relationships"><Relationship Id="rId3" Type="http://schemas.openxmlformats.org/officeDocument/2006/relationships/hyperlink" Target="http://redmine.ogf.org/projects/nsi-wg/" TargetMode="External"/><Relationship Id="rId2" Type="http://schemas.openxmlformats.org/officeDocument/2006/relationships/notesSlide" Target="../notesSlides/notesSlide23.xml"/><Relationship Id="rId1" Type="http://schemas.openxmlformats.org/officeDocument/2006/relationships/slideLayout" Target="../slideLayouts/slideLayout44.xml"/><Relationship Id="rId4" Type="http://schemas.openxmlformats.org/officeDocument/2006/relationships/hyperlink" Target="http://redmine.ogf.org/dmsf_files/13168?download" TargetMode="External"/></Relationships>
</file>

<file path=ppt/slides/_rels/slide73.xml.rels><?xml version="1.0" encoding="UTF-8" standalone="yes"?>
<Relationships xmlns="http://schemas.openxmlformats.org/package/2006/relationships"><Relationship Id="rId2" Type="http://schemas.openxmlformats.org/officeDocument/2006/relationships/hyperlink" Target="http://fasterdata.es.net/" TargetMode="External"/><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hyperlink" Target="https://indico.cern.ch/event/289680/" TargetMode="Externa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8" Type="http://schemas.openxmlformats.org/officeDocument/2006/relationships/hyperlink" Target="http://es.net/news-and-publications/publications-and-presentations/" TargetMode="External"/><Relationship Id="rId3" Type="http://schemas.openxmlformats.org/officeDocument/2006/relationships/hyperlink" Target="http://fasterdata.es.net/fasterdata/science-dmz/" TargetMode="External"/><Relationship Id="rId7" Type="http://schemas.openxmlformats.org/officeDocument/2006/relationships/hyperlink" Target="https://edms.cern.ch/file/708248/LAST_RELEASED"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hyperlink" Target="https://twiki.cern.ch/twiki/bin/view/LHCOPN/WebHome" TargetMode="External"/><Relationship Id="rId5" Type="http://schemas.openxmlformats.org/officeDocument/2006/relationships/hyperlink" Target="http://lhcone.net/" TargetMode="External"/><Relationship Id="rId4" Type="http://schemas.openxmlformats.org/officeDocument/2006/relationships/hyperlink" Target="http://fasterdata.es.net/fasterdata/perfSONAR/" TargetMode="External"/></Relationships>
</file>

<file path=ppt/slides/_rels/slide83.xml.rels><?xml version="1.0" encoding="UTF-8" standalone="yes"?>
<Relationships xmlns="http://schemas.openxmlformats.org/package/2006/relationships"><Relationship Id="rId3" Type="http://schemas.openxmlformats.org/officeDocument/2006/relationships/hyperlink" Target="http://es.net/news-and-publications/publications-and-presentations/" TargetMode="External"/><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8" Type="http://schemas.openxmlformats.org/officeDocument/2006/relationships/hyperlink" Target="http://fasterdata.es.net/assets/fasterdata/ScienceDMZ-Tutorial-Jan2012.pdf" TargetMode="External"/><Relationship Id="rId3" Type="http://schemas.openxmlformats.org/officeDocument/2006/relationships/hyperlink" Target="http://es.net/news-and-publications/publications-and-presentations/" TargetMode="External"/><Relationship Id="rId7" Type="http://schemas.openxmlformats.org/officeDocument/2006/relationships/hyperlink" Target="http://events.internet2.edu/2012/jt-loni/agenda.cfm?go=session&amp;id=10002160&amp;event=1223" TargetMode="Externa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hyperlink" Target="http://staffweb.cms.gre.ac.uk/~gm73/com-mag/COMG_20100701_Jul_2010.PDF" TargetMode="External"/><Relationship Id="rId5" Type="http://schemas.openxmlformats.org/officeDocument/2006/relationships/hyperlink" Target="https://www.es.net/about/science-requirements/" TargetMode="External"/><Relationship Id="rId4" Type="http://schemas.openxmlformats.org/officeDocument/2006/relationships/hyperlink" Target="http://psps.perfsonar.net/" TargetMode="External"/><Relationship Id="rId9" Type="http://schemas.openxmlformats.org/officeDocument/2006/relationships/hyperlink" Target="http://www.nanog.org/meetings/nanog55/presentations/Tuesday/Tracy.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p:cNvSpPr>
          <p:nvPr>
            <p:ph type="ctrTitle"/>
          </p:nvPr>
        </p:nvSpPr>
        <p:spPr/>
        <p:txBody>
          <a:bodyPr/>
          <a:lstStyle/>
          <a:p>
            <a:r>
              <a:rPr lang="en-US" b="1" dirty="0" smtClean="0"/>
              <a:t>Foundations of data-intensive science: Technology and practice for</a:t>
            </a:r>
            <a:br>
              <a:rPr lang="en-US" b="1" dirty="0" smtClean="0"/>
            </a:br>
            <a:r>
              <a:rPr lang="en-US" b="1" dirty="0" smtClean="0"/>
              <a:t>high throughput, widely distributed, data management and analysis systems</a:t>
            </a:r>
            <a:endParaRPr lang="en-US" b="1" dirty="0"/>
          </a:p>
        </p:txBody>
      </p:sp>
      <p:sp>
        <p:nvSpPr>
          <p:cNvPr id="7" name="Content Placeholder 6"/>
          <p:cNvSpPr>
            <a:spLocks noGrp="1"/>
          </p:cNvSpPr>
          <p:nvPr>
            <p:ph sz="half" idx="11"/>
          </p:nvPr>
        </p:nvSpPr>
        <p:spPr>
          <a:xfrm>
            <a:off x="703681" y="4416371"/>
            <a:ext cx="3657600" cy="1337205"/>
          </a:xfrm>
        </p:spPr>
        <p:txBody>
          <a:bodyPr/>
          <a:lstStyle/>
          <a:p>
            <a:r>
              <a:rPr lang="en-US" dirty="0" smtClean="0"/>
              <a:t>William Johnston</a:t>
            </a:r>
          </a:p>
          <a:p>
            <a:r>
              <a:rPr lang="en-US" dirty="0" smtClean="0"/>
              <a:t>Senior Scientist and Advisor</a:t>
            </a:r>
          </a:p>
          <a:p>
            <a:r>
              <a:rPr lang="en-US" dirty="0" smtClean="0"/>
              <a:t>ESnet</a:t>
            </a:r>
          </a:p>
          <a:p>
            <a:r>
              <a:rPr lang="en-US" dirty="0" smtClean="0"/>
              <a:t>Lawrence Berkeley National Laboratory</a:t>
            </a:r>
            <a:endParaRPr lang="en-US" dirty="0"/>
          </a:p>
        </p:txBody>
      </p:sp>
      <p:sp>
        <p:nvSpPr>
          <p:cNvPr id="3" name="Subtitle 2"/>
          <p:cNvSpPr>
            <a:spLocks noGrp="1"/>
          </p:cNvSpPr>
          <p:nvPr>
            <p:ph type="subTitle" idx="2"/>
          </p:nvPr>
        </p:nvSpPr>
        <p:spPr>
          <a:xfrm>
            <a:off x="4767465" y="4416371"/>
            <a:ext cx="3657600" cy="1337205"/>
          </a:xfrm>
        </p:spPr>
        <p:txBody>
          <a:bodyPr/>
          <a:lstStyle/>
          <a:p>
            <a:r>
              <a:rPr lang="en-US" dirty="0" smtClean="0"/>
              <a:t>APAN 38</a:t>
            </a:r>
          </a:p>
          <a:p>
            <a:r>
              <a:rPr lang="en-US" dirty="0" smtClean="0"/>
              <a:t>LHCONE Workshop</a:t>
            </a:r>
          </a:p>
          <a:p>
            <a:r>
              <a:rPr lang="en-US" dirty="0" smtClean="0"/>
              <a:t>Nantou, Taiwan</a:t>
            </a:r>
          </a:p>
          <a:p>
            <a:r>
              <a:rPr lang="en-US" dirty="0" smtClean="0"/>
              <a:t>August 11-15, 2014</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dirty="0" smtClean="0"/>
              <a:t>Scale of ATLAS analysis driven data movement</a:t>
            </a:r>
            <a:endParaRPr lang="en-US" dirty="0"/>
          </a:p>
        </p:txBody>
      </p:sp>
      <p:sp>
        <p:nvSpPr>
          <p:cNvPr id="6" name="TextBox 5"/>
          <p:cNvSpPr txBox="1"/>
          <p:nvPr/>
        </p:nvSpPr>
        <p:spPr>
          <a:xfrm>
            <a:off x="4065357" y="1147411"/>
            <a:ext cx="4825649" cy="830997"/>
          </a:xfrm>
          <a:prstGeom prst="rect">
            <a:avLst/>
          </a:prstGeom>
          <a:noFill/>
        </p:spPr>
        <p:txBody>
          <a:bodyPr wrap="square" rtlCol="0">
            <a:spAutoFit/>
          </a:bodyPr>
          <a:lstStyle/>
          <a:p>
            <a:r>
              <a:rPr lang="en-US" sz="1600" dirty="0" smtClean="0"/>
              <a:t>The PanDA jobs, executing at centers all over Europe, N. America and SE Asia, generate network data movement of 730 TBy/day, ~68Gb/s</a:t>
            </a:r>
            <a:endParaRPr lang="en-US" sz="1600" dirty="0"/>
          </a:p>
        </p:txBody>
      </p:sp>
      <p:sp>
        <p:nvSpPr>
          <p:cNvPr id="15" name="TextBox 8"/>
          <p:cNvSpPr txBox="1">
            <a:spLocks noChangeArrowheads="1"/>
          </p:cNvSpPr>
          <p:nvPr/>
        </p:nvSpPr>
        <p:spPr bwMode="auto">
          <a:xfrm>
            <a:off x="266660" y="6583933"/>
            <a:ext cx="3620820" cy="246221"/>
          </a:xfrm>
          <a:prstGeom prst="rect">
            <a:avLst/>
          </a:prstGeom>
          <a:solidFill>
            <a:schemeClr val="bg1"/>
          </a:solidFill>
          <a:ln w="9525">
            <a:noFill/>
            <a:miter lim="800000"/>
            <a:headEnd/>
            <a:tailEnd/>
          </a:ln>
        </p:spPr>
        <p:txBody>
          <a:bodyPr wrap="square" lIns="0" tIns="0" rIns="0" bIns="0"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600" u="sng" dirty="0" smtClean="0">
                <a:latin typeface="+mj-lt"/>
              </a:rPr>
              <a:t>Accumulated data volume on disk</a:t>
            </a:r>
            <a:endParaRPr lang="en-US" sz="1600" u="sng" dirty="0">
              <a:latin typeface="+mj-lt"/>
            </a:endParaRPr>
          </a:p>
        </p:txBody>
      </p:sp>
      <p:sp>
        <p:nvSpPr>
          <p:cNvPr id="16" name="Rectangle 15"/>
          <p:cNvSpPr/>
          <p:nvPr/>
        </p:nvSpPr>
        <p:spPr>
          <a:xfrm>
            <a:off x="212651" y="515347"/>
            <a:ext cx="3702124" cy="3790522"/>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8" name="Rectangle 17"/>
          <p:cNvSpPr/>
          <p:nvPr/>
        </p:nvSpPr>
        <p:spPr>
          <a:xfrm>
            <a:off x="212651" y="4353637"/>
            <a:ext cx="3702124" cy="2504365"/>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9" name="Rectangle 18"/>
          <p:cNvSpPr/>
          <p:nvPr/>
        </p:nvSpPr>
        <p:spPr>
          <a:xfrm>
            <a:off x="4065357" y="1116560"/>
            <a:ext cx="4808297" cy="4728418"/>
          </a:xfrm>
          <a:prstGeom prst="rect">
            <a:avLst/>
          </a:prstGeom>
          <a:ln w="2540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303"/>
          <a:stretch/>
        </p:blipFill>
        <p:spPr bwMode="auto">
          <a:xfrm>
            <a:off x="791570" y="4390859"/>
            <a:ext cx="2846453" cy="2173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5771" y="2010762"/>
            <a:ext cx="4707825" cy="3817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a:grpSpLocks/>
          </p:cNvGrpSpPr>
          <p:nvPr/>
        </p:nvGrpSpPr>
        <p:grpSpPr bwMode="auto">
          <a:xfrm>
            <a:off x="4574958" y="2754871"/>
            <a:ext cx="4302912" cy="233910"/>
            <a:chOff x="5871840" y="1206382"/>
            <a:chExt cx="1673921" cy="233614"/>
          </a:xfrm>
        </p:grpSpPr>
        <p:cxnSp>
          <p:nvCxnSpPr>
            <p:cNvPr id="24" name="Straight Arrow Connector 23"/>
            <p:cNvCxnSpPr/>
            <p:nvPr/>
          </p:nvCxnSpPr>
          <p:spPr>
            <a:xfrm>
              <a:off x="5871840" y="1330821"/>
              <a:ext cx="1673921" cy="1586"/>
            </a:xfrm>
            <a:prstGeom prst="straightConnector1">
              <a:avLst/>
            </a:prstGeom>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25" name="TextBox 8"/>
            <p:cNvSpPr txBox="1">
              <a:spLocks noChangeArrowheads="1"/>
            </p:cNvSpPr>
            <p:nvPr/>
          </p:nvSpPr>
          <p:spPr bwMode="auto">
            <a:xfrm>
              <a:off x="6170627" y="1206382"/>
              <a:ext cx="610565" cy="233614"/>
            </a:xfrm>
            <a:prstGeom prst="rect">
              <a:avLst/>
            </a:prstGeom>
            <a:solidFill>
              <a:schemeClr val="bg1"/>
            </a:solidFill>
            <a:ln w="9525">
              <a:noFill/>
              <a:miter lim="800000"/>
              <a:headEnd/>
              <a:tailEnd/>
            </a:ln>
          </p:spPr>
          <p:txBody>
            <a:bodyPr wrap="square" lIns="9144" tIns="9144" rIns="18288" bIns="9144"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dirty="0" smtClean="0">
                  <a:latin typeface="+mn-lt"/>
                </a:rPr>
                <a:t>730 </a:t>
              </a:r>
              <a:r>
                <a:rPr lang="en-US" sz="1400" dirty="0">
                  <a:latin typeface="+mn-lt"/>
                </a:rPr>
                <a:t>TBytes/day</a:t>
              </a:r>
            </a:p>
          </p:txBody>
        </p:sp>
      </p:grpSp>
      <p:pic>
        <p:nvPicPr>
          <p:cNvPr id="7173" name="Picture 5" descr="D:\Work\0ESNet\Papers\TERENA 2013\PanDA-Analysis-year-summary.png"/>
          <p:cNvPicPr>
            <a:picLocks noChangeAspect="1" noChangeArrowheads="1"/>
          </p:cNvPicPr>
          <p:nvPr/>
        </p:nvPicPr>
        <p:blipFill rotWithShape="1">
          <a:blip r:embed="rId5">
            <a:extLst>
              <a:ext uri="{28A0092B-C50C-407E-A947-70E740481C1C}">
                <a14:useLocalDpi xmlns:a14="http://schemas.microsoft.com/office/drawing/2010/main" val="0"/>
              </a:ext>
            </a:extLst>
          </a:blip>
          <a:srcRect t="11292" b="5960"/>
          <a:stretch/>
        </p:blipFill>
        <p:spPr bwMode="auto">
          <a:xfrm>
            <a:off x="238574" y="573206"/>
            <a:ext cx="3609031" cy="184927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D:\Work\0ESNet\Papers\TERENA 2013\PanDA-Production-year-summary.png"/>
          <p:cNvPicPr>
            <a:picLocks noChangeAspect="1" noChangeArrowheads="1"/>
          </p:cNvPicPr>
          <p:nvPr/>
        </p:nvPicPr>
        <p:blipFill rotWithShape="1">
          <a:blip r:embed="rId6">
            <a:extLst>
              <a:ext uri="{28A0092B-C50C-407E-A947-70E740481C1C}">
                <a14:useLocalDpi xmlns:a14="http://schemas.microsoft.com/office/drawing/2010/main" val="0"/>
              </a:ext>
            </a:extLst>
          </a:blip>
          <a:srcRect t="10294" b="6397"/>
          <a:stretch/>
        </p:blipFill>
        <p:spPr bwMode="auto">
          <a:xfrm>
            <a:off x="228029" y="2438251"/>
            <a:ext cx="3608769" cy="184871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4041263" y="523640"/>
            <a:ext cx="4603012" cy="510909"/>
          </a:xfrm>
          <a:prstGeom prst="rect">
            <a:avLst/>
          </a:prstGeom>
          <a:noFill/>
        </p:spPr>
        <p:txBody>
          <a:bodyPr wrap="square" lIns="9144" tIns="9144" rIns="9144" bIns="9144" rtlCol="0">
            <a:spAutoFit/>
          </a:bodyPr>
          <a:lstStyle/>
          <a:p>
            <a:pPr marL="285750" indent="-285750" algn="l">
              <a:buFont typeface="Wingdings" panose="05000000000000000000" pitchFamily="2" charset="2"/>
              <a:buChar char="Ø"/>
            </a:pPr>
            <a:r>
              <a:rPr lang="en-US" sz="1600" b="1" dirty="0" smtClean="0"/>
              <a:t>PanDA  manages 120,000–140,000 simultaneous jobs - (O) 1,000,000 jobs/day</a:t>
            </a:r>
            <a:endParaRPr lang="en-US" sz="1200" b="1" dirty="0"/>
          </a:p>
        </p:txBody>
      </p:sp>
      <p:sp>
        <p:nvSpPr>
          <p:cNvPr id="20" name="TextBox 19"/>
          <p:cNvSpPr txBox="1"/>
          <p:nvPr/>
        </p:nvSpPr>
        <p:spPr>
          <a:xfrm>
            <a:off x="3954484" y="5836182"/>
            <a:ext cx="5189516" cy="775597"/>
          </a:xfrm>
          <a:prstGeom prst="rect">
            <a:avLst/>
          </a:prstGeom>
          <a:noFill/>
        </p:spPr>
        <p:txBody>
          <a:bodyPr wrap="square" lIns="18288" tIns="18288" rIns="18288" bIns="18288" rtlCol="0">
            <a:spAutoFit/>
          </a:bodyPr>
          <a:lstStyle/>
          <a:p>
            <a:pPr marL="285750" indent="-285750">
              <a:buFont typeface="Wingdings" panose="05000000000000000000" pitchFamily="2" charset="2"/>
              <a:buChar char="Ø"/>
            </a:pPr>
            <a:r>
              <a:rPr lang="en-US" sz="1600" b="1" dirty="0"/>
              <a:t>It is this scale of data </a:t>
            </a:r>
            <a:r>
              <a:rPr lang="en-US" sz="1600" b="1" dirty="0" smtClean="0"/>
              <a:t>movement going </a:t>
            </a:r>
            <a:r>
              <a:rPr lang="en-US" sz="1600" b="1" dirty="0"/>
              <a:t>on 24 hr/day, 9+ </a:t>
            </a:r>
            <a:r>
              <a:rPr lang="en-US" sz="1600" b="1" dirty="0" smtClean="0"/>
              <a:t>months/yr, that </a:t>
            </a:r>
            <a:r>
              <a:rPr lang="en-US" sz="1600" b="1" dirty="0"/>
              <a:t>networks must support in order to enable the large-scale science of the LHC</a:t>
            </a:r>
          </a:p>
        </p:txBody>
      </p:sp>
      <p:grpSp>
        <p:nvGrpSpPr>
          <p:cNvPr id="21" name="Group 20"/>
          <p:cNvGrpSpPr/>
          <p:nvPr/>
        </p:nvGrpSpPr>
        <p:grpSpPr>
          <a:xfrm>
            <a:off x="445517" y="4343411"/>
            <a:ext cx="638271" cy="2096044"/>
            <a:chOff x="3848669" y="1651139"/>
            <a:chExt cx="638271" cy="2058988"/>
          </a:xfrm>
          <a:solidFill>
            <a:schemeClr val="bg1"/>
          </a:solidFill>
        </p:grpSpPr>
        <p:sp>
          <p:nvSpPr>
            <p:cNvPr id="22" name="Rectangle 21"/>
            <p:cNvSpPr/>
            <p:nvPr/>
          </p:nvSpPr>
          <p:spPr>
            <a:xfrm>
              <a:off x="3848669" y="1747072"/>
              <a:ext cx="638271" cy="1943594"/>
            </a:xfrm>
            <a:prstGeom prst="rect">
              <a:avLst/>
            </a:prstGeom>
            <a:grp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26" name="TextBox 25"/>
            <p:cNvSpPr txBox="1"/>
            <p:nvPr/>
          </p:nvSpPr>
          <p:spPr>
            <a:xfrm>
              <a:off x="4224528" y="3468259"/>
              <a:ext cx="242374" cy="241868"/>
            </a:xfrm>
            <a:prstGeom prst="rect">
              <a:avLst/>
            </a:prstGeom>
            <a:grpFill/>
          </p:spPr>
          <p:txBody>
            <a:bodyPr wrap="none" rtlCol="0">
              <a:spAutoFit/>
            </a:bodyPr>
            <a:lstStyle/>
            <a:p>
              <a:r>
                <a:rPr lang="en-US" sz="1000" b="1" dirty="0" smtClean="0"/>
                <a:t>0</a:t>
              </a:r>
              <a:endParaRPr lang="en-US" sz="1000" b="1" dirty="0"/>
            </a:p>
          </p:txBody>
        </p:sp>
        <p:sp>
          <p:nvSpPr>
            <p:cNvPr id="27" name="TextBox 26"/>
            <p:cNvSpPr txBox="1"/>
            <p:nvPr/>
          </p:nvSpPr>
          <p:spPr>
            <a:xfrm>
              <a:off x="4164371" y="2834880"/>
              <a:ext cx="300082" cy="241868"/>
            </a:xfrm>
            <a:prstGeom prst="rect">
              <a:avLst/>
            </a:prstGeom>
            <a:grpFill/>
          </p:spPr>
          <p:txBody>
            <a:bodyPr wrap="none" rtlCol="0">
              <a:spAutoFit/>
            </a:bodyPr>
            <a:lstStyle/>
            <a:p>
              <a:r>
                <a:rPr lang="en-US" sz="1000" b="1" dirty="0" smtClean="0"/>
                <a:t>50</a:t>
              </a:r>
              <a:endParaRPr lang="en-US" sz="1000" b="1" dirty="0"/>
            </a:p>
          </p:txBody>
        </p:sp>
        <p:sp>
          <p:nvSpPr>
            <p:cNvPr id="28" name="TextBox 27"/>
            <p:cNvSpPr txBox="1"/>
            <p:nvPr/>
          </p:nvSpPr>
          <p:spPr>
            <a:xfrm>
              <a:off x="4069037" y="2167170"/>
              <a:ext cx="357790" cy="241868"/>
            </a:xfrm>
            <a:prstGeom prst="rect">
              <a:avLst/>
            </a:prstGeom>
            <a:grpFill/>
          </p:spPr>
          <p:txBody>
            <a:bodyPr wrap="none" rtlCol="0">
              <a:spAutoFit/>
            </a:bodyPr>
            <a:lstStyle/>
            <a:p>
              <a:r>
                <a:rPr lang="en-US" sz="1000" b="1" dirty="0" smtClean="0"/>
                <a:t>100</a:t>
              </a:r>
              <a:endParaRPr lang="en-US" sz="1000" b="1" dirty="0"/>
            </a:p>
          </p:txBody>
        </p:sp>
        <p:sp>
          <p:nvSpPr>
            <p:cNvPr id="29" name="TextBox 28"/>
            <p:cNvSpPr txBox="1"/>
            <p:nvPr/>
          </p:nvSpPr>
          <p:spPr>
            <a:xfrm>
              <a:off x="4060209" y="1651139"/>
              <a:ext cx="357790" cy="241868"/>
            </a:xfrm>
            <a:prstGeom prst="rect">
              <a:avLst/>
            </a:prstGeom>
            <a:noFill/>
          </p:spPr>
          <p:txBody>
            <a:bodyPr wrap="none" rtlCol="0">
              <a:spAutoFit/>
            </a:bodyPr>
            <a:lstStyle/>
            <a:p>
              <a:r>
                <a:rPr lang="en-US" sz="1000" b="1" dirty="0" smtClean="0"/>
                <a:t>150</a:t>
              </a:r>
              <a:endParaRPr lang="en-US" sz="1000" b="1" dirty="0"/>
            </a:p>
          </p:txBody>
        </p:sp>
        <p:sp>
          <p:nvSpPr>
            <p:cNvPr id="30" name="TextBox 29"/>
            <p:cNvSpPr txBox="1"/>
            <p:nvPr/>
          </p:nvSpPr>
          <p:spPr>
            <a:xfrm rot="16200000">
              <a:off x="3664165" y="2512051"/>
              <a:ext cx="768752" cy="276999"/>
            </a:xfrm>
            <a:prstGeom prst="rect">
              <a:avLst/>
            </a:prstGeom>
            <a:grpFill/>
          </p:spPr>
          <p:txBody>
            <a:bodyPr wrap="none" rtlCol="0">
              <a:spAutoFit/>
            </a:bodyPr>
            <a:lstStyle/>
            <a:p>
              <a:r>
                <a:rPr lang="en-US" sz="1200" b="1" dirty="0" smtClean="0"/>
                <a:t>Petabytes</a:t>
              </a:r>
              <a:endParaRPr lang="en-US" sz="1200" b="1" dirty="0"/>
            </a:p>
          </p:txBody>
        </p:sp>
      </p:grpSp>
      <p:cxnSp>
        <p:nvCxnSpPr>
          <p:cNvPr id="9" name="Straight Arrow Connector 8"/>
          <p:cNvCxnSpPr/>
          <p:nvPr/>
        </p:nvCxnSpPr>
        <p:spPr bwMode="auto">
          <a:xfrm>
            <a:off x="1125284" y="6526628"/>
            <a:ext cx="2512738" cy="0"/>
          </a:xfrm>
          <a:prstGeom prst="straightConnector1">
            <a:avLst/>
          </a:prstGeom>
          <a:noFill/>
          <a:ln w="19050" cap="flat" cmpd="sng" algn="ctr">
            <a:solidFill>
              <a:schemeClr val="tx1"/>
            </a:solidFill>
            <a:prstDash val="solid"/>
            <a:round/>
            <a:headEnd type="arrow" w="med" len="med"/>
            <a:tailEnd type="arrow"/>
          </a:ln>
          <a:effectLst/>
        </p:spPr>
      </p:cxnSp>
      <p:sp>
        <p:nvSpPr>
          <p:cNvPr id="31" name="TextBox 30"/>
          <p:cNvSpPr txBox="1"/>
          <p:nvPr/>
        </p:nvSpPr>
        <p:spPr>
          <a:xfrm>
            <a:off x="1974303" y="6423757"/>
            <a:ext cx="561051" cy="184666"/>
          </a:xfrm>
          <a:prstGeom prst="rect">
            <a:avLst/>
          </a:prstGeom>
          <a:solidFill>
            <a:schemeClr val="bg1"/>
          </a:solidFill>
        </p:spPr>
        <p:txBody>
          <a:bodyPr wrap="none" lIns="0" tIns="0" rIns="0" bIns="0" rtlCol="0">
            <a:spAutoFit/>
          </a:bodyPr>
          <a:lstStyle/>
          <a:p>
            <a:r>
              <a:rPr lang="en-US" sz="1200" dirty="0" smtClean="0"/>
              <a:t>four years</a:t>
            </a:r>
            <a:endParaRPr lang="en-US" sz="1200" dirty="0"/>
          </a:p>
        </p:txBody>
      </p:sp>
      <p:grpSp>
        <p:nvGrpSpPr>
          <p:cNvPr id="13" name="Group 12"/>
          <p:cNvGrpSpPr/>
          <p:nvPr/>
        </p:nvGrpSpPr>
        <p:grpSpPr>
          <a:xfrm>
            <a:off x="230502" y="2438253"/>
            <a:ext cx="534227" cy="1576039"/>
            <a:chOff x="230501" y="2438251"/>
            <a:chExt cx="534227" cy="1576039"/>
          </a:xfrm>
        </p:grpSpPr>
        <p:sp>
          <p:nvSpPr>
            <p:cNvPr id="33" name="Rectangle 32"/>
            <p:cNvSpPr/>
            <p:nvPr/>
          </p:nvSpPr>
          <p:spPr>
            <a:xfrm>
              <a:off x="275129" y="2438251"/>
              <a:ext cx="489599" cy="1576039"/>
            </a:xfrm>
            <a:prstGeom prst="rect">
              <a:avLst/>
            </a:prstGeom>
            <a:solidFill>
              <a:schemeClr val="bg1"/>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34" name="TextBox 33"/>
            <p:cNvSpPr txBox="1"/>
            <p:nvPr/>
          </p:nvSpPr>
          <p:spPr>
            <a:xfrm>
              <a:off x="667474" y="3793934"/>
              <a:ext cx="57708" cy="153888"/>
            </a:xfrm>
            <a:prstGeom prst="rect">
              <a:avLst/>
            </a:prstGeom>
            <a:solidFill>
              <a:schemeClr val="bg1"/>
            </a:solidFill>
          </p:spPr>
          <p:txBody>
            <a:bodyPr wrap="none" lIns="0" tIns="0" rIns="0" bIns="0" rtlCol="0">
              <a:spAutoFit/>
            </a:bodyPr>
            <a:lstStyle/>
            <a:p>
              <a:r>
                <a:rPr lang="en-US" sz="1000" dirty="0" smtClean="0"/>
                <a:t>0</a:t>
              </a:r>
              <a:endParaRPr lang="en-US" sz="1000" dirty="0"/>
            </a:p>
          </p:txBody>
        </p:sp>
        <p:sp>
          <p:nvSpPr>
            <p:cNvPr id="35" name="TextBox 34"/>
            <p:cNvSpPr txBox="1"/>
            <p:nvPr/>
          </p:nvSpPr>
          <p:spPr>
            <a:xfrm>
              <a:off x="397751" y="3287013"/>
              <a:ext cx="317395" cy="153888"/>
            </a:xfrm>
            <a:prstGeom prst="rect">
              <a:avLst/>
            </a:prstGeom>
            <a:solidFill>
              <a:schemeClr val="bg1"/>
            </a:solidFill>
          </p:spPr>
          <p:txBody>
            <a:bodyPr wrap="none" lIns="0" tIns="0" rIns="0" bIns="0" rtlCol="0">
              <a:spAutoFit/>
            </a:bodyPr>
            <a:lstStyle/>
            <a:p>
              <a:pPr algn="r"/>
              <a:r>
                <a:rPr lang="en-US" sz="1000" b="1" dirty="0" smtClean="0"/>
                <a:t>50,000</a:t>
              </a:r>
              <a:endParaRPr lang="en-US" sz="1000" b="1" dirty="0"/>
            </a:p>
          </p:txBody>
        </p:sp>
        <p:sp>
          <p:nvSpPr>
            <p:cNvPr id="36" name="TextBox 35"/>
            <p:cNvSpPr txBox="1"/>
            <p:nvPr/>
          </p:nvSpPr>
          <p:spPr>
            <a:xfrm>
              <a:off x="230501" y="2661232"/>
              <a:ext cx="458459" cy="184666"/>
            </a:xfrm>
            <a:prstGeom prst="rect">
              <a:avLst/>
            </a:prstGeom>
            <a:solidFill>
              <a:schemeClr val="bg1"/>
            </a:solidFill>
          </p:spPr>
          <p:txBody>
            <a:bodyPr wrap="none" lIns="0" tIns="0" rIns="0" bIns="0" rtlCol="0">
              <a:spAutoFit/>
            </a:bodyPr>
            <a:lstStyle/>
            <a:p>
              <a:r>
                <a:rPr lang="en-US" sz="1200" b="1" dirty="0" smtClean="0"/>
                <a:t>100,000</a:t>
              </a:r>
              <a:endParaRPr lang="en-US" sz="1200" b="1" dirty="0"/>
            </a:p>
          </p:txBody>
        </p:sp>
        <p:sp>
          <p:nvSpPr>
            <p:cNvPr id="38" name="TextBox 37"/>
            <p:cNvSpPr txBox="1"/>
            <p:nvPr/>
          </p:nvSpPr>
          <p:spPr>
            <a:xfrm rot="16200000">
              <a:off x="280439" y="2856190"/>
              <a:ext cx="344646" cy="369332"/>
            </a:xfrm>
            <a:prstGeom prst="rect">
              <a:avLst/>
            </a:prstGeom>
            <a:solidFill>
              <a:schemeClr val="bg1"/>
            </a:solidFill>
          </p:spPr>
          <p:txBody>
            <a:bodyPr wrap="none" lIns="0" tIns="0" rIns="0" bIns="0" rtlCol="0">
              <a:spAutoFit/>
            </a:bodyPr>
            <a:lstStyle/>
            <a:p>
              <a:r>
                <a:rPr lang="en-US" sz="1200" dirty="0" smtClean="0"/>
                <a:t>type 2</a:t>
              </a:r>
              <a:br>
                <a:rPr lang="en-US" sz="1200" dirty="0" smtClean="0"/>
              </a:br>
              <a:r>
                <a:rPr lang="en-US" sz="1200" dirty="0" smtClean="0"/>
                <a:t>jobs</a:t>
              </a:r>
              <a:endParaRPr lang="en-US" sz="1200" dirty="0"/>
            </a:p>
          </p:txBody>
        </p:sp>
      </p:grpSp>
      <p:grpSp>
        <p:nvGrpSpPr>
          <p:cNvPr id="43" name="Group 42"/>
          <p:cNvGrpSpPr/>
          <p:nvPr/>
        </p:nvGrpSpPr>
        <p:grpSpPr>
          <a:xfrm>
            <a:off x="268191" y="573208"/>
            <a:ext cx="489599" cy="1576039"/>
            <a:chOff x="275129" y="2438251"/>
            <a:chExt cx="489599" cy="1576039"/>
          </a:xfrm>
        </p:grpSpPr>
        <p:sp>
          <p:nvSpPr>
            <p:cNvPr id="44" name="Rectangle 43"/>
            <p:cNvSpPr/>
            <p:nvPr/>
          </p:nvSpPr>
          <p:spPr>
            <a:xfrm>
              <a:off x="275129" y="2438251"/>
              <a:ext cx="489599" cy="1576039"/>
            </a:xfrm>
            <a:prstGeom prst="rect">
              <a:avLst/>
            </a:prstGeom>
            <a:solidFill>
              <a:schemeClr val="bg1"/>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45" name="TextBox 44"/>
            <p:cNvSpPr txBox="1"/>
            <p:nvPr/>
          </p:nvSpPr>
          <p:spPr>
            <a:xfrm>
              <a:off x="667474" y="3793934"/>
              <a:ext cx="57708" cy="153888"/>
            </a:xfrm>
            <a:prstGeom prst="rect">
              <a:avLst/>
            </a:prstGeom>
            <a:solidFill>
              <a:schemeClr val="bg1"/>
            </a:solidFill>
          </p:spPr>
          <p:txBody>
            <a:bodyPr wrap="none" lIns="0" tIns="0" rIns="0" bIns="0" rtlCol="0">
              <a:spAutoFit/>
            </a:bodyPr>
            <a:lstStyle/>
            <a:p>
              <a:r>
                <a:rPr lang="en-US" sz="1000" dirty="0" smtClean="0"/>
                <a:t>0</a:t>
              </a:r>
              <a:endParaRPr lang="en-US" sz="1000" dirty="0"/>
            </a:p>
          </p:txBody>
        </p:sp>
        <p:sp>
          <p:nvSpPr>
            <p:cNvPr id="46" name="TextBox 45"/>
            <p:cNvSpPr txBox="1"/>
            <p:nvPr/>
          </p:nvSpPr>
          <p:spPr>
            <a:xfrm>
              <a:off x="327219" y="2700267"/>
              <a:ext cx="387927" cy="184666"/>
            </a:xfrm>
            <a:prstGeom prst="rect">
              <a:avLst/>
            </a:prstGeom>
            <a:solidFill>
              <a:schemeClr val="bg1"/>
            </a:solidFill>
          </p:spPr>
          <p:txBody>
            <a:bodyPr wrap="none" lIns="0" tIns="0" rIns="0" bIns="0" rtlCol="0">
              <a:spAutoFit/>
            </a:bodyPr>
            <a:lstStyle/>
            <a:p>
              <a:pPr algn="r"/>
              <a:r>
                <a:rPr lang="en-US" sz="1200" b="1" dirty="0" smtClean="0"/>
                <a:t>50,000</a:t>
              </a:r>
              <a:endParaRPr lang="en-US" sz="1200" b="1" dirty="0"/>
            </a:p>
          </p:txBody>
        </p:sp>
        <p:sp>
          <p:nvSpPr>
            <p:cNvPr id="48" name="TextBox 47"/>
            <p:cNvSpPr txBox="1"/>
            <p:nvPr/>
          </p:nvSpPr>
          <p:spPr>
            <a:xfrm rot="16200000">
              <a:off x="165022" y="3346253"/>
              <a:ext cx="575479" cy="184666"/>
            </a:xfrm>
            <a:prstGeom prst="rect">
              <a:avLst/>
            </a:prstGeom>
            <a:solidFill>
              <a:schemeClr val="bg1"/>
            </a:solidFill>
          </p:spPr>
          <p:txBody>
            <a:bodyPr wrap="none" lIns="0" tIns="0" rIns="0" bIns="0" rtlCol="0">
              <a:spAutoFit/>
            </a:bodyPr>
            <a:lstStyle/>
            <a:p>
              <a:r>
                <a:rPr lang="en-US" sz="1200" dirty="0" smtClean="0"/>
                <a:t>type 1jobs</a:t>
              </a:r>
              <a:endParaRPr lang="en-US" sz="1200" dirty="0"/>
            </a:p>
          </p:txBody>
        </p:sp>
      </p:grpSp>
      <p:cxnSp>
        <p:nvCxnSpPr>
          <p:cNvPr id="50" name="Straight Arrow Connector 49"/>
          <p:cNvCxnSpPr/>
          <p:nvPr/>
        </p:nvCxnSpPr>
        <p:spPr bwMode="auto">
          <a:xfrm>
            <a:off x="767060" y="3983403"/>
            <a:ext cx="2805130" cy="0"/>
          </a:xfrm>
          <a:prstGeom prst="straightConnector1">
            <a:avLst/>
          </a:prstGeom>
          <a:noFill/>
          <a:ln w="19050" cap="flat" cmpd="sng" algn="ctr">
            <a:solidFill>
              <a:schemeClr val="tx1"/>
            </a:solidFill>
            <a:prstDash val="solid"/>
            <a:round/>
            <a:headEnd type="arrow" w="med" len="med"/>
            <a:tailEnd type="arrow"/>
          </a:ln>
          <a:effectLst/>
        </p:spPr>
      </p:cxnSp>
      <p:sp>
        <p:nvSpPr>
          <p:cNvPr id="51" name="TextBox 50"/>
          <p:cNvSpPr txBox="1"/>
          <p:nvPr/>
        </p:nvSpPr>
        <p:spPr>
          <a:xfrm>
            <a:off x="1910556" y="3910676"/>
            <a:ext cx="492122" cy="184666"/>
          </a:xfrm>
          <a:prstGeom prst="rect">
            <a:avLst/>
          </a:prstGeom>
          <a:solidFill>
            <a:schemeClr val="bg1"/>
          </a:solidFill>
        </p:spPr>
        <p:txBody>
          <a:bodyPr wrap="none" lIns="0" tIns="0" rIns="0" bIns="0" rtlCol="0">
            <a:spAutoFit/>
          </a:bodyPr>
          <a:lstStyle/>
          <a:p>
            <a:r>
              <a:rPr lang="en-US" sz="1200" dirty="0" smtClean="0"/>
              <a:t>one year</a:t>
            </a:r>
            <a:endParaRPr lang="en-US" sz="1200" dirty="0"/>
          </a:p>
        </p:txBody>
      </p:sp>
      <p:cxnSp>
        <p:nvCxnSpPr>
          <p:cNvPr id="54" name="Straight Arrow Connector 53"/>
          <p:cNvCxnSpPr/>
          <p:nvPr/>
        </p:nvCxnSpPr>
        <p:spPr bwMode="auto">
          <a:xfrm>
            <a:off x="793860" y="2126203"/>
            <a:ext cx="2805130" cy="0"/>
          </a:xfrm>
          <a:prstGeom prst="straightConnector1">
            <a:avLst/>
          </a:prstGeom>
          <a:noFill/>
          <a:ln w="19050" cap="flat" cmpd="sng" algn="ctr">
            <a:solidFill>
              <a:schemeClr val="tx1"/>
            </a:solidFill>
            <a:prstDash val="solid"/>
            <a:round/>
            <a:headEnd type="arrow" w="med" len="med"/>
            <a:tailEnd type="arrow"/>
          </a:ln>
          <a:effectLst/>
        </p:spPr>
      </p:cxnSp>
      <p:sp>
        <p:nvSpPr>
          <p:cNvPr id="55" name="TextBox 54"/>
          <p:cNvSpPr txBox="1"/>
          <p:nvPr/>
        </p:nvSpPr>
        <p:spPr>
          <a:xfrm>
            <a:off x="1937356" y="2053476"/>
            <a:ext cx="492122" cy="184666"/>
          </a:xfrm>
          <a:prstGeom prst="rect">
            <a:avLst/>
          </a:prstGeom>
          <a:solidFill>
            <a:schemeClr val="bg1"/>
          </a:solidFill>
        </p:spPr>
        <p:txBody>
          <a:bodyPr wrap="none" lIns="0" tIns="0" rIns="0" bIns="0" rtlCol="0">
            <a:spAutoFit/>
          </a:bodyPr>
          <a:lstStyle/>
          <a:p>
            <a:r>
              <a:rPr lang="en-US" sz="1200" dirty="0" smtClean="0"/>
              <a:t>one year</a:t>
            </a:r>
            <a:endParaRPr lang="en-US" sz="1200" dirty="0"/>
          </a:p>
        </p:txBody>
      </p:sp>
      <p:cxnSp>
        <p:nvCxnSpPr>
          <p:cNvPr id="56" name="Straight Arrow Connector 55"/>
          <p:cNvCxnSpPr/>
          <p:nvPr/>
        </p:nvCxnSpPr>
        <p:spPr bwMode="auto">
          <a:xfrm>
            <a:off x="4560554" y="4288796"/>
            <a:ext cx="4212511" cy="0"/>
          </a:xfrm>
          <a:prstGeom prst="straightConnector1">
            <a:avLst/>
          </a:prstGeom>
          <a:noFill/>
          <a:ln w="19050" cap="flat" cmpd="sng" algn="ctr">
            <a:solidFill>
              <a:schemeClr val="tx1"/>
            </a:solidFill>
            <a:prstDash val="solid"/>
            <a:round/>
            <a:headEnd type="arrow" w="med" len="med"/>
            <a:tailEnd type="arrow"/>
          </a:ln>
          <a:effectLst/>
        </p:spPr>
      </p:cxnSp>
      <p:sp>
        <p:nvSpPr>
          <p:cNvPr id="57" name="TextBox 56"/>
          <p:cNvSpPr txBox="1"/>
          <p:nvPr/>
        </p:nvSpPr>
        <p:spPr>
          <a:xfrm>
            <a:off x="6382469" y="4147063"/>
            <a:ext cx="584455" cy="276999"/>
          </a:xfrm>
          <a:prstGeom prst="rect">
            <a:avLst/>
          </a:prstGeom>
          <a:solidFill>
            <a:schemeClr val="bg1"/>
          </a:solidFill>
        </p:spPr>
        <p:txBody>
          <a:bodyPr wrap="none" lIns="45720" tIns="45720" rIns="45720" bIns="45720" rtlCol="0">
            <a:spAutoFit/>
          </a:bodyPr>
          <a:lstStyle/>
          <a:p>
            <a:r>
              <a:rPr lang="en-US" sz="1200" dirty="0" smtClean="0"/>
              <a:t>one year</a:t>
            </a:r>
            <a:endParaRPr lang="en-US" sz="1200" dirty="0"/>
          </a:p>
        </p:txBody>
      </p:sp>
      <p:sp>
        <p:nvSpPr>
          <p:cNvPr id="47" name="Rectangle 46"/>
          <p:cNvSpPr/>
          <p:nvPr/>
        </p:nvSpPr>
        <p:spPr>
          <a:xfrm>
            <a:off x="3912956" y="526012"/>
            <a:ext cx="5050069" cy="531265"/>
          </a:xfrm>
          <a:prstGeom prst="rect">
            <a:avLst/>
          </a:prstGeom>
          <a:ln w="2540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cxnSp>
        <p:nvCxnSpPr>
          <p:cNvPr id="4" name="Straight Arrow Connector 3"/>
          <p:cNvCxnSpPr>
            <a:stCxn id="47" idx="1"/>
          </p:cNvCxnSpPr>
          <p:nvPr/>
        </p:nvCxnSpPr>
        <p:spPr bwMode="auto">
          <a:xfrm flipH="1">
            <a:off x="3657601" y="791643"/>
            <a:ext cx="255355" cy="589482"/>
          </a:xfrm>
          <a:prstGeom prst="straightConnector1">
            <a:avLst/>
          </a:prstGeom>
          <a:noFill/>
          <a:ln w="19050" cap="flat" cmpd="sng" algn="ctr">
            <a:solidFill>
              <a:schemeClr val="tx1"/>
            </a:solidFill>
            <a:prstDash val="solid"/>
            <a:round/>
            <a:headEnd type="none" w="med" len="med"/>
            <a:tailEnd type="arrow"/>
          </a:ln>
          <a:effectLst/>
        </p:spPr>
      </p:cxnSp>
      <p:sp>
        <p:nvSpPr>
          <p:cNvPr id="7" name="Slide Number Placeholder 6"/>
          <p:cNvSpPr>
            <a:spLocks noGrp="1"/>
          </p:cNvSpPr>
          <p:nvPr>
            <p:ph type="sldNum" sz="quarter" idx="12"/>
          </p:nvPr>
        </p:nvSpPr>
        <p:spPr/>
        <p:txBody>
          <a:bodyPr/>
          <a:lstStyle/>
          <a:p>
            <a:pPr>
              <a:defRPr/>
            </a:pPr>
            <a:fld id="{0FF935CD-73E4-9B4F-B9BA-14C4A43C8F35}" type="slidenum">
              <a:rPr lang="en-US" smtClean="0"/>
              <a:pPr>
                <a:defRPr/>
              </a:pPr>
              <a:t>10</a:t>
            </a:fld>
            <a:endParaRPr lang="en-US" dirty="0"/>
          </a:p>
        </p:txBody>
      </p:sp>
    </p:spTree>
    <p:extLst>
      <p:ext uri="{BB962C8B-B14F-4D97-AF65-F5344CB8AC3E}">
        <p14:creationId xmlns:p14="http://schemas.microsoft.com/office/powerpoint/2010/main" val="3887191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The capabilities required to support this scale of data movement involve hardware and software developments at all levels:</a:t>
            </a:r>
          </a:p>
          <a:p>
            <a:pPr marL="573088" lvl="1" indent="-342900">
              <a:buClrTx/>
              <a:buFont typeface="+mj-lt"/>
              <a:buAutoNum type="arabicPeriod"/>
            </a:pPr>
            <a:r>
              <a:rPr lang="en-US" sz="2000" dirty="0" smtClean="0"/>
              <a:t>The underlying network</a:t>
            </a:r>
          </a:p>
          <a:p>
            <a:pPr marL="458787" lvl="2" indent="0">
              <a:buNone/>
            </a:pPr>
            <a:r>
              <a:rPr lang="en-US" sz="1800" dirty="0" smtClean="0"/>
              <a:t>1a. Optical signal transport</a:t>
            </a:r>
          </a:p>
          <a:p>
            <a:pPr marL="458787" lvl="2" indent="0">
              <a:buNone/>
            </a:pPr>
            <a:r>
              <a:rPr lang="en-US" sz="1800" dirty="0" smtClean="0"/>
              <a:t>1b. Network routers and switches</a:t>
            </a:r>
          </a:p>
          <a:p>
            <a:pPr marL="573088" lvl="1" indent="-342900">
              <a:buClrTx/>
              <a:buFont typeface="+mj-lt"/>
              <a:buAutoNum type="arabicPeriod"/>
            </a:pPr>
            <a:r>
              <a:rPr lang="en-US" sz="2000" dirty="0" smtClean="0"/>
              <a:t>Data transport (TCP is a “fragile workhorse” but still the norm)</a:t>
            </a:r>
          </a:p>
          <a:p>
            <a:pPr marL="573088" lvl="1" indent="-342900">
              <a:buClrTx/>
              <a:buFont typeface="+mj-lt"/>
              <a:buAutoNum type="arabicPeriod"/>
            </a:pPr>
            <a:r>
              <a:rPr lang="en-US" sz="2000" dirty="0" smtClean="0"/>
              <a:t>Network monitoring and testing</a:t>
            </a:r>
          </a:p>
          <a:p>
            <a:pPr marL="573088" lvl="1" indent="-342900">
              <a:buClrTx/>
              <a:buFont typeface="+mj-lt"/>
              <a:buAutoNum type="arabicPeriod"/>
            </a:pPr>
            <a:r>
              <a:rPr lang="en-US" sz="2000" dirty="0" smtClean="0"/>
              <a:t>Operating system evolution</a:t>
            </a:r>
          </a:p>
          <a:p>
            <a:pPr marL="573088" lvl="1" indent="-342900">
              <a:buClrTx/>
              <a:buFont typeface="+mj-lt"/>
              <a:buAutoNum type="arabicPeriod"/>
            </a:pPr>
            <a:r>
              <a:rPr lang="en-US" sz="2000" dirty="0" smtClean="0"/>
              <a:t>New site and network architectures</a:t>
            </a:r>
          </a:p>
          <a:p>
            <a:pPr marL="573088" lvl="1" indent="-342900">
              <a:buClrTx/>
              <a:buFont typeface="+mj-lt"/>
              <a:buAutoNum type="arabicPeriod"/>
            </a:pPr>
            <a:r>
              <a:rPr lang="en-US" sz="2000" dirty="0" smtClean="0"/>
              <a:t>Data movement and management techniques and software</a:t>
            </a:r>
          </a:p>
          <a:p>
            <a:pPr marL="573088" lvl="1" indent="-342900">
              <a:buClrTx/>
              <a:buFont typeface="+mj-lt"/>
              <a:buAutoNum type="arabicPeriod"/>
            </a:pPr>
            <a:r>
              <a:rPr lang="en-US" sz="2000" dirty="0" smtClean="0"/>
              <a:t>New network services</a:t>
            </a:r>
          </a:p>
          <a:p>
            <a:pPr marL="573088" lvl="1" indent="-342900">
              <a:buClrTx/>
              <a:buFont typeface="+mj-lt"/>
              <a:buAutoNum type="arabicPeriod"/>
            </a:pPr>
            <a:r>
              <a:rPr lang="en-US" sz="2000" dirty="0" smtClean="0"/>
              <a:t>Knowledge base</a:t>
            </a:r>
          </a:p>
          <a:p>
            <a:pPr marL="573088" lvl="1" indent="-342900">
              <a:buClrTx/>
              <a:buFont typeface="+mj-lt"/>
              <a:buAutoNum type="arabicPeriod"/>
            </a:pPr>
            <a:r>
              <a:rPr lang="en-US" sz="2000" dirty="0" smtClean="0"/>
              <a:t>Authentication and authorization</a:t>
            </a:r>
          </a:p>
          <a:p>
            <a:pPr lvl="1"/>
            <a:endParaRPr lang="en-US" dirty="0" smtClean="0"/>
          </a:p>
          <a:p>
            <a:pPr>
              <a:buFont typeface="Wingdings" panose="05000000000000000000" pitchFamily="2" charset="2"/>
              <a:buChar char="Ø"/>
            </a:pPr>
            <a:r>
              <a:rPr lang="en-US" dirty="0" smtClean="0"/>
              <a:t>Technology advances in these areas have resulted in today’s state-of-the-art that makes it possible for the LHC experiments to routinely and continuously move data at ~150 Gb/s across three continents</a:t>
            </a:r>
          </a:p>
          <a:p>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11</a:t>
            </a:fld>
            <a:endParaRPr lang="en-US" dirty="0"/>
          </a:p>
        </p:txBody>
      </p:sp>
    </p:spTree>
    <p:extLst>
      <p:ext uri="{BB962C8B-B14F-4D97-AF65-F5344CB8AC3E}">
        <p14:creationId xmlns:p14="http://schemas.microsoft.com/office/powerpoint/2010/main" val="2346350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r>
              <a:rPr lang="en-US" dirty="0"/>
              <a:t>ESnet has been </a:t>
            </a:r>
            <a:r>
              <a:rPr lang="en-US" u="sng" dirty="0"/>
              <a:t>collecting </a:t>
            </a:r>
            <a:r>
              <a:rPr lang="en-US" u="sng" dirty="0" smtClean="0"/>
              <a:t>requirements </a:t>
            </a:r>
            <a:r>
              <a:rPr lang="en-US" dirty="0" smtClean="0"/>
              <a:t>for all DOE science disciplines </a:t>
            </a:r>
            <a:r>
              <a:rPr lang="en-US" dirty="0"/>
              <a:t>and </a:t>
            </a:r>
            <a:r>
              <a:rPr lang="en-US" dirty="0" smtClean="0"/>
              <a:t>instruments that rely on the network for distributed </a:t>
            </a:r>
            <a:r>
              <a:rPr lang="en-US" dirty="0"/>
              <a:t>data management and analysis for more than a decade, and formally since 2007 </a:t>
            </a:r>
            <a:r>
              <a:rPr lang="en-US" sz="1800" dirty="0"/>
              <a:t>[REQ]</a:t>
            </a:r>
          </a:p>
          <a:p>
            <a:pPr>
              <a:buFont typeface="Wingdings" pitchFamily="2" charset="2"/>
              <a:buChar char="Ø"/>
            </a:pPr>
            <a:r>
              <a:rPr lang="en-US" dirty="0"/>
              <a:t>In this process, </a:t>
            </a:r>
            <a:r>
              <a:rPr lang="en-US" u="sng" dirty="0" smtClean="0"/>
              <a:t>many of the issues noted above </a:t>
            </a:r>
            <a:r>
              <a:rPr lang="en-US" u="sng" dirty="0"/>
              <a:t>are seen across essentially all science disciplines that rely on the network for significant data transfer</a:t>
            </a:r>
            <a:r>
              <a:rPr lang="en-US" dirty="0"/>
              <a:t>, even if the quantities are modest compared to </a:t>
            </a:r>
            <a:r>
              <a:rPr lang="en-US" dirty="0" smtClean="0"/>
              <a:t>projects </a:t>
            </a:r>
            <a:r>
              <a:rPr lang="en-US" dirty="0"/>
              <a:t>like the LHC </a:t>
            </a:r>
            <a:r>
              <a:rPr lang="en-US" dirty="0" smtClean="0"/>
              <a:t>experiments</a:t>
            </a:r>
          </a:p>
          <a:p>
            <a:endParaRPr lang="en-US" dirty="0"/>
          </a:p>
        </p:txBody>
      </p:sp>
      <p:sp>
        <p:nvSpPr>
          <p:cNvPr id="8" name="Slide Number Placeholder 7"/>
          <p:cNvSpPr>
            <a:spLocks noGrp="1"/>
          </p:cNvSpPr>
          <p:nvPr>
            <p:ph type="sldNum" sz="quarter" idx="12"/>
          </p:nvPr>
        </p:nvSpPr>
        <p:spPr/>
        <p:txBody>
          <a:bodyPr/>
          <a:lstStyle/>
          <a:p>
            <a:pPr>
              <a:defRPr/>
            </a:pPr>
            <a:fld id="{7BB6F9B8-17A6-477C-9EEA-ECC3A7902399}" type="slidenum">
              <a:rPr lang="en-US" smtClean="0"/>
              <a:pPr>
                <a:defRPr/>
              </a:pPr>
              <a:t>12</a:t>
            </a:fld>
            <a:endParaRPr lang="en-US" dirty="0"/>
          </a:p>
        </p:txBody>
      </p:sp>
      <p:sp>
        <p:nvSpPr>
          <p:cNvPr id="9" name="Right Triangle 8"/>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1" name="Title 1"/>
          <p:cNvSpPr txBox="1">
            <a:spLocks/>
          </p:cNvSpPr>
          <p:nvPr/>
        </p:nvSpPr>
        <p:spPr>
          <a:xfrm>
            <a:off x="9525" y="3919532"/>
            <a:ext cx="9144000" cy="826934"/>
          </a:xfrm>
          <a:prstGeom prst="rect">
            <a:avLst/>
          </a:prstGeom>
          <a:solidFill>
            <a:srgbClr val="0070C0"/>
          </a:solidFill>
        </p:spPr>
        <p:txBody>
          <a:bodyPr/>
          <a:lstStyle>
            <a:lvl1pPr algn="ctr" rtl="0" eaLnBrk="0" fontAlgn="base" hangingPunct="0">
              <a:spcBef>
                <a:spcPct val="0"/>
              </a:spcBef>
              <a:spcAft>
                <a:spcPct val="0"/>
              </a:spcAft>
              <a:defRPr sz="2800" b="1">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5pPr>
            <a:lvl6pPr marL="457200" algn="ctr" rtl="0" eaLnBrk="0" fontAlgn="base" hangingPunct="0">
              <a:spcBef>
                <a:spcPct val="0"/>
              </a:spcBef>
              <a:spcAft>
                <a:spcPct val="0"/>
              </a:spcAft>
              <a:defRPr sz="2800" b="1">
                <a:solidFill>
                  <a:schemeClr val="tx2"/>
                </a:solidFill>
                <a:latin typeface="Arial" pitchFamily="-65" charset="0"/>
              </a:defRPr>
            </a:lvl6pPr>
            <a:lvl7pPr marL="914400" algn="ctr" rtl="0" eaLnBrk="0" fontAlgn="base" hangingPunct="0">
              <a:spcBef>
                <a:spcPct val="0"/>
              </a:spcBef>
              <a:spcAft>
                <a:spcPct val="0"/>
              </a:spcAft>
              <a:defRPr sz="2800" b="1">
                <a:solidFill>
                  <a:schemeClr val="tx2"/>
                </a:solidFill>
                <a:latin typeface="Arial" pitchFamily="-65" charset="0"/>
              </a:defRPr>
            </a:lvl7pPr>
            <a:lvl8pPr marL="1371600" algn="ctr" rtl="0" eaLnBrk="0" fontAlgn="base" hangingPunct="0">
              <a:spcBef>
                <a:spcPct val="0"/>
              </a:spcBef>
              <a:spcAft>
                <a:spcPct val="0"/>
              </a:spcAft>
              <a:defRPr sz="2800" b="1">
                <a:solidFill>
                  <a:schemeClr val="tx2"/>
                </a:solidFill>
                <a:latin typeface="Arial" pitchFamily="-65" charset="0"/>
              </a:defRPr>
            </a:lvl8pPr>
            <a:lvl9pPr marL="1828800" algn="ctr" rtl="0" eaLnBrk="0" fontAlgn="base" hangingPunct="0">
              <a:spcBef>
                <a:spcPct val="0"/>
              </a:spcBef>
              <a:spcAft>
                <a:spcPct val="0"/>
              </a:spcAft>
              <a:defRPr sz="2800" b="1">
                <a:solidFill>
                  <a:schemeClr val="tx2"/>
                </a:solidFill>
                <a:latin typeface="Arial" pitchFamily="-65" charset="0"/>
              </a:defRPr>
            </a:lvl9pPr>
          </a:lstStyle>
          <a:p>
            <a:pPr>
              <a:lnSpc>
                <a:spcPts val="2400"/>
              </a:lnSpc>
              <a:tabLst>
                <a:tab pos="8920163" algn="l"/>
              </a:tabLst>
            </a:pPr>
            <a:endParaRPr lang="en-US" sz="2400" dirty="0" smtClean="0">
              <a:solidFill>
                <a:srgbClr val="FFFFFF"/>
              </a:solidFill>
            </a:endParaRPr>
          </a:p>
        </p:txBody>
      </p:sp>
      <p:sp>
        <p:nvSpPr>
          <p:cNvPr id="6" name="Title 1"/>
          <p:cNvSpPr txBox="1">
            <a:spLocks/>
          </p:cNvSpPr>
          <p:nvPr/>
        </p:nvSpPr>
        <p:spPr>
          <a:xfrm>
            <a:off x="339134" y="3920304"/>
            <a:ext cx="8484782" cy="826934"/>
          </a:xfrm>
          <a:prstGeom prst="rect">
            <a:avLst/>
          </a:prstGeom>
          <a:solidFill>
            <a:srgbClr val="0070C0"/>
          </a:solidFill>
        </p:spPr>
        <p:txBody>
          <a:bodyPr/>
          <a:lstStyle>
            <a:lvl1pPr algn="ctr" rtl="0" eaLnBrk="0" fontAlgn="base" hangingPunct="0">
              <a:spcBef>
                <a:spcPct val="0"/>
              </a:spcBef>
              <a:spcAft>
                <a:spcPct val="0"/>
              </a:spcAft>
              <a:defRPr sz="2800" b="1">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5pPr>
            <a:lvl6pPr marL="457200" algn="ctr" rtl="0" eaLnBrk="0" fontAlgn="base" hangingPunct="0">
              <a:spcBef>
                <a:spcPct val="0"/>
              </a:spcBef>
              <a:spcAft>
                <a:spcPct val="0"/>
              </a:spcAft>
              <a:defRPr sz="2800" b="1">
                <a:solidFill>
                  <a:schemeClr val="tx2"/>
                </a:solidFill>
                <a:latin typeface="Arial" pitchFamily="-65" charset="0"/>
              </a:defRPr>
            </a:lvl6pPr>
            <a:lvl7pPr marL="914400" algn="ctr" rtl="0" eaLnBrk="0" fontAlgn="base" hangingPunct="0">
              <a:spcBef>
                <a:spcPct val="0"/>
              </a:spcBef>
              <a:spcAft>
                <a:spcPct val="0"/>
              </a:spcAft>
              <a:defRPr sz="2800" b="1">
                <a:solidFill>
                  <a:schemeClr val="tx2"/>
                </a:solidFill>
                <a:latin typeface="Arial" pitchFamily="-65" charset="0"/>
              </a:defRPr>
            </a:lvl7pPr>
            <a:lvl8pPr marL="1371600" algn="ctr" rtl="0" eaLnBrk="0" fontAlgn="base" hangingPunct="0">
              <a:spcBef>
                <a:spcPct val="0"/>
              </a:spcBef>
              <a:spcAft>
                <a:spcPct val="0"/>
              </a:spcAft>
              <a:defRPr sz="2800" b="1">
                <a:solidFill>
                  <a:schemeClr val="tx2"/>
                </a:solidFill>
                <a:latin typeface="Arial" pitchFamily="-65" charset="0"/>
              </a:defRPr>
            </a:lvl8pPr>
            <a:lvl9pPr marL="1828800" algn="ctr" rtl="0" eaLnBrk="0" fontAlgn="base" hangingPunct="0">
              <a:spcBef>
                <a:spcPct val="0"/>
              </a:spcBef>
              <a:spcAft>
                <a:spcPct val="0"/>
              </a:spcAft>
              <a:defRPr sz="2800" b="1">
                <a:solidFill>
                  <a:schemeClr val="tx2"/>
                </a:solidFill>
                <a:latin typeface="Arial" pitchFamily="-65" charset="0"/>
              </a:defRPr>
            </a:lvl9pPr>
          </a:lstStyle>
          <a:p>
            <a:pPr>
              <a:lnSpc>
                <a:spcPts val="2400"/>
              </a:lnSpc>
              <a:tabLst>
                <a:tab pos="8920163" algn="l"/>
              </a:tabLst>
            </a:pPr>
            <a:r>
              <a:rPr lang="en-US" sz="2400" dirty="0">
                <a:solidFill>
                  <a:srgbClr val="FFFFFF"/>
                </a:solidFill>
              </a:rPr>
              <a:t>T</a:t>
            </a:r>
            <a:r>
              <a:rPr lang="en-US" sz="2400" dirty="0" smtClean="0">
                <a:solidFill>
                  <a:srgbClr val="FFFFFF"/>
                </a:solidFill>
              </a:rPr>
              <a:t>herefore addressing the LHC issues </a:t>
            </a:r>
            <a:r>
              <a:rPr lang="en-US" sz="2400" dirty="0">
                <a:solidFill>
                  <a:srgbClr val="FFFFFF"/>
                </a:solidFill>
              </a:rPr>
              <a:t>is a useful </a:t>
            </a:r>
            <a:r>
              <a:rPr lang="en-US" sz="2400" dirty="0" smtClean="0">
                <a:solidFill>
                  <a:srgbClr val="FFFFFF"/>
                </a:solidFill>
              </a:rPr>
              <a:t>exercise that can benefit a wide range of science disciplines</a:t>
            </a:r>
          </a:p>
        </p:txBody>
      </p:sp>
    </p:spTree>
    <p:extLst>
      <p:ext uri="{BB962C8B-B14F-4D97-AF65-F5344CB8AC3E}">
        <p14:creationId xmlns:p14="http://schemas.microsoft.com/office/powerpoint/2010/main" val="35609286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p:cNvSpPr>
            <a:spLocks noGrp="1"/>
          </p:cNvSpPr>
          <p:nvPr>
            <p:ph type="title"/>
          </p:nvPr>
        </p:nvSpPr>
        <p:spPr>
          <a:xfrm>
            <a:off x="0" y="1"/>
            <a:ext cx="9144000" cy="299660"/>
          </a:xfrm>
        </p:spPr>
        <p:txBody>
          <a:bodyPr/>
          <a:lstStyle/>
          <a:p>
            <a:r>
              <a:rPr lang="en-US" sz="2400" dirty="0" smtClean="0"/>
              <a:t>SKA data flow model is similar to the LHC</a:t>
            </a:r>
            <a:endParaRPr lang="en-US" sz="2400" dirty="0"/>
          </a:p>
        </p:txBody>
      </p:sp>
      <p:sp>
        <p:nvSpPr>
          <p:cNvPr id="56" name="Rectangle 1"/>
          <p:cNvSpPr>
            <a:spLocks noChangeArrowheads="1"/>
          </p:cNvSpPr>
          <p:nvPr/>
        </p:nvSpPr>
        <p:spPr bwMode="auto">
          <a:xfrm>
            <a:off x="3587243" y="356269"/>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dirty="0">
                <a:solidFill>
                  <a:srgbClr val="000000"/>
                </a:solidFill>
              </a:rPr>
              <a:t>r</a:t>
            </a:r>
            <a:r>
              <a:rPr lang="en-US" sz="1600" dirty="0" smtClean="0">
                <a:solidFill>
                  <a:srgbClr val="000000"/>
                </a:solidFill>
              </a:rPr>
              <a:t>eceptors/sensors</a:t>
            </a:r>
            <a:endParaRPr lang="en-US" sz="1600" dirty="0">
              <a:solidFill>
                <a:srgbClr val="000000"/>
              </a:solidFill>
            </a:endParaRPr>
          </a:p>
        </p:txBody>
      </p:sp>
      <p:sp>
        <p:nvSpPr>
          <p:cNvPr id="57" name="Rectangle 3"/>
          <p:cNvSpPr>
            <a:spLocks noChangeArrowheads="1"/>
          </p:cNvSpPr>
          <p:nvPr/>
        </p:nvSpPr>
        <p:spPr bwMode="auto">
          <a:xfrm>
            <a:off x="3342556" y="1692944"/>
            <a:ext cx="2489627" cy="300038"/>
          </a:xfrm>
          <a:prstGeom prst="rect">
            <a:avLst/>
          </a:prstGeom>
          <a:solidFill>
            <a:schemeClr val="bg1"/>
          </a:solidFill>
          <a:ln w="12700" algn="ctr">
            <a:solidFill>
              <a:schemeClr val="tx1"/>
            </a:solidFill>
            <a:round/>
            <a:headEnd/>
            <a:tailEnd/>
          </a:ln>
        </p:spPr>
        <p:txBody>
          <a:bodyPr wrap="none" anchor="ctr"/>
          <a:lstStyle/>
          <a:p>
            <a:pPr algn="ctr"/>
            <a:r>
              <a:rPr lang="en-US" sz="1600" dirty="0">
                <a:solidFill>
                  <a:srgbClr val="000000"/>
                </a:solidFill>
              </a:rPr>
              <a:t>c</a:t>
            </a:r>
            <a:r>
              <a:rPr lang="en-US" sz="1600" dirty="0" smtClean="0">
                <a:solidFill>
                  <a:srgbClr val="000000"/>
                </a:solidFill>
              </a:rPr>
              <a:t>orrelator / data processor</a:t>
            </a:r>
            <a:endParaRPr lang="en-US" sz="1600" dirty="0">
              <a:solidFill>
                <a:srgbClr val="000000"/>
              </a:solidFill>
            </a:endParaRPr>
          </a:p>
        </p:txBody>
      </p:sp>
      <p:sp>
        <p:nvSpPr>
          <p:cNvPr id="58" name="Rectangle 4"/>
          <p:cNvSpPr>
            <a:spLocks noChangeArrowheads="1"/>
          </p:cNvSpPr>
          <p:nvPr/>
        </p:nvSpPr>
        <p:spPr bwMode="auto">
          <a:xfrm>
            <a:off x="3587243" y="3029619"/>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dirty="0" smtClean="0">
                <a:solidFill>
                  <a:srgbClr val="000000"/>
                </a:solidFill>
              </a:rPr>
              <a:t>supercomputer</a:t>
            </a:r>
            <a:endParaRPr lang="en-US" sz="1600" dirty="0">
              <a:solidFill>
                <a:srgbClr val="000000"/>
              </a:solidFill>
            </a:endParaRPr>
          </a:p>
        </p:txBody>
      </p:sp>
      <p:sp>
        <p:nvSpPr>
          <p:cNvPr id="59" name="Rectangle 5"/>
          <p:cNvSpPr>
            <a:spLocks noChangeArrowheads="1"/>
          </p:cNvSpPr>
          <p:nvPr/>
        </p:nvSpPr>
        <p:spPr bwMode="auto">
          <a:xfrm>
            <a:off x="3404028" y="4366294"/>
            <a:ext cx="2428154" cy="300038"/>
          </a:xfrm>
          <a:prstGeom prst="rect">
            <a:avLst/>
          </a:prstGeom>
          <a:solidFill>
            <a:schemeClr val="bg1"/>
          </a:solidFill>
          <a:ln w="12700" algn="ctr">
            <a:solidFill>
              <a:schemeClr val="tx1"/>
            </a:solidFill>
            <a:round/>
            <a:headEnd/>
            <a:tailEnd/>
          </a:ln>
        </p:spPr>
        <p:txBody>
          <a:bodyPr wrap="none" anchor="ctr"/>
          <a:lstStyle/>
          <a:p>
            <a:pPr algn="ctr"/>
            <a:r>
              <a:rPr lang="en-US" sz="1600" dirty="0" smtClean="0">
                <a:solidFill>
                  <a:srgbClr val="000000"/>
                </a:solidFill>
              </a:rPr>
              <a:t>U.S. and European distribution points</a:t>
            </a:r>
            <a:endParaRPr lang="en-US" sz="1600" dirty="0">
              <a:solidFill>
                <a:srgbClr val="000000"/>
              </a:solidFill>
            </a:endParaRPr>
          </a:p>
        </p:txBody>
      </p:sp>
      <p:cxnSp>
        <p:nvCxnSpPr>
          <p:cNvPr id="60" name="Straight Connector 6"/>
          <p:cNvCxnSpPr>
            <a:cxnSpLocks noChangeShapeType="1"/>
          </p:cNvCxnSpPr>
          <p:nvPr/>
        </p:nvCxnSpPr>
        <p:spPr bwMode="auto">
          <a:xfrm flipH="1">
            <a:off x="299232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64" name="Straight Connector 8"/>
          <p:cNvCxnSpPr>
            <a:cxnSpLocks noChangeShapeType="1"/>
          </p:cNvCxnSpPr>
          <p:nvPr/>
        </p:nvCxnSpPr>
        <p:spPr bwMode="auto">
          <a:xfrm flipH="1">
            <a:off x="299232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66" name="Straight Connector 9"/>
          <p:cNvCxnSpPr>
            <a:cxnSpLocks noChangeShapeType="1"/>
          </p:cNvCxnSpPr>
          <p:nvPr/>
        </p:nvCxnSpPr>
        <p:spPr bwMode="auto">
          <a:xfrm flipH="1">
            <a:off x="2992328" y="199298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67" name="Straight Connector 10"/>
          <p:cNvCxnSpPr>
            <a:cxnSpLocks noChangeShapeType="1"/>
          </p:cNvCxnSpPr>
          <p:nvPr/>
        </p:nvCxnSpPr>
        <p:spPr bwMode="auto">
          <a:xfrm flipH="1">
            <a:off x="2992328" y="3037557"/>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68" name="Straight Connector 11"/>
          <p:cNvCxnSpPr>
            <a:cxnSpLocks noChangeShapeType="1"/>
          </p:cNvCxnSpPr>
          <p:nvPr/>
        </p:nvCxnSpPr>
        <p:spPr bwMode="auto">
          <a:xfrm flipH="1">
            <a:off x="2992328" y="3343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69" name="Straight Connector 12"/>
          <p:cNvCxnSpPr>
            <a:cxnSpLocks noChangeShapeType="1"/>
          </p:cNvCxnSpPr>
          <p:nvPr/>
        </p:nvCxnSpPr>
        <p:spPr bwMode="auto">
          <a:xfrm flipH="1">
            <a:off x="2992328" y="436629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70" name="Straight Arrow Connector 15"/>
          <p:cNvCxnSpPr>
            <a:cxnSpLocks noChangeShapeType="1"/>
          </p:cNvCxnSpPr>
          <p:nvPr/>
        </p:nvCxnSpPr>
        <p:spPr bwMode="auto">
          <a:xfrm>
            <a:off x="313996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71" name="Straight Arrow Connector 18"/>
          <p:cNvCxnSpPr>
            <a:cxnSpLocks noChangeShapeType="1"/>
          </p:cNvCxnSpPr>
          <p:nvPr/>
        </p:nvCxnSpPr>
        <p:spPr bwMode="auto">
          <a:xfrm>
            <a:off x="3139966" y="1992982"/>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cxnSp>
        <p:nvCxnSpPr>
          <p:cNvPr id="75" name="Straight Arrow Connector 19"/>
          <p:cNvCxnSpPr>
            <a:cxnSpLocks noChangeShapeType="1"/>
          </p:cNvCxnSpPr>
          <p:nvPr/>
        </p:nvCxnSpPr>
        <p:spPr bwMode="auto">
          <a:xfrm>
            <a:off x="3147903" y="3329657"/>
            <a:ext cx="0" cy="1033462"/>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76" name="TextBox 17"/>
          <p:cNvSpPr txBox="1">
            <a:spLocks noChangeArrowheads="1"/>
          </p:cNvSpPr>
          <p:nvPr/>
        </p:nvSpPr>
        <p:spPr bwMode="auto">
          <a:xfrm>
            <a:off x="1869311" y="1003971"/>
            <a:ext cx="126348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400" dirty="0" smtClean="0">
                <a:solidFill>
                  <a:srgbClr val="000000"/>
                </a:solidFill>
              </a:rPr>
              <a:t>~200km, avg.</a:t>
            </a:r>
            <a:endParaRPr lang="en-US" sz="1400" dirty="0">
              <a:solidFill>
                <a:srgbClr val="000000"/>
              </a:solidFill>
            </a:endParaRPr>
          </a:p>
        </p:txBody>
      </p:sp>
      <p:sp>
        <p:nvSpPr>
          <p:cNvPr id="77" name="TextBox 21"/>
          <p:cNvSpPr txBox="1">
            <a:spLocks noChangeArrowheads="1"/>
          </p:cNvSpPr>
          <p:nvPr/>
        </p:nvSpPr>
        <p:spPr bwMode="auto">
          <a:xfrm>
            <a:off x="2157851" y="2296196"/>
            <a:ext cx="974947"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400" dirty="0" smtClean="0">
                <a:solidFill>
                  <a:srgbClr val="000000"/>
                </a:solidFill>
              </a:rPr>
              <a:t>~1000 km</a:t>
            </a:r>
            <a:endParaRPr lang="en-US" sz="1400" dirty="0">
              <a:solidFill>
                <a:srgbClr val="000000"/>
              </a:solidFill>
            </a:endParaRPr>
          </a:p>
        </p:txBody>
      </p:sp>
      <p:sp>
        <p:nvSpPr>
          <p:cNvPr id="78" name="TextBox 22"/>
          <p:cNvSpPr txBox="1">
            <a:spLocks noChangeArrowheads="1"/>
          </p:cNvSpPr>
          <p:nvPr/>
        </p:nvSpPr>
        <p:spPr bwMode="auto">
          <a:xfrm>
            <a:off x="857815" y="3273392"/>
            <a:ext cx="2274982"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400" dirty="0" smtClean="0">
                <a:solidFill>
                  <a:srgbClr val="000000"/>
                </a:solidFill>
              </a:rPr>
              <a:t>~25,000 km</a:t>
            </a:r>
          </a:p>
          <a:p>
            <a:pPr eaLnBrk="1" hangingPunct="1"/>
            <a:r>
              <a:rPr lang="en-US" sz="1400" dirty="0" smtClean="0">
                <a:solidFill>
                  <a:srgbClr val="000000"/>
                </a:solidFill>
              </a:rPr>
              <a:t>(Perth to London via USA)</a:t>
            </a:r>
          </a:p>
          <a:p>
            <a:pPr eaLnBrk="1" hangingPunct="1"/>
            <a:r>
              <a:rPr lang="en-US" sz="1400" dirty="0" smtClean="0">
                <a:solidFill>
                  <a:srgbClr val="000000"/>
                </a:solidFill>
              </a:rPr>
              <a:t>or</a:t>
            </a:r>
          </a:p>
          <a:p>
            <a:pPr eaLnBrk="1" hangingPunct="1"/>
            <a:r>
              <a:rPr lang="en-US" sz="1400" dirty="0" smtClean="0">
                <a:solidFill>
                  <a:srgbClr val="000000"/>
                </a:solidFill>
              </a:rPr>
              <a:t>~13,000 km</a:t>
            </a:r>
          </a:p>
          <a:p>
            <a:pPr eaLnBrk="1" hangingPunct="1"/>
            <a:r>
              <a:rPr lang="en-US" sz="1400" dirty="0" smtClean="0">
                <a:solidFill>
                  <a:srgbClr val="000000"/>
                </a:solidFill>
              </a:rPr>
              <a:t>(South Africa to London)</a:t>
            </a:r>
            <a:endParaRPr lang="en-US" sz="1400" dirty="0">
              <a:solidFill>
                <a:srgbClr val="000000"/>
              </a:solidFill>
            </a:endParaRPr>
          </a:p>
        </p:txBody>
      </p:sp>
      <p:sp>
        <p:nvSpPr>
          <p:cNvPr id="79" name="Down Arrow 78"/>
          <p:cNvSpPr/>
          <p:nvPr/>
        </p:nvSpPr>
        <p:spPr bwMode="auto">
          <a:xfrm>
            <a:off x="4175888" y="656309"/>
            <a:ext cx="8229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en-US" sz="1600" dirty="0" smtClean="0">
              <a:solidFill>
                <a:srgbClr val="000000"/>
              </a:solidFill>
              <a:latin typeface="Arial" pitchFamily="34" charset="0"/>
              <a:cs typeface="Arial" pitchFamily="34" charset="0"/>
            </a:endParaRPr>
          </a:p>
        </p:txBody>
      </p:sp>
      <p:sp>
        <p:nvSpPr>
          <p:cNvPr id="80" name="Down Arrow 79"/>
          <p:cNvSpPr/>
          <p:nvPr/>
        </p:nvSpPr>
        <p:spPr bwMode="auto">
          <a:xfrm>
            <a:off x="4299332" y="1996378"/>
            <a:ext cx="576072"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en-US" sz="1600" dirty="0" smtClean="0">
              <a:solidFill>
                <a:srgbClr val="000000"/>
              </a:solidFill>
              <a:latin typeface="Arial" pitchFamily="34" charset="0"/>
              <a:cs typeface="Arial" pitchFamily="34" charset="0"/>
            </a:endParaRPr>
          </a:p>
        </p:txBody>
      </p:sp>
      <p:sp>
        <p:nvSpPr>
          <p:cNvPr id="81" name="Down Arrow 80"/>
          <p:cNvSpPr/>
          <p:nvPr/>
        </p:nvSpPr>
        <p:spPr bwMode="auto">
          <a:xfrm>
            <a:off x="4518788" y="3320894"/>
            <a:ext cx="137160" cy="1036637"/>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endParaRPr lang="en-US" sz="1600" dirty="0" smtClean="0">
              <a:solidFill>
                <a:srgbClr val="000000"/>
              </a:solidFill>
              <a:latin typeface="Arial" pitchFamily="34" charset="0"/>
              <a:cs typeface="Arial" pitchFamily="34" charset="0"/>
            </a:endParaRPr>
          </a:p>
        </p:txBody>
      </p:sp>
      <p:sp>
        <p:nvSpPr>
          <p:cNvPr id="82" name="Oval 81"/>
          <p:cNvSpPr/>
          <p:nvPr/>
        </p:nvSpPr>
        <p:spPr bwMode="auto">
          <a:xfrm>
            <a:off x="1275552" y="5647125"/>
            <a:ext cx="971781"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r>
              <a:rPr lang="en-US" sz="1200" dirty="0" smtClean="0">
                <a:solidFill>
                  <a:srgbClr val="000000"/>
                </a:solidFill>
                <a:latin typeface="Arial" pitchFamily="34" charset="0"/>
                <a:cs typeface="Arial" pitchFamily="34" charset="0"/>
              </a:rPr>
              <a:t>Regional</a:t>
            </a:r>
            <a:br>
              <a:rPr lang="en-US" sz="1200" dirty="0" smtClean="0">
                <a:solidFill>
                  <a:srgbClr val="000000"/>
                </a:solidFill>
                <a:latin typeface="Arial" pitchFamily="34" charset="0"/>
                <a:cs typeface="Arial" pitchFamily="34" charset="0"/>
              </a:rPr>
            </a:br>
            <a:r>
              <a:rPr lang="en-US" sz="1200" dirty="0" smtClean="0">
                <a:solidFill>
                  <a:srgbClr val="000000"/>
                </a:solidFill>
                <a:latin typeface="Arial" pitchFamily="34" charset="0"/>
                <a:cs typeface="Arial" pitchFamily="34" charset="0"/>
              </a:rPr>
              <a:t>data center</a:t>
            </a:r>
          </a:p>
        </p:txBody>
      </p:sp>
      <p:sp>
        <p:nvSpPr>
          <p:cNvPr id="86" name="Oval 85"/>
          <p:cNvSpPr/>
          <p:nvPr/>
        </p:nvSpPr>
        <p:spPr bwMode="auto">
          <a:xfrm>
            <a:off x="266307"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87" name="Oval 86"/>
          <p:cNvSpPr/>
          <p:nvPr/>
        </p:nvSpPr>
        <p:spPr bwMode="auto">
          <a:xfrm>
            <a:off x="1256820"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88" name="Oval 87"/>
          <p:cNvSpPr/>
          <p:nvPr/>
        </p:nvSpPr>
        <p:spPr bwMode="auto">
          <a:xfrm>
            <a:off x="2247333"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89" name="Oval 88"/>
          <p:cNvSpPr/>
          <p:nvPr/>
        </p:nvSpPr>
        <p:spPr bwMode="auto">
          <a:xfrm>
            <a:off x="3237846"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90" name="Oval 89"/>
          <p:cNvSpPr/>
          <p:nvPr/>
        </p:nvSpPr>
        <p:spPr bwMode="auto">
          <a:xfrm>
            <a:off x="4228359"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91" name="Oval 90"/>
          <p:cNvSpPr/>
          <p:nvPr/>
        </p:nvSpPr>
        <p:spPr bwMode="auto">
          <a:xfrm>
            <a:off x="5218872"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95" name="Oval 94"/>
          <p:cNvSpPr/>
          <p:nvPr/>
        </p:nvSpPr>
        <p:spPr bwMode="auto">
          <a:xfrm>
            <a:off x="6209385"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96" name="Oval 95"/>
          <p:cNvSpPr/>
          <p:nvPr/>
        </p:nvSpPr>
        <p:spPr bwMode="auto">
          <a:xfrm>
            <a:off x="7199898"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sp>
        <p:nvSpPr>
          <p:cNvPr id="100" name="Oval 99"/>
          <p:cNvSpPr/>
          <p:nvPr/>
        </p:nvSpPr>
        <p:spPr bwMode="auto">
          <a:xfrm>
            <a:off x="8190409" y="638223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r>
              <a:rPr lang="en-US" sz="800" b="1" dirty="0" smtClean="0">
                <a:solidFill>
                  <a:srgbClr val="000000"/>
                </a:solidFill>
                <a:latin typeface="Arial" pitchFamily="34" charset="0"/>
                <a:cs typeface="Arial" pitchFamily="34" charset="0"/>
              </a:rPr>
              <a:t>Universities/</a:t>
            </a:r>
          </a:p>
          <a:p>
            <a:r>
              <a:rPr lang="en-US" sz="800" b="1" dirty="0">
                <a:solidFill>
                  <a:srgbClr val="000000"/>
                </a:solidFill>
                <a:latin typeface="Arial" pitchFamily="34" charset="0"/>
                <a:cs typeface="Arial" pitchFamily="34" charset="0"/>
              </a:rPr>
              <a:t>a</a:t>
            </a:r>
            <a:r>
              <a:rPr lang="en-US" sz="800" b="1" dirty="0" smtClean="0">
                <a:solidFill>
                  <a:srgbClr val="000000"/>
                </a:solidFill>
                <a:latin typeface="Arial" pitchFamily="34" charset="0"/>
                <a:cs typeface="Arial" pitchFamily="34" charset="0"/>
              </a:rPr>
              <a:t>stronomy</a:t>
            </a:r>
            <a:br>
              <a:rPr lang="en-US" sz="800" b="1" dirty="0" smtClean="0">
                <a:solidFill>
                  <a:srgbClr val="000000"/>
                </a:solidFill>
                <a:latin typeface="Arial" pitchFamily="34" charset="0"/>
                <a:cs typeface="Arial" pitchFamily="34" charset="0"/>
              </a:rPr>
            </a:br>
            <a:r>
              <a:rPr lang="en-US" sz="800" b="1" dirty="0" smtClean="0">
                <a:solidFill>
                  <a:srgbClr val="000000"/>
                </a:solidFill>
                <a:latin typeface="Arial" pitchFamily="34" charset="0"/>
                <a:cs typeface="Arial" pitchFamily="34" charset="0"/>
              </a:rPr>
              <a:t>groups</a:t>
            </a:r>
          </a:p>
        </p:txBody>
      </p:sp>
      <p:cxnSp>
        <p:nvCxnSpPr>
          <p:cNvPr id="103" name="Straight Arrow Connector 102"/>
          <p:cNvCxnSpPr>
            <a:stCxn id="59" idx="2"/>
            <a:endCxn id="82" idx="0"/>
          </p:cNvCxnSpPr>
          <p:nvPr/>
        </p:nvCxnSpPr>
        <p:spPr bwMode="auto">
          <a:xfrm flipH="1">
            <a:off x="1761442" y="4666334"/>
            <a:ext cx="2856663"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104" name="Straight Arrow Connector 103"/>
          <p:cNvCxnSpPr>
            <a:stCxn id="59" idx="2"/>
          </p:cNvCxnSpPr>
          <p:nvPr/>
        </p:nvCxnSpPr>
        <p:spPr bwMode="auto">
          <a:xfrm>
            <a:off x="4618106" y="4666334"/>
            <a:ext cx="5409"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cxnSp>
        <p:nvCxnSpPr>
          <p:cNvPr id="105" name="Straight Arrow Connector 104"/>
          <p:cNvCxnSpPr>
            <a:stCxn id="59" idx="2"/>
          </p:cNvCxnSpPr>
          <p:nvPr/>
        </p:nvCxnSpPr>
        <p:spPr bwMode="auto">
          <a:xfrm>
            <a:off x="4618105" y="4666334"/>
            <a:ext cx="2945324" cy="980793"/>
          </a:xfrm>
          <a:prstGeom prst="straightConnector1">
            <a:avLst/>
          </a:prstGeom>
          <a:solidFill>
            <a:srgbClr val="3366FF"/>
          </a:solidFill>
          <a:ln w="31750" cap="flat" cmpd="sng" algn="ctr">
            <a:solidFill>
              <a:schemeClr val="tx1"/>
            </a:solidFill>
            <a:prstDash val="solid"/>
            <a:round/>
            <a:headEnd type="none" w="med" len="med"/>
            <a:tailEnd type="triangle" w="lg" len="lg"/>
          </a:ln>
          <a:effectLst/>
        </p:spPr>
      </p:cxnSp>
      <p:sp>
        <p:nvSpPr>
          <p:cNvPr id="106" name="TextBox 26"/>
          <p:cNvSpPr txBox="1">
            <a:spLocks noChangeArrowheads="1"/>
          </p:cNvSpPr>
          <p:nvPr/>
        </p:nvSpPr>
        <p:spPr bwMode="auto">
          <a:xfrm>
            <a:off x="4964247" y="844979"/>
            <a:ext cx="14077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1" dirty="0" smtClean="0">
                <a:solidFill>
                  <a:srgbClr val="000000"/>
                </a:solidFill>
              </a:rPr>
              <a:t>9.3 – 16.8 Pb/s</a:t>
            </a:r>
            <a:endParaRPr lang="en-US" sz="1400" b="1" dirty="0">
              <a:solidFill>
                <a:srgbClr val="000000"/>
              </a:solidFill>
            </a:endParaRPr>
          </a:p>
        </p:txBody>
      </p:sp>
      <p:sp>
        <p:nvSpPr>
          <p:cNvPr id="107" name="TextBox 26"/>
          <p:cNvSpPr txBox="1">
            <a:spLocks noChangeArrowheads="1"/>
          </p:cNvSpPr>
          <p:nvPr/>
        </p:nvSpPr>
        <p:spPr bwMode="auto">
          <a:xfrm>
            <a:off x="4964248" y="2188474"/>
            <a:ext cx="89960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1" dirty="0" smtClean="0">
                <a:solidFill>
                  <a:srgbClr val="000000"/>
                </a:solidFill>
              </a:rPr>
              <a:t>400 Tb/s</a:t>
            </a:r>
            <a:endParaRPr lang="en-US" sz="1400" b="1" dirty="0">
              <a:solidFill>
                <a:srgbClr val="000000"/>
              </a:solidFill>
            </a:endParaRPr>
          </a:p>
        </p:txBody>
      </p:sp>
      <p:sp>
        <p:nvSpPr>
          <p:cNvPr id="108" name="TextBox 26"/>
          <p:cNvSpPr txBox="1">
            <a:spLocks noChangeArrowheads="1"/>
          </p:cNvSpPr>
          <p:nvPr/>
        </p:nvSpPr>
        <p:spPr bwMode="auto">
          <a:xfrm>
            <a:off x="4964248" y="3577602"/>
            <a:ext cx="93006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l" eaLnBrk="1" hangingPunct="1"/>
            <a:r>
              <a:rPr lang="en-US" sz="1400" b="1" dirty="0" smtClean="0">
                <a:solidFill>
                  <a:srgbClr val="000000"/>
                </a:solidFill>
              </a:rPr>
              <a:t>100 Gb/s</a:t>
            </a:r>
            <a:endParaRPr lang="en-US" sz="1400" b="1" dirty="0">
              <a:solidFill>
                <a:srgbClr val="000000"/>
              </a:solidFill>
            </a:endParaRPr>
          </a:p>
        </p:txBody>
      </p:sp>
      <p:cxnSp>
        <p:nvCxnSpPr>
          <p:cNvPr id="110" name="Straight Connector 109"/>
          <p:cNvCxnSpPr/>
          <p:nvPr/>
        </p:nvCxnSpPr>
        <p:spPr bwMode="auto">
          <a:xfrm>
            <a:off x="0" y="4692628"/>
            <a:ext cx="9144000" cy="0"/>
          </a:xfrm>
          <a:prstGeom prst="line">
            <a:avLst/>
          </a:prstGeom>
          <a:solidFill>
            <a:srgbClr val="3366FF"/>
          </a:solidFill>
          <a:ln w="25400" cap="flat" cmpd="sng" algn="ctr">
            <a:solidFill>
              <a:srgbClr val="00B0F0"/>
            </a:solidFill>
            <a:prstDash val="sysDash"/>
            <a:round/>
            <a:headEnd type="none" w="med" len="med"/>
            <a:tailEnd type="none" w="med" len="med"/>
          </a:ln>
          <a:effectLst/>
        </p:spPr>
      </p:cxnSp>
      <p:cxnSp>
        <p:nvCxnSpPr>
          <p:cNvPr id="111" name="Straight Arrow Connector 19"/>
          <p:cNvCxnSpPr>
            <a:cxnSpLocks noChangeShapeType="1"/>
          </p:cNvCxnSpPr>
          <p:nvPr/>
        </p:nvCxnSpPr>
        <p:spPr bwMode="auto">
          <a:xfrm>
            <a:off x="506267" y="4537051"/>
            <a:ext cx="0" cy="36576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sp>
        <p:nvSpPr>
          <p:cNvPr id="112" name="TextBox 21"/>
          <p:cNvSpPr txBox="1">
            <a:spLocks noChangeArrowheads="1"/>
          </p:cNvSpPr>
          <p:nvPr/>
        </p:nvSpPr>
        <p:spPr bwMode="auto">
          <a:xfrm>
            <a:off x="-83347" y="4315577"/>
            <a:ext cx="117923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200" b="1" i="1" dirty="0">
                <a:solidFill>
                  <a:srgbClr val="000000"/>
                </a:solidFill>
              </a:rPr>
              <a:t>f</a:t>
            </a:r>
            <a:r>
              <a:rPr lang="en-US" sz="1200" b="1" i="1" dirty="0" smtClean="0">
                <a:solidFill>
                  <a:srgbClr val="000000"/>
                </a:solidFill>
              </a:rPr>
              <a:t>rom SKA RFI</a:t>
            </a:r>
            <a:endParaRPr lang="en-US" sz="1200" b="1" i="1" dirty="0">
              <a:solidFill>
                <a:srgbClr val="000000"/>
              </a:solidFill>
            </a:endParaRPr>
          </a:p>
        </p:txBody>
      </p:sp>
      <p:sp>
        <p:nvSpPr>
          <p:cNvPr id="113" name="TextBox 21"/>
          <p:cNvSpPr txBox="1">
            <a:spLocks noChangeArrowheads="1"/>
          </p:cNvSpPr>
          <p:nvPr/>
        </p:nvSpPr>
        <p:spPr bwMode="auto">
          <a:xfrm>
            <a:off x="-61110" y="4890048"/>
            <a:ext cx="14993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200" b="1" i="1" u="sng" dirty="0" smtClean="0">
                <a:solidFill>
                  <a:srgbClr val="000000"/>
                </a:solidFill>
              </a:rPr>
              <a:t>Hypothetical</a:t>
            </a:r>
          </a:p>
          <a:p>
            <a:pPr eaLnBrk="1" hangingPunct="1"/>
            <a:r>
              <a:rPr lang="en-US" sz="1200" b="1" i="1" u="sng" dirty="0" smtClean="0">
                <a:solidFill>
                  <a:srgbClr val="000000"/>
                </a:solidFill>
              </a:rPr>
              <a:t>(based on the LHC experience)</a:t>
            </a:r>
            <a:endParaRPr lang="en-US" sz="1200" b="1" i="1" u="sng" dirty="0">
              <a:solidFill>
                <a:srgbClr val="000000"/>
              </a:solidFill>
            </a:endParaRPr>
          </a:p>
        </p:txBody>
      </p:sp>
      <p:grpSp>
        <p:nvGrpSpPr>
          <p:cNvPr id="114" name="Group 113"/>
          <p:cNvGrpSpPr/>
          <p:nvPr/>
        </p:nvGrpSpPr>
        <p:grpSpPr>
          <a:xfrm rot="13813117">
            <a:off x="729185" y="6176630"/>
            <a:ext cx="428117" cy="259360"/>
            <a:chOff x="747144" y="3349304"/>
            <a:chExt cx="428117" cy="259360"/>
          </a:xfrm>
        </p:grpSpPr>
        <p:cxnSp>
          <p:nvCxnSpPr>
            <p:cNvPr id="115" name="Straight Arrow Connector 11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6" name="Straight Arrow Connector 11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7" name="Straight Arrow Connector 11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8" name="Straight Arrow Connector 11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19" name="Straight Arrow Connector 11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20" name="Group 119"/>
          <p:cNvGrpSpPr/>
          <p:nvPr/>
        </p:nvGrpSpPr>
        <p:grpSpPr>
          <a:xfrm rot="13813117">
            <a:off x="1541513" y="6157335"/>
            <a:ext cx="428117" cy="259360"/>
            <a:chOff x="747144" y="3349304"/>
            <a:chExt cx="428117" cy="259360"/>
          </a:xfrm>
        </p:grpSpPr>
        <p:cxnSp>
          <p:nvCxnSpPr>
            <p:cNvPr id="121" name="Straight Arrow Connector 12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2" name="Straight Arrow Connector 12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3" name="Straight Arrow Connector 12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4" name="Straight Arrow Connector 12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5" name="Straight Arrow Connector 12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26" name="Group 125"/>
          <p:cNvGrpSpPr/>
          <p:nvPr/>
        </p:nvGrpSpPr>
        <p:grpSpPr>
          <a:xfrm rot="12238101">
            <a:off x="2502725" y="6133331"/>
            <a:ext cx="428117" cy="259360"/>
            <a:chOff x="747144" y="3349304"/>
            <a:chExt cx="428117" cy="259360"/>
          </a:xfrm>
        </p:grpSpPr>
        <p:cxnSp>
          <p:nvCxnSpPr>
            <p:cNvPr id="127" name="Straight Arrow Connector 12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8" name="Straight Arrow Connector 12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29" name="Straight Arrow Connector 12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0" name="Straight Arrow Connector 12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1" name="Straight Arrow Connector 13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32" name="Group 131"/>
          <p:cNvGrpSpPr/>
          <p:nvPr/>
        </p:nvGrpSpPr>
        <p:grpSpPr>
          <a:xfrm rot="12238101">
            <a:off x="3438251" y="6133331"/>
            <a:ext cx="428117" cy="259360"/>
            <a:chOff x="747144" y="3349304"/>
            <a:chExt cx="428117" cy="259360"/>
          </a:xfrm>
        </p:grpSpPr>
        <p:cxnSp>
          <p:nvCxnSpPr>
            <p:cNvPr id="133" name="Straight Arrow Connector 13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4" name="Straight Arrow Connector 13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5" name="Straight Arrow Connector 13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6" name="Straight Arrow Connector 13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37" name="Straight Arrow Connector 13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38" name="Group 137"/>
          <p:cNvGrpSpPr/>
          <p:nvPr/>
        </p:nvGrpSpPr>
        <p:grpSpPr>
          <a:xfrm rot="11679790">
            <a:off x="4409456" y="6121578"/>
            <a:ext cx="428117" cy="259360"/>
            <a:chOff x="747144" y="3349304"/>
            <a:chExt cx="428117" cy="259360"/>
          </a:xfrm>
        </p:grpSpPr>
        <p:cxnSp>
          <p:nvCxnSpPr>
            <p:cNvPr id="139" name="Straight Arrow Connector 13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0" name="Straight Arrow Connector 13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1" name="Straight Arrow Connector 14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2" name="Straight Arrow Connector 14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3" name="Straight Arrow Connector 14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44" name="Group 143"/>
          <p:cNvGrpSpPr/>
          <p:nvPr/>
        </p:nvGrpSpPr>
        <p:grpSpPr>
          <a:xfrm rot="7786883" flipH="1">
            <a:off x="7193318" y="6157218"/>
            <a:ext cx="428117" cy="259360"/>
            <a:chOff x="747144" y="3349304"/>
            <a:chExt cx="428117" cy="259360"/>
          </a:xfrm>
        </p:grpSpPr>
        <p:cxnSp>
          <p:nvCxnSpPr>
            <p:cNvPr id="145" name="Straight Arrow Connector 14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6" name="Straight Arrow Connector 14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7" name="Straight Arrow Connector 14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8" name="Straight Arrow Connector 14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49" name="Straight Arrow Connector 14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50" name="Group 149"/>
          <p:cNvGrpSpPr/>
          <p:nvPr/>
        </p:nvGrpSpPr>
        <p:grpSpPr>
          <a:xfrm rot="7786883" flipH="1">
            <a:off x="8106492" y="6176512"/>
            <a:ext cx="428117" cy="259360"/>
            <a:chOff x="747144" y="3349304"/>
            <a:chExt cx="428117" cy="259360"/>
          </a:xfrm>
        </p:grpSpPr>
        <p:cxnSp>
          <p:nvCxnSpPr>
            <p:cNvPr id="151" name="Straight Arrow Connector 15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2" name="Straight Arrow Connector 15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3" name="Straight Arrow Connector 15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4" name="Straight Arrow Connector 15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5" name="Straight Arrow Connector 15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56" name="Group 155"/>
          <p:cNvGrpSpPr/>
          <p:nvPr/>
        </p:nvGrpSpPr>
        <p:grpSpPr>
          <a:xfrm rot="9361899" flipH="1">
            <a:off x="6388004" y="6117920"/>
            <a:ext cx="428117" cy="259360"/>
            <a:chOff x="747144" y="3349304"/>
            <a:chExt cx="428117" cy="259360"/>
          </a:xfrm>
        </p:grpSpPr>
        <p:cxnSp>
          <p:nvCxnSpPr>
            <p:cNvPr id="157" name="Straight Arrow Connector 15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8" name="Straight Arrow Connector 15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59" name="Straight Arrow Connector 15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0" name="Straight Arrow Connector 15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1" name="Straight Arrow Connector 16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62" name="Group 161"/>
          <p:cNvGrpSpPr/>
          <p:nvPr/>
        </p:nvGrpSpPr>
        <p:grpSpPr>
          <a:xfrm rot="9361899" flipH="1">
            <a:off x="5371125" y="6127046"/>
            <a:ext cx="428117" cy="259360"/>
            <a:chOff x="747144" y="3349304"/>
            <a:chExt cx="428117" cy="259360"/>
          </a:xfrm>
        </p:grpSpPr>
        <p:cxnSp>
          <p:nvCxnSpPr>
            <p:cNvPr id="163" name="Straight Arrow Connector 16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4" name="Straight Arrow Connector 16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5" name="Straight Arrow Connector 16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6" name="Straight Arrow Connector 16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67" name="Straight Arrow Connector 16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sp>
        <p:nvSpPr>
          <p:cNvPr id="168" name="TextBox 21"/>
          <p:cNvSpPr txBox="1">
            <a:spLocks noChangeArrowheads="1"/>
          </p:cNvSpPr>
          <p:nvPr/>
        </p:nvSpPr>
        <p:spPr bwMode="auto">
          <a:xfrm>
            <a:off x="6599504" y="351032"/>
            <a:ext cx="254449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eaLnBrk="1" hangingPunct="1"/>
            <a:r>
              <a:rPr lang="en-US" sz="1200" b="1" i="1" dirty="0" smtClean="0">
                <a:solidFill>
                  <a:srgbClr val="000000"/>
                </a:solidFill>
              </a:rPr>
              <a:t>These numbers are based on modeling prior to splitting the SKA between S. Africa and Australia)</a:t>
            </a:r>
            <a:endParaRPr lang="en-US" sz="1200" b="1" i="1" dirty="0">
              <a:solidFill>
                <a:srgbClr val="000000"/>
              </a:solidFill>
            </a:endParaRPr>
          </a:p>
        </p:txBody>
      </p:sp>
      <p:sp>
        <p:nvSpPr>
          <p:cNvPr id="169" name="Oval 168"/>
          <p:cNvSpPr/>
          <p:nvPr/>
        </p:nvSpPr>
        <p:spPr bwMode="auto">
          <a:xfrm>
            <a:off x="4132215" y="5651906"/>
            <a:ext cx="971781"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r>
              <a:rPr lang="en-US" sz="1200" dirty="0" smtClean="0">
                <a:solidFill>
                  <a:srgbClr val="000000"/>
                </a:solidFill>
                <a:latin typeface="Arial" pitchFamily="34" charset="0"/>
                <a:cs typeface="Arial" pitchFamily="34" charset="0"/>
              </a:rPr>
              <a:t>Regional</a:t>
            </a:r>
            <a:br>
              <a:rPr lang="en-US" sz="1200" dirty="0" smtClean="0">
                <a:solidFill>
                  <a:srgbClr val="000000"/>
                </a:solidFill>
                <a:latin typeface="Arial" pitchFamily="34" charset="0"/>
                <a:cs typeface="Arial" pitchFamily="34" charset="0"/>
              </a:rPr>
            </a:br>
            <a:r>
              <a:rPr lang="en-US" sz="1200" dirty="0" smtClean="0">
                <a:solidFill>
                  <a:srgbClr val="000000"/>
                </a:solidFill>
                <a:latin typeface="Arial" pitchFamily="34" charset="0"/>
                <a:cs typeface="Arial" pitchFamily="34" charset="0"/>
              </a:rPr>
              <a:t>data center</a:t>
            </a:r>
          </a:p>
        </p:txBody>
      </p:sp>
      <p:sp>
        <p:nvSpPr>
          <p:cNvPr id="170" name="Oval 169"/>
          <p:cNvSpPr/>
          <p:nvPr/>
        </p:nvSpPr>
        <p:spPr bwMode="auto">
          <a:xfrm>
            <a:off x="7052574" y="5682566"/>
            <a:ext cx="971781"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r>
              <a:rPr lang="en-US" sz="1200" dirty="0" smtClean="0">
                <a:solidFill>
                  <a:srgbClr val="000000"/>
                </a:solidFill>
                <a:latin typeface="Arial" pitchFamily="34" charset="0"/>
                <a:cs typeface="Arial" pitchFamily="34" charset="0"/>
              </a:rPr>
              <a:t>Regional</a:t>
            </a:r>
            <a:br>
              <a:rPr lang="en-US" sz="1200" dirty="0" smtClean="0">
                <a:solidFill>
                  <a:srgbClr val="000000"/>
                </a:solidFill>
                <a:latin typeface="Arial" pitchFamily="34" charset="0"/>
                <a:cs typeface="Arial" pitchFamily="34" charset="0"/>
              </a:rPr>
            </a:br>
            <a:r>
              <a:rPr lang="en-US" sz="1200" dirty="0" smtClean="0">
                <a:solidFill>
                  <a:srgbClr val="000000"/>
                </a:solidFill>
                <a:latin typeface="Arial" pitchFamily="34" charset="0"/>
                <a:cs typeface="Arial" pitchFamily="34" charset="0"/>
              </a:rPr>
              <a:t>data center</a:t>
            </a:r>
          </a:p>
        </p:txBody>
      </p:sp>
      <p:cxnSp>
        <p:nvCxnSpPr>
          <p:cNvPr id="101" name="Straight Connector 100"/>
          <p:cNvCxnSpPr/>
          <p:nvPr/>
        </p:nvCxnSpPr>
        <p:spPr>
          <a:xfrm>
            <a:off x="481263" y="300498"/>
            <a:ext cx="8229600"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Slide Number Placeholder 4"/>
          <p:cNvSpPr>
            <a:spLocks noGrp="1"/>
          </p:cNvSpPr>
          <p:nvPr>
            <p:ph type="sldNum" sz="quarter" idx="12"/>
          </p:nvPr>
        </p:nvSpPr>
        <p:spPr/>
        <p:txBody>
          <a:bodyPr/>
          <a:lstStyle/>
          <a:p>
            <a:pPr>
              <a:defRPr/>
            </a:pPr>
            <a:fld id="{0FF935CD-73E4-9B4F-B9BA-14C4A43C8F35}" type="slidenum">
              <a:rPr lang="en-US" smtClean="0"/>
              <a:pPr>
                <a:defRPr/>
              </a:pPr>
              <a:t>13</a:t>
            </a:fld>
            <a:endParaRPr lang="en-US" dirty="0"/>
          </a:p>
        </p:txBody>
      </p:sp>
    </p:spTree>
    <p:extLst>
      <p:ext uri="{BB962C8B-B14F-4D97-AF65-F5344CB8AC3E}">
        <p14:creationId xmlns:p14="http://schemas.microsoft.com/office/powerpoint/2010/main" val="31352629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solidFill>
            <a:srgbClr val="FFFF66"/>
          </a:solidFill>
        </p:spPr>
        <p:txBody>
          <a:bodyPr/>
          <a:lstStyle/>
          <a:p>
            <a:r>
              <a:rPr lang="en-US" dirty="0"/>
              <a:t>Foundations of data-intensive science</a:t>
            </a:r>
          </a:p>
        </p:txBody>
      </p:sp>
      <p:sp>
        <p:nvSpPr>
          <p:cNvPr id="4" name="Content Placeholder 3"/>
          <p:cNvSpPr>
            <a:spLocks noGrp="1"/>
          </p:cNvSpPr>
          <p:nvPr>
            <p:ph idx="1"/>
          </p:nvPr>
        </p:nvSpPr>
        <p:spPr/>
        <p:txBody>
          <a:bodyPr/>
          <a:lstStyle/>
          <a:p>
            <a:r>
              <a:rPr lang="en-US" dirty="0"/>
              <a:t>This talk looks briefly at the nature of the advances in </a:t>
            </a:r>
            <a:r>
              <a:rPr lang="en-US" dirty="0" smtClean="0"/>
              <a:t>technologies, software, and methodologies that have enabled LHC data management and analysis</a:t>
            </a:r>
            <a:endParaRPr lang="en-US" dirty="0"/>
          </a:p>
          <a:p>
            <a:pPr lvl="1">
              <a:buFont typeface="Wingdings" panose="05000000000000000000" pitchFamily="2" charset="2"/>
              <a:buChar char="Ø"/>
            </a:pPr>
            <a:r>
              <a:rPr lang="en-US" dirty="0" smtClean="0"/>
              <a:t>The points 1a and 1b on optical transport and router technology are included in the slides for completeness but </a:t>
            </a:r>
            <a:r>
              <a:rPr lang="en-US" dirty="0"/>
              <a:t>I will not talk about </a:t>
            </a:r>
            <a:r>
              <a:rPr lang="en-US" dirty="0" smtClean="0"/>
              <a:t>them. They were not really driven by the needs of the LHC but they </a:t>
            </a:r>
            <a:r>
              <a:rPr lang="en-US" dirty="0"/>
              <a:t>were </a:t>
            </a:r>
            <a:r>
              <a:rPr lang="en-US" dirty="0" smtClean="0"/>
              <a:t>opportunistically used by the LHC.</a:t>
            </a:r>
          </a:p>
          <a:p>
            <a:pPr lvl="1">
              <a:buFont typeface="Wingdings" panose="05000000000000000000" pitchFamily="2" charset="2"/>
              <a:buChar char="Ø"/>
            </a:pPr>
            <a:r>
              <a:rPr lang="en-US" dirty="0" smtClean="0"/>
              <a:t>Much </a:t>
            </a:r>
            <a:r>
              <a:rPr lang="en-US" dirty="0"/>
              <a:t>of </a:t>
            </a:r>
            <a:r>
              <a:rPr lang="en-US" dirty="0" smtClean="0"/>
              <a:t>the reminder of the </a:t>
            </a:r>
            <a:r>
              <a:rPr lang="en-US" dirty="0"/>
              <a:t>talk is a tour through ESnet’s network performance knowledge base (fasterdata.es.net)</a:t>
            </a:r>
          </a:p>
          <a:p>
            <a:pPr lvl="1"/>
            <a:r>
              <a:rPr lang="en-US" dirty="0" smtClean="0"/>
              <a:t>Also included are</a:t>
            </a:r>
          </a:p>
          <a:p>
            <a:pPr lvl="2"/>
            <a:r>
              <a:rPr lang="en-US" dirty="0" smtClean="0"/>
              <a:t>the </a:t>
            </a:r>
            <a:r>
              <a:rPr lang="en-US" dirty="0"/>
              <a:t>LHC ATLAS data management and analysis approach that generates and relies on very large network data </a:t>
            </a:r>
            <a:r>
              <a:rPr lang="en-US" dirty="0" smtClean="0"/>
              <a:t>utilization</a:t>
            </a:r>
          </a:p>
          <a:p>
            <a:pPr lvl="2"/>
            <a:r>
              <a:rPr lang="en-US" dirty="0"/>
              <a:t>a</a:t>
            </a:r>
            <a:r>
              <a:rPr lang="en-US" dirty="0" smtClean="0"/>
              <a:t>nd an </a:t>
            </a:r>
            <a:r>
              <a:rPr lang="en-US" dirty="0"/>
              <a:t>overview of how R&amp;E network have evolved to accommodate the LHC traffic</a:t>
            </a:r>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14</a:t>
            </a:fld>
            <a:endParaRPr lang="en-US" dirty="0"/>
          </a:p>
        </p:txBody>
      </p:sp>
    </p:spTree>
    <p:extLst>
      <p:ext uri="{BB962C8B-B14F-4D97-AF65-F5344CB8AC3E}">
        <p14:creationId xmlns:p14="http://schemas.microsoft.com/office/powerpoint/2010/main" val="13994947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1) Underlying network issues</a:t>
            </a:r>
            <a:endParaRPr lang="en-US" dirty="0"/>
          </a:p>
        </p:txBody>
      </p:sp>
      <p:sp>
        <p:nvSpPr>
          <p:cNvPr id="3" name="Content Placeholder 2"/>
          <p:cNvSpPr>
            <a:spLocks noGrp="1"/>
          </p:cNvSpPr>
          <p:nvPr>
            <p:ph idx="4294967295"/>
          </p:nvPr>
        </p:nvSpPr>
        <p:spPr>
          <a:xfrm>
            <a:off x="304800" y="541338"/>
            <a:ext cx="8839200" cy="1327150"/>
          </a:xfrm>
        </p:spPr>
        <p:txBody>
          <a:bodyPr/>
          <a:lstStyle/>
          <a:p>
            <a:pPr marL="0" indent="0" algn="ctr">
              <a:buNone/>
            </a:pPr>
            <a:r>
              <a:rPr lang="en-US" sz="2400" b="1" dirty="0" smtClean="0"/>
              <a:t>At the core of our ability to transport the volume of data that</a:t>
            </a:r>
            <a:br>
              <a:rPr lang="en-US" sz="2400" b="1" dirty="0" smtClean="0"/>
            </a:br>
            <a:r>
              <a:rPr lang="en-US" sz="2400" b="1" dirty="0" smtClean="0"/>
              <a:t>we must deal with today, and to accommodate future growth,</a:t>
            </a:r>
            <a:br>
              <a:rPr lang="en-US" sz="2400" b="1" dirty="0" smtClean="0"/>
            </a:br>
            <a:r>
              <a:rPr lang="en-US" sz="2400" b="1" dirty="0" smtClean="0"/>
              <a:t>are advances in optical transport technology and router technology</a:t>
            </a:r>
          </a:p>
          <a:p>
            <a:pPr lvl="2"/>
            <a:endParaRPr lang="en-US" sz="2400" dirty="0"/>
          </a:p>
          <a:p>
            <a:endParaRPr lang="en-US" sz="2400" dirty="0"/>
          </a:p>
        </p:txBody>
      </p:sp>
      <p:sp>
        <p:nvSpPr>
          <p:cNvPr id="9" name="AutoShape 2" descr="imap://wej@imap.es.net:993/fetch%3EUID%3E/ESnet/traffic%3E231?part=1.10&amp;type=image/png&amp;filename=bar_stacked_2000.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nvGrpSpPr>
          <p:cNvPr id="12" name="Group 11"/>
          <p:cNvGrpSpPr/>
          <p:nvPr/>
        </p:nvGrpSpPr>
        <p:grpSpPr>
          <a:xfrm>
            <a:off x="548" y="2786635"/>
            <a:ext cx="609065" cy="3544451"/>
            <a:chOff x="3848669" y="1747072"/>
            <a:chExt cx="638271" cy="1943594"/>
          </a:xfrm>
          <a:solidFill>
            <a:schemeClr val="bg1"/>
          </a:solidFill>
        </p:grpSpPr>
        <p:sp>
          <p:nvSpPr>
            <p:cNvPr id="13" name="Rectangle 12"/>
            <p:cNvSpPr/>
            <p:nvPr/>
          </p:nvSpPr>
          <p:spPr>
            <a:xfrm>
              <a:off x="3848669" y="1747072"/>
              <a:ext cx="638271" cy="1943594"/>
            </a:xfrm>
            <a:prstGeom prst="rect">
              <a:avLst/>
            </a:prstGeom>
            <a:grp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4" name="TextBox 13"/>
            <p:cNvSpPr txBox="1"/>
            <p:nvPr/>
          </p:nvSpPr>
          <p:spPr>
            <a:xfrm>
              <a:off x="4224528" y="3468259"/>
              <a:ext cx="255198" cy="135015"/>
            </a:xfrm>
            <a:prstGeom prst="rect">
              <a:avLst/>
            </a:prstGeom>
            <a:grpFill/>
          </p:spPr>
          <p:txBody>
            <a:bodyPr wrap="none" rtlCol="0">
              <a:spAutoFit/>
            </a:bodyPr>
            <a:lstStyle/>
            <a:p>
              <a:r>
                <a:rPr lang="en-US" sz="1000" b="1" dirty="0" smtClean="0"/>
                <a:t>0</a:t>
              </a:r>
              <a:endParaRPr lang="en-US" sz="1000" b="1" dirty="0"/>
            </a:p>
          </p:txBody>
        </p:sp>
        <p:sp>
          <p:nvSpPr>
            <p:cNvPr id="15" name="TextBox 14"/>
            <p:cNvSpPr txBox="1"/>
            <p:nvPr/>
          </p:nvSpPr>
          <p:spPr>
            <a:xfrm>
              <a:off x="4199637" y="3024907"/>
              <a:ext cx="255198" cy="135015"/>
            </a:xfrm>
            <a:prstGeom prst="rect">
              <a:avLst/>
            </a:prstGeom>
            <a:grpFill/>
          </p:spPr>
          <p:txBody>
            <a:bodyPr wrap="none" rtlCol="0">
              <a:spAutoFit/>
            </a:bodyPr>
            <a:lstStyle/>
            <a:p>
              <a:r>
                <a:rPr lang="en-US" sz="1000" b="1" dirty="0" smtClean="0"/>
                <a:t>5</a:t>
              </a:r>
              <a:endParaRPr lang="en-US" sz="1000" b="1" dirty="0"/>
            </a:p>
          </p:txBody>
        </p:sp>
        <p:sp>
          <p:nvSpPr>
            <p:cNvPr id="16" name="TextBox 15"/>
            <p:cNvSpPr txBox="1"/>
            <p:nvPr/>
          </p:nvSpPr>
          <p:spPr>
            <a:xfrm>
              <a:off x="4152009" y="2515970"/>
              <a:ext cx="314472" cy="135015"/>
            </a:xfrm>
            <a:prstGeom prst="rect">
              <a:avLst/>
            </a:prstGeom>
            <a:grpFill/>
          </p:spPr>
          <p:txBody>
            <a:bodyPr wrap="none" rtlCol="0">
              <a:spAutoFit/>
            </a:bodyPr>
            <a:lstStyle/>
            <a:p>
              <a:r>
                <a:rPr lang="en-US" sz="1000" b="1" dirty="0" smtClean="0"/>
                <a:t>10</a:t>
              </a:r>
              <a:endParaRPr lang="en-US" sz="1000" b="1" dirty="0"/>
            </a:p>
          </p:txBody>
        </p:sp>
        <p:sp>
          <p:nvSpPr>
            <p:cNvPr id="17" name="TextBox 16"/>
            <p:cNvSpPr txBox="1"/>
            <p:nvPr/>
          </p:nvSpPr>
          <p:spPr>
            <a:xfrm>
              <a:off x="4143182" y="2002289"/>
              <a:ext cx="314472" cy="135015"/>
            </a:xfrm>
            <a:prstGeom prst="rect">
              <a:avLst/>
            </a:prstGeom>
            <a:noFill/>
          </p:spPr>
          <p:txBody>
            <a:bodyPr wrap="none" rtlCol="0">
              <a:spAutoFit/>
            </a:bodyPr>
            <a:lstStyle/>
            <a:p>
              <a:r>
                <a:rPr lang="en-US" sz="1000" b="1" dirty="0" smtClean="0"/>
                <a:t>15</a:t>
              </a:r>
              <a:endParaRPr lang="en-US" sz="1000" b="1" dirty="0"/>
            </a:p>
          </p:txBody>
        </p:sp>
        <p:sp>
          <p:nvSpPr>
            <p:cNvPr id="18" name="TextBox 17"/>
            <p:cNvSpPr txBox="1"/>
            <p:nvPr/>
          </p:nvSpPr>
          <p:spPr>
            <a:xfrm rot="16200000">
              <a:off x="3774485" y="2453091"/>
              <a:ext cx="659429" cy="290282"/>
            </a:xfrm>
            <a:prstGeom prst="rect">
              <a:avLst/>
            </a:prstGeom>
            <a:grpFill/>
          </p:spPr>
          <p:txBody>
            <a:bodyPr wrap="none" rtlCol="0">
              <a:spAutoFit/>
            </a:bodyPr>
            <a:lstStyle/>
            <a:p>
              <a:r>
                <a:rPr lang="en-US" sz="1200" b="1" dirty="0" smtClean="0"/>
                <a:t>Petabytes/month</a:t>
              </a:r>
              <a:endParaRPr lang="en-US" sz="1200" b="1" dirty="0"/>
            </a:p>
          </p:txBody>
        </p:sp>
      </p:grpSp>
      <p:cxnSp>
        <p:nvCxnSpPr>
          <p:cNvPr id="19" name="Straight Arrow Connector 18"/>
          <p:cNvCxnSpPr/>
          <p:nvPr/>
        </p:nvCxnSpPr>
        <p:spPr bwMode="auto">
          <a:xfrm>
            <a:off x="591585" y="6382460"/>
            <a:ext cx="5716780" cy="0"/>
          </a:xfrm>
          <a:prstGeom prst="straightConnector1">
            <a:avLst/>
          </a:prstGeom>
          <a:noFill/>
          <a:ln w="19050" cap="flat" cmpd="sng" algn="ctr">
            <a:solidFill>
              <a:schemeClr val="tx1"/>
            </a:solidFill>
            <a:prstDash val="solid"/>
            <a:round/>
            <a:headEnd type="arrow" w="med" len="med"/>
            <a:tailEnd type="arrow"/>
          </a:ln>
          <a:effectLst/>
        </p:spPr>
      </p:cxnSp>
      <p:sp>
        <p:nvSpPr>
          <p:cNvPr id="20" name="TextBox 19"/>
          <p:cNvSpPr txBox="1"/>
          <p:nvPr/>
        </p:nvSpPr>
        <p:spPr>
          <a:xfrm>
            <a:off x="3145369" y="6279589"/>
            <a:ext cx="508152" cy="184666"/>
          </a:xfrm>
          <a:prstGeom prst="rect">
            <a:avLst/>
          </a:prstGeom>
          <a:solidFill>
            <a:schemeClr val="bg1"/>
          </a:solidFill>
        </p:spPr>
        <p:txBody>
          <a:bodyPr wrap="none" lIns="0" tIns="0" rIns="0" bIns="0" rtlCol="0">
            <a:spAutoFit/>
          </a:bodyPr>
          <a:lstStyle/>
          <a:p>
            <a:r>
              <a:rPr lang="en-US" sz="1200" b="1" dirty="0" smtClean="0"/>
              <a:t>13 years</a:t>
            </a:r>
            <a:endParaRPr lang="en-US" sz="1200" b="1" dirty="0"/>
          </a:p>
        </p:txBody>
      </p:sp>
      <p:pic>
        <p:nvPicPr>
          <p:cNvPr id="9218" name="Picture 2" descr="C:\Users\William\AppData\Roaming\PixelMetrics\CaptureWiz\Temp\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693628"/>
            <a:ext cx="9000876" cy="5127108"/>
          </a:xfrm>
          <a:prstGeom prst="rect">
            <a:avLst/>
          </a:prstGeom>
          <a:noFill/>
          <a:extLst>
            <a:ext uri="{909E8E84-426E-40DD-AFC4-6F175D3DCCD1}">
              <a14:hiddenFill xmlns:a14="http://schemas.microsoft.com/office/drawing/2010/main">
                <a:solidFill>
                  <a:srgbClr val="FFFFFF"/>
                </a:solidFill>
              </a14:hiddenFill>
            </a:ext>
          </a:extLst>
        </p:spPr>
      </p:pic>
      <p:sp>
        <p:nvSpPr>
          <p:cNvPr id="21" name="Title 1"/>
          <p:cNvSpPr txBox="1">
            <a:spLocks/>
          </p:cNvSpPr>
          <p:nvPr/>
        </p:nvSpPr>
        <p:spPr>
          <a:xfrm>
            <a:off x="911578" y="2638296"/>
            <a:ext cx="3849015" cy="396239"/>
          </a:xfrm>
          <a:prstGeom prst="rect">
            <a:avLst/>
          </a:prstGeom>
          <a:noFill/>
        </p:spPr>
        <p:txBody>
          <a:bodyPr/>
          <a:lstStyle>
            <a:lvl1pPr algn="ctr" rtl="0" eaLnBrk="0" fontAlgn="base" hangingPunct="0">
              <a:spcBef>
                <a:spcPct val="0"/>
              </a:spcBef>
              <a:spcAft>
                <a:spcPct val="0"/>
              </a:spcAft>
              <a:defRPr sz="2800" b="1">
                <a:solidFill>
                  <a:schemeClr val="tx2"/>
                </a:solidFill>
                <a:latin typeface="+mj-lt"/>
                <a:ea typeface="ＭＳ Ｐゴシック" pitchFamily="-65" charset="-128"/>
                <a:cs typeface="+mj-cs"/>
              </a:defRPr>
            </a:lvl1pPr>
            <a:lvl2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2pPr>
            <a:lvl3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3pPr>
            <a:lvl4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4pPr>
            <a:lvl5pPr algn="ctr" rtl="0" eaLnBrk="0" fontAlgn="base" hangingPunct="0">
              <a:spcBef>
                <a:spcPct val="0"/>
              </a:spcBef>
              <a:spcAft>
                <a:spcPct val="0"/>
              </a:spcAft>
              <a:defRPr sz="2800" b="1">
                <a:solidFill>
                  <a:schemeClr val="tx2"/>
                </a:solidFill>
                <a:latin typeface="Arial" pitchFamily="-65" charset="0"/>
                <a:ea typeface="ＭＳ Ｐゴシック" pitchFamily="-65" charset="-128"/>
              </a:defRPr>
            </a:lvl5pPr>
            <a:lvl6pPr marL="457200" algn="ctr" rtl="0" eaLnBrk="0" fontAlgn="base" hangingPunct="0">
              <a:spcBef>
                <a:spcPct val="0"/>
              </a:spcBef>
              <a:spcAft>
                <a:spcPct val="0"/>
              </a:spcAft>
              <a:defRPr sz="2800" b="1">
                <a:solidFill>
                  <a:schemeClr val="tx2"/>
                </a:solidFill>
                <a:latin typeface="Arial" pitchFamily="-65" charset="0"/>
              </a:defRPr>
            </a:lvl6pPr>
            <a:lvl7pPr marL="914400" algn="ctr" rtl="0" eaLnBrk="0" fontAlgn="base" hangingPunct="0">
              <a:spcBef>
                <a:spcPct val="0"/>
              </a:spcBef>
              <a:spcAft>
                <a:spcPct val="0"/>
              </a:spcAft>
              <a:defRPr sz="2800" b="1">
                <a:solidFill>
                  <a:schemeClr val="tx2"/>
                </a:solidFill>
                <a:latin typeface="Arial" pitchFamily="-65" charset="0"/>
              </a:defRPr>
            </a:lvl7pPr>
            <a:lvl8pPr marL="1371600" algn="ctr" rtl="0" eaLnBrk="0" fontAlgn="base" hangingPunct="0">
              <a:spcBef>
                <a:spcPct val="0"/>
              </a:spcBef>
              <a:spcAft>
                <a:spcPct val="0"/>
              </a:spcAft>
              <a:defRPr sz="2800" b="1">
                <a:solidFill>
                  <a:schemeClr val="tx2"/>
                </a:solidFill>
                <a:latin typeface="Arial" pitchFamily="-65" charset="0"/>
              </a:defRPr>
            </a:lvl8pPr>
            <a:lvl9pPr marL="1828800" algn="ctr" rtl="0" eaLnBrk="0" fontAlgn="base" hangingPunct="0">
              <a:spcBef>
                <a:spcPct val="0"/>
              </a:spcBef>
              <a:spcAft>
                <a:spcPct val="0"/>
              </a:spcAft>
              <a:defRPr sz="2800" b="1">
                <a:solidFill>
                  <a:schemeClr val="tx2"/>
                </a:solidFill>
                <a:latin typeface="Arial" pitchFamily="-65" charset="0"/>
              </a:defRPr>
            </a:lvl9pPr>
          </a:lstStyle>
          <a:p>
            <a:r>
              <a:rPr lang="en-US" sz="2000" kern="0" dirty="0" smtClean="0"/>
              <a:t>We face a continuous growth of data to transport</a:t>
            </a:r>
            <a:endParaRPr lang="en-US" sz="2000" kern="0" dirty="0"/>
          </a:p>
        </p:txBody>
      </p:sp>
      <p:sp>
        <p:nvSpPr>
          <p:cNvPr id="4" name="TextBox 3"/>
          <p:cNvSpPr txBox="1"/>
          <p:nvPr/>
        </p:nvSpPr>
        <p:spPr>
          <a:xfrm>
            <a:off x="6020093" y="3909917"/>
            <a:ext cx="2679589" cy="1477328"/>
          </a:xfrm>
          <a:prstGeom prst="rect">
            <a:avLst/>
          </a:prstGeom>
          <a:noFill/>
        </p:spPr>
        <p:txBody>
          <a:bodyPr wrap="square" rtlCol="0">
            <a:spAutoFit/>
          </a:bodyPr>
          <a:lstStyle/>
          <a:p>
            <a:pPr algn="l"/>
            <a:r>
              <a:rPr lang="en-US" sz="1800" b="1" dirty="0" smtClean="0">
                <a:solidFill>
                  <a:srgbClr val="003300"/>
                </a:solidFill>
              </a:rPr>
              <a:t>ESnet has seen exponential growth in our traffic every year since 1990 (our traffic grows by factor of 10 about once every 47 months)</a:t>
            </a:r>
            <a:endParaRPr lang="en-US" sz="1800" b="1" dirty="0">
              <a:solidFill>
                <a:srgbClr val="003300"/>
              </a:solidFill>
            </a:endParaRPr>
          </a:p>
        </p:txBody>
      </p:sp>
      <p:sp>
        <p:nvSpPr>
          <p:cNvPr id="22" name="Right Triangle 21"/>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0FF935CD-73E4-9B4F-B9BA-14C4A43C8F35}" type="slidenum">
              <a:rPr lang="en-US" smtClean="0"/>
              <a:pPr>
                <a:defRPr/>
              </a:pPr>
              <a:t>15</a:t>
            </a:fld>
            <a:endParaRPr lang="en-US" dirty="0"/>
          </a:p>
        </p:txBody>
      </p:sp>
    </p:spTree>
    <p:extLst>
      <p:ext uri="{BB962C8B-B14F-4D97-AF65-F5344CB8AC3E}">
        <p14:creationId xmlns:p14="http://schemas.microsoft.com/office/powerpoint/2010/main" val="3358495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face a continuous growth of data transport</a:t>
            </a:r>
          </a:p>
        </p:txBody>
      </p:sp>
      <p:sp>
        <p:nvSpPr>
          <p:cNvPr id="3" name="Content Placeholder 2"/>
          <p:cNvSpPr>
            <a:spLocks noGrp="1"/>
          </p:cNvSpPr>
          <p:nvPr>
            <p:ph idx="1"/>
          </p:nvPr>
        </p:nvSpPr>
        <p:spPr/>
        <p:txBody>
          <a:bodyPr/>
          <a:lstStyle/>
          <a:p>
            <a:pPr>
              <a:spcBef>
                <a:spcPts val="1000"/>
              </a:spcBef>
            </a:pPr>
            <a:r>
              <a:rPr lang="en-US" dirty="0"/>
              <a:t>The LHC data volume is </a:t>
            </a:r>
            <a:r>
              <a:rPr lang="en-US" u="sng" dirty="0"/>
              <a:t>predicated to grow 10 fold </a:t>
            </a:r>
            <a:r>
              <a:rPr lang="en-US" dirty="0"/>
              <a:t>over the next 10 years</a:t>
            </a:r>
          </a:p>
          <a:p>
            <a:pPr>
              <a:spcBef>
                <a:spcPts val="1000"/>
              </a:spcBef>
              <a:buFont typeface="Wingdings" pitchFamily="2" charset="2"/>
              <a:buChar char="Ø"/>
            </a:pPr>
            <a:r>
              <a:rPr lang="en-US" u="sng" dirty="0"/>
              <a:t>New generations of instruments</a:t>
            </a:r>
            <a:r>
              <a:rPr lang="en-US" dirty="0"/>
              <a:t> – for example the Square Kilometer Array radio </a:t>
            </a:r>
            <a:r>
              <a:rPr lang="en-US" dirty="0" smtClean="0"/>
              <a:t>telescope and ITER (the international fusion experiment) </a:t>
            </a:r>
            <a:r>
              <a:rPr lang="en-US" dirty="0"/>
              <a:t>– will generate more data than the LHC</a:t>
            </a:r>
          </a:p>
          <a:p>
            <a:pPr>
              <a:spcBef>
                <a:spcPts val="1000"/>
              </a:spcBef>
              <a:buFont typeface="Wingdings" pitchFamily="2" charset="2"/>
              <a:buChar char="Ø"/>
            </a:pPr>
            <a:r>
              <a:rPr lang="en-US" dirty="0"/>
              <a:t>In response, </a:t>
            </a:r>
            <a:r>
              <a:rPr lang="en-US" dirty="0" smtClean="0"/>
              <a:t>ESnet, and </a:t>
            </a:r>
            <a:r>
              <a:rPr lang="en-US" dirty="0"/>
              <a:t>most large R&amp;E </a:t>
            </a:r>
            <a:r>
              <a:rPr lang="en-US" dirty="0" smtClean="0"/>
              <a:t>networks, have built </a:t>
            </a:r>
            <a:r>
              <a:rPr lang="en-US" dirty="0"/>
              <a:t>100 Gb/s (per optical channel) networks</a:t>
            </a:r>
          </a:p>
          <a:p>
            <a:pPr lvl="1">
              <a:spcBef>
                <a:spcPts val="1000"/>
              </a:spcBef>
              <a:buFont typeface="Wingdings" panose="05000000000000000000" pitchFamily="2" charset="2"/>
              <a:buChar char="Ø"/>
            </a:pPr>
            <a:r>
              <a:rPr lang="en-US" dirty="0" smtClean="0"/>
              <a:t>ESnet5 provides </a:t>
            </a:r>
            <a:r>
              <a:rPr lang="en-US" dirty="0"/>
              <a:t>a </a:t>
            </a:r>
            <a:r>
              <a:rPr lang="en-US" dirty="0" smtClean="0"/>
              <a:t>44 </a:t>
            </a:r>
            <a:r>
              <a:rPr lang="en-US" dirty="0"/>
              <a:t>x 100Gb/s (</a:t>
            </a:r>
            <a:r>
              <a:rPr lang="en-US" dirty="0" smtClean="0"/>
              <a:t>4.4 </a:t>
            </a:r>
            <a:r>
              <a:rPr lang="en-US" dirty="0"/>
              <a:t>terabits/sec - </a:t>
            </a:r>
            <a:r>
              <a:rPr lang="en-US" dirty="0" smtClean="0"/>
              <a:t>4400 </a:t>
            </a:r>
            <a:r>
              <a:rPr lang="en-US" dirty="0"/>
              <a:t>gigabits/sec) </a:t>
            </a:r>
            <a:r>
              <a:rPr lang="en-US" dirty="0" smtClean="0"/>
              <a:t>in optical </a:t>
            </a:r>
            <a:r>
              <a:rPr lang="en-US" dirty="0"/>
              <a:t>channels across the entire ESnet national footprint</a:t>
            </a:r>
          </a:p>
          <a:p>
            <a:pPr lvl="1">
              <a:spcBef>
                <a:spcPts val="1000"/>
              </a:spcBef>
            </a:pPr>
            <a:r>
              <a:rPr lang="en-US" dirty="0"/>
              <a:t>Initially, one of these 100 Gb/s channels is configured to replace the current 4 x 10 Gb/s IP </a:t>
            </a:r>
            <a:r>
              <a:rPr lang="en-US" dirty="0" smtClean="0"/>
              <a:t>network</a:t>
            </a:r>
          </a:p>
          <a:p>
            <a:pPr lvl="1">
              <a:spcBef>
                <a:spcPts val="1000"/>
              </a:spcBef>
            </a:pPr>
            <a:r>
              <a:rPr lang="en-US" dirty="0" smtClean="0"/>
              <a:t>This optical </a:t>
            </a:r>
            <a:r>
              <a:rPr lang="en-US" dirty="0" smtClean="0"/>
              <a:t>infrastructure </a:t>
            </a:r>
            <a:r>
              <a:rPr lang="en-US" dirty="0" smtClean="0"/>
              <a:t>is </a:t>
            </a:r>
            <a:r>
              <a:rPr lang="en-US" dirty="0" smtClean="0"/>
              <a:t>sared</a:t>
            </a:r>
            <a:r>
              <a:rPr lang="en-US" dirty="0" smtClean="0"/>
              <a:t> equally with Internet2, which also has 4 waves</a:t>
            </a:r>
          </a:p>
          <a:p>
            <a:pPr>
              <a:spcBef>
                <a:spcPts val="1000"/>
              </a:spcBef>
              <a:buFont typeface="Wingdings" panose="05000000000000000000" pitchFamily="2" charset="2"/>
              <a:buChar char="Ø"/>
            </a:pPr>
            <a:r>
              <a:rPr lang="en-US" dirty="0" smtClean="0"/>
              <a:t>What has made this possible?</a:t>
            </a:r>
            <a:endParaRPr lang="en-US" dirty="0"/>
          </a:p>
          <a:p>
            <a:endParaRPr lang="en-US" dirty="0"/>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16</a:t>
            </a:fld>
            <a:endParaRPr lang="en-US" dirty="0"/>
          </a:p>
        </p:txBody>
      </p:sp>
    </p:spTree>
    <p:extLst>
      <p:ext uri="{BB962C8B-B14F-4D97-AF65-F5344CB8AC3E}">
        <p14:creationId xmlns:p14="http://schemas.microsoft.com/office/powerpoint/2010/main" val="94407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1a) Optical Network Technology</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Modern optical transport systems (DWDM = dense wave division multiplexing) use a collection of technologies called “coherent optical” processing to </a:t>
            </a:r>
            <a:r>
              <a:rPr lang="en-US" u="sng" dirty="0" smtClean="0"/>
              <a:t>achieve more sophisticated optical modulation and therefore higher data density per signal transport unit (symbol) that provides 100Gb/s per wave (optical channel)</a:t>
            </a:r>
            <a:endParaRPr lang="en-US" u="sng" dirty="0"/>
          </a:p>
          <a:p>
            <a:pPr lvl="1">
              <a:spcBef>
                <a:spcPts val="400"/>
              </a:spcBef>
            </a:pPr>
            <a:r>
              <a:rPr lang="en-US" dirty="0" smtClean="0"/>
              <a:t>Optical </a:t>
            </a:r>
            <a:r>
              <a:rPr lang="en-US" dirty="0"/>
              <a:t>transport using dual polarization-quadrature phase shift keying (DP-QPSK) technology with coherent detection </a:t>
            </a:r>
            <a:r>
              <a:rPr lang="en-US" sz="1600" dirty="0"/>
              <a:t>[OIF1]</a:t>
            </a:r>
          </a:p>
          <a:p>
            <a:pPr lvl="2">
              <a:spcBef>
                <a:spcPts val="400"/>
              </a:spcBef>
            </a:pPr>
            <a:r>
              <a:rPr lang="en-US" dirty="0"/>
              <a:t>dual polarization</a:t>
            </a:r>
          </a:p>
          <a:p>
            <a:pPr lvl="3">
              <a:spcBef>
                <a:spcPts val="400"/>
              </a:spcBef>
            </a:pPr>
            <a:r>
              <a:rPr lang="en-US" dirty="0"/>
              <a:t>two independent optical signals, same frequency, orthogonal</a:t>
            </a:r>
          </a:p>
          <a:p>
            <a:pPr lvl="3">
              <a:spcBef>
                <a:spcPts val="400"/>
              </a:spcBef>
            </a:pPr>
            <a:r>
              <a:rPr lang="en-US" dirty="0" smtClean="0"/>
              <a:t>two </a:t>
            </a:r>
            <a:r>
              <a:rPr lang="en-US" dirty="0"/>
              <a:t>polarizations → reduces the symbol rate by </a:t>
            </a:r>
            <a:r>
              <a:rPr lang="en-US" dirty="0" smtClean="0"/>
              <a:t>half</a:t>
            </a:r>
          </a:p>
          <a:p>
            <a:pPr lvl="2">
              <a:spcBef>
                <a:spcPts val="400"/>
              </a:spcBef>
            </a:pPr>
            <a:r>
              <a:rPr lang="en-US" dirty="0" smtClean="0"/>
              <a:t>quadrature phase shift keying </a:t>
            </a:r>
          </a:p>
          <a:p>
            <a:pPr lvl="3">
              <a:spcBef>
                <a:spcPts val="400"/>
              </a:spcBef>
            </a:pPr>
            <a:r>
              <a:rPr lang="en-US" dirty="0" smtClean="0"/>
              <a:t>encode </a:t>
            </a:r>
            <a:r>
              <a:rPr lang="en-US" dirty="0"/>
              <a:t>data by changing the </a:t>
            </a:r>
            <a:r>
              <a:rPr lang="en-US" dirty="0" smtClean="0"/>
              <a:t>signal phase </a:t>
            </a:r>
            <a:r>
              <a:rPr lang="en-US" dirty="0"/>
              <a:t>of the </a:t>
            </a:r>
            <a:r>
              <a:rPr lang="en-US" dirty="0" smtClean="0"/>
              <a:t>relative to the optical </a:t>
            </a:r>
            <a:r>
              <a:rPr lang="en-US" dirty="0"/>
              <a:t>carrier</a:t>
            </a:r>
          </a:p>
          <a:p>
            <a:pPr lvl="3">
              <a:spcBef>
                <a:spcPts val="400"/>
              </a:spcBef>
            </a:pPr>
            <a:r>
              <a:rPr lang="en-US" dirty="0" smtClean="0"/>
              <a:t>further </a:t>
            </a:r>
            <a:r>
              <a:rPr lang="en-US" dirty="0"/>
              <a:t>reduces the symbol rate by </a:t>
            </a:r>
            <a:r>
              <a:rPr lang="en-US" dirty="0" smtClean="0"/>
              <a:t>half (sends </a:t>
            </a:r>
            <a:r>
              <a:rPr lang="en-US" dirty="0"/>
              <a:t>twice as much </a:t>
            </a:r>
            <a:r>
              <a:rPr lang="en-US" dirty="0" smtClean="0"/>
              <a:t>data / symbol)</a:t>
            </a:r>
            <a:endParaRPr lang="en-US" dirty="0"/>
          </a:p>
          <a:p>
            <a:pPr lvl="2">
              <a:spcBef>
                <a:spcPts val="400"/>
              </a:spcBef>
            </a:pPr>
            <a:r>
              <a:rPr lang="en-US" dirty="0"/>
              <a:t>Together, DP and QPSK reduce required rate by a factor of 4</a:t>
            </a:r>
          </a:p>
          <a:p>
            <a:pPr lvl="3">
              <a:spcBef>
                <a:spcPts val="400"/>
              </a:spcBef>
            </a:pPr>
            <a:r>
              <a:rPr lang="en-US" dirty="0"/>
              <a:t>allows 100G payload (plus overhead) to fit into 50GHz of </a:t>
            </a:r>
            <a:r>
              <a:rPr lang="en-US" dirty="0" smtClean="0"/>
              <a:t>spectrum</a:t>
            </a:r>
          </a:p>
          <a:p>
            <a:pPr lvl="2">
              <a:spcBef>
                <a:spcPts val="400"/>
              </a:spcBef>
            </a:pPr>
            <a:r>
              <a:rPr lang="en-US" dirty="0" smtClean="0"/>
              <a:t>Actual transmission rate is about 10% higher to include FEC data</a:t>
            </a:r>
          </a:p>
          <a:p>
            <a:pPr lvl="1">
              <a:spcBef>
                <a:spcPts val="400"/>
              </a:spcBef>
              <a:tabLst>
                <a:tab pos="169863" algn="l"/>
              </a:tabLst>
            </a:pPr>
            <a:endParaRPr lang="en-US" sz="1200" dirty="0" smtClean="0"/>
          </a:p>
          <a:p>
            <a:pPr lvl="1">
              <a:spcBef>
                <a:spcPts val="400"/>
              </a:spcBef>
              <a:tabLst>
                <a:tab pos="169863" algn="l"/>
              </a:tabLst>
            </a:pPr>
            <a:r>
              <a:rPr lang="en-US" sz="1200" dirty="0" smtClean="0"/>
              <a:t>This is a substantial simplification of the optical technology involved – see the TNC 2013 paper and Chris Tracy’s NANOG talk for details [Tracy1] and [Rob1]</a:t>
            </a:r>
            <a:endParaRPr lang="en-US" sz="1200"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17</a:t>
            </a:fld>
            <a:endParaRPr lang="en-US" dirty="0"/>
          </a:p>
        </p:txBody>
      </p:sp>
    </p:spTree>
    <p:extLst>
      <p:ext uri="{BB962C8B-B14F-4D97-AF65-F5344CB8AC3E}">
        <p14:creationId xmlns:p14="http://schemas.microsoft.com/office/powerpoint/2010/main" val="22672585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p:spPr>
        <p:txBody>
          <a:bodyPr/>
          <a:lstStyle/>
          <a:p>
            <a:r>
              <a:rPr lang="en-US" dirty="0"/>
              <a:t>Optical Network Technology</a:t>
            </a:r>
          </a:p>
        </p:txBody>
      </p:sp>
      <p:sp>
        <p:nvSpPr>
          <p:cNvPr id="3" name="Content Placeholder 2"/>
          <p:cNvSpPr>
            <a:spLocks noGrp="1"/>
          </p:cNvSpPr>
          <p:nvPr>
            <p:ph idx="1"/>
          </p:nvPr>
        </p:nvSpPr>
        <p:spPr/>
        <p:txBody>
          <a:bodyPr/>
          <a:lstStyle/>
          <a:p>
            <a:pPr>
              <a:spcBef>
                <a:spcPts val="600"/>
              </a:spcBef>
              <a:buFont typeface="Wingdings" panose="05000000000000000000" pitchFamily="2" charset="2"/>
              <a:buChar char="Ø"/>
            </a:pPr>
            <a:r>
              <a:rPr lang="en-US" sz="2000" dirty="0"/>
              <a:t>ESnet5’s optical network uses </a:t>
            </a:r>
            <a:r>
              <a:rPr lang="en-US" sz="2000" dirty="0" smtClean="0"/>
              <a:t>Ciena’s </a:t>
            </a:r>
            <a:r>
              <a:rPr lang="en-US" sz="2000" dirty="0"/>
              <a:t>6500 Packet-Optical Platform with WaveLogic™ </a:t>
            </a:r>
            <a:r>
              <a:rPr lang="en-US" sz="2000" dirty="0" smtClean="0"/>
              <a:t>coherent optical system to provide 100Gb/s wave</a:t>
            </a:r>
            <a:endParaRPr lang="en-US" sz="2000" dirty="0"/>
          </a:p>
          <a:p>
            <a:pPr lvl="1">
              <a:spcBef>
                <a:spcPts val="400"/>
              </a:spcBef>
            </a:pPr>
            <a:r>
              <a:rPr lang="en-US" sz="1800" dirty="0" smtClean="0"/>
              <a:t>88 waves (optical channels), 100Gb/s each</a:t>
            </a:r>
          </a:p>
          <a:p>
            <a:pPr lvl="2">
              <a:spcBef>
                <a:spcPts val="400"/>
              </a:spcBef>
            </a:pPr>
            <a:r>
              <a:rPr lang="en-US" sz="1600" dirty="0" smtClean="0"/>
              <a:t>wave </a:t>
            </a:r>
            <a:r>
              <a:rPr lang="en-US" sz="1600" dirty="0"/>
              <a:t>capacity shared </a:t>
            </a:r>
            <a:r>
              <a:rPr lang="en-US" sz="1600" dirty="0" smtClean="0"/>
              <a:t>equally with Internet2</a:t>
            </a:r>
          </a:p>
          <a:p>
            <a:pPr lvl="1">
              <a:spcBef>
                <a:spcPts val="400"/>
              </a:spcBef>
            </a:pPr>
            <a:r>
              <a:rPr lang="en-US" sz="1800" dirty="0"/>
              <a:t>~13,000 miles / 21,000 km lit </a:t>
            </a:r>
            <a:r>
              <a:rPr lang="en-US" sz="1800" dirty="0" smtClean="0"/>
              <a:t>fiber</a:t>
            </a:r>
          </a:p>
          <a:p>
            <a:pPr lvl="1">
              <a:spcBef>
                <a:spcPts val="400"/>
              </a:spcBef>
            </a:pPr>
            <a:r>
              <a:rPr lang="en-US" sz="1800" dirty="0" smtClean="0"/>
              <a:t>280 optical amplifier sites</a:t>
            </a:r>
          </a:p>
          <a:p>
            <a:pPr lvl="1">
              <a:spcBef>
                <a:spcPts val="400"/>
              </a:spcBef>
            </a:pPr>
            <a:r>
              <a:rPr lang="en-US" sz="1800" dirty="0"/>
              <a:t>7</a:t>
            </a:r>
            <a:r>
              <a:rPr lang="en-US" sz="1800" dirty="0" smtClean="0"/>
              <a:t>0 </a:t>
            </a:r>
            <a:r>
              <a:rPr lang="en-US" sz="1800" dirty="0"/>
              <a:t>optical add/drop </a:t>
            </a:r>
            <a:r>
              <a:rPr lang="en-US" sz="1800" dirty="0" smtClean="0"/>
              <a:t>sites (where routers can be inserted)</a:t>
            </a:r>
          </a:p>
          <a:p>
            <a:pPr lvl="2">
              <a:spcBef>
                <a:spcPts val="400"/>
              </a:spcBef>
            </a:pPr>
            <a:r>
              <a:rPr lang="en-US" sz="1600" dirty="0"/>
              <a:t>46 100G add/drop transponders</a:t>
            </a:r>
          </a:p>
          <a:p>
            <a:pPr lvl="2">
              <a:spcBef>
                <a:spcPts val="400"/>
              </a:spcBef>
            </a:pPr>
            <a:r>
              <a:rPr lang="en-US" sz="1600" dirty="0"/>
              <a:t>22 100G re-gens across wide-area</a:t>
            </a:r>
          </a:p>
        </p:txBody>
      </p:sp>
      <p:grpSp>
        <p:nvGrpSpPr>
          <p:cNvPr id="4" name="Group 3"/>
          <p:cNvGrpSpPr/>
          <p:nvPr/>
        </p:nvGrpSpPr>
        <p:grpSpPr>
          <a:xfrm>
            <a:off x="726311" y="3280648"/>
            <a:ext cx="7384434" cy="4206668"/>
            <a:chOff x="310388" y="1938190"/>
            <a:chExt cx="8566364" cy="4879975"/>
          </a:xfrm>
        </p:grpSpPr>
        <p:grpSp>
          <p:nvGrpSpPr>
            <p:cNvPr id="5" name="Group 2"/>
            <p:cNvGrpSpPr>
              <a:grpSpLocks/>
            </p:cNvGrpSpPr>
            <p:nvPr/>
          </p:nvGrpSpPr>
          <p:grpSpPr bwMode="auto">
            <a:xfrm>
              <a:off x="762616" y="1938190"/>
              <a:ext cx="7856538" cy="4879975"/>
              <a:chOff x="313" y="745"/>
              <a:chExt cx="5062" cy="3074"/>
            </a:xfrm>
          </p:grpSpPr>
          <p:sp>
            <p:nvSpPr>
              <p:cNvPr id="6" name="Freeform 3"/>
              <p:cNvSpPr>
                <a:spLocks/>
              </p:cNvSpPr>
              <p:nvPr/>
            </p:nvSpPr>
            <p:spPr bwMode="auto">
              <a:xfrm>
                <a:off x="5001" y="745"/>
                <a:ext cx="374" cy="572"/>
              </a:xfrm>
              <a:custGeom>
                <a:avLst/>
                <a:gdLst>
                  <a:gd name="T0" fmla="*/ 87 w 374"/>
                  <a:gd name="T1" fmla="*/ 18 h 572"/>
                  <a:gd name="T2" fmla="*/ 32 w 374"/>
                  <a:gd name="T3" fmla="*/ 123 h 572"/>
                  <a:gd name="T4" fmla="*/ 59 w 374"/>
                  <a:gd name="T5" fmla="*/ 162 h 572"/>
                  <a:gd name="T6" fmla="*/ 32 w 374"/>
                  <a:gd name="T7" fmla="*/ 210 h 572"/>
                  <a:gd name="T8" fmla="*/ 48 w 374"/>
                  <a:gd name="T9" fmla="*/ 226 h 572"/>
                  <a:gd name="T10" fmla="*/ 37 w 374"/>
                  <a:gd name="T11" fmla="*/ 258 h 572"/>
                  <a:gd name="T12" fmla="*/ 37 w 374"/>
                  <a:gd name="T13" fmla="*/ 311 h 572"/>
                  <a:gd name="T14" fmla="*/ 0 w 374"/>
                  <a:gd name="T15" fmla="*/ 331 h 572"/>
                  <a:gd name="T16" fmla="*/ 14 w 374"/>
                  <a:gd name="T17" fmla="*/ 347 h 572"/>
                  <a:gd name="T18" fmla="*/ 92 w 374"/>
                  <a:gd name="T19" fmla="*/ 546 h 572"/>
                  <a:gd name="T20" fmla="*/ 155 w 374"/>
                  <a:gd name="T21" fmla="*/ 571 h 572"/>
                  <a:gd name="T22" fmla="*/ 151 w 374"/>
                  <a:gd name="T23" fmla="*/ 530 h 572"/>
                  <a:gd name="T24" fmla="*/ 181 w 374"/>
                  <a:gd name="T25" fmla="*/ 498 h 572"/>
                  <a:gd name="T26" fmla="*/ 171 w 374"/>
                  <a:gd name="T27" fmla="*/ 464 h 572"/>
                  <a:gd name="T28" fmla="*/ 247 w 374"/>
                  <a:gd name="T29" fmla="*/ 423 h 572"/>
                  <a:gd name="T30" fmla="*/ 250 w 374"/>
                  <a:gd name="T31" fmla="*/ 368 h 572"/>
                  <a:gd name="T32" fmla="*/ 295 w 374"/>
                  <a:gd name="T33" fmla="*/ 365 h 572"/>
                  <a:gd name="T34" fmla="*/ 330 w 374"/>
                  <a:gd name="T35" fmla="*/ 322 h 572"/>
                  <a:gd name="T36" fmla="*/ 373 w 374"/>
                  <a:gd name="T37" fmla="*/ 294 h 572"/>
                  <a:gd name="T38" fmla="*/ 373 w 374"/>
                  <a:gd name="T39" fmla="*/ 258 h 572"/>
                  <a:gd name="T40" fmla="*/ 314 w 374"/>
                  <a:gd name="T41" fmla="*/ 247 h 572"/>
                  <a:gd name="T42" fmla="*/ 304 w 374"/>
                  <a:gd name="T43" fmla="*/ 208 h 572"/>
                  <a:gd name="T44" fmla="*/ 245 w 374"/>
                  <a:gd name="T45" fmla="*/ 203 h 572"/>
                  <a:gd name="T46" fmla="*/ 197 w 374"/>
                  <a:gd name="T47" fmla="*/ 34 h 572"/>
                  <a:gd name="T48" fmla="*/ 176 w 374"/>
                  <a:gd name="T49" fmla="*/ 0 h 572"/>
                  <a:gd name="T50" fmla="*/ 117 w 374"/>
                  <a:gd name="T51" fmla="*/ 14 h 572"/>
                  <a:gd name="T52" fmla="*/ 107 w 374"/>
                  <a:gd name="T53" fmla="*/ 30 h 572"/>
                  <a:gd name="T54" fmla="*/ 87 w 374"/>
                  <a:gd name="T55" fmla="*/ 18 h 5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74"/>
                  <a:gd name="T85" fmla="*/ 0 h 572"/>
                  <a:gd name="T86" fmla="*/ 374 w 374"/>
                  <a:gd name="T87" fmla="*/ 572 h 57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74" h="572">
                    <a:moveTo>
                      <a:pt x="87" y="18"/>
                    </a:moveTo>
                    <a:lnTo>
                      <a:pt x="32" y="123"/>
                    </a:lnTo>
                    <a:lnTo>
                      <a:pt x="59" y="162"/>
                    </a:lnTo>
                    <a:lnTo>
                      <a:pt x="32" y="210"/>
                    </a:lnTo>
                    <a:lnTo>
                      <a:pt x="48" y="226"/>
                    </a:lnTo>
                    <a:lnTo>
                      <a:pt x="37" y="258"/>
                    </a:lnTo>
                    <a:lnTo>
                      <a:pt x="37" y="311"/>
                    </a:lnTo>
                    <a:lnTo>
                      <a:pt x="0" y="331"/>
                    </a:lnTo>
                    <a:lnTo>
                      <a:pt x="14" y="347"/>
                    </a:lnTo>
                    <a:lnTo>
                      <a:pt x="92" y="546"/>
                    </a:lnTo>
                    <a:lnTo>
                      <a:pt x="155" y="571"/>
                    </a:lnTo>
                    <a:lnTo>
                      <a:pt x="151" y="530"/>
                    </a:lnTo>
                    <a:lnTo>
                      <a:pt x="181" y="498"/>
                    </a:lnTo>
                    <a:lnTo>
                      <a:pt x="171" y="464"/>
                    </a:lnTo>
                    <a:lnTo>
                      <a:pt x="247" y="423"/>
                    </a:lnTo>
                    <a:lnTo>
                      <a:pt x="250" y="368"/>
                    </a:lnTo>
                    <a:lnTo>
                      <a:pt x="295" y="365"/>
                    </a:lnTo>
                    <a:lnTo>
                      <a:pt x="330" y="322"/>
                    </a:lnTo>
                    <a:lnTo>
                      <a:pt x="373" y="294"/>
                    </a:lnTo>
                    <a:lnTo>
                      <a:pt x="373" y="258"/>
                    </a:lnTo>
                    <a:lnTo>
                      <a:pt x="314" y="247"/>
                    </a:lnTo>
                    <a:lnTo>
                      <a:pt x="304" y="208"/>
                    </a:lnTo>
                    <a:lnTo>
                      <a:pt x="245" y="203"/>
                    </a:lnTo>
                    <a:lnTo>
                      <a:pt x="197" y="34"/>
                    </a:lnTo>
                    <a:lnTo>
                      <a:pt x="176" y="0"/>
                    </a:lnTo>
                    <a:lnTo>
                      <a:pt x="117" y="14"/>
                    </a:lnTo>
                    <a:lnTo>
                      <a:pt x="107" y="30"/>
                    </a:lnTo>
                    <a:lnTo>
                      <a:pt x="87" y="18"/>
                    </a:lnTo>
                  </a:path>
                </a:pathLst>
              </a:custGeom>
              <a:solidFill>
                <a:srgbClr val="F8F5E9"/>
              </a:solidFill>
              <a:ln w="12700" cap="rnd">
                <a:solidFill>
                  <a:schemeClr val="bg2"/>
                </a:solidFill>
                <a:round/>
                <a:headEnd/>
                <a:tailEnd/>
              </a:ln>
            </p:spPr>
            <p:txBody>
              <a:bodyPr lIns="0" rIns="0"/>
              <a:lstStyle/>
              <a:p>
                <a:endParaRPr lang="en-US" sz="600" dirty="0"/>
              </a:p>
            </p:txBody>
          </p:sp>
          <p:sp>
            <p:nvSpPr>
              <p:cNvPr id="7" name="Freeform 4"/>
              <p:cNvSpPr>
                <a:spLocks/>
              </p:cNvSpPr>
              <p:nvPr/>
            </p:nvSpPr>
            <p:spPr bwMode="auto">
              <a:xfrm>
                <a:off x="4445" y="1872"/>
                <a:ext cx="481" cy="199"/>
              </a:xfrm>
              <a:custGeom>
                <a:avLst/>
                <a:gdLst>
                  <a:gd name="T0" fmla="*/ 0 w 481"/>
                  <a:gd name="T1" fmla="*/ 68 h 199"/>
                  <a:gd name="T2" fmla="*/ 357 w 481"/>
                  <a:gd name="T3" fmla="*/ 0 h 199"/>
                  <a:gd name="T4" fmla="*/ 416 w 481"/>
                  <a:gd name="T5" fmla="*/ 136 h 199"/>
                  <a:gd name="T6" fmla="*/ 478 w 481"/>
                  <a:gd name="T7" fmla="*/ 121 h 199"/>
                  <a:gd name="T8" fmla="*/ 480 w 481"/>
                  <a:gd name="T9" fmla="*/ 189 h 199"/>
                  <a:gd name="T10" fmla="*/ 430 w 481"/>
                  <a:gd name="T11" fmla="*/ 198 h 199"/>
                  <a:gd name="T12" fmla="*/ 386 w 481"/>
                  <a:gd name="T13" fmla="*/ 153 h 199"/>
                  <a:gd name="T14" fmla="*/ 357 w 481"/>
                  <a:gd name="T15" fmla="*/ 100 h 199"/>
                  <a:gd name="T16" fmla="*/ 352 w 481"/>
                  <a:gd name="T17" fmla="*/ 25 h 199"/>
                  <a:gd name="T18" fmla="*/ 331 w 481"/>
                  <a:gd name="T19" fmla="*/ 62 h 199"/>
                  <a:gd name="T20" fmla="*/ 356 w 481"/>
                  <a:gd name="T21" fmla="*/ 175 h 199"/>
                  <a:gd name="T22" fmla="*/ 251 w 481"/>
                  <a:gd name="T23" fmla="*/ 191 h 199"/>
                  <a:gd name="T24" fmla="*/ 247 w 481"/>
                  <a:gd name="T25" fmla="*/ 109 h 199"/>
                  <a:gd name="T26" fmla="*/ 183 w 481"/>
                  <a:gd name="T27" fmla="*/ 73 h 199"/>
                  <a:gd name="T28" fmla="*/ 128 w 481"/>
                  <a:gd name="T29" fmla="*/ 64 h 199"/>
                  <a:gd name="T30" fmla="*/ 14 w 481"/>
                  <a:gd name="T31" fmla="*/ 121 h 199"/>
                  <a:gd name="T32" fmla="*/ 0 w 481"/>
                  <a:gd name="T33" fmla="*/ 68 h 1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1"/>
                  <a:gd name="T52" fmla="*/ 0 h 199"/>
                  <a:gd name="T53" fmla="*/ 481 w 481"/>
                  <a:gd name="T54" fmla="*/ 199 h 1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1" h="199">
                    <a:moveTo>
                      <a:pt x="0" y="68"/>
                    </a:moveTo>
                    <a:lnTo>
                      <a:pt x="357" y="0"/>
                    </a:lnTo>
                    <a:lnTo>
                      <a:pt x="416" y="136"/>
                    </a:lnTo>
                    <a:lnTo>
                      <a:pt x="478" y="121"/>
                    </a:lnTo>
                    <a:lnTo>
                      <a:pt x="480" y="189"/>
                    </a:lnTo>
                    <a:lnTo>
                      <a:pt x="430" y="198"/>
                    </a:lnTo>
                    <a:lnTo>
                      <a:pt x="386" y="153"/>
                    </a:lnTo>
                    <a:lnTo>
                      <a:pt x="357" y="100"/>
                    </a:lnTo>
                    <a:lnTo>
                      <a:pt x="352" y="25"/>
                    </a:lnTo>
                    <a:lnTo>
                      <a:pt x="331" y="62"/>
                    </a:lnTo>
                    <a:lnTo>
                      <a:pt x="356" y="175"/>
                    </a:lnTo>
                    <a:lnTo>
                      <a:pt x="251" y="191"/>
                    </a:lnTo>
                    <a:lnTo>
                      <a:pt x="247" y="109"/>
                    </a:lnTo>
                    <a:lnTo>
                      <a:pt x="183" y="73"/>
                    </a:lnTo>
                    <a:lnTo>
                      <a:pt x="128" y="64"/>
                    </a:lnTo>
                    <a:lnTo>
                      <a:pt x="14" y="121"/>
                    </a:lnTo>
                    <a:lnTo>
                      <a:pt x="0" y="68"/>
                    </a:lnTo>
                  </a:path>
                </a:pathLst>
              </a:custGeom>
              <a:solidFill>
                <a:srgbClr val="F8F5E9"/>
              </a:solidFill>
              <a:ln w="12700" cap="rnd">
                <a:solidFill>
                  <a:schemeClr val="bg2"/>
                </a:solidFill>
                <a:round/>
                <a:headEnd/>
                <a:tailEnd/>
              </a:ln>
            </p:spPr>
            <p:txBody>
              <a:bodyPr lIns="0" rIns="0"/>
              <a:lstStyle/>
              <a:p>
                <a:endParaRPr lang="en-US" sz="600" dirty="0"/>
              </a:p>
            </p:txBody>
          </p:sp>
          <p:sp>
            <p:nvSpPr>
              <p:cNvPr id="8" name="Freeform 5"/>
              <p:cNvSpPr>
                <a:spLocks/>
              </p:cNvSpPr>
              <p:nvPr/>
            </p:nvSpPr>
            <p:spPr bwMode="auto">
              <a:xfrm>
                <a:off x="526" y="788"/>
                <a:ext cx="635" cy="465"/>
              </a:xfrm>
              <a:custGeom>
                <a:avLst/>
                <a:gdLst>
                  <a:gd name="T0" fmla="*/ 160 w 635"/>
                  <a:gd name="T1" fmla="*/ 0 h 465"/>
                  <a:gd name="T2" fmla="*/ 290 w 635"/>
                  <a:gd name="T3" fmla="*/ 36 h 465"/>
                  <a:gd name="T4" fmla="*/ 390 w 635"/>
                  <a:gd name="T5" fmla="*/ 59 h 465"/>
                  <a:gd name="T6" fmla="*/ 438 w 635"/>
                  <a:gd name="T7" fmla="*/ 69 h 465"/>
                  <a:gd name="T8" fmla="*/ 488 w 635"/>
                  <a:gd name="T9" fmla="*/ 76 h 465"/>
                  <a:gd name="T10" fmla="*/ 554 w 635"/>
                  <a:gd name="T11" fmla="*/ 89 h 465"/>
                  <a:gd name="T12" fmla="*/ 634 w 635"/>
                  <a:gd name="T13" fmla="*/ 103 h 465"/>
                  <a:gd name="T14" fmla="*/ 582 w 635"/>
                  <a:gd name="T15" fmla="*/ 464 h 465"/>
                  <a:gd name="T16" fmla="*/ 337 w 635"/>
                  <a:gd name="T17" fmla="*/ 412 h 465"/>
                  <a:gd name="T18" fmla="*/ 303 w 635"/>
                  <a:gd name="T19" fmla="*/ 436 h 465"/>
                  <a:gd name="T20" fmla="*/ 258 w 635"/>
                  <a:gd name="T21" fmla="*/ 400 h 465"/>
                  <a:gd name="T22" fmla="*/ 219 w 635"/>
                  <a:gd name="T23" fmla="*/ 436 h 465"/>
                  <a:gd name="T24" fmla="*/ 183 w 635"/>
                  <a:gd name="T25" fmla="*/ 405 h 465"/>
                  <a:gd name="T26" fmla="*/ 82 w 635"/>
                  <a:gd name="T27" fmla="*/ 400 h 465"/>
                  <a:gd name="T28" fmla="*/ 96 w 635"/>
                  <a:gd name="T29" fmla="*/ 341 h 465"/>
                  <a:gd name="T30" fmla="*/ 23 w 635"/>
                  <a:gd name="T31" fmla="*/ 336 h 465"/>
                  <a:gd name="T32" fmla="*/ 16 w 635"/>
                  <a:gd name="T33" fmla="*/ 302 h 465"/>
                  <a:gd name="T34" fmla="*/ 30 w 635"/>
                  <a:gd name="T35" fmla="*/ 267 h 465"/>
                  <a:gd name="T36" fmla="*/ 12 w 635"/>
                  <a:gd name="T37" fmla="*/ 235 h 465"/>
                  <a:gd name="T38" fmla="*/ 14 w 635"/>
                  <a:gd name="T39" fmla="*/ 144 h 465"/>
                  <a:gd name="T40" fmla="*/ 0 w 635"/>
                  <a:gd name="T41" fmla="*/ 75 h 465"/>
                  <a:gd name="T42" fmla="*/ 9 w 635"/>
                  <a:gd name="T43" fmla="*/ 48 h 465"/>
                  <a:gd name="T44" fmla="*/ 41 w 635"/>
                  <a:gd name="T45" fmla="*/ 59 h 465"/>
                  <a:gd name="T46" fmla="*/ 75 w 635"/>
                  <a:gd name="T47" fmla="*/ 100 h 465"/>
                  <a:gd name="T48" fmla="*/ 137 w 635"/>
                  <a:gd name="T49" fmla="*/ 108 h 465"/>
                  <a:gd name="T50" fmla="*/ 153 w 635"/>
                  <a:gd name="T51" fmla="*/ 142 h 465"/>
                  <a:gd name="T52" fmla="*/ 123 w 635"/>
                  <a:gd name="T53" fmla="*/ 142 h 465"/>
                  <a:gd name="T54" fmla="*/ 119 w 635"/>
                  <a:gd name="T55" fmla="*/ 171 h 465"/>
                  <a:gd name="T56" fmla="*/ 137 w 635"/>
                  <a:gd name="T57" fmla="*/ 174 h 465"/>
                  <a:gd name="T58" fmla="*/ 144 w 635"/>
                  <a:gd name="T59" fmla="*/ 203 h 465"/>
                  <a:gd name="T60" fmla="*/ 107 w 635"/>
                  <a:gd name="T61" fmla="*/ 224 h 465"/>
                  <a:gd name="T62" fmla="*/ 107 w 635"/>
                  <a:gd name="T63" fmla="*/ 244 h 465"/>
                  <a:gd name="T64" fmla="*/ 150 w 635"/>
                  <a:gd name="T65" fmla="*/ 244 h 465"/>
                  <a:gd name="T66" fmla="*/ 160 w 635"/>
                  <a:gd name="T67" fmla="*/ 194 h 465"/>
                  <a:gd name="T68" fmla="*/ 192 w 635"/>
                  <a:gd name="T69" fmla="*/ 164 h 465"/>
                  <a:gd name="T70" fmla="*/ 153 w 635"/>
                  <a:gd name="T71" fmla="*/ 85 h 465"/>
                  <a:gd name="T72" fmla="*/ 178 w 635"/>
                  <a:gd name="T73" fmla="*/ 60 h 465"/>
                  <a:gd name="T74" fmla="*/ 160 w 635"/>
                  <a:gd name="T75" fmla="*/ 0 h 46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35"/>
                  <a:gd name="T115" fmla="*/ 0 h 465"/>
                  <a:gd name="T116" fmla="*/ 635 w 635"/>
                  <a:gd name="T117" fmla="*/ 465 h 46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35" h="465">
                    <a:moveTo>
                      <a:pt x="160" y="0"/>
                    </a:moveTo>
                    <a:lnTo>
                      <a:pt x="290" y="36"/>
                    </a:lnTo>
                    <a:lnTo>
                      <a:pt x="390" y="59"/>
                    </a:lnTo>
                    <a:lnTo>
                      <a:pt x="438" y="69"/>
                    </a:lnTo>
                    <a:lnTo>
                      <a:pt x="488" y="76"/>
                    </a:lnTo>
                    <a:lnTo>
                      <a:pt x="554" y="89"/>
                    </a:lnTo>
                    <a:lnTo>
                      <a:pt x="634" y="103"/>
                    </a:lnTo>
                    <a:lnTo>
                      <a:pt x="582" y="464"/>
                    </a:lnTo>
                    <a:lnTo>
                      <a:pt x="337" y="412"/>
                    </a:lnTo>
                    <a:lnTo>
                      <a:pt x="303" y="436"/>
                    </a:lnTo>
                    <a:lnTo>
                      <a:pt x="258" y="400"/>
                    </a:lnTo>
                    <a:lnTo>
                      <a:pt x="219" y="436"/>
                    </a:lnTo>
                    <a:lnTo>
                      <a:pt x="183" y="405"/>
                    </a:lnTo>
                    <a:lnTo>
                      <a:pt x="82" y="400"/>
                    </a:lnTo>
                    <a:lnTo>
                      <a:pt x="96" y="341"/>
                    </a:lnTo>
                    <a:lnTo>
                      <a:pt x="23" y="336"/>
                    </a:lnTo>
                    <a:lnTo>
                      <a:pt x="16" y="302"/>
                    </a:lnTo>
                    <a:lnTo>
                      <a:pt x="30" y="267"/>
                    </a:lnTo>
                    <a:lnTo>
                      <a:pt x="12" y="235"/>
                    </a:lnTo>
                    <a:lnTo>
                      <a:pt x="14" y="144"/>
                    </a:lnTo>
                    <a:lnTo>
                      <a:pt x="0" y="75"/>
                    </a:lnTo>
                    <a:lnTo>
                      <a:pt x="9" y="48"/>
                    </a:lnTo>
                    <a:lnTo>
                      <a:pt x="41" y="59"/>
                    </a:lnTo>
                    <a:lnTo>
                      <a:pt x="75" y="100"/>
                    </a:lnTo>
                    <a:lnTo>
                      <a:pt x="137" y="108"/>
                    </a:lnTo>
                    <a:lnTo>
                      <a:pt x="153" y="142"/>
                    </a:lnTo>
                    <a:lnTo>
                      <a:pt x="123" y="142"/>
                    </a:lnTo>
                    <a:lnTo>
                      <a:pt x="119" y="171"/>
                    </a:lnTo>
                    <a:lnTo>
                      <a:pt x="137" y="174"/>
                    </a:lnTo>
                    <a:lnTo>
                      <a:pt x="144" y="203"/>
                    </a:lnTo>
                    <a:lnTo>
                      <a:pt x="107" y="224"/>
                    </a:lnTo>
                    <a:lnTo>
                      <a:pt x="107" y="244"/>
                    </a:lnTo>
                    <a:lnTo>
                      <a:pt x="150" y="244"/>
                    </a:lnTo>
                    <a:lnTo>
                      <a:pt x="160" y="194"/>
                    </a:lnTo>
                    <a:lnTo>
                      <a:pt x="192" y="164"/>
                    </a:lnTo>
                    <a:lnTo>
                      <a:pt x="153" y="85"/>
                    </a:lnTo>
                    <a:lnTo>
                      <a:pt x="178" y="60"/>
                    </a:lnTo>
                    <a:lnTo>
                      <a:pt x="160"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9" name="Freeform 6"/>
              <p:cNvSpPr>
                <a:spLocks/>
              </p:cNvSpPr>
              <p:nvPr/>
            </p:nvSpPr>
            <p:spPr bwMode="auto">
              <a:xfrm>
                <a:off x="377" y="1124"/>
                <a:ext cx="790" cy="603"/>
              </a:xfrm>
              <a:custGeom>
                <a:avLst/>
                <a:gdLst>
                  <a:gd name="T0" fmla="*/ 172 w 790"/>
                  <a:gd name="T1" fmla="*/ 0 h 603"/>
                  <a:gd name="T2" fmla="*/ 149 w 790"/>
                  <a:gd name="T3" fmla="*/ 12 h 603"/>
                  <a:gd name="T4" fmla="*/ 135 w 790"/>
                  <a:gd name="T5" fmla="*/ 66 h 603"/>
                  <a:gd name="T6" fmla="*/ 121 w 790"/>
                  <a:gd name="T7" fmla="*/ 110 h 603"/>
                  <a:gd name="T8" fmla="*/ 110 w 790"/>
                  <a:gd name="T9" fmla="*/ 146 h 603"/>
                  <a:gd name="T10" fmla="*/ 96 w 790"/>
                  <a:gd name="T11" fmla="*/ 185 h 603"/>
                  <a:gd name="T12" fmla="*/ 80 w 790"/>
                  <a:gd name="T13" fmla="*/ 224 h 603"/>
                  <a:gd name="T14" fmla="*/ 59 w 790"/>
                  <a:gd name="T15" fmla="*/ 266 h 603"/>
                  <a:gd name="T16" fmla="*/ 30 w 790"/>
                  <a:gd name="T17" fmla="*/ 316 h 603"/>
                  <a:gd name="T18" fmla="*/ 0 w 790"/>
                  <a:gd name="T19" fmla="*/ 364 h 603"/>
                  <a:gd name="T20" fmla="*/ 0 w 790"/>
                  <a:gd name="T21" fmla="*/ 469 h 603"/>
                  <a:gd name="T22" fmla="*/ 442 w 790"/>
                  <a:gd name="T23" fmla="*/ 559 h 603"/>
                  <a:gd name="T24" fmla="*/ 647 w 790"/>
                  <a:gd name="T25" fmla="*/ 602 h 603"/>
                  <a:gd name="T26" fmla="*/ 689 w 790"/>
                  <a:gd name="T27" fmla="*/ 392 h 603"/>
                  <a:gd name="T28" fmla="*/ 716 w 790"/>
                  <a:gd name="T29" fmla="*/ 375 h 603"/>
                  <a:gd name="T30" fmla="*/ 691 w 790"/>
                  <a:gd name="T31" fmla="*/ 329 h 603"/>
                  <a:gd name="T32" fmla="*/ 704 w 790"/>
                  <a:gd name="T33" fmla="*/ 281 h 603"/>
                  <a:gd name="T34" fmla="*/ 789 w 790"/>
                  <a:gd name="T35" fmla="*/ 201 h 603"/>
                  <a:gd name="T36" fmla="*/ 730 w 790"/>
                  <a:gd name="T37" fmla="*/ 128 h 603"/>
                  <a:gd name="T38" fmla="*/ 485 w 790"/>
                  <a:gd name="T39" fmla="*/ 76 h 603"/>
                  <a:gd name="T40" fmla="*/ 451 w 790"/>
                  <a:gd name="T41" fmla="*/ 98 h 603"/>
                  <a:gd name="T42" fmla="*/ 407 w 790"/>
                  <a:gd name="T43" fmla="*/ 62 h 603"/>
                  <a:gd name="T44" fmla="*/ 368 w 790"/>
                  <a:gd name="T45" fmla="*/ 99 h 603"/>
                  <a:gd name="T46" fmla="*/ 331 w 790"/>
                  <a:gd name="T47" fmla="*/ 62 h 603"/>
                  <a:gd name="T48" fmla="*/ 233 w 790"/>
                  <a:gd name="T49" fmla="*/ 64 h 603"/>
                  <a:gd name="T50" fmla="*/ 245 w 790"/>
                  <a:gd name="T51" fmla="*/ 5 h 603"/>
                  <a:gd name="T52" fmla="*/ 172 w 790"/>
                  <a:gd name="T53" fmla="*/ 0 h 6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90"/>
                  <a:gd name="T82" fmla="*/ 0 h 603"/>
                  <a:gd name="T83" fmla="*/ 790 w 790"/>
                  <a:gd name="T84" fmla="*/ 603 h 6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90" h="603">
                    <a:moveTo>
                      <a:pt x="172" y="0"/>
                    </a:moveTo>
                    <a:lnTo>
                      <a:pt x="149" y="12"/>
                    </a:lnTo>
                    <a:lnTo>
                      <a:pt x="135" y="66"/>
                    </a:lnTo>
                    <a:lnTo>
                      <a:pt x="121" y="110"/>
                    </a:lnTo>
                    <a:lnTo>
                      <a:pt x="110" y="146"/>
                    </a:lnTo>
                    <a:lnTo>
                      <a:pt x="96" y="185"/>
                    </a:lnTo>
                    <a:lnTo>
                      <a:pt x="80" y="224"/>
                    </a:lnTo>
                    <a:lnTo>
                      <a:pt x="59" y="266"/>
                    </a:lnTo>
                    <a:lnTo>
                      <a:pt x="30" y="316"/>
                    </a:lnTo>
                    <a:lnTo>
                      <a:pt x="0" y="364"/>
                    </a:lnTo>
                    <a:lnTo>
                      <a:pt x="0" y="469"/>
                    </a:lnTo>
                    <a:lnTo>
                      <a:pt x="442" y="559"/>
                    </a:lnTo>
                    <a:lnTo>
                      <a:pt x="647" y="602"/>
                    </a:lnTo>
                    <a:lnTo>
                      <a:pt x="689" y="392"/>
                    </a:lnTo>
                    <a:lnTo>
                      <a:pt x="716" y="375"/>
                    </a:lnTo>
                    <a:lnTo>
                      <a:pt x="691" y="329"/>
                    </a:lnTo>
                    <a:lnTo>
                      <a:pt x="704" y="281"/>
                    </a:lnTo>
                    <a:lnTo>
                      <a:pt x="789" y="201"/>
                    </a:lnTo>
                    <a:lnTo>
                      <a:pt x="730" y="128"/>
                    </a:lnTo>
                    <a:lnTo>
                      <a:pt x="485" y="76"/>
                    </a:lnTo>
                    <a:lnTo>
                      <a:pt x="451" y="98"/>
                    </a:lnTo>
                    <a:lnTo>
                      <a:pt x="407" y="62"/>
                    </a:lnTo>
                    <a:lnTo>
                      <a:pt x="368" y="99"/>
                    </a:lnTo>
                    <a:lnTo>
                      <a:pt x="331" y="62"/>
                    </a:lnTo>
                    <a:lnTo>
                      <a:pt x="233" y="64"/>
                    </a:lnTo>
                    <a:lnTo>
                      <a:pt x="245" y="5"/>
                    </a:lnTo>
                    <a:lnTo>
                      <a:pt x="172"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0" name="Freeform 7"/>
              <p:cNvSpPr>
                <a:spLocks/>
              </p:cNvSpPr>
              <p:nvPr/>
            </p:nvSpPr>
            <p:spPr bwMode="auto">
              <a:xfrm>
                <a:off x="313" y="1589"/>
                <a:ext cx="833" cy="1286"/>
              </a:xfrm>
              <a:custGeom>
                <a:avLst/>
                <a:gdLst>
                  <a:gd name="T0" fmla="*/ 64 w 833"/>
                  <a:gd name="T1" fmla="*/ 0 h 1286"/>
                  <a:gd name="T2" fmla="*/ 446 w 833"/>
                  <a:gd name="T3" fmla="*/ 76 h 1286"/>
                  <a:gd name="T4" fmla="*/ 363 w 833"/>
                  <a:gd name="T5" fmla="*/ 455 h 1286"/>
                  <a:gd name="T6" fmla="*/ 793 w 833"/>
                  <a:gd name="T7" fmla="*/ 1031 h 1286"/>
                  <a:gd name="T8" fmla="*/ 832 w 833"/>
                  <a:gd name="T9" fmla="*/ 1104 h 1286"/>
                  <a:gd name="T10" fmla="*/ 791 w 833"/>
                  <a:gd name="T11" fmla="*/ 1139 h 1286"/>
                  <a:gd name="T12" fmla="*/ 764 w 833"/>
                  <a:gd name="T13" fmla="*/ 1203 h 1286"/>
                  <a:gd name="T14" fmla="*/ 740 w 833"/>
                  <a:gd name="T15" fmla="*/ 1241 h 1286"/>
                  <a:gd name="T16" fmla="*/ 766 w 833"/>
                  <a:gd name="T17" fmla="*/ 1274 h 1286"/>
                  <a:gd name="T18" fmla="*/ 722 w 833"/>
                  <a:gd name="T19" fmla="*/ 1285 h 1286"/>
                  <a:gd name="T20" fmla="*/ 469 w 833"/>
                  <a:gd name="T21" fmla="*/ 1276 h 1286"/>
                  <a:gd name="T22" fmla="*/ 453 w 833"/>
                  <a:gd name="T23" fmla="*/ 1201 h 1286"/>
                  <a:gd name="T24" fmla="*/ 409 w 833"/>
                  <a:gd name="T25" fmla="*/ 1146 h 1286"/>
                  <a:gd name="T26" fmla="*/ 377 w 833"/>
                  <a:gd name="T27" fmla="*/ 1127 h 1286"/>
                  <a:gd name="T28" fmla="*/ 368 w 833"/>
                  <a:gd name="T29" fmla="*/ 1088 h 1286"/>
                  <a:gd name="T30" fmla="*/ 341 w 833"/>
                  <a:gd name="T31" fmla="*/ 1066 h 1286"/>
                  <a:gd name="T32" fmla="*/ 315 w 833"/>
                  <a:gd name="T33" fmla="*/ 1040 h 1286"/>
                  <a:gd name="T34" fmla="*/ 306 w 833"/>
                  <a:gd name="T35" fmla="*/ 1010 h 1286"/>
                  <a:gd name="T36" fmla="*/ 281 w 833"/>
                  <a:gd name="T37" fmla="*/ 990 h 1286"/>
                  <a:gd name="T38" fmla="*/ 242 w 833"/>
                  <a:gd name="T39" fmla="*/ 1001 h 1286"/>
                  <a:gd name="T40" fmla="*/ 197 w 833"/>
                  <a:gd name="T41" fmla="*/ 985 h 1286"/>
                  <a:gd name="T42" fmla="*/ 197 w 833"/>
                  <a:gd name="T43" fmla="*/ 969 h 1286"/>
                  <a:gd name="T44" fmla="*/ 196 w 833"/>
                  <a:gd name="T45" fmla="*/ 933 h 1286"/>
                  <a:gd name="T46" fmla="*/ 178 w 833"/>
                  <a:gd name="T47" fmla="*/ 894 h 1286"/>
                  <a:gd name="T48" fmla="*/ 176 w 833"/>
                  <a:gd name="T49" fmla="*/ 862 h 1286"/>
                  <a:gd name="T50" fmla="*/ 156 w 833"/>
                  <a:gd name="T51" fmla="*/ 834 h 1286"/>
                  <a:gd name="T52" fmla="*/ 162 w 833"/>
                  <a:gd name="T53" fmla="*/ 807 h 1286"/>
                  <a:gd name="T54" fmla="*/ 107 w 833"/>
                  <a:gd name="T55" fmla="*/ 741 h 1286"/>
                  <a:gd name="T56" fmla="*/ 107 w 833"/>
                  <a:gd name="T57" fmla="*/ 704 h 1286"/>
                  <a:gd name="T58" fmla="*/ 135 w 833"/>
                  <a:gd name="T59" fmla="*/ 690 h 1286"/>
                  <a:gd name="T60" fmla="*/ 135 w 833"/>
                  <a:gd name="T61" fmla="*/ 666 h 1286"/>
                  <a:gd name="T62" fmla="*/ 107 w 833"/>
                  <a:gd name="T63" fmla="*/ 659 h 1286"/>
                  <a:gd name="T64" fmla="*/ 94 w 833"/>
                  <a:gd name="T65" fmla="*/ 624 h 1286"/>
                  <a:gd name="T66" fmla="*/ 80 w 833"/>
                  <a:gd name="T67" fmla="*/ 562 h 1286"/>
                  <a:gd name="T68" fmla="*/ 121 w 833"/>
                  <a:gd name="T69" fmla="*/ 595 h 1286"/>
                  <a:gd name="T70" fmla="*/ 105 w 833"/>
                  <a:gd name="T71" fmla="*/ 551 h 1286"/>
                  <a:gd name="T72" fmla="*/ 135 w 833"/>
                  <a:gd name="T73" fmla="*/ 551 h 1286"/>
                  <a:gd name="T74" fmla="*/ 135 w 833"/>
                  <a:gd name="T75" fmla="*/ 519 h 1286"/>
                  <a:gd name="T76" fmla="*/ 105 w 833"/>
                  <a:gd name="T77" fmla="*/ 498 h 1286"/>
                  <a:gd name="T78" fmla="*/ 91 w 833"/>
                  <a:gd name="T79" fmla="*/ 528 h 1286"/>
                  <a:gd name="T80" fmla="*/ 64 w 833"/>
                  <a:gd name="T81" fmla="*/ 517 h 1286"/>
                  <a:gd name="T82" fmla="*/ 11 w 833"/>
                  <a:gd name="T83" fmla="*/ 373 h 1286"/>
                  <a:gd name="T84" fmla="*/ 25 w 833"/>
                  <a:gd name="T85" fmla="*/ 270 h 1286"/>
                  <a:gd name="T86" fmla="*/ 0 w 833"/>
                  <a:gd name="T87" fmla="*/ 212 h 1286"/>
                  <a:gd name="T88" fmla="*/ 12 w 833"/>
                  <a:gd name="T89" fmla="*/ 167 h 1286"/>
                  <a:gd name="T90" fmla="*/ 39 w 833"/>
                  <a:gd name="T91" fmla="*/ 156 h 1286"/>
                  <a:gd name="T92" fmla="*/ 64 w 833"/>
                  <a:gd name="T93" fmla="*/ 87 h 1286"/>
                  <a:gd name="T94" fmla="*/ 64 w 833"/>
                  <a:gd name="T95" fmla="*/ 0 h 12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33"/>
                  <a:gd name="T145" fmla="*/ 0 h 1286"/>
                  <a:gd name="T146" fmla="*/ 833 w 833"/>
                  <a:gd name="T147" fmla="*/ 1286 h 128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33" h="1286">
                    <a:moveTo>
                      <a:pt x="64" y="0"/>
                    </a:moveTo>
                    <a:lnTo>
                      <a:pt x="446" y="76"/>
                    </a:lnTo>
                    <a:lnTo>
                      <a:pt x="363" y="455"/>
                    </a:lnTo>
                    <a:lnTo>
                      <a:pt x="793" y="1031"/>
                    </a:lnTo>
                    <a:lnTo>
                      <a:pt x="832" y="1104"/>
                    </a:lnTo>
                    <a:lnTo>
                      <a:pt x="791" y="1139"/>
                    </a:lnTo>
                    <a:lnTo>
                      <a:pt x="764" y="1203"/>
                    </a:lnTo>
                    <a:lnTo>
                      <a:pt x="740" y="1241"/>
                    </a:lnTo>
                    <a:lnTo>
                      <a:pt x="766" y="1274"/>
                    </a:lnTo>
                    <a:lnTo>
                      <a:pt x="722" y="1285"/>
                    </a:lnTo>
                    <a:lnTo>
                      <a:pt x="469" y="1276"/>
                    </a:lnTo>
                    <a:lnTo>
                      <a:pt x="453" y="1201"/>
                    </a:lnTo>
                    <a:lnTo>
                      <a:pt x="409" y="1146"/>
                    </a:lnTo>
                    <a:lnTo>
                      <a:pt x="377" y="1127"/>
                    </a:lnTo>
                    <a:lnTo>
                      <a:pt x="368" y="1088"/>
                    </a:lnTo>
                    <a:lnTo>
                      <a:pt x="341" y="1066"/>
                    </a:lnTo>
                    <a:lnTo>
                      <a:pt x="315" y="1040"/>
                    </a:lnTo>
                    <a:lnTo>
                      <a:pt x="306" y="1010"/>
                    </a:lnTo>
                    <a:lnTo>
                      <a:pt x="281" y="990"/>
                    </a:lnTo>
                    <a:lnTo>
                      <a:pt x="242" y="1001"/>
                    </a:lnTo>
                    <a:lnTo>
                      <a:pt x="197" y="985"/>
                    </a:lnTo>
                    <a:lnTo>
                      <a:pt x="197" y="969"/>
                    </a:lnTo>
                    <a:lnTo>
                      <a:pt x="196" y="933"/>
                    </a:lnTo>
                    <a:lnTo>
                      <a:pt x="178" y="894"/>
                    </a:lnTo>
                    <a:lnTo>
                      <a:pt x="176" y="862"/>
                    </a:lnTo>
                    <a:lnTo>
                      <a:pt x="156" y="834"/>
                    </a:lnTo>
                    <a:lnTo>
                      <a:pt x="162" y="807"/>
                    </a:lnTo>
                    <a:lnTo>
                      <a:pt x="107" y="741"/>
                    </a:lnTo>
                    <a:lnTo>
                      <a:pt x="107" y="704"/>
                    </a:lnTo>
                    <a:lnTo>
                      <a:pt x="135" y="690"/>
                    </a:lnTo>
                    <a:lnTo>
                      <a:pt x="135" y="666"/>
                    </a:lnTo>
                    <a:lnTo>
                      <a:pt x="107" y="659"/>
                    </a:lnTo>
                    <a:lnTo>
                      <a:pt x="94" y="624"/>
                    </a:lnTo>
                    <a:lnTo>
                      <a:pt x="80" y="562"/>
                    </a:lnTo>
                    <a:lnTo>
                      <a:pt x="121" y="595"/>
                    </a:lnTo>
                    <a:lnTo>
                      <a:pt x="105" y="551"/>
                    </a:lnTo>
                    <a:lnTo>
                      <a:pt x="135" y="551"/>
                    </a:lnTo>
                    <a:lnTo>
                      <a:pt x="135" y="519"/>
                    </a:lnTo>
                    <a:lnTo>
                      <a:pt x="105" y="498"/>
                    </a:lnTo>
                    <a:lnTo>
                      <a:pt x="91" y="528"/>
                    </a:lnTo>
                    <a:lnTo>
                      <a:pt x="64" y="517"/>
                    </a:lnTo>
                    <a:lnTo>
                      <a:pt x="11" y="373"/>
                    </a:lnTo>
                    <a:lnTo>
                      <a:pt x="25" y="270"/>
                    </a:lnTo>
                    <a:lnTo>
                      <a:pt x="0" y="212"/>
                    </a:lnTo>
                    <a:lnTo>
                      <a:pt x="12" y="167"/>
                    </a:lnTo>
                    <a:lnTo>
                      <a:pt x="39" y="156"/>
                    </a:lnTo>
                    <a:lnTo>
                      <a:pt x="64" y="87"/>
                    </a:lnTo>
                    <a:lnTo>
                      <a:pt x="64"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1" name="Freeform 8"/>
              <p:cNvSpPr>
                <a:spLocks/>
              </p:cNvSpPr>
              <p:nvPr/>
            </p:nvSpPr>
            <p:spPr bwMode="auto">
              <a:xfrm>
                <a:off x="676" y="1669"/>
                <a:ext cx="629" cy="952"/>
              </a:xfrm>
              <a:custGeom>
                <a:avLst/>
                <a:gdLst>
                  <a:gd name="T0" fmla="*/ 80 w 629"/>
                  <a:gd name="T1" fmla="*/ 0 h 952"/>
                  <a:gd name="T2" fmla="*/ 0 w 629"/>
                  <a:gd name="T3" fmla="*/ 377 h 952"/>
                  <a:gd name="T4" fmla="*/ 428 w 629"/>
                  <a:gd name="T5" fmla="*/ 951 h 952"/>
                  <a:gd name="T6" fmla="*/ 454 w 629"/>
                  <a:gd name="T7" fmla="*/ 926 h 952"/>
                  <a:gd name="T8" fmla="*/ 452 w 629"/>
                  <a:gd name="T9" fmla="*/ 812 h 952"/>
                  <a:gd name="T10" fmla="*/ 506 w 629"/>
                  <a:gd name="T11" fmla="*/ 821 h 952"/>
                  <a:gd name="T12" fmla="*/ 561 w 629"/>
                  <a:gd name="T13" fmla="*/ 473 h 952"/>
                  <a:gd name="T14" fmla="*/ 598 w 629"/>
                  <a:gd name="T15" fmla="*/ 236 h 952"/>
                  <a:gd name="T16" fmla="*/ 608 w 629"/>
                  <a:gd name="T17" fmla="*/ 165 h 952"/>
                  <a:gd name="T18" fmla="*/ 628 w 629"/>
                  <a:gd name="T19" fmla="*/ 101 h 952"/>
                  <a:gd name="T20" fmla="*/ 346 w 629"/>
                  <a:gd name="T21" fmla="*/ 57 h 952"/>
                  <a:gd name="T22" fmla="*/ 80 w 629"/>
                  <a:gd name="T23" fmla="*/ 0 h 9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9"/>
                  <a:gd name="T37" fmla="*/ 0 h 952"/>
                  <a:gd name="T38" fmla="*/ 629 w 629"/>
                  <a:gd name="T39" fmla="*/ 952 h 9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9" h="952">
                    <a:moveTo>
                      <a:pt x="80" y="0"/>
                    </a:moveTo>
                    <a:lnTo>
                      <a:pt x="0" y="377"/>
                    </a:lnTo>
                    <a:lnTo>
                      <a:pt x="428" y="951"/>
                    </a:lnTo>
                    <a:lnTo>
                      <a:pt x="454" y="926"/>
                    </a:lnTo>
                    <a:lnTo>
                      <a:pt x="452" y="812"/>
                    </a:lnTo>
                    <a:lnTo>
                      <a:pt x="506" y="821"/>
                    </a:lnTo>
                    <a:lnTo>
                      <a:pt x="561" y="473"/>
                    </a:lnTo>
                    <a:lnTo>
                      <a:pt x="598" y="236"/>
                    </a:lnTo>
                    <a:lnTo>
                      <a:pt x="608" y="165"/>
                    </a:lnTo>
                    <a:lnTo>
                      <a:pt x="628" y="101"/>
                    </a:lnTo>
                    <a:lnTo>
                      <a:pt x="346" y="57"/>
                    </a:lnTo>
                    <a:lnTo>
                      <a:pt x="80"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2" name="Freeform 9"/>
              <p:cNvSpPr>
                <a:spLocks/>
              </p:cNvSpPr>
              <p:nvPr/>
            </p:nvSpPr>
            <p:spPr bwMode="auto">
              <a:xfrm>
                <a:off x="1023" y="890"/>
                <a:ext cx="566" cy="918"/>
              </a:xfrm>
              <a:custGeom>
                <a:avLst/>
                <a:gdLst>
                  <a:gd name="T0" fmla="*/ 136 w 566"/>
                  <a:gd name="T1" fmla="*/ 0 h 918"/>
                  <a:gd name="T2" fmla="*/ 85 w 566"/>
                  <a:gd name="T3" fmla="*/ 358 h 918"/>
                  <a:gd name="T4" fmla="*/ 138 w 566"/>
                  <a:gd name="T5" fmla="*/ 435 h 918"/>
                  <a:gd name="T6" fmla="*/ 55 w 566"/>
                  <a:gd name="T7" fmla="*/ 514 h 918"/>
                  <a:gd name="T8" fmla="*/ 44 w 566"/>
                  <a:gd name="T9" fmla="*/ 569 h 918"/>
                  <a:gd name="T10" fmla="*/ 67 w 566"/>
                  <a:gd name="T11" fmla="*/ 608 h 918"/>
                  <a:gd name="T12" fmla="*/ 44 w 566"/>
                  <a:gd name="T13" fmla="*/ 628 h 918"/>
                  <a:gd name="T14" fmla="*/ 0 w 566"/>
                  <a:gd name="T15" fmla="*/ 835 h 918"/>
                  <a:gd name="T16" fmla="*/ 269 w 566"/>
                  <a:gd name="T17" fmla="*/ 883 h 918"/>
                  <a:gd name="T18" fmla="*/ 524 w 566"/>
                  <a:gd name="T19" fmla="*/ 917 h 918"/>
                  <a:gd name="T20" fmla="*/ 551 w 566"/>
                  <a:gd name="T21" fmla="*/ 727 h 918"/>
                  <a:gd name="T22" fmla="*/ 565 w 566"/>
                  <a:gd name="T23" fmla="*/ 623 h 918"/>
                  <a:gd name="T24" fmla="*/ 540 w 566"/>
                  <a:gd name="T25" fmla="*/ 585 h 918"/>
                  <a:gd name="T26" fmla="*/ 482 w 566"/>
                  <a:gd name="T27" fmla="*/ 596 h 918"/>
                  <a:gd name="T28" fmla="*/ 406 w 566"/>
                  <a:gd name="T29" fmla="*/ 605 h 918"/>
                  <a:gd name="T30" fmla="*/ 391 w 566"/>
                  <a:gd name="T31" fmla="*/ 520 h 918"/>
                  <a:gd name="T32" fmla="*/ 299 w 566"/>
                  <a:gd name="T33" fmla="*/ 451 h 918"/>
                  <a:gd name="T34" fmla="*/ 312 w 566"/>
                  <a:gd name="T35" fmla="*/ 406 h 918"/>
                  <a:gd name="T36" fmla="*/ 321 w 566"/>
                  <a:gd name="T37" fmla="*/ 328 h 918"/>
                  <a:gd name="T38" fmla="*/ 202 w 566"/>
                  <a:gd name="T39" fmla="*/ 160 h 918"/>
                  <a:gd name="T40" fmla="*/ 218 w 566"/>
                  <a:gd name="T41" fmla="*/ 11 h 918"/>
                  <a:gd name="T42" fmla="*/ 136 w 566"/>
                  <a:gd name="T43" fmla="*/ 0 h 91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6"/>
                  <a:gd name="T67" fmla="*/ 0 h 918"/>
                  <a:gd name="T68" fmla="*/ 566 w 566"/>
                  <a:gd name="T69" fmla="*/ 918 h 91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6" h="918">
                    <a:moveTo>
                      <a:pt x="136" y="0"/>
                    </a:moveTo>
                    <a:lnTo>
                      <a:pt x="85" y="358"/>
                    </a:lnTo>
                    <a:lnTo>
                      <a:pt x="138" y="435"/>
                    </a:lnTo>
                    <a:lnTo>
                      <a:pt x="55" y="514"/>
                    </a:lnTo>
                    <a:lnTo>
                      <a:pt x="44" y="569"/>
                    </a:lnTo>
                    <a:lnTo>
                      <a:pt x="67" y="608"/>
                    </a:lnTo>
                    <a:lnTo>
                      <a:pt x="44" y="628"/>
                    </a:lnTo>
                    <a:lnTo>
                      <a:pt x="0" y="835"/>
                    </a:lnTo>
                    <a:lnTo>
                      <a:pt x="269" y="883"/>
                    </a:lnTo>
                    <a:lnTo>
                      <a:pt x="524" y="917"/>
                    </a:lnTo>
                    <a:lnTo>
                      <a:pt x="551" y="727"/>
                    </a:lnTo>
                    <a:lnTo>
                      <a:pt x="565" y="623"/>
                    </a:lnTo>
                    <a:lnTo>
                      <a:pt x="540" y="585"/>
                    </a:lnTo>
                    <a:lnTo>
                      <a:pt x="482" y="596"/>
                    </a:lnTo>
                    <a:lnTo>
                      <a:pt x="406" y="605"/>
                    </a:lnTo>
                    <a:lnTo>
                      <a:pt x="391" y="520"/>
                    </a:lnTo>
                    <a:lnTo>
                      <a:pt x="299" y="451"/>
                    </a:lnTo>
                    <a:lnTo>
                      <a:pt x="312" y="406"/>
                    </a:lnTo>
                    <a:lnTo>
                      <a:pt x="321" y="328"/>
                    </a:lnTo>
                    <a:lnTo>
                      <a:pt x="202" y="160"/>
                    </a:lnTo>
                    <a:lnTo>
                      <a:pt x="218" y="11"/>
                    </a:lnTo>
                    <a:lnTo>
                      <a:pt x="136"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3" name="Freeform 10"/>
              <p:cNvSpPr>
                <a:spLocks/>
              </p:cNvSpPr>
              <p:nvPr/>
            </p:nvSpPr>
            <p:spPr bwMode="auto">
              <a:xfrm>
                <a:off x="1198" y="1772"/>
                <a:ext cx="526" cy="680"/>
              </a:xfrm>
              <a:custGeom>
                <a:avLst/>
                <a:gdLst>
                  <a:gd name="T0" fmla="*/ 98 w 526"/>
                  <a:gd name="T1" fmla="*/ 0 h 680"/>
                  <a:gd name="T2" fmla="*/ 355 w 526"/>
                  <a:gd name="T3" fmla="*/ 36 h 680"/>
                  <a:gd name="T4" fmla="*/ 337 w 526"/>
                  <a:gd name="T5" fmla="*/ 165 h 680"/>
                  <a:gd name="T6" fmla="*/ 525 w 526"/>
                  <a:gd name="T7" fmla="*/ 183 h 680"/>
                  <a:gd name="T8" fmla="*/ 474 w 526"/>
                  <a:gd name="T9" fmla="*/ 679 h 680"/>
                  <a:gd name="T10" fmla="*/ 0 w 526"/>
                  <a:gd name="T11" fmla="*/ 627 h 680"/>
                  <a:gd name="T12" fmla="*/ 48 w 526"/>
                  <a:gd name="T13" fmla="*/ 311 h 680"/>
                  <a:gd name="T14" fmla="*/ 98 w 526"/>
                  <a:gd name="T15" fmla="*/ 0 h 680"/>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80"/>
                  <a:gd name="T26" fmla="*/ 526 w 526"/>
                  <a:gd name="T27" fmla="*/ 680 h 6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80">
                    <a:moveTo>
                      <a:pt x="98" y="0"/>
                    </a:moveTo>
                    <a:lnTo>
                      <a:pt x="355" y="36"/>
                    </a:lnTo>
                    <a:lnTo>
                      <a:pt x="337" y="165"/>
                    </a:lnTo>
                    <a:lnTo>
                      <a:pt x="525" y="183"/>
                    </a:lnTo>
                    <a:lnTo>
                      <a:pt x="474" y="679"/>
                    </a:lnTo>
                    <a:lnTo>
                      <a:pt x="0" y="627"/>
                    </a:lnTo>
                    <a:lnTo>
                      <a:pt x="48" y="311"/>
                    </a:lnTo>
                    <a:lnTo>
                      <a:pt x="98"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4" name="Freeform 11"/>
              <p:cNvSpPr>
                <a:spLocks/>
              </p:cNvSpPr>
              <p:nvPr/>
            </p:nvSpPr>
            <p:spPr bwMode="auto">
              <a:xfrm>
                <a:off x="1222" y="898"/>
                <a:ext cx="986" cy="616"/>
              </a:xfrm>
              <a:custGeom>
                <a:avLst/>
                <a:gdLst>
                  <a:gd name="T0" fmla="*/ 16 w 986"/>
                  <a:gd name="T1" fmla="*/ 0 h 616"/>
                  <a:gd name="T2" fmla="*/ 209 w 986"/>
                  <a:gd name="T3" fmla="*/ 25 h 616"/>
                  <a:gd name="T4" fmla="*/ 327 w 986"/>
                  <a:gd name="T5" fmla="*/ 41 h 616"/>
                  <a:gd name="T6" fmla="*/ 481 w 986"/>
                  <a:gd name="T7" fmla="*/ 57 h 616"/>
                  <a:gd name="T8" fmla="*/ 623 w 986"/>
                  <a:gd name="T9" fmla="*/ 71 h 616"/>
                  <a:gd name="T10" fmla="*/ 870 w 986"/>
                  <a:gd name="T11" fmla="*/ 89 h 616"/>
                  <a:gd name="T12" fmla="*/ 985 w 986"/>
                  <a:gd name="T13" fmla="*/ 98 h 616"/>
                  <a:gd name="T14" fmla="*/ 981 w 986"/>
                  <a:gd name="T15" fmla="*/ 599 h 616"/>
                  <a:gd name="T16" fmla="*/ 378 w 986"/>
                  <a:gd name="T17" fmla="*/ 547 h 616"/>
                  <a:gd name="T18" fmla="*/ 366 w 986"/>
                  <a:gd name="T19" fmla="*/ 615 h 616"/>
                  <a:gd name="T20" fmla="*/ 343 w 986"/>
                  <a:gd name="T21" fmla="*/ 583 h 616"/>
                  <a:gd name="T22" fmla="*/ 288 w 986"/>
                  <a:gd name="T23" fmla="*/ 588 h 616"/>
                  <a:gd name="T24" fmla="*/ 208 w 986"/>
                  <a:gd name="T25" fmla="*/ 601 h 616"/>
                  <a:gd name="T26" fmla="*/ 193 w 986"/>
                  <a:gd name="T27" fmla="*/ 514 h 616"/>
                  <a:gd name="T28" fmla="*/ 99 w 986"/>
                  <a:gd name="T29" fmla="*/ 444 h 616"/>
                  <a:gd name="T30" fmla="*/ 114 w 986"/>
                  <a:gd name="T31" fmla="*/ 379 h 616"/>
                  <a:gd name="T32" fmla="*/ 122 w 986"/>
                  <a:gd name="T33" fmla="*/ 325 h 616"/>
                  <a:gd name="T34" fmla="*/ 0 w 986"/>
                  <a:gd name="T35" fmla="*/ 153 h 616"/>
                  <a:gd name="T36" fmla="*/ 16 w 986"/>
                  <a:gd name="T37" fmla="*/ 0 h 6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86"/>
                  <a:gd name="T58" fmla="*/ 0 h 616"/>
                  <a:gd name="T59" fmla="*/ 986 w 986"/>
                  <a:gd name="T60" fmla="*/ 616 h 6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86" h="616">
                    <a:moveTo>
                      <a:pt x="16" y="0"/>
                    </a:moveTo>
                    <a:lnTo>
                      <a:pt x="209" y="25"/>
                    </a:lnTo>
                    <a:lnTo>
                      <a:pt x="327" y="41"/>
                    </a:lnTo>
                    <a:lnTo>
                      <a:pt x="481" y="57"/>
                    </a:lnTo>
                    <a:lnTo>
                      <a:pt x="623" y="71"/>
                    </a:lnTo>
                    <a:lnTo>
                      <a:pt x="870" y="89"/>
                    </a:lnTo>
                    <a:lnTo>
                      <a:pt x="985" y="98"/>
                    </a:lnTo>
                    <a:lnTo>
                      <a:pt x="981" y="599"/>
                    </a:lnTo>
                    <a:lnTo>
                      <a:pt x="378" y="547"/>
                    </a:lnTo>
                    <a:lnTo>
                      <a:pt x="366" y="615"/>
                    </a:lnTo>
                    <a:lnTo>
                      <a:pt x="343" y="583"/>
                    </a:lnTo>
                    <a:lnTo>
                      <a:pt x="288" y="588"/>
                    </a:lnTo>
                    <a:lnTo>
                      <a:pt x="208" y="601"/>
                    </a:lnTo>
                    <a:lnTo>
                      <a:pt x="193" y="514"/>
                    </a:lnTo>
                    <a:lnTo>
                      <a:pt x="99" y="444"/>
                    </a:lnTo>
                    <a:lnTo>
                      <a:pt x="114" y="379"/>
                    </a:lnTo>
                    <a:lnTo>
                      <a:pt x="122" y="325"/>
                    </a:lnTo>
                    <a:lnTo>
                      <a:pt x="0" y="153"/>
                    </a:lnTo>
                    <a:lnTo>
                      <a:pt x="16"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5" name="Freeform 12"/>
              <p:cNvSpPr>
                <a:spLocks/>
              </p:cNvSpPr>
              <p:nvPr/>
            </p:nvSpPr>
            <p:spPr bwMode="auto">
              <a:xfrm>
                <a:off x="1529" y="1441"/>
                <a:ext cx="676" cy="552"/>
              </a:xfrm>
              <a:custGeom>
                <a:avLst/>
                <a:gdLst>
                  <a:gd name="T0" fmla="*/ 66 w 676"/>
                  <a:gd name="T1" fmla="*/ 0 h 552"/>
                  <a:gd name="T2" fmla="*/ 41 w 676"/>
                  <a:gd name="T3" fmla="*/ 206 h 552"/>
                  <a:gd name="T4" fmla="*/ 0 w 676"/>
                  <a:gd name="T5" fmla="*/ 500 h 552"/>
                  <a:gd name="T6" fmla="*/ 195 w 676"/>
                  <a:gd name="T7" fmla="*/ 516 h 552"/>
                  <a:gd name="T8" fmla="*/ 652 w 676"/>
                  <a:gd name="T9" fmla="*/ 551 h 552"/>
                  <a:gd name="T10" fmla="*/ 675 w 676"/>
                  <a:gd name="T11" fmla="*/ 57 h 552"/>
                  <a:gd name="T12" fmla="*/ 66 w 676"/>
                  <a:gd name="T13" fmla="*/ 0 h 552"/>
                  <a:gd name="T14" fmla="*/ 0 60000 65536"/>
                  <a:gd name="T15" fmla="*/ 0 60000 65536"/>
                  <a:gd name="T16" fmla="*/ 0 60000 65536"/>
                  <a:gd name="T17" fmla="*/ 0 60000 65536"/>
                  <a:gd name="T18" fmla="*/ 0 60000 65536"/>
                  <a:gd name="T19" fmla="*/ 0 60000 65536"/>
                  <a:gd name="T20" fmla="*/ 0 60000 65536"/>
                  <a:gd name="T21" fmla="*/ 0 w 676"/>
                  <a:gd name="T22" fmla="*/ 0 h 552"/>
                  <a:gd name="T23" fmla="*/ 676 w 676"/>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6" h="552">
                    <a:moveTo>
                      <a:pt x="66" y="0"/>
                    </a:moveTo>
                    <a:lnTo>
                      <a:pt x="41" y="206"/>
                    </a:lnTo>
                    <a:lnTo>
                      <a:pt x="0" y="500"/>
                    </a:lnTo>
                    <a:lnTo>
                      <a:pt x="195" y="516"/>
                    </a:lnTo>
                    <a:lnTo>
                      <a:pt x="652" y="551"/>
                    </a:lnTo>
                    <a:lnTo>
                      <a:pt x="675" y="57"/>
                    </a:lnTo>
                    <a:lnTo>
                      <a:pt x="66"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6" name="Freeform 13"/>
              <p:cNvSpPr>
                <a:spLocks/>
              </p:cNvSpPr>
              <p:nvPr/>
            </p:nvSpPr>
            <p:spPr bwMode="auto">
              <a:xfrm>
                <a:off x="1666" y="1956"/>
                <a:ext cx="705" cy="524"/>
              </a:xfrm>
              <a:custGeom>
                <a:avLst/>
                <a:gdLst>
                  <a:gd name="T0" fmla="*/ 59 w 705"/>
                  <a:gd name="T1" fmla="*/ 0 h 524"/>
                  <a:gd name="T2" fmla="*/ 23 w 705"/>
                  <a:gd name="T3" fmla="*/ 314 h 524"/>
                  <a:gd name="T4" fmla="*/ 0 w 705"/>
                  <a:gd name="T5" fmla="*/ 495 h 524"/>
                  <a:gd name="T6" fmla="*/ 352 w 705"/>
                  <a:gd name="T7" fmla="*/ 512 h 524"/>
                  <a:gd name="T8" fmla="*/ 688 w 705"/>
                  <a:gd name="T9" fmla="*/ 523 h 524"/>
                  <a:gd name="T10" fmla="*/ 699 w 705"/>
                  <a:gd name="T11" fmla="*/ 278 h 524"/>
                  <a:gd name="T12" fmla="*/ 704 w 705"/>
                  <a:gd name="T13" fmla="*/ 39 h 524"/>
                  <a:gd name="T14" fmla="*/ 512 w 705"/>
                  <a:gd name="T15" fmla="*/ 35 h 524"/>
                  <a:gd name="T16" fmla="*/ 59 w 705"/>
                  <a:gd name="T17" fmla="*/ 0 h 5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5"/>
                  <a:gd name="T28" fmla="*/ 0 h 524"/>
                  <a:gd name="T29" fmla="*/ 705 w 705"/>
                  <a:gd name="T30" fmla="*/ 524 h 5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5" h="524">
                    <a:moveTo>
                      <a:pt x="59" y="0"/>
                    </a:moveTo>
                    <a:lnTo>
                      <a:pt x="23" y="314"/>
                    </a:lnTo>
                    <a:lnTo>
                      <a:pt x="0" y="495"/>
                    </a:lnTo>
                    <a:lnTo>
                      <a:pt x="352" y="512"/>
                    </a:lnTo>
                    <a:lnTo>
                      <a:pt x="688" y="523"/>
                    </a:lnTo>
                    <a:lnTo>
                      <a:pt x="699" y="278"/>
                    </a:lnTo>
                    <a:lnTo>
                      <a:pt x="704" y="39"/>
                    </a:lnTo>
                    <a:lnTo>
                      <a:pt x="512" y="35"/>
                    </a:lnTo>
                    <a:lnTo>
                      <a:pt x="59"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7" name="Freeform 14"/>
              <p:cNvSpPr>
                <a:spLocks/>
              </p:cNvSpPr>
              <p:nvPr/>
            </p:nvSpPr>
            <p:spPr bwMode="auto">
              <a:xfrm>
                <a:off x="1033" y="2397"/>
                <a:ext cx="640" cy="708"/>
              </a:xfrm>
              <a:custGeom>
                <a:avLst/>
                <a:gdLst>
                  <a:gd name="T0" fmla="*/ 162 w 640"/>
                  <a:gd name="T1" fmla="*/ 0 h 708"/>
                  <a:gd name="T2" fmla="*/ 150 w 640"/>
                  <a:gd name="T3" fmla="*/ 92 h 708"/>
                  <a:gd name="T4" fmla="*/ 94 w 640"/>
                  <a:gd name="T5" fmla="*/ 82 h 708"/>
                  <a:gd name="T6" fmla="*/ 98 w 640"/>
                  <a:gd name="T7" fmla="*/ 200 h 708"/>
                  <a:gd name="T8" fmla="*/ 71 w 640"/>
                  <a:gd name="T9" fmla="*/ 223 h 708"/>
                  <a:gd name="T10" fmla="*/ 110 w 640"/>
                  <a:gd name="T11" fmla="*/ 296 h 708"/>
                  <a:gd name="T12" fmla="*/ 71 w 640"/>
                  <a:gd name="T13" fmla="*/ 328 h 708"/>
                  <a:gd name="T14" fmla="*/ 50 w 640"/>
                  <a:gd name="T15" fmla="*/ 381 h 708"/>
                  <a:gd name="T16" fmla="*/ 20 w 640"/>
                  <a:gd name="T17" fmla="*/ 432 h 708"/>
                  <a:gd name="T18" fmla="*/ 41 w 640"/>
                  <a:gd name="T19" fmla="*/ 462 h 708"/>
                  <a:gd name="T20" fmla="*/ 4 w 640"/>
                  <a:gd name="T21" fmla="*/ 475 h 708"/>
                  <a:gd name="T22" fmla="*/ 0 w 640"/>
                  <a:gd name="T23" fmla="*/ 523 h 708"/>
                  <a:gd name="T24" fmla="*/ 360 w 640"/>
                  <a:gd name="T25" fmla="*/ 703 h 708"/>
                  <a:gd name="T26" fmla="*/ 562 w 640"/>
                  <a:gd name="T27" fmla="*/ 707 h 708"/>
                  <a:gd name="T28" fmla="*/ 639 w 640"/>
                  <a:gd name="T29" fmla="*/ 55 h 708"/>
                  <a:gd name="T30" fmla="*/ 162 w 640"/>
                  <a:gd name="T31" fmla="*/ 0 h 7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0"/>
                  <a:gd name="T49" fmla="*/ 0 h 708"/>
                  <a:gd name="T50" fmla="*/ 640 w 640"/>
                  <a:gd name="T51" fmla="*/ 708 h 7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0" h="708">
                    <a:moveTo>
                      <a:pt x="162" y="0"/>
                    </a:moveTo>
                    <a:lnTo>
                      <a:pt x="150" y="92"/>
                    </a:lnTo>
                    <a:lnTo>
                      <a:pt x="94" y="82"/>
                    </a:lnTo>
                    <a:lnTo>
                      <a:pt x="98" y="200"/>
                    </a:lnTo>
                    <a:lnTo>
                      <a:pt x="71" y="223"/>
                    </a:lnTo>
                    <a:lnTo>
                      <a:pt x="110" y="296"/>
                    </a:lnTo>
                    <a:lnTo>
                      <a:pt x="71" y="328"/>
                    </a:lnTo>
                    <a:lnTo>
                      <a:pt x="50" y="381"/>
                    </a:lnTo>
                    <a:lnTo>
                      <a:pt x="20" y="432"/>
                    </a:lnTo>
                    <a:lnTo>
                      <a:pt x="41" y="462"/>
                    </a:lnTo>
                    <a:lnTo>
                      <a:pt x="4" y="475"/>
                    </a:lnTo>
                    <a:lnTo>
                      <a:pt x="0" y="523"/>
                    </a:lnTo>
                    <a:lnTo>
                      <a:pt x="360" y="703"/>
                    </a:lnTo>
                    <a:lnTo>
                      <a:pt x="562" y="707"/>
                    </a:lnTo>
                    <a:lnTo>
                      <a:pt x="639" y="55"/>
                    </a:lnTo>
                    <a:lnTo>
                      <a:pt x="162"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8" name="Freeform 15"/>
              <p:cNvSpPr>
                <a:spLocks/>
              </p:cNvSpPr>
              <p:nvPr/>
            </p:nvSpPr>
            <p:spPr bwMode="auto">
              <a:xfrm>
                <a:off x="1588" y="2446"/>
                <a:ext cx="679" cy="673"/>
              </a:xfrm>
              <a:custGeom>
                <a:avLst/>
                <a:gdLst>
                  <a:gd name="T0" fmla="*/ 82 w 679"/>
                  <a:gd name="T1" fmla="*/ 0 h 673"/>
                  <a:gd name="T2" fmla="*/ 678 w 679"/>
                  <a:gd name="T3" fmla="*/ 27 h 673"/>
                  <a:gd name="T4" fmla="*/ 650 w 679"/>
                  <a:gd name="T5" fmla="*/ 620 h 673"/>
                  <a:gd name="T6" fmla="*/ 456 w 679"/>
                  <a:gd name="T7" fmla="*/ 610 h 673"/>
                  <a:gd name="T8" fmla="*/ 274 w 679"/>
                  <a:gd name="T9" fmla="*/ 604 h 673"/>
                  <a:gd name="T10" fmla="*/ 274 w 679"/>
                  <a:gd name="T11" fmla="*/ 628 h 673"/>
                  <a:gd name="T12" fmla="*/ 123 w 679"/>
                  <a:gd name="T13" fmla="*/ 628 h 673"/>
                  <a:gd name="T14" fmla="*/ 114 w 679"/>
                  <a:gd name="T15" fmla="*/ 672 h 673"/>
                  <a:gd name="T16" fmla="*/ 0 w 679"/>
                  <a:gd name="T17" fmla="*/ 658 h 673"/>
                  <a:gd name="T18" fmla="*/ 64 w 679"/>
                  <a:gd name="T19" fmla="*/ 155 h 673"/>
                  <a:gd name="T20" fmla="*/ 82 w 679"/>
                  <a:gd name="T21" fmla="*/ 0 h 6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79"/>
                  <a:gd name="T34" fmla="*/ 0 h 673"/>
                  <a:gd name="T35" fmla="*/ 679 w 679"/>
                  <a:gd name="T36" fmla="*/ 673 h 6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79" h="673">
                    <a:moveTo>
                      <a:pt x="82" y="0"/>
                    </a:moveTo>
                    <a:lnTo>
                      <a:pt x="678" y="27"/>
                    </a:lnTo>
                    <a:lnTo>
                      <a:pt x="650" y="620"/>
                    </a:lnTo>
                    <a:lnTo>
                      <a:pt x="456" y="610"/>
                    </a:lnTo>
                    <a:lnTo>
                      <a:pt x="274" y="604"/>
                    </a:lnTo>
                    <a:lnTo>
                      <a:pt x="274" y="628"/>
                    </a:lnTo>
                    <a:lnTo>
                      <a:pt x="123" y="628"/>
                    </a:lnTo>
                    <a:lnTo>
                      <a:pt x="114" y="672"/>
                    </a:lnTo>
                    <a:lnTo>
                      <a:pt x="0" y="658"/>
                    </a:lnTo>
                    <a:lnTo>
                      <a:pt x="64" y="155"/>
                    </a:lnTo>
                    <a:lnTo>
                      <a:pt x="82"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19" name="Freeform 16"/>
              <p:cNvSpPr>
                <a:spLocks/>
              </p:cNvSpPr>
              <p:nvPr/>
            </p:nvSpPr>
            <p:spPr bwMode="auto">
              <a:xfrm>
                <a:off x="1859" y="2545"/>
                <a:ext cx="1374" cy="1274"/>
              </a:xfrm>
              <a:custGeom>
                <a:avLst/>
                <a:gdLst>
                  <a:gd name="T0" fmla="*/ 398 w 1374"/>
                  <a:gd name="T1" fmla="*/ 0 h 1274"/>
                  <a:gd name="T2" fmla="*/ 702 w 1374"/>
                  <a:gd name="T3" fmla="*/ 11 h 1274"/>
                  <a:gd name="T4" fmla="*/ 702 w 1374"/>
                  <a:gd name="T5" fmla="*/ 242 h 1274"/>
                  <a:gd name="T6" fmla="*/ 856 w 1374"/>
                  <a:gd name="T7" fmla="*/ 306 h 1274"/>
                  <a:gd name="T8" fmla="*/ 899 w 1374"/>
                  <a:gd name="T9" fmla="*/ 284 h 1274"/>
                  <a:gd name="T10" fmla="*/ 1000 w 1374"/>
                  <a:gd name="T11" fmla="*/ 334 h 1274"/>
                  <a:gd name="T12" fmla="*/ 1060 w 1374"/>
                  <a:gd name="T13" fmla="*/ 331 h 1274"/>
                  <a:gd name="T14" fmla="*/ 1178 w 1374"/>
                  <a:gd name="T15" fmla="*/ 281 h 1274"/>
                  <a:gd name="T16" fmla="*/ 1245 w 1374"/>
                  <a:gd name="T17" fmla="*/ 329 h 1274"/>
                  <a:gd name="T18" fmla="*/ 1304 w 1374"/>
                  <a:gd name="T19" fmla="*/ 341 h 1274"/>
                  <a:gd name="T20" fmla="*/ 1304 w 1374"/>
                  <a:gd name="T21" fmla="*/ 530 h 1274"/>
                  <a:gd name="T22" fmla="*/ 1373 w 1374"/>
                  <a:gd name="T23" fmla="*/ 647 h 1274"/>
                  <a:gd name="T24" fmla="*/ 1357 w 1374"/>
                  <a:gd name="T25" fmla="*/ 807 h 1274"/>
                  <a:gd name="T26" fmla="*/ 1282 w 1374"/>
                  <a:gd name="T27" fmla="*/ 871 h 1274"/>
                  <a:gd name="T28" fmla="*/ 1266 w 1374"/>
                  <a:gd name="T29" fmla="*/ 813 h 1274"/>
                  <a:gd name="T30" fmla="*/ 1245 w 1374"/>
                  <a:gd name="T31" fmla="*/ 839 h 1274"/>
                  <a:gd name="T32" fmla="*/ 1261 w 1374"/>
                  <a:gd name="T33" fmla="*/ 877 h 1274"/>
                  <a:gd name="T34" fmla="*/ 1128 w 1374"/>
                  <a:gd name="T35" fmla="*/ 973 h 1274"/>
                  <a:gd name="T36" fmla="*/ 1096 w 1374"/>
                  <a:gd name="T37" fmla="*/ 978 h 1274"/>
                  <a:gd name="T38" fmla="*/ 1027 w 1374"/>
                  <a:gd name="T39" fmla="*/ 1026 h 1274"/>
                  <a:gd name="T40" fmla="*/ 1027 w 1374"/>
                  <a:gd name="T41" fmla="*/ 1053 h 1274"/>
                  <a:gd name="T42" fmla="*/ 1005 w 1374"/>
                  <a:gd name="T43" fmla="*/ 1058 h 1274"/>
                  <a:gd name="T44" fmla="*/ 1021 w 1374"/>
                  <a:gd name="T45" fmla="*/ 1090 h 1274"/>
                  <a:gd name="T46" fmla="*/ 984 w 1374"/>
                  <a:gd name="T47" fmla="*/ 1138 h 1274"/>
                  <a:gd name="T48" fmla="*/ 1005 w 1374"/>
                  <a:gd name="T49" fmla="*/ 1207 h 1274"/>
                  <a:gd name="T50" fmla="*/ 1027 w 1374"/>
                  <a:gd name="T51" fmla="*/ 1230 h 1274"/>
                  <a:gd name="T52" fmla="*/ 1021 w 1374"/>
                  <a:gd name="T53" fmla="*/ 1273 h 1274"/>
                  <a:gd name="T54" fmla="*/ 968 w 1374"/>
                  <a:gd name="T55" fmla="*/ 1273 h 1274"/>
                  <a:gd name="T56" fmla="*/ 920 w 1374"/>
                  <a:gd name="T57" fmla="*/ 1252 h 1274"/>
                  <a:gd name="T58" fmla="*/ 888 w 1374"/>
                  <a:gd name="T59" fmla="*/ 1257 h 1274"/>
                  <a:gd name="T60" fmla="*/ 782 w 1374"/>
                  <a:gd name="T61" fmla="*/ 1218 h 1274"/>
                  <a:gd name="T62" fmla="*/ 734 w 1374"/>
                  <a:gd name="T63" fmla="*/ 1074 h 1274"/>
                  <a:gd name="T64" fmla="*/ 659 w 1374"/>
                  <a:gd name="T65" fmla="*/ 1005 h 1274"/>
                  <a:gd name="T66" fmla="*/ 593 w 1374"/>
                  <a:gd name="T67" fmla="*/ 877 h 1274"/>
                  <a:gd name="T68" fmla="*/ 563 w 1374"/>
                  <a:gd name="T69" fmla="*/ 864 h 1274"/>
                  <a:gd name="T70" fmla="*/ 528 w 1374"/>
                  <a:gd name="T71" fmla="*/ 832 h 1274"/>
                  <a:gd name="T72" fmla="*/ 494 w 1374"/>
                  <a:gd name="T73" fmla="*/ 832 h 1274"/>
                  <a:gd name="T74" fmla="*/ 442 w 1374"/>
                  <a:gd name="T75" fmla="*/ 821 h 1274"/>
                  <a:gd name="T76" fmla="*/ 403 w 1374"/>
                  <a:gd name="T77" fmla="*/ 832 h 1274"/>
                  <a:gd name="T78" fmla="*/ 377 w 1374"/>
                  <a:gd name="T79" fmla="*/ 896 h 1274"/>
                  <a:gd name="T80" fmla="*/ 336 w 1374"/>
                  <a:gd name="T81" fmla="*/ 907 h 1274"/>
                  <a:gd name="T82" fmla="*/ 249 w 1374"/>
                  <a:gd name="T83" fmla="*/ 857 h 1274"/>
                  <a:gd name="T84" fmla="*/ 197 w 1374"/>
                  <a:gd name="T85" fmla="*/ 797 h 1274"/>
                  <a:gd name="T86" fmla="*/ 188 w 1374"/>
                  <a:gd name="T87" fmla="*/ 724 h 1274"/>
                  <a:gd name="T88" fmla="*/ 151 w 1374"/>
                  <a:gd name="T89" fmla="*/ 674 h 1274"/>
                  <a:gd name="T90" fmla="*/ 64 w 1374"/>
                  <a:gd name="T91" fmla="*/ 604 h 1274"/>
                  <a:gd name="T92" fmla="*/ 0 w 1374"/>
                  <a:gd name="T93" fmla="*/ 532 h 1274"/>
                  <a:gd name="T94" fmla="*/ 0 w 1374"/>
                  <a:gd name="T95" fmla="*/ 501 h 1274"/>
                  <a:gd name="T96" fmla="*/ 208 w 1374"/>
                  <a:gd name="T97" fmla="*/ 503 h 1274"/>
                  <a:gd name="T98" fmla="*/ 377 w 1374"/>
                  <a:gd name="T99" fmla="*/ 517 h 1274"/>
                  <a:gd name="T100" fmla="*/ 398 w 1374"/>
                  <a:gd name="T101" fmla="*/ 0 h 12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74"/>
                  <a:gd name="T154" fmla="*/ 0 h 1274"/>
                  <a:gd name="T155" fmla="*/ 1374 w 1374"/>
                  <a:gd name="T156" fmla="*/ 1274 h 12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74" h="1274">
                    <a:moveTo>
                      <a:pt x="398" y="0"/>
                    </a:moveTo>
                    <a:lnTo>
                      <a:pt x="702" y="11"/>
                    </a:lnTo>
                    <a:lnTo>
                      <a:pt x="702" y="242"/>
                    </a:lnTo>
                    <a:lnTo>
                      <a:pt x="856" y="306"/>
                    </a:lnTo>
                    <a:lnTo>
                      <a:pt x="899" y="284"/>
                    </a:lnTo>
                    <a:lnTo>
                      <a:pt x="1000" y="334"/>
                    </a:lnTo>
                    <a:lnTo>
                      <a:pt x="1060" y="331"/>
                    </a:lnTo>
                    <a:lnTo>
                      <a:pt x="1178" y="281"/>
                    </a:lnTo>
                    <a:lnTo>
                      <a:pt x="1245" y="329"/>
                    </a:lnTo>
                    <a:lnTo>
                      <a:pt x="1304" y="341"/>
                    </a:lnTo>
                    <a:lnTo>
                      <a:pt x="1304" y="530"/>
                    </a:lnTo>
                    <a:lnTo>
                      <a:pt x="1373" y="647"/>
                    </a:lnTo>
                    <a:lnTo>
                      <a:pt x="1357" y="807"/>
                    </a:lnTo>
                    <a:lnTo>
                      <a:pt x="1282" y="871"/>
                    </a:lnTo>
                    <a:lnTo>
                      <a:pt x="1266" y="813"/>
                    </a:lnTo>
                    <a:lnTo>
                      <a:pt x="1245" y="839"/>
                    </a:lnTo>
                    <a:lnTo>
                      <a:pt x="1261" y="877"/>
                    </a:lnTo>
                    <a:lnTo>
                      <a:pt x="1128" y="973"/>
                    </a:lnTo>
                    <a:lnTo>
                      <a:pt x="1096" y="978"/>
                    </a:lnTo>
                    <a:lnTo>
                      <a:pt x="1027" y="1026"/>
                    </a:lnTo>
                    <a:lnTo>
                      <a:pt x="1027" y="1053"/>
                    </a:lnTo>
                    <a:lnTo>
                      <a:pt x="1005" y="1058"/>
                    </a:lnTo>
                    <a:lnTo>
                      <a:pt x="1021" y="1090"/>
                    </a:lnTo>
                    <a:lnTo>
                      <a:pt x="984" y="1138"/>
                    </a:lnTo>
                    <a:lnTo>
                      <a:pt x="1005" y="1207"/>
                    </a:lnTo>
                    <a:lnTo>
                      <a:pt x="1027" y="1230"/>
                    </a:lnTo>
                    <a:lnTo>
                      <a:pt x="1021" y="1273"/>
                    </a:lnTo>
                    <a:lnTo>
                      <a:pt x="968" y="1273"/>
                    </a:lnTo>
                    <a:lnTo>
                      <a:pt x="920" y="1252"/>
                    </a:lnTo>
                    <a:lnTo>
                      <a:pt x="888" y="1257"/>
                    </a:lnTo>
                    <a:lnTo>
                      <a:pt x="782" y="1218"/>
                    </a:lnTo>
                    <a:lnTo>
                      <a:pt x="734" y="1074"/>
                    </a:lnTo>
                    <a:lnTo>
                      <a:pt x="659" y="1005"/>
                    </a:lnTo>
                    <a:lnTo>
                      <a:pt x="593" y="877"/>
                    </a:lnTo>
                    <a:lnTo>
                      <a:pt x="563" y="864"/>
                    </a:lnTo>
                    <a:lnTo>
                      <a:pt x="528" y="832"/>
                    </a:lnTo>
                    <a:lnTo>
                      <a:pt x="494" y="832"/>
                    </a:lnTo>
                    <a:lnTo>
                      <a:pt x="442" y="821"/>
                    </a:lnTo>
                    <a:lnTo>
                      <a:pt x="403" y="832"/>
                    </a:lnTo>
                    <a:lnTo>
                      <a:pt x="377" y="896"/>
                    </a:lnTo>
                    <a:lnTo>
                      <a:pt x="336" y="907"/>
                    </a:lnTo>
                    <a:lnTo>
                      <a:pt x="249" y="857"/>
                    </a:lnTo>
                    <a:lnTo>
                      <a:pt x="197" y="797"/>
                    </a:lnTo>
                    <a:lnTo>
                      <a:pt x="188" y="724"/>
                    </a:lnTo>
                    <a:lnTo>
                      <a:pt x="151" y="674"/>
                    </a:lnTo>
                    <a:lnTo>
                      <a:pt x="64" y="604"/>
                    </a:lnTo>
                    <a:lnTo>
                      <a:pt x="0" y="532"/>
                    </a:lnTo>
                    <a:lnTo>
                      <a:pt x="0" y="501"/>
                    </a:lnTo>
                    <a:lnTo>
                      <a:pt x="208" y="503"/>
                    </a:lnTo>
                    <a:lnTo>
                      <a:pt x="377" y="517"/>
                    </a:lnTo>
                    <a:lnTo>
                      <a:pt x="398"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20" name="Freeform 17"/>
              <p:cNvSpPr>
                <a:spLocks/>
              </p:cNvSpPr>
              <p:nvPr/>
            </p:nvSpPr>
            <p:spPr bwMode="auto">
              <a:xfrm>
                <a:off x="2206" y="996"/>
                <a:ext cx="663" cy="389"/>
              </a:xfrm>
              <a:custGeom>
                <a:avLst/>
                <a:gdLst>
                  <a:gd name="T0" fmla="*/ 2 w 663"/>
                  <a:gd name="T1" fmla="*/ 0 h 389"/>
                  <a:gd name="T2" fmla="*/ 555 w 663"/>
                  <a:gd name="T3" fmla="*/ 12 h 389"/>
                  <a:gd name="T4" fmla="*/ 596 w 663"/>
                  <a:gd name="T5" fmla="*/ 126 h 389"/>
                  <a:gd name="T6" fmla="*/ 635 w 663"/>
                  <a:gd name="T7" fmla="*/ 214 h 389"/>
                  <a:gd name="T8" fmla="*/ 662 w 663"/>
                  <a:gd name="T9" fmla="*/ 356 h 389"/>
                  <a:gd name="T10" fmla="*/ 646 w 663"/>
                  <a:gd name="T11" fmla="*/ 388 h 389"/>
                  <a:gd name="T12" fmla="*/ 441 w 663"/>
                  <a:gd name="T13" fmla="*/ 383 h 389"/>
                  <a:gd name="T14" fmla="*/ 0 w 663"/>
                  <a:gd name="T15" fmla="*/ 376 h 389"/>
                  <a:gd name="T16" fmla="*/ 2 w 663"/>
                  <a:gd name="T17" fmla="*/ 0 h 3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3"/>
                  <a:gd name="T28" fmla="*/ 0 h 389"/>
                  <a:gd name="T29" fmla="*/ 663 w 663"/>
                  <a:gd name="T30" fmla="*/ 389 h 3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3" h="389">
                    <a:moveTo>
                      <a:pt x="2" y="0"/>
                    </a:moveTo>
                    <a:lnTo>
                      <a:pt x="555" y="12"/>
                    </a:lnTo>
                    <a:lnTo>
                      <a:pt x="596" y="126"/>
                    </a:lnTo>
                    <a:lnTo>
                      <a:pt x="635" y="214"/>
                    </a:lnTo>
                    <a:lnTo>
                      <a:pt x="662" y="356"/>
                    </a:lnTo>
                    <a:lnTo>
                      <a:pt x="646" y="388"/>
                    </a:lnTo>
                    <a:lnTo>
                      <a:pt x="441" y="383"/>
                    </a:lnTo>
                    <a:lnTo>
                      <a:pt x="0" y="376"/>
                    </a:lnTo>
                    <a:lnTo>
                      <a:pt x="2"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21" name="Freeform 18"/>
              <p:cNvSpPr>
                <a:spLocks/>
              </p:cNvSpPr>
              <p:nvPr/>
            </p:nvSpPr>
            <p:spPr bwMode="auto">
              <a:xfrm>
                <a:off x="2188" y="1369"/>
                <a:ext cx="696" cy="453"/>
              </a:xfrm>
              <a:custGeom>
                <a:avLst/>
                <a:gdLst>
                  <a:gd name="T0" fmla="*/ 12 w 696"/>
                  <a:gd name="T1" fmla="*/ 0 h 453"/>
                  <a:gd name="T2" fmla="*/ 11 w 696"/>
                  <a:gd name="T3" fmla="*/ 175 h 453"/>
                  <a:gd name="T4" fmla="*/ 0 w 696"/>
                  <a:gd name="T5" fmla="*/ 381 h 453"/>
                  <a:gd name="T6" fmla="*/ 505 w 696"/>
                  <a:gd name="T7" fmla="*/ 388 h 453"/>
                  <a:gd name="T8" fmla="*/ 558 w 696"/>
                  <a:gd name="T9" fmla="*/ 417 h 453"/>
                  <a:gd name="T10" fmla="*/ 595 w 696"/>
                  <a:gd name="T11" fmla="*/ 376 h 453"/>
                  <a:gd name="T12" fmla="*/ 695 w 696"/>
                  <a:gd name="T13" fmla="*/ 452 h 453"/>
                  <a:gd name="T14" fmla="*/ 681 w 696"/>
                  <a:gd name="T15" fmla="*/ 372 h 453"/>
                  <a:gd name="T16" fmla="*/ 690 w 696"/>
                  <a:gd name="T17" fmla="*/ 314 h 453"/>
                  <a:gd name="T18" fmla="*/ 695 w 696"/>
                  <a:gd name="T19" fmla="*/ 108 h 453"/>
                  <a:gd name="T20" fmla="*/ 651 w 696"/>
                  <a:gd name="T21" fmla="*/ 64 h 453"/>
                  <a:gd name="T22" fmla="*/ 668 w 696"/>
                  <a:gd name="T23" fmla="*/ 7 h 453"/>
                  <a:gd name="T24" fmla="*/ 338 w 696"/>
                  <a:gd name="T25" fmla="*/ 5 h 453"/>
                  <a:gd name="T26" fmla="*/ 12 w 696"/>
                  <a:gd name="T27" fmla="*/ 0 h 4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6"/>
                  <a:gd name="T43" fmla="*/ 0 h 453"/>
                  <a:gd name="T44" fmla="*/ 696 w 696"/>
                  <a:gd name="T45" fmla="*/ 453 h 4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6" h="453">
                    <a:moveTo>
                      <a:pt x="12" y="0"/>
                    </a:moveTo>
                    <a:lnTo>
                      <a:pt x="11" y="175"/>
                    </a:lnTo>
                    <a:lnTo>
                      <a:pt x="0" y="381"/>
                    </a:lnTo>
                    <a:lnTo>
                      <a:pt x="505" y="388"/>
                    </a:lnTo>
                    <a:lnTo>
                      <a:pt x="558" y="417"/>
                    </a:lnTo>
                    <a:lnTo>
                      <a:pt x="595" y="376"/>
                    </a:lnTo>
                    <a:lnTo>
                      <a:pt x="695" y="452"/>
                    </a:lnTo>
                    <a:lnTo>
                      <a:pt x="681" y="372"/>
                    </a:lnTo>
                    <a:lnTo>
                      <a:pt x="690" y="314"/>
                    </a:lnTo>
                    <a:lnTo>
                      <a:pt x="695" y="108"/>
                    </a:lnTo>
                    <a:lnTo>
                      <a:pt x="651" y="64"/>
                    </a:lnTo>
                    <a:lnTo>
                      <a:pt x="668" y="7"/>
                    </a:lnTo>
                    <a:lnTo>
                      <a:pt x="338" y="5"/>
                    </a:lnTo>
                    <a:lnTo>
                      <a:pt x="12"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22" name="Freeform 19"/>
              <p:cNvSpPr>
                <a:spLocks/>
              </p:cNvSpPr>
              <p:nvPr/>
            </p:nvSpPr>
            <p:spPr bwMode="auto">
              <a:xfrm>
                <a:off x="2178" y="1744"/>
                <a:ext cx="828" cy="376"/>
              </a:xfrm>
              <a:custGeom>
                <a:avLst/>
                <a:gdLst>
                  <a:gd name="T0" fmla="*/ 9 w 828"/>
                  <a:gd name="T1" fmla="*/ 0 h 376"/>
                  <a:gd name="T2" fmla="*/ 0 w 828"/>
                  <a:gd name="T3" fmla="*/ 249 h 376"/>
                  <a:gd name="T4" fmla="*/ 186 w 828"/>
                  <a:gd name="T5" fmla="*/ 254 h 376"/>
                  <a:gd name="T6" fmla="*/ 185 w 828"/>
                  <a:gd name="T7" fmla="*/ 375 h 376"/>
                  <a:gd name="T8" fmla="*/ 437 w 828"/>
                  <a:gd name="T9" fmla="*/ 371 h 376"/>
                  <a:gd name="T10" fmla="*/ 662 w 828"/>
                  <a:gd name="T11" fmla="*/ 368 h 376"/>
                  <a:gd name="T12" fmla="*/ 827 w 828"/>
                  <a:gd name="T13" fmla="*/ 371 h 376"/>
                  <a:gd name="T14" fmla="*/ 776 w 828"/>
                  <a:gd name="T15" fmla="*/ 267 h 376"/>
                  <a:gd name="T16" fmla="*/ 740 w 828"/>
                  <a:gd name="T17" fmla="*/ 169 h 376"/>
                  <a:gd name="T18" fmla="*/ 701 w 828"/>
                  <a:gd name="T19" fmla="*/ 68 h 376"/>
                  <a:gd name="T20" fmla="*/ 607 w 828"/>
                  <a:gd name="T21" fmla="*/ 2 h 376"/>
                  <a:gd name="T22" fmla="*/ 564 w 828"/>
                  <a:gd name="T23" fmla="*/ 41 h 376"/>
                  <a:gd name="T24" fmla="*/ 513 w 828"/>
                  <a:gd name="T25" fmla="*/ 14 h 376"/>
                  <a:gd name="T26" fmla="*/ 287 w 828"/>
                  <a:gd name="T27" fmla="*/ 7 h 376"/>
                  <a:gd name="T28" fmla="*/ 9 w 828"/>
                  <a:gd name="T29" fmla="*/ 0 h 3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8"/>
                  <a:gd name="T46" fmla="*/ 0 h 376"/>
                  <a:gd name="T47" fmla="*/ 828 w 828"/>
                  <a:gd name="T48" fmla="*/ 376 h 37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8" h="376">
                    <a:moveTo>
                      <a:pt x="9" y="0"/>
                    </a:moveTo>
                    <a:lnTo>
                      <a:pt x="0" y="249"/>
                    </a:lnTo>
                    <a:lnTo>
                      <a:pt x="186" y="254"/>
                    </a:lnTo>
                    <a:lnTo>
                      <a:pt x="185" y="375"/>
                    </a:lnTo>
                    <a:lnTo>
                      <a:pt x="437" y="371"/>
                    </a:lnTo>
                    <a:lnTo>
                      <a:pt x="662" y="368"/>
                    </a:lnTo>
                    <a:lnTo>
                      <a:pt x="827" y="371"/>
                    </a:lnTo>
                    <a:lnTo>
                      <a:pt x="776" y="267"/>
                    </a:lnTo>
                    <a:lnTo>
                      <a:pt x="740" y="169"/>
                    </a:lnTo>
                    <a:lnTo>
                      <a:pt x="701" y="68"/>
                    </a:lnTo>
                    <a:lnTo>
                      <a:pt x="607" y="2"/>
                    </a:lnTo>
                    <a:lnTo>
                      <a:pt x="564" y="41"/>
                    </a:lnTo>
                    <a:lnTo>
                      <a:pt x="513" y="14"/>
                    </a:lnTo>
                    <a:lnTo>
                      <a:pt x="287" y="7"/>
                    </a:lnTo>
                    <a:lnTo>
                      <a:pt x="9"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23" name="Freeform 20"/>
              <p:cNvSpPr>
                <a:spLocks/>
              </p:cNvSpPr>
              <p:nvPr/>
            </p:nvSpPr>
            <p:spPr bwMode="auto">
              <a:xfrm>
                <a:off x="2354" y="2110"/>
                <a:ext cx="728" cy="373"/>
              </a:xfrm>
              <a:custGeom>
                <a:avLst/>
                <a:gdLst>
                  <a:gd name="T0" fmla="*/ 7 w 728"/>
                  <a:gd name="T1" fmla="*/ 4 h 373"/>
                  <a:gd name="T2" fmla="*/ 5 w 728"/>
                  <a:gd name="T3" fmla="*/ 217 h 373"/>
                  <a:gd name="T4" fmla="*/ 0 w 728"/>
                  <a:gd name="T5" fmla="*/ 368 h 373"/>
                  <a:gd name="T6" fmla="*/ 727 w 728"/>
                  <a:gd name="T7" fmla="*/ 372 h 373"/>
                  <a:gd name="T8" fmla="*/ 713 w 728"/>
                  <a:gd name="T9" fmla="*/ 178 h 373"/>
                  <a:gd name="T10" fmla="*/ 713 w 728"/>
                  <a:gd name="T11" fmla="*/ 105 h 373"/>
                  <a:gd name="T12" fmla="*/ 654 w 728"/>
                  <a:gd name="T13" fmla="*/ 61 h 373"/>
                  <a:gd name="T14" fmla="*/ 672 w 728"/>
                  <a:gd name="T15" fmla="*/ 21 h 373"/>
                  <a:gd name="T16" fmla="*/ 647 w 728"/>
                  <a:gd name="T17" fmla="*/ 0 h 373"/>
                  <a:gd name="T18" fmla="*/ 317 w 728"/>
                  <a:gd name="T19" fmla="*/ 4 h 373"/>
                  <a:gd name="T20" fmla="*/ 7 w 728"/>
                  <a:gd name="T21" fmla="*/ 4 h 3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8"/>
                  <a:gd name="T34" fmla="*/ 0 h 373"/>
                  <a:gd name="T35" fmla="*/ 728 w 728"/>
                  <a:gd name="T36" fmla="*/ 373 h 3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8" h="373">
                    <a:moveTo>
                      <a:pt x="7" y="4"/>
                    </a:moveTo>
                    <a:lnTo>
                      <a:pt x="5" y="217"/>
                    </a:lnTo>
                    <a:lnTo>
                      <a:pt x="0" y="368"/>
                    </a:lnTo>
                    <a:lnTo>
                      <a:pt x="727" y="372"/>
                    </a:lnTo>
                    <a:lnTo>
                      <a:pt x="713" y="178"/>
                    </a:lnTo>
                    <a:lnTo>
                      <a:pt x="713" y="105"/>
                    </a:lnTo>
                    <a:lnTo>
                      <a:pt x="654" y="61"/>
                    </a:lnTo>
                    <a:lnTo>
                      <a:pt x="672" y="21"/>
                    </a:lnTo>
                    <a:lnTo>
                      <a:pt x="647" y="0"/>
                    </a:lnTo>
                    <a:lnTo>
                      <a:pt x="317" y="4"/>
                    </a:lnTo>
                    <a:lnTo>
                      <a:pt x="7" y="4"/>
                    </a:lnTo>
                  </a:path>
                </a:pathLst>
              </a:custGeom>
              <a:solidFill>
                <a:srgbClr val="F8F5E9"/>
              </a:solidFill>
              <a:ln w="12700" cap="rnd">
                <a:solidFill>
                  <a:schemeClr val="bg2"/>
                </a:solidFill>
                <a:round/>
                <a:headEnd/>
                <a:tailEnd/>
              </a:ln>
            </p:spPr>
            <p:txBody>
              <a:bodyPr lIns="0" rIns="0"/>
              <a:lstStyle/>
              <a:p>
                <a:endParaRPr lang="en-US" sz="600" dirty="0"/>
              </a:p>
            </p:txBody>
          </p:sp>
          <p:sp>
            <p:nvSpPr>
              <p:cNvPr id="24" name="Freeform 21"/>
              <p:cNvSpPr>
                <a:spLocks/>
              </p:cNvSpPr>
              <p:nvPr/>
            </p:nvSpPr>
            <p:spPr bwMode="auto">
              <a:xfrm>
                <a:off x="2256" y="2472"/>
                <a:ext cx="850" cy="410"/>
              </a:xfrm>
              <a:custGeom>
                <a:avLst/>
                <a:gdLst>
                  <a:gd name="T0" fmla="*/ 5 w 850"/>
                  <a:gd name="T1" fmla="*/ 0 h 410"/>
                  <a:gd name="T2" fmla="*/ 0 w 850"/>
                  <a:gd name="T3" fmla="*/ 73 h 410"/>
                  <a:gd name="T4" fmla="*/ 302 w 850"/>
                  <a:gd name="T5" fmla="*/ 84 h 410"/>
                  <a:gd name="T6" fmla="*/ 304 w 850"/>
                  <a:gd name="T7" fmla="*/ 317 h 410"/>
                  <a:gd name="T8" fmla="*/ 458 w 850"/>
                  <a:gd name="T9" fmla="*/ 381 h 410"/>
                  <a:gd name="T10" fmla="*/ 501 w 850"/>
                  <a:gd name="T11" fmla="*/ 357 h 410"/>
                  <a:gd name="T12" fmla="*/ 599 w 850"/>
                  <a:gd name="T13" fmla="*/ 409 h 410"/>
                  <a:gd name="T14" fmla="*/ 663 w 850"/>
                  <a:gd name="T15" fmla="*/ 407 h 410"/>
                  <a:gd name="T16" fmla="*/ 780 w 850"/>
                  <a:gd name="T17" fmla="*/ 357 h 410"/>
                  <a:gd name="T18" fmla="*/ 849 w 850"/>
                  <a:gd name="T19" fmla="*/ 405 h 410"/>
                  <a:gd name="T20" fmla="*/ 849 w 850"/>
                  <a:gd name="T21" fmla="*/ 153 h 410"/>
                  <a:gd name="T22" fmla="*/ 828 w 850"/>
                  <a:gd name="T23" fmla="*/ 5 h 410"/>
                  <a:gd name="T24" fmla="*/ 5 w 850"/>
                  <a:gd name="T25" fmla="*/ 0 h 4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0"/>
                  <a:gd name="T40" fmla="*/ 0 h 410"/>
                  <a:gd name="T41" fmla="*/ 850 w 850"/>
                  <a:gd name="T42" fmla="*/ 410 h 4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0" h="410">
                    <a:moveTo>
                      <a:pt x="5" y="0"/>
                    </a:moveTo>
                    <a:lnTo>
                      <a:pt x="0" y="73"/>
                    </a:lnTo>
                    <a:lnTo>
                      <a:pt x="302" y="84"/>
                    </a:lnTo>
                    <a:lnTo>
                      <a:pt x="304" y="317"/>
                    </a:lnTo>
                    <a:lnTo>
                      <a:pt x="458" y="381"/>
                    </a:lnTo>
                    <a:lnTo>
                      <a:pt x="501" y="357"/>
                    </a:lnTo>
                    <a:lnTo>
                      <a:pt x="599" y="409"/>
                    </a:lnTo>
                    <a:lnTo>
                      <a:pt x="663" y="407"/>
                    </a:lnTo>
                    <a:lnTo>
                      <a:pt x="780" y="357"/>
                    </a:lnTo>
                    <a:lnTo>
                      <a:pt x="849" y="405"/>
                    </a:lnTo>
                    <a:lnTo>
                      <a:pt x="849" y="153"/>
                    </a:lnTo>
                    <a:lnTo>
                      <a:pt x="828" y="5"/>
                    </a:lnTo>
                    <a:lnTo>
                      <a:pt x="5"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25" name="Freeform 22"/>
              <p:cNvSpPr>
                <a:spLocks/>
              </p:cNvSpPr>
              <p:nvPr/>
            </p:nvSpPr>
            <p:spPr bwMode="auto">
              <a:xfrm>
                <a:off x="3088" y="2492"/>
                <a:ext cx="481" cy="447"/>
              </a:xfrm>
              <a:custGeom>
                <a:avLst/>
                <a:gdLst>
                  <a:gd name="T0" fmla="*/ 0 w 481"/>
                  <a:gd name="T1" fmla="*/ 41 h 447"/>
                  <a:gd name="T2" fmla="*/ 189 w 481"/>
                  <a:gd name="T3" fmla="*/ 18 h 447"/>
                  <a:gd name="T4" fmla="*/ 423 w 481"/>
                  <a:gd name="T5" fmla="*/ 0 h 447"/>
                  <a:gd name="T6" fmla="*/ 410 w 481"/>
                  <a:gd name="T7" fmla="*/ 59 h 447"/>
                  <a:gd name="T8" fmla="*/ 462 w 481"/>
                  <a:gd name="T9" fmla="*/ 46 h 447"/>
                  <a:gd name="T10" fmla="*/ 480 w 481"/>
                  <a:gd name="T11" fmla="*/ 85 h 447"/>
                  <a:gd name="T12" fmla="*/ 426 w 481"/>
                  <a:gd name="T13" fmla="*/ 121 h 447"/>
                  <a:gd name="T14" fmla="*/ 439 w 481"/>
                  <a:gd name="T15" fmla="*/ 183 h 447"/>
                  <a:gd name="T16" fmla="*/ 384 w 481"/>
                  <a:gd name="T17" fmla="*/ 286 h 447"/>
                  <a:gd name="T18" fmla="*/ 343 w 481"/>
                  <a:gd name="T19" fmla="*/ 350 h 447"/>
                  <a:gd name="T20" fmla="*/ 366 w 481"/>
                  <a:gd name="T21" fmla="*/ 432 h 447"/>
                  <a:gd name="T22" fmla="*/ 70 w 481"/>
                  <a:gd name="T23" fmla="*/ 446 h 447"/>
                  <a:gd name="T24" fmla="*/ 68 w 481"/>
                  <a:gd name="T25" fmla="*/ 396 h 447"/>
                  <a:gd name="T26" fmla="*/ 9 w 481"/>
                  <a:gd name="T27" fmla="*/ 386 h 447"/>
                  <a:gd name="T28" fmla="*/ 9 w 481"/>
                  <a:gd name="T29" fmla="*/ 121 h 447"/>
                  <a:gd name="T30" fmla="*/ 0 w 481"/>
                  <a:gd name="T31" fmla="*/ 41 h 4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81"/>
                  <a:gd name="T49" fmla="*/ 0 h 447"/>
                  <a:gd name="T50" fmla="*/ 481 w 481"/>
                  <a:gd name="T51" fmla="*/ 447 h 44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81" h="447">
                    <a:moveTo>
                      <a:pt x="0" y="41"/>
                    </a:moveTo>
                    <a:lnTo>
                      <a:pt x="189" y="18"/>
                    </a:lnTo>
                    <a:lnTo>
                      <a:pt x="423" y="0"/>
                    </a:lnTo>
                    <a:lnTo>
                      <a:pt x="410" y="59"/>
                    </a:lnTo>
                    <a:lnTo>
                      <a:pt x="462" y="46"/>
                    </a:lnTo>
                    <a:lnTo>
                      <a:pt x="480" y="85"/>
                    </a:lnTo>
                    <a:lnTo>
                      <a:pt x="426" y="121"/>
                    </a:lnTo>
                    <a:lnTo>
                      <a:pt x="439" y="183"/>
                    </a:lnTo>
                    <a:lnTo>
                      <a:pt x="384" y="286"/>
                    </a:lnTo>
                    <a:lnTo>
                      <a:pt x="343" y="350"/>
                    </a:lnTo>
                    <a:lnTo>
                      <a:pt x="366" y="432"/>
                    </a:lnTo>
                    <a:lnTo>
                      <a:pt x="70" y="446"/>
                    </a:lnTo>
                    <a:lnTo>
                      <a:pt x="68" y="396"/>
                    </a:lnTo>
                    <a:lnTo>
                      <a:pt x="9" y="386"/>
                    </a:lnTo>
                    <a:lnTo>
                      <a:pt x="9" y="121"/>
                    </a:lnTo>
                    <a:lnTo>
                      <a:pt x="0" y="41"/>
                    </a:lnTo>
                  </a:path>
                </a:pathLst>
              </a:custGeom>
              <a:solidFill>
                <a:srgbClr val="F8F5E9"/>
              </a:solidFill>
              <a:ln w="12700" cap="rnd">
                <a:solidFill>
                  <a:schemeClr val="bg2"/>
                </a:solidFill>
                <a:round/>
                <a:headEnd/>
                <a:tailEnd/>
              </a:ln>
            </p:spPr>
            <p:txBody>
              <a:bodyPr lIns="0" rIns="0"/>
              <a:lstStyle/>
              <a:p>
                <a:endParaRPr lang="en-US" sz="600" dirty="0"/>
              </a:p>
            </p:txBody>
          </p:sp>
          <p:sp>
            <p:nvSpPr>
              <p:cNvPr id="26" name="Freeform 23"/>
              <p:cNvSpPr>
                <a:spLocks/>
              </p:cNvSpPr>
              <p:nvPr/>
            </p:nvSpPr>
            <p:spPr bwMode="auto">
              <a:xfrm>
                <a:off x="3159" y="2923"/>
                <a:ext cx="584" cy="467"/>
              </a:xfrm>
              <a:custGeom>
                <a:avLst/>
                <a:gdLst>
                  <a:gd name="T0" fmla="*/ 0 w 584"/>
                  <a:gd name="T1" fmla="*/ 11 h 467"/>
                  <a:gd name="T2" fmla="*/ 292 w 584"/>
                  <a:gd name="T3" fmla="*/ 0 h 467"/>
                  <a:gd name="T4" fmla="*/ 343 w 584"/>
                  <a:gd name="T5" fmla="*/ 96 h 467"/>
                  <a:gd name="T6" fmla="*/ 299 w 584"/>
                  <a:gd name="T7" fmla="*/ 209 h 467"/>
                  <a:gd name="T8" fmla="*/ 284 w 584"/>
                  <a:gd name="T9" fmla="*/ 260 h 467"/>
                  <a:gd name="T10" fmla="*/ 480 w 584"/>
                  <a:gd name="T11" fmla="*/ 239 h 467"/>
                  <a:gd name="T12" fmla="*/ 492 w 584"/>
                  <a:gd name="T13" fmla="*/ 314 h 467"/>
                  <a:gd name="T14" fmla="*/ 434 w 584"/>
                  <a:gd name="T15" fmla="*/ 307 h 467"/>
                  <a:gd name="T16" fmla="*/ 407 w 584"/>
                  <a:gd name="T17" fmla="*/ 338 h 467"/>
                  <a:gd name="T18" fmla="*/ 437 w 584"/>
                  <a:gd name="T19" fmla="*/ 360 h 467"/>
                  <a:gd name="T20" fmla="*/ 491 w 584"/>
                  <a:gd name="T21" fmla="*/ 335 h 467"/>
                  <a:gd name="T22" fmla="*/ 492 w 584"/>
                  <a:gd name="T23" fmla="*/ 370 h 467"/>
                  <a:gd name="T24" fmla="*/ 523 w 584"/>
                  <a:gd name="T25" fmla="*/ 340 h 467"/>
                  <a:gd name="T26" fmla="*/ 546 w 584"/>
                  <a:gd name="T27" fmla="*/ 340 h 467"/>
                  <a:gd name="T28" fmla="*/ 519 w 584"/>
                  <a:gd name="T29" fmla="*/ 402 h 467"/>
                  <a:gd name="T30" fmla="*/ 569 w 584"/>
                  <a:gd name="T31" fmla="*/ 413 h 467"/>
                  <a:gd name="T32" fmla="*/ 583 w 584"/>
                  <a:gd name="T33" fmla="*/ 447 h 467"/>
                  <a:gd name="T34" fmla="*/ 562 w 584"/>
                  <a:gd name="T35" fmla="*/ 457 h 467"/>
                  <a:gd name="T36" fmla="*/ 531 w 584"/>
                  <a:gd name="T37" fmla="*/ 436 h 467"/>
                  <a:gd name="T38" fmla="*/ 475 w 584"/>
                  <a:gd name="T39" fmla="*/ 420 h 467"/>
                  <a:gd name="T40" fmla="*/ 487 w 584"/>
                  <a:gd name="T41" fmla="*/ 461 h 467"/>
                  <a:gd name="T42" fmla="*/ 459 w 584"/>
                  <a:gd name="T43" fmla="*/ 466 h 467"/>
                  <a:gd name="T44" fmla="*/ 435 w 584"/>
                  <a:gd name="T45" fmla="*/ 429 h 467"/>
                  <a:gd name="T46" fmla="*/ 421 w 584"/>
                  <a:gd name="T47" fmla="*/ 452 h 467"/>
                  <a:gd name="T48" fmla="*/ 336 w 584"/>
                  <a:gd name="T49" fmla="*/ 452 h 467"/>
                  <a:gd name="T50" fmla="*/ 336 w 584"/>
                  <a:gd name="T51" fmla="*/ 429 h 467"/>
                  <a:gd name="T52" fmla="*/ 304 w 584"/>
                  <a:gd name="T53" fmla="*/ 402 h 467"/>
                  <a:gd name="T54" fmla="*/ 240 w 584"/>
                  <a:gd name="T55" fmla="*/ 399 h 467"/>
                  <a:gd name="T56" fmla="*/ 293 w 584"/>
                  <a:gd name="T57" fmla="*/ 429 h 467"/>
                  <a:gd name="T58" fmla="*/ 219 w 584"/>
                  <a:gd name="T59" fmla="*/ 445 h 467"/>
                  <a:gd name="T60" fmla="*/ 101 w 584"/>
                  <a:gd name="T61" fmla="*/ 423 h 467"/>
                  <a:gd name="T62" fmla="*/ 57 w 584"/>
                  <a:gd name="T63" fmla="*/ 429 h 467"/>
                  <a:gd name="T64" fmla="*/ 73 w 584"/>
                  <a:gd name="T65" fmla="*/ 273 h 467"/>
                  <a:gd name="T66" fmla="*/ 2 w 584"/>
                  <a:gd name="T67" fmla="*/ 149 h 467"/>
                  <a:gd name="T68" fmla="*/ 0 w 584"/>
                  <a:gd name="T69" fmla="*/ 11 h 4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4"/>
                  <a:gd name="T106" fmla="*/ 0 h 467"/>
                  <a:gd name="T107" fmla="*/ 584 w 584"/>
                  <a:gd name="T108" fmla="*/ 467 h 4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4" h="467">
                    <a:moveTo>
                      <a:pt x="0" y="11"/>
                    </a:moveTo>
                    <a:lnTo>
                      <a:pt x="292" y="0"/>
                    </a:lnTo>
                    <a:lnTo>
                      <a:pt x="343" y="96"/>
                    </a:lnTo>
                    <a:lnTo>
                      <a:pt x="299" y="209"/>
                    </a:lnTo>
                    <a:lnTo>
                      <a:pt x="284" y="260"/>
                    </a:lnTo>
                    <a:lnTo>
                      <a:pt x="480" y="239"/>
                    </a:lnTo>
                    <a:lnTo>
                      <a:pt x="492" y="314"/>
                    </a:lnTo>
                    <a:lnTo>
                      <a:pt x="434" y="307"/>
                    </a:lnTo>
                    <a:lnTo>
                      <a:pt x="407" y="338"/>
                    </a:lnTo>
                    <a:lnTo>
                      <a:pt x="437" y="360"/>
                    </a:lnTo>
                    <a:lnTo>
                      <a:pt x="491" y="335"/>
                    </a:lnTo>
                    <a:lnTo>
                      <a:pt x="492" y="370"/>
                    </a:lnTo>
                    <a:lnTo>
                      <a:pt x="523" y="340"/>
                    </a:lnTo>
                    <a:lnTo>
                      <a:pt x="546" y="340"/>
                    </a:lnTo>
                    <a:lnTo>
                      <a:pt x="519" y="402"/>
                    </a:lnTo>
                    <a:lnTo>
                      <a:pt x="569" y="413"/>
                    </a:lnTo>
                    <a:lnTo>
                      <a:pt x="583" y="447"/>
                    </a:lnTo>
                    <a:lnTo>
                      <a:pt x="562" y="457"/>
                    </a:lnTo>
                    <a:lnTo>
                      <a:pt x="531" y="436"/>
                    </a:lnTo>
                    <a:lnTo>
                      <a:pt x="475" y="420"/>
                    </a:lnTo>
                    <a:lnTo>
                      <a:pt x="487" y="461"/>
                    </a:lnTo>
                    <a:lnTo>
                      <a:pt x="459" y="466"/>
                    </a:lnTo>
                    <a:lnTo>
                      <a:pt x="435" y="429"/>
                    </a:lnTo>
                    <a:lnTo>
                      <a:pt x="421" y="452"/>
                    </a:lnTo>
                    <a:lnTo>
                      <a:pt x="336" y="452"/>
                    </a:lnTo>
                    <a:lnTo>
                      <a:pt x="336" y="429"/>
                    </a:lnTo>
                    <a:lnTo>
                      <a:pt x="304" y="402"/>
                    </a:lnTo>
                    <a:lnTo>
                      <a:pt x="240" y="399"/>
                    </a:lnTo>
                    <a:lnTo>
                      <a:pt x="293" y="429"/>
                    </a:lnTo>
                    <a:lnTo>
                      <a:pt x="219" y="445"/>
                    </a:lnTo>
                    <a:lnTo>
                      <a:pt x="101" y="423"/>
                    </a:lnTo>
                    <a:lnTo>
                      <a:pt x="57" y="429"/>
                    </a:lnTo>
                    <a:lnTo>
                      <a:pt x="73" y="273"/>
                    </a:lnTo>
                    <a:lnTo>
                      <a:pt x="2" y="149"/>
                    </a:lnTo>
                    <a:lnTo>
                      <a:pt x="0" y="11"/>
                    </a:lnTo>
                  </a:path>
                </a:pathLst>
              </a:custGeom>
              <a:solidFill>
                <a:srgbClr val="F8F5E9"/>
              </a:solidFill>
              <a:ln w="12700" cap="rnd">
                <a:solidFill>
                  <a:schemeClr val="bg2"/>
                </a:solidFill>
                <a:round/>
                <a:headEnd/>
                <a:tailEnd/>
              </a:ln>
            </p:spPr>
            <p:txBody>
              <a:bodyPr lIns="0" rIns="0"/>
              <a:lstStyle/>
              <a:p>
                <a:endParaRPr lang="en-US" sz="600" dirty="0"/>
              </a:p>
            </p:txBody>
          </p:sp>
          <p:sp>
            <p:nvSpPr>
              <p:cNvPr id="27" name="Freeform 24"/>
              <p:cNvSpPr>
                <a:spLocks/>
              </p:cNvSpPr>
              <p:nvPr/>
            </p:nvSpPr>
            <p:spPr bwMode="auto">
              <a:xfrm>
                <a:off x="2758" y="950"/>
                <a:ext cx="651" cy="733"/>
              </a:xfrm>
              <a:custGeom>
                <a:avLst/>
                <a:gdLst>
                  <a:gd name="T0" fmla="*/ 0 w 651"/>
                  <a:gd name="T1" fmla="*/ 57 h 733"/>
                  <a:gd name="T2" fmla="*/ 170 w 651"/>
                  <a:gd name="T3" fmla="*/ 57 h 733"/>
                  <a:gd name="T4" fmla="*/ 169 w 651"/>
                  <a:gd name="T5" fmla="*/ 0 h 733"/>
                  <a:gd name="T6" fmla="*/ 206 w 651"/>
                  <a:gd name="T7" fmla="*/ 16 h 733"/>
                  <a:gd name="T8" fmla="*/ 213 w 651"/>
                  <a:gd name="T9" fmla="*/ 60 h 733"/>
                  <a:gd name="T10" fmla="*/ 295 w 651"/>
                  <a:gd name="T11" fmla="*/ 108 h 733"/>
                  <a:gd name="T12" fmla="*/ 320 w 651"/>
                  <a:gd name="T13" fmla="*/ 87 h 733"/>
                  <a:gd name="T14" fmla="*/ 368 w 651"/>
                  <a:gd name="T15" fmla="*/ 87 h 733"/>
                  <a:gd name="T16" fmla="*/ 405 w 651"/>
                  <a:gd name="T17" fmla="*/ 130 h 733"/>
                  <a:gd name="T18" fmla="*/ 430 w 651"/>
                  <a:gd name="T19" fmla="*/ 114 h 733"/>
                  <a:gd name="T20" fmla="*/ 501 w 651"/>
                  <a:gd name="T21" fmla="*/ 131 h 733"/>
                  <a:gd name="T22" fmla="*/ 526 w 651"/>
                  <a:gd name="T23" fmla="*/ 99 h 733"/>
                  <a:gd name="T24" fmla="*/ 570 w 651"/>
                  <a:gd name="T25" fmla="*/ 124 h 733"/>
                  <a:gd name="T26" fmla="*/ 650 w 651"/>
                  <a:gd name="T27" fmla="*/ 121 h 733"/>
                  <a:gd name="T28" fmla="*/ 520 w 651"/>
                  <a:gd name="T29" fmla="*/ 211 h 733"/>
                  <a:gd name="T30" fmla="*/ 456 w 651"/>
                  <a:gd name="T31" fmla="*/ 291 h 733"/>
                  <a:gd name="T32" fmla="*/ 469 w 651"/>
                  <a:gd name="T33" fmla="*/ 407 h 733"/>
                  <a:gd name="T34" fmla="*/ 424 w 651"/>
                  <a:gd name="T35" fmla="*/ 455 h 733"/>
                  <a:gd name="T36" fmla="*/ 442 w 651"/>
                  <a:gd name="T37" fmla="*/ 489 h 733"/>
                  <a:gd name="T38" fmla="*/ 442 w 651"/>
                  <a:gd name="T39" fmla="*/ 574 h 733"/>
                  <a:gd name="T40" fmla="*/ 487 w 651"/>
                  <a:gd name="T41" fmla="*/ 574 h 733"/>
                  <a:gd name="T42" fmla="*/ 552 w 651"/>
                  <a:gd name="T43" fmla="*/ 636 h 733"/>
                  <a:gd name="T44" fmla="*/ 579 w 651"/>
                  <a:gd name="T45" fmla="*/ 711 h 733"/>
                  <a:gd name="T46" fmla="*/ 119 w 651"/>
                  <a:gd name="T47" fmla="*/ 732 h 733"/>
                  <a:gd name="T48" fmla="*/ 121 w 651"/>
                  <a:gd name="T49" fmla="*/ 529 h 733"/>
                  <a:gd name="T50" fmla="*/ 80 w 651"/>
                  <a:gd name="T51" fmla="*/ 485 h 733"/>
                  <a:gd name="T52" fmla="*/ 94 w 651"/>
                  <a:gd name="T53" fmla="*/ 432 h 733"/>
                  <a:gd name="T54" fmla="*/ 108 w 651"/>
                  <a:gd name="T55" fmla="*/ 402 h 733"/>
                  <a:gd name="T56" fmla="*/ 80 w 651"/>
                  <a:gd name="T57" fmla="*/ 261 h 733"/>
                  <a:gd name="T58" fmla="*/ 41 w 651"/>
                  <a:gd name="T59" fmla="*/ 169 h 733"/>
                  <a:gd name="T60" fmla="*/ 0 w 651"/>
                  <a:gd name="T61" fmla="*/ 57 h 73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51"/>
                  <a:gd name="T94" fmla="*/ 0 h 733"/>
                  <a:gd name="T95" fmla="*/ 651 w 651"/>
                  <a:gd name="T96" fmla="*/ 733 h 73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51" h="733">
                    <a:moveTo>
                      <a:pt x="0" y="57"/>
                    </a:moveTo>
                    <a:lnTo>
                      <a:pt x="170" y="57"/>
                    </a:lnTo>
                    <a:lnTo>
                      <a:pt x="169" y="0"/>
                    </a:lnTo>
                    <a:lnTo>
                      <a:pt x="206" y="16"/>
                    </a:lnTo>
                    <a:lnTo>
                      <a:pt x="213" y="60"/>
                    </a:lnTo>
                    <a:lnTo>
                      <a:pt x="295" y="108"/>
                    </a:lnTo>
                    <a:lnTo>
                      <a:pt x="320" y="87"/>
                    </a:lnTo>
                    <a:lnTo>
                      <a:pt x="368" y="87"/>
                    </a:lnTo>
                    <a:lnTo>
                      <a:pt x="405" y="130"/>
                    </a:lnTo>
                    <a:lnTo>
                      <a:pt x="430" y="114"/>
                    </a:lnTo>
                    <a:lnTo>
                      <a:pt x="501" y="131"/>
                    </a:lnTo>
                    <a:lnTo>
                      <a:pt x="526" y="99"/>
                    </a:lnTo>
                    <a:lnTo>
                      <a:pt x="570" y="124"/>
                    </a:lnTo>
                    <a:lnTo>
                      <a:pt x="650" y="121"/>
                    </a:lnTo>
                    <a:lnTo>
                      <a:pt x="520" y="211"/>
                    </a:lnTo>
                    <a:lnTo>
                      <a:pt x="456" y="291"/>
                    </a:lnTo>
                    <a:lnTo>
                      <a:pt x="469" y="407"/>
                    </a:lnTo>
                    <a:lnTo>
                      <a:pt x="424" y="455"/>
                    </a:lnTo>
                    <a:lnTo>
                      <a:pt x="442" y="489"/>
                    </a:lnTo>
                    <a:lnTo>
                      <a:pt x="442" y="574"/>
                    </a:lnTo>
                    <a:lnTo>
                      <a:pt x="487" y="574"/>
                    </a:lnTo>
                    <a:lnTo>
                      <a:pt x="552" y="636"/>
                    </a:lnTo>
                    <a:lnTo>
                      <a:pt x="579" y="711"/>
                    </a:lnTo>
                    <a:lnTo>
                      <a:pt x="119" y="732"/>
                    </a:lnTo>
                    <a:lnTo>
                      <a:pt x="121" y="529"/>
                    </a:lnTo>
                    <a:lnTo>
                      <a:pt x="80" y="485"/>
                    </a:lnTo>
                    <a:lnTo>
                      <a:pt x="94" y="432"/>
                    </a:lnTo>
                    <a:lnTo>
                      <a:pt x="108" y="402"/>
                    </a:lnTo>
                    <a:lnTo>
                      <a:pt x="80" y="261"/>
                    </a:lnTo>
                    <a:lnTo>
                      <a:pt x="41" y="169"/>
                    </a:lnTo>
                    <a:lnTo>
                      <a:pt x="0" y="57"/>
                    </a:lnTo>
                  </a:path>
                </a:pathLst>
              </a:custGeom>
              <a:solidFill>
                <a:srgbClr val="F8F5E9"/>
              </a:solidFill>
              <a:ln w="12700" cap="rnd">
                <a:solidFill>
                  <a:schemeClr val="bg2"/>
                </a:solidFill>
                <a:round/>
                <a:headEnd/>
                <a:tailEnd/>
              </a:ln>
            </p:spPr>
            <p:txBody>
              <a:bodyPr lIns="0" rIns="0"/>
              <a:lstStyle/>
              <a:p>
                <a:endParaRPr lang="en-US" sz="600" dirty="0"/>
              </a:p>
            </p:txBody>
          </p:sp>
          <p:sp>
            <p:nvSpPr>
              <p:cNvPr id="28" name="Freeform 25"/>
              <p:cNvSpPr>
                <a:spLocks/>
              </p:cNvSpPr>
              <p:nvPr/>
            </p:nvSpPr>
            <p:spPr bwMode="auto">
              <a:xfrm>
                <a:off x="3179" y="1203"/>
                <a:ext cx="495" cy="577"/>
              </a:xfrm>
              <a:custGeom>
                <a:avLst/>
                <a:gdLst>
                  <a:gd name="T0" fmla="*/ 36 w 495"/>
                  <a:gd name="T1" fmla="*/ 39 h 577"/>
                  <a:gd name="T2" fmla="*/ 73 w 495"/>
                  <a:gd name="T3" fmla="*/ 34 h 577"/>
                  <a:gd name="T4" fmla="*/ 107 w 495"/>
                  <a:gd name="T5" fmla="*/ 34 h 577"/>
                  <a:gd name="T6" fmla="*/ 128 w 495"/>
                  <a:gd name="T7" fmla="*/ 0 h 577"/>
                  <a:gd name="T8" fmla="*/ 144 w 495"/>
                  <a:gd name="T9" fmla="*/ 43 h 577"/>
                  <a:gd name="T10" fmla="*/ 197 w 495"/>
                  <a:gd name="T11" fmla="*/ 43 h 577"/>
                  <a:gd name="T12" fmla="*/ 226 w 495"/>
                  <a:gd name="T13" fmla="*/ 82 h 577"/>
                  <a:gd name="T14" fmla="*/ 281 w 495"/>
                  <a:gd name="T15" fmla="*/ 71 h 577"/>
                  <a:gd name="T16" fmla="*/ 318 w 495"/>
                  <a:gd name="T17" fmla="*/ 96 h 577"/>
                  <a:gd name="T18" fmla="*/ 387 w 495"/>
                  <a:gd name="T19" fmla="*/ 113 h 577"/>
                  <a:gd name="T20" fmla="*/ 400 w 495"/>
                  <a:gd name="T21" fmla="*/ 144 h 577"/>
                  <a:gd name="T22" fmla="*/ 435 w 495"/>
                  <a:gd name="T23" fmla="*/ 145 h 577"/>
                  <a:gd name="T24" fmla="*/ 425 w 495"/>
                  <a:gd name="T25" fmla="*/ 175 h 577"/>
                  <a:gd name="T26" fmla="*/ 437 w 495"/>
                  <a:gd name="T27" fmla="*/ 209 h 577"/>
                  <a:gd name="T28" fmla="*/ 414 w 495"/>
                  <a:gd name="T29" fmla="*/ 252 h 577"/>
                  <a:gd name="T30" fmla="*/ 430 w 495"/>
                  <a:gd name="T31" fmla="*/ 261 h 577"/>
                  <a:gd name="T32" fmla="*/ 469 w 495"/>
                  <a:gd name="T33" fmla="*/ 214 h 577"/>
                  <a:gd name="T34" fmla="*/ 467 w 495"/>
                  <a:gd name="T35" fmla="*/ 198 h 577"/>
                  <a:gd name="T36" fmla="*/ 483 w 495"/>
                  <a:gd name="T37" fmla="*/ 191 h 577"/>
                  <a:gd name="T38" fmla="*/ 494 w 495"/>
                  <a:gd name="T39" fmla="*/ 214 h 577"/>
                  <a:gd name="T40" fmla="*/ 464 w 495"/>
                  <a:gd name="T41" fmla="*/ 246 h 577"/>
                  <a:gd name="T42" fmla="*/ 451 w 495"/>
                  <a:gd name="T43" fmla="*/ 319 h 577"/>
                  <a:gd name="T44" fmla="*/ 451 w 495"/>
                  <a:gd name="T45" fmla="*/ 441 h 577"/>
                  <a:gd name="T46" fmla="*/ 469 w 495"/>
                  <a:gd name="T47" fmla="*/ 463 h 577"/>
                  <a:gd name="T48" fmla="*/ 462 w 495"/>
                  <a:gd name="T49" fmla="*/ 537 h 577"/>
                  <a:gd name="T50" fmla="*/ 227 w 495"/>
                  <a:gd name="T51" fmla="*/ 576 h 577"/>
                  <a:gd name="T52" fmla="*/ 169 w 495"/>
                  <a:gd name="T53" fmla="*/ 539 h 577"/>
                  <a:gd name="T54" fmla="*/ 181 w 495"/>
                  <a:gd name="T55" fmla="*/ 494 h 577"/>
                  <a:gd name="T56" fmla="*/ 153 w 495"/>
                  <a:gd name="T57" fmla="*/ 445 h 577"/>
                  <a:gd name="T58" fmla="*/ 128 w 495"/>
                  <a:gd name="T59" fmla="*/ 383 h 577"/>
                  <a:gd name="T60" fmla="*/ 62 w 495"/>
                  <a:gd name="T61" fmla="*/ 321 h 577"/>
                  <a:gd name="T62" fmla="*/ 21 w 495"/>
                  <a:gd name="T63" fmla="*/ 321 h 577"/>
                  <a:gd name="T64" fmla="*/ 21 w 495"/>
                  <a:gd name="T65" fmla="*/ 236 h 577"/>
                  <a:gd name="T66" fmla="*/ 0 w 495"/>
                  <a:gd name="T67" fmla="*/ 204 h 577"/>
                  <a:gd name="T68" fmla="*/ 46 w 495"/>
                  <a:gd name="T69" fmla="*/ 154 h 577"/>
                  <a:gd name="T70" fmla="*/ 36 w 495"/>
                  <a:gd name="T71" fmla="*/ 39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5"/>
                  <a:gd name="T109" fmla="*/ 0 h 577"/>
                  <a:gd name="T110" fmla="*/ 495 w 495"/>
                  <a:gd name="T111" fmla="*/ 577 h 57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5" h="577">
                    <a:moveTo>
                      <a:pt x="36" y="39"/>
                    </a:moveTo>
                    <a:lnTo>
                      <a:pt x="73" y="34"/>
                    </a:lnTo>
                    <a:lnTo>
                      <a:pt x="107" y="34"/>
                    </a:lnTo>
                    <a:lnTo>
                      <a:pt x="128" y="0"/>
                    </a:lnTo>
                    <a:lnTo>
                      <a:pt x="144" y="43"/>
                    </a:lnTo>
                    <a:lnTo>
                      <a:pt x="197" y="43"/>
                    </a:lnTo>
                    <a:lnTo>
                      <a:pt x="226" y="82"/>
                    </a:lnTo>
                    <a:lnTo>
                      <a:pt x="281" y="71"/>
                    </a:lnTo>
                    <a:lnTo>
                      <a:pt x="318" y="96"/>
                    </a:lnTo>
                    <a:lnTo>
                      <a:pt x="387" y="113"/>
                    </a:lnTo>
                    <a:lnTo>
                      <a:pt x="400" y="144"/>
                    </a:lnTo>
                    <a:lnTo>
                      <a:pt x="435" y="145"/>
                    </a:lnTo>
                    <a:lnTo>
                      <a:pt x="425" y="175"/>
                    </a:lnTo>
                    <a:lnTo>
                      <a:pt x="437" y="209"/>
                    </a:lnTo>
                    <a:lnTo>
                      <a:pt x="414" y="252"/>
                    </a:lnTo>
                    <a:lnTo>
                      <a:pt x="430" y="261"/>
                    </a:lnTo>
                    <a:lnTo>
                      <a:pt x="469" y="214"/>
                    </a:lnTo>
                    <a:lnTo>
                      <a:pt x="467" y="198"/>
                    </a:lnTo>
                    <a:lnTo>
                      <a:pt x="483" y="191"/>
                    </a:lnTo>
                    <a:lnTo>
                      <a:pt x="494" y="214"/>
                    </a:lnTo>
                    <a:lnTo>
                      <a:pt x="464" y="246"/>
                    </a:lnTo>
                    <a:lnTo>
                      <a:pt x="451" y="319"/>
                    </a:lnTo>
                    <a:lnTo>
                      <a:pt x="451" y="441"/>
                    </a:lnTo>
                    <a:lnTo>
                      <a:pt x="469" y="463"/>
                    </a:lnTo>
                    <a:lnTo>
                      <a:pt x="462" y="537"/>
                    </a:lnTo>
                    <a:lnTo>
                      <a:pt x="227" y="576"/>
                    </a:lnTo>
                    <a:lnTo>
                      <a:pt x="169" y="539"/>
                    </a:lnTo>
                    <a:lnTo>
                      <a:pt x="181" y="494"/>
                    </a:lnTo>
                    <a:lnTo>
                      <a:pt x="153" y="445"/>
                    </a:lnTo>
                    <a:lnTo>
                      <a:pt x="128" y="383"/>
                    </a:lnTo>
                    <a:lnTo>
                      <a:pt x="62" y="321"/>
                    </a:lnTo>
                    <a:lnTo>
                      <a:pt x="21" y="321"/>
                    </a:lnTo>
                    <a:lnTo>
                      <a:pt x="21" y="236"/>
                    </a:lnTo>
                    <a:lnTo>
                      <a:pt x="0" y="204"/>
                    </a:lnTo>
                    <a:lnTo>
                      <a:pt x="46" y="154"/>
                    </a:lnTo>
                    <a:lnTo>
                      <a:pt x="36" y="39"/>
                    </a:lnTo>
                  </a:path>
                </a:pathLst>
              </a:custGeom>
              <a:solidFill>
                <a:srgbClr val="F8F5E9"/>
              </a:solidFill>
              <a:ln w="12700" cap="rnd">
                <a:solidFill>
                  <a:schemeClr val="bg2"/>
                </a:solidFill>
                <a:round/>
                <a:headEnd/>
                <a:tailEnd/>
              </a:ln>
            </p:spPr>
            <p:txBody>
              <a:bodyPr lIns="0" rIns="0"/>
              <a:lstStyle/>
              <a:p>
                <a:endParaRPr lang="en-US" sz="600" dirty="0"/>
              </a:p>
            </p:txBody>
          </p:sp>
          <p:sp>
            <p:nvSpPr>
              <p:cNvPr id="29" name="Freeform 26"/>
              <p:cNvSpPr>
                <a:spLocks/>
              </p:cNvSpPr>
              <p:nvPr/>
            </p:nvSpPr>
            <p:spPr bwMode="auto">
              <a:xfrm>
                <a:off x="2868" y="1658"/>
                <a:ext cx="574" cy="375"/>
              </a:xfrm>
              <a:custGeom>
                <a:avLst/>
                <a:gdLst>
                  <a:gd name="T0" fmla="*/ 9 w 574"/>
                  <a:gd name="T1" fmla="*/ 20 h 375"/>
                  <a:gd name="T2" fmla="*/ 0 w 574"/>
                  <a:gd name="T3" fmla="*/ 84 h 375"/>
                  <a:gd name="T4" fmla="*/ 12 w 574"/>
                  <a:gd name="T5" fmla="*/ 155 h 375"/>
                  <a:gd name="T6" fmla="*/ 66 w 574"/>
                  <a:gd name="T7" fmla="*/ 297 h 375"/>
                  <a:gd name="T8" fmla="*/ 96 w 574"/>
                  <a:gd name="T9" fmla="*/ 374 h 375"/>
                  <a:gd name="T10" fmla="*/ 433 w 574"/>
                  <a:gd name="T11" fmla="*/ 356 h 375"/>
                  <a:gd name="T12" fmla="*/ 488 w 574"/>
                  <a:gd name="T13" fmla="*/ 374 h 375"/>
                  <a:gd name="T14" fmla="*/ 522 w 574"/>
                  <a:gd name="T15" fmla="*/ 301 h 375"/>
                  <a:gd name="T16" fmla="*/ 509 w 574"/>
                  <a:gd name="T17" fmla="*/ 249 h 375"/>
                  <a:gd name="T18" fmla="*/ 566 w 574"/>
                  <a:gd name="T19" fmla="*/ 239 h 375"/>
                  <a:gd name="T20" fmla="*/ 573 w 574"/>
                  <a:gd name="T21" fmla="*/ 157 h 375"/>
                  <a:gd name="T22" fmla="*/ 539 w 574"/>
                  <a:gd name="T23" fmla="*/ 121 h 375"/>
                  <a:gd name="T24" fmla="*/ 481 w 574"/>
                  <a:gd name="T25" fmla="*/ 84 h 375"/>
                  <a:gd name="T26" fmla="*/ 493 w 574"/>
                  <a:gd name="T27" fmla="*/ 36 h 375"/>
                  <a:gd name="T28" fmla="*/ 468 w 574"/>
                  <a:gd name="T29" fmla="*/ 0 h 375"/>
                  <a:gd name="T30" fmla="*/ 342 w 574"/>
                  <a:gd name="T31" fmla="*/ 5 h 375"/>
                  <a:gd name="T32" fmla="*/ 215 w 574"/>
                  <a:gd name="T33" fmla="*/ 11 h 375"/>
                  <a:gd name="T34" fmla="*/ 9 w 574"/>
                  <a:gd name="T35" fmla="*/ 20 h 3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4"/>
                  <a:gd name="T55" fmla="*/ 0 h 375"/>
                  <a:gd name="T56" fmla="*/ 574 w 574"/>
                  <a:gd name="T57" fmla="*/ 375 h 3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4" h="375">
                    <a:moveTo>
                      <a:pt x="9" y="20"/>
                    </a:moveTo>
                    <a:lnTo>
                      <a:pt x="0" y="84"/>
                    </a:lnTo>
                    <a:lnTo>
                      <a:pt x="12" y="155"/>
                    </a:lnTo>
                    <a:lnTo>
                      <a:pt x="66" y="297"/>
                    </a:lnTo>
                    <a:lnTo>
                      <a:pt x="96" y="374"/>
                    </a:lnTo>
                    <a:lnTo>
                      <a:pt x="433" y="356"/>
                    </a:lnTo>
                    <a:lnTo>
                      <a:pt x="488" y="374"/>
                    </a:lnTo>
                    <a:lnTo>
                      <a:pt x="522" y="301"/>
                    </a:lnTo>
                    <a:lnTo>
                      <a:pt x="509" y="249"/>
                    </a:lnTo>
                    <a:lnTo>
                      <a:pt x="566" y="239"/>
                    </a:lnTo>
                    <a:lnTo>
                      <a:pt x="573" y="157"/>
                    </a:lnTo>
                    <a:lnTo>
                      <a:pt x="539" y="121"/>
                    </a:lnTo>
                    <a:lnTo>
                      <a:pt x="481" y="84"/>
                    </a:lnTo>
                    <a:lnTo>
                      <a:pt x="493" y="36"/>
                    </a:lnTo>
                    <a:lnTo>
                      <a:pt x="468" y="0"/>
                    </a:lnTo>
                    <a:lnTo>
                      <a:pt x="342" y="5"/>
                    </a:lnTo>
                    <a:lnTo>
                      <a:pt x="215" y="11"/>
                    </a:lnTo>
                    <a:lnTo>
                      <a:pt x="9" y="20"/>
                    </a:lnTo>
                  </a:path>
                </a:pathLst>
              </a:custGeom>
              <a:solidFill>
                <a:srgbClr val="F8F5E9"/>
              </a:solidFill>
              <a:ln w="12700" cap="rnd">
                <a:solidFill>
                  <a:schemeClr val="bg2"/>
                </a:solidFill>
                <a:round/>
                <a:headEnd/>
                <a:tailEnd/>
              </a:ln>
            </p:spPr>
            <p:txBody>
              <a:bodyPr lIns="0" rIns="0"/>
              <a:lstStyle/>
              <a:p>
                <a:endParaRPr lang="en-US" sz="600" dirty="0"/>
              </a:p>
            </p:txBody>
          </p:sp>
          <p:sp>
            <p:nvSpPr>
              <p:cNvPr id="30" name="Freeform 27"/>
              <p:cNvSpPr>
                <a:spLocks/>
              </p:cNvSpPr>
              <p:nvPr/>
            </p:nvSpPr>
            <p:spPr bwMode="auto">
              <a:xfrm>
                <a:off x="3373" y="1120"/>
                <a:ext cx="533" cy="231"/>
              </a:xfrm>
              <a:custGeom>
                <a:avLst/>
                <a:gdLst>
                  <a:gd name="T0" fmla="*/ 0 w 533"/>
                  <a:gd name="T1" fmla="*/ 127 h 231"/>
                  <a:gd name="T2" fmla="*/ 119 w 533"/>
                  <a:gd name="T3" fmla="*/ 0 h 231"/>
                  <a:gd name="T4" fmla="*/ 98 w 533"/>
                  <a:gd name="T5" fmla="*/ 52 h 231"/>
                  <a:gd name="T6" fmla="*/ 114 w 533"/>
                  <a:gd name="T7" fmla="*/ 68 h 231"/>
                  <a:gd name="T8" fmla="*/ 151 w 533"/>
                  <a:gd name="T9" fmla="*/ 46 h 231"/>
                  <a:gd name="T10" fmla="*/ 233 w 533"/>
                  <a:gd name="T11" fmla="*/ 78 h 231"/>
                  <a:gd name="T12" fmla="*/ 269 w 533"/>
                  <a:gd name="T13" fmla="*/ 52 h 231"/>
                  <a:gd name="T14" fmla="*/ 379 w 533"/>
                  <a:gd name="T15" fmla="*/ 37 h 231"/>
                  <a:gd name="T16" fmla="*/ 400 w 533"/>
                  <a:gd name="T17" fmla="*/ 70 h 231"/>
                  <a:gd name="T18" fmla="*/ 443 w 533"/>
                  <a:gd name="T19" fmla="*/ 62 h 231"/>
                  <a:gd name="T20" fmla="*/ 527 w 533"/>
                  <a:gd name="T21" fmla="*/ 96 h 231"/>
                  <a:gd name="T22" fmla="*/ 532 w 533"/>
                  <a:gd name="T23" fmla="*/ 121 h 231"/>
                  <a:gd name="T24" fmla="*/ 441 w 533"/>
                  <a:gd name="T25" fmla="*/ 143 h 231"/>
                  <a:gd name="T26" fmla="*/ 415 w 533"/>
                  <a:gd name="T27" fmla="*/ 127 h 231"/>
                  <a:gd name="T28" fmla="*/ 368 w 533"/>
                  <a:gd name="T29" fmla="*/ 132 h 231"/>
                  <a:gd name="T30" fmla="*/ 315 w 533"/>
                  <a:gd name="T31" fmla="*/ 164 h 231"/>
                  <a:gd name="T32" fmla="*/ 290 w 533"/>
                  <a:gd name="T33" fmla="*/ 166 h 231"/>
                  <a:gd name="T34" fmla="*/ 270 w 533"/>
                  <a:gd name="T35" fmla="*/ 143 h 231"/>
                  <a:gd name="T36" fmla="*/ 240 w 533"/>
                  <a:gd name="T37" fmla="*/ 228 h 231"/>
                  <a:gd name="T38" fmla="*/ 206 w 533"/>
                  <a:gd name="T39" fmla="*/ 230 h 231"/>
                  <a:gd name="T40" fmla="*/ 192 w 533"/>
                  <a:gd name="T41" fmla="*/ 196 h 231"/>
                  <a:gd name="T42" fmla="*/ 121 w 533"/>
                  <a:gd name="T43" fmla="*/ 180 h 231"/>
                  <a:gd name="T44" fmla="*/ 87 w 533"/>
                  <a:gd name="T45" fmla="*/ 155 h 231"/>
                  <a:gd name="T46" fmla="*/ 28 w 533"/>
                  <a:gd name="T47" fmla="*/ 164 h 231"/>
                  <a:gd name="T48" fmla="*/ 0 w 533"/>
                  <a:gd name="T49" fmla="*/ 127 h 2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3"/>
                  <a:gd name="T76" fmla="*/ 0 h 231"/>
                  <a:gd name="T77" fmla="*/ 533 w 533"/>
                  <a:gd name="T78" fmla="*/ 231 h 23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3" h="231">
                    <a:moveTo>
                      <a:pt x="0" y="127"/>
                    </a:moveTo>
                    <a:lnTo>
                      <a:pt x="119" y="0"/>
                    </a:lnTo>
                    <a:lnTo>
                      <a:pt x="98" y="52"/>
                    </a:lnTo>
                    <a:lnTo>
                      <a:pt x="114" y="68"/>
                    </a:lnTo>
                    <a:lnTo>
                      <a:pt x="151" y="46"/>
                    </a:lnTo>
                    <a:lnTo>
                      <a:pt x="233" y="78"/>
                    </a:lnTo>
                    <a:lnTo>
                      <a:pt x="269" y="52"/>
                    </a:lnTo>
                    <a:lnTo>
                      <a:pt x="379" y="37"/>
                    </a:lnTo>
                    <a:lnTo>
                      <a:pt x="400" y="70"/>
                    </a:lnTo>
                    <a:lnTo>
                      <a:pt x="443" y="62"/>
                    </a:lnTo>
                    <a:lnTo>
                      <a:pt x="527" y="96"/>
                    </a:lnTo>
                    <a:lnTo>
                      <a:pt x="532" y="121"/>
                    </a:lnTo>
                    <a:lnTo>
                      <a:pt x="441" y="143"/>
                    </a:lnTo>
                    <a:lnTo>
                      <a:pt x="415" y="127"/>
                    </a:lnTo>
                    <a:lnTo>
                      <a:pt x="368" y="132"/>
                    </a:lnTo>
                    <a:lnTo>
                      <a:pt x="315" y="164"/>
                    </a:lnTo>
                    <a:lnTo>
                      <a:pt x="290" y="166"/>
                    </a:lnTo>
                    <a:lnTo>
                      <a:pt x="270" y="143"/>
                    </a:lnTo>
                    <a:lnTo>
                      <a:pt x="240" y="228"/>
                    </a:lnTo>
                    <a:lnTo>
                      <a:pt x="206" y="230"/>
                    </a:lnTo>
                    <a:lnTo>
                      <a:pt x="192" y="196"/>
                    </a:lnTo>
                    <a:lnTo>
                      <a:pt x="121" y="180"/>
                    </a:lnTo>
                    <a:lnTo>
                      <a:pt x="87" y="155"/>
                    </a:lnTo>
                    <a:lnTo>
                      <a:pt x="28" y="164"/>
                    </a:lnTo>
                    <a:lnTo>
                      <a:pt x="0" y="127"/>
                    </a:lnTo>
                  </a:path>
                </a:pathLst>
              </a:custGeom>
              <a:solidFill>
                <a:srgbClr val="F8F5E9"/>
              </a:solidFill>
              <a:ln w="12700" cap="rnd">
                <a:solidFill>
                  <a:schemeClr val="bg2"/>
                </a:solidFill>
                <a:round/>
                <a:headEnd/>
                <a:tailEnd/>
              </a:ln>
            </p:spPr>
            <p:txBody>
              <a:bodyPr lIns="0" rIns="0"/>
              <a:lstStyle/>
              <a:p>
                <a:endParaRPr lang="en-US" sz="600" dirty="0"/>
              </a:p>
            </p:txBody>
          </p:sp>
          <p:sp>
            <p:nvSpPr>
              <p:cNvPr id="31" name="Freeform 28"/>
              <p:cNvSpPr>
                <a:spLocks/>
              </p:cNvSpPr>
              <p:nvPr/>
            </p:nvSpPr>
            <p:spPr bwMode="auto">
              <a:xfrm>
                <a:off x="3742" y="1281"/>
                <a:ext cx="381" cy="517"/>
              </a:xfrm>
              <a:custGeom>
                <a:avLst/>
                <a:gdLst>
                  <a:gd name="T0" fmla="*/ 96 w 381"/>
                  <a:gd name="T1" fmla="*/ 21 h 517"/>
                  <a:gd name="T2" fmla="*/ 110 w 381"/>
                  <a:gd name="T3" fmla="*/ 53 h 517"/>
                  <a:gd name="T4" fmla="*/ 83 w 381"/>
                  <a:gd name="T5" fmla="*/ 73 h 517"/>
                  <a:gd name="T6" fmla="*/ 82 w 381"/>
                  <a:gd name="T7" fmla="*/ 155 h 517"/>
                  <a:gd name="T8" fmla="*/ 67 w 381"/>
                  <a:gd name="T9" fmla="*/ 101 h 517"/>
                  <a:gd name="T10" fmla="*/ 12 w 381"/>
                  <a:gd name="T11" fmla="*/ 153 h 517"/>
                  <a:gd name="T12" fmla="*/ 0 w 381"/>
                  <a:gd name="T13" fmla="*/ 301 h 517"/>
                  <a:gd name="T14" fmla="*/ 36 w 381"/>
                  <a:gd name="T15" fmla="*/ 374 h 517"/>
                  <a:gd name="T16" fmla="*/ 39 w 381"/>
                  <a:gd name="T17" fmla="*/ 411 h 517"/>
                  <a:gd name="T18" fmla="*/ 41 w 381"/>
                  <a:gd name="T19" fmla="*/ 441 h 517"/>
                  <a:gd name="T20" fmla="*/ 39 w 381"/>
                  <a:gd name="T21" fmla="*/ 468 h 517"/>
                  <a:gd name="T22" fmla="*/ 32 w 381"/>
                  <a:gd name="T23" fmla="*/ 516 h 517"/>
                  <a:gd name="T24" fmla="*/ 181 w 381"/>
                  <a:gd name="T25" fmla="*/ 507 h 517"/>
                  <a:gd name="T26" fmla="*/ 378 w 381"/>
                  <a:gd name="T27" fmla="*/ 489 h 517"/>
                  <a:gd name="T28" fmla="*/ 343 w 381"/>
                  <a:gd name="T29" fmla="*/ 479 h 517"/>
                  <a:gd name="T30" fmla="*/ 323 w 381"/>
                  <a:gd name="T31" fmla="*/ 452 h 517"/>
                  <a:gd name="T32" fmla="*/ 353 w 381"/>
                  <a:gd name="T33" fmla="*/ 429 h 517"/>
                  <a:gd name="T34" fmla="*/ 353 w 381"/>
                  <a:gd name="T35" fmla="*/ 400 h 517"/>
                  <a:gd name="T36" fmla="*/ 339 w 381"/>
                  <a:gd name="T37" fmla="*/ 375 h 517"/>
                  <a:gd name="T38" fmla="*/ 353 w 381"/>
                  <a:gd name="T39" fmla="*/ 358 h 517"/>
                  <a:gd name="T40" fmla="*/ 380 w 381"/>
                  <a:gd name="T41" fmla="*/ 359 h 517"/>
                  <a:gd name="T42" fmla="*/ 375 w 381"/>
                  <a:gd name="T43" fmla="*/ 288 h 517"/>
                  <a:gd name="T44" fmla="*/ 368 w 381"/>
                  <a:gd name="T45" fmla="*/ 246 h 517"/>
                  <a:gd name="T46" fmla="*/ 352 w 381"/>
                  <a:gd name="T47" fmla="*/ 219 h 517"/>
                  <a:gd name="T48" fmla="*/ 336 w 381"/>
                  <a:gd name="T49" fmla="*/ 203 h 517"/>
                  <a:gd name="T50" fmla="*/ 311 w 381"/>
                  <a:gd name="T51" fmla="*/ 198 h 517"/>
                  <a:gd name="T52" fmla="*/ 288 w 381"/>
                  <a:gd name="T53" fmla="*/ 198 h 517"/>
                  <a:gd name="T54" fmla="*/ 263 w 381"/>
                  <a:gd name="T55" fmla="*/ 231 h 517"/>
                  <a:gd name="T56" fmla="*/ 247 w 381"/>
                  <a:gd name="T57" fmla="*/ 242 h 517"/>
                  <a:gd name="T58" fmla="*/ 236 w 381"/>
                  <a:gd name="T59" fmla="*/ 246 h 517"/>
                  <a:gd name="T60" fmla="*/ 224 w 381"/>
                  <a:gd name="T61" fmla="*/ 240 h 517"/>
                  <a:gd name="T62" fmla="*/ 220 w 381"/>
                  <a:gd name="T63" fmla="*/ 224 h 517"/>
                  <a:gd name="T64" fmla="*/ 224 w 381"/>
                  <a:gd name="T65" fmla="*/ 214 h 517"/>
                  <a:gd name="T66" fmla="*/ 234 w 381"/>
                  <a:gd name="T67" fmla="*/ 203 h 517"/>
                  <a:gd name="T68" fmla="*/ 245 w 381"/>
                  <a:gd name="T69" fmla="*/ 198 h 517"/>
                  <a:gd name="T70" fmla="*/ 256 w 381"/>
                  <a:gd name="T71" fmla="*/ 196 h 517"/>
                  <a:gd name="T72" fmla="*/ 256 w 381"/>
                  <a:gd name="T73" fmla="*/ 176 h 517"/>
                  <a:gd name="T74" fmla="*/ 284 w 381"/>
                  <a:gd name="T75" fmla="*/ 155 h 517"/>
                  <a:gd name="T76" fmla="*/ 256 w 381"/>
                  <a:gd name="T77" fmla="*/ 87 h 517"/>
                  <a:gd name="T78" fmla="*/ 256 w 381"/>
                  <a:gd name="T79" fmla="*/ 55 h 517"/>
                  <a:gd name="T80" fmla="*/ 208 w 381"/>
                  <a:gd name="T81" fmla="*/ 43 h 517"/>
                  <a:gd name="T82" fmla="*/ 139 w 381"/>
                  <a:gd name="T83" fmla="*/ 0 h 517"/>
                  <a:gd name="T84" fmla="*/ 96 w 381"/>
                  <a:gd name="T85" fmla="*/ 21 h 5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81"/>
                  <a:gd name="T130" fmla="*/ 0 h 517"/>
                  <a:gd name="T131" fmla="*/ 381 w 381"/>
                  <a:gd name="T132" fmla="*/ 517 h 5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81" h="517">
                    <a:moveTo>
                      <a:pt x="96" y="21"/>
                    </a:moveTo>
                    <a:lnTo>
                      <a:pt x="110" y="53"/>
                    </a:lnTo>
                    <a:lnTo>
                      <a:pt x="83" y="73"/>
                    </a:lnTo>
                    <a:lnTo>
                      <a:pt x="82" y="155"/>
                    </a:lnTo>
                    <a:lnTo>
                      <a:pt x="67" y="101"/>
                    </a:lnTo>
                    <a:lnTo>
                      <a:pt x="12" y="153"/>
                    </a:lnTo>
                    <a:lnTo>
                      <a:pt x="0" y="301"/>
                    </a:lnTo>
                    <a:lnTo>
                      <a:pt x="36" y="374"/>
                    </a:lnTo>
                    <a:lnTo>
                      <a:pt x="39" y="411"/>
                    </a:lnTo>
                    <a:lnTo>
                      <a:pt x="41" y="441"/>
                    </a:lnTo>
                    <a:lnTo>
                      <a:pt x="39" y="468"/>
                    </a:lnTo>
                    <a:lnTo>
                      <a:pt x="32" y="516"/>
                    </a:lnTo>
                    <a:lnTo>
                      <a:pt x="181" y="507"/>
                    </a:lnTo>
                    <a:lnTo>
                      <a:pt x="378" y="489"/>
                    </a:lnTo>
                    <a:lnTo>
                      <a:pt x="343" y="479"/>
                    </a:lnTo>
                    <a:lnTo>
                      <a:pt x="323" y="452"/>
                    </a:lnTo>
                    <a:lnTo>
                      <a:pt x="353" y="429"/>
                    </a:lnTo>
                    <a:lnTo>
                      <a:pt x="353" y="400"/>
                    </a:lnTo>
                    <a:lnTo>
                      <a:pt x="339" y="375"/>
                    </a:lnTo>
                    <a:lnTo>
                      <a:pt x="353" y="358"/>
                    </a:lnTo>
                    <a:lnTo>
                      <a:pt x="380" y="359"/>
                    </a:lnTo>
                    <a:lnTo>
                      <a:pt x="375" y="288"/>
                    </a:lnTo>
                    <a:lnTo>
                      <a:pt x="368" y="246"/>
                    </a:lnTo>
                    <a:lnTo>
                      <a:pt x="352" y="219"/>
                    </a:lnTo>
                    <a:lnTo>
                      <a:pt x="336" y="203"/>
                    </a:lnTo>
                    <a:lnTo>
                      <a:pt x="311" y="198"/>
                    </a:lnTo>
                    <a:lnTo>
                      <a:pt x="288" y="198"/>
                    </a:lnTo>
                    <a:lnTo>
                      <a:pt x="263" y="231"/>
                    </a:lnTo>
                    <a:lnTo>
                      <a:pt x="247" y="242"/>
                    </a:lnTo>
                    <a:lnTo>
                      <a:pt x="236" y="246"/>
                    </a:lnTo>
                    <a:lnTo>
                      <a:pt x="224" y="240"/>
                    </a:lnTo>
                    <a:lnTo>
                      <a:pt x="220" y="224"/>
                    </a:lnTo>
                    <a:lnTo>
                      <a:pt x="224" y="214"/>
                    </a:lnTo>
                    <a:lnTo>
                      <a:pt x="234" y="203"/>
                    </a:lnTo>
                    <a:lnTo>
                      <a:pt x="245" y="198"/>
                    </a:lnTo>
                    <a:lnTo>
                      <a:pt x="256" y="196"/>
                    </a:lnTo>
                    <a:lnTo>
                      <a:pt x="256" y="176"/>
                    </a:lnTo>
                    <a:lnTo>
                      <a:pt x="284" y="155"/>
                    </a:lnTo>
                    <a:lnTo>
                      <a:pt x="256" y="87"/>
                    </a:lnTo>
                    <a:lnTo>
                      <a:pt x="256" y="55"/>
                    </a:lnTo>
                    <a:lnTo>
                      <a:pt x="208" y="43"/>
                    </a:lnTo>
                    <a:lnTo>
                      <a:pt x="139" y="0"/>
                    </a:lnTo>
                    <a:lnTo>
                      <a:pt x="96" y="21"/>
                    </a:lnTo>
                  </a:path>
                </a:pathLst>
              </a:custGeom>
              <a:solidFill>
                <a:srgbClr val="F8F5E9"/>
              </a:solidFill>
              <a:ln w="12700" cap="rnd">
                <a:solidFill>
                  <a:schemeClr val="bg2"/>
                </a:solidFill>
                <a:round/>
                <a:headEnd/>
                <a:tailEnd/>
              </a:ln>
            </p:spPr>
            <p:txBody>
              <a:bodyPr lIns="0" rIns="0"/>
              <a:lstStyle/>
              <a:p>
                <a:endParaRPr lang="en-US" sz="600" dirty="0"/>
              </a:p>
            </p:txBody>
          </p:sp>
          <p:sp>
            <p:nvSpPr>
              <p:cNvPr id="32" name="Freeform 29"/>
              <p:cNvSpPr>
                <a:spLocks/>
              </p:cNvSpPr>
              <p:nvPr/>
            </p:nvSpPr>
            <p:spPr bwMode="auto">
              <a:xfrm>
                <a:off x="3327" y="1739"/>
                <a:ext cx="413" cy="681"/>
              </a:xfrm>
              <a:custGeom>
                <a:avLst/>
                <a:gdLst>
                  <a:gd name="T0" fmla="*/ 76 w 413"/>
                  <a:gd name="T1" fmla="*/ 39 h 681"/>
                  <a:gd name="T2" fmla="*/ 313 w 413"/>
                  <a:gd name="T3" fmla="*/ 0 h 681"/>
                  <a:gd name="T4" fmla="*/ 348 w 413"/>
                  <a:gd name="T5" fmla="*/ 83 h 681"/>
                  <a:gd name="T6" fmla="*/ 398 w 413"/>
                  <a:gd name="T7" fmla="*/ 431 h 681"/>
                  <a:gd name="T8" fmla="*/ 412 w 413"/>
                  <a:gd name="T9" fmla="*/ 478 h 681"/>
                  <a:gd name="T10" fmla="*/ 375 w 413"/>
                  <a:gd name="T11" fmla="*/ 570 h 681"/>
                  <a:gd name="T12" fmla="*/ 375 w 413"/>
                  <a:gd name="T13" fmla="*/ 634 h 681"/>
                  <a:gd name="T14" fmla="*/ 332 w 413"/>
                  <a:gd name="T15" fmla="*/ 627 h 681"/>
                  <a:gd name="T16" fmla="*/ 334 w 413"/>
                  <a:gd name="T17" fmla="*/ 680 h 681"/>
                  <a:gd name="T18" fmla="*/ 289 w 413"/>
                  <a:gd name="T19" fmla="*/ 659 h 681"/>
                  <a:gd name="T20" fmla="*/ 266 w 413"/>
                  <a:gd name="T21" fmla="*/ 666 h 681"/>
                  <a:gd name="T22" fmla="*/ 233 w 413"/>
                  <a:gd name="T23" fmla="*/ 660 h 681"/>
                  <a:gd name="T24" fmla="*/ 208 w 413"/>
                  <a:gd name="T25" fmla="*/ 579 h 681"/>
                  <a:gd name="T26" fmla="*/ 160 w 413"/>
                  <a:gd name="T27" fmla="*/ 554 h 681"/>
                  <a:gd name="T28" fmla="*/ 160 w 413"/>
                  <a:gd name="T29" fmla="*/ 467 h 681"/>
                  <a:gd name="T30" fmla="*/ 112 w 413"/>
                  <a:gd name="T31" fmla="*/ 478 h 681"/>
                  <a:gd name="T32" fmla="*/ 85 w 413"/>
                  <a:gd name="T33" fmla="*/ 414 h 681"/>
                  <a:gd name="T34" fmla="*/ 0 w 413"/>
                  <a:gd name="T35" fmla="*/ 339 h 681"/>
                  <a:gd name="T36" fmla="*/ 62 w 413"/>
                  <a:gd name="T37" fmla="*/ 222 h 681"/>
                  <a:gd name="T38" fmla="*/ 44 w 413"/>
                  <a:gd name="T39" fmla="*/ 167 h 681"/>
                  <a:gd name="T40" fmla="*/ 107 w 413"/>
                  <a:gd name="T41" fmla="*/ 156 h 681"/>
                  <a:gd name="T42" fmla="*/ 112 w 413"/>
                  <a:gd name="T43" fmla="*/ 80 h 681"/>
                  <a:gd name="T44" fmla="*/ 76 w 413"/>
                  <a:gd name="T45" fmla="*/ 39 h 68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13"/>
                  <a:gd name="T70" fmla="*/ 0 h 681"/>
                  <a:gd name="T71" fmla="*/ 413 w 413"/>
                  <a:gd name="T72" fmla="*/ 681 h 68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13" h="681">
                    <a:moveTo>
                      <a:pt x="76" y="39"/>
                    </a:moveTo>
                    <a:lnTo>
                      <a:pt x="313" y="0"/>
                    </a:lnTo>
                    <a:lnTo>
                      <a:pt x="348" y="83"/>
                    </a:lnTo>
                    <a:lnTo>
                      <a:pt x="398" y="431"/>
                    </a:lnTo>
                    <a:lnTo>
                      <a:pt x="412" y="478"/>
                    </a:lnTo>
                    <a:lnTo>
                      <a:pt x="375" y="570"/>
                    </a:lnTo>
                    <a:lnTo>
                      <a:pt x="375" y="634"/>
                    </a:lnTo>
                    <a:lnTo>
                      <a:pt x="332" y="627"/>
                    </a:lnTo>
                    <a:lnTo>
                      <a:pt x="334" y="680"/>
                    </a:lnTo>
                    <a:lnTo>
                      <a:pt x="289" y="659"/>
                    </a:lnTo>
                    <a:lnTo>
                      <a:pt x="266" y="666"/>
                    </a:lnTo>
                    <a:lnTo>
                      <a:pt x="233" y="660"/>
                    </a:lnTo>
                    <a:lnTo>
                      <a:pt x="208" y="579"/>
                    </a:lnTo>
                    <a:lnTo>
                      <a:pt x="160" y="554"/>
                    </a:lnTo>
                    <a:lnTo>
                      <a:pt x="160" y="467"/>
                    </a:lnTo>
                    <a:lnTo>
                      <a:pt x="112" y="478"/>
                    </a:lnTo>
                    <a:lnTo>
                      <a:pt x="85" y="414"/>
                    </a:lnTo>
                    <a:lnTo>
                      <a:pt x="0" y="339"/>
                    </a:lnTo>
                    <a:lnTo>
                      <a:pt x="62" y="222"/>
                    </a:lnTo>
                    <a:lnTo>
                      <a:pt x="44" y="167"/>
                    </a:lnTo>
                    <a:lnTo>
                      <a:pt x="107" y="156"/>
                    </a:lnTo>
                    <a:lnTo>
                      <a:pt x="112" y="80"/>
                    </a:lnTo>
                    <a:lnTo>
                      <a:pt x="76" y="39"/>
                    </a:lnTo>
                  </a:path>
                </a:pathLst>
              </a:custGeom>
              <a:solidFill>
                <a:srgbClr val="F8F5E9"/>
              </a:solidFill>
              <a:ln w="12700" cap="rnd">
                <a:solidFill>
                  <a:schemeClr val="bg2"/>
                </a:solidFill>
                <a:round/>
                <a:headEnd/>
                <a:tailEnd/>
              </a:ln>
            </p:spPr>
            <p:txBody>
              <a:bodyPr lIns="0" rIns="0"/>
              <a:lstStyle/>
              <a:p>
                <a:endParaRPr lang="en-US" sz="600" dirty="0"/>
              </a:p>
            </p:txBody>
          </p:sp>
          <p:sp>
            <p:nvSpPr>
              <p:cNvPr id="33" name="Freeform 30"/>
              <p:cNvSpPr>
                <a:spLocks/>
              </p:cNvSpPr>
              <p:nvPr/>
            </p:nvSpPr>
            <p:spPr bwMode="auto">
              <a:xfrm>
                <a:off x="2961" y="2014"/>
                <a:ext cx="654" cy="540"/>
              </a:xfrm>
              <a:custGeom>
                <a:avLst/>
                <a:gdLst>
                  <a:gd name="T0" fmla="*/ 0 w 654"/>
                  <a:gd name="T1" fmla="*/ 18 h 540"/>
                  <a:gd name="T2" fmla="*/ 286 w 654"/>
                  <a:gd name="T3" fmla="*/ 0 h 540"/>
                  <a:gd name="T4" fmla="*/ 346 w 654"/>
                  <a:gd name="T5" fmla="*/ 0 h 540"/>
                  <a:gd name="T6" fmla="*/ 392 w 654"/>
                  <a:gd name="T7" fmla="*/ 16 h 540"/>
                  <a:gd name="T8" fmla="*/ 367 w 654"/>
                  <a:gd name="T9" fmla="*/ 62 h 540"/>
                  <a:gd name="T10" fmla="*/ 451 w 654"/>
                  <a:gd name="T11" fmla="*/ 139 h 540"/>
                  <a:gd name="T12" fmla="*/ 477 w 654"/>
                  <a:gd name="T13" fmla="*/ 203 h 540"/>
                  <a:gd name="T14" fmla="*/ 527 w 654"/>
                  <a:gd name="T15" fmla="*/ 187 h 540"/>
                  <a:gd name="T16" fmla="*/ 525 w 654"/>
                  <a:gd name="T17" fmla="*/ 278 h 540"/>
                  <a:gd name="T18" fmla="*/ 575 w 654"/>
                  <a:gd name="T19" fmla="*/ 304 h 540"/>
                  <a:gd name="T20" fmla="*/ 598 w 654"/>
                  <a:gd name="T21" fmla="*/ 384 h 540"/>
                  <a:gd name="T22" fmla="*/ 633 w 654"/>
                  <a:gd name="T23" fmla="*/ 391 h 540"/>
                  <a:gd name="T24" fmla="*/ 653 w 654"/>
                  <a:gd name="T25" fmla="*/ 425 h 540"/>
                  <a:gd name="T26" fmla="*/ 609 w 654"/>
                  <a:gd name="T27" fmla="*/ 471 h 540"/>
                  <a:gd name="T28" fmla="*/ 594 w 654"/>
                  <a:gd name="T29" fmla="*/ 525 h 540"/>
                  <a:gd name="T30" fmla="*/ 532 w 654"/>
                  <a:gd name="T31" fmla="*/ 539 h 540"/>
                  <a:gd name="T32" fmla="*/ 548 w 654"/>
                  <a:gd name="T33" fmla="*/ 480 h 540"/>
                  <a:gd name="T34" fmla="*/ 303 w 654"/>
                  <a:gd name="T35" fmla="*/ 502 h 540"/>
                  <a:gd name="T36" fmla="*/ 128 w 654"/>
                  <a:gd name="T37" fmla="*/ 523 h 540"/>
                  <a:gd name="T38" fmla="*/ 117 w 654"/>
                  <a:gd name="T39" fmla="*/ 466 h 540"/>
                  <a:gd name="T40" fmla="*/ 105 w 654"/>
                  <a:gd name="T41" fmla="*/ 294 h 540"/>
                  <a:gd name="T42" fmla="*/ 103 w 654"/>
                  <a:gd name="T43" fmla="*/ 199 h 540"/>
                  <a:gd name="T44" fmla="*/ 44 w 654"/>
                  <a:gd name="T45" fmla="*/ 157 h 540"/>
                  <a:gd name="T46" fmla="*/ 66 w 654"/>
                  <a:gd name="T47" fmla="*/ 117 h 540"/>
                  <a:gd name="T48" fmla="*/ 37 w 654"/>
                  <a:gd name="T49" fmla="*/ 96 h 540"/>
                  <a:gd name="T50" fmla="*/ 0 w 654"/>
                  <a:gd name="T51" fmla="*/ 18 h 5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54"/>
                  <a:gd name="T79" fmla="*/ 0 h 540"/>
                  <a:gd name="T80" fmla="*/ 654 w 654"/>
                  <a:gd name="T81" fmla="*/ 540 h 54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54" h="540">
                    <a:moveTo>
                      <a:pt x="0" y="18"/>
                    </a:moveTo>
                    <a:lnTo>
                      <a:pt x="286" y="0"/>
                    </a:lnTo>
                    <a:lnTo>
                      <a:pt x="346" y="0"/>
                    </a:lnTo>
                    <a:lnTo>
                      <a:pt x="392" y="16"/>
                    </a:lnTo>
                    <a:lnTo>
                      <a:pt x="367" y="62"/>
                    </a:lnTo>
                    <a:lnTo>
                      <a:pt x="451" y="139"/>
                    </a:lnTo>
                    <a:lnTo>
                      <a:pt x="477" y="203"/>
                    </a:lnTo>
                    <a:lnTo>
                      <a:pt x="527" y="187"/>
                    </a:lnTo>
                    <a:lnTo>
                      <a:pt x="525" y="278"/>
                    </a:lnTo>
                    <a:lnTo>
                      <a:pt x="575" y="304"/>
                    </a:lnTo>
                    <a:lnTo>
                      <a:pt x="598" y="384"/>
                    </a:lnTo>
                    <a:lnTo>
                      <a:pt x="633" y="391"/>
                    </a:lnTo>
                    <a:lnTo>
                      <a:pt x="653" y="425"/>
                    </a:lnTo>
                    <a:lnTo>
                      <a:pt x="609" y="471"/>
                    </a:lnTo>
                    <a:lnTo>
                      <a:pt x="594" y="525"/>
                    </a:lnTo>
                    <a:lnTo>
                      <a:pt x="532" y="539"/>
                    </a:lnTo>
                    <a:lnTo>
                      <a:pt x="548" y="480"/>
                    </a:lnTo>
                    <a:lnTo>
                      <a:pt x="303" y="502"/>
                    </a:lnTo>
                    <a:lnTo>
                      <a:pt x="128" y="523"/>
                    </a:lnTo>
                    <a:lnTo>
                      <a:pt x="117" y="466"/>
                    </a:lnTo>
                    <a:lnTo>
                      <a:pt x="105" y="294"/>
                    </a:lnTo>
                    <a:lnTo>
                      <a:pt x="103" y="199"/>
                    </a:lnTo>
                    <a:lnTo>
                      <a:pt x="44" y="157"/>
                    </a:lnTo>
                    <a:lnTo>
                      <a:pt x="66" y="117"/>
                    </a:lnTo>
                    <a:lnTo>
                      <a:pt x="37" y="96"/>
                    </a:lnTo>
                    <a:lnTo>
                      <a:pt x="0" y="18"/>
                    </a:lnTo>
                  </a:path>
                </a:pathLst>
              </a:custGeom>
              <a:solidFill>
                <a:srgbClr val="F8F5E9"/>
              </a:solidFill>
              <a:ln w="12700" cap="rnd">
                <a:solidFill>
                  <a:schemeClr val="bg2"/>
                </a:solidFill>
                <a:round/>
                <a:headEnd/>
                <a:tailEnd/>
              </a:ln>
            </p:spPr>
            <p:txBody>
              <a:bodyPr lIns="0" rIns="0"/>
              <a:lstStyle/>
              <a:p>
                <a:endParaRPr lang="en-US" sz="600" dirty="0"/>
              </a:p>
            </p:txBody>
          </p:sp>
          <p:sp>
            <p:nvSpPr>
              <p:cNvPr id="34" name="Freeform 31"/>
              <p:cNvSpPr>
                <a:spLocks/>
              </p:cNvSpPr>
              <p:nvPr/>
            </p:nvSpPr>
            <p:spPr bwMode="auto">
              <a:xfrm>
                <a:off x="3675" y="1786"/>
                <a:ext cx="323" cy="527"/>
              </a:xfrm>
              <a:custGeom>
                <a:avLst/>
                <a:gdLst>
                  <a:gd name="T0" fmla="*/ 0 w 323"/>
                  <a:gd name="T1" fmla="*/ 37 h 527"/>
                  <a:gd name="T2" fmla="*/ 39 w 323"/>
                  <a:gd name="T3" fmla="*/ 57 h 527"/>
                  <a:gd name="T4" fmla="*/ 75 w 323"/>
                  <a:gd name="T5" fmla="*/ 53 h 527"/>
                  <a:gd name="T6" fmla="*/ 87 w 323"/>
                  <a:gd name="T7" fmla="*/ 43 h 527"/>
                  <a:gd name="T8" fmla="*/ 96 w 323"/>
                  <a:gd name="T9" fmla="*/ 11 h 527"/>
                  <a:gd name="T10" fmla="*/ 251 w 323"/>
                  <a:gd name="T11" fmla="*/ 0 h 527"/>
                  <a:gd name="T12" fmla="*/ 322 w 323"/>
                  <a:gd name="T13" fmla="*/ 371 h 527"/>
                  <a:gd name="T14" fmla="*/ 317 w 323"/>
                  <a:gd name="T15" fmla="*/ 368 h 527"/>
                  <a:gd name="T16" fmla="*/ 263 w 323"/>
                  <a:gd name="T17" fmla="*/ 389 h 527"/>
                  <a:gd name="T18" fmla="*/ 226 w 323"/>
                  <a:gd name="T19" fmla="*/ 489 h 527"/>
                  <a:gd name="T20" fmla="*/ 171 w 323"/>
                  <a:gd name="T21" fmla="*/ 474 h 527"/>
                  <a:gd name="T22" fmla="*/ 107 w 323"/>
                  <a:gd name="T23" fmla="*/ 512 h 527"/>
                  <a:gd name="T24" fmla="*/ 23 w 323"/>
                  <a:gd name="T25" fmla="*/ 526 h 527"/>
                  <a:gd name="T26" fmla="*/ 60 w 323"/>
                  <a:gd name="T27" fmla="*/ 428 h 527"/>
                  <a:gd name="T28" fmla="*/ 44 w 323"/>
                  <a:gd name="T29" fmla="*/ 373 h 527"/>
                  <a:gd name="T30" fmla="*/ 0 w 323"/>
                  <a:gd name="T31" fmla="*/ 37 h 5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3"/>
                  <a:gd name="T49" fmla="*/ 0 h 527"/>
                  <a:gd name="T50" fmla="*/ 323 w 323"/>
                  <a:gd name="T51" fmla="*/ 527 h 5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3" h="527">
                    <a:moveTo>
                      <a:pt x="0" y="37"/>
                    </a:moveTo>
                    <a:lnTo>
                      <a:pt x="39" y="57"/>
                    </a:lnTo>
                    <a:lnTo>
                      <a:pt x="75" y="53"/>
                    </a:lnTo>
                    <a:lnTo>
                      <a:pt x="87" y="43"/>
                    </a:lnTo>
                    <a:lnTo>
                      <a:pt x="96" y="11"/>
                    </a:lnTo>
                    <a:lnTo>
                      <a:pt x="251" y="0"/>
                    </a:lnTo>
                    <a:lnTo>
                      <a:pt x="322" y="371"/>
                    </a:lnTo>
                    <a:lnTo>
                      <a:pt x="317" y="368"/>
                    </a:lnTo>
                    <a:lnTo>
                      <a:pt x="263" y="389"/>
                    </a:lnTo>
                    <a:lnTo>
                      <a:pt x="226" y="489"/>
                    </a:lnTo>
                    <a:lnTo>
                      <a:pt x="171" y="474"/>
                    </a:lnTo>
                    <a:lnTo>
                      <a:pt x="107" y="512"/>
                    </a:lnTo>
                    <a:lnTo>
                      <a:pt x="23" y="526"/>
                    </a:lnTo>
                    <a:lnTo>
                      <a:pt x="60" y="428"/>
                    </a:lnTo>
                    <a:lnTo>
                      <a:pt x="44" y="373"/>
                    </a:lnTo>
                    <a:lnTo>
                      <a:pt x="0" y="37"/>
                    </a:lnTo>
                  </a:path>
                </a:pathLst>
              </a:custGeom>
              <a:solidFill>
                <a:srgbClr val="F8F5E9"/>
              </a:solidFill>
              <a:ln w="12700" cap="rnd">
                <a:solidFill>
                  <a:schemeClr val="bg2"/>
                </a:solidFill>
                <a:round/>
                <a:headEnd/>
                <a:tailEnd/>
              </a:ln>
            </p:spPr>
            <p:txBody>
              <a:bodyPr lIns="0" rIns="0"/>
              <a:lstStyle/>
              <a:p>
                <a:endParaRPr lang="en-US" sz="600" dirty="0"/>
              </a:p>
            </p:txBody>
          </p:sp>
          <p:sp>
            <p:nvSpPr>
              <p:cNvPr id="35" name="Freeform 32"/>
              <p:cNvSpPr>
                <a:spLocks/>
              </p:cNvSpPr>
              <p:nvPr/>
            </p:nvSpPr>
            <p:spPr bwMode="auto">
              <a:xfrm>
                <a:off x="3927" y="1679"/>
                <a:ext cx="410" cy="477"/>
              </a:xfrm>
              <a:custGeom>
                <a:avLst/>
                <a:gdLst>
                  <a:gd name="T0" fmla="*/ 0 w 410"/>
                  <a:gd name="T1" fmla="*/ 107 h 477"/>
                  <a:gd name="T2" fmla="*/ 184 w 410"/>
                  <a:gd name="T3" fmla="*/ 89 h 477"/>
                  <a:gd name="T4" fmla="*/ 223 w 410"/>
                  <a:gd name="T5" fmla="*/ 96 h 477"/>
                  <a:gd name="T6" fmla="*/ 310 w 410"/>
                  <a:gd name="T7" fmla="*/ 55 h 477"/>
                  <a:gd name="T8" fmla="*/ 329 w 410"/>
                  <a:gd name="T9" fmla="*/ 18 h 477"/>
                  <a:gd name="T10" fmla="*/ 381 w 410"/>
                  <a:gd name="T11" fmla="*/ 0 h 477"/>
                  <a:gd name="T12" fmla="*/ 409 w 410"/>
                  <a:gd name="T13" fmla="*/ 180 h 477"/>
                  <a:gd name="T14" fmla="*/ 388 w 410"/>
                  <a:gd name="T15" fmla="*/ 200 h 477"/>
                  <a:gd name="T16" fmla="*/ 393 w 410"/>
                  <a:gd name="T17" fmla="*/ 324 h 477"/>
                  <a:gd name="T18" fmla="*/ 352 w 410"/>
                  <a:gd name="T19" fmla="*/ 335 h 477"/>
                  <a:gd name="T20" fmla="*/ 329 w 410"/>
                  <a:gd name="T21" fmla="*/ 405 h 477"/>
                  <a:gd name="T22" fmla="*/ 297 w 410"/>
                  <a:gd name="T23" fmla="*/ 396 h 477"/>
                  <a:gd name="T24" fmla="*/ 287 w 410"/>
                  <a:gd name="T25" fmla="*/ 476 h 477"/>
                  <a:gd name="T26" fmla="*/ 241 w 410"/>
                  <a:gd name="T27" fmla="*/ 442 h 477"/>
                  <a:gd name="T28" fmla="*/ 150 w 410"/>
                  <a:gd name="T29" fmla="*/ 464 h 477"/>
                  <a:gd name="T30" fmla="*/ 112 w 410"/>
                  <a:gd name="T31" fmla="*/ 433 h 477"/>
                  <a:gd name="T32" fmla="*/ 60 w 410"/>
                  <a:gd name="T33" fmla="*/ 431 h 477"/>
                  <a:gd name="T34" fmla="*/ 34 w 410"/>
                  <a:gd name="T35" fmla="*/ 298 h 477"/>
                  <a:gd name="T36" fmla="*/ 0 w 410"/>
                  <a:gd name="T37" fmla="*/ 107 h 4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0"/>
                  <a:gd name="T58" fmla="*/ 0 h 477"/>
                  <a:gd name="T59" fmla="*/ 410 w 410"/>
                  <a:gd name="T60" fmla="*/ 477 h 4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0" h="477">
                    <a:moveTo>
                      <a:pt x="0" y="107"/>
                    </a:moveTo>
                    <a:lnTo>
                      <a:pt x="184" y="89"/>
                    </a:lnTo>
                    <a:lnTo>
                      <a:pt x="223" y="96"/>
                    </a:lnTo>
                    <a:lnTo>
                      <a:pt x="310" y="55"/>
                    </a:lnTo>
                    <a:lnTo>
                      <a:pt x="329" y="18"/>
                    </a:lnTo>
                    <a:lnTo>
                      <a:pt x="381" y="0"/>
                    </a:lnTo>
                    <a:lnTo>
                      <a:pt x="409" y="180"/>
                    </a:lnTo>
                    <a:lnTo>
                      <a:pt x="388" y="200"/>
                    </a:lnTo>
                    <a:lnTo>
                      <a:pt x="393" y="324"/>
                    </a:lnTo>
                    <a:lnTo>
                      <a:pt x="352" y="335"/>
                    </a:lnTo>
                    <a:lnTo>
                      <a:pt x="329" y="405"/>
                    </a:lnTo>
                    <a:lnTo>
                      <a:pt x="297" y="396"/>
                    </a:lnTo>
                    <a:lnTo>
                      <a:pt x="287" y="476"/>
                    </a:lnTo>
                    <a:lnTo>
                      <a:pt x="241" y="442"/>
                    </a:lnTo>
                    <a:lnTo>
                      <a:pt x="150" y="464"/>
                    </a:lnTo>
                    <a:lnTo>
                      <a:pt x="112" y="433"/>
                    </a:lnTo>
                    <a:lnTo>
                      <a:pt x="60" y="431"/>
                    </a:lnTo>
                    <a:lnTo>
                      <a:pt x="34" y="298"/>
                    </a:lnTo>
                    <a:lnTo>
                      <a:pt x="0" y="107"/>
                    </a:lnTo>
                  </a:path>
                </a:pathLst>
              </a:custGeom>
              <a:solidFill>
                <a:srgbClr val="F8F5E9"/>
              </a:solidFill>
              <a:ln w="12700" cap="rnd">
                <a:solidFill>
                  <a:schemeClr val="bg2"/>
                </a:solidFill>
                <a:round/>
                <a:headEnd/>
                <a:tailEnd/>
              </a:ln>
            </p:spPr>
            <p:txBody>
              <a:bodyPr lIns="0" rIns="0"/>
              <a:lstStyle/>
              <a:p>
                <a:endParaRPr lang="en-US" sz="600" dirty="0"/>
              </a:p>
            </p:txBody>
          </p:sp>
          <p:sp>
            <p:nvSpPr>
              <p:cNvPr id="36" name="Freeform 33"/>
              <p:cNvSpPr>
                <a:spLocks/>
              </p:cNvSpPr>
              <p:nvPr/>
            </p:nvSpPr>
            <p:spPr bwMode="auto">
              <a:xfrm>
                <a:off x="3559" y="2109"/>
                <a:ext cx="724" cy="402"/>
              </a:xfrm>
              <a:custGeom>
                <a:avLst/>
                <a:gdLst>
                  <a:gd name="T0" fmla="*/ 0 w 724"/>
                  <a:gd name="T1" fmla="*/ 401 h 402"/>
                  <a:gd name="T2" fmla="*/ 176 w 724"/>
                  <a:gd name="T3" fmla="*/ 376 h 402"/>
                  <a:gd name="T4" fmla="*/ 176 w 724"/>
                  <a:gd name="T5" fmla="*/ 358 h 402"/>
                  <a:gd name="T6" fmla="*/ 600 w 724"/>
                  <a:gd name="T7" fmla="*/ 300 h 402"/>
                  <a:gd name="T8" fmla="*/ 608 w 724"/>
                  <a:gd name="T9" fmla="*/ 270 h 402"/>
                  <a:gd name="T10" fmla="*/ 670 w 724"/>
                  <a:gd name="T11" fmla="*/ 247 h 402"/>
                  <a:gd name="T12" fmla="*/ 677 w 724"/>
                  <a:gd name="T13" fmla="*/ 215 h 402"/>
                  <a:gd name="T14" fmla="*/ 703 w 724"/>
                  <a:gd name="T15" fmla="*/ 204 h 402"/>
                  <a:gd name="T16" fmla="*/ 723 w 724"/>
                  <a:gd name="T17" fmla="*/ 156 h 402"/>
                  <a:gd name="T18" fmla="*/ 664 w 724"/>
                  <a:gd name="T19" fmla="*/ 108 h 402"/>
                  <a:gd name="T20" fmla="*/ 654 w 724"/>
                  <a:gd name="T21" fmla="*/ 44 h 402"/>
                  <a:gd name="T22" fmla="*/ 608 w 724"/>
                  <a:gd name="T23" fmla="*/ 12 h 402"/>
                  <a:gd name="T24" fmla="*/ 513 w 724"/>
                  <a:gd name="T25" fmla="*/ 30 h 402"/>
                  <a:gd name="T26" fmla="*/ 469 w 724"/>
                  <a:gd name="T27" fmla="*/ 2 h 402"/>
                  <a:gd name="T28" fmla="*/ 426 w 724"/>
                  <a:gd name="T29" fmla="*/ 0 h 402"/>
                  <a:gd name="T30" fmla="*/ 435 w 724"/>
                  <a:gd name="T31" fmla="*/ 44 h 402"/>
                  <a:gd name="T32" fmla="*/ 377 w 724"/>
                  <a:gd name="T33" fmla="*/ 67 h 402"/>
                  <a:gd name="T34" fmla="*/ 338 w 724"/>
                  <a:gd name="T35" fmla="*/ 167 h 402"/>
                  <a:gd name="T36" fmla="*/ 284 w 724"/>
                  <a:gd name="T37" fmla="*/ 151 h 402"/>
                  <a:gd name="T38" fmla="*/ 220 w 724"/>
                  <a:gd name="T39" fmla="*/ 188 h 402"/>
                  <a:gd name="T40" fmla="*/ 139 w 724"/>
                  <a:gd name="T41" fmla="*/ 202 h 402"/>
                  <a:gd name="T42" fmla="*/ 139 w 724"/>
                  <a:gd name="T43" fmla="*/ 259 h 402"/>
                  <a:gd name="T44" fmla="*/ 98 w 724"/>
                  <a:gd name="T45" fmla="*/ 257 h 402"/>
                  <a:gd name="T46" fmla="*/ 99 w 724"/>
                  <a:gd name="T47" fmla="*/ 307 h 402"/>
                  <a:gd name="T48" fmla="*/ 57 w 724"/>
                  <a:gd name="T49" fmla="*/ 287 h 402"/>
                  <a:gd name="T50" fmla="*/ 32 w 724"/>
                  <a:gd name="T51" fmla="*/ 296 h 402"/>
                  <a:gd name="T52" fmla="*/ 53 w 724"/>
                  <a:gd name="T53" fmla="*/ 330 h 402"/>
                  <a:gd name="T54" fmla="*/ 9 w 724"/>
                  <a:gd name="T55" fmla="*/ 374 h 402"/>
                  <a:gd name="T56" fmla="*/ 0 w 724"/>
                  <a:gd name="T57" fmla="*/ 401 h 40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24"/>
                  <a:gd name="T88" fmla="*/ 0 h 402"/>
                  <a:gd name="T89" fmla="*/ 724 w 724"/>
                  <a:gd name="T90" fmla="*/ 402 h 40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24" h="402">
                    <a:moveTo>
                      <a:pt x="0" y="401"/>
                    </a:moveTo>
                    <a:lnTo>
                      <a:pt x="176" y="376"/>
                    </a:lnTo>
                    <a:lnTo>
                      <a:pt x="176" y="358"/>
                    </a:lnTo>
                    <a:lnTo>
                      <a:pt x="600" y="300"/>
                    </a:lnTo>
                    <a:lnTo>
                      <a:pt x="608" y="270"/>
                    </a:lnTo>
                    <a:lnTo>
                      <a:pt x="670" y="247"/>
                    </a:lnTo>
                    <a:lnTo>
                      <a:pt x="677" y="215"/>
                    </a:lnTo>
                    <a:lnTo>
                      <a:pt x="703" y="204"/>
                    </a:lnTo>
                    <a:lnTo>
                      <a:pt x="723" y="156"/>
                    </a:lnTo>
                    <a:lnTo>
                      <a:pt x="664" y="108"/>
                    </a:lnTo>
                    <a:lnTo>
                      <a:pt x="654" y="44"/>
                    </a:lnTo>
                    <a:lnTo>
                      <a:pt x="608" y="12"/>
                    </a:lnTo>
                    <a:lnTo>
                      <a:pt x="513" y="30"/>
                    </a:lnTo>
                    <a:lnTo>
                      <a:pt x="469" y="2"/>
                    </a:lnTo>
                    <a:lnTo>
                      <a:pt x="426" y="0"/>
                    </a:lnTo>
                    <a:lnTo>
                      <a:pt x="435" y="44"/>
                    </a:lnTo>
                    <a:lnTo>
                      <a:pt x="377" y="67"/>
                    </a:lnTo>
                    <a:lnTo>
                      <a:pt x="338" y="167"/>
                    </a:lnTo>
                    <a:lnTo>
                      <a:pt x="284" y="151"/>
                    </a:lnTo>
                    <a:lnTo>
                      <a:pt x="220" y="188"/>
                    </a:lnTo>
                    <a:lnTo>
                      <a:pt x="139" y="202"/>
                    </a:lnTo>
                    <a:lnTo>
                      <a:pt x="139" y="259"/>
                    </a:lnTo>
                    <a:lnTo>
                      <a:pt x="98" y="257"/>
                    </a:lnTo>
                    <a:lnTo>
                      <a:pt x="99" y="307"/>
                    </a:lnTo>
                    <a:lnTo>
                      <a:pt x="57" y="287"/>
                    </a:lnTo>
                    <a:lnTo>
                      <a:pt x="32" y="296"/>
                    </a:lnTo>
                    <a:lnTo>
                      <a:pt x="53" y="330"/>
                    </a:lnTo>
                    <a:lnTo>
                      <a:pt x="9" y="374"/>
                    </a:lnTo>
                    <a:lnTo>
                      <a:pt x="0" y="401"/>
                    </a:lnTo>
                  </a:path>
                </a:pathLst>
              </a:custGeom>
              <a:solidFill>
                <a:srgbClr val="F8F5E9"/>
              </a:solidFill>
              <a:ln w="12700" cap="rnd">
                <a:solidFill>
                  <a:schemeClr val="bg2"/>
                </a:solidFill>
                <a:round/>
                <a:headEnd/>
                <a:tailEnd/>
              </a:ln>
            </p:spPr>
            <p:txBody>
              <a:bodyPr lIns="0" rIns="0"/>
              <a:lstStyle/>
              <a:p>
                <a:endParaRPr lang="en-US" sz="600" dirty="0"/>
              </a:p>
            </p:txBody>
          </p:sp>
          <p:sp>
            <p:nvSpPr>
              <p:cNvPr id="37" name="Freeform 34"/>
              <p:cNvSpPr>
                <a:spLocks/>
              </p:cNvSpPr>
              <p:nvPr/>
            </p:nvSpPr>
            <p:spPr bwMode="auto">
              <a:xfrm>
                <a:off x="3512" y="2368"/>
                <a:ext cx="835" cy="304"/>
              </a:xfrm>
              <a:custGeom>
                <a:avLst/>
                <a:gdLst>
                  <a:gd name="T0" fmla="*/ 50 w 835"/>
                  <a:gd name="T1" fmla="*/ 138 h 304"/>
                  <a:gd name="T2" fmla="*/ 50 w 835"/>
                  <a:gd name="T3" fmla="*/ 144 h 304"/>
                  <a:gd name="T4" fmla="*/ 36 w 835"/>
                  <a:gd name="T5" fmla="*/ 172 h 304"/>
                  <a:gd name="T6" fmla="*/ 52 w 835"/>
                  <a:gd name="T7" fmla="*/ 211 h 304"/>
                  <a:gd name="T8" fmla="*/ 0 w 835"/>
                  <a:gd name="T9" fmla="*/ 245 h 304"/>
                  <a:gd name="T10" fmla="*/ 11 w 835"/>
                  <a:gd name="T11" fmla="*/ 303 h 304"/>
                  <a:gd name="T12" fmla="*/ 229 w 835"/>
                  <a:gd name="T13" fmla="*/ 285 h 304"/>
                  <a:gd name="T14" fmla="*/ 489 w 835"/>
                  <a:gd name="T15" fmla="*/ 255 h 304"/>
                  <a:gd name="T16" fmla="*/ 619 w 835"/>
                  <a:gd name="T17" fmla="*/ 232 h 304"/>
                  <a:gd name="T18" fmla="*/ 646 w 835"/>
                  <a:gd name="T19" fmla="*/ 154 h 304"/>
                  <a:gd name="T20" fmla="*/ 692 w 835"/>
                  <a:gd name="T21" fmla="*/ 151 h 304"/>
                  <a:gd name="T22" fmla="*/ 834 w 835"/>
                  <a:gd name="T23" fmla="*/ 0 h 304"/>
                  <a:gd name="T24" fmla="*/ 649 w 835"/>
                  <a:gd name="T25" fmla="*/ 37 h 304"/>
                  <a:gd name="T26" fmla="*/ 219 w 835"/>
                  <a:gd name="T27" fmla="*/ 99 h 304"/>
                  <a:gd name="T28" fmla="*/ 222 w 835"/>
                  <a:gd name="T29" fmla="*/ 117 h 304"/>
                  <a:gd name="T30" fmla="*/ 50 w 835"/>
                  <a:gd name="T31" fmla="*/ 138 h 30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5"/>
                  <a:gd name="T49" fmla="*/ 0 h 304"/>
                  <a:gd name="T50" fmla="*/ 835 w 835"/>
                  <a:gd name="T51" fmla="*/ 304 h 30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5" h="304">
                    <a:moveTo>
                      <a:pt x="50" y="138"/>
                    </a:moveTo>
                    <a:lnTo>
                      <a:pt x="50" y="144"/>
                    </a:lnTo>
                    <a:lnTo>
                      <a:pt x="36" y="172"/>
                    </a:lnTo>
                    <a:lnTo>
                      <a:pt x="52" y="211"/>
                    </a:lnTo>
                    <a:lnTo>
                      <a:pt x="0" y="245"/>
                    </a:lnTo>
                    <a:lnTo>
                      <a:pt x="11" y="303"/>
                    </a:lnTo>
                    <a:lnTo>
                      <a:pt x="229" y="285"/>
                    </a:lnTo>
                    <a:lnTo>
                      <a:pt x="489" y="255"/>
                    </a:lnTo>
                    <a:lnTo>
                      <a:pt x="619" y="232"/>
                    </a:lnTo>
                    <a:lnTo>
                      <a:pt x="646" y="154"/>
                    </a:lnTo>
                    <a:lnTo>
                      <a:pt x="692" y="151"/>
                    </a:lnTo>
                    <a:lnTo>
                      <a:pt x="834" y="0"/>
                    </a:lnTo>
                    <a:lnTo>
                      <a:pt x="649" y="37"/>
                    </a:lnTo>
                    <a:lnTo>
                      <a:pt x="219" y="99"/>
                    </a:lnTo>
                    <a:lnTo>
                      <a:pt x="222" y="117"/>
                    </a:lnTo>
                    <a:lnTo>
                      <a:pt x="50" y="138"/>
                    </a:lnTo>
                  </a:path>
                </a:pathLst>
              </a:custGeom>
              <a:solidFill>
                <a:srgbClr val="F8F5E9"/>
              </a:solidFill>
              <a:ln w="12700" cap="rnd">
                <a:solidFill>
                  <a:schemeClr val="bg2"/>
                </a:solidFill>
                <a:round/>
                <a:headEnd/>
                <a:tailEnd/>
              </a:ln>
            </p:spPr>
            <p:txBody>
              <a:bodyPr lIns="0" rIns="0"/>
              <a:lstStyle/>
              <a:p>
                <a:endParaRPr lang="en-US" sz="600" dirty="0"/>
              </a:p>
            </p:txBody>
          </p:sp>
          <p:sp>
            <p:nvSpPr>
              <p:cNvPr id="38" name="Freeform 35"/>
              <p:cNvSpPr>
                <a:spLocks/>
              </p:cNvSpPr>
              <p:nvPr/>
            </p:nvSpPr>
            <p:spPr bwMode="auto">
              <a:xfrm>
                <a:off x="3430" y="2649"/>
                <a:ext cx="342" cy="596"/>
              </a:xfrm>
              <a:custGeom>
                <a:avLst/>
                <a:gdLst>
                  <a:gd name="T0" fmla="*/ 96 w 342"/>
                  <a:gd name="T1" fmla="*/ 20 h 596"/>
                  <a:gd name="T2" fmla="*/ 44 w 342"/>
                  <a:gd name="T3" fmla="*/ 121 h 596"/>
                  <a:gd name="T4" fmla="*/ 0 w 342"/>
                  <a:gd name="T5" fmla="*/ 186 h 596"/>
                  <a:gd name="T6" fmla="*/ 14 w 342"/>
                  <a:gd name="T7" fmla="*/ 265 h 596"/>
                  <a:gd name="T8" fmla="*/ 67 w 342"/>
                  <a:gd name="T9" fmla="*/ 371 h 596"/>
                  <a:gd name="T10" fmla="*/ 27 w 342"/>
                  <a:gd name="T11" fmla="*/ 480 h 596"/>
                  <a:gd name="T12" fmla="*/ 9 w 342"/>
                  <a:gd name="T13" fmla="*/ 536 h 596"/>
                  <a:gd name="T14" fmla="*/ 208 w 342"/>
                  <a:gd name="T15" fmla="*/ 513 h 596"/>
                  <a:gd name="T16" fmla="*/ 217 w 342"/>
                  <a:gd name="T17" fmla="*/ 586 h 596"/>
                  <a:gd name="T18" fmla="*/ 258 w 342"/>
                  <a:gd name="T19" fmla="*/ 595 h 596"/>
                  <a:gd name="T20" fmla="*/ 268 w 342"/>
                  <a:gd name="T21" fmla="*/ 558 h 596"/>
                  <a:gd name="T22" fmla="*/ 341 w 342"/>
                  <a:gd name="T23" fmla="*/ 547 h 596"/>
                  <a:gd name="T24" fmla="*/ 325 w 342"/>
                  <a:gd name="T25" fmla="*/ 426 h 596"/>
                  <a:gd name="T26" fmla="*/ 321 w 342"/>
                  <a:gd name="T27" fmla="*/ 0 h 596"/>
                  <a:gd name="T28" fmla="*/ 96 w 342"/>
                  <a:gd name="T29" fmla="*/ 20 h 5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2"/>
                  <a:gd name="T46" fmla="*/ 0 h 596"/>
                  <a:gd name="T47" fmla="*/ 342 w 342"/>
                  <a:gd name="T48" fmla="*/ 596 h 5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2" h="596">
                    <a:moveTo>
                      <a:pt x="96" y="20"/>
                    </a:moveTo>
                    <a:lnTo>
                      <a:pt x="44" y="121"/>
                    </a:lnTo>
                    <a:lnTo>
                      <a:pt x="0" y="186"/>
                    </a:lnTo>
                    <a:lnTo>
                      <a:pt x="14" y="265"/>
                    </a:lnTo>
                    <a:lnTo>
                      <a:pt x="67" y="371"/>
                    </a:lnTo>
                    <a:lnTo>
                      <a:pt x="27" y="480"/>
                    </a:lnTo>
                    <a:lnTo>
                      <a:pt x="9" y="536"/>
                    </a:lnTo>
                    <a:lnTo>
                      <a:pt x="208" y="513"/>
                    </a:lnTo>
                    <a:lnTo>
                      <a:pt x="217" y="586"/>
                    </a:lnTo>
                    <a:lnTo>
                      <a:pt x="258" y="595"/>
                    </a:lnTo>
                    <a:lnTo>
                      <a:pt x="268" y="558"/>
                    </a:lnTo>
                    <a:lnTo>
                      <a:pt x="341" y="547"/>
                    </a:lnTo>
                    <a:lnTo>
                      <a:pt x="325" y="426"/>
                    </a:lnTo>
                    <a:lnTo>
                      <a:pt x="321" y="0"/>
                    </a:lnTo>
                    <a:lnTo>
                      <a:pt x="96" y="20"/>
                    </a:lnTo>
                  </a:path>
                </a:pathLst>
              </a:custGeom>
              <a:solidFill>
                <a:srgbClr val="F8F5E9"/>
              </a:solidFill>
              <a:ln w="12700" cap="rnd">
                <a:solidFill>
                  <a:schemeClr val="bg2"/>
                </a:solidFill>
                <a:round/>
                <a:headEnd/>
                <a:tailEnd/>
              </a:ln>
            </p:spPr>
            <p:txBody>
              <a:bodyPr lIns="0" rIns="0"/>
              <a:lstStyle/>
              <a:p>
                <a:endParaRPr lang="en-US" sz="600" dirty="0"/>
              </a:p>
            </p:txBody>
          </p:sp>
          <p:sp>
            <p:nvSpPr>
              <p:cNvPr id="39" name="Freeform 36"/>
              <p:cNvSpPr>
                <a:spLocks/>
              </p:cNvSpPr>
              <p:nvPr/>
            </p:nvSpPr>
            <p:spPr bwMode="auto">
              <a:xfrm>
                <a:off x="3749" y="2620"/>
                <a:ext cx="388" cy="602"/>
              </a:xfrm>
              <a:custGeom>
                <a:avLst/>
                <a:gdLst>
                  <a:gd name="T0" fmla="*/ 0 w 388"/>
                  <a:gd name="T1" fmla="*/ 30 h 602"/>
                  <a:gd name="T2" fmla="*/ 251 w 388"/>
                  <a:gd name="T3" fmla="*/ 0 h 602"/>
                  <a:gd name="T4" fmla="*/ 332 w 388"/>
                  <a:gd name="T5" fmla="*/ 277 h 602"/>
                  <a:gd name="T6" fmla="*/ 387 w 388"/>
                  <a:gd name="T7" fmla="*/ 322 h 602"/>
                  <a:gd name="T8" fmla="*/ 342 w 388"/>
                  <a:gd name="T9" fmla="*/ 404 h 602"/>
                  <a:gd name="T10" fmla="*/ 385 w 388"/>
                  <a:gd name="T11" fmla="*/ 482 h 602"/>
                  <a:gd name="T12" fmla="*/ 128 w 388"/>
                  <a:gd name="T13" fmla="*/ 510 h 602"/>
                  <a:gd name="T14" fmla="*/ 139 w 388"/>
                  <a:gd name="T15" fmla="*/ 578 h 602"/>
                  <a:gd name="T16" fmla="*/ 102 w 388"/>
                  <a:gd name="T17" fmla="*/ 601 h 602"/>
                  <a:gd name="T18" fmla="*/ 71 w 388"/>
                  <a:gd name="T19" fmla="*/ 516 h 602"/>
                  <a:gd name="T20" fmla="*/ 54 w 388"/>
                  <a:gd name="T21" fmla="*/ 585 h 602"/>
                  <a:gd name="T22" fmla="*/ 21 w 388"/>
                  <a:gd name="T23" fmla="*/ 578 h 602"/>
                  <a:gd name="T24" fmla="*/ 11 w 388"/>
                  <a:gd name="T25" fmla="*/ 509 h 602"/>
                  <a:gd name="T26" fmla="*/ 2 w 388"/>
                  <a:gd name="T27" fmla="*/ 448 h 602"/>
                  <a:gd name="T28" fmla="*/ 0 w 388"/>
                  <a:gd name="T29" fmla="*/ 30 h 6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8"/>
                  <a:gd name="T46" fmla="*/ 0 h 602"/>
                  <a:gd name="T47" fmla="*/ 388 w 388"/>
                  <a:gd name="T48" fmla="*/ 602 h 6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8" h="602">
                    <a:moveTo>
                      <a:pt x="0" y="30"/>
                    </a:moveTo>
                    <a:lnTo>
                      <a:pt x="251" y="0"/>
                    </a:lnTo>
                    <a:lnTo>
                      <a:pt x="332" y="277"/>
                    </a:lnTo>
                    <a:lnTo>
                      <a:pt x="387" y="322"/>
                    </a:lnTo>
                    <a:lnTo>
                      <a:pt x="342" y="404"/>
                    </a:lnTo>
                    <a:lnTo>
                      <a:pt x="385" y="482"/>
                    </a:lnTo>
                    <a:lnTo>
                      <a:pt x="128" y="510"/>
                    </a:lnTo>
                    <a:lnTo>
                      <a:pt x="139" y="578"/>
                    </a:lnTo>
                    <a:lnTo>
                      <a:pt x="102" y="601"/>
                    </a:lnTo>
                    <a:lnTo>
                      <a:pt x="71" y="516"/>
                    </a:lnTo>
                    <a:lnTo>
                      <a:pt x="54" y="585"/>
                    </a:lnTo>
                    <a:lnTo>
                      <a:pt x="21" y="578"/>
                    </a:lnTo>
                    <a:lnTo>
                      <a:pt x="11" y="509"/>
                    </a:lnTo>
                    <a:lnTo>
                      <a:pt x="2" y="448"/>
                    </a:lnTo>
                    <a:lnTo>
                      <a:pt x="0" y="30"/>
                    </a:lnTo>
                  </a:path>
                </a:pathLst>
              </a:custGeom>
              <a:solidFill>
                <a:srgbClr val="F8F5E9"/>
              </a:solidFill>
              <a:ln w="12700" cap="rnd">
                <a:solidFill>
                  <a:schemeClr val="bg2"/>
                </a:solidFill>
                <a:round/>
                <a:headEnd/>
                <a:tailEnd/>
              </a:ln>
            </p:spPr>
            <p:txBody>
              <a:bodyPr lIns="0" rIns="0"/>
              <a:lstStyle/>
              <a:p>
                <a:endParaRPr lang="en-US" sz="600" dirty="0"/>
              </a:p>
            </p:txBody>
          </p:sp>
          <p:sp>
            <p:nvSpPr>
              <p:cNvPr id="40" name="Freeform 37"/>
              <p:cNvSpPr>
                <a:spLocks/>
              </p:cNvSpPr>
              <p:nvPr/>
            </p:nvSpPr>
            <p:spPr bwMode="auto">
              <a:xfrm>
                <a:off x="4001" y="2590"/>
                <a:ext cx="534" cy="553"/>
              </a:xfrm>
              <a:custGeom>
                <a:avLst/>
                <a:gdLst>
                  <a:gd name="T0" fmla="*/ 0 w 534"/>
                  <a:gd name="T1" fmla="*/ 34 h 553"/>
                  <a:gd name="T2" fmla="*/ 5 w 534"/>
                  <a:gd name="T3" fmla="*/ 34 h 553"/>
                  <a:gd name="T4" fmla="*/ 130 w 534"/>
                  <a:gd name="T5" fmla="*/ 11 h 553"/>
                  <a:gd name="T6" fmla="*/ 240 w 534"/>
                  <a:gd name="T7" fmla="*/ 0 h 553"/>
                  <a:gd name="T8" fmla="*/ 224 w 534"/>
                  <a:gd name="T9" fmla="*/ 28 h 553"/>
                  <a:gd name="T10" fmla="*/ 258 w 534"/>
                  <a:gd name="T11" fmla="*/ 28 h 553"/>
                  <a:gd name="T12" fmla="*/ 448 w 534"/>
                  <a:gd name="T13" fmla="*/ 199 h 553"/>
                  <a:gd name="T14" fmla="*/ 522 w 534"/>
                  <a:gd name="T15" fmla="*/ 309 h 553"/>
                  <a:gd name="T16" fmla="*/ 533 w 534"/>
                  <a:gd name="T17" fmla="*/ 383 h 553"/>
                  <a:gd name="T18" fmla="*/ 508 w 534"/>
                  <a:gd name="T19" fmla="*/ 401 h 553"/>
                  <a:gd name="T20" fmla="*/ 522 w 534"/>
                  <a:gd name="T21" fmla="*/ 476 h 553"/>
                  <a:gd name="T22" fmla="*/ 469 w 534"/>
                  <a:gd name="T23" fmla="*/ 479 h 553"/>
                  <a:gd name="T24" fmla="*/ 469 w 534"/>
                  <a:gd name="T25" fmla="*/ 543 h 553"/>
                  <a:gd name="T26" fmla="*/ 426 w 534"/>
                  <a:gd name="T27" fmla="*/ 511 h 553"/>
                  <a:gd name="T28" fmla="*/ 153 w 534"/>
                  <a:gd name="T29" fmla="*/ 552 h 553"/>
                  <a:gd name="T30" fmla="*/ 91 w 534"/>
                  <a:gd name="T31" fmla="*/ 433 h 553"/>
                  <a:gd name="T32" fmla="*/ 135 w 534"/>
                  <a:gd name="T33" fmla="*/ 351 h 553"/>
                  <a:gd name="T34" fmla="*/ 76 w 534"/>
                  <a:gd name="T35" fmla="*/ 311 h 553"/>
                  <a:gd name="T36" fmla="*/ 0 w 534"/>
                  <a:gd name="T37" fmla="*/ 34 h 5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4"/>
                  <a:gd name="T58" fmla="*/ 0 h 553"/>
                  <a:gd name="T59" fmla="*/ 534 w 534"/>
                  <a:gd name="T60" fmla="*/ 553 h 5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4" h="553">
                    <a:moveTo>
                      <a:pt x="0" y="34"/>
                    </a:moveTo>
                    <a:lnTo>
                      <a:pt x="5" y="34"/>
                    </a:lnTo>
                    <a:lnTo>
                      <a:pt x="130" y="11"/>
                    </a:lnTo>
                    <a:lnTo>
                      <a:pt x="240" y="0"/>
                    </a:lnTo>
                    <a:lnTo>
                      <a:pt x="224" y="28"/>
                    </a:lnTo>
                    <a:lnTo>
                      <a:pt x="258" y="28"/>
                    </a:lnTo>
                    <a:lnTo>
                      <a:pt x="448" y="199"/>
                    </a:lnTo>
                    <a:lnTo>
                      <a:pt x="522" y="309"/>
                    </a:lnTo>
                    <a:lnTo>
                      <a:pt x="533" y="383"/>
                    </a:lnTo>
                    <a:lnTo>
                      <a:pt x="508" y="401"/>
                    </a:lnTo>
                    <a:lnTo>
                      <a:pt x="522" y="476"/>
                    </a:lnTo>
                    <a:lnTo>
                      <a:pt x="469" y="479"/>
                    </a:lnTo>
                    <a:lnTo>
                      <a:pt x="469" y="543"/>
                    </a:lnTo>
                    <a:lnTo>
                      <a:pt x="426" y="511"/>
                    </a:lnTo>
                    <a:lnTo>
                      <a:pt x="153" y="552"/>
                    </a:lnTo>
                    <a:lnTo>
                      <a:pt x="91" y="433"/>
                    </a:lnTo>
                    <a:lnTo>
                      <a:pt x="135" y="351"/>
                    </a:lnTo>
                    <a:lnTo>
                      <a:pt x="76" y="311"/>
                    </a:lnTo>
                    <a:lnTo>
                      <a:pt x="0" y="34"/>
                    </a:lnTo>
                  </a:path>
                </a:pathLst>
              </a:custGeom>
              <a:solidFill>
                <a:srgbClr val="F8F5E9"/>
              </a:solidFill>
              <a:ln w="12700" cap="rnd">
                <a:solidFill>
                  <a:schemeClr val="bg2"/>
                </a:solidFill>
                <a:round/>
                <a:headEnd/>
                <a:tailEnd/>
              </a:ln>
            </p:spPr>
            <p:txBody>
              <a:bodyPr lIns="0" rIns="0"/>
              <a:lstStyle/>
              <a:p>
                <a:endParaRPr lang="en-US" sz="600" dirty="0"/>
              </a:p>
            </p:txBody>
          </p:sp>
          <p:sp>
            <p:nvSpPr>
              <p:cNvPr id="41" name="Freeform 38"/>
              <p:cNvSpPr>
                <a:spLocks/>
              </p:cNvSpPr>
              <p:nvPr/>
            </p:nvSpPr>
            <p:spPr bwMode="auto">
              <a:xfrm>
                <a:off x="4225" y="2515"/>
                <a:ext cx="488" cy="387"/>
              </a:xfrm>
              <a:custGeom>
                <a:avLst/>
                <a:gdLst>
                  <a:gd name="T0" fmla="*/ 18 w 488"/>
                  <a:gd name="T1" fmla="*/ 69 h 387"/>
                  <a:gd name="T2" fmla="*/ 57 w 488"/>
                  <a:gd name="T3" fmla="*/ 32 h 387"/>
                  <a:gd name="T4" fmla="*/ 203 w 488"/>
                  <a:gd name="T5" fmla="*/ 0 h 387"/>
                  <a:gd name="T6" fmla="*/ 247 w 488"/>
                  <a:gd name="T7" fmla="*/ 21 h 387"/>
                  <a:gd name="T8" fmla="*/ 341 w 488"/>
                  <a:gd name="T9" fmla="*/ 5 h 387"/>
                  <a:gd name="T10" fmla="*/ 418 w 488"/>
                  <a:gd name="T11" fmla="*/ 60 h 387"/>
                  <a:gd name="T12" fmla="*/ 487 w 488"/>
                  <a:gd name="T13" fmla="*/ 103 h 387"/>
                  <a:gd name="T14" fmla="*/ 448 w 488"/>
                  <a:gd name="T15" fmla="*/ 219 h 387"/>
                  <a:gd name="T16" fmla="*/ 389 w 488"/>
                  <a:gd name="T17" fmla="*/ 277 h 387"/>
                  <a:gd name="T18" fmla="*/ 325 w 488"/>
                  <a:gd name="T19" fmla="*/ 295 h 387"/>
                  <a:gd name="T20" fmla="*/ 338 w 488"/>
                  <a:gd name="T21" fmla="*/ 342 h 387"/>
                  <a:gd name="T22" fmla="*/ 299 w 488"/>
                  <a:gd name="T23" fmla="*/ 386 h 387"/>
                  <a:gd name="T24" fmla="*/ 224 w 488"/>
                  <a:gd name="T25" fmla="*/ 277 h 387"/>
                  <a:gd name="T26" fmla="*/ 32 w 488"/>
                  <a:gd name="T27" fmla="*/ 103 h 387"/>
                  <a:gd name="T28" fmla="*/ 0 w 488"/>
                  <a:gd name="T29" fmla="*/ 103 h 387"/>
                  <a:gd name="T30" fmla="*/ 18 w 488"/>
                  <a:gd name="T31" fmla="*/ 69 h 3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88"/>
                  <a:gd name="T49" fmla="*/ 0 h 387"/>
                  <a:gd name="T50" fmla="*/ 488 w 488"/>
                  <a:gd name="T51" fmla="*/ 387 h 3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88" h="387">
                    <a:moveTo>
                      <a:pt x="18" y="69"/>
                    </a:moveTo>
                    <a:lnTo>
                      <a:pt x="57" y="32"/>
                    </a:lnTo>
                    <a:lnTo>
                      <a:pt x="203" y="0"/>
                    </a:lnTo>
                    <a:lnTo>
                      <a:pt x="247" y="21"/>
                    </a:lnTo>
                    <a:lnTo>
                      <a:pt x="341" y="5"/>
                    </a:lnTo>
                    <a:lnTo>
                      <a:pt x="418" y="60"/>
                    </a:lnTo>
                    <a:lnTo>
                      <a:pt x="487" y="103"/>
                    </a:lnTo>
                    <a:lnTo>
                      <a:pt x="448" y="219"/>
                    </a:lnTo>
                    <a:lnTo>
                      <a:pt x="389" y="277"/>
                    </a:lnTo>
                    <a:lnTo>
                      <a:pt x="325" y="295"/>
                    </a:lnTo>
                    <a:lnTo>
                      <a:pt x="338" y="342"/>
                    </a:lnTo>
                    <a:lnTo>
                      <a:pt x="299" y="386"/>
                    </a:lnTo>
                    <a:lnTo>
                      <a:pt x="224" y="277"/>
                    </a:lnTo>
                    <a:lnTo>
                      <a:pt x="32" y="103"/>
                    </a:lnTo>
                    <a:lnTo>
                      <a:pt x="0" y="103"/>
                    </a:lnTo>
                    <a:lnTo>
                      <a:pt x="18" y="69"/>
                    </a:lnTo>
                  </a:path>
                </a:pathLst>
              </a:custGeom>
              <a:solidFill>
                <a:srgbClr val="F8F5E9"/>
              </a:solidFill>
              <a:ln w="12700" cap="rnd">
                <a:solidFill>
                  <a:schemeClr val="bg2"/>
                </a:solidFill>
                <a:round/>
                <a:headEnd/>
                <a:tailEnd/>
              </a:ln>
            </p:spPr>
            <p:txBody>
              <a:bodyPr lIns="0" rIns="0"/>
              <a:lstStyle/>
              <a:p>
                <a:endParaRPr lang="en-US" sz="600" dirty="0"/>
              </a:p>
            </p:txBody>
          </p:sp>
          <p:sp>
            <p:nvSpPr>
              <p:cNvPr id="42" name="Freeform 39"/>
              <p:cNvSpPr>
                <a:spLocks/>
              </p:cNvSpPr>
              <p:nvPr/>
            </p:nvSpPr>
            <p:spPr bwMode="auto">
              <a:xfrm>
                <a:off x="3878" y="3066"/>
                <a:ext cx="913" cy="619"/>
              </a:xfrm>
              <a:custGeom>
                <a:avLst/>
                <a:gdLst>
                  <a:gd name="T0" fmla="*/ 0 w 913"/>
                  <a:gd name="T1" fmla="*/ 60 h 619"/>
                  <a:gd name="T2" fmla="*/ 251 w 913"/>
                  <a:gd name="T3" fmla="*/ 36 h 619"/>
                  <a:gd name="T4" fmla="*/ 277 w 913"/>
                  <a:gd name="T5" fmla="*/ 76 h 619"/>
                  <a:gd name="T6" fmla="*/ 546 w 913"/>
                  <a:gd name="T7" fmla="*/ 36 h 619"/>
                  <a:gd name="T8" fmla="*/ 592 w 913"/>
                  <a:gd name="T9" fmla="*/ 69 h 619"/>
                  <a:gd name="T10" fmla="*/ 592 w 913"/>
                  <a:gd name="T11" fmla="*/ 5 h 619"/>
                  <a:gd name="T12" fmla="*/ 588 w 913"/>
                  <a:gd name="T13" fmla="*/ 0 h 619"/>
                  <a:gd name="T14" fmla="*/ 642 w 913"/>
                  <a:gd name="T15" fmla="*/ 4 h 619"/>
                  <a:gd name="T16" fmla="*/ 699 w 913"/>
                  <a:gd name="T17" fmla="*/ 99 h 619"/>
                  <a:gd name="T18" fmla="*/ 789 w 913"/>
                  <a:gd name="T19" fmla="*/ 229 h 619"/>
                  <a:gd name="T20" fmla="*/ 834 w 913"/>
                  <a:gd name="T21" fmla="*/ 341 h 619"/>
                  <a:gd name="T22" fmla="*/ 901 w 913"/>
                  <a:gd name="T23" fmla="*/ 419 h 619"/>
                  <a:gd name="T24" fmla="*/ 912 w 913"/>
                  <a:gd name="T25" fmla="*/ 533 h 619"/>
                  <a:gd name="T26" fmla="*/ 891 w 913"/>
                  <a:gd name="T27" fmla="*/ 600 h 619"/>
                  <a:gd name="T28" fmla="*/ 795 w 913"/>
                  <a:gd name="T29" fmla="*/ 618 h 619"/>
                  <a:gd name="T30" fmla="*/ 779 w 913"/>
                  <a:gd name="T31" fmla="*/ 590 h 619"/>
                  <a:gd name="T32" fmla="*/ 711 w 913"/>
                  <a:gd name="T33" fmla="*/ 549 h 619"/>
                  <a:gd name="T34" fmla="*/ 690 w 913"/>
                  <a:gd name="T35" fmla="*/ 506 h 619"/>
                  <a:gd name="T36" fmla="*/ 672 w 913"/>
                  <a:gd name="T37" fmla="*/ 490 h 619"/>
                  <a:gd name="T38" fmla="*/ 661 w 913"/>
                  <a:gd name="T39" fmla="*/ 451 h 619"/>
                  <a:gd name="T40" fmla="*/ 645 w 913"/>
                  <a:gd name="T41" fmla="*/ 462 h 619"/>
                  <a:gd name="T42" fmla="*/ 592 w 913"/>
                  <a:gd name="T43" fmla="*/ 410 h 619"/>
                  <a:gd name="T44" fmla="*/ 604 w 913"/>
                  <a:gd name="T45" fmla="*/ 362 h 619"/>
                  <a:gd name="T46" fmla="*/ 592 w 913"/>
                  <a:gd name="T47" fmla="*/ 336 h 619"/>
                  <a:gd name="T48" fmla="*/ 576 w 913"/>
                  <a:gd name="T49" fmla="*/ 345 h 619"/>
                  <a:gd name="T50" fmla="*/ 578 w 913"/>
                  <a:gd name="T51" fmla="*/ 373 h 619"/>
                  <a:gd name="T52" fmla="*/ 560 w 913"/>
                  <a:gd name="T53" fmla="*/ 336 h 619"/>
                  <a:gd name="T54" fmla="*/ 562 w 913"/>
                  <a:gd name="T55" fmla="*/ 249 h 619"/>
                  <a:gd name="T56" fmla="*/ 528 w 913"/>
                  <a:gd name="T57" fmla="*/ 197 h 619"/>
                  <a:gd name="T58" fmla="*/ 443 w 913"/>
                  <a:gd name="T59" fmla="*/ 155 h 619"/>
                  <a:gd name="T60" fmla="*/ 400 w 913"/>
                  <a:gd name="T61" fmla="*/ 107 h 619"/>
                  <a:gd name="T62" fmla="*/ 352 w 913"/>
                  <a:gd name="T63" fmla="*/ 101 h 619"/>
                  <a:gd name="T64" fmla="*/ 332 w 913"/>
                  <a:gd name="T65" fmla="*/ 131 h 619"/>
                  <a:gd name="T66" fmla="*/ 261 w 913"/>
                  <a:gd name="T67" fmla="*/ 153 h 619"/>
                  <a:gd name="T68" fmla="*/ 220 w 913"/>
                  <a:gd name="T69" fmla="*/ 131 h 619"/>
                  <a:gd name="T70" fmla="*/ 199 w 913"/>
                  <a:gd name="T71" fmla="*/ 99 h 619"/>
                  <a:gd name="T72" fmla="*/ 66 w 913"/>
                  <a:gd name="T73" fmla="*/ 128 h 619"/>
                  <a:gd name="T74" fmla="*/ 37 w 913"/>
                  <a:gd name="T75" fmla="*/ 105 h 619"/>
                  <a:gd name="T76" fmla="*/ 7 w 913"/>
                  <a:gd name="T77" fmla="*/ 130 h 619"/>
                  <a:gd name="T78" fmla="*/ 0 w 913"/>
                  <a:gd name="T79" fmla="*/ 60 h 6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13"/>
                  <a:gd name="T121" fmla="*/ 0 h 619"/>
                  <a:gd name="T122" fmla="*/ 913 w 913"/>
                  <a:gd name="T123" fmla="*/ 619 h 6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13" h="619">
                    <a:moveTo>
                      <a:pt x="0" y="60"/>
                    </a:moveTo>
                    <a:lnTo>
                      <a:pt x="251" y="36"/>
                    </a:lnTo>
                    <a:lnTo>
                      <a:pt x="277" y="76"/>
                    </a:lnTo>
                    <a:lnTo>
                      <a:pt x="546" y="36"/>
                    </a:lnTo>
                    <a:lnTo>
                      <a:pt x="592" y="69"/>
                    </a:lnTo>
                    <a:lnTo>
                      <a:pt x="592" y="5"/>
                    </a:lnTo>
                    <a:lnTo>
                      <a:pt x="588" y="0"/>
                    </a:lnTo>
                    <a:lnTo>
                      <a:pt x="642" y="4"/>
                    </a:lnTo>
                    <a:lnTo>
                      <a:pt x="699" y="99"/>
                    </a:lnTo>
                    <a:lnTo>
                      <a:pt x="789" y="229"/>
                    </a:lnTo>
                    <a:lnTo>
                      <a:pt x="834" y="341"/>
                    </a:lnTo>
                    <a:lnTo>
                      <a:pt x="901" y="419"/>
                    </a:lnTo>
                    <a:lnTo>
                      <a:pt x="912" y="533"/>
                    </a:lnTo>
                    <a:lnTo>
                      <a:pt x="891" y="600"/>
                    </a:lnTo>
                    <a:lnTo>
                      <a:pt x="795" y="618"/>
                    </a:lnTo>
                    <a:lnTo>
                      <a:pt x="779" y="590"/>
                    </a:lnTo>
                    <a:lnTo>
                      <a:pt x="711" y="549"/>
                    </a:lnTo>
                    <a:lnTo>
                      <a:pt x="690" y="506"/>
                    </a:lnTo>
                    <a:lnTo>
                      <a:pt x="672" y="490"/>
                    </a:lnTo>
                    <a:lnTo>
                      <a:pt x="661" y="451"/>
                    </a:lnTo>
                    <a:lnTo>
                      <a:pt x="645" y="462"/>
                    </a:lnTo>
                    <a:lnTo>
                      <a:pt x="592" y="410"/>
                    </a:lnTo>
                    <a:lnTo>
                      <a:pt x="604" y="362"/>
                    </a:lnTo>
                    <a:lnTo>
                      <a:pt x="592" y="336"/>
                    </a:lnTo>
                    <a:lnTo>
                      <a:pt x="576" y="345"/>
                    </a:lnTo>
                    <a:lnTo>
                      <a:pt x="578" y="373"/>
                    </a:lnTo>
                    <a:lnTo>
                      <a:pt x="560" y="336"/>
                    </a:lnTo>
                    <a:lnTo>
                      <a:pt x="562" y="249"/>
                    </a:lnTo>
                    <a:lnTo>
                      <a:pt x="528" y="197"/>
                    </a:lnTo>
                    <a:lnTo>
                      <a:pt x="443" y="155"/>
                    </a:lnTo>
                    <a:lnTo>
                      <a:pt x="400" y="107"/>
                    </a:lnTo>
                    <a:lnTo>
                      <a:pt x="352" y="101"/>
                    </a:lnTo>
                    <a:lnTo>
                      <a:pt x="332" y="131"/>
                    </a:lnTo>
                    <a:lnTo>
                      <a:pt x="261" y="153"/>
                    </a:lnTo>
                    <a:lnTo>
                      <a:pt x="220" y="131"/>
                    </a:lnTo>
                    <a:lnTo>
                      <a:pt x="199" y="99"/>
                    </a:lnTo>
                    <a:lnTo>
                      <a:pt x="66" y="128"/>
                    </a:lnTo>
                    <a:lnTo>
                      <a:pt x="37" y="105"/>
                    </a:lnTo>
                    <a:lnTo>
                      <a:pt x="7" y="130"/>
                    </a:lnTo>
                    <a:lnTo>
                      <a:pt x="0" y="60"/>
                    </a:lnTo>
                  </a:path>
                </a:pathLst>
              </a:custGeom>
              <a:solidFill>
                <a:srgbClr val="F8F5E9"/>
              </a:solidFill>
              <a:ln w="12700" cap="rnd">
                <a:solidFill>
                  <a:schemeClr val="bg2"/>
                </a:solidFill>
                <a:round/>
                <a:headEnd/>
                <a:tailEnd/>
              </a:ln>
            </p:spPr>
            <p:txBody>
              <a:bodyPr lIns="0" rIns="0"/>
              <a:lstStyle/>
              <a:p>
                <a:endParaRPr lang="en-US" sz="600" dirty="0"/>
              </a:p>
            </p:txBody>
          </p:sp>
          <p:sp>
            <p:nvSpPr>
              <p:cNvPr id="43" name="Freeform 40"/>
              <p:cNvSpPr>
                <a:spLocks/>
              </p:cNvSpPr>
              <p:nvPr/>
            </p:nvSpPr>
            <p:spPr bwMode="auto">
              <a:xfrm>
                <a:off x="4128" y="2251"/>
                <a:ext cx="840" cy="368"/>
              </a:xfrm>
              <a:custGeom>
                <a:avLst/>
                <a:gdLst>
                  <a:gd name="T0" fmla="*/ 28 w 840"/>
                  <a:gd name="T1" fmla="*/ 271 h 368"/>
                  <a:gd name="T2" fmla="*/ 0 w 840"/>
                  <a:gd name="T3" fmla="*/ 349 h 368"/>
                  <a:gd name="T4" fmla="*/ 108 w 840"/>
                  <a:gd name="T5" fmla="*/ 339 h 368"/>
                  <a:gd name="T6" fmla="*/ 151 w 840"/>
                  <a:gd name="T7" fmla="*/ 303 h 368"/>
                  <a:gd name="T8" fmla="*/ 299 w 840"/>
                  <a:gd name="T9" fmla="*/ 264 h 368"/>
                  <a:gd name="T10" fmla="*/ 340 w 840"/>
                  <a:gd name="T11" fmla="*/ 285 h 368"/>
                  <a:gd name="T12" fmla="*/ 437 w 840"/>
                  <a:gd name="T13" fmla="*/ 271 h 368"/>
                  <a:gd name="T14" fmla="*/ 437 w 840"/>
                  <a:gd name="T15" fmla="*/ 277 h 368"/>
                  <a:gd name="T16" fmla="*/ 583 w 840"/>
                  <a:gd name="T17" fmla="*/ 367 h 368"/>
                  <a:gd name="T18" fmla="*/ 668 w 840"/>
                  <a:gd name="T19" fmla="*/ 340 h 368"/>
                  <a:gd name="T20" fmla="*/ 716 w 840"/>
                  <a:gd name="T21" fmla="*/ 239 h 368"/>
                  <a:gd name="T22" fmla="*/ 800 w 840"/>
                  <a:gd name="T23" fmla="*/ 211 h 368"/>
                  <a:gd name="T24" fmla="*/ 839 w 840"/>
                  <a:gd name="T25" fmla="*/ 137 h 368"/>
                  <a:gd name="T26" fmla="*/ 837 w 840"/>
                  <a:gd name="T27" fmla="*/ 46 h 368"/>
                  <a:gd name="T28" fmla="*/ 827 w 840"/>
                  <a:gd name="T29" fmla="*/ 121 h 368"/>
                  <a:gd name="T30" fmla="*/ 780 w 840"/>
                  <a:gd name="T31" fmla="*/ 184 h 368"/>
                  <a:gd name="T32" fmla="*/ 763 w 840"/>
                  <a:gd name="T33" fmla="*/ 179 h 368"/>
                  <a:gd name="T34" fmla="*/ 700 w 840"/>
                  <a:gd name="T35" fmla="*/ 197 h 368"/>
                  <a:gd name="T36" fmla="*/ 700 w 840"/>
                  <a:gd name="T37" fmla="*/ 176 h 368"/>
                  <a:gd name="T38" fmla="*/ 763 w 840"/>
                  <a:gd name="T39" fmla="*/ 154 h 368"/>
                  <a:gd name="T40" fmla="*/ 706 w 840"/>
                  <a:gd name="T41" fmla="*/ 147 h 368"/>
                  <a:gd name="T42" fmla="*/ 770 w 840"/>
                  <a:gd name="T43" fmla="*/ 128 h 368"/>
                  <a:gd name="T44" fmla="*/ 795 w 840"/>
                  <a:gd name="T45" fmla="*/ 138 h 368"/>
                  <a:gd name="T46" fmla="*/ 807 w 840"/>
                  <a:gd name="T47" fmla="*/ 67 h 368"/>
                  <a:gd name="T48" fmla="*/ 791 w 840"/>
                  <a:gd name="T49" fmla="*/ 51 h 368"/>
                  <a:gd name="T50" fmla="*/ 715 w 840"/>
                  <a:gd name="T51" fmla="*/ 80 h 368"/>
                  <a:gd name="T52" fmla="*/ 716 w 840"/>
                  <a:gd name="T53" fmla="*/ 37 h 368"/>
                  <a:gd name="T54" fmla="*/ 748 w 840"/>
                  <a:gd name="T55" fmla="*/ 48 h 368"/>
                  <a:gd name="T56" fmla="*/ 791 w 840"/>
                  <a:gd name="T57" fmla="*/ 16 h 368"/>
                  <a:gd name="T58" fmla="*/ 768 w 840"/>
                  <a:gd name="T59" fmla="*/ 0 h 368"/>
                  <a:gd name="T60" fmla="*/ 517 w 840"/>
                  <a:gd name="T61" fmla="*/ 57 h 368"/>
                  <a:gd name="T62" fmla="*/ 210 w 840"/>
                  <a:gd name="T63" fmla="*/ 119 h 368"/>
                  <a:gd name="T64" fmla="*/ 69 w 840"/>
                  <a:gd name="T65" fmla="*/ 269 h 368"/>
                  <a:gd name="T66" fmla="*/ 28 w 840"/>
                  <a:gd name="T67" fmla="*/ 271 h 3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40"/>
                  <a:gd name="T103" fmla="*/ 0 h 368"/>
                  <a:gd name="T104" fmla="*/ 840 w 840"/>
                  <a:gd name="T105" fmla="*/ 368 h 3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40" h="368">
                    <a:moveTo>
                      <a:pt x="28" y="271"/>
                    </a:moveTo>
                    <a:lnTo>
                      <a:pt x="0" y="349"/>
                    </a:lnTo>
                    <a:lnTo>
                      <a:pt x="108" y="339"/>
                    </a:lnTo>
                    <a:lnTo>
                      <a:pt x="151" y="303"/>
                    </a:lnTo>
                    <a:lnTo>
                      <a:pt x="299" y="264"/>
                    </a:lnTo>
                    <a:lnTo>
                      <a:pt x="340" y="285"/>
                    </a:lnTo>
                    <a:lnTo>
                      <a:pt x="437" y="271"/>
                    </a:lnTo>
                    <a:lnTo>
                      <a:pt x="437" y="277"/>
                    </a:lnTo>
                    <a:lnTo>
                      <a:pt x="583" y="367"/>
                    </a:lnTo>
                    <a:lnTo>
                      <a:pt x="668" y="340"/>
                    </a:lnTo>
                    <a:lnTo>
                      <a:pt x="716" y="239"/>
                    </a:lnTo>
                    <a:lnTo>
                      <a:pt x="800" y="211"/>
                    </a:lnTo>
                    <a:lnTo>
                      <a:pt x="839" y="137"/>
                    </a:lnTo>
                    <a:lnTo>
                      <a:pt x="837" y="46"/>
                    </a:lnTo>
                    <a:lnTo>
                      <a:pt x="827" y="121"/>
                    </a:lnTo>
                    <a:lnTo>
                      <a:pt x="780" y="184"/>
                    </a:lnTo>
                    <a:lnTo>
                      <a:pt x="763" y="179"/>
                    </a:lnTo>
                    <a:lnTo>
                      <a:pt x="700" y="197"/>
                    </a:lnTo>
                    <a:lnTo>
                      <a:pt x="700" y="176"/>
                    </a:lnTo>
                    <a:lnTo>
                      <a:pt x="763" y="154"/>
                    </a:lnTo>
                    <a:lnTo>
                      <a:pt x="706" y="147"/>
                    </a:lnTo>
                    <a:lnTo>
                      <a:pt x="770" y="128"/>
                    </a:lnTo>
                    <a:lnTo>
                      <a:pt x="795" y="138"/>
                    </a:lnTo>
                    <a:lnTo>
                      <a:pt x="807" y="67"/>
                    </a:lnTo>
                    <a:lnTo>
                      <a:pt x="791" y="51"/>
                    </a:lnTo>
                    <a:lnTo>
                      <a:pt x="715" y="80"/>
                    </a:lnTo>
                    <a:lnTo>
                      <a:pt x="716" y="37"/>
                    </a:lnTo>
                    <a:lnTo>
                      <a:pt x="748" y="48"/>
                    </a:lnTo>
                    <a:lnTo>
                      <a:pt x="791" y="16"/>
                    </a:lnTo>
                    <a:lnTo>
                      <a:pt x="768" y="0"/>
                    </a:lnTo>
                    <a:lnTo>
                      <a:pt x="517" y="57"/>
                    </a:lnTo>
                    <a:lnTo>
                      <a:pt x="210" y="119"/>
                    </a:lnTo>
                    <a:lnTo>
                      <a:pt x="69" y="269"/>
                    </a:lnTo>
                    <a:lnTo>
                      <a:pt x="28" y="271"/>
                    </a:lnTo>
                  </a:path>
                </a:pathLst>
              </a:custGeom>
              <a:solidFill>
                <a:srgbClr val="F8F5E9"/>
              </a:solidFill>
              <a:ln w="12700" cap="rnd">
                <a:solidFill>
                  <a:schemeClr val="bg2"/>
                </a:solidFill>
                <a:round/>
                <a:headEnd/>
                <a:tailEnd/>
              </a:ln>
            </p:spPr>
            <p:txBody>
              <a:bodyPr lIns="0" rIns="0"/>
              <a:lstStyle/>
              <a:p>
                <a:endParaRPr lang="en-US" sz="600" dirty="0"/>
              </a:p>
            </p:txBody>
          </p:sp>
          <p:sp>
            <p:nvSpPr>
              <p:cNvPr id="44" name="Freeform 41"/>
              <p:cNvSpPr>
                <a:spLocks/>
              </p:cNvSpPr>
              <p:nvPr/>
            </p:nvSpPr>
            <p:spPr bwMode="auto">
              <a:xfrm>
                <a:off x="4162" y="1947"/>
                <a:ext cx="735" cy="457"/>
              </a:xfrm>
              <a:custGeom>
                <a:avLst/>
                <a:gdLst>
                  <a:gd name="T0" fmla="*/ 121 w 735"/>
                  <a:gd name="T1" fmla="*/ 319 h 457"/>
                  <a:gd name="T2" fmla="*/ 100 w 735"/>
                  <a:gd name="T3" fmla="*/ 366 h 457"/>
                  <a:gd name="T4" fmla="*/ 69 w 735"/>
                  <a:gd name="T5" fmla="*/ 378 h 457"/>
                  <a:gd name="T6" fmla="*/ 68 w 735"/>
                  <a:gd name="T7" fmla="*/ 408 h 457"/>
                  <a:gd name="T8" fmla="*/ 4 w 735"/>
                  <a:gd name="T9" fmla="*/ 431 h 457"/>
                  <a:gd name="T10" fmla="*/ 0 w 735"/>
                  <a:gd name="T11" fmla="*/ 456 h 457"/>
                  <a:gd name="T12" fmla="*/ 174 w 735"/>
                  <a:gd name="T13" fmla="*/ 426 h 457"/>
                  <a:gd name="T14" fmla="*/ 491 w 735"/>
                  <a:gd name="T15" fmla="*/ 360 h 457"/>
                  <a:gd name="T16" fmla="*/ 734 w 735"/>
                  <a:gd name="T17" fmla="*/ 302 h 457"/>
                  <a:gd name="T18" fmla="*/ 734 w 735"/>
                  <a:gd name="T19" fmla="*/ 256 h 457"/>
                  <a:gd name="T20" fmla="*/ 707 w 735"/>
                  <a:gd name="T21" fmla="*/ 241 h 457"/>
                  <a:gd name="T22" fmla="*/ 686 w 735"/>
                  <a:gd name="T23" fmla="*/ 264 h 457"/>
                  <a:gd name="T24" fmla="*/ 674 w 735"/>
                  <a:gd name="T25" fmla="*/ 202 h 457"/>
                  <a:gd name="T26" fmla="*/ 686 w 735"/>
                  <a:gd name="T27" fmla="*/ 147 h 457"/>
                  <a:gd name="T28" fmla="*/ 595 w 735"/>
                  <a:gd name="T29" fmla="*/ 106 h 457"/>
                  <a:gd name="T30" fmla="*/ 533 w 735"/>
                  <a:gd name="T31" fmla="*/ 117 h 457"/>
                  <a:gd name="T32" fmla="*/ 531 w 735"/>
                  <a:gd name="T33" fmla="*/ 32 h 457"/>
                  <a:gd name="T34" fmla="*/ 467 w 735"/>
                  <a:gd name="T35" fmla="*/ 0 h 457"/>
                  <a:gd name="T36" fmla="*/ 419 w 735"/>
                  <a:gd name="T37" fmla="*/ 20 h 457"/>
                  <a:gd name="T38" fmla="*/ 387 w 735"/>
                  <a:gd name="T39" fmla="*/ 99 h 457"/>
                  <a:gd name="T40" fmla="*/ 331 w 735"/>
                  <a:gd name="T41" fmla="*/ 131 h 457"/>
                  <a:gd name="T42" fmla="*/ 307 w 735"/>
                  <a:gd name="T43" fmla="*/ 257 h 457"/>
                  <a:gd name="T44" fmla="*/ 215 w 735"/>
                  <a:gd name="T45" fmla="*/ 319 h 457"/>
                  <a:gd name="T46" fmla="*/ 140 w 735"/>
                  <a:gd name="T47" fmla="*/ 344 h 457"/>
                  <a:gd name="T48" fmla="*/ 121 w 735"/>
                  <a:gd name="T49" fmla="*/ 319 h 4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35"/>
                  <a:gd name="T76" fmla="*/ 0 h 457"/>
                  <a:gd name="T77" fmla="*/ 735 w 735"/>
                  <a:gd name="T78" fmla="*/ 457 h 45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35" h="457">
                    <a:moveTo>
                      <a:pt x="121" y="319"/>
                    </a:moveTo>
                    <a:lnTo>
                      <a:pt x="100" y="366"/>
                    </a:lnTo>
                    <a:lnTo>
                      <a:pt x="69" y="378"/>
                    </a:lnTo>
                    <a:lnTo>
                      <a:pt x="68" y="408"/>
                    </a:lnTo>
                    <a:lnTo>
                      <a:pt x="4" y="431"/>
                    </a:lnTo>
                    <a:lnTo>
                      <a:pt x="0" y="456"/>
                    </a:lnTo>
                    <a:lnTo>
                      <a:pt x="174" y="426"/>
                    </a:lnTo>
                    <a:lnTo>
                      <a:pt x="491" y="360"/>
                    </a:lnTo>
                    <a:lnTo>
                      <a:pt x="734" y="302"/>
                    </a:lnTo>
                    <a:lnTo>
                      <a:pt x="734" y="256"/>
                    </a:lnTo>
                    <a:lnTo>
                      <a:pt x="707" y="241"/>
                    </a:lnTo>
                    <a:lnTo>
                      <a:pt x="686" y="264"/>
                    </a:lnTo>
                    <a:lnTo>
                      <a:pt x="674" y="202"/>
                    </a:lnTo>
                    <a:lnTo>
                      <a:pt x="686" y="147"/>
                    </a:lnTo>
                    <a:lnTo>
                      <a:pt x="595" y="106"/>
                    </a:lnTo>
                    <a:lnTo>
                      <a:pt x="533" y="117"/>
                    </a:lnTo>
                    <a:lnTo>
                      <a:pt x="531" y="32"/>
                    </a:lnTo>
                    <a:lnTo>
                      <a:pt x="467" y="0"/>
                    </a:lnTo>
                    <a:lnTo>
                      <a:pt x="419" y="20"/>
                    </a:lnTo>
                    <a:lnTo>
                      <a:pt x="387" y="99"/>
                    </a:lnTo>
                    <a:lnTo>
                      <a:pt x="331" y="131"/>
                    </a:lnTo>
                    <a:lnTo>
                      <a:pt x="307" y="257"/>
                    </a:lnTo>
                    <a:lnTo>
                      <a:pt x="215" y="319"/>
                    </a:lnTo>
                    <a:lnTo>
                      <a:pt x="140" y="344"/>
                    </a:lnTo>
                    <a:lnTo>
                      <a:pt x="121" y="319"/>
                    </a:lnTo>
                  </a:path>
                </a:pathLst>
              </a:custGeom>
              <a:solidFill>
                <a:srgbClr val="F8F5E9"/>
              </a:solidFill>
              <a:ln w="12700" cap="rnd">
                <a:solidFill>
                  <a:schemeClr val="bg2"/>
                </a:solidFill>
                <a:round/>
                <a:headEnd/>
                <a:tailEnd/>
              </a:ln>
            </p:spPr>
            <p:txBody>
              <a:bodyPr lIns="0" rIns="0"/>
              <a:lstStyle/>
              <a:p>
                <a:endParaRPr lang="en-US" sz="600" dirty="0"/>
              </a:p>
            </p:txBody>
          </p:sp>
          <p:sp>
            <p:nvSpPr>
              <p:cNvPr id="45" name="Freeform 42"/>
              <p:cNvSpPr>
                <a:spLocks/>
              </p:cNvSpPr>
              <p:nvPr/>
            </p:nvSpPr>
            <p:spPr bwMode="auto">
              <a:xfrm>
                <a:off x="4214" y="1856"/>
                <a:ext cx="417" cy="436"/>
              </a:xfrm>
              <a:custGeom>
                <a:avLst/>
                <a:gdLst>
                  <a:gd name="T0" fmla="*/ 43 w 417"/>
                  <a:gd name="T1" fmla="*/ 227 h 436"/>
                  <a:gd name="T2" fmla="*/ 11 w 417"/>
                  <a:gd name="T3" fmla="*/ 218 h 436"/>
                  <a:gd name="T4" fmla="*/ 0 w 417"/>
                  <a:gd name="T5" fmla="*/ 288 h 436"/>
                  <a:gd name="T6" fmla="*/ 11 w 417"/>
                  <a:gd name="T7" fmla="*/ 360 h 436"/>
                  <a:gd name="T8" fmla="*/ 71 w 417"/>
                  <a:gd name="T9" fmla="*/ 410 h 436"/>
                  <a:gd name="T10" fmla="*/ 85 w 417"/>
                  <a:gd name="T11" fmla="*/ 435 h 436"/>
                  <a:gd name="T12" fmla="*/ 162 w 417"/>
                  <a:gd name="T13" fmla="*/ 410 h 436"/>
                  <a:gd name="T14" fmla="*/ 252 w 417"/>
                  <a:gd name="T15" fmla="*/ 352 h 436"/>
                  <a:gd name="T16" fmla="*/ 279 w 417"/>
                  <a:gd name="T17" fmla="*/ 224 h 436"/>
                  <a:gd name="T18" fmla="*/ 338 w 417"/>
                  <a:gd name="T19" fmla="*/ 190 h 436"/>
                  <a:gd name="T20" fmla="*/ 370 w 417"/>
                  <a:gd name="T21" fmla="*/ 112 h 436"/>
                  <a:gd name="T22" fmla="*/ 416 w 417"/>
                  <a:gd name="T23" fmla="*/ 91 h 436"/>
                  <a:gd name="T24" fmla="*/ 356 w 417"/>
                  <a:gd name="T25" fmla="*/ 80 h 436"/>
                  <a:gd name="T26" fmla="*/ 251 w 417"/>
                  <a:gd name="T27" fmla="*/ 137 h 436"/>
                  <a:gd name="T28" fmla="*/ 235 w 417"/>
                  <a:gd name="T29" fmla="*/ 82 h 436"/>
                  <a:gd name="T30" fmla="*/ 144 w 417"/>
                  <a:gd name="T31" fmla="*/ 87 h 436"/>
                  <a:gd name="T32" fmla="*/ 123 w 417"/>
                  <a:gd name="T33" fmla="*/ 0 h 436"/>
                  <a:gd name="T34" fmla="*/ 100 w 417"/>
                  <a:gd name="T35" fmla="*/ 23 h 436"/>
                  <a:gd name="T36" fmla="*/ 107 w 417"/>
                  <a:gd name="T37" fmla="*/ 147 h 436"/>
                  <a:gd name="T38" fmla="*/ 66 w 417"/>
                  <a:gd name="T39" fmla="*/ 158 h 436"/>
                  <a:gd name="T40" fmla="*/ 43 w 417"/>
                  <a:gd name="T41" fmla="*/ 227 h 4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17"/>
                  <a:gd name="T64" fmla="*/ 0 h 436"/>
                  <a:gd name="T65" fmla="*/ 417 w 417"/>
                  <a:gd name="T66" fmla="*/ 436 h 4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17" h="436">
                    <a:moveTo>
                      <a:pt x="43" y="227"/>
                    </a:moveTo>
                    <a:lnTo>
                      <a:pt x="11" y="218"/>
                    </a:lnTo>
                    <a:lnTo>
                      <a:pt x="0" y="288"/>
                    </a:lnTo>
                    <a:lnTo>
                      <a:pt x="11" y="360"/>
                    </a:lnTo>
                    <a:lnTo>
                      <a:pt x="71" y="410"/>
                    </a:lnTo>
                    <a:lnTo>
                      <a:pt x="85" y="435"/>
                    </a:lnTo>
                    <a:lnTo>
                      <a:pt x="162" y="410"/>
                    </a:lnTo>
                    <a:lnTo>
                      <a:pt x="252" y="352"/>
                    </a:lnTo>
                    <a:lnTo>
                      <a:pt x="279" y="224"/>
                    </a:lnTo>
                    <a:lnTo>
                      <a:pt x="338" y="190"/>
                    </a:lnTo>
                    <a:lnTo>
                      <a:pt x="370" y="112"/>
                    </a:lnTo>
                    <a:lnTo>
                      <a:pt x="416" y="91"/>
                    </a:lnTo>
                    <a:lnTo>
                      <a:pt x="356" y="80"/>
                    </a:lnTo>
                    <a:lnTo>
                      <a:pt x="251" y="137"/>
                    </a:lnTo>
                    <a:lnTo>
                      <a:pt x="235" y="82"/>
                    </a:lnTo>
                    <a:lnTo>
                      <a:pt x="144" y="87"/>
                    </a:lnTo>
                    <a:lnTo>
                      <a:pt x="123" y="0"/>
                    </a:lnTo>
                    <a:lnTo>
                      <a:pt x="100" y="23"/>
                    </a:lnTo>
                    <a:lnTo>
                      <a:pt x="107" y="147"/>
                    </a:lnTo>
                    <a:lnTo>
                      <a:pt x="66" y="158"/>
                    </a:lnTo>
                    <a:lnTo>
                      <a:pt x="43" y="227"/>
                    </a:lnTo>
                  </a:path>
                </a:pathLst>
              </a:custGeom>
              <a:solidFill>
                <a:srgbClr val="F8F5E9"/>
              </a:solidFill>
              <a:ln w="12700" cap="rnd">
                <a:solidFill>
                  <a:schemeClr val="bg2"/>
                </a:solidFill>
                <a:round/>
                <a:headEnd/>
                <a:tailEnd/>
              </a:ln>
            </p:spPr>
            <p:txBody>
              <a:bodyPr lIns="0" rIns="0"/>
              <a:lstStyle/>
              <a:p>
                <a:endParaRPr lang="en-US" sz="600" dirty="0"/>
              </a:p>
            </p:txBody>
          </p:sp>
          <p:sp>
            <p:nvSpPr>
              <p:cNvPr id="46" name="Freeform 43"/>
              <p:cNvSpPr>
                <a:spLocks/>
              </p:cNvSpPr>
              <p:nvPr/>
            </p:nvSpPr>
            <p:spPr bwMode="auto">
              <a:xfrm>
                <a:off x="4805" y="1863"/>
                <a:ext cx="119" cy="147"/>
              </a:xfrm>
              <a:custGeom>
                <a:avLst/>
                <a:gdLst>
                  <a:gd name="T0" fmla="*/ 0 w 119"/>
                  <a:gd name="T1" fmla="*/ 9 h 147"/>
                  <a:gd name="T2" fmla="*/ 25 w 119"/>
                  <a:gd name="T3" fmla="*/ 0 h 147"/>
                  <a:gd name="T4" fmla="*/ 79 w 119"/>
                  <a:gd name="T5" fmla="*/ 32 h 147"/>
                  <a:gd name="T6" fmla="*/ 79 w 119"/>
                  <a:gd name="T7" fmla="*/ 64 h 147"/>
                  <a:gd name="T8" fmla="*/ 116 w 119"/>
                  <a:gd name="T9" fmla="*/ 87 h 147"/>
                  <a:gd name="T10" fmla="*/ 118 w 119"/>
                  <a:gd name="T11" fmla="*/ 130 h 147"/>
                  <a:gd name="T12" fmla="*/ 57 w 119"/>
                  <a:gd name="T13" fmla="*/ 146 h 147"/>
                  <a:gd name="T14" fmla="*/ 0 w 119"/>
                  <a:gd name="T15" fmla="*/ 9 h 147"/>
                  <a:gd name="T16" fmla="*/ 0 60000 65536"/>
                  <a:gd name="T17" fmla="*/ 0 60000 65536"/>
                  <a:gd name="T18" fmla="*/ 0 60000 65536"/>
                  <a:gd name="T19" fmla="*/ 0 60000 65536"/>
                  <a:gd name="T20" fmla="*/ 0 60000 65536"/>
                  <a:gd name="T21" fmla="*/ 0 60000 65536"/>
                  <a:gd name="T22" fmla="*/ 0 60000 65536"/>
                  <a:gd name="T23" fmla="*/ 0 60000 65536"/>
                  <a:gd name="T24" fmla="*/ 0 w 119"/>
                  <a:gd name="T25" fmla="*/ 0 h 147"/>
                  <a:gd name="T26" fmla="*/ 119 w 119"/>
                  <a:gd name="T27" fmla="*/ 147 h 1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9" h="147">
                    <a:moveTo>
                      <a:pt x="0" y="9"/>
                    </a:moveTo>
                    <a:lnTo>
                      <a:pt x="25" y="0"/>
                    </a:lnTo>
                    <a:lnTo>
                      <a:pt x="79" y="32"/>
                    </a:lnTo>
                    <a:lnTo>
                      <a:pt x="79" y="64"/>
                    </a:lnTo>
                    <a:lnTo>
                      <a:pt x="116" y="87"/>
                    </a:lnTo>
                    <a:lnTo>
                      <a:pt x="118" y="130"/>
                    </a:lnTo>
                    <a:lnTo>
                      <a:pt x="57" y="146"/>
                    </a:lnTo>
                    <a:lnTo>
                      <a:pt x="0" y="9"/>
                    </a:lnTo>
                  </a:path>
                </a:pathLst>
              </a:custGeom>
              <a:solidFill>
                <a:srgbClr val="F8F5E9"/>
              </a:solidFill>
              <a:ln w="12700" cap="rnd">
                <a:solidFill>
                  <a:schemeClr val="bg2"/>
                </a:solidFill>
                <a:round/>
                <a:headEnd/>
                <a:tailEnd/>
              </a:ln>
            </p:spPr>
            <p:txBody>
              <a:bodyPr lIns="0" rIns="0"/>
              <a:lstStyle/>
              <a:p>
                <a:endParaRPr lang="en-US" sz="600" dirty="0"/>
              </a:p>
            </p:txBody>
          </p:sp>
          <p:sp>
            <p:nvSpPr>
              <p:cNvPr id="47" name="Freeform 44"/>
              <p:cNvSpPr>
                <a:spLocks/>
              </p:cNvSpPr>
              <p:nvPr/>
            </p:nvSpPr>
            <p:spPr bwMode="auto">
              <a:xfrm>
                <a:off x="4307" y="1577"/>
                <a:ext cx="564" cy="371"/>
              </a:xfrm>
              <a:custGeom>
                <a:avLst/>
                <a:gdLst>
                  <a:gd name="T0" fmla="*/ 52 w 564"/>
                  <a:gd name="T1" fmla="*/ 53 h 371"/>
                  <a:gd name="T2" fmla="*/ 0 w 564"/>
                  <a:gd name="T3" fmla="*/ 103 h 371"/>
                  <a:gd name="T4" fmla="*/ 28 w 564"/>
                  <a:gd name="T5" fmla="*/ 283 h 371"/>
                  <a:gd name="T6" fmla="*/ 52 w 564"/>
                  <a:gd name="T7" fmla="*/ 370 h 371"/>
                  <a:gd name="T8" fmla="*/ 147 w 564"/>
                  <a:gd name="T9" fmla="*/ 363 h 371"/>
                  <a:gd name="T10" fmla="*/ 503 w 564"/>
                  <a:gd name="T11" fmla="*/ 295 h 371"/>
                  <a:gd name="T12" fmla="*/ 527 w 564"/>
                  <a:gd name="T13" fmla="*/ 285 h 371"/>
                  <a:gd name="T14" fmla="*/ 563 w 564"/>
                  <a:gd name="T15" fmla="*/ 201 h 371"/>
                  <a:gd name="T16" fmla="*/ 510 w 564"/>
                  <a:gd name="T17" fmla="*/ 155 h 371"/>
                  <a:gd name="T18" fmla="*/ 538 w 564"/>
                  <a:gd name="T19" fmla="*/ 48 h 371"/>
                  <a:gd name="T20" fmla="*/ 497 w 564"/>
                  <a:gd name="T21" fmla="*/ 37 h 371"/>
                  <a:gd name="T22" fmla="*/ 497 w 564"/>
                  <a:gd name="T23" fmla="*/ 11 h 371"/>
                  <a:gd name="T24" fmla="*/ 480 w 564"/>
                  <a:gd name="T25" fmla="*/ 0 h 371"/>
                  <a:gd name="T26" fmla="*/ 67 w 564"/>
                  <a:gd name="T27" fmla="*/ 76 h 371"/>
                  <a:gd name="T28" fmla="*/ 52 w 564"/>
                  <a:gd name="T29" fmla="*/ 53 h 3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4"/>
                  <a:gd name="T46" fmla="*/ 0 h 371"/>
                  <a:gd name="T47" fmla="*/ 564 w 564"/>
                  <a:gd name="T48" fmla="*/ 371 h 3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4" h="371">
                    <a:moveTo>
                      <a:pt x="52" y="53"/>
                    </a:moveTo>
                    <a:lnTo>
                      <a:pt x="0" y="103"/>
                    </a:lnTo>
                    <a:lnTo>
                      <a:pt x="28" y="283"/>
                    </a:lnTo>
                    <a:lnTo>
                      <a:pt x="52" y="370"/>
                    </a:lnTo>
                    <a:lnTo>
                      <a:pt x="147" y="363"/>
                    </a:lnTo>
                    <a:lnTo>
                      <a:pt x="503" y="295"/>
                    </a:lnTo>
                    <a:lnTo>
                      <a:pt x="527" y="285"/>
                    </a:lnTo>
                    <a:lnTo>
                      <a:pt x="563" y="201"/>
                    </a:lnTo>
                    <a:lnTo>
                      <a:pt x="510" y="155"/>
                    </a:lnTo>
                    <a:lnTo>
                      <a:pt x="538" y="48"/>
                    </a:lnTo>
                    <a:lnTo>
                      <a:pt x="497" y="37"/>
                    </a:lnTo>
                    <a:lnTo>
                      <a:pt x="497" y="11"/>
                    </a:lnTo>
                    <a:lnTo>
                      <a:pt x="480" y="0"/>
                    </a:lnTo>
                    <a:lnTo>
                      <a:pt x="67" y="76"/>
                    </a:lnTo>
                    <a:lnTo>
                      <a:pt x="52" y="53"/>
                    </a:lnTo>
                  </a:path>
                </a:pathLst>
              </a:custGeom>
              <a:solidFill>
                <a:srgbClr val="F8F5E9"/>
              </a:solidFill>
              <a:ln w="12700" cap="rnd">
                <a:solidFill>
                  <a:schemeClr val="bg2"/>
                </a:solidFill>
                <a:round/>
                <a:headEnd/>
                <a:tailEnd/>
              </a:ln>
            </p:spPr>
            <p:txBody>
              <a:bodyPr lIns="0" rIns="0"/>
              <a:lstStyle/>
              <a:p>
                <a:endParaRPr lang="en-US" sz="600" dirty="0"/>
              </a:p>
            </p:txBody>
          </p:sp>
          <p:sp>
            <p:nvSpPr>
              <p:cNvPr id="48" name="Freeform 45"/>
              <p:cNvSpPr>
                <a:spLocks/>
              </p:cNvSpPr>
              <p:nvPr/>
            </p:nvSpPr>
            <p:spPr bwMode="auto">
              <a:xfrm>
                <a:off x="4816" y="1620"/>
                <a:ext cx="150" cy="295"/>
              </a:xfrm>
              <a:custGeom>
                <a:avLst/>
                <a:gdLst>
                  <a:gd name="T0" fmla="*/ 27 w 150"/>
                  <a:gd name="T1" fmla="*/ 2 h 295"/>
                  <a:gd name="T2" fmla="*/ 62 w 150"/>
                  <a:gd name="T3" fmla="*/ 0 h 295"/>
                  <a:gd name="T4" fmla="*/ 133 w 150"/>
                  <a:gd name="T5" fmla="*/ 44 h 295"/>
                  <a:gd name="T6" fmla="*/ 122 w 150"/>
                  <a:gd name="T7" fmla="*/ 80 h 295"/>
                  <a:gd name="T8" fmla="*/ 147 w 150"/>
                  <a:gd name="T9" fmla="*/ 103 h 295"/>
                  <a:gd name="T10" fmla="*/ 149 w 150"/>
                  <a:gd name="T11" fmla="*/ 241 h 295"/>
                  <a:gd name="T12" fmla="*/ 124 w 150"/>
                  <a:gd name="T13" fmla="*/ 294 h 295"/>
                  <a:gd name="T14" fmla="*/ 96 w 150"/>
                  <a:gd name="T15" fmla="*/ 275 h 295"/>
                  <a:gd name="T16" fmla="*/ 66 w 150"/>
                  <a:gd name="T17" fmla="*/ 273 h 295"/>
                  <a:gd name="T18" fmla="*/ 14 w 150"/>
                  <a:gd name="T19" fmla="*/ 244 h 295"/>
                  <a:gd name="T20" fmla="*/ 53 w 150"/>
                  <a:gd name="T21" fmla="*/ 158 h 295"/>
                  <a:gd name="T22" fmla="*/ 0 w 150"/>
                  <a:gd name="T23" fmla="*/ 112 h 295"/>
                  <a:gd name="T24" fmla="*/ 27 w 150"/>
                  <a:gd name="T25" fmla="*/ 2 h 29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0"/>
                  <a:gd name="T40" fmla="*/ 0 h 295"/>
                  <a:gd name="T41" fmla="*/ 150 w 150"/>
                  <a:gd name="T42" fmla="*/ 295 h 29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0" h="295">
                    <a:moveTo>
                      <a:pt x="27" y="2"/>
                    </a:moveTo>
                    <a:lnTo>
                      <a:pt x="62" y="0"/>
                    </a:lnTo>
                    <a:lnTo>
                      <a:pt x="133" y="44"/>
                    </a:lnTo>
                    <a:lnTo>
                      <a:pt x="122" y="80"/>
                    </a:lnTo>
                    <a:lnTo>
                      <a:pt x="147" y="103"/>
                    </a:lnTo>
                    <a:lnTo>
                      <a:pt x="149" y="241"/>
                    </a:lnTo>
                    <a:lnTo>
                      <a:pt x="124" y="294"/>
                    </a:lnTo>
                    <a:lnTo>
                      <a:pt x="96" y="275"/>
                    </a:lnTo>
                    <a:lnTo>
                      <a:pt x="66" y="273"/>
                    </a:lnTo>
                    <a:lnTo>
                      <a:pt x="14" y="244"/>
                    </a:lnTo>
                    <a:lnTo>
                      <a:pt x="53" y="158"/>
                    </a:lnTo>
                    <a:lnTo>
                      <a:pt x="0" y="112"/>
                    </a:lnTo>
                    <a:lnTo>
                      <a:pt x="27" y="2"/>
                    </a:lnTo>
                  </a:path>
                </a:pathLst>
              </a:custGeom>
              <a:solidFill>
                <a:srgbClr val="F8F5E9"/>
              </a:solidFill>
              <a:ln w="12700" cap="rnd">
                <a:solidFill>
                  <a:schemeClr val="bg2"/>
                </a:solidFill>
                <a:round/>
                <a:headEnd/>
                <a:tailEnd/>
              </a:ln>
            </p:spPr>
            <p:txBody>
              <a:bodyPr lIns="0" rIns="0"/>
              <a:lstStyle/>
              <a:p>
                <a:endParaRPr lang="en-US" sz="600" dirty="0"/>
              </a:p>
            </p:txBody>
          </p:sp>
          <p:sp>
            <p:nvSpPr>
              <p:cNvPr id="49" name="Freeform 46"/>
              <p:cNvSpPr>
                <a:spLocks/>
              </p:cNvSpPr>
              <p:nvPr/>
            </p:nvSpPr>
            <p:spPr bwMode="auto">
              <a:xfrm>
                <a:off x="4354" y="1160"/>
                <a:ext cx="626" cy="509"/>
              </a:xfrm>
              <a:custGeom>
                <a:avLst/>
                <a:gdLst>
                  <a:gd name="T0" fmla="*/ 48 w 626"/>
                  <a:gd name="T1" fmla="*/ 341 h 509"/>
                  <a:gd name="T2" fmla="*/ 107 w 626"/>
                  <a:gd name="T3" fmla="*/ 311 h 509"/>
                  <a:gd name="T4" fmla="*/ 187 w 626"/>
                  <a:gd name="T5" fmla="*/ 304 h 509"/>
                  <a:gd name="T6" fmla="*/ 207 w 626"/>
                  <a:gd name="T7" fmla="*/ 277 h 509"/>
                  <a:gd name="T8" fmla="*/ 235 w 626"/>
                  <a:gd name="T9" fmla="*/ 274 h 509"/>
                  <a:gd name="T10" fmla="*/ 251 w 626"/>
                  <a:gd name="T11" fmla="*/ 245 h 509"/>
                  <a:gd name="T12" fmla="*/ 278 w 626"/>
                  <a:gd name="T13" fmla="*/ 234 h 509"/>
                  <a:gd name="T14" fmla="*/ 265 w 626"/>
                  <a:gd name="T15" fmla="*/ 181 h 509"/>
                  <a:gd name="T16" fmla="*/ 249 w 626"/>
                  <a:gd name="T17" fmla="*/ 167 h 509"/>
                  <a:gd name="T18" fmla="*/ 283 w 626"/>
                  <a:gd name="T19" fmla="*/ 124 h 509"/>
                  <a:gd name="T20" fmla="*/ 304 w 626"/>
                  <a:gd name="T21" fmla="*/ 124 h 509"/>
                  <a:gd name="T22" fmla="*/ 377 w 626"/>
                  <a:gd name="T23" fmla="*/ 34 h 509"/>
                  <a:gd name="T24" fmla="*/ 490 w 626"/>
                  <a:gd name="T25" fmla="*/ 0 h 509"/>
                  <a:gd name="T26" fmla="*/ 502 w 626"/>
                  <a:gd name="T27" fmla="*/ 85 h 509"/>
                  <a:gd name="T28" fmla="*/ 507 w 626"/>
                  <a:gd name="T29" fmla="*/ 82 h 509"/>
                  <a:gd name="T30" fmla="*/ 534 w 626"/>
                  <a:gd name="T31" fmla="*/ 112 h 509"/>
                  <a:gd name="T32" fmla="*/ 536 w 626"/>
                  <a:gd name="T33" fmla="*/ 199 h 509"/>
                  <a:gd name="T34" fmla="*/ 570 w 626"/>
                  <a:gd name="T35" fmla="*/ 270 h 509"/>
                  <a:gd name="T36" fmla="*/ 582 w 626"/>
                  <a:gd name="T37" fmla="*/ 362 h 509"/>
                  <a:gd name="T38" fmla="*/ 586 w 626"/>
                  <a:gd name="T39" fmla="*/ 442 h 509"/>
                  <a:gd name="T40" fmla="*/ 625 w 626"/>
                  <a:gd name="T41" fmla="*/ 469 h 509"/>
                  <a:gd name="T42" fmla="*/ 597 w 626"/>
                  <a:gd name="T43" fmla="*/ 508 h 509"/>
                  <a:gd name="T44" fmla="*/ 524 w 626"/>
                  <a:gd name="T45" fmla="*/ 462 h 509"/>
                  <a:gd name="T46" fmla="*/ 486 w 626"/>
                  <a:gd name="T47" fmla="*/ 465 h 509"/>
                  <a:gd name="T48" fmla="*/ 449 w 626"/>
                  <a:gd name="T49" fmla="*/ 455 h 509"/>
                  <a:gd name="T50" fmla="*/ 450 w 626"/>
                  <a:gd name="T51" fmla="*/ 428 h 509"/>
                  <a:gd name="T52" fmla="*/ 427 w 626"/>
                  <a:gd name="T53" fmla="*/ 419 h 509"/>
                  <a:gd name="T54" fmla="*/ 18 w 626"/>
                  <a:gd name="T55" fmla="*/ 497 h 509"/>
                  <a:gd name="T56" fmla="*/ 0 w 626"/>
                  <a:gd name="T57" fmla="*/ 474 h 509"/>
                  <a:gd name="T58" fmla="*/ 62 w 626"/>
                  <a:gd name="T59" fmla="*/ 384 h 509"/>
                  <a:gd name="T60" fmla="*/ 48 w 626"/>
                  <a:gd name="T61" fmla="*/ 341 h 5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26"/>
                  <a:gd name="T94" fmla="*/ 0 h 509"/>
                  <a:gd name="T95" fmla="*/ 626 w 626"/>
                  <a:gd name="T96" fmla="*/ 509 h 5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26" h="509">
                    <a:moveTo>
                      <a:pt x="48" y="341"/>
                    </a:moveTo>
                    <a:lnTo>
                      <a:pt x="107" y="311"/>
                    </a:lnTo>
                    <a:lnTo>
                      <a:pt x="187" y="304"/>
                    </a:lnTo>
                    <a:lnTo>
                      <a:pt x="207" y="277"/>
                    </a:lnTo>
                    <a:lnTo>
                      <a:pt x="235" y="274"/>
                    </a:lnTo>
                    <a:lnTo>
                      <a:pt x="251" y="245"/>
                    </a:lnTo>
                    <a:lnTo>
                      <a:pt x="278" y="234"/>
                    </a:lnTo>
                    <a:lnTo>
                      <a:pt x="265" y="181"/>
                    </a:lnTo>
                    <a:lnTo>
                      <a:pt x="249" y="167"/>
                    </a:lnTo>
                    <a:lnTo>
                      <a:pt x="283" y="124"/>
                    </a:lnTo>
                    <a:lnTo>
                      <a:pt x="304" y="124"/>
                    </a:lnTo>
                    <a:lnTo>
                      <a:pt x="377" y="34"/>
                    </a:lnTo>
                    <a:lnTo>
                      <a:pt x="490" y="0"/>
                    </a:lnTo>
                    <a:lnTo>
                      <a:pt x="502" y="85"/>
                    </a:lnTo>
                    <a:lnTo>
                      <a:pt x="507" y="82"/>
                    </a:lnTo>
                    <a:lnTo>
                      <a:pt x="534" y="112"/>
                    </a:lnTo>
                    <a:lnTo>
                      <a:pt x="536" y="199"/>
                    </a:lnTo>
                    <a:lnTo>
                      <a:pt x="570" y="270"/>
                    </a:lnTo>
                    <a:lnTo>
                      <a:pt x="582" y="362"/>
                    </a:lnTo>
                    <a:lnTo>
                      <a:pt x="586" y="442"/>
                    </a:lnTo>
                    <a:lnTo>
                      <a:pt x="625" y="469"/>
                    </a:lnTo>
                    <a:lnTo>
                      <a:pt x="597" y="508"/>
                    </a:lnTo>
                    <a:lnTo>
                      <a:pt x="524" y="462"/>
                    </a:lnTo>
                    <a:lnTo>
                      <a:pt x="486" y="465"/>
                    </a:lnTo>
                    <a:lnTo>
                      <a:pt x="449" y="455"/>
                    </a:lnTo>
                    <a:lnTo>
                      <a:pt x="450" y="428"/>
                    </a:lnTo>
                    <a:lnTo>
                      <a:pt x="427" y="419"/>
                    </a:lnTo>
                    <a:lnTo>
                      <a:pt x="18" y="497"/>
                    </a:lnTo>
                    <a:lnTo>
                      <a:pt x="0" y="474"/>
                    </a:lnTo>
                    <a:lnTo>
                      <a:pt x="62" y="384"/>
                    </a:lnTo>
                    <a:lnTo>
                      <a:pt x="48" y="341"/>
                    </a:lnTo>
                  </a:path>
                </a:pathLst>
              </a:custGeom>
              <a:solidFill>
                <a:srgbClr val="F8F5E9"/>
              </a:solidFill>
              <a:ln w="12700" cap="rnd">
                <a:solidFill>
                  <a:schemeClr val="bg2"/>
                </a:solidFill>
                <a:round/>
                <a:headEnd/>
                <a:tailEnd/>
              </a:ln>
            </p:spPr>
            <p:txBody>
              <a:bodyPr lIns="0" rIns="0"/>
              <a:lstStyle/>
              <a:p>
                <a:endParaRPr lang="en-US" sz="600" dirty="0"/>
              </a:p>
            </p:txBody>
          </p:sp>
          <p:sp>
            <p:nvSpPr>
              <p:cNvPr id="50" name="Freeform 47"/>
              <p:cNvSpPr>
                <a:spLocks/>
              </p:cNvSpPr>
              <p:nvPr/>
            </p:nvSpPr>
            <p:spPr bwMode="auto">
              <a:xfrm>
                <a:off x="4840" y="1132"/>
                <a:ext cx="165" cy="306"/>
              </a:xfrm>
              <a:custGeom>
                <a:avLst/>
                <a:gdLst>
                  <a:gd name="T0" fmla="*/ 0 w 165"/>
                  <a:gd name="T1" fmla="*/ 32 h 306"/>
                  <a:gd name="T2" fmla="*/ 120 w 165"/>
                  <a:gd name="T3" fmla="*/ 0 h 306"/>
                  <a:gd name="T4" fmla="*/ 164 w 165"/>
                  <a:gd name="T5" fmla="*/ 83 h 306"/>
                  <a:gd name="T6" fmla="*/ 141 w 165"/>
                  <a:gd name="T7" fmla="*/ 105 h 306"/>
                  <a:gd name="T8" fmla="*/ 150 w 165"/>
                  <a:gd name="T9" fmla="*/ 289 h 306"/>
                  <a:gd name="T10" fmla="*/ 81 w 165"/>
                  <a:gd name="T11" fmla="*/ 305 h 306"/>
                  <a:gd name="T12" fmla="*/ 48 w 165"/>
                  <a:gd name="T13" fmla="*/ 229 h 306"/>
                  <a:gd name="T14" fmla="*/ 46 w 165"/>
                  <a:gd name="T15" fmla="*/ 138 h 306"/>
                  <a:gd name="T16" fmla="*/ 16 w 165"/>
                  <a:gd name="T17" fmla="*/ 112 h 306"/>
                  <a:gd name="T18" fmla="*/ 0 w 165"/>
                  <a:gd name="T19" fmla="*/ 32 h 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
                  <a:gd name="T31" fmla="*/ 0 h 306"/>
                  <a:gd name="T32" fmla="*/ 165 w 165"/>
                  <a:gd name="T33" fmla="*/ 306 h 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 h="306">
                    <a:moveTo>
                      <a:pt x="0" y="32"/>
                    </a:moveTo>
                    <a:lnTo>
                      <a:pt x="120" y="0"/>
                    </a:lnTo>
                    <a:lnTo>
                      <a:pt x="164" y="83"/>
                    </a:lnTo>
                    <a:lnTo>
                      <a:pt x="141" y="105"/>
                    </a:lnTo>
                    <a:lnTo>
                      <a:pt x="150" y="289"/>
                    </a:lnTo>
                    <a:lnTo>
                      <a:pt x="81" y="305"/>
                    </a:lnTo>
                    <a:lnTo>
                      <a:pt x="48" y="229"/>
                    </a:lnTo>
                    <a:lnTo>
                      <a:pt x="46" y="138"/>
                    </a:lnTo>
                    <a:lnTo>
                      <a:pt x="16" y="112"/>
                    </a:lnTo>
                    <a:lnTo>
                      <a:pt x="0" y="32"/>
                    </a:lnTo>
                  </a:path>
                </a:pathLst>
              </a:custGeom>
              <a:solidFill>
                <a:srgbClr val="F8F5E9"/>
              </a:solidFill>
              <a:ln w="12700" cap="rnd">
                <a:solidFill>
                  <a:schemeClr val="bg2"/>
                </a:solidFill>
                <a:round/>
                <a:headEnd/>
                <a:tailEnd/>
              </a:ln>
            </p:spPr>
            <p:txBody>
              <a:bodyPr lIns="0" rIns="0"/>
              <a:lstStyle/>
              <a:p>
                <a:endParaRPr lang="en-US" sz="600" dirty="0"/>
              </a:p>
            </p:txBody>
          </p:sp>
          <p:sp>
            <p:nvSpPr>
              <p:cNvPr id="51" name="Freeform 48"/>
              <p:cNvSpPr>
                <a:spLocks/>
              </p:cNvSpPr>
              <p:nvPr/>
            </p:nvSpPr>
            <p:spPr bwMode="auto">
              <a:xfrm>
                <a:off x="4919" y="1369"/>
                <a:ext cx="353" cy="162"/>
              </a:xfrm>
              <a:custGeom>
                <a:avLst/>
                <a:gdLst>
                  <a:gd name="T0" fmla="*/ 0 w 353"/>
                  <a:gd name="T1" fmla="*/ 64 h 162"/>
                  <a:gd name="T2" fmla="*/ 180 w 353"/>
                  <a:gd name="T3" fmla="*/ 20 h 162"/>
                  <a:gd name="T4" fmla="*/ 201 w 353"/>
                  <a:gd name="T5" fmla="*/ 21 h 162"/>
                  <a:gd name="T6" fmla="*/ 222 w 353"/>
                  <a:gd name="T7" fmla="*/ 0 h 162"/>
                  <a:gd name="T8" fmla="*/ 240 w 353"/>
                  <a:gd name="T9" fmla="*/ 11 h 162"/>
                  <a:gd name="T10" fmla="*/ 219 w 353"/>
                  <a:gd name="T11" fmla="*/ 57 h 162"/>
                  <a:gd name="T12" fmla="*/ 256 w 353"/>
                  <a:gd name="T13" fmla="*/ 54 h 162"/>
                  <a:gd name="T14" fmla="*/ 277 w 353"/>
                  <a:gd name="T15" fmla="*/ 89 h 162"/>
                  <a:gd name="T16" fmla="*/ 302 w 353"/>
                  <a:gd name="T17" fmla="*/ 93 h 162"/>
                  <a:gd name="T18" fmla="*/ 320 w 353"/>
                  <a:gd name="T19" fmla="*/ 88 h 162"/>
                  <a:gd name="T20" fmla="*/ 320 w 353"/>
                  <a:gd name="T21" fmla="*/ 68 h 162"/>
                  <a:gd name="T22" fmla="*/ 290 w 353"/>
                  <a:gd name="T23" fmla="*/ 43 h 162"/>
                  <a:gd name="T24" fmla="*/ 313 w 353"/>
                  <a:gd name="T25" fmla="*/ 41 h 162"/>
                  <a:gd name="T26" fmla="*/ 352 w 353"/>
                  <a:gd name="T27" fmla="*/ 95 h 162"/>
                  <a:gd name="T28" fmla="*/ 315 w 353"/>
                  <a:gd name="T29" fmla="*/ 127 h 162"/>
                  <a:gd name="T30" fmla="*/ 272 w 353"/>
                  <a:gd name="T31" fmla="*/ 111 h 162"/>
                  <a:gd name="T32" fmla="*/ 245 w 353"/>
                  <a:gd name="T33" fmla="*/ 150 h 162"/>
                  <a:gd name="T34" fmla="*/ 192 w 353"/>
                  <a:gd name="T35" fmla="*/ 111 h 162"/>
                  <a:gd name="T36" fmla="*/ 14 w 353"/>
                  <a:gd name="T37" fmla="*/ 161 h 162"/>
                  <a:gd name="T38" fmla="*/ 0 w 353"/>
                  <a:gd name="T39" fmla="*/ 64 h 1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3"/>
                  <a:gd name="T61" fmla="*/ 0 h 162"/>
                  <a:gd name="T62" fmla="*/ 353 w 353"/>
                  <a:gd name="T63" fmla="*/ 162 h 1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3" h="162">
                    <a:moveTo>
                      <a:pt x="0" y="64"/>
                    </a:moveTo>
                    <a:lnTo>
                      <a:pt x="180" y="20"/>
                    </a:lnTo>
                    <a:lnTo>
                      <a:pt x="201" y="21"/>
                    </a:lnTo>
                    <a:lnTo>
                      <a:pt x="222" y="0"/>
                    </a:lnTo>
                    <a:lnTo>
                      <a:pt x="240" y="11"/>
                    </a:lnTo>
                    <a:lnTo>
                      <a:pt x="219" y="57"/>
                    </a:lnTo>
                    <a:lnTo>
                      <a:pt x="256" y="54"/>
                    </a:lnTo>
                    <a:lnTo>
                      <a:pt x="277" y="89"/>
                    </a:lnTo>
                    <a:lnTo>
                      <a:pt x="302" y="93"/>
                    </a:lnTo>
                    <a:lnTo>
                      <a:pt x="320" y="88"/>
                    </a:lnTo>
                    <a:lnTo>
                      <a:pt x="320" y="68"/>
                    </a:lnTo>
                    <a:lnTo>
                      <a:pt x="290" y="43"/>
                    </a:lnTo>
                    <a:lnTo>
                      <a:pt x="313" y="41"/>
                    </a:lnTo>
                    <a:lnTo>
                      <a:pt x="352" y="95"/>
                    </a:lnTo>
                    <a:lnTo>
                      <a:pt x="315" y="127"/>
                    </a:lnTo>
                    <a:lnTo>
                      <a:pt x="272" y="111"/>
                    </a:lnTo>
                    <a:lnTo>
                      <a:pt x="245" y="150"/>
                    </a:lnTo>
                    <a:lnTo>
                      <a:pt x="192" y="111"/>
                    </a:lnTo>
                    <a:lnTo>
                      <a:pt x="14" y="161"/>
                    </a:lnTo>
                    <a:lnTo>
                      <a:pt x="0" y="64"/>
                    </a:lnTo>
                  </a:path>
                </a:pathLst>
              </a:custGeom>
              <a:solidFill>
                <a:srgbClr val="F8F5E9"/>
              </a:solidFill>
              <a:ln w="12700" cap="rnd">
                <a:solidFill>
                  <a:schemeClr val="bg2"/>
                </a:solidFill>
                <a:round/>
                <a:headEnd/>
                <a:tailEnd/>
              </a:ln>
            </p:spPr>
            <p:txBody>
              <a:bodyPr lIns="0" rIns="0"/>
              <a:lstStyle/>
              <a:p>
                <a:endParaRPr lang="en-US" sz="600" dirty="0"/>
              </a:p>
            </p:txBody>
          </p:sp>
          <p:sp>
            <p:nvSpPr>
              <p:cNvPr id="52" name="Freeform 49"/>
              <p:cNvSpPr>
                <a:spLocks/>
              </p:cNvSpPr>
              <p:nvPr/>
            </p:nvSpPr>
            <p:spPr bwMode="auto">
              <a:xfrm>
                <a:off x="4932" y="1490"/>
                <a:ext cx="183" cy="141"/>
              </a:xfrm>
              <a:custGeom>
                <a:avLst/>
                <a:gdLst>
                  <a:gd name="T0" fmla="*/ 0 w 183"/>
                  <a:gd name="T1" fmla="*/ 35 h 141"/>
                  <a:gd name="T2" fmla="*/ 140 w 183"/>
                  <a:gd name="T3" fmla="*/ 0 h 141"/>
                  <a:gd name="T4" fmla="*/ 182 w 183"/>
                  <a:gd name="T5" fmla="*/ 64 h 141"/>
                  <a:gd name="T6" fmla="*/ 157 w 183"/>
                  <a:gd name="T7" fmla="*/ 92 h 141"/>
                  <a:gd name="T8" fmla="*/ 113 w 183"/>
                  <a:gd name="T9" fmla="*/ 82 h 141"/>
                  <a:gd name="T10" fmla="*/ 44 w 183"/>
                  <a:gd name="T11" fmla="*/ 140 h 141"/>
                  <a:gd name="T12" fmla="*/ 7 w 183"/>
                  <a:gd name="T13" fmla="*/ 110 h 141"/>
                  <a:gd name="T14" fmla="*/ 0 w 183"/>
                  <a:gd name="T15" fmla="*/ 35 h 141"/>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141"/>
                  <a:gd name="T26" fmla="*/ 183 w 183"/>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141">
                    <a:moveTo>
                      <a:pt x="0" y="35"/>
                    </a:moveTo>
                    <a:lnTo>
                      <a:pt x="140" y="0"/>
                    </a:lnTo>
                    <a:lnTo>
                      <a:pt x="182" y="64"/>
                    </a:lnTo>
                    <a:lnTo>
                      <a:pt x="157" y="92"/>
                    </a:lnTo>
                    <a:lnTo>
                      <a:pt x="113" y="82"/>
                    </a:lnTo>
                    <a:lnTo>
                      <a:pt x="44" y="140"/>
                    </a:lnTo>
                    <a:lnTo>
                      <a:pt x="7" y="110"/>
                    </a:lnTo>
                    <a:lnTo>
                      <a:pt x="0" y="35"/>
                    </a:lnTo>
                  </a:path>
                </a:pathLst>
              </a:custGeom>
              <a:solidFill>
                <a:srgbClr val="F8F5E9"/>
              </a:solidFill>
              <a:ln w="12700" cap="rnd">
                <a:solidFill>
                  <a:schemeClr val="bg2"/>
                </a:solidFill>
                <a:round/>
                <a:headEnd/>
                <a:tailEnd/>
              </a:ln>
            </p:spPr>
            <p:txBody>
              <a:bodyPr lIns="0" rIns="0"/>
              <a:lstStyle/>
              <a:p>
                <a:endParaRPr lang="en-US" sz="600" dirty="0"/>
              </a:p>
            </p:txBody>
          </p:sp>
          <p:sp>
            <p:nvSpPr>
              <p:cNvPr id="53" name="Freeform 50"/>
              <p:cNvSpPr>
                <a:spLocks/>
              </p:cNvSpPr>
              <p:nvPr/>
            </p:nvSpPr>
            <p:spPr bwMode="auto">
              <a:xfrm>
                <a:off x="4962" y="1586"/>
                <a:ext cx="182" cy="109"/>
              </a:xfrm>
              <a:custGeom>
                <a:avLst/>
                <a:gdLst>
                  <a:gd name="T0" fmla="*/ 0 w 182"/>
                  <a:gd name="T1" fmla="*/ 80 h 109"/>
                  <a:gd name="T2" fmla="*/ 75 w 182"/>
                  <a:gd name="T3" fmla="*/ 44 h 109"/>
                  <a:gd name="T4" fmla="*/ 147 w 182"/>
                  <a:gd name="T5" fmla="*/ 0 h 109"/>
                  <a:gd name="T6" fmla="*/ 160 w 182"/>
                  <a:gd name="T7" fmla="*/ 2 h 109"/>
                  <a:gd name="T8" fmla="*/ 181 w 182"/>
                  <a:gd name="T9" fmla="*/ 4 h 109"/>
                  <a:gd name="T10" fmla="*/ 110 w 182"/>
                  <a:gd name="T11" fmla="*/ 60 h 109"/>
                  <a:gd name="T12" fmla="*/ 21 w 182"/>
                  <a:gd name="T13" fmla="*/ 108 h 109"/>
                  <a:gd name="T14" fmla="*/ 0 w 182"/>
                  <a:gd name="T15" fmla="*/ 80 h 109"/>
                  <a:gd name="T16" fmla="*/ 0 60000 65536"/>
                  <a:gd name="T17" fmla="*/ 0 60000 65536"/>
                  <a:gd name="T18" fmla="*/ 0 60000 65536"/>
                  <a:gd name="T19" fmla="*/ 0 60000 65536"/>
                  <a:gd name="T20" fmla="*/ 0 60000 65536"/>
                  <a:gd name="T21" fmla="*/ 0 60000 65536"/>
                  <a:gd name="T22" fmla="*/ 0 60000 65536"/>
                  <a:gd name="T23" fmla="*/ 0 60000 65536"/>
                  <a:gd name="T24" fmla="*/ 0 w 182"/>
                  <a:gd name="T25" fmla="*/ 0 h 109"/>
                  <a:gd name="T26" fmla="*/ 182 w 182"/>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2" h="109">
                    <a:moveTo>
                      <a:pt x="0" y="80"/>
                    </a:moveTo>
                    <a:lnTo>
                      <a:pt x="75" y="44"/>
                    </a:lnTo>
                    <a:lnTo>
                      <a:pt x="147" y="0"/>
                    </a:lnTo>
                    <a:lnTo>
                      <a:pt x="160" y="2"/>
                    </a:lnTo>
                    <a:lnTo>
                      <a:pt x="181" y="4"/>
                    </a:lnTo>
                    <a:lnTo>
                      <a:pt x="110" y="60"/>
                    </a:lnTo>
                    <a:lnTo>
                      <a:pt x="21" y="108"/>
                    </a:lnTo>
                    <a:lnTo>
                      <a:pt x="0" y="80"/>
                    </a:lnTo>
                  </a:path>
                </a:pathLst>
              </a:custGeom>
              <a:solidFill>
                <a:srgbClr val="F8F5E9"/>
              </a:solidFill>
              <a:ln w="12700" cap="rnd">
                <a:solidFill>
                  <a:schemeClr val="bg2"/>
                </a:solidFill>
                <a:round/>
                <a:headEnd/>
                <a:tailEnd/>
              </a:ln>
            </p:spPr>
            <p:txBody>
              <a:bodyPr lIns="0" rIns="0"/>
              <a:lstStyle/>
              <a:p>
                <a:endParaRPr lang="en-US" sz="600" dirty="0"/>
              </a:p>
            </p:txBody>
          </p:sp>
          <p:sp>
            <p:nvSpPr>
              <p:cNvPr id="54" name="Freeform 51"/>
              <p:cNvSpPr>
                <a:spLocks/>
              </p:cNvSpPr>
              <p:nvPr/>
            </p:nvSpPr>
            <p:spPr bwMode="auto">
              <a:xfrm>
                <a:off x="4961" y="1072"/>
                <a:ext cx="194" cy="346"/>
              </a:xfrm>
              <a:custGeom>
                <a:avLst/>
                <a:gdLst>
                  <a:gd name="T0" fmla="*/ 41 w 194"/>
                  <a:gd name="T1" fmla="*/ 0 h 346"/>
                  <a:gd name="T2" fmla="*/ 0 w 194"/>
                  <a:gd name="T3" fmla="*/ 60 h 346"/>
                  <a:gd name="T4" fmla="*/ 44 w 194"/>
                  <a:gd name="T5" fmla="*/ 140 h 346"/>
                  <a:gd name="T6" fmla="*/ 18 w 194"/>
                  <a:gd name="T7" fmla="*/ 162 h 346"/>
                  <a:gd name="T8" fmla="*/ 28 w 194"/>
                  <a:gd name="T9" fmla="*/ 345 h 346"/>
                  <a:gd name="T10" fmla="*/ 136 w 194"/>
                  <a:gd name="T11" fmla="*/ 318 h 346"/>
                  <a:gd name="T12" fmla="*/ 165 w 194"/>
                  <a:gd name="T13" fmla="*/ 318 h 346"/>
                  <a:gd name="T14" fmla="*/ 181 w 194"/>
                  <a:gd name="T15" fmla="*/ 299 h 346"/>
                  <a:gd name="T16" fmla="*/ 181 w 194"/>
                  <a:gd name="T17" fmla="*/ 265 h 346"/>
                  <a:gd name="T18" fmla="*/ 193 w 194"/>
                  <a:gd name="T19" fmla="*/ 244 h 346"/>
                  <a:gd name="T20" fmla="*/ 133 w 194"/>
                  <a:gd name="T21" fmla="*/ 217 h 346"/>
                  <a:gd name="T22" fmla="*/ 55 w 194"/>
                  <a:gd name="T23" fmla="*/ 16 h 346"/>
                  <a:gd name="T24" fmla="*/ 41 w 194"/>
                  <a:gd name="T25" fmla="*/ 0 h 3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4"/>
                  <a:gd name="T40" fmla="*/ 0 h 346"/>
                  <a:gd name="T41" fmla="*/ 194 w 194"/>
                  <a:gd name="T42" fmla="*/ 346 h 34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4" h="346">
                    <a:moveTo>
                      <a:pt x="41" y="0"/>
                    </a:moveTo>
                    <a:lnTo>
                      <a:pt x="0" y="60"/>
                    </a:lnTo>
                    <a:lnTo>
                      <a:pt x="44" y="140"/>
                    </a:lnTo>
                    <a:lnTo>
                      <a:pt x="18" y="162"/>
                    </a:lnTo>
                    <a:lnTo>
                      <a:pt x="28" y="345"/>
                    </a:lnTo>
                    <a:lnTo>
                      <a:pt x="136" y="318"/>
                    </a:lnTo>
                    <a:lnTo>
                      <a:pt x="165" y="318"/>
                    </a:lnTo>
                    <a:lnTo>
                      <a:pt x="181" y="299"/>
                    </a:lnTo>
                    <a:lnTo>
                      <a:pt x="181" y="265"/>
                    </a:lnTo>
                    <a:lnTo>
                      <a:pt x="193" y="244"/>
                    </a:lnTo>
                    <a:lnTo>
                      <a:pt x="133" y="217"/>
                    </a:lnTo>
                    <a:lnTo>
                      <a:pt x="55" y="16"/>
                    </a:lnTo>
                    <a:lnTo>
                      <a:pt x="41" y="0"/>
                    </a:lnTo>
                  </a:path>
                </a:pathLst>
              </a:custGeom>
              <a:solidFill>
                <a:srgbClr val="F8F5E9"/>
              </a:solidFill>
              <a:ln w="12700" cap="rnd">
                <a:solidFill>
                  <a:schemeClr val="bg2"/>
                </a:solidFill>
                <a:round/>
                <a:headEnd/>
                <a:tailEnd/>
              </a:ln>
            </p:spPr>
            <p:txBody>
              <a:bodyPr lIns="0" rIns="0"/>
              <a:lstStyle/>
              <a:p>
                <a:endParaRPr lang="en-US" sz="600" dirty="0"/>
              </a:p>
            </p:txBody>
          </p:sp>
          <p:sp>
            <p:nvSpPr>
              <p:cNvPr id="55" name="Freeform 52"/>
              <p:cNvSpPr>
                <a:spLocks/>
              </p:cNvSpPr>
              <p:nvPr/>
            </p:nvSpPr>
            <p:spPr bwMode="auto">
              <a:xfrm>
                <a:off x="5072" y="1477"/>
                <a:ext cx="94" cy="78"/>
              </a:xfrm>
              <a:custGeom>
                <a:avLst/>
                <a:gdLst>
                  <a:gd name="T0" fmla="*/ 0 w 94"/>
                  <a:gd name="T1" fmla="*/ 13 h 78"/>
                  <a:gd name="T2" fmla="*/ 39 w 94"/>
                  <a:gd name="T3" fmla="*/ 0 h 78"/>
                  <a:gd name="T4" fmla="*/ 93 w 94"/>
                  <a:gd name="T5" fmla="*/ 39 h 78"/>
                  <a:gd name="T6" fmla="*/ 82 w 94"/>
                  <a:gd name="T7" fmla="*/ 50 h 78"/>
                  <a:gd name="T8" fmla="*/ 55 w 94"/>
                  <a:gd name="T9" fmla="*/ 50 h 78"/>
                  <a:gd name="T10" fmla="*/ 43 w 94"/>
                  <a:gd name="T11" fmla="*/ 77 h 78"/>
                  <a:gd name="T12" fmla="*/ 0 w 94"/>
                  <a:gd name="T13" fmla="*/ 13 h 78"/>
                  <a:gd name="T14" fmla="*/ 0 60000 65536"/>
                  <a:gd name="T15" fmla="*/ 0 60000 65536"/>
                  <a:gd name="T16" fmla="*/ 0 60000 65536"/>
                  <a:gd name="T17" fmla="*/ 0 60000 65536"/>
                  <a:gd name="T18" fmla="*/ 0 60000 65536"/>
                  <a:gd name="T19" fmla="*/ 0 60000 65536"/>
                  <a:gd name="T20" fmla="*/ 0 60000 65536"/>
                  <a:gd name="T21" fmla="*/ 0 w 94"/>
                  <a:gd name="T22" fmla="*/ 0 h 78"/>
                  <a:gd name="T23" fmla="*/ 94 w 94"/>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78">
                    <a:moveTo>
                      <a:pt x="0" y="13"/>
                    </a:moveTo>
                    <a:lnTo>
                      <a:pt x="39" y="0"/>
                    </a:lnTo>
                    <a:lnTo>
                      <a:pt x="93" y="39"/>
                    </a:lnTo>
                    <a:lnTo>
                      <a:pt x="82" y="50"/>
                    </a:lnTo>
                    <a:lnTo>
                      <a:pt x="55" y="50"/>
                    </a:lnTo>
                    <a:lnTo>
                      <a:pt x="43" y="77"/>
                    </a:lnTo>
                    <a:lnTo>
                      <a:pt x="0" y="13"/>
                    </a:lnTo>
                  </a:path>
                </a:pathLst>
              </a:custGeom>
              <a:solidFill>
                <a:srgbClr val="F8F5E9"/>
              </a:solidFill>
              <a:ln w="12700" cap="rnd">
                <a:solidFill>
                  <a:schemeClr val="bg2"/>
                </a:solidFill>
                <a:round/>
                <a:headEnd/>
                <a:tailEnd/>
              </a:ln>
            </p:spPr>
            <p:txBody>
              <a:bodyPr lIns="0" rIns="0"/>
              <a:lstStyle/>
              <a:p>
                <a:endParaRPr lang="en-US" sz="600" dirty="0"/>
              </a:p>
            </p:txBody>
          </p:sp>
          <p:sp>
            <p:nvSpPr>
              <p:cNvPr id="56" name="Freeform 53"/>
              <p:cNvSpPr>
                <a:spLocks/>
              </p:cNvSpPr>
              <p:nvPr/>
            </p:nvSpPr>
            <p:spPr bwMode="auto">
              <a:xfrm>
                <a:off x="4876" y="2060"/>
                <a:ext cx="50" cy="87"/>
              </a:xfrm>
              <a:custGeom>
                <a:avLst/>
                <a:gdLst>
                  <a:gd name="T0" fmla="*/ 0 w 50"/>
                  <a:gd name="T1" fmla="*/ 7 h 87"/>
                  <a:gd name="T2" fmla="*/ 49 w 50"/>
                  <a:gd name="T3" fmla="*/ 0 h 87"/>
                  <a:gd name="T4" fmla="*/ 21 w 50"/>
                  <a:gd name="T5" fmla="*/ 86 h 87"/>
                  <a:gd name="T6" fmla="*/ 2 w 50"/>
                  <a:gd name="T7" fmla="*/ 84 h 87"/>
                  <a:gd name="T8" fmla="*/ 0 w 50"/>
                  <a:gd name="T9" fmla="*/ 7 h 87"/>
                  <a:gd name="T10" fmla="*/ 0 60000 65536"/>
                  <a:gd name="T11" fmla="*/ 0 60000 65536"/>
                  <a:gd name="T12" fmla="*/ 0 60000 65536"/>
                  <a:gd name="T13" fmla="*/ 0 60000 65536"/>
                  <a:gd name="T14" fmla="*/ 0 60000 65536"/>
                  <a:gd name="T15" fmla="*/ 0 w 50"/>
                  <a:gd name="T16" fmla="*/ 0 h 87"/>
                  <a:gd name="T17" fmla="*/ 50 w 50"/>
                  <a:gd name="T18" fmla="*/ 87 h 87"/>
                </a:gdLst>
                <a:ahLst/>
                <a:cxnLst>
                  <a:cxn ang="T10">
                    <a:pos x="T0" y="T1"/>
                  </a:cxn>
                  <a:cxn ang="T11">
                    <a:pos x="T2" y="T3"/>
                  </a:cxn>
                  <a:cxn ang="T12">
                    <a:pos x="T4" y="T5"/>
                  </a:cxn>
                  <a:cxn ang="T13">
                    <a:pos x="T6" y="T7"/>
                  </a:cxn>
                  <a:cxn ang="T14">
                    <a:pos x="T8" y="T9"/>
                  </a:cxn>
                </a:cxnLst>
                <a:rect l="T15" t="T16" r="T17" b="T18"/>
                <a:pathLst>
                  <a:path w="50" h="87">
                    <a:moveTo>
                      <a:pt x="0" y="7"/>
                    </a:moveTo>
                    <a:lnTo>
                      <a:pt x="49" y="0"/>
                    </a:lnTo>
                    <a:lnTo>
                      <a:pt x="21" y="86"/>
                    </a:lnTo>
                    <a:lnTo>
                      <a:pt x="2" y="84"/>
                    </a:lnTo>
                    <a:lnTo>
                      <a:pt x="0" y="7"/>
                    </a:lnTo>
                  </a:path>
                </a:pathLst>
              </a:custGeom>
              <a:solidFill>
                <a:srgbClr val="F8F5E9"/>
              </a:solidFill>
              <a:ln w="12700" cap="rnd">
                <a:solidFill>
                  <a:schemeClr val="bg2"/>
                </a:solidFill>
                <a:round/>
                <a:headEnd/>
                <a:tailEnd/>
              </a:ln>
            </p:spPr>
            <p:txBody>
              <a:bodyPr lIns="0" rIns="0"/>
              <a:lstStyle/>
              <a:p>
                <a:endParaRPr lang="en-US" sz="600" dirty="0"/>
              </a:p>
            </p:txBody>
          </p:sp>
        </p:grpSp>
        <p:sp>
          <p:nvSpPr>
            <p:cNvPr id="57" name="TextBox 56"/>
            <p:cNvSpPr txBox="1"/>
            <p:nvPr/>
          </p:nvSpPr>
          <p:spPr>
            <a:xfrm rot="1211892">
              <a:off x="7822287" y="3165461"/>
              <a:ext cx="226868" cy="107112"/>
            </a:xfrm>
            <a:prstGeom prst="rect">
              <a:avLst/>
            </a:prstGeom>
            <a:solidFill>
              <a:schemeClr val="bg1"/>
            </a:solidFill>
          </p:spPr>
          <p:txBody>
            <a:bodyPr wrap="none" lIns="0" tIns="0" rIns="0" bIns="0" rtlCol="0">
              <a:spAutoFit/>
            </a:bodyPr>
            <a:lstStyle/>
            <a:p>
              <a:r>
                <a:rPr lang="en-US" sz="600" dirty="0" smtClean="0"/>
                <a:t>NEWG</a:t>
              </a:r>
              <a:endParaRPr lang="en-US" sz="600" dirty="0"/>
            </a:p>
          </p:txBody>
        </p:sp>
        <p:sp>
          <p:nvSpPr>
            <p:cNvPr id="58" name="TextBox 57"/>
            <p:cNvSpPr txBox="1"/>
            <p:nvPr/>
          </p:nvSpPr>
          <p:spPr>
            <a:xfrm>
              <a:off x="700705" y="4091598"/>
              <a:ext cx="204553" cy="107112"/>
            </a:xfrm>
            <a:prstGeom prst="rect">
              <a:avLst/>
            </a:prstGeom>
            <a:solidFill>
              <a:schemeClr val="bg1"/>
            </a:solidFill>
          </p:spPr>
          <p:txBody>
            <a:bodyPr wrap="none" lIns="0" tIns="0" rIns="0" bIns="0" rtlCol="0">
              <a:spAutoFit/>
            </a:bodyPr>
            <a:lstStyle/>
            <a:p>
              <a:r>
                <a:rPr lang="en-US" sz="600" dirty="0" smtClean="0"/>
                <a:t>SUNN</a:t>
              </a:r>
              <a:endParaRPr lang="en-US" sz="600" dirty="0"/>
            </a:p>
          </p:txBody>
        </p:sp>
        <p:sp>
          <p:nvSpPr>
            <p:cNvPr id="59" name="Rectangle 115"/>
            <p:cNvSpPr>
              <a:spLocks noChangeArrowheads="1"/>
            </p:cNvSpPr>
            <p:nvPr/>
          </p:nvSpPr>
          <p:spPr bwMode="auto">
            <a:xfrm>
              <a:off x="2275504" y="2241403"/>
              <a:ext cx="296862" cy="111125"/>
            </a:xfrm>
            <a:prstGeom prst="rect">
              <a:avLst/>
            </a:prstGeom>
            <a:noFill/>
            <a:ln w="9525">
              <a:noFill/>
              <a:miter lim="800000"/>
              <a:headEnd/>
              <a:tailEnd/>
            </a:ln>
          </p:spPr>
          <p:txBody>
            <a:bodyPr wrap="none" lIns="0" rIns="0" anchor="ctr"/>
            <a:lstStyle/>
            <a:p>
              <a:endParaRPr lang="en-US" sz="600" dirty="0"/>
            </a:p>
          </p:txBody>
        </p:sp>
        <p:sp>
          <p:nvSpPr>
            <p:cNvPr id="60" name="Rectangle 144"/>
            <p:cNvSpPr>
              <a:spLocks noChangeArrowheads="1"/>
            </p:cNvSpPr>
            <p:nvPr/>
          </p:nvSpPr>
          <p:spPr bwMode="auto">
            <a:xfrm>
              <a:off x="4759941" y="4802040"/>
              <a:ext cx="288925" cy="127000"/>
            </a:xfrm>
            <a:prstGeom prst="rect">
              <a:avLst/>
            </a:prstGeom>
            <a:noFill/>
            <a:ln w="9525">
              <a:noFill/>
              <a:miter lim="800000"/>
              <a:headEnd/>
              <a:tailEnd/>
            </a:ln>
          </p:spPr>
          <p:txBody>
            <a:bodyPr wrap="none" lIns="0" rIns="0" anchor="ctr"/>
            <a:lstStyle/>
            <a:p>
              <a:endParaRPr lang="en-US" sz="600" dirty="0"/>
            </a:p>
          </p:txBody>
        </p:sp>
        <p:sp>
          <p:nvSpPr>
            <p:cNvPr id="61" name="Rectangle 190"/>
            <p:cNvSpPr>
              <a:spLocks noChangeArrowheads="1"/>
            </p:cNvSpPr>
            <p:nvPr/>
          </p:nvSpPr>
          <p:spPr bwMode="auto">
            <a:xfrm>
              <a:off x="7091979" y="3232003"/>
              <a:ext cx="223837" cy="47625"/>
            </a:xfrm>
            <a:prstGeom prst="rect">
              <a:avLst/>
            </a:prstGeom>
            <a:noFill/>
            <a:ln w="9525">
              <a:noFill/>
              <a:miter lim="800000"/>
              <a:headEnd/>
              <a:tailEnd/>
            </a:ln>
          </p:spPr>
          <p:txBody>
            <a:bodyPr wrap="none" lIns="0" rIns="0" anchor="ctr"/>
            <a:lstStyle/>
            <a:p>
              <a:endParaRPr lang="en-US" sz="600" dirty="0"/>
            </a:p>
          </p:txBody>
        </p:sp>
        <p:sp>
          <p:nvSpPr>
            <p:cNvPr id="62" name="Rectangle 204"/>
            <p:cNvSpPr>
              <a:spLocks noChangeArrowheads="1"/>
            </p:cNvSpPr>
            <p:nvPr/>
          </p:nvSpPr>
          <p:spPr bwMode="auto">
            <a:xfrm rot="4530469">
              <a:off x="6513335" y="5387034"/>
              <a:ext cx="157163" cy="111125"/>
            </a:xfrm>
            <a:prstGeom prst="rect">
              <a:avLst/>
            </a:prstGeom>
            <a:noFill/>
            <a:ln w="9525">
              <a:noFill/>
              <a:miter lim="800000"/>
              <a:headEnd/>
              <a:tailEnd/>
            </a:ln>
          </p:spPr>
          <p:txBody>
            <a:bodyPr wrap="none" lIns="0" rIns="0" anchor="ctr"/>
            <a:lstStyle/>
            <a:p>
              <a:endParaRPr lang="en-US" sz="600" dirty="0"/>
            </a:p>
          </p:txBody>
        </p:sp>
        <p:sp>
          <p:nvSpPr>
            <p:cNvPr id="63" name="Rectangle 228"/>
            <p:cNvSpPr>
              <a:spLocks noChangeArrowheads="1"/>
            </p:cNvSpPr>
            <p:nvPr/>
          </p:nvSpPr>
          <p:spPr bwMode="auto">
            <a:xfrm>
              <a:off x="1765233" y="5009518"/>
              <a:ext cx="375332" cy="195743"/>
            </a:xfrm>
            <a:prstGeom prst="rect">
              <a:avLst/>
            </a:prstGeom>
            <a:noFill/>
            <a:ln w="9525">
              <a:noFill/>
              <a:miter lim="800000"/>
              <a:headEnd/>
              <a:tailEnd/>
            </a:ln>
          </p:spPr>
          <p:txBody>
            <a:bodyPr wrap="none" lIns="0" rIns="0" anchor="ctr"/>
            <a:lstStyle/>
            <a:p>
              <a:endParaRPr lang="en-US" sz="600" dirty="0"/>
            </a:p>
          </p:txBody>
        </p:sp>
        <p:sp>
          <p:nvSpPr>
            <p:cNvPr id="64" name="Rectangle 231"/>
            <p:cNvSpPr>
              <a:spLocks noChangeArrowheads="1"/>
            </p:cNvSpPr>
            <p:nvPr/>
          </p:nvSpPr>
          <p:spPr bwMode="auto">
            <a:xfrm rot="1914302">
              <a:off x="3177052" y="5342757"/>
              <a:ext cx="262864" cy="114120"/>
            </a:xfrm>
            <a:prstGeom prst="rect">
              <a:avLst/>
            </a:prstGeom>
            <a:noFill/>
            <a:ln w="127000">
              <a:noFill/>
              <a:miter lim="800000"/>
              <a:headEnd/>
              <a:tailEnd/>
            </a:ln>
          </p:spPr>
          <p:txBody>
            <a:bodyPr wrap="none" lIns="0" rIns="0" anchor="ctr"/>
            <a:lstStyle/>
            <a:p>
              <a:endParaRPr lang="en-US" sz="600" dirty="0"/>
            </a:p>
          </p:txBody>
        </p:sp>
        <p:sp>
          <p:nvSpPr>
            <p:cNvPr id="65" name="Rectangle 427"/>
            <p:cNvSpPr>
              <a:spLocks noChangeArrowheads="1"/>
            </p:cNvSpPr>
            <p:nvPr/>
          </p:nvSpPr>
          <p:spPr bwMode="auto">
            <a:xfrm rot="1871367">
              <a:off x="1261091" y="4554390"/>
              <a:ext cx="306388" cy="114300"/>
            </a:xfrm>
            <a:prstGeom prst="rect">
              <a:avLst/>
            </a:prstGeom>
            <a:noFill/>
            <a:ln w="9525">
              <a:noFill/>
              <a:miter lim="800000"/>
              <a:headEnd/>
              <a:tailEnd/>
            </a:ln>
          </p:spPr>
          <p:txBody>
            <a:bodyPr wrap="none" lIns="0" rIns="0" anchor="ctr"/>
            <a:lstStyle/>
            <a:p>
              <a:endParaRPr lang="en-US" sz="600" dirty="0"/>
            </a:p>
          </p:txBody>
        </p:sp>
        <p:sp>
          <p:nvSpPr>
            <p:cNvPr id="66" name="Freeform 586"/>
            <p:cNvSpPr>
              <a:spLocks/>
            </p:cNvSpPr>
            <p:nvPr/>
          </p:nvSpPr>
          <p:spPr bwMode="auto">
            <a:xfrm>
              <a:off x="1280295" y="4919597"/>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67" name="Freeform 586"/>
            <p:cNvSpPr>
              <a:spLocks/>
            </p:cNvSpPr>
            <p:nvPr/>
          </p:nvSpPr>
          <p:spPr bwMode="auto">
            <a:xfrm>
              <a:off x="867930" y="417815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68" name="Freeform 586"/>
            <p:cNvSpPr>
              <a:spLocks/>
            </p:cNvSpPr>
            <p:nvPr/>
          </p:nvSpPr>
          <p:spPr bwMode="auto">
            <a:xfrm>
              <a:off x="1082119" y="405629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69" name="Freeform 586"/>
            <p:cNvSpPr>
              <a:spLocks/>
            </p:cNvSpPr>
            <p:nvPr/>
          </p:nvSpPr>
          <p:spPr bwMode="auto">
            <a:xfrm>
              <a:off x="1246659" y="259970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0" name="Freeform 586"/>
            <p:cNvSpPr>
              <a:spLocks/>
            </p:cNvSpPr>
            <p:nvPr/>
          </p:nvSpPr>
          <p:spPr bwMode="auto">
            <a:xfrm>
              <a:off x="1347237" y="221790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1" name="Freeform 586"/>
            <p:cNvSpPr>
              <a:spLocks/>
            </p:cNvSpPr>
            <p:nvPr/>
          </p:nvSpPr>
          <p:spPr bwMode="auto">
            <a:xfrm>
              <a:off x="2009764" y="315373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2" name="Freeform 586"/>
            <p:cNvSpPr>
              <a:spLocks/>
            </p:cNvSpPr>
            <p:nvPr/>
          </p:nvSpPr>
          <p:spPr bwMode="auto">
            <a:xfrm>
              <a:off x="2480926" y="384937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3" name="Freeform 586"/>
            <p:cNvSpPr>
              <a:spLocks/>
            </p:cNvSpPr>
            <p:nvPr/>
          </p:nvSpPr>
          <p:spPr bwMode="auto">
            <a:xfrm>
              <a:off x="4984130" y="4226961"/>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4" name="Freeform 586"/>
            <p:cNvSpPr>
              <a:spLocks/>
            </p:cNvSpPr>
            <p:nvPr/>
          </p:nvSpPr>
          <p:spPr bwMode="auto">
            <a:xfrm>
              <a:off x="3128800" y="552546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5" name="Freeform 586"/>
            <p:cNvSpPr>
              <a:spLocks/>
            </p:cNvSpPr>
            <p:nvPr/>
          </p:nvSpPr>
          <p:spPr bwMode="auto">
            <a:xfrm>
              <a:off x="4955125" y="602266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6" name="Freeform 586"/>
            <p:cNvSpPr>
              <a:spLocks/>
            </p:cNvSpPr>
            <p:nvPr/>
          </p:nvSpPr>
          <p:spPr bwMode="auto">
            <a:xfrm>
              <a:off x="1673793" y="2754007"/>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7" name="Freeform 586"/>
            <p:cNvSpPr>
              <a:spLocks/>
            </p:cNvSpPr>
            <p:nvPr/>
          </p:nvSpPr>
          <p:spPr bwMode="auto">
            <a:xfrm>
              <a:off x="1130884" y="2906721"/>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8" name="Freeform 586"/>
            <p:cNvSpPr>
              <a:spLocks/>
            </p:cNvSpPr>
            <p:nvPr/>
          </p:nvSpPr>
          <p:spPr bwMode="auto">
            <a:xfrm>
              <a:off x="959370" y="398930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79" name="Freeform 586"/>
            <p:cNvSpPr>
              <a:spLocks/>
            </p:cNvSpPr>
            <p:nvPr/>
          </p:nvSpPr>
          <p:spPr bwMode="auto">
            <a:xfrm>
              <a:off x="1907179" y="467980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0" name="Freeform 586"/>
            <p:cNvSpPr>
              <a:spLocks/>
            </p:cNvSpPr>
            <p:nvPr/>
          </p:nvSpPr>
          <p:spPr bwMode="auto">
            <a:xfrm>
              <a:off x="3404497" y="413243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1" name="Freeform 586"/>
            <p:cNvSpPr>
              <a:spLocks/>
            </p:cNvSpPr>
            <p:nvPr/>
          </p:nvSpPr>
          <p:spPr bwMode="auto">
            <a:xfrm>
              <a:off x="3134568" y="497491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2" name="Freeform 586"/>
            <p:cNvSpPr>
              <a:spLocks/>
            </p:cNvSpPr>
            <p:nvPr/>
          </p:nvSpPr>
          <p:spPr bwMode="auto">
            <a:xfrm>
              <a:off x="2281486" y="516652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3" name="Freeform 586"/>
            <p:cNvSpPr>
              <a:spLocks/>
            </p:cNvSpPr>
            <p:nvPr/>
          </p:nvSpPr>
          <p:spPr bwMode="auto">
            <a:xfrm>
              <a:off x="2056126" y="512700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4" name="Freeform 586"/>
            <p:cNvSpPr>
              <a:spLocks/>
            </p:cNvSpPr>
            <p:nvPr/>
          </p:nvSpPr>
          <p:spPr bwMode="auto">
            <a:xfrm>
              <a:off x="4478935" y="602266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5" name="Freeform 586"/>
            <p:cNvSpPr>
              <a:spLocks/>
            </p:cNvSpPr>
            <p:nvPr/>
          </p:nvSpPr>
          <p:spPr bwMode="auto">
            <a:xfrm>
              <a:off x="3884655" y="579714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6" name="Freeform 586"/>
            <p:cNvSpPr>
              <a:spLocks/>
            </p:cNvSpPr>
            <p:nvPr/>
          </p:nvSpPr>
          <p:spPr bwMode="auto">
            <a:xfrm>
              <a:off x="3259309" y="3971500"/>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7" name="Freeform 586"/>
            <p:cNvSpPr>
              <a:spLocks/>
            </p:cNvSpPr>
            <p:nvPr/>
          </p:nvSpPr>
          <p:spPr bwMode="auto">
            <a:xfrm>
              <a:off x="4299765" y="4202741"/>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88" name="TextBox 87"/>
            <p:cNvSpPr txBox="1"/>
            <p:nvPr/>
          </p:nvSpPr>
          <p:spPr>
            <a:xfrm>
              <a:off x="5050025" y="4334419"/>
              <a:ext cx="197115" cy="107112"/>
            </a:xfrm>
            <a:prstGeom prst="rect">
              <a:avLst/>
            </a:prstGeom>
            <a:solidFill>
              <a:schemeClr val="bg1"/>
            </a:solidFill>
          </p:spPr>
          <p:txBody>
            <a:bodyPr wrap="none" lIns="0" tIns="0" rIns="0" bIns="0" rtlCol="0">
              <a:spAutoFit/>
            </a:bodyPr>
            <a:lstStyle/>
            <a:p>
              <a:r>
                <a:rPr lang="en-US" sz="600" dirty="0" smtClean="0"/>
                <a:t>KANS</a:t>
              </a:r>
              <a:endParaRPr lang="en-US" sz="600" dirty="0"/>
            </a:p>
          </p:txBody>
        </p:sp>
        <p:sp>
          <p:nvSpPr>
            <p:cNvPr id="89" name="TextBox 88"/>
            <p:cNvSpPr txBox="1"/>
            <p:nvPr/>
          </p:nvSpPr>
          <p:spPr>
            <a:xfrm>
              <a:off x="3503202" y="4252114"/>
              <a:ext cx="200834" cy="107112"/>
            </a:xfrm>
            <a:prstGeom prst="rect">
              <a:avLst/>
            </a:prstGeom>
            <a:solidFill>
              <a:schemeClr val="bg1"/>
            </a:solidFill>
          </p:spPr>
          <p:txBody>
            <a:bodyPr wrap="none" lIns="0" tIns="0" rIns="0" bIns="0" rtlCol="0">
              <a:spAutoFit/>
            </a:bodyPr>
            <a:lstStyle/>
            <a:p>
              <a:r>
                <a:rPr lang="en-US" sz="600" dirty="0" smtClean="0"/>
                <a:t>DENV</a:t>
              </a:r>
              <a:endParaRPr lang="en-US" sz="600" dirty="0"/>
            </a:p>
          </p:txBody>
        </p:sp>
        <p:sp>
          <p:nvSpPr>
            <p:cNvPr id="90" name="TextBox 89"/>
            <p:cNvSpPr txBox="1"/>
            <p:nvPr/>
          </p:nvSpPr>
          <p:spPr>
            <a:xfrm>
              <a:off x="2506571" y="3953762"/>
              <a:ext cx="182238" cy="107112"/>
            </a:xfrm>
            <a:prstGeom prst="rect">
              <a:avLst/>
            </a:prstGeom>
            <a:solidFill>
              <a:schemeClr val="bg1"/>
            </a:solidFill>
          </p:spPr>
          <p:txBody>
            <a:bodyPr wrap="none" lIns="0" tIns="0" rIns="0" bIns="0" rtlCol="0">
              <a:spAutoFit/>
            </a:bodyPr>
            <a:lstStyle/>
            <a:p>
              <a:r>
                <a:rPr lang="en-US" sz="600" dirty="0" smtClean="0">
                  <a:solidFill>
                    <a:srgbClr val="FF0000"/>
                  </a:solidFill>
                </a:rPr>
                <a:t>SALT</a:t>
              </a:r>
              <a:endParaRPr lang="en-US" sz="600" dirty="0">
                <a:solidFill>
                  <a:srgbClr val="FF0000"/>
                </a:solidFill>
              </a:endParaRPr>
            </a:p>
          </p:txBody>
        </p:sp>
        <p:sp>
          <p:nvSpPr>
            <p:cNvPr id="91" name="TextBox 90"/>
            <p:cNvSpPr txBox="1"/>
            <p:nvPr/>
          </p:nvSpPr>
          <p:spPr>
            <a:xfrm>
              <a:off x="1893749" y="3243845"/>
              <a:ext cx="174800" cy="107112"/>
            </a:xfrm>
            <a:prstGeom prst="rect">
              <a:avLst/>
            </a:prstGeom>
            <a:solidFill>
              <a:schemeClr val="bg1"/>
            </a:solidFill>
          </p:spPr>
          <p:txBody>
            <a:bodyPr wrap="none" lIns="0" tIns="0" rIns="0" bIns="0" rtlCol="0">
              <a:spAutoFit/>
            </a:bodyPr>
            <a:lstStyle/>
            <a:p>
              <a:r>
                <a:rPr lang="en-US" sz="600" dirty="0" smtClean="0"/>
                <a:t>BOIS</a:t>
              </a:r>
              <a:endParaRPr lang="en-US" sz="600" dirty="0"/>
            </a:p>
          </p:txBody>
        </p:sp>
        <p:sp>
          <p:nvSpPr>
            <p:cNvPr id="92" name="TextBox 91"/>
            <p:cNvSpPr txBox="1"/>
            <p:nvPr/>
          </p:nvSpPr>
          <p:spPr>
            <a:xfrm>
              <a:off x="1298644" y="2072409"/>
              <a:ext cx="189676" cy="107112"/>
            </a:xfrm>
            <a:prstGeom prst="rect">
              <a:avLst/>
            </a:prstGeom>
            <a:solidFill>
              <a:schemeClr val="bg1"/>
            </a:solidFill>
          </p:spPr>
          <p:txBody>
            <a:bodyPr wrap="none" lIns="0" tIns="0" rIns="0" bIns="0" rtlCol="0">
              <a:spAutoFit/>
            </a:bodyPr>
            <a:lstStyle/>
            <a:p>
              <a:r>
                <a:rPr lang="en-US" sz="600" dirty="0" smtClean="0"/>
                <a:t>SEAT</a:t>
              </a:r>
              <a:endParaRPr lang="en-US" sz="600" dirty="0"/>
            </a:p>
          </p:txBody>
        </p:sp>
        <p:sp>
          <p:nvSpPr>
            <p:cNvPr id="93" name="TextBox 92"/>
            <p:cNvSpPr txBox="1"/>
            <p:nvPr/>
          </p:nvSpPr>
          <p:spPr>
            <a:xfrm>
              <a:off x="1199985" y="4084664"/>
              <a:ext cx="200834" cy="107112"/>
            </a:xfrm>
            <a:prstGeom prst="rect">
              <a:avLst/>
            </a:prstGeom>
            <a:solidFill>
              <a:schemeClr val="bg1"/>
            </a:solidFill>
          </p:spPr>
          <p:txBody>
            <a:bodyPr wrap="none" lIns="0" tIns="0" rIns="0" bIns="0" rtlCol="0">
              <a:spAutoFit/>
            </a:bodyPr>
            <a:lstStyle/>
            <a:p>
              <a:r>
                <a:rPr lang="en-US" sz="600" dirty="0" smtClean="0"/>
                <a:t>SACR</a:t>
              </a:r>
              <a:endParaRPr lang="en-US" sz="600" dirty="0"/>
            </a:p>
          </p:txBody>
        </p:sp>
        <p:sp>
          <p:nvSpPr>
            <p:cNvPr id="94" name="TextBox 93"/>
            <p:cNvSpPr txBox="1"/>
            <p:nvPr/>
          </p:nvSpPr>
          <p:spPr>
            <a:xfrm>
              <a:off x="1024416" y="3847600"/>
              <a:ext cx="217571" cy="107112"/>
            </a:xfrm>
            <a:prstGeom prst="rect">
              <a:avLst/>
            </a:prstGeom>
            <a:solidFill>
              <a:schemeClr val="bg1"/>
            </a:solidFill>
          </p:spPr>
          <p:txBody>
            <a:bodyPr wrap="none" lIns="0" tIns="0" rIns="0" bIns="0" rtlCol="0">
              <a:spAutoFit/>
            </a:bodyPr>
            <a:lstStyle/>
            <a:p>
              <a:r>
                <a:rPr lang="en-US" sz="600" dirty="0" smtClean="0"/>
                <a:t>WSAC</a:t>
              </a:r>
              <a:endParaRPr lang="en-US" sz="600" dirty="0"/>
            </a:p>
          </p:txBody>
        </p:sp>
        <p:sp>
          <p:nvSpPr>
            <p:cNvPr id="95" name="TextBox 94"/>
            <p:cNvSpPr txBox="1"/>
            <p:nvPr/>
          </p:nvSpPr>
          <p:spPr>
            <a:xfrm>
              <a:off x="1061134" y="4922421"/>
              <a:ext cx="195256" cy="107112"/>
            </a:xfrm>
            <a:prstGeom prst="rect">
              <a:avLst/>
            </a:prstGeom>
            <a:solidFill>
              <a:schemeClr val="bg1"/>
            </a:solidFill>
          </p:spPr>
          <p:txBody>
            <a:bodyPr wrap="none" lIns="0" tIns="0" rIns="0" bIns="0" rtlCol="0">
              <a:spAutoFit/>
            </a:bodyPr>
            <a:lstStyle/>
            <a:p>
              <a:r>
                <a:rPr lang="en-US" sz="600" dirty="0" smtClean="0"/>
                <a:t>LOSA</a:t>
              </a:r>
              <a:endParaRPr lang="en-US" sz="600" dirty="0"/>
            </a:p>
          </p:txBody>
        </p:sp>
        <p:sp>
          <p:nvSpPr>
            <p:cNvPr id="96" name="TextBox 95"/>
            <p:cNvSpPr txBox="1"/>
            <p:nvPr/>
          </p:nvSpPr>
          <p:spPr>
            <a:xfrm>
              <a:off x="1794622" y="4512110"/>
              <a:ext cx="185957" cy="107112"/>
            </a:xfrm>
            <a:prstGeom prst="rect">
              <a:avLst/>
            </a:prstGeom>
            <a:solidFill>
              <a:schemeClr val="bg1"/>
            </a:solidFill>
          </p:spPr>
          <p:txBody>
            <a:bodyPr wrap="none" lIns="0" tIns="0" rIns="0" bIns="0" rtlCol="0">
              <a:spAutoFit/>
            </a:bodyPr>
            <a:lstStyle/>
            <a:p>
              <a:r>
                <a:rPr lang="en-US" sz="600" dirty="0" smtClean="0"/>
                <a:t>LASV</a:t>
              </a:r>
              <a:endParaRPr lang="en-US" sz="600" dirty="0"/>
            </a:p>
          </p:txBody>
        </p:sp>
        <p:sp>
          <p:nvSpPr>
            <p:cNvPr id="97" name="TextBox 96"/>
            <p:cNvSpPr txBox="1"/>
            <p:nvPr/>
          </p:nvSpPr>
          <p:spPr>
            <a:xfrm>
              <a:off x="2965782" y="5639126"/>
              <a:ext cx="185957" cy="107112"/>
            </a:xfrm>
            <a:prstGeom prst="rect">
              <a:avLst/>
            </a:prstGeom>
            <a:solidFill>
              <a:schemeClr val="bg1"/>
            </a:solidFill>
          </p:spPr>
          <p:txBody>
            <a:bodyPr wrap="none" lIns="0" tIns="0" rIns="0" bIns="0" rtlCol="0">
              <a:spAutoFit/>
            </a:bodyPr>
            <a:lstStyle/>
            <a:p>
              <a:r>
                <a:rPr lang="en-US" sz="600" dirty="0" smtClean="0"/>
                <a:t>ELPA</a:t>
              </a:r>
              <a:endParaRPr lang="en-US" sz="600" dirty="0"/>
            </a:p>
          </p:txBody>
        </p:sp>
        <p:sp>
          <p:nvSpPr>
            <p:cNvPr id="98" name="TextBox 97"/>
            <p:cNvSpPr txBox="1"/>
            <p:nvPr/>
          </p:nvSpPr>
          <p:spPr>
            <a:xfrm>
              <a:off x="3254772" y="4972407"/>
              <a:ext cx="189676" cy="107112"/>
            </a:xfrm>
            <a:prstGeom prst="rect">
              <a:avLst/>
            </a:prstGeom>
            <a:solidFill>
              <a:schemeClr val="bg1"/>
            </a:solidFill>
          </p:spPr>
          <p:txBody>
            <a:bodyPr wrap="none" lIns="0" tIns="0" rIns="0" bIns="0" rtlCol="0">
              <a:spAutoFit/>
            </a:bodyPr>
            <a:lstStyle/>
            <a:p>
              <a:r>
                <a:rPr lang="en-US" sz="600" dirty="0" smtClean="0"/>
                <a:t>ALBU</a:t>
              </a:r>
              <a:endParaRPr lang="en-US" sz="600" dirty="0"/>
            </a:p>
          </p:txBody>
        </p:sp>
        <p:sp>
          <p:nvSpPr>
            <p:cNvPr id="99" name="TextBox 98"/>
            <p:cNvSpPr txBox="1"/>
            <p:nvPr/>
          </p:nvSpPr>
          <p:spPr>
            <a:xfrm>
              <a:off x="4860216" y="6138812"/>
              <a:ext cx="210133" cy="149956"/>
            </a:xfrm>
            <a:prstGeom prst="rect">
              <a:avLst/>
            </a:prstGeom>
            <a:solidFill>
              <a:schemeClr val="bg1"/>
            </a:solidFill>
          </p:spPr>
          <p:txBody>
            <a:bodyPr wrap="none" lIns="0" tIns="18288" rIns="0" bIns="18288" rtlCol="0">
              <a:spAutoFit/>
            </a:bodyPr>
            <a:lstStyle/>
            <a:p>
              <a:r>
                <a:rPr lang="en-US" sz="600" dirty="0" smtClean="0">
                  <a:solidFill>
                    <a:srgbClr val="FF0000"/>
                  </a:solidFill>
                </a:rPr>
                <a:t>HOUS</a:t>
              </a:r>
              <a:endParaRPr lang="en-US" sz="600" dirty="0">
                <a:solidFill>
                  <a:srgbClr val="FF0000"/>
                </a:solidFill>
              </a:endParaRPr>
            </a:p>
          </p:txBody>
        </p:sp>
        <p:sp>
          <p:nvSpPr>
            <p:cNvPr id="100" name="Freeform 586"/>
            <p:cNvSpPr>
              <a:spLocks/>
            </p:cNvSpPr>
            <p:nvPr/>
          </p:nvSpPr>
          <p:spPr bwMode="auto">
            <a:xfrm>
              <a:off x="4814496" y="480997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1" name="Freeform 586"/>
            <p:cNvSpPr>
              <a:spLocks/>
            </p:cNvSpPr>
            <p:nvPr/>
          </p:nvSpPr>
          <p:spPr bwMode="auto">
            <a:xfrm>
              <a:off x="4892690" y="544114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2" name="Freeform 586"/>
            <p:cNvSpPr>
              <a:spLocks/>
            </p:cNvSpPr>
            <p:nvPr/>
          </p:nvSpPr>
          <p:spPr bwMode="auto">
            <a:xfrm>
              <a:off x="5600393" y="4276714"/>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3" name="Freeform 586"/>
            <p:cNvSpPr>
              <a:spLocks/>
            </p:cNvSpPr>
            <p:nvPr/>
          </p:nvSpPr>
          <p:spPr bwMode="auto">
            <a:xfrm>
              <a:off x="5875964" y="354505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4" name="Freeform 586"/>
            <p:cNvSpPr>
              <a:spLocks/>
            </p:cNvSpPr>
            <p:nvPr/>
          </p:nvSpPr>
          <p:spPr bwMode="auto">
            <a:xfrm>
              <a:off x="6159273" y="401736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5" name="Freeform 586"/>
            <p:cNvSpPr>
              <a:spLocks/>
            </p:cNvSpPr>
            <p:nvPr/>
          </p:nvSpPr>
          <p:spPr bwMode="auto">
            <a:xfrm>
              <a:off x="6491547" y="407528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6" name="Freeform 586"/>
            <p:cNvSpPr>
              <a:spLocks/>
            </p:cNvSpPr>
            <p:nvPr/>
          </p:nvSpPr>
          <p:spPr bwMode="auto">
            <a:xfrm>
              <a:off x="6305483" y="4275854"/>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7" name="Freeform 586"/>
            <p:cNvSpPr>
              <a:spLocks/>
            </p:cNvSpPr>
            <p:nvPr/>
          </p:nvSpPr>
          <p:spPr bwMode="auto">
            <a:xfrm>
              <a:off x="6146446" y="474806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8" name="Freeform 586"/>
            <p:cNvSpPr>
              <a:spLocks/>
            </p:cNvSpPr>
            <p:nvPr/>
          </p:nvSpPr>
          <p:spPr bwMode="auto">
            <a:xfrm>
              <a:off x="5728365" y="486086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09" name="Freeform 586"/>
            <p:cNvSpPr>
              <a:spLocks/>
            </p:cNvSpPr>
            <p:nvPr/>
          </p:nvSpPr>
          <p:spPr bwMode="auto">
            <a:xfrm>
              <a:off x="5785621" y="542116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0" name="Freeform 586"/>
            <p:cNvSpPr>
              <a:spLocks/>
            </p:cNvSpPr>
            <p:nvPr/>
          </p:nvSpPr>
          <p:spPr bwMode="auto">
            <a:xfrm>
              <a:off x="5334280" y="596399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1" name="Freeform 586"/>
            <p:cNvSpPr>
              <a:spLocks/>
            </p:cNvSpPr>
            <p:nvPr/>
          </p:nvSpPr>
          <p:spPr bwMode="auto">
            <a:xfrm>
              <a:off x="5646113" y="588858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2" name="Freeform 586"/>
            <p:cNvSpPr>
              <a:spLocks/>
            </p:cNvSpPr>
            <p:nvPr/>
          </p:nvSpPr>
          <p:spPr bwMode="auto">
            <a:xfrm>
              <a:off x="6722969" y="5128300"/>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3" name="Freeform 586"/>
            <p:cNvSpPr>
              <a:spLocks/>
            </p:cNvSpPr>
            <p:nvPr/>
          </p:nvSpPr>
          <p:spPr bwMode="auto">
            <a:xfrm>
              <a:off x="7372980" y="504543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4" name="Freeform 586"/>
            <p:cNvSpPr>
              <a:spLocks/>
            </p:cNvSpPr>
            <p:nvPr/>
          </p:nvSpPr>
          <p:spPr bwMode="auto">
            <a:xfrm>
              <a:off x="7435461" y="4528897"/>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5" name="Freeform 586"/>
            <p:cNvSpPr>
              <a:spLocks/>
            </p:cNvSpPr>
            <p:nvPr/>
          </p:nvSpPr>
          <p:spPr bwMode="auto">
            <a:xfrm>
              <a:off x="7597272" y="396485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6" name="Freeform 586"/>
            <p:cNvSpPr>
              <a:spLocks/>
            </p:cNvSpPr>
            <p:nvPr/>
          </p:nvSpPr>
          <p:spPr bwMode="auto">
            <a:xfrm>
              <a:off x="7989306" y="328835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7" name="Freeform 586"/>
            <p:cNvSpPr>
              <a:spLocks/>
            </p:cNvSpPr>
            <p:nvPr/>
          </p:nvSpPr>
          <p:spPr bwMode="auto">
            <a:xfrm>
              <a:off x="7999076" y="345464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8" name="Freeform 586"/>
            <p:cNvSpPr>
              <a:spLocks/>
            </p:cNvSpPr>
            <p:nvPr/>
          </p:nvSpPr>
          <p:spPr bwMode="auto">
            <a:xfrm>
              <a:off x="8220212" y="2951650"/>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19" name="Freeform 586"/>
            <p:cNvSpPr>
              <a:spLocks/>
            </p:cNvSpPr>
            <p:nvPr/>
          </p:nvSpPr>
          <p:spPr bwMode="auto">
            <a:xfrm>
              <a:off x="7095095" y="311325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20" name="Freeform 586"/>
            <p:cNvSpPr>
              <a:spLocks/>
            </p:cNvSpPr>
            <p:nvPr/>
          </p:nvSpPr>
          <p:spPr bwMode="auto">
            <a:xfrm>
              <a:off x="6788563" y="350441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21" name="Freeform 586"/>
            <p:cNvSpPr>
              <a:spLocks/>
            </p:cNvSpPr>
            <p:nvPr/>
          </p:nvSpPr>
          <p:spPr bwMode="auto">
            <a:xfrm>
              <a:off x="6201411" y="360979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22" name="TextBox 121"/>
            <p:cNvSpPr txBox="1"/>
            <p:nvPr/>
          </p:nvSpPr>
          <p:spPr>
            <a:xfrm>
              <a:off x="6628343" y="5245738"/>
              <a:ext cx="182238" cy="107112"/>
            </a:xfrm>
            <a:prstGeom prst="rect">
              <a:avLst/>
            </a:prstGeom>
            <a:solidFill>
              <a:schemeClr val="bg1"/>
            </a:solidFill>
          </p:spPr>
          <p:txBody>
            <a:bodyPr wrap="none" lIns="0" tIns="0" rIns="0" bIns="0" rtlCol="0">
              <a:spAutoFit/>
            </a:bodyPr>
            <a:lstStyle/>
            <a:p>
              <a:r>
                <a:rPr lang="en-US" sz="600" dirty="0" smtClean="0"/>
                <a:t>ATLA</a:t>
              </a:r>
              <a:endParaRPr lang="en-US" sz="600" dirty="0"/>
            </a:p>
          </p:txBody>
        </p:sp>
        <p:sp>
          <p:nvSpPr>
            <p:cNvPr id="123" name="TextBox 122"/>
            <p:cNvSpPr txBox="1"/>
            <p:nvPr/>
          </p:nvSpPr>
          <p:spPr>
            <a:xfrm>
              <a:off x="7694325" y="4059720"/>
              <a:ext cx="217571" cy="107112"/>
            </a:xfrm>
            <a:prstGeom prst="rect">
              <a:avLst/>
            </a:prstGeom>
            <a:solidFill>
              <a:schemeClr val="bg1"/>
            </a:solidFill>
          </p:spPr>
          <p:txBody>
            <a:bodyPr wrap="none" lIns="0" tIns="0" rIns="0" bIns="0" rtlCol="0">
              <a:spAutoFit/>
            </a:bodyPr>
            <a:lstStyle/>
            <a:p>
              <a:r>
                <a:rPr lang="en-US" sz="600" dirty="0" smtClean="0"/>
                <a:t>WASH</a:t>
              </a:r>
              <a:endParaRPr lang="en-US" sz="600" dirty="0"/>
            </a:p>
          </p:txBody>
        </p:sp>
        <p:sp>
          <p:nvSpPr>
            <p:cNvPr id="124" name="TextBox 123"/>
            <p:cNvSpPr txBox="1"/>
            <p:nvPr/>
          </p:nvSpPr>
          <p:spPr>
            <a:xfrm rot="2985141">
              <a:off x="8054500" y="3588962"/>
              <a:ext cx="217571" cy="107112"/>
            </a:xfrm>
            <a:prstGeom prst="rect">
              <a:avLst/>
            </a:prstGeom>
            <a:solidFill>
              <a:schemeClr val="bg1"/>
            </a:solidFill>
          </p:spPr>
          <p:txBody>
            <a:bodyPr wrap="none" lIns="0" tIns="0" rIns="0" bIns="0" rtlCol="0">
              <a:spAutoFit/>
            </a:bodyPr>
            <a:lstStyle/>
            <a:p>
              <a:r>
                <a:rPr lang="en-US" sz="600" dirty="0" smtClean="0"/>
                <a:t>NEWY</a:t>
              </a:r>
              <a:endParaRPr lang="en-US" sz="600" dirty="0"/>
            </a:p>
          </p:txBody>
        </p:sp>
        <p:sp>
          <p:nvSpPr>
            <p:cNvPr id="125" name="TextBox 124"/>
            <p:cNvSpPr txBox="1"/>
            <p:nvPr/>
          </p:nvSpPr>
          <p:spPr>
            <a:xfrm>
              <a:off x="8323225" y="2844845"/>
              <a:ext cx="198975" cy="107112"/>
            </a:xfrm>
            <a:prstGeom prst="rect">
              <a:avLst/>
            </a:prstGeom>
            <a:solidFill>
              <a:schemeClr val="bg1"/>
            </a:solidFill>
          </p:spPr>
          <p:txBody>
            <a:bodyPr wrap="none" lIns="0" tIns="0" rIns="0" bIns="0" rtlCol="0">
              <a:spAutoFit/>
            </a:bodyPr>
            <a:lstStyle/>
            <a:p>
              <a:r>
                <a:rPr lang="en-US" sz="600" dirty="0" smtClean="0"/>
                <a:t>BOST</a:t>
              </a:r>
              <a:endParaRPr lang="en-US" sz="600" dirty="0"/>
            </a:p>
          </p:txBody>
        </p:sp>
        <p:sp>
          <p:nvSpPr>
            <p:cNvPr id="126" name="Freeform 586"/>
            <p:cNvSpPr>
              <a:spLocks/>
            </p:cNvSpPr>
            <p:nvPr/>
          </p:nvSpPr>
          <p:spPr bwMode="auto">
            <a:xfrm>
              <a:off x="7084296" y="362157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27" name="Freeform 586"/>
            <p:cNvSpPr>
              <a:spLocks/>
            </p:cNvSpPr>
            <p:nvPr/>
          </p:nvSpPr>
          <p:spPr bwMode="auto">
            <a:xfrm>
              <a:off x="7418700" y="390946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28" name="TextBox 127"/>
            <p:cNvSpPr txBox="1"/>
            <p:nvPr/>
          </p:nvSpPr>
          <p:spPr>
            <a:xfrm>
              <a:off x="1158437" y="4213696"/>
              <a:ext cx="182238" cy="107112"/>
            </a:xfrm>
            <a:prstGeom prst="rect">
              <a:avLst/>
            </a:prstGeom>
            <a:solidFill>
              <a:schemeClr val="bg1"/>
            </a:solidFill>
          </p:spPr>
          <p:txBody>
            <a:bodyPr wrap="none" lIns="0" tIns="0" rIns="0" bIns="0" rtlCol="0">
              <a:spAutoFit/>
            </a:bodyPr>
            <a:lstStyle/>
            <a:p>
              <a:r>
                <a:rPr lang="en-US" sz="600" dirty="0" smtClean="0"/>
                <a:t>SNLL</a:t>
              </a:r>
              <a:endParaRPr lang="en-US" sz="600" dirty="0"/>
            </a:p>
          </p:txBody>
        </p:sp>
        <p:sp>
          <p:nvSpPr>
            <p:cNvPr id="129" name="TextBox 128"/>
            <p:cNvSpPr txBox="1"/>
            <p:nvPr/>
          </p:nvSpPr>
          <p:spPr>
            <a:xfrm>
              <a:off x="2192062" y="5281913"/>
              <a:ext cx="206414" cy="107112"/>
            </a:xfrm>
            <a:prstGeom prst="rect">
              <a:avLst/>
            </a:prstGeom>
            <a:solidFill>
              <a:schemeClr val="bg1"/>
            </a:solidFill>
          </p:spPr>
          <p:txBody>
            <a:bodyPr wrap="none" lIns="0" tIns="0" rIns="0" bIns="0" rtlCol="0">
              <a:spAutoFit/>
            </a:bodyPr>
            <a:lstStyle/>
            <a:p>
              <a:r>
                <a:rPr lang="en-US" sz="600" dirty="0" smtClean="0">
                  <a:solidFill>
                    <a:srgbClr val="FF0000"/>
                  </a:solidFill>
                </a:rPr>
                <a:t>PHOE</a:t>
              </a:r>
              <a:endParaRPr lang="en-US" sz="600" dirty="0">
                <a:solidFill>
                  <a:srgbClr val="FF0000"/>
                </a:solidFill>
              </a:endParaRPr>
            </a:p>
          </p:txBody>
        </p:sp>
        <p:sp>
          <p:nvSpPr>
            <p:cNvPr id="130" name="Freeform 129"/>
            <p:cNvSpPr/>
            <p:nvPr/>
          </p:nvSpPr>
          <p:spPr bwMode="auto">
            <a:xfrm>
              <a:off x="6812128" y="2985579"/>
              <a:ext cx="1473959" cy="1023582"/>
            </a:xfrm>
            <a:custGeom>
              <a:avLst/>
              <a:gdLst>
                <a:gd name="connsiteX0" fmla="*/ 832514 w 1473959"/>
                <a:gd name="connsiteY0" fmla="*/ 1023582 h 1023582"/>
                <a:gd name="connsiteX1" fmla="*/ 1016759 w 1473959"/>
                <a:gd name="connsiteY1" fmla="*/ 620973 h 1023582"/>
                <a:gd name="connsiteX2" fmla="*/ 1228299 w 1473959"/>
                <a:gd name="connsiteY2" fmla="*/ 525439 h 1023582"/>
                <a:gd name="connsiteX3" fmla="*/ 1241947 w 1473959"/>
                <a:gd name="connsiteY3" fmla="*/ 341194 h 1023582"/>
                <a:gd name="connsiteX4" fmla="*/ 1473959 w 1473959"/>
                <a:gd name="connsiteY4" fmla="*/ 0 h 1023582"/>
                <a:gd name="connsiteX5" fmla="*/ 962167 w 1473959"/>
                <a:gd name="connsiteY5" fmla="*/ 116006 h 1023582"/>
                <a:gd name="connsiteX6" fmla="*/ 327547 w 1473959"/>
                <a:gd name="connsiteY6" fmla="*/ 184245 h 1023582"/>
                <a:gd name="connsiteX7" fmla="*/ 0 w 1473959"/>
                <a:gd name="connsiteY7" fmla="*/ 580030 h 1023582"/>
                <a:gd name="connsiteX8" fmla="*/ 320723 w 1473959"/>
                <a:gd name="connsiteY8" fmla="*/ 702859 h 1023582"/>
                <a:gd name="connsiteX9" fmla="*/ 661917 w 1473959"/>
                <a:gd name="connsiteY9" fmla="*/ 968991 h 1023582"/>
                <a:gd name="connsiteX10" fmla="*/ 832514 w 1473959"/>
                <a:gd name="connsiteY10" fmla="*/ 1023582 h 1023582"/>
                <a:gd name="connsiteX0" fmla="*/ 832514 w 1473959"/>
                <a:gd name="connsiteY0" fmla="*/ 1023582 h 1023582"/>
                <a:gd name="connsiteX1" fmla="*/ 1016759 w 1473959"/>
                <a:gd name="connsiteY1" fmla="*/ 620973 h 1023582"/>
                <a:gd name="connsiteX2" fmla="*/ 1228299 w 1473959"/>
                <a:gd name="connsiteY2" fmla="*/ 525439 h 1023582"/>
                <a:gd name="connsiteX3" fmla="*/ 1241947 w 1473959"/>
                <a:gd name="connsiteY3" fmla="*/ 341194 h 1023582"/>
                <a:gd name="connsiteX4" fmla="*/ 1473959 w 1473959"/>
                <a:gd name="connsiteY4" fmla="*/ 0 h 1023582"/>
                <a:gd name="connsiteX5" fmla="*/ 962167 w 1473959"/>
                <a:gd name="connsiteY5" fmla="*/ 116006 h 1023582"/>
                <a:gd name="connsiteX6" fmla="*/ 327547 w 1473959"/>
                <a:gd name="connsiteY6" fmla="*/ 184245 h 1023582"/>
                <a:gd name="connsiteX7" fmla="*/ 0 w 1473959"/>
                <a:gd name="connsiteY7" fmla="*/ 580030 h 1023582"/>
                <a:gd name="connsiteX8" fmla="*/ 324122 w 1473959"/>
                <a:gd name="connsiteY8" fmla="*/ 682463 h 1023582"/>
                <a:gd name="connsiteX9" fmla="*/ 661917 w 1473959"/>
                <a:gd name="connsiteY9" fmla="*/ 968991 h 1023582"/>
                <a:gd name="connsiteX10" fmla="*/ 832514 w 1473959"/>
                <a:gd name="connsiteY10" fmla="*/ 1023582 h 1023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73959" h="1023582">
                  <a:moveTo>
                    <a:pt x="832514" y="1023582"/>
                  </a:moveTo>
                  <a:lnTo>
                    <a:pt x="1016759" y="620973"/>
                  </a:lnTo>
                  <a:lnTo>
                    <a:pt x="1228299" y="525439"/>
                  </a:lnTo>
                  <a:lnTo>
                    <a:pt x="1241947" y="341194"/>
                  </a:lnTo>
                  <a:lnTo>
                    <a:pt x="1473959" y="0"/>
                  </a:lnTo>
                  <a:lnTo>
                    <a:pt x="962167" y="116006"/>
                  </a:lnTo>
                  <a:lnTo>
                    <a:pt x="327547" y="184245"/>
                  </a:lnTo>
                  <a:lnTo>
                    <a:pt x="0" y="580030"/>
                  </a:lnTo>
                  <a:lnTo>
                    <a:pt x="324122" y="682463"/>
                  </a:lnTo>
                  <a:lnTo>
                    <a:pt x="661917" y="968991"/>
                  </a:lnTo>
                  <a:lnTo>
                    <a:pt x="832514" y="1023582"/>
                  </a:lnTo>
                  <a:close/>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1" name="Freeform 586"/>
            <p:cNvSpPr>
              <a:spLocks/>
            </p:cNvSpPr>
            <p:nvPr/>
          </p:nvSpPr>
          <p:spPr bwMode="auto">
            <a:xfrm>
              <a:off x="6498163" y="479714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32" name="Freeform 131"/>
            <p:cNvSpPr/>
            <p:nvPr/>
          </p:nvSpPr>
          <p:spPr bwMode="auto">
            <a:xfrm>
              <a:off x="6076295" y="3458606"/>
              <a:ext cx="1570410" cy="1720814"/>
            </a:xfrm>
            <a:custGeom>
              <a:avLst/>
              <a:gdLst>
                <a:gd name="connsiteX0" fmla="*/ 1719618 w 1719618"/>
                <a:gd name="connsiteY0" fmla="*/ 450376 h 1603612"/>
                <a:gd name="connsiteX1" fmla="*/ 1542197 w 1719618"/>
                <a:gd name="connsiteY1" fmla="*/ 1016758 h 1603612"/>
                <a:gd name="connsiteX2" fmla="*/ 1494430 w 1719618"/>
                <a:gd name="connsiteY2" fmla="*/ 1521725 h 1603612"/>
                <a:gd name="connsiteX3" fmla="*/ 859809 w 1719618"/>
                <a:gd name="connsiteY3" fmla="*/ 1603612 h 1603612"/>
                <a:gd name="connsiteX4" fmla="*/ 620973 w 1719618"/>
                <a:gd name="connsiteY4" fmla="*/ 1296537 h 1603612"/>
                <a:gd name="connsiteX5" fmla="*/ 252483 w 1719618"/>
                <a:gd name="connsiteY5" fmla="*/ 1228298 h 1603612"/>
                <a:gd name="connsiteX6" fmla="*/ 436728 w 1719618"/>
                <a:gd name="connsiteY6" fmla="*/ 757450 h 1603612"/>
                <a:gd name="connsiteX7" fmla="*/ 614149 w 1719618"/>
                <a:gd name="connsiteY7" fmla="*/ 539086 h 1603612"/>
                <a:gd name="connsiteX8" fmla="*/ 272955 w 1719618"/>
                <a:gd name="connsiteY8" fmla="*/ 518615 h 1603612"/>
                <a:gd name="connsiteX9" fmla="*/ 0 w 1719618"/>
                <a:gd name="connsiteY9" fmla="*/ 34119 h 1603612"/>
                <a:gd name="connsiteX10" fmla="*/ 341194 w 1719618"/>
                <a:gd name="connsiteY10" fmla="*/ 95534 h 1603612"/>
                <a:gd name="connsiteX11" fmla="*/ 880280 w 1719618"/>
                <a:gd name="connsiteY11" fmla="*/ 0 h 1603612"/>
                <a:gd name="connsiteX0" fmla="*/ 1714856 w 1714856"/>
                <a:gd name="connsiteY0" fmla="*/ 440851 h 1603612"/>
                <a:gd name="connsiteX1" fmla="*/ 1542197 w 1714856"/>
                <a:gd name="connsiteY1" fmla="*/ 1016758 h 1603612"/>
                <a:gd name="connsiteX2" fmla="*/ 1494430 w 1714856"/>
                <a:gd name="connsiteY2" fmla="*/ 1521725 h 1603612"/>
                <a:gd name="connsiteX3" fmla="*/ 859809 w 1714856"/>
                <a:gd name="connsiteY3" fmla="*/ 1603612 h 1603612"/>
                <a:gd name="connsiteX4" fmla="*/ 620973 w 1714856"/>
                <a:gd name="connsiteY4" fmla="*/ 1296537 h 1603612"/>
                <a:gd name="connsiteX5" fmla="*/ 252483 w 1714856"/>
                <a:gd name="connsiteY5" fmla="*/ 1228298 h 1603612"/>
                <a:gd name="connsiteX6" fmla="*/ 436728 w 1714856"/>
                <a:gd name="connsiteY6" fmla="*/ 757450 h 1603612"/>
                <a:gd name="connsiteX7" fmla="*/ 614149 w 1714856"/>
                <a:gd name="connsiteY7" fmla="*/ 539086 h 1603612"/>
                <a:gd name="connsiteX8" fmla="*/ 272955 w 1714856"/>
                <a:gd name="connsiteY8" fmla="*/ 518615 h 1603612"/>
                <a:gd name="connsiteX9" fmla="*/ 0 w 1714856"/>
                <a:gd name="connsiteY9" fmla="*/ 34119 h 1603612"/>
                <a:gd name="connsiteX10" fmla="*/ 341194 w 1714856"/>
                <a:gd name="connsiteY10" fmla="*/ 95534 h 1603612"/>
                <a:gd name="connsiteX11" fmla="*/ 880280 w 1714856"/>
                <a:gd name="connsiteY11" fmla="*/ 0 h 1603612"/>
                <a:gd name="connsiteX0" fmla="*/ 1714856 w 1714856"/>
                <a:gd name="connsiteY0" fmla="*/ 464735 h 1627496"/>
                <a:gd name="connsiteX1" fmla="*/ 1542197 w 1714856"/>
                <a:gd name="connsiteY1" fmla="*/ 1040642 h 1627496"/>
                <a:gd name="connsiteX2" fmla="*/ 1494430 w 1714856"/>
                <a:gd name="connsiteY2" fmla="*/ 1545609 h 1627496"/>
                <a:gd name="connsiteX3" fmla="*/ 859809 w 1714856"/>
                <a:gd name="connsiteY3" fmla="*/ 1627496 h 1627496"/>
                <a:gd name="connsiteX4" fmla="*/ 620973 w 1714856"/>
                <a:gd name="connsiteY4" fmla="*/ 1320421 h 1627496"/>
                <a:gd name="connsiteX5" fmla="*/ 252483 w 1714856"/>
                <a:gd name="connsiteY5" fmla="*/ 1252182 h 1627496"/>
                <a:gd name="connsiteX6" fmla="*/ 436728 w 1714856"/>
                <a:gd name="connsiteY6" fmla="*/ 781334 h 1627496"/>
                <a:gd name="connsiteX7" fmla="*/ 614149 w 1714856"/>
                <a:gd name="connsiteY7" fmla="*/ 562970 h 1627496"/>
                <a:gd name="connsiteX8" fmla="*/ 272955 w 1714856"/>
                <a:gd name="connsiteY8" fmla="*/ 542499 h 1627496"/>
                <a:gd name="connsiteX9" fmla="*/ 0 w 1714856"/>
                <a:gd name="connsiteY9" fmla="*/ 58003 h 1627496"/>
                <a:gd name="connsiteX10" fmla="*/ 341194 w 1714856"/>
                <a:gd name="connsiteY10" fmla="*/ 119418 h 1627496"/>
                <a:gd name="connsiteX11" fmla="*/ 574343 w 1714856"/>
                <a:gd name="connsiteY11" fmla="*/ 0 h 1627496"/>
                <a:gd name="connsiteX12" fmla="*/ 880280 w 1714856"/>
                <a:gd name="connsiteY12" fmla="*/ 23884 h 1627496"/>
                <a:gd name="connsiteX0" fmla="*/ 1714856 w 1714856"/>
                <a:gd name="connsiteY0" fmla="*/ 465045 h 1627806"/>
                <a:gd name="connsiteX1" fmla="*/ 1542197 w 1714856"/>
                <a:gd name="connsiteY1" fmla="*/ 1040952 h 1627806"/>
                <a:gd name="connsiteX2" fmla="*/ 1494430 w 1714856"/>
                <a:gd name="connsiteY2" fmla="*/ 1545919 h 1627806"/>
                <a:gd name="connsiteX3" fmla="*/ 859809 w 1714856"/>
                <a:gd name="connsiteY3" fmla="*/ 1627806 h 1627806"/>
                <a:gd name="connsiteX4" fmla="*/ 620973 w 1714856"/>
                <a:gd name="connsiteY4" fmla="*/ 1320731 h 1627806"/>
                <a:gd name="connsiteX5" fmla="*/ 252483 w 1714856"/>
                <a:gd name="connsiteY5" fmla="*/ 1252492 h 1627806"/>
                <a:gd name="connsiteX6" fmla="*/ 436728 w 1714856"/>
                <a:gd name="connsiteY6" fmla="*/ 781644 h 1627806"/>
                <a:gd name="connsiteX7" fmla="*/ 614149 w 1714856"/>
                <a:gd name="connsiteY7" fmla="*/ 563280 h 1627806"/>
                <a:gd name="connsiteX8" fmla="*/ 272955 w 1714856"/>
                <a:gd name="connsiteY8" fmla="*/ 542809 h 1627806"/>
                <a:gd name="connsiteX9" fmla="*/ 0 w 1714856"/>
                <a:gd name="connsiteY9" fmla="*/ 58313 h 1627806"/>
                <a:gd name="connsiteX10" fmla="*/ 341194 w 1714856"/>
                <a:gd name="connsiteY10" fmla="*/ 119728 h 1627806"/>
                <a:gd name="connsiteX11" fmla="*/ 574343 w 1714856"/>
                <a:gd name="connsiteY11" fmla="*/ 310 h 1627806"/>
                <a:gd name="connsiteX12" fmla="*/ 880280 w 1714856"/>
                <a:gd name="connsiteY12" fmla="*/ 24194 h 1627806"/>
                <a:gd name="connsiteX0" fmla="*/ 1714856 w 1714856"/>
                <a:gd name="connsiteY0" fmla="*/ 464735 h 1627496"/>
                <a:gd name="connsiteX1" fmla="*/ 1542197 w 1714856"/>
                <a:gd name="connsiteY1" fmla="*/ 1040642 h 1627496"/>
                <a:gd name="connsiteX2" fmla="*/ 1494430 w 1714856"/>
                <a:gd name="connsiteY2" fmla="*/ 1545609 h 1627496"/>
                <a:gd name="connsiteX3" fmla="*/ 859809 w 1714856"/>
                <a:gd name="connsiteY3" fmla="*/ 1627496 h 1627496"/>
                <a:gd name="connsiteX4" fmla="*/ 620973 w 1714856"/>
                <a:gd name="connsiteY4" fmla="*/ 1320421 h 1627496"/>
                <a:gd name="connsiteX5" fmla="*/ 252483 w 1714856"/>
                <a:gd name="connsiteY5" fmla="*/ 1252182 h 1627496"/>
                <a:gd name="connsiteX6" fmla="*/ 436728 w 1714856"/>
                <a:gd name="connsiteY6" fmla="*/ 781334 h 1627496"/>
                <a:gd name="connsiteX7" fmla="*/ 614149 w 1714856"/>
                <a:gd name="connsiteY7" fmla="*/ 562970 h 1627496"/>
                <a:gd name="connsiteX8" fmla="*/ 272955 w 1714856"/>
                <a:gd name="connsiteY8" fmla="*/ 542499 h 1627496"/>
                <a:gd name="connsiteX9" fmla="*/ 0 w 1714856"/>
                <a:gd name="connsiteY9" fmla="*/ 58003 h 1627496"/>
                <a:gd name="connsiteX10" fmla="*/ 341194 w 1714856"/>
                <a:gd name="connsiteY10" fmla="*/ 119418 h 1627496"/>
                <a:gd name="connsiteX11" fmla="*/ 574343 w 1714856"/>
                <a:gd name="connsiteY11" fmla="*/ 0 h 1627496"/>
                <a:gd name="connsiteX12" fmla="*/ 880280 w 1714856"/>
                <a:gd name="connsiteY12" fmla="*/ 23884 h 1627496"/>
                <a:gd name="connsiteX0" fmla="*/ 1714856 w 1714856"/>
                <a:gd name="connsiteY0" fmla="*/ 464735 h 1627496"/>
                <a:gd name="connsiteX1" fmla="*/ 1542197 w 1714856"/>
                <a:gd name="connsiteY1" fmla="*/ 1040642 h 1627496"/>
                <a:gd name="connsiteX2" fmla="*/ 1494430 w 1714856"/>
                <a:gd name="connsiteY2" fmla="*/ 1545609 h 1627496"/>
                <a:gd name="connsiteX3" fmla="*/ 859809 w 1714856"/>
                <a:gd name="connsiteY3" fmla="*/ 1627496 h 1627496"/>
                <a:gd name="connsiteX4" fmla="*/ 620973 w 1714856"/>
                <a:gd name="connsiteY4" fmla="*/ 1320421 h 1627496"/>
                <a:gd name="connsiteX5" fmla="*/ 252483 w 1714856"/>
                <a:gd name="connsiteY5" fmla="*/ 1252182 h 1627496"/>
                <a:gd name="connsiteX6" fmla="*/ 436728 w 1714856"/>
                <a:gd name="connsiteY6" fmla="*/ 781334 h 1627496"/>
                <a:gd name="connsiteX7" fmla="*/ 614149 w 1714856"/>
                <a:gd name="connsiteY7" fmla="*/ 562970 h 1627496"/>
                <a:gd name="connsiteX8" fmla="*/ 272955 w 1714856"/>
                <a:gd name="connsiteY8" fmla="*/ 542499 h 1627496"/>
                <a:gd name="connsiteX9" fmla="*/ 0 w 1714856"/>
                <a:gd name="connsiteY9" fmla="*/ 58003 h 1627496"/>
                <a:gd name="connsiteX10" fmla="*/ 341194 w 1714856"/>
                <a:gd name="connsiteY10" fmla="*/ 119418 h 1627496"/>
                <a:gd name="connsiteX11" fmla="*/ 574343 w 1714856"/>
                <a:gd name="connsiteY11" fmla="*/ 0 h 1627496"/>
                <a:gd name="connsiteX12" fmla="*/ 880280 w 1714856"/>
                <a:gd name="connsiteY12" fmla="*/ 23884 h 1627496"/>
                <a:gd name="connsiteX0" fmla="*/ 1714856 w 1714856"/>
                <a:gd name="connsiteY0" fmla="*/ 464735 h 1627496"/>
                <a:gd name="connsiteX1" fmla="*/ 1542197 w 1714856"/>
                <a:gd name="connsiteY1" fmla="*/ 1040642 h 1627496"/>
                <a:gd name="connsiteX2" fmla="*/ 1494430 w 1714856"/>
                <a:gd name="connsiteY2" fmla="*/ 1545609 h 1627496"/>
                <a:gd name="connsiteX3" fmla="*/ 859809 w 1714856"/>
                <a:gd name="connsiteY3" fmla="*/ 1627496 h 1627496"/>
                <a:gd name="connsiteX4" fmla="*/ 620973 w 1714856"/>
                <a:gd name="connsiteY4" fmla="*/ 1320421 h 1627496"/>
                <a:gd name="connsiteX5" fmla="*/ 252483 w 1714856"/>
                <a:gd name="connsiteY5" fmla="*/ 1252182 h 1627496"/>
                <a:gd name="connsiteX6" fmla="*/ 436728 w 1714856"/>
                <a:gd name="connsiteY6" fmla="*/ 781334 h 1627496"/>
                <a:gd name="connsiteX7" fmla="*/ 614149 w 1714856"/>
                <a:gd name="connsiteY7" fmla="*/ 562970 h 1627496"/>
                <a:gd name="connsiteX8" fmla="*/ 272955 w 1714856"/>
                <a:gd name="connsiteY8" fmla="*/ 542499 h 1627496"/>
                <a:gd name="connsiteX9" fmla="*/ 0 w 1714856"/>
                <a:gd name="connsiteY9" fmla="*/ 58003 h 1627496"/>
                <a:gd name="connsiteX10" fmla="*/ 341194 w 1714856"/>
                <a:gd name="connsiteY10" fmla="*/ 119418 h 1627496"/>
                <a:gd name="connsiteX11" fmla="*/ 574343 w 1714856"/>
                <a:gd name="connsiteY11" fmla="*/ 0 h 1627496"/>
                <a:gd name="connsiteX12" fmla="*/ 880280 w 1714856"/>
                <a:gd name="connsiteY12" fmla="*/ 23884 h 1627496"/>
                <a:gd name="connsiteX0" fmla="*/ 1714856 w 1714856"/>
                <a:gd name="connsiteY0" fmla="*/ 465935 h 1628696"/>
                <a:gd name="connsiteX1" fmla="*/ 1542197 w 1714856"/>
                <a:gd name="connsiteY1" fmla="*/ 1041842 h 1628696"/>
                <a:gd name="connsiteX2" fmla="*/ 1494430 w 1714856"/>
                <a:gd name="connsiteY2" fmla="*/ 1546809 h 1628696"/>
                <a:gd name="connsiteX3" fmla="*/ 859809 w 1714856"/>
                <a:gd name="connsiteY3" fmla="*/ 1628696 h 1628696"/>
                <a:gd name="connsiteX4" fmla="*/ 620973 w 1714856"/>
                <a:gd name="connsiteY4" fmla="*/ 1321621 h 1628696"/>
                <a:gd name="connsiteX5" fmla="*/ 252483 w 1714856"/>
                <a:gd name="connsiteY5" fmla="*/ 1253382 h 1628696"/>
                <a:gd name="connsiteX6" fmla="*/ 436728 w 1714856"/>
                <a:gd name="connsiteY6" fmla="*/ 782534 h 1628696"/>
                <a:gd name="connsiteX7" fmla="*/ 614149 w 1714856"/>
                <a:gd name="connsiteY7" fmla="*/ 564170 h 1628696"/>
                <a:gd name="connsiteX8" fmla="*/ 272955 w 1714856"/>
                <a:gd name="connsiteY8" fmla="*/ 543699 h 1628696"/>
                <a:gd name="connsiteX9" fmla="*/ 0 w 1714856"/>
                <a:gd name="connsiteY9" fmla="*/ 59203 h 1628696"/>
                <a:gd name="connsiteX10" fmla="*/ 341194 w 1714856"/>
                <a:gd name="connsiteY10" fmla="*/ 120618 h 1628696"/>
                <a:gd name="connsiteX11" fmla="*/ 574343 w 1714856"/>
                <a:gd name="connsiteY11" fmla="*/ 1200 h 1628696"/>
                <a:gd name="connsiteX12" fmla="*/ 880280 w 1714856"/>
                <a:gd name="connsiteY12" fmla="*/ 25084 h 1628696"/>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36728 w 1714856"/>
                <a:gd name="connsiteY6" fmla="*/ 783277 h 1629439"/>
                <a:gd name="connsiteX7" fmla="*/ 614149 w 1714856"/>
                <a:gd name="connsiteY7" fmla="*/ 564913 h 1629439"/>
                <a:gd name="connsiteX8" fmla="*/ 272955 w 1714856"/>
                <a:gd name="connsiteY8" fmla="*/ 544442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36728 w 1714856"/>
                <a:gd name="connsiteY6" fmla="*/ 783277 h 1629439"/>
                <a:gd name="connsiteX7" fmla="*/ 614149 w 1714856"/>
                <a:gd name="connsiteY7" fmla="*/ 564913 h 1629439"/>
                <a:gd name="connsiteX8" fmla="*/ 272955 w 1714856"/>
                <a:gd name="connsiteY8" fmla="*/ 544442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36728 w 1714856"/>
                <a:gd name="connsiteY6" fmla="*/ 783277 h 1629439"/>
                <a:gd name="connsiteX7" fmla="*/ 614149 w 1714856"/>
                <a:gd name="connsiteY7" fmla="*/ 564913 h 1629439"/>
                <a:gd name="connsiteX8" fmla="*/ 272955 w 1714856"/>
                <a:gd name="connsiteY8" fmla="*/ 544442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36728 w 1714856"/>
                <a:gd name="connsiteY6" fmla="*/ 783277 h 1629439"/>
                <a:gd name="connsiteX7" fmla="*/ 607351 w 1714856"/>
                <a:gd name="connsiteY7" fmla="*/ 585309 h 1629439"/>
                <a:gd name="connsiteX8" fmla="*/ 272955 w 1714856"/>
                <a:gd name="connsiteY8" fmla="*/ 544442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16333 w 1714856"/>
                <a:gd name="connsiteY6" fmla="*/ 783277 h 1629439"/>
                <a:gd name="connsiteX7" fmla="*/ 607351 w 1714856"/>
                <a:gd name="connsiteY7" fmla="*/ 585309 h 1629439"/>
                <a:gd name="connsiteX8" fmla="*/ 272955 w 1714856"/>
                <a:gd name="connsiteY8" fmla="*/ 544442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20973 w 1714856"/>
                <a:gd name="connsiteY4" fmla="*/ 1322364 h 1629439"/>
                <a:gd name="connsiteX5" fmla="*/ 252483 w 1714856"/>
                <a:gd name="connsiteY5" fmla="*/ 1254125 h 1629439"/>
                <a:gd name="connsiteX6" fmla="*/ 416333 w 1714856"/>
                <a:gd name="connsiteY6" fmla="*/ 783277 h 1629439"/>
                <a:gd name="connsiteX7" fmla="*/ 607351 w 1714856"/>
                <a:gd name="connsiteY7" fmla="*/ 585309 h 1629439"/>
                <a:gd name="connsiteX8" fmla="*/ 266157 w 1714856"/>
                <a:gd name="connsiteY8" fmla="*/ 524047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29439"/>
                <a:gd name="connsiteX1" fmla="*/ 1542197 w 1714856"/>
                <a:gd name="connsiteY1" fmla="*/ 1042585 h 1629439"/>
                <a:gd name="connsiteX2" fmla="*/ 1494430 w 1714856"/>
                <a:gd name="connsiteY2" fmla="*/ 1547552 h 1629439"/>
                <a:gd name="connsiteX3" fmla="*/ 859809 w 1714856"/>
                <a:gd name="connsiteY3" fmla="*/ 1629439 h 1629439"/>
                <a:gd name="connsiteX4" fmla="*/ 617574 w 1714856"/>
                <a:gd name="connsiteY4" fmla="*/ 1298569 h 1629439"/>
                <a:gd name="connsiteX5" fmla="*/ 252483 w 1714856"/>
                <a:gd name="connsiteY5" fmla="*/ 1254125 h 1629439"/>
                <a:gd name="connsiteX6" fmla="*/ 416333 w 1714856"/>
                <a:gd name="connsiteY6" fmla="*/ 783277 h 1629439"/>
                <a:gd name="connsiteX7" fmla="*/ 607351 w 1714856"/>
                <a:gd name="connsiteY7" fmla="*/ 585309 h 1629439"/>
                <a:gd name="connsiteX8" fmla="*/ 266157 w 1714856"/>
                <a:gd name="connsiteY8" fmla="*/ 524047 h 1629439"/>
                <a:gd name="connsiteX9" fmla="*/ 0 w 1714856"/>
                <a:gd name="connsiteY9" fmla="*/ 59946 h 1629439"/>
                <a:gd name="connsiteX10" fmla="*/ 341194 w 1714856"/>
                <a:gd name="connsiteY10" fmla="*/ 121361 h 1629439"/>
                <a:gd name="connsiteX11" fmla="*/ 574343 w 1714856"/>
                <a:gd name="connsiteY11" fmla="*/ 1943 h 1629439"/>
                <a:gd name="connsiteX12" fmla="*/ 880280 w 1714856"/>
                <a:gd name="connsiteY12" fmla="*/ 25827 h 1629439"/>
                <a:gd name="connsiteX0" fmla="*/ 1714856 w 1714856"/>
                <a:gd name="connsiteY0" fmla="*/ 466678 h 1639637"/>
                <a:gd name="connsiteX1" fmla="*/ 1542197 w 1714856"/>
                <a:gd name="connsiteY1" fmla="*/ 1042585 h 1639637"/>
                <a:gd name="connsiteX2" fmla="*/ 1494430 w 1714856"/>
                <a:gd name="connsiteY2" fmla="*/ 1547552 h 1639637"/>
                <a:gd name="connsiteX3" fmla="*/ 832615 w 1714856"/>
                <a:gd name="connsiteY3" fmla="*/ 1639637 h 1639637"/>
                <a:gd name="connsiteX4" fmla="*/ 617574 w 1714856"/>
                <a:gd name="connsiteY4" fmla="*/ 1298569 h 1639637"/>
                <a:gd name="connsiteX5" fmla="*/ 252483 w 1714856"/>
                <a:gd name="connsiteY5" fmla="*/ 1254125 h 1639637"/>
                <a:gd name="connsiteX6" fmla="*/ 416333 w 1714856"/>
                <a:gd name="connsiteY6" fmla="*/ 783277 h 1639637"/>
                <a:gd name="connsiteX7" fmla="*/ 607351 w 1714856"/>
                <a:gd name="connsiteY7" fmla="*/ 585309 h 1639637"/>
                <a:gd name="connsiteX8" fmla="*/ 266157 w 1714856"/>
                <a:gd name="connsiteY8" fmla="*/ 524047 h 1639637"/>
                <a:gd name="connsiteX9" fmla="*/ 0 w 1714856"/>
                <a:gd name="connsiteY9" fmla="*/ 59946 h 1639637"/>
                <a:gd name="connsiteX10" fmla="*/ 341194 w 1714856"/>
                <a:gd name="connsiteY10" fmla="*/ 121361 h 1639637"/>
                <a:gd name="connsiteX11" fmla="*/ 574343 w 1714856"/>
                <a:gd name="connsiteY11" fmla="*/ 1943 h 1639637"/>
                <a:gd name="connsiteX12" fmla="*/ 880280 w 1714856"/>
                <a:gd name="connsiteY12" fmla="*/ 25827 h 1639637"/>
                <a:gd name="connsiteX0" fmla="*/ 1574867 w 1574867"/>
                <a:gd name="connsiteY0" fmla="*/ 555532 h 1728491"/>
                <a:gd name="connsiteX1" fmla="*/ 1402208 w 1574867"/>
                <a:gd name="connsiteY1" fmla="*/ 1131439 h 1728491"/>
                <a:gd name="connsiteX2" fmla="*/ 1354441 w 1574867"/>
                <a:gd name="connsiteY2" fmla="*/ 1636406 h 1728491"/>
                <a:gd name="connsiteX3" fmla="*/ 692626 w 1574867"/>
                <a:gd name="connsiteY3" fmla="*/ 1728491 h 1728491"/>
                <a:gd name="connsiteX4" fmla="*/ 477585 w 1574867"/>
                <a:gd name="connsiteY4" fmla="*/ 1387423 h 1728491"/>
                <a:gd name="connsiteX5" fmla="*/ 112494 w 1574867"/>
                <a:gd name="connsiteY5" fmla="*/ 1342979 h 1728491"/>
                <a:gd name="connsiteX6" fmla="*/ 276344 w 1574867"/>
                <a:gd name="connsiteY6" fmla="*/ 872131 h 1728491"/>
                <a:gd name="connsiteX7" fmla="*/ 467362 w 1574867"/>
                <a:gd name="connsiteY7" fmla="*/ 674163 h 1728491"/>
                <a:gd name="connsiteX8" fmla="*/ 126168 w 1574867"/>
                <a:gd name="connsiteY8" fmla="*/ 612901 h 1728491"/>
                <a:gd name="connsiteX9" fmla="*/ 0 w 1574867"/>
                <a:gd name="connsiteY9" fmla="*/ 11789 h 1728491"/>
                <a:gd name="connsiteX10" fmla="*/ 201205 w 1574867"/>
                <a:gd name="connsiteY10" fmla="*/ 210215 h 1728491"/>
                <a:gd name="connsiteX11" fmla="*/ 434354 w 1574867"/>
                <a:gd name="connsiteY11" fmla="*/ 90797 h 1728491"/>
                <a:gd name="connsiteX12" fmla="*/ 740291 w 1574867"/>
                <a:gd name="connsiteY12" fmla="*/ 114681 h 1728491"/>
                <a:gd name="connsiteX0" fmla="*/ 1574867 w 1574867"/>
                <a:gd name="connsiteY0" fmla="*/ 555315 h 1728274"/>
                <a:gd name="connsiteX1" fmla="*/ 1402208 w 1574867"/>
                <a:gd name="connsiteY1" fmla="*/ 1131222 h 1728274"/>
                <a:gd name="connsiteX2" fmla="*/ 1354441 w 1574867"/>
                <a:gd name="connsiteY2" fmla="*/ 1636189 h 1728274"/>
                <a:gd name="connsiteX3" fmla="*/ 692626 w 1574867"/>
                <a:gd name="connsiteY3" fmla="*/ 1728274 h 1728274"/>
                <a:gd name="connsiteX4" fmla="*/ 477585 w 1574867"/>
                <a:gd name="connsiteY4" fmla="*/ 1387206 h 1728274"/>
                <a:gd name="connsiteX5" fmla="*/ 112494 w 1574867"/>
                <a:gd name="connsiteY5" fmla="*/ 1342762 h 1728274"/>
                <a:gd name="connsiteX6" fmla="*/ 276344 w 1574867"/>
                <a:gd name="connsiteY6" fmla="*/ 871914 h 1728274"/>
                <a:gd name="connsiteX7" fmla="*/ 467362 w 1574867"/>
                <a:gd name="connsiteY7" fmla="*/ 673946 h 1728274"/>
                <a:gd name="connsiteX8" fmla="*/ 126168 w 1574867"/>
                <a:gd name="connsiteY8" fmla="*/ 612684 h 1728274"/>
                <a:gd name="connsiteX9" fmla="*/ 0 w 1574867"/>
                <a:gd name="connsiteY9" fmla="*/ 11572 h 1728274"/>
                <a:gd name="connsiteX10" fmla="*/ 186312 w 1574867"/>
                <a:gd name="connsiteY10" fmla="*/ 215955 h 1728274"/>
                <a:gd name="connsiteX11" fmla="*/ 434354 w 1574867"/>
                <a:gd name="connsiteY11" fmla="*/ 90580 h 1728274"/>
                <a:gd name="connsiteX12" fmla="*/ 740291 w 1574867"/>
                <a:gd name="connsiteY12" fmla="*/ 114464 h 1728274"/>
                <a:gd name="connsiteX0" fmla="*/ 1554018 w 1554018"/>
                <a:gd name="connsiteY0" fmla="*/ 521014 h 1693973"/>
                <a:gd name="connsiteX1" fmla="*/ 1381359 w 1554018"/>
                <a:gd name="connsiteY1" fmla="*/ 1096921 h 1693973"/>
                <a:gd name="connsiteX2" fmla="*/ 1333592 w 1554018"/>
                <a:gd name="connsiteY2" fmla="*/ 1601888 h 1693973"/>
                <a:gd name="connsiteX3" fmla="*/ 671777 w 1554018"/>
                <a:gd name="connsiteY3" fmla="*/ 1693973 h 1693973"/>
                <a:gd name="connsiteX4" fmla="*/ 456736 w 1554018"/>
                <a:gd name="connsiteY4" fmla="*/ 1352905 h 1693973"/>
                <a:gd name="connsiteX5" fmla="*/ 91645 w 1554018"/>
                <a:gd name="connsiteY5" fmla="*/ 1308461 h 1693973"/>
                <a:gd name="connsiteX6" fmla="*/ 255495 w 1554018"/>
                <a:gd name="connsiteY6" fmla="*/ 837613 h 1693973"/>
                <a:gd name="connsiteX7" fmla="*/ 446513 w 1554018"/>
                <a:gd name="connsiteY7" fmla="*/ 639645 h 1693973"/>
                <a:gd name="connsiteX8" fmla="*/ 105319 w 1554018"/>
                <a:gd name="connsiteY8" fmla="*/ 578383 h 1693973"/>
                <a:gd name="connsiteX9" fmla="*/ 0 w 1554018"/>
                <a:gd name="connsiteY9" fmla="*/ 13013 h 1693973"/>
                <a:gd name="connsiteX10" fmla="*/ 165463 w 1554018"/>
                <a:gd name="connsiteY10" fmla="*/ 181654 h 1693973"/>
                <a:gd name="connsiteX11" fmla="*/ 413505 w 1554018"/>
                <a:gd name="connsiteY11" fmla="*/ 56279 h 1693973"/>
                <a:gd name="connsiteX12" fmla="*/ 719442 w 1554018"/>
                <a:gd name="connsiteY12" fmla="*/ 80163 h 1693973"/>
                <a:gd name="connsiteX0" fmla="*/ 1462373 w 1462373"/>
                <a:gd name="connsiteY0" fmla="*/ 466679 h 1639638"/>
                <a:gd name="connsiteX1" fmla="*/ 1289714 w 1462373"/>
                <a:gd name="connsiteY1" fmla="*/ 1042586 h 1639638"/>
                <a:gd name="connsiteX2" fmla="*/ 1241947 w 1462373"/>
                <a:gd name="connsiteY2" fmla="*/ 1547553 h 1639638"/>
                <a:gd name="connsiteX3" fmla="*/ 580132 w 1462373"/>
                <a:gd name="connsiteY3" fmla="*/ 1639638 h 1639638"/>
                <a:gd name="connsiteX4" fmla="*/ 365091 w 1462373"/>
                <a:gd name="connsiteY4" fmla="*/ 1298570 h 1639638"/>
                <a:gd name="connsiteX5" fmla="*/ 0 w 1462373"/>
                <a:gd name="connsiteY5" fmla="*/ 1254126 h 1639638"/>
                <a:gd name="connsiteX6" fmla="*/ 163850 w 1462373"/>
                <a:gd name="connsiteY6" fmla="*/ 783278 h 1639638"/>
                <a:gd name="connsiteX7" fmla="*/ 354868 w 1462373"/>
                <a:gd name="connsiteY7" fmla="*/ 585310 h 1639638"/>
                <a:gd name="connsiteX8" fmla="*/ 13674 w 1462373"/>
                <a:gd name="connsiteY8" fmla="*/ 524048 h 1639638"/>
                <a:gd name="connsiteX9" fmla="*/ 73818 w 1462373"/>
                <a:gd name="connsiteY9" fmla="*/ 127319 h 1639638"/>
                <a:gd name="connsiteX10" fmla="*/ 321860 w 1462373"/>
                <a:gd name="connsiteY10" fmla="*/ 1944 h 1639638"/>
                <a:gd name="connsiteX11" fmla="*/ 627797 w 1462373"/>
                <a:gd name="connsiteY11" fmla="*/ 25828 h 1639638"/>
                <a:gd name="connsiteX0" fmla="*/ 1570311 w 1570311"/>
                <a:gd name="connsiteY0" fmla="*/ 547855 h 1720814"/>
                <a:gd name="connsiteX1" fmla="*/ 1397652 w 1570311"/>
                <a:gd name="connsiteY1" fmla="*/ 1123762 h 1720814"/>
                <a:gd name="connsiteX2" fmla="*/ 1349885 w 1570311"/>
                <a:gd name="connsiteY2" fmla="*/ 1628729 h 1720814"/>
                <a:gd name="connsiteX3" fmla="*/ 688070 w 1570311"/>
                <a:gd name="connsiteY3" fmla="*/ 1720814 h 1720814"/>
                <a:gd name="connsiteX4" fmla="*/ 473029 w 1570311"/>
                <a:gd name="connsiteY4" fmla="*/ 1379746 h 1720814"/>
                <a:gd name="connsiteX5" fmla="*/ 107938 w 1570311"/>
                <a:gd name="connsiteY5" fmla="*/ 1335302 h 1720814"/>
                <a:gd name="connsiteX6" fmla="*/ 271788 w 1570311"/>
                <a:gd name="connsiteY6" fmla="*/ 864454 h 1720814"/>
                <a:gd name="connsiteX7" fmla="*/ 462806 w 1570311"/>
                <a:gd name="connsiteY7" fmla="*/ 666486 h 1720814"/>
                <a:gd name="connsiteX8" fmla="*/ 121612 w 1570311"/>
                <a:gd name="connsiteY8" fmla="*/ 605224 h 1720814"/>
                <a:gd name="connsiteX9" fmla="*/ 67 w 1570311"/>
                <a:gd name="connsiteY9" fmla="*/ 0 h 1720814"/>
                <a:gd name="connsiteX10" fmla="*/ 429798 w 1570311"/>
                <a:gd name="connsiteY10" fmla="*/ 83120 h 1720814"/>
                <a:gd name="connsiteX11" fmla="*/ 735735 w 1570311"/>
                <a:gd name="connsiteY11"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735834 w 1570410"/>
                <a:gd name="connsiteY11"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 name="connsiteX0" fmla="*/ 1570410 w 1570410"/>
                <a:gd name="connsiteY0" fmla="*/ 547855 h 1720814"/>
                <a:gd name="connsiteX1" fmla="*/ 1397751 w 1570410"/>
                <a:gd name="connsiteY1" fmla="*/ 1123762 h 1720814"/>
                <a:gd name="connsiteX2" fmla="*/ 1349984 w 1570410"/>
                <a:gd name="connsiteY2" fmla="*/ 1628729 h 1720814"/>
                <a:gd name="connsiteX3" fmla="*/ 688169 w 1570410"/>
                <a:gd name="connsiteY3" fmla="*/ 1720814 h 1720814"/>
                <a:gd name="connsiteX4" fmla="*/ 473128 w 1570410"/>
                <a:gd name="connsiteY4" fmla="*/ 1379746 h 1720814"/>
                <a:gd name="connsiteX5" fmla="*/ 108037 w 1570410"/>
                <a:gd name="connsiteY5" fmla="*/ 1335302 h 1720814"/>
                <a:gd name="connsiteX6" fmla="*/ 271887 w 1570410"/>
                <a:gd name="connsiteY6" fmla="*/ 864454 h 1720814"/>
                <a:gd name="connsiteX7" fmla="*/ 462905 w 1570410"/>
                <a:gd name="connsiteY7" fmla="*/ 666486 h 1720814"/>
                <a:gd name="connsiteX8" fmla="*/ 121711 w 1570410"/>
                <a:gd name="connsiteY8" fmla="*/ 605224 h 1720814"/>
                <a:gd name="connsiteX9" fmla="*/ 166 w 1570410"/>
                <a:gd name="connsiteY9" fmla="*/ 0 h 1720814"/>
                <a:gd name="connsiteX10" fmla="*/ 173745 w 1570410"/>
                <a:gd name="connsiteY10" fmla="*/ 202260 h 1720814"/>
                <a:gd name="connsiteX11" fmla="*/ 431137 w 1570410"/>
                <a:gd name="connsiteY11" fmla="*/ 88331 h 1720814"/>
                <a:gd name="connsiteX12" fmla="*/ 735834 w 1570410"/>
                <a:gd name="connsiteY12" fmla="*/ 107004 h 1720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570410" h="1720814">
                  <a:moveTo>
                    <a:pt x="1570410" y="547855"/>
                  </a:moveTo>
                  <a:lnTo>
                    <a:pt x="1397751" y="1123762"/>
                  </a:lnTo>
                  <a:lnTo>
                    <a:pt x="1349984" y="1628729"/>
                  </a:lnTo>
                  <a:lnTo>
                    <a:pt x="688169" y="1720814"/>
                  </a:lnTo>
                  <a:lnTo>
                    <a:pt x="473128" y="1379746"/>
                  </a:lnTo>
                  <a:lnTo>
                    <a:pt x="108037" y="1335302"/>
                  </a:lnTo>
                  <a:lnTo>
                    <a:pt x="271887" y="864454"/>
                  </a:lnTo>
                  <a:lnTo>
                    <a:pt x="462905" y="666486"/>
                  </a:lnTo>
                  <a:lnTo>
                    <a:pt x="121711" y="605224"/>
                  </a:lnTo>
                  <a:lnTo>
                    <a:pt x="166" y="0"/>
                  </a:lnTo>
                  <a:cubicBezTo>
                    <a:pt x="-6088" y="7330"/>
                    <a:pt x="165479" y="187589"/>
                    <a:pt x="173745" y="202260"/>
                  </a:cubicBezTo>
                  <a:cubicBezTo>
                    <a:pt x="249048" y="175779"/>
                    <a:pt x="349370" y="125056"/>
                    <a:pt x="431137" y="88331"/>
                  </a:cubicBezTo>
                  <a:cubicBezTo>
                    <a:pt x="521840" y="84369"/>
                    <a:pt x="685548" y="113324"/>
                    <a:pt x="735834" y="107004"/>
                  </a:cubicBez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3" name="Freeform 132"/>
            <p:cNvSpPr/>
            <p:nvPr/>
          </p:nvSpPr>
          <p:spPr bwMode="auto">
            <a:xfrm>
              <a:off x="4853675" y="3600368"/>
              <a:ext cx="1082935" cy="2455958"/>
            </a:xfrm>
            <a:custGeom>
              <a:avLst/>
              <a:gdLst>
                <a:gd name="connsiteX0" fmla="*/ 143301 w 1078173"/>
                <a:gd name="connsiteY0" fmla="*/ 2470245 h 2470245"/>
                <a:gd name="connsiteX1" fmla="*/ 95534 w 1078173"/>
                <a:gd name="connsiteY1" fmla="*/ 1910687 h 2470245"/>
                <a:gd name="connsiteX2" fmla="*/ 0 w 1078173"/>
                <a:gd name="connsiteY2" fmla="*/ 1282890 h 2470245"/>
                <a:gd name="connsiteX3" fmla="*/ 191068 w 1078173"/>
                <a:gd name="connsiteY3" fmla="*/ 689212 h 2470245"/>
                <a:gd name="connsiteX4" fmla="*/ 798394 w 1078173"/>
                <a:gd name="connsiteY4" fmla="*/ 743803 h 2470245"/>
                <a:gd name="connsiteX5" fmla="*/ 1078173 w 1078173"/>
                <a:gd name="connsiteY5" fmla="*/ 0 h 2470245"/>
                <a:gd name="connsiteX0" fmla="*/ 143301 w 1082935"/>
                <a:gd name="connsiteY0" fmla="*/ 2455958 h 2455958"/>
                <a:gd name="connsiteX1" fmla="*/ 95534 w 1082935"/>
                <a:gd name="connsiteY1" fmla="*/ 1896400 h 2455958"/>
                <a:gd name="connsiteX2" fmla="*/ 0 w 1082935"/>
                <a:gd name="connsiteY2" fmla="*/ 1268603 h 2455958"/>
                <a:gd name="connsiteX3" fmla="*/ 191068 w 1082935"/>
                <a:gd name="connsiteY3" fmla="*/ 674925 h 2455958"/>
                <a:gd name="connsiteX4" fmla="*/ 798394 w 1082935"/>
                <a:gd name="connsiteY4" fmla="*/ 729516 h 2455958"/>
                <a:gd name="connsiteX5" fmla="*/ 1082935 w 1082935"/>
                <a:gd name="connsiteY5" fmla="*/ 0 h 2455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82935" h="2455958">
                  <a:moveTo>
                    <a:pt x="143301" y="2455958"/>
                  </a:moveTo>
                  <a:lnTo>
                    <a:pt x="95534" y="1896400"/>
                  </a:lnTo>
                  <a:lnTo>
                    <a:pt x="0" y="1268603"/>
                  </a:lnTo>
                  <a:lnTo>
                    <a:pt x="191068" y="674925"/>
                  </a:lnTo>
                  <a:lnTo>
                    <a:pt x="798394" y="729516"/>
                  </a:lnTo>
                  <a:cubicBezTo>
                    <a:pt x="891654" y="481582"/>
                    <a:pt x="989675" y="247934"/>
                    <a:pt x="1082935" y="0"/>
                  </a:cubicBez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4" name="Freeform 133"/>
            <p:cNvSpPr/>
            <p:nvPr/>
          </p:nvSpPr>
          <p:spPr bwMode="auto">
            <a:xfrm>
              <a:off x="3174950" y="4179758"/>
              <a:ext cx="1869793" cy="1886765"/>
            </a:xfrm>
            <a:custGeom>
              <a:avLst/>
              <a:gdLst>
                <a:gd name="connsiteX0" fmla="*/ 1835624 w 1883391"/>
                <a:gd name="connsiteY0" fmla="*/ 1876567 h 1883391"/>
                <a:gd name="connsiteX1" fmla="*/ 1364776 w 1883391"/>
                <a:gd name="connsiteY1" fmla="*/ 1883391 h 1883391"/>
                <a:gd name="connsiteX2" fmla="*/ 771099 w 1883391"/>
                <a:gd name="connsiteY2" fmla="*/ 1658203 h 1883391"/>
                <a:gd name="connsiteX3" fmla="*/ 0 w 1883391"/>
                <a:gd name="connsiteY3" fmla="*/ 1398895 h 1883391"/>
                <a:gd name="connsiteX4" fmla="*/ 27296 w 1883391"/>
                <a:gd name="connsiteY4" fmla="*/ 859809 h 1883391"/>
                <a:gd name="connsiteX5" fmla="*/ 293427 w 1883391"/>
                <a:gd name="connsiteY5" fmla="*/ 0 h 1883391"/>
                <a:gd name="connsiteX6" fmla="*/ 1201003 w 1883391"/>
                <a:gd name="connsiteY6" fmla="*/ 75063 h 1883391"/>
                <a:gd name="connsiteX7" fmla="*/ 1883391 w 1883391"/>
                <a:gd name="connsiteY7" fmla="*/ 95534 h 1883391"/>
                <a:gd name="connsiteX0" fmla="*/ 1849221 w 1883391"/>
                <a:gd name="connsiteY0" fmla="*/ 1886765 h 1886765"/>
                <a:gd name="connsiteX1" fmla="*/ 1364776 w 1883391"/>
                <a:gd name="connsiteY1" fmla="*/ 1883391 h 1886765"/>
                <a:gd name="connsiteX2" fmla="*/ 771099 w 1883391"/>
                <a:gd name="connsiteY2" fmla="*/ 1658203 h 1886765"/>
                <a:gd name="connsiteX3" fmla="*/ 0 w 1883391"/>
                <a:gd name="connsiteY3" fmla="*/ 1398895 h 1886765"/>
                <a:gd name="connsiteX4" fmla="*/ 27296 w 1883391"/>
                <a:gd name="connsiteY4" fmla="*/ 859809 h 1886765"/>
                <a:gd name="connsiteX5" fmla="*/ 293427 w 1883391"/>
                <a:gd name="connsiteY5" fmla="*/ 0 h 1886765"/>
                <a:gd name="connsiteX6" fmla="*/ 1201003 w 1883391"/>
                <a:gd name="connsiteY6" fmla="*/ 75063 h 1886765"/>
                <a:gd name="connsiteX7" fmla="*/ 1883391 w 1883391"/>
                <a:gd name="connsiteY7" fmla="*/ 95534 h 1886765"/>
                <a:gd name="connsiteX0" fmla="*/ 1835623 w 1869793"/>
                <a:gd name="connsiteY0" fmla="*/ 1886765 h 1886765"/>
                <a:gd name="connsiteX1" fmla="*/ 1351178 w 1869793"/>
                <a:gd name="connsiteY1" fmla="*/ 1883391 h 1886765"/>
                <a:gd name="connsiteX2" fmla="*/ 757501 w 1869793"/>
                <a:gd name="connsiteY2" fmla="*/ 1658203 h 1886765"/>
                <a:gd name="connsiteX3" fmla="*/ 0 w 1869793"/>
                <a:gd name="connsiteY3" fmla="*/ 1398895 h 1886765"/>
                <a:gd name="connsiteX4" fmla="*/ 13698 w 1869793"/>
                <a:gd name="connsiteY4" fmla="*/ 859809 h 1886765"/>
                <a:gd name="connsiteX5" fmla="*/ 279829 w 1869793"/>
                <a:gd name="connsiteY5" fmla="*/ 0 h 1886765"/>
                <a:gd name="connsiteX6" fmla="*/ 1187405 w 1869793"/>
                <a:gd name="connsiteY6" fmla="*/ 75063 h 1886765"/>
                <a:gd name="connsiteX7" fmla="*/ 1869793 w 1869793"/>
                <a:gd name="connsiteY7" fmla="*/ 95534 h 1886765"/>
                <a:gd name="connsiteX0" fmla="*/ 1835623 w 1869793"/>
                <a:gd name="connsiteY0" fmla="*/ 1886765 h 1886765"/>
                <a:gd name="connsiteX1" fmla="*/ 1351178 w 1869793"/>
                <a:gd name="connsiteY1" fmla="*/ 1883391 h 1886765"/>
                <a:gd name="connsiteX2" fmla="*/ 757501 w 1869793"/>
                <a:gd name="connsiteY2" fmla="*/ 1658203 h 1886765"/>
                <a:gd name="connsiteX3" fmla="*/ 0 w 1869793"/>
                <a:gd name="connsiteY3" fmla="*/ 1398895 h 1886765"/>
                <a:gd name="connsiteX4" fmla="*/ 3500 w 1869793"/>
                <a:gd name="connsiteY4" fmla="*/ 849611 h 1886765"/>
                <a:gd name="connsiteX5" fmla="*/ 279829 w 1869793"/>
                <a:gd name="connsiteY5" fmla="*/ 0 h 1886765"/>
                <a:gd name="connsiteX6" fmla="*/ 1187405 w 1869793"/>
                <a:gd name="connsiteY6" fmla="*/ 75063 h 1886765"/>
                <a:gd name="connsiteX7" fmla="*/ 1869793 w 1869793"/>
                <a:gd name="connsiteY7" fmla="*/ 95534 h 1886765"/>
                <a:gd name="connsiteX0" fmla="*/ 1835623 w 1869793"/>
                <a:gd name="connsiteY0" fmla="*/ 1886765 h 1886765"/>
                <a:gd name="connsiteX1" fmla="*/ 1351178 w 1869793"/>
                <a:gd name="connsiteY1" fmla="*/ 1883391 h 1886765"/>
                <a:gd name="connsiteX2" fmla="*/ 757501 w 1869793"/>
                <a:gd name="connsiteY2" fmla="*/ 1658203 h 1886765"/>
                <a:gd name="connsiteX3" fmla="*/ 0 w 1869793"/>
                <a:gd name="connsiteY3" fmla="*/ 1398895 h 1886765"/>
                <a:gd name="connsiteX4" fmla="*/ 3500 w 1869793"/>
                <a:gd name="connsiteY4" fmla="*/ 849611 h 1886765"/>
                <a:gd name="connsiteX5" fmla="*/ 279829 w 1869793"/>
                <a:gd name="connsiteY5" fmla="*/ 0 h 1886765"/>
                <a:gd name="connsiteX6" fmla="*/ 1173808 w 1869793"/>
                <a:gd name="connsiteY6" fmla="*/ 75063 h 1886765"/>
                <a:gd name="connsiteX7" fmla="*/ 1869793 w 1869793"/>
                <a:gd name="connsiteY7" fmla="*/ 95534 h 1886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793" h="1886765">
                  <a:moveTo>
                    <a:pt x="1835623" y="1886765"/>
                  </a:moveTo>
                  <a:lnTo>
                    <a:pt x="1351178" y="1883391"/>
                  </a:lnTo>
                  <a:lnTo>
                    <a:pt x="757501" y="1658203"/>
                  </a:lnTo>
                  <a:lnTo>
                    <a:pt x="0" y="1398895"/>
                  </a:lnTo>
                  <a:cubicBezTo>
                    <a:pt x="1167" y="1215800"/>
                    <a:pt x="2333" y="1032706"/>
                    <a:pt x="3500" y="849611"/>
                  </a:cubicBezTo>
                  <a:lnTo>
                    <a:pt x="279829" y="0"/>
                  </a:lnTo>
                  <a:lnTo>
                    <a:pt x="1173808" y="75063"/>
                  </a:lnTo>
                  <a:lnTo>
                    <a:pt x="1869793" y="95534"/>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5" name="Freeform 134"/>
            <p:cNvSpPr/>
            <p:nvPr/>
          </p:nvSpPr>
          <p:spPr bwMode="auto">
            <a:xfrm>
              <a:off x="1332552" y="3889831"/>
              <a:ext cx="2132391" cy="1681358"/>
            </a:xfrm>
            <a:custGeom>
              <a:avLst/>
              <a:gdLst>
                <a:gd name="connsiteX0" fmla="*/ 2108579 w 2108579"/>
                <a:gd name="connsiteY0" fmla="*/ 252484 h 1671851"/>
                <a:gd name="connsiteX1" fmla="*/ 1965278 w 2108579"/>
                <a:gd name="connsiteY1" fmla="*/ 95535 h 1671851"/>
                <a:gd name="connsiteX2" fmla="*/ 1201003 w 2108579"/>
                <a:gd name="connsiteY2" fmla="*/ 0 h 1671851"/>
                <a:gd name="connsiteX3" fmla="*/ 627797 w 2108579"/>
                <a:gd name="connsiteY3" fmla="*/ 818866 h 1671851"/>
                <a:gd name="connsiteX4" fmla="*/ 0 w 2108579"/>
                <a:gd name="connsiteY4" fmla="*/ 1050878 h 1671851"/>
                <a:gd name="connsiteX5" fmla="*/ 777923 w 2108579"/>
                <a:gd name="connsiteY5" fmla="*/ 1269242 h 1671851"/>
                <a:gd name="connsiteX6" fmla="*/ 1009935 w 2108579"/>
                <a:gd name="connsiteY6" fmla="*/ 1303362 h 1671851"/>
                <a:gd name="connsiteX7" fmla="*/ 1828800 w 2108579"/>
                <a:gd name="connsiteY7" fmla="*/ 1671851 h 1671851"/>
                <a:gd name="connsiteX0" fmla="*/ 2132391 w 2132391"/>
                <a:gd name="connsiteY0" fmla="*/ 266771 h 1671851"/>
                <a:gd name="connsiteX1" fmla="*/ 1965278 w 2132391"/>
                <a:gd name="connsiteY1" fmla="*/ 95535 h 1671851"/>
                <a:gd name="connsiteX2" fmla="*/ 1201003 w 2132391"/>
                <a:gd name="connsiteY2" fmla="*/ 0 h 1671851"/>
                <a:gd name="connsiteX3" fmla="*/ 627797 w 2132391"/>
                <a:gd name="connsiteY3" fmla="*/ 818866 h 1671851"/>
                <a:gd name="connsiteX4" fmla="*/ 0 w 2132391"/>
                <a:gd name="connsiteY4" fmla="*/ 1050878 h 1671851"/>
                <a:gd name="connsiteX5" fmla="*/ 777923 w 2132391"/>
                <a:gd name="connsiteY5" fmla="*/ 1269242 h 1671851"/>
                <a:gd name="connsiteX6" fmla="*/ 1009935 w 2132391"/>
                <a:gd name="connsiteY6" fmla="*/ 1303362 h 1671851"/>
                <a:gd name="connsiteX7" fmla="*/ 1828800 w 2132391"/>
                <a:gd name="connsiteY7" fmla="*/ 1671851 h 1671851"/>
                <a:gd name="connsiteX0" fmla="*/ 2132391 w 2132391"/>
                <a:gd name="connsiteY0" fmla="*/ 266771 h 1657563"/>
                <a:gd name="connsiteX1" fmla="*/ 1965278 w 2132391"/>
                <a:gd name="connsiteY1" fmla="*/ 95535 h 1657563"/>
                <a:gd name="connsiteX2" fmla="*/ 1201003 w 2132391"/>
                <a:gd name="connsiteY2" fmla="*/ 0 h 1657563"/>
                <a:gd name="connsiteX3" fmla="*/ 627797 w 2132391"/>
                <a:gd name="connsiteY3" fmla="*/ 818866 h 1657563"/>
                <a:gd name="connsiteX4" fmla="*/ 0 w 2132391"/>
                <a:gd name="connsiteY4" fmla="*/ 1050878 h 1657563"/>
                <a:gd name="connsiteX5" fmla="*/ 777923 w 2132391"/>
                <a:gd name="connsiteY5" fmla="*/ 1269242 h 1657563"/>
                <a:gd name="connsiteX6" fmla="*/ 1009935 w 2132391"/>
                <a:gd name="connsiteY6" fmla="*/ 1303362 h 1657563"/>
                <a:gd name="connsiteX7" fmla="*/ 1838325 w 2132391"/>
                <a:gd name="connsiteY7" fmla="*/ 1657563 h 1657563"/>
                <a:gd name="connsiteX0" fmla="*/ 2132391 w 2132391"/>
                <a:gd name="connsiteY0" fmla="*/ 266771 h 1657563"/>
                <a:gd name="connsiteX1" fmla="*/ 1982275 w 2132391"/>
                <a:gd name="connsiteY1" fmla="*/ 105733 h 1657563"/>
                <a:gd name="connsiteX2" fmla="*/ 1201003 w 2132391"/>
                <a:gd name="connsiteY2" fmla="*/ 0 h 1657563"/>
                <a:gd name="connsiteX3" fmla="*/ 627797 w 2132391"/>
                <a:gd name="connsiteY3" fmla="*/ 818866 h 1657563"/>
                <a:gd name="connsiteX4" fmla="*/ 0 w 2132391"/>
                <a:gd name="connsiteY4" fmla="*/ 1050878 h 1657563"/>
                <a:gd name="connsiteX5" fmla="*/ 777923 w 2132391"/>
                <a:gd name="connsiteY5" fmla="*/ 1269242 h 1657563"/>
                <a:gd name="connsiteX6" fmla="*/ 1009935 w 2132391"/>
                <a:gd name="connsiteY6" fmla="*/ 1303362 h 1657563"/>
                <a:gd name="connsiteX7" fmla="*/ 1838325 w 2132391"/>
                <a:gd name="connsiteY7" fmla="*/ 1657563 h 1657563"/>
                <a:gd name="connsiteX0" fmla="*/ 2132391 w 2132391"/>
                <a:gd name="connsiteY0" fmla="*/ 290566 h 1681358"/>
                <a:gd name="connsiteX1" fmla="*/ 1982275 w 2132391"/>
                <a:gd name="connsiteY1" fmla="*/ 129528 h 1681358"/>
                <a:gd name="connsiteX2" fmla="*/ 1187406 w 2132391"/>
                <a:gd name="connsiteY2" fmla="*/ 0 h 1681358"/>
                <a:gd name="connsiteX3" fmla="*/ 627797 w 2132391"/>
                <a:gd name="connsiteY3" fmla="*/ 842661 h 1681358"/>
                <a:gd name="connsiteX4" fmla="*/ 0 w 2132391"/>
                <a:gd name="connsiteY4" fmla="*/ 1074673 h 1681358"/>
                <a:gd name="connsiteX5" fmla="*/ 777923 w 2132391"/>
                <a:gd name="connsiteY5" fmla="*/ 1293037 h 1681358"/>
                <a:gd name="connsiteX6" fmla="*/ 1009935 w 2132391"/>
                <a:gd name="connsiteY6" fmla="*/ 1327157 h 1681358"/>
                <a:gd name="connsiteX7" fmla="*/ 1838325 w 2132391"/>
                <a:gd name="connsiteY7" fmla="*/ 1681358 h 1681358"/>
                <a:gd name="connsiteX0" fmla="*/ 2132391 w 2132391"/>
                <a:gd name="connsiteY0" fmla="*/ 290566 h 1681358"/>
                <a:gd name="connsiteX1" fmla="*/ 1982275 w 2132391"/>
                <a:gd name="connsiteY1" fmla="*/ 129528 h 1681358"/>
                <a:gd name="connsiteX2" fmla="*/ 1187406 w 2132391"/>
                <a:gd name="connsiteY2" fmla="*/ 0 h 1681358"/>
                <a:gd name="connsiteX3" fmla="*/ 627797 w 2132391"/>
                <a:gd name="connsiteY3" fmla="*/ 842661 h 1681358"/>
                <a:gd name="connsiteX4" fmla="*/ 0 w 2132391"/>
                <a:gd name="connsiteY4" fmla="*/ 1074673 h 1681358"/>
                <a:gd name="connsiteX5" fmla="*/ 750729 w 2132391"/>
                <a:gd name="connsiteY5" fmla="*/ 1279440 h 1681358"/>
                <a:gd name="connsiteX6" fmla="*/ 1009935 w 2132391"/>
                <a:gd name="connsiteY6" fmla="*/ 1327157 h 1681358"/>
                <a:gd name="connsiteX7" fmla="*/ 1838325 w 2132391"/>
                <a:gd name="connsiteY7" fmla="*/ 1681358 h 1681358"/>
                <a:gd name="connsiteX0" fmla="*/ 2132391 w 2132391"/>
                <a:gd name="connsiteY0" fmla="*/ 290566 h 1681358"/>
                <a:gd name="connsiteX1" fmla="*/ 1982275 w 2132391"/>
                <a:gd name="connsiteY1" fmla="*/ 129528 h 1681358"/>
                <a:gd name="connsiteX2" fmla="*/ 1187406 w 2132391"/>
                <a:gd name="connsiteY2" fmla="*/ 0 h 1681358"/>
                <a:gd name="connsiteX3" fmla="*/ 627797 w 2132391"/>
                <a:gd name="connsiteY3" fmla="*/ 842661 h 1681358"/>
                <a:gd name="connsiteX4" fmla="*/ 0 w 2132391"/>
                <a:gd name="connsiteY4" fmla="*/ 1074673 h 1681358"/>
                <a:gd name="connsiteX5" fmla="*/ 771124 w 2132391"/>
                <a:gd name="connsiteY5" fmla="*/ 1286238 h 1681358"/>
                <a:gd name="connsiteX6" fmla="*/ 1009935 w 2132391"/>
                <a:gd name="connsiteY6" fmla="*/ 1327157 h 1681358"/>
                <a:gd name="connsiteX7" fmla="*/ 1838325 w 2132391"/>
                <a:gd name="connsiteY7" fmla="*/ 1681358 h 1681358"/>
                <a:gd name="connsiteX0" fmla="*/ 2132391 w 2132391"/>
                <a:gd name="connsiteY0" fmla="*/ 290566 h 1681358"/>
                <a:gd name="connsiteX1" fmla="*/ 1982275 w 2132391"/>
                <a:gd name="connsiteY1" fmla="*/ 129528 h 1681358"/>
                <a:gd name="connsiteX2" fmla="*/ 1187406 w 2132391"/>
                <a:gd name="connsiteY2" fmla="*/ 0 h 1681358"/>
                <a:gd name="connsiteX3" fmla="*/ 627797 w 2132391"/>
                <a:gd name="connsiteY3" fmla="*/ 842661 h 1681358"/>
                <a:gd name="connsiteX4" fmla="*/ 0 w 2132391"/>
                <a:gd name="connsiteY4" fmla="*/ 1074673 h 1681358"/>
                <a:gd name="connsiteX5" fmla="*/ 771124 w 2132391"/>
                <a:gd name="connsiteY5" fmla="*/ 1286238 h 1681358"/>
                <a:gd name="connsiteX6" fmla="*/ 992939 w 2132391"/>
                <a:gd name="connsiteY6" fmla="*/ 1330557 h 1681358"/>
                <a:gd name="connsiteX7" fmla="*/ 1838325 w 2132391"/>
                <a:gd name="connsiteY7" fmla="*/ 1681358 h 1681358"/>
                <a:gd name="connsiteX0" fmla="*/ 2132391 w 2132391"/>
                <a:gd name="connsiteY0" fmla="*/ 290566 h 1681358"/>
                <a:gd name="connsiteX1" fmla="*/ 1982275 w 2132391"/>
                <a:gd name="connsiteY1" fmla="*/ 129528 h 1681358"/>
                <a:gd name="connsiteX2" fmla="*/ 1187406 w 2132391"/>
                <a:gd name="connsiteY2" fmla="*/ 0 h 1681358"/>
                <a:gd name="connsiteX3" fmla="*/ 617599 w 2132391"/>
                <a:gd name="connsiteY3" fmla="*/ 835862 h 1681358"/>
                <a:gd name="connsiteX4" fmla="*/ 0 w 2132391"/>
                <a:gd name="connsiteY4" fmla="*/ 1074673 h 1681358"/>
                <a:gd name="connsiteX5" fmla="*/ 771124 w 2132391"/>
                <a:gd name="connsiteY5" fmla="*/ 1286238 h 1681358"/>
                <a:gd name="connsiteX6" fmla="*/ 992939 w 2132391"/>
                <a:gd name="connsiteY6" fmla="*/ 1330557 h 1681358"/>
                <a:gd name="connsiteX7" fmla="*/ 1838325 w 2132391"/>
                <a:gd name="connsiteY7" fmla="*/ 1681358 h 1681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32391" h="1681358">
                  <a:moveTo>
                    <a:pt x="2132391" y="290566"/>
                  </a:moveTo>
                  <a:lnTo>
                    <a:pt x="1982275" y="129528"/>
                  </a:lnTo>
                  <a:lnTo>
                    <a:pt x="1187406" y="0"/>
                  </a:lnTo>
                  <a:lnTo>
                    <a:pt x="617599" y="835862"/>
                  </a:lnTo>
                  <a:lnTo>
                    <a:pt x="0" y="1074673"/>
                  </a:lnTo>
                  <a:lnTo>
                    <a:pt x="771124" y="1286238"/>
                  </a:lnTo>
                  <a:lnTo>
                    <a:pt x="992939" y="1330557"/>
                  </a:lnTo>
                  <a:lnTo>
                    <a:pt x="1838325" y="1681358"/>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6" name="Freeform 586"/>
            <p:cNvSpPr>
              <a:spLocks/>
            </p:cNvSpPr>
            <p:nvPr/>
          </p:nvSpPr>
          <p:spPr bwMode="auto">
            <a:xfrm>
              <a:off x="939338" y="372730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37" name="Freeform 136"/>
            <p:cNvSpPr/>
            <p:nvPr/>
          </p:nvSpPr>
          <p:spPr bwMode="auto">
            <a:xfrm>
              <a:off x="906121" y="2262247"/>
              <a:ext cx="1617261" cy="2709081"/>
            </a:xfrm>
            <a:custGeom>
              <a:avLst/>
              <a:gdLst>
                <a:gd name="connsiteX0" fmla="*/ 1617260 w 1617260"/>
                <a:gd name="connsiteY0" fmla="*/ 1665027 h 2709081"/>
                <a:gd name="connsiteX1" fmla="*/ 1139588 w 1617260"/>
                <a:gd name="connsiteY1" fmla="*/ 934872 h 2709081"/>
                <a:gd name="connsiteX2" fmla="*/ 791571 w 1617260"/>
                <a:gd name="connsiteY2" fmla="*/ 525439 h 2709081"/>
                <a:gd name="connsiteX3" fmla="*/ 470848 w 1617260"/>
                <a:gd name="connsiteY3" fmla="*/ 0 h 2709081"/>
                <a:gd name="connsiteX4" fmla="*/ 368490 w 1617260"/>
                <a:gd name="connsiteY4" fmla="*/ 395785 h 2709081"/>
                <a:gd name="connsiteX5" fmla="*/ 259308 w 1617260"/>
                <a:gd name="connsiteY5" fmla="*/ 702860 h 2709081"/>
                <a:gd name="connsiteX6" fmla="*/ 68239 w 1617260"/>
                <a:gd name="connsiteY6" fmla="*/ 1514902 h 2709081"/>
                <a:gd name="connsiteX7" fmla="*/ 75063 w 1617260"/>
                <a:gd name="connsiteY7" fmla="*/ 1774209 h 2709081"/>
                <a:gd name="connsiteX8" fmla="*/ 0 w 1617260"/>
                <a:gd name="connsiteY8" fmla="*/ 1951630 h 2709081"/>
                <a:gd name="connsiteX9" fmla="*/ 409433 w 1617260"/>
                <a:gd name="connsiteY9" fmla="*/ 2709081 h 2709081"/>
                <a:gd name="connsiteX0" fmla="*/ 1600264 w 1600264"/>
                <a:gd name="connsiteY0" fmla="*/ 1627635 h 2709081"/>
                <a:gd name="connsiteX1" fmla="*/ 1139588 w 1600264"/>
                <a:gd name="connsiteY1" fmla="*/ 934872 h 2709081"/>
                <a:gd name="connsiteX2" fmla="*/ 791571 w 1600264"/>
                <a:gd name="connsiteY2" fmla="*/ 525439 h 2709081"/>
                <a:gd name="connsiteX3" fmla="*/ 470848 w 1600264"/>
                <a:gd name="connsiteY3" fmla="*/ 0 h 2709081"/>
                <a:gd name="connsiteX4" fmla="*/ 368490 w 1600264"/>
                <a:gd name="connsiteY4" fmla="*/ 395785 h 2709081"/>
                <a:gd name="connsiteX5" fmla="*/ 259308 w 1600264"/>
                <a:gd name="connsiteY5" fmla="*/ 702860 h 2709081"/>
                <a:gd name="connsiteX6" fmla="*/ 68239 w 1600264"/>
                <a:gd name="connsiteY6" fmla="*/ 1514902 h 2709081"/>
                <a:gd name="connsiteX7" fmla="*/ 75063 w 1600264"/>
                <a:gd name="connsiteY7" fmla="*/ 1774209 h 2709081"/>
                <a:gd name="connsiteX8" fmla="*/ 0 w 1600264"/>
                <a:gd name="connsiteY8" fmla="*/ 1951630 h 2709081"/>
                <a:gd name="connsiteX9" fmla="*/ 409433 w 1600264"/>
                <a:gd name="connsiteY9" fmla="*/ 2709081 h 2709081"/>
                <a:gd name="connsiteX0" fmla="*/ 1600264 w 1600264"/>
                <a:gd name="connsiteY0" fmla="*/ 1627635 h 2709081"/>
                <a:gd name="connsiteX1" fmla="*/ 1139588 w 1600264"/>
                <a:gd name="connsiteY1" fmla="*/ 934872 h 2709081"/>
                <a:gd name="connsiteX2" fmla="*/ 801769 w 1600264"/>
                <a:gd name="connsiteY2" fmla="*/ 542436 h 2709081"/>
                <a:gd name="connsiteX3" fmla="*/ 470848 w 1600264"/>
                <a:gd name="connsiteY3" fmla="*/ 0 h 2709081"/>
                <a:gd name="connsiteX4" fmla="*/ 368490 w 1600264"/>
                <a:gd name="connsiteY4" fmla="*/ 395785 h 2709081"/>
                <a:gd name="connsiteX5" fmla="*/ 259308 w 1600264"/>
                <a:gd name="connsiteY5" fmla="*/ 702860 h 2709081"/>
                <a:gd name="connsiteX6" fmla="*/ 68239 w 1600264"/>
                <a:gd name="connsiteY6" fmla="*/ 1514902 h 2709081"/>
                <a:gd name="connsiteX7" fmla="*/ 75063 w 1600264"/>
                <a:gd name="connsiteY7" fmla="*/ 1774209 h 2709081"/>
                <a:gd name="connsiteX8" fmla="*/ 0 w 1600264"/>
                <a:gd name="connsiteY8" fmla="*/ 1951630 h 2709081"/>
                <a:gd name="connsiteX9" fmla="*/ 409433 w 1600264"/>
                <a:gd name="connsiteY9" fmla="*/ 2709081 h 2709081"/>
                <a:gd name="connsiteX0" fmla="*/ 1600264 w 1600264"/>
                <a:gd name="connsiteY0" fmla="*/ 1627635 h 2709081"/>
                <a:gd name="connsiteX1" fmla="*/ 1139588 w 1600264"/>
                <a:gd name="connsiteY1" fmla="*/ 934872 h 2709081"/>
                <a:gd name="connsiteX2" fmla="*/ 801769 w 1600264"/>
                <a:gd name="connsiteY2" fmla="*/ 542436 h 2709081"/>
                <a:gd name="connsiteX3" fmla="*/ 470848 w 1600264"/>
                <a:gd name="connsiteY3" fmla="*/ 0 h 2709081"/>
                <a:gd name="connsiteX4" fmla="*/ 365091 w 1600264"/>
                <a:gd name="connsiteY4" fmla="*/ 385587 h 2709081"/>
                <a:gd name="connsiteX5" fmla="*/ 259308 w 1600264"/>
                <a:gd name="connsiteY5" fmla="*/ 702860 h 2709081"/>
                <a:gd name="connsiteX6" fmla="*/ 68239 w 1600264"/>
                <a:gd name="connsiteY6" fmla="*/ 1514902 h 2709081"/>
                <a:gd name="connsiteX7" fmla="*/ 75063 w 1600264"/>
                <a:gd name="connsiteY7" fmla="*/ 1774209 h 2709081"/>
                <a:gd name="connsiteX8" fmla="*/ 0 w 1600264"/>
                <a:gd name="connsiteY8" fmla="*/ 1951630 h 2709081"/>
                <a:gd name="connsiteX9" fmla="*/ 409433 w 1600264"/>
                <a:gd name="connsiteY9" fmla="*/ 2709081 h 2709081"/>
                <a:gd name="connsiteX0" fmla="*/ 1600264 w 1600264"/>
                <a:gd name="connsiteY0" fmla="*/ 1627635 h 2709081"/>
                <a:gd name="connsiteX1" fmla="*/ 1139588 w 1600264"/>
                <a:gd name="connsiteY1" fmla="*/ 934872 h 2709081"/>
                <a:gd name="connsiteX2" fmla="*/ 801769 w 1600264"/>
                <a:gd name="connsiteY2" fmla="*/ 542436 h 2709081"/>
                <a:gd name="connsiteX3" fmla="*/ 470848 w 1600264"/>
                <a:gd name="connsiteY3" fmla="*/ 0 h 2709081"/>
                <a:gd name="connsiteX4" fmla="*/ 365091 w 1600264"/>
                <a:gd name="connsiteY4" fmla="*/ 385587 h 2709081"/>
                <a:gd name="connsiteX5" fmla="*/ 255909 w 1600264"/>
                <a:gd name="connsiteY5" fmla="*/ 685864 h 2709081"/>
                <a:gd name="connsiteX6" fmla="*/ 68239 w 1600264"/>
                <a:gd name="connsiteY6" fmla="*/ 1514902 h 2709081"/>
                <a:gd name="connsiteX7" fmla="*/ 75063 w 1600264"/>
                <a:gd name="connsiteY7" fmla="*/ 1774209 h 2709081"/>
                <a:gd name="connsiteX8" fmla="*/ 0 w 1600264"/>
                <a:gd name="connsiteY8" fmla="*/ 1951630 h 2709081"/>
                <a:gd name="connsiteX9" fmla="*/ 409433 w 1600264"/>
                <a:gd name="connsiteY9" fmla="*/ 2709081 h 2709081"/>
                <a:gd name="connsiteX0" fmla="*/ 1600264 w 1600264"/>
                <a:gd name="connsiteY0" fmla="*/ 1627635 h 2709081"/>
                <a:gd name="connsiteX1" fmla="*/ 1139588 w 1600264"/>
                <a:gd name="connsiteY1" fmla="*/ 934872 h 2709081"/>
                <a:gd name="connsiteX2" fmla="*/ 801769 w 1600264"/>
                <a:gd name="connsiteY2" fmla="*/ 542436 h 2709081"/>
                <a:gd name="connsiteX3" fmla="*/ 470848 w 1600264"/>
                <a:gd name="connsiteY3" fmla="*/ 0 h 2709081"/>
                <a:gd name="connsiteX4" fmla="*/ 365091 w 1600264"/>
                <a:gd name="connsiteY4" fmla="*/ 385587 h 2709081"/>
                <a:gd name="connsiteX5" fmla="*/ 255909 w 1600264"/>
                <a:gd name="connsiteY5" fmla="*/ 685864 h 2709081"/>
                <a:gd name="connsiteX6" fmla="*/ 68239 w 1600264"/>
                <a:gd name="connsiteY6" fmla="*/ 1514902 h 2709081"/>
                <a:gd name="connsiteX7" fmla="*/ 88660 w 1600264"/>
                <a:gd name="connsiteY7" fmla="*/ 1770810 h 2709081"/>
                <a:gd name="connsiteX8" fmla="*/ 0 w 1600264"/>
                <a:gd name="connsiteY8" fmla="*/ 1951630 h 2709081"/>
                <a:gd name="connsiteX9" fmla="*/ 409433 w 1600264"/>
                <a:gd name="connsiteY9" fmla="*/ 2709081 h 2709081"/>
                <a:gd name="connsiteX0" fmla="*/ 1617261 w 1617261"/>
                <a:gd name="connsiteY0" fmla="*/ 1627635 h 2709081"/>
                <a:gd name="connsiteX1" fmla="*/ 1156585 w 1617261"/>
                <a:gd name="connsiteY1" fmla="*/ 934872 h 2709081"/>
                <a:gd name="connsiteX2" fmla="*/ 818766 w 1617261"/>
                <a:gd name="connsiteY2" fmla="*/ 542436 h 2709081"/>
                <a:gd name="connsiteX3" fmla="*/ 487845 w 1617261"/>
                <a:gd name="connsiteY3" fmla="*/ 0 h 2709081"/>
                <a:gd name="connsiteX4" fmla="*/ 382088 w 1617261"/>
                <a:gd name="connsiteY4" fmla="*/ 385587 h 2709081"/>
                <a:gd name="connsiteX5" fmla="*/ 272906 w 1617261"/>
                <a:gd name="connsiteY5" fmla="*/ 685864 h 2709081"/>
                <a:gd name="connsiteX6" fmla="*/ 85236 w 1617261"/>
                <a:gd name="connsiteY6" fmla="*/ 1514902 h 2709081"/>
                <a:gd name="connsiteX7" fmla="*/ 105657 w 1617261"/>
                <a:gd name="connsiteY7" fmla="*/ 1770810 h 2709081"/>
                <a:gd name="connsiteX8" fmla="*/ 0 w 1617261"/>
                <a:gd name="connsiteY8" fmla="*/ 1961828 h 2709081"/>
                <a:gd name="connsiteX9" fmla="*/ 426430 w 1617261"/>
                <a:gd name="connsiteY9" fmla="*/ 2709081 h 270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17261" h="2709081">
                  <a:moveTo>
                    <a:pt x="1617261" y="1627635"/>
                  </a:moveTo>
                  <a:lnTo>
                    <a:pt x="1156585" y="934872"/>
                  </a:lnTo>
                  <a:lnTo>
                    <a:pt x="818766" y="542436"/>
                  </a:lnTo>
                  <a:lnTo>
                    <a:pt x="487845" y="0"/>
                  </a:lnTo>
                  <a:lnTo>
                    <a:pt x="382088" y="385587"/>
                  </a:lnTo>
                  <a:lnTo>
                    <a:pt x="272906" y="685864"/>
                  </a:lnTo>
                  <a:lnTo>
                    <a:pt x="85236" y="1514902"/>
                  </a:lnTo>
                  <a:lnTo>
                    <a:pt x="105657" y="1770810"/>
                  </a:lnTo>
                  <a:lnTo>
                    <a:pt x="0" y="1961828"/>
                  </a:lnTo>
                  <a:lnTo>
                    <a:pt x="426430" y="2709081"/>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8" name="Freeform 586"/>
            <p:cNvSpPr>
              <a:spLocks/>
            </p:cNvSpPr>
            <p:nvPr/>
          </p:nvSpPr>
          <p:spPr bwMode="auto">
            <a:xfrm>
              <a:off x="1036609" y="419550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39" name="Freeform 586"/>
            <p:cNvSpPr>
              <a:spLocks/>
            </p:cNvSpPr>
            <p:nvPr/>
          </p:nvSpPr>
          <p:spPr bwMode="auto">
            <a:xfrm>
              <a:off x="741904" y="429880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0" name="Freeform 586"/>
            <p:cNvSpPr>
              <a:spLocks/>
            </p:cNvSpPr>
            <p:nvPr/>
          </p:nvSpPr>
          <p:spPr bwMode="auto">
            <a:xfrm>
              <a:off x="591650" y="413355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1" name="Freeform 586"/>
            <p:cNvSpPr>
              <a:spLocks/>
            </p:cNvSpPr>
            <p:nvPr/>
          </p:nvSpPr>
          <p:spPr bwMode="auto">
            <a:xfrm>
              <a:off x="628268" y="3976611"/>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2" name="Freeform 586"/>
            <p:cNvSpPr>
              <a:spLocks/>
            </p:cNvSpPr>
            <p:nvPr/>
          </p:nvSpPr>
          <p:spPr bwMode="auto">
            <a:xfrm>
              <a:off x="791807" y="3930891"/>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3" name="Freeform 142"/>
            <p:cNvSpPr/>
            <p:nvPr/>
          </p:nvSpPr>
          <p:spPr bwMode="auto">
            <a:xfrm>
              <a:off x="629692" y="3981865"/>
              <a:ext cx="504968" cy="375314"/>
            </a:xfrm>
            <a:custGeom>
              <a:avLst/>
              <a:gdLst>
                <a:gd name="connsiteX0" fmla="*/ 361666 w 504968"/>
                <a:gd name="connsiteY0" fmla="*/ 54591 h 375314"/>
                <a:gd name="connsiteX1" fmla="*/ 211541 w 504968"/>
                <a:gd name="connsiteY1" fmla="*/ 0 h 375314"/>
                <a:gd name="connsiteX2" fmla="*/ 40944 w 504968"/>
                <a:gd name="connsiteY2" fmla="*/ 61415 h 375314"/>
                <a:gd name="connsiteX3" fmla="*/ 0 w 504968"/>
                <a:gd name="connsiteY3" fmla="*/ 197893 h 375314"/>
                <a:gd name="connsiteX4" fmla="*/ 156950 w 504968"/>
                <a:gd name="connsiteY4" fmla="*/ 375314 h 375314"/>
                <a:gd name="connsiteX5" fmla="*/ 286603 w 504968"/>
                <a:gd name="connsiteY5" fmla="*/ 232012 h 375314"/>
                <a:gd name="connsiteX6" fmla="*/ 470848 w 504968"/>
                <a:gd name="connsiteY6" fmla="*/ 259308 h 375314"/>
                <a:gd name="connsiteX7" fmla="*/ 504968 w 504968"/>
                <a:gd name="connsiteY7" fmla="*/ 122830 h 375314"/>
                <a:gd name="connsiteX8" fmla="*/ 361666 w 504968"/>
                <a:gd name="connsiteY8" fmla="*/ 54591 h 375314"/>
                <a:gd name="connsiteX0" fmla="*/ 361666 w 504968"/>
                <a:gd name="connsiteY0" fmla="*/ 54591 h 375314"/>
                <a:gd name="connsiteX1" fmla="*/ 211541 w 504968"/>
                <a:gd name="connsiteY1" fmla="*/ 0 h 375314"/>
                <a:gd name="connsiteX2" fmla="*/ 40944 w 504968"/>
                <a:gd name="connsiteY2" fmla="*/ 30821 h 375314"/>
                <a:gd name="connsiteX3" fmla="*/ 0 w 504968"/>
                <a:gd name="connsiteY3" fmla="*/ 197893 h 375314"/>
                <a:gd name="connsiteX4" fmla="*/ 156950 w 504968"/>
                <a:gd name="connsiteY4" fmla="*/ 375314 h 375314"/>
                <a:gd name="connsiteX5" fmla="*/ 286603 w 504968"/>
                <a:gd name="connsiteY5" fmla="*/ 232012 h 375314"/>
                <a:gd name="connsiteX6" fmla="*/ 470848 w 504968"/>
                <a:gd name="connsiteY6" fmla="*/ 259308 h 375314"/>
                <a:gd name="connsiteX7" fmla="*/ 504968 w 504968"/>
                <a:gd name="connsiteY7" fmla="*/ 122830 h 375314"/>
                <a:gd name="connsiteX8" fmla="*/ 361666 w 504968"/>
                <a:gd name="connsiteY8" fmla="*/ 54591 h 375314"/>
                <a:gd name="connsiteX0" fmla="*/ 361666 w 504968"/>
                <a:gd name="connsiteY0" fmla="*/ 54591 h 375314"/>
                <a:gd name="connsiteX1" fmla="*/ 211541 w 504968"/>
                <a:gd name="connsiteY1" fmla="*/ 0 h 375314"/>
                <a:gd name="connsiteX2" fmla="*/ 40944 w 504968"/>
                <a:gd name="connsiteY2" fmla="*/ 30821 h 375314"/>
                <a:gd name="connsiteX3" fmla="*/ 0 w 504968"/>
                <a:gd name="connsiteY3" fmla="*/ 197893 h 375314"/>
                <a:gd name="connsiteX4" fmla="*/ 156950 w 504968"/>
                <a:gd name="connsiteY4" fmla="*/ 375314 h 375314"/>
                <a:gd name="connsiteX5" fmla="*/ 283204 w 504968"/>
                <a:gd name="connsiteY5" fmla="*/ 249008 h 375314"/>
                <a:gd name="connsiteX6" fmla="*/ 470848 w 504968"/>
                <a:gd name="connsiteY6" fmla="*/ 259308 h 375314"/>
                <a:gd name="connsiteX7" fmla="*/ 504968 w 504968"/>
                <a:gd name="connsiteY7" fmla="*/ 122830 h 375314"/>
                <a:gd name="connsiteX8" fmla="*/ 361666 w 504968"/>
                <a:gd name="connsiteY8" fmla="*/ 54591 h 375314"/>
                <a:gd name="connsiteX0" fmla="*/ 385461 w 504968"/>
                <a:gd name="connsiteY0" fmla="*/ 51192 h 375314"/>
                <a:gd name="connsiteX1" fmla="*/ 211541 w 504968"/>
                <a:gd name="connsiteY1" fmla="*/ 0 h 375314"/>
                <a:gd name="connsiteX2" fmla="*/ 40944 w 504968"/>
                <a:gd name="connsiteY2" fmla="*/ 30821 h 375314"/>
                <a:gd name="connsiteX3" fmla="*/ 0 w 504968"/>
                <a:gd name="connsiteY3" fmla="*/ 197893 h 375314"/>
                <a:gd name="connsiteX4" fmla="*/ 156950 w 504968"/>
                <a:gd name="connsiteY4" fmla="*/ 375314 h 375314"/>
                <a:gd name="connsiteX5" fmla="*/ 283204 w 504968"/>
                <a:gd name="connsiteY5" fmla="*/ 249008 h 375314"/>
                <a:gd name="connsiteX6" fmla="*/ 470848 w 504968"/>
                <a:gd name="connsiteY6" fmla="*/ 259308 h 375314"/>
                <a:gd name="connsiteX7" fmla="*/ 504968 w 504968"/>
                <a:gd name="connsiteY7" fmla="*/ 122830 h 375314"/>
                <a:gd name="connsiteX8" fmla="*/ 385461 w 504968"/>
                <a:gd name="connsiteY8" fmla="*/ 51192 h 3753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4968" h="375314">
                  <a:moveTo>
                    <a:pt x="385461" y="51192"/>
                  </a:moveTo>
                  <a:lnTo>
                    <a:pt x="211541" y="0"/>
                  </a:lnTo>
                  <a:lnTo>
                    <a:pt x="40944" y="30821"/>
                  </a:lnTo>
                  <a:lnTo>
                    <a:pt x="0" y="197893"/>
                  </a:lnTo>
                  <a:lnTo>
                    <a:pt x="156950" y="375314"/>
                  </a:lnTo>
                  <a:lnTo>
                    <a:pt x="283204" y="249008"/>
                  </a:lnTo>
                  <a:lnTo>
                    <a:pt x="470848" y="259308"/>
                  </a:lnTo>
                  <a:lnTo>
                    <a:pt x="504968" y="122830"/>
                  </a:lnTo>
                  <a:lnTo>
                    <a:pt x="385461" y="51192"/>
                  </a:lnTo>
                  <a:close/>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4" name="Freeform 586"/>
            <p:cNvSpPr>
              <a:spLocks/>
            </p:cNvSpPr>
            <p:nvPr/>
          </p:nvSpPr>
          <p:spPr bwMode="auto">
            <a:xfrm>
              <a:off x="1392957" y="3872067"/>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5" name="Freeform 586"/>
            <p:cNvSpPr>
              <a:spLocks/>
            </p:cNvSpPr>
            <p:nvPr/>
          </p:nvSpPr>
          <p:spPr bwMode="auto">
            <a:xfrm>
              <a:off x="1788661" y="378397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46" name="Freeform 145"/>
            <p:cNvSpPr/>
            <p:nvPr/>
          </p:nvSpPr>
          <p:spPr bwMode="auto">
            <a:xfrm>
              <a:off x="1134660" y="3824916"/>
              <a:ext cx="1392071" cy="266131"/>
            </a:xfrm>
            <a:custGeom>
              <a:avLst/>
              <a:gdLst>
                <a:gd name="connsiteX0" fmla="*/ 0 w 1392071"/>
                <a:gd name="connsiteY0" fmla="*/ 266131 h 266131"/>
                <a:gd name="connsiteX1" fmla="*/ 313898 w 1392071"/>
                <a:gd name="connsiteY1" fmla="*/ 95534 h 266131"/>
                <a:gd name="connsiteX2" fmla="*/ 709683 w 1392071"/>
                <a:gd name="connsiteY2" fmla="*/ 0 h 266131"/>
                <a:gd name="connsiteX3" fmla="*/ 1392071 w 1392071"/>
                <a:gd name="connsiteY3" fmla="*/ 95534 h 266131"/>
                <a:gd name="connsiteX0" fmla="*/ 0 w 1392071"/>
                <a:gd name="connsiteY0" fmla="*/ 266131 h 266131"/>
                <a:gd name="connsiteX1" fmla="*/ 313898 w 1392071"/>
                <a:gd name="connsiteY1" fmla="*/ 95534 h 266131"/>
                <a:gd name="connsiteX2" fmla="*/ 709683 w 1392071"/>
                <a:gd name="connsiteY2" fmla="*/ 0 h 266131"/>
                <a:gd name="connsiteX3" fmla="*/ 1392071 w 1392071"/>
                <a:gd name="connsiteY3" fmla="*/ 61541 h 266131"/>
              </a:gdLst>
              <a:ahLst/>
              <a:cxnLst>
                <a:cxn ang="0">
                  <a:pos x="connsiteX0" y="connsiteY0"/>
                </a:cxn>
                <a:cxn ang="0">
                  <a:pos x="connsiteX1" y="connsiteY1"/>
                </a:cxn>
                <a:cxn ang="0">
                  <a:pos x="connsiteX2" y="connsiteY2"/>
                </a:cxn>
                <a:cxn ang="0">
                  <a:pos x="connsiteX3" y="connsiteY3"/>
                </a:cxn>
              </a:cxnLst>
              <a:rect l="l" t="t" r="r" b="b"/>
              <a:pathLst>
                <a:path w="1392071" h="266131">
                  <a:moveTo>
                    <a:pt x="0" y="266131"/>
                  </a:moveTo>
                  <a:lnTo>
                    <a:pt x="313898" y="95534"/>
                  </a:lnTo>
                  <a:lnTo>
                    <a:pt x="709683" y="0"/>
                  </a:lnTo>
                  <a:cubicBezTo>
                    <a:pt x="937146" y="31845"/>
                    <a:pt x="1164608" y="29696"/>
                    <a:pt x="1392071" y="61541"/>
                  </a:cubicBez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7" name="Freeform 146"/>
            <p:cNvSpPr/>
            <p:nvPr/>
          </p:nvSpPr>
          <p:spPr bwMode="auto">
            <a:xfrm>
              <a:off x="929944" y="4099932"/>
              <a:ext cx="205996" cy="134474"/>
            </a:xfrm>
            <a:custGeom>
              <a:avLst/>
              <a:gdLst>
                <a:gd name="connsiteX0" fmla="*/ 0 w 177421"/>
                <a:gd name="connsiteY0" fmla="*/ 102358 h 102358"/>
                <a:gd name="connsiteX1" fmla="*/ 177421 w 177421"/>
                <a:gd name="connsiteY1" fmla="*/ 0 h 102358"/>
                <a:gd name="connsiteX0" fmla="*/ 0 w 205996"/>
                <a:gd name="connsiteY0" fmla="*/ 107121 h 107121"/>
                <a:gd name="connsiteX1" fmla="*/ 205996 w 205996"/>
                <a:gd name="connsiteY1" fmla="*/ 0 h 107121"/>
                <a:gd name="connsiteX0" fmla="*/ 0 w 205996"/>
                <a:gd name="connsiteY0" fmla="*/ 134474 h 134474"/>
                <a:gd name="connsiteX1" fmla="*/ 205996 w 205996"/>
                <a:gd name="connsiteY1" fmla="*/ 0 h 134474"/>
              </a:gdLst>
              <a:ahLst/>
              <a:cxnLst>
                <a:cxn ang="0">
                  <a:pos x="connsiteX0" y="connsiteY0"/>
                </a:cxn>
                <a:cxn ang="0">
                  <a:pos x="connsiteX1" y="connsiteY1"/>
                </a:cxn>
              </a:cxnLst>
              <a:rect l="l" t="t" r="r" b="b"/>
              <a:pathLst>
                <a:path w="205996" h="134474">
                  <a:moveTo>
                    <a:pt x="0" y="134474"/>
                  </a:moveTo>
                  <a:lnTo>
                    <a:pt x="205996" y="0"/>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8" name="TextBox 147"/>
            <p:cNvSpPr txBox="1"/>
            <p:nvPr/>
          </p:nvSpPr>
          <p:spPr>
            <a:xfrm>
              <a:off x="544003" y="4319280"/>
              <a:ext cx="165503" cy="107112"/>
            </a:xfrm>
            <a:prstGeom prst="rect">
              <a:avLst/>
            </a:prstGeom>
            <a:solidFill>
              <a:schemeClr val="bg1"/>
            </a:solidFill>
          </p:spPr>
          <p:txBody>
            <a:bodyPr wrap="none" lIns="0" tIns="0" rIns="0" bIns="0" rtlCol="0">
              <a:spAutoFit/>
            </a:bodyPr>
            <a:lstStyle/>
            <a:p>
              <a:r>
                <a:rPr lang="en-US" sz="600" dirty="0" smtClean="0"/>
                <a:t>PAIX</a:t>
              </a:r>
              <a:endParaRPr lang="en-US" sz="600" dirty="0"/>
            </a:p>
          </p:txBody>
        </p:sp>
        <p:sp>
          <p:nvSpPr>
            <p:cNvPr id="149" name="TextBox 148"/>
            <p:cNvSpPr txBox="1"/>
            <p:nvPr/>
          </p:nvSpPr>
          <p:spPr>
            <a:xfrm>
              <a:off x="310388" y="4052788"/>
              <a:ext cx="252902" cy="107112"/>
            </a:xfrm>
            <a:prstGeom prst="rect">
              <a:avLst/>
            </a:prstGeom>
            <a:solidFill>
              <a:schemeClr val="bg1"/>
            </a:solidFill>
          </p:spPr>
          <p:txBody>
            <a:bodyPr wrap="none" lIns="0" tIns="0" rIns="0" bIns="0" rtlCol="0">
              <a:spAutoFit/>
            </a:bodyPr>
            <a:lstStyle/>
            <a:p>
              <a:r>
                <a:rPr lang="en-US" sz="600" dirty="0" smtClean="0"/>
                <a:t>NERSC</a:t>
              </a:r>
              <a:endParaRPr lang="en-US" sz="600" dirty="0"/>
            </a:p>
          </p:txBody>
        </p:sp>
        <p:sp>
          <p:nvSpPr>
            <p:cNvPr id="150" name="TextBox 149"/>
            <p:cNvSpPr txBox="1"/>
            <p:nvPr/>
          </p:nvSpPr>
          <p:spPr>
            <a:xfrm>
              <a:off x="435817" y="3872675"/>
              <a:ext cx="182238" cy="107112"/>
            </a:xfrm>
            <a:prstGeom prst="rect">
              <a:avLst/>
            </a:prstGeom>
            <a:solidFill>
              <a:schemeClr val="bg1"/>
            </a:solidFill>
          </p:spPr>
          <p:txBody>
            <a:bodyPr wrap="none" lIns="0" tIns="0" rIns="0" bIns="0" rtlCol="0">
              <a:spAutoFit/>
            </a:bodyPr>
            <a:lstStyle/>
            <a:p>
              <a:r>
                <a:rPr lang="en-US" sz="600" dirty="0" smtClean="0"/>
                <a:t>LBNL</a:t>
              </a:r>
              <a:endParaRPr lang="en-US" sz="600" dirty="0"/>
            </a:p>
          </p:txBody>
        </p:sp>
        <p:sp>
          <p:nvSpPr>
            <p:cNvPr id="151" name="TextBox 150"/>
            <p:cNvSpPr txBox="1"/>
            <p:nvPr/>
          </p:nvSpPr>
          <p:spPr>
            <a:xfrm>
              <a:off x="687636" y="3803867"/>
              <a:ext cx="115293" cy="107112"/>
            </a:xfrm>
            <a:prstGeom prst="rect">
              <a:avLst/>
            </a:prstGeom>
            <a:solidFill>
              <a:schemeClr val="bg1"/>
            </a:solidFill>
          </p:spPr>
          <p:txBody>
            <a:bodyPr wrap="none" lIns="0" tIns="0" rIns="0" bIns="0" rtlCol="0">
              <a:spAutoFit/>
            </a:bodyPr>
            <a:lstStyle/>
            <a:p>
              <a:r>
                <a:rPr lang="en-US" sz="600" dirty="0" smtClean="0"/>
                <a:t>JGI</a:t>
              </a:r>
              <a:endParaRPr lang="en-US" sz="600" dirty="0"/>
            </a:p>
          </p:txBody>
        </p:sp>
        <p:sp>
          <p:nvSpPr>
            <p:cNvPr id="152" name="Freeform 586"/>
            <p:cNvSpPr>
              <a:spLocks/>
            </p:cNvSpPr>
            <p:nvPr/>
          </p:nvSpPr>
          <p:spPr bwMode="auto">
            <a:xfrm>
              <a:off x="894304" y="445120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53" name="TextBox 152"/>
            <p:cNvSpPr txBox="1"/>
            <p:nvPr/>
          </p:nvSpPr>
          <p:spPr>
            <a:xfrm>
              <a:off x="665283" y="4454822"/>
              <a:ext cx="189676" cy="107112"/>
            </a:xfrm>
            <a:prstGeom prst="rect">
              <a:avLst/>
            </a:prstGeom>
            <a:solidFill>
              <a:schemeClr val="bg1"/>
            </a:solidFill>
          </p:spPr>
          <p:txBody>
            <a:bodyPr wrap="none" lIns="0" tIns="0" rIns="0" bIns="0" rtlCol="0">
              <a:spAutoFit/>
            </a:bodyPr>
            <a:lstStyle/>
            <a:p>
              <a:r>
                <a:rPr lang="en-US" sz="600" dirty="0" smtClean="0"/>
                <a:t>SLAC</a:t>
              </a:r>
              <a:endParaRPr lang="en-US" sz="600" dirty="0"/>
            </a:p>
          </p:txBody>
        </p:sp>
        <p:sp>
          <p:nvSpPr>
            <p:cNvPr id="154" name="Freeform 153"/>
            <p:cNvSpPr/>
            <p:nvPr/>
          </p:nvSpPr>
          <p:spPr bwMode="auto">
            <a:xfrm>
              <a:off x="786642" y="4343531"/>
              <a:ext cx="150227" cy="153550"/>
            </a:xfrm>
            <a:custGeom>
              <a:avLst/>
              <a:gdLst>
                <a:gd name="connsiteX0" fmla="*/ 0 w 177421"/>
                <a:gd name="connsiteY0" fmla="*/ 0 h 156949"/>
                <a:gd name="connsiteX1" fmla="*/ 177421 w 177421"/>
                <a:gd name="connsiteY1" fmla="*/ 156949 h 156949"/>
                <a:gd name="connsiteX0" fmla="*/ 0 w 150227"/>
                <a:gd name="connsiteY0" fmla="*/ 0 h 153550"/>
                <a:gd name="connsiteX1" fmla="*/ 150227 w 150227"/>
                <a:gd name="connsiteY1" fmla="*/ 153550 h 153550"/>
              </a:gdLst>
              <a:ahLst/>
              <a:cxnLst>
                <a:cxn ang="0">
                  <a:pos x="connsiteX0" y="connsiteY0"/>
                </a:cxn>
                <a:cxn ang="0">
                  <a:pos x="connsiteX1" y="connsiteY1"/>
                </a:cxn>
              </a:cxnLst>
              <a:rect l="l" t="t" r="r" b="b"/>
              <a:pathLst>
                <a:path w="150227" h="153550">
                  <a:moveTo>
                    <a:pt x="0" y="0"/>
                  </a:moveTo>
                  <a:lnTo>
                    <a:pt x="150227" y="153550"/>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55" name="TextBox 154"/>
            <p:cNvSpPr txBox="1"/>
            <p:nvPr/>
          </p:nvSpPr>
          <p:spPr>
            <a:xfrm>
              <a:off x="6105689" y="4875750"/>
              <a:ext cx="200834" cy="107112"/>
            </a:xfrm>
            <a:prstGeom prst="rect">
              <a:avLst/>
            </a:prstGeom>
            <a:solidFill>
              <a:schemeClr val="bg1"/>
            </a:solidFill>
          </p:spPr>
          <p:txBody>
            <a:bodyPr wrap="none" lIns="0" tIns="0" rIns="0" bIns="0" rtlCol="0">
              <a:spAutoFit/>
            </a:bodyPr>
            <a:lstStyle/>
            <a:p>
              <a:r>
                <a:rPr lang="en-US" sz="600" dirty="0" smtClean="0">
                  <a:solidFill>
                    <a:srgbClr val="FF0000"/>
                  </a:solidFill>
                </a:rPr>
                <a:t>NASH</a:t>
              </a:r>
              <a:endParaRPr lang="en-US" sz="600" dirty="0">
                <a:solidFill>
                  <a:srgbClr val="FF0000"/>
                </a:solidFill>
              </a:endParaRPr>
            </a:p>
          </p:txBody>
        </p:sp>
        <p:sp>
          <p:nvSpPr>
            <p:cNvPr id="156" name="TextBox 155"/>
            <p:cNvSpPr txBox="1"/>
            <p:nvPr/>
          </p:nvSpPr>
          <p:spPr>
            <a:xfrm>
              <a:off x="6321182" y="4914207"/>
              <a:ext cx="197115" cy="107112"/>
            </a:xfrm>
            <a:prstGeom prst="rect">
              <a:avLst/>
            </a:prstGeom>
            <a:solidFill>
              <a:schemeClr val="bg1"/>
            </a:solidFill>
          </p:spPr>
          <p:txBody>
            <a:bodyPr wrap="none" lIns="0" tIns="0" rIns="0" bIns="0" rtlCol="0">
              <a:spAutoFit/>
            </a:bodyPr>
            <a:lstStyle/>
            <a:p>
              <a:r>
                <a:rPr lang="en-US" sz="600" dirty="0" smtClean="0"/>
                <a:t>CHAT</a:t>
              </a:r>
              <a:endParaRPr lang="en-US" sz="600" dirty="0"/>
            </a:p>
          </p:txBody>
        </p:sp>
        <p:sp>
          <p:nvSpPr>
            <p:cNvPr id="157" name="Freeform 586"/>
            <p:cNvSpPr>
              <a:spLocks/>
            </p:cNvSpPr>
            <p:nvPr/>
          </p:nvSpPr>
          <p:spPr bwMode="auto">
            <a:xfrm>
              <a:off x="5739901" y="341022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58" name="Freeform 586"/>
            <p:cNvSpPr>
              <a:spLocks/>
            </p:cNvSpPr>
            <p:nvPr/>
          </p:nvSpPr>
          <p:spPr bwMode="auto">
            <a:xfrm>
              <a:off x="5859140" y="3245497"/>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59" name="Freeform 586"/>
            <p:cNvSpPr>
              <a:spLocks/>
            </p:cNvSpPr>
            <p:nvPr/>
          </p:nvSpPr>
          <p:spPr bwMode="auto">
            <a:xfrm>
              <a:off x="6018302" y="340059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60" name="Freeform 159"/>
            <p:cNvSpPr/>
            <p:nvPr/>
          </p:nvSpPr>
          <p:spPr bwMode="auto">
            <a:xfrm>
              <a:off x="5782291" y="3287725"/>
              <a:ext cx="292100" cy="317500"/>
            </a:xfrm>
            <a:custGeom>
              <a:avLst/>
              <a:gdLst>
                <a:gd name="connsiteX0" fmla="*/ 146050 w 292100"/>
                <a:gd name="connsiteY0" fmla="*/ 317500 h 317500"/>
                <a:gd name="connsiteX1" fmla="*/ 0 w 292100"/>
                <a:gd name="connsiteY1" fmla="*/ 171450 h 317500"/>
                <a:gd name="connsiteX2" fmla="*/ 133350 w 292100"/>
                <a:gd name="connsiteY2" fmla="*/ 0 h 317500"/>
                <a:gd name="connsiteX3" fmla="*/ 292100 w 292100"/>
                <a:gd name="connsiteY3" fmla="*/ 165100 h 317500"/>
                <a:gd name="connsiteX4" fmla="*/ 146050 w 292100"/>
                <a:gd name="connsiteY4" fmla="*/ 317500 h 3175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100" h="317500">
                  <a:moveTo>
                    <a:pt x="146050" y="317500"/>
                  </a:moveTo>
                  <a:lnTo>
                    <a:pt x="0" y="171450"/>
                  </a:lnTo>
                  <a:lnTo>
                    <a:pt x="133350" y="0"/>
                  </a:lnTo>
                  <a:lnTo>
                    <a:pt x="292100" y="165100"/>
                  </a:lnTo>
                  <a:lnTo>
                    <a:pt x="146050" y="317500"/>
                  </a:lnTo>
                  <a:close/>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1" name="TextBox 160"/>
            <p:cNvSpPr txBox="1"/>
            <p:nvPr/>
          </p:nvSpPr>
          <p:spPr>
            <a:xfrm>
              <a:off x="6919438" y="3449182"/>
              <a:ext cx="189676" cy="107112"/>
            </a:xfrm>
            <a:prstGeom prst="rect">
              <a:avLst/>
            </a:prstGeom>
            <a:solidFill>
              <a:schemeClr val="bg1"/>
            </a:solidFill>
          </p:spPr>
          <p:txBody>
            <a:bodyPr wrap="none" lIns="0" tIns="0" rIns="0" bIns="0" rtlCol="0">
              <a:spAutoFit/>
            </a:bodyPr>
            <a:lstStyle/>
            <a:p>
              <a:r>
                <a:rPr lang="en-US" sz="600" dirty="0" smtClean="0">
                  <a:solidFill>
                    <a:srgbClr val="FF0000"/>
                  </a:solidFill>
                </a:rPr>
                <a:t>CLEV</a:t>
              </a:r>
              <a:endParaRPr lang="en-US" sz="600" dirty="0">
                <a:solidFill>
                  <a:srgbClr val="FF0000"/>
                </a:solidFill>
              </a:endParaRPr>
            </a:p>
          </p:txBody>
        </p:sp>
        <p:sp>
          <p:nvSpPr>
            <p:cNvPr id="162" name="TextBox 161"/>
            <p:cNvSpPr txBox="1"/>
            <p:nvPr/>
          </p:nvSpPr>
          <p:spPr>
            <a:xfrm>
              <a:off x="6180093" y="3711553"/>
              <a:ext cx="210133" cy="107112"/>
            </a:xfrm>
            <a:prstGeom prst="rect">
              <a:avLst/>
            </a:prstGeom>
            <a:solidFill>
              <a:schemeClr val="bg1"/>
            </a:solidFill>
          </p:spPr>
          <p:txBody>
            <a:bodyPr wrap="none" lIns="0" tIns="0" rIns="0" bIns="0" rtlCol="0">
              <a:spAutoFit/>
            </a:bodyPr>
            <a:lstStyle/>
            <a:p>
              <a:r>
                <a:rPr lang="en-US" sz="600" dirty="0" smtClean="0"/>
                <a:t>EQCH</a:t>
              </a:r>
              <a:endParaRPr lang="en-US" sz="600" dirty="0"/>
            </a:p>
          </p:txBody>
        </p:sp>
        <p:sp>
          <p:nvSpPr>
            <p:cNvPr id="163" name="TextBox 162"/>
            <p:cNvSpPr txBox="1"/>
            <p:nvPr/>
          </p:nvSpPr>
          <p:spPr>
            <a:xfrm rot="16200000">
              <a:off x="5958594" y="3152896"/>
              <a:ext cx="193395" cy="107112"/>
            </a:xfrm>
            <a:prstGeom prst="rect">
              <a:avLst/>
            </a:prstGeom>
            <a:solidFill>
              <a:schemeClr val="bg1"/>
            </a:solidFill>
          </p:spPr>
          <p:txBody>
            <a:bodyPr wrap="none" lIns="0" tIns="0" rIns="0" bIns="0" rtlCol="0">
              <a:spAutoFit/>
            </a:bodyPr>
            <a:lstStyle/>
            <a:p>
              <a:r>
                <a:rPr lang="en-US" sz="600" dirty="0" smtClean="0"/>
                <a:t>STAR</a:t>
              </a:r>
              <a:endParaRPr lang="en-US" sz="600" dirty="0"/>
            </a:p>
          </p:txBody>
        </p:sp>
        <p:sp>
          <p:nvSpPr>
            <p:cNvPr id="164" name="TextBox 163"/>
            <p:cNvSpPr txBox="1"/>
            <p:nvPr/>
          </p:nvSpPr>
          <p:spPr>
            <a:xfrm>
              <a:off x="5561657" y="3442589"/>
              <a:ext cx="141327" cy="107112"/>
            </a:xfrm>
            <a:prstGeom prst="rect">
              <a:avLst/>
            </a:prstGeom>
            <a:solidFill>
              <a:schemeClr val="bg1"/>
            </a:solidFill>
          </p:spPr>
          <p:txBody>
            <a:bodyPr wrap="none" lIns="0" tIns="0" rIns="0" bIns="0" rtlCol="0">
              <a:spAutoFit/>
            </a:bodyPr>
            <a:lstStyle/>
            <a:p>
              <a:r>
                <a:rPr lang="en-US" sz="600" dirty="0" smtClean="0"/>
                <a:t>ANL</a:t>
              </a:r>
              <a:endParaRPr lang="en-US" sz="600" dirty="0"/>
            </a:p>
          </p:txBody>
        </p:sp>
        <p:sp>
          <p:nvSpPr>
            <p:cNvPr id="165" name="TextBox 164"/>
            <p:cNvSpPr txBox="1"/>
            <p:nvPr/>
          </p:nvSpPr>
          <p:spPr>
            <a:xfrm>
              <a:off x="5671393" y="3565486"/>
              <a:ext cx="176660" cy="107112"/>
            </a:xfrm>
            <a:prstGeom prst="rect">
              <a:avLst/>
            </a:prstGeom>
            <a:solidFill>
              <a:schemeClr val="bg1"/>
            </a:solidFill>
          </p:spPr>
          <p:txBody>
            <a:bodyPr wrap="none" lIns="0" tIns="0" rIns="0" bIns="0" rtlCol="0">
              <a:spAutoFit/>
            </a:bodyPr>
            <a:lstStyle/>
            <a:p>
              <a:r>
                <a:rPr lang="en-US" sz="600" dirty="0" smtClean="0"/>
                <a:t>CHIC</a:t>
              </a:r>
              <a:endParaRPr lang="en-US" sz="600" dirty="0"/>
            </a:p>
          </p:txBody>
        </p:sp>
        <p:sp>
          <p:nvSpPr>
            <p:cNvPr id="166" name="Freeform 586"/>
            <p:cNvSpPr>
              <a:spLocks/>
            </p:cNvSpPr>
            <p:nvPr/>
          </p:nvSpPr>
          <p:spPr bwMode="auto">
            <a:xfrm>
              <a:off x="6453895" y="468726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FFFF00"/>
            </a:solidFill>
            <a:ln w="9525">
              <a:solidFill>
                <a:schemeClr val="tx1"/>
              </a:solidFill>
              <a:round/>
              <a:headEnd/>
              <a:tailEnd/>
            </a:ln>
          </p:spPr>
          <p:txBody>
            <a:bodyPr lIns="0" rIns="0"/>
            <a:lstStyle/>
            <a:p>
              <a:endParaRPr lang="en-US" sz="600" dirty="0"/>
            </a:p>
          </p:txBody>
        </p:sp>
        <p:sp>
          <p:nvSpPr>
            <p:cNvPr id="167" name="Freeform 586"/>
            <p:cNvSpPr>
              <a:spLocks/>
            </p:cNvSpPr>
            <p:nvPr/>
          </p:nvSpPr>
          <p:spPr bwMode="auto">
            <a:xfrm>
              <a:off x="6582623" y="4638528"/>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FFFF00"/>
            </a:solidFill>
            <a:ln w="9525">
              <a:solidFill>
                <a:schemeClr val="tx1"/>
              </a:solidFill>
              <a:round/>
              <a:headEnd/>
              <a:tailEnd/>
            </a:ln>
          </p:spPr>
          <p:txBody>
            <a:bodyPr lIns="0" rIns="0"/>
            <a:lstStyle/>
            <a:p>
              <a:endParaRPr lang="en-US" sz="600" dirty="0"/>
            </a:p>
          </p:txBody>
        </p:sp>
        <p:sp>
          <p:nvSpPr>
            <p:cNvPr id="168" name="Freeform 586"/>
            <p:cNvSpPr>
              <a:spLocks/>
            </p:cNvSpPr>
            <p:nvPr/>
          </p:nvSpPr>
          <p:spPr bwMode="auto">
            <a:xfrm>
              <a:off x="8202031" y="328200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0070C0"/>
            </a:solidFill>
            <a:ln w="9525">
              <a:solidFill>
                <a:schemeClr val="tx1"/>
              </a:solidFill>
              <a:round/>
              <a:headEnd/>
              <a:tailEnd/>
            </a:ln>
          </p:spPr>
          <p:txBody>
            <a:bodyPr lIns="0" rIns="0"/>
            <a:lstStyle/>
            <a:p>
              <a:endParaRPr lang="en-US" sz="600" dirty="0"/>
            </a:p>
          </p:txBody>
        </p:sp>
        <p:sp>
          <p:nvSpPr>
            <p:cNvPr id="169" name="Freeform 586"/>
            <p:cNvSpPr>
              <a:spLocks/>
            </p:cNvSpPr>
            <p:nvPr/>
          </p:nvSpPr>
          <p:spPr bwMode="auto">
            <a:xfrm>
              <a:off x="8211801" y="3448295"/>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0070C0"/>
            </a:solidFill>
            <a:ln w="9525">
              <a:solidFill>
                <a:schemeClr val="tx1"/>
              </a:solidFill>
              <a:round/>
              <a:headEnd/>
              <a:tailEnd/>
            </a:ln>
          </p:spPr>
          <p:txBody>
            <a:bodyPr lIns="0" rIns="0"/>
            <a:lstStyle/>
            <a:p>
              <a:endParaRPr lang="en-US" sz="600" dirty="0"/>
            </a:p>
          </p:txBody>
        </p:sp>
        <p:sp>
          <p:nvSpPr>
            <p:cNvPr id="170" name="Freeform 586"/>
            <p:cNvSpPr>
              <a:spLocks/>
            </p:cNvSpPr>
            <p:nvPr/>
          </p:nvSpPr>
          <p:spPr bwMode="auto">
            <a:xfrm>
              <a:off x="8475081" y="3282009"/>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0070C0"/>
            </a:solidFill>
            <a:ln w="9525">
              <a:solidFill>
                <a:schemeClr val="tx1"/>
              </a:solidFill>
              <a:round/>
              <a:headEnd/>
              <a:tailEnd/>
            </a:ln>
          </p:spPr>
          <p:txBody>
            <a:bodyPr lIns="0" rIns="0"/>
            <a:lstStyle/>
            <a:p>
              <a:endParaRPr lang="en-US" sz="600" dirty="0"/>
            </a:p>
          </p:txBody>
        </p:sp>
        <p:sp>
          <p:nvSpPr>
            <p:cNvPr id="171" name="Freeform 586"/>
            <p:cNvSpPr>
              <a:spLocks/>
            </p:cNvSpPr>
            <p:nvPr/>
          </p:nvSpPr>
          <p:spPr bwMode="auto">
            <a:xfrm>
              <a:off x="8484851" y="3419263"/>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0070C0"/>
            </a:solidFill>
            <a:ln w="9525">
              <a:solidFill>
                <a:schemeClr val="tx1"/>
              </a:solidFill>
              <a:round/>
              <a:headEnd/>
              <a:tailEnd/>
            </a:ln>
          </p:spPr>
          <p:txBody>
            <a:bodyPr lIns="0" rIns="0"/>
            <a:lstStyle/>
            <a:p>
              <a:endParaRPr lang="en-US" sz="600" dirty="0"/>
            </a:p>
          </p:txBody>
        </p:sp>
        <p:sp>
          <p:nvSpPr>
            <p:cNvPr id="172" name="Freeform 171"/>
            <p:cNvSpPr/>
            <p:nvPr/>
          </p:nvSpPr>
          <p:spPr bwMode="auto">
            <a:xfrm>
              <a:off x="8261966" y="3319475"/>
              <a:ext cx="285750" cy="171450"/>
            </a:xfrm>
            <a:custGeom>
              <a:avLst/>
              <a:gdLst>
                <a:gd name="connsiteX0" fmla="*/ 0 w 260350"/>
                <a:gd name="connsiteY0" fmla="*/ 0 h 177800"/>
                <a:gd name="connsiteX1" fmla="*/ 260350 w 260350"/>
                <a:gd name="connsiteY1" fmla="*/ 0 h 177800"/>
                <a:gd name="connsiteX2" fmla="*/ 260350 w 260350"/>
                <a:gd name="connsiteY2" fmla="*/ 177800 h 177800"/>
                <a:gd name="connsiteX3" fmla="*/ 0 w 260350"/>
                <a:gd name="connsiteY3" fmla="*/ 171450 h 177800"/>
                <a:gd name="connsiteX4" fmla="*/ 0 w 260350"/>
                <a:gd name="connsiteY4" fmla="*/ 0 h 177800"/>
                <a:gd name="connsiteX0" fmla="*/ 0 w 285750"/>
                <a:gd name="connsiteY0" fmla="*/ 0 h 171450"/>
                <a:gd name="connsiteX1" fmla="*/ 260350 w 285750"/>
                <a:gd name="connsiteY1" fmla="*/ 0 h 171450"/>
                <a:gd name="connsiteX2" fmla="*/ 285750 w 285750"/>
                <a:gd name="connsiteY2" fmla="*/ 145142 h 171450"/>
                <a:gd name="connsiteX3" fmla="*/ 0 w 285750"/>
                <a:gd name="connsiteY3" fmla="*/ 171450 h 171450"/>
                <a:gd name="connsiteX4" fmla="*/ 0 w 285750"/>
                <a:gd name="connsiteY4" fmla="*/ 0 h 171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0" h="171450">
                  <a:moveTo>
                    <a:pt x="0" y="0"/>
                  </a:moveTo>
                  <a:lnTo>
                    <a:pt x="260350" y="0"/>
                  </a:lnTo>
                  <a:lnTo>
                    <a:pt x="285750" y="145142"/>
                  </a:lnTo>
                  <a:lnTo>
                    <a:pt x="0" y="171450"/>
                  </a:lnTo>
                  <a:lnTo>
                    <a:pt x="0" y="0"/>
                  </a:lnTo>
                  <a:close/>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3" name="TextBox 172"/>
            <p:cNvSpPr txBox="1"/>
            <p:nvPr/>
          </p:nvSpPr>
          <p:spPr>
            <a:xfrm>
              <a:off x="8577895" y="3192945"/>
              <a:ext cx="141327" cy="107112"/>
            </a:xfrm>
            <a:prstGeom prst="rect">
              <a:avLst/>
            </a:prstGeom>
            <a:solidFill>
              <a:schemeClr val="bg1"/>
            </a:solidFill>
          </p:spPr>
          <p:txBody>
            <a:bodyPr wrap="none" lIns="0" tIns="0" rIns="0" bIns="0" rtlCol="0">
              <a:spAutoFit/>
            </a:bodyPr>
            <a:lstStyle/>
            <a:p>
              <a:r>
                <a:rPr lang="en-US" sz="600" dirty="0" smtClean="0"/>
                <a:t>BNL</a:t>
              </a:r>
              <a:endParaRPr lang="en-US" sz="600" dirty="0"/>
            </a:p>
          </p:txBody>
        </p:sp>
        <p:sp>
          <p:nvSpPr>
            <p:cNvPr id="174" name="Freeform 173"/>
            <p:cNvSpPr/>
            <p:nvPr/>
          </p:nvSpPr>
          <p:spPr bwMode="auto">
            <a:xfrm>
              <a:off x="6493491" y="4684725"/>
              <a:ext cx="146050" cy="44450"/>
            </a:xfrm>
            <a:custGeom>
              <a:avLst/>
              <a:gdLst>
                <a:gd name="connsiteX0" fmla="*/ 0 w 146050"/>
                <a:gd name="connsiteY0" fmla="*/ 44450 h 44450"/>
                <a:gd name="connsiteX1" fmla="*/ 146050 w 146050"/>
                <a:gd name="connsiteY1" fmla="*/ 0 h 44450"/>
              </a:gdLst>
              <a:ahLst/>
              <a:cxnLst>
                <a:cxn ang="0">
                  <a:pos x="connsiteX0" y="connsiteY0"/>
                </a:cxn>
                <a:cxn ang="0">
                  <a:pos x="connsiteX1" y="connsiteY1"/>
                </a:cxn>
              </a:cxnLst>
              <a:rect l="l" t="t" r="r" b="b"/>
              <a:pathLst>
                <a:path w="146050" h="44450">
                  <a:moveTo>
                    <a:pt x="0" y="44450"/>
                  </a:moveTo>
                  <a:lnTo>
                    <a:pt x="146050" y="0"/>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5" name="TextBox 174"/>
            <p:cNvSpPr txBox="1"/>
            <p:nvPr/>
          </p:nvSpPr>
          <p:spPr>
            <a:xfrm>
              <a:off x="6599202" y="4501843"/>
              <a:ext cx="202694" cy="107112"/>
            </a:xfrm>
            <a:prstGeom prst="rect">
              <a:avLst/>
            </a:prstGeom>
            <a:solidFill>
              <a:schemeClr val="bg1"/>
            </a:solidFill>
          </p:spPr>
          <p:txBody>
            <a:bodyPr wrap="none" lIns="0" tIns="0" rIns="0" bIns="0" rtlCol="0">
              <a:spAutoFit/>
            </a:bodyPr>
            <a:lstStyle/>
            <a:p>
              <a:r>
                <a:rPr lang="en-US" sz="600" dirty="0" smtClean="0"/>
                <a:t>ORNL</a:t>
              </a:r>
              <a:endParaRPr lang="en-US" sz="600" dirty="0"/>
            </a:p>
          </p:txBody>
        </p:sp>
        <p:sp>
          <p:nvSpPr>
            <p:cNvPr id="176" name="Freeform 586"/>
            <p:cNvSpPr>
              <a:spLocks/>
            </p:cNvSpPr>
            <p:nvPr/>
          </p:nvSpPr>
          <p:spPr bwMode="auto">
            <a:xfrm>
              <a:off x="6447771" y="3500766"/>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77" name="TextBox 176"/>
            <p:cNvSpPr txBox="1"/>
            <p:nvPr/>
          </p:nvSpPr>
          <p:spPr>
            <a:xfrm>
              <a:off x="6483153" y="3969172"/>
              <a:ext cx="176660" cy="107112"/>
            </a:xfrm>
            <a:prstGeom prst="rect">
              <a:avLst/>
            </a:prstGeom>
            <a:solidFill>
              <a:schemeClr val="bg1"/>
            </a:solidFill>
          </p:spPr>
          <p:txBody>
            <a:bodyPr wrap="none" lIns="0" tIns="0" rIns="0" bIns="0" rtlCol="0">
              <a:spAutoFit/>
            </a:bodyPr>
            <a:lstStyle/>
            <a:p>
              <a:r>
                <a:rPr lang="en-US" sz="600" dirty="0" smtClean="0">
                  <a:solidFill>
                    <a:srgbClr val="FF0000"/>
                  </a:solidFill>
                </a:rPr>
                <a:t>CINC</a:t>
              </a:r>
              <a:endParaRPr lang="en-US" sz="600" dirty="0">
                <a:solidFill>
                  <a:srgbClr val="FF0000"/>
                </a:solidFill>
              </a:endParaRPr>
            </a:p>
          </p:txBody>
        </p:sp>
        <p:sp>
          <p:nvSpPr>
            <p:cNvPr id="178" name="TextBox 177"/>
            <p:cNvSpPr txBox="1"/>
            <p:nvPr/>
          </p:nvSpPr>
          <p:spPr>
            <a:xfrm>
              <a:off x="2681667" y="3563661"/>
              <a:ext cx="182238" cy="107112"/>
            </a:xfrm>
            <a:prstGeom prst="rect">
              <a:avLst/>
            </a:prstGeom>
            <a:solidFill>
              <a:schemeClr val="bg1"/>
            </a:solidFill>
          </p:spPr>
          <p:txBody>
            <a:bodyPr wrap="none" lIns="0" tIns="0" rIns="0" bIns="0" rtlCol="0">
              <a:spAutoFit/>
            </a:bodyPr>
            <a:lstStyle/>
            <a:p>
              <a:r>
                <a:rPr lang="en-US" sz="600" dirty="0" smtClean="0"/>
                <a:t>SC11</a:t>
              </a:r>
              <a:endParaRPr lang="en-US" sz="600" dirty="0"/>
            </a:p>
          </p:txBody>
        </p:sp>
        <p:sp>
          <p:nvSpPr>
            <p:cNvPr id="179" name="TextBox 178"/>
            <p:cNvSpPr txBox="1"/>
            <p:nvPr/>
          </p:nvSpPr>
          <p:spPr>
            <a:xfrm>
              <a:off x="5451746" y="4396111"/>
              <a:ext cx="191537" cy="107112"/>
            </a:xfrm>
            <a:prstGeom prst="rect">
              <a:avLst/>
            </a:prstGeom>
            <a:solidFill>
              <a:schemeClr val="bg1"/>
            </a:solidFill>
          </p:spPr>
          <p:txBody>
            <a:bodyPr wrap="none" lIns="0" tIns="0" rIns="0" bIns="0" rtlCol="0">
              <a:spAutoFit/>
            </a:bodyPr>
            <a:lstStyle/>
            <a:p>
              <a:r>
                <a:rPr lang="en-US" sz="600" dirty="0" smtClean="0">
                  <a:solidFill>
                    <a:srgbClr val="FF0000"/>
                  </a:solidFill>
                </a:rPr>
                <a:t>STLO</a:t>
              </a:r>
              <a:endParaRPr lang="en-US" sz="600" dirty="0">
                <a:solidFill>
                  <a:srgbClr val="FF0000"/>
                </a:solidFill>
              </a:endParaRPr>
            </a:p>
          </p:txBody>
        </p:sp>
        <p:sp>
          <p:nvSpPr>
            <p:cNvPr id="180" name="TextBox 179"/>
            <p:cNvSpPr txBox="1"/>
            <p:nvPr/>
          </p:nvSpPr>
          <p:spPr>
            <a:xfrm>
              <a:off x="7348947" y="3604197"/>
              <a:ext cx="290093" cy="107112"/>
            </a:xfrm>
            <a:prstGeom prst="rect">
              <a:avLst/>
            </a:prstGeom>
            <a:solidFill>
              <a:schemeClr val="bg1"/>
            </a:solidFill>
          </p:spPr>
          <p:txBody>
            <a:bodyPr wrap="none" lIns="0" tIns="0" rIns="0" bIns="0" rtlCol="0">
              <a:spAutoFit/>
            </a:bodyPr>
            <a:lstStyle/>
            <a:p>
              <a:r>
                <a:rPr lang="en-US" sz="600" dirty="0" smtClean="0"/>
                <a:t>Internet2</a:t>
              </a:r>
              <a:endParaRPr lang="en-US" sz="600" dirty="0"/>
            </a:p>
          </p:txBody>
        </p:sp>
        <p:sp>
          <p:nvSpPr>
            <p:cNvPr id="181" name="TextBox 180"/>
            <p:cNvSpPr txBox="1"/>
            <p:nvPr/>
          </p:nvSpPr>
          <p:spPr>
            <a:xfrm>
              <a:off x="6415345" y="4285671"/>
              <a:ext cx="171081" cy="107112"/>
            </a:xfrm>
            <a:prstGeom prst="rect">
              <a:avLst/>
            </a:prstGeom>
            <a:solidFill>
              <a:schemeClr val="bg1"/>
            </a:solidFill>
          </p:spPr>
          <p:txBody>
            <a:bodyPr wrap="none" lIns="0" tIns="0" rIns="0" bIns="0" rtlCol="0">
              <a:spAutoFit/>
            </a:bodyPr>
            <a:lstStyle/>
            <a:p>
              <a:r>
                <a:rPr lang="en-US" sz="600" dirty="0" smtClean="0">
                  <a:solidFill>
                    <a:srgbClr val="FF0000"/>
                  </a:solidFill>
                </a:rPr>
                <a:t>LOUI</a:t>
              </a:r>
              <a:endParaRPr lang="en-US" sz="600" dirty="0">
                <a:solidFill>
                  <a:srgbClr val="FF0000"/>
                </a:solidFill>
              </a:endParaRPr>
            </a:p>
          </p:txBody>
        </p:sp>
        <p:sp>
          <p:nvSpPr>
            <p:cNvPr id="182" name="TextBox 181"/>
            <p:cNvSpPr txBox="1"/>
            <p:nvPr/>
          </p:nvSpPr>
          <p:spPr>
            <a:xfrm rot="16200000">
              <a:off x="5812161" y="3054646"/>
              <a:ext cx="185957" cy="107112"/>
            </a:xfrm>
            <a:prstGeom prst="rect">
              <a:avLst/>
            </a:prstGeom>
            <a:solidFill>
              <a:schemeClr val="bg1"/>
            </a:solidFill>
          </p:spPr>
          <p:txBody>
            <a:bodyPr wrap="none" lIns="0" tIns="0" rIns="0" bIns="0" rtlCol="0">
              <a:spAutoFit/>
            </a:bodyPr>
            <a:lstStyle/>
            <a:p>
              <a:r>
                <a:rPr lang="en-US" sz="600" dirty="0" smtClean="0"/>
                <a:t>FNAL</a:t>
              </a:r>
              <a:endParaRPr lang="en-US" sz="600" dirty="0"/>
            </a:p>
          </p:txBody>
        </p:sp>
        <p:sp>
          <p:nvSpPr>
            <p:cNvPr id="183" name="TextBox 182"/>
            <p:cNvSpPr txBox="1"/>
            <p:nvPr/>
          </p:nvSpPr>
          <p:spPr>
            <a:xfrm>
              <a:off x="8469505" y="3537222"/>
              <a:ext cx="407247" cy="321335"/>
            </a:xfrm>
            <a:prstGeom prst="rect">
              <a:avLst/>
            </a:prstGeom>
            <a:solidFill>
              <a:schemeClr val="bg1"/>
            </a:solidFill>
          </p:spPr>
          <p:txBody>
            <a:bodyPr wrap="none" lIns="0" tIns="0" rIns="0" bIns="0" rtlCol="0">
              <a:spAutoFit/>
            </a:bodyPr>
            <a:lstStyle/>
            <a:p>
              <a:pPr algn="ctr"/>
              <a:r>
                <a:rPr lang="en-US" sz="600" dirty="0" smtClean="0"/>
                <a:t>Long Island</a:t>
              </a:r>
            </a:p>
            <a:p>
              <a:pPr algn="ctr"/>
              <a:r>
                <a:rPr lang="en-US" sz="600" dirty="0" smtClean="0"/>
                <a:t>MAN and</a:t>
              </a:r>
            </a:p>
            <a:p>
              <a:pPr algn="ctr"/>
              <a:r>
                <a:rPr lang="en-US" sz="600" dirty="0" smtClean="0"/>
                <a:t>ANI Testbed</a:t>
              </a:r>
              <a:endParaRPr lang="en-US" sz="600" dirty="0"/>
            </a:p>
          </p:txBody>
        </p:sp>
        <p:sp>
          <p:nvSpPr>
            <p:cNvPr id="184" name="TextBox 183"/>
            <p:cNvSpPr txBox="1"/>
            <p:nvPr/>
          </p:nvSpPr>
          <p:spPr>
            <a:xfrm>
              <a:off x="6787029" y="4818957"/>
              <a:ext cx="27895" cy="53555"/>
            </a:xfrm>
            <a:prstGeom prst="rect">
              <a:avLst/>
            </a:prstGeom>
            <a:solidFill>
              <a:schemeClr val="bg1"/>
            </a:solidFill>
            <a:ln w="6350">
              <a:solidFill>
                <a:schemeClr val="tx1"/>
              </a:solidFill>
            </a:ln>
          </p:spPr>
          <p:txBody>
            <a:bodyPr wrap="none" lIns="0" tIns="0" rIns="0" bIns="0" rtlCol="0">
              <a:spAutoFit/>
            </a:bodyPr>
            <a:lstStyle/>
            <a:p>
              <a:r>
                <a:rPr lang="en-US" sz="300" dirty="0" smtClean="0"/>
                <a:t>O</a:t>
              </a:r>
              <a:endParaRPr lang="en-US" sz="300" dirty="0"/>
            </a:p>
          </p:txBody>
        </p:sp>
        <p:sp>
          <p:nvSpPr>
            <p:cNvPr id="185" name="Freeform 184"/>
            <p:cNvSpPr/>
            <p:nvPr/>
          </p:nvSpPr>
          <p:spPr bwMode="auto">
            <a:xfrm>
              <a:off x="8093691" y="3329000"/>
              <a:ext cx="117475" cy="15875"/>
            </a:xfrm>
            <a:custGeom>
              <a:avLst/>
              <a:gdLst>
                <a:gd name="connsiteX0" fmla="*/ 0 w 117475"/>
                <a:gd name="connsiteY0" fmla="*/ 15875 h 15875"/>
                <a:gd name="connsiteX1" fmla="*/ 117475 w 117475"/>
                <a:gd name="connsiteY1" fmla="*/ 0 h 15875"/>
                <a:gd name="connsiteX2" fmla="*/ 117475 w 117475"/>
                <a:gd name="connsiteY2" fmla="*/ 0 h 15875"/>
                <a:gd name="connsiteX3" fmla="*/ 117475 w 117475"/>
                <a:gd name="connsiteY3" fmla="*/ 0 h 15875"/>
              </a:gdLst>
              <a:ahLst/>
              <a:cxnLst>
                <a:cxn ang="0">
                  <a:pos x="connsiteX0" y="connsiteY0"/>
                </a:cxn>
                <a:cxn ang="0">
                  <a:pos x="connsiteX1" y="connsiteY1"/>
                </a:cxn>
                <a:cxn ang="0">
                  <a:pos x="connsiteX2" y="connsiteY2"/>
                </a:cxn>
                <a:cxn ang="0">
                  <a:pos x="connsiteX3" y="connsiteY3"/>
                </a:cxn>
              </a:cxnLst>
              <a:rect l="l" t="t" r="r" b="b"/>
              <a:pathLst>
                <a:path w="117475" h="15875">
                  <a:moveTo>
                    <a:pt x="0" y="15875"/>
                  </a:moveTo>
                  <a:lnTo>
                    <a:pt x="117475" y="0"/>
                  </a:lnTo>
                  <a:lnTo>
                    <a:pt x="117475" y="0"/>
                  </a:lnTo>
                  <a:lnTo>
                    <a:pt x="117475" y="0"/>
                  </a:lnTo>
                </a:path>
              </a:pathLst>
            </a:cu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6" name="Freeform 185"/>
            <p:cNvSpPr/>
            <p:nvPr/>
          </p:nvSpPr>
          <p:spPr bwMode="auto">
            <a:xfrm>
              <a:off x="8112741" y="3503626"/>
              <a:ext cx="92075" cy="0"/>
            </a:xfrm>
            <a:custGeom>
              <a:avLst/>
              <a:gdLst>
                <a:gd name="connsiteX0" fmla="*/ 0 w 117475"/>
                <a:gd name="connsiteY0" fmla="*/ 15875 h 15875"/>
                <a:gd name="connsiteX1" fmla="*/ 117475 w 117475"/>
                <a:gd name="connsiteY1" fmla="*/ 0 h 15875"/>
                <a:gd name="connsiteX2" fmla="*/ 117475 w 117475"/>
                <a:gd name="connsiteY2" fmla="*/ 0 h 15875"/>
                <a:gd name="connsiteX3" fmla="*/ 117475 w 117475"/>
                <a:gd name="connsiteY3" fmla="*/ 0 h 15875"/>
                <a:gd name="connsiteX0" fmla="*/ 0 w 117475"/>
                <a:gd name="connsiteY0" fmla="*/ 15875 h 76200"/>
                <a:gd name="connsiteX1" fmla="*/ 117475 w 117475"/>
                <a:gd name="connsiteY1" fmla="*/ 0 h 76200"/>
                <a:gd name="connsiteX2" fmla="*/ 117475 w 117475"/>
                <a:gd name="connsiteY2" fmla="*/ 0 h 76200"/>
                <a:gd name="connsiteX3" fmla="*/ 85725 w 117475"/>
                <a:gd name="connsiteY3" fmla="*/ 76200 h 76200"/>
                <a:gd name="connsiteX0" fmla="*/ 0 w 117475"/>
                <a:gd name="connsiteY0" fmla="*/ 15875 h 76200"/>
                <a:gd name="connsiteX1" fmla="*/ 117475 w 117475"/>
                <a:gd name="connsiteY1" fmla="*/ 0 h 76200"/>
                <a:gd name="connsiteX2" fmla="*/ 85725 w 117475"/>
                <a:gd name="connsiteY2" fmla="*/ 76200 h 76200"/>
                <a:gd name="connsiteX0" fmla="*/ 0 w 85725"/>
                <a:gd name="connsiteY0" fmla="*/ 0 h 60325"/>
                <a:gd name="connsiteX1" fmla="*/ 85725 w 85725"/>
                <a:gd name="connsiteY1" fmla="*/ 60325 h 60325"/>
                <a:gd name="connsiteX0" fmla="*/ 0 w 92075"/>
                <a:gd name="connsiteY0" fmla="*/ 0 h 0"/>
                <a:gd name="connsiteX1" fmla="*/ 92075 w 92075"/>
                <a:gd name="connsiteY1" fmla="*/ 0 h 0"/>
              </a:gdLst>
              <a:ahLst/>
              <a:cxnLst>
                <a:cxn ang="0">
                  <a:pos x="connsiteX0" y="connsiteY0"/>
                </a:cxn>
                <a:cxn ang="0">
                  <a:pos x="connsiteX1" y="connsiteY1"/>
                </a:cxn>
              </a:cxnLst>
              <a:rect l="l" t="t" r="r" b="b"/>
              <a:pathLst>
                <a:path w="92075">
                  <a:moveTo>
                    <a:pt x="0" y="0"/>
                  </a:moveTo>
                  <a:lnTo>
                    <a:pt x="92075" y="0"/>
                  </a:lnTo>
                </a:path>
              </a:pathLst>
            </a:cu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7" name="Freeform 586"/>
            <p:cNvSpPr>
              <a:spLocks/>
            </p:cNvSpPr>
            <p:nvPr/>
          </p:nvSpPr>
          <p:spPr bwMode="auto">
            <a:xfrm>
              <a:off x="8070494" y="3319675"/>
              <a:ext cx="45720" cy="4572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chemeClr val="bg1"/>
            </a:solidFill>
            <a:ln w="9525">
              <a:solidFill>
                <a:schemeClr val="tx1"/>
              </a:solidFill>
              <a:round/>
              <a:headEnd/>
              <a:tailEnd/>
            </a:ln>
          </p:spPr>
          <p:txBody>
            <a:bodyPr lIns="0" rIns="0"/>
            <a:lstStyle/>
            <a:p>
              <a:endParaRPr lang="en-US" sz="600" dirty="0"/>
            </a:p>
          </p:txBody>
        </p:sp>
        <p:sp>
          <p:nvSpPr>
            <p:cNvPr id="188" name="Freeform 586"/>
            <p:cNvSpPr>
              <a:spLocks/>
            </p:cNvSpPr>
            <p:nvPr/>
          </p:nvSpPr>
          <p:spPr bwMode="auto">
            <a:xfrm>
              <a:off x="8181125" y="3472488"/>
              <a:ext cx="45720" cy="4572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chemeClr val="bg1"/>
            </a:solidFill>
            <a:ln w="9525">
              <a:solidFill>
                <a:schemeClr val="tx1"/>
              </a:solidFill>
              <a:round/>
              <a:headEnd/>
              <a:tailEnd/>
            </a:ln>
          </p:spPr>
          <p:txBody>
            <a:bodyPr lIns="0" rIns="0"/>
            <a:lstStyle/>
            <a:p>
              <a:endParaRPr lang="en-US" sz="600" dirty="0"/>
            </a:p>
          </p:txBody>
        </p:sp>
        <p:sp>
          <p:nvSpPr>
            <p:cNvPr id="189" name="Freeform 586"/>
            <p:cNvSpPr>
              <a:spLocks/>
            </p:cNvSpPr>
            <p:nvPr/>
          </p:nvSpPr>
          <p:spPr bwMode="auto">
            <a:xfrm>
              <a:off x="8067656" y="3477505"/>
              <a:ext cx="45720" cy="4572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chemeClr val="bg1"/>
            </a:solidFill>
            <a:ln w="9525">
              <a:solidFill>
                <a:schemeClr val="tx1"/>
              </a:solidFill>
              <a:round/>
              <a:headEnd/>
              <a:tailEnd/>
            </a:ln>
          </p:spPr>
          <p:txBody>
            <a:bodyPr lIns="0" rIns="0"/>
            <a:lstStyle/>
            <a:p>
              <a:endParaRPr lang="en-US" sz="600" dirty="0"/>
            </a:p>
          </p:txBody>
        </p:sp>
        <p:sp>
          <p:nvSpPr>
            <p:cNvPr id="190" name="Freeform 586"/>
            <p:cNvSpPr>
              <a:spLocks/>
            </p:cNvSpPr>
            <p:nvPr/>
          </p:nvSpPr>
          <p:spPr bwMode="auto">
            <a:xfrm>
              <a:off x="8185766" y="3306775"/>
              <a:ext cx="45720" cy="4572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chemeClr val="bg1"/>
            </a:solidFill>
            <a:ln w="9525">
              <a:solidFill>
                <a:schemeClr val="tx1"/>
              </a:solidFill>
              <a:round/>
              <a:headEnd/>
              <a:tailEnd/>
            </a:ln>
          </p:spPr>
          <p:txBody>
            <a:bodyPr lIns="0" rIns="0"/>
            <a:lstStyle/>
            <a:p>
              <a:endParaRPr lang="en-US" sz="600" dirty="0"/>
            </a:p>
          </p:txBody>
        </p:sp>
        <p:sp>
          <p:nvSpPr>
            <p:cNvPr id="191" name="Freeform 586"/>
            <p:cNvSpPr>
              <a:spLocks/>
            </p:cNvSpPr>
            <p:nvPr/>
          </p:nvSpPr>
          <p:spPr bwMode="auto">
            <a:xfrm>
              <a:off x="7270096" y="5773682"/>
              <a:ext cx="91440" cy="91440"/>
            </a:xfrm>
            <a:custGeom>
              <a:avLst/>
              <a:gdLst>
                <a:gd name="T0" fmla="*/ 964096258 w 10000"/>
                <a:gd name="T1" fmla="*/ 0 h 10000"/>
                <a:gd name="T2" fmla="*/ 0 w 10000"/>
                <a:gd name="T3" fmla="*/ 964096258 h 10000"/>
                <a:gd name="T4" fmla="*/ 964096258 w 10000"/>
                <a:gd name="T5" fmla="*/ 1928192515 h 10000"/>
                <a:gd name="T6" fmla="*/ 1928192515 w 10000"/>
                <a:gd name="T7" fmla="*/ 964096258 h 10000"/>
                <a:gd name="T8" fmla="*/ 964096258 w 10000"/>
                <a:gd name="T9" fmla="*/ 0 h 10000"/>
                <a:gd name="T10" fmla="*/ 964096258 w 10000"/>
                <a:gd name="T11" fmla="*/ 0 h 10000"/>
                <a:gd name="T12" fmla="*/ 0 60000 65536"/>
                <a:gd name="T13" fmla="*/ 0 60000 65536"/>
                <a:gd name="T14" fmla="*/ 0 60000 65536"/>
                <a:gd name="T15" fmla="*/ 0 60000 65536"/>
                <a:gd name="T16" fmla="*/ 0 60000 65536"/>
                <a:gd name="T17" fmla="*/ 0 60000 65536"/>
                <a:gd name="T18" fmla="*/ 0 w 10000"/>
                <a:gd name="T19" fmla="*/ 0 h 10000"/>
                <a:gd name="T20" fmla="*/ 10000 w 10000"/>
                <a:gd name="T21" fmla="*/ 10000 h 10000"/>
              </a:gdLst>
              <a:ahLst/>
              <a:cxnLst>
                <a:cxn ang="T12">
                  <a:pos x="T0" y="T1"/>
                </a:cxn>
                <a:cxn ang="T13">
                  <a:pos x="T2" y="T3"/>
                </a:cxn>
                <a:cxn ang="T14">
                  <a:pos x="T4" y="T5"/>
                </a:cxn>
                <a:cxn ang="T15">
                  <a:pos x="T6" y="T7"/>
                </a:cxn>
                <a:cxn ang="T16">
                  <a:pos x="T8" y="T9"/>
                </a:cxn>
                <a:cxn ang="T17">
                  <a:pos x="T10" y="T11"/>
                </a:cxn>
              </a:cxnLst>
              <a:rect l="T18" t="T19" r="T20" b="T21"/>
              <a:pathLst>
                <a:path w="10000" h="10000">
                  <a:moveTo>
                    <a:pt x="5000" y="0"/>
                  </a:moveTo>
                  <a:cubicBezTo>
                    <a:pt x="2238" y="0"/>
                    <a:pt x="0" y="2238"/>
                    <a:pt x="0" y="5000"/>
                  </a:cubicBezTo>
                  <a:cubicBezTo>
                    <a:pt x="0" y="7761"/>
                    <a:pt x="2238" y="10000"/>
                    <a:pt x="5000" y="10000"/>
                  </a:cubicBezTo>
                  <a:cubicBezTo>
                    <a:pt x="7761" y="10000"/>
                    <a:pt x="10000" y="7761"/>
                    <a:pt x="10000" y="5000"/>
                  </a:cubicBezTo>
                  <a:cubicBezTo>
                    <a:pt x="10000" y="2238"/>
                    <a:pt x="7761" y="0"/>
                    <a:pt x="5000" y="0"/>
                  </a:cubicBezTo>
                  <a:close/>
                  <a:moveTo>
                    <a:pt x="5000" y="0"/>
                  </a:moveTo>
                </a:path>
              </a:pathLst>
            </a:custGeom>
            <a:solidFill>
              <a:srgbClr val="CC9900"/>
            </a:solidFill>
            <a:ln w="9525">
              <a:solidFill>
                <a:schemeClr val="tx1"/>
              </a:solidFill>
              <a:round/>
              <a:headEnd/>
              <a:tailEnd/>
            </a:ln>
          </p:spPr>
          <p:txBody>
            <a:bodyPr lIns="0" rIns="0"/>
            <a:lstStyle/>
            <a:p>
              <a:endParaRPr lang="en-US" sz="600" dirty="0"/>
            </a:p>
          </p:txBody>
        </p:sp>
        <p:sp>
          <p:nvSpPr>
            <p:cNvPr id="192" name="Freeform 191"/>
            <p:cNvSpPr/>
            <p:nvPr/>
          </p:nvSpPr>
          <p:spPr bwMode="auto">
            <a:xfrm>
              <a:off x="5010600" y="4793907"/>
              <a:ext cx="2306496" cy="1279414"/>
            </a:xfrm>
            <a:custGeom>
              <a:avLst/>
              <a:gdLst>
                <a:gd name="connsiteX0" fmla="*/ 1787857 w 2313295"/>
                <a:gd name="connsiteY0" fmla="*/ 375314 h 1262418"/>
                <a:gd name="connsiteX1" fmla="*/ 2313295 w 2313295"/>
                <a:gd name="connsiteY1" fmla="*/ 1030406 h 1262418"/>
                <a:gd name="connsiteX2" fmla="*/ 1412543 w 2313295"/>
                <a:gd name="connsiteY2" fmla="*/ 982639 h 1262418"/>
                <a:gd name="connsiteX3" fmla="*/ 689212 w 2313295"/>
                <a:gd name="connsiteY3" fmla="*/ 1153236 h 1262418"/>
                <a:gd name="connsiteX4" fmla="*/ 388961 w 2313295"/>
                <a:gd name="connsiteY4" fmla="*/ 1228299 h 1262418"/>
                <a:gd name="connsiteX5" fmla="*/ 0 w 2313295"/>
                <a:gd name="connsiteY5" fmla="*/ 1262418 h 1262418"/>
                <a:gd name="connsiteX6" fmla="*/ 839337 w 2313295"/>
                <a:gd name="connsiteY6" fmla="*/ 668740 h 1262418"/>
                <a:gd name="connsiteX7" fmla="*/ 771098 w 2313295"/>
                <a:gd name="connsiteY7" fmla="*/ 129654 h 1262418"/>
                <a:gd name="connsiteX8" fmla="*/ 1194179 w 2313295"/>
                <a:gd name="connsiteY8" fmla="*/ 0 h 1262418"/>
                <a:gd name="connsiteX0" fmla="*/ 1767462 w 2313295"/>
                <a:gd name="connsiteY0" fmla="*/ 388911 h 1262418"/>
                <a:gd name="connsiteX1" fmla="*/ 2313295 w 2313295"/>
                <a:gd name="connsiteY1" fmla="*/ 1030406 h 1262418"/>
                <a:gd name="connsiteX2" fmla="*/ 1412543 w 2313295"/>
                <a:gd name="connsiteY2" fmla="*/ 982639 h 1262418"/>
                <a:gd name="connsiteX3" fmla="*/ 689212 w 2313295"/>
                <a:gd name="connsiteY3" fmla="*/ 1153236 h 1262418"/>
                <a:gd name="connsiteX4" fmla="*/ 388961 w 2313295"/>
                <a:gd name="connsiteY4" fmla="*/ 1228299 h 1262418"/>
                <a:gd name="connsiteX5" fmla="*/ 0 w 2313295"/>
                <a:gd name="connsiteY5" fmla="*/ 1262418 h 1262418"/>
                <a:gd name="connsiteX6" fmla="*/ 839337 w 2313295"/>
                <a:gd name="connsiteY6" fmla="*/ 668740 h 1262418"/>
                <a:gd name="connsiteX7" fmla="*/ 771098 w 2313295"/>
                <a:gd name="connsiteY7" fmla="*/ 129654 h 1262418"/>
                <a:gd name="connsiteX8" fmla="*/ 1194179 w 2313295"/>
                <a:gd name="connsiteY8" fmla="*/ 0 h 1262418"/>
                <a:gd name="connsiteX0" fmla="*/ 1760663 w 2306496"/>
                <a:gd name="connsiteY0" fmla="*/ 388911 h 1279414"/>
                <a:gd name="connsiteX1" fmla="*/ 2306496 w 2306496"/>
                <a:gd name="connsiteY1" fmla="*/ 1030406 h 1279414"/>
                <a:gd name="connsiteX2" fmla="*/ 1405744 w 2306496"/>
                <a:gd name="connsiteY2" fmla="*/ 982639 h 1279414"/>
                <a:gd name="connsiteX3" fmla="*/ 682413 w 2306496"/>
                <a:gd name="connsiteY3" fmla="*/ 1153236 h 1279414"/>
                <a:gd name="connsiteX4" fmla="*/ 382162 w 2306496"/>
                <a:gd name="connsiteY4" fmla="*/ 1228299 h 1279414"/>
                <a:gd name="connsiteX5" fmla="*/ 0 w 2306496"/>
                <a:gd name="connsiteY5" fmla="*/ 1279414 h 1279414"/>
                <a:gd name="connsiteX6" fmla="*/ 832538 w 2306496"/>
                <a:gd name="connsiteY6" fmla="*/ 668740 h 1279414"/>
                <a:gd name="connsiteX7" fmla="*/ 764299 w 2306496"/>
                <a:gd name="connsiteY7" fmla="*/ 129654 h 1279414"/>
                <a:gd name="connsiteX8" fmla="*/ 1187380 w 2306496"/>
                <a:gd name="connsiteY8" fmla="*/ 0 h 1279414"/>
                <a:gd name="connsiteX0" fmla="*/ 1760663 w 2306496"/>
                <a:gd name="connsiteY0" fmla="*/ 388911 h 1279414"/>
                <a:gd name="connsiteX1" fmla="*/ 2306496 w 2306496"/>
                <a:gd name="connsiteY1" fmla="*/ 1030406 h 1279414"/>
                <a:gd name="connsiteX2" fmla="*/ 1405744 w 2306496"/>
                <a:gd name="connsiteY2" fmla="*/ 982639 h 1279414"/>
                <a:gd name="connsiteX3" fmla="*/ 682413 w 2306496"/>
                <a:gd name="connsiteY3" fmla="*/ 1153236 h 1279414"/>
                <a:gd name="connsiteX4" fmla="*/ 375363 w 2306496"/>
                <a:gd name="connsiteY4" fmla="*/ 1214702 h 1279414"/>
                <a:gd name="connsiteX5" fmla="*/ 0 w 2306496"/>
                <a:gd name="connsiteY5" fmla="*/ 1279414 h 1279414"/>
                <a:gd name="connsiteX6" fmla="*/ 832538 w 2306496"/>
                <a:gd name="connsiteY6" fmla="*/ 668740 h 1279414"/>
                <a:gd name="connsiteX7" fmla="*/ 764299 w 2306496"/>
                <a:gd name="connsiteY7" fmla="*/ 129654 h 1279414"/>
                <a:gd name="connsiteX8" fmla="*/ 1187380 w 2306496"/>
                <a:gd name="connsiteY8" fmla="*/ 0 h 1279414"/>
                <a:gd name="connsiteX0" fmla="*/ 1760663 w 2306496"/>
                <a:gd name="connsiteY0" fmla="*/ 388911 h 1279414"/>
                <a:gd name="connsiteX1" fmla="*/ 2306496 w 2306496"/>
                <a:gd name="connsiteY1" fmla="*/ 1030406 h 1279414"/>
                <a:gd name="connsiteX2" fmla="*/ 1405744 w 2306496"/>
                <a:gd name="connsiteY2" fmla="*/ 982639 h 1279414"/>
                <a:gd name="connsiteX3" fmla="*/ 679014 w 2306496"/>
                <a:gd name="connsiteY3" fmla="*/ 1136240 h 1279414"/>
                <a:gd name="connsiteX4" fmla="*/ 375363 w 2306496"/>
                <a:gd name="connsiteY4" fmla="*/ 1214702 h 1279414"/>
                <a:gd name="connsiteX5" fmla="*/ 0 w 2306496"/>
                <a:gd name="connsiteY5" fmla="*/ 1279414 h 1279414"/>
                <a:gd name="connsiteX6" fmla="*/ 832538 w 2306496"/>
                <a:gd name="connsiteY6" fmla="*/ 668740 h 1279414"/>
                <a:gd name="connsiteX7" fmla="*/ 764299 w 2306496"/>
                <a:gd name="connsiteY7" fmla="*/ 129654 h 1279414"/>
                <a:gd name="connsiteX8" fmla="*/ 1187380 w 2306496"/>
                <a:gd name="connsiteY8" fmla="*/ 0 h 1279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6496" h="1279414">
                  <a:moveTo>
                    <a:pt x="1760663" y="388911"/>
                  </a:moveTo>
                  <a:lnTo>
                    <a:pt x="2306496" y="1030406"/>
                  </a:lnTo>
                  <a:lnTo>
                    <a:pt x="1405744" y="982639"/>
                  </a:lnTo>
                  <a:lnTo>
                    <a:pt x="679014" y="1136240"/>
                  </a:lnTo>
                  <a:lnTo>
                    <a:pt x="375363" y="1214702"/>
                  </a:lnTo>
                  <a:lnTo>
                    <a:pt x="0" y="1279414"/>
                  </a:lnTo>
                  <a:lnTo>
                    <a:pt x="832538" y="668740"/>
                  </a:lnTo>
                  <a:lnTo>
                    <a:pt x="764299" y="129654"/>
                  </a:lnTo>
                  <a:lnTo>
                    <a:pt x="1187380" y="0"/>
                  </a:lnTo>
                </a:path>
              </a:pathLst>
            </a:custGeom>
            <a:noFill/>
            <a:ln w="1905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60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3" name="TextBox 192"/>
            <p:cNvSpPr txBox="1"/>
            <p:nvPr/>
          </p:nvSpPr>
          <p:spPr>
            <a:xfrm>
              <a:off x="7377660" y="5770661"/>
              <a:ext cx="185957" cy="107112"/>
            </a:xfrm>
            <a:prstGeom prst="rect">
              <a:avLst/>
            </a:prstGeom>
            <a:solidFill>
              <a:schemeClr val="bg1"/>
            </a:solidFill>
          </p:spPr>
          <p:txBody>
            <a:bodyPr wrap="none" lIns="0" tIns="0" rIns="0" bIns="0" rtlCol="0">
              <a:spAutoFit/>
            </a:bodyPr>
            <a:lstStyle/>
            <a:p>
              <a:r>
                <a:rPr lang="en-US" sz="600" dirty="0" smtClean="0">
                  <a:solidFill>
                    <a:srgbClr val="FF0000"/>
                  </a:solidFill>
                </a:rPr>
                <a:t>JACK</a:t>
              </a:r>
              <a:endParaRPr lang="en-US" sz="600" dirty="0">
                <a:solidFill>
                  <a:srgbClr val="FF0000"/>
                </a:solidFill>
              </a:endParaRPr>
            </a:p>
          </p:txBody>
        </p:sp>
      </p:grpSp>
      <p:sp>
        <p:nvSpPr>
          <p:cNvPr id="195" name="Text Box 535"/>
          <p:cNvSpPr txBox="1">
            <a:spLocks noChangeArrowheads="1"/>
          </p:cNvSpPr>
          <p:nvPr/>
        </p:nvSpPr>
        <p:spPr bwMode="auto">
          <a:xfrm>
            <a:off x="7306364" y="6395731"/>
            <a:ext cx="969817" cy="400110"/>
          </a:xfrm>
          <a:prstGeom prst="rect">
            <a:avLst/>
          </a:prstGeom>
          <a:noFill/>
          <a:ln w="12700">
            <a:noFill/>
            <a:miter lim="800000"/>
            <a:headEnd type="none" w="sm" len="sm"/>
            <a:tailEnd type="none" w="lg" len="lg"/>
          </a:ln>
        </p:spPr>
        <p:txBody>
          <a:bodyPr wrap="none" lIns="0" rIns="0">
            <a:spAutoFit/>
          </a:bodyPr>
          <a:lstStyle/>
          <a:p>
            <a:pPr algn="ctr"/>
            <a:r>
              <a:rPr lang="en-US" sz="1000" i="1" u="sng" dirty="0"/>
              <a:t>Geography is</a:t>
            </a:r>
            <a:br>
              <a:rPr lang="en-US" sz="1000" i="1" u="sng" dirty="0"/>
            </a:br>
            <a:r>
              <a:rPr lang="en-US" sz="1000" i="1" u="sng" dirty="0"/>
              <a:t>only representational</a:t>
            </a:r>
          </a:p>
        </p:txBody>
      </p:sp>
      <p:sp>
        <p:nvSpPr>
          <p:cNvPr id="196" name="Right Triangle 19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98" name="Slide Number Placeholder 197"/>
          <p:cNvSpPr>
            <a:spLocks noGrp="1"/>
          </p:cNvSpPr>
          <p:nvPr>
            <p:ph type="sldNum" sz="quarter" idx="12"/>
          </p:nvPr>
        </p:nvSpPr>
        <p:spPr/>
        <p:txBody>
          <a:bodyPr/>
          <a:lstStyle/>
          <a:p>
            <a:pPr>
              <a:defRPr/>
            </a:pPr>
            <a:fld id="{7BB6F9B8-17A6-477C-9EEA-ECC3A7902399}" type="slidenum">
              <a:rPr lang="en-US" smtClean="0"/>
              <a:pPr>
                <a:defRPr/>
              </a:pPr>
              <a:t>18</a:t>
            </a:fld>
            <a:endParaRPr lang="en-US" dirty="0"/>
          </a:p>
        </p:txBody>
      </p:sp>
    </p:spTree>
    <p:extLst>
      <p:ext uri="{BB962C8B-B14F-4D97-AF65-F5344CB8AC3E}">
        <p14:creationId xmlns:p14="http://schemas.microsoft.com/office/powerpoint/2010/main" val="2529441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1b) Network routers and switches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Routers also use the latest in high-speed electronics</a:t>
            </a:r>
          </a:p>
          <a:p>
            <a:pPr>
              <a:buFont typeface="Wingdings" panose="05000000000000000000" pitchFamily="2" charset="2"/>
              <a:buChar char="Ø"/>
            </a:pPr>
            <a:r>
              <a:rPr lang="en-US" dirty="0" smtClean="0"/>
              <a:t>ESnet5 routing (IP / layer 3) is provided by Alcatel-Lucent 7750 routers with 100 Gb/s client interfaces</a:t>
            </a:r>
          </a:p>
          <a:p>
            <a:pPr lvl="1"/>
            <a:r>
              <a:rPr lang="en-US" dirty="0"/>
              <a:t>2</a:t>
            </a:r>
            <a:r>
              <a:rPr lang="en-US" dirty="0" smtClean="0"/>
              <a:t> Tb/s backplane</a:t>
            </a:r>
          </a:p>
          <a:p>
            <a:pPr lvl="1"/>
            <a:r>
              <a:rPr lang="en-US" dirty="0" smtClean="0"/>
              <a:t>100 Gb/s throughput per interface</a:t>
            </a:r>
          </a:p>
          <a:p>
            <a:pPr lvl="1"/>
            <a:r>
              <a:rPr lang="en-US" dirty="0" smtClean="0"/>
              <a:t>IP, MPLS, Ethernet services</a:t>
            </a:r>
          </a:p>
          <a:p>
            <a:pPr lvl="1"/>
            <a:r>
              <a:rPr lang="en-US" dirty="0" smtClean="0"/>
              <a:t>64,000 queues per module, 8 queues per subscriber</a:t>
            </a:r>
          </a:p>
          <a:p>
            <a:pPr lvl="1"/>
            <a:r>
              <a:rPr lang="en-US" dirty="0" smtClean="0"/>
              <a:t>3,000,000 routes (ESnet routers currently have about 500,000)</a:t>
            </a:r>
          </a:p>
          <a:p>
            <a:r>
              <a:rPr lang="en-US" dirty="0" smtClean="0"/>
              <a:t>In ESnet continental U.S. network</a:t>
            </a:r>
          </a:p>
          <a:p>
            <a:pPr lvl="1"/>
            <a:r>
              <a:rPr lang="en-US" dirty="0" smtClean="0"/>
              <a:t>17 routers with 100G interfaces</a:t>
            </a:r>
          </a:p>
          <a:p>
            <a:pPr lvl="2"/>
            <a:r>
              <a:rPr lang="en-US" dirty="0" smtClean="0"/>
              <a:t>several more in a test environment </a:t>
            </a:r>
          </a:p>
          <a:p>
            <a:pPr lvl="1"/>
            <a:r>
              <a:rPr lang="en-US" dirty="0" smtClean="0"/>
              <a:t>59 layer-3 100GigE interfaces</a:t>
            </a:r>
          </a:p>
          <a:p>
            <a:pPr lvl="1"/>
            <a:r>
              <a:rPr lang="en-US" dirty="0" smtClean="0"/>
              <a:t>8 Lab-owned 100G routers</a:t>
            </a:r>
          </a:p>
          <a:p>
            <a:pPr lvl="1"/>
            <a:r>
              <a:rPr lang="en-US" dirty="0" smtClean="0"/>
              <a:t>7  100G interconnects with other R&amp;E networks at Starlight (Chicago),</a:t>
            </a:r>
            <a:br>
              <a:rPr lang="en-US" dirty="0" smtClean="0"/>
            </a:br>
            <a:r>
              <a:rPr lang="en-US" dirty="0" smtClean="0"/>
              <a:t>MAN LAN (New York), and Sunnyvale (San Francisco)</a:t>
            </a:r>
          </a:p>
          <a:p>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19</a:t>
            </a:fld>
            <a:endParaRPr lang="en-US" dirty="0"/>
          </a:p>
        </p:txBody>
      </p:sp>
    </p:spTree>
    <p:extLst>
      <p:ext uri="{BB962C8B-B14F-4D97-AF65-F5344CB8AC3E}">
        <p14:creationId xmlns:p14="http://schemas.microsoft.com/office/powerpoint/2010/main" val="39611987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solidFill>
            <a:srgbClr val="FFFF99"/>
          </a:solidFill>
        </p:spPr>
        <p:txBody>
          <a:bodyPr/>
          <a:lstStyle/>
          <a:p>
            <a:r>
              <a:rPr lang="en-US" dirty="0" smtClean="0"/>
              <a:t>Data-Intensive Science in </a:t>
            </a:r>
            <a:r>
              <a:rPr lang="en-US" dirty="0" smtClean="0">
                <a:ea typeface="ＭＳ Ｐゴシック" pitchFamily="34" charset="-128"/>
              </a:rPr>
              <a:t>DOE’s Office of Science</a:t>
            </a:r>
          </a:p>
        </p:txBody>
      </p:sp>
      <p:sp>
        <p:nvSpPr>
          <p:cNvPr id="7171" name="Rectangle 3"/>
          <p:cNvSpPr>
            <a:spLocks noGrp="1" noChangeArrowheads="1"/>
          </p:cNvSpPr>
          <p:nvPr>
            <p:ph type="body" idx="1"/>
          </p:nvPr>
        </p:nvSpPr>
        <p:spPr/>
        <p:txBody>
          <a:bodyPr/>
          <a:lstStyle/>
          <a:p>
            <a:pPr>
              <a:buFont typeface="Wingdings" pitchFamily="2" charset="2"/>
              <a:buChar char="Ø"/>
            </a:pPr>
            <a:r>
              <a:rPr lang="en-US" dirty="0" smtClean="0">
                <a:ea typeface="ＭＳ Ｐゴシック" pitchFamily="34" charset="-128"/>
              </a:rPr>
              <a:t>The U.S. Department of Energy’s Office of Science (“SC”) supports about half of all civilian R&amp;D in the U.S. with about $5B/year</a:t>
            </a:r>
            <a:r>
              <a:rPr lang="en-US" dirty="0">
                <a:ea typeface="ＭＳ Ｐゴシック" pitchFamily="34" charset="-128"/>
              </a:rPr>
              <a:t> </a:t>
            </a:r>
            <a:r>
              <a:rPr lang="en-US" dirty="0" smtClean="0">
                <a:ea typeface="ＭＳ Ｐゴシック" pitchFamily="34" charset="-128"/>
              </a:rPr>
              <a:t>in funding (with the National Science Foundation (NSF) funding the other half)</a:t>
            </a:r>
          </a:p>
          <a:p>
            <a:pPr lvl="1"/>
            <a:r>
              <a:rPr lang="en-US" sz="2200" dirty="0">
                <a:ea typeface="ＭＳ Ｐゴシック" pitchFamily="34" charset="-128"/>
              </a:rPr>
              <a:t>F</a:t>
            </a:r>
            <a:r>
              <a:rPr lang="en-US" sz="2200" dirty="0" smtClean="0">
                <a:ea typeface="ＭＳ Ｐゴシック" pitchFamily="34" charset="-128"/>
              </a:rPr>
              <a:t>unds some 22,000 PhDs and PostDocs in the university environment</a:t>
            </a:r>
          </a:p>
          <a:p>
            <a:pPr lvl="1"/>
            <a:r>
              <a:rPr lang="en-US" sz="2200" u="sng" dirty="0" smtClean="0">
                <a:ea typeface="ＭＳ Ｐゴシック" pitchFamily="34" charset="-128"/>
              </a:rPr>
              <a:t>Operates ten National Laboratories and dozens of major scientific user facilities such as synchrotron light sources, neutron sources, particle accelerators, electron and atomic force microscopes, supercomputer centers, </a:t>
            </a:r>
            <a:r>
              <a:rPr lang="en-US" sz="2200" dirty="0" smtClean="0">
                <a:ea typeface="ＭＳ Ｐゴシック" pitchFamily="34" charset="-128"/>
              </a:rPr>
              <a:t>etc., that are all available to the US and Global science research community, and many of which generate massive amounts of data and involve large, distributed collaborations</a:t>
            </a:r>
          </a:p>
          <a:p>
            <a:pPr lvl="1"/>
            <a:r>
              <a:rPr lang="en-US" sz="2200" dirty="0" smtClean="0">
                <a:ea typeface="ＭＳ Ｐゴシック" pitchFamily="34" charset="-128"/>
              </a:rPr>
              <a:t>Supports global, large-scale science collaborations such as the LHC at CERN and the ITER fusion experiment in France</a:t>
            </a:r>
          </a:p>
          <a:p>
            <a:pPr lvl="1"/>
            <a:r>
              <a:rPr lang="en-US" sz="2200" dirty="0" smtClean="0">
                <a:ea typeface="ＭＳ Ｐゴシック" pitchFamily="34" charset="-128"/>
                <a:hlinkClick r:id="rId3"/>
              </a:rPr>
              <a:t>www.science.doe.gov</a:t>
            </a:r>
            <a:endParaRPr lang="en-US" sz="2200" dirty="0" smtClean="0">
              <a:ea typeface="ＭＳ Ｐゴシック" pitchFamily="34" charset="-128"/>
            </a:endParaRPr>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2</a:t>
            </a:fld>
            <a:endParaRPr lang="en-US" dirty="0"/>
          </a:p>
        </p:txBody>
      </p:sp>
    </p:spTree>
    <p:extLst>
      <p:ext uri="{BB962C8B-B14F-4D97-AF65-F5344CB8AC3E}">
        <p14:creationId xmlns:p14="http://schemas.microsoft.com/office/powerpoint/2010/main" val="109354407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48" name="Picture 2" descr="C:\HSM\0020.jpg"/>
          <p:cNvPicPr>
            <a:picLocks noChangeAspect="1" noChangeArrowheads="1"/>
          </p:cNvPicPr>
          <p:nvPr/>
        </p:nvPicPr>
        <p:blipFill rotWithShape="1">
          <a:blip r:embed="rId3"/>
          <a:srcRect l="12774" t="40544" r="53088" b="28626"/>
          <a:stretch/>
        </p:blipFill>
        <p:spPr bwMode="auto">
          <a:xfrm rot="20400000">
            <a:off x="6289956" y="343248"/>
            <a:ext cx="2963750" cy="3785304"/>
          </a:xfrm>
          <a:prstGeom prst="rect">
            <a:avLst/>
          </a:prstGeom>
          <a:noFill/>
          <a:ln w="50800">
            <a:noFill/>
          </a:ln>
        </p:spPr>
      </p:pic>
      <p:sp>
        <p:nvSpPr>
          <p:cNvPr id="5" name="Rectangle 4"/>
          <p:cNvSpPr/>
          <p:nvPr/>
        </p:nvSpPr>
        <p:spPr>
          <a:xfrm>
            <a:off x="6729663" y="0"/>
            <a:ext cx="2414337" cy="4846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 name="Title 3"/>
          <p:cNvSpPr>
            <a:spLocks noGrp="1"/>
          </p:cNvSpPr>
          <p:nvPr>
            <p:ph type="title"/>
          </p:nvPr>
        </p:nvSpPr>
        <p:spPr/>
        <p:txBody>
          <a:bodyPr/>
          <a:lstStyle/>
          <a:p>
            <a:r>
              <a:rPr lang="en-US" dirty="0" smtClean="0"/>
              <a:t>ESnet Winter 2014/15</a:t>
            </a:r>
            <a:endParaRPr lang="en-US" dirty="0"/>
          </a:p>
        </p:txBody>
      </p:sp>
      <p:sp>
        <p:nvSpPr>
          <p:cNvPr id="503" name="Text Box 535"/>
          <p:cNvSpPr txBox="1">
            <a:spLocks noChangeArrowheads="1"/>
          </p:cNvSpPr>
          <p:nvPr/>
        </p:nvSpPr>
        <p:spPr bwMode="auto">
          <a:xfrm>
            <a:off x="144513" y="6433242"/>
            <a:ext cx="810913" cy="461665"/>
          </a:xfrm>
          <a:prstGeom prst="rect">
            <a:avLst/>
          </a:prstGeom>
          <a:noFill/>
          <a:ln w="12700">
            <a:noFill/>
            <a:miter lim="800000"/>
            <a:headEnd type="none" w="sm" len="sm"/>
            <a:tailEnd type="none" w="lg" len="lg"/>
          </a:ln>
        </p:spPr>
        <p:txBody>
          <a:bodyPr wrap="square">
            <a:spAutoFit/>
          </a:bodyPr>
          <a:lstStyle/>
          <a:p>
            <a:pPr algn="ctr"/>
            <a:r>
              <a:rPr lang="en-US" sz="800" i="1" u="sng" dirty="0">
                <a:solidFill>
                  <a:srgbClr val="000000"/>
                </a:solidFill>
              </a:rPr>
              <a:t>Geography is</a:t>
            </a:r>
            <a:br>
              <a:rPr lang="en-US" sz="800" i="1" u="sng" dirty="0">
                <a:solidFill>
                  <a:srgbClr val="000000"/>
                </a:solidFill>
              </a:rPr>
            </a:br>
            <a:r>
              <a:rPr lang="en-US" sz="800" i="1" u="sng" dirty="0">
                <a:solidFill>
                  <a:srgbClr val="000000"/>
                </a:solidFill>
              </a:rPr>
              <a:t>only representational</a:t>
            </a:r>
          </a:p>
        </p:txBody>
      </p:sp>
      <p:sp>
        <p:nvSpPr>
          <p:cNvPr id="504" name="Text Box 535"/>
          <p:cNvSpPr txBox="1">
            <a:spLocks noChangeArrowheads="1"/>
          </p:cNvSpPr>
          <p:nvPr/>
        </p:nvSpPr>
        <p:spPr bwMode="auto">
          <a:xfrm>
            <a:off x="6118942" y="6140158"/>
            <a:ext cx="1236493" cy="507831"/>
          </a:xfrm>
          <a:prstGeom prst="rect">
            <a:avLst/>
          </a:prstGeom>
          <a:noFill/>
          <a:ln w="12700">
            <a:noFill/>
            <a:miter lim="800000"/>
            <a:headEnd type="none" w="sm" len="sm"/>
            <a:tailEnd type="none" w="lg" len="lg"/>
          </a:ln>
        </p:spPr>
        <p:txBody>
          <a:bodyPr wrap="square">
            <a:spAutoFit/>
          </a:bodyPr>
          <a:lstStyle/>
          <a:p>
            <a:pPr algn="ctr"/>
            <a:r>
              <a:rPr lang="en-US" sz="900" i="1" u="sng" dirty="0" smtClean="0">
                <a:solidFill>
                  <a:srgbClr val="000000"/>
                </a:solidFill>
              </a:rPr>
              <a:t>Geographical representation </a:t>
            </a:r>
            <a:r>
              <a:rPr lang="en-US" sz="900" i="1" u="sng" dirty="0">
                <a:solidFill>
                  <a:srgbClr val="000000"/>
                </a:solidFill>
              </a:rPr>
              <a:t>is</a:t>
            </a:r>
            <a:br>
              <a:rPr lang="en-US" sz="900" i="1" u="sng" dirty="0">
                <a:solidFill>
                  <a:srgbClr val="000000"/>
                </a:solidFill>
              </a:rPr>
            </a:br>
            <a:r>
              <a:rPr lang="en-US" sz="900" i="1" u="sng" dirty="0" smtClean="0">
                <a:solidFill>
                  <a:srgbClr val="000000"/>
                </a:solidFill>
              </a:rPr>
              <a:t>approximate</a:t>
            </a:r>
            <a:endParaRPr lang="en-US" sz="900" i="1" u="sng" dirty="0">
              <a:solidFill>
                <a:srgbClr val="000000"/>
              </a:solidFill>
            </a:endParaRPr>
          </a:p>
        </p:txBody>
      </p:sp>
      <p:sp>
        <p:nvSpPr>
          <p:cNvPr id="505" name="Rectangle 324"/>
          <p:cNvSpPr>
            <a:spLocks noChangeArrowheads="1"/>
          </p:cNvSpPr>
          <p:nvPr/>
        </p:nvSpPr>
        <p:spPr bwMode="auto">
          <a:xfrm>
            <a:off x="5183743" y="6088983"/>
            <a:ext cx="2107081" cy="656791"/>
          </a:xfrm>
          <a:prstGeom prst="rect">
            <a:avLst/>
          </a:prstGeom>
          <a:solidFill>
            <a:schemeClr val="bg1"/>
          </a:solidFill>
          <a:ln w="25400">
            <a:solidFill>
              <a:schemeClr val="accent1"/>
            </a:solidFill>
            <a:miter lim="800000"/>
            <a:headEnd/>
            <a:tailEnd/>
          </a:ln>
        </p:spPr>
        <p:txBody>
          <a:bodyPr wrap="none" anchor="ctr"/>
          <a:lstStyle/>
          <a:p>
            <a:pPr eaLnBrk="1" hangingPunct="1"/>
            <a:endParaRPr lang="en-US" sz="1400" b="0" dirty="0"/>
          </a:p>
        </p:txBody>
      </p:sp>
      <p:sp>
        <p:nvSpPr>
          <p:cNvPr id="506" name="Rectangle 332"/>
          <p:cNvSpPr>
            <a:spLocks noChangeArrowheads="1"/>
          </p:cNvSpPr>
          <p:nvPr/>
        </p:nvSpPr>
        <p:spPr bwMode="auto">
          <a:xfrm>
            <a:off x="5129346" y="6119080"/>
            <a:ext cx="1900216" cy="600807"/>
          </a:xfrm>
          <a:prstGeom prst="rect">
            <a:avLst/>
          </a:prstGeom>
          <a:noFill/>
          <a:ln w="9525">
            <a:noFill/>
            <a:miter lim="800000"/>
            <a:headEnd/>
            <a:tailEnd/>
          </a:ln>
        </p:spPr>
        <p:txBody>
          <a:bodyPr wrap="square" lIns="92075" tIns="46038" rIns="92075" bIns="46038">
            <a:spAutoFit/>
          </a:bodyPr>
          <a:lstStyle/>
          <a:p>
            <a:pPr>
              <a:lnSpc>
                <a:spcPct val="110000"/>
              </a:lnSpc>
            </a:pPr>
            <a:r>
              <a:rPr lang="en-US" sz="1000" dirty="0" smtClean="0"/>
              <a:t>Routed IP 100 Gb/s</a:t>
            </a:r>
          </a:p>
          <a:p>
            <a:pPr>
              <a:lnSpc>
                <a:spcPct val="110000"/>
              </a:lnSpc>
            </a:pPr>
            <a:r>
              <a:rPr lang="en-US" sz="1000" dirty="0" smtClean="0"/>
              <a:t>Routed IP 40 Gb/s</a:t>
            </a:r>
            <a:endParaRPr lang="en-US" sz="1000" dirty="0"/>
          </a:p>
          <a:p>
            <a:pPr>
              <a:lnSpc>
                <a:spcPct val="110000"/>
              </a:lnSpc>
            </a:pPr>
            <a:r>
              <a:rPr lang="en-US" sz="1000" dirty="0" smtClean="0"/>
              <a:t>Express / metro / regional</a:t>
            </a:r>
          </a:p>
        </p:txBody>
      </p:sp>
      <p:sp>
        <p:nvSpPr>
          <p:cNvPr id="507" name="Line 326"/>
          <p:cNvSpPr>
            <a:spLocks noChangeShapeType="1"/>
          </p:cNvSpPr>
          <p:nvPr/>
        </p:nvSpPr>
        <p:spPr bwMode="auto">
          <a:xfrm>
            <a:off x="6483229" y="6237146"/>
            <a:ext cx="768350" cy="0"/>
          </a:xfrm>
          <a:prstGeom prst="line">
            <a:avLst/>
          </a:prstGeom>
          <a:noFill/>
          <a:ln w="50800">
            <a:solidFill>
              <a:srgbClr val="3333FF"/>
            </a:solidFill>
            <a:round/>
            <a:headEnd type="none" w="sm" len="sm"/>
            <a:tailEnd type="none" w="sm" len="sm"/>
          </a:ln>
        </p:spPr>
        <p:txBody>
          <a:bodyPr wrap="none" anchor="ctr"/>
          <a:lstStyle/>
          <a:p>
            <a:endParaRPr lang="en-US" dirty="0"/>
          </a:p>
        </p:txBody>
      </p:sp>
      <p:sp>
        <p:nvSpPr>
          <p:cNvPr id="508" name="Line 330"/>
          <p:cNvSpPr>
            <a:spLocks noChangeShapeType="1"/>
          </p:cNvSpPr>
          <p:nvPr/>
        </p:nvSpPr>
        <p:spPr bwMode="auto">
          <a:xfrm>
            <a:off x="6490544" y="6585232"/>
            <a:ext cx="766762" cy="0"/>
          </a:xfrm>
          <a:prstGeom prst="line">
            <a:avLst/>
          </a:prstGeom>
          <a:noFill/>
          <a:ln w="50800">
            <a:solidFill>
              <a:srgbClr val="FF66FF"/>
            </a:solidFill>
            <a:round/>
            <a:headEnd type="none" w="sm" len="sm"/>
            <a:tailEnd type="none" w="sm" len="sm"/>
          </a:ln>
        </p:spPr>
        <p:txBody>
          <a:bodyPr wrap="none" anchor="ctr"/>
          <a:lstStyle/>
          <a:p>
            <a:endParaRPr lang="en-US" dirty="0"/>
          </a:p>
        </p:txBody>
      </p:sp>
      <p:sp>
        <p:nvSpPr>
          <p:cNvPr id="509" name="Line 326"/>
          <p:cNvSpPr>
            <a:spLocks noChangeShapeType="1"/>
          </p:cNvSpPr>
          <p:nvPr/>
        </p:nvSpPr>
        <p:spPr bwMode="auto">
          <a:xfrm>
            <a:off x="6483229" y="6411189"/>
            <a:ext cx="768350" cy="0"/>
          </a:xfrm>
          <a:prstGeom prst="line">
            <a:avLst/>
          </a:prstGeom>
          <a:noFill/>
          <a:ln w="25400">
            <a:solidFill>
              <a:srgbClr val="3333FF"/>
            </a:solidFill>
            <a:round/>
            <a:headEnd type="none" w="sm" len="sm"/>
            <a:tailEnd type="none" w="sm" len="sm"/>
          </a:ln>
        </p:spPr>
        <p:txBody>
          <a:bodyPr wrap="none" anchor="ctr"/>
          <a:lstStyle/>
          <a:p>
            <a:endParaRPr lang="en-US" dirty="0"/>
          </a:p>
        </p:txBody>
      </p:sp>
      <p:grpSp>
        <p:nvGrpSpPr>
          <p:cNvPr id="510" name="Group 509"/>
          <p:cNvGrpSpPr/>
          <p:nvPr/>
        </p:nvGrpSpPr>
        <p:grpSpPr>
          <a:xfrm>
            <a:off x="1304852" y="6225355"/>
            <a:ext cx="2026082" cy="164592"/>
            <a:chOff x="628369" y="5080762"/>
            <a:chExt cx="2026082" cy="164592"/>
          </a:xfrm>
        </p:grpSpPr>
        <p:sp>
          <p:nvSpPr>
            <p:cNvPr id="511" name="Text Box 302"/>
            <p:cNvSpPr txBox="1">
              <a:spLocks noChangeArrowheads="1"/>
            </p:cNvSpPr>
            <p:nvPr/>
          </p:nvSpPr>
          <p:spPr bwMode="auto">
            <a:xfrm>
              <a:off x="873514" y="5086114"/>
              <a:ext cx="1780937" cy="153888"/>
            </a:xfrm>
            <a:prstGeom prst="rect">
              <a:avLst/>
            </a:prstGeom>
            <a:noFill/>
            <a:ln w="9525">
              <a:noFill/>
              <a:miter lim="800000"/>
              <a:headEnd/>
              <a:tailEnd/>
            </a:ln>
          </p:spPr>
          <p:txBody>
            <a:bodyPr wrap="none" lIns="0" tIns="0" rIns="0" bIns="0">
              <a:spAutoFit/>
            </a:bodyPr>
            <a:lstStyle/>
            <a:p>
              <a:pPr eaLnBrk="1" hangingPunct="1"/>
              <a:r>
                <a:rPr lang="en-US" sz="1000" dirty="0">
                  <a:solidFill>
                    <a:srgbClr val="000000"/>
                  </a:solidFill>
                </a:rPr>
                <a:t>ESnet </a:t>
              </a:r>
              <a:r>
                <a:rPr lang="en-US" sz="1000" dirty="0" smtClean="0">
                  <a:solidFill>
                    <a:srgbClr val="000000"/>
                  </a:solidFill>
                </a:rPr>
                <a:t>managed 100G routers</a:t>
              </a:r>
              <a:endParaRPr lang="en-US" sz="1000" dirty="0">
                <a:solidFill>
                  <a:srgbClr val="000000"/>
                </a:solidFill>
              </a:endParaRPr>
            </a:p>
          </p:txBody>
        </p:sp>
        <p:sp>
          <p:nvSpPr>
            <p:cNvPr id="512" name="Oval 536"/>
            <p:cNvSpPr>
              <a:spLocks noChangeArrowheads="1"/>
            </p:cNvSpPr>
            <p:nvPr/>
          </p:nvSpPr>
          <p:spPr bwMode="auto">
            <a:xfrm>
              <a:off x="628369" y="5080762"/>
              <a:ext cx="201168" cy="16459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r>
                <a:rPr lang="en-US" sz="800" b="0" dirty="0" smtClean="0">
                  <a:solidFill>
                    <a:srgbClr val="000000"/>
                  </a:solidFill>
                  <a:latin typeface="Arial Unicode MS"/>
                  <a:ea typeface="Arial Unicode MS"/>
                  <a:cs typeface="Arial Unicode MS"/>
                </a:rPr>
                <a:t> </a:t>
              </a:r>
              <a:endParaRPr lang="en-US" sz="800" b="0" dirty="0">
                <a:solidFill>
                  <a:srgbClr val="000000"/>
                </a:solidFill>
              </a:endParaRPr>
            </a:p>
          </p:txBody>
        </p:sp>
      </p:grpSp>
      <p:grpSp>
        <p:nvGrpSpPr>
          <p:cNvPr id="513" name="Group 512"/>
          <p:cNvGrpSpPr/>
          <p:nvPr/>
        </p:nvGrpSpPr>
        <p:grpSpPr>
          <a:xfrm>
            <a:off x="1058269" y="6044015"/>
            <a:ext cx="2000200" cy="153888"/>
            <a:chOff x="381786" y="4914095"/>
            <a:chExt cx="2000200" cy="153888"/>
          </a:xfrm>
        </p:grpSpPr>
        <p:sp>
          <p:nvSpPr>
            <p:cNvPr id="514" name="Rectangle 527"/>
            <p:cNvSpPr>
              <a:spLocks noChangeArrowheads="1"/>
            </p:cNvSpPr>
            <p:nvPr/>
          </p:nvSpPr>
          <p:spPr bwMode="auto">
            <a:xfrm rot="19960">
              <a:off x="381786" y="4914095"/>
              <a:ext cx="434429" cy="153888"/>
            </a:xfrm>
            <a:prstGeom prst="rect">
              <a:avLst/>
            </a:prstGeom>
            <a:solidFill>
              <a:srgbClr val="FFC000"/>
            </a:solidFill>
            <a:ln w="9525">
              <a:noFill/>
              <a:miter lim="800000"/>
              <a:headEnd/>
              <a:tailEnd/>
            </a:ln>
          </p:spPr>
          <p:txBody>
            <a:bodyPr wrap="square" lIns="0" tIns="0" rIns="0" bIns="0">
              <a:spAutoFit/>
            </a:bodyPr>
            <a:lstStyle/>
            <a:p>
              <a:pPr algn="ctr"/>
              <a:r>
                <a:rPr lang="en-US" sz="1000" dirty="0" smtClean="0">
                  <a:solidFill>
                    <a:srgbClr val="000000"/>
                  </a:solidFill>
                </a:rPr>
                <a:t>SUNN</a:t>
              </a:r>
              <a:endParaRPr lang="en-US" sz="1000" dirty="0">
                <a:solidFill>
                  <a:srgbClr val="000000"/>
                </a:solidFill>
              </a:endParaRPr>
            </a:p>
          </p:txBody>
        </p:sp>
        <p:sp>
          <p:nvSpPr>
            <p:cNvPr id="515" name="Text Box 302"/>
            <p:cNvSpPr txBox="1">
              <a:spLocks noChangeArrowheads="1"/>
            </p:cNvSpPr>
            <p:nvPr/>
          </p:nvSpPr>
          <p:spPr bwMode="auto">
            <a:xfrm>
              <a:off x="868751" y="4914095"/>
              <a:ext cx="1513235" cy="153888"/>
            </a:xfrm>
            <a:prstGeom prst="rect">
              <a:avLst/>
            </a:prstGeom>
            <a:noFill/>
            <a:ln w="9525">
              <a:noFill/>
              <a:miter lim="800000"/>
              <a:headEnd/>
              <a:tailEnd/>
            </a:ln>
          </p:spPr>
          <p:txBody>
            <a:bodyPr wrap="none" lIns="0" tIns="0" rIns="0" bIns="0">
              <a:spAutoFit/>
            </a:bodyPr>
            <a:lstStyle/>
            <a:p>
              <a:pPr eaLnBrk="1" hangingPunct="1"/>
              <a:r>
                <a:rPr lang="en-US" sz="1000" dirty="0">
                  <a:solidFill>
                    <a:srgbClr val="000000"/>
                  </a:solidFill>
                </a:rPr>
                <a:t>ESnet </a:t>
              </a:r>
              <a:r>
                <a:rPr lang="en-US" sz="1000" dirty="0" smtClean="0">
                  <a:solidFill>
                    <a:srgbClr val="000000"/>
                  </a:solidFill>
                </a:rPr>
                <a:t>PoP/hub locations</a:t>
              </a:r>
              <a:endParaRPr lang="en-US" sz="1000" dirty="0">
                <a:solidFill>
                  <a:srgbClr val="000000"/>
                </a:solidFill>
              </a:endParaRPr>
            </a:p>
          </p:txBody>
        </p:sp>
      </p:grpSp>
      <p:sp>
        <p:nvSpPr>
          <p:cNvPr id="516" name="Freeform 26"/>
          <p:cNvSpPr>
            <a:spLocks noChangeAspect="1"/>
          </p:cNvSpPr>
          <p:nvPr/>
        </p:nvSpPr>
        <p:spPr bwMode="auto">
          <a:xfrm>
            <a:off x="3253582" y="3424719"/>
            <a:ext cx="664214" cy="443846"/>
          </a:xfrm>
          <a:custGeom>
            <a:avLst/>
            <a:gdLst>
              <a:gd name="T0" fmla="*/ 9 w 574"/>
              <a:gd name="T1" fmla="*/ 20 h 375"/>
              <a:gd name="T2" fmla="*/ 0 w 574"/>
              <a:gd name="T3" fmla="*/ 84 h 375"/>
              <a:gd name="T4" fmla="*/ 12 w 574"/>
              <a:gd name="T5" fmla="*/ 155 h 375"/>
              <a:gd name="T6" fmla="*/ 66 w 574"/>
              <a:gd name="T7" fmla="*/ 297 h 375"/>
              <a:gd name="T8" fmla="*/ 96 w 574"/>
              <a:gd name="T9" fmla="*/ 374 h 375"/>
              <a:gd name="T10" fmla="*/ 433 w 574"/>
              <a:gd name="T11" fmla="*/ 356 h 375"/>
              <a:gd name="T12" fmla="*/ 488 w 574"/>
              <a:gd name="T13" fmla="*/ 374 h 375"/>
              <a:gd name="T14" fmla="*/ 522 w 574"/>
              <a:gd name="T15" fmla="*/ 301 h 375"/>
              <a:gd name="T16" fmla="*/ 509 w 574"/>
              <a:gd name="T17" fmla="*/ 249 h 375"/>
              <a:gd name="T18" fmla="*/ 566 w 574"/>
              <a:gd name="T19" fmla="*/ 239 h 375"/>
              <a:gd name="T20" fmla="*/ 573 w 574"/>
              <a:gd name="T21" fmla="*/ 157 h 375"/>
              <a:gd name="T22" fmla="*/ 539 w 574"/>
              <a:gd name="T23" fmla="*/ 121 h 375"/>
              <a:gd name="T24" fmla="*/ 481 w 574"/>
              <a:gd name="T25" fmla="*/ 84 h 375"/>
              <a:gd name="T26" fmla="*/ 493 w 574"/>
              <a:gd name="T27" fmla="*/ 36 h 375"/>
              <a:gd name="T28" fmla="*/ 468 w 574"/>
              <a:gd name="T29" fmla="*/ 0 h 375"/>
              <a:gd name="T30" fmla="*/ 342 w 574"/>
              <a:gd name="T31" fmla="*/ 5 h 375"/>
              <a:gd name="T32" fmla="*/ 215 w 574"/>
              <a:gd name="T33" fmla="*/ 11 h 375"/>
              <a:gd name="T34" fmla="*/ 9 w 574"/>
              <a:gd name="T35" fmla="*/ 20 h 37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574"/>
              <a:gd name="T55" fmla="*/ 0 h 375"/>
              <a:gd name="T56" fmla="*/ 574 w 574"/>
              <a:gd name="T57" fmla="*/ 375 h 37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574" h="375">
                <a:moveTo>
                  <a:pt x="9" y="20"/>
                </a:moveTo>
                <a:lnTo>
                  <a:pt x="0" y="84"/>
                </a:lnTo>
                <a:lnTo>
                  <a:pt x="12" y="155"/>
                </a:lnTo>
                <a:lnTo>
                  <a:pt x="66" y="297"/>
                </a:lnTo>
                <a:lnTo>
                  <a:pt x="96" y="374"/>
                </a:lnTo>
                <a:lnTo>
                  <a:pt x="433" y="356"/>
                </a:lnTo>
                <a:lnTo>
                  <a:pt x="488" y="374"/>
                </a:lnTo>
                <a:lnTo>
                  <a:pt x="522" y="301"/>
                </a:lnTo>
                <a:lnTo>
                  <a:pt x="509" y="249"/>
                </a:lnTo>
                <a:lnTo>
                  <a:pt x="566" y="239"/>
                </a:lnTo>
                <a:lnTo>
                  <a:pt x="573" y="157"/>
                </a:lnTo>
                <a:lnTo>
                  <a:pt x="539" y="121"/>
                </a:lnTo>
                <a:lnTo>
                  <a:pt x="481" y="84"/>
                </a:lnTo>
                <a:lnTo>
                  <a:pt x="493" y="36"/>
                </a:lnTo>
                <a:lnTo>
                  <a:pt x="468" y="0"/>
                </a:lnTo>
                <a:lnTo>
                  <a:pt x="342" y="5"/>
                </a:lnTo>
                <a:lnTo>
                  <a:pt x="215" y="11"/>
                </a:lnTo>
                <a:lnTo>
                  <a:pt x="9" y="2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17" name="Freeform 42"/>
          <p:cNvSpPr>
            <a:spLocks/>
          </p:cNvSpPr>
          <p:nvPr/>
        </p:nvSpPr>
        <p:spPr bwMode="auto">
          <a:xfrm>
            <a:off x="4760919" y="3660903"/>
            <a:ext cx="461137" cy="493157"/>
          </a:xfrm>
          <a:custGeom>
            <a:avLst/>
            <a:gdLst>
              <a:gd name="T0" fmla="*/ 43 w 417"/>
              <a:gd name="T1" fmla="*/ 227 h 436"/>
              <a:gd name="T2" fmla="*/ 11 w 417"/>
              <a:gd name="T3" fmla="*/ 218 h 436"/>
              <a:gd name="T4" fmla="*/ 0 w 417"/>
              <a:gd name="T5" fmla="*/ 288 h 436"/>
              <a:gd name="T6" fmla="*/ 11 w 417"/>
              <a:gd name="T7" fmla="*/ 360 h 436"/>
              <a:gd name="T8" fmla="*/ 71 w 417"/>
              <a:gd name="T9" fmla="*/ 410 h 436"/>
              <a:gd name="T10" fmla="*/ 85 w 417"/>
              <a:gd name="T11" fmla="*/ 435 h 436"/>
              <a:gd name="T12" fmla="*/ 162 w 417"/>
              <a:gd name="T13" fmla="*/ 410 h 436"/>
              <a:gd name="T14" fmla="*/ 252 w 417"/>
              <a:gd name="T15" fmla="*/ 352 h 436"/>
              <a:gd name="T16" fmla="*/ 279 w 417"/>
              <a:gd name="T17" fmla="*/ 224 h 436"/>
              <a:gd name="T18" fmla="*/ 338 w 417"/>
              <a:gd name="T19" fmla="*/ 190 h 436"/>
              <a:gd name="T20" fmla="*/ 370 w 417"/>
              <a:gd name="T21" fmla="*/ 112 h 436"/>
              <a:gd name="T22" fmla="*/ 416 w 417"/>
              <a:gd name="T23" fmla="*/ 91 h 436"/>
              <a:gd name="T24" fmla="*/ 356 w 417"/>
              <a:gd name="T25" fmla="*/ 80 h 436"/>
              <a:gd name="T26" fmla="*/ 251 w 417"/>
              <a:gd name="T27" fmla="*/ 137 h 436"/>
              <a:gd name="T28" fmla="*/ 235 w 417"/>
              <a:gd name="T29" fmla="*/ 82 h 436"/>
              <a:gd name="T30" fmla="*/ 144 w 417"/>
              <a:gd name="T31" fmla="*/ 87 h 436"/>
              <a:gd name="T32" fmla="*/ 123 w 417"/>
              <a:gd name="T33" fmla="*/ 0 h 436"/>
              <a:gd name="T34" fmla="*/ 100 w 417"/>
              <a:gd name="T35" fmla="*/ 23 h 436"/>
              <a:gd name="T36" fmla="*/ 107 w 417"/>
              <a:gd name="T37" fmla="*/ 147 h 436"/>
              <a:gd name="T38" fmla="*/ 66 w 417"/>
              <a:gd name="T39" fmla="*/ 158 h 436"/>
              <a:gd name="T40" fmla="*/ 43 w 417"/>
              <a:gd name="T41" fmla="*/ 227 h 4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17"/>
              <a:gd name="T64" fmla="*/ 0 h 436"/>
              <a:gd name="T65" fmla="*/ 417 w 417"/>
              <a:gd name="T66" fmla="*/ 436 h 4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17" h="436">
                <a:moveTo>
                  <a:pt x="43" y="227"/>
                </a:moveTo>
                <a:lnTo>
                  <a:pt x="11" y="218"/>
                </a:lnTo>
                <a:lnTo>
                  <a:pt x="0" y="288"/>
                </a:lnTo>
                <a:lnTo>
                  <a:pt x="11" y="360"/>
                </a:lnTo>
                <a:lnTo>
                  <a:pt x="71" y="410"/>
                </a:lnTo>
                <a:lnTo>
                  <a:pt x="85" y="435"/>
                </a:lnTo>
                <a:lnTo>
                  <a:pt x="162" y="410"/>
                </a:lnTo>
                <a:lnTo>
                  <a:pt x="252" y="352"/>
                </a:lnTo>
                <a:lnTo>
                  <a:pt x="279" y="224"/>
                </a:lnTo>
                <a:lnTo>
                  <a:pt x="338" y="190"/>
                </a:lnTo>
                <a:lnTo>
                  <a:pt x="370" y="112"/>
                </a:lnTo>
                <a:lnTo>
                  <a:pt x="416" y="91"/>
                </a:lnTo>
                <a:lnTo>
                  <a:pt x="356" y="80"/>
                </a:lnTo>
                <a:lnTo>
                  <a:pt x="251" y="137"/>
                </a:lnTo>
                <a:lnTo>
                  <a:pt x="235" y="82"/>
                </a:lnTo>
                <a:lnTo>
                  <a:pt x="144" y="87"/>
                </a:lnTo>
                <a:lnTo>
                  <a:pt x="123" y="0"/>
                </a:lnTo>
                <a:lnTo>
                  <a:pt x="100" y="23"/>
                </a:lnTo>
                <a:lnTo>
                  <a:pt x="107" y="147"/>
                </a:lnTo>
                <a:lnTo>
                  <a:pt x="66" y="158"/>
                </a:lnTo>
                <a:lnTo>
                  <a:pt x="43" y="227"/>
                </a:lnTo>
              </a:path>
            </a:pathLst>
          </a:custGeom>
          <a:solidFill>
            <a:schemeClr val="bg1"/>
          </a:solidFill>
          <a:ln w="50800" cap="rnd">
            <a:solidFill>
              <a:srgbClr val="000000"/>
            </a:solidFill>
            <a:round/>
            <a:headEnd/>
            <a:tailEnd/>
          </a:ln>
        </p:spPr>
        <p:txBody>
          <a:bodyPr/>
          <a:lstStyle/>
          <a:p>
            <a:endParaRPr lang="en-US" dirty="0">
              <a:solidFill>
                <a:srgbClr val="000000"/>
              </a:solidFill>
            </a:endParaRPr>
          </a:p>
        </p:txBody>
      </p:sp>
      <p:sp>
        <p:nvSpPr>
          <p:cNvPr id="518" name="Freeform 44"/>
          <p:cNvSpPr>
            <a:spLocks/>
          </p:cNvSpPr>
          <p:nvPr/>
        </p:nvSpPr>
        <p:spPr bwMode="auto">
          <a:xfrm>
            <a:off x="4863762" y="3345328"/>
            <a:ext cx="623696" cy="419636"/>
          </a:xfrm>
          <a:custGeom>
            <a:avLst/>
            <a:gdLst>
              <a:gd name="T0" fmla="*/ 52 w 564"/>
              <a:gd name="T1" fmla="*/ 53 h 371"/>
              <a:gd name="T2" fmla="*/ 0 w 564"/>
              <a:gd name="T3" fmla="*/ 103 h 371"/>
              <a:gd name="T4" fmla="*/ 28 w 564"/>
              <a:gd name="T5" fmla="*/ 283 h 371"/>
              <a:gd name="T6" fmla="*/ 52 w 564"/>
              <a:gd name="T7" fmla="*/ 370 h 371"/>
              <a:gd name="T8" fmla="*/ 147 w 564"/>
              <a:gd name="T9" fmla="*/ 363 h 371"/>
              <a:gd name="T10" fmla="*/ 503 w 564"/>
              <a:gd name="T11" fmla="*/ 295 h 371"/>
              <a:gd name="T12" fmla="*/ 527 w 564"/>
              <a:gd name="T13" fmla="*/ 285 h 371"/>
              <a:gd name="T14" fmla="*/ 563 w 564"/>
              <a:gd name="T15" fmla="*/ 201 h 371"/>
              <a:gd name="T16" fmla="*/ 510 w 564"/>
              <a:gd name="T17" fmla="*/ 155 h 371"/>
              <a:gd name="T18" fmla="*/ 538 w 564"/>
              <a:gd name="T19" fmla="*/ 48 h 371"/>
              <a:gd name="T20" fmla="*/ 497 w 564"/>
              <a:gd name="T21" fmla="*/ 37 h 371"/>
              <a:gd name="T22" fmla="*/ 497 w 564"/>
              <a:gd name="T23" fmla="*/ 11 h 371"/>
              <a:gd name="T24" fmla="*/ 480 w 564"/>
              <a:gd name="T25" fmla="*/ 0 h 371"/>
              <a:gd name="T26" fmla="*/ 67 w 564"/>
              <a:gd name="T27" fmla="*/ 76 h 371"/>
              <a:gd name="T28" fmla="*/ 52 w 564"/>
              <a:gd name="T29" fmla="*/ 53 h 3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4"/>
              <a:gd name="T46" fmla="*/ 0 h 371"/>
              <a:gd name="T47" fmla="*/ 564 w 564"/>
              <a:gd name="T48" fmla="*/ 371 h 3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4" h="371">
                <a:moveTo>
                  <a:pt x="52" y="53"/>
                </a:moveTo>
                <a:lnTo>
                  <a:pt x="0" y="103"/>
                </a:lnTo>
                <a:lnTo>
                  <a:pt x="28" y="283"/>
                </a:lnTo>
                <a:lnTo>
                  <a:pt x="52" y="370"/>
                </a:lnTo>
                <a:lnTo>
                  <a:pt x="147" y="363"/>
                </a:lnTo>
                <a:lnTo>
                  <a:pt x="503" y="295"/>
                </a:lnTo>
                <a:lnTo>
                  <a:pt x="527" y="285"/>
                </a:lnTo>
                <a:lnTo>
                  <a:pt x="563" y="201"/>
                </a:lnTo>
                <a:lnTo>
                  <a:pt x="510" y="155"/>
                </a:lnTo>
                <a:lnTo>
                  <a:pt x="538" y="48"/>
                </a:lnTo>
                <a:lnTo>
                  <a:pt x="497" y="37"/>
                </a:lnTo>
                <a:lnTo>
                  <a:pt x="497" y="11"/>
                </a:lnTo>
                <a:lnTo>
                  <a:pt x="480" y="0"/>
                </a:lnTo>
                <a:lnTo>
                  <a:pt x="67" y="76"/>
                </a:lnTo>
                <a:lnTo>
                  <a:pt x="52" y="53"/>
                </a:lnTo>
              </a:path>
            </a:pathLst>
          </a:custGeom>
          <a:solidFill>
            <a:schemeClr val="bg1"/>
          </a:solidFill>
          <a:ln w="50800" cap="rnd">
            <a:solidFill>
              <a:srgbClr val="000000"/>
            </a:solidFill>
            <a:round/>
            <a:headEnd/>
            <a:tailEnd/>
          </a:ln>
        </p:spPr>
        <p:txBody>
          <a:bodyPr/>
          <a:lstStyle/>
          <a:p>
            <a:endParaRPr lang="en-US" dirty="0">
              <a:solidFill>
                <a:srgbClr val="000000"/>
              </a:solidFill>
            </a:endParaRPr>
          </a:p>
        </p:txBody>
      </p:sp>
      <p:sp>
        <p:nvSpPr>
          <p:cNvPr id="519" name="Freeform 598"/>
          <p:cNvSpPr>
            <a:spLocks/>
          </p:cNvSpPr>
          <p:nvPr/>
        </p:nvSpPr>
        <p:spPr bwMode="auto">
          <a:xfrm>
            <a:off x="4770935" y="3937979"/>
            <a:ext cx="580318" cy="703620"/>
          </a:xfrm>
          <a:custGeom>
            <a:avLst/>
            <a:gdLst>
              <a:gd name="T0" fmla="*/ 0 w 2563"/>
              <a:gd name="T1" fmla="*/ 2147483647 h 1246"/>
              <a:gd name="T2" fmla="*/ 2147483647 w 2563"/>
              <a:gd name="T3" fmla="*/ 2147483647 h 1246"/>
              <a:gd name="T4" fmla="*/ 2147483647 w 2563"/>
              <a:gd name="T5" fmla="*/ 2147483647 h 1246"/>
              <a:gd name="T6" fmla="*/ 2147483647 w 2563"/>
              <a:gd name="T7" fmla="*/ 2147483647 h 1246"/>
              <a:gd name="T8" fmla="*/ 2147483647 w 2563"/>
              <a:gd name="T9" fmla="*/ 2147483647 h 1246"/>
              <a:gd name="T10" fmla="*/ 2147483647 w 2563"/>
              <a:gd name="T11" fmla="*/ 2147483647 h 1246"/>
              <a:gd name="T12" fmla="*/ 2147483647 w 2563"/>
              <a:gd name="T13" fmla="*/ 2147483647 h 1246"/>
              <a:gd name="T14" fmla="*/ 2147483647 w 2563"/>
              <a:gd name="T15" fmla="*/ 0 h 1246"/>
              <a:gd name="T16" fmla="*/ 0 60000 65536"/>
              <a:gd name="T17" fmla="*/ 0 60000 65536"/>
              <a:gd name="T18" fmla="*/ 0 60000 65536"/>
              <a:gd name="T19" fmla="*/ 0 60000 65536"/>
              <a:gd name="T20" fmla="*/ 0 60000 65536"/>
              <a:gd name="T21" fmla="*/ 0 60000 65536"/>
              <a:gd name="T22" fmla="*/ 0 60000 65536"/>
              <a:gd name="T23" fmla="*/ 0 60000 65536"/>
              <a:gd name="T24" fmla="*/ 0 w 2563"/>
              <a:gd name="T25" fmla="*/ 0 h 1246"/>
              <a:gd name="T26" fmla="*/ 2563 w 2563"/>
              <a:gd name="T27" fmla="*/ 1246 h 1246"/>
              <a:gd name="connsiteX0" fmla="*/ 224 w 10158"/>
              <a:gd name="connsiteY0" fmla="*/ 7889 h 8712"/>
              <a:gd name="connsiteX1" fmla="*/ 868 w 10158"/>
              <a:gd name="connsiteY1" fmla="*/ 8708 h 8712"/>
              <a:gd name="connsiteX2" fmla="*/ 9483 w 10158"/>
              <a:gd name="connsiteY2" fmla="*/ 7480 h 8712"/>
              <a:gd name="connsiteX3" fmla="*/ 8437 w 10158"/>
              <a:gd name="connsiteY3" fmla="*/ 4246 h 8712"/>
              <a:gd name="connsiteX4" fmla="*/ 9584 w 10158"/>
              <a:gd name="connsiteY4" fmla="*/ 3820 h 8712"/>
              <a:gd name="connsiteX5" fmla="*/ 10084 w 10158"/>
              <a:gd name="connsiteY5" fmla="*/ 2279 h 8712"/>
              <a:gd name="connsiteX6" fmla="*/ 10158 w 10158"/>
              <a:gd name="connsiteY6" fmla="*/ 0 h 8712"/>
              <a:gd name="connsiteX0" fmla="*/ 0 w 9146"/>
              <a:gd name="connsiteY0" fmla="*/ 9995 h 9995"/>
              <a:gd name="connsiteX1" fmla="*/ 8481 w 9146"/>
              <a:gd name="connsiteY1" fmla="*/ 8586 h 9995"/>
              <a:gd name="connsiteX2" fmla="*/ 7452 w 9146"/>
              <a:gd name="connsiteY2" fmla="*/ 4874 h 9995"/>
              <a:gd name="connsiteX3" fmla="*/ 8581 w 9146"/>
              <a:gd name="connsiteY3" fmla="*/ 4385 h 9995"/>
              <a:gd name="connsiteX4" fmla="*/ 9073 w 9146"/>
              <a:gd name="connsiteY4" fmla="*/ 2616 h 9995"/>
              <a:gd name="connsiteX5" fmla="*/ 9146 w 9146"/>
              <a:gd name="connsiteY5" fmla="*/ 0 h 9995"/>
              <a:gd name="connsiteX0" fmla="*/ 0 w 9285"/>
              <a:gd name="connsiteY0" fmla="*/ 10277 h 10277"/>
              <a:gd name="connsiteX1" fmla="*/ 8558 w 9285"/>
              <a:gd name="connsiteY1" fmla="*/ 8590 h 10277"/>
              <a:gd name="connsiteX2" fmla="*/ 7433 w 9285"/>
              <a:gd name="connsiteY2" fmla="*/ 4876 h 10277"/>
              <a:gd name="connsiteX3" fmla="*/ 8667 w 9285"/>
              <a:gd name="connsiteY3" fmla="*/ 4387 h 10277"/>
              <a:gd name="connsiteX4" fmla="*/ 9205 w 9285"/>
              <a:gd name="connsiteY4" fmla="*/ 2617 h 10277"/>
              <a:gd name="connsiteX5" fmla="*/ 9285 w 9285"/>
              <a:gd name="connsiteY5" fmla="*/ 0 h 10277"/>
              <a:gd name="connsiteX0" fmla="*/ 1213 w 1996"/>
              <a:gd name="connsiteY0" fmla="*/ 8358 h 8358"/>
              <a:gd name="connsiteX1" fmla="*/ 1 w 1996"/>
              <a:gd name="connsiteY1" fmla="*/ 4745 h 8358"/>
              <a:gd name="connsiteX2" fmla="*/ 1330 w 1996"/>
              <a:gd name="connsiteY2" fmla="*/ 4269 h 8358"/>
              <a:gd name="connsiteX3" fmla="*/ 1910 w 1996"/>
              <a:gd name="connsiteY3" fmla="*/ 2546 h 8358"/>
              <a:gd name="connsiteX4" fmla="*/ 1996 w 1996"/>
              <a:gd name="connsiteY4" fmla="*/ 0 h 8358"/>
              <a:gd name="connsiteX0" fmla="*/ 0 w 9995"/>
              <a:gd name="connsiteY0" fmla="*/ 5677 h 5677"/>
              <a:gd name="connsiteX1" fmla="*/ 6658 w 9995"/>
              <a:gd name="connsiteY1" fmla="*/ 5108 h 5677"/>
              <a:gd name="connsiteX2" fmla="*/ 9564 w 9995"/>
              <a:gd name="connsiteY2" fmla="*/ 3046 h 5677"/>
              <a:gd name="connsiteX3" fmla="*/ 9995 w 9995"/>
              <a:gd name="connsiteY3" fmla="*/ 0 h 5677"/>
              <a:gd name="connsiteX0" fmla="*/ 0 w 11632"/>
              <a:gd name="connsiteY0" fmla="*/ 11758 h 11758"/>
              <a:gd name="connsiteX1" fmla="*/ 6661 w 11632"/>
              <a:gd name="connsiteY1" fmla="*/ 10756 h 11758"/>
              <a:gd name="connsiteX2" fmla="*/ 9569 w 11632"/>
              <a:gd name="connsiteY2" fmla="*/ 7124 h 11758"/>
              <a:gd name="connsiteX3" fmla="*/ 11632 w 11632"/>
              <a:gd name="connsiteY3" fmla="*/ 0 h 11758"/>
            </a:gdLst>
            <a:ahLst/>
            <a:cxnLst>
              <a:cxn ang="0">
                <a:pos x="connsiteX0" y="connsiteY0"/>
              </a:cxn>
              <a:cxn ang="0">
                <a:pos x="connsiteX1" y="connsiteY1"/>
              </a:cxn>
              <a:cxn ang="0">
                <a:pos x="connsiteX2" y="connsiteY2"/>
              </a:cxn>
              <a:cxn ang="0">
                <a:pos x="connsiteX3" y="connsiteY3"/>
              </a:cxn>
            </a:cxnLst>
            <a:rect l="l" t="t" r="r" b="b"/>
            <a:pathLst>
              <a:path w="11632" h="11758">
                <a:moveTo>
                  <a:pt x="0" y="11758"/>
                </a:moveTo>
                <a:cubicBezTo>
                  <a:pt x="95" y="10321"/>
                  <a:pt x="5078" y="11529"/>
                  <a:pt x="6661" y="10756"/>
                </a:cubicBezTo>
                <a:cubicBezTo>
                  <a:pt x="8251" y="9979"/>
                  <a:pt x="9028" y="8621"/>
                  <a:pt x="9569" y="7124"/>
                </a:cubicBezTo>
                <a:cubicBezTo>
                  <a:pt x="10115" y="5632"/>
                  <a:pt x="11542" y="1115"/>
                  <a:pt x="11632"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20" name="Freeform 600"/>
          <p:cNvSpPr>
            <a:spLocks/>
          </p:cNvSpPr>
          <p:nvPr/>
        </p:nvSpPr>
        <p:spPr bwMode="auto">
          <a:xfrm>
            <a:off x="4183291" y="3599791"/>
            <a:ext cx="1163606" cy="314956"/>
          </a:xfrm>
          <a:custGeom>
            <a:avLst/>
            <a:gdLst>
              <a:gd name="T0" fmla="*/ 2147483647 w 753"/>
              <a:gd name="T1" fmla="*/ 2147483647 h 907"/>
              <a:gd name="T2" fmla="*/ 2147483647 w 753"/>
              <a:gd name="T3" fmla="*/ 2147483647 h 907"/>
              <a:gd name="T4" fmla="*/ 0 w 753"/>
              <a:gd name="T5" fmla="*/ 0 h 907"/>
              <a:gd name="T6" fmla="*/ 0 60000 65536"/>
              <a:gd name="T7" fmla="*/ 0 60000 65536"/>
              <a:gd name="T8" fmla="*/ 0 60000 65536"/>
              <a:gd name="T9" fmla="*/ 0 w 753"/>
              <a:gd name="T10" fmla="*/ 0 h 907"/>
              <a:gd name="T11" fmla="*/ 753 w 753"/>
              <a:gd name="T12" fmla="*/ 907 h 907"/>
              <a:gd name="connsiteX0" fmla="*/ 10000 w 10000"/>
              <a:gd name="connsiteY0" fmla="*/ 9394 h 9394"/>
              <a:gd name="connsiteX1" fmla="*/ 3653 w 10000"/>
              <a:gd name="connsiteY1" fmla="*/ 7882 h 9394"/>
              <a:gd name="connsiteX2" fmla="*/ 0 w 10000"/>
              <a:gd name="connsiteY2" fmla="*/ 0 h 9394"/>
              <a:gd name="connsiteX0" fmla="*/ 10000 w 10000"/>
              <a:gd name="connsiteY0" fmla="*/ 10000 h 10377"/>
              <a:gd name="connsiteX1" fmla="*/ 3653 w 10000"/>
              <a:gd name="connsiteY1" fmla="*/ 8390 h 10377"/>
              <a:gd name="connsiteX2" fmla="*/ 0 w 10000"/>
              <a:gd name="connsiteY2" fmla="*/ 0 h 10377"/>
              <a:gd name="connsiteX0" fmla="*/ 9562 w 9562"/>
              <a:gd name="connsiteY0" fmla="*/ 10387 h 10764"/>
              <a:gd name="connsiteX1" fmla="*/ 3215 w 9562"/>
              <a:gd name="connsiteY1" fmla="*/ 8777 h 10764"/>
              <a:gd name="connsiteX2" fmla="*/ 0 w 9562"/>
              <a:gd name="connsiteY2" fmla="*/ 0 h 10764"/>
              <a:gd name="connsiteX0" fmla="*/ 10146 w 10146"/>
              <a:gd name="connsiteY0" fmla="*/ 9650 h 10000"/>
              <a:gd name="connsiteX1" fmla="*/ 3508 w 10146"/>
              <a:gd name="connsiteY1" fmla="*/ 8154 h 10000"/>
              <a:gd name="connsiteX2" fmla="*/ 146 w 10146"/>
              <a:gd name="connsiteY2" fmla="*/ 0 h 10000"/>
              <a:gd name="connsiteX0" fmla="*/ 10175 w 10175"/>
              <a:gd name="connsiteY0" fmla="*/ 9650 h 10066"/>
              <a:gd name="connsiteX1" fmla="*/ 3018 w 10175"/>
              <a:gd name="connsiteY1" fmla="*/ 8276 h 10066"/>
              <a:gd name="connsiteX2" fmla="*/ 175 w 10175"/>
              <a:gd name="connsiteY2" fmla="*/ 0 h 10066"/>
              <a:gd name="connsiteX0" fmla="*/ 10175 w 10175"/>
              <a:gd name="connsiteY0" fmla="*/ 9650 h 10825"/>
              <a:gd name="connsiteX1" fmla="*/ 6574 w 10175"/>
              <a:gd name="connsiteY1" fmla="*/ 10799 h 10825"/>
              <a:gd name="connsiteX2" fmla="*/ 3018 w 10175"/>
              <a:gd name="connsiteY2" fmla="*/ 8276 h 10825"/>
              <a:gd name="connsiteX3" fmla="*/ 175 w 10175"/>
              <a:gd name="connsiteY3" fmla="*/ 0 h 10825"/>
              <a:gd name="connsiteX0" fmla="*/ 10175 w 10175"/>
              <a:gd name="connsiteY0" fmla="*/ 9650 h 10880"/>
              <a:gd name="connsiteX1" fmla="*/ 6574 w 10175"/>
              <a:gd name="connsiteY1" fmla="*/ 10799 h 10880"/>
              <a:gd name="connsiteX2" fmla="*/ 3018 w 10175"/>
              <a:gd name="connsiteY2" fmla="*/ 8276 h 10880"/>
              <a:gd name="connsiteX3" fmla="*/ 175 w 10175"/>
              <a:gd name="connsiteY3" fmla="*/ 0 h 10880"/>
              <a:gd name="connsiteX0" fmla="*/ 10175 w 10175"/>
              <a:gd name="connsiteY0" fmla="*/ 9650 h 10961"/>
              <a:gd name="connsiteX1" fmla="*/ 6574 w 10175"/>
              <a:gd name="connsiteY1" fmla="*/ 10799 h 10961"/>
              <a:gd name="connsiteX2" fmla="*/ 3018 w 10175"/>
              <a:gd name="connsiteY2" fmla="*/ 8276 h 10961"/>
              <a:gd name="connsiteX3" fmla="*/ 175 w 10175"/>
              <a:gd name="connsiteY3" fmla="*/ 0 h 10961"/>
              <a:gd name="connsiteX0" fmla="*/ 9936 w 9936"/>
              <a:gd name="connsiteY0" fmla="*/ 9369 h 10898"/>
              <a:gd name="connsiteX1" fmla="*/ 6574 w 9936"/>
              <a:gd name="connsiteY1" fmla="*/ 10799 h 10898"/>
              <a:gd name="connsiteX2" fmla="*/ 3018 w 9936"/>
              <a:gd name="connsiteY2" fmla="*/ 8276 h 10898"/>
              <a:gd name="connsiteX3" fmla="*/ 175 w 9936"/>
              <a:gd name="connsiteY3" fmla="*/ 0 h 10898"/>
              <a:gd name="connsiteX0" fmla="*/ 10000 w 10000"/>
              <a:gd name="connsiteY0" fmla="*/ 8597 h 9634"/>
              <a:gd name="connsiteX1" fmla="*/ 6556 w 10000"/>
              <a:gd name="connsiteY1" fmla="*/ 9393 h 9634"/>
              <a:gd name="connsiteX2" fmla="*/ 3037 w 10000"/>
              <a:gd name="connsiteY2" fmla="*/ 7594 h 9634"/>
              <a:gd name="connsiteX3" fmla="*/ 176 w 10000"/>
              <a:gd name="connsiteY3" fmla="*/ 0 h 9634"/>
              <a:gd name="connsiteX0" fmla="*/ 10000 w 10000"/>
              <a:gd name="connsiteY0" fmla="*/ 8924 h 10000"/>
              <a:gd name="connsiteX1" fmla="*/ 6556 w 10000"/>
              <a:gd name="connsiteY1" fmla="*/ 9750 h 10000"/>
              <a:gd name="connsiteX2" fmla="*/ 3037 w 10000"/>
              <a:gd name="connsiteY2" fmla="*/ 7882 h 10000"/>
              <a:gd name="connsiteX3" fmla="*/ 176 w 10000"/>
              <a:gd name="connsiteY3" fmla="*/ 0 h 10000"/>
              <a:gd name="connsiteX0" fmla="*/ 10000 w 10000"/>
              <a:gd name="connsiteY0" fmla="*/ 8924 h 10053"/>
              <a:gd name="connsiteX1" fmla="*/ 6376 w 10000"/>
              <a:gd name="connsiteY1" fmla="*/ 9839 h 10053"/>
              <a:gd name="connsiteX2" fmla="*/ 3037 w 10000"/>
              <a:gd name="connsiteY2" fmla="*/ 7882 h 10053"/>
              <a:gd name="connsiteX3" fmla="*/ 176 w 10000"/>
              <a:gd name="connsiteY3" fmla="*/ 0 h 10053"/>
              <a:gd name="connsiteX0" fmla="*/ 10000 w 10000"/>
              <a:gd name="connsiteY0" fmla="*/ 8924 h 10000"/>
              <a:gd name="connsiteX1" fmla="*/ 6316 w 10000"/>
              <a:gd name="connsiteY1" fmla="*/ 9750 h 10000"/>
              <a:gd name="connsiteX2" fmla="*/ 3037 w 10000"/>
              <a:gd name="connsiteY2" fmla="*/ 7882 h 10000"/>
              <a:gd name="connsiteX3" fmla="*/ 176 w 10000"/>
              <a:gd name="connsiteY3" fmla="*/ 0 h 10000"/>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9817"/>
              <a:gd name="connsiteX1" fmla="*/ 6510 w 10000"/>
              <a:gd name="connsiteY1" fmla="*/ 9379 h 9817"/>
              <a:gd name="connsiteX2" fmla="*/ 3037 w 10000"/>
              <a:gd name="connsiteY2" fmla="*/ 7882 h 9817"/>
              <a:gd name="connsiteX3" fmla="*/ 176 w 10000"/>
              <a:gd name="connsiteY3" fmla="*/ 0 h 9817"/>
              <a:gd name="connsiteX0" fmla="*/ 10000 w 10000"/>
              <a:gd name="connsiteY0" fmla="*/ 9090 h 9882"/>
              <a:gd name="connsiteX1" fmla="*/ 6510 w 10000"/>
              <a:gd name="connsiteY1" fmla="*/ 9237 h 9882"/>
              <a:gd name="connsiteX2" fmla="*/ 3037 w 10000"/>
              <a:gd name="connsiteY2" fmla="*/ 8029 h 9882"/>
              <a:gd name="connsiteX3" fmla="*/ 176 w 10000"/>
              <a:gd name="connsiteY3" fmla="*/ 0 h 9882"/>
              <a:gd name="connsiteX0" fmla="*/ 10000 w 10000"/>
              <a:gd name="connsiteY0" fmla="*/ 9199 h 10056"/>
              <a:gd name="connsiteX1" fmla="*/ 6458 w 10000"/>
              <a:gd name="connsiteY1" fmla="*/ 9507 h 10056"/>
              <a:gd name="connsiteX2" fmla="*/ 3037 w 10000"/>
              <a:gd name="connsiteY2" fmla="*/ 8125 h 10056"/>
              <a:gd name="connsiteX3" fmla="*/ 176 w 10000"/>
              <a:gd name="connsiteY3" fmla="*/ 0 h 10056"/>
              <a:gd name="connsiteX0" fmla="*/ 10000 w 10000"/>
              <a:gd name="connsiteY0" fmla="*/ 9199 h 9918"/>
              <a:gd name="connsiteX1" fmla="*/ 6458 w 10000"/>
              <a:gd name="connsiteY1" fmla="*/ 9067 h 9918"/>
              <a:gd name="connsiteX2" fmla="*/ 3037 w 10000"/>
              <a:gd name="connsiteY2" fmla="*/ 8125 h 9918"/>
              <a:gd name="connsiteX3" fmla="*/ 176 w 10000"/>
              <a:gd name="connsiteY3" fmla="*/ 0 h 9918"/>
              <a:gd name="connsiteX0" fmla="*/ 10000 w 10000"/>
              <a:gd name="connsiteY0" fmla="*/ 9275 h 10145"/>
              <a:gd name="connsiteX1" fmla="*/ 6458 w 10000"/>
              <a:gd name="connsiteY1" fmla="*/ 9142 h 10145"/>
              <a:gd name="connsiteX2" fmla="*/ 3037 w 10000"/>
              <a:gd name="connsiteY2" fmla="*/ 8192 h 10145"/>
              <a:gd name="connsiteX3" fmla="*/ 176 w 10000"/>
              <a:gd name="connsiteY3" fmla="*/ 0 h 10145"/>
              <a:gd name="connsiteX0" fmla="*/ 11604 w 11604"/>
              <a:gd name="connsiteY0" fmla="*/ 9356 h 10226"/>
              <a:gd name="connsiteX1" fmla="*/ 8062 w 11604"/>
              <a:gd name="connsiteY1" fmla="*/ 9223 h 10226"/>
              <a:gd name="connsiteX2" fmla="*/ 4641 w 11604"/>
              <a:gd name="connsiteY2" fmla="*/ 8273 h 10226"/>
              <a:gd name="connsiteX3" fmla="*/ 107 w 11604"/>
              <a:gd name="connsiteY3" fmla="*/ 0 h 10226"/>
              <a:gd name="connsiteX0" fmla="*/ 11497 w 11497"/>
              <a:gd name="connsiteY0" fmla="*/ 9356 h 10226"/>
              <a:gd name="connsiteX1" fmla="*/ 7955 w 11497"/>
              <a:gd name="connsiteY1" fmla="*/ 9223 h 10226"/>
              <a:gd name="connsiteX2" fmla="*/ 4534 w 11497"/>
              <a:gd name="connsiteY2" fmla="*/ 8273 h 10226"/>
              <a:gd name="connsiteX3" fmla="*/ 0 w 11497"/>
              <a:gd name="connsiteY3" fmla="*/ 0 h 10226"/>
              <a:gd name="connsiteX0" fmla="*/ 11497 w 11497"/>
              <a:gd name="connsiteY0" fmla="*/ 9356 h 10226"/>
              <a:gd name="connsiteX1" fmla="*/ 7955 w 11497"/>
              <a:gd name="connsiteY1" fmla="*/ 9223 h 10226"/>
              <a:gd name="connsiteX2" fmla="*/ 9396 w 11497"/>
              <a:gd name="connsiteY2" fmla="*/ 4519 h 10226"/>
              <a:gd name="connsiteX3" fmla="*/ 0 w 11497"/>
              <a:gd name="connsiteY3" fmla="*/ 0 h 10226"/>
              <a:gd name="connsiteX0" fmla="*/ 11497 w 11497"/>
              <a:gd name="connsiteY0" fmla="*/ 9356 h 9356"/>
              <a:gd name="connsiteX1" fmla="*/ 9396 w 11497"/>
              <a:gd name="connsiteY1" fmla="*/ 4519 h 9356"/>
              <a:gd name="connsiteX2" fmla="*/ 0 w 11497"/>
              <a:gd name="connsiteY2" fmla="*/ 0 h 9356"/>
              <a:gd name="connsiteX0" fmla="*/ 15093 w 15093"/>
              <a:gd name="connsiteY0" fmla="*/ 3010 h 5200"/>
              <a:gd name="connsiteX1" fmla="*/ 8173 w 15093"/>
              <a:gd name="connsiteY1" fmla="*/ 4830 h 5200"/>
              <a:gd name="connsiteX2" fmla="*/ 0 w 15093"/>
              <a:gd name="connsiteY2" fmla="*/ 0 h 5200"/>
              <a:gd name="connsiteX0" fmla="*/ 10000 w 10000"/>
              <a:gd name="connsiteY0" fmla="*/ 5788 h 9999"/>
              <a:gd name="connsiteX1" fmla="*/ 5415 w 10000"/>
              <a:gd name="connsiteY1" fmla="*/ 9288 h 9999"/>
              <a:gd name="connsiteX2" fmla="*/ 0 w 10000"/>
              <a:gd name="connsiteY2" fmla="*/ 0 h 9999"/>
              <a:gd name="connsiteX0" fmla="*/ 10000 w 10000"/>
              <a:gd name="connsiteY0" fmla="*/ 5789 h 9326"/>
              <a:gd name="connsiteX1" fmla="*/ 5415 w 10000"/>
              <a:gd name="connsiteY1" fmla="*/ 9289 h 9326"/>
              <a:gd name="connsiteX2" fmla="*/ 0 w 10000"/>
              <a:gd name="connsiteY2" fmla="*/ 0 h 9326"/>
              <a:gd name="connsiteX0" fmla="*/ 10000 w 10000"/>
              <a:gd name="connsiteY0" fmla="*/ 6207 h 7707"/>
              <a:gd name="connsiteX1" fmla="*/ 5355 w 10000"/>
              <a:gd name="connsiteY1" fmla="*/ 7646 h 7707"/>
              <a:gd name="connsiteX2" fmla="*/ 0 w 10000"/>
              <a:gd name="connsiteY2" fmla="*/ 0 h 7707"/>
              <a:gd name="connsiteX0" fmla="*/ 8306 w 8306"/>
              <a:gd name="connsiteY0" fmla="*/ 3750 h 6140"/>
              <a:gd name="connsiteX1" fmla="*/ 3661 w 8306"/>
              <a:gd name="connsiteY1" fmla="*/ 5617 h 6140"/>
              <a:gd name="connsiteX2" fmla="*/ 0 w 8306"/>
              <a:gd name="connsiteY2" fmla="*/ 0 h 6140"/>
              <a:gd name="connsiteX0" fmla="*/ 10000 w 10000"/>
              <a:gd name="connsiteY0" fmla="*/ 6107 h 9231"/>
              <a:gd name="connsiteX1" fmla="*/ 4408 w 10000"/>
              <a:gd name="connsiteY1" fmla="*/ 9148 h 9231"/>
              <a:gd name="connsiteX2" fmla="*/ 0 w 10000"/>
              <a:gd name="connsiteY2" fmla="*/ 0 h 9231"/>
              <a:gd name="connsiteX0" fmla="*/ 10000 w 10000"/>
              <a:gd name="connsiteY0" fmla="*/ 15378 h 15378"/>
              <a:gd name="connsiteX1" fmla="*/ 2750 w 10000"/>
              <a:gd name="connsiteY1" fmla="*/ 53 h 15378"/>
              <a:gd name="connsiteX2" fmla="*/ 0 w 10000"/>
              <a:gd name="connsiteY2" fmla="*/ 8762 h 15378"/>
              <a:gd name="connsiteX0" fmla="*/ 10000 w 10000"/>
              <a:gd name="connsiteY0" fmla="*/ 15328 h 15328"/>
              <a:gd name="connsiteX1" fmla="*/ 2750 w 10000"/>
              <a:gd name="connsiteY1" fmla="*/ 3 h 15328"/>
              <a:gd name="connsiteX2" fmla="*/ 0 w 10000"/>
              <a:gd name="connsiteY2" fmla="*/ 8712 h 15328"/>
              <a:gd name="connsiteX0" fmla="*/ 9977 w 9977"/>
              <a:gd name="connsiteY0" fmla="*/ 14085 h 14085"/>
              <a:gd name="connsiteX1" fmla="*/ 2750 w 9977"/>
              <a:gd name="connsiteY1" fmla="*/ 35 h 14085"/>
              <a:gd name="connsiteX2" fmla="*/ 0 w 9977"/>
              <a:gd name="connsiteY2" fmla="*/ 8744 h 14085"/>
              <a:gd name="connsiteX0" fmla="*/ 10000 w 10000"/>
              <a:gd name="connsiteY0" fmla="*/ 10000 h 10000"/>
              <a:gd name="connsiteX1" fmla="*/ 2756 w 10000"/>
              <a:gd name="connsiteY1" fmla="*/ 25 h 10000"/>
              <a:gd name="connsiteX2" fmla="*/ 0 w 10000"/>
              <a:gd name="connsiteY2" fmla="*/ 6208 h 10000"/>
              <a:gd name="connsiteX0" fmla="*/ 10000 w 10000"/>
              <a:gd name="connsiteY0" fmla="*/ 10851 h 10851"/>
              <a:gd name="connsiteX1" fmla="*/ 3871 w 10000"/>
              <a:gd name="connsiteY1" fmla="*/ 1115 h 10851"/>
              <a:gd name="connsiteX2" fmla="*/ 2756 w 10000"/>
              <a:gd name="connsiteY2" fmla="*/ 876 h 10851"/>
              <a:gd name="connsiteX3" fmla="*/ 0 w 10000"/>
              <a:gd name="connsiteY3" fmla="*/ 7059 h 10851"/>
              <a:gd name="connsiteX0" fmla="*/ 10000 w 10000"/>
              <a:gd name="connsiteY0" fmla="*/ 10512 h 10512"/>
              <a:gd name="connsiteX1" fmla="*/ 3871 w 10000"/>
              <a:gd name="connsiteY1" fmla="*/ 776 h 10512"/>
              <a:gd name="connsiteX2" fmla="*/ 2756 w 10000"/>
              <a:gd name="connsiteY2" fmla="*/ 537 h 10512"/>
              <a:gd name="connsiteX3" fmla="*/ 0 w 10000"/>
              <a:gd name="connsiteY3" fmla="*/ 6720 h 10512"/>
              <a:gd name="connsiteX0" fmla="*/ 10000 w 10000"/>
              <a:gd name="connsiteY0" fmla="*/ 10512 h 10512"/>
              <a:gd name="connsiteX1" fmla="*/ 3871 w 10000"/>
              <a:gd name="connsiteY1" fmla="*/ 776 h 10512"/>
              <a:gd name="connsiteX2" fmla="*/ 2756 w 10000"/>
              <a:gd name="connsiteY2" fmla="*/ 537 h 10512"/>
              <a:gd name="connsiteX3" fmla="*/ 0 w 10000"/>
              <a:gd name="connsiteY3" fmla="*/ 6720 h 10512"/>
              <a:gd name="connsiteX0" fmla="*/ 10000 w 10000"/>
              <a:gd name="connsiteY0" fmla="*/ 10442 h 10442"/>
              <a:gd name="connsiteX1" fmla="*/ 3871 w 10000"/>
              <a:gd name="connsiteY1" fmla="*/ 706 h 10442"/>
              <a:gd name="connsiteX2" fmla="*/ 2756 w 10000"/>
              <a:gd name="connsiteY2" fmla="*/ 467 h 10442"/>
              <a:gd name="connsiteX3" fmla="*/ 0 w 10000"/>
              <a:gd name="connsiteY3" fmla="*/ 6650 h 10442"/>
              <a:gd name="connsiteX0" fmla="*/ 10000 w 10000"/>
              <a:gd name="connsiteY0" fmla="*/ 10201 h 10201"/>
              <a:gd name="connsiteX1" fmla="*/ 3871 w 10000"/>
              <a:gd name="connsiteY1" fmla="*/ 465 h 10201"/>
              <a:gd name="connsiteX2" fmla="*/ 2756 w 10000"/>
              <a:gd name="connsiteY2" fmla="*/ 226 h 10201"/>
              <a:gd name="connsiteX3" fmla="*/ 0 w 10000"/>
              <a:gd name="connsiteY3" fmla="*/ 6409 h 10201"/>
              <a:gd name="connsiteX0" fmla="*/ 10000 w 10000"/>
              <a:gd name="connsiteY0" fmla="*/ 10042 h 10042"/>
              <a:gd name="connsiteX1" fmla="*/ 3871 w 10000"/>
              <a:gd name="connsiteY1" fmla="*/ 306 h 10042"/>
              <a:gd name="connsiteX2" fmla="*/ 2756 w 10000"/>
              <a:gd name="connsiteY2" fmla="*/ 67 h 10042"/>
              <a:gd name="connsiteX3" fmla="*/ 0 w 10000"/>
              <a:gd name="connsiteY3" fmla="*/ 6250 h 10042"/>
              <a:gd name="connsiteX0" fmla="*/ 10000 w 10000"/>
              <a:gd name="connsiteY0" fmla="*/ 10509 h 10509"/>
              <a:gd name="connsiteX1" fmla="*/ 3985 w 10000"/>
              <a:gd name="connsiteY1" fmla="*/ 592 h 10509"/>
              <a:gd name="connsiteX2" fmla="*/ 2756 w 10000"/>
              <a:gd name="connsiteY2" fmla="*/ 534 h 10509"/>
              <a:gd name="connsiteX3" fmla="*/ 0 w 10000"/>
              <a:gd name="connsiteY3" fmla="*/ 6717 h 10509"/>
              <a:gd name="connsiteX0" fmla="*/ 10000 w 10000"/>
              <a:gd name="connsiteY0" fmla="*/ 10357 h 10357"/>
              <a:gd name="connsiteX1" fmla="*/ 3985 w 10000"/>
              <a:gd name="connsiteY1" fmla="*/ 893 h 10357"/>
              <a:gd name="connsiteX2" fmla="*/ 2756 w 10000"/>
              <a:gd name="connsiteY2" fmla="*/ 382 h 10357"/>
              <a:gd name="connsiteX3" fmla="*/ 0 w 10000"/>
              <a:gd name="connsiteY3" fmla="*/ 6565 h 10357"/>
              <a:gd name="connsiteX0" fmla="*/ 10000 w 10000"/>
              <a:gd name="connsiteY0" fmla="*/ 10367 h 10367"/>
              <a:gd name="connsiteX1" fmla="*/ 3985 w 10000"/>
              <a:gd name="connsiteY1" fmla="*/ 903 h 10367"/>
              <a:gd name="connsiteX2" fmla="*/ 2756 w 10000"/>
              <a:gd name="connsiteY2" fmla="*/ 1026 h 10367"/>
              <a:gd name="connsiteX3" fmla="*/ 0 w 10000"/>
              <a:gd name="connsiteY3" fmla="*/ 6575 h 10367"/>
              <a:gd name="connsiteX0" fmla="*/ 10000 w 10000"/>
              <a:gd name="connsiteY0" fmla="*/ 10340 h 10340"/>
              <a:gd name="connsiteX1" fmla="*/ 3985 w 10000"/>
              <a:gd name="connsiteY1" fmla="*/ 876 h 10340"/>
              <a:gd name="connsiteX2" fmla="*/ 2756 w 10000"/>
              <a:gd name="connsiteY2" fmla="*/ 999 h 10340"/>
              <a:gd name="connsiteX3" fmla="*/ 0 w 10000"/>
              <a:gd name="connsiteY3" fmla="*/ 6548 h 10340"/>
              <a:gd name="connsiteX0" fmla="*/ 10000 w 10000"/>
              <a:gd name="connsiteY0" fmla="*/ 9968 h 9968"/>
              <a:gd name="connsiteX1" fmla="*/ 3985 w 10000"/>
              <a:gd name="connsiteY1" fmla="*/ 504 h 9968"/>
              <a:gd name="connsiteX2" fmla="*/ 2756 w 10000"/>
              <a:gd name="connsiteY2" fmla="*/ 627 h 9968"/>
              <a:gd name="connsiteX3" fmla="*/ 0 w 10000"/>
              <a:gd name="connsiteY3" fmla="*/ 6176 h 9968"/>
              <a:gd name="connsiteX0" fmla="*/ 10000 w 10000"/>
              <a:gd name="connsiteY0" fmla="*/ 10117 h 10117"/>
              <a:gd name="connsiteX1" fmla="*/ 4312 w 10000"/>
              <a:gd name="connsiteY1" fmla="*/ 478 h 10117"/>
              <a:gd name="connsiteX2" fmla="*/ 2756 w 10000"/>
              <a:gd name="connsiteY2" fmla="*/ 746 h 10117"/>
              <a:gd name="connsiteX3" fmla="*/ 0 w 10000"/>
              <a:gd name="connsiteY3" fmla="*/ 6313 h 10117"/>
              <a:gd name="connsiteX0" fmla="*/ 10000 w 10000"/>
              <a:gd name="connsiteY0" fmla="*/ 11045 h 11045"/>
              <a:gd name="connsiteX1" fmla="*/ 4312 w 10000"/>
              <a:gd name="connsiteY1" fmla="*/ 1406 h 11045"/>
              <a:gd name="connsiteX2" fmla="*/ 2720 w 10000"/>
              <a:gd name="connsiteY2" fmla="*/ 658 h 11045"/>
              <a:gd name="connsiteX3" fmla="*/ 0 w 10000"/>
              <a:gd name="connsiteY3" fmla="*/ 7241 h 11045"/>
              <a:gd name="connsiteX0" fmla="*/ 10000 w 10000"/>
              <a:gd name="connsiteY0" fmla="*/ 11738 h 11738"/>
              <a:gd name="connsiteX1" fmla="*/ 4567 w 10000"/>
              <a:gd name="connsiteY1" fmla="*/ 938 h 11738"/>
              <a:gd name="connsiteX2" fmla="*/ 2720 w 10000"/>
              <a:gd name="connsiteY2" fmla="*/ 1351 h 11738"/>
              <a:gd name="connsiteX3" fmla="*/ 0 w 10000"/>
              <a:gd name="connsiteY3" fmla="*/ 7934 h 11738"/>
              <a:gd name="connsiteX0" fmla="*/ 10000 w 10000"/>
              <a:gd name="connsiteY0" fmla="*/ 11306 h 11306"/>
              <a:gd name="connsiteX1" fmla="*/ 4567 w 10000"/>
              <a:gd name="connsiteY1" fmla="*/ 506 h 11306"/>
              <a:gd name="connsiteX2" fmla="*/ 2720 w 10000"/>
              <a:gd name="connsiteY2" fmla="*/ 919 h 11306"/>
              <a:gd name="connsiteX3" fmla="*/ 0 w 10000"/>
              <a:gd name="connsiteY3" fmla="*/ 7502 h 11306"/>
              <a:gd name="connsiteX0" fmla="*/ 10000 w 10000"/>
              <a:gd name="connsiteY0" fmla="*/ 10992 h 10992"/>
              <a:gd name="connsiteX1" fmla="*/ 4567 w 10000"/>
              <a:gd name="connsiteY1" fmla="*/ 192 h 10992"/>
              <a:gd name="connsiteX2" fmla="*/ 2720 w 10000"/>
              <a:gd name="connsiteY2" fmla="*/ 605 h 10992"/>
              <a:gd name="connsiteX3" fmla="*/ 0 w 10000"/>
              <a:gd name="connsiteY3" fmla="*/ 7188 h 10992"/>
              <a:gd name="connsiteX0" fmla="*/ 10000 w 10000"/>
              <a:gd name="connsiteY0" fmla="*/ 10802 h 10802"/>
              <a:gd name="connsiteX1" fmla="*/ 4567 w 10000"/>
              <a:gd name="connsiteY1" fmla="*/ 2 h 10802"/>
              <a:gd name="connsiteX2" fmla="*/ 2720 w 10000"/>
              <a:gd name="connsiteY2" fmla="*/ 415 h 10802"/>
              <a:gd name="connsiteX3" fmla="*/ 0 w 10000"/>
              <a:gd name="connsiteY3" fmla="*/ 6998 h 10802"/>
            </a:gdLst>
            <a:ahLst/>
            <a:cxnLst>
              <a:cxn ang="0">
                <a:pos x="connsiteX0" y="connsiteY0"/>
              </a:cxn>
              <a:cxn ang="0">
                <a:pos x="connsiteX1" y="connsiteY1"/>
              </a:cxn>
              <a:cxn ang="0">
                <a:pos x="connsiteX2" y="connsiteY2"/>
              </a:cxn>
              <a:cxn ang="0">
                <a:pos x="connsiteX3" y="connsiteY3"/>
              </a:cxn>
            </a:cxnLst>
            <a:rect l="l" t="t" r="r" b="b"/>
            <a:pathLst>
              <a:path w="10000" h="10802">
                <a:moveTo>
                  <a:pt x="10000" y="10802"/>
                </a:moveTo>
                <a:cubicBezTo>
                  <a:pt x="8956" y="9295"/>
                  <a:pt x="5780" y="-154"/>
                  <a:pt x="4567" y="2"/>
                </a:cubicBezTo>
                <a:cubicBezTo>
                  <a:pt x="3354" y="158"/>
                  <a:pt x="3517" y="120"/>
                  <a:pt x="2720" y="415"/>
                </a:cubicBezTo>
                <a:cubicBezTo>
                  <a:pt x="1923" y="710"/>
                  <a:pt x="1506" y="11631"/>
                  <a:pt x="0" y="6998"/>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21" name="Freeform 520"/>
          <p:cNvSpPr/>
          <p:nvPr/>
        </p:nvSpPr>
        <p:spPr>
          <a:xfrm>
            <a:off x="4095390" y="3456326"/>
            <a:ext cx="1176338" cy="466011"/>
          </a:xfrm>
          <a:custGeom>
            <a:avLst/>
            <a:gdLst>
              <a:gd name="connsiteX0" fmla="*/ 0 w 1651000"/>
              <a:gd name="connsiteY0" fmla="*/ 0 h 654050"/>
              <a:gd name="connsiteX1" fmla="*/ 247650 w 1651000"/>
              <a:gd name="connsiteY1" fmla="*/ 254000 h 654050"/>
              <a:gd name="connsiteX2" fmla="*/ 482600 w 1651000"/>
              <a:gd name="connsiteY2" fmla="*/ 292100 h 654050"/>
              <a:gd name="connsiteX3" fmla="*/ 755650 w 1651000"/>
              <a:gd name="connsiteY3" fmla="*/ 304800 h 654050"/>
              <a:gd name="connsiteX4" fmla="*/ 1060450 w 1651000"/>
              <a:gd name="connsiteY4" fmla="*/ 355600 h 654050"/>
              <a:gd name="connsiteX5" fmla="*/ 1301750 w 1651000"/>
              <a:gd name="connsiteY5" fmla="*/ 558800 h 654050"/>
              <a:gd name="connsiteX6" fmla="*/ 1651000 w 1651000"/>
              <a:gd name="connsiteY6" fmla="*/ 654050 h 65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51000" h="654050">
                <a:moveTo>
                  <a:pt x="0" y="0"/>
                </a:moveTo>
                <a:cubicBezTo>
                  <a:pt x="83608" y="102658"/>
                  <a:pt x="167217" y="205317"/>
                  <a:pt x="247650" y="254000"/>
                </a:cubicBezTo>
                <a:cubicBezTo>
                  <a:pt x="328083" y="302683"/>
                  <a:pt x="397933" y="283633"/>
                  <a:pt x="482600" y="292100"/>
                </a:cubicBezTo>
                <a:cubicBezTo>
                  <a:pt x="567267" y="300567"/>
                  <a:pt x="659342" y="294217"/>
                  <a:pt x="755650" y="304800"/>
                </a:cubicBezTo>
                <a:cubicBezTo>
                  <a:pt x="851958" y="315383"/>
                  <a:pt x="969433" y="313267"/>
                  <a:pt x="1060450" y="355600"/>
                </a:cubicBezTo>
                <a:cubicBezTo>
                  <a:pt x="1151467" y="397933"/>
                  <a:pt x="1203325" y="509058"/>
                  <a:pt x="1301750" y="558800"/>
                </a:cubicBezTo>
                <a:cubicBezTo>
                  <a:pt x="1400175" y="608542"/>
                  <a:pt x="1651000" y="654050"/>
                  <a:pt x="1651000" y="654050"/>
                </a:cubicBezTo>
              </a:path>
            </a:pathLst>
          </a:custGeom>
          <a:ln w="50800">
            <a:solidFill>
              <a:srgbClr val="00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522" name="Freeform 647"/>
          <p:cNvSpPr>
            <a:spLocks/>
          </p:cNvSpPr>
          <p:nvPr/>
        </p:nvSpPr>
        <p:spPr bwMode="auto">
          <a:xfrm rot="3949366">
            <a:off x="5492332" y="3440262"/>
            <a:ext cx="134584" cy="104785"/>
          </a:xfrm>
          <a:custGeom>
            <a:avLst/>
            <a:gdLst>
              <a:gd name="T0" fmla="*/ 0 w 81"/>
              <a:gd name="T1" fmla="*/ 2147483647 h 71"/>
              <a:gd name="T2" fmla="*/ 2147483647 w 81"/>
              <a:gd name="T3" fmla="*/ 2147483647 h 71"/>
              <a:gd name="T4" fmla="*/ 2147483647 w 81"/>
              <a:gd name="T5" fmla="*/ 2147483647 h 71"/>
              <a:gd name="T6" fmla="*/ 0 60000 65536"/>
              <a:gd name="T7" fmla="*/ 0 60000 65536"/>
              <a:gd name="T8" fmla="*/ 0 60000 65536"/>
              <a:gd name="T9" fmla="*/ 0 w 81"/>
              <a:gd name="T10" fmla="*/ 0 h 71"/>
              <a:gd name="T11" fmla="*/ 81 w 81"/>
              <a:gd name="T12" fmla="*/ 71 h 71"/>
              <a:gd name="connsiteX0" fmla="*/ 0 w 14680"/>
              <a:gd name="connsiteY0" fmla="*/ 2100 h 9283"/>
              <a:gd name="connsiteX1" fmla="*/ 8889 w 14680"/>
              <a:gd name="connsiteY1" fmla="*/ 410 h 9283"/>
              <a:gd name="connsiteX2" fmla="*/ 14444 w 14680"/>
              <a:gd name="connsiteY2" fmla="*/ 9283 h 9283"/>
              <a:gd name="connsiteX0" fmla="*/ 0 w 7477"/>
              <a:gd name="connsiteY0" fmla="*/ 2262 h 11922"/>
              <a:gd name="connsiteX1" fmla="*/ 6055 w 7477"/>
              <a:gd name="connsiteY1" fmla="*/ 442 h 11922"/>
              <a:gd name="connsiteX2" fmla="*/ 7109 w 7477"/>
              <a:gd name="connsiteY2" fmla="*/ 11922 h 11922"/>
            </a:gdLst>
            <a:ahLst/>
            <a:cxnLst>
              <a:cxn ang="0">
                <a:pos x="connsiteX0" y="connsiteY0"/>
              </a:cxn>
              <a:cxn ang="0">
                <a:pos x="connsiteX1" y="connsiteY1"/>
              </a:cxn>
              <a:cxn ang="0">
                <a:pos x="connsiteX2" y="connsiteY2"/>
              </a:cxn>
            </a:cxnLst>
            <a:rect l="l" t="t" r="r" b="b"/>
            <a:pathLst>
              <a:path w="7477" h="11922">
                <a:moveTo>
                  <a:pt x="0" y="2262"/>
                </a:moveTo>
                <a:cubicBezTo>
                  <a:pt x="2607" y="744"/>
                  <a:pt x="5298" y="-772"/>
                  <a:pt x="6055" y="442"/>
                </a:cubicBezTo>
                <a:cubicBezTo>
                  <a:pt x="6812" y="1656"/>
                  <a:pt x="8119" y="7673"/>
                  <a:pt x="7109" y="11922"/>
                </a:cubicBezTo>
              </a:path>
            </a:pathLst>
          </a:custGeom>
          <a:noFill/>
          <a:ln w="50800">
            <a:solidFill>
              <a:schemeClr val="tx1">
                <a:lumMod val="50000"/>
                <a:lumOff val="50000"/>
              </a:schemeClr>
            </a:solidFill>
            <a:round/>
            <a:headEnd/>
            <a:tailEnd/>
          </a:ln>
        </p:spPr>
        <p:txBody>
          <a:bodyPr wrap="square" lIns="0" tIns="0" rIns="0" bIns="0">
            <a:spAutoFit/>
          </a:bodyPr>
          <a:lstStyle/>
          <a:p>
            <a:endParaRPr lang="en-US" dirty="0">
              <a:solidFill>
                <a:srgbClr val="000000"/>
              </a:solidFill>
            </a:endParaRPr>
          </a:p>
        </p:txBody>
      </p:sp>
      <p:sp>
        <p:nvSpPr>
          <p:cNvPr id="523" name="Rectangle 190"/>
          <p:cNvSpPr>
            <a:spLocks noChangeArrowheads="1"/>
          </p:cNvSpPr>
          <p:nvPr/>
        </p:nvSpPr>
        <p:spPr bwMode="auto">
          <a:xfrm>
            <a:off x="4956692" y="3331765"/>
            <a:ext cx="159484" cy="33933"/>
          </a:xfrm>
          <a:prstGeom prst="rect">
            <a:avLst/>
          </a:prstGeom>
          <a:noFill/>
          <a:ln w="50800">
            <a:solidFill>
              <a:schemeClr val="tx1"/>
            </a:solidFill>
            <a:miter lim="800000"/>
            <a:headEnd/>
            <a:tailEnd/>
          </a:ln>
        </p:spPr>
        <p:txBody>
          <a:bodyPr wrap="none" anchor="ctr"/>
          <a:lstStyle/>
          <a:p>
            <a:endParaRPr lang="en-US" sz="1000" dirty="0">
              <a:solidFill>
                <a:srgbClr val="000000"/>
              </a:solidFill>
            </a:endParaRPr>
          </a:p>
        </p:txBody>
      </p:sp>
      <p:sp>
        <p:nvSpPr>
          <p:cNvPr id="524" name="Oval 255"/>
          <p:cNvSpPr>
            <a:spLocks noChangeArrowheads="1"/>
          </p:cNvSpPr>
          <p:nvPr/>
        </p:nvSpPr>
        <p:spPr bwMode="auto">
          <a:xfrm>
            <a:off x="5475347" y="3529128"/>
            <a:ext cx="84696" cy="84696"/>
          </a:xfrm>
          <a:prstGeom prst="ellipse">
            <a:avLst/>
          </a:prstGeom>
          <a:solidFill>
            <a:srgbClr val="00FF00"/>
          </a:solidFill>
          <a:ln w="50800">
            <a:solidFill>
              <a:schemeClr val="tx1"/>
            </a:solidFill>
            <a:round/>
            <a:headEnd/>
            <a:tailEnd/>
          </a:ln>
        </p:spPr>
        <p:txBody>
          <a:bodyPr wrap="none" anchor="ctr"/>
          <a:lstStyle/>
          <a:p>
            <a:endParaRPr lang="en-US" sz="1000" dirty="0">
              <a:solidFill>
                <a:srgbClr val="000000"/>
              </a:solidFill>
            </a:endParaRPr>
          </a:p>
        </p:txBody>
      </p:sp>
      <p:sp>
        <p:nvSpPr>
          <p:cNvPr id="525" name="Freeform 647"/>
          <p:cNvSpPr>
            <a:spLocks/>
          </p:cNvSpPr>
          <p:nvPr/>
        </p:nvSpPr>
        <p:spPr bwMode="auto">
          <a:xfrm>
            <a:off x="5791440" y="3119222"/>
            <a:ext cx="134496" cy="74550"/>
          </a:xfrm>
          <a:custGeom>
            <a:avLst/>
            <a:gdLst>
              <a:gd name="T0" fmla="*/ 0 w 81"/>
              <a:gd name="T1" fmla="*/ 2147483647 h 71"/>
              <a:gd name="T2" fmla="*/ 2147483647 w 81"/>
              <a:gd name="T3" fmla="*/ 2147483647 h 71"/>
              <a:gd name="T4" fmla="*/ 2147483647 w 81"/>
              <a:gd name="T5" fmla="*/ 2147483647 h 71"/>
              <a:gd name="T6" fmla="*/ 0 60000 65536"/>
              <a:gd name="T7" fmla="*/ 0 60000 65536"/>
              <a:gd name="T8" fmla="*/ 0 60000 65536"/>
              <a:gd name="T9" fmla="*/ 0 w 81"/>
              <a:gd name="T10" fmla="*/ 0 h 71"/>
              <a:gd name="T11" fmla="*/ 81 w 81"/>
              <a:gd name="T12" fmla="*/ 71 h 71"/>
              <a:gd name="connsiteX0" fmla="*/ 0 w 14680"/>
              <a:gd name="connsiteY0" fmla="*/ 2100 h 9283"/>
              <a:gd name="connsiteX1" fmla="*/ 8889 w 14680"/>
              <a:gd name="connsiteY1" fmla="*/ 410 h 9283"/>
              <a:gd name="connsiteX2" fmla="*/ 14444 w 14680"/>
              <a:gd name="connsiteY2" fmla="*/ 9283 h 9283"/>
            </a:gdLst>
            <a:ahLst/>
            <a:cxnLst>
              <a:cxn ang="0">
                <a:pos x="connsiteX0" y="connsiteY0"/>
              </a:cxn>
              <a:cxn ang="0">
                <a:pos x="connsiteX1" y="connsiteY1"/>
              </a:cxn>
              <a:cxn ang="0">
                <a:pos x="connsiteX2" y="connsiteY2"/>
              </a:cxn>
            </a:cxnLst>
            <a:rect l="l" t="t" r="r" b="b"/>
            <a:pathLst>
              <a:path w="14680" h="9283">
                <a:moveTo>
                  <a:pt x="0" y="2100"/>
                </a:moveTo>
                <a:cubicBezTo>
                  <a:pt x="3827" y="691"/>
                  <a:pt x="7778" y="-717"/>
                  <a:pt x="8889" y="410"/>
                </a:cubicBezTo>
                <a:cubicBezTo>
                  <a:pt x="10000" y="1537"/>
                  <a:pt x="15926" y="5339"/>
                  <a:pt x="14444" y="9283"/>
                </a:cubicBezTo>
              </a:path>
            </a:pathLst>
          </a:custGeom>
          <a:noFill/>
          <a:ln w="50800">
            <a:solidFill>
              <a:schemeClr val="tx1">
                <a:lumMod val="50000"/>
                <a:lumOff val="50000"/>
              </a:schemeClr>
            </a:solidFill>
            <a:round/>
            <a:headEnd/>
            <a:tailEnd/>
          </a:ln>
        </p:spPr>
        <p:txBody>
          <a:bodyPr lIns="0" tIns="0" rIns="0" bIns="0">
            <a:spAutoFit/>
          </a:bodyPr>
          <a:lstStyle/>
          <a:p>
            <a:endParaRPr lang="en-US" dirty="0">
              <a:solidFill>
                <a:srgbClr val="000000"/>
              </a:solidFill>
            </a:endParaRPr>
          </a:p>
        </p:txBody>
      </p:sp>
      <p:sp>
        <p:nvSpPr>
          <p:cNvPr id="526" name="Rectangle 527"/>
          <p:cNvSpPr>
            <a:spLocks noChangeArrowheads="1"/>
          </p:cNvSpPr>
          <p:nvPr/>
        </p:nvSpPr>
        <p:spPr bwMode="auto">
          <a:xfrm rot="20204883">
            <a:off x="4967621" y="3993244"/>
            <a:ext cx="301307" cy="109645"/>
          </a:xfrm>
          <a:prstGeom prst="rect">
            <a:avLst/>
          </a:prstGeom>
          <a:solidFill>
            <a:srgbClr val="FFC000"/>
          </a:solidFill>
          <a:ln w="50800">
            <a:solidFill>
              <a:schemeClr val="tx1"/>
            </a:solidFill>
            <a:miter lim="800000"/>
            <a:headEnd/>
            <a:tailEnd/>
          </a:ln>
        </p:spPr>
        <p:txBody>
          <a:bodyPr wrap="square" lIns="0" tIns="0" rIns="0" bIns="0">
            <a:spAutoFit/>
          </a:bodyPr>
          <a:lstStyle/>
          <a:p>
            <a:pPr algn="ctr"/>
            <a:r>
              <a:rPr lang="en-US" sz="1000" dirty="0" smtClean="0">
                <a:solidFill>
                  <a:srgbClr val="000000"/>
                </a:solidFill>
              </a:rPr>
              <a:t>WASH</a:t>
            </a:r>
            <a:endParaRPr lang="en-US" sz="1000" dirty="0">
              <a:solidFill>
                <a:srgbClr val="000000"/>
              </a:solidFill>
            </a:endParaRPr>
          </a:p>
        </p:txBody>
      </p:sp>
      <p:sp>
        <p:nvSpPr>
          <p:cNvPr id="527" name="Oval 382"/>
          <p:cNvSpPr>
            <a:spLocks noChangeArrowheads="1"/>
          </p:cNvSpPr>
          <p:nvPr/>
        </p:nvSpPr>
        <p:spPr bwMode="auto">
          <a:xfrm>
            <a:off x="5507534" y="4042092"/>
            <a:ext cx="84696" cy="84696"/>
          </a:xfrm>
          <a:prstGeom prst="ellipse">
            <a:avLst/>
          </a:prstGeom>
          <a:solidFill>
            <a:srgbClr val="00FF00"/>
          </a:solidFill>
          <a:ln w="50800">
            <a:noFill/>
            <a:round/>
            <a:headEnd/>
            <a:tailEnd/>
          </a:ln>
        </p:spPr>
        <p:txBody>
          <a:bodyPr wrap="none" anchor="ctr"/>
          <a:lstStyle/>
          <a:p>
            <a:endParaRPr lang="en-US" sz="1000" dirty="0">
              <a:solidFill>
                <a:srgbClr val="000000"/>
              </a:solidFill>
            </a:endParaRPr>
          </a:p>
        </p:txBody>
      </p:sp>
      <p:sp>
        <p:nvSpPr>
          <p:cNvPr id="528" name="5-Point Star 527"/>
          <p:cNvSpPr/>
          <p:nvPr/>
        </p:nvSpPr>
        <p:spPr bwMode="auto">
          <a:xfrm rot="20393498">
            <a:off x="5185879" y="3684123"/>
            <a:ext cx="130302" cy="130302"/>
          </a:xfrm>
          <a:prstGeom prst="star5">
            <a:avLst/>
          </a:prstGeom>
          <a:solidFill>
            <a:srgbClr val="FF0000"/>
          </a:solidFill>
          <a:ln w="508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29" name="5-Point Star 528"/>
          <p:cNvSpPr/>
          <p:nvPr/>
        </p:nvSpPr>
        <p:spPr bwMode="auto">
          <a:xfrm rot="20894598">
            <a:off x="5295288" y="3313961"/>
            <a:ext cx="130302" cy="130302"/>
          </a:xfrm>
          <a:prstGeom prst="star5">
            <a:avLst/>
          </a:prstGeom>
          <a:solidFill>
            <a:srgbClr val="FF0000"/>
          </a:solidFill>
          <a:ln w="50800"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30" name="Oval 536"/>
          <p:cNvSpPr>
            <a:spLocks noChangeAspect="1" noChangeArrowheads="1"/>
          </p:cNvSpPr>
          <p:nvPr/>
        </p:nvSpPr>
        <p:spPr bwMode="auto">
          <a:xfrm>
            <a:off x="5016369" y="3853030"/>
            <a:ext cx="72181" cy="65151"/>
          </a:xfrm>
          <a:prstGeom prst="ellipse">
            <a:avLst/>
          </a:prstGeom>
          <a:solidFill>
            <a:srgbClr val="FF9933"/>
          </a:solidFill>
          <a:ln w="50800">
            <a:solidFill>
              <a:schemeClr val="tx1"/>
            </a:solidFill>
            <a:round/>
            <a:headEnd/>
            <a:tailEnd/>
          </a:ln>
        </p:spPr>
        <p:txBody>
          <a:bodyPr wrap="none" lIns="0" tIns="0" rIns="0" bIns="0" anchor="ctr"/>
          <a:lstStyle/>
          <a:p>
            <a:pPr algn="ctr" eaLnBrk="1" hangingPunct="1"/>
            <a:r>
              <a:rPr lang="en-US" sz="600" b="0" dirty="0">
                <a:solidFill>
                  <a:srgbClr val="000000"/>
                </a:solidFill>
              </a:rPr>
              <a:t>1</a:t>
            </a:r>
            <a:r>
              <a:rPr lang="en-US" sz="600" b="0" dirty="0" smtClean="0">
                <a:solidFill>
                  <a:srgbClr val="000000"/>
                </a:solidFill>
              </a:rPr>
              <a:t>0</a:t>
            </a:r>
            <a:endParaRPr lang="en-US" sz="600" b="0" dirty="0">
              <a:solidFill>
                <a:srgbClr val="000000"/>
              </a:solidFill>
            </a:endParaRPr>
          </a:p>
        </p:txBody>
      </p:sp>
      <p:sp>
        <p:nvSpPr>
          <p:cNvPr id="531" name="Rectangle 527"/>
          <p:cNvSpPr>
            <a:spLocks noChangeArrowheads="1"/>
          </p:cNvSpPr>
          <p:nvPr/>
        </p:nvSpPr>
        <p:spPr bwMode="auto">
          <a:xfrm rot="2143063">
            <a:off x="5299071" y="3051697"/>
            <a:ext cx="262865" cy="109645"/>
          </a:xfrm>
          <a:prstGeom prst="rect">
            <a:avLst/>
          </a:prstGeom>
          <a:solidFill>
            <a:srgbClr val="FFC000"/>
          </a:solidFill>
          <a:ln w="50800">
            <a:solidFill>
              <a:schemeClr val="tx1"/>
            </a:solidFill>
            <a:miter lim="800000"/>
            <a:headEnd/>
            <a:tailEnd/>
          </a:ln>
        </p:spPr>
        <p:txBody>
          <a:bodyPr wrap="square" lIns="0" tIns="0" rIns="0" bIns="0">
            <a:spAutoFit/>
          </a:bodyPr>
          <a:lstStyle/>
          <a:p>
            <a:pPr algn="r"/>
            <a:r>
              <a:rPr lang="en-US" sz="1000" dirty="0">
                <a:solidFill>
                  <a:srgbClr val="000000"/>
                </a:solidFill>
              </a:rPr>
              <a:t> </a:t>
            </a:r>
            <a:r>
              <a:rPr lang="en-US" sz="1000" dirty="0" smtClean="0">
                <a:solidFill>
                  <a:srgbClr val="000000"/>
                </a:solidFill>
              </a:rPr>
              <a:t>NEWY</a:t>
            </a:r>
            <a:endParaRPr lang="en-US" sz="1000" dirty="0">
              <a:solidFill>
                <a:srgbClr val="000000"/>
              </a:solidFill>
            </a:endParaRPr>
          </a:p>
        </p:txBody>
      </p:sp>
      <p:sp>
        <p:nvSpPr>
          <p:cNvPr id="532" name="Rectangle 527"/>
          <p:cNvSpPr>
            <a:spLocks noChangeArrowheads="1"/>
          </p:cNvSpPr>
          <p:nvPr/>
        </p:nvSpPr>
        <p:spPr bwMode="auto">
          <a:xfrm rot="2143063">
            <a:off x="5221391" y="3162678"/>
            <a:ext cx="227955" cy="109645"/>
          </a:xfrm>
          <a:prstGeom prst="rect">
            <a:avLst/>
          </a:prstGeom>
          <a:solidFill>
            <a:srgbClr val="FFC000"/>
          </a:solidFill>
          <a:ln w="50800">
            <a:solidFill>
              <a:schemeClr val="tx1"/>
            </a:solidFill>
            <a:miter lim="800000"/>
            <a:headEnd/>
            <a:tailEnd/>
          </a:ln>
        </p:spPr>
        <p:txBody>
          <a:bodyPr wrap="square" lIns="0" tIns="0" rIns="0" bIns="0">
            <a:spAutoFit/>
          </a:bodyPr>
          <a:lstStyle/>
          <a:p>
            <a:pPr algn="r"/>
            <a:r>
              <a:rPr lang="en-US" sz="1000" dirty="0">
                <a:solidFill>
                  <a:srgbClr val="000000"/>
                </a:solidFill>
              </a:rPr>
              <a:t> </a:t>
            </a:r>
            <a:r>
              <a:rPr lang="en-US" sz="1000" dirty="0" smtClean="0">
                <a:solidFill>
                  <a:srgbClr val="000000"/>
                </a:solidFill>
              </a:rPr>
              <a:t>AOFA</a:t>
            </a:r>
            <a:endParaRPr lang="en-US" sz="1000" dirty="0">
              <a:solidFill>
                <a:srgbClr val="000000"/>
              </a:solidFill>
            </a:endParaRPr>
          </a:p>
        </p:txBody>
      </p:sp>
      <p:sp>
        <p:nvSpPr>
          <p:cNvPr id="533" name="Oval 536"/>
          <p:cNvSpPr>
            <a:spLocks noChangeArrowheads="1"/>
          </p:cNvSpPr>
          <p:nvPr/>
        </p:nvSpPr>
        <p:spPr bwMode="auto">
          <a:xfrm>
            <a:off x="5681145" y="3067942"/>
            <a:ext cx="143332" cy="117272"/>
          </a:xfrm>
          <a:prstGeom prst="ellipse">
            <a:avLst/>
          </a:prstGeom>
          <a:solidFill>
            <a:srgbClr val="FF9933"/>
          </a:solidFill>
          <a:ln w="508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534" name="Freeform 54"/>
          <p:cNvSpPr>
            <a:spLocks/>
          </p:cNvSpPr>
          <p:nvPr/>
        </p:nvSpPr>
        <p:spPr bwMode="auto">
          <a:xfrm>
            <a:off x="5332224" y="3235761"/>
            <a:ext cx="303417" cy="723755"/>
          </a:xfrm>
          <a:custGeom>
            <a:avLst/>
            <a:gdLst>
              <a:gd name="T0" fmla="*/ 2147483647 w 197"/>
              <a:gd name="T1" fmla="*/ 2147483647 h 532"/>
              <a:gd name="T2" fmla="*/ 2147483647 w 197"/>
              <a:gd name="T3" fmla="*/ 2147483647 h 532"/>
              <a:gd name="T4" fmla="*/ 2147483647 w 197"/>
              <a:gd name="T5" fmla="*/ 0 h 532"/>
              <a:gd name="T6" fmla="*/ 0 60000 65536"/>
              <a:gd name="T7" fmla="*/ 0 60000 65536"/>
              <a:gd name="T8" fmla="*/ 0 60000 65536"/>
              <a:gd name="T9" fmla="*/ 0 w 197"/>
              <a:gd name="T10" fmla="*/ 0 h 532"/>
              <a:gd name="T11" fmla="*/ 197 w 197"/>
              <a:gd name="T12" fmla="*/ 532 h 532"/>
              <a:gd name="connsiteX0" fmla="*/ 0 w 9492"/>
              <a:gd name="connsiteY0" fmla="*/ 9436 h 9436"/>
              <a:gd name="connsiteX1" fmla="*/ 1167 w 9492"/>
              <a:gd name="connsiteY1" fmla="*/ 4586 h 9436"/>
              <a:gd name="connsiteX2" fmla="*/ 9492 w 9492"/>
              <a:gd name="connsiteY2" fmla="*/ 0 h 9436"/>
            </a:gdLst>
            <a:ahLst/>
            <a:cxnLst>
              <a:cxn ang="0">
                <a:pos x="connsiteX0" y="connsiteY0"/>
              </a:cxn>
              <a:cxn ang="0">
                <a:pos x="connsiteX1" y="connsiteY1"/>
              </a:cxn>
              <a:cxn ang="0">
                <a:pos x="connsiteX2" y="connsiteY2"/>
              </a:cxn>
            </a:cxnLst>
            <a:rect l="l" t="t" r="r" b="b"/>
            <a:pathLst>
              <a:path w="9492" h="9436">
                <a:moveTo>
                  <a:pt x="0" y="9436"/>
                </a:moveTo>
                <a:cubicBezTo>
                  <a:pt x="254" y="8534"/>
                  <a:pt x="-508" y="6259"/>
                  <a:pt x="1167" y="4586"/>
                </a:cubicBezTo>
                <a:cubicBezTo>
                  <a:pt x="2842" y="2914"/>
                  <a:pt x="7766" y="959"/>
                  <a:pt x="9492"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35" name="Oval 536"/>
          <p:cNvSpPr>
            <a:spLocks noChangeArrowheads="1"/>
          </p:cNvSpPr>
          <p:nvPr/>
        </p:nvSpPr>
        <p:spPr bwMode="auto">
          <a:xfrm>
            <a:off x="5261867" y="3861078"/>
            <a:ext cx="143332" cy="117272"/>
          </a:xfrm>
          <a:prstGeom prst="ellipse">
            <a:avLst/>
          </a:prstGeom>
          <a:solidFill>
            <a:srgbClr val="FF9933"/>
          </a:solidFill>
          <a:ln w="508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536" name="Oval 536"/>
          <p:cNvSpPr>
            <a:spLocks noChangeArrowheads="1"/>
          </p:cNvSpPr>
          <p:nvPr/>
        </p:nvSpPr>
        <p:spPr bwMode="auto">
          <a:xfrm>
            <a:off x="5540540" y="3194075"/>
            <a:ext cx="143332" cy="117272"/>
          </a:xfrm>
          <a:prstGeom prst="ellipse">
            <a:avLst/>
          </a:prstGeom>
          <a:solidFill>
            <a:srgbClr val="FF9933"/>
          </a:solidFill>
          <a:ln w="508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537" name="Oval 536"/>
          <p:cNvSpPr>
            <a:spLocks noChangeArrowheads="1"/>
          </p:cNvSpPr>
          <p:nvPr/>
        </p:nvSpPr>
        <p:spPr bwMode="auto">
          <a:xfrm>
            <a:off x="5474402" y="3328189"/>
            <a:ext cx="143332" cy="117272"/>
          </a:xfrm>
          <a:prstGeom prst="ellipse">
            <a:avLst/>
          </a:prstGeom>
          <a:solidFill>
            <a:srgbClr val="FF9933"/>
          </a:solidFill>
          <a:ln w="508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538" name="Freeform 3"/>
          <p:cNvSpPr>
            <a:spLocks/>
          </p:cNvSpPr>
          <p:nvPr/>
        </p:nvSpPr>
        <p:spPr bwMode="auto">
          <a:xfrm>
            <a:off x="5620789" y="2403023"/>
            <a:ext cx="413585" cy="646988"/>
          </a:xfrm>
          <a:custGeom>
            <a:avLst/>
            <a:gdLst>
              <a:gd name="T0" fmla="*/ 87 w 374"/>
              <a:gd name="T1" fmla="*/ 18 h 572"/>
              <a:gd name="T2" fmla="*/ 32 w 374"/>
              <a:gd name="T3" fmla="*/ 123 h 572"/>
              <a:gd name="T4" fmla="*/ 59 w 374"/>
              <a:gd name="T5" fmla="*/ 162 h 572"/>
              <a:gd name="T6" fmla="*/ 32 w 374"/>
              <a:gd name="T7" fmla="*/ 210 h 572"/>
              <a:gd name="T8" fmla="*/ 48 w 374"/>
              <a:gd name="T9" fmla="*/ 226 h 572"/>
              <a:gd name="T10" fmla="*/ 37 w 374"/>
              <a:gd name="T11" fmla="*/ 258 h 572"/>
              <a:gd name="T12" fmla="*/ 37 w 374"/>
              <a:gd name="T13" fmla="*/ 311 h 572"/>
              <a:gd name="T14" fmla="*/ 0 w 374"/>
              <a:gd name="T15" fmla="*/ 331 h 572"/>
              <a:gd name="T16" fmla="*/ 14 w 374"/>
              <a:gd name="T17" fmla="*/ 347 h 572"/>
              <a:gd name="T18" fmla="*/ 92 w 374"/>
              <a:gd name="T19" fmla="*/ 546 h 572"/>
              <a:gd name="T20" fmla="*/ 155 w 374"/>
              <a:gd name="T21" fmla="*/ 571 h 572"/>
              <a:gd name="T22" fmla="*/ 151 w 374"/>
              <a:gd name="T23" fmla="*/ 530 h 572"/>
              <a:gd name="T24" fmla="*/ 181 w 374"/>
              <a:gd name="T25" fmla="*/ 498 h 572"/>
              <a:gd name="T26" fmla="*/ 171 w 374"/>
              <a:gd name="T27" fmla="*/ 464 h 572"/>
              <a:gd name="T28" fmla="*/ 247 w 374"/>
              <a:gd name="T29" fmla="*/ 423 h 572"/>
              <a:gd name="T30" fmla="*/ 250 w 374"/>
              <a:gd name="T31" fmla="*/ 368 h 572"/>
              <a:gd name="T32" fmla="*/ 295 w 374"/>
              <a:gd name="T33" fmla="*/ 365 h 572"/>
              <a:gd name="T34" fmla="*/ 330 w 374"/>
              <a:gd name="T35" fmla="*/ 322 h 572"/>
              <a:gd name="T36" fmla="*/ 373 w 374"/>
              <a:gd name="T37" fmla="*/ 294 h 572"/>
              <a:gd name="T38" fmla="*/ 373 w 374"/>
              <a:gd name="T39" fmla="*/ 258 h 572"/>
              <a:gd name="T40" fmla="*/ 314 w 374"/>
              <a:gd name="T41" fmla="*/ 247 h 572"/>
              <a:gd name="T42" fmla="*/ 304 w 374"/>
              <a:gd name="T43" fmla="*/ 208 h 572"/>
              <a:gd name="T44" fmla="*/ 245 w 374"/>
              <a:gd name="T45" fmla="*/ 203 h 572"/>
              <a:gd name="T46" fmla="*/ 197 w 374"/>
              <a:gd name="T47" fmla="*/ 34 h 572"/>
              <a:gd name="T48" fmla="*/ 176 w 374"/>
              <a:gd name="T49" fmla="*/ 0 h 572"/>
              <a:gd name="T50" fmla="*/ 117 w 374"/>
              <a:gd name="T51" fmla="*/ 14 h 572"/>
              <a:gd name="T52" fmla="*/ 107 w 374"/>
              <a:gd name="T53" fmla="*/ 30 h 572"/>
              <a:gd name="T54" fmla="*/ 87 w 374"/>
              <a:gd name="T55" fmla="*/ 18 h 57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374"/>
              <a:gd name="T85" fmla="*/ 0 h 572"/>
              <a:gd name="T86" fmla="*/ 374 w 374"/>
              <a:gd name="T87" fmla="*/ 572 h 57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374" h="572">
                <a:moveTo>
                  <a:pt x="87" y="18"/>
                </a:moveTo>
                <a:lnTo>
                  <a:pt x="32" y="123"/>
                </a:lnTo>
                <a:lnTo>
                  <a:pt x="59" y="162"/>
                </a:lnTo>
                <a:lnTo>
                  <a:pt x="32" y="210"/>
                </a:lnTo>
                <a:lnTo>
                  <a:pt x="48" y="226"/>
                </a:lnTo>
                <a:lnTo>
                  <a:pt x="37" y="258"/>
                </a:lnTo>
                <a:lnTo>
                  <a:pt x="37" y="311"/>
                </a:lnTo>
                <a:lnTo>
                  <a:pt x="0" y="331"/>
                </a:lnTo>
                <a:lnTo>
                  <a:pt x="14" y="347"/>
                </a:lnTo>
                <a:lnTo>
                  <a:pt x="92" y="546"/>
                </a:lnTo>
                <a:lnTo>
                  <a:pt x="155" y="571"/>
                </a:lnTo>
                <a:lnTo>
                  <a:pt x="151" y="530"/>
                </a:lnTo>
                <a:lnTo>
                  <a:pt x="181" y="498"/>
                </a:lnTo>
                <a:lnTo>
                  <a:pt x="171" y="464"/>
                </a:lnTo>
                <a:lnTo>
                  <a:pt x="247" y="423"/>
                </a:lnTo>
                <a:lnTo>
                  <a:pt x="250" y="368"/>
                </a:lnTo>
                <a:lnTo>
                  <a:pt x="295" y="365"/>
                </a:lnTo>
                <a:lnTo>
                  <a:pt x="330" y="322"/>
                </a:lnTo>
                <a:lnTo>
                  <a:pt x="373" y="294"/>
                </a:lnTo>
                <a:lnTo>
                  <a:pt x="373" y="258"/>
                </a:lnTo>
                <a:lnTo>
                  <a:pt x="314" y="247"/>
                </a:lnTo>
                <a:lnTo>
                  <a:pt x="304" y="208"/>
                </a:lnTo>
                <a:lnTo>
                  <a:pt x="245" y="203"/>
                </a:lnTo>
                <a:lnTo>
                  <a:pt x="197" y="34"/>
                </a:lnTo>
                <a:lnTo>
                  <a:pt x="176" y="0"/>
                </a:lnTo>
                <a:lnTo>
                  <a:pt x="117" y="14"/>
                </a:lnTo>
                <a:lnTo>
                  <a:pt x="107" y="30"/>
                </a:lnTo>
                <a:lnTo>
                  <a:pt x="87" y="18"/>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39" name="Freeform 4"/>
          <p:cNvSpPr>
            <a:spLocks/>
          </p:cNvSpPr>
          <p:nvPr/>
        </p:nvSpPr>
        <p:spPr bwMode="auto">
          <a:xfrm>
            <a:off x="5005942" y="3677771"/>
            <a:ext cx="531910" cy="225088"/>
          </a:xfrm>
          <a:custGeom>
            <a:avLst/>
            <a:gdLst>
              <a:gd name="T0" fmla="*/ 0 w 481"/>
              <a:gd name="T1" fmla="*/ 68 h 199"/>
              <a:gd name="T2" fmla="*/ 357 w 481"/>
              <a:gd name="T3" fmla="*/ 0 h 199"/>
              <a:gd name="T4" fmla="*/ 416 w 481"/>
              <a:gd name="T5" fmla="*/ 136 h 199"/>
              <a:gd name="T6" fmla="*/ 478 w 481"/>
              <a:gd name="T7" fmla="*/ 121 h 199"/>
              <a:gd name="T8" fmla="*/ 480 w 481"/>
              <a:gd name="T9" fmla="*/ 189 h 199"/>
              <a:gd name="T10" fmla="*/ 430 w 481"/>
              <a:gd name="T11" fmla="*/ 198 h 199"/>
              <a:gd name="T12" fmla="*/ 386 w 481"/>
              <a:gd name="T13" fmla="*/ 153 h 199"/>
              <a:gd name="T14" fmla="*/ 357 w 481"/>
              <a:gd name="T15" fmla="*/ 100 h 199"/>
              <a:gd name="T16" fmla="*/ 352 w 481"/>
              <a:gd name="T17" fmla="*/ 25 h 199"/>
              <a:gd name="T18" fmla="*/ 331 w 481"/>
              <a:gd name="T19" fmla="*/ 62 h 199"/>
              <a:gd name="T20" fmla="*/ 356 w 481"/>
              <a:gd name="T21" fmla="*/ 175 h 199"/>
              <a:gd name="T22" fmla="*/ 251 w 481"/>
              <a:gd name="T23" fmla="*/ 191 h 199"/>
              <a:gd name="T24" fmla="*/ 247 w 481"/>
              <a:gd name="T25" fmla="*/ 109 h 199"/>
              <a:gd name="T26" fmla="*/ 183 w 481"/>
              <a:gd name="T27" fmla="*/ 73 h 199"/>
              <a:gd name="T28" fmla="*/ 128 w 481"/>
              <a:gd name="T29" fmla="*/ 64 h 199"/>
              <a:gd name="T30" fmla="*/ 14 w 481"/>
              <a:gd name="T31" fmla="*/ 121 h 199"/>
              <a:gd name="T32" fmla="*/ 0 w 481"/>
              <a:gd name="T33" fmla="*/ 68 h 19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481"/>
              <a:gd name="T52" fmla="*/ 0 h 199"/>
              <a:gd name="T53" fmla="*/ 481 w 481"/>
              <a:gd name="T54" fmla="*/ 199 h 19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481" h="199">
                <a:moveTo>
                  <a:pt x="0" y="68"/>
                </a:moveTo>
                <a:lnTo>
                  <a:pt x="357" y="0"/>
                </a:lnTo>
                <a:lnTo>
                  <a:pt x="416" y="136"/>
                </a:lnTo>
                <a:lnTo>
                  <a:pt x="478" y="121"/>
                </a:lnTo>
                <a:lnTo>
                  <a:pt x="480" y="189"/>
                </a:lnTo>
                <a:lnTo>
                  <a:pt x="430" y="198"/>
                </a:lnTo>
                <a:lnTo>
                  <a:pt x="386" y="153"/>
                </a:lnTo>
                <a:lnTo>
                  <a:pt x="357" y="100"/>
                </a:lnTo>
                <a:lnTo>
                  <a:pt x="352" y="25"/>
                </a:lnTo>
                <a:lnTo>
                  <a:pt x="331" y="62"/>
                </a:lnTo>
                <a:lnTo>
                  <a:pt x="356" y="175"/>
                </a:lnTo>
                <a:lnTo>
                  <a:pt x="251" y="191"/>
                </a:lnTo>
                <a:lnTo>
                  <a:pt x="247" y="109"/>
                </a:lnTo>
                <a:lnTo>
                  <a:pt x="183" y="73"/>
                </a:lnTo>
                <a:lnTo>
                  <a:pt x="128" y="64"/>
                </a:lnTo>
                <a:lnTo>
                  <a:pt x="14" y="121"/>
                </a:lnTo>
                <a:lnTo>
                  <a:pt x="0" y="68"/>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0" name="Freeform 5"/>
          <p:cNvSpPr>
            <a:spLocks/>
          </p:cNvSpPr>
          <p:nvPr/>
        </p:nvSpPr>
        <p:spPr bwMode="auto">
          <a:xfrm>
            <a:off x="672153" y="2451660"/>
            <a:ext cx="702209" cy="525960"/>
          </a:xfrm>
          <a:custGeom>
            <a:avLst/>
            <a:gdLst>
              <a:gd name="T0" fmla="*/ 160 w 635"/>
              <a:gd name="T1" fmla="*/ 0 h 465"/>
              <a:gd name="T2" fmla="*/ 290 w 635"/>
              <a:gd name="T3" fmla="*/ 36 h 465"/>
              <a:gd name="T4" fmla="*/ 390 w 635"/>
              <a:gd name="T5" fmla="*/ 59 h 465"/>
              <a:gd name="T6" fmla="*/ 438 w 635"/>
              <a:gd name="T7" fmla="*/ 69 h 465"/>
              <a:gd name="T8" fmla="*/ 488 w 635"/>
              <a:gd name="T9" fmla="*/ 76 h 465"/>
              <a:gd name="T10" fmla="*/ 554 w 635"/>
              <a:gd name="T11" fmla="*/ 89 h 465"/>
              <a:gd name="T12" fmla="*/ 634 w 635"/>
              <a:gd name="T13" fmla="*/ 103 h 465"/>
              <a:gd name="T14" fmla="*/ 582 w 635"/>
              <a:gd name="T15" fmla="*/ 464 h 465"/>
              <a:gd name="T16" fmla="*/ 337 w 635"/>
              <a:gd name="T17" fmla="*/ 412 h 465"/>
              <a:gd name="T18" fmla="*/ 303 w 635"/>
              <a:gd name="T19" fmla="*/ 436 h 465"/>
              <a:gd name="T20" fmla="*/ 258 w 635"/>
              <a:gd name="T21" fmla="*/ 400 h 465"/>
              <a:gd name="T22" fmla="*/ 219 w 635"/>
              <a:gd name="T23" fmla="*/ 436 h 465"/>
              <a:gd name="T24" fmla="*/ 183 w 635"/>
              <a:gd name="T25" fmla="*/ 405 h 465"/>
              <a:gd name="T26" fmla="*/ 82 w 635"/>
              <a:gd name="T27" fmla="*/ 400 h 465"/>
              <a:gd name="T28" fmla="*/ 96 w 635"/>
              <a:gd name="T29" fmla="*/ 341 h 465"/>
              <a:gd name="T30" fmla="*/ 23 w 635"/>
              <a:gd name="T31" fmla="*/ 336 h 465"/>
              <a:gd name="T32" fmla="*/ 16 w 635"/>
              <a:gd name="T33" fmla="*/ 302 h 465"/>
              <a:gd name="T34" fmla="*/ 30 w 635"/>
              <a:gd name="T35" fmla="*/ 267 h 465"/>
              <a:gd name="T36" fmla="*/ 12 w 635"/>
              <a:gd name="T37" fmla="*/ 235 h 465"/>
              <a:gd name="T38" fmla="*/ 14 w 635"/>
              <a:gd name="T39" fmla="*/ 144 h 465"/>
              <a:gd name="T40" fmla="*/ 0 w 635"/>
              <a:gd name="T41" fmla="*/ 75 h 465"/>
              <a:gd name="T42" fmla="*/ 9 w 635"/>
              <a:gd name="T43" fmla="*/ 48 h 465"/>
              <a:gd name="T44" fmla="*/ 41 w 635"/>
              <a:gd name="T45" fmla="*/ 59 h 465"/>
              <a:gd name="T46" fmla="*/ 75 w 635"/>
              <a:gd name="T47" fmla="*/ 100 h 465"/>
              <a:gd name="T48" fmla="*/ 137 w 635"/>
              <a:gd name="T49" fmla="*/ 108 h 465"/>
              <a:gd name="T50" fmla="*/ 153 w 635"/>
              <a:gd name="T51" fmla="*/ 142 h 465"/>
              <a:gd name="T52" fmla="*/ 123 w 635"/>
              <a:gd name="T53" fmla="*/ 142 h 465"/>
              <a:gd name="T54" fmla="*/ 119 w 635"/>
              <a:gd name="T55" fmla="*/ 171 h 465"/>
              <a:gd name="T56" fmla="*/ 137 w 635"/>
              <a:gd name="T57" fmla="*/ 174 h 465"/>
              <a:gd name="T58" fmla="*/ 144 w 635"/>
              <a:gd name="T59" fmla="*/ 203 h 465"/>
              <a:gd name="T60" fmla="*/ 107 w 635"/>
              <a:gd name="T61" fmla="*/ 224 h 465"/>
              <a:gd name="T62" fmla="*/ 107 w 635"/>
              <a:gd name="T63" fmla="*/ 244 h 465"/>
              <a:gd name="T64" fmla="*/ 150 w 635"/>
              <a:gd name="T65" fmla="*/ 244 h 465"/>
              <a:gd name="T66" fmla="*/ 160 w 635"/>
              <a:gd name="T67" fmla="*/ 194 h 465"/>
              <a:gd name="T68" fmla="*/ 192 w 635"/>
              <a:gd name="T69" fmla="*/ 164 h 465"/>
              <a:gd name="T70" fmla="*/ 153 w 635"/>
              <a:gd name="T71" fmla="*/ 85 h 465"/>
              <a:gd name="T72" fmla="*/ 178 w 635"/>
              <a:gd name="T73" fmla="*/ 60 h 465"/>
              <a:gd name="T74" fmla="*/ 160 w 635"/>
              <a:gd name="T75" fmla="*/ 0 h 46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635"/>
              <a:gd name="T115" fmla="*/ 0 h 465"/>
              <a:gd name="T116" fmla="*/ 635 w 635"/>
              <a:gd name="T117" fmla="*/ 465 h 46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635" h="465">
                <a:moveTo>
                  <a:pt x="160" y="0"/>
                </a:moveTo>
                <a:lnTo>
                  <a:pt x="290" y="36"/>
                </a:lnTo>
                <a:lnTo>
                  <a:pt x="390" y="59"/>
                </a:lnTo>
                <a:lnTo>
                  <a:pt x="438" y="69"/>
                </a:lnTo>
                <a:lnTo>
                  <a:pt x="488" y="76"/>
                </a:lnTo>
                <a:lnTo>
                  <a:pt x="554" y="89"/>
                </a:lnTo>
                <a:lnTo>
                  <a:pt x="634" y="103"/>
                </a:lnTo>
                <a:lnTo>
                  <a:pt x="582" y="464"/>
                </a:lnTo>
                <a:lnTo>
                  <a:pt x="337" y="412"/>
                </a:lnTo>
                <a:lnTo>
                  <a:pt x="303" y="436"/>
                </a:lnTo>
                <a:lnTo>
                  <a:pt x="258" y="400"/>
                </a:lnTo>
                <a:lnTo>
                  <a:pt x="219" y="436"/>
                </a:lnTo>
                <a:lnTo>
                  <a:pt x="183" y="405"/>
                </a:lnTo>
                <a:lnTo>
                  <a:pt x="82" y="400"/>
                </a:lnTo>
                <a:lnTo>
                  <a:pt x="96" y="341"/>
                </a:lnTo>
                <a:lnTo>
                  <a:pt x="23" y="336"/>
                </a:lnTo>
                <a:lnTo>
                  <a:pt x="16" y="302"/>
                </a:lnTo>
                <a:lnTo>
                  <a:pt x="30" y="267"/>
                </a:lnTo>
                <a:lnTo>
                  <a:pt x="12" y="235"/>
                </a:lnTo>
                <a:lnTo>
                  <a:pt x="14" y="144"/>
                </a:lnTo>
                <a:lnTo>
                  <a:pt x="0" y="75"/>
                </a:lnTo>
                <a:lnTo>
                  <a:pt x="9" y="48"/>
                </a:lnTo>
                <a:lnTo>
                  <a:pt x="41" y="59"/>
                </a:lnTo>
                <a:lnTo>
                  <a:pt x="75" y="100"/>
                </a:lnTo>
                <a:lnTo>
                  <a:pt x="137" y="108"/>
                </a:lnTo>
                <a:lnTo>
                  <a:pt x="153" y="142"/>
                </a:lnTo>
                <a:lnTo>
                  <a:pt x="123" y="142"/>
                </a:lnTo>
                <a:lnTo>
                  <a:pt x="119" y="171"/>
                </a:lnTo>
                <a:lnTo>
                  <a:pt x="137" y="174"/>
                </a:lnTo>
                <a:lnTo>
                  <a:pt x="144" y="203"/>
                </a:lnTo>
                <a:lnTo>
                  <a:pt x="107" y="224"/>
                </a:lnTo>
                <a:lnTo>
                  <a:pt x="107" y="244"/>
                </a:lnTo>
                <a:lnTo>
                  <a:pt x="150" y="244"/>
                </a:lnTo>
                <a:lnTo>
                  <a:pt x="160" y="194"/>
                </a:lnTo>
                <a:lnTo>
                  <a:pt x="192" y="164"/>
                </a:lnTo>
                <a:lnTo>
                  <a:pt x="153" y="85"/>
                </a:lnTo>
                <a:lnTo>
                  <a:pt x="178" y="60"/>
                </a:lnTo>
                <a:lnTo>
                  <a:pt x="160"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1" name="Freeform 6"/>
          <p:cNvSpPr>
            <a:spLocks/>
          </p:cNvSpPr>
          <p:nvPr/>
        </p:nvSpPr>
        <p:spPr bwMode="auto">
          <a:xfrm>
            <a:off x="507383" y="2831709"/>
            <a:ext cx="873614" cy="682052"/>
          </a:xfrm>
          <a:custGeom>
            <a:avLst/>
            <a:gdLst>
              <a:gd name="T0" fmla="*/ 172 w 790"/>
              <a:gd name="T1" fmla="*/ 0 h 603"/>
              <a:gd name="T2" fmla="*/ 149 w 790"/>
              <a:gd name="T3" fmla="*/ 12 h 603"/>
              <a:gd name="T4" fmla="*/ 135 w 790"/>
              <a:gd name="T5" fmla="*/ 66 h 603"/>
              <a:gd name="T6" fmla="*/ 121 w 790"/>
              <a:gd name="T7" fmla="*/ 110 h 603"/>
              <a:gd name="T8" fmla="*/ 110 w 790"/>
              <a:gd name="T9" fmla="*/ 146 h 603"/>
              <a:gd name="T10" fmla="*/ 96 w 790"/>
              <a:gd name="T11" fmla="*/ 185 h 603"/>
              <a:gd name="T12" fmla="*/ 80 w 790"/>
              <a:gd name="T13" fmla="*/ 224 h 603"/>
              <a:gd name="T14" fmla="*/ 59 w 790"/>
              <a:gd name="T15" fmla="*/ 266 h 603"/>
              <a:gd name="T16" fmla="*/ 30 w 790"/>
              <a:gd name="T17" fmla="*/ 316 h 603"/>
              <a:gd name="T18" fmla="*/ 0 w 790"/>
              <a:gd name="T19" fmla="*/ 364 h 603"/>
              <a:gd name="T20" fmla="*/ 0 w 790"/>
              <a:gd name="T21" fmla="*/ 469 h 603"/>
              <a:gd name="T22" fmla="*/ 442 w 790"/>
              <a:gd name="T23" fmla="*/ 559 h 603"/>
              <a:gd name="T24" fmla="*/ 647 w 790"/>
              <a:gd name="T25" fmla="*/ 602 h 603"/>
              <a:gd name="T26" fmla="*/ 689 w 790"/>
              <a:gd name="T27" fmla="*/ 392 h 603"/>
              <a:gd name="T28" fmla="*/ 716 w 790"/>
              <a:gd name="T29" fmla="*/ 375 h 603"/>
              <a:gd name="T30" fmla="*/ 691 w 790"/>
              <a:gd name="T31" fmla="*/ 329 h 603"/>
              <a:gd name="T32" fmla="*/ 704 w 790"/>
              <a:gd name="T33" fmla="*/ 281 h 603"/>
              <a:gd name="T34" fmla="*/ 789 w 790"/>
              <a:gd name="T35" fmla="*/ 201 h 603"/>
              <a:gd name="T36" fmla="*/ 730 w 790"/>
              <a:gd name="T37" fmla="*/ 128 h 603"/>
              <a:gd name="T38" fmla="*/ 485 w 790"/>
              <a:gd name="T39" fmla="*/ 76 h 603"/>
              <a:gd name="T40" fmla="*/ 451 w 790"/>
              <a:gd name="T41" fmla="*/ 98 h 603"/>
              <a:gd name="T42" fmla="*/ 407 w 790"/>
              <a:gd name="T43" fmla="*/ 62 h 603"/>
              <a:gd name="T44" fmla="*/ 368 w 790"/>
              <a:gd name="T45" fmla="*/ 99 h 603"/>
              <a:gd name="T46" fmla="*/ 331 w 790"/>
              <a:gd name="T47" fmla="*/ 62 h 603"/>
              <a:gd name="T48" fmla="*/ 233 w 790"/>
              <a:gd name="T49" fmla="*/ 64 h 603"/>
              <a:gd name="T50" fmla="*/ 245 w 790"/>
              <a:gd name="T51" fmla="*/ 5 h 603"/>
              <a:gd name="T52" fmla="*/ 172 w 790"/>
              <a:gd name="T53" fmla="*/ 0 h 60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790"/>
              <a:gd name="T82" fmla="*/ 0 h 603"/>
              <a:gd name="T83" fmla="*/ 790 w 790"/>
              <a:gd name="T84" fmla="*/ 603 h 60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790" h="603">
                <a:moveTo>
                  <a:pt x="172" y="0"/>
                </a:moveTo>
                <a:lnTo>
                  <a:pt x="149" y="12"/>
                </a:lnTo>
                <a:lnTo>
                  <a:pt x="135" y="66"/>
                </a:lnTo>
                <a:lnTo>
                  <a:pt x="121" y="110"/>
                </a:lnTo>
                <a:lnTo>
                  <a:pt x="110" y="146"/>
                </a:lnTo>
                <a:lnTo>
                  <a:pt x="96" y="185"/>
                </a:lnTo>
                <a:lnTo>
                  <a:pt x="80" y="224"/>
                </a:lnTo>
                <a:lnTo>
                  <a:pt x="59" y="266"/>
                </a:lnTo>
                <a:lnTo>
                  <a:pt x="30" y="316"/>
                </a:lnTo>
                <a:lnTo>
                  <a:pt x="0" y="364"/>
                </a:lnTo>
                <a:lnTo>
                  <a:pt x="0" y="469"/>
                </a:lnTo>
                <a:lnTo>
                  <a:pt x="442" y="559"/>
                </a:lnTo>
                <a:lnTo>
                  <a:pt x="647" y="602"/>
                </a:lnTo>
                <a:lnTo>
                  <a:pt x="689" y="392"/>
                </a:lnTo>
                <a:lnTo>
                  <a:pt x="716" y="375"/>
                </a:lnTo>
                <a:lnTo>
                  <a:pt x="691" y="329"/>
                </a:lnTo>
                <a:lnTo>
                  <a:pt x="704" y="281"/>
                </a:lnTo>
                <a:lnTo>
                  <a:pt x="789" y="201"/>
                </a:lnTo>
                <a:lnTo>
                  <a:pt x="730" y="128"/>
                </a:lnTo>
                <a:lnTo>
                  <a:pt x="485" y="76"/>
                </a:lnTo>
                <a:lnTo>
                  <a:pt x="451" y="98"/>
                </a:lnTo>
                <a:lnTo>
                  <a:pt x="407" y="62"/>
                </a:lnTo>
                <a:lnTo>
                  <a:pt x="368" y="99"/>
                </a:lnTo>
                <a:lnTo>
                  <a:pt x="331" y="62"/>
                </a:lnTo>
                <a:lnTo>
                  <a:pt x="233" y="64"/>
                </a:lnTo>
                <a:lnTo>
                  <a:pt x="245" y="5"/>
                </a:lnTo>
                <a:lnTo>
                  <a:pt x="172"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2" name="Freeform 7"/>
          <p:cNvSpPr>
            <a:spLocks/>
          </p:cNvSpPr>
          <p:nvPr/>
        </p:nvSpPr>
        <p:spPr bwMode="auto">
          <a:xfrm>
            <a:off x="436609" y="3357669"/>
            <a:ext cx="921165" cy="1454592"/>
          </a:xfrm>
          <a:custGeom>
            <a:avLst/>
            <a:gdLst>
              <a:gd name="T0" fmla="*/ 64 w 833"/>
              <a:gd name="T1" fmla="*/ 0 h 1286"/>
              <a:gd name="T2" fmla="*/ 446 w 833"/>
              <a:gd name="T3" fmla="*/ 76 h 1286"/>
              <a:gd name="T4" fmla="*/ 363 w 833"/>
              <a:gd name="T5" fmla="*/ 455 h 1286"/>
              <a:gd name="T6" fmla="*/ 793 w 833"/>
              <a:gd name="T7" fmla="*/ 1031 h 1286"/>
              <a:gd name="T8" fmla="*/ 832 w 833"/>
              <a:gd name="T9" fmla="*/ 1104 h 1286"/>
              <a:gd name="T10" fmla="*/ 791 w 833"/>
              <a:gd name="T11" fmla="*/ 1139 h 1286"/>
              <a:gd name="T12" fmla="*/ 764 w 833"/>
              <a:gd name="T13" fmla="*/ 1203 h 1286"/>
              <a:gd name="T14" fmla="*/ 740 w 833"/>
              <a:gd name="T15" fmla="*/ 1241 h 1286"/>
              <a:gd name="T16" fmla="*/ 766 w 833"/>
              <a:gd name="T17" fmla="*/ 1274 h 1286"/>
              <a:gd name="T18" fmla="*/ 722 w 833"/>
              <a:gd name="T19" fmla="*/ 1285 h 1286"/>
              <a:gd name="T20" fmla="*/ 469 w 833"/>
              <a:gd name="T21" fmla="*/ 1276 h 1286"/>
              <a:gd name="T22" fmla="*/ 453 w 833"/>
              <a:gd name="T23" fmla="*/ 1201 h 1286"/>
              <a:gd name="T24" fmla="*/ 409 w 833"/>
              <a:gd name="T25" fmla="*/ 1146 h 1286"/>
              <a:gd name="T26" fmla="*/ 377 w 833"/>
              <a:gd name="T27" fmla="*/ 1127 h 1286"/>
              <a:gd name="T28" fmla="*/ 368 w 833"/>
              <a:gd name="T29" fmla="*/ 1088 h 1286"/>
              <a:gd name="T30" fmla="*/ 341 w 833"/>
              <a:gd name="T31" fmla="*/ 1066 h 1286"/>
              <a:gd name="T32" fmla="*/ 315 w 833"/>
              <a:gd name="T33" fmla="*/ 1040 h 1286"/>
              <a:gd name="T34" fmla="*/ 306 w 833"/>
              <a:gd name="T35" fmla="*/ 1010 h 1286"/>
              <a:gd name="T36" fmla="*/ 281 w 833"/>
              <a:gd name="T37" fmla="*/ 990 h 1286"/>
              <a:gd name="T38" fmla="*/ 242 w 833"/>
              <a:gd name="T39" fmla="*/ 1001 h 1286"/>
              <a:gd name="T40" fmla="*/ 197 w 833"/>
              <a:gd name="T41" fmla="*/ 985 h 1286"/>
              <a:gd name="T42" fmla="*/ 197 w 833"/>
              <a:gd name="T43" fmla="*/ 969 h 1286"/>
              <a:gd name="T44" fmla="*/ 196 w 833"/>
              <a:gd name="T45" fmla="*/ 933 h 1286"/>
              <a:gd name="T46" fmla="*/ 178 w 833"/>
              <a:gd name="T47" fmla="*/ 894 h 1286"/>
              <a:gd name="T48" fmla="*/ 176 w 833"/>
              <a:gd name="T49" fmla="*/ 862 h 1286"/>
              <a:gd name="T50" fmla="*/ 156 w 833"/>
              <a:gd name="T51" fmla="*/ 834 h 1286"/>
              <a:gd name="T52" fmla="*/ 162 w 833"/>
              <a:gd name="T53" fmla="*/ 807 h 1286"/>
              <a:gd name="T54" fmla="*/ 107 w 833"/>
              <a:gd name="T55" fmla="*/ 741 h 1286"/>
              <a:gd name="T56" fmla="*/ 107 w 833"/>
              <a:gd name="T57" fmla="*/ 704 h 1286"/>
              <a:gd name="T58" fmla="*/ 135 w 833"/>
              <a:gd name="T59" fmla="*/ 690 h 1286"/>
              <a:gd name="T60" fmla="*/ 135 w 833"/>
              <a:gd name="T61" fmla="*/ 666 h 1286"/>
              <a:gd name="T62" fmla="*/ 107 w 833"/>
              <a:gd name="T63" fmla="*/ 659 h 1286"/>
              <a:gd name="T64" fmla="*/ 94 w 833"/>
              <a:gd name="T65" fmla="*/ 624 h 1286"/>
              <a:gd name="T66" fmla="*/ 80 w 833"/>
              <a:gd name="T67" fmla="*/ 562 h 1286"/>
              <a:gd name="T68" fmla="*/ 121 w 833"/>
              <a:gd name="T69" fmla="*/ 595 h 1286"/>
              <a:gd name="T70" fmla="*/ 105 w 833"/>
              <a:gd name="T71" fmla="*/ 551 h 1286"/>
              <a:gd name="T72" fmla="*/ 135 w 833"/>
              <a:gd name="T73" fmla="*/ 551 h 1286"/>
              <a:gd name="T74" fmla="*/ 135 w 833"/>
              <a:gd name="T75" fmla="*/ 519 h 1286"/>
              <a:gd name="T76" fmla="*/ 105 w 833"/>
              <a:gd name="T77" fmla="*/ 498 h 1286"/>
              <a:gd name="T78" fmla="*/ 91 w 833"/>
              <a:gd name="T79" fmla="*/ 528 h 1286"/>
              <a:gd name="T80" fmla="*/ 64 w 833"/>
              <a:gd name="T81" fmla="*/ 517 h 1286"/>
              <a:gd name="T82" fmla="*/ 11 w 833"/>
              <a:gd name="T83" fmla="*/ 373 h 1286"/>
              <a:gd name="T84" fmla="*/ 25 w 833"/>
              <a:gd name="T85" fmla="*/ 270 h 1286"/>
              <a:gd name="T86" fmla="*/ 0 w 833"/>
              <a:gd name="T87" fmla="*/ 212 h 1286"/>
              <a:gd name="T88" fmla="*/ 12 w 833"/>
              <a:gd name="T89" fmla="*/ 167 h 1286"/>
              <a:gd name="T90" fmla="*/ 39 w 833"/>
              <a:gd name="T91" fmla="*/ 156 h 1286"/>
              <a:gd name="T92" fmla="*/ 64 w 833"/>
              <a:gd name="T93" fmla="*/ 87 h 1286"/>
              <a:gd name="T94" fmla="*/ 64 w 833"/>
              <a:gd name="T95" fmla="*/ 0 h 128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833"/>
              <a:gd name="T145" fmla="*/ 0 h 1286"/>
              <a:gd name="T146" fmla="*/ 833 w 833"/>
              <a:gd name="T147" fmla="*/ 1286 h 128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833" h="1286">
                <a:moveTo>
                  <a:pt x="64" y="0"/>
                </a:moveTo>
                <a:lnTo>
                  <a:pt x="446" y="76"/>
                </a:lnTo>
                <a:lnTo>
                  <a:pt x="363" y="455"/>
                </a:lnTo>
                <a:lnTo>
                  <a:pt x="793" y="1031"/>
                </a:lnTo>
                <a:lnTo>
                  <a:pt x="832" y="1104"/>
                </a:lnTo>
                <a:lnTo>
                  <a:pt x="791" y="1139"/>
                </a:lnTo>
                <a:lnTo>
                  <a:pt x="764" y="1203"/>
                </a:lnTo>
                <a:lnTo>
                  <a:pt x="740" y="1241"/>
                </a:lnTo>
                <a:lnTo>
                  <a:pt x="766" y="1274"/>
                </a:lnTo>
                <a:lnTo>
                  <a:pt x="722" y="1285"/>
                </a:lnTo>
                <a:lnTo>
                  <a:pt x="469" y="1276"/>
                </a:lnTo>
                <a:lnTo>
                  <a:pt x="453" y="1201"/>
                </a:lnTo>
                <a:lnTo>
                  <a:pt x="409" y="1146"/>
                </a:lnTo>
                <a:lnTo>
                  <a:pt x="377" y="1127"/>
                </a:lnTo>
                <a:lnTo>
                  <a:pt x="368" y="1088"/>
                </a:lnTo>
                <a:lnTo>
                  <a:pt x="341" y="1066"/>
                </a:lnTo>
                <a:lnTo>
                  <a:pt x="315" y="1040"/>
                </a:lnTo>
                <a:lnTo>
                  <a:pt x="306" y="1010"/>
                </a:lnTo>
                <a:lnTo>
                  <a:pt x="281" y="990"/>
                </a:lnTo>
                <a:lnTo>
                  <a:pt x="242" y="1001"/>
                </a:lnTo>
                <a:lnTo>
                  <a:pt x="197" y="985"/>
                </a:lnTo>
                <a:lnTo>
                  <a:pt x="197" y="969"/>
                </a:lnTo>
                <a:lnTo>
                  <a:pt x="196" y="933"/>
                </a:lnTo>
                <a:lnTo>
                  <a:pt x="178" y="894"/>
                </a:lnTo>
                <a:lnTo>
                  <a:pt x="176" y="862"/>
                </a:lnTo>
                <a:lnTo>
                  <a:pt x="156" y="834"/>
                </a:lnTo>
                <a:lnTo>
                  <a:pt x="162" y="807"/>
                </a:lnTo>
                <a:lnTo>
                  <a:pt x="107" y="741"/>
                </a:lnTo>
                <a:lnTo>
                  <a:pt x="107" y="704"/>
                </a:lnTo>
                <a:lnTo>
                  <a:pt x="135" y="690"/>
                </a:lnTo>
                <a:lnTo>
                  <a:pt x="135" y="666"/>
                </a:lnTo>
                <a:lnTo>
                  <a:pt x="107" y="659"/>
                </a:lnTo>
                <a:lnTo>
                  <a:pt x="94" y="624"/>
                </a:lnTo>
                <a:lnTo>
                  <a:pt x="80" y="562"/>
                </a:lnTo>
                <a:lnTo>
                  <a:pt x="121" y="595"/>
                </a:lnTo>
                <a:lnTo>
                  <a:pt x="105" y="551"/>
                </a:lnTo>
                <a:lnTo>
                  <a:pt x="135" y="551"/>
                </a:lnTo>
                <a:lnTo>
                  <a:pt x="135" y="519"/>
                </a:lnTo>
                <a:lnTo>
                  <a:pt x="105" y="498"/>
                </a:lnTo>
                <a:lnTo>
                  <a:pt x="91" y="528"/>
                </a:lnTo>
                <a:lnTo>
                  <a:pt x="64" y="517"/>
                </a:lnTo>
                <a:lnTo>
                  <a:pt x="11" y="373"/>
                </a:lnTo>
                <a:lnTo>
                  <a:pt x="25" y="270"/>
                </a:lnTo>
                <a:lnTo>
                  <a:pt x="0" y="212"/>
                </a:lnTo>
                <a:lnTo>
                  <a:pt x="12" y="167"/>
                </a:lnTo>
                <a:lnTo>
                  <a:pt x="39" y="156"/>
                </a:lnTo>
                <a:lnTo>
                  <a:pt x="64" y="87"/>
                </a:lnTo>
                <a:lnTo>
                  <a:pt x="64"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3" name="Freeform 8"/>
          <p:cNvSpPr>
            <a:spLocks/>
          </p:cNvSpPr>
          <p:nvPr/>
        </p:nvSpPr>
        <p:spPr bwMode="auto">
          <a:xfrm>
            <a:off x="838029" y="3448158"/>
            <a:ext cx="695573" cy="1076806"/>
          </a:xfrm>
          <a:custGeom>
            <a:avLst/>
            <a:gdLst>
              <a:gd name="T0" fmla="*/ 80 w 629"/>
              <a:gd name="T1" fmla="*/ 0 h 952"/>
              <a:gd name="T2" fmla="*/ 0 w 629"/>
              <a:gd name="T3" fmla="*/ 377 h 952"/>
              <a:gd name="T4" fmla="*/ 428 w 629"/>
              <a:gd name="T5" fmla="*/ 951 h 952"/>
              <a:gd name="T6" fmla="*/ 454 w 629"/>
              <a:gd name="T7" fmla="*/ 926 h 952"/>
              <a:gd name="T8" fmla="*/ 452 w 629"/>
              <a:gd name="T9" fmla="*/ 812 h 952"/>
              <a:gd name="T10" fmla="*/ 506 w 629"/>
              <a:gd name="T11" fmla="*/ 821 h 952"/>
              <a:gd name="T12" fmla="*/ 561 w 629"/>
              <a:gd name="T13" fmla="*/ 473 h 952"/>
              <a:gd name="T14" fmla="*/ 598 w 629"/>
              <a:gd name="T15" fmla="*/ 236 h 952"/>
              <a:gd name="T16" fmla="*/ 608 w 629"/>
              <a:gd name="T17" fmla="*/ 165 h 952"/>
              <a:gd name="T18" fmla="*/ 628 w 629"/>
              <a:gd name="T19" fmla="*/ 101 h 952"/>
              <a:gd name="T20" fmla="*/ 346 w 629"/>
              <a:gd name="T21" fmla="*/ 57 h 952"/>
              <a:gd name="T22" fmla="*/ 80 w 629"/>
              <a:gd name="T23" fmla="*/ 0 h 95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29"/>
              <a:gd name="T37" fmla="*/ 0 h 952"/>
              <a:gd name="T38" fmla="*/ 629 w 629"/>
              <a:gd name="T39" fmla="*/ 952 h 95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29" h="952">
                <a:moveTo>
                  <a:pt x="80" y="0"/>
                </a:moveTo>
                <a:lnTo>
                  <a:pt x="0" y="377"/>
                </a:lnTo>
                <a:lnTo>
                  <a:pt x="428" y="951"/>
                </a:lnTo>
                <a:lnTo>
                  <a:pt x="454" y="926"/>
                </a:lnTo>
                <a:lnTo>
                  <a:pt x="452" y="812"/>
                </a:lnTo>
                <a:lnTo>
                  <a:pt x="506" y="821"/>
                </a:lnTo>
                <a:lnTo>
                  <a:pt x="561" y="473"/>
                </a:lnTo>
                <a:lnTo>
                  <a:pt x="598" y="236"/>
                </a:lnTo>
                <a:lnTo>
                  <a:pt x="608" y="165"/>
                </a:lnTo>
                <a:lnTo>
                  <a:pt x="628" y="101"/>
                </a:lnTo>
                <a:lnTo>
                  <a:pt x="346" y="57"/>
                </a:lnTo>
                <a:lnTo>
                  <a:pt x="80"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4" name="Freeform 9"/>
          <p:cNvSpPr>
            <a:spLocks/>
          </p:cNvSpPr>
          <p:nvPr/>
        </p:nvSpPr>
        <p:spPr bwMode="auto">
          <a:xfrm>
            <a:off x="1221755" y="2567032"/>
            <a:ext cx="625905" cy="1038349"/>
          </a:xfrm>
          <a:custGeom>
            <a:avLst/>
            <a:gdLst>
              <a:gd name="T0" fmla="*/ 136 w 566"/>
              <a:gd name="T1" fmla="*/ 0 h 918"/>
              <a:gd name="T2" fmla="*/ 85 w 566"/>
              <a:gd name="T3" fmla="*/ 358 h 918"/>
              <a:gd name="T4" fmla="*/ 138 w 566"/>
              <a:gd name="T5" fmla="*/ 435 h 918"/>
              <a:gd name="T6" fmla="*/ 55 w 566"/>
              <a:gd name="T7" fmla="*/ 514 h 918"/>
              <a:gd name="T8" fmla="*/ 44 w 566"/>
              <a:gd name="T9" fmla="*/ 569 h 918"/>
              <a:gd name="T10" fmla="*/ 67 w 566"/>
              <a:gd name="T11" fmla="*/ 608 h 918"/>
              <a:gd name="T12" fmla="*/ 44 w 566"/>
              <a:gd name="T13" fmla="*/ 628 h 918"/>
              <a:gd name="T14" fmla="*/ 0 w 566"/>
              <a:gd name="T15" fmla="*/ 835 h 918"/>
              <a:gd name="T16" fmla="*/ 269 w 566"/>
              <a:gd name="T17" fmla="*/ 883 h 918"/>
              <a:gd name="T18" fmla="*/ 524 w 566"/>
              <a:gd name="T19" fmla="*/ 917 h 918"/>
              <a:gd name="T20" fmla="*/ 551 w 566"/>
              <a:gd name="T21" fmla="*/ 727 h 918"/>
              <a:gd name="T22" fmla="*/ 565 w 566"/>
              <a:gd name="T23" fmla="*/ 623 h 918"/>
              <a:gd name="T24" fmla="*/ 540 w 566"/>
              <a:gd name="T25" fmla="*/ 585 h 918"/>
              <a:gd name="T26" fmla="*/ 482 w 566"/>
              <a:gd name="T27" fmla="*/ 596 h 918"/>
              <a:gd name="T28" fmla="*/ 406 w 566"/>
              <a:gd name="T29" fmla="*/ 605 h 918"/>
              <a:gd name="T30" fmla="*/ 391 w 566"/>
              <a:gd name="T31" fmla="*/ 520 h 918"/>
              <a:gd name="T32" fmla="*/ 299 w 566"/>
              <a:gd name="T33" fmla="*/ 451 h 918"/>
              <a:gd name="T34" fmla="*/ 312 w 566"/>
              <a:gd name="T35" fmla="*/ 406 h 918"/>
              <a:gd name="T36" fmla="*/ 321 w 566"/>
              <a:gd name="T37" fmla="*/ 328 h 918"/>
              <a:gd name="T38" fmla="*/ 202 w 566"/>
              <a:gd name="T39" fmla="*/ 160 h 918"/>
              <a:gd name="T40" fmla="*/ 218 w 566"/>
              <a:gd name="T41" fmla="*/ 11 h 918"/>
              <a:gd name="T42" fmla="*/ 136 w 566"/>
              <a:gd name="T43" fmla="*/ 0 h 91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66"/>
              <a:gd name="T67" fmla="*/ 0 h 918"/>
              <a:gd name="T68" fmla="*/ 566 w 566"/>
              <a:gd name="T69" fmla="*/ 918 h 91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66" h="918">
                <a:moveTo>
                  <a:pt x="136" y="0"/>
                </a:moveTo>
                <a:lnTo>
                  <a:pt x="85" y="358"/>
                </a:lnTo>
                <a:lnTo>
                  <a:pt x="138" y="435"/>
                </a:lnTo>
                <a:lnTo>
                  <a:pt x="55" y="514"/>
                </a:lnTo>
                <a:lnTo>
                  <a:pt x="44" y="569"/>
                </a:lnTo>
                <a:lnTo>
                  <a:pt x="67" y="608"/>
                </a:lnTo>
                <a:lnTo>
                  <a:pt x="44" y="628"/>
                </a:lnTo>
                <a:lnTo>
                  <a:pt x="0" y="835"/>
                </a:lnTo>
                <a:lnTo>
                  <a:pt x="269" y="883"/>
                </a:lnTo>
                <a:lnTo>
                  <a:pt x="524" y="917"/>
                </a:lnTo>
                <a:lnTo>
                  <a:pt x="551" y="727"/>
                </a:lnTo>
                <a:lnTo>
                  <a:pt x="565" y="623"/>
                </a:lnTo>
                <a:lnTo>
                  <a:pt x="540" y="585"/>
                </a:lnTo>
                <a:lnTo>
                  <a:pt x="482" y="596"/>
                </a:lnTo>
                <a:lnTo>
                  <a:pt x="406" y="605"/>
                </a:lnTo>
                <a:lnTo>
                  <a:pt x="391" y="520"/>
                </a:lnTo>
                <a:lnTo>
                  <a:pt x="299" y="451"/>
                </a:lnTo>
                <a:lnTo>
                  <a:pt x="312" y="406"/>
                </a:lnTo>
                <a:lnTo>
                  <a:pt x="321" y="328"/>
                </a:lnTo>
                <a:lnTo>
                  <a:pt x="202" y="160"/>
                </a:lnTo>
                <a:lnTo>
                  <a:pt x="218" y="11"/>
                </a:lnTo>
                <a:lnTo>
                  <a:pt x="136"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5" name="Freeform 10"/>
          <p:cNvSpPr>
            <a:spLocks/>
          </p:cNvSpPr>
          <p:nvPr/>
        </p:nvSpPr>
        <p:spPr bwMode="auto">
          <a:xfrm>
            <a:off x="1415277" y="3564661"/>
            <a:ext cx="581672" cy="769147"/>
          </a:xfrm>
          <a:custGeom>
            <a:avLst/>
            <a:gdLst>
              <a:gd name="T0" fmla="*/ 98 w 526"/>
              <a:gd name="T1" fmla="*/ 0 h 680"/>
              <a:gd name="T2" fmla="*/ 355 w 526"/>
              <a:gd name="T3" fmla="*/ 36 h 680"/>
              <a:gd name="T4" fmla="*/ 337 w 526"/>
              <a:gd name="T5" fmla="*/ 165 h 680"/>
              <a:gd name="T6" fmla="*/ 525 w 526"/>
              <a:gd name="T7" fmla="*/ 183 h 680"/>
              <a:gd name="T8" fmla="*/ 474 w 526"/>
              <a:gd name="T9" fmla="*/ 679 h 680"/>
              <a:gd name="T10" fmla="*/ 0 w 526"/>
              <a:gd name="T11" fmla="*/ 627 h 680"/>
              <a:gd name="T12" fmla="*/ 48 w 526"/>
              <a:gd name="T13" fmla="*/ 311 h 680"/>
              <a:gd name="T14" fmla="*/ 98 w 526"/>
              <a:gd name="T15" fmla="*/ 0 h 680"/>
              <a:gd name="T16" fmla="*/ 0 60000 65536"/>
              <a:gd name="T17" fmla="*/ 0 60000 65536"/>
              <a:gd name="T18" fmla="*/ 0 60000 65536"/>
              <a:gd name="T19" fmla="*/ 0 60000 65536"/>
              <a:gd name="T20" fmla="*/ 0 60000 65536"/>
              <a:gd name="T21" fmla="*/ 0 60000 65536"/>
              <a:gd name="T22" fmla="*/ 0 60000 65536"/>
              <a:gd name="T23" fmla="*/ 0 60000 65536"/>
              <a:gd name="T24" fmla="*/ 0 w 526"/>
              <a:gd name="T25" fmla="*/ 0 h 680"/>
              <a:gd name="T26" fmla="*/ 526 w 526"/>
              <a:gd name="T27" fmla="*/ 680 h 68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26" h="680">
                <a:moveTo>
                  <a:pt x="98" y="0"/>
                </a:moveTo>
                <a:lnTo>
                  <a:pt x="355" y="36"/>
                </a:lnTo>
                <a:lnTo>
                  <a:pt x="337" y="165"/>
                </a:lnTo>
                <a:lnTo>
                  <a:pt x="525" y="183"/>
                </a:lnTo>
                <a:lnTo>
                  <a:pt x="474" y="679"/>
                </a:lnTo>
                <a:lnTo>
                  <a:pt x="0" y="627"/>
                </a:lnTo>
                <a:lnTo>
                  <a:pt x="48" y="311"/>
                </a:lnTo>
                <a:lnTo>
                  <a:pt x="98"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6" name="Freeform 11"/>
          <p:cNvSpPr>
            <a:spLocks/>
          </p:cNvSpPr>
          <p:nvPr/>
        </p:nvSpPr>
        <p:spPr bwMode="auto">
          <a:xfrm>
            <a:off x="1441818" y="2576081"/>
            <a:ext cx="1090359" cy="696756"/>
          </a:xfrm>
          <a:custGeom>
            <a:avLst/>
            <a:gdLst>
              <a:gd name="T0" fmla="*/ 16 w 986"/>
              <a:gd name="T1" fmla="*/ 0 h 616"/>
              <a:gd name="T2" fmla="*/ 209 w 986"/>
              <a:gd name="T3" fmla="*/ 25 h 616"/>
              <a:gd name="T4" fmla="*/ 327 w 986"/>
              <a:gd name="T5" fmla="*/ 41 h 616"/>
              <a:gd name="T6" fmla="*/ 481 w 986"/>
              <a:gd name="T7" fmla="*/ 57 h 616"/>
              <a:gd name="T8" fmla="*/ 623 w 986"/>
              <a:gd name="T9" fmla="*/ 71 h 616"/>
              <a:gd name="T10" fmla="*/ 870 w 986"/>
              <a:gd name="T11" fmla="*/ 89 h 616"/>
              <a:gd name="T12" fmla="*/ 985 w 986"/>
              <a:gd name="T13" fmla="*/ 98 h 616"/>
              <a:gd name="T14" fmla="*/ 981 w 986"/>
              <a:gd name="T15" fmla="*/ 599 h 616"/>
              <a:gd name="T16" fmla="*/ 378 w 986"/>
              <a:gd name="T17" fmla="*/ 547 h 616"/>
              <a:gd name="T18" fmla="*/ 366 w 986"/>
              <a:gd name="T19" fmla="*/ 615 h 616"/>
              <a:gd name="T20" fmla="*/ 343 w 986"/>
              <a:gd name="T21" fmla="*/ 583 h 616"/>
              <a:gd name="T22" fmla="*/ 288 w 986"/>
              <a:gd name="T23" fmla="*/ 588 h 616"/>
              <a:gd name="T24" fmla="*/ 208 w 986"/>
              <a:gd name="T25" fmla="*/ 601 h 616"/>
              <a:gd name="T26" fmla="*/ 193 w 986"/>
              <a:gd name="T27" fmla="*/ 514 h 616"/>
              <a:gd name="T28" fmla="*/ 99 w 986"/>
              <a:gd name="T29" fmla="*/ 444 h 616"/>
              <a:gd name="T30" fmla="*/ 114 w 986"/>
              <a:gd name="T31" fmla="*/ 379 h 616"/>
              <a:gd name="T32" fmla="*/ 122 w 986"/>
              <a:gd name="T33" fmla="*/ 325 h 616"/>
              <a:gd name="T34" fmla="*/ 0 w 986"/>
              <a:gd name="T35" fmla="*/ 153 h 616"/>
              <a:gd name="T36" fmla="*/ 16 w 986"/>
              <a:gd name="T37" fmla="*/ 0 h 61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86"/>
              <a:gd name="T58" fmla="*/ 0 h 616"/>
              <a:gd name="T59" fmla="*/ 986 w 986"/>
              <a:gd name="T60" fmla="*/ 616 h 61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86" h="616">
                <a:moveTo>
                  <a:pt x="16" y="0"/>
                </a:moveTo>
                <a:lnTo>
                  <a:pt x="209" y="25"/>
                </a:lnTo>
                <a:lnTo>
                  <a:pt x="327" y="41"/>
                </a:lnTo>
                <a:lnTo>
                  <a:pt x="481" y="57"/>
                </a:lnTo>
                <a:lnTo>
                  <a:pt x="623" y="71"/>
                </a:lnTo>
                <a:lnTo>
                  <a:pt x="870" y="89"/>
                </a:lnTo>
                <a:lnTo>
                  <a:pt x="985" y="98"/>
                </a:lnTo>
                <a:lnTo>
                  <a:pt x="981" y="599"/>
                </a:lnTo>
                <a:lnTo>
                  <a:pt x="378" y="547"/>
                </a:lnTo>
                <a:lnTo>
                  <a:pt x="366" y="615"/>
                </a:lnTo>
                <a:lnTo>
                  <a:pt x="343" y="583"/>
                </a:lnTo>
                <a:lnTo>
                  <a:pt x="288" y="588"/>
                </a:lnTo>
                <a:lnTo>
                  <a:pt x="208" y="601"/>
                </a:lnTo>
                <a:lnTo>
                  <a:pt x="193" y="514"/>
                </a:lnTo>
                <a:lnTo>
                  <a:pt x="99" y="444"/>
                </a:lnTo>
                <a:lnTo>
                  <a:pt x="114" y="379"/>
                </a:lnTo>
                <a:lnTo>
                  <a:pt x="122" y="325"/>
                </a:lnTo>
                <a:lnTo>
                  <a:pt x="0" y="153"/>
                </a:lnTo>
                <a:lnTo>
                  <a:pt x="16"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7" name="Freeform 12"/>
          <p:cNvSpPr>
            <a:spLocks/>
          </p:cNvSpPr>
          <p:nvPr/>
        </p:nvSpPr>
        <p:spPr bwMode="auto">
          <a:xfrm>
            <a:off x="1781311" y="3190268"/>
            <a:ext cx="747548" cy="624366"/>
          </a:xfrm>
          <a:custGeom>
            <a:avLst/>
            <a:gdLst>
              <a:gd name="T0" fmla="*/ 66 w 676"/>
              <a:gd name="T1" fmla="*/ 0 h 552"/>
              <a:gd name="T2" fmla="*/ 41 w 676"/>
              <a:gd name="T3" fmla="*/ 206 h 552"/>
              <a:gd name="T4" fmla="*/ 0 w 676"/>
              <a:gd name="T5" fmla="*/ 500 h 552"/>
              <a:gd name="T6" fmla="*/ 195 w 676"/>
              <a:gd name="T7" fmla="*/ 516 h 552"/>
              <a:gd name="T8" fmla="*/ 652 w 676"/>
              <a:gd name="T9" fmla="*/ 551 h 552"/>
              <a:gd name="T10" fmla="*/ 675 w 676"/>
              <a:gd name="T11" fmla="*/ 57 h 552"/>
              <a:gd name="T12" fmla="*/ 66 w 676"/>
              <a:gd name="T13" fmla="*/ 0 h 552"/>
              <a:gd name="T14" fmla="*/ 0 60000 65536"/>
              <a:gd name="T15" fmla="*/ 0 60000 65536"/>
              <a:gd name="T16" fmla="*/ 0 60000 65536"/>
              <a:gd name="T17" fmla="*/ 0 60000 65536"/>
              <a:gd name="T18" fmla="*/ 0 60000 65536"/>
              <a:gd name="T19" fmla="*/ 0 60000 65536"/>
              <a:gd name="T20" fmla="*/ 0 60000 65536"/>
              <a:gd name="T21" fmla="*/ 0 w 676"/>
              <a:gd name="T22" fmla="*/ 0 h 552"/>
              <a:gd name="T23" fmla="*/ 676 w 676"/>
              <a:gd name="T24" fmla="*/ 552 h 5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76" h="552">
                <a:moveTo>
                  <a:pt x="66" y="0"/>
                </a:moveTo>
                <a:lnTo>
                  <a:pt x="41" y="206"/>
                </a:lnTo>
                <a:lnTo>
                  <a:pt x="0" y="500"/>
                </a:lnTo>
                <a:lnTo>
                  <a:pt x="195" y="516"/>
                </a:lnTo>
                <a:lnTo>
                  <a:pt x="652" y="551"/>
                </a:lnTo>
                <a:lnTo>
                  <a:pt x="675" y="57"/>
                </a:lnTo>
                <a:lnTo>
                  <a:pt x="66"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8" name="Freeform 13"/>
          <p:cNvSpPr>
            <a:spLocks noChangeAspect="1"/>
          </p:cNvSpPr>
          <p:nvPr/>
        </p:nvSpPr>
        <p:spPr bwMode="auto">
          <a:xfrm>
            <a:off x="1934338" y="3778187"/>
            <a:ext cx="772951" cy="587627"/>
          </a:xfrm>
          <a:custGeom>
            <a:avLst/>
            <a:gdLst>
              <a:gd name="T0" fmla="*/ 59 w 705"/>
              <a:gd name="T1" fmla="*/ 0 h 524"/>
              <a:gd name="T2" fmla="*/ 23 w 705"/>
              <a:gd name="T3" fmla="*/ 314 h 524"/>
              <a:gd name="T4" fmla="*/ 0 w 705"/>
              <a:gd name="T5" fmla="*/ 495 h 524"/>
              <a:gd name="T6" fmla="*/ 352 w 705"/>
              <a:gd name="T7" fmla="*/ 512 h 524"/>
              <a:gd name="T8" fmla="*/ 688 w 705"/>
              <a:gd name="T9" fmla="*/ 523 h 524"/>
              <a:gd name="T10" fmla="*/ 699 w 705"/>
              <a:gd name="T11" fmla="*/ 278 h 524"/>
              <a:gd name="T12" fmla="*/ 704 w 705"/>
              <a:gd name="T13" fmla="*/ 39 h 524"/>
              <a:gd name="T14" fmla="*/ 512 w 705"/>
              <a:gd name="T15" fmla="*/ 35 h 524"/>
              <a:gd name="T16" fmla="*/ 59 w 705"/>
              <a:gd name="T17" fmla="*/ 0 h 52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05"/>
              <a:gd name="T28" fmla="*/ 0 h 524"/>
              <a:gd name="T29" fmla="*/ 705 w 705"/>
              <a:gd name="T30" fmla="*/ 524 h 52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05" h="524">
                <a:moveTo>
                  <a:pt x="59" y="0"/>
                </a:moveTo>
                <a:lnTo>
                  <a:pt x="23" y="314"/>
                </a:lnTo>
                <a:lnTo>
                  <a:pt x="0" y="495"/>
                </a:lnTo>
                <a:lnTo>
                  <a:pt x="352" y="512"/>
                </a:lnTo>
                <a:lnTo>
                  <a:pt x="688" y="523"/>
                </a:lnTo>
                <a:lnTo>
                  <a:pt x="699" y="278"/>
                </a:lnTo>
                <a:lnTo>
                  <a:pt x="704" y="39"/>
                </a:lnTo>
                <a:lnTo>
                  <a:pt x="512" y="35"/>
                </a:lnTo>
                <a:lnTo>
                  <a:pt x="59"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49" name="Freeform 14"/>
          <p:cNvSpPr>
            <a:spLocks/>
          </p:cNvSpPr>
          <p:nvPr/>
        </p:nvSpPr>
        <p:spPr bwMode="auto">
          <a:xfrm>
            <a:off x="1232814" y="4271597"/>
            <a:ext cx="707738" cy="800818"/>
          </a:xfrm>
          <a:custGeom>
            <a:avLst/>
            <a:gdLst>
              <a:gd name="T0" fmla="*/ 162 w 640"/>
              <a:gd name="T1" fmla="*/ 0 h 708"/>
              <a:gd name="T2" fmla="*/ 150 w 640"/>
              <a:gd name="T3" fmla="*/ 92 h 708"/>
              <a:gd name="T4" fmla="*/ 94 w 640"/>
              <a:gd name="T5" fmla="*/ 82 h 708"/>
              <a:gd name="T6" fmla="*/ 98 w 640"/>
              <a:gd name="T7" fmla="*/ 200 h 708"/>
              <a:gd name="T8" fmla="*/ 71 w 640"/>
              <a:gd name="T9" fmla="*/ 223 h 708"/>
              <a:gd name="T10" fmla="*/ 110 w 640"/>
              <a:gd name="T11" fmla="*/ 296 h 708"/>
              <a:gd name="T12" fmla="*/ 71 w 640"/>
              <a:gd name="T13" fmla="*/ 328 h 708"/>
              <a:gd name="T14" fmla="*/ 50 w 640"/>
              <a:gd name="T15" fmla="*/ 381 h 708"/>
              <a:gd name="T16" fmla="*/ 20 w 640"/>
              <a:gd name="T17" fmla="*/ 432 h 708"/>
              <a:gd name="T18" fmla="*/ 41 w 640"/>
              <a:gd name="T19" fmla="*/ 462 h 708"/>
              <a:gd name="T20" fmla="*/ 4 w 640"/>
              <a:gd name="T21" fmla="*/ 475 h 708"/>
              <a:gd name="T22" fmla="*/ 0 w 640"/>
              <a:gd name="T23" fmla="*/ 523 h 708"/>
              <a:gd name="T24" fmla="*/ 360 w 640"/>
              <a:gd name="T25" fmla="*/ 703 h 708"/>
              <a:gd name="T26" fmla="*/ 562 w 640"/>
              <a:gd name="T27" fmla="*/ 707 h 708"/>
              <a:gd name="T28" fmla="*/ 639 w 640"/>
              <a:gd name="T29" fmla="*/ 55 h 708"/>
              <a:gd name="T30" fmla="*/ 162 w 640"/>
              <a:gd name="T31" fmla="*/ 0 h 7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40"/>
              <a:gd name="T49" fmla="*/ 0 h 708"/>
              <a:gd name="T50" fmla="*/ 640 w 640"/>
              <a:gd name="T51" fmla="*/ 708 h 7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40" h="708">
                <a:moveTo>
                  <a:pt x="162" y="0"/>
                </a:moveTo>
                <a:lnTo>
                  <a:pt x="150" y="92"/>
                </a:lnTo>
                <a:lnTo>
                  <a:pt x="94" y="82"/>
                </a:lnTo>
                <a:lnTo>
                  <a:pt x="98" y="200"/>
                </a:lnTo>
                <a:lnTo>
                  <a:pt x="71" y="223"/>
                </a:lnTo>
                <a:lnTo>
                  <a:pt x="110" y="296"/>
                </a:lnTo>
                <a:lnTo>
                  <a:pt x="71" y="328"/>
                </a:lnTo>
                <a:lnTo>
                  <a:pt x="50" y="381"/>
                </a:lnTo>
                <a:lnTo>
                  <a:pt x="20" y="432"/>
                </a:lnTo>
                <a:lnTo>
                  <a:pt x="41" y="462"/>
                </a:lnTo>
                <a:lnTo>
                  <a:pt x="4" y="475"/>
                </a:lnTo>
                <a:lnTo>
                  <a:pt x="0" y="523"/>
                </a:lnTo>
                <a:lnTo>
                  <a:pt x="360" y="703"/>
                </a:lnTo>
                <a:lnTo>
                  <a:pt x="562" y="707"/>
                </a:lnTo>
                <a:lnTo>
                  <a:pt x="639" y="55"/>
                </a:lnTo>
                <a:lnTo>
                  <a:pt x="162"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0" name="Freeform 15"/>
          <p:cNvSpPr>
            <a:spLocks/>
          </p:cNvSpPr>
          <p:nvPr/>
        </p:nvSpPr>
        <p:spPr bwMode="auto">
          <a:xfrm>
            <a:off x="1846555" y="4327021"/>
            <a:ext cx="750866" cy="761229"/>
          </a:xfrm>
          <a:custGeom>
            <a:avLst/>
            <a:gdLst>
              <a:gd name="T0" fmla="*/ 82 w 679"/>
              <a:gd name="T1" fmla="*/ 0 h 673"/>
              <a:gd name="T2" fmla="*/ 678 w 679"/>
              <a:gd name="T3" fmla="*/ 27 h 673"/>
              <a:gd name="T4" fmla="*/ 650 w 679"/>
              <a:gd name="T5" fmla="*/ 620 h 673"/>
              <a:gd name="T6" fmla="*/ 456 w 679"/>
              <a:gd name="T7" fmla="*/ 610 h 673"/>
              <a:gd name="T8" fmla="*/ 274 w 679"/>
              <a:gd name="T9" fmla="*/ 604 h 673"/>
              <a:gd name="T10" fmla="*/ 274 w 679"/>
              <a:gd name="T11" fmla="*/ 628 h 673"/>
              <a:gd name="T12" fmla="*/ 123 w 679"/>
              <a:gd name="T13" fmla="*/ 628 h 673"/>
              <a:gd name="T14" fmla="*/ 114 w 679"/>
              <a:gd name="T15" fmla="*/ 672 h 673"/>
              <a:gd name="T16" fmla="*/ 0 w 679"/>
              <a:gd name="T17" fmla="*/ 658 h 673"/>
              <a:gd name="T18" fmla="*/ 64 w 679"/>
              <a:gd name="T19" fmla="*/ 155 h 673"/>
              <a:gd name="T20" fmla="*/ 82 w 679"/>
              <a:gd name="T21" fmla="*/ 0 h 6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79"/>
              <a:gd name="T34" fmla="*/ 0 h 673"/>
              <a:gd name="T35" fmla="*/ 679 w 679"/>
              <a:gd name="T36" fmla="*/ 673 h 6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79" h="673">
                <a:moveTo>
                  <a:pt x="82" y="0"/>
                </a:moveTo>
                <a:lnTo>
                  <a:pt x="678" y="27"/>
                </a:lnTo>
                <a:lnTo>
                  <a:pt x="650" y="620"/>
                </a:lnTo>
                <a:lnTo>
                  <a:pt x="456" y="610"/>
                </a:lnTo>
                <a:lnTo>
                  <a:pt x="274" y="604"/>
                </a:lnTo>
                <a:lnTo>
                  <a:pt x="274" y="628"/>
                </a:lnTo>
                <a:lnTo>
                  <a:pt x="123" y="628"/>
                </a:lnTo>
                <a:lnTo>
                  <a:pt x="114" y="672"/>
                </a:lnTo>
                <a:lnTo>
                  <a:pt x="0" y="658"/>
                </a:lnTo>
                <a:lnTo>
                  <a:pt x="64" y="155"/>
                </a:lnTo>
                <a:lnTo>
                  <a:pt x="82"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1" name="Freeform 16"/>
          <p:cNvSpPr>
            <a:spLocks/>
          </p:cNvSpPr>
          <p:nvPr/>
        </p:nvSpPr>
        <p:spPr bwMode="auto">
          <a:xfrm>
            <a:off x="2146238" y="4439000"/>
            <a:ext cx="1519425" cy="1441019"/>
          </a:xfrm>
          <a:custGeom>
            <a:avLst/>
            <a:gdLst>
              <a:gd name="T0" fmla="*/ 398 w 1374"/>
              <a:gd name="T1" fmla="*/ 0 h 1274"/>
              <a:gd name="T2" fmla="*/ 702 w 1374"/>
              <a:gd name="T3" fmla="*/ 11 h 1274"/>
              <a:gd name="T4" fmla="*/ 702 w 1374"/>
              <a:gd name="T5" fmla="*/ 242 h 1274"/>
              <a:gd name="T6" fmla="*/ 856 w 1374"/>
              <a:gd name="T7" fmla="*/ 306 h 1274"/>
              <a:gd name="T8" fmla="*/ 899 w 1374"/>
              <a:gd name="T9" fmla="*/ 284 h 1274"/>
              <a:gd name="T10" fmla="*/ 1000 w 1374"/>
              <a:gd name="T11" fmla="*/ 334 h 1274"/>
              <a:gd name="T12" fmla="*/ 1060 w 1374"/>
              <a:gd name="T13" fmla="*/ 331 h 1274"/>
              <a:gd name="T14" fmla="*/ 1178 w 1374"/>
              <a:gd name="T15" fmla="*/ 281 h 1274"/>
              <a:gd name="T16" fmla="*/ 1245 w 1374"/>
              <a:gd name="T17" fmla="*/ 329 h 1274"/>
              <a:gd name="T18" fmla="*/ 1304 w 1374"/>
              <a:gd name="T19" fmla="*/ 341 h 1274"/>
              <a:gd name="T20" fmla="*/ 1304 w 1374"/>
              <a:gd name="T21" fmla="*/ 530 h 1274"/>
              <a:gd name="T22" fmla="*/ 1373 w 1374"/>
              <a:gd name="T23" fmla="*/ 647 h 1274"/>
              <a:gd name="T24" fmla="*/ 1357 w 1374"/>
              <a:gd name="T25" fmla="*/ 807 h 1274"/>
              <a:gd name="T26" fmla="*/ 1282 w 1374"/>
              <a:gd name="T27" fmla="*/ 871 h 1274"/>
              <a:gd name="T28" fmla="*/ 1266 w 1374"/>
              <a:gd name="T29" fmla="*/ 813 h 1274"/>
              <a:gd name="T30" fmla="*/ 1245 w 1374"/>
              <a:gd name="T31" fmla="*/ 839 h 1274"/>
              <a:gd name="T32" fmla="*/ 1261 w 1374"/>
              <a:gd name="T33" fmla="*/ 877 h 1274"/>
              <a:gd name="T34" fmla="*/ 1128 w 1374"/>
              <a:gd name="T35" fmla="*/ 973 h 1274"/>
              <a:gd name="T36" fmla="*/ 1096 w 1374"/>
              <a:gd name="T37" fmla="*/ 978 h 1274"/>
              <a:gd name="T38" fmla="*/ 1027 w 1374"/>
              <a:gd name="T39" fmla="*/ 1026 h 1274"/>
              <a:gd name="T40" fmla="*/ 1027 w 1374"/>
              <a:gd name="T41" fmla="*/ 1053 h 1274"/>
              <a:gd name="T42" fmla="*/ 1005 w 1374"/>
              <a:gd name="T43" fmla="*/ 1058 h 1274"/>
              <a:gd name="T44" fmla="*/ 1021 w 1374"/>
              <a:gd name="T45" fmla="*/ 1090 h 1274"/>
              <a:gd name="T46" fmla="*/ 984 w 1374"/>
              <a:gd name="T47" fmla="*/ 1138 h 1274"/>
              <a:gd name="T48" fmla="*/ 1005 w 1374"/>
              <a:gd name="T49" fmla="*/ 1207 h 1274"/>
              <a:gd name="T50" fmla="*/ 1027 w 1374"/>
              <a:gd name="T51" fmla="*/ 1230 h 1274"/>
              <a:gd name="T52" fmla="*/ 1021 w 1374"/>
              <a:gd name="T53" fmla="*/ 1273 h 1274"/>
              <a:gd name="T54" fmla="*/ 968 w 1374"/>
              <a:gd name="T55" fmla="*/ 1273 h 1274"/>
              <a:gd name="T56" fmla="*/ 920 w 1374"/>
              <a:gd name="T57" fmla="*/ 1252 h 1274"/>
              <a:gd name="T58" fmla="*/ 888 w 1374"/>
              <a:gd name="T59" fmla="*/ 1257 h 1274"/>
              <a:gd name="T60" fmla="*/ 782 w 1374"/>
              <a:gd name="T61" fmla="*/ 1218 h 1274"/>
              <a:gd name="T62" fmla="*/ 734 w 1374"/>
              <a:gd name="T63" fmla="*/ 1074 h 1274"/>
              <a:gd name="T64" fmla="*/ 659 w 1374"/>
              <a:gd name="T65" fmla="*/ 1005 h 1274"/>
              <a:gd name="T66" fmla="*/ 593 w 1374"/>
              <a:gd name="T67" fmla="*/ 877 h 1274"/>
              <a:gd name="T68" fmla="*/ 563 w 1374"/>
              <a:gd name="T69" fmla="*/ 864 h 1274"/>
              <a:gd name="T70" fmla="*/ 528 w 1374"/>
              <a:gd name="T71" fmla="*/ 832 h 1274"/>
              <a:gd name="T72" fmla="*/ 494 w 1374"/>
              <a:gd name="T73" fmla="*/ 832 h 1274"/>
              <a:gd name="T74" fmla="*/ 442 w 1374"/>
              <a:gd name="T75" fmla="*/ 821 h 1274"/>
              <a:gd name="T76" fmla="*/ 403 w 1374"/>
              <a:gd name="T77" fmla="*/ 832 h 1274"/>
              <a:gd name="T78" fmla="*/ 377 w 1374"/>
              <a:gd name="T79" fmla="*/ 896 h 1274"/>
              <a:gd name="T80" fmla="*/ 336 w 1374"/>
              <a:gd name="T81" fmla="*/ 907 h 1274"/>
              <a:gd name="T82" fmla="*/ 249 w 1374"/>
              <a:gd name="T83" fmla="*/ 857 h 1274"/>
              <a:gd name="T84" fmla="*/ 197 w 1374"/>
              <a:gd name="T85" fmla="*/ 797 h 1274"/>
              <a:gd name="T86" fmla="*/ 188 w 1374"/>
              <a:gd name="T87" fmla="*/ 724 h 1274"/>
              <a:gd name="T88" fmla="*/ 151 w 1374"/>
              <a:gd name="T89" fmla="*/ 674 h 1274"/>
              <a:gd name="T90" fmla="*/ 64 w 1374"/>
              <a:gd name="T91" fmla="*/ 604 h 1274"/>
              <a:gd name="T92" fmla="*/ 0 w 1374"/>
              <a:gd name="T93" fmla="*/ 532 h 1274"/>
              <a:gd name="T94" fmla="*/ 0 w 1374"/>
              <a:gd name="T95" fmla="*/ 501 h 1274"/>
              <a:gd name="T96" fmla="*/ 208 w 1374"/>
              <a:gd name="T97" fmla="*/ 503 h 1274"/>
              <a:gd name="T98" fmla="*/ 377 w 1374"/>
              <a:gd name="T99" fmla="*/ 517 h 1274"/>
              <a:gd name="T100" fmla="*/ 398 w 1374"/>
              <a:gd name="T101" fmla="*/ 0 h 127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374"/>
              <a:gd name="T154" fmla="*/ 0 h 1274"/>
              <a:gd name="T155" fmla="*/ 1374 w 1374"/>
              <a:gd name="T156" fmla="*/ 1274 h 127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374" h="1274">
                <a:moveTo>
                  <a:pt x="398" y="0"/>
                </a:moveTo>
                <a:lnTo>
                  <a:pt x="702" y="11"/>
                </a:lnTo>
                <a:lnTo>
                  <a:pt x="702" y="242"/>
                </a:lnTo>
                <a:lnTo>
                  <a:pt x="856" y="306"/>
                </a:lnTo>
                <a:lnTo>
                  <a:pt x="899" y="284"/>
                </a:lnTo>
                <a:lnTo>
                  <a:pt x="1000" y="334"/>
                </a:lnTo>
                <a:lnTo>
                  <a:pt x="1060" y="331"/>
                </a:lnTo>
                <a:lnTo>
                  <a:pt x="1178" y="281"/>
                </a:lnTo>
                <a:lnTo>
                  <a:pt x="1245" y="329"/>
                </a:lnTo>
                <a:lnTo>
                  <a:pt x="1304" y="341"/>
                </a:lnTo>
                <a:lnTo>
                  <a:pt x="1304" y="530"/>
                </a:lnTo>
                <a:lnTo>
                  <a:pt x="1373" y="647"/>
                </a:lnTo>
                <a:lnTo>
                  <a:pt x="1357" y="807"/>
                </a:lnTo>
                <a:lnTo>
                  <a:pt x="1282" y="871"/>
                </a:lnTo>
                <a:lnTo>
                  <a:pt x="1266" y="813"/>
                </a:lnTo>
                <a:lnTo>
                  <a:pt x="1245" y="839"/>
                </a:lnTo>
                <a:lnTo>
                  <a:pt x="1261" y="877"/>
                </a:lnTo>
                <a:lnTo>
                  <a:pt x="1128" y="973"/>
                </a:lnTo>
                <a:lnTo>
                  <a:pt x="1096" y="978"/>
                </a:lnTo>
                <a:lnTo>
                  <a:pt x="1027" y="1026"/>
                </a:lnTo>
                <a:lnTo>
                  <a:pt x="1027" y="1053"/>
                </a:lnTo>
                <a:lnTo>
                  <a:pt x="1005" y="1058"/>
                </a:lnTo>
                <a:lnTo>
                  <a:pt x="1021" y="1090"/>
                </a:lnTo>
                <a:lnTo>
                  <a:pt x="984" y="1138"/>
                </a:lnTo>
                <a:lnTo>
                  <a:pt x="1005" y="1207"/>
                </a:lnTo>
                <a:lnTo>
                  <a:pt x="1027" y="1230"/>
                </a:lnTo>
                <a:lnTo>
                  <a:pt x="1021" y="1273"/>
                </a:lnTo>
                <a:lnTo>
                  <a:pt x="968" y="1273"/>
                </a:lnTo>
                <a:lnTo>
                  <a:pt x="920" y="1252"/>
                </a:lnTo>
                <a:lnTo>
                  <a:pt x="888" y="1257"/>
                </a:lnTo>
                <a:lnTo>
                  <a:pt x="782" y="1218"/>
                </a:lnTo>
                <a:lnTo>
                  <a:pt x="734" y="1074"/>
                </a:lnTo>
                <a:lnTo>
                  <a:pt x="659" y="1005"/>
                </a:lnTo>
                <a:lnTo>
                  <a:pt x="593" y="877"/>
                </a:lnTo>
                <a:lnTo>
                  <a:pt x="563" y="864"/>
                </a:lnTo>
                <a:lnTo>
                  <a:pt x="528" y="832"/>
                </a:lnTo>
                <a:lnTo>
                  <a:pt x="494" y="832"/>
                </a:lnTo>
                <a:lnTo>
                  <a:pt x="442" y="821"/>
                </a:lnTo>
                <a:lnTo>
                  <a:pt x="403" y="832"/>
                </a:lnTo>
                <a:lnTo>
                  <a:pt x="377" y="896"/>
                </a:lnTo>
                <a:lnTo>
                  <a:pt x="336" y="907"/>
                </a:lnTo>
                <a:lnTo>
                  <a:pt x="249" y="857"/>
                </a:lnTo>
                <a:lnTo>
                  <a:pt x="197" y="797"/>
                </a:lnTo>
                <a:lnTo>
                  <a:pt x="188" y="724"/>
                </a:lnTo>
                <a:lnTo>
                  <a:pt x="151" y="674"/>
                </a:lnTo>
                <a:lnTo>
                  <a:pt x="64" y="604"/>
                </a:lnTo>
                <a:lnTo>
                  <a:pt x="0" y="532"/>
                </a:lnTo>
                <a:lnTo>
                  <a:pt x="0" y="501"/>
                </a:lnTo>
                <a:lnTo>
                  <a:pt x="208" y="503"/>
                </a:lnTo>
                <a:lnTo>
                  <a:pt x="377" y="517"/>
                </a:lnTo>
                <a:lnTo>
                  <a:pt x="398"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2" name="Freeform 17"/>
          <p:cNvSpPr>
            <a:spLocks/>
          </p:cNvSpPr>
          <p:nvPr/>
        </p:nvSpPr>
        <p:spPr bwMode="auto">
          <a:xfrm>
            <a:off x="2529965" y="2686928"/>
            <a:ext cx="733172" cy="439997"/>
          </a:xfrm>
          <a:custGeom>
            <a:avLst/>
            <a:gdLst>
              <a:gd name="T0" fmla="*/ 2 w 663"/>
              <a:gd name="T1" fmla="*/ 0 h 389"/>
              <a:gd name="T2" fmla="*/ 555 w 663"/>
              <a:gd name="T3" fmla="*/ 12 h 389"/>
              <a:gd name="T4" fmla="*/ 596 w 663"/>
              <a:gd name="T5" fmla="*/ 126 h 389"/>
              <a:gd name="T6" fmla="*/ 635 w 663"/>
              <a:gd name="T7" fmla="*/ 214 h 389"/>
              <a:gd name="T8" fmla="*/ 662 w 663"/>
              <a:gd name="T9" fmla="*/ 356 h 389"/>
              <a:gd name="T10" fmla="*/ 646 w 663"/>
              <a:gd name="T11" fmla="*/ 388 h 389"/>
              <a:gd name="T12" fmla="*/ 441 w 663"/>
              <a:gd name="T13" fmla="*/ 383 h 389"/>
              <a:gd name="T14" fmla="*/ 0 w 663"/>
              <a:gd name="T15" fmla="*/ 376 h 389"/>
              <a:gd name="T16" fmla="*/ 2 w 663"/>
              <a:gd name="T17" fmla="*/ 0 h 38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663"/>
              <a:gd name="T28" fmla="*/ 0 h 389"/>
              <a:gd name="T29" fmla="*/ 663 w 663"/>
              <a:gd name="T30" fmla="*/ 389 h 38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663" h="389">
                <a:moveTo>
                  <a:pt x="2" y="0"/>
                </a:moveTo>
                <a:lnTo>
                  <a:pt x="555" y="12"/>
                </a:lnTo>
                <a:lnTo>
                  <a:pt x="596" y="126"/>
                </a:lnTo>
                <a:lnTo>
                  <a:pt x="635" y="214"/>
                </a:lnTo>
                <a:lnTo>
                  <a:pt x="662" y="356"/>
                </a:lnTo>
                <a:lnTo>
                  <a:pt x="646" y="388"/>
                </a:lnTo>
                <a:lnTo>
                  <a:pt x="441" y="383"/>
                </a:lnTo>
                <a:lnTo>
                  <a:pt x="0" y="376"/>
                </a:lnTo>
                <a:lnTo>
                  <a:pt x="2"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3" name="Freeform 18"/>
          <p:cNvSpPr>
            <a:spLocks/>
          </p:cNvSpPr>
          <p:nvPr/>
        </p:nvSpPr>
        <p:spPr bwMode="auto">
          <a:xfrm>
            <a:off x="2510060" y="3108828"/>
            <a:ext cx="769665" cy="512387"/>
          </a:xfrm>
          <a:custGeom>
            <a:avLst/>
            <a:gdLst>
              <a:gd name="T0" fmla="*/ 12 w 696"/>
              <a:gd name="T1" fmla="*/ 0 h 453"/>
              <a:gd name="T2" fmla="*/ 11 w 696"/>
              <a:gd name="T3" fmla="*/ 175 h 453"/>
              <a:gd name="T4" fmla="*/ 0 w 696"/>
              <a:gd name="T5" fmla="*/ 381 h 453"/>
              <a:gd name="T6" fmla="*/ 505 w 696"/>
              <a:gd name="T7" fmla="*/ 388 h 453"/>
              <a:gd name="T8" fmla="*/ 558 w 696"/>
              <a:gd name="T9" fmla="*/ 417 h 453"/>
              <a:gd name="T10" fmla="*/ 595 w 696"/>
              <a:gd name="T11" fmla="*/ 376 h 453"/>
              <a:gd name="T12" fmla="*/ 695 w 696"/>
              <a:gd name="T13" fmla="*/ 452 h 453"/>
              <a:gd name="T14" fmla="*/ 681 w 696"/>
              <a:gd name="T15" fmla="*/ 372 h 453"/>
              <a:gd name="T16" fmla="*/ 690 w 696"/>
              <a:gd name="T17" fmla="*/ 314 h 453"/>
              <a:gd name="T18" fmla="*/ 695 w 696"/>
              <a:gd name="T19" fmla="*/ 108 h 453"/>
              <a:gd name="T20" fmla="*/ 651 w 696"/>
              <a:gd name="T21" fmla="*/ 64 h 453"/>
              <a:gd name="T22" fmla="*/ 668 w 696"/>
              <a:gd name="T23" fmla="*/ 7 h 453"/>
              <a:gd name="T24" fmla="*/ 338 w 696"/>
              <a:gd name="T25" fmla="*/ 5 h 453"/>
              <a:gd name="T26" fmla="*/ 12 w 696"/>
              <a:gd name="T27" fmla="*/ 0 h 45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6"/>
              <a:gd name="T43" fmla="*/ 0 h 453"/>
              <a:gd name="T44" fmla="*/ 696 w 696"/>
              <a:gd name="T45" fmla="*/ 453 h 45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6" h="453">
                <a:moveTo>
                  <a:pt x="12" y="0"/>
                </a:moveTo>
                <a:lnTo>
                  <a:pt x="11" y="175"/>
                </a:lnTo>
                <a:lnTo>
                  <a:pt x="0" y="381"/>
                </a:lnTo>
                <a:lnTo>
                  <a:pt x="505" y="388"/>
                </a:lnTo>
                <a:lnTo>
                  <a:pt x="558" y="417"/>
                </a:lnTo>
                <a:lnTo>
                  <a:pt x="595" y="376"/>
                </a:lnTo>
                <a:lnTo>
                  <a:pt x="695" y="452"/>
                </a:lnTo>
                <a:lnTo>
                  <a:pt x="681" y="372"/>
                </a:lnTo>
                <a:lnTo>
                  <a:pt x="690" y="314"/>
                </a:lnTo>
                <a:lnTo>
                  <a:pt x="695" y="108"/>
                </a:lnTo>
                <a:lnTo>
                  <a:pt x="651" y="64"/>
                </a:lnTo>
                <a:lnTo>
                  <a:pt x="668" y="7"/>
                </a:lnTo>
                <a:lnTo>
                  <a:pt x="338" y="5"/>
                </a:lnTo>
                <a:lnTo>
                  <a:pt x="12"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4" name="Freeform 19"/>
          <p:cNvSpPr>
            <a:spLocks/>
          </p:cNvSpPr>
          <p:nvPr/>
        </p:nvSpPr>
        <p:spPr bwMode="auto">
          <a:xfrm>
            <a:off x="2499002" y="3532990"/>
            <a:ext cx="915636" cy="425292"/>
          </a:xfrm>
          <a:custGeom>
            <a:avLst/>
            <a:gdLst>
              <a:gd name="T0" fmla="*/ 9 w 828"/>
              <a:gd name="T1" fmla="*/ 0 h 376"/>
              <a:gd name="T2" fmla="*/ 0 w 828"/>
              <a:gd name="T3" fmla="*/ 249 h 376"/>
              <a:gd name="T4" fmla="*/ 186 w 828"/>
              <a:gd name="T5" fmla="*/ 254 h 376"/>
              <a:gd name="T6" fmla="*/ 185 w 828"/>
              <a:gd name="T7" fmla="*/ 375 h 376"/>
              <a:gd name="T8" fmla="*/ 437 w 828"/>
              <a:gd name="T9" fmla="*/ 371 h 376"/>
              <a:gd name="T10" fmla="*/ 662 w 828"/>
              <a:gd name="T11" fmla="*/ 368 h 376"/>
              <a:gd name="T12" fmla="*/ 827 w 828"/>
              <a:gd name="T13" fmla="*/ 371 h 376"/>
              <a:gd name="T14" fmla="*/ 776 w 828"/>
              <a:gd name="T15" fmla="*/ 267 h 376"/>
              <a:gd name="T16" fmla="*/ 740 w 828"/>
              <a:gd name="T17" fmla="*/ 169 h 376"/>
              <a:gd name="T18" fmla="*/ 701 w 828"/>
              <a:gd name="T19" fmla="*/ 68 h 376"/>
              <a:gd name="T20" fmla="*/ 607 w 828"/>
              <a:gd name="T21" fmla="*/ 2 h 376"/>
              <a:gd name="T22" fmla="*/ 564 w 828"/>
              <a:gd name="T23" fmla="*/ 41 h 376"/>
              <a:gd name="T24" fmla="*/ 513 w 828"/>
              <a:gd name="T25" fmla="*/ 14 h 376"/>
              <a:gd name="T26" fmla="*/ 287 w 828"/>
              <a:gd name="T27" fmla="*/ 7 h 376"/>
              <a:gd name="T28" fmla="*/ 9 w 828"/>
              <a:gd name="T29" fmla="*/ 0 h 37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28"/>
              <a:gd name="T46" fmla="*/ 0 h 376"/>
              <a:gd name="T47" fmla="*/ 828 w 828"/>
              <a:gd name="T48" fmla="*/ 376 h 37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28" h="376">
                <a:moveTo>
                  <a:pt x="9" y="0"/>
                </a:moveTo>
                <a:lnTo>
                  <a:pt x="0" y="249"/>
                </a:lnTo>
                <a:lnTo>
                  <a:pt x="186" y="254"/>
                </a:lnTo>
                <a:lnTo>
                  <a:pt x="185" y="375"/>
                </a:lnTo>
                <a:lnTo>
                  <a:pt x="437" y="371"/>
                </a:lnTo>
                <a:lnTo>
                  <a:pt x="662" y="368"/>
                </a:lnTo>
                <a:lnTo>
                  <a:pt x="827" y="371"/>
                </a:lnTo>
                <a:lnTo>
                  <a:pt x="776" y="267"/>
                </a:lnTo>
                <a:lnTo>
                  <a:pt x="740" y="169"/>
                </a:lnTo>
                <a:lnTo>
                  <a:pt x="701" y="68"/>
                </a:lnTo>
                <a:lnTo>
                  <a:pt x="607" y="2"/>
                </a:lnTo>
                <a:lnTo>
                  <a:pt x="564" y="41"/>
                </a:lnTo>
                <a:lnTo>
                  <a:pt x="513" y="14"/>
                </a:lnTo>
                <a:lnTo>
                  <a:pt x="287" y="7"/>
                </a:lnTo>
                <a:lnTo>
                  <a:pt x="9"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5" name="Freeform 20"/>
          <p:cNvSpPr>
            <a:spLocks/>
          </p:cNvSpPr>
          <p:nvPr/>
        </p:nvSpPr>
        <p:spPr bwMode="auto">
          <a:xfrm>
            <a:off x="2693630" y="3946972"/>
            <a:ext cx="805051" cy="421900"/>
          </a:xfrm>
          <a:custGeom>
            <a:avLst/>
            <a:gdLst>
              <a:gd name="T0" fmla="*/ 7 w 728"/>
              <a:gd name="T1" fmla="*/ 4 h 373"/>
              <a:gd name="T2" fmla="*/ 5 w 728"/>
              <a:gd name="T3" fmla="*/ 217 h 373"/>
              <a:gd name="T4" fmla="*/ 0 w 728"/>
              <a:gd name="T5" fmla="*/ 368 h 373"/>
              <a:gd name="T6" fmla="*/ 727 w 728"/>
              <a:gd name="T7" fmla="*/ 372 h 373"/>
              <a:gd name="T8" fmla="*/ 713 w 728"/>
              <a:gd name="T9" fmla="*/ 178 h 373"/>
              <a:gd name="T10" fmla="*/ 713 w 728"/>
              <a:gd name="T11" fmla="*/ 105 h 373"/>
              <a:gd name="T12" fmla="*/ 654 w 728"/>
              <a:gd name="T13" fmla="*/ 61 h 373"/>
              <a:gd name="T14" fmla="*/ 672 w 728"/>
              <a:gd name="T15" fmla="*/ 21 h 373"/>
              <a:gd name="T16" fmla="*/ 647 w 728"/>
              <a:gd name="T17" fmla="*/ 0 h 373"/>
              <a:gd name="T18" fmla="*/ 317 w 728"/>
              <a:gd name="T19" fmla="*/ 4 h 373"/>
              <a:gd name="T20" fmla="*/ 7 w 728"/>
              <a:gd name="T21" fmla="*/ 4 h 37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728"/>
              <a:gd name="T34" fmla="*/ 0 h 373"/>
              <a:gd name="T35" fmla="*/ 728 w 728"/>
              <a:gd name="T36" fmla="*/ 373 h 37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728" h="373">
                <a:moveTo>
                  <a:pt x="7" y="4"/>
                </a:moveTo>
                <a:lnTo>
                  <a:pt x="5" y="217"/>
                </a:lnTo>
                <a:lnTo>
                  <a:pt x="0" y="368"/>
                </a:lnTo>
                <a:lnTo>
                  <a:pt x="727" y="372"/>
                </a:lnTo>
                <a:lnTo>
                  <a:pt x="713" y="178"/>
                </a:lnTo>
                <a:lnTo>
                  <a:pt x="713" y="105"/>
                </a:lnTo>
                <a:lnTo>
                  <a:pt x="654" y="61"/>
                </a:lnTo>
                <a:lnTo>
                  <a:pt x="672" y="21"/>
                </a:lnTo>
                <a:lnTo>
                  <a:pt x="647" y="0"/>
                </a:lnTo>
                <a:lnTo>
                  <a:pt x="317" y="4"/>
                </a:lnTo>
                <a:lnTo>
                  <a:pt x="7" y="4"/>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6" name="Freeform 21"/>
          <p:cNvSpPr>
            <a:spLocks/>
          </p:cNvSpPr>
          <p:nvPr/>
        </p:nvSpPr>
        <p:spPr bwMode="auto">
          <a:xfrm>
            <a:off x="2585257" y="4356429"/>
            <a:ext cx="939964" cy="463751"/>
          </a:xfrm>
          <a:custGeom>
            <a:avLst/>
            <a:gdLst>
              <a:gd name="T0" fmla="*/ 5 w 850"/>
              <a:gd name="T1" fmla="*/ 0 h 410"/>
              <a:gd name="T2" fmla="*/ 0 w 850"/>
              <a:gd name="T3" fmla="*/ 73 h 410"/>
              <a:gd name="T4" fmla="*/ 302 w 850"/>
              <a:gd name="T5" fmla="*/ 84 h 410"/>
              <a:gd name="T6" fmla="*/ 304 w 850"/>
              <a:gd name="T7" fmla="*/ 317 h 410"/>
              <a:gd name="T8" fmla="*/ 458 w 850"/>
              <a:gd name="T9" fmla="*/ 381 h 410"/>
              <a:gd name="T10" fmla="*/ 501 w 850"/>
              <a:gd name="T11" fmla="*/ 357 h 410"/>
              <a:gd name="T12" fmla="*/ 599 w 850"/>
              <a:gd name="T13" fmla="*/ 409 h 410"/>
              <a:gd name="T14" fmla="*/ 663 w 850"/>
              <a:gd name="T15" fmla="*/ 407 h 410"/>
              <a:gd name="T16" fmla="*/ 780 w 850"/>
              <a:gd name="T17" fmla="*/ 357 h 410"/>
              <a:gd name="T18" fmla="*/ 849 w 850"/>
              <a:gd name="T19" fmla="*/ 405 h 410"/>
              <a:gd name="T20" fmla="*/ 849 w 850"/>
              <a:gd name="T21" fmla="*/ 153 h 410"/>
              <a:gd name="T22" fmla="*/ 828 w 850"/>
              <a:gd name="T23" fmla="*/ 5 h 410"/>
              <a:gd name="T24" fmla="*/ 5 w 850"/>
              <a:gd name="T25" fmla="*/ 0 h 41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50"/>
              <a:gd name="T40" fmla="*/ 0 h 410"/>
              <a:gd name="T41" fmla="*/ 850 w 850"/>
              <a:gd name="T42" fmla="*/ 410 h 41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50" h="410">
                <a:moveTo>
                  <a:pt x="5" y="0"/>
                </a:moveTo>
                <a:lnTo>
                  <a:pt x="0" y="73"/>
                </a:lnTo>
                <a:lnTo>
                  <a:pt x="302" y="84"/>
                </a:lnTo>
                <a:lnTo>
                  <a:pt x="304" y="317"/>
                </a:lnTo>
                <a:lnTo>
                  <a:pt x="458" y="381"/>
                </a:lnTo>
                <a:lnTo>
                  <a:pt x="501" y="357"/>
                </a:lnTo>
                <a:lnTo>
                  <a:pt x="599" y="409"/>
                </a:lnTo>
                <a:lnTo>
                  <a:pt x="663" y="407"/>
                </a:lnTo>
                <a:lnTo>
                  <a:pt x="780" y="357"/>
                </a:lnTo>
                <a:lnTo>
                  <a:pt x="849" y="405"/>
                </a:lnTo>
                <a:lnTo>
                  <a:pt x="849" y="153"/>
                </a:lnTo>
                <a:lnTo>
                  <a:pt x="828" y="5"/>
                </a:lnTo>
                <a:lnTo>
                  <a:pt x="5"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7" name="Freeform 22"/>
          <p:cNvSpPr>
            <a:spLocks/>
          </p:cNvSpPr>
          <p:nvPr/>
        </p:nvSpPr>
        <p:spPr bwMode="auto">
          <a:xfrm>
            <a:off x="3505317" y="4379051"/>
            <a:ext cx="531910" cy="505601"/>
          </a:xfrm>
          <a:custGeom>
            <a:avLst/>
            <a:gdLst>
              <a:gd name="T0" fmla="*/ 0 w 481"/>
              <a:gd name="T1" fmla="*/ 41 h 447"/>
              <a:gd name="T2" fmla="*/ 189 w 481"/>
              <a:gd name="T3" fmla="*/ 18 h 447"/>
              <a:gd name="T4" fmla="*/ 423 w 481"/>
              <a:gd name="T5" fmla="*/ 0 h 447"/>
              <a:gd name="T6" fmla="*/ 410 w 481"/>
              <a:gd name="T7" fmla="*/ 59 h 447"/>
              <a:gd name="T8" fmla="*/ 462 w 481"/>
              <a:gd name="T9" fmla="*/ 46 h 447"/>
              <a:gd name="T10" fmla="*/ 480 w 481"/>
              <a:gd name="T11" fmla="*/ 85 h 447"/>
              <a:gd name="T12" fmla="*/ 426 w 481"/>
              <a:gd name="T13" fmla="*/ 121 h 447"/>
              <a:gd name="T14" fmla="*/ 439 w 481"/>
              <a:gd name="T15" fmla="*/ 183 h 447"/>
              <a:gd name="T16" fmla="*/ 384 w 481"/>
              <a:gd name="T17" fmla="*/ 286 h 447"/>
              <a:gd name="T18" fmla="*/ 343 w 481"/>
              <a:gd name="T19" fmla="*/ 350 h 447"/>
              <a:gd name="T20" fmla="*/ 366 w 481"/>
              <a:gd name="T21" fmla="*/ 432 h 447"/>
              <a:gd name="T22" fmla="*/ 70 w 481"/>
              <a:gd name="T23" fmla="*/ 446 h 447"/>
              <a:gd name="T24" fmla="*/ 68 w 481"/>
              <a:gd name="T25" fmla="*/ 396 h 447"/>
              <a:gd name="T26" fmla="*/ 9 w 481"/>
              <a:gd name="T27" fmla="*/ 386 h 447"/>
              <a:gd name="T28" fmla="*/ 9 w 481"/>
              <a:gd name="T29" fmla="*/ 121 h 447"/>
              <a:gd name="T30" fmla="*/ 0 w 481"/>
              <a:gd name="T31" fmla="*/ 41 h 44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81"/>
              <a:gd name="T49" fmla="*/ 0 h 447"/>
              <a:gd name="T50" fmla="*/ 481 w 481"/>
              <a:gd name="T51" fmla="*/ 447 h 44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81" h="447">
                <a:moveTo>
                  <a:pt x="0" y="41"/>
                </a:moveTo>
                <a:lnTo>
                  <a:pt x="189" y="18"/>
                </a:lnTo>
                <a:lnTo>
                  <a:pt x="423" y="0"/>
                </a:lnTo>
                <a:lnTo>
                  <a:pt x="410" y="59"/>
                </a:lnTo>
                <a:lnTo>
                  <a:pt x="462" y="46"/>
                </a:lnTo>
                <a:lnTo>
                  <a:pt x="480" y="85"/>
                </a:lnTo>
                <a:lnTo>
                  <a:pt x="426" y="121"/>
                </a:lnTo>
                <a:lnTo>
                  <a:pt x="439" y="183"/>
                </a:lnTo>
                <a:lnTo>
                  <a:pt x="384" y="286"/>
                </a:lnTo>
                <a:lnTo>
                  <a:pt x="343" y="350"/>
                </a:lnTo>
                <a:lnTo>
                  <a:pt x="366" y="432"/>
                </a:lnTo>
                <a:lnTo>
                  <a:pt x="70" y="446"/>
                </a:lnTo>
                <a:lnTo>
                  <a:pt x="68" y="396"/>
                </a:lnTo>
                <a:lnTo>
                  <a:pt x="9" y="386"/>
                </a:lnTo>
                <a:lnTo>
                  <a:pt x="9" y="121"/>
                </a:lnTo>
                <a:lnTo>
                  <a:pt x="0" y="4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8" name="Freeform 23"/>
          <p:cNvSpPr>
            <a:spLocks/>
          </p:cNvSpPr>
          <p:nvPr/>
        </p:nvSpPr>
        <p:spPr bwMode="auto">
          <a:xfrm>
            <a:off x="3583831" y="4866556"/>
            <a:ext cx="645811" cy="528223"/>
          </a:xfrm>
          <a:custGeom>
            <a:avLst/>
            <a:gdLst>
              <a:gd name="T0" fmla="*/ 0 w 584"/>
              <a:gd name="T1" fmla="*/ 11 h 467"/>
              <a:gd name="T2" fmla="*/ 292 w 584"/>
              <a:gd name="T3" fmla="*/ 0 h 467"/>
              <a:gd name="T4" fmla="*/ 343 w 584"/>
              <a:gd name="T5" fmla="*/ 96 h 467"/>
              <a:gd name="T6" fmla="*/ 299 w 584"/>
              <a:gd name="T7" fmla="*/ 209 h 467"/>
              <a:gd name="T8" fmla="*/ 284 w 584"/>
              <a:gd name="T9" fmla="*/ 260 h 467"/>
              <a:gd name="T10" fmla="*/ 480 w 584"/>
              <a:gd name="T11" fmla="*/ 239 h 467"/>
              <a:gd name="T12" fmla="*/ 492 w 584"/>
              <a:gd name="T13" fmla="*/ 314 h 467"/>
              <a:gd name="T14" fmla="*/ 434 w 584"/>
              <a:gd name="T15" fmla="*/ 307 h 467"/>
              <a:gd name="T16" fmla="*/ 407 w 584"/>
              <a:gd name="T17" fmla="*/ 338 h 467"/>
              <a:gd name="T18" fmla="*/ 437 w 584"/>
              <a:gd name="T19" fmla="*/ 360 h 467"/>
              <a:gd name="T20" fmla="*/ 491 w 584"/>
              <a:gd name="T21" fmla="*/ 335 h 467"/>
              <a:gd name="T22" fmla="*/ 492 w 584"/>
              <a:gd name="T23" fmla="*/ 370 h 467"/>
              <a:gd name="T24" fmla="*/ 523 w 584"/>
              <a:gd name="T25" fmla="*/ 340 h 467"/>
              <a:gd name="T26" fmla="*/ 546 w 584"/>
              <a:gd name="T27" fmla="*/ 340 h 467"/>
              <a:gd name="T28" fmla="*/ 519 w 584"/>
              <a:gd name="T29" fmla="*/ 402 h 467"/>
              <a:gd name="T30" fmla="*/ 569 w 584"/>
              <a:gd name="T31" fmla="*/ 413 h 467"/>
              <a:gd name="T32" fmla="*/ 583 w 584"/>
              <a:gd name="T33" fmla="*/ 447 h 467"/>
              <a:gd name="T34" fmla="*/ 562 w 584"/>
              <a:gd name="T35" fmla="*/ 457 h 467"/>
              <a:gd name="T36" fmla="*/ 531 w 584"/>
              <a:gd name="T37" fmla="*/ 436 h 467"/>
              <a:gd name="T38" fmla="*/ 475 w 584"/>
              <a:gd name="T39" fmla="*/ 420 h 467"/>
              <a:gd name="T40" fmla="*/ 487 w 584"/>
              <a:gd name="T41" fmla="*/ 461 h 467"/>
              <a:gd name="T42" fmla="*/ 459 w 584"/>
              <a:gd name="T43" fmla="*/ 466 h 467"/>
              <a:gd name="T44" fmla="*/ 435 w 584"/>
              <a:gd name="T45" fmla="*/ 429 h 467"/>
              <a:gd name="T46" fmla="*/ 421 w 584"/>
              <a:gd name="T47" fmla="*/ 452 h 467"/>
              <a:gd name="T48" fmla="*/ 336 w 584"/>
              <a:gd name="T49" fmla="*/ 452 h 467"/>
              <a:gd name="T50" fmla="*/ 336 w 584"/>
              <a:gd name="T51" fmla="*/ 429 h 467"/>
              <a:gd name="T52" fmla="*/ 304 w 584"/>
              <a:gd name="T53" fmla="*/ 402 h 467"/>
              <a:gd name="T54" fmla="*/ 240 w 584"/>
              <a:gd name="T55" fmla="*/ 399 h 467"/>
              <a:gd name="T56" fmla="*/ 293 w 584"/>
              <a:gd name="T57" fmla="*/ 429 h 467"/>
              <a:gd name="T58" fmla="*/ 219 w 584"/>
              <a:gd name="T59" fmla="*/ 445 h 467"/>
              <a:gd name="T60" fmla="*/ 101 w 584"/>
              <a:gd name="T61" fmla="*/ 423 h 467"/>
              <a:gd name="T62" fmla="*/ 57 w 584"/>
              <a:gd name="T63" fmla="*/ 429 h 467"/>
              <a:gd name="T64" fmla="*/ 73 w 584"/>
              <a:gd name="T65" fmla="*/ 273 h 467"/>
              <a:gd name="T66" fmla="*/ 2 w 584"/>
              <a:gd name="T67" fmla="*/ 149 h 467"/>
              <a:gd name="T68" fmla="*/ 0 w 584"/>
              <a:gd name="T69" fmla="*/ 11 h 46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584"/>
              <a:gd name="T106" fmla="*/ 0 h 467"/>
              <a:gd name="T107" fmla="*/ 584 w 584"/>
              <a:gd name="T108" fmla="*/ 467 h 467"/>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584" h="467">
                <a:moveTo>
                  <a:pt x="0" y="11"/>
                </a:moveTo>
                <a:lnTo>
                  <a:pt x="292" y="0"/>
                </a:lnTo>
                <a:lnTo>
                  <a:pt x="343" y="96"/>
                </a:lnTo>
                <a:lnTo>
                  <a:pt x="299" y="209"/>
                </a:lnTo>
                <a:lnTo>
                  <a:pt x="284" y="260"/>
                </a:lnTo>
                <a:lnTo>
                  <a:pt x="480" y="239"/>
                </a:lnTo>
                <a:lnTo>
                  <a:pt x="492" y="314"/>
                </a:lnTo>
                <a:lnTo>
                  <a:pt x="434" y="307"/>
                </a:lnTo>
                <a:lnTo>
                  <a:pt x="407" y="338"/>
                </a:lnTo>
                <a:lnTo>
                  <a:pt x="437" y="360"/>
                </a:lnTo>
                <a:lnTo>
                  <a:pt x="491" y="335"/>
                </a:lnTo>
                <a:lnTo>
                  <a:pt x="492" y="370"/>
                </a:lnTo>
                <a:lnTo>
                  <a:pt x="523" y="340"/>
                </a:lnTo>
                <a:lnTo>
                  <a:pt x="546" y="340"/>
                </a:lnTo>
                <a:lnTo>
                  <a:pt x="519" y="402"/>
                </a:lnTo>
                <a:lnTo>
                  <a:pt x="569" y="413"/>
                </a:lnTo>
                <a:lnTo>
                  <a:pt x="583" y="447"/>
                </a:lnTo>
                <a:lnTo>
                  <a:pt x="562" y="457"/>
                </a:lnTo>
                <a:lnTo>
                  <a:pt x="531" y="436"/>
                </a:lnTo>
                <a:lnTo>
                  <a:pt x="475" y="420"/>
                </a:lnTo>
                <a:lnTo>
                  <a:pt x="487" y="461"/>
                </a:lnTo>
                <a:lnTo>
                  <a:pt x="459" y="466"/>
                </a:lnTo>
                <a:lnTo>
                  <a:pt x="435" y="429"/>
                </a:lnTo>
                <a:lnTo>
                  <a:pt x="421" y="452"/>
                </a:lnTo>
                <a:lnTo>
                  <a:pt x="336" y="452"/>
                </a:lnTo>
                <a:lnTo>
                  <a:pt x="336" y="429"/>
                </a:lnTo>
                <a:lnTo>
                  <a:pt x="304" y="402"/>
                </a:lnTo>
                <a:lnTo>
                  <a:pt x="240" y="399"/>
                </a:lnTo>
                <a:lnTo>
                  <a:pt x="293" y="429"/>
                </a:lnTo>
                <a:lnTo>
                  <a:pt x="219" y="445"/>
                </a:lnTo>
                <a:lnTo>
                  <a:pt x="101" y="423"/>
                </a:lnTo>
                <a:lnTo>
                  <a:pt x="57" y="429"/>
                </a:lnTo>
                <a:lnTo>
                  <a:pt x="73" y="273"/>
                </a:lnTo>
                <a:lnTo>
                  <a:pt x="2" y="149"/>
                </a:lnTo>
                <a:lnTo>
                  <a:pt x="0" y="1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59" name="Freeform 24"/>
          <p:cNvSpPr>
            <a:spLocks/>
          </p:cNvSpPr>
          <p:nvPr/>
        </p:nvSpPr>
        <p:spPr bwMode="auto">
          <a:xfrm>
            <a:off x="3140388" y="2634898"/>
            <a:ext cx="719902" cy="829095"/>
          </a:xfrm>
          <a:custGeom>
            <a:avLst/>
            <a:gdLst>
              <a:gd name="T0" fmla="*/ 0 w 651"/>
              <a:gd name="T1" fmla="*/ 57 h 733"/>
              <a:gd name="T2" fmla="*/ 170 w 651"/>
              <a:gd name="T3" fmla="*/ 57 h 733"/>
              <a:gd name="T4" fmla="*/ 169 w 651"/>
              <a:gd name="T5" fmla="*/ 0 h 733"/>
              <a:gd name="T6" fmla="*/ 206 w 651"/>
              <a:gd name="T7" fmla="*/ 16 h 733"/>
              <a:gd name="T8" fmla="*/ 213 w 651"/>
              <a:gd name="T9" fmla="*/ 60 h 733"/>
              <a:gd name="T10" fmla="*/ 295 w 651"/>
              <a:gd name="T11" fmla="*/ 108 h 733"/>
              <a:gd name="T12" fmla="*/ 320 w 651"/>
              <a:gd name="T13" fmla="*/ 87 h 733"/>
              <a:gd name="T14" fmla="*/ 368 w 651"/>
              <a:gd name="T15" fmla="*/ 87 h 733"/>
              <a:gd name="T16" fmla="*/ 405 w 651"/>
              <a:gd name="T17" fmla="*/ 130 h 733"/>
              <a:gd name="T18" fmla="*/ 430 w 651"/>
              <a:gd name="T19" fmla="*/ 114 h 733"/>
              <a:gd name="T20" fmla="*/ 501 w 651"/>
              <a:gd name="T21" fmla="*/ 131 h 733"/>
              <a:gd name="T22" fmla="*/ 526 w 651"/>
              <a:gd name="T23" fmla="*/ 99 h 733"/>
              <a:gd name="T24" fmla="*/ 570 w 651"/>
              <a:gd name="T25" fmla="*/ 124 h 733"/>
              <a:gd name="T26" fmla="*/ 650 w 651"/>
              <a:gd name="T27" fmla="*/ 121 h 733"/>
              <a:gd name="T28" fmla="*/ 520 w 651"/>
              <a:gd name="T29" fmla="*/ 211 h 733"/>
              <a:gd name="T30" fmla="*/ 456 w 651"/>
              <a:gd name="T31" fmla="*/ 291 h 733"/>
              <a:gd name="T32" fmla="*/ 469 w 651"/>
              <a:gd name="T33" fmla="*/ 407 h 733"/>
              <a:gd name="T34" fmla="*/ 424 w 651"/>
              <a:gd name="T35" fmla="*/ 455 h 733"/>
              <a:gd name="T36" fmla="*/ 442 w 651"/>
              <a:gd name="T37" fmla="*/ 489 h 733"/>
              <a:gd name="T38" fmla="*/ 442 w 651"/>
              <a:gd name="T39" fmla="*/ 574 h 733"/>
              <a:gd name="T40" fmla="*/ 487 w 651"/>
              <a:gd name="T41" fmla="*/ 574 h 733"/>
              <a:gd name="T42" fmla="*/ 552 w 651"/>
              <a:gd name="T43" fmla="*/ 636 h 733"/>
              <a:gd name="T44" fmla="*/ 579 w 651"/>
              <a:gd name="T45" fmla="*/ 711 h 733"/>
              <a:gd name="T46" fmla="*/ 119 w 651"/>
              <a:gd name="T47" fmla="*/ 732 h 733"/>
              <a:gd name="T48" fmla="*/ 121 w 651"/>
              <a:gd name="T49" fmla="*/ 529 h 733"/>
              <a:gd name="T50" fmla="*/ 80 w 651"/>
              <a:gd name="T51" fmla="*/ 485 h 733"/>
              <a:gd name="T52" fmla="*/ 94 w 651"/>
              <a:gd name="T53" fmla="*/ 432 h 733"/>
              <a:gd name="T54" fmla="*/ 108 w 651"/>
              <a:gd name="T55" fmla="*/ 402 h 733"/>
              <a:gd name="T56" fmla="*/ 80 w 651"/>
              <a:gd name="T57" fmla="*/ 261 h 733"/>
              <a:gd name="T58" fmla="*/ 41 w 651"/>
              <a:gd name="T59" fmla="*/ 169 h 733"/>
              <a:gd name="T60" fmla="*/ 0 w 651"/>
              <a:gd name="T61" fmla="*/ 57 h 73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51"/>
              <a:gd name="T94" fmla="*/ 0 h 733"/>
              <a:gd name="T95" fmla="*/ 651 w 651"/>
              <a:gd name="T96" fmla="*/ 733 h 73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51" h="733">
                <a:moveTo>
                  <a:pt x="0" y="57"/>
                </a:moveTo>
                <a:lnTo>
                  <a:pt x="170" y="57"/>
                </a:lnTo>
                <a:lnTo>
                  <a:pt x="169" y="0"/>
                </a:lnTo>
                <a:lnTo>
                  <a:pt x="206" y="16"/>
                </a:lnTo>
                <a:lnTo>
                  <a:pt x="213" y="60"/>
                </a:lnTo>
                <a:lnTo>
                  <a:pt x="295" y="108"/>
                </a:lnTo>
                <a:lnTo>
                  <a:pt x="320" y="87"/>
                </a:lnTo>
                <a:lnTo>
                  <a:pt x="368" y="87"/>
                </a:lnTo>
                <a:lnTo>
                  <a:pt x="405" y="130"/>
                </a:lnTo>
                <a:lnTo>
                  <a:pt x="430" y="114"/>
                </a:lnTo>
                <a:lnTo>
                  <a:pt x="501" y="131"/>
                </a:lnTo>
                <a:lnTo>
                  <a:pt x="526" y="99"/>
                </a:lnTo>
                <a:lnTo>
                  <a:pt x="570" y="124"/>
                </a:lnTo>
                <a:lnTo>
                  <a:pt x="650" y="121"/>
                </a:lnTo>
                <a:lnTo>
                  <a:pt x="520" y="211"/>
                </a:lnTo>
                <a:lnTo>
                  <a:pt x="456" y="291"/>
                </a:lnTo>
                <a:lnTo>
                  <a:pt x="469" y="407"/>
                </a:lnTo>
                <a:lnTo>
                  <a:pt x="424" y="455"/>
                </a:lnTo>
                <a:lnTo>
                  <a:pt x="442" y="489"/>
                </a:lnTo>
                <a:lnTo>
                  <a:pt x="442" y="574"/>
                </a:lnTo>
                <a:lnTo>
                  <a:pt x="487" y="574"/>
                </a:lnTo>
                <a:lnTo>
                  <a:pt x="552" y="636"/>
                </a:lnTo>
                <a:lnTo>
                  <a:pt x="579" y="711"/>
                </a:lnTo>
                <a:lnTo>
                  <a:pt x="119" y="732"/>
                </a:lnTo>
                <a:lnTo>
                  <a:pt x="121" y="529"/>
                </a:lnTo>
                <a:lnTo>
                  <a:pt x="80" y="485"/>
                </a:lnTo>
                <a:lnTo>
                  <a:pt x="94" y="432"/>
                </a:lnTo>
                <a:lnTo>
                  <a:pt x="108" y="402"/>
                </a:lnTo>
                <a:lnTo>
                  <a:pt x="80" y="261"/>
                </a:lnTo>
                <a:lnTo>
                  <a:pt x="41" y="169"/>
                </a:lnTo>
                <a:lnTo>
                  <a:pt x="0" y="5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0" name="Freeform 25"/>
          <p:cNvSpPr>
            <a:spLocks/>
          </p:cNvSpPr>
          <p:nvPr/>
        </p:nvSpPr>
        <p:spPr bwMode="auto">
          <a:xfrm>
            <a:off x="3605948" y="2921066"/>
            <a:ext cx="547391" cy="652644"/>
          </a:xfrm>
          <a:custGeom>
            <a:avLst/>
            <a:gdLst>
              <a:gd name="T0" fmla="*/ 36 w 495"/>
              <a:gd name="T1" fmla="*/ 39 h 577"/>
              <a:gd name="T2" fmla="*/ 73 w 495"/>
              <a:gd name="T3" fmla="*/ 34 h 577"/>
              <a:gd name="T4" fmla="*/ 107 w 495"/>
              <a:gd name="T5" fmla="*/ 34 h 577"/>
              <a:gd name="T6" fmla="*/ 128 w 495"/>
              <a:gd name="T7" fmla="*/ 0 h 577"/>
              <a:gd name="T8" fmla="*/ 144 w 495"/>
              <a:gd name="T9" fmla="*/ 43 h 577"/>
              <a:gd name="T10" fmla="*/ 197 w 495"/>
              <a:gd name="T11" fmla="*/ 43 h 577"/>
              <a:gd name="T12" fmla="*/ 226 w 495"/>
              <a:gd name="T13" fmla="*/ 82 h 577"/>
              <a:gd name="T14" fmla="*/ 281 w 495"/>
              <a:gd name="T15" fmla="*/ 71 h 577"/>
              <a:gd name="T16" fmla="*/ 318 w 495"/>
              <a:gd name="T17" fmla="*/ 96 h 577"/>
              <a:gd name="T18" fmla="*/ 387 w 495"/>
              <a:gd name="T19" fmla="*/ 113 h 577"/>
              <a:gd name="T20" fmla="*/ 400 w 495"/>
              <a:gd name="T21" fmla="*/ 144 h 577"/>
              <a:gd name="T22" fmla="*/ 435 w 495"/>
              <a:gd name="T23" fmla="*/ 145 h 577"/>
              <a:gd name="T24" fmla="*/ 425 w 495"/>
              <a:gd name="T25" fmla="*/ 175 h 577"/>
              <a:gd name="T26" fmla="*/ 437 w 495"/>
              <a:gd name="T27" fmla="*/ 209 h 577"/>
              <a:gd name="T28" fmla="*/ 414 w 495"/>
              <a:gd name="T29" fmla="*/ 252 h 577"/>
              <a:gd name="T30" fmla="*/ 430 w 495"/>
              <a:gd name="T31" fmla="*/ 261 h 577"/>
              <a:gd name="T32" fmla="*/ 469 w 495"/>
              <a:gd name="T33" fmla="*/ 214 h 577"/>
              <a:gd name="T34" fmla="*/ 467 w 495"/>
              <a:gd name="T35" fmla="*/ 198 h 577"/>
              <a:gd name="T36" fmla="*/ 483 w 495"/>
              <a:gd name="T37" fmla="*/ 191 h 577"/>
              <a:gd name="T38" fmla="*/ 494 w 495"/>
              <a:gd name="T39" fmla="*/ 214 h 577"/>
              <a:gd name="T40" fmla="*/ 464 w 495"/>
              <a:gd name="T41" fmla="*/ 246 h 577"/>
              <a:gd name="T42" fmla="*/ 451 w 495"/>
              <a:gd name="T43" fmla="*/ 319 h 577"/>
              <a:gd name="T44" fmla="*/ 451 w 495"/>
              <a:gd name="T45" fmla="*/ 441 h 577"/>
              <a:gd name="T46" fmla="*/ 469 w 495"/>
              <a:gd name="T47" fmla="*/ 463 h 577"/>
              <a:gd name="T48" fmla="*/ 462 w 495"/>
              <a:gd name="T49" fmla="*/ 537 h 577"/>
              <a:gd name="T50" fmla="*/ 227 w 495"/>
              <a:gd name="T51" fmla="*/ 576 h 577"/>
              <a:gd name="T52" fmla="*/ 169 w 495"/>
              <a:gd name="T53" fmla="*/ 539 h 577"/>
              <a:gd name="T54" fmla="*/ 181 w 495"/>
              <a:gd name="T55" fmla="*/ 494 h 577"/>
              <a:gd name="T56" fmla="*/ 153 w 495"/>
              <a:gd name="T57" fmla="*/ 445 h 577"/>
              <a:gd name="T58" fmla="*/ 128 w 495"/>
              <a:gd name="T59" fmla="*/ 383 h 577"/>
              <a:gd name="T60" fmla="*/ 62 w 495"/>
              <a:gd name="T61" fmla="*/ 321 h 577"/>
              <a:gd name="T62" fmla="*/ 21 w 495"/>
              <a:gd name="T63" fmla="*/ 321 h 577"/>
              <a:gd name="T64" fmla="*/ 21 w 495"/>
              <a:gd name="T65" fmla="*/ 236 h 577"/>
              <a:gd name="T66" fmla="*/ 0 w 495"/>
              <a:gd name="T67" fmla="*/ 204 h 577"/>
              <a:gd name="T68" fmla="*/ 46 w 495"/>
              <a:gd name="T69" fmla="*/ 154 h 577"/>
              <a:gd name="T70" fmla="*/ 36 w 495"/>
              <a:gd name="T71" fmla="*/ 39 h 57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95"/>
              <a:gd name="T109" fmla="*/ 0 h 577"/>
              <a:gd name="T110" fmla="*/ 495 w 495"/>
              <a:gd name="T111" fmla="*/ 577 h 57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95" h="577">
                <a:moveTo>
                  <a:pt x="36" y="39"/>
                </a:moveTo>
                <a:lnTo>
                  <a:pt x="73" y="34"/>
                </a:lnTo>
                <a:lnTo>
                  <a:pt x="107" y="34"/>
                </a:lnTo>
                <a:lnTo>
                  <a:pt x="128" y="0"/>
                </a:lnTo>
                <a:lnTo>
                  <a:pt x="144" y="43"/>
                </a:lnTo>
                <a:lnTo>
                  <a:pt x="197" y="43"/>
                </a:lnTo>
                <a:lnTo>
                  <a:pt x="226" y="82"/>
                </a:lnTo>
                <a:lnTo>
                  <a:pt x="281" y="71"/>
                </a:lnTo>
                <a:lnTo>
                  <a:pt x="318" y="96"/>
                </a:lnTo>
                <a:lnTo>
                  <a:pt x="387" y="113"/>
                </a:lnTo>
                <a:lnTo>
                  <a:pt x="400" y="144"/>
                </a:lnTo>
                <a:lnTo>
                  <a:pt x="435" y="145"/>
                </a:lnTo>
                <a:lnTo>
                  <a:pt x="425" y="175"/>
                </a:lnTo>
                <a:lnTo>
                  <a:pt x="437" y="209"/>
                </a:lnTo>
                <a:lnTo>
                  <a:pt x="414" y="252"/>
                </a:lnTo>
                <a:lnTo>
                  <a:pt x="430" y="261"/>
                </a:lnTo>
                <a:lnTo>
                  <a:pt x="469" y="214"/>
                </a:lnTo>
                <a:lnTo>
                  <a:pt x="467" y="198"/>
                </a:lnTo>
                <a:lnTo>
                  <a:pt x="483" y="191"/>
                </a:lnTo>
                <a:lnTo>
                  <a:pt x="494" y="214"/>
                </a:lnTo>
                <a:lnTo>
                  <a:pt x="464" y="246"/>
                </a:lnTo>
                <a:lnTo>
                  <a:pt x="451" y="319"/>
                </a:lnTo>
                <a:lnTo>
                  <a:pt x="451" y="441"/>
                </a:lnTo>
                <a:lnTo>
                  <a:pt x="469" y="463"/>
                </a:lnTo>
                <a:lnTo>
                  <a:pt x="462" y="537"/>
                </a:lnTo>
                <a:lnTo>
                  <a:pt x="227" y="576"/>
                </a:lnTo>
                <a:lnTo>
                  <a:pt x="169" y="539"/>
                </a:lnTo>
                <a:lnTo>
                  <a:pt x="181" y="494"/>
                </a:lnTo>
                <a:lnTo>
                  <a:pt x="153" y="445"/>
                </a:lnTo>
                <a:lnTo>
                  <a:pt x="128" y="383"/>
                </a:lnTo>
                <a:lnTo>
                  <a:pt x="62" y="321"/>
                </a:lnTo>
                <a:lnTo>
                  <a:pt x="21" y="321"/>
                </a:lnTo>
                <a:lnTo>
                  <a:pt x="21" y="236"/>
                </a:lnTo>
                <a:lnTo>
                  <a:pt x="0" y="204"/>
                </a:lnTo>
                <a:lnTo>
                  <a:pt x="46" y="154"/>
                </a:lnTo>
                <a:lnTo>
                  <a:pt x="36" y="39"/>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1" name="Freeform 28"/>
          <p:cNvSpPr>
            <a:spLocks/>
          </p:cNvSpPr>
          <p:nvPr/>
        </p:nvSpPr>
        <p:spPr bwMode="auto">
          <a:xfrm>
            <a:off x="4228536" y="3009291"/>
            <a:ext cx="421325" cy="584778"/>
          </a:xfrm>
          <a:custGeom>
            <a:avLst/>
            <a:gdLst>
              <a:gd name="T0" fmla="*/ 96 w 381"/>
              <a:gd name="T1" fmla="*/ 21 h 517"/>
              <a:gd name="T2" fmla="*/ 110 w 381"/>
              <a:gd name="T3" fmla="*/ 53 h 517"/>
              <a:gd name="T4" fmla="*/ 83 w 381"/>
              <a:gd name="T5" fmla="*/ 73 h 517"/>
              <a:gd name="T6" fmla="*/ 82 w 381"/>
              <a:gd name="T7" fmla="*/ 155 h 517"/>
              <a:gd name="T8" fmla="*/ 67 w 381"/>
              <a:gd name="T9" fmla="*/ 101 h 517"/>
              <a:gd name="T10" fmla="*/ 12 w 381"/>
              <a:gd name="T11" fmla="*/ 153 h 517"/>
              <a:gd name="T12" fmla="*/ 0 w 381"/>
              <a:gd name="T13" fmla="*/ 301 h 517"/>
              <a:gd name="T14" fmla="*/ 36 w 381"/>
              <a:gd name="T15" fmla="*/ 374 h 517"/>
              <a:gd name="T16" fmla="*/ 39 w 381"/>
              <a:gd name="T17" fmla="*/ 411 h 517"/>
              <a:gd name="T18" fmla="*/ 41 w 381"/>
              <a:gd name="T19" fmla="*/ 441 h 517"/>
              <a:gd name="T20" fmla="*/ 39 w 381"/>
              <a:gd name="T21" fmla="*/ 468 h 517"/>
              <a:gd name="T22" fmla="*/ 32 w 381"/>
              <a:gd name="T23" fmla="*/ 516 h 517"/>
              <a:gd name="T24" fmla="*/ 181 w 381"/>
              <a:gd name="T25" fmla="*/ 507 h 517"/>
              <a:gd name="T26" fmla="*/ 378 w 381"/>
              <a:gd name="T27" fmla="*/ 489 h 517"/>
              <a:gd name="T28" fmla="*/ 343 w 381"/>
              <a:gd name="T29" fmla="*/ 479 h 517"/>
              <a:gd name="T30" fmla="*/ 323 w 381"/>
              <a:gd name="T31" fmla="*/ 452 h 517"/>
              <a:gd name="T32" fmla="*/ 353 w 381"/>
              <a:gd name="T33" fmla="*/ 429 h 517"/>
              <a:gd name="T34" fmla="*/ 353 w 381"/>
              <a:gd name="T35" fmla="*/ 400 h 517"/>
              <a:gd name="T36" fmla="*/ 339 w 381"/>
              <a:gd name="T37" fmla="*/ 375 h 517"/>
              <a:gd name="T38" fmla="*/ 353 w 381"/>
              <a:gd name="T39" fmla="*/ 358 h 517"/>
              <a:gd name="T40" fmla="*/ 380 w 381"/>
              <a:gd name="T41" fmla="*/ 359 h 517"/>
              <a:gd name="T42" fmla="*/ 375 w 381"/>
              <a:gd name="T43" fmla="*/ 288 h 517"/>
              <a:gd name="T44" fmla="*/ 368 w 381"/>
              <a:gd name="T45" fmla="*/ 246 h 517"/>
              <a:gd name="T46" fmla="*/ 352 w 381"/>
              <a:gd name="T47" fmla="*/ 219 h 517"/>
              <a:gd name="T48" fmla="*/ 336 w 381"/>
              <a:gd name="T49" fmla="*/ 203 h 517"/>
              <a:gd name="T50" fmla="*/ 311 w 381"/>
              <a:gd name="T51" fmla="*/ 198 h 517"/>
              <a:gd name="T52" fmla="*/ 288 w 381"/>
              <a:gd name="T53" fmla="*/ 198 h 517"/>
              <a:gd name="T54" fmla="*/ 263 w 381"/>
              <a:gd name="T55" fmla="*/ 231 h 517"/>
              <a:gd name="T56" fmla="*/ 247 w 381"/>
              <a:gd name="T57" fmla="*/ 242 h 517"/>
              <a:gd name="T58" fmla="*/ 236 w 381"/>
              <a:gd name="T59" fmla="*/ 246 h 517"/>
              <a:gd name="T60" fmla="*/ 224 w 381"/>
              <a:gd name="T61" fmla="*/ 240 h 517"/>
              <a:gd name="T62" fmla="*/ 220 w 381"/>
              <a:gd name="T63" fmla="*/ 224 h 517"/>
              <a:gd name="T64" fmla="*/ 224 w 381"/>
              <a:gd name="T65" fmla="*/ 214 h 517"/>
              <a:gd name="T66" fmla="*/ 234 w 381"/>
              <a:gd name="T67" fmla="*/ 203 h 517"/>
              <a:gd name="T68" fmla="*/ 245 w 381"/>
              <a:gd name="T69" fmla="*/ 198 h 517"/>
              <a:gd name="T70" fmla="*/ 256 w 381"/>
              <a:gd name="T71" fmla="*/ 196 h 517"/>
              <a:gd name="T72" fmla="*/ 256 w 381"/>
              <a:gd name="T73" fmla="*/ 176 h 517"/>
              <a:gd name="T74" fmla="*/ 284 w 381"/>
              <a:gd name="T75" fmla="*/ 155 h 517"/>
              <a:gd name="T76" fmla="*/ 256 w 381"/>
              <a:gd name="T77" fmla="*/ 87 h 517"/>
              <a:gd name="T78" fmla="*/ 256 w 381"/>
              <a:gd name="T79" fmla="*/ 55 h 517"/>
              <a:gd name="T80" fmla="*/ 208 w 381"/>
              <a:gd name="T81" fmla="*/ 43 h 517"/>
              <a:gd name="T82" fmla="*/ 139 w 381"/>
              <a:gd name="T83" fmla="*/ 0 h 517"/>
              <a:gd name="T84" fmla="*/ 96 w 381"/>
              <a:gd name="T85" fmla="*/ 21 h 517"/>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381"/>
              <a:gd name="T130" fmla="*/ 0 h 517"/>
              <a:gd name="T131" fmla="*/ 381 w 381"/>
              <a:gd name="T132" fmla="*/ 517 h 517"/>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381" h="517">
                <a:moveTo>
                  <a:pt x="96" y="21"/>
                </a:moveTo>
                <a:lnTo>
                  <a:pt x="110" y="53"/>
                </a:lnTo>
                <a:lnTo>
                  <a:pt x="83" y="73"/>
                </a:lnTo>
                <a:lnTo>
                  <a:pt x="82" y="155"/>
                </a:lnTo>
                <a:lnTo>
                  <a:pt x="67" y="101"/>
                </a:lnTo>
                <a:lnTo>
                  <a:pt x="12" y="153"/>
                </a:lnTo>
                <a:lnTo>
                  <a:pt x="0" y="301"/>
                </a:lnTo>
                <a:lnTo>
                  <a:pt x="36" y="374"/>
                </a:lnTo>
                <a:lnTo>
                  <a:pt x="39" y="411"/>
                </a:lnTo>
                <a:lnTo>
                  <a:pt x="41" y="441"/>
                </a:lnTo>
                <a:lnTo>
                  <a:pt x="39" y="468"/>
                </a:lnTo>
                <a:lnTo>
                  <a:pt x="32" y="516"/>
                </a:lnTo>
                <a:lnTo>
                  <a:pt x="181" y="507"/>
                </a:lnTo>
                <a:lnTo>
                  <a:pt x="378" y="489"/>
                </a:lnTo>
                <a:lnTo>
                  <a:pt x="343" y="479"/>
                </a:lnTo>
                <a:lnTo>
                  <a:pt x="323" y="452"/>
                </a:lnTo>
                <a:lnTo>
                  <a:pt x="353" y="429"/>
                </a:lnTo>
                <a:lnTo>
                  <a:pt x="353" y="400"/>
                </a:lnTo>
                <a:lnTo>
                  <a:pt x="339" y="375"/>
                </a:lnTo>
                <a:lnTo>
                  <a:pt x="353" y="358"/>
                </a:lnTo>
                <a:lnTo>
                  <a:pt x="380" y="359"/>
                </a:lnTo>
                <a:lnTo>
                  <a:pt x="375" y="288"/>
                </a:lnTo>
                <a:lnTo>
                  <a:pt x="368" y="246"/>
                </a:lnTo>
                <a:lnTo>
                  <a:pt x="352" y="219"/>
                </a:lnTo>
                <a:lnTo>
                  <a:pt x="336" y="203"/>
                </a:lnTo>
                <a:lnTo>
                  <a:pt x="311" y="198"/>
                </a:lnTo>
                <a:lnTo>
                  <a:pt x="288" y="198"/>
                </a:lnTo>
                <a:lnTo>
                  <a:pt x="263" y="231"/>
                </a:lnTo>
                <a:lnTo>
                  <a:pt x="247" y="242"/>
                </a:lnTo>
                <a:lnTo>
                  <a:pt x="236" y="246"/>
                </a:lnTo>
                <a:lnTo>
                  <a:pt x="224" y="240"/>
                </a:lnTo>
                <a:lnTo>
                  <a:pt x="220" y="224"/>
                </a:lnTo>
                <a:lnTo>
                  <a:pt x="224" y="214"/>
                </a:lnTo>
                <a:lnTo>
                  <a:pt x="234" y="203"/>
                </a:lnTo>
                <a:lnTo>
                  <a:pt x="245" y="198"/>
                </a:lnTo>
                <a:lnTo>
                  <a:pt x="256" y="196"/>
                </a:lnTo>
                <a:lnTo>
                  <a:pt x="256" y="176"/>
                </a:lnTo>
                <a:lnTo>
                  <a:pt x="284" y="155"/>
                </a:lnTo>
                <a:lnTo>
                  <a:pt x="256" y="87"/>
                </a:lnTo>
                <a:lnTo>
                  <a:pt x="256" y="55"/>
                </a:lnTo>
                <a:lnTo>
                  <a:pt x="208" y="43"/>
                </a:lnTo>
                <a:lnTo>
                  <a:pt x="139" y="0"/>
                </a:lnTo>
                <a:lnTo>
                  <a:pt x="96" y="2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2" name="Freeform 29"/>
          <p:cNvSpPr>
            <a:spLocks/>
          </p:cNvSpPr>
          <p:nvPr/>
        </p:nvSpPr>
        <p:spPr bwMode="auto">
          <a:xfrm>
            <a:off x="3769613" y="3527335"/>
            <a:ext cx="456713" cy="770278"/>
          </a:xfrm>
          <a:custGeom>
            <a:avLst/>
            <a:gdLst>
              <a:gd name="T0" fmla="*/ 76 w 413"/>
              <a:gd name="T1" fmla="*/ 39 h 681"/>
              <a:gd name="T2" fmla="*/ 313 w 413"/>
              <a:gd name="T3" fmla="*/ 0 h 681"/>
              <a:gd name="T4" fmla="*/ 348 w 413"/>
              <a:gd name="T5" fmla="*/ 83 h 681"/>
              <a:gd name="T6" fmla="*/ 398 w 413"/>
              <a:gd name="T7" fmla="*/ 431 h 681"/>
              <a:gd name="T8" fmla="*/ 412 w 413"/>
              <a:gd name="T9" fmla="*/ 478 h 681"/>
              <a:gd name="T10" fmla="*/ 375 w 413"/>
              <a:gd name="T11" fmla="*/ 570 h 681"/>
              <a:gd name="T12" fmla="*/ 375 w 413"/>
              <a:gd name="T13" fmla="*/ 634 h 681"/>
              <a:gd name="T14" fmla="*/ 332 w 413"/>
              <a:gd name="T15" fmla="*/ 627 h 681"/>
              <a:gd name="T16" fmla="*/ 334 w 413"/>
              <a:gd name="T17" fmla="*/ 680 h 681"/>
              <a:gd name="T18" fmla="*/ 289 w 413"/>
              <a:gd name="T19" fmla="*/ 659 h 681"/>
              <a:gd name="T20" fmla="*/ 266 w 413"/>
              <a:gd name="T21" fmla="*/ 666 h 681"/>
              <a:gd name="T22" fmla="*/ 233 w 413"/>
              <a:gd name="T23" fmla="*/ 660 h 681"/>
              <a:gd name="T24" fmla="*/ 208 w 413"/>
              <a:gd name="T25" fmla="*/ 579 h 681"/>
              <a:gd name="T26" fmla="*/ 160 w 413"/>
              <a:gd name="T27" fmla="*/ 554 h 681"/>
              <a:gd name="T28" fmla="*/ 160 w 413"/>
              <a:gd name="T29" fmla="*/ 467 h 681"/>
              <a:gd name="T30" fmla="*/ 112 w 413"/>
              <a:gd name="T31" fmla="*/ 478 h 681"/>
              <a:gd name="T32" fmla="*/ 85 w 413"/>
              <a:gd name="T33" fmla="*/ 414 h 681"/>
              <a:gd name="T34" fmla="*/ 0 w 413"/>
              <a:gd name="T35" fmla="*/ 339 h 681"/>
              <a:gd name="T36" fmla="*/ 62 w 413"/>
              <a:gd name="T37" fmla="*/ 222 h 681"/>
              <a:gd name="T38" fmla="*/ 44 w 413"/>
              <a:gd name="T39" fmla="*/ 167 h 681"/>
              <a:gd name="T40" fmla="*/ 107 w 413"/>
              <a:gd name="T41" fmla="*/ 156 h 681"/>
              <a:gd name="T42" fmla="*/ 112 w 413"/>
              <a:gd name="T43" fmla="*/ 80 h 681"/>
              <a:gd name="T44" fmla="*/ 76 w 413"/>
              <a:gd name="T45" fmla="*/ 39 h 681"/>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13"/>
              <a:gd name="T70" fmla="*/ 0 h 681"/>
              <a:gd name="T71" fmla="*/ 413 w 413"/>
              <a:gd name="T72" fmla="*/ 681 h 681"/>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13" h="681">
                <a:moveTo>
                  <a:pt x="76" y="39"/>
                </a:moveTo>
                <a:lnTo>
                  <a:pt x="313" y="0"/>
                </a:lnTo>
                <a:lnTo>
                  <a:pt x="348" y="83"/>
                </a:lnTo>
                <a:lnTo>
                  <a:pt x="398" y="431"/>
                </a:lnTo>
                <a:lnTo>
                  <a:pt x="412" y="478"/>
                </a:lnTo>
                <a:lnTo>
                  <a:pt x="375" y="570"/>
                </a:lnTo>
                <a:lnTo>
                  <a:pt x="375" y="634"/>
                </a:lnTo>
                <a:lnTo>
                  <a:pt x="332" y="627"/>
                </a:lnTo>
                <a:lnTo>
                  <a:pt x="334" y="680"/>
                </a:lnTo>
                <a:lnTo>
                  <a:pt x="289" y="659"/>
                </a:lnTo>
                <a:lnTo>
                  <a:pt x="266" y="666"/>
                </a:lnTo>
                <a:lnTo>
                  <a:pt x="233" y="660"/>
                </a:lnTo>
                <a:lnTo>
                  <a:pt x="208" y="579"/>
                </a:lnTo>
                <a:lnTo>
                  <a:pt x="160" y="554"/>
                </a:lnTo>
                <a:lnTo>
                  <a:pt x="160" y="467"/>
                </a:lnTo>
                <a:lnTo>
                  <a:pt x="112" y="478"/>
                </a:lnTo>
                <a:lnTo>
                  <a:pt x="85" y="414"/>
                </a:lnTo>
                <a:lnTo>
                  <a:pt x="0" y="339"/>
                </a:lnTo>
                <a:lnTo>
                  <a:pt x="62" y="222"/>
                </a:lnTo>
                <a:lnTo>
                  <a:pt x="44" y="167"/>
                </a:lnTo>
                <a:lnTo>
                  <a:pt x="107" y="156"/>
                </a:lnTo>
                <a:lnTo>
                  <a:pt x="112" y="80"/>
                </a:lnTo>
                <a:lnTo>
                  <a:pt x="76" y="39"/>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3" name="Freeform 30"/>
          <p:cNvSpPr>
            <a:spLocks/>
          </p:cNvSpPr>
          <p:nvPr/>
        </p:nvSpPr>
        <p:spPr bwMode="auto">
          <a:xfrm>
            <a:off x="3364875" y="3838386"/>
            <a:ext cx="723220" cy="610793"/>
          </a:xfrm>
          <a:custGeom>
            <a:avLst/>
            <a:gdLst>
              <a:gd name="T0" fmla="*/ 0 w 654"/>
              <a:gd name="T1" fmla="*/ 18 h 540"/>
              <a:gd name="T2" fmla="*/ 286 w 654"/>
              <a:gd name="T3" fmla="*/ 0 h 540"/>
              <a:gd name="T4" fmla="*/ 346 w 654"/>
              <a:gd name="T5" fmla="*/ 0 h 540"/>
              <a:gd name="T6" fmla="*/ 392 w 654"/>
              <a:gd name="T7" fmla="*/ 16 h 540"/>
              <a:gd name="T8" fmla="*/ 367 w 654"/>
              <a:gd name="T9" fmla="*/ 62 h 540"/>
              <a:gd name="T10" fmla="*/ 451 w 654"/>
              <a:gd name="T11" fmla="*/ 139 h 540"/>
              <a:gd name="T12" fmla="*/ 477 w 654"/>
              <a:gd name="T13" fmla="*/ 203 h 540"/>
              <a:gd name="T14" fmla="*/ 527 w 654"/>
              <a:gd name="T15" fmla="*/ 187 h 540"/>
              <a:gd name="T16" fmla="*/ 525 w 654"/>
              <a:gd name="T17" fmla="*/ 278 h 540"/>
              <a:gd name="T18" fmla="*/ 575 w 654"/>
              <a:gd name="T19" fmla="*/ 304 h 540"/>
              <a:gd name="T20" fmla="*/ 598 w 654"/>
              <a:gd name="T21" fmla="*/ 384 h 540"/>
              <a:gd name="T22" fmla="*/ 633 w 654"/>
              <a:gd name="T23" fmla="*/ 391 h 540"/>
              <a:gd name="T24" fmla="*/ 653 w 654"/>
              <a:gd name="T25" fmla="*/ 425 h 540"/>
              <a:gd name="T26" fmla="*/ 609 w 654"/>
              <a:gd name="T27" fmla="*/ 471 h 540"/>
              <a:gd name="T28" fmla="*/ 594 w 654"/>
              <a:gd name="T29" fmla="*/ 525 h 540"/>
              <a:gd name="T30" fmla="*/ 532 w 654"/>
              <a:gd name="T31" fmla="*/ 539 h 540"/>
              <a:gd name="T32" fmla="*/ 548 w 654"/>
              <a:gd name="T33" fmla="*/ 480 h 540"/>
              <a:gd name="T34" fmla="*/ 303 w 654"/>
              <a:gd name="T35" fmla="*/ 502 h 540"/>
              <a:gd name="T36" fmla="*/ 128 w 654"/>
              <a:gd name="T37" fmla="*/ 523 h 540"/>
              <a:gd name="T38" fmla="*/ 117 w 654"/>
              <a:gd name="T39" fmla="*/ 466 h 540"/>
              <a:gd name="T40" fmla="*/ 105 w 654"/>
              <a:gd name="T41" fmla="*/ 294 h 540"/>
              <a:gd name="T42" fmla="*/ 103 w 654"/>
              <a:gd name="T43" fmla="*/ 199 h 540"/>
              <a:gd name="T44" fmla="*/ 44 w 654"/>
              <a:gd name="T45" fmla="*/ 157 h 540"/>
              <a:gd name="T46" fmla="*/ 66 w 654"/>
              <a:gd name="T47" fmla="*/ 117 h 540"/>
              <a:gd name="T48" fmla="*/ 37 w 654"/>
              <a:gd name="T49" fmla="*/ 96 h 540"/>
              <a:gd name="T50" fmla="*/ 0 w 654"/>
              <a:gd name="T51" fmla="*/ 18 h 54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54"/>
              <a:gd name="T79" fmla="*/ 0 h 540"/>
              <a:gd name="T80" fmla="*/ 654 w 654"/>
              <a:gd name="T81" fmla="*/ 540 h 540"/>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54" h="540">
                <a:moveTo>
                  <a:pt x="0" y="18"/>
                </a:moveTo>
                <a:lnTo>
                  <a:pt x="286" y="0"/>
                </a:lnTo>
                <a:lnTo>
                  <a:pt x="346" y="0"/>
                </a:lnTo>
                <a:lnTo>
                  <a:pt x="392" y="16"/>
                </a:lnTo>
                <a:lnTo>
                  <a:pt x="367" y="62"/>
                </a:lnTo>
                <a:lnTo>
                  <a:pt x="451" y="139"/>
                </a:lnTo>
                <a:lnTo>
                  <a:pt x="477" y="203"/>
                </a:lnTo>
                <a:lnTo>
                  <a:pt x="527" y="187"/>
                </a:lnTo>
                <a:lnTo>
                  <a:pt x="525" y="278"/>
                </a:lnTo>
                <a:lnTo>
                  <a:pt x="575" y="304"/>
                </a:lnTo>
                <a:lnTo>
                  <a:pt x="598" y="384"/>
                </a:lnTo>
                <a:lnTo>
                  <a:pt x="633" y="391"/>
                </a:lnTo>
                <a:lnTo>
                  <a:pt x="653" y="425"/>
                </a:lnTo>
                <a:lnTo>
                  <a:pt x="609" y="471"/>
                </a:lnTo>
                <a:lnTo>
                  <a:pt x="594" y="525"/>
                </a:lnTo>
                <a:lnTo>
                  <a:pt x="532" y="539"/>
                </a:lnTo>
                <a:lnTo>
                  <a:pt x="548" y="480"/>
                </a:lnTo>
                <a:lnTo>
                  <a:pt x="303" y="502"/>
                </a:lnTo>
                <a:lnTo>
                  <a:pt x="128" y="523"/>
                </a:lnTo>
                <a:lnTo>
                  <a:pt x="117" y="466"/>
                </a:lnTo>
                <a:lnTo>
                  <a:pt x="105" y="294"/>
                </a:lnTo>
                <a:lnTo>
                  <a:pt x="103" y="199"/>
                </a:lnTo>
                <a:lnTo>
                  <a:pt x="44" y="157"/>
                </a:lnTo>
                <a:lnTo>
                  <a:pt x="66" y="117"/>
                </a:lnTo>
                <a:lnTo>
                  <a:pt x="37" y="96"/>
                </a:lnTo>
                <a:lnTo>
                  <a:pt x="0" y="18"/>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4" name="Freeform 31"/>
          <p:cNvSpPr>
            <a:spLocks/>
          </p:cNvSpPr>
          <p:nvPr/>
        </p:nvSpPr>
        <p:spPr bwMode="auto">
          <a:xfrm>
            <a:off x="4154445" y="3580497"/>
            <a:ext cx="357187" cy="596089"/>
          </a:xfrm>
          <a:custGeom>
            <a:avLst/>
            <a:gdLst>
              <a:gd name="T0" fmla="*/ 0 w 323"/>
              <a:gd name="T1" fmla="*/ 37 h 527"/>
              <a:gd name="T2" fmla="*/ 39 w 323"/>
              <a:gd name="T3" fmla="*/ 57 h 527"/>
              <a:gd name="T4" fmla="*/ 75 w 323"/>
              <a:gd name="T5" fmla="*/ 53 h 527"/>
              <a:gd name="T6" fmla="*/ 87 w 323"/>
              <a:gd name="T7" fmla="*/ 43 h 527"/>
              <a:gd name="T8" fmla="*/ 96 w 323"/>
              <a:gd name="T9" fmla="*/ 11 h 527"/>
              <a:gd name="T10" fmla="*/ 251 w 323"/>
              <a:gd name="T11" fmla="*/ 0 h 527"/>
              <a:gd name="T12" fmla="*/ 322 w 323"/>
              <a:gd name="T13" fmla="*/ 371 h 527"/>
              <a:gd name="T14" fmla="*/ 317 w 323"/>
              <a:gd name="T15" fmla="*/ 368 h 527"/>
              <a:gd name="T16" fmla="*/ 263 w 323"/>
              <a:gd name="T17" fmla="*/ 389 h 527"/>
              <a:gd name="T18" fmla="*/ 226 w 323"/>
              <a:gd name="T19" fmla="*/ 489 h 527"/>
              <a:gd name="T20" fmla="*/ 171 w 323"/>
              <a:gd name="T21" fmla="*/ 474 h 527"/>
              <a:gd name="T22" fmla="*/ 107 w 323"/>
              <a:gd name="T23" fmla="*/ 512 h 527"/>
              <a:gd name="T24" fmla="*/ 23 w 323"/>
              <a:gd name="T25" fmla="*/ 526 h 527"/>
              <a:gd name="T26" fmla="*/ 60 w 323"/>
              <a:gd name="T27" fmla="*/ 428 h 527"/>
              <a:gd name="T28" fmla="*/ 44 w 323"/>
              <a:gd name="T29" fmla="*/ 373 h 527"/>
              <a:gd name="T30" fmla="*/ 0 w 323"/>
              <a:gd name="T31" fmla="*/ 37 h 52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23"/>
              <a:gd name="T49" fmla="*/ 0 h 527"/>
              <a:gd name="T50" fmla="*/ 323 w 323"/>
              <a:gd name="T51" fmla="*/ 527 h 52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23" h="527">
                <a:moveTo>
                  <a:pt x="0" y="37"/>
                </a:moveTo>
                <a:lnTo>
                  <a:pt x="39" y="57"/>
                </a:lnTo>
                <a:lnTo>
                  <a:pt x="75" y="53"/>
                </a:lnTo>
                <a:lnTo>
                  <a:pt x="87" y="43"/>
                </a:lnTo>
                <a:lnTo>
                  <a:pt x="96" y="11"/>
                </a:lnTo>
                <a:lnTo>
                  <a:pt x="251" y="0"/>
                </a:lnTo>
                <a:lnTo>
                  <a:pt x="322" y="371"/>
                </a:lnTo>
                <a:lnTo>
                  <a:pt x="317" y="368"/>
                </a:lnTo>
                <a:lnTo>
                  <a:pt x="263" y="389"/>
                </a:lnTo>
                <a:lnTo>
                  <a:pt x="226" y="489"/>
                </a:lnTo>
                <a:lnTo>
                  <a:pt x="171" y="474"/>
                </a:lnTo>
                <a:lnTo>
                  <a:pt x="107" y="512"/>
                </a:lnTo>
                <a:lnTo>
                  <a:pt x="23" y="526"/>
                </a:lnTo>
                <a:lnTo>
                  <a:pt x="60" y="428"/>
                </a:lnTo>
                <a:lnTo>
                  <a:pt x="44" y="373"/>
                </a:lnTo>
                <a:lnTo>
                  <a:pt x="0" y="3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5" name="Freeform 32"/>
          <p:cNvSpPr>
            <a:spLocks/>
          </p:cNvSpPr>
          <p:nvPr/>
        </p:nvSpPr>
        <p:spPr bwMode="auto">
          <a:xfrm>
            <a:off x="4433116" y="3459469"/>
            <a:ext cx="453395" cy="539533"/>
          </a:xfrm>
          <a:custGeom>
            <a:avLst/>
            <a:gdLst>
              <a:gd name="T0" fmla="*/ 0 w 410"/>
              <a:gd name="T1" fmla="*/ 107 h 477"/>
              <a:gd name="T2" fmla="*/ 184 w 410"/>
              <a:gd name="T3" fmla="*/ 89 h 477"/>
              <a:gd name="T4" fmla="*/ 223 w 410"/>
              <a:gd name="T5" fmla="*/ 96 h 477"/>
              <a:gd name="T6" fmla="*/ 310 w 410"/>
              <a:gd name="T7" fmla="*/ 55 h 477"/>
              <a:gd name="T8" fmla="*/ 329 w 410"/>
              <a:gd name="T9" fmla="*/ 18 h 477"/>
              <a:gd name="T10" fmla="*/ 381 w 410"/>
              <a:gd name="T11" fmla="*/ 0 h 477"/>
              <a:gd name="T12" fmla="*/ 409 w 410"/>
              <a:gd name="T13" fmla="*/ 180 h 477"/>
              <a:gd name="T14" fmla="*/ 388 w 410"/>
              <a:gd name="T15" fmla="*/ 200 h 477"/>
              <a:gd name="T16" fmla="*/ 393 w 410"/>
              <a:gd name="T17" fmla="*/ 324 h 477"/>
              <a:gd name="T18" fmla="*/ 352 w 410"/>
              <a:gd name="T19" fmla="*/ 335 h 477"/>
              <a:gd name="T20" fmla="*/ 329 w 410"/>
              <a:gd name="T21" fmla="*/ 405 h 477"/>
              <a:gd name="T22" fmla="*/ 297 w 410"/>
              <a:gd name="T23" fmla="*/ 396 h 477"/>
              <a:gd name="T24" fmla="*/ 287 w 410"/>
              <a:gd name="T25" fmla="*/ 476 h 477"/>
              <a:gd name="T26" fmla="*/ 241 w 410"/>
              <a:gd name="T27" fmla="*/ 442 h 477"/>
              <a:gd name="T28" fmla="*/ 150 w 410"/>
              <a:gd name="T29" fmla="*/ 464 h 477"/>
              <a:gd name="T30" fmla="*/ 112 w 410"/>
              <a:gd name="T31" fmla="*/ 433 h 477"/>
              <a:gd name="T32" fmla="*/ 60 w 410"/>
              <a:gd name="T33" fmla="*/ 431 h 477"/>
              <a:gd name="T34" fmla="*/ 34 w 410"/>
              <a:gd name="T35" fmla="*/ 298 h 477"/>
              <a:gd name="T36" fmla="*/ 0 w 410"/>
              <a:gd name="T37" fmla="*/ 107 h 4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10"/>
              <a:gd name="T58" fmla="*/ 0 h 477"/>
              <a:gd name="T59" fmla="*/ 410 w 410"/>
              <a:gd name="T60" fmla="*/ 477 h 4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10" h="477">
                <a:moveTo>
                  <a:pt x="0" y="107"/>
                </a:moveTo>
                <a:lnTo>
                  <a:pt x="184" y="89"/>
                </a:lnTo>
                <a:lnTo>
                  <a:pt x="223" y="96"/>
                </a:lnTo>
                <a:lnTo>
                  <a:pt x="310" y="55"/>
                </a:lnTo>
                <a:lnTo>
                  <a:pt x="329" y="18"/>
                </a:lnTo>
                <a:lnTo>
                  <a:pt x="381" y="0"/>
                </a:lnTo>
                <a:lnTo>
                  <a:pt x="409" y="180"/>
                </a:lnTo>
                <a:lnTo>
                  <a:pt x="388" y="200"/>
                </a:lnTo>
                <a:lnTo>
                  <a:pt x="393" y="324"/>
                </a:lnTo>
                <a:lnTo>
                  <a:pt x="352" y="335"/>
                </a:lnTo>
                <a:lnTo>
                  <a:pt x="329" y="405"/>
                </a:lnTo>
                <a:lnTo>
                  <a:pt x="297" y="396"/>
                </a:lnTo>
                <a:lnTo>
                  <a:pt x="287" y="476"/>
                </a:lnTo>
                <a:lnTo>
                  <a:pt x="241" y="442"/>
                </a:lnTo>
                <a:lnTo>
                  <a:pt x="150" y="464"/>
                </a:lnTo>
                <a:lnTo>
                  <a:pt x="112" y="433"/>
                </a:lnTo>
                <a:lnTo>
                  <a:pt x="60" y="431"/>
                </a:lnTo>
                <a:lnTo>
                  <a:pt x="34" y="298"/>
                </a:lnTo>
                <a:lnTo>
                  <a:pt x="0" y="10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6" name="Freeform 33"/>
          <p:cNvSpPr>
            <a:spLocks/>
          </p:cNvSpPr>
          <p:nvPr/>
        </p:nvSpPr>
        <p:spPr bwMode="auto">
          <a:xfrm>
            <a:off x="4026167" y="3945841"/>
            <a:ext cx="800628" cy="454702"/>
          </a:xfrm>
          <a:custGeom>
            <a:avLst/>
            <a:gdLst>
              <a:gd name="T0" fmla="*/ 0 w 724"/>
              <a:gd name="T1" fmla="*/ 401 h 402"/>
              <a:gd name="T2" fmla="*/ 176 w 724"/>
              <a:gd name="T3" fmla="*/ 376 h 402"/>
              <a:gd name="T4" fmla="*/ 176 w 724"/>
              <a:gd name="T5" fmla="*/ 358 h 402"/>
              <a:gd name="T6" fmla="*/ 600 w 724"/>
              <a:gd name="T7" fmla="*/ 300 h 402"/>
              <a:gd name="T8" fmla="*/ 608 w 724"/>
              <a:gd name="T9" fmla="*/ 270 h 402"/>
              <a:gd name="T10" fmla="*/ 670 w 724"/>
              <a:gd name="T11" fmla="*/ 247 h 402"/>
              <a:gd name="T12" fmla="*/ 677 w 724"/>
              <a:gd name="T13" fmla="*/ 215 h 402"/>
              <a:gd name="T14" fmla="*/ 703 w 724"/>
              <a:gd name="T15" fmla="*/ 204 h 402"/>
              <a:gd name="T16" fmla="*/ 723 w 724"/>
              <a:gd name="T17" fmla="*/ 156 h 402"/>
              <a:gd name="T18" fmla="*/ 664 w 724"/>
              <a:gd name="T19" fmla="*/ 108 h 402"/>
              <a:gd name="T20" fmla="*/ 654 w 724"/>
              <a:gd name="T21" fmla="*/ 44 h 402"/>
              <a:gd name="T22" fmla="*/ 608 w 724"/>
              <a:gd name="T23" fmla="*/ 12 h 402"/>
              <a:gd name="T24" fmla="*/ 513 w 724"/>
              <a:gd name="T25" fmla="*/ 30 h 402"/>
              <a:gd name="T26" fmla="*/ 469 w 724"/>
              <a:gd name="T27" fmla="*/ 2 h 402"/>
              <a:gd name="T28" fmla="*/ 426 w 724"/>
              <a:gd name="T29" fmla="*/ 0 h 402"/>
              <a:gd name="T30" fmla="*/ 435 w 724"/>
              <a:gd name="T31" fmla="*/ 44 h 402"/>
              <a:gd name="T32" fmla="*/ 377 w 724"/>
              <a:gd name="T33" fmla="*/ 67 h 402"/>
              <a:gd name="T34" fmla="*/ 338 w 724"/>
              <a:gd name="T35" fmla="*/ 167 h 402"/>
              <a:gd name="T36" fmla="*/ 284 w 724"/>
              <a:gd name="T37" fmla="*/ 151 h 402"/>
              <a:gd name="T38" fmla="*/ 220 w 724"/>
              <a:gd name="T39" fmla="*/ 188 h 402"/>
              <a:gd name="T40" fmla="*/ 139 w 724"/>
              <a:gd name="T41" fmla="*/ 202 h 402"/>
              <a:gd name="T42" fmla="*/ 139 w 724"/>
              <a:gd name="T43" fmla="*/ 259 h 402"/>
              <a:gd name="T44" fmla="*/ 98 w 724"/>
              <a:gd name="T45" fmla="*/ 257 h 402"/>
              <a:gd name="T46" fmla="*/ 99 w 724"/>
              <a:gd name="T47" fmla="*/ 307 h 402"/>
              <a:gd name="T48" fmla="*/ 57 w 724"/>
              <a:gd name="T49" fmla="*/ 287 h 402"/>
              <a:gd name="T50" fmla="*/ 32 w 724"/>
              <a:gd name="T51" fmla="*/ 296 h 402"/>
              <a:gd name="T52" fmla="*/ 53 w 724"/>
              <a:gd name="T53" fmla="*/ 330 h 402"/>
              <a:gd name="T54" fmla="*/ 9 w 724"/>
              <a:gd name="T55" fmla="*/ 374 h 402"/>
              <a:gd name="T56" fmla="*/ 0 w 724"/>
              <a:gd name="T57" fmla="*/ 401 h 402"/>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24"/>
              <a:gd name="T88" fmla="*/ 0 h 402"/>
              <a:gd name="T89" fmla="*/ 724 w 724"/>
              <a:gd name="T90" fmla="*/ 402 h 402"/>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24" h="402">
                <a:moveTo>
                  <a:pt x="0" y="401"/>
                </a:moveTo>
                <a:lnTo>
                  <a:pt x="176" y="376"/>
                </a:lnTo>
                <a:lnTo>
                  <a:pt x="176" y="358"/>
                </a:lnTo>
                <a:lnTo>
                  <a:pt x="600" y="300"/>
                </a:lnTo>
                <a:lnTo>
                  <a:pt x="608" y="270"/>
                </a:lnTo>
                <a:lnTo>
                  <a:pt x="670" y="247"/>
                </a:lnTo>
                <a:lnTo>
                  <a:pt x="677" y="215"/>
                </a:lnTo>
                <a:lnTo>
                  <a:pt x="703" y="204"/>
                </a:lnTo>
                <a:lnTo>
                  <a:pt x="723" y="156"/>
                </a:lnTo>
                <a:lnTo>
                  <a:pt x="664" y="108"/>
                </a:lnTo>
                <a:lnTo>
                  <a:pt x="654" y="44"/>
                </a:lnTo>
                <a:lnTo>
                  <a:pt x="608" y="12"/>
                </a:lnTo>
                <a:lnTo>
                  <a:pt x="513" y="30"/>
                </a:lnTo>
                <a:lnTo>
                  <a:pt x="469" y="2"/>
                </a:lnTo>
                <a:lnTo>
                  <a:pt x="426" y="0"/>
                </a:lnTo>
                <a:lnTo>
                  <a:pt x="435" y="44"/>
                </a:lnTo>
                <a:lnTo>
                  <a:pt x="377" y="67"/>
                </a:lnTo>
                <a:lnTo>
                  <a:pt x="338" y="167"/>
                </a:lnTo>
                <a:lnTo>
                  <a:pt x="284" y="151"/>
                </a:lnTo>
                <a:lnTo>
                  <a:pt x="220" y="188"/>
                </a:lnTo>
                <a:lnTo>
                  <a:pt x="139" y="202"/>
                </a:lnTo>
                <a:lnTo>
                  <a:pt x="139" y="259"/>
                </a:lnTo>
                <a:lnTo>
                  <a:pt x="98" y="257"/>
                </a:lnTo>
                <a:lnTo>
                  <a:pt x="99" y="307"/>
                </a:lnTo>
                <a:lnTo>
                  <a:pt x="57" y="287"/>
                </a:lnTo>
                <a:lnTo>
                  <a:pt x="32" y="296"/>
                </a:lnTo>
                <a:lnTo>
                  <a:pt x="53" y="330"/>
                </a:lnTo>
                <a:lnTo>
                  <a:pt x="9" y="374"/>
                </a:lnTo>
                <a:lnTo>
                  <a:pt x="0" y="40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7" name="Freeform 34"/>
          <p:cNvSpPr>
            <a:spLocks/>
          </p:cNvSpPr>
          <p:nvPr/>
        </p:nvSpPr>
        <p:spPr bwMode="auto">
          <a:xfrm>
            <a:off x="3974193" y="4238796"/>
            <a:ext cx="923376" cy="343854"/>
          </a:xfrm>
          <a:custGeom>
            <a:avLst/>
            <a:gdLst>
              <a:gd name="T0" fmla="*/ 50 w 835"/>
              <a:gd name="T1" fmla="*/ 138 h 304"/>
              <a:gd name="T2" fmla="*/ 50 w 835"/>
              <a:gd name="T3" fmla="*/ 144 h 304"/>
              <a:gd name="T4" fmla="*/ 36 w 835"/>
              <a:gd name="T5" fmla="*/ 172 h 304"/>
              <a:gd name="T6" fmla="*/ 52 w 835"/>
              <a:gd name="T7" fmla="*/ 211 h 304"/>
              <a:gd name="T8" fmla="*/ 0 w 835"/>
              <a:gd name="T9" fmla="*/ 245 h 304"/>
              <a:gd name="T10" fmla="*/ 11 w 835"/>
              <a:gd name="T11" fmla="*/ 303 h 304"/>
              <a:gd name="T12" fmla="*/ 229 w 835"/>
              <a:gd name="T13" fmla="*/ 285 h 304"/>
              <a:gd name="T14" fmla="*/ 489 w 835"/>
              <a:gd name="T15" fmla="*/ 255 h 304"/>
              <a:gd name="T16" fmla="*/ 619 w 835"/>
              <a:gd name="T17" fmla="*/ 232 h 304"/>
              <a:gd name="T18" fmla="*/ 646 w 835"/>
              <a:gd name="T19" fmla="*/ 154 h 304"/>
              <a:gd name="T20" fmla="*/ 692 w 835"/>
              <a:gd name="T21" fmla="*/ 151 h 304"/>
              <a:gd name="T22" fmla="*/ 834 w 835"/>
              <a:gd name="T23" fmla="*/ 0 h 304"/>
              <a:gd name="T24" fmla="*/ 649 w 835"/>
              <a:gd name="T25" fmla="*/ 37 h 304"/>
              <a:gd name="T26" fmla="*/ 219 w 835"/>
              <a:gd name="T27" fmla="*/ 99 h 304"/>
              <a:gd name="T28" fmla="*/ 222 w 835"/>
              <a:gd name="T29" fmla="*/ 117 h 304"/>
              <a:gd name="T30" fmla="*/ 50 w 835"/>
              <a:gd name="T31" fmla="*/ 138 h 30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835"/>
              <a:gd name="T49" fmla="*/ 0 h 304"/>
              <a:gd name="T50" fmla="*/ 835 w 835"/>
              <a:gd name="T51" fmla="*/ 304 h 30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835" h="304">
                <a:moveTo>
                  <a:pt x="50" y="138"/>
                </a:moveTo>
                <a:lnTo>
                  <a:pt x="50" y="144"/>
                </a:lnTo>
                <a:lnTo>
                  <a:pt x="36" y="172"/>
                </a:lnTo>
                <a:lnTo>
                  <a:pt x="52" y="211"/>
                </a:lnTo>
                <a:lnTo>
                  <a:pt x="0" y="245"/>
                </a:lnTo>
                <a:lnTo>
                  <a:pt x="11" y="303"/>
                </a:lnTo>
                <a:lnTo>
                  <a:pt x="229" y="285"/>
                </a:lnTo>
                <a:lnTo>
                  <a:pt x="489" y="255"/>
                </a:lnTo>
                <a:lnTo>
                  <a:pt x="619" y="232"/>
                </a:lnTo>
                <a:lnTo>
                  <a:pt x="646" y="154"/>
                </a:lnTo>
                <a:lnTo>
                  <a:pt x="692" y="151"/>
                </a:lnTo>
                <a:lnTo>
                  <a:pt x="834" y="0"/>
                </a:lnTo>
                <a:lnTo>
                  <a:pt x="649" y="37"/>
                </a:lnTo>
                <a:lnTo>
                  <a:pt x="219" y="99"/>
                </a:lnTo>
                <a:lnTo>
                  <a:pt x="222" y="117"/>
                </a:lnTo>
                <a:lnTo>
                  <a:pt x="50" y="138"/>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8" name="Freeform 35"/>
          <p:cNvSpPr>
            <a:spLocks/>
          </p:cNvSpPr>
          <p:nvPr/>
        </p:nvSpPr>
        <p:spPr bwMode="auto">
          <a:xfrm>
            <a:off x="3883514" y="4556633"/>
            <a:ext cx="378197" cy="674134"/>
          </a:xfrm>
          <a:custGeom>
            <a:avLst/>
            <a:gdLst>
              <a:gd name="T0" fmla="*/ 96 w 342"/>
              <a:gd name="T1" fmla="*/ 20 h 596"/>
              <a:gd name="T2" fmla="*/ 44 w 342"/>
              <a:gd name="T3" fmla="*/ 121 h 596"/>
              <a:gd name="T4" fmla="*/ 0 w 342"/>
              <a:gd name="T5" fmla="*/ 186 h 596"/>
              <a:gd name="T6" fmla="*/ 14 w 342"/>
              <a:gd name="T7" fmla="*/ 265 h 596"/>
              <a:gd name="T8" fmla="*/ 67 w 342"/>
              <a:gd name="T9" fmla="*/ 371 h 596"/>
              <a:gd name="T10" fmla="*/ 27 w 342"/>
              <a:gd name="T11" fmla="*/ 480 h 596"/>
              <a:gd name="T12" fmla="*/ 9 w 342"/>
              <a:gd name="T13" fmla="*/ 536 h 596"/>
              <a:gd name="T14" fmla="*/ 208 w 342"/>
              <a:gd name="T15" fmla="*/ 513 h 596"/>
              <a:gd name="T16" fmla="*/ 217 w 342"/>
              <a:gd name="T17" fmla="*/ 586 h 596"/>
              <a:gd name="T18" fmla="*/ 258 w 342"/>
              <a:gd name="T19" fmla="*/ 595 h 596"/>
              <a:gd name="T20" fmla="*/ 268 w 342"/>
              <a:gd name="T21" fmla="*/ 558 h 596"/>
              <a:gd name="T22" fmla="*/ 341 w 342"/>
              <a:gd name="T23" fmla="*/ 547 h 596"/>
              <a:gd name="T24" fmla="*/ 325 w 342"/>
              <a:gd name="T25" fmla="*/ 426 h 596"/>
              <a:gd name="T26" fmla="*/ 321 w 342"/>
              <a:gd name="T27" fmla="*/ 0 h 596"/>
              <a:gd name="T28" fmla="*/ 96 w 342"/>
              <a:gd name="T29" fmla="*/ 20 h 59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42"/>
              <a:gd name="T46" fmla="*/ 0 h 596"/>
              <a:gd name="T47" fmla="*/ 342 w 342"/>
              <a:gd name="T48" fmla="*/ 596 h 59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42" h="596">
                <a:moveTo>
                  <a:pt x="96" y="20"/>
                </a:moveTo>
                <a:lnTo>
                  <a:pt x="44" y="121"/>
                </a:lnTo>
                <a:lnTo>
                  <a:pt x="0" y="186"/>
                </a:lnTo>
                <a:lnTo>
                  <a:pt x="14" y="265"/>
                </a:lnTo>
                <a:lnTo>
                  <a:pt x="67" y="371"/>
                </a:lnTo>
                <a:lnTo>
                  <a:pt x="27" y="480"/>
                </a:lnTo>
                <a:lnTo>
                  <a:pt x="9" y="536"/>
                </a:lnTo>
                <a:lnTo>
                  <a:pt x="208" y="513"/>
                </a:lnTo>
                <a:lnTo>
                  <a:pt x="217" y="586"/>
                </a:lnTo>
                <a:lnTo>
                  <a:pt x="258" y="595"/>
                </a:lnTo>
                <a:lnTo>
                  <a:pt x="268" y="558"/>
                </a:lnTo>
                <a:lnTo>
                  <a:pt x="341" y="547"/>
                </a:lnTo>
                <a:lnTo>
                  <a:pt x="325" y="426"/>
                </a:lnTo>
                <a:lnTo>
                  <a:pt x="321" y="0"/>
                </a:lnTo>
                <a:lnTo>
                  <a:pt x="96" y="2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69" name="Freeform 36"/>
          <p:cNvSpPr>
            <a:spLocks/>
          </p:cNvSpPr>
          <p:nvPr/>
        </p:nvSpPr>
        <p:spPr bwMode="auto">
          <a:xfrm>
            <a:off x="4236276" y="4523832"/>
            <a:ext cx="429066" cy="680921"/>
          </a:xfrm>
          <a:custGeom>
            <a:avLst/>
            <a:gdLst>
              <a:gd name="T0" fmla="*/ 0 w 388"/>
              <a:gd name="T1" fmla="*/ 30 h 602"/>
              <a:gd name="T2" fmla="*/ 251 w 388"/>
              <a:gd name="T3" fmla="*/ 0 h 602"/>
              <a:gd name="T4" fmla="*/ 332 w 388"/>
              <a:gd name="T5" fmla="*/ 277 h 602"/>
              <a:gd name="T6" fmla="*/ 387 w 388"/>
              <a:gd name="T7" fmla="*/ 322 h 602"/>
              <a:gd name="T8" fmla="*/ 342 w 388"/>
              <a:gd name="T9" fmla="*/ 404 h 602"/>
              <a:gd name="T10" fmla="*/ 385 w 388"/>
              <a:gd name="T11" fmla="*/ 482 h 602"/>
              <a:gd name="T12" fmla="*/ 128 w 388"/>
              <a:gd name="T13" fmla="*/ 510 h 602"/>
              <a:gd name="T14" fmla="*/ 139 w 388"/>
              <a:gd name="T15" fmla="*/ 578 h 602"/>
              <a:gd name="T16" fmla="*/ 102 w 388"/>
              <a:gd name="T17" fmla="*/ 601 h 602"/>
              <a:gd name="T18" fmla="*/ 71 w 388"/>
              <a:gd name="T19" fmla="*/ 516 h 602"/>
              <a:gd name="T20" fmla="*/ 54 w 388"/>
              <a:gd name="T21" fmla="*/ 585 h 602"/>
              <a:gd name="T22" fmla="*/ 21 w 388"/>
              <a:gd name="T23" fmla="*/ 578 h 602"/>
              <a:gd name="T24" fmla="*/ 11 w 388"/>
              <a:gd name="T25" fmla="*/ 509 h 602"/>
              <a:gd name="T26" fmla="*/ 2 w 388"/>
              <a:gd name="T27" fmla="*/ 448 h 602"/>
              <a:gd name="T28" fmla="*/ 0 w 388"/>
              <a:gd name="T29" fmla="*/ 30 h 60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88"/>
              <a:gd name="T46" fmla="*/ 0 h 602"/>
              <a:gd name="T47" fmla="*/ 388 w 388"/>
              <a:gd name="T48" fmla="*/ 602 h 60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88" h="602">
                <a:moveTo>
                  <a:pt x="0" y="30"/>
                </a:moveTo>
                <a:lnTo>
                  <a:pt x="251" y="0"/>
                </a:lnTo>
                <a:lnTo>
                  <a:pt x="332" y="277"/>
                </a:lnTo>
                <a:lnTo>
                  <a:pt x="387" y="322"/>
                </a:lnTo>
                <a:lnTo>
                  <a:pt x="342" y="404"/>
                </a:lnTo>
                <a:lnTo>
                  <a:pt x="385" y="482"/>
                </a:lnTo>
                <a:lnTo>
                  <a:pt x="128" y="510"/>
                </a:lnTo>
                <a:lnTo>
                  <a:pt x="139" y="578"/>
                </a:lnTo>
                <a:lnTo>
                  <a:pt x="102" y="601"/>
                </a:lnTo>
                <a:lnTo>
                  <a:pt x="71" y="516"/>
                </a:lnTo>
                <a:lnTo>
                  <a:pt x="54" y="585"/>
                </a:lnTo>
                <a:lnTo>
                  <a:pt x="21" y="578"/>
                </a:lnTo>
                <a:lnTo>
                  <a:pt x="11" y="509"/>
                </a:lnTo>
                <a:lnTo>
                  <a:pt x="2" y="448"/>
                </a:lnTo>
                <a:lnTo>
                  <a:pt x="0" y="3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0" name="Freeform 37"/>
          <p:cNvSpPr>
            <a:spLocks/>
          </p:cNvSpPr>
          <p:nvPr/>
        </p:nvSpPr>
        <p:spPr bwMode="auto">
          <a:xfrm>
            <a:off x="4514948" y="4489900"/>
            <a:ext cx="590519" cy="625498"/>
          </a:xfrm>
          <a:custGeom>
            <a:avLst/>
            <a:gdLst>
              <a:gd name="T0" fmla="*/ 0 w 534"/>
              <a:gd name="T1" fmla="*/ 34 h 553"/>
              <a:gd name="T2" fmla="*/ 5 w 534"/>
              <a:gd name="T3" fmla="*/ 34 h 553"/>
              <a:gd name="T4" fmla="*/ 130 w 534"/>
              <a:gd name="T5" fmla="*/ 11 h 553"/>
              <a:gd name="T6" fmla="*/ 240 w 534"/>
              <a:gd name="T7" fmla="*/ 0 h 553"/>
              <a:gd name="T8" fmla="*/ 224 w 534"/>
              <a:gd name="T9" fmla="*/ 28 h 553"/>
              <a:gd name="T10" fmla="*/ 258 w 534"/>
              <a:gd name="T11" fmla="*/ 28 h 553"/>
              <a:gd name="T12" fmla="*/ 448 w 534"/>
              <a:gd name="T13" fmla="*/ 199 h 553"/>
              <a:gd name="T14" fmla="*/ 522 w 534"/>
              <a:gd name="T15" fmla="*/ 309 h 553"/>
              <a:gd name="T16" fmla="*/ 533 w 534"/>
              <a:gd name="T17" fmla="*/ 383 h 553"/>
              <a:gd name="T18" fmla="*/ 508 w 534"/>
              <a:gd name="T19" fmla="*/ 401 h 553"/>
              <a:gd name="T20" fmla="*/ 522 w 534"/>
              <a:gd name="T21" fmla="*/ 476 h 553"/>
              <a:gd name="T22" fmla="*/ 469 w 534"/>
              <a:gd name="T23" fmla="*/ 479 h 553"/>
              <a:gd name="T24" fmla="*/ 469 w 534"/>
              <a:gd name="T25" fmla="*/ 543 h 553"/>
              <a:gd name="T26" fmla="*/ 426 w 534"/>
              <a:gd name="T27" fmla="*/ 511 h 553"/>
              <a:gd name="T28" fmla="*/ 153 w 534"/>
              <a:gd name="T29" fmla="*/ 552 h 553"/>
              <a:gd name="T30" fmla="*/ 91 w 534"/>
              <a:gd name="T31" fmla="*/ 433 h 553"/>
              <a:gd name="T32" fmla="*/ 135 w 534"/>
              <a:gd name="T33" fmla="*/ 351 h 553"/>
              <a:gd name="T34" fmla="*/ 76 w 534"/>
              <a:gd name="T35" fmla="*/ 311 h 553"/>
              <a:gd name="T36" fmla="*/ 0 w 534"/>
              <a:gd name="T37" fmla="*/ 34 h 55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34"/>
              <a:gd name="T58" fmla="*/ 0 h 553"/>
              <a:gd name="T59" fmla="*/ 534 w 534"/>
              <a:gd name="T60" fmla="*/ 553 h 55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34" h="553">
                <a:moveTo>
                  <a:pt x="0" y="34"/>
                </a:moveTo>
                <a:lnTo>
                  <a:pt x="5" y="34"/>
                </a:lnTo>
                <a:lnTo>
                  <a:pt x="130" y="11"/>
                </a:lnTo>
                <a:lnTo>
                  <a:pt x="240" y="0"/>
                </a:lnTo>
                <a:lnTo>
                  <a:pt x="224" y="28"/>
                </a:lnTo>
                <a:lnTo>
                  <a:pt x="258" y="28"/>
                </a:lnTo>
                <a:lnTo>
                  <a:pt x="448" y="199"/>
                </a:lnTo>
                <a:lnTo>
                  <a:pt x="522" y="309"/>
                </a:lnTo>
                <a:lnTo>
                  <a:pt x="533" y="383"/>
                </a:lnTo>
                <a:lnTo>
                  <a:pt x="508" y="401"/>
                </a:lnTo>
                <a:lnTo>
                  <a:pt x="522" y="476"/>
                </a:lnTo>
                <a:lnTo>
                  <a:pt x="469" y="479"/>
                </a:lnTo>
                <a:lnTo>
                  <a:pt x="469" y="543"/>
                </a:lnTo>
                <a:lnTo>
                  <a:pt x="426" y="511"/>
                </a:lnTo>
                <a:lnTo>
                  <a:pt x="153" y="552"/>
                </a:lnTo>
                <a:lnTo>
                  <a:pt x="91" y="433"/>
                </a:lnTo>
                <a:lnTo>
                  <a:pt x="135" y="351"/>
                </a:lnTo>
                <a:lnTo>
                  <a:pt x="76" y="311"/>
                </a:lnTo>
                <a:lnTo>
                  <a:pt x="0" y="34"/>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1" name="Freeform 38"/>
          <p:cNvSpPr>
            <a:spLocks/>
          </p:cNvSpPr>
          <p:nvPr/>
        </p:nvSpPr>
        <p:spPr bwMode="auto">
          <a:xfrm>
            <a:off x="4762657" y="4405067"/>
            <a:ext cx="539650" cy="437735"/>
          </a:xfrm>
          <a:custGeom>
            <a:avLst/>
            <a:gdLst>
              <a:gd name="T0" fmla="*/ 18 w 488"/>
              <a:gd name="T1" fmla="*/ 69 h 387"/>
              <a:gd name="T2" fmla="*/ 57 w 488"/>
              <a:gd name="T3" fmla="*/ 32 h 387"/>
              <a:gd name="T4" fmla="*/ 203 w 488"/>
              <a:gd name="T5" fmla="*/ 0 h 387"/>
              <a:gd name="T6" fmla="*/ 247 w 488"/>
              <a:gd name="T7" fmla="*/ 21 h 387"/>
              <a:gd name="T8" fmla="*/ 341 w 488"/>
              <a:gd name="T9" fmla="*/ 5 h 387"/>
              <a:gd name="T10" fmla="*/ 418 w 488"/>
              <a:gd name="T11" fmla="*/ 60 h 387"/>
              <a:gd name="T12" fmla="*/ 487 w 488"/>
              <a:gd name="T13" fmla="*/ 103 h 387"/>
              <a:gd name="T14" fmla="*/ 448 w 488"/>
              <a:gd name="T15" fmla="*/ 219 h 387"/>
              <a:gd name="T16" fmla="*/ 389 w 488"/>
              <a:gd name="T17" fmla="*/ 277 h 387"/>
              <a:gd name="T18" fmla="*/ 325 w 488"/>
              <a:gd name="T19" fmla="*/ 295 h 387"/>
              <a:gd name="T20" fmla="*/ 338 w 488"/>
              <a:gd name="T21" fmla="*/ 342 h 387"/>
              <a:gd name="T22" fmla="*/ 299 w 488"/>
              <a:gd name="T23" fmla="*/ 386 h 387"/>
              <a:gd name="T24" fmla="*/ 224 w 488"/>
              <a:gd name="T25" fmla="*/ 277 h 387"/>
              <a:gd name="T26" fmla="*/ 32 w 488"/>
              <a:gd name="T27" fmla="*/ 103 h 387"/>
              <a:gd name="T28" fmla="*/ 0 w 488"/>
              <a:gd name="T29" fmla="*/ 103 h 387"/>
              <a:gd name="T30" fmla="*/ 18 w 488"/>
              <a:gd name="T31" fmla="*/ 69 h 38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88"/>
              <a:gd name="T49" fmla="*/ 0 h 387"/>
              <a:gd name="T50" fmla="*/ 488 w 488"/>
              <a:gd name="T51" fmla="*/ 387 h 38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88" h="387">
                <a:moveTo>
                  <a:pt x="18" y="69"/>
                </a:moveTo>
                <a:lnTo>
                  <a:pt x="57" y="32"/>
                </a:lnTo>
                <a:lnTo>
                  <a:pt x="203" y="0"/>
                </a:lnTo>
                <a:lnTo>
                  <a:pt x="247" y="21"/>
                </a:lnTo>
                <a:lnTo>
                  <a:pt x="341" y="5"/>
                </a:lnTo>
                <a:lnTo>
                  <a:pt x="418" y="60"/>
                </a:lnTo>
                <a:lnTo>
                  <a:pt x="487" y="103"/>
                </a:lnTo>
                <a:lnTo>
                  <a:pt x="448" y="219"/>
                </a:lnTo>
                <a:lnTo>
                  <a:pt x="389" y="277"/>
                </a:lnTo>
                <a:lnTo>
                  <a:pt x="325" y="295"/>
                </a:lnTo>
                <a:lnTo>
                  <a:pt x="338" y="342"/>
                </a:lnTo>
                <a:lnTo>
                  <a:pt x="299" y="386"/>
                </a:lnTo>
                <a:lnTo>
                  <a:pt x="224" y="277"/>
                </a:lnTo>
                <a:lnTo>
                  <a:pt x="32" y="103"/>
                </a:lnTo>
                <a:lnTo>
                  <a:pt x="0" y="103"/>
                </a:lnTo>
                <a:lnTo>
                  <a:pt x="18" y="69"/>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2" name="Freeform 39"/>
          <p:cNvSpPr>
            <a:spLocks/>
          </p:cNvSpPr>
          <p:nvPr/>
        </p:nvSpPr>
        <p:spPr bwMode="auto">
          <a:xfrm>
            <a:off x="4378931" y="5028303"/>
            <a:ext cx="1009633" cy="700150"/>
          </a:xfrm>
          <a:custGeom>
            <a:avLst/>
            <a:gdLst>
              <a:gd name="T0" fmla="*/ 0 w 913"/>
              <a:gd name="T1" fmla="*/ 60 h 619"/>
              <a:gd name="T2" fmla="*/ 251 w 913"/>
              <a:gd name="T3" fmla="*/ 36 h 619"/>
              <a:gd name="T4" fmla="*/ 277 w 913"/>
              <a:gd name="T5" fmla="*/ 76 h 619"/>
              <a:gd name="T6" fmla="*/ 546 w 913"/>
              <a:gd name="T7" fmla="*/ 36 h 619"/>
              <a:gd name="T8" fmla="*/ 592 w 913"/>
              <a:gd name="T9" fmla="*/ 69 h 619"/>
              <a:gd name="T10" fmla="*/ 592 w 913"/>
              <a:gd name="T11" fmla="*/ 5 h 619"/>
              <a:gd name="T12" fmla="*/ 588 w 913"/>
              <a:gd name="T13" fmla="*/ 0 h 619"/>
              <a:gd name="T14" fmla="*/ 642 w 913"/>
              <a:gd name="T15" fmla="*/ 4 h 619"/>
              <a:gd name="T16" fmla="*/ 699 w 913"/>
              <a:gd name="T17" fmla="*/ 99 h 619"/>
              <a:gd name="T18" fmla="*/ 789 w 913"/>
              <a:gd name="T19" fmla="*/ 229 h 619"/>
              <a:gd name="T20" fmla="*/ 834 w 913"/>
              <a:gd name="T21" fmla="*/ 341 h 619"/>
              <a:gd name="T22" fmla="*/ 901 w 913"/>
              <a:gd name="T23" fmla="*/ 419 h 619"/>
              <a:gd name="T24" fmla="*/ 912 w 913"/>
              <a:gd name="T25" fmla="*/ 533 h 619"/>
              <a:gd name="T26" fmla="*/ 891 w 913"/>
              <a:gd name="T27" fmla="*/ 600 h 619"/>
              <a:gd name="T28" fmla="*/ 795 w 913"/>
              <a:gd name="T29" fmla="*/ 618 h 619"/>
              <a:gd name="T30" fmla="*/ 779 w 913"/>
              <a:gd name="T31" fmla="*/ 590 h 619"/>
              <a:gd name="T32" fmla="*/ 711 w 913"/>
              <a:gd name="T33" fmla="*/ 549 h 619"/>
              <a:gd name="T34" fmla="*/ 690 w 913"/>
              <a:gd name="T35" fmla="*/ 506 h 619"/>
              <a:gd name="T36" fmla="*/ 672 w 913"/>
              <a:gd name="T37" fmla="*/ 490 h 619"/>
              <a:gd name="T38" fmla="*/ 661 w 913"/>
              <a:gd name="T39" fmla="*/ 451 h 619"/>
              <a:gd name="T40" fmla="*/ 645 w 913"/>
              <a:gd name="T41" fmla="*/ 462 h 619"/>
              <a:gd name="T42" fmla="*/ 592 w 913"/>
              <a:gd name="T43" fmla="*/ 410 h 619"/>
              <a:gd name="T44" fmla="*/ 604 w 913"/>
              <a:gd name="T45" fmla="*/ 362 h 619"/>
              <a:gd name="T46" fmla="*/ 592 w 913"/>
              <a:gd name="T47" fmla="*/ 336 h 619"/>
              <a:gd name="T48" fmla="*/ 576 w 913"/>
              <a:gd name="T49" fmla="*/ 345 h 619"/>
              <a:gd name="T50" fmla="*/ 578 w 913"/>
              <a:gd name="T51" fmla="*/ 373 h 619"/>
              <a:gd name="T52" fmla="*/ 560 w 913"/>
              <a:gd name="T53" fmla="*/ 336 h 619"/>
              <a:gd name="T54" fmla="*/ 562 w 913"/>
              <a:gd name="T55" fmla="*/ 249 h 619"/>
              <a:gd name="T56" fmla="*/ 528 w 913"/>
              <a:gd name="T57" fmla="*/ 197 h 619"/>
              <a:gd name="T58" fmla="*/ 443 w 913"/>
              <a:gd name="T59" fmla="*/ 155 h 619"/>
              <a:gd name="T60" fmla="*/ 400 w 913"/>
              <a:gd name="T61" fmla="*/ 107 h 619"/>
              <a:gd name="T62" fmla="*/ 352 w 913"/>
              <a:gd name="T63" fmla="*/ 101 h 619"/>
              <a:gd name="T64" fmla="*/ 332 w 913"/>
              <a:gd name="T65" fmla="*/ 131 h 619"/>
              <a:gd name="T66" fmla="*/ 261 w 913"/>
              <a:gd name="T67" fmla="*/ 153 h 619"/>
              <a:gd name="T68" fmla="*/ 220 w 913"/>
              <a:gd name="T69" fmla="*/ 131 h 619"/>
              <a:gd name="T70" fmla="*/ 199 w 913"/>
              <a:gd name="T71" fmla="*/ 99 h 619"/>
              <a:gd name="T72" fmla="*/ 66 w 913"/>
              <a:gd name="T73" fmla="*/ 128 h 619"/>
              <a:gd name="T74" fmla="*/ 37 w 913"/>
              <a:gd name="T75" fmla="*/ 105 h 619"/>
              <a:gd name="T76" fmla="*/ 7 w 913"/>
              <a:gd name="T77" fmla="*/ 130 h 619"/>
              <a:gd name="T78" fmla="*/ 0 w 913"/>
              <a:gd name="T79" fmla="*/ 60 h 61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913"/>
              <a:gd name="T121" fmla="*/ 0 h 619"/>
              <a:gd name="T122" fmla="*/ 913 w 913"/>
              <a:gd name="T123" fmla="*/ 619 h 619"/>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913" h="619">
                <a:moveTo>
                  <a:pt x="0" y="60"/>
                </a:moveTo>
                <a:lnTo>
                  <a:pt x="251" y="36"/>
                </a:lnTo>
                <a:lnTo>
                  <a:pt x="277" y="76"/>
                </a:lnTo>
                <a:lnTo>
                  <a:pt x="546" y="36"/>
                </a:lnTo>
                <a:lnTo>
                  <a:pt x="592" y="69"/>
                </a:lnTo>
                <a:lnTo>
                  <a:pt x="592" y="5"/>
                </a:lnTo>
                <a:lnTo>
                  <a:pt x="588" y="0"/>
                </a:lnTo>
                <a:lnTo>
                  <a:pt x="642" y="4"/>
                </a:lnTo>
                <a:lnTo>
                  <a:pt x="699" y="99"/>
                </a:lnTo>
                <a:lnTo>
                  <a:pt x="789" y="229"/>
                </a:lnTo>
                <a:lnTo>
                  <a:pt x="834" y="341"/>
                </a:lnTo>
                <a:lnTo>
                  <a:pt x="901" y="419"/>
                </a:lnTo>
                <a:lnTo>
                  <a:pt x="912" y="533"/>
                </a:lnTo>
                <a:lnTo>
                  <a:pt x="891" y="600"/>
                </a:lnTo>
                <a:lnTo>
                  <a:pt x="795" y="618"/>
                </a:lnTo>
                <a:lnTo>
                  <a:pt x="779" y="590"/>
                </a:lnTo>
                <a:lnTo>
                  <a:pt x="711" y="549"/>
                </a:lnTo>
                <a:lnTo>
                  <a:pt x="690" y="506"/>
                </a:lnTo>
                <a:lnTo>
                  <a:pt x="672" y="490"/>
                </a:lnTo>
                <a:lnTo>
                  <a:pt x="661" y="451"/>
                </a:lnTo>
                <a:lnTo>
                  <a:pt x="645" y="462"/>
                </a:lnTo>
                <a:lnTo>
                  <a:pt x="592" y="410"/>
                </a:lnTo>
                <a:lnTo>
                  <a:pt x="604" y="362"/>
                </a:lnTo>
                <a:lnTo>
                  <a:pt x="592" y="336"/>
                </a:lnTo>
                <a:lnTo>
                  <a:pt x="576" y="345"/>
                </a:lnTo>
                <a:lnTo>
                  <a:pt x="578" y="373"/>
                </a:lnTo>
                <a:lnTo>
                  <a:pt x="560" y="336"/>
                </a:lnTo>
                <a:lnTo>
                  <a:pt x="562" y="249"/>
                </a:lnTo>
                <a:lnTo>
                  <a:pt x="528" y="197"/>
                </a:lnTo>
                <a:lnTo>
                  <a:pt x="443" y="155"/>
                </a:lnTo>
                <a:lnTo>
                  <a:pt x="400" y="107"/>
                </a:lnTo>
                <a:lnTo>
                  <a:pt x="352" y="101"/>
                </a:lnTo>
                <a:lnTo>
                  <a:pt x="332" y="131"/>
                </a:lnTo>
                <a:lnTo>
                  <a:pt x="261" y="153"/>
                </a:lnTo>
                <a:lnTo>
                  <a:pt x="220" y="131"/>
                </a:lnTo>
                <a:lnTo>
                  <a:pt x="199" y="99"/>
                </a:lnTo>
                <a:lnTo>
                  <a:pt x="66" y="128"/>
                </a:lnTo>
                <a:lnTo>
                  <a:pt x="37" y="105"/>
                </a:lnTo>
                <a:lnTo>
                  <a:pt x="7" y="130"/>
                </a:lnTo>
                <a:lnTo>
                  <a:pt x="0" y="6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3" name="Freeform 40"/>
          <p:cNvSpPr>
            <a:spLocks/>
          </p:cNvSpPr>
          <p:nvPr/>
        </p:nvSpPr>
        <p:spPr bwMode="auto">
          <a:xfrm>
            <a:off x="4655390" y="4106457"/>
            <a:ext cx="928906" cy="416244"/>
          </a:xfrm>
          <a:custGeom>
            <a:avLst/>
            <a:gdLst>
              <a:gd name="T0" fmla="*/ 28 w 840"/>
              <a:gd name="T1" fmla="*/ 271 h 368"/>
              <a:gd name="T2" fmla="*/ 0 w 840"/>
              <a:gd name="T3" fmla="*/ 349 h 368"/>
              <a:gd name="T4" fmla="*/ 108 w 840"/>
              <a:gd name="T5" fmla="*/ 339 h 368"/>
              <a:gd name="T6" fmla="*/ 151 w 840"/>
              <a:gd name="T7" fmla="*/ 303 h 368"/>
              <a:gd name="T8" fmla="*/ 299 w 840"/>
              <a:gd name="T9" fmla="*/ 264 h 368"/>
              <a:gd name="T10" fmla="*/ 340 w 840"/>
              <a:gd name="T11" fmla="*/ 285 h 368"/>
              <a:gd name="T12" fmla="*/ 437 w 840"/>
              <a:gd name="T13" fmla="*/ 271 h 368"/>
              <a:gd name="T14" fmla="*/ 437 w 840"/>
              <a:gd name="T15" fmla="*/ 277 h 368"/>
              <a:gd name="T16" fmla="*/ 583 w 840"/>
              <a:gd name="T17" fmla="*/ 367 h 368"/>
              <a:gd name="T18" fmla="*/ 668 w 840"/>
              <a:gd name="T19" fmla="*/ 340 h 368"/>
              <a:gd name="T20" fmla="*/ 716 w 840"/>
              <a:gd name="T21" fmla="*/ 239 h 368"/>
              <a:gd name="T22" fmla="*/ 800 w 840"/>
              <a:gd name="T23" fmla="*/ 211 h 368"/>
              <a:gd name="T24" fmla="*/ 839 w 840"/>
              <a:gd name="T25" fmla="*/ 137 h 368"/>
              <a:gd name="T26" fmla="*/ 837 w 840"/>
              <a:gd name="T27" fmla="*/ 46 h 368"/>
              <a:gd name="T28" fmla="*/ 827 w 840"/>
              <a:gd name="T29" fmla="*/ 121 h 368"/>
              <a:gd name="T30" fmla="*/ 780 w 840"/>
              <a:gd name="T31" fmla="*/ 184 h 368"/>
              <a:gd name="T32" fmla="*/ 763 w 840"/>
              <a:gd name="T33" fmla="*/ 179 h 368"/>
              <a:gd name="T34" fmla="*/ 700 w 840"/>
              <a:gd name="T35" fmla="*/ 197 h 368"/>
              <a:gd name="T36" fmla="*/ 700 w 840"/>
              <a:gd name="T37" fmla="*/ 176 h 368"/>
              <a:gd name="T38" fmla="*/ 763 w 840"/>
              <a:gd name="T39" fmla="*/ 154 h 368"/>
              <a:gd name="T40" fmla="*/ 706 w 840"/>
              <a:gd name="T41" fmla="*/ 147 h 368"/>
              <a:gd name="T42" fmla="*/ 770 w 840"/>
              <a:gd name="T43" fmla="*/ 128 h 368"/>
              <a:gd name="T44" fmla="*/ 795 w 840"/>
              <a:gd name="T45" fmla="*/ 138 h 368"/>
              <a:gd name="T46" fmla="*/ 807 w 840"/>
              <a:gd name="T47" fmla="*/ 67 h 368"/>
              <a:gd name="T48" fmla="*/ 791 w 840"/>
              <a:gd name="T49" fmla="*/ 51 h 368"/>
              <a:gd name="T50" fmla="*/ 715 w 840"/>
              <a:gd name="T51" fmla="*/ 80 h 368"/>
              <a:gd name="T52" fmla="*/ 716 w 840"/>
              <a:gd name="T53" fmla="*/ 37 h 368"/>
              <a:gd name="T54" fmla="*/ 748 w 840"/>
              <a:gd name="T55" fmla="*/ 48 h 368"/>
              <a:gd name="T56" fmla="*/ 791 w 840"/>
              <a:gd name="T57" fmla="*/ 16 h 368"/>
              <a:gd name="T58" fmla="*/ 768 w 840"/>
              <a:gd name="T59" fmla="*/ 0 h 368"/>
              <a:gd name="T60" fmla="*/ 517 w 840"/>
              <a:gd name="T61" fmla="*/ 57 h 368"/>
              <a:gd name="T62" fmla="*/ 210 w 840"/>
              <a:gd name="T63" fmla="*/ 119 h 368"/>
              <a:gd name="T64" fmla="*/ 69 w 840"/>
              <a:gd name="T65" fmla="*/ 269 h 368"/>
              <a:gd name="T66" fmla="*/ 28 w 840"/>
              <a:gd name="T67" fmla="*/ 271 h 36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40"/>
              <a:gd name="T103" fmla="*/ 0 h 368"/>
              <a:gd name="T104" fmla="*/ 840 w 840"/>
              <a:gd name="T105" fmla="*/ 368 h 36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40" h="368">
                <a:moveTo>
                  <a:pt x="28" y="271"/>
                </a:moveTo>
                <a:lnTo>
                  <a:pt x="0" y="349"/>
                </a:lnTo>
                <a:lnTo>
                  <a:pt x="108" y="339"/>
                </a:lnTo>
                <a:lnTo>
                  <a:pt x="151" y="303"/>
                </a:lnTo>
                <a:lnTo>
                  <a:pt x="299" y="264"/>
                </a:lnTo>
                <a:lnTo>
                  <a:pt x="340" y="285"/>
                </a:lnTo>
                <a:lnTo>
                  <a:pt x="437" y="271"/>
                </a:lnTo>
                <a:lnTo>
                  <a:pt x="437" y="277"/>
                </a:lnTo>
                <a:lnTo>
                  <a:pt x="583" y="367"/>
                </a:lnTo>
                <a:lnTo>
                  <a:pt x="668" y="340"/>
                </a:lnTo>
                <a:lnTo>
                  <a:pt x="716" y="239"/>
                </a:lnTo>
                <a:lnTo>
                  <a:pt x="800" y="211"/>
                </a:lnTo>
                <a:lnTo>
                  <a:pt x="839" y="137"/>
                </a:lnTo>
                <a:lnTo>
                  <a:pt x="837" y="46"/>
                </a:lnTo>
                <a:lnTo>
                  <a:pt x="827" y="121"/>
                </a:lnTo>
                <a:lnTo>
                  <a:pt x="780" y="184"/>
                </a:lnTo>
                <a:lnTo>
                  <a:pt x="763" y="179"/>
                </a:lnTo>
                <a:lnTo>
                  <a:pt x="700" y="197"/>
                </a:lnTo>
                <a:lnTo>
                  <a:pt x="700" y="176"/>
                </a:lnTo>
                <a:lnTo>
                  <a:pt x="763" y="154"/>
                </a:lnTo>
                <a:lnTo>
                  <a:pt x="706" y="147"/>
                </a:lnTo>
                <a:lnTo>
                  <a:pt x="770" y="128"/>
                </a:lnTo>
                <a:lnTo>
                  <a:pt x="795" y="138"/>
                </a:lnTo>
                <a:lnTo>
                  <a:pt x="807" y="67"/>
                </a:lnTo>
                <a:lnTo>
                  <a:pt x="791" y="51"/>
                </a:lnTo>
                <a:lnTo>
                  <a:pt x="715" y="80"/>
                </a:lnTo>
                <a:lnTo>
                  <a:pt x="716" y="37"/>
                </a:lnTo>
                <a:lnTo>
                  <a:pt x="748" y="48"/>
                </a:lnTo>
                <a:lnTo>
                  <a:pt x="791" y="16"/>
                </a:lnTo>
                <a:lnTo>
                  <a:pt x="768" y="0"/>
                </a:lnTo>
                <a:lnTo>
                  <a:pt x="517" y="57"/>
                </a:lnTo>
                <a:lnTo>
                  <a:pt x="210" y="119"/>
                </a:lnTo>
                <a:lnTo>
                  <a:pt x="69" y="269"/>
                </a:lnTo>
                <a:lnTo>
                  <a:pt x="28" y="27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4" name="Freeform 41"/>
          <p:cNvSpPr>
            <a:spLocks/>
          </p:cNvSpPr>
          <p:nvPr/>
        </p:nvSpPr>
        <p:spPr bwMode="auto">
          <a:xfrm>
            <a:off x="4692989" y="3762603"/>
            <a:ext cx="812793" cy="516912"/>
          </a:xfrm>
          <a:custGeom>
            <a:avLst/>
            <a:gdLst>
              <a:gd name="T0" fmla="*/ 121 w 735"/>
              <a:gd name="T1" fmla="*/ 319 h 457"/>
              <a:gd name="T2" fmla="*/ 100 w 735"/>
              <a:gd name="T3" fmla="*/ 366 h 457"/>
              <a:gd name="T4" fmla="*/ 69 w 735"/>
              <a:gd name="T5" fmla="*/ 378 h 457"/>
              <a:gd name="T6" fmla="*/ 68 w 735"/>
              <a:gd name="T7" fmla="*/ 408 h 457"/>
              <a:gd name="T8" fmla="*/ 4 w 735"/>
              <a:gd name="T9" fmla="*/ 431 h 457"/>
              <a:gd name="T10" fmla="*/ 0 w 735"/>
              <a:gd name="T11" fmla="*/ 456 h 457"/>
              <a:gd name="T12" fmla="*/ 174 w 735"/>
              <a:gd name="T13" fmla="*/ 426 h 457"/>
              <a:gd name="T14" fmla="*/ 491 w 735"/>
              <a:gd name="T15" fmla="*/ 360 h 457"/>
              <a:gd name="T16" fmla="*/ 734 w 735"/>
              <a:gd name="T17" fmla="*/ 302 h 457"/>
              <a:gd name="T18" fmla="*/ 734 w 735"/>
              <a:gd name="T19" fmla="*/ 256 h 457"/>
              <a:gd name="T20" fmla="*/ 707 w 735"/>
              <a:gd name="T21" fmla="*/ 241 h 457"/>
              <a:gd name="T22" fmla="*/ 686 w 735"/>
              <a:gd name="T23" fmla="*/ 264 h 457"/>
              <a:gd name="T24" fmla="*/ 674 w 735"/>
              <a:gd name="T25" fmla="*/ 202 h 457"/>
              <a:gd name="T26" fmla="*/ 686 w 735"/>
              <a:gd name="T27" fmla="*/ 147 h 457"/>
              <a:gd name="T28" fmla="*/ 595 w 735"/>
              <a:gd name="T29" fmla="*/ 106 h 457"/>
              <a:gd name="T30" fmla="*/ 533 w 735"/>
              <a:gd name="T31" fmla="*/ 117 h 457"/>
              <a:gd name="T32" fmla="*/ 531 w 735"/>
              <a:gd name="T33" fmla="*/ 32 h 457"/>
              <a:gd name="T34" fmla="*/ 467 w 735"/>
              <a:gd name="T35" fmla="*/ 0 h 457"/>
              <a:gd name="T36" fmla="*/ 419 w 735"/>
              <a:gd name="T37" fmla="*/ 20 h 457"/>
              <a:gd name="T38" fmla="*/ 387 w 735"/>
              <a:gd name="T39" fmla="*/ 99 h 457"/>
              <a:gd name="T40" fmla="*/ 331 w 735"/>
              <a:gd name="T41" fmla="*/ 131 h 457"/>
              <a:gd name="T42" fmla="*/ 307 w 735"/>
              <a:gd name="T43" fmla="*/ 257 h 457"/>
              <a:gd name="T44" fmla="*/ 215 w 735"/>
              <a:gd name="T45" fmla="*/ 319 h 457"/>
              <a:gd name="T46" fmla="*/ 140 w 735"/>
              <a:gd name="T47" fmla="*/ 344 h 457"/>
              <a:gd name="T48" fmla="*/ 121 w 735"/>
              <a:gd name="T49" fmla="*/ 319 h 457"/>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35"/>
              <a:gd name="T76" fmla="*/ 0 h 457"/>
              <a:gd name="T77" fmla="*/ 735 w 735"/>
              <a:gd name="T78" fmla="*/ 457 h 457"/>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35" h="457">
                <a:moveTo>
                  <a:pt x="121" y="319"/>
                </a:moveTo>
                <a:lnTo>
                  <a:pt x="100" y="366"/>
                </a:lnTo>
                <a:lnTo>
                  <a:pt x="69" y="378"/>
                </a:lnTo>
                <a:lnTo>
                  <a:pt x="68" y="408"/>
                </a:lnTo>
                <a:lnTo>
                  <a:pt x="4" y="431"/>
                </a:lnTo>
                <a:lnTo>
                  <a:pt x="0" y="456"/>
                </a:lnTo>
                <a:lnTo>
                  <a:pt x="174" y="426"/>
                </a:lnTo>
                <a:lnTo>
                  <a:pt x="491" y="360"/>
                </a:lnTo>
                <a:lnTo>
                  <a:pt x="734" y="302"/>
                </a:lnTo>
                <a:lnTo>
                  <a:pt x="734" y="256"/>
                </a:lnTo>
                <a:lnTo>
                  <a:pt x="707" y="241"/>
                </a:lnTo>
                <a:lnTo>
                  <a:pt x="686" y="264"/>
                </a:lnTo>
                <a:lnTo>
                  <a:pt x="674" y="202"/>
                </a:lnTo>
                <a:lnTo>
                  <a:pt x="686" y="147"/>
                </a:lnTo>
                <a:lnTo>
                  <a:pt x="595" y="106"/>
                </a:lnTo>
                <a:lnTo>
                  <a:pt x="533" y="117"/>
                </a:lnTo>
                <a:lnTo>
                  <a:pt x="531" y="32"/>
                </a:lnTo>
                <a:lnTo>
                  <a:pt x="467" y="0"/>
                </a:lnTo>
                <a:lnTo>
                  <a:pt x="419" y="20"/>
                </a:lnTo>
                <a:lnTo>
                  <a:pt x="387" y="99"/>
                </a:lnTo>
                <a:lnTo>
                  <a:pt x="331" y="131"/>
                </a:lnTo>
                <a:lnTo>
                  <a:pt x="307" y="257"/>
                </a:lnTo>
                <a:lnTo>
                  <a:pt x="215" y="319"/>
                </a:lnTo>
                <a:lnTo>
                  <a:pt x="140" y="344"/>
                </a:lnTo>
                <a:lnTo>
                  <a:pt x="121" y="319"/>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5" name="Freeform 42"/>
          <p:cNvSpPr>
            <a:spLocks/>
          </p:cNvSpPr>
          <p:nvPr/>
        </p:nvSpPr>
        <p:spPr bwMode="auto">
          <a:xfrm>
            <a:off x="4750492" y="3659673"/>
            <a:ext cx="461136" cy="493159"/>
          </a:xfrm>
          <a:custGeom>
            <a:avLst/>
            <a:gdLst>
              <a:gd name="T0" fmla="*/ 43 w 417"/>
              <a:gd name="T1" fmla="*/ 227 h 436"/>
              <a:gd name="T2" fmla="*/ 11 w 417"/>
              <a:gd name="T3" fmla="*/ 218 h 436"/>
              <a:gd name="T4" fmla="*/ 0 w 417"/>
              <a:gd name="T5" fmla="*/ 288 h 436"/>
              <a:gd name="T6" fmla="*/ 11 w 417"/>
              <a:gd name="T7" fmla="*/ 360 h 436"/>
              <a:gd name="T8" fmla="*/ 71 w 417"/>
              <a:gd name="T9" fmla="*/ 410 h 436"/>
              <a:gd name="T10" fmla="*/ 85 w 417"/>
              <a:gd name="T11" fmla="*/ 435 h 436"/>
              <a:gd name="T12" fmla="*/ 162 w 417"/>
              <a:gd name="T13" fmla="*/ 410 h 436"/>
              <a:gd name="T14" fmla="*/ 252 w 417"/>
              <a:gd name="T15" fmla="*/ 352 h 436"/>
              <a:gd name="T16" fmla="*/ 279 w 417"/>
              <a:gd name="T17" fmla="*/ 224 h 436"/>
              <a:gd name="T18" fmla="*/ 338 w 417"/>
              <a:gd name="T19" fmla="*/ 190 h 436"/>
              <a:gd name="T20" fmla="*/ 370 w 417"/>
              <a:gd name="T21" fmla="*/ 112 h 436"/>
              <a:gd name="T22" fmla="*/ 416 w 417"/>
              <a:gd name="T23" fmla="*/ 91 h 436"/>
              <a:gd name="T24" fmla="*/ 356 w 417"/>
              <a:gd name="T25" fmla="*/ 80 h 436"/>
              <a:gd name="T26" fmla="*/ 251 w 417"/>
              <a:gd name="T27" fmla="*/ 137 h 436"/>
              <a:gd name="T28" fmla="*/ 235 w 417"/>
              <a:gd name="T29" fmla="*/ 82 h 436"/>
              <a:gd name="T30" fmla="*/ 144 w 417"/>
              <a:gd name="T31" fmla="*/ 87 h 436"/>
              <a:gd name="T32" fmla="*/ 123 w 417"/>
              <a:gd name="T33" fmla="*/ 0 h 436"/>
              <a:gd name="T34" fmla="*/ 100 w 417"/>
              <a:gd name="T35" fmla="*/ 23 h 436"/>
              <a:gd name="T36" fmla="*/ 107 w 417"/>
              <a:gd name="T37" fmla="*/ 147 h 436"/>
              <a:gd name="T38" fmla="*/ 66 w 417"/>
              <a:gd name="T39" fmla="*/ 158 h 436"/>
              <a:gd name="T40" fmla="*/ 43 w 417"/>
              <a:gd name="T41" fmla="*/ 227 h 4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17"/>
              <a:gd name="T64" fmla="*/ 0 h 436"/>
              <a:gd name="T65" fmla="*/ 417 w 417"/>
              <a:gd name="T66" fmla="*/ 436 h 4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17" h="436">
                <a:moveTo>
                  <a:pt x="43" y="227"/>
                </a:moveTo>
                <a:lnTo>
                  <a:pt x="11" y="218"/>
                </a:lnTo>
                <a:lnTo>
                  <a:pt x="0" y="288"/>
                </a:lnTo>
                <a:lnTo>
                  <a:pt x="11" y="360"/>
                </a:lnTo>
                <a:lnTo>
                  <a:pt x="71" y="410"/>
                </a:lnTo>
                <a:lnTo>
                  <a:pt x="85" y="435"/>
                </a:lnTo>
                <a:lnTo>
                  <a:pt x="162" y="410"/>
                </a:lnTo>
                <a:lnTo>
                  <a:pt x="252" y="352"/>
                </a:lnTo>
                <a:lnTo>
                  <a:pt x="279" y="224"/>
                </a:lnTo>
                <a:lnTo>
                  <a:pt x="338" y="190"/>
                </a:lnTo>
                <a:lnTo>
                  <a:pt x="370" y="112"/>
                </a:lnTo>
                <a:lnTo>
                  <a:pt x="416" y="91"/>
                </a:lnTo>
                <a:lnTo>
                  <a:pt x="356" y="80"/>
                </a:lnTo>
                <a:lnTo>
                  <a:pt x="251" y="137"/>
                </a:lnTo>
                <a:lnTo>
                  <a:pt x="235" y="82"/>
                </a:lnTo>
                <a:lnTo>
                  <a:pt x="144" y="87"/>
                </a:lnTo>
                <a:lnTo>
                  <a:pt x="123" y="0"/>
                </a:lnTo>
                <a:lnTo>
                  <a:pt x="100" y="23"/>
                </a:lnTo>
                <a:lnTo>
                  <a:pt x="107" y="147"/>
                </a:lnTo>
                <a:lnTo>
                  <a:pt x="66" y="158"/>
                </a:lnTo>
                <a:lnTo>
                  <a:pt x="43" y="22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6" name="Freeform 43"/>
          <p:cNvSpPr>
            <a:spLocks/>
          </p:cNvSpPr>
          <p:nvPr/>
        </p:nvSpPr>
        <p:spPr bwMode="auto">
          <a:xfrm>
            <a:off x="5404045" y="3667590"/>
            <a:ext cx="131595" cy="166271"/>
          </a:xfrm>
          <a:custGeom>
            <a:avLst/>
            <a:gdLst>
              <a:gd name="T0" fmla="*/ 0 w 119"/>
              <a:gd name="T1" fmla="*/ 9 h 147"/>
              <a:gd name="T2" fmla="*/ 25 w 119"/>
              <a:gd name="T3" fmla="*/ 0 h 147"/>
              <a:gd name="T4" fmla="*/ 79 w 119"/>
              <a:gd name="T5" fmla="*/ 32 h 147"/>
              <a:gd name="T6" fmla="*/ 79 w 119"/>
              <a:gd name="T7" fmla="*/ 64 h 147"/>
              <a:gd name="T8" fmla="*/ 116 w 119"/>
              <a:gd name="T9" fmla="*/ 87 h 147"/>
              <a:gd name="T10" fmla="*/ 118 w 119"/>
              <a:gd name="T11" fmla="*/ 130 h 147"/>
              <a:gd name="T12" fmla="*/ 57 w 119"/>
              <a:gd name="T13" fmla="*/ 146 h 147"/>
              <a:gd name="T14" fmla="*/ 0 w 119"/>
              <a:gd name="T15" fmla="*/ 9 h 147"/>
              <a:gd name="T16" fmla="*/ 0 60000 65536"/>
              <a:gd name="T17" fmla="*/ 0 60000 65536"/>
              <a:gd name="T18" fmla="*/ 0 60000 65536"/>
              <a:gd name="T19" fmla="*/ 0 60000 65536"/>
              <a:gd name="T20" fmla="*/ 0 60000 65536"/>
              <a:gd name="T21" fmla="*/ 0 60000 65536"/>
              <a:gd name="T22" fmla="*/ 0 60000 65536"/>
              <a:gd name="T23" fmla="*/ 0 60000 65536"/>
              <a:gd name="T24" fmla="*/ 0 w 119"/>
              <a:gd name="T25" fmla="*/ 0 h 147"/>
              <a:gd name="T26" fmla="*/ 119 w 119"/>
              <a:gd name="T27" fmla="*/ 147 h 14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19" h="147">
                <a:moveTo>
                  <a:pt x="0" y="9"/>
                </a:moveTo>
                <a:lnTo>
                  <a:pt x="25" y="0"/>
                </a:lnTo>
                <a:lnTo>
                  <a:pt x="79" y="32"/>
                </a:lnTo>
                <a:lnTo>
                  <a:pt x="79" y="64"/>
                </a:lnTo>
                <a:lnTo>
                  <a:pt x="116" y="87"/>
                </a:lnTo>
                <a:lnTo>
                  <a:pt x="118" y="130"/>
                </a:lnTo>
                <a:lnTo>
                  <a:pt x="57" y="146"/>
                </a:lnTo>
                <a:lnTo>
                  <a:pt x="0" y="9"/>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7" name="Freeform 44"/>
          <p:cNvSpPr>
            <a:spLocks/>
          </p:cNvSpPr>
          <p:nvPr/>
        </p:nvSpPr>
        <p:spPr bwMode="auto">
          <a:xfrm>
            <a:off x="4853336" y="3344096"/>
            <a:ext cx="623694" cy="419638"/>
          </a:xfrm>
          <a:custGeom>
            <a:avLst/>
            <a:gdLst>
              <a:gd name="T0" fmla="*/ 52 w 564"/>
              <a:gd name="T1" fmla="*/ 53 h 371"/>
              <a:gd name="T2" fmla="*/ 0 w 564"/>
              <a:gd name="T3" fmla="*/ 103 h 371"/>
              <a:gd name="T4" fmla="*/ 28 w 564"/>
              <a:gd name="T5" fmla="*/ 283 h 371"/>
              <a:gd name="T6" fmla="*/ 52 w 564"/>
              <a:gd name="T7" fmla="*/ 370 h 371"/>
              <a:gd name="T8" fmla="*/ 147 w 564"/>
              <a:gd name="T9" fmla="*/ 363 h 371"/>
              <a:gd name="T10" fmla="*/ 503 w 564"/>
              <a:gd name="T11" fmla="*/ 295 h 371"/>
              <a:gd name="T12" fmla="*/ 527 w 564"/>
              <a:gd name="T13" fmla="*/ 285 h 371"/>
              <a:gd name="T14" fmla="*/ 563 w 564"/>
              <a:gd name="T15" fmla="*/ 201 h 371"/>
              <a:gd name="T16" fmla="*/ 510 w 564"/>
              <a:gd name="T17" fmla="*/ 155 h 371"/>
              <a:gd name="T18" fmla="*/ 538 w 564"/>
              <a:gd name="T19" fmla="*/ 48 h 371"/>
              <a:gd name="T20" fmla="*/ 497 w 564"/>
              <a:gd name="T21" fmla="*/ 37 h 371"/>
              <a:gd name="T22" fmla="*/ 497 w 564"/>
              <a:gd name="T23" fmla="*/ 11 h 371"/>
              <a:gd name="T24" fmla="*/ 480 w 564"/>
              <a:gd name="T25" fmla="*/ 0 h 371"/>
              <a:gd name="T26" fmla="*/ 67 w 564"/>
              <a:gd name="T27" fmla="*/ 76 h 371"/>
              <a:gd name="T28" fmla="*/ 52 w 564"/>
              <a:gd name="T29" fmla="*/ 53 h 37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64"/>
              <a:gd name="T46" fmla="*/ 0 h 371"/>
              <a:gd name="T47" fmla="*/ 564 w 564"/>
              <a:gd name="T48" fmla="*/ 371 h 37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64" h="371">
                <a:moveTo>
                  <a:pt x="52" y="53"/>
                </a:moveTo>
                <a:lnTo>
                  <a:pt x="0" y="103"/>
                </a:lnTo>
                <a:lnTo>
                  <a:pt x="28" y="283"/>
                </a:lnTo>
                <a:lnTo>
                  <a:pt x="52" y="370"/>
                </a:lnTo>
                <a:lnTo>
                  <a:pt x="147" y="363"/>
                </a:lnTo>
                <a:lnTo>
                  <a:pt x="503" y="295"/>
                </a:lnTo>
                <a:lnTo>
                  <a:pt x="527" y="285"/>
                </a:lnTo>
                <a:lnTo>
                  <a:pt x="563" y="201"/>
                </a:lnTo>
                <a:lnTo>
                  <a:pt x="510" y="155"/>
                </a:lnTo>
                <a:lnTo>
                  <a:pt x="538" y="48"/>
                </a:lnTo>
                <a:lnTo>
                  <a:pt x="497" y="37"/>
                </a:lnTo>
                <a:lnTo>
                  <a:pt x="497" y="11"/>
                </a:lnTo>
                <a:lnTo>
                  <a:pt x="480" y="0"/>
                </a:lnTo>
                <a:lnTo>
                  <a:pt x="67" y="76"/>
                </a:lnTo>
                <a:lnTo>
                  <a:pt x="52" y="53"/>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8" name="Freeform 45"/>
          <p:cNvSpPr>
            <a:spLocks/>
          </p:cNvSpPr>
          <p:nvPr/>
        </p:nvSpPr>
        <p:spPr bwMode="auto">
          <a:xfrm>
            <a:off x="5416209" y="3392734"/>
            <a:ext cx="165876" cy="333674"/>
          </a:xfrm>
          <a:custGeom>
            <a:avLst/>
            <a:gdLst>
              <a:gd name="T0" fmla="*/ 27 w 150"/>
              <a:gd name="T1" fmla="*/ 2 h 295"/>
              <a:gd name="T2" fmla="*/ 62 w 150"/>
              <a:gd name="T3" fmla="*/ 0 h 295"/>
              <a:gd name="T4" fmla="*/ 133 w 150"/>
              <a:gd name="T5" fmla="*/ 44 h 295"/>
              <a:gd name="T6" fmla="*/ 122 w 150"/>
              <a:gd name="T7" fmla="*/ 80 h 295"/>
              <a:gd name="T8" fmla="*/ 147 w 150"/>
              <a:gd name="T9" fmla="*/ 103 h 295"/>
              <a:gd name="T10" fmla="*/ 149 w 150"/>
              <a:gd name="T11" fmla="*/ 241 h 295"/>
              <a:gd name="T12" fmla="*/ 124 w 150"/>
              <a:gd name="T13" fmla="*/ 294 h 295"/>
              <a:gd name="T14" fmla="*/ 96 w 150"/>
              <a:gd name="T15" fmla="*/ 275 h 295"/>
              <a:gd name="T16" fmla="*/ 66 w 150"/>
              <a:gd name="T17" fmla="*/ 273 h 295"/>
              <a:gd name="T18" fmla="*/ 14 w 150"/>
              <a:gd name="T19" fmla="*/ 244 h 295"/>
              <a:gd name="T20" fmla="*/ 53 w 150"/>
              <a:gd name="T21" fmla="*/ 158 h 295"/>
              <a:gd name="T22" fmla="*/ 0 w 150"/>
              <a:gd name="T23" fmla="*/ 112 h 295"/>
              <a:gd name="T24" fmla="*/ 27 w 150"/>
              <a:gd name="T25" fmla="*/ 2 h 29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50"/>
              <a:gd name="T40" fmla="*/ 0 h 295"/>
              <a:gd name="T41" fmla="*/ 150 w 150"/>
              <a:gd name="T42" fmla="*/ 295 h 29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50" h="295">
                <a:moveTo>
                  <a:pt x="27" y="2"/>
                </a:moveTo>
                <a:lnTo>
                  <a:pt x="62" y="0"/>
                </a:lnTo>
                <a:lnTo>
                  <a:pt x="133" y="44"/>
                </a:lnTo>
                <a:lnTo>
                  <a:pt x="122" y="80"/>
                </a:lnTo>
                <a:lnTo>
                  <a:pt x="147" y="103"/>
                </a:lnTo>
                <a:lnTo>
                  <a:pt x="149" y="241"/>
                </a:lnTo>
                <a:lnTo>
                  <a:pt x="124" y="294"/>
                </a:lnTo>
                <a:lnTo>
                  <a:pt x="96" y="275"/>
                </a:lnTo>
                <a:lnTo>
                  <a:pt x="66" y="273"/>
                </a:lnTo>
                <a:lnTo>
                  <a:pt x="14" y="244"/>
                </a:lnTo>
                <a:lnTo>
                  <a:pt x="53" y="158"/>
                </a:lnTo>
                <a:lnTo>
                  <a:pt x="0" y="112"/>
                </a:lnTo>
                <a:lnTo>
                  <a:pt x="27" y="2"/>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79" name="Freeform 46"/>
          <p:cNvSpPr>
            <a:spLocks/>
          </p:cNvSpPr>
          <p:nvPr/>
        </p:nvSpPr>
        <p:spPr bwMode="auto">
          <a:xfrm>
            <a:off x="4905310" y="2872428"/>
            <a:ext cx="692257" cy="575728"/>
          </a:xfrm>
          <a:custGeom>
            <a:avLst/>
            <a:gdLst>
              <a:gd name="T0" fmla="*/ 48 w 626"/>
              <a:gd name="T1" fmla="*/ 341 h 509"/>
              <a:gd name="T2" fmla="*/ 107 w 626"/>
              <a:gd name="T3" fmla="*/ 311 h 509"/>
              <a:gd name="T4" fmla="*/ 187 w 626"/>
              <a:gd name="T5" fmla="*/ 304 h 509"/>
              <a:gd name="T6" fmla="*/ 207 w 626"/>
              <a:gd name="T7" fmla="*/ 277 h 509"/>
              <a:gd name="T8" fmla="*/ 235 w 626"/>
              <a:gd name="T9" fmla="*/ 274 h 509"/>
              <a:gd name="T10" fmla="*/ 251 w 626"/>
              <a:gd name="T11" fmla="*/ 245 h 509"/>
              <a:gd name="T12" fmla="*/ 278 w 626"/>
              <a:gd name="T13" fmla="*/ 234 h 509"/>
              <a:gd name="T14" fmla="*/ 265 w 626"/>
              <a:gd name="T15" fmla="*/ 181 h 509"/>
              <a:gd name="T16" fmla="*/ 249 w 626"/>
              <a:gd name="T17" fmla="*/ 167 h 509"/>
              <a:gd name="T18" fmla="*/ 283 w 626"/>
              <a:gd name="T19" fmla="*/ 124 h 509"/>
              <a:gd name="T20" fmla="*/ 304 w 626"/>
              <a:gd name="T21" fmla="*/ 124 h 509"/>
              <a:gd name="T22" fmla="*/ 377 w 626"/>
              <a:gd name="T23" fmla="*/ 34 h 509"/>
              <a:gd name="T24" fmla="*/ 490 w 626"/>
              <a:gd name="T25" fmla="*/ 0 h 509"/>
              <a:gd name="T26" fmla="*/ 502 w 626"/>
              <a:gd name="T27" fmla="*/ 85 h 509"/>
              <a:gd name="T28" fmla="*/ 507 w 626"/>
              <a:gd name="T29" fmla="*/ 82 h 509"/>
              <a:gd name="T30" fmla="*/ 534 w 626"/>
              <a:gd name="T31" fmla="*/ 112 h 509"/>
              <a:gd name="T32" fmla="*/ 536 w 626"/>
              <a:gd name="T33" fmla="*/ 199 h 509"/>
              <a:gd name="T34" fmla="*/ 570 w 626"/>
              <a:gd name="T35" fmla="*/ 270 h 509"/>
              <a:gd name="T36" fmla="*/ 582 w 626"/>
              <a:gd name="T37" fmla="*/ 362 h 509"/>
              <a:gd name="T38" fmla="*/ 586 w 626"/>
              <a:gd name="T39" fmla="*/ 442 h 509"/>
              <a:gd name="T40" fmla="*/ 625 w 626"/>
              <a:gd name="T41" fmla="*/ 469 h 509"/>
              <a:gd name="T42" fmla="*/ 597 w 626"/>
              <a:gd name="T43" fmla="*/ 508 h 509"/>
              <a:gd name="T44" fmla="*/ 524 w 626"/>
              <a:gd name="T45" fmla="*/ 462 h 509"/>
              <a:gd name="T46" fmla="*/ 486 w 626"/>
              <a:gd name="T47" fmla="*/ 465 h 509"/>
              <a:gd name="T48" fmla="*/ 449 w 626"/>
              <a:gd name="T49" fmla="*/ 455 h 509"/>
              <a:gd name="T50" fmla="*/ 450 w 626"/>
              <a:gd name="T51" fmla="*/ 428 h 509"/>
              <a:gd name="T52" fmla="*/ 427 w 626"/>
              <a:gd name="T53" fmla="*/ 419 h 509"/>
              <a:gd name="T54" fmla="*/ 18 w 626"/>
              <a:gd name="T55" fmla="*/ 497 h 509"/>
              <a:gd name="T56" fmla="*/ 0 w 626"/>
              <a:gd name="T57" fmla="*/ 474 h 509"/>
              <a:gd name="T58" fmla="*/ 62 w 626"/>
              <a:gd name="T59" fmla="*/ 384 h 509"/>
              <a:gd name="T60" fmla="*/ 48 w 626"/>
              <a:gd name="T61" fmla="*/ 341 h 50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26"/>
              <a:gd name="T94" fmla="*/ 0 h 509"/>
              <a:gd name="T95" fmla="*/ 626 w 626"/>
              <a:gd name="T96" fmla="*/ 509 h 50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26" h="509">
                <a:moveTo>
                  <a:pt x="48" y="341"/>
                </a:moveTo>
                <a:lnTo>
                  <a:pt x="107" y="311"/>
                </a:lnTo>
                <a:lnTo>
                  <a:pt x="187" y="304"/>
                </a:lnTo>
                <a:lnTo>
                  <a:pt x="207" y="277"/>
                </a:lnTo>
                <a:lnTo>
                  <a:pt x="235" y="274"/>
                </a:lnTo>
                <a:lnTo>
                  <a:pt x="251" y="245"/>
                </a:lnTo>
                <a:lnTo>
                  <a:pt x="278" y="234"/>
                </a:lnTo>
                <a:lnTo>
                  <a:pt x="265" y="181"/>
                </a:lnTo>
                <a:lnTo>
                  <a:pt x="249" y="167"/>
                </a:lnTo>
                <a:lnTo>
                  <a:pt x="283" y="124"/>
                </a:lnTo>
                <a:lnTo>
                  <a:pt x="304" y="124"/>
                </a:lnTo>
                <a:lnTo>
                  <a:pt x="377" y="34"/>
                </a:lnTo>
                <a:lnTo>
                  <a:pt x="490" y="0"/>
                </a:lnTo>
                <a:lnTo>
                  <a:pt x="502" y="85"/>
                </a:lnTo>
                <a:lnTo>
                  <a:pt x="507" y="82"/>
                </a:lnTo>
                <a:lnTo>
                  <a:pt x="534" y="112"/>
                </a:lnTo>
                <a:lnTo>
                  <a:pt x="536" y="199"/>
                </a:lnTo>
                <a:lnTo>
                  <a:pt x="570" y="270"/>
                </a:lnTo>
                <a:lnTo>
                  <a:pt x="582" y="362"/>
                </a:lnTo>
                <a:lnTo>
                  <a:pt x="586" y="442"/>
                </a:lnTo>
                <a:lnTo>
                  <a:pt x="625" y="469"/>
                </a:lnTo>
                <a:lnTo>
                  <a:pt x="597" y="508"/>
                </a:lnTo>
                <a:lnTo>
                  <a:pt x="524" y="462"/>
                </a:lnTo>
                <a:lnTo>
                  <a:pt x="486" y="465"/>
                </a:lnTo>
                <a:lnTo>
                  <a:pt x="449" y="455"/>
                </a:lnTo>
                <a:lnTo>
                  <a:pt x="450" y="428"/>
                </a:lnTo>
                <a:lnTo>
                  <a:pt x="427" y="419"/>
                </a:lnTo>
                <a:lnTo>
                  <a:pt x="18" y="497"/>
                </a:lnTo>
                <a:lnTo>
                  <a:pt x="0" y="474"/>
                </a:lnTo>
                <a:lnTo>
                  <a:pt x="62" y="384"/>
                </a:lnTo>
                <a:lnTo>
                  <a:pt x="48" y="341"/>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0" name="Freeform 47"/>
          <p:cNvSpPr>
            <a:spLocks/>
          </p:cNvSpPr>
          <p:nvPr/>
        </p:nvSpPr>
        <p:spPr bwMode="auto">
          <a:xfrm>
            <a:off x="5442749" y="2840758"/>
            <a:ext cx="182464" cy="346116"/>
          </a:xfrm>
          <a:custGeom>
            <a:avLst/>
            <a:gdLst>
              <a:gd name="T0" fmla="*/ 0 w 165"/>
              <a:gd name="T1" fmla="*/ 32 h 306"/>
              <a:gd name="T2" fmla="*/ 120 w 165"/>
              <a:gd name="T3" fmla="*/ 0 h 306"/>
              <a:gd name="T4" fmla="*/ 164 w 165"/>
              <a:gd name="T5" fmla="*/ 83 h 306"/>
              <a:gd name="T6" fmla="*/ 141 w 165"/>
              <a:gd name="T7" fmla="*/ 105 h 306"/>
              <a:gd name="T8" fmla="*/ 150 w 165"/>
              <a:gd name="T9" fmla="*/ 289 h 306"/>
              <a:gd name="T10" fmla="*/ 81 w 165"/>
              <a:gd name="T11" fmla="*/ 305 h 306"/>
              <a:gd name="T12" fmla="*/ 48 w 165"/>
              <a:gd name="T13" fmla="*/ 229 h 306"/>
              <a:gd name="T14" fmla="*/ 46 w 165"/>
              <a:gd name="T15" fmla="*/ 138 h 306"/>
              <a:gd name="T16" fmla="*/ 16 w 165"/>
              <a:gd name="T17" fmla="*/ 112 h 306"/>
              <a:gd name="T18" fmla="*/ 0 w 165"/>
              <a:gd name="T19" fmla="*/ 32 h 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65"/>
              <a:gd name="T31" fmla="*/ 0 h 306"/>
              <a:gd name="T32" fmla="*/ 165 w 165"/>
              <a:gd name="T33" fmla="*/ 306 h 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65" h="306">
                <a:moveTo>
                  <a:pt x="0" y="32"/>
                </a:moveTo>
                <a:lnTo>
                  <a:pt x="120" y="0"/>
                </a:lnTo>
                <a:lnTo>
                  <a:pt x="164" y="83"/>
                </a:lnTo>
                <a:lnTo>
                  <a:pt x="141" y="105"/>
                </a:lnTo>
                <a:lnTo>
                  <a:pt x="150" y="289"/>
                </a:lnTo>
                <a:lnTo>
                  <a:pt x="81" y="305"/>
                </a:lnTo>
                <a:lnTo>
                  <a:pt x="48" y="229"/>
                </a:lnTo>
                <a:lnTo>
                  <a:pt x="46" y="138"/>
                </a:lnTo>
                <a:lnTo>
                  <a:pt x="16" y="112"/>
                </a:lnTo>
                <a:lnTo>
                  <a:pt x="0" y="32"/>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1" name="Freeform 48"/>
          <p:cNvSpPr>
            <a:spLocks/>
          </p:cNvSpPr>
          <p:nvPr/>
        </p:nvSpPr>
        <p:spPr bwMode="auto">
          <a:xfrm>
            <a:off x="5530110" y="3108828"/>
            <a:ext cx="390362" cy="183238"/>
          </a:xfrm>
          <a:custGeom>
            <a:avLst/>
            <a:gdLst>
              <a:gd name="T0" fmla="*/ 0 w 353"/>
              <a:gd name="T1" fmla="*/ 64 h 162"/>
              <a:gd name="T2" fmla="*/ 180 w 353"/>
              <a:gd name="T3" fmla="*/ 20 h 162"/>
              <a:gd name="T4" fmla="*/ 201 w 353"/>
              <a:gd name="T5" fmla="*/ 21 h 162"/>
              <a:gd name="T6" fmla="*/ 222 w 353"/>
              <a:gd name="T7" fmla="*/ 0 h 162"/>
              <a:gd name="T8" fmla="*/ 240 w 353"/>
              <a:gd name="T9" fmla="*/ 11 h 162"/>
              <a:gd name="T10" fmla="*/ 219 w 353"/>
              <a:gd name="T11" fmla="*/ 57 h 162"/>
              <a:gd name="T12" fmla="*/ 256 w 353"/>
              <a:gd name="T13" fmla="*/ 54 h 162"/>
              <a:gd name="T14" fmla="*/ 277 w 353"/>
              <a:gd name="T15" fmla="*/ 89 h 162"/>
              <a:gd name="T16" fmla="*/ 302 w 353"/>
              <a:gd name="T17" fmla="*/ 93 h 162"/>
              <a:gd name="T18" fmla="*/ 320 w 353"/>
              <a:gd name="T19" fmla="*/ 88 h 162"/>
              <a:gd name="T20" fmla="*/ 320 w 353"/>
              <a:gd name="T21" fmla="*/ 68 h 162"/>
              <a:gd name="T22" fmla="*/ 290 w 353"/>
              <a:gd name="T23" fmla="*/ 43 h 162"/>
              <a:gd name="T24" fmla="*/ 313 w 353"/>
              <a:gd name="T25" fmla="*/ 41 h 162"/>
              <a:gd name="T26" fmla="*/ 352 w 353"/>
              <a:gd name="T27" fmla="*/ 95 h 162"/>
              <a:gd name="T28" fmla="*/ 315 w 353"/>
              <a:gd name="T29" fmla="*/ 127 h 162"/>
              <a:gd name="T30" fmla="*/ 272 w 353"/>
              <a:gd name="T31" fmla="*/ 111 h 162"/>
              <a:gd name="T32" fmla="*/ 245 w 353"/>
              <a:gd name="T33" fmla="*/ 150 h 162"/>
              <a:gd name="T34" fmla="*/ 192 w 353"/>
              <a:gd name="T35" fmla="*/ 111 h 162"/>
              <a:gd name="T36" fmla="*/ 14 w 353"/>
              <a:gd name="T37" fmla="*/ 161 h 162"/>
              <a:gd name="T38" fmla="*/ 0 w 353"/>
              <a:gd name="T39" fmla="*/ 64 h 16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3"/>
              <a:gd name="T61" fmla="*/ 0 h 162"/>
              <a:gd name="T62" fmla="*/ 353 w 353"/>
              <a:gd name="T63" fmla="*/ 162 h 16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3" h="162">
                <a:moveTo>
                  <a:pt x="0" y="64"/>
                </a:moveTo>
                <a:lnTo>
                  <a:pt x="180" y="20"/>
                </a:lnTo>
                <a:lnTo>
                  <a:pt x="201" y="21"/>
                </a:lnTo>
                <a:lnTo>
                  <a:pt x="222" y="0"/>
                </a:lnTo>
                <a:lnTo>
                  <a:pt x="240" y="11"/>
                </a:lnTo>
                <a:lnTo>
                  <a:pt x="219" y="57"/>
                </a:lnTo>
                <a:lnTo>
                  <a:pt x="256" y="54"/>
                </a:lnTo>
                <a:lnTo>
                  <a:pt x="277" y="89"/>
                </a:lnTo>
                <a:lnTo>
                  <a:pt x="302" y="93"/>
                </a:lnTo>
                <a:lnTo>
                  <a:pt x="320" y="88"/>
                </a:lnTo>
                <a:lnTo>
                  <a:pt x="320" y="68"/>
                </a:lnTo>
                <a:lnTo>
                  <a:pt x="290" y="43"/>
                </a:lnTo>
                <a:lnTo>
                  <a:pt x="313" y="41"/>
                </a:lnTo>
                <a:lnTo>
                  <a:pt x="352" y="95"/>
                </a:lnTo>
                <a:lnTo>
                  <a:pt x="315" y="127"/>
                </a:lnTo>
                <a:lnTo>
                  <a:pt x="272" y="111"/>
                </a:lnTo>
                <a:lnTo>
                  <a:pt x="245" y="150"/>
                </a:lnTo>
                <a:lnTo>
                  <a:pt x="192" y="111"/>
                </a:lnTo>
                <a:lnTo>
                  <a:pt x="14" y="161"/>
                </a:lnTo>
                <a:lnTo>
                  <a:pt x="0" y="64"/>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2" name="Freeform 49"/>
          <p:cNvSpPr>
            <a:spLocks/>
          </p:cNvSpPr>
          <p:nvPr/>
        </p:nvSpPr>
        <p:spPr bwMode="auto">
          <a:xfrm>
            <a:off x="5544486" y="3245691"/>
            <a:ext cx="202369" cy="159485"/>
          </a:xfrm>
          <a:custGeom>
            <a:avLst/>
            <a:gdLst>
              <a:gd name="T0" fmla="*/ 0 w 183"/>
              <a:gd name="T1" fmla="*/ 35 h 141"/>
              <a:gd name="T2" fmla="*/ 140 w 183"/>
              <a:gd name="T3" fmla="*/ 0 h 141"/>
              <a:gd name="T4" fmla="*/ 182 w 183"/>
              <a:gd name="T5" fmla="*/ 64 h 141"/>
              <a:gd name="T6" fmla="*/ 157 w 183"/>
              <a:gd name="T7" fmla="*/ 92 h 141"/>
              <a:gd name="T8" fmla="*/ 113 w 183"/>
              <a:gd name="T9" fmla="*/ 82 h 141"/>
              <a:gd name="T10" fmla="*/ 44 w 183"/>
              <a:gd name="T11" fmla="*/ 140 h 141"/>
              <a:gd name="T12" fmla="*/ 7 w 183"/>
              <a:gd name="T13" fmla="*/ 110 h 141"/>
              <a:gd name="T14" fmla="*/ 0 w 183"/>
              <a:gd name="T15" fmla="*/ 35 h 141"/>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141"/>
              <a:gd name="T26" fmla="*/ 183 w 183"/>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141">
                <a:moveTo>
                  <a:pt x="0" y="35"/>
                </a:moveTo>
                <a:lnTo>
                  <a:pt x="140" y="0"/>
                </a:lnTo>
                <a:lnTo>
                  <a:pt x="182" y="64"/>
                </a:lnTo>
                <a:lnTo>
                  <a:pt x="157" y="92"/>
                </a:lnTo>
                <a:lnTo>
                  <a:pt x="113" y="82"/>
                </a:lnTo>
                <a:lnTo>
                  <a:pt x="44" y="140"/>
                </a:lnTo>
                <a:lnTo>
                  <a:pt x="7" y="110"/>
                </a:lnTo>
                <a:lnTo>
                  <a:pt x="0" y="35"/>
                </a:lnTo>
              </a:path>
            </a:pathLst>
          </a:custGeom>
          <a:solidFill>
            <a:srgbClr val="F8F5E9"/>
          </a:solidFill>
          <a:ln w="12700" cap="rnd">
            <a:solidFill>
              <a:srgbClr val="00B0F0"/>
            </a:solidFill>
            <a:round/>
            <a:headEnd/>
            <a:tailEnd/>
          </a:ln>
        </p:spPr>
        <p:txBody>
          <a:bodyPr/>
          <a:lstStyle/>
          <a:p>
            <a:endParaRPr lang="en-US" dirty="0">
              <a:solidFill>
                <a:srgbClr val="000000"/>
              </a:solidFill>
            </a:endParaRPr>
          </a:p>
        </p:txBody>
      </p:sp>
      <p:sp>
        <p:nvSpPr>
          <p:cNvPr id="583" name="Freeform 50"/>
          <p:cNvSpPr>
            <a:spLocks/>
          </p:cNvSpPr>
          <p:nvPr/>
        </p:nvSpPr>
        <p:spPr bwMode="auto">
          <a:xfrm>
            <a:off x="5577661" y="3354277"/>
            <a:ext cx="201263" cy="123290"/>
          </a:xfrm>
          <a:custGeom>
            <a:avLst/>
            <a:gdLst>
              <a:gd name="T0" fmla="*/ 0 w 182"/>
              <a:gd name="T1" fmla="*/ 80 h 109"/>
              <a:gd name="T2" fmla="*/ 75 w 182"/>
              <a:gd name="T3" fmla="*/ 44 h 109"/>
              <a:gd name="T4" fmla="*/ 147 w 182"/>
              <a:gd name="T5" fmla="*/ 0 h 109"/>
              <a:gd name="T6" fmla="*/ 160 w 182"/>
              <a:gd name="T7" fmla="*/ 2 h 109"/>
              <a:gd name="T8" fmla="*/ 181 w 182"/>
              <a:gd name="T9" fmla="*/ 4 h 109"/>
              <a:gd name="T10" fmla="*/ 110 w 182"/>
              <a:gd name="T11" fmla="*/ 60 h 109"/>
              <a:gd name="T12" fmla="*/ 21 w 182"/>
              <a:gd name="T13" fmla="*/ 108 h 109"/>
              <a:gd name="T14" fmla="*/ 0 w 182"/>
              <a:gd name="T15" fmla="*/ 80 h 109"/>
              <a:gd name="T16" fmla="*/ 0 60000 65536"/>
              <a:gd name="T17" fmla="*/ 0 60000 65536"/>
              <a:gd name="T18" fmla="*/ 0 60000 65536"/>
              <a:gd name="T19" fmla="*/ 0 60000 65536"/>
              <a:gd name="T20" fmla="*/ 0 60000 65536"/>
              <a:gd name="T21" fmla="*/ 0 60000 65536"/>
              <a:gd name="T22" fmla="*/ 0 60000 65536"/>
              <a:gd name="T23" fmla="*/ 0 60000 65536"/>
              <a:gd name="T24" fmla="*/ 0 w 182"/>
              <a:gd name="T25" fmla="*/ 0 h 109"/>
              <a:gd name="T26" fmla="*/ 182 w 182"/>
              <a:gd name="T27" fmla="*/ 109 h 10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2" h="109">
                <a:moveTo>
                  <a:pt x="0" y="80"/>
                </a:moveTo>
                <a:lnTo>
                  <a:pt x="75" y="44"/>
                </a:lnTo>
                <a:lnTo>
                  <a:pt x="147" y="0"/>
                </a:lnTo>
                <a:lnTo>
                  <a:pt x="160" y="2"/>
                </a:lnTo>
                <a:lnTo>
                  <a:pt x="181" y="4"/>
                </a:lnTo>
                <a:lnTo>
                  <a:pt x="110" y="60"/>
                </a:lnTo>
                <a:lnTo>
                  <a:pt x="21" y="108"/>
                </a:lnTo>
                <a:lnTo>
                  <a:pt x="0" y="8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4" name="Freeform 51"/>
          <p:cNvSpPr>
            <a:spLocks/>
          </p:cNvSpPr>
          <p:nvPr/>
        </p:nvSpPr>
        <p:spPr bwMode="auto">
          <a:xfrm>
            <a:off x="5576556" y="2772892"/>
            <a:ext cx="214533" cy="391360"/>
          </a:xfrm>
          <a:custGeom>
            <a:avLst/>
            <a:gdLst>
              <a:gd name="T0" fmla="*/ 41 w 194"/>
              <a:gd name="T1" fmla="*/ 0 h 346"/>
              <a:gd name="T2" fmla="*/ 0 w 194"/>
              <a:gd name="T3" fmla="*/ 60 h 346"/>
              <a:gd name="T4" fmla="*/ 44 w 194"/>
              <a:gd name="T5" fmla="*/ 140 h 346"/>
              <a:gd name="T6" fmla="*/ 18 w 194"/>
              <a:gd name="T7" fmla="*/ 162 h 346"/>
              <a:gd name="T8" fmla="*/ 28 w 194"/>
              <a:gd name="T9" fmla="*/ 345 h 346"/>
              <a:gd name="T10" fmla="*/ 136 w 194"/>
              <a:gd name="T11" fmla="*/ 318 h 346"/>
              <a:gd name="T12" fmla="*/ 165 w 194"/>
              <a:gd name="T13" fmla="*/ 318 h 346"/>
              <a:gd name="T14" fmla="*/ 181 w 194"/>
              <a:gd name="T15" fmla="*/ 299 h 346"/>
              <a:gd name="T16" fmla="*/ 181 w 194"/>
              <a:gd name="T17" fmla="*/ 265 h 346"/>
              <a:gd name="T18" fmla="*/ 193 w 194"/>
              <a:gd name="T19" fmla="*/ 244 h 346"/>
              <a:gd name="T20" fmla="*/ 133 w 194"/>
              <a:gd name="T21" fmla="*/ 217 h 346"/>
              <a:gd name="T22" fmla="*/ 55 w 194"/>
              <a:gd name="T23" fmla="*/ 16 h 346"/>
              <a:gd name="T24" fmla="*/ 41 w 194"/>
              <a:gd name="T25" fmla="*/ 0 h 34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4"/>
              <a:gd name="T40" fmla="*/ 0 h 346"/>
              <a:gd name="T41" fmla="*/ 194 w 194"/>
              <a:gd name="T42" fmla="*/ 346 h 34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4" h="346">
                <a:moveTo>
                  <a:pt x="41" y="0"/>
                </a:moveTo>
                <a:lnTo>
                  <a:pt x="0" y="60"/>
                </a:lnTo>
                <a:lnTo>
                  <a:pt x="44" y="140"/>
                </a:lnTo>
                <a:lnTo>
                  <a:pt x="18" y="162"/>
                </a:lnTo>
                <a:lnTo>
                  <a:pt x="28" y="345"/>
                </a:lnTo>
                <a:lnTo>
                  <a:pt x="136" y="318"/>
                </a:lnTo>
                <a:lnTo>
                  <a:pt x="165" y="318"/>
                </a:lnTo>
                <a:lnTo>
                  <a:pt x="181" y="299"/>
                </a:lnTo>
                <a:lnTo>
                  <a:pt x="181" y="265"/>
                </a:lnTo>
                <a:lnTo>
                  <a:pt x="193" y="244"/>
                </a:lnTo>
                <a:lnTo>
                  <a:pt x="133" y="217"/>
                </a:lnTo>
                <a:lnTo>
                  <a:pt x="55" y="16"/>
                </a:lnTo>
                <a:lnTo>
                  <a:pt x="41" y="0"/>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5" name="Freeform 52"/>
          <p:cNvSpPr>
            <a:spLocks/>
          </p:cNvSpPr>
          <p:nvPr/>
        </p:nvSpPr>
        <p:spPr bwMode="auto">
          <a:xfrm>
            <a:off x="5699304" y="3230987"/>
            <a:ext cx="103949" cy="88225"/>
          </a:xfrm>
          <a:custGeom>
            <a:avLst/>
            <a:gdLst>
              <a:gd name="T0" fmla="*/ 0 w 94"/>
              <a:gd name="T1" fmla="*/ 13 h 78"/>
              <a:gd name="T2" fmla="*/ 39 w 94"/>
              <a:gd name="T3" fmla="*/ 0 h 78"/>
              <a:gd name="T4" fmla="*/ 93 w 94"/>
              <a:gd name="T5" fmla="*/ 39 h 78"/>
              <a:gd name="T6" fmla="*/ 82 w 94"/>
              <a:gd name="T7" fmla="*/ 50 h 78"/>
              <a:gd name="T8" fmla="*/ 55 w 94"/>
              <a:gd name="T9" fmla="*/ 50 h 78"/>
              <a:gd name="T10" fmla="*/ 43 w 94"/>
              <a:gd name="T11" fmla="*/ 77 h 78"/>
              <a:gd name="T12" fmla="*/ 0 w 94"/>
              <a:gd name="T13" fmla="*/ 13 h 78"/>
              <a:gd name="T14" fmla="*/ 0 60000 65536"/>
              <a:gd name="T15" fmla="*/ 0 60000 65536"/>
              <a:gd name="T16" fmla="*/ 0 60000 65536"/>
              <a:gd name="T17" fmla="*/ 0 60000 65536"/>
              <a:gd name="T18" fmla="*/ 0 60000 65536"/>
              <a:gd name="T19" fmla="*/ 0 60000 65536"/>
              <a:gd name="T20" fmla="*/ 0 60000 65536"/>
              <a:gd name="T21" fmla="*/ 0 w 94"/>
              <a:gd name="T22" fmla="*/ 0 h 78"/>
              <a:gd name="T23" fmla="*/ 94 w 94"/>
              <a:gd name="T24" fmla="*/ 78 h 7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4" h="78">
                <a:moveTo>
                  <a:pt x="0" y="13"/>
                </a:moveTo>
                <a:lnTo>
                  <a:pt x="39" y="0"/>
                </a:lnTo>
                <a:lnTo>
                  <a:pt x="93" y="39"/>
                </a:lnTo>
                <a:lnTo>
                  <a:pt x="82" y="50"/>
                </a:lnTo>
                <a:lnTo>
                  <a:pt x="55" y="50"/>
                </a:lnTo>
                <a:lnTo>
                  <a:pt x="43" y="77"/>
                </a:lnTo>
                <a:lnTo>
                  <a:pt x="0" y="13"/>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6" name="Freeform 53"/>
          <p:cNvSpPr>
            <a:spLocks/>
          </p:cNvSpPr>
          <p:nvPr/>
        </p:nvSpPr>
        <p:spPr bwMode="auto">
          <a:xfrm>
            <a:off x="5482559" y="3890418"/>
            <a:ext cx="55292" cy="98406"/>
          </a:xfrm>
          <a:custGeom>
            <a:avLst/>
            <a:gdLst>
              <a:gd name="T0" fmla="*/ 0 w 50"/>
              <a:gd name="T1" fmla="*/ 7 h 87"/>
              <a:gd name="T2" fmla="*/ 49 w 50"/>
              <a:gd name="T3" fmla="*/ 0 h 87"/>
              <a:gd name="T4" fmla="*/ 21 w 50"/>
              <a:gd name="T5" fmla="*/ 86 h 87"/>
              <a:gd name="T6" fmla="*/ 2 w 50"/>
              <a:gd name="T7" fmla="*/ 84 h 87"/>
              <a:gd name="T8" fmla="*/ 0 w 50"/>
              <a:gd name="T9" fmla="*/ 7 h 87"/>
              <a:gd name="T10" fmla="*/ 0 60000 65536"/>
              <a:gd name="T11" fmla="*/ 0 60000 65536"/>
              <a:gd name="T12" fmla="*/ 0 60000 65536"/>
              <a:gd name="T13" fmla="*/ 0 60000 65536"/>
              <a:gd name="T14" fmla="*/ 0 60000 65536"/>
              <a:gd name="T15" fmla="*/ 0 w 50"/>
              <a:gd name="T16" fmla="*/ 0 h 87"/>
              <a:gd name="T17" fmla="*/ 50 w 50"/>
              <a:gd name="T18" fmla="*/ 87 h 87"/>
            </a:gdLst>
            <a:ahLst/>
            <a:cxnLst>
              <a:cxn ang="T10">
                <a:pos x="T0" y="T1"/>
              </a:cxn>
              <a:cxn ang="T11">
                <a:pos x="T2" y="T3"/>
              </a:cxn>
              <a:cxn ang="T12">
                <a:pos x="T4" y="T5"/>
              </a:cxn>
              <a:cxn ang="T13">
                <a:pos x="T6" y="T7"/>
              </a:cxn>
              <a:cxn ang="T14">
                <a:pos x="T8" y="T9"/>
              </a:cxn>
            </a:cxnLst>
            <a:rect l="T15" t="T16" r="T17" b="T18"/>
            <a:pathLst>
              <a:path w="50" h="87">
                <a:moveTo>
                  <a:pt x="0" y="7"/>
                </a:moveTo>
                <a:lnTo>
                  <a:pt x="49" y="0"/>
                </a:lnTo>
                <a:lnTo>
                  <a:pt x="21" y="86"/>
                </a:lnTo>
                <a:lnTo>
                  <a:pt x="2" y="84"/>
                </a:lnTo>
                <a:lnTo>
                  <a:pt x="0" y="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587" name="Freeform 431"/>
          <p:cNvSpPr>
            <a:spLocks/>
          </p:cNvSpPr>
          <p:nvPr/>
        </p:nvSpPr>
        <p:spPr bwMode="auto">
          <a:xfrm>
            <a:off x="3487167" y="3220716"/>
            <a:ext cx="666324" cy="613935"/>
          </a:xfrm>
          <a:custGeom>
            <a:avLst/>
            <a:gdLst>
              <a:gd name="T0" fmla="*/ 2147483647 w 417"/>
              <a:gd name="T1" fmla="*/ 2147483647 h 325"/>
              <a:gd name="T2" fmla="*/ 2147483647 w 417"/>
              <a:gd name="T3" fmla="*/ 2147483647 h 325"/>
              <a:gd name="T4" fmla="*/ 2147483647 w 417"/>
              <a:gd name="T5" fmla="*/ 2147483647 h 325"/>
              <a:gd name="T6" fmla="*/ 2147483647 w 417"/>
              <a:gd name="T7" fmla="*/ 2147483647 h 325"/>
              <a:gd name="T8" fmla="*/ 2147483647 w 417"/>
              <a:gd name="T9" fmla="*/ 2147483647 h 325"/>
              <a:gd name="T10" fmla="*/ 2147483647 w 417"/>
              <a:gd name="T11" fmla="*/ 2147483647 h 325"/>
              <a:gd name="T12" fmla="*/ 0 60000 65536"/>
              <a:gd name="T13" fmla="*/ 0 60000 65536"/>
              <a:gd name="T14" fmla="*/ 0 60000 65536"/>
              <a:gd name="T15" fmla="*/ 0 60000 65536"/>
              <a:gd name="T16" fmla="*/ 0 60000 65536"/>
              <a:gd name="T17" fmla="*/ 0 60000 65536"/>
              <a:gd name="T18" fmla="*/ 0 w 417"/>
              <a:gd name="T19" fmla="*/ 0 h 325"/>
              <a:gd name="T20" fmla="*/ 417 w 417"/>
              <a:gd name="T21" fmla="*/ 325 h 325"/>
              <a:gd name="connsiteX0" fmla="*/ 253 w 8677"/>
              <a:gd name="connsiteY0" fmla="*/ 7144 h 9731"/>
              <a:gd name="connsiteX1" fmla="*/ 3227 w 8677"/>
              <a:gd name="connsiteY1" fmla="*/ 5421 h 9731"/>
              <a:gd name="connsiteX2" fmla="*/ 5913 w 8677"/>
              <a:gd name="connsiteY2" fmla="*/ 6 h 9731"/>
              <a:gd name="connsiteX3" fmla="*/ 8503 w 8677"/>
              <a:gd name="connsiteY3" fmla="*/ 6529 h 9731"/>
              <a:gd name="connsiteX4" fmla="*/ 733 w 8677"/>
              <a:gd name="connsiteY4" fmla="*/ 9729 h 9731"/>
              <a:gd name="connsiteX5" fmla="*/ 253 w 8677"/>
              <a:gd name="connsiteY5" fmla="*/ 7021 h 9731"/>
              <a:gd name="connsiteX6" fmla="*/ 253 w 8677"/>
              <a:gd name="connsiteY6" fmla="*/ 7144 h 9731"/>
              <a:gd name="connsiteX0" fmla="*/ 0 w 12444"/>
              <a:gd name="connsiteY0" fmla="*/ 7913 h 10000"/>
              <a:gd name="connsiteX1" fmla="*/ 6163 w 12444"/>
              <a:gd name="connsiteY1" fmla="*/ 5571 h 10000"/>
              <a:gd name="connsiteX2" fmla="*/ 9259 w 12444"/>
              <a:gd name="connsiteY2" fmla="*/ 6 h 10000"/>
              <a:gd name="connsiteX3" fmla="*/ 12243 w 12444"/>
              <a:gd name="connsiteY3" fmla="*/ 6709 h 10000"/>
              <a:gd name="connsiteX4" fmla="*/ 3289 w 12444"/>
              <a:gd name="connsiteY4" fmla="*/ 9998 h 10000"/>
              <a:gd name="connsiteX5" fmla="*/ 2736 w 12444"/>
              <a:gd name="connsiteY5" fmla="*/ 7215 h 10000"/>
              <a:gd name="connsiteX6" fmla="*/ 0 w 12444"/>
              <a:gd name="connsiteY6" fmla="*/ 7913 h 10000"/>
              <a:gd name="connsiteX0" fmla="*/ 0 w 12444"/>
              <a:gd name="connsiteY0" fmla="*/ 7913 h 10216"/>
              <a:gd name="connsiteX1" fmla="*/ 6163 w 12444"/>
              <a:gd name="connsiteY1" fmla="*/ 5571 h 10216"/>
              <a:gd name="connsiteX2" fmla="*/ 9259 w 12444"/>
              <a:gd name="connsiteY2" fmla="*/ 6 h 10216"/>
              <a:gd name="connsiteX3" fmla="*/ 12243 w 12444"/>
              <a:gd name="connsiteY3" fmla="*/ 6709 h 10216"/>
              <a:gd name="connsiteX4" fmla="*/ 3289 w 12444"/>
              <a:gd name="connsiteY4" fmla="*/ 9998 h 10216"/>
              <a:gd name="connsiteX5" fmla="*/ 1907 w 12444"/>
              <a:gd name="connsiteY5" fmla="*/ 9914 h 10216"/>
              <a:gd name="connsiteX6" fmla="*/ 0 w 12444"/>
              <a:gd name="connsiteY6" fmla="*/ 7913 h 10216"/>
              <a:gd name="connsiteX0" fmla="*/ 80 w 12524"/>
              <a:gd name="connsiteY0" fmla="*/ 7913 h 10015"/>
              <a:gd name="connsiteX1" fmla="*/ 6243 w 12524"/>
              <a:gd name="connsiteY1" fmla="*/ 5571 h 10015"/>
              <a:gd name="connsiteX2" fmla="*/ 9339 w 12524"/>
              <a:gd name="connsiteY2" fmla="*/ 6 h 10015"/>
              <a:gd name="connsiteX3" fmla="*/ 12323 w 12524"/>
              <a:gd name="connsiteY3" fmla="*/ 6709 h 10015"/>
              <a:gd name="connsiteX4" fmla="*/ 3369 w 12524"/>
              <a:gd name="connsiteY4" fmla="*/ 9998 h 10015"/>
              <a:gd name="connsiteX5" fmla="*/ 80 w 12524"/>
              <a:gd name="connsiteY5" fmla="*/ 7913 h 10015"/>
              <a:gd name="connsiteX0" fmla="*/ 80 w 12544"/>
              <a:gd name="connsiteY0" fmla="*/ 7933 h 10035"/>
              <a:gd name="connsiteX1" fmla="*/ 4004 w 12544"/>
              <a:gd name="connsiteY1" fmla="*/ 4528 h 10035"/>
              <a:gd name="connsiteX2" fmla="*/ 9339 w 12544"/>
              <a:gd name="connsiteY2" fmla="*/ 26 h 10035"/>
              <a:gd name="connsiteX3" fmla="*/ 12323 w 12544"/>
              <a:gd name="connsiteY3" fmla="*/ 6729 h 10035"/>
              <a:gd name="connsiteX4" fmla="*/ 3369 w 12544"/>
              <a:gd name="connsiteY4" fmla="*/ 10018 h 10035"/>
              <a:gd name="connsiteX5" fmla="*/ 80 w 12544"/>
              <a:gd name="connsiteY5" fmla="*/ 7933 h 10035"/>
              <a:gd name="connsiteX0" fmla="*/ 80 w 12544"/>
              <a:gd name="connsiteY0" fmla="*/ 7929 h 10031"/>
              <a:gd name="connsiteX1" fmla="*/ 4004 w 12544"/>
              <a:gd name="connsiteY1" fmla="*/ 4524 h 10031"/>
              <a:gd name="connsiteX2" fmla="*/ 9339 w 12544"/>
              <a:gd name="connsiteY2" fmla="*/ 22 h 10031"/>
              <a:gd name="connsiteX3" fmla="*/ 12323 w 12544"/>
              <a:gd name="connsiteY3" fmla="*/ 6725 h 10031"/>
              <a:gd name="connsiteX4" fmla="*/ 3369 w 12544"/>
              <a:gd name="connsiteY4" fmla="*/ 10014 h 10031"/>
              <a:gd name="connsiteX5" fmla="*/ 80 w 12544"/>
              <a:gd name="connsiteY5" fmla="*/ 7929 h 10031"/>
              <a:gd name="connsiteX0" fmla="*/ 5179 w 17766"/>
              <a:gd name="connsiteY0" fmla="*/ 9620 h 11722"/>
              <a:gd name="connsiteX1" fmla="*/ 812 w 17766"/>
              <a:gd name="connsiteY1" fmla="*/ 164 h 11722"/>
              <a:gd name="connsiteX2" fmla="*/ 14438 w 17766"/>
              <a:gd name="connsiteY2" fmla="*/ 1713 h 11722"/>
              <a:gd name="connsiteX3" fmla="*/ 17422 w 17766"/>
              <a:gd name="connsiteY3" fmla="*/ 8416 h 11722"/>
              <a:gd name="connsiteX4" fmla="*/ 8468 w 17766"/>
              <a:gd name="connsiteY4" fmla="*/ 11705 h 11722"/>
              <a:gd name="connsiteX5" fmla="*/ 5179 w 17766"/>
              <a:gd name="connsiteY5" fmla="*/ 9620 h 11722"/>
              <a:gd name="connsiteX0" fmla="*/ 6726 w 19350"/>
              <a:gd name="connsiteY0" fmla="*/ 9138 h 11240"/>
              <a:gd name="connsiteX1" fmla="*/ 701 w 19350"/>
              <a:gd name="connsiteY1" fmla="*/ 254 h 11240"/>
              <a:gd name="connsiteX2" fmla="*/ 15985 w 19350"/>
              <a:gd name="connsiteY2" fmla="*/ 1231 h 11240"/>
              <a:gd name="connsiteX3" fmla="*/ 18969 w 19350"/>
              <a:gd name="connsiteY3" fmla="*/ 7934 h 11240"/>
              <a:gd name="connsiteX4" fmla="*/ 10015 w 19350"/>
              <a:gd name="connsiteY4" fmla="*/ 11223 h 11240"/>
              <a:gd name="connsiteX5" fmla="*/ 6726 w 19350"/>
              <a:gd name="connsiteY5" fmla="*/ 9138 h 11240"/>
              <a:gd name="connsiteX0" fmla="*/ 6866 w 19490"/>
              <a:gd name="connsiteY0" fmla="*/ 9138 h 11240"/>
              <a:gd name="connsiteX1" fmla="*/ 841 w 19490"/>
              <a:gd name="connsiteY1" fmla="*/ 254 h 11240"/>
              <a:gd name="connsiteX2" fmla="*/ 16125 w 19490"/>
              <a:gd name="connsiteY2" fmla="*/ 1231 h 11240"/>
              <a:gd name="connsiteX3" fmla="*/ 19109 w 19490"/>
              <a:gd name="connsiteY3" fmla="*/ 7934 h 11240"/>
              <a:gd name="connsiteX4" fmla="*/ 10155 w 19490"/>
              <a:gd name="connsiteY4" fmla="*/ 11223 h 11240"/>
              <a:gd name="connsiteX5" fmla="*/ 6866 w 19490"/>
              <a:gd name="connsiteY5" fmla="*/ 9138 h 11240"/>
              <a:gd name="connsiteX0" fmla="*/ 6866 w 19490"/>
              <a:gd name="connsiteY0" fmla="*/ 9138 h 11244"/>
              <a:gd name="connsiteX1" fmla="*/ 841 w 19490"/>
              <a:gd name="connsiteY1" fmla="*/ 254 h 11244"/>
              <a:gd name="connsiteX2" fmla="*/ 16125 w 19490"/>
              <a:gd name="connsiteY2" fmla="*/ 1231 h 11244"/>
              <a:gd name="connsiteX3" fmla="*/ 19109 w 19490"/>
              <a:gd name="connsiteY3" fmla="*/ 7934 h 11244"/>
              <a:gd name="connsiteX4" fmla="*/ 10155 w 19490"/>
              <a:gd name="connsiteY4" fmla="*/ 11223 h 11244"/>
              <a:gd name="connsiteX5" fmla="*/ 6866 w 19490"/>
              <a:gd name="connsiteY5" fmla="*/ 9138 h 11244"/>
              <a:gd name="connsiteX0" fmla="*/ 6866 w 19557"/>
              <a:gd name="connsiteY0" fmla="*/ 11785 h 13891"/>
              <a:gd name="connsiteX1" fmla="*/ 841 w 19557"/>
              <a:gd name="connsiteY1" fmla="*/ 2901 h 13891"/>
              <a:gd name="connsiteX2" fmla="*/ 16125 w 19557"/>
              <a:gd name="connsiteY2" fmla="*/ 3878 h 13891"/>
              <a:gd name="connsiteX3" fmla="*/ 19109 w 19557"/>
              <a:gd name="connsiteY3" fmla="*/ 10581 h 13891"/>
              <a:gd name="connsiteX4" fmla="*/ 10155 w 19557"/>
              <a:gd name="connsiteY4" fmla="*/ 13870 h 13891"/>
              <a:gd name="connsiteX5" fmla="*/ 6866 w 19557"/>
              <a:gd name="connsiteY5" fmla="*/ 11785 h 13891"/>
              <a:gd name="connsiteX0" fmla="*/ 7248 w 19883"/>
              <a:gd name="connsiteY0" fmla="*/ 8498 h 10604"/>
              <a:gd name="connsiteX1" fmla="*/ 808 w 19883"/>
              <a:gd name="connsiteY1" fmla="*/ 677 h 10604"/>
              <a:gd name="connsiteX2" fmla="*/ 16507 w 19883"/>
              <a:gd name="connsiteY2" fmla="*/ 591 h 10604"/>
              <a:gd name="connsiteX3" fmla="*/ 19491 w 19883"/>
              <a:gd name="connsiteY3" fmla="*/ 7294 h 10604"/>
              <a:gd name="connsiteX4" fmla="*/ 10537 w 19883"/>
              <a:gd name="connsiteY4" fmla="*/ 10583 h 10604"/>
              <a:gd name="connsiteX5" fmla="*/ 7248 w 19883"/>
              <a:gd name="connsiteY5" fmla="*/ 8498 h 10604"/>
              <a:gd name="connsiteX0" fmla="*/ 7191 w 19826"/>
              <a:gd name="connsiteY0" fmla="*/ 9133 h 11239"/>
              <a:gd name="connsiteX1" fmla="*/ 751 w 19826"/>
              <a:gd name="connsiteY1" fmla="*/ 1312 h 11239"/>
              <a:gd name="connsiteX2" fmla="*/ 16450 w 19826"/>
              <a:gd name="connsiteY2" fmla="*/ 1226 h 11239"/>
              <a:gd name="connsiteX3" fmla="*/ 19434 w 19826"/>
              <a:gd name="connsiteY3" fmla="*/ 7929 h 11239"/>
              <a:gd name="connsiteX4" fmla="*/ 10480 w 19826"/>
              <a:gd name="connsiteY4" fmla="*/ 11218 h 11239"/>
              <a:gd name="connsiteX5" fmla="*/ 7191 w 19826"/>
              <a:gd name="connsiteY5" fmla="*/ 9133 h 11239"/>
              <a:gd name="connsiteX0" fmla="*/ 7301 w 19936"/>
              <a:gd name="connsiteY0" fmla="*/ 9133 h 9608"/>
              <a:gd name="connsiteX1" fmla="*/ 861 w 19936"/>
              <a:gd name="connsiteY1" fmla="*/ 1312 h 9608"/>
              <a:gd name="connsiteX2" fmla="*/ 16560 w 19936"/>
              <a:gd name="connsiteY2" fmla="*/ 1226 h 9608"/>
              <a:gd name="connsiteX3" fmla="*/ 19544 w 19936"/>
              <a:gd name="connsiteY3" fmla="*/ 7929 h 9608"/>
              <a:gd name="connsiteX4" fmla="*/ 7301 w 19936"/>
              <a:gd name="connsiteY4" fmla="*/ 9133 h 9608"/>
              <a:gd name="connsiteX0" fmla="*/ 3662 w 9908"/>
              <a:gd name="connsiteY0" fmla="*/ 9375 h 9754"/>
              <a:gd name="connsiteX1" fmla="*/ 432 w 9908"/>
              <a:gd name="connsiteY1" fmla="*/ 1235 h 9754"/>
              <a:gd name="connsiteX2" fmla="*/ 8307 w 9908"/>
              <a:gd name="connsiteY2" fmla="*/ 1145 h 9754"/>
              <a:gd name="connsiteX3" fmla="*/ 7596 w 9908"/>
              <a:gd name="connsiteY3" fmla="*/ 5529 h 9754"/>
              <a:gd name="connsiteX4" fmla="*/ 9803 w 9908"/>
              <a:gd name="connsiteY4" fmla="*/ 8121 h 9754"/>
              <a:gd name="connsiteX5" fmla="*/ 3662 w 9908"/>
              <a:gd name="connsiteY5" fmla="*/ 9375 h 9754"/>
              <a:gd name="connsiteX0" fmla="*/ 3696 w 9990"/>
              <a:gd name="connsiteY0" fmla="*/ 9631 h 10011"/>
              <a:gd name="connsiteX1" fmla="*/ 436 w 9990"/>
              <a:gd name="connsiteY1" fmla="*/ 1286 h 10011"/>
              <a:gd name="connsiteX2" fmla="*/ 8384 w 9990"/>
              <a:gd name="connsiteY2" fmla="*/ 1194 h 10011"/>
              <a:gd name="connsiteX3" fmla="*/ 7541 w 9990"/>
              <a:gd name="connsiteY3" fmla="*/ 6124 h 10011"/>
              <a:gd name="connsiteX4" fmla="*/ 9894 w 9990"/>
              <a:gd name="connsiteY4" fmla="*/ 8346 h 10011"/>
              <a:gd name="connsiteX5" fmla="*/ 3696 w 9990"/>
              <a:gd name="connsiteY5" fmla="*/ 9631 h 10011"/>
              <a:gd name="connsiteX0" fmla="*/ 3700 w 10082"/>
              <a:gd name="connsiteY0" fmla="*/ 9620 h 10085"/>
              <a:gd name="connsiteX1" fmla="*/ 436 w 10082"/>
              <a:gd name="connsiteY1" fmla="*/ 1285 h 10085"/>
              <a:gd name="connsiteX2" fmla="*/ 8392 w 10082"/>
              <a:gd name="connsiteY2" fmla="*/ 1193 h 10085"/>
              <a:gd name="connsiteX3" fmla="*/ 7549 w 10082"/>
              <a:gd name="connsiteY3" fmla="*/ 6117 h 10085"/>
              <a:gd name="connsiteX4" fmla="*/ 9988 w 10082"/>
              <a:gd name="connsiteY4" fmla="*/ 8860 h 10085"/>
              <a:gd name="connsiteX5" fmla="*/ 3700 w 10082"/>
              <a:gd name="connsiteY5" fmla="*/ 9620 h 10085"/>
              <a:gd name="connsiteX0" fmla="*/ 3700 w 10007"/>
              <a:gd name="connsiteY0" fmla="*/ 9620 h 10588"/>
              <a:gd name="connsiteX1" fmla="*/ 436 w 10007"/>
              <a:gd name="connsiteY1" fmla="*/ 1285 h 10588"/>
              <a:gd name="connsiteX2" fmla="*/ 8392 w 10007"/>
              <a:gd name="connsiteY2" fmla="*/ 1193 h 10588"/>
              <a:gd name="connsiteX3" fmla="*/ 7549 w 10007"/>
              <a:gd name="connsiteY3" fmla="*/ 6117 h 10588"/>
              <a:gd name="connsiteX4" fmla="*/ 9988 w 10007"/>
              <a:gd name="connsiteY4" fmla="*/ 8860 h 10588"/>
              <a:gd name="connsiteX5" fmla="*/ 3700 w 10007"/>
              <a:gd name="connsiteY5" fmla="*/ 9620 h 10588"/>
              <a:gd name="connsiteX0" fmla="*/ 3700 w 9988"/>
              <a:gd name="connsiteY0" fmla="*/ 9620 h 15010"/>
              <a:gd name="connsiteX1" fmla="*/ 436 w 9988"/>
              <a:gd name="connsiteY1" fmla="*/ 1285 h 15010"/>
              <a:gd name="connsiteX2" fmla="*/ 8392 w 9988"/>
              <a:gd name="connsiteY2" fmla="*/ 1193 h 15010"/>
              <a:gd name="connsiteX3" fmla="*/ 7549 w 9988"/>
              <a:gd name="connsiteY3" fmla="*/ 6117 h 15010"/>
              <a:gd name="connsiteX4" fmla="*/ 9988 w 9988"/>
              <a:gd name="connsiteY4" fmla="*/ 8860 h 15010"/>
              <a:gd name="connsiteX5" fmla="*/ 7716 w 9988"/>
              <a:gd name="connsiteY5" fmla="*/ 15008 h 15010"/>
              <a:gd name="connsiteX6" fmla="*/ 3700 w 9988"/>
              <a:gd name="connsiteY6" fmla="*/ 9620 h 15010"/>
              <a:gd name="connsiteX0" fmla="*/ 3704 w 10000"/>
              <a:gd name="connsiteY0" fmla="*/ 6409 h 10406"/>
              <a:gd name="connsiteX1" fmla="*/ 437 w 10000"/>
              <a:gd name="connsiteY1" fmla="*/ 856 h 10406"/>
              <a:gd name="connsiteX2" fmla="*/ 8402 w 10000"/>
              <a:gd name="connsiteY2" fmla="*/ 795 h 10406"/>
              <a:gd name="connsiteX3" fmla="*/ 7558 w 10000"/>
              <a:gd name="connsiteY3" fmla="*/ 4075 h 10406"/>
              <a:gd name="connsiteX4" fmla="*/ 10000 w 10000"/>
              <a:gd name="connsiteY4" fmla="*/ 5903 h 10406"/>
              <a:gd name="connsiteX5" fmla="*/ 7557 w 10000"/>
              <a:gd name="connsiteY5" fmla="*/ 10405 h 10406"/>
              <a:gd name="connsiteX6" fmla="*/ 3704 w 10000"/>
              <a:gd name="connsiteY6" fmla="*/ 6409 h 10406"/>
              <a:gd name="connsiteX0" fmla="*/ 3704 w 10000"/>
              <a:gd name="connsiteY0" fmla="*/ 7909 h 11906"/>
              <a:gd name="connsiteX1" fmla="*/ 437 w 10000"/>
              <a:gd name="connsiteY1" fmla="*/ 2356 h 11906"/>
              <a:gd name="connsiteX2" fmla="*/ 8402 w 10000"/>
              <a:gd name="connsiteY2" fmla="*/ 2295 h 11906"/>
              <a:gd name="connsiteX3" fmla="*/ 7558 w 10000"/>
              <a:gd name="connsiteY3" fmla="*/ 5575 h 11906"/>
              <a:gd name="connsiteX4" fmla="*/ 10000 w 10000"/>
              <a:gd name="connsiteY4" fmla="*/ 7403 h 11906"/>
              <a:gd name="connsiteX5" fmla="*/ 7557 w 10000"/>
              <a:gd name="connsiteY5" fmla="*/ 11905 h 11906"/>
              <a:gd name="connsiteX6" fmla="*/ 3704 w 10000"/>
              <a:gd name="connsiteY6" fmla="*/ 7909 h 11906"/>
              <a:gd name="connsiteX0" fmla="*/ 3704 w 10000"/>
              <a:gd name="connsiteY0" fmla="*/ 6859 h 10856"/>
              <a:gd name="connsiteX1" fmla="*/ 437 w 10000"/>
              <a:gd name="connsiteY1" fmla="*/ 1306 h 10856"/>
              <a:gd name="connsiteX2" fmla="*/ 8402 w 10000"/>
              <a:gd name="connsiteY2" fmla="*/ 1245 h 10856"/>
              <a:gd name="connsiteX3" fmla="*/ 7558 w 10000"/>
              <a:gd name="connsiteY3" fmla="*/ 4525 h 10856"/>
              <a:gd name="connsiteX4" fmla="*/ 10000 w 10000"/>
              <a:gd name="connsiteY4" fmla="*/ 6353 h 10856"/>
              <a:gd name="connsiteX5" fmla="*/ 7557 w 10000"/>
              <a:gd name="connsiteY5" fmla="*/ 10855 h 10856"/>
              <a:gd name="connsiteX6" fmla="*/ 3704 w 10000"/>
              <a:gd name="connsiteY6" fmla="*/ 6859 h 10856"/>
              <a:gd name="connsiteX0" fmla="*/ 3704 w 10003"/>
              <a:gd name="connsiteY0" fmla="*/ 6859 h 10350"/>
              <a:gd name="connsiteX1" fmla="*/ 437 w 10003"/>
              <a:gd name="connsiteY1" fmla="*/ 1306 h 10350"/>
              <a:gd name="connsiteX2" fmla="*/ 8402 w 10003"/>
              <a:gd name="connsiteY2" fmla="*/ 1245 h 10350"/>
              <a:gd name="connsiteX3" fmla="*/ 7558 w 10003"/>
              <a:gd name="connsiteY3" fmla="*/ 4525 h 10350"/>
              <a:gd name="connsiteX4" fmla="*/ 10000 w 10003"/>
              <a:gd name="connsiteY4" fmla="*/ 6353 h 10350"/>
              <a:gd name="connsiteX5" fmla="*/ 6928 w 10003"/>
              <a:gd name="connsiteY5" fmla="*/ 10348 h 10350"/>
              <a:gd name="connsiteX6" fmla="*/ 3704 w 10003"/>
              <a:gd name="connsiteY6" fmla="*/ 6859 h 10350"/>
              <a:gd name="connsiteX0" fmla="*/ 3704 w 10003"/>
              <a:gd name="connsiteY0" fmla="*/ 6859 h 10060"/>
              <a:gd name="connsiteX1" fmla="*/ 437 w 10003"/>
              <a:gd name="connsiteY1" fmla="*/ 1306 h 10060"/>
              <a:gd name="connsiteX2" fmla="*/ 8402 w 10003"/>
              <a:gd name="connsiteY2" fmla="*/ 1245 h 10060"/>
              <a:gd name="connsiteX3" fmla="*/ 7558 w 10003"/>
              <a:gd name="connsiteY3" fmla="*/ 4525 h 10060"/>
              <a:gd name="connsiteX4" fmla="*/ 10000 w 10003"/>
              <a:gd name="connsiteY4" fmla="*/ 6353 h 10060"/>
              <a:gd name="connsiteX5" fmla="*/ 6928 w 10003"/>
              <a:gd name="connsiteY5" fmla="*/ 10058 h 10060"/>
              <a:gd name="connsiteX6" fmla="*/ 3704 w 10003"/>
              <a:gd name="connsiteY6" fmla="*/ 6859 h 10060"/>
              <a:gd name="connsiteX0" fmla="*/ 3704 w 11117"/>
              <a:gd name="connsiteY0" fmla="*/ 6263 h 9464"/>
              <a:gd name="connsiteX1" fmla="*/ 437 w 11117"/>
              <a:gd name="connsiteY1" fmla="*/ 710 h 9464"/>
              <a:gd name="connsiteX2" fmla="*/ 8402 w 11117"/>
              <a:gd name="connsiteY2" fmla="*/ 649 h 9464"/>
              <a:gd name="connsiteX3" fmla="*/ 11084 w 11117"/>
              <a:gd name="connsiteY3" fmla="*/ 522 h 9464"/>
              <a:gd name="connsiteX4" fmla="*/ 10000 w 11117"/>
              <a:gd name="connsiteY4" fmla="*/ 5757 h 9464"/>
              <a:gd name="connsiteX5" fmla="*/ 6928 w 11117"/>
              <a:gd name="connsiteY5" fmla="*/ 9462 h 9464"/>
              <a:gd name="connsiteX6" fmla="*/ 3704 w 11117"/>
              <a:gd name="connsiteY6" fmla="*/ 6263 h 9464"/>
              <a:gd name="connsiteX0" fmla="*/ 3046 w 9714"/>
              <a:gd name="connsiteY0" fmla="*/ 8690 h 12072"/>
              <a:gd name="connsiteX1" fmla="*/ 107 w 9714"/>
              <a:gd name="connsiteY1" fmla="*/ 2822 h 12072"/>
              <a:gd name="connsiteX2" fmla="*/ 6695 w 9714"/>
              <a:gd name="connsiteY2" fmla="*/ 0 h 12072"/>
              <a:gd name="connsiteX3" fmla="*/ 9684 w 9714"/>
              <a:gd name="connsiteY3" fmla="*/ 2624 h 12072"/>
              <a:gd name="connsiteX4" fmla="*/ 8709 w 9714"/>
              <a:gd name="connsiteY4" fmla="*/ 8155 h 12072"/>
              <a:gd name="connsiteX5" fmla="*/ 5946 w 9714"/>
              <a:gd name="connsiteY5" fmla="*/ 12070 h 12072"/>
              <a:gd name="connsiteX6" fmla="*/ 3046 w 9714"/>
              <a:gd name="connsiteY6" fmla="*/ 8690 h 12072"/>
              <a:gd name="connsiteX0" fmla="*/ 3136 w 10031"/>
              <a:gd name="connsiteY0" fmla="*/ 7198 h 9999"/>
              <a:gd name="connsiteX1" fmla="*/ 110 w 10031"/>
              <a:gd name="connsiteY1" fmla="*/ 2338 h 9999"/>
              <a:gd name="connsiteX2" fmla="*/ 6892 w 10031"/>
              <a:gd name="connsiteY2" fmla="*/ 0 h 9999"/>
              <a:gd name="connsiteX3" fmla="*/ 9969 w 10031"/>
              <a:gd name="connsiteY3" fmla="*/ 2174 h 9999"/>
              <a:gd name="connsiteX4" fmla="*/ 9618 w 10031"/>
              <a:gd name="connsiteY4" fmla="*/ 7568 h 9999"/>
              <a:gd name="connsiteX5" fmla="*/ 6121 w 10031"/>
              <a:gd name="connsiteY5" fmla="*/ 9998 h 9999"/>
              <a:gd name="connsiteX6" fmla="*/ 3136 w 10031"/>
              <a:gd name="connsiteY6" fmla="*/ 7198 h 9999"/>
              <a:gd name="connsiteX0" fmla="*/ 3130 w 10004"/>
              <a:gd name="connsiteY0" fmla="*/ 7199 h 8051"/>
              <a:gd name="connsiteX1" fmla="*/ 114 w 10004"/>
              <a:gd name="connsiteY1" fmla="*/ 2338 h 8051"/>
              <a:gd name="connsiteX2" fmla="*/ 6875 w 10004"/>
              <a:gd name="connsiteY2" fmla="*/ 0 h 8051"/>
              <a:gd name="connsiteX3" fmla="*/ 9942 w 10004"/>
              <a:gd name="connsiteY3" fmla="*/ 2174 h 8051"/>
              <a:gd name="connsiteX4" fmla="*/ 9592 w 10004"/>
              <a:gd name="connsiteY4" fmla="*/ 7569 h 8051"/>
              <a:gd name="connsiteX5" fmla="*/ 3130 w 10004"/>
              <a:gd name="connsiteY5" fmla="*/ 7199 h 8051"/>
              <a:gd name="connsiteX0" fmla="*/ 3129 w 10277"/>
              <a:gd name="connsiteY0" fmla="*/ 8942 h 10000"/>
              <a:gd name="connsiteX1" fmla="*/ 114 w 10277"/>
              <a:gd name="connsiteY1" fmla="*/ 2904 h 10000"/>
              <a:gd name="connsiteX2" fmla="*/ 6872 w 10277"/>
              <a:gd name="connsiteY2" fmla="*/ 0 h 10000"/>
              <a:gd name="connsiteX3" fmla="*/ 9938 w 10277"/>
              <a:gd name="connsiteY3" fmla="*/ 2700 h 10000"/>
              <a:gd name="connsiteX4" fmla="*/ 9588 w 10277"/>
              <a:gd name="connsiteY4" fmla="*/ 9401 h 10000"/>
              <a:gd name="connsiteX5" fmla="*/ 3129 w 10277"/>
              <a:gd name="connsiteY5" fmla="*/ 8942 h 10000"/>
              <a:gd name="connsiteX0" fmla="*/ 3129 w 10448"/>
              <a:gd name="connsiteY0" fmla="*/ 8942 h 10506"/>
              <a:gd name="connsiteX1" fmla="*/ 114 w 10448"/>
              <a:gd name="connsiteY1" fmla="*/ 2904 h 10506"/>
              <a:gd name="connsiteX2" fmla="*/ 6872 w 10448"/>
              <a:gd name="connsiteY2" fmla="*/ 0 h 10506"/>
              <a:gd name="connsiteX3" fmla="*/ 9938 w 10448"/>
              <a:gd name="connsiteY3" fmla="*/ 2700 h 10506"/>
              <a:gd name="connsiteX4" fmla="*/ 9588 w 10448"/>
              <a:gd name="connsiteY4" fmla="*/ 9401 h 10506"/>
              <a:gd name="connsiteX5" fmla="*/ 3129 w 10448"/>
              <a:gd name="connsiteY5" fmla="*/ 8942 h 10506"/>
              <a:gd name="connsiteX0" fmla="*/ 3129 w 10134"/>
              <a:gd name="connsiteY0" fmla="*/ 8942 h 10506"/>
              <a:gd name="connsiteX1" fmla="*/ 114 w 10134"/>
              <a:gd name="connsiteY1" fmla="*/ 2904 h 10506"/>
              <a:gd name="connsiteX2" fmla="*/ 6872 w 10134"/>
              <a:gd name="connsiteY2" fmla="*/ 0 h 10506"/>
              <a:gd name="connsiteX3" fmla="*/ 9938 w 10134"/>
              <a:gd name="connsiteY3" fmla="*/ 2700 h 10506"/>
              <a:gd name="connsiteX4" fmla="*/ 9588 w 10134"/>
              <a:gd name="connsiteY4" fmla="*/ 9401 h 10506"/>
              <a:gd name="connsiteX5" fmla="*/ 3129 w 10134"/>
              <a:gd name="connsiteY5" fmla="*/ 8942 h 10506"/>
              <a:gd name="connsiteX0" fmla="*/ 1243 w 8248"/>
              <a:gd name="connsiteY0" fmla="*/ 8958 h 10522"/>
              <a:gd name="connsiteX1" fmla="*/ 446 w 8248"/>
              <a:gd name="connsiteY1" fmla="*/ 1958 h 10522"/>
              <a:gd name="connsiteX2" fmla="*/ 4986 w 8248"/>
              <a:gd name="connsiteY2" fmla="*/ 16 h 10522"/>
              <a:gd name="connsiteX3" fmla="*/ 8052 w 8248"/>
              <a:gd name="connsiteY3" fmla="*/ 2716 h 10522"/>
              <a:gd name="connsiteX4" fmla="*/ 7702 w 8248"/>
              <a:gd name="connsiteY4" fmla="*/ 9417 h 10522"/>
              <a:gd name="connsiteX5" fmla="*/ 1243 w 8248"/>
              <a:gd name="connsiteY5" fmla="*/ 8958 h 10522"/>
              <a:gd name="connsiteX0" fmla="*/ 2153 w 9440"/>
              <a:gd name="connsiteY0" fmla="*/ 8561 h 9540"/>
              <a:gd name="connsiteX1" fmla="*/ 219 w 9440"/>
              <a:gd name="connsiteY1" fmla="*/ 1862 h 9540"/>
              <a:gd name="connsiteX2" fmla="*/ 5723 w 9440"/>
              <a:gd name="connsiteY2" fmla="*/ 16 h 9540"/>
              <a:gd name="connsiteX3" fmla="*/ 9440 w 9440"/>
              <a:gd name="connsiteY3" fmla="*/ 2582 h 9540"/>
              <a:gd name="connsiteX4" fmla="*/ 9016 w 9440"/>
              <a:gd name="connsiteY4" fmla="*/ 8951 h 9540"/>
              <a:gd name="connsiteX5" fmla="*/ 2153 w 9440"/>
              <a:gd name="connsiteY5" fmla="*/ 8561 h 9540"/>
              <a:gd name="connsiteX0" fmla="*/ 2052 w 10075"/>
              <a:gd name="connsiteY0" fmla="*/ 9696 h 10393"/>
              <a:gd name="connsiteX1" fmla="*/ 307 w 10075"/>
              <a:gd name="connsiteY1" fmla="*/ 1955 h 10393"/>
              <a:gd name="connsiteX2" fmla="*/ 6138 w 10075"/>
              <a:gd name="connsiteY2" fmla="*/ 20 h 10393"/>
              <a:gd name="connsiteX3" fmla="*/ 10075 w 10075"/>
              <a:gd name="connsiteY3" fmla="*/ 2709 h 10393"/>
              <a:gd name="connsiteX4" fmla="*/ 9626 w 10075"/>
              <a:gd name="connsiteY4" fmla="*/ 9386 h 10393"/>
              <a:gd name="connsiteX5" fmla="*/ 2052 w 10075"/>
              <a:gd name="connsiteY5" fmla="*/ 9696 h 10393"/>
              <a:gd name="connsiteX0" fmla="*/ 2052 w 10732"/>
              <a:gd name="connsiteY0" fmla="*/ 9696 h 10393"/>
              <a:gd name="connsiteX1" fmla="*/ 307 w 10732"/>
              <a:gd name="connsiteY1" fmla="*/ 1955 h 10393"/>
              <a:gd name="connsiteX2" fmla="*/ 6138 w 10732"/>
              <a:gd name="connsiteY2" fmla="*/ 20 h 10393"/>
              <a:gd name="connsiteX3" fmla="*/ 10075 w 10732"/>
              <a:gd name="connsiteY3" fmla="*/ 2709 h 10393"/>
              <a:gd name="connsiteX4" fmla="*/ 9626 w 10732"/>
              <a:gd name="connsiteY4" fmla="*/ 9386 h 10393"/>
              <a:gd name="connsiteX5" fmla="*/ 2052 w 10732"/>
              <a:gd name="connsiteY5" fmla="*/ 9696 h 10393"/>
              <a:gd name="connsiteX0" fmla="*/ 1410 w 10090"/>
              <a:gd name="connsiteY0" fmla="*/ 9682 h 10379"/>
              <a:gd name="connsiteX1" fmla="*/ 628 w 10090"/>
              <a:gd name="connsiteY1" fmla="*/ 2245 h 10379"/>
              <a:gd name="connsiteX2" fmla="*/ 5496 w 10090"/>
              <a:gd name="connsiteY2" fmla="*/ 6 h 10379"/>
              <a:gd name="connsiteX3" fmla="*/ 9433 w 10090"/>
              <a:gd name="connsiteY3" fmla="*/ 2695 h 10379"/>
              <a:gd name="connsiteX4" fmla="*/ 8984 w 10090"/>
              <a:gd name="connsiteY4" fmla="*/ 9372 h 10379"/>
              <a:gd name="connsiteX5" fmla="*/ 1410 w 10090"/>
              <a:gd name="connsiteY5" fmla="*/ 9682 h 10379"/>
              <a:gd name="connsiteX0" fmla="*/ 1410 w 11625"/>
              <a:gd name="connsiteY0" fmla="*/ 9682 h 11582"/>
              <a:gd name="connsiteX1" fmla="*/ 628 w 11625"/>
              <a:gd name="connsiteY1" fmla="*/ 2245 h 11582"/>
              <a:gd name="connsiteX2" fmla="*/ 5496 w 11625"/>
              <a:gd name="connsiteY2" fmla="*/ 6 h 11582"/>
              <a:gd name="connsiteX3" fmla="*/ 9433 w 11625"/>
              <a:gd name="connsiteY3" fmla="*/ 2695 h 11582"/>
              <a:gd name="connsiteX4" fmla="*/ 11195 w 11625"/>
              <a:gd name="connsiteY4" fmla="*/ 11172 h 11582"/>
              <a:gd name="connsiteX5" fmla="*/ 1410 w 11625"/>
              <a:gd name="connsiteY5" fmla="*/ 9682 h 11582"/>
              <a:gd name="connsiteX0" fmla="*/ 1410 w 11200"/>
              <a:gd name="connsiteY0" fmla="*/ 9682 h 11897"/>
              <a:gd name="connsiteX1" fmla="*/ 628 w 11200"/>
              <a:gd name="connsiteY1" fmla="*/ 2245 h 11897"/>
              <a:gd name="connsiteX2" fmla="*/ 5496 w 11200"/>
              <a:gd name="connsiteY2" fmla="*/ 6 h 11897"/>
              <a:gd name="connsiteX3" fmla="*/ 9433 w 11200"/>
              <a:gd name="connsiteY3" fmla="*/ 2695 h 11897"/>
              <a:gd name="connsiteX4" fmla="*/ 11195 w 11200"/>
              <a:gd name="connsiteY4" fmla="*/ 11172 h 11897"/>
              <a:gd name="connsiteX5" fmla="*/ 1410 w 11200"/>
              <a:gd name="connsiteY5" fmla="*/ 9682 h 11897"/>
              <a:gd name="connsiteX0" fmla="*/ 2084 w 11126"/>
              <a:gd name="connsiteY0" fmla="*/ 8461 h 11380"/>
              <a:gd name="connsiteX1" fmla="*/ 203 w 11126"/>
              <a:gd name="connsiteY1" fmla="*/ 2244 h 11380"/>
              <a:gd name="connsiteX2" fmla="*/ 5071 w 11126"/>
              <a:gd name="connsiteY2" fmla="*/ 5 h 11380"/>
              <a:gd name="connsiteX3" fmla="*/ 9008 w 11126"/>
              <a:gd name="connsiteY3" fmla="*/ 2694 h 11380"/>
              <a:gd name="connsiteX4" fmla="*/ 10770 w 11126"/>
              <a:gd name="connsiteY4" fmla="*/ 11171 h 11380"/>
              <a:gd name="connsiteX5" fmla="*/ 2084 w 11126"/>
              <a:gd name="connsiteY5" fmla="*/ 8461 h 11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26" h="11380">
                <a:moveTo>
                  <a:pt x="2084" y="8461"/>
                </a:moveTo>
                <a:cubicBezTo>
                  <a:pt x="54" y="7381"/>
                  <a:pt x="-295" y="3653"/>
                  <a:pt x="203" y="2244"/>
                </a:cubicBezTo>
                <a:cubicBezTo>
                  <a:pt x="701" y="835"/>
                  <a:pt x="3604" y="-70"/>
                  <a:pt x="5071" y="5"/>
                </a:cubicBezTo>
                <a:cubicBezTo>
                  <a:pt x="6538" y="80"/>
                  <a:pt x="8709" y="1835"/>
                  <a:pt x="9008" y="2694"/>
                </a:cubicBezTo>
                <a:cubicBezTo>
                  <a:pt x="9990" y="7149"/>
                  <a:pt x="11924" y="10210"/>
                  <a:pt x="10770" y="11171"/>
                </a:cubicBezTo>
                <a:cubicBezTo>
                  <a:pt x="9616" y="12132"/>
                  <a:pt x="4111" y="9539"/>
                  <a:pt x="2084" y="8461"/>
                </a:cubicBezTo>
                <a:close/>
              </a:path>
            </a:pathLst>
          </a:custGeom>
          <a:noFill/>
          <a:ln w="25400">
            <a:solidFill>
              <a:srgbClr val="FF6FCF"/>
            </a:solidFill>
            <a:round/>
            <a:headEnd/>
            <a:tailEnd/>
          </a:ln>
        </p:spPr>
        <p:txBody>
          <a:bodyPr/>
          <a:lstStyle/>
          <a:p>
            <a:endParaRPr lang="en-US" dirty="0">
              <a:solidFill>
                <a:srgbClr val="000000"/>
              </a:solidFill>
            </a:endParaRPr>
          </a:p>
        </p:txBody>
      </p:sp>
      <p:sp>
        <p:nvSpPr>
          <p:cNvPr id="588" name="Freeform 607"/>
          <p:cNvSpPr>
            <a:spLocks/>
          </p:cNvSpPr>
          <p:nvPr/>
        </p:nvSpPr>
        <p:spPr bwMode="auto">
          <a:xfrm>
            <a:off x="4602821" y="4369168"/>
            <a:ext cx="88877" cy="289858"/>
          </a:xfrm>
          <a:custGeom>
            <a:avLst/>
            <a:gdLst>
              <a:gd name="T0" fmla="*/ 2147483647 w 245"/>
              <a:gd name="T1" fmla="*/ 2147483647 h 357"/>
              <a:gd name="T2" fmla="*/ 2147483647 w 245"/>
              <a:gd name="T3" fmla="*/ 2147483647 h 357"/>
              <a:gd name="T4" fmla="*/ 0 w 245"/>
              <a:gd name="T5" fmla="*/ 0 h 357"/>
              <a:gd name="T6" fmla="*/ 0 60000 65536"/>
              <a:gd name="T7" fmla="*/ 0 60000 65536"/>
              <a:gd name="T8" fmla="*/ 0 60000 65536"/>
              <a:gd name="T9" fmla="*/ 0 w 245"/>
              <a:gd name="T10" fmla="*/ 0 h 357"/>
              <a:gd name="T11" fmla="*/ 245 w 245"/>
              <a:gd name="T12" fmla="*/ 357 h 357"/>
              <a:gd name="connsiteX0" fmla="*/ 0 w 11640"/>
              <a:gd name="connsiteY0" fmla="*/ 4809 h 4809"/>
              <a:gd name="connsiteX1" fmla="*/ 11530 w 11640"/>
              <a:gd name="connsiteY1" fmla="*/ 3361 h 4809"/>
              <a:gd name="connsiteX2" fmla="*/ 2959 w 11640"/>
              <a:gd name="connsiteY2" fmla="*/ 0 h 4809"/>
              <a:gd name="connsiteX0" fmla="*/ 0 w 2876"/>
              <a:gd name="connsiteY0" fmla="*/ 10000 h 10000"/>
              <a:gd name="connsiteX1" fmla="*/ 948 w 2876"/>
              <a:gd name="connsiteY1" fmla="*/ 3488 h 10000"/>
              <a:gd name="connsiteX2" fmla="*/ 2542 w 2876"/>
              <a:gd name="connsiteY2" fmla="*/ 0 h 10000"/>
              <a:gd name="connsiteX0" fmla="*/ 0 w 10168"/>
              <a:gd name="connsiteY0" fmla="*/ 10000 h 10000"/>
              <a:gd name="connsiteX1" fmla="*/ 3296 w 10168"/>
              <a:gd name="connsiteY1" fmla="*/ 3488 h 10000"/>
              <a:gd name="connsiteX2" fmla="*/ 8839 w 10168"/>
              <a:gd name="connsiteY2" fmla="*/ 0 h 10000"/>
              <a:gd name="connsiteX0" fmla="*/ 0 w 8839"/>
              <a:gd name="connsiteY0" fmla="*/ 10000 h 10000"/>
              <a:gd name="connsiteX1" fmla="*/ 8839 w 8839"/>
              <a:gd name="connsiteY1" fmla="*/ 0 h 10000"/>
              <a:gd name="connsiteX0" fmla="*/ 0 w 5357"/>
              <a:gd name="connsiteY0" fmla="*/ 13268 h 13268"/>
              <a:gd name="connsiteX1" fmla="*/ 5357 w 5357"/>
              <a:gd name="connsiteY1" fmla="*/ 0 h 13268"/>
              <a:gd name="connsiteX0" fmla="*/ 0 w 10000"/>
              <a:gd name="connsiteY0" fmla="*/ 8851 h 8851"/>
              <a:gd name="connsiteX1" fmla="*/ 10000 w 10000"/>
              <a:gd name="connsiteY1" fmla="*/ 0 h 8851"/>
              <a:gd name="connsiteX0" fmla="*/ 424 w 10424"/>
              <a:gd name="connsiteY0" fmla="*/ 10000 h 10000"/>
              <a:gd name="connsiteX1" fmla="*/ 10424 w 10424"/>
              <a:gd name="connsiteY1" fmla="*/ 0 h 10000"/>
              <a:gd name="connsiteX0" fmla="*/ 19823 w 20042"/>
              <a:gd name="connsiteY0" fmla="*/ 10000 h 10000"/>
              <a:gd name="connsiteX1" fmla="*/ 4961 w 20042"/>
              <a:gd name="connsiteY1" fmla="*/ 0 h 10000"/>
              <a:gd name="connsiteX0" fmla="*/ 6775 w 7339"/>
              <a:gd name="connsiteY0" fmla="*/ 8712 h 8712"/>
              <a:gd name="connsiteX1" fmla="*/ 7339 w 7339"/>
              <a:gd name="connsiteY1" fmla="*/ 0 h 8712"/>
              <a:gd name="connsiteX0" fmla="*/ 19075 w 19438"/>
              <a:gd name="connsiteY0" fmla="*/ 11478 h 11478"/>
              <a:gd name="connsiteX1" fmla="*/ 7851 w 19438"/>
              <a:gd name="connsiteY1" fmla="*/ 0 h 11478"/>
              <a:gd name="connsiteX0" fmla="*/ 11516 w 12234"/>
              <a:gd name="connsiteY0" fmla="*/ 11478 h 11478"/>
              <a:gd name="connsiteX1" fmla="*/ 292 w 12234"/>
              <a:gd name="connsiteY1" fmla="*/ 0 h 11478"/>
            </a:gdLst>
            <a:ahLst/>
            <a:cxnLst>
              <a:cxn ang="0">
                <a:pos x="connsiteX0" y="connsiteY0"/>
              </a:cxn>
              <a:cxn ang="0">
                <a:pos x="connsiteX1" y="connsiteY1"/>
              </a:cxn>
            </a:cxnLst>
            <a:rect l="l" t="t" r="r" b="b"/>
            <a:pathLst>
              <a:path w="12234" h="11478">
                <a:moveTo>
                  <a:pt x="11516" y="11478"/>
                </a:moveTo>
                <a:cubicBezTo>
                  <a:pt x="16057" y="7155"/>
                  <a:pt x="-2519" y="4895"/>
                  <a:pt x="292" y="0"/>
                </a:cubicBezTo>
              </a:path>
            </a:pathLst>
          </a:custGeom>
          <a:noFill/>
          <a:ln w="25400" cmpd="tri">
            <a:solidFill>
              <a:srgbClr val="FF66FF"/>
            </a:solidFill>
            <a:round/>
            <a:headEnd/>
            <a:tailEnd/>
          </a:ln>
        </p:spPr>
        <p:txBody>
          <a:bodyPr/>
          <a:lstStyle/>
          <a:p>
            <a:endParaRPr lang="en-US" dirty="0">
              <a:solidFill>
                <a:srgbClr val="000000"/>
              </a:solidFill>
            </a:endParaRPr>
          </a:p>
        </p:txBody>
      </p:sp>
      <p:sp>
        <p:nvSpPr>
          <p:cNvPr id="589" name="Freeform 600"/>
          <p:cNvSpPr>
            <a:spLocks/>
          </p:cNvSpPr>
          <p:nvPr/>
        </p:nvSpPr>
        <p:spPr bwMode="auto">
          <a:xfrm>
            <a:off x="4030717" y="3364469"/>
            <a:ext cx="689111" cy="1326969"/>
          </a:xfrm>
          <a:custGeom>
            <a:avLst/>
            <a:gdLst>
              <a:gd name="T0" fmla="*/ 2147483647 w 753"/>
              <a:gd name="T1" fmla="*/ 2147483647 h 907"/>
              <a:gd name="T2" fmla="*/ 2147483647 w 753"/>
              <a:gd name="T3" fmla="*/ 2147483647 h 907"/>
              <a:gd name="T4" fmla="*/ 0 w 753"/>
              <a:gd name="T5" fmla="*/ 0 h 907"/>
              <a:gd name="T6" fmla="*/ 0 60000 65536"/>
              <a:gd name="T7" fmla="*/ 0 60000 65536"/>
              <a:gd name="T8" fmla="*/ 0 60000 65536"/>
              <a:gd name="T9" fmla="*/ 0 w 753"/>
              <a:gd name="T10" fmla="*/ 0 h 907"/>
              <a:gd name="T11" fmla="*/ 753 w 753"/>
              <a:gd name="T12" fmla="*/ 907 h 907"/>
              <a:gd name="connsiteX0" fmla="*/ 10000 w 10000"/>
              <a:gd name="connsiteY0" fmla="*/ 9394 h 9394"/>
              <a:gd name="connsiteX1" fmla="*/ 3653 w 10000"/>
              <a:gd name="connsiteY1" fmla="*/ 7882 h 9394"/>
              <a:gd name="connsiteX2" fmla="*/ 0 w 10000"/>
              <a:gd name="connsiteY2" fmla="*/ 0 h 9394"/>
              <a:gd name="connsiteX0" fmla="*/ 10000 w 10000"/>
              <a:gd name="connsiteY0" fmla="*/ 10000 h 10377"/>
              <a:gd name="connsiteX1" fmla="*/ 3653 w 10000"/>
              <a:gd name="connsiteY1" fmla="*/ 8390 h 10377"/>
              <a:gd name="connsiteX2" fmla="*/ 0 w 10000"/>
              <a:gd name="connsiteY2" fmla="*/ 0 h 10377"/>
              <a:gd name="connsiteX0" fmla="*/ 9562 w 9562"/>
              <a:gd name="connsiteY0" fmla="*/ 10387 h 10764"/>
              <a:gd name="connsiteX1" fmla="*/ 3215 w 9562"/>
              <a:gd name="connsiteY1" fmla="*/ 8777 h 10764"/>
              <a:gd name="connsiteX2" fmla="*/ 0 w 9562"/>
              <a:gd name="connsiteY2" fmla="*/ 0 h 10764"/>
              <a:gd name="connsiteX0" fmla="*/ 10146 w 10146"/>
              <a:gd name="connsiteY0" fmla="*/ 9650 h 10000"/>
              <a:gd name="connsiteX1" fmla="*/ 3508 w 10146"/>
              <a:gd name="connsiteY1" fmla="*/ 8154 h 10000"/>
              <a:gd name="connsiteX2" fmla="*/ 146 w 10146"/>
              <a:gd name="connsiteY2" fmla="*/ 0 h 10000"/>
              <a:gd name="connsiteX0" fmla="*/ 10175 w 10175"/>
              <a:gd name="connsiteY0" fmla="*/ 9650 h 10066"/>
              <a:gd name="connsiteX1" fmla="*/ 3018 w 10175"/>
              <a:gd name="connsiteY1" fmla="*/ 8276 h 10066"/>
              <a:gd name="connsiteX2" fmla="*/ 175 w 10175"/>
              <a:gd name="connsiteY2" fmla="*/ 0 h 10066"/>
              <a:gd name="connsiteX0" fmla="*/ 10175 w 10175"/>
              <a:gd name="connsiteY0" fmla="*/ 9650 h 10825"/>
              <a:gd name="connsiteX1" fmla="*/ 6574 w 10175"/>
              <a:gd name="connsiteY1" fmla="*/ 10799 h 10825"/>
              <a:gd name="connsiteX2" fmla="*/ 3018 w 10175"/>
              <a:gd name="connsiteY2" fmla="*/ 8276 h 10825"/>
              <a:gd name="connsiteX3" fmla="*/ 175 w 10175"/>
              <a:gd name="connsiteY3" fmla="*/ 0 h 10825"/>
              <a:gd name="connsiteX0" fmla="*/ 10175 w 10175"/>
              <a:gd name="connsiteY0" fmla="*/ 9650 h 10880"/>
              <a:gd name="connsiteX1" fmla="*/ 6574 w 10175"/>
              <a:gd name="connsiteY1" fmla="*/ 10799 h 10880"/>
              <a:gd name="connsiteX2" fmla="*/ 3018 w 10175"/>
              <a:gd name="connsiteY2" fmla="*/ 8276 h 10880"/>
              <a:gd name="connsiteX3" fmla="*/ 175 w 10175"/>
              <a:gd name="connsiteY3" fmla="*/ 0 h 10880"/>
              <a:gd name="connsiteX0" fmla="*/ 10175 w 10175"/>
              <a:gd name="connsiteY0" fmla="*/ 9650 h 10961"/>
              <a:gd name="connsiteX1" fmla="*/ 6574 w 10175"/>
              <a:gd name="connsiteY1" fmla="*/ 10799 h 10961"/>
              <a:gd name="connsiteX2" fmla="*/ 3018 w 10175"/>
              <a:gd name="connsiteY2" fmla="*/ 8276 h 10961"/>
              <a:gd name="connsiteX3" fmla="*/ 175 w 10175"/>
              <a:gd name="connsiteY3" fmla="*/ 0 h 10961"/>
              <a:gd name="connsiteX0" fmla="*/ 9936 w 9936"/>
              <a:gd name="connsiteY0" fmla="*/ 9369 h 10898"/>
              <a:gd name="connsiteX1" fmla="*/ 6574 w 9936"/>
              <a:gd name="connsiteY1" fmla="*/ 10799 h 10898"/>
              <a:gd name="connsiteX2" fmla="*/ 3018 w 9936"/>
              <a:gd name="connsiteY2" fmla="*/ 8276 h 10898"/>
              <a:gd name="connsiteX3" fmla="*/ 175 w 9936"/>
              <a:gd name="connsiteY3" fmla="*/ 0 h 10898"/>
              <a:gd name="connsiteX0" fmla="*/ 10000 w 10000"/>
              <a:gd name="connsiteY0" fmla="*/ 8597 h 9634"/>
              <a:gd name="connsiteX1" fmla="*/ 6556 w 10000"/>
              <a:gd name="connsiteY1" fmla="*/ 9393 h 9634"/>
              <a:gd name="connsiteX2" fmla="*/ 3037 w 10000"/>
              <a:gd name="connsiteY2" fmla="*/ 7594 h 9634"/>
              <a:gd name="connsiteX3" fmla="*/ 176 w 10000"/>
              <a:gd name="connsiteY3" fmla="*/ 0 h 9634"/>
              <a:gd name="connsiteX0" fmla="*/ 10000 w 10000"/>
              <a:gd name="connsiteY0" fmla="*/ 8924 h 10000"/>
              <a:gd name="connsiteX1" fmla="*/ 6556 w 10000"/>
              <a:gd name="connsiteY1" fmla="*/ 9750 h 10000"/>
              <a:gd name="connsiteX2" fmla="*/ 3037 w 10000"/>
              <a:gd name="connsiteY2" fmla="*/ 7882 h 10000"/>
              <a:gd name="connsiteX3" fmla="*/ 176 w 10000"/>
              <a:gd name="connsiteY3" fmla="*/ 0 h 10000"/>
              <a:gd name="connsiteX0" fmla="*/ 10000 w 10000"/>
              <a:gd name="connsiteY0" fmla="*/ 8924 h 10053"/>
              <a:gd name="connsiteX1" fmla="*/ 6376 w 10000"/>
              <a:gd name="connsiteY1" fmla="*/ 9839 h 10053"/>
              <a:gd name="connsiteX2" fmla="*/ 3037 w 10000"/>
              <a:gd name="connsiteY2" fmla="*/ 7882 h 10053"/>
              <a:gd name="connsiteX3" fmla="*/ 176 w 10000"/>
              <a:gd name="connsiteY3" fmla="*/ 0 h 10053"/>
              <a:gd name="connsiteX0" fmla="*/ 10000 w 10000"/>
              <a:gd name="connsiteY0" fmla="*/ 8924 h 10000"/>
              <a:gd name="connsiteX1" fmla="*/ 6316 w 10000"/>
              <a:gd name="connsiteY1" fmla="*/ 9750 h 10000"/>
              <a:gd name="connsiteX2" fmla="*/ 3037 w 10000"/>
              <a:gd name="connsiteY2" fmla="*/ 7882 h 10000"/>
              <a:gd name="connsiteX3" fmla="*/ 176 w 10000"/>
              <a:gd name="connsiteY3" fmla="*/ 0 h 10000"/>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9817"/>
              <a:gd name="connsiteX1" fmla="*/ 6510 w 10000"/>
              <a:gd name="connsiteY1" fmla="*/ 9379 h 9817"/>
              <a:gd name="connsiteX2" fmla="*/ 3037 w 10000"/>
              <a:gd name="connsiteY2" fmla="*/ 7882 h 9817"/>
              <a:gd name="connsiteX3" fmla="*/ 176 w 10000"/>
              <a:gd name="connsiteY3" fmla="*/ 0 h 9817"/>
              <a:gd name="connsiteX0" fmla="*/ 10000 w 10000"/>
              <a:gd name="connsiteY0" fmla="*/ 9090 h 9882"/>
              <a:gd name="connsiteX1" fmla="*/ 6510 w 10000"/>
              <a:gd name="connsiteY1" fmla="*/ 9237 h 9882"/>
              <a:gd name="connsiteX2" fmla="*/ 3037 w 10000"/>
              <a:gd name="connsiteY2" fmla="*/ 8029 h 9882"/>
              <a:gd name="connsiteX3" fmla="*/ 176 w 10000"/>
              <a:gd name="connsiteY3" fmla="*/ 0 h 9882"/>
              <a:gd name="connsiteX0" fmla="*/ 10000 w 10000"/>
              <a:gd name="connsiteY0" fmla="*/ 9199 h 10056"/>
              <a:gd name="connsiteX1" fmla="*/ 6458 w 10000"/>
              <a:gd name="connsiteY1" fmla="*/ 9507 h 10056"/>
              <a:gd name="connsiteX2" fmla="*/ 3037 w 10000"/>
              <a:gd name="connsiteY2" fmla="*/ 8125 h 10056"/>
              <a:gd name="connsiteX3" fmla="*/ 176 w 10000"/>
              <a:gd name="connsiteY3" fmla="*/ 0 h 10056"/>
              <a:gd name="connsiteX0" fmla="*/ 10000 w 10000"/>
              <a:gd name="connsiteY0" fmla="*/ 9199 h 9918"/>
              <a:gd name="connsiteX1" fmla="*/ 6458 w 10000"/>
              <a:gd name="connsiteY1" fmla="*/ 9067 h 9918"/>
              <a:gd name="connsiteX2" fmla="*/ 3037 w 10000"/>
              <a:gd name="connsiteY2" fmla="*/ 8125 h 9918"/>
              <a:gd name="connsiteX3" fmla="*/ 176 w 10000"/>
              <a:gd name="connsiteY3" fmla="*/ 0 h 9918"/>
              <a:gd name="connsiteX0" fmla="*/ 10000 w 10000"/>
              <a:gd name="connsiteY0" fmla="*/ 9275 h 10145"/>
              <a:gd name="connsiteX1" fmla="*/ 6458 w 10000"/>
              <a:gd name="connsiteY1" fmla="*/ 9142 h 10145"/>
              <a:gd name="connsiteX2" fmla="*/ 3037 w 10000"/>
              <a:gd name="connsiteY2" fmla="*/ 8192 h 10145"/>
              <a:gd name="connsiteX3" fmla="*/ 176 w 10000"/>
              <a:gd name="connsiteY3" fmla="*/ 0 h 10145"/>
              <a:gd name="connsiteX0" fmla="*/ 7947 w 7947"/>
              <a:gd name="connsiteY0" fmla="*/ 7869 h 8739"/>
              <a:gd name="connsiteX1" fmla="*/ 4405 w 7947"/>
              <a:gd name="connsiteY1" fmla="*/ 7736 h 8739"/>
              <a:gd name="connsiteX2" fmla="*/ 984 w 7947"/>
              <a:gd name="connsiteY2" fmla="*/ 6786 h 8739"/>
              <a:gd name="connsiteX3" fmla="*/ 967 w 7947"/>
              <a:gd name="connsiteY3" fmla="*/ 0 h 8739"/>
              <a:gd name="connsiteX0" fmla="*/ 11134 w 11134"/>
              <a:gd name="connsiteY0" fmla="*/ 13775 h 14771"/>
              <a:gd name="connsiteX1" fmla="*/ 6677 w 11134"/>
              <a:gd name="connsiteY1" fmla="*/ 13623 h 14771"/>
              <a:gd name="connsiteX2" fmla="*/ 2372 w 11134"/>
              <a:gd name="connsiteY2" fmla="*/ 12536 h 14771"/>
              <a:gd name="connsiteX3" fmla="*/ 421 w 11134"/>
              <a:gd name="connsiteY3" fmla="*/ 0 h 14771"/>
              <a:gd name="connsiteX0" fmla="*/ 10716 w 10716"/>
              <a:gd name="connsiteY0" fmla="*/ 13775 h 14771"/>
              <a:gd name="connsiteX1" fmla="*/ 6259 w 10716"/>
              <a:gd name="connsiteY1" fmla="*/ 13623 h 14771"/>
              <a:gd name="connsiteX2" fmla="*/ 1954 w 10716"/>
              <a:gd name="connsiteY2" fmla="*/ 12536 h 14771"/>
              <a:gd name="connsiteX3" fmla="*/ 1893 w 10716"/>
              <a:gd name="connsiteY3" fmla="*/ 4713 h 14771"/>
              <a:gd name="connsiteX4" fmla="*/ 3 w 10716"/>
              <a:gd name="connsiteY4" fmla="*/ 0 h 14771"/>
              <a:gd name="connsiteX0" fmla="*/ 10716 w 10716"/>
              <a:gd name="connsiteY0" fmla="*/ 13775 h 14771"/>
              <a:gd name="connsiteX1" fmla="*/ 6259 w 10716"/>
              <a:gd name="connsiteY1" fmla="*/ 13623 h 14771"/>
              <a:gd name="connsiteX2" fmla="*/ 1954 w 10716"/>
              <a:gd name="connsiteY2" fmla="*/ 12536 h 14771"/>
              <a:gd name="connsiteX3" fmla="*/ 1893 w 10716"/>
              <a:gd name="connsiteY3" fmla="*/ 4713 h 14771"/>
              <a:gd name="connsiteX4" fmla="*/ 3 w 10716"/>
              <a:gd name="connsiteY4" fmla="*/ 0 h 14771"/>
              <a:gd name="connsiteX0" fmla="*/ 10716 w 10716"/>
              <a:gd name="connsiteY0" fmla="*/ 13775 h 14771"/>
              <a:gd name="connsiteX1" fmla="*/ 6259 w 10716"/>
              <a:gd name="connsiteY1" fmla="*/ 13623 h 14771"/>
              <a:gd name="connsiteX2" fmla="*/ 1954 w 10716"/>
              <a:gd name="connsiteY2" fmla="*/ 12536 h 14771"/>
              <a:gd name="connsiteX3" fmla="*/ 1893 w 10716"/>
              <a:gd name="connsiteY3" fmla="*/ 4713 h 14771"/>
              <a:gd name="connsiteX4" fmla="*/ 3 w 10716"/>
              <a:gd name="connsiteY4" fmla="*/ 0 h 14771"/>
              <a:gd name="connsiteX0" fmla="*/ 10716 w 10716"/>
              <a:gd name="connsiteY0" fmla="*/ 13775 h 14771"/>
              <a:gd name="connsiteX1" fmla="*/ 6259 w 10716"/>
              <a:gd name="connsiteY1" fmla="*/ 13623 h 14771"/>
              <a:gd name="connsiteX2" fmla="*/ 2376 w 10716"/>
              <a:gd name="connsiteY2" fmla="*/ 12388 h 14771"/>
              <a:gd name="connsiteX3" fmla="*/ 1893 w 10716"/>
              <a:gd name="connsiteY3" fmla="*/ 4713 h 14771"/>
              <a:gd name="connsiteX4" fmla="*/ 3 w 10716"/>
              <a:gd name="connsiteY4" fmla="*/ 0 h 14771"/>
              <a:gd name="connsiteX0" fmla="*/ 10716 w 10716"/>
              <a:gd name="connsiteY0" fmla="*/ 13775 h 14633"/>
              <a:gd name="connsiteX1" fmla="*/ 7948 w 10716"/>
              <a:gd name="connsiteY1" fmla="*/ 13178 h 14633"/>
              <a:gd name="connsiteX2" fmla="*/ 2376 w 10716"/>
              <a:gd name="connsiteY2" fmla="*/ 12388 h 14633"/>
              <a:gd name="connsiteX3" fmla="*/ 1893 w 10716"/>
              <a:gd name="connsiteY3" fmla="*/ 4713 h 14633"/>
              <a:gd name="connsiteX4" fmla="*/ 3 w 10716"/>
              <a:gd name="connsiteY4" fmla="*/ 0 h 14633"/>
              <a:gd name="connsiteX0" fmla="*/ 10716 w 10716"/>
              <a:gd name="connsiteY0" fmla="*/ 13775 h 14633"/>
              <a:gd name="connsiteX1" fmla="*/ 7948 w 10716"/>
              <a:gd name="connsiteY1" fmla="*/ 13178 h 14633"/>
              <a:gd name="connsiteX2" fmla="*/ 3513 w 10716"/>
              <a:gd name="connsiteY2" fmla="*/ 11069 h 14633"/>
              <a:gd name="connsiteX3" fmla="*/ 1893 w 10716"/>
              <a:gd name="connsiteY3" fmla="*/ 4713 h 14633"/>
              <a:gd name="connsiteX4" fmla="*/ 3 w 10716"/>
              <a:gd name="connsiteY4" fmla="*/ 0 h 14633"/>
              <a:gd name="connsiteX0" fmla="*/ 10716 w 10716"/>
              <a:gd name="connsiteY0" fmla="*/ 13775 h 14490"/>
              <a:gd name="connsiteX1" fmla="*/ 7948 w 10716"/>
              <a:gd name="connsiteY1" fmla="*/ 12553 h 14490"/>
              <a:gd name="connsiteX2" fmla="*/ 3513 w 10716"/>
              <a:gd name="connsiteY2" fmla="*/ 11069 h 14490"/>
              <a:gd name="connsiteX3" fmla="*/ 1893 w 10716"/>
              <a:gd name="connsiteY3" fmla="*/ 4713 h 14490"/>
              <a:gd name="connsiteX4" fmla="*/ 3 w 10716"/>
              <a:gd name="connsiteY4" fmla="*/ 0 h 14490"/>
              <a:gd name="connsiteX0" fmla="*/ 10716 w 10716"/>
              <a:gd name="connsiteY0" fmla="*/ 13775 h 14490"/>
              <a:gd name="connsiteX1" fmla="*/ 7948 w 10716"/>
              <a:gd name="connsiteY1" fmla="*/ 12553 h 14490"/>
              <a:gd name="connsiteX2" fmla="*/ 3513 w 10716"/>
              <a:gd name="connsiteY2" fmla="*/ 11069 h 14490"/>
              <a:gd name="connsiteX3" fmla="*/ 1893 w 10716"/>
              <a:gd name="connsiteY3" fmla="*/ 4713 h 14490"/>
              <a:gd name="connsiteX4" fmla="*/ 3 w 10716"/>
              <a:gd name="connsiteY4" fmla="*/ 0 h 14490"/>
              <a:gd name="connsiteX0" fmla="*/ 10716 w 10716"/>
              <a:gd name="connsiteY0" fmla="*/ 13775 h 14490"/>
              <a:gd name="connsiteX1" fmla="*/ 7948 w 10716"/>
              <a:gd name="connsiteY1" fmla="*/ 12553 h 14490"/>
              <a:gd name="connsiteX2" fmla="*/ 3513 w 10716"/>
              <a:gd name="connsiteY2" fmla="*/ 11069 h 14490"/>
              <a:gd name="connsiteX3" fmla="*/ 1893 w 10716"/>
              <a:gd name="connsiteY3" fmla="*/ 4713 h 14490"/>
              <a:gd name="connsiteX4" fmla="*/ 3 w 10716"/>
              <a:gd name="connsiteY4" fmla="*/ 0 h 14490"/>
              <a:gd name="connsiteX0" fmla="*/ 10716 w 10716"/>
              <a:gd name="connsiteY0" fmla="*/ 13775 h 14490"/>
              <a:gd name="connsiteX1" fmla="*/ 7948 w 10716"/>
              <a:gd name="connsiteY1" fmla="*/ 12553 h 14490"/>
              <a:gd name="connsiteX2" fmla="*/ 4522 w 10716"/>
              <a:gd name="connsiteY2" fmla="*/ 11391 h 14490"/>
              <a:gd name="connsiteX3" fmla="*/ 1893 w 10716"/>
              <a:gd name="connsiteY3" fmla="*/ 4713 h 14490"/>
              <a:gd name="connsiteX4" fmla="*/ 3 w 10716"/>
              <a:gd name="connsiteY4" fmla="*/ 0 h 144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16" h="14490">
                <a:moveTo>
                  <a:pt x="10716" y="13775"/>
                </a:moveTo>
                <a:cubicBezTo>
                  <a:pt x="10318" y="15601"/>
                  <a:pt x="9262" y="13460"/>
                  <a:pt x="7948" y="12553"/>
                </a:cubicBezTo>
                <a:cubicBezTo>
                  <a:pt x="6438" y="12029"/>
                  <a:pt x="7278" y="12913"/>
                  <a:pt x="4522" y="11391"/>
                </a:cubicBezTo>
                <a:cubicBezTo>
                  <a:pt x="9373" y="5948"/>
                  <a:pt x="6804" y="6005"/>
                  <a:pt x="1893" y="4713"/>
                </a:cubicBezTo>
                <a:cubicBezTo>
                  <a:pt x="724" y="2596"/>
                  <a:pt x="-64" y="851"/>
                  <a:pt x="3"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90" name="Freeform 598"/>
          <p:cNvSpPr>
            <a:spLocks/>
          </p:cNvSpPr>
          <p:nvPr/>
        </p:nvSpPr>
        <p:spPr bwMode="auto">
          <a:xfrm>
            <a:off x="4751745" y="3940176"/>
            <a:ext cx="580318" cy="703620"/>
          </a:xfrm>
          <a:custGeom>
            <a:avLst/>
            <a:gdLst>
              <a:gd name="T0" fmla="*/ 0 w 2563"/>
              <a:gd name="T1" fmla="*/ 2147483647 h 1246"/>
              <a:gd name="T2" fmla="*/ 2147483647 w 2563"/>
              <a:gd name="T3" fmla="*/ 2147483647 h 1246"/>
              <a:gd name="T4" fmla="*/ 2147483647 w 2563"/>
              <a:gd name="T5" fmla="*/ 2147483647 h 1246"/>
              <a:gd name="T6" fmla="*/ 2147483647 w 2563"/>
              <a:gd name="T7" fmla="*/ 2147483647 h 1246"/>
              <a:gd name="T8" fmla="*/ 2147483647 w 2563"/>
              <a:gd name="T9" fmla="*/ 2147483647 h 1246"/>
              <a:gd name="T10" fmla="*/ 2147483647 w 2563"/>
              <a:gd name="T11" fmla="*/ 2147483647 h 1246"/>
              <a:gd name="T12" fmla="*/ 2147483647 w 2563"/>
              <a:gd name="T13" fmla="*/ 2147483647 h 1246"/>
              <a:gd name="T14" fmla="*/ 2147483647 w 2563"/>
              <a:gd name="T15" fmla="*/ 0 h 1246"/>
              <a:gd name="T16" fmla="*/ 0 60000 65536"/>
              <a:gd name="T17" fmla="*/ 0 60000 65536"/>
              <a:gd name="T18" fmla="*/ 0 60000 65536"/>
              <a:gd name="T19" fmla="*/ 0 60000 65536"/>
              <a:gd name="T20" fmla="*/ 0 60000 65536"/>
              <a:gd name="T21" fmla="*/ 0 60000 65536"/>
              <a:gd name="T22" fmla="*/ 0 60000 65536"/>
              <a:gd name="T23" fmla="*/ 0 60000 65536"/>
              <a:gd name="T24" fmla="*/ 0 w 2563"/>
              <a:gd name="T25" fmla="*/ 0 h 1246"/>
              <a:gd name="T26" fmla="*/ 2563 w 2563"/>
              <a:gd name="T27" fmla="*/ 1246 h 1246"/>
              <a:gd name="connsiteX0" fmla="*/ 224 w 10158"/>
              <a:gd name="connsiteY0" fmla="*/ 7889 h 8712"/>
              <a:gd name="connsiteX1" fmla="*/ 868 w 10158"/>
              <a:gd name="connsiteY1" fmla="*/ 8708 h 8712"/>
              <a:gd name="connsiteX2" fmla="*/ 9483 w 10158"/>
              <a:gd name="connsiteY2" fmla="*/ 7480 h 8712"/>
              <a:gd name="connsiteX3" fmla="*/ 8437 w 10158"/>
              <a:gd name="connsiteY3" fmla="*/ 4246 h 8712"/>
              <a:gd name="connsiteX4" fmla="*/ 9584 w 10158"/>
              <a:gd name="connsiteY4" fmla="*/ 3820 h 8712"/>
              <a:gd name="connsiteX5" fmla="*/ 10084 w 10158"/>
              <a:gd name="connsiteY5" fmla="*/ 2279 h 8712"/>
              <a:gd name="connsiteX6" fmla="*/ 10158 w 10158"/>
              <a:gd name="connsiteY6" fmla="*/ 0 h 8712"/>
              <a:gd name="connsiteX0" fmla="*/ 0 w 9146"/>
              <a:gd name="connsiteY0" fmla="*/ 9995 h 9995"/>
              <a:gd name="connsiteX1" fmla="*/ 8481 w 9146"/>
              <a:gd name="connsiteY1" fmla="*/ 8586 h 9995"/>
              <a:gd name="connsiteX2" fmla="*/ 7452 w 9146"/>
              <a:gd name="connsiteY2" fmla="*/ 4874 h 9995"/>
              <a:gd name="connsiteX3" fmla="*/ 8581 w 9146"/>
              <a:gd name="connsiteY3" fmla="*/ 4385 h 9995"/>
              <a:gd name="connsiteX4" fmla="*/ 9073 w 9146"/>
              <a:gd name="connsiteY4" fmla="*/ 2616 h 9995"/>
              <a:gd name="connsiteX5" fmla="*/ 9146 w 9146"/>
              <a:gd name="connsiteY5" fmla="*/ 0 h 9995"/>
              <a:gd name="connsiteX0" fmla="*/ 0 w 9285"/>
              <a:gd name="connsiteY0" fmla="*/ 10277 h 10277"/>
              <a:gd name="connsiteX1" fmla="*/ 8558 w 9285"/>
              <a:gd name="connsiteY1" fmla="*/ 8590 h 10277"/>
              <a:gd name="connsiteX2" fmla="*/ 7433 w 9285"/>
              <a:gd name="connsiteY2" fmla="*/ 4876 h 10277"/>
              <a:gd name="connsiteX3" fmla="*/ 8667 w 9285"/>
              <a:gd name="connsiteY3" fmla="*/ 4387 h 10277"/>
              <a:gd name="connsiteX4" fmla="*/ 9205 w 9285"/>
              <a:gd name="connsiteY4" fmla="*/ 2617 h 10277"/>
              <a:gd name="connsiteX5" fmla="*/ 9285 w 9285"/>
              <a:gd name="connsiteY5" fmla="*/ 0 h 10277"/>
              <a:gd name="connsiteX0" fmla="*/ 1213 w 1996"/>
              <a:gd name="connsiteY0" fmla="*/ 8358 h 8358"/>
              <a:gd name="connsiteX1" fmla="*/ 1 w 1996"/>
              <a:gd name="connsiteY1" fmla="*/ 4745 h 8358"/>
              <a:gd name="connsiteX2" fmla="*/ 1330 w 1996"/>
              <a:gd name="connsiteY2" fmla="*/ 4269 h 8358"/>
              <a:gd name="connsiteX3" fmla="*/ 1910 w 1996"/>
              <a:gd name="connsiteY3" fmla="*/ 2546 h 8358"/>
              <a:gd name="connsiteX4" fmla="*/ 1996 w 1996"/>
              <a:gd name="connsiteY4" fmla="*/ 0 h 8358"/>
              <a:gd name="connsiteX0" fmla="*/ 0 w 9995"/>
              <a:gd name="connsiteY0" fmla="*/ 5677 h 5677"/>
              <a:gd name="connsiteX1" fmla="*/ 6658 w 9995"/>
              <a:gd name="connsiteY1" fmla="*/ 5108 h 5677"/>
              <a:gd name="connsiteX2" fmla="*/ 9564 w 9995"/>
              <a:gd name="connsiteY2" fmla="*/ 3046 h 5677"/>
              <a:gd name="connsiteX3" fmla="*/ 9995 w 9995"/>
              <a:gd name="connsiteY3" fmla="*/ 0 h 5677"/>
              <a:gd name="connsiteX0" fmla="*/ 0 w 11632"/>
              <a:gd name="connsiteY0" fmla="*/ 11758 h 11758"/>
              <a:gd name="connsiteX1" fmla="*/ 6661 w 11632"/>
              <a:gd name="connsiteY1" fmla="*/ 10756 h 11758"/>
              <a:gd name="connsiteX2" fmla="*/ 9569 w 11632"/>
              <a:gd name="connsiteY2" fmla="*/ 7124 h 11758"/>
              <a:gd name="connsiteX3" fmla="*/ 11632 w 11632"/>
              <a:gd name="connsiteY3" fmla="*/ 0 h 11758"/>
            </a:gdLst>
            <a:ahLst/>
            <a:cxnLst>
              <a:cxn ang="0">
                <a:pos x="connsiteX0" y="connsiteY0"/>
              </a:cxn>
              <a:cxn ang="0">
                <a:pos x="connsiteX1" y="connsiteY1"/>
              </a:cxn>
              <a:cxn ang="0">
                <a:pos x="connsiteX2" y="connsiteY2"/>
              </a:cxn>
              <a:cxn ang="0">
                <a:pos x="connsiteX3" y="connsiteY3"/>
              </a:cxn>
            </a:cxnLst>
            <a:rect l="l" t="t" r="r" b="b"/>
            <a:pathLst>
              <a:path w="11632" h="11758">
                <a:moveTo>
                  <a:pt x="0" y="11758"/>
                </a:moveTo>
                <a:cubicBezTo>
                  <a:pt x="95" y="10321"/>
                  <a:pt x="5078" y="11529"/>
                  <a:pt x="6661" y="10756"/>
                </a:cubicBezTo>
                <a:cubicBezTo>
                  <a:pt x="8251" y="9979"/>
                  <a:pt x="9028" y="8621"/>
                  <a:pt x="9569" y="7124"/>
                </a:cubicBezTo>
                <a:cubicBezTo>
                  <a:pt x="10115" y="5632"/>
                  <a:pt x="11542" y="1115"/>
                  <a:pt x="11632" y="0"/>
                </a:cubicBezTo>
              </a:path>
            </a:pathLst>
          </a:custGeom>
          <a:noFill/>
          <a:ln w="63500">
            <a:solidFill>
              <a:srgbClr val="3333FF"/>
            </a:solidFill>
            <a:round/>
            <a:headEnd/>
            <a:tailEnd/>
          </a:ln>
        </p:spPr>
        <p:txBody>
          <a:bodyPr anchor="ctr"/>
          <a:lstStyle/>
          <a:p>
            <a:endParaRPr lang="en-US" dirty="0">
              <a:solidFill>
                <a:srgbClr val="000000"/>
              </a:solidFill>
            </a:endParaRPr>
          </a:p>
        </p:txBody>
      </p:sp>
      <p:sp>
        <p:nvSpPr>
          <p:cNvPr id="591" name="Freeform 589"/>
          <p:cNvSpPr>
            <a:spLocks/>
          </p:cNvSpPr>
          <p:nvPr/>
        </p:nvSpPr>
        <p:spPr bwMode="auto">
          <a:xfrm>
            <a:off x="2075931" y="4032304"/>
            <a:ext cx="334448" cy="1001207"/>
          </a:xfrm>
          <a:custGeom>
            <a:avLst/>
            <a:gdLst>
              <a:gd name="T0" fmla="*/ 2147483647 w 331"/>
              <a:gd name="T1" fmla="*/ 2147483647 h 1078"/>
              <a:gd name="T2" fmla="*/ 2147483647 w 331"/>
              <a:gd name="T3" fmla="*/ 2147483647 h 1078"/>
              <a:gd name="T4" fmla="*/ 2147483647 w 331"/>
              <a:gd name="T5" fmla="*/ 0 h 1078"/>
              <a:gd name="T6" fmla="*/ 0 60000 65536"/>
              <a:gd name="T7" fmla="*/ 0 60000 65536"/>
              <a:gd name="T8" fmla="*/ 0 60000 65536"/>
              <a:gd name="T9" fmla="*/ 0 w 331"/>
              <a:gd name="T10" fmla="*/ 0 h 1078"/>
              <a:gd name="T11" fmla="*/ 331 w 331"/>
              <a:gd name="T12" fmla="*/ 1078 h 1078"/>
              <a:gd name="connsiteX0" fmla="*/ 8707 w 11366"/>
              <a:gd name="connsiteY0" fmla="*/ 10362 h 10362"/>
              <a:gd name="connsiteX1" fmla="*/ 6 w 11366"/>
              <a:gd name="connsiteY1" fmla="*/ 6355 h 10362"/>
              <a:gd name="connsiteX2" fmla="*/ 11366 w 11366"/>
              <a:gd name="connsiteY2" fmla="*/ 0 h 10362"/>
              <a:gd name="connsiteX0" fmla="*/ 8254 w 10913"/>
              <a:gd name="connsiteY0" fmla="*/ 10362 h 10362"/>
              <a:gd name="connsiteX1" fmla="*/ 6 w 10913"/>
              <a:gd name="connsiteY1" fmla="*/ 6299 h 10362"/>
              <a:gd name="connsiteX2" fmla="*/ 10913 w 10913"/>
              <a:gd name="connsiteY2" fmla="*/ 0 h 10362"/>
              <a:gd name="connsiteX0" fmla="*/ 8977 w 11636"/>
              <a:gd name="connsiteY0" fmla="*/ 10362 h 10362"/>
              <a:gd name="connsiteX1" fmla="*/ 4 w 11636"/>
              <a:gd name="connsiteY1" fmla="*/ 6271 h 10362"/>
              <a:gd name="connsiteX2" fmla="*/ 11636 w 11636"/>
              <a:gd name="connsiteY2" fmla="*/ 0 h 10362"/>
              <a:gd name="connsiteX0" fmla="*/ 10427 w 11636"/>
              <a:gd name="connsiteY0" fmla="*/ 10279 h 10279"/>
              <a:gd name="connsiteX1" fmla="*/ 4 w 11636"/>
              <a:gd name="connsiteY1" fmla="*/ 6271 h 10279"/>
              <a:gd name="connsiteX2" fmla="*/ 11636 w 11636"/>
              <a:gd name="connsiteY2" fmla="*/ 0 h 10279"/>
              <a:gd name="connsiteX0" fmla="*/ 10427 w 11636"/>
              <a:gd name="connsiteY0" fmla="*/ 10279 h 10279"/>
              <a:gd name="connsiteX1" fmla="*/ 4 w 11636"/>
              <a:gd name="connsiteY1" fmla="*/ 6271 h 10279"/>
              <a:gd name="connsiteX2" fmla="*/ 11636 w 11636"/>
              <a:gd name="connsiteY2" fmla="*/ 0 h 10279"/>
              <a:gd name="connsiteX0" fmla="*/ 8509 w 9718"/>
              <a:gd name="connsiteY0" fmla="*/ 10279 h 10279"/>
              <a:gd name="connsiteX1" fmla="*/ 7 w 9718"/>
              <a:gd name="connsiteY1" fmla="*/ 6271 h 10279"/>
              <a:gd name="connsiteX2" fmla="*/ 9718 w 9718"/>
              <a:gd name="connsiteY2" fmla="*/ 0 h 10279"/>
              <a:gd name="connsiteX0" fmla="*/ 8756 w 10000"/>
              <a:gd name="connsiteY0" fmla="*/ 8597 h 8597"/>
              <a:gd name="connsiteX1" fmla="*/ 7 w 10000"/>
              <a:gd name="connsiteY1" fmla="*/ 4698 h 8597"/>
              <a:gd name="connsiteX2" fmla="*/ 10000 w 10000"/>
              <a:gd name="connsiteY2" fmla="*/ 0 h 8597"/>
              <a:gd name="connsiteX0" fmla="*/ 5267 w 10037"/>
              <a:gd name="connsiteY0" fmla="*/ 9292 h 9292"/>
              <a:gd name="connsiteX1" fmla="*/ 44 w 10037"/>
              <a:gd name="connsiteY1" fmla="*/ 5465 h 9292"/>
              <a:gd name="connsiteX2" fmla="*/ 10037 w 10037"/>
              <a:gd name="connsiteY2" fmla="*/ 0 h 9292"/>
              <a:gd name="connsiteX0" fmla="*/ 5241 w 9993"/>
              <a:gd name="connsiteY0" fmla="*/ 10000 h 10000"/>
              <a:gd name="connsiteX1" fmla="*/ 37 w 9993"/>
              <a:gd name="connsiteY1" fmla="*/ 5881 h 10000"/>
              <a:gd name="connsiteX2" fmla="*/ 9993 w 9993"/>
              <a:gd name="connsiteY2" fmla="*/ 0 h 10000"/>
            </a:gdLst>
            <a:ahLst/>
            <a:cxnLst>
              <a:cxn ang="0">
                <a:pos x="connsiteX0" y="connsiteY0"/>
              </a:cxn>
              <a:cxn ang="0">
                <a:pos x="connsiteX1" y="connsiteY1"/>
              </a:cxn>
              <a:cxn ang="0">
                <a:pos x="connsiteX2" y="connsiteY2"/>
              </a:cxn>
            </a:cxnLst>
            <a:rect l="l" t="t" r="r" b="b"/>
            <a:pathLst>
              <a:path w="9993" h="10000">
                <a:moveTo>
                  <a:pt x="5241" y="10000"/>
                </a:moveTo>
                <a:cubicBezTo>
                  <a:pt x="197" y="8903"/>
                  <a:pt x="-148" y="7913"/>
                  <a:pt x="37" y="5881"/>
                </a:cubicBezTo>
                <a:cubicBezTo>
                  <a:pt x="223" y="3847"/>
                  <a:pt x="7887" y="1525"/>
                  <a:pt x="9993"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92" name="Freeform 588"/>
          <p:cNvSpPr>
            <a:spLocks/>
          </p:cNvSpPr>
          <p:nvPr/>
        </p:nvSpPr>
        <p:spPr bwMode="auto">
          <a:xfrm>
            <a:off x="620321" y="3942772"/>
            <a:ext cx="1621888" cy="1103212"/>
          </a:xfrm>
          <a:custGeom>
            <a:avLst/>
            <a:gdLst>
              <a:gd name="T0" fmla="*/ 2147483647 w 1613"/>
              <a:gd name="T1" fmla="*/ 2147483647 h 1119"/>
              <a:gd name="T2" fmla="*/ 2147483647 w 1613"/>
              <a:gd name="T3" fmla="*/ 2147483647 h 1119"/>
              <a:gd name="T4" fmla="*/ 2147483647 w 1613"/>
              <a:gd name="T5" fmla="*/ 2147483647 h 1119"/>
              <a:gd name="T6" fmla="*/ 2147483647 w 1613"/>
              <a:gd name="T7" fmla="*/ 2147483647 h 1119"/>
              <a:gd name="T8" fmla="*/ 2147483647 w 1613"/>
              <a:gd name="T9" fmla="*/ 2147483647 h 1119"/>
              <a:gd name="T10" fmla="*/ 2147483647 w 1613"/>
              <a:gd name="T11" fmla="*/ 0 h 1119"/>
              <a:gd name="T12" fmla="*/ 0 60000 65536"/>
              <a:gd name="T13" fmla="*/ 0 60000 65536"/>
              <a:gd name="T14" fmla="*/ 0 60000 65536"/>
              <a:gd name="T15" fmla="*/ 0 60000 65536"/>
              <a:gd name="T16" fmla="*/ 0 60000 65536"/>
              <a:gd name="T17" fmla="*/ 0 60000 65536"/>
              <a:gd name="T18" fmla="*/ 0 w 1613"/>
              <a:gd name="T19" fmla="*/ 0 h 1119"/>
              <a:gd name="T20" fmla="*/ 1613 w 1613"/>
              <a:gd name="T21" fmla="*/ 1119 h 1119"/>
              <a:gd name="connsiteX0" fmla="*/ 9718 w 9718"/>
              <a:gd name="connsiteY0" fmla="*/ 10053 h 10891"/>
              <a:gd name="connsiteX1" fmla="*/ 8825 w 9718"/>
              <a:gd name="connsiteY1" fmla="*/ 10858 h 10891"/>
              <a:gd name="connsiteX2" fmla="*/ 6308 w 9718"/>
              <a:gd name="connsiteY2" fmla="*/ 8775 h 10891"/>
              <a:gd name="connsiteX3" fmla="*/ 1968 w 9718"/>
              <a:gd name="connsiteY3" fmla="*/ 7024 h 10891"/>
              <a:gd name="connsiteX4" fmla="*/ 84 w 9718"/>
              <a:gd name="connsiteY4" fmla="*/ 2913 h 10891"/>
              <a:gd name="connsiteX5" fmla="*/ 605 w 9718"/>
              <a:gd name="connsiteY5" fmla="*/ 0 h 10891"/>
              <a:gd name="connsiteX0" fmla="*/ 9999 w 9999"/>
              <a:gd name="connsiteY0" fmla="*/ 9453 h 10222"/>
              <a:gd name="connsiteX1" fmla="*/ 9080 w 9999"/>
              <a:gd name="connsiteY1" fmla="*/ 10192 h 10222"/>
              <a:gd name="connsiteX2" fmla="*/ 6490 w 9999"/>
              <a:gd name="connsiteY2" fmla="*/ 8279 h 10222"/>
              <a:gd name="connsiteX3" fmla="*/ 2024 w 9999"/>
              <a:gd name="connsiteY3" fmla="*/ 6671 h 10222"/>
              <a:gd name="connsiteX4" fmla="*/ 85 w 9999"/>
              <a:gd name="connsiteY4" fmla="*/ 2897 h 10222"/>
              <a:gd name="connsiteX5" fmla="*/ 641 w 9999"/>
              <a:gd name="connsiteY5" fmla="*/ 0 h 10222"/>
              <a:gd name="connsiteX0" fmla="*/ 10000 w 10000"/>
              <a:gd name="connsiteY0" fmla="*/ 9248 h 10036"/>
              <a:gd name="connsiteX1" fmla="*/ 9081 w 10000"/>
              <a:gd name="connsiteY1" fmla="*/ 9971 h 10036"/>
              <a:gd name="connsiteX2" fmla="*/ 6357 w 10000"/>
              <a:gd name="connsiteY2" fmla="*/ 7352 h 10036"/>
              <a:gd name="connsiteX3" fmla="*/ 2024 w 10000"/>
              <a:gd name="connsiteY3" fmla="*/ 6526 h 10036"/>
              <a:gd name="connsiteX4" fmla="*/ 85 w 10000"/>
              <a:gd name="connsiteY4" fmla="*/ 2834 h 10036"/>
              <a:gd name="connsiteX5" fmla="*/ 641 w 10000"/>
              <a:gd name="connsiteY5" fmla="*/ 0 h 10036"/>
              <a:gd name="connsiteX0" fmla="*/ 10000 w 10000"/>
              <a:gd name="connsiteY0" fmla="*/ 9248 h 10036"/>
              <a:gd name="connsiteX1" fmla="*/ 9081 w 10000"/>
              <a:gd name="connsiteY1" fmla="*/ 9971 h 10036"/>
              <a:gd name="connsiteX2" fmla="*/ 6357 w 10000"/>
              <a:gd name="connsiteY2" fmla="*/ 7352 h 10036"/>
              <a:gd name="connsiteX3" fmla="*/ 2981 w 10000"/>
              <a:gd name="connsiteY3" fmla="*/ 5418 h 10036"/>
              <a:gd name="connsiteX4" fmla="*/ 85 w 10000"/>
              <a:gd name="connsiteY4" fmla="*/ 2834 h 10036"/>
              <a:gd name="connsiteX5" fmla="*/ 641 w 10000"/>
              <a:gd name="connsiteY5" fmla="*/ 0 h 10036"/>
              <a:gd name="connsiteX0" fmla="*/ 9498 w 9498"/>
              <a:gd name="connsiteY0" fmla="*/ 9248 h 10036"/>
              <a:gd name="connsiteX1" fmla="*/ 8579 w 9498"/>
              <a:gd name="connsiteY1" fmla="*/ 9971 h 10036"/>
              <a:gd name="connsiteX2" fmla="*/ 5855 w 9498"/>
              <a:gd name="connsiteY2" fmla="*/ 7352 h 10036"/>
              <a:gd name="connsiteX3" fmla="*/ 2479 w 9498"/>
              <a:gd name="connsiteY3" fmla="*/ 5418 h 10036"/>
              <a:gd name="connsiteX4" fmla="*/ 157 w 9498"/>
              <a:gd name="connsiteY4" fmla="*/ 4062 h 10036"/>
              <a:gd name="connsiteX5" fmla="*/ 139 w 9498"/>
              <a:gd name="connsiteY5" fmla="*/ 0 h 10036"/>
              <a:gd name="connsiteX0" fmla="*/ 10000 w 10000"/>
              <a:gd name="connsiteY0" fmla="*/ 9215 h 10000"/>
              <a:gd name="connsiteX1" fmla="*/ 9032 w 10000"/>
              <a:gd name="connsiteY1" fmla="*/ 9935 h 10000"/>
              <a:gd name="connsiteX2" fmla="*/ 6164 w 10000"/>
              <a:gd name="connsiteY2" fmla="*/ 7326 h 10000"/>
              <a:gd name="connsiteX3" fmla="*/ 2610 w 10000"/>
              <a:gd name="connsiteY3" fmla="*/ 5399 h 10000"/>
              <a:gd name="connsiteX4" fmla="*/ 165 w 10000"/>
              <a:gd name="connsiteY4" fmla="*/ 4047 h 10000"/>
              <a:gd name="connsiteX5" fmla="*/ 146 w 10000"/>
              <a:gd name="connsiteY5" fmla="*/ 0 h 10000"/>
              <a:gd name="connsiteX0" fmla="*/ 10000 w 10000"/>
              <a:gd name="connsiteY0" fmla="*/ 9215 h 10000"/>
              <a:gd name="connsiteX1" fmla="*/ 9032 w 10000"/>
              <a:gd name="connsiteY1" fmla="*/ 9935 h 10000"/>
              <a:gd name="connsiteX2" fmla="*/ 6164 w 10000"/>
              <a:gd name="connsiteY2" fmla="*/ 7326 h 10000"/>
              <a:gd name="connsiteX3" fmla="*/ 2610 w 10000"/>
              <a:gd name="connsiteY3" fmla="*/ 5399 h 10000"/>
              <a:gd name="connsiteX4" fmla="*/ 165 w 10000"/>
              <a:gd name="connsiteY4" fmla="*/ 4047 h 10000"/>
              <a:gd name="connsiteX5" fmla="*/ 146 w 10000"/>
              <a:gd name="connsiteY5" fmla="*/ 0 h 10000"/>
              <a:gd name="connsiteX0" fmla="*/ 10000 w 10000"/>
              <a:gd name="connsiteY0" fmla="*/ 9215 h 10000"/>
              <a:gd name="connsiteX1" fmla="*/ 9032 w 10000"/>
              <a:gd name="connsiteY1" fmla="*/ 9935 h 10000"/>
              <a:gd name="connsiteX2" fmla="*/ 6164 w 10000"/>
              <a:gd name="connsiteY2" fmla="*/ 7326 h 10000"/>
              <a:gd name="connsiteX3" fmla="*/ 2610 w 10000"/>
              <a:gd name="connsiteY3" fmla="*/ 5399 h 10000"/>
              <a:gd name="connsiteX4" fmla="*/ 165 w 10000"/>
              <a:gd name="connsiteY4" fmla="*/ 4047 h 10000"/>
              <a:gd name="connsiteX5" fmla="*/ 146 w 10000"/>
              <a:gd name="connsiteY5" fmla="*/ 0 h 10000"/>
              <a:gd name="connsiteX0" fmla="*/ 10000 w 10000"/>
              <a:gd name="connsiteY0" fmla="*/ 9215 h 10000"/>
              <a:gd name="connsiteX1" fmla="*/ 9032 w 10000"/>
              <a:gd name="connsiteY1" fmla="*/ 9935 h 10000"/>
              <a:gd name="connsiteX2" fmla="*/ 6164 w 10000"/>
              <a:gd name="connsiteY2" fmla="*/ 7326 h 10000"/>
              <a:gd name="connsiteX3" fmla="*/ 2818 w 10000"/>
              <a:gd name="connsiteY3" fmla="*/ 5683 h 10000"/>
              <a:gd name="connsiteX4" fmla="*/ 2610 w 10000"/>
              <a:gd name="connsiteY4" fmla="*/ 5399 h 10000"/>
              <a:gd name="connsiteX5" fmla="*/ 165 w 10000"/>
              <a:gd name="connsiteY5" fmla="*/ 4047 h 10000"/>
              <a:gd name="connsiteX6" fmla="*/ 146 w 10000"/>
              <a:gd name="connsiteY6" fmla="*/ 0 h 10000"/>
              <a:gd name="connsiteX0" fmla="*/ 10096 w 10096"/>
              <a:gd name="connsiteY0" fmla="*/ 9215 h 10000"/>
              <a:gd name="connsiteX1" fmla="*/ 9128 w 10096"/>
              <a:gd name="connsiteY1" fmla="*/ 9935 h 10000"/>
              <a:gd name="connsiteX2" fmla="*/ 6260 w 10096"/>
              <a:gd name="connsiteY2" fmla="*/ 7326 h 10000"/>
              <a:gd name="connsiteX3" fmla="*/ 2914 w 10096"/>
              <a:gd name="connsiteY3" fmla="*/ 5683 h 10000"/>
              <a:gd name="connsiteX4" fmla="*/ 2706 w 10096"/>
              <a:gd name="connsiteY4" fmla="*/ 5399 h 10000"/>
              <a:gd name="connsiteX5" fmla="*/ 140 w 10096"/>
              <a:gd name="connsiteY5" fmla="*/ 4143 h 10000"/>
              <a:gd name="connsiteX6" fmla="*/ 242 w 10096"/>
              <a:gd name="connsiteY6" fmla="*/ 0 h 10000"/>
              <a:gd name="connsiteX0" fmla="*/ 10096 w 10096"/>
              <a:gd name="connsiteY0" fmla="*/ 9215 h 10000"/>
              <a:gd name="connsiteX1" fmla="*/ 9128 w 10096"/>
              <a:gd name="connsiteY1" fmla="*/ 9935 h 10000"/>
              <a:gd name="connsiteX2" fmla="*/ 6260 w 10096"/>
              <a:gd name="connsiteY2" fmla="*/ 7326 h 10000"/>
              <a:gd name="connsiteX3" fmla="*/ 2706 w 10096"/>
              <a:gd name="connsiteY3" fmla="*/ 5399 h 10000"/>
              <a:gd name="connsiteX4" fmla="*/ 140 w 10096"/>
              <a:gd name="connsiteY4" fmla="*/ 4143 h 10000"/>
              <a:gd name="connsiteX5" fmla="*/ 242 w 10096"/>
              <a:gd name="connsiteY5" fmla="*/ 0 h 10000"/>
              <a:gd name="connsiteX0" fmla="*/ 10294 w 10294"/>
              <a:gd name="connsiteY0" fmla="*/ 7848 h 8633"/>
              <a:gd name="connsiteX1" fmla="*/ 9326 w 10294"/>
              <a:gd name="connsiteY1" fmla="*/ 8568 h 8633"/>
              <a:gd name="connsiteX2" fmla="*/ 6458 w 10294"/>
              <a:gd name="connsiteY2" fmla="*/ 5959 h 8633"/>
              <a:gd name="connsiteX3" fmla="*/ 2904 w 10294"/>
              <a:gd name="connsiteY3" fmla="*/ 4032 h 8633"/>
              <a:gd name="connsiteX4" fmla="*/ 338 w 10294"/>
              <a:gd name="connsiteY4" fmla="*/ 2776 h 8633"/>
              <a:gd name="connsiteX5" fmla="*/ 0 w 10294"/>
              <a:gd name="connsiteY5" fmla="*/ 0 h 8633"/>
              <a:gd name="connsiteX0" fmla="*/ 9733 w 9733"/>
              <a:gd name="connsiteY0" fmla="*/ 9351 h 10260"/>
              <a:gd name="connsiteX1" fmla="*/ 8793 w 9733"/>
              <a:gd name="connsiteY1" fmla="*/ 10185 h 10260"/>
              <a:gd name="connsiteX2" fmla="*/ 6007 w 9733"/>
              <a:gd name="connsiteY2" fmla="*/ 7163 h 10260"/>
              <a:gd name="connsiteX3" fmla="*/ 2554 w 9733"/>
              <a:gd name="connsiteY3" fmla="*/ 4930 h 10260"/>
              <a:gd name="connsiteX4" fmla="*/ 61 w 9733"/>
              <a:gd name="connsiteY4" fmla="*/ 3476 h 10260"/>
              <a:gd name="connsiteX5" fmla="*/ 1185 w 9733"/>
              <a:gd name="connsiteY5" fmla="*/ 0 h 10260"/>
              <a:gd name="connsiteX0" fmla="*/ 10080 w 10080"/>
              <a:gd name="connsiteY0" fmla="*/ 9130 h 10017"/>
              <a:gd name="connsiteX1" fmla="*/ 9114 w 10080"/>
              <a:gd name="connsiteY1" fmla="*/ 9943 h 10017"/>
              <a:gd name="connsiteX2" fmla="*/ 6252 w 10080"/>
              <a:gd name="connsiteY2" fmla="*/ 6997 h 10017"/>
              <a:gd name="connsiteX3" fmla="*/ 2704 w 10080"/>
              <a:gd name="connsiteY3" fmla="*/ 4821 h 10017"/>
              <a:gd name="connsiteX4" fmla="*/ 143 w 10080"/>
              <a:gd name="connsiteY4" fmla="*/ 3404 h 10017"/>
              <a:gd name="connsiteX5" fmla="*/ 1298 w 10080"/>
              <a:gd name="connsiteY5" fmla="*/ 16 h 10017"/>
              <a:gd name="connsiteX0" fmla="*/ 10341 w 10341"/>
              <a:gd name="connsiteY0" fmla="*/ 9137 h 10024"/>
              <a:gd name="connsiteX1" fmla="*/ 9375 w 10341"/>
              <a:gd name="connsiteY1" fmla="*/ 9950 h 10024"/>
              <a:gd name="connsiteX2" fmla="*/ 6513 w 10341"/>
              <a:gd name="connsiteY2" fmla="*/ 7004 h 10024"/>
              <a:gd name="connsiteX3" fmla="*/ 2965 w 10341"/>
              <a:gd name="connsiteY3" fmla="*/ 4828 h 10024"/>
              <a:gd name="connsiteX4" fmla="*/ 404 w 10341"/>
              <a:gd name="connsiteY4" fmla="*/ 3411 h 10024"/>
              <a:gd name="connsiteX5" fmla="*/ 95 w 10341"/>
              <a:gd name="connsiteY5" fmla="*/ 304 h 10024"/>
              <a:gd name="connsiteX6" fmla="*/ 1559 w 10341"/>
              <a:gd name="connsiteY6" fmla="*/ 23 h 10024"/>
              <a:gd name="connsiteX0" fmla="*/ 10341 w 10341"/>
              <a:gd name="connsiteY0" fmla="*/ 9342 h 10229"/>
              <a:gd name="connsiteX1" fmla="*/ 9375 w 10341"/>
              <a:gd name="connsiteY1" fmla="*/ 10155 h 10229"/>
              <a:gd name="connsiteX2" fmla="*/ 6513 w 10341"/>
              <a:gd name="connsiteY2" fmla="*/ 7209 h 10229"/>
              <a:gd name="connsiteX3" fmla="*/ 2965 w 10341"/>
              <a:gd name="connsiteY3" fmla="*/ 5033 h 10229"/>
              <a:gd name="connsiteX4" fmla="*/ 404 w 10341"/>
              <a:gd name="connsiteY4" fmla="*/ 3616 h 10229"/>
              <a:gd name="connsiteX5" fmla="*/ 95 w 10341"/>
              <a:gd name="connsiteY5" fmla="*/ 509 h 10229"/>
              <a:gd name="connsiteX6" fmla="*/ 1762 w 10341"/>
              <a:gd name="connsiteY6" fmla="*/ 0 h 10229"/>
              <a:gd name="connsiteX0" fmla="*/ 10341 w 10341"/>
              <a:gd name="connsiteY0" fmla="*/ 9342 h 9342"/>
              <a:gd name="connsiteX1" fmla="*/ 6513 w 10341"/>
              <a:gd name="connsiteY1" fmla="*/ 7209 h 9342"/>
              <a:gd name="connsiteX2" fmla="*/ 2965 w 10341"/>
              <a:gd name="connsiteY2" fmla="*/ 5033 h 9342"/>
              <a:gd name="connsiteX3" fmla="*/ 404 w 10341"/>
              <a:gd name="connsiteY3" fmla="*/ 3616 h 9342"/>
              <a:gd name="connsiteX4" fmla="*/ 95 w 10341"/>
              <a:gd name="connsiteY4" fmla="*/ 509 h 9342"/>
              <a:gd name="connsiteX5" fmla="*/ 1762 w 10341"/>
              <a:gd name="connsiteY5" fmla="*/ 0 h 9342"/>
              <a:gd name="connsiteX0" fmla="*/ 10000 w 10000"/>
              <a:gd name="connsiteY0" fmla="*/ 10000 h 10039"/>
              <a:gd name="connsiteX1" fmla="*/ 8369 w 10000"/>
              <a:gd name="connsiteY1" fmla="*/ 9843 h 10039"/>
              <a:gd name="connsiteX2" fmla="*/ 6298 w 10000"/>
              <a:gd name="connsiteY2" fmla="*/ 7717 h 10039"/>
              <a:gd name="connsiteX3" fmla="*/ 2867 w 10000"/>
              <a:gd name="connsiteY3" fmla="*/ 5387 h 10039"/>
              <a:gd name="connsiteX4" fmla="*/ 391 w 10000"/>
              <a:gd name="connsiteY4" fmla="*/ 3871 h 10039"/>
              <a:gd name="connsiteX5" fmla="*/ 92 w 10000"/>
              <a:gd name="connsiteY5" fmla="*/ 545 h 10039"/>
              <a:gd name="connsiteX6" fmla="*/ 1704 w 10000"/>
              <a:gd name="connsiteY6" fmla="*/ 0 h 10039"/>
              <a:gd name="connsiteX0" fmla="*/ 10000 w 10000"/>
              <a:gd name="connsiteY0" fmla="*/ 10000 h 10000"/>
              <a:gd name="connsiteX1" fmla="*/ 8393 w 10000"/>
              <a:gd name="connsiteY1" fmla="*/ 9409 h 10000"/>
              <a:gd name="connsiteX2" fmla="*/ 6298 w 10000"/>
              <a:gd name="connsiteY2" fmla="*/ 7717 h 10000"/>
              <a:gd name="connsiteX3" fmla="*/ 2867 w 10000"/>
              <a:gd name="connsiteY3" fmla="*/ 5387 h 10000"/>
              <a:gd name="connsiteX4" fmla="*/ 391 w 10000"/>
              <a:gd name="connsiteY4" fmla="*/ 3871 h 10000"/>
              <a:gd name="connsiteX5" fmla="*/ 92 w 10000"/>
              <a:gd name="connsiteY5" fmla="*/ 545 h 10000"/>
              <a:gd name="connsiteX6" fmla="*/ 1704 w 10000"/>
              <a:gd name="connsiteY6" fmla="*/ 0 h 10000"/>
              <a:gd name="connsiteX0" fmla="*/ 10048 w 10048"/>
              <a:gd name="connsiteY0" fmla="*/ 9675 h 9675"/>
              <a:gd name="connsiteX1" fmla="*/ 8393 w 10048"/>
              <a:gd name="connsiteY1" fmla="*/ 9409 h 9675"/>
              <a:gd name="connsiteX2" fmla="*/ 6298 w 10048"/>
              <a:gd name="connsiteY2" fmla="*/ 7717 h 9675"/>
              <a:gd name="connsiteX3" fmla="*/ 2867 w 10048"/>
              <a:gd name="connsiteY3" fmla="*/ 5387 h 9675"/>
              <a:gd name="connsiteX4" fmla="*/ 391 w 10048"/>
              <a:gd name="connsiteY4" fmla="*/ 3871 h 9675"/>
              <a:gd name="connsiteX5" fmla="*/ 92 w 10048"/>
              <a:gd name="connsiteY5" fmla="*/ 545 h 9675"/>
              <a:gd name="connsiteX6" fmla="*/ 1704 w 10048"/>
              <a:gd name="connsiteY6" fmla="*/ 0 h 9675"/>
              <a:gd name="connsiteX0" fmla="*/ 10000 w 10000"/>
              <a:gd name="connsiteY0" fmla="*/ 10374 h 10374"/>
              <a:gd name="connsiteX1" fmla="*/ 8353 w 10000"/>
              <a:gd name="connsiteY1" fmla="*/ 9725 h 10374"/>
              <a:gd name="connsiteX2" fmla="*/ 6268 w 10000"/>
              <a:gd name="connsiteY2" fmla="*/ 7976 h 10374"/>
              <a:gd name="connsiteX3" fmla="*/ 2853 w 10000"/>
              <a:gd name="connsiteY3" fmla="*/ 5568 h 10374"/>
              <a:gd name="connsiteX4" fmla="*/ 389 w 10000"/>
              <a:gd name="connsiteY4" fmla="*/ 4001 h 10374"/>
              <a:gd name="connsiteX5" fmla="*/ 92 w 10000"/>
              <a:gd name="connsiteY5" fmla="*/ 563 h 10374"/>
              <a:gd name="connsiteX6" fmla="*/ 1696 w 10000"/>
              <a:gd name="connsiteY6" fmla="*/ 0 h 10374"/>
              <a:gd name="connsiteX0" fmla="*/ 9976 w 9976"/>
              <a:gd name="connsiteY0" fmla="*/ 10112 h 10112"/>
              <a:gd name="connsiteX1" fmla="*/ 8353 w 9976"/>
              <a:gd name="connsiteY1" fmla="*/ 9725 h 10112"/>
              <a:gd name="connsiteX2" fmla="*/ 6268 w 9976"/>
              <a:gd name="connsiteY2" fmla="*/ 7976 h 10112"/>
              <a:gd name="connsiteX3" fmla="*/ 2853 w 9976"/>
              <a:gd name="connsiteY3" fmla="*/ 5568 h 10112"/>
              <a:gd name="connsiteX4" fmla="*/ 389 w 9976"/>
              <a:gd name="connsiteY4" fmla="*/ 4001 h 10112"/>
              <a:gd name="connsiteX5" fmla="*/ 92 w 9976"/>
              <a:gd name="connsiteY5" fmla="*/ 563 h 10112"/>
              <a:gd name="connsiteX6" fmla="*/ 1696 w 9976"/>
              <a:gd name="connsiteY6" fmla="*/ 0 h 10112"/>
              <a:gd name="connsiteX0" fmla="*/ 10000 w 10000"/>
              <a:gd name="connsiteY0" fmla="*/ 10000 h 10101"/>
              <a:gd name="connsiteX1" fmla="*/ 8373 w 10000"/>
              <a:gd name="connsiteY1" fmla="*/ 9617 h 10101"/>
              <a:gd name="connsiteX2" fmla="*/ 6283 w 10000"/>
              <a:gd name="connsiteY2" fmla="*/ 7888 h 10101"/>
              <a:gd name="connsiteX3" fmla="*/ 2860 w 10000"/>
              <a:gd name="connsiteY3" fmla="*/ 5506 h 10101"/>
              <a:gd name="connsiteX4" fmla="*/ 390 w 10000"/>
              <a:gd name="connsiteY4" fmla="*/ 3957 h 10101"/>
              <a:gd name="connsiteX5" fmla="*/ 92 w 10000"/>
              <a:gd name="connsiteY5" fmla="*/ 557 h 10101"/>
              <a:gd name="connsiteX6" fmla="*/ 1700 w 10000"/>
              <a:gd name="connsiteY6" fmla="*/ 0 h 10101"/>
              <a:gd name="connsiteX0" fmla="*/ 9956 w 9956"/>
              <a:gd name="connsiteY0" fmla="*/ 10000 h 10101"/>
              <a:gd name="connsiteX1" fmla="*/ 8329 w 9956"/>
              <a:gd name="connsiteY1" fmla="*/ 9617 h 10101"/>
              <a:gd name="connsiteX2" fmla="*/ 6239 w 9956"/>
              <a:gd name="connsiteY2" fmla="*/ 7888 h 10101"/>
              <a:gd name="connsiteX3" fmla="*/ 2816 w 9956"/>
              <a:gd name="connsiteY3" fmla="*/ 5506 h 10101"/>
              <a:gd name="connsiteX4" fmla="*/ 646 w 9956"/>
              <a:gd name="connsiteY4" fmla="*/ 4550 h 10101"/>
              <a:gd name="connsiteX5" fmla="*/ 48 w 9956"/>
              <a:gd name="connsiteY5" fmla="*/ 557 h 10101"/>
              <a:gd name="connsiteX6" fmla="*/ 1656 w 9956"/>
              <a:gd name="connsiteY6" fmla="*/ 0 h 10101"/>
              <a:gd name="connsiteX0" fmla="*/ 10000 w 10000"/>
              <a:gd name="connsiteY0" fmla="*/ 9900 h 10001"/>
              <a:gd name="connsiteX1" fmla="*/ 8366 w 10000"/>
              <a:gd name="connsiteY1" fmla="*/ 9521 h 10001"/>
              <a:gd name="connsiteX2" fmla="*/ 6267 w 10000"/>
              <a:gd name="connsiteY2" fmla="*/ 7809 h 10001"/>
              <a:gd name="connsiteX3" fmla="*/ 2828 w 10000"/>
              <a:gd name="connsiteY3" fmla="*/ 5451 h 10001"/>
              <a:gd name="connsiteX4" fmla="*/ 649 w 10000"/>
              <a:gd name="connsiteY4" fmla="*/ 4505 h 10001"/>
              <a:gd name="connsiteX5" fmla="*/ 48 w 10000"/>
              <a:gd name="connsiteY5" fmla="*/ 551 h 10001"/>
              <a:gd name="connsiteX6" fmla="*/ 1409 w 10000"/>
              <a:gd name="connsiteY6" fmla="*/ 0 h 10001"/>
              <a:gd name="connsiteX0" fmla="*/ 10000 w 10000"/>
              <a:gd name="connsiteY0" fmla="*/ 9900 h 10001"/>
              <a:gd name="connsiteX1" fmla="*/ 8366 w 10000"/>
              <a:gd name="connsiteY1" fmla="*/ 9521 h 10001"/>
              <a:gd name="connsiteX2" fmla="*/ 6267 w 10000"/>
              <a:gd name="connsiteY2" fmla="*/ 7809 h 10001"/>
              <a:gd name="connsiteX3" fmla="*/ 2828 w 10000"/>
              <a:gd name="connsiteY3" fmla="*/ 5451 h 10001"/>
              <a:gd name="connsiteX4" fmla="*/ 649 w 10000"/>
              <a:gd name="connsiteY4" fmla="*/ 4505 h 10001"/>
              <a:gd name="connsiteX5" fmla="*/ 48 w 10000"/>
              <a:gd name="connsiteY5" fmla="*/ 551 h 10001"/>
              <a:gd name="connsiteX6" fmla="*/ 1409 w 10000"/>
              <a:gd name="connsiteY6" fmla="*/ 0 h 10001"/>
              <a:gd name="connsiteX0" fmla="*/ 10000 w 10000"/>
              <a:gd name="connsiteY0" fmla="*/ 10167 h 10268"/>
              <a:gd name="connsiteX1" fmla="*/ 8366 w 10000"/>
              <a:gd name="connsiteY1" fmla="*/ 9788 h 10268"/>
              <a:gd name="connsiteX2" fmla="*/ 6267 w 10000"/>
              <a:gd name="connsiteY2" fmla="*/ 8076 h 10268"/>
              <a:gd name="connsiteX3" fmla="*/ 2828 w 10000"/>
              <a:gd name="connsiteY3" fmla="*/ 5718 h 10268"/>
              <a:gd name="connsiteX4" fmla="*/ 649 w 10000"/>
              <a:gd name="connsiteY4" fmla="*/ 4772 h 10268"/>
              <a:gd name="connsiteX5" fmla="*/ 48 w 10000"/>
              <a:gd name="connsiteY5" fmla="*/ 818 h 10268"/>
              <a:gd name="connsiteX6" fmla="*/ 1206 w 10000"/>
              <a:gd name="connsiteY6" fmla="*/ 0 h 10268"/>
              <a:gd name="connsiteX0" fmla="*/ 8366 w 8366"/>
              <a:gd name="connsiteY0" fmla="*/ 9788 h 9788"/>
              <a:gd name="connsiteX1" fmla="*/ 6267 w 8366"/>
              <a:gd name="connsiteY1" fmla="*/ 8076 h 9788"/>
              <a:gd name="connsiteX2" fmla="*/ 2828 w 8366"/>
              <a:gd name="connsiteY2" fmla="*/ 5718 h 9788"/>
              <a:gd name="connsiteX3" fmla="*/ 649 w 8366"/>
              <a:gd name="connsiteY3" fmla="*/ 4772 h 9788"/>
              <a:gd name="connsiteX4" fmla="*/ 48 w 8366"/>
              <a:gd name="connsiteY4" fmla="*/ 818 h 9788"/>
              <a:gd name="connsiteX5" fmla="*/ 1206 w 8366"/>
              <a:gd name="connsiteY5" fmla="*/ 0 h 9788"/>
              <a:gd name="connsiteX0" fmla="*/ 11135 w 11135"/>
              <a:gd name="connsiteY0" fmla="*/ 9747 h 9747"/>
              <a:gd name="connsiteX1" fmla="*/ 7491 w 11135"/>
              <a:gd name="connsiteY1" fmla="*/ 8251 h 9747"/>
              <a:gd name="connsiteX2" fmla="*/ 3380 w 11135"/>
              <a:gd name="connsiteY2" fmla="*/ 5842 h 9747"/>
              <a:gd name="connsiteX3" fmla="*/ 776 w 11135"/>
              <a:gd name="connsiteY3" fmla="*/ 4875 h 9747"/>
              <a:gd name="connsiteX4" fmla="*/ 57 w 11135"/>
              <a:gd name="connsiteY4" fmla="*/ 836 h 9747"/>
              <a:gd name="connsiteX5" fmla="*/ 1442 w 11135"/>
              <a:gd name="connsiteY5" fmla="*/ 0 h 9747"/>
              <a:gd name="connsiteX0" fmla="*/ 10000 w 10000"/>
              <a:gd name="connsiteY0" fmla="*/ 10000 h 10000"/>
              <a:gd name="connsiteX1" fmla="*/ 6727 w 10000"/>
              <a:gd name="connsiteY1" fmla="*/ 8465 h 10000"/>
              <a:gd name="connsiteX2" fmla="*/ 3035 w 10000"/>
              <a:gd name="connsiteY2" fmla="*/ 5994 h 10000"/>
              <a:gd name="connsiteX3" fmla="*/ 697 w 10000"/>
              <a:gd name="connsiteY3" fmla="*/ 5002 h 10000"/>
              <a:gd name="connsiteX4" fmla="*/ 51 w 10000"/>
              <a:gd name="connsiteY4" fmla="*/ 858 h 10000"/>
              <a:gd name="connsiteX5" fmla="*/ 1295 w 10000"/>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0">
                <a:moveTo>
                  <a:pt x="10000" y="10000"/>
                </a:moveTo>
                <a:cubicBezTo>
                  <a:pt x="8160" y="9598"/>
                  <a:pt x="7888" y="9133"/>
                  <a:pt x="6727" y="8465"/>
                </a:cubicBezTo>
                <a:cubicBezTo>
                  <a:pt x="5567" y="7797"/>
                  <a:pt x="4096" y="6675"/>
                  <a:pt x="3035" y="5994"/>
                </a:cubicBezTo>
                <a:cubicBezTo>
                  <a:pt x="2556" y="5666"/>
                  <a:pt x="2007" y="5153"/>
                  <a:pt x="697" y="5002"/>
                </a:cubicBezTo>
                <a:cubicBezTo>
                  <a:pt x="275" y="4250"/>
                  <a:pt x="-149" y="1500"/>
                  <a:pt x="51" y="858"/>
                </a:cubicBezTo>
                <a:cubicBezTo>
                  <a:pt x="252" y="216"/>
                  <a:pt x="1308" y="876"/>
                  <a:pt x="1295" y="0"/>
                </a:cubicBezTo>
              </a:path>
            </a:pathLst>
          </a:custGeom>
          <a:noFill/>
          <a:ln w="50800">
            <a:solidFill>
              <a:srgbClr val="3333FF"/>
            </a:solidFill>
            <a:round/>
            <a:headEnd/>
            <a:tailEnd/>
          </a:ln>
        </p:spPr>
        <p:txBody>
          <a:bodyPr/>
          <a:lstStyle/>
          <a:p>
            <a:endParaRPr lang="en-US" dirty="0">
              <a:solidFill>
                <a:srgbClr val="000000"/>
              </a:solidFill>
            </a:endParaRPr>
          </a:p>
        </p:txBody>
      </p:sp>
      <p:sp>
        <p:nvSpPr>
          <p:cNvPr id="593" name="Freeform 54"/>
          <p:cNvSpPr>
            <a:spLocks/>
          </p:cNvSpPr>
          <p:nvPr/>
        </p:nvSpPr>
        <p:spPr bwMode="auto">
          <a:xfrm>
            <a:off x="5321815" y="3390474"/>
            <a:ext cx="211506" cy="567803"/>
          </a:xfrm>
          <a:custGeom>
            <a:avLst/>
            <a:gdLst>
              <a:gd name="T0" fmla="*/ 2147483647 w 197"/>
              <a:gd name="T1" fmla="*/ 2147483647 h 532"/>
              <a:gd name="T2" fmla="*/ 2147483647 w 197"/>
              <a:gd name="T3" fmla="*/ 2147483647 h 532"/>
              <a:gd name="T4" fmla="*/ 2147483647 w 197"/>
              <a:gd name="T5" fmla="*/ 0 h 532"/>
              <a:gd name="T6" fmla="*/ 0 60000 65536"/>
              <a:gd name="T7" fmla="*/ 0 60000 65536"/>
              <a:gd name="T8" fmla="*/ 0 60000 65536"/>
              <a:gd name="T9" fmla="*/ 0 w 197"/>
              <a:gd name="T10" fmla="*/ 0 h 532"/>
              <a:gd name="T11" fmla="*/ 197 w 197"/>
              <a:gd name="T12" fmla="*/ 532 h 532"/>
              <a:gd name="connsiteX0" fmla="*/ 0 w 9492"/>
              <a:gd name="connsiteY0" fmla="*/ 9436 h 9436"/>
              <a:gd name="connsiteX1" fmla="*/ 1167 w 9492"/>
              <a:gd name="connsiteY1" fmla="*/ 4586 h 9436"/>
              <a:gd name="connsiteX2" fmla="*/ 9492 w 9492"/>
              <a:gd name="connsiteY2" fmla="*/ 0 h 9436"/>
            </a:gdLst>
            <a:ahLst/>
            <a:cxnLst>
              <a:cxn ang="0">
                <a:pos x="connsiteX0" y="connsiteY0"/>
              </a:cxn>
              <a:cxn ang="0">
                <a:pos x="connsiteX1" y="connsiteY1"/>
              </a:cxn>
              <a:cxn ang="0">
                <a:pos x="connsiteX2" y="connsiteY2"/>
              </a:cxn>
            </a:cxnLst>
            <a:rect l="l" t="t" r="r" b="b"/>
            <a:pathLst>
              <a:path w="9492" h="9436">
                <a:moveTo>
                  <a:pt x="0" y="9436"/>
                </a:moveTo>
                <a:cubicBezTo>
                  <a:pt x="254" y="8534"/>
                  <a:pt x="-508" y="6259"/>
                  <a:pt x="1167" y="4586"/>
                </a:cubicBezTo>
                <a:cubicBezTo>
                  <a:pt x="2842" y="2914"/>
                  <a:pt x="7766" y="959"/>
                  <a:pt x="9492" y="0"/>
                </a:cubicBezTo>
              </a:path>
            </a:pathLst>
          </a:custGeom>
          <a:noFill/>
          <a:ln w="63500">
            <a:solidFill>
              <a:srgbClr val="3333FF"/>
            </a:solidFill>
            <a:round/>
            <a:headEnd/>
            <a:tailEnd/>
          </a:ln>
        </p:spPr>
        <p:txBody>
          <a:bodyPr anchor="ctr"/>
          <a:lstStyle/>
          <a:p>
            <a:endParaRPr lang="en-US" dirty="0">
              <a:solidFill>
                <a:srgbClr val="000000"/>
              </a:solidFill>
            </a:endParaRPr>
          </a:p>
        </p:txBody>
      </p:sp>
      <p:sp>
        <p:nvSpPr>
          <p:cNvPr id="594" name="Freeform 57"/>
          <p:cNvSpPr>
            <a:spLocks/>
          </p:cNvSpPr>
          <p:nvPr/>
        </p:nvSpPr>
        <p:spPr bwMode="auto">
          <a:xfrm>
            <a:off x="632252" y="3715646"/>
            <a:ext cx="3520084" cy="357301"/>
          </a:xfrm>
          <a:custGeom>
            <a:avLst/>
            <a:gdLst>
              <a:gd name="T0" fmla="*/ 2147483647 w 2944"/>
              <a:gd name="T1" fmla="*/ 2147483647 h 1261"/>
              <a:gd name="T2" fmla="*/ 2147483647 w 2944"/>
              <a:gd name="T3" fmla="*/ 2147483647 h 1261"/>
              <a:gd name="T4" fmla="*/ 2147483647 w 2944"/>
              <a:gd name="T5" fmla="*/ 2147483647 h 1261"/>
              <a:gd name="T6" fmla="*/ 2147483647 w 2944"/>
              <a:gd name="T7" fmla="*/ 2147483647 h 1261"/>
              <a:gd name="T8" fmla="*/ 2147483647 w 2944"/>
              <a:gd name="T9" fmla="*/ 2147483647 h 1261"/>
              <a:gd name="T10" fmla="*/ 2147483647 w 2944"/>
              <a:gd name="T11" fmla="*/ 2147483647 h 1261"/>
              <a:gd name="T12" fmla="*/ 2147483647 w 2944"/>
              <a:gd name="T13" fmla="*/ 2147483647 h 1261"/>
              <a:gd name="T14" fmla="*/ 2147483647 w 2944"/>
              <a:gd name="T15" fmla="*/ 2147483647 h 1261"/>
              <a:gd name="T16" fmla="*/ 2147483647 w 2944"/>
              <a:gd name="T17" fmla="*/ 2147483647 h 1261"/>
              <a:gd name="T18" fmla="*/ 2147483647 w 2944"/>
              <a:gd name="T19" fmla="*/ 2147483647 h 1261"/>
              <a:gd name="T20" fmla="*/ 0 w 2944"/>
              <a:gd name="T21" fmla="*/ 2147483647 h 126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44"/>
              <a:gd name="T34" fmla="*/ 0 h 1261"/>
              <a:gd name="T35" fmla="*/ 2944 w 2944"/>
              <a:gd name="T36" fmla="*/ 1261 h 1261"/>
              <a:gd name="connsiteX0" fmla="*/ 10000 w 10000"/>
              <a:gd name="connsiteY0" fmla="*/ 6852 h 9318"/>
              <a:gd name="connsiteX1" fmla="*/ 9144 w 10000"/>
              <a:gd name="connsiteY1" fmla="*/ 6598 h 9318"/>
              <a:gd name="connsiteX2" fmla="*/ 8373 w 10000"/>
              <a:gd name="connsiteY2" fmla="*/ 9199 h 9318"/>
              <a:gd name="connsiteX3" fmla="*/ 5652 w 10000"/>
              <a:gd name="connsiteY3" fmla="*/ 8533 h 9318"/>
              <a:gd name="connsiteX4" fmla="*/ 3889 w 10000"/>
              <a:gd name="connsiteY4" fmla="*/ 5464 h 9318"/>
              <a:gd name="connsiteX5" fmla="*/ 2228 w 10000"/>
              <a:gd name="connsiteY5" fmla="*/ 3941 h 9318"/>
              <a:gd name="connsiteX6" fmla="*/ 1291 w 10000"/>
              <a:gd name="connsiteY6" fmla="*/ 1538 h 9318"/>
              <a:gd name="connsiteX7" fmla="*/ 1101 w 10000"/>
              <a:gd name="connsiteY7" fmla="*/ 0 h 9318"/>
              <a:gd name="connsiteX8" fmla="*/ 421 w 10000"/>
              <a:gd name="connsiteY8" fmla="*/ 3616 h 9318"/>
              <a:gd name="connsiteX9" fmla="*/ 0 w 10000"/>
              <a:gd name="connsiteY9" fmla="*/ 8628 h 9318"/>
              <a:gd name="connsiteX0" fmla="*/ 10000 w 10000"/>
              <a:gd name="connsiteY0" fmla="*/ 5706 h 8352"/>
              <a:gd name="connsiteX1" fmla="*/ 9144 w 10000"/>
              <a:gd name="connsiteY1" fmla="*/ 5433 h 8352"/>
              <a:gd name="connsiteX2" fmla="*/ 8373 w 10000"/>
              <a:gd name="connsiteY2" fmla="*/ 8224 h 8352"/>
              <a:gd name="connsiteX3" fmla="*/ 5652 w 10000"/>
              <a:gd name="connsiteY3" fmla="*/ 7510 h 8352"/>
              <a:gd name="connsiteX4" fmla="*/ 3889 w 10000"/>
              <a:gd name="connsiteY4" fmla="*/ 4216 h 8352"/>
              <a:gd name="connsiteX5" fmla="*/ 2228 w 10000"/>
              <a:gd name="connsiteY5" fmla="*/ 2581 h 8352"/>
              <a:gd name="connsiteX6" fmla="*/ 1291 w 10000"/>
              <a:gd name="connsiteY6" fmla="*/ 3 h 8352"/>
              <a:gd name="connsiteX7" fmla="*/ 421 w 10000"/>
              <a:gd name="connsiteY7" fmla="*/ 2233 h 8352"/>
              <a:gd name="connsiteX8" fmla="*/ 0 w 10000"/>
              <a:gd name="connsiteY8" fmla="*/ 7611 h 8352"/>
              <a:gd name="connsiteX0" fmla="*/ 10000 w 10000"/>
              <a:gd name="connsiteY0" fmla="*/ 4587 h 7756"/>
              <a:gd name="connsiteX1" fmla="*/ 9144 w 10000"/>
              <a:gd name="connsiteY1" fmla="*/ 4260 h 7756"/>
              <a:gd name="connsiteX2" fmla="*/ 8373 w 10000"/>
              <a:gd name="connsiteY2" fmla="*/ 7602 h 7756"/>
              <a:gd name="connsiteX3" fmla="*/ 5652 w 10000"/>
              <a:gd name="connsiteY3" fmla="*/ 6747 h 7756"/>
              <a:gd name="connsiteX4" fmla="*/ 3889 w 10000"/>
              <a:gd name="connsiteY4" fmla="*/ 2803 h 7756"/>
              <a:gd name="connsiteX5" fmla="*/ 2228 w 10000"/>
              <a:gd name="connsiteY5" fmla="*/ 845 h 7756"/>
              <a:gd name="connsiteX6" fmla="*/ 421 w 10000"/>
              <a:gd name="connsiteY6" fmla="*/ 429 h 7756"/>
              <a:gd name="connsiteX7" fmla="*/ 0 w 10000"/>
              <a:gd name="connsiteY7" fmla="*/ 6868 h 7756"/>
              <a:gd name="connsiteX0" fmla="*/ 10000 w 10000"/>
              <a:gd name="connsiteY0" fmla="*/ 4881 h 8967"/>
              <a:gd name="connsiteX1" fmla="*/ 9144 w 10000"/>
              <a:gd name="connsiteY1" fmla="*/ 4460 h 8967"/>
              <a:gd name="connsiteX2" fmla="*/ 8373 w 10000"/>
              <a:gd name="connsiteY2" fmla="*/ 8768 h 8967"/>
              <a:gd name="connsiteX3" fmla="*/ 5652 w 10000"/>
              <a:gd name="connsiteY3" fmla="*/ 7666 h 8967"/>
              <a:gd name="connsiteX4" fmla="*/ 3889 w 10000"/>
              <a:gd name="connsiteY4" fmla="*/ 2581 h 8967"/>
              <a:gd name="connsiteX5" fmla="*/ 2228 w 10000"/>
              <a:gd name="connsiteY5" fmla="*/ 56 h 8967"/>
              <a:gd name="connsiteX6" fmla="*/ 863 w 10000"/>
              <a:gd name="connsiteY6" fmla="*/ 1428 h 8967"/>
              <a:gd name="connsiteX7" fmla="*/ 0 w 10000"/>
              <a:gd name="connsiteY7" fmla="*/ 7822 h 8967"/>
              <a:gd name="connsiteX0" fmla="*/ 10000 w 10000"/>
              <a:gd name="connsiteY0" fmla="*/ 4187 h 8744"/>
              <a:gd name="connsiteX1" fmla="*/ 9144 w 10000"/>
              <a:gd name="connsiteY1" fmla="*/ 3718 h 8744"/>
              <a:gd name="connsiteX2" fmla="*/ 8373 w 10000"/>
              <a:gd name="connsiteY2" fmla="*/ 8522 h 8744"/>
              <a:gd name="connsiteX3" fmla="*/ 5652 w 10000"/>
              <a:gd name="connsiteY3" fmla="*/ 7293 h 8744"/>
              <a:gd name="connsiteX4" fmla="*/ 3889 w 10000"/>
              <a:gd name="connsiteY4" fmla="*/ 1622 h 8744"/>
              <a:gd name="connsiteX5" fmla="*/ 2554 w 10000"/>
              <a:gd name="connsiteY5" fmla="*/ 2762 h 8744"/>
              <a:gd name="connsiteX6" fmla="*/ 863 w 10000"/>
              <a:gd name="connsiteY6" fmla="*/ 337 h 8744"/>
              <a:gd name="connsiteX7" fmla="*/ 0 w 10000"/>
              <a:gd name="connsiteY7" fmla="*/ 7467 h 8744"/>
              <a:gd name="connsiteX0" fmla="*/ 10000 w 10000"/>
              <a:gd name="connsiteY0" fmla="*/ 3160 h 8372"/>
              <a:gd name="connsiteX1" fmla="*/ 9144 w 10000"/>
              <a:gd name="connsiteY1" fmla="*/ 2624 h 8372"/>
              <a:gd name="connsiteX2" fmla="*/ 8373 w 10000"/>
              <a:gd name="connsiteY2" fmla="*/ 8118 h 8372"/>
              <a:gd name="connsiteX3" fmla="*/ 5652 w 10000"/>
              <a:gd name="connsiteY3" fmla="*/ 6713 h 8372"/>
              <a:gd name="connsiteX4" fmla="*/ 3889 w 10000"/>
              <a:gd name="connsiteY4" fmla="*/ 227 h 8372"/>
              <a:gd name="connsiteX5" fmla="*/ 2554 w 10000"/>
              <a:gd name="connsiteY5" fmla="*/ 1531 h 8372"/>
              <a:gd name="connsiteX6" fmla="*/ 1159 w 10000"/>
              <a:gd name="connsiteY6" fmla="*/ 2075 h 8372"/>
              <a:gd name="connsiteX7" fmla="*/ 0 w 10000"/>
              <a:gd name="connsiteY7" fmla="*/ 6912 h 8372"/>
              <a:gd name="connsiteX0" fmla="*/ 9755 w 9755"/>
              <a:gd name="connsiteY0" fmla="*/ 3774 h 10000"/>
              <a:gd name="connsiteX1" fmla="*/ 8899 w 9755"/>
              <a:gd name="connsiteY1" fmla="*/ 3134 h 10000"/>
              <a:gd name="connsiteX2" fmla="*/ 8128 w 9755"/>
              <a:gd name="connsiteY2" fmla="*/ 9697 h 10000"/>
              <a:gd name="connsiteX3" fmla="*/ 5407 w 9755"/>
              <a:gd name="connsiteY3" fmla="*/ 8018 h 10000"/>
              <a:gd name="connsiteX4" fmla="*/ 3644 w 9755"/>
              <a:gd name="connsiteY4" fmla="*/ 271 h 10000"/>
              <a:gd name="connsiteX5" fmla="*/ 2309 w 9755"/>
              <a:gd name="connsiteY5" fmla="*/ 1829 h 10000"/>
              <a:gd name="connsiteX6" fmla="*/ 914 w 9755"/>
              <a:gd name="connsiteY6" fmla="*/ 2478 h 10000"/>
              <a:gd name="connsiteX7" fmla="*/ 0 w 9755"/>
              <a:gd name="connsiteY7" fmla="*/ 2852 h 10000"/>
              <a:gd name="connsiteX0" fmla="*/ 10000 w 10000"/>
              <a:gd name="connsiteY0" fmla="*/ 3774 h 10000"/>
              <a:gd name="connsiteX1" fmla="*/ 9123 w 10000"/>
              <a:gd name="connsiteY1" fmla="*/ 3134 h 10000"/>
              <a:gd name="connsiteX2" fmla="*/ 8332 w 10000"/>
              <a:gd name="connsiteY2" fmla="*/ 9697 h 10000"/>
              <a:gd name="connsiteX3" fmla="*/ 5543 w 10000"/>
              <a:gd name="connsiteY3" fmla="*/ 8018 h 10000"/>
              <a:gd name="connsiteX4" fmla="*/ 3736 w 10000"/>
              <a:gd name="connsiteY4" fmla="*/ 271 h 10000"/>
              <a:gd name="connsiteX5" fmla="*/ 2367 w 10000"/>
              <a:gd name="connsiteY5" fmla="*/ 1829 h 10000"/>
              <a:gd name="connsiteX6" fmla="*/ 937 w 10000"/>
              <a:gd name="connsiteY6" fmla="*/ 2478 h 10000"/>
              <a:gd name="connsiteX7" fmla="*/ 0 w 10000"/>
              <a:gd name="connsiteY7" fmla="*/ 2852 h 10000"/>
              <a:gd name="connsiteX0" fmla="*/ 10000 w 10000"/>
              <a:gd name="connsiteY0" fmla="*/ 3778 h 10004"/>
              <a:gd name="connsiteX1" fmla="*/ 9123 w 10000"/>
              <a:gd name="connsiteY1" fmla="*/ 3138 h 10004"/>
              <a:gd name="connsiteX2" fmla="*/ 8332 w 10000"/>
              <a:gd name="connsiteY2" fmla="*/ 9701 h 10004"/>
              <a:gd name="connsiteX3" fmla="*/ 5543 w 10000"/>
              <a:gd name="connsiteY3" fmla="*/ 8022 h 10004"/>
              <a:gd name="connsiteX4" fmla="*/ 3736 w 10000"/>
              <a:gd name="connsiteY4" fmla="*/ 275 h 10004"/>
              <a:gd name="connsiteX5" fmla="*/ 2367 w 10000"/>
              <a:gd name="connsiteY5" fmla="*/ 1833 h 10004"/>
              <a:gd name="connsiteX6" fmla="*/ 0 w 10000"/>
              <a:gd name="connsiteY6" fmla="*/ 2856 h 10004"/>
              <a:gd name="connsiteX0" fmla="*/ 10000 w 10000"/>
              <a:gd name="connsiteY0" fmla="*/ 3652 h 9878"/>
              <a:gd name="connsiteX1" fmla="*/ 9123 w 10000"/>
              <a:gd name="connsiteY1" fmla="*/ 3012 h 9878"/>
              <a:gd name="connsiteX2" fmla="*/ 8332 w 10000"/>
              <a:gd name="connsiteY2" fmla="*/ 9575 h 9878"/>
              <a:gd name="connsiteX3" fmla="*/ 5543 w 10000"/>
              <a:gd name="connsiteY3" fmla="*/ 7896 h 9878"/>
              <a:gd name="connsiteX4" fmla="*/ 3736 w 10000"/>
              <a:gd name="connsiteY4" fmla="*/ 149 h 9878"/>
              <a:gd name="connsiteX5" fmla="*/ 2200 w 10000"/>
              <a:gd name="connsiteY5" fmla="*/ 2788 h 9878"/>
              <a:gd name="connsiteX6" fmla="*/ 0 w 10000"/>
              <a:gd name="connsiteY6" fmla="*/ 2730 h 9878"/>
              <a:gd name="connsiteX0" fmla="*/ 10010 w 10010"/>
              <a:gd name="connsiteY0" fmla="*/ 2420 h 9999"/>
              <a:gd name="connsiteX1" fmla="*/ 9123 w 10010"/>
              <a:gd name="connsiteY1" fmla="*/ 3049 h 9999"/>
              <a:gd name="connsiteX2" fmla="*/ 8332 w 10010"/>
              <a:gd name="connsiteY2" fmla="*/ 9693 h 9999"/>
              <a:gd name="connsiteX3" fmla="*/ 5543 w 10010"/>
              <a:gd name="connsiteY3" fmla="*/ 7994 h 9999"/>
              <a:gd name="connsiteX4" fmla="*/ 3736 w 10010"/>
              <a:gd name="connsiteY4" fmla="*/ 151 h 9999"/>
              <a:gd name="connsiteX5" fmla="*/ 2200 w 10010"/>
              <a:gd name="connsiteY5" fmla="*/ 2822 h 9999"/>
              <a:gd name="connsiteX6" fmla="*/ 0 w 10010"/>
              <a:gd name="connsiteY6" fmla="*/ 2764 h 9999"/>
              <a:gd name="connsiteX0" fmla="*/ 10000 w 10000"/>
              <a:gd name="connsiteY0" fmla="*/ 2420 h 9875"/>
              <a:gd name="connsiteX1" fmla="*/ 9156 w 10000"/>
              <a:gd name="connsiteY1" fmla="*/ 4812 h 9875"/>
              <a:gd name="connsiteX2" fmla="*/ 8324 w 10000"/>
              <a:gd name="connsiteY2" fmla="*/ 9694 h 9875"/>
              <a:gd name="connsiteX3" fmla="*/ 5537 w 10000"/>
              <a:gd name="connsiteY3" fmla="*/ 7995 h 9875"/>
              <a:gd name="connsiteX4" fmla="*/ 3732 w 10000"/>
              <a:gd name="connsiteY4" fmla="*/ 151 h 9875"/>
              <a:gd name="connsiteX5" fmla="*/ 2198 w 10000"/>
              <a:gd name="connsiteY5" fmla="*/ 2822 h 9875"/>
              <a:gd name="connsiteX6" fmla="*/ 0 w 10000"/>
              <a:gd name="connsiteY6" fmla="*/ 2764 h 9875"/>
              <a:gd name="connsiteX0" fmla="*/ 10021 w 10021"/>
              <a:gd name="connsiteY0" fmla="*/ 2636 h 10000"/>
              <a:gd name="connsiteX1" fmla="*/ 9156 w 10021"/>
              <a:gd name="connsiteY1" fmla="*/ 4873 h 10000"/>
              <a:gd name="connsiteX2" fmla="*/ 8324 w 10021"/>
              <a:gd name="connsiteY2" fmla="*/ 9817 h 10000"/>
              <a:gd name="connsiteX3" fmla="*/ 5537 w 10021"/>
              <a:gd name="connsiteY3" fmla="*/ 8096 h 10000"/>
              <a:gd name="connsiteX4" fmla="*/ 3732 w 10021"/>
              <a:gd name="connsiteY4" fmla="*/ 153 h 10000"/>
              <a:gd name="connsiteX5" fmla="*/ 2198 w 10021"/>
              <a:gd name="connsiteY5" fmla="*/ 2858 h 10000"/>
              <a:gd name="connsiteX6" fmla="*/ 0 w 10021"/>
              <a:gd name="connsiteY6" fmla="*/ 2799 h 10000"/>
              <a:gd name="connsiteX0" fmla="*/ 10021 w 10021"/>
              <a:gd name="connsiteY0" fmla="*/ 2636 h 9830"/>
              <a:gd name="connsiteX1" fmla="*/ 9417 w 10021"/>
              <a:gd name="connsiteY1" fmla="*/ 7643 h 9830"/>
              <a:gd name="connsiteX2" fmla="*/ 8324 w 10021"/>
              <a:gd name="connsiteY2" fmla="*/ 9817 h 9830"/>
              <a:gd name="connsiteX3" fmla="*/ 5537 w 10021"/>
              <a:gd name="connsiteY3" fmla="*/ 8096 h 9830"/>
              <a:gd name="connsiteX4" fmla="*/ 3732 w 10021"/>
              <a:gd name="connsiteY4" fmla="*/ 153 h 9830"/>
              <a:gd name="connsiteX5" fmla="*/ 2198 w 10021"/>
              <a:gd name="connsiteY5" fmla="*/ 2858 h 9830"/>
              <a:gd name="connsiteX6" fmla="*/ 0 w 10021"/>
              <a:gd name="connsiteY6" fmla="*/ 2799 h 9830"/>
              <a:gd name="connsiteX0" fmla="*/ 9938 w 9938"/>
              <a:gd name="connsiteY0" fmla="*/ 2682 h 10000"/>
              <a:gd name="connsiteX1" fmla="*/ 9397 w 9938"/>
              <a:gd name="connsiteY1" fmla="*/ 7775 h 10000"/>
              <a:gd name="connsiteX2" fmla="*/ 8307 w 9938"/>
              <a:gd name="connsiteY2" fmla="*/ 9987 h 10000"/>
              <a:gd name="connsiteX3" fmla="*/ 5525 w 9938"/>
              <a:gd name="connsiteY3" fmla="*/ 8236 h 10000"/>
              <a:gd name="connsiteX4" fmla="*/ 3724 w 9938"/>
              <a:gd name="connsiteY4" fmla="*/ 156 h 10000"/>
              <a:gd name="connsiteX5" fmla="*/ 2193 w 9938"/>
              <a:gd name="connsiteY5" fmla="*/ 2907 h 10000"/>
              <a:gd name="connsiteX6" fmla="*/ 0 w 9938"/>
              <a:gd name="connsiteY6" fmla="*/ 2847 h 10000"/>
              <a:gd name="connsiteX0" fmla="*/ 10000 w 10000"/>
              <a:gd name="connsiteY0" fmla="*/ 2682 h 10431"/>
              <a:gd name="connsiteX1" fmla="*/ 9456 w 10000"/>
              <a:gd name="connsiteY1" fmla="*/ 7775 h 10431"/>
              <a:gd name="connsiteX2" fmla="*/ 8474 w 10000"/>
              <a:gd name="connsiteY2" fmla="*/ 10425 h 10431"/>
              <a:gd name="connsiteX3" fmla="*/ 5559 w 10000"/>
              <a:gd name="connsiteY3" fmla="*/ 8236 h 10431"/>
              <a:gd name="connsiteX4" fmla="*/ 3747 w 10000"/>
              <a:gd name="connsiteY4" fmla="*/ 156 h 10431"/>
              <a:gd name="connsiteX5" fmla="*/ 2207 w 10000"/>
              <a:gd name="connsiteY5" fmla="*/ 2907 h 10431"/>
              <a:gd name="connsiteX6" fmla="*/ 0 w 10000"/>
              <a:gd name="connsiteY6" fmla="*/ 2847 h 10431"/>
              <a:gd name="connsiteX0" fmla="*/ 9927 w 9927"/>
              <a:gd name="connsiteY0" fmla="*/ 2682 h 10431"/>
              <a:gd name="connsiteX1" fmla="*/ 9383 w 9927"/>
              <a:gd name="connsiteY1" fmla="*/ 7775 h 10431"/>
              <a:gd name="connsiteX2" fmla="*/ 8401 w 9927"/>
              <a:gd name="connsiteY2" fmla="*/ 10425 h 10431"/>
              <a:gd name="connsiteX3" fmla="*/ 5486 w 9927"/>
              <a:gd name="connsiteY3" fmla="*/ 8236 h 10431"/>
              <a:gd name="connsiteX4" fmla="*/ 3674 w 9927"/>
              <a:gd name="connsiteY4" fmla="*/ 156 h 10431"/>
              <a:gd name="connsiteX5" fmla="*/ 2134 w 9927"/>
              <a:gd name="connsiteY5" fmla="*/ 2907 h 10431"/>
              <a:gd name="connsiteX6" fmla="*/ 0 w 9927"/>
              <a:gd name="connsiteY6" fmla="*/ 2972 h 10431"/>
              <a:gd name="connsiteX0" fmla="*/ 10000 w 10000"/>
              <a:gd name="connsiteY0" fmla="*/ 2571 h 10000"/>
              <a:gd name="connsiteX1" fmla="*/ 9452 w 10000"/>
              <a:gd name="connsiteY1" fmla="*/ 7454 h 10000"/>
              <a:gd name="connsiteX2" fmla="*/ 8463 w 10000"/>
              <a:gd name="connsiteY2" fmla="*/ 9994 h 10000"/>
              <a:gd name="connsiteX3" fmla="*/ 5526 w 10000"/>
              <a:gd name="connsiteY3" fmla="*/ 7896 h 10000"/>
              <a:gd name="connsiteX4" fmla="*/ 3701 w 10000"/>
              <a:gd name="connsiteY4" fmla="*/ 150 h 10000"/>
              <a:gd name="connsiteX5" fmla="*/ 2150 w 10000"/>
              <a:gd name="connsiteY5" fmla="*/ 2787 h 10000"/>
              <a:gd name="connsiteX6" fmla="*/ 0 w 10000"/>
              <a:gd name="connsiteY6" fmla="*/ 2849 h 10000"/>
              <a:gd name="connsiteX0" fmla="*/ 10000 w 10000"/>
              <a:gd name="connsiteY0" fmla="*/ 2494 h 9939"/>
              <a:gd name="connsiteX1" fmla="*/ 9452 w 10000"/>
              <a:gd name="connsiteY1" fmla="*/ 7377 h 9939"/>
              <a:gd name="connsiteX2" fmla="*/ 8463 w 10000"/>
              <a:gd name="connsiteY2" fmla="*/ 9917 h 9939"/>
              <a:gd name="connsiteX3" fmla="*/ 5304 w 10000"/>
              <a:gd name="connsiteY3" fmla="*/ 6018 h 9939"/>
              <a:gd name="connsiteX4" fmla="*/ 3701 w 10000"/>
              <a:gd name="connsiteY4" fmla="*/ 73 h 9939"/>
              <a:gd name="connsiteX5" fmla="*/ 2150 w 10000"/>
              <a:gd name="connsiteY5" fmla="*/ 2710 h 9939"/>
              <a:gd name="connsiteX6" fmla="*/ 0 w 10000"/>
              <a:gd name="connsiteY6" fmla="*/ 2772 h 9939"/>
              <a:gd name="connsiteX0" fmla="*/ 10000 w 10000"/>
              <a:gd name="connsiteY0" fmla="*/ 2509 h 10000"/>
              <a:gd name="connsiteX1" fmla="*/ 9452 w 10000"/>
              <a:gd name="connsiteY1" fmla="*/ 7422 h 10000"/>
              <a:gd name="connsiteX2" fmla="*/ 8463 w 10000"/>
              <a:gd name="connsiteY2" fmla="*/ 9978 h 10000"/>
              <a:gd name="connsiteX3" fmla="*/ 5304 w 10000"/>
              <a:gd name="connsiteY3" fmla="*/ 6055 h 10000"/>
              <a:gd name="connsiteX4" fmla="*/ 3701 w 10000"/>
              <a:gd name="connsiteY4" fmla="*/ 73 h 10000"/>
              <a:gd name="connsiteX5" fmla="*/ 2150 w 10000"/>
              <a:gd name="connsiteY5" fmla="*/ 2727 h 10000"/>
              <a:gd name="connsiteX6" fmla="*/ 0 w 10000"/>
              <a:gd name="connsiteY6" fmla="*/ 2789 h 10000"/>
              <a:gd name="connsiteX0" fmla="*/ 10000 w 10000"/>
              <a:gd name="connsiteY0" fmla="*/ 2096 h 9587"/>
              <a:gd name="connsiteX1" fmla="*/ 9452 w 10000"/>
              <a:gd name="connsiteY1" fmla="*/ 7009 h 9587"/>
              <a:gd name="connsiteX2" fmla="*/ 8463 w 10000"/>
              <a:gd name="connsiteY2" fmla="*/ 9565 h 9587"/>
              <a:gd name="connsiteX3" fmla="*/ 5304 w 10000"/>
              <a:gd name="connsiteY3" fmla="*/ 5642 h 9587"/>
              <a:gd name="connsiteX4" fmla="*/ 3743 w 10000"/>
              <a:gd name="connsiteY4" fmla="*/ 83 h 9587"/>
              <a:gd name="connsiteX5" fmla="*/ 2150 w 10000"/>
              <a:gd name="connsiteY5" fmla="*/ 2314 h 9587"/>
              <a:gd name="connsiteX6" fmla="*/ 0 w 10000"/>
              <a:gd name="connsiteY6" fmla="*/ 2376 h 9587"/>
              <a:gd name="connsiteX0" fmla="*/ 10042 w 10042"/>
              <a:gd name="connsiteY0" fmla="*/ 2201 h 10015"/>
              <a:gd name="connsiteX1" fmla="*/ 9494 w 10042"/>
              <a:gd name="connsiteY1" fmla="*/ 7326 h 10015"/>
              <a:gd name="connsiteX2" fmla="*/ 8505 w 10042"/>
              <a:gd name="connsiteY2" fmla="*/ 9992 h 10015"/>
              <a:gd name="connsiteX3" fmla="*/ 5346 w 10042"/>
              <a:gd name="connsiteY3" fmla="*/ 5900 h 10015"/>
              <a:gd name="connsiteX4" fmla="*/ 3785 w 10042"/>
              <a:gd name="connsiteY4" fmla="*/ 102 h 10015"/>
              <a:gd name="connsiteX5" fmla="*/ 2192 w 10042"/>
              <a:gd name="connsiteY5" fmla="*/ 2429 h 10015"/>
              <a:gd name="connsiteX6" fmla="*/ 0 w 10042"/>
              <a:gd name="connsiteY6" fmla="*/ 5454 h 10015"/>
              <a:gd name="connsiteX0" fmla="*/ 10116 w 10116"/>
              <a:gd name="connsiteY0" fmla="*/ 2185 h 9999"/>
              <a:gd name="connsiteX1" fmla="*/ 9568 w 10116"/>
              <a:gd name="connsiteY1" fmla="*/ 7310 h 9999"/>
              <a:gd name="connsiteX2" fmla="*/ 8579 w 10116"/>
              <a:gd name="connsiteY2" fmla="*/ 9976 h 9999"/>
              <a:gd name="connsiteX3" fmla="*/ 5420 w 10116"/>
              <a:gd name="connsiteY3" fmla="*/ 5884 h 9999"/>
              <a:gd name="connsiteX4" fmla="*/ 3859 w 10116"/>
              <a:gd name="connsiteY4" fmla="*/ 86 h 9999"/>
              <a:gd name="connsiteX5" fmla="*/ 2266 w 10116"/>
              <a:gd name="connsiteY5" fmla="*/ 2413 h 9999"/>
              <a:gd name="connsiteX6" fmla="*/ 171 w 10116"/>
              <a:gd name="connsiteY6" fmla="*/ 2405 h 9999"/>
              <a:gd name="connsiteX7" fmla="*/ 74 w 10116"/>
              <a:gd name="connsiteY7" fmla="*/ 5438 h 9999"/>
              <a:gd name="connsiteX0" fmla="*/ 10000 w 10000"/>
              <a:gd name="connsiteY0" fmla="*/ 2185 h 10000"/>
              <a:gd name="connsiteX1" fmla="*/ 9458 w 10000"/>
              <a:gd name="connsiteY1" fmla="*/ 7311 h 10000"/>
              <a:gd name="connsiteX2" fmla="*/ 8481 w 10000"/>
              <a:gd name="connsiteY2" fmla="*/ 9977 h 10000"/>
              <a:gd name="connsiteX3" fmla="*/ 5358 w 10000"/>
              <a:gd name="connsiteY3" fmla="*/ 5885 h 10000"/>
              <a:gd name="connsiteX4" fmla="*/ 3815 w 10000"/>
              <a:gd name="connsiteY4" fmla="*/ 86 h 10000"/>
              <a:gd name="connsiteX5" fmla="*/ 2240 w 10000"/>
              <a:gd name="connsiteY5" fmla="*/ 2413 h 10000"/>
              <a:gd name="connsiteX6" fmla="*/ 169 w 10000"/>
              <a:gd name="connsiteY6" fmla="*/ 2405 h 10000"/>
              <a:gd name="connsiteX7" fmla="*/ 73 w 10000"/>
              <a:gd name="connsiteY7" fmla="*/ 5439 h 10000"/>
              <a:gd name="connsiteX0" fmla="*/ 10000 w 10000"/>
              <a:gd name="connsiteY0" fmla="*/ 2185 h 10000"/>
              <a:gd name="connsiteX1" fmla="*/ 9458 w 10000"/>
              <a:gd name="connsiteY1" fmla="*/ 7311 h 10000"/>
              <a:gd name="connsiteX2" fmla="*/ 8481 w 10000"/>
              <a:gd name="connsiteY2" fmla="*/ 9977 h 10000"/>
              <a:gd name="connsiteX3" fmla="*/ 5358 w 10000"/>
              <a:gd name="connsiteY3" fmla="*/ 5885 h 10000"/>
              <a:gd name="connsiteX4" fmla="*/ 3815 w 10000"/>
              <a:gd name="connsiteY4" fmla="*/ 86 h 10000"/>
              <a:gd name="connsiteX5" fmla="*/ 2240 w 10000"/>
              <a:gd name="connsiteY5" fmla="*/ 2413 h 10000"/>
              <a:gd name="connsiteX6" fmla="*/ 169 w 10000"/>
              <a:gd name="connsiteY6" fmla="*/ 2405 h 10000"/>
              <a:gd name="connsiteX7" fmla="*/ 73 w 10000"/>
              <a:gd name="connsiteY7" fmla="*/ 5439 h 10000"/>
              <a:gd name="connsiteX0" fmla="*/ 10000 w 10000"/>
              <a:gd name="connsiteY0" fmla="*/ 2185 h 10000"/>
              <a:gd name="connsiteX1" fmla="*/ 9458 w 10000"/>
              <a:gd name="connsiteY1" fmla="*/ 7311 h 10000"/>
              <a:gd name="connsiteX2" fmla="*/ 8481 w 10000"/>
              <a:gd name="connsiteY2" fmla="*/ 9977 h 10000"/>
              <a:gd name="connsiteX3" fmla="*/ 5358 w 10000"/>
              <a:gd name="connsiteY3" fmla="*/ 5885 h 10000"/>
              <a:gd name="connsiteX4" fmla="*/ 3815 w 10000"/>
              <a:gd name="connsiteY4" fmla="*/ 86 h 10000"/>
              <a:gd name="connsiteX5" fmla="*/ 2240 w 10000"/>
              <a:gd name="connsiteY5" fmla="*/ 2413 h 10000"/>
              <a:gd name="connsiteX6" fmla="*/ 169 w 10000"/>
              <a:gd name="connsiteY6" fmla="*/ 2405 h 10000"/>
              <a:gd name="connsiteX7" fmla="*/ 73 w 10000"/>
              <a:gd name="connsiteY7" fmla="*/ 5439 h 10000"/>
              <a:gd name="connsiteX0" fmla="*/ 10000 w 10000"/>
              <a:gd name="connsiteY0" fmla="*/ 2185 h 10057"/>
              <a:gd name="connsiteX1" fmla="*/ 8481 w 10000"/>
              <a:gd name="connsiteY1" fmla="*/ 9977 h 10057"/>
              <a:gd name="connsiteX2" fmla="*/ 5358 w 10000"/>
              <a:gd name="connsiteY2" fmla="*/ 5885 h 10057"/>
              <a:gd name="connsiteX3" fmla="*/ 3815 w 10000"/>
              <a:gd name="connsiteY3" fmla="*/ 86 h 10057"/>
              <a:gd name="connsiteX4" fmla="*/ 2240 w 10000"/>
              <a:gd name="connsiteY4" fmla="*/ 2413 h 10057"/>
              <a:gd name="connsiteX5" fmla="*/ 169 w 10000"/>
              <a:gd name="connsiteY5" fmla="*/ 2405 h 10057"/>
              <a:gd name="connsiteX6" fmla="*/ 73 w 10000"/>
              <a:gd name="connsiteY6" fmla="*/ 5439 h 10057"/>
              <a:gd name="connsiteX0" fmla="*/ 10000 w 10000"/>
              <a:gd name="connsiteY0" fmla="*/ 2185 h 10057"/>
              <a:gd name="connsiteX1" fmla="*/ 8481 w 10000"/>
              <a:gd name="connsiteY1" fmla="*/ 9977 h 10057"/>
              <a:gd name="connsiteX2" fmla="*/ 5358 w 10000"/>
              <a:gd name="connsiteY2" fmla="*/ 5885 h 10057"/>
              <a:gd name="connsiteX3" fmla="*/ 3815 w 10000"/>
              <a:gd name="connsiteY3" fmla="*/ 86 h 10057"/>
              <a:gd name="connsiteX4" fmla="*/ 2240 w 10000"/>
              <a:gd name="connsiteY4" fmla="*/ 2413 h 10057"/>
              <a:gd name="connsiteX5" fmla="*/ 169 w 10000"/>
              <a:gd name="connsiteY5" fmla="*/ 2405 h 10057"/>
              <a:gd name="connsiteX6" fmla="*/ 73 w 10000"/>
              <a:gd name="connsiteY6" fmla="*/ 5439 h 10057"/>
              <a:gd name="connsiteX0" fmla="*/ 10000 w 10000"/>
              <a:gd name="connsiteY0" fmla="*/ 2723 h 10597"/>
              <a:gd name="connsiteX1" fmla="*/ 8481 w 10000"/>
              <a:gd name="connsiteY1" fmla="*/ 10515 h 10597"/>
              <a:gd name="connsiteX2" fmla="*/ 5358 w 10000"/>
              <a:gd name="connsiteY2" fmla="*/ 6423 h 10597"/>
              <a:gd name="connsiteX3" fmla="*/ 3828 w 10000"/>
              <a:gd name="connsiteY3" fmla="*/ 74 h 10597"/>
              <a:gd name="connsiteX4" fmla="*/ 2240 w 10000"/>
              <a:gd name="connsiteY4" fmla="*/ 2951 h 10597"/>
              <a:gd name="connsiteX5" fmla="*/ 169 w 10000"/>
              <a:gd name="connsiteY5" fmla="*/ 2943 h 10597"/>
              <a:gd name="connsiteX6" fmla="*/ 73 w 10000"/>
              <a:gd name="connsiteY6" fmla="*/ 5977 h 10597"/>
              <a:gd name="connsiteX0" fmla="*/ 10000 w 10000"/>
              <a:gd name="connsiteY0" fmla="*/ 2723 h 9456"/>
              <a:gd name="connsiteX1" fmla="*/ 8481 w 10000"/>
              <a:gd name="connsiteY1" fmla="*/ 9341 h 9456"/>
              <a:gd name="connsiteX2" fmla="*/ 5358 w 10000"/>
              <a:gd name="connsiteY2" fmla="*/ 6423 h 9456"/>
              <a:gd name="connsiteX3" fmla="*/ 3828 w 10000"/>
              <a:gd name="connsiteY3" fmla="*/ 74 h 9456"/>
              <a:gd name="connsiteX4" fmla="*/ 2240 w 10000"/>
              <a:gd name="connsiteY4" fmla="*/ 2951 h 9456"/>
              <a:gd name="connsiteX5" fmla="*/ 169 w 10000"/>
              <a:gd name="connsiteY5" fmla="*/ 2943 h 9456"/>
              <a:gd name="connsiteX6" fmla="*/ 73 w 10000"/>
              <a:gd name="connsiteY6" fmla="*/ 5977 h 9456"/>
              <a:gd name="connsiteX0" fmla="*/ 9831 w 9831"/>
              <a:gd name="connsiteY0" fmla="*/ 2880 h 9999"/>
              <a:gd name="connsiteX1" fmla="*/ 8312 w 9831"/>
              <a:gd name="connsiteY1" fmla="*/ 9878 h 9999"/>
              <a:gd name="connsiteX2" fmla="*/ 5189 w 9831"/>
              <a:gd name="connsiteY2" fmla="*/ 6793 h 9999"/>
              <a:gd name="connsiteX3" fmla="*/ 3659 w 9831"/>
              <a:gd name="connsiteY3" fmla="*/ 78 h 9999"/>
              <a:gd name="connsiteX4" fmla="*/ 2071 w 9831"/>
              <a:gd name="connsiteY4" fmla="*/ 3121 h 9999"/>
              <a:gd name="connsiteX5" fmla="*/ 0 w 9831"/>
              <a:gd name="connsiteY5" fmla="*/ 3112 h 9999"/>
              <a:gd name="connsiteX0" fmla="*/ 10736 w 10736"/>
              <a:gd name="connsiteY0" fmla="*/ 5622 h 10258"/>
              <a:gd name="connsiteX1" fmla="*/ 8455 w 10736"/>
              <a:gd name="connsiteY1" fmla="*/ 9879 h 10258"/>
              <a:gd name="connsiteX2" fmla="*/ 5278 w 10736"/>
              <a:gd name="connsiteY2" fmla="*/ 6794 h 10258"/>
              <a:gd name="connsiteX3" fmla="*/ 3722 w 10736"/>
              <a:gd name="connsiteY3" fmla="*/ 78 h 10258"/>
              <a:gd name="connsiteX4" fmla="*/ 2107 w 10736"/>
              <a:gd name="connsiteY4" fmla="*/ 3121 h 10258"/>
              <a:gd name="connsiteX5" fmla="*/ 0 w 10736"/>
              <a:gd name="connsiteY5" fmla="*/ 3112 h 10258"/>
              <a:gd name="connsiteX0" fmla="*/ 10736 w 10736"/>
              <a:gd name="connsiteY0" fmla="*/ 5622 h 9894"/>
              <a:gd name="connsiteX1" fmla="*/ 8455 w 10736"/>
              <a:gd name="connsiteY1" fmla="*/ 9879 h 9894"/>
              <a:gd name="connsiteX2" fmla="*/ 5278 w 10736"/>
              <a:gd name="connsiteY2" fmla="*/ 6794 h 9894"/>
              <a:gd name="connsiteX3" fmla="*/ 3722 w 10736"/>
              <a:gd name="connsiteY3" fmla="*/ 78 h 9894"/>
              <a:gd name="connsiteX4" fmla="*/ 2107 w 10736"/>
              <a:gd name="connsiteY4" fmla="*/ 3121 h 9894"/>
              <a:gd name="connsiteX5" fmla="*/ 0 w 10736"/>
              <a:gd name="connsiteY5" fmla="*/ 3112 h 9894"/>
              <a:gd name="connsiteX0" fmla="*/ 10000 w 10000"/>
              <a:gd name="connsiteY0" fmla="*/ 3360 h 7675"/>
              <a:gd name="connsiteX1" fmla="*/ 7875 w 10000"/>
              <a:gd name="connsiteY1" fmla="*/ 7663 h 7675"/>
              <a:gd name="connsiteX2" fmla="*/ 4916 w 10000"/>
              <a:gd name="connsiteY2" fmla="*/ 4545 h 7675"/>
              <a:gd name="connsiteX3" fmla="*/ 1963 w 10000"/>
              <a:gd name="connsiteY3" fmla="*/ 832 h 7675"/>
              <a:gd name="connsiteX4" fmla="*/ 0 w 10000"/>
              <a:gd name="connsiteY4" fmla="*/ 823 h 7675"/>
              <a:gd name="connsiteX0" fmla="*/ 10000 w 10000"/>
              <a:gd name="connsiteY0" fmla="*/ 3975 h 9595"/>
              <a:gd name="connsiteX1" fmla="*/ 7875 w 10000"/>
              <a:gd name="connsiteY1" fmla="*/ 9581 h 9595"/>
              <a:gd name="connsiteX2" fmla="*/ 4916 w 10000"/>
              <a:gd name="connsiteY2" fmla="*/ 5519 h 9595"/>
              <a:gd name="connsiteX3" fmla="*/ 2732 w 10000"/>
              <a:gd name="connsiteY3" fmla="*/ 3782 h 9595"/>
              <a:gd name="connsiteX4" fmla="*/ 0 w 10000"/>
              <a:gd name="connsiteY4" fmla="*/ 669 h 9595"/>
              <a:gd name="connsiteX0" fmla="*/ 10256 w 10256"/>
              <a:gd name="connsiteY0" fmla="*/ 2499 h 8355"/>
              <a:gd name="connsiteX1" fmla="*/ 8131 w 10256"/>
              <a:gd name="connsiteY1" fmla="*/ 8341 h 8355"/>
              <a:gd name="connsiteX2" fmla="*/ 5172 w 10256"/>
              <a:gd name="connsiteY2" fmla="*/ 4108 h 8355"/>
              <a:gd name="connsiteX3" fmla="*/ 2988 w 10256"/>
              <a:gd name="connsiteY3" fmla="*/ 2298 h 8355"/>
              <a:gd name="connsiteX4" fmla="*/ 0 w 10256"/>
              <a:gd name="connsiteY4" fmla="*/ 885 h 8355"/>
              <a:gd name="connsiteX0" fmla="*/ 10000 w 10000"/>
              <a:gd name="connsiteY0" fmla="*/ 2991 h 10715"/>
              <a:gd name="connsiteX1" fmla="*/ 7928 w 10000"/>
              <a:gd name="connsiteY1" fmla="*/ 9983 h 10715"/>
              <a:gd name="connsiteX2" fmla="*/ 5009 w 10000"/>
              <a:gd name="connsiteY2" fmla="*/ 9688 h 10715"/>
              <a:gd name="connsiteX3" fmla="*/ 2913 w 10000"/>
              <a:gd name="connsiteY3" fmla="*/ 2750 h 10715"/>
              <a:gd name="connsiteX4" fmla="*/ 0 w 10000"/>
              <a:gd name="connsiteY4" fmla="*/ 1059 h 10715"/>
              <a:gd name="connsiteX0" fmla="*/ 10000 w 10000"/>
              <a:gd name="connsiteY0" fmla="*/ 2991 h 11528"/>
              <a:gd name="connsiteX1" fmla="*/ 7928 w 10000"/>
              <a:gd name="connsiteY1" fmla="*/ 9983 h 11528"/>
              <a:gd name="connsiteX2" fmla="*/ 5009 w 10000"/>
              <a:gd name="connsiteY2" fmla="*/ 9688 h 11528"/>
              <a:gd name="connsiteX3" fmla="*/ 2913 w 10000"/>
              <a:gd name="connsiteY3" fmla="*/ 2750 h 11528"/>
              <a:gd name="connsiteX4" fmla="*/ 0 w 10000"/>
              <a:gd name="connsiteY4" fmla="*/ 1059 h 11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1528">
                <a:moveTo>
                  <a:pt x="10000" y="2991"/>
                </a:moveTo>
                <a:cubicBezTo>
                  <a:pt x="9212" y="10632"/>
                  <a:pt x="8760" y="8867"/>
                  <a:pt x="7928" y="9983"/>
                </a:cubicBezTo>
                <a:cubicBezTo>
                  <a:pt x="7096" y="11099"/>
                  <a:pt x="5924" y="12956"/>
                  <a:pt x="5009" y="9688"/>
                </a:cubicBezTo>
                <a:cubicBezTo>
                  <a:pt x="4094" y="6420"/>
                  <a:pt x="3712" y="3758"/>
                  <a:pt x="2913" y="2750"/>
                </a:cubicBezTo>
                <a:cubicBezTo>
                  <a:pt x="2349" y="3581"/>
                  <a:pt x="594" y="-2333"/>
                  <a:pt x="0" y="1059"/>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595" name="Freeform 68"/>
          <p:cNvSpPr>
            <a:spLocks/>
          </p:cNvSpPr>
          <p:nvPr/>
        </p:nvSpPr>
        <p:spPr bwMode="auto">
          <a:xfrm>
            <a:off x="4327267" y="4323049"/>
            <a:ext cx="259718" cy="122663"/>
          </a:xfrm>
          <a:custGeom>
            <a:avLst/>
            <a:gdLst>
              <a:gd name="T0" fmla="*/ 0 w 2558"/>
              <a:gd name="T1" fmla="*/ 2147483647 h 1233"/>
              <a:gd name="T2" fmla="*/ 2147483647 w 2558"/>
              <a:gd name="T3" fmla="*/ 2147483647 h 1233"/>
              <a:gd name="T4" fmla="*/ 2147483647 w 2558"/>
              <a:gd name="T5" fmla="*/ 2147483647 h 1233"/>
              <a:gd name="T6" fmla="*/ 2147483647 w 2558"/>
              <a:gd name="T7" fmla="*/ 2147483647 h 1233"/>
              <a:gd name="T8" fmla="*/ 2147483647 w 2558"/>
              <a:gd name="T9" fmla="*/ 2147483647 h 1233"/>
              <a:gd name="T10" fmla="*/ 2147483647 w 2558"/>
              <a:gd name="T11" fmla="*/ 0 h 1233"/>
              <a:gd name="T12" fmla="*/ 0 60000 65536"/>
              <a:gd name="T13" fmla="*/ 0 60000 65536"/>
              <a:gd name="T14" fmla="*/ 0 60000 65536"/>
              <a:gd name="T15" fmla="*/ 0 60000 65536"/>
              <a:gd name="T16" fmla="*/ 0 60000 65536"/>
              <a:gd name="T17" fmla="*/ 0 60000 65536"/>
              <a:gd name="T18" fmla="*/ 0 w 2558"/>
              <a:gd name="T19" fmla="*/ 0 h 1233"/>
              <a:gd name="T20" fmla="*/ 2558 w 2558"/>
              <a:gd name="T21" fmla="*/ 1233 h 1233"/>
              <a:gd name="connsiteX0" fmla="*/ 0 w 10000"/>
              <a:gd name="connsiteY0" fmla="*/ 8313 h 9991"/>
              <a:gd name="connsiteX1" fmla="*/ 3808 w 10000"/>
              <a:gd name="connsiteY1" fmla="*/ 9903 h 9991"/>
              <a:gd name="connsiteX2" fmla="*/ 5596 w 10000"/>
              <a:gd name="connsiteY2" fmla="*/ 5267 h 9991"/>
              <a:gd name="connsiteX3" fmla="*/ 8311 w 10000"/>
              <a:gd name="connsiteY3" fmla="*/ 4801 h 9991"/>
              <a:gd name="connsiteX4" fmla="*/ 9562 w 10000"/>
              <a:gd name="connsiteY4" fmla="*/ 3593 h 9991"/>
              <a:gd name="connsiteX5" fmla="*/ 10000 w 10000"/>
              <a:gd name="connsiteY5" fmla="*/ 0 h 9991"/>
              <a:gd name="connsiteX0" fmla="*/ 0 w 10000"/>
              <a:gd name="connsiteY0" fmla="*/ 8320 h 10000"/>
              <a:gd name="connsiteX1" fmla="*/ 3808 w 10000"/>
              <a:gd name="connsiteY1" fmla="*/ 9912 h 10000"/>
              <a:gd name="connsiteX2" fmla="*/ 5596 w 10000"/>
              <a:gd name="connsiteY2" fmla="*/ 5272 h 10000"/>
              <a:gd name="connsiteX3" fmla="*/ 8311 w 10000"/>
              <a:gd name="connsiteY3" fmla="*/ 4805 h 10000"/>
              <a:gd name="connsiteX4" fmla="*/ 10000 w 10000"/>
              <a:gd name="connsiteY4" fmla="*/ 0 h 10000"/>
              <a:gd name="connsiteX0" fmla="*/ 0 w 8311"/>
              <a:gd name="connsiteY0" fmla="*/ 3515 h 5195"/>
              <a:gd name="connsiteX1" fmla="*/ 3808 w 8311"/>
              <a:gd name="connsiteY1" fmla="*/ 5107 h 5195"/>
              <a:gd name="connsiteX2" fmla="*/ 5596 w 8311"/>
              <a:gd name="connsiteY2" fmla="*/ 467 h 5195"/>
              <a:gd name="connsiteX3" fmla="*/ 8311 w 8311"/>
              <a:gd name="connsiteY3" fmla="*/ 0 h 5195"/>
              <a:gd name="connsiteX0" fmla="*/ 0 w 10000"/>
              <a:gd name="connsiteY0" fmla="*/ 6766 h 10001"/>
              <a:gd name="connsiteX1" fmla="*/ 4582 w 10000"/>
              <a:gd name="connsiteY1" fmla="*/ 9831 h 10001"/>
              <a:gd name="connsiteX2" fmla="*/ 6733 w 10000"/>
              <a:gd name="connsiteY2" fmla="*/ 899 h 10001"/>
              <a:gd name="connsiteX3" fmla="*/ 7716 w 10000"/>
              <a:gd name="connsiteY3" fmla="*/ 254 h 10001"/>
              <a:gd name="connsiteX4" fmla="*/ 10000 w 10000"/>
              <a:gd name="connsiteY4" fmla="*/ 0 h 10001"/>
              <a:gd name="connsiteX0" fmla="*/ 0 w 10000"/>
              <a:gd name="connsiteY0" fmla="*/ 9101 h 12336"/>
              <a:gd name="connsiteX1" fmla="*/ 4582 w 10000"/>
              <a:gd name="connsiteY1" fmla="*/ 12166 h 12336"/>
              <a:gd name="connsiteX2" fmla="*/ 6733 w 10000"/>
              <a:gd name="connsiteY2" fmla="*/ 3234 h 12336"/>
              <a:gd name="connsiteX3" fmla="*/ 7857 w 10000"/>
              <a:gd name="connsiteY3" fmla="*/ 6 h 12336"/>
              <a:gd name="connsiteX4" fmla="*/ 10000 w 10000"/>
              <a:gd name="connsiteY4" fmla="*/ 2335 h 12336"/>
              <a:gd name="connsiteX0" fmla="*/ 0 w 10000"/>
              <a:gd name="connsiteY0" fmla="*/ 9101 h 12287"/>
              <a:gd name="connsiteX1" fmla="*/ 4582 w 10000"/>
              <a:gd name="connsiteY1" fmla="*/ 12166 h 12287"/>
              <a:gd name="connsiteX2" fmla="*/ 7228 w 10000"/>
              <a:gd name="connsiteY2" fmla="*/ 4330 h 12287"/>
              <a:gd name="connsiteX3" fmla="*/ 7857 w 10000"/>
              <a:gd name="connsiteY3" fmla="*/ 6 h 12287"/>
              <a:gd name="connsiteX4" fmla="*/ 10000 w 10000"/>
              <a:gd name="connsiteY4" fmla="*/ 2335 h 12287"/>
              <a:gd name="connsiteX0" fmla="*/ 0 w 7857"/>
              <a:gd name="connsiteY0" fmla="*/ 9095 h 12281"/>
              <a:gd name="connsiteX1" fmla="*/ 4582 w 7857"/>
              <a:gd name="connsiteY1" fmla="*/ 12160 h 12281"/>
              <a:gd name="connsiteX2" fmla="*/ 7228 w 7857"/>
              <a:gd name="connsiteY2" fmla="*/ 4324 h 12281"/>
              <a:gd name="connsiteX3" fmla="*/ 7857 w 7857"/>
              <a:gd name="connsiteY3" fmla="*/ 0 h 12281"/>
              <a:gd name="connsiteX0" fmla="*/ 0 w 9892"/>
              <a:gd name="connsiteY0" fmla="*/ 6986 h 9580"/>
              <a:gd name="connsiteX1" fmla="*/ 5832 w 9892"/>
              <a:gd name="connsiteY1" fmla="*/ 9481 h 9580"/>
              <a:gd name="connsiteX2" fmla="*/ 9199 w 9892"/>
              <a:gd name="connsiteY2" fmla="*/ 3101 h 9580"/>
              <a:gd name="connsiteX3" fmla="*/ 9892 w 9892"/>
              <a:gd name="connsiteY3" fmla="*/ 0 h 9580"/>
              <a:gd name="connsiteX0" fmla="*/ 0 w 10000"/>
              <a:gd name="connsiteY0" fmla="*/ 7292 h 10016"/>
              <a:gd name="connsiteX1" fmla="*/ 5896 w 10000"/>
              <a:gd name="connsiteY1" fmla="*/ 9897 h 10016"/>
              <a:gd name="connsiteX2" fmla="*/ 9226 w 10000"/>
              <a:gd name="connsiteY2" fmla="*/ 2878 h 10016"/>
              <a:gd name="connsiteX3" fmla="*/ 10000 w 10000"/>
              <a:gd name="connsiteY3" fmla="*/ 0 h 10016"/>
              <a:gd name="connsiteX0" fmla="*/ 0 w 10000"/>
              <a:gd name="connsiteY0" fmla="*/ 7292 h 9917"/>
              <a:gd name="connsiteX1" fmla="*/ 5896 w 10000"/>
              <a:gd name="connsiteY1" fmla="*/ 9897 h 9917"/>
              <a:gd name="connsiteX2" fmla="*/ 8409 w 10000"/>
              <a:gd name="connsiteY2" fmla="*/ 5667 h 9917"/>
              <a:gd name="connsiteX3" fmla="*/ 10000 w 10000"/>
              <a:gd name="connsiteY3" fmla="*/ 0 h 9917"/>
              <a:gd name="connsiteX0" fmla="*/ 0 w 12415"/>
              <a:gd name="connsiteY0" fmla="*/ 6148 h 8796"/>
              <a:gd name="connsiteX1" fmla="*/ 5896 w 12415"/>
              <a:gd name="connsiteY1" fmla="*/ 8775 h 8796"/>
              <a:gd name="connsiteX2" fmla="*/ 8409 w 12415"/>
              <a:gd name="connsiteY2" fmla="*/ 4509 h 8796"/>
              <a:gd name="connsiteX3" fmla="*/ 12415 w 12415"/>
              <a:gd name="connsiteY3" fmla="*/ 0 h 8796"/>
              <a:gd name="connsiteX0" fmla="*/ 0 w 10000"/>
              <a:gd name="connsiteY0" fmla="*/ 8242 h 11251"/>
              <a:gd name="connsiteX1" fmla="*/ 4749 w 10000"/>
              <a:gd name="connsiteY1" fmla="*/ 11228 h 11251"/>
              <a:gd name="connsiteX2" fmla="*/ 6773 w 10000"/>
              <a:gd name="connsiteY2" fmla="*/ 6378 h 11251"/>
              <a:gd name="connsiteX3" fmla="*/ 8008 w 10000"/>
              <a:gd name="connsiteY3" fmla="*/ 196 h 11251"/>
              <a:gd name="connsiteX4" fmla="*/ 10000 w 10000"/>
              <a:gd name="connsiteY4" fmla="*/ 1252 h 11251"/>
              <a:gd name="connsiteX0" fmla="*/ 0 w 10000"/>
              <a:gd name="connsiteY0" fmla="*/ 8381 h 11390"/>
              <a:gd name="connsiteX1" fmla="*/ 4749 w 10000"/>
              <a:gd name="connsiteY1" fmla="*/ 11367 h 11390"/>
              <a:gd name="connsiteX2" fmla="*/ 6773 w 10000"/>
              <a:gd name="connsiteY2" fmla="*/ 6517 h 11390"/>
              <a:gd name="connsiteX3" fmla="*/ 8008 w 10000"/>
              <a:gd name="connsiteY3" fmla="*/ 335 h 11390"/>
              <a:gd name="connsiteX4" fmla="*/ 8886 w 10000"/>
              <a:gd name="connsiteY4" fmla="*/ 1111 h 11390"/>
              <a:gd name="connsiteX5" fmla="*/ 10000 w 10000"/>
              <a:gd name="connsiteY5" fmla="*/ 1391 h 11390"/>
              <a:gd name="connsiteX0" fmla="*/ 0 w 10000"/>
              <a:gd name="connsiteY0" fmla="*/ 8381 h 11164"/>
              <a:gd name="connsiteX1" fmla="*/ 4764 w 10000"/>
              <a:gd name="connsiteY1" fmla="*/ 11139 h 11164"/>
              <a:gd name="connsiteX2" fmla="*/ 6773 w 10000"/>
              <a:gd name="connsiteY2" fmla="*/ 6517 h 11164"/>
              <a:gd name="connsiteX3" fmla="*/ 8008 w 10000"/>
              <a:gd name="connsiteY3" fmla="*/ 335 h 11164"/>
              <a:gd name="connsiteX4" fmla="*/ 8886 w 10000"/>
              <a:gd name="connsiteY4" fmla="*/ 1111 h 11164"/>
              <a:gd name="connsiteX5" fmla="*/ 10000 w 10000"/>
              <a:gd name="connsiteY5" fmla="*/ 1391 h 11164"/>
              <a:gd name="connsiteX0" fmla="*/ 0 w 9945"/>
              <a:gd name="connsiteY0" fmla="*/ 8096 h 11156"/>
              <a:gd name="connsiteX1" fmla="*/ 4709 w 9945"/>
              <a:gd name="connsiteY1" fmla="*/ 11139 h 11156"/>
              <a:gd name="connsiteX2" fmla="*/ 6718 w 9945"/>
              <a:gd name="connsiteY2" fmla="*/ 6517 h 11156"/>
              <a:gd name="connsiteX3" fmla="*/ 7953 w 9945"/>
              <a:gd name="connsiteY3" fmla="*/ 335 h 11156"/>
              <a:gd name="connsiteX4" fmla="*/ 8831 w 9945"/>
              <a:gd name="connsiteY4" fmla="*/ 1111 h 11156"/>
              <a:gd name="connsiteX5" fmla="*/ 9945 w 9945"/>
              <a:gd name="connsiteY5" fmla="*/ 1391 h 11156"/>
              <a:gd name="connsiteX0" fmla="*/ 0 w 10000"/>
              <a:gd name="connsiteY0" fmla="*/ 7258 h 9900"/>
              <a:gd name="connsiteX1" fmla="*/ 4918 w 10000"/>
              <a:gd name="connsiteY1" fmla="*/ 9884 h 9900"/>
              <a:gd name="connsiteX2" fmla="*/ 6755 w 10000"/>
              <a:gd name="connsiteY2" fmla="*/ 5843 h 9900"/>
              <a:gd name="connsiteX3" fmla="*/ 7997 w 10000"/>
              <a:gd name="connsiteY3" fmla="*/ 301 h 9900"/>
              <a:gd name="connsiteX4" fmla="*/ 8880 w 10000"/>
              <a:gd name="connsiteY4" fmla="*/ 997 h 9900"/>
              <a:gd name="connsiteX5" fmla="*/ 10000 w 10000"/>
              <a:gd name="connsiteY5" fmla="*/ 1248 h 9900"/>
              <a:gd name="connsiteX0" fmla="*/ 0 w 10000"/>
              <a:gd name="connsiteY0" fmla="*/ 7331 h 10073"/>
              <a:gd name="connsiteX1" fmla="*/ 4918 w 10000"/>
              <a:gd name="connsiteY1" fmla="*/ 9984 h 10073"/>
              <a:gd name="connsiteX2" fmla="*/ 6590 w 10000"/>
              <a:gd name="connsiteY2" fmla="*/ 3582 h 10073"/>
              <a:gd name="connsiteX3" fmla="*/ 7997 w 10000"/>
              <a:gd name="connsiteY3" fmla="*/ 304 h 10073"/>
              <a:gd name="connsiteX4" fmla="*/ 8880 w 10000"/>
              <a:gd name="connsiteY4" fmla="*/ 1007 h 10073"/>
              <a:gd name="connsiteX5" fmla="*/ 10000 w 10000"/>
              <a:gd name="connsiteY5" fmla="*/ 1261 h 10073"/>
              <a:gd name="connsiteX0" fmla="*/ 0 w 10000"/>
              <a:gd name="connsiteY0" fmla="*/ 7255 h 9997"/>
              <a:gd name="connsiteX1" fmla="*/ 4918 w 10000"/>
              <a:gd name="connsiteY1" fmla="*/ 9908 h 9997"/>
              <a:gd name="connsiteX2" fmla="*/ 6590 w 10000"/>
              <a:gd name="connsiteY2" fmla="*/ 3506 h 9997"/>
              <a:gd name="connsiteX3" fmla="*/ 7997 w 10000"/>
              <a:gd name="connsiteY3" fmla="*/ 228 h 9997"/>
              <a:gd name="connsiteX4" fmla="*/ 8898 w 10000"/>
              <a:gd name="connsiteY4" fmla="*/ 1653 h 9997"/>
              <a:gd name="connsiteX5" fmla="*/ 10000 w 10000"/>
              <a:gd name="connsiteY5" fmla="*/ 1185 h 9997"/>
              <a:gd name="connsiteX0" fmla="*/ 0 w 10000"/>
              <a:gd name="connsiteY0" fmla="*/ 7231 h 9974"/>
              <a:gd name="connsiteX1" fmla="*/ 4918 w 10000"/>
              <a:gd name="connsiteY1" fmla="*/ 9885 h 9974"/>
              <a:gd name="connsiteX2" fmla="*/ 6590 w 10000"/>
              <a:gd name="connsiteY2" fmla="*/ 3481 h 9974"/>
              <a:gd name="connsiteX3" fmla="*/ 7997 w 10000"/>
              <a:gd name="connsiteY3" fmla="*/ 202 h 9974"/>
              <a:gd name="connsiteX4" fmla="*/ 8971 w 10000"/>
              <a:gd name="connsiteY4" fmla="*/ 1988 h 9974"/>
              <a:gd name="connsiteX5" fmla="*/ 10000 w 10000"/>
              <a:gd name="connsiteY5" fmla="*/ 1159 h 9974"/>
              <a:gd name="connsiteX0" fmla="*/ 0 w 9087"/>
              <a:gd name="connsiteY0" fmla="*/ 7250 h 10001"/>
              <a:gd name="connsiteX1" fmla="*/ 4918 w 9087"/>
              <a:gd name="connsiteY1" fmla="*/ 9911 h 10001"/>
              <a:gd name="connsiteX2" fmla="*/ 6590 w 9087"/>
              <a:gd name="connsiteY2" fmla="*/ 3490 h 10001"/>
              <a:gd name="connsiteX3" fmla="*/ 7997 w 9087"/>
              <a:gd name="connsiteY3" fmla="*/ 203 h 10001"/>
              <a:gd name="connsiteX4" fmla="*/ 8971 w 9087"/>
              <a:gd name="connsiteY4" fmla="*/ 1993 h 10001"/>
              <a:gd name="connsiteX5" fmla="*/ 8973 w 9087"/>
              <a:gd name="connsiteY5" fmla="*/ 1059 h 10001"/>
              <a:gd name="connsiteX0" fmla="*/ 0 w 11382"/>
              <a:gd name="connsiteY0" fmla="*/ 7252 h 10003"/>
              <a:gd name="connsiteX1" fmla="*/ 5412 w 11382"/>
              <a:gd name="connsiteY1" fmla="*/ 9913 h 10003"/>
              <a:gd name="connsiteX2" fmla="*/ 7252 w 11382"/>
              <a:gd name="connsiteY2" fmla="*/ 3493 h 10003"/>
              <a:gd name="connsiteX3" fmla="*/ 8800 w 11382"/>
              <a:gd name="connsiteY3" fmla="*/ 206 h 10003"/>
              <a:gd name="connsiteX4" fmla="*/ 9872 w 11382"/>
              <a:gd name="connsiteY4" fmla="*/ 1996 h 10003"/>
              <a:gd name="connsiteX5" fmla="*/ 11382 w 11382"/>
              <a:gd name="connsiteY5" fmla="*/ 1209 h 10003"/>
              <a:gd name="connsiteX6" fmla="*/ 9875 w 11382"/>
              <a:gd name="connsiteY6" fmla="*/ 1062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875 w 11281"/>
              <a:gd name="connsiteY6" fmla="*/ 1062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936 w 11281"/>
              <a:gd name="connsiteY6" fmla="*/ 1269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936 w 11281"/>
              <a:gd name="connsiteY6" fmla="*/ 1269 h 10003"/>
              <a:gd name="connsiteX0" fmla="*/ 0 w 11281"/>
              <a:gd name="connsiteY0" fmla="*/ 7142 h 9893"/>
              <a:gd name="connsiteX1" fmla="*/ 5412 w 11281"/>
              <a:gd name="connsiteY1" fmla="*/ 9803 h 9893"/>
              <a:gd name="connsiteX2" fmla="*/ 7252 w 11281"/>
              <a:gd name="connsiteY2" fmla="*/ 3383 h 9893"/>
              <a:gd name="connsiteX3" fmla="*/ 8800 w 11281"/>
              <a:gd name="connsiteY3" fmla="*/ 96 h 9893"/>
              <a:gd name="connsiteX4" fmla="*/ 9872 w 11281"/>
              <a:gd name="connsiteY4" fmla="*/ 1886 h 9893"/>
              <a:gd name="connsiteX5" fmla="*/ 11281 w 11281"/>
              <a:gd name="connsiteY5" fmla="*/ 1254 h 9893"/>
              <a:gd name="connsiteX6" fmla="*/ 9936 w 11281"/>
              <a:gd name="connsiteY6" fmla="*/ 1159 h 9893"/>
              <a:gd name="connsiteX0" fmla="*/ 0 w 10000"/>
              <a:gd name="connsiteY0" fmla="*/ 7219 h 10000"/>
              <a:gd name="connsiteX1" fmla="*/ 4797 w 10000"/>
              <a:gd name="connsiteY1" fmla="*/ 9909 h 10000"/>
              <a:gd name="connsiteX2" fmla="*/ 6429 w 10000"/>
              <a:gd name="connsiteY2" fmla="*/ 3420 h 10000"/>
              <a:gd name="connsiteX3" fmla="*/ 7801 w 10000"/>
              <a:gd name="connsiteY3" fmla="*/ 97 h 10000"/>
              <a:gd name="connsiteX4" fmla="*/ 8751 w 10000"/>
              <a:gd name="connsiteY4" fmla="*/ 1906 h 10000"/>
              <a:gd name="connsiteX5" fmla="*/ 10000 w 10000"/>
              <a:gd name="connsiteY5" fmla="*/ 1268 h 10000"/>
              <a:gd name="connsiteX6" fmla="*/ 8897 w 10000"/>
              <a:gd name="connsiteY6" fmla="*/ 806 h 10000"/>
              <a:gd name="connsiteX0" fmla="*/ 0 w 5203"/>
              <a:gd name="connsiteY0" fmla="*/ 9909 h 9909"/>
              <a:gd name="connsiteX1" fmla="*/ 1632 w 5203"/>
              <a:gd name="connsiteY1" fmla="*/ 3420 h 9909"/>
              <a:gd name="connsiteX2" fmla="*/ 3004 w 5203"/>
              <a:gd name="connsiteY2" fmla="*/ 97 h 9909"/>
              <a:gd name="connsiteX3" fmla="*/ 3954 w 5203"/>
              <a:gd name="connsiteY3" fmla="*/ 1906 h 9909"/>
              <a:gd name="connsiteX4" fmla="*/ 5203 w 5203"/>
              <a:gd name="connsiteY4" fmla="*/ 1268 h 9909"/>
              <a:gd name="connsiteX5" fmla="*/ 4100 w 5203"/>
              <a:gd name="connsiteY5" fmla="*/ 806 h 9909"/>
              <a:gd name="connsiteX0" fmla="*/ 0 w 10000"/>
              <a:gd name="connsiteY0" fmla="*/ 10000 h 10000"/>
              <a:gd name="connsiteX1" fmla="*/ 3137 w 10000"/>
              <a:gd name="connsiteY1" fmla="*/ 3451 h 10000"/>
              <a:gd name="connsiteX2" fmla="*/ 5774 w 10000"/>
              <a:gd name="connsiteY2" fmla="*/ 98 h 10000"/>
              <a:gd name="connsiteX3" fmla="*/ 7599 w 10000"/>
              <a:gd name="connsiteY3" fmla="*/ 1924 h 10000"/>
              <a:gd name="connsiteX4" fmla="*/ 10000 w 10000"/>
              <a:gd name="connsiteY4" fmla="*/ 1280 h 10000"/>
              <a:gd name="connsiteX0" fmla="*/ 0 w 10000"/>
              <a:gd name="connsiteY0" fmla="*/ 10059 h 10059"/>
              <a:gd name="connsiteX1" fmla="*/ 3137 w 10000"/>
              <a:gd name="connsiteY1" fmla="*/ 3510 h 10059"/>
              <a:gd name="connsiteX2" fmla="*/ 5774 w 10000"/>
              <a:gd name="connsiteY2" fmla="*/ 157 h 10059"/>
              <a:gd name="connsiteX3" fmla="*/ 7771 w 10000"/>
              <a:gd name="connsiteY3" fmla="*/ 981 h 10059"/>
              <a:gd name="connsiteX4" fmla="*/ 10000 w 10000"/>
              <a:gd name="connsiteY4" fmla="*/ 1339 h 10059"/>
              <a:gd name="connsiteX0" fmla="*/ 0 w 10000"/>
              <a:gd name="connsiteY0" fmla="*/ 11982 h 11982"/>
              <a:gd name="connsiteX1" fmla="*/ 3137 w 10000"/>
              <a:gd name="connsiteY1" fmla="*/ 5433 h 11982"/>
              <a:gd name="connsiteX2" fmla="*/ 7802 w 10000"/>
              <a:gd name="connsiteY2" fmla="*/ 76 h 11982"/>
              <a:gd name="connsiteX3" fmla="*/ 7771 w 10000"/>
              <a:gd name="connsiteY3" fmla="*/ 2904 h 11982"/>
              <a:gd name="connsiteX4" fmla="*/ 10000 w 10000"/>
              <a:gd name="connsiteY4" fmla="*/ 3262 h 11982"/>
              <a:gd name="connsiteX0" fmla="*/ 0 w 10000"/>
              <a:gd name="connsiteY0" fmla="*/ 12158 h 12158"/>
              <a:gd name="connsiteX1" fmla="*/ 5921 w 10000"/>
              <a:gd name="connsiteY1" fmla="*/ 1073 h 12158"/>
              <a:gd name="connsiteX2" fmla="*/ 7802 w 10000"/>
              <a:gd name="connsiteY2" fmla="*/ 252 h 12158"/>
              <a:gd name="connsiteX3" fmla="*/ 7771 w 10000"/>
              <a:gd name="connsiteY3" fmla="*/ 3080 h 12158"/>
              <a:gd name="connsiteX4" fmla="*/ 10000 w 10000"/>
              <a:gd name="connsiteY4" fmla="*/ 3438 h 12158"/>
              <a:gd name="connsiteX0" fmla="*/ 0 w 6494"/>
              <a:gd name="connsiteY0" fmla="*/ 32 h 12454"/>
              <a:gd name="connsiteX1" fmla="*/ 2415 w 6494"/>
              <a:gd name="connsiteY1" fmla="*/ 9993 h 12454"/>
              <a:gd name="connsiteX2" fmla="*/ 4296 w 6494"/>
              <a:gd name="connsiteY2" fmla="*/ 9172 h 12454"/>
              <a:gd name="connsiteX3" fmla="*/ 4265 w 6494"/>
              <a:gd name="connsiteY3" fmla="*/ 12000 h 12454"/>
              <a:gd name="connsiteX4" fmla="*/ 6494 w 6494"/>
              <a:gd name="connsiteY4" fmla="*/ 12358 h 12454"/>
              <a:gd name="connsiteX0" fmla="*/ 0 w 10000"/>
              <a:gd name="connsiteY0" fmla="*/ 0 h 9974"/>
              <a:gd name="connsiteX1" fmla="*/ 3719 w 10000"/>
              <a:gd name="connsiteY1" fmla="*/ 7998 h 9974"/>
              <a:gd name="connsiteX2" fmla="*/ 6615 w 10000"/>
              <a:gd name="connsiteY2" fmla="*/ 7339 h 9974"/>
              <a:gd name="connsiteX3" fmla="*/ 6568 w 10000"/>
              <a:gd name="connsiteY3" fmla="*/ 9609 h 9974"/>
              <a:gd name="connsiteX4" fmla="*/ 10000 w 10000"/>
              <a:gd name="connsiteY4" fmla="*/ 9897 h 9974"/>
              <a:gd name="connsiteX0" fmla="*/ 0 w 10000"/>
              <a:gd name="connsiteY0" fmla="*/ 0 h 10000"/>
              <a:gd name="connsiteX1" fmla="*/ 3719 w 10000"/>
              <a:gd name="connsiteY1" fmla="*/ 8019 h 10000"/>
              <a:gd name="connsiteX2" fmla="*/ 6615 w 10000"/>
              <a:gd name="connsiteY2" fmla="*/ 7358 h 10000"/>
              <a:gd name="connsiteX3" fmla="*/ 6568 w 10000"/>
              <a:gd name="connsiteY3" fmla="*/ 9634 h 10000"/>
              <a:gd name="connsiteX4" fmla="*/ 10000 w 10000"/>
              <a:gd name="connsiteY4" fmla="*/ 9923 h 10000"/>
              <a:gd name="connsiteX0" fmla="*/ 0 w 10000"/>
              <a:gd name="connsiteY0" fmla="*/ 0 h 10000"/>
              <a:gd name="connsiteX1" fmla="*/ 3719 w 10000"/>
              <a:gd name="connsiteY1" fmla="*/ 8019 h 10000"/>
              <a:gd name="connsiteX2" fmla="*/ 6615 w 10000"/>
              <a:gd name="connsiteY2" fmla="*/ 7358 h 10000"/>
              <a:gd name="connsiteX3" fmla="*/ 6568 w 10000"/>
              <a:gd name="connsiteY3" fmla="*/ 9634 h 10000"/>
              <a:gd name="connsiteX4" fmla="*/ 10000 w 10000"/>
              <a:gd name="connsiteY4" fmla="*/ 9923 h 10000"/>
              <a:gd name="connsiteX0" fmla="*/ 0 w 7089"/>
              <a:gd name="connsiteY0" fmla="*/ 0 h 8417"/>
              <a:gd name="connsiteX1" fmla="*/ 808 w 7089"/>
              <a:gd name="connsiteY1" fmla="*/ 6436 h 8417"/>
              <a:gd name="connsiteX2" fmla="*/ 3704 w 7089"/>
              <a:gd name="connsiteY2" fmla="*/ 5775 h 8417"/>
              <a:gd name="connsiteX3" fmla="*/ 3657 w 7089"/>
              <a:gd name="connsiteY3" fmla="*/ 8051 h 8417"/>
              <a:gd name="connsiteX4" fmla="*/ 7089 w 7089"/>
              <a:gd name="connsiteY4" fmla="*/ 8340 h 8417"/>
              <a:gd name="connsiteX0" fmla="*/ 40 w 10040"/>
              <a:gd name="connsiteY0" fmla="*/ 0 h 10000"/>
              <a:gd name="connsiteX1" fmla="*/ 1180 w 10040"/>
              <a:gd name="connsiteY1" fmla="*/ 7646 h 10000"/>
              <a:gd name="connsiteX2" fmla="*/ 5265 w 10040"/>
              <a:gd name="connsiteY2" fmla="*/ 6861 h 10000"/>
              <a:gd name="connsiteX3" fmla="*/ 5199 w 10040"/>
              <a:gd name="connsiteY3" fmla="*/ 9565 h 10000"/>
              <a:gd name="connsiteX4" fmla="*/ 10040 w 10040"/>
              <a:gd name="connsiteY4" fmla="*/ 9909 h 10000"/>
              <a:gd name="connsiteX0" fmla="*/ 43 w 10043"/>
              <a:gd name="connsiteY0" fmla="*/ 0 h 10000"/>
              <a:gd name="connsiteX1" fmla="*/ 1135 w 10043"/>
              <a:gd name="connsiteY1" fmla="*/ 7937 h 10000"/>
              <a:gd name="connsiteX2" fmla="*/ 5268 w 10043"/>
              <a:gd name="connsiteY2" fmla="*/ 6861 h 10000"/>
              <a:gd name="connsiteX3" fmla="*/ 5202 w 10043"/>
              <a:gd name="connsiteY3" fmla="*/ 9565 h 10000"/>
              <a:gd name="connsiteX4" fmla="*/ 10043 w 10043"/>
              <a:gd name="connsiteY4" fmla="*/ 9909 h 10000"/>
              <a:gd name="connsiteX0" fmla="*/ 43 w 10043"/>
              <a:gd name="connsiteY0" fmla="*/ 0 h 9930"/>
              <a:gd name="connsiteX1" fmla="*/ 1135 w 10043"/>
              <a:gd name="connsiteY1" fmla="*/ 7937 h 9930"/>
              <a:gd name="connsiteX2" fmla="*/ 5268 w 10043"/>
              <a:gd name="connsiteY2" fmla="*/ 6861 h 9930"/>
              <a:gd name="connsiteX3" fmla="*/ 7214 w 10043"/>
              <a:gd name="connsiteY3" fmla="*/ 8885 h 9930"/>
              <a:gd name="connsiteX4" fmla="*/ 10043 w 10043"/>
              <a:gd name="connsiteY4" fmla="*/ 9909 h 9930"/>
              <a:gd name="connsiteX0" fmla="*/ 43 w 10000"/>
              <a:gd name="connsiteY0" fmla="*/ 0 h 10000"/>
              <a:gd name="connsiteX1" fmla="*/ 1130 w 10000"/>
              <a:gd name="connsiteY1" fmla="*/ 7993 h 10000"/>
              <a:gd name="connsiteX2" fmla="*/ 5245 w 10000"/>
              <a:gd name="connsiteY2" fmla="*/ 6909 h 10000"/>
              <a:gd name="connsiteX3" fmla="*/ 7183 w 10000"/>
              <a:gd name="connsiteY3" fmla="*/ 8948 h 10000"/>
              <a:gd name="connsiteX4" fmla="*/ 10000 w 10000"/>
              <a:gd name="connsiteY4" fmla="*/ 9979 h 10000"/>
              <a:gd name="connsiteX0" fmla="*/ 43 w 10000"/>
              <a:gd name="connsiteY0" fmla="*/ 0 h 10000"/>
              <a:gd name="connsiteX1" fmla="*/ 1130 w 10000"/>
              <a:gd name="connsiteY1" fmla="*/ 7993 h 10000"/>
              <a:gd name="connsiteX2" fmla="*/ 5245 w 10000"/>
              <a:gd name="connsiteY2" fmla="*/ 6909 h 10000"/>
              <a:gd name="connsiteX3" fmla="*/ 7183 w 10000"/>
              <a:gd name="connsiteY3" fmla="*/ 8948 h 10000"/>
              <a:gd name="connsiteX4" fmla="*/ 10000 w 10000"/>
              <a:gd name="connsiteY4" fmla="*/ 9979 h 10000"/>
              <a:gd name="connsiteX0" fmla="*/ 40 w 9997"/>
              <a:gd name="connsiteY0" fmla="*/ 0 h 10000"/>
              <a:gd name="connsiteX1" fmla="*/ 1127 w 9997"/>
              <a:gd name="connsiteY1" fmla="*/ 7993 h 10000"/>
              <a:gd name="connsiteX2" fmla="*/ 4860 w 9997"/>
              <a:gd name="connsiteY2" fmla="*/ 7007 h 10000"/>
              <a:gd name="connsiteX3" fmla="*/ 7180 w 9997"/>
              <a:gd name="connsiteY3" fmla="*/ 8948 h 10000"/>
              <a:gd name="connsiteX4" fmla="*/ 9997 w 9997"/>
              <a:gd name="connsiteY4" fmla="*/ 9979 h 10000"/>
              <a:gd name="connsiteX0" fmla="*/ 40 w 10000"/>
              <a:gd name="connsiteY0" fmla="*/ 0 h 10384"/>
              <a:gd name="connsiteX1" fmla="*/ 1127 w 10000"/>
              <a:gd name="connsiteY1" fmla="*/ 7993 h 10384"/>
              <a:gd name="connsiteX2" fmla="*/ 4861 w 10000"/>
              <a:gd name="connsiteY2" fmla="*/ 7007 h 10384"/>
              <a:gd name="connsiteX3" fmla="*/ 7182 w 10000"/>
              <a:gd name="connsiteY3" fmla="*/ 8948 h 10384"/>
              <a:gd name="connsiteX4" fmla="*/ 10000 w 10000"/>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0 w 8873"/>
              <a:gd name="connsiteY0" fmla="*/ 997 h 3388"/>
              <a:gd name="connsiteX1" fmla="*/ 6550 w 8873"/>
              <a:gd name="connsiteY1" fmla="*/ 44 h 3388"/>
              <a:gd name="connsiteX2" fmla="*/ 6055 w 8873"/>
              <a:gd name="connsiteY2" fmla="*/ 1952 h 3388"/>
              <a:gd name="connsiteX3" fmla="*/ 8873 w 8873"/>
              <a:gd name="connsiteY3" fmla="*/ 3374 h 3388"/>
              <a:gd name="connsiteX0" fmla="*/ 0 w 7836"/>
              <a:gd name="connsiteY0" fmla="*/ 3468 h 9992"/>
              <a:gd name="connsiteX1" fmla="*/ 5218 w 7836"/>
              <a:gd name="connsiteY1" fmla="*/ 121 h 9992"/>
              <a:gd name="connsiteX2" fmla="*/ 4660 w 7836"/>
              <a:gd name="connsiteY2" fmla="*/ 5753 h 9992"/>
              <a:gd name="connsiteX3" fmla="*/ 7836 w 7836"/>
              <a:gd name="connsiteY3" fmla="*/ 9950 h 9992"/>
              <a:gd name="connsiteX0" fmla="*/ 0 w 10000"/>
              <a:gd name="connsiteY0" fmla="*/ 4643 h 11172"/>
              <a:gd name="connsiteX1" fmla="*/ 6659 w 10000"/>
              <a:gd name="connsiteY1" fmla="*/ 1293 h 11172"/>
              <a:gd name="connsiteX2" fmla="*/ 5947 w 10000"/>
              <a:gd name="connsiteY2" fmla="*/ 6930 h 11172"/>
              <a:gd name="connsiteX3" fmla="*/ 10000 w 10000"/>
              <a:gd name="connsiteY3" fmla="*/ 11130 h 11172"/>
              <a:gd name="connsiteX0" fmla="*/ 0 w 10000"/>
              <a:gd name="connsiteY0" fmla="*/ 8213 h 14742"/>
              <a:gd name="connsiteX1" fmla="*/ 6659 w 10000"/>
              <a:gd name="connsiteY1" fmla="*/ 4863 h 14742"/>
              <a:gd name="connsiteX2" fmla="*/ 5947 w 10000"/>
              <a:gd name="connsiteY2" fmla="*/ 10500 h 14742"/>
              <a:gd name="connsiteX3" fmla="*/ 10000 w 10000"/>
              <a:gd name="connsiteY3" fmla="*/ 14700 h 14742"/>
              <a:gd name="connsiteX0" fmla="*/ 0 w 7200"/>
              <a:gd name="connsiteY0" fmla="*/ 8213 h 10500"/>
              <a:gd name="connsiteX1" fmla="*/ 6659 w 7200"/>
              <a:gd name="connsiteY1" fmla="*/ 4863 h 10500"/>
              <a:gd name="connsiteX2" fmla="*/ 5947 w 7200"/>
              <a:gd name="connsiteY2" fmla="*/ 10500 h 10500"/>
              <a:gd name="connsiteX0" fmla="*/ 0 w 9249"/>
              <a:gd name="connsiteY0" fmla="*/ 7823 h 7823"/>
              <a:gd name="connsiteX1" fmla="*/ 9249 w 9249"/>
              <a:gd name="connsiteY1" fmla="*/ 4632 h 7823"/>
              <a:gd name="connsiteX0" fmla="*/ 0 w 15004"/>
              <a:gd name="connsiteY0" fmla="*/ 10687 h 10687"/>
              <a:gd name="connsiteX1" fmla="*/ 15004 w 15004"/>
              <a:gd name="connsiteY1" fmla="*/ 5632 h 10687"/>
              <a:gd name="connsiteX0" fmla="*/ 0 w 15664"/>
              <a:gd name="connsiteY0" fmla="*/ 9102 h 9102"/>
              <a:gd name="connsiteX1" fmla="*/ 15004 w 15664"/>
              <a:gd name="connsiteY1" fmla="*/ 4047 h 9102"/>
              <a:gd name="connsiteX0" fmla="*/ 0 w 9208"/>
              <a:gd name="connsiteY0" fmla="*/ 8559 h 8559"/>
              <a:gd name="connsiteX1" fmla="*/ 8757 w 9208"/>
              <a:gd name="connsiteY1" fmla="*/ 5149 h 8559"/>
              <a:gd name="connsiteX0" fmla="*/ 0 w 9510"/>
              <a:gd name="connsiteY0" fmla="*/ 4965 h 4965"/>
              <a:gd name="connsiteX1" fmla="*/ 9510 w 9510"/>
              <a:gd name="connsiteY1" fmla="*/ 981 h 4965"/>
              <a:gd name="connsiteX0" fmla="*/ 0 w 10000"/>
              <a:gd name="connsiteY0" fmla="*/ 8024 h 8024"/>
              <a:gd name="connsiteX1" fmla="*/ 10000 w 10000"/>
              <a:gd name="connsiteY1" fmla="*/ 0 h 8024"/>
              <a:gd name="connsiteX0" fmla="*/ 0 w 10244"/>
              <a:gd name="connsiteY0" fmla="*/ 14914 h 14914"/>
              <a:gd name="connsiteX1" fmla="*/ 10244 w 10244"/>
              <a:gd name="connsiteY1" fmla="*/ 0 h 14914"/>
              <a:gd name="connsiteX0" fmla="*/ 0 w 10068"/>
              <a:gd name="connsiteY0" fmla="*/ 5185 h 5797"/>
              <a:gd name="connsiteX1" fmla="*/ 10068 w 10068"/>
              <a:gd name="connsiteY1" fmla="*/ 0 h 5797"/>
              <a:gd name="connsiteX0" fmla="*/ 0 w 4403"/>
              <a:gd name="connsiteY0" fmla="*/ 21976 h 21976"/>
              <a:gd name="connsiteX1" fmla="*/ 4403 w 4403"/>
              <a:gd name="connsiteY1" fmla="*/ 0 h 21976"/>
              <a:gd name="connsiteX0" fmla="*/ 0 w 10291"/>
              <a:gd name="connsiteY0" fmla="*/ 10000 h 10000"/>
              <a:gd name="connsiteX1" fmla="*/ 10000 w 10291"/>
              <a:gd name="connsiteY1" fmla="*/ 0 h 10000"/>
              <a:gd name="connsiteX0" fmla="*/ 0 w 16217"/>
              <a:gd name="connsiteY0" fmla="*/ 13398 h 13398"/>
              <a:gd name="connsiteX1" fmla="*/ 16217 w 16217"/>
              <a:gd name="connsiteY1" fmla="*/ 0 h 13398"/>
            </a:gdLst>
            <a:ahLst/>
            <a:cxnLst>
              <a:cxn ang="0">
                <a:pos x="connsiteX0" y="connsiteY0"/>
              </a:cxn>
              <a:cxn ang="0">
                <a:pos x="connsiteX1" y="connsiteY1"/>
              </a:cxn>
            </a:cxnLst>
            <a:rect l="l" t="t" r="r" b="b"/>
            <a:pathLst>
              <a:path w="16217" h="13398">
                <a:moveTo>
                  <a:pt x="0" y="13398"/>
                </a:moveTo>
                <a:cubicBezTo>
                  <a:pt x="13927" y="13372"/>
                  <a:pt x="15721" y="7018"/>
                  <a:pt x="16217" y="0"/>
                </a:cubicBezTo>
              </a:path>
            </a:pathLst>
          </a:custGeom>
          <a:noFill/>
          <a:ln w="50800">
            <a:solidFill>
              <a:srgbClr val="FF9933"/>
            </a:solidFill>
            <a:round/>
            <a:headEnd/>
            <a:tailEnd/>
          </a:ln>
        </p:spPr>
        <p:txBody>
          <a:bodyPr anchor="ctr"/>
          <a:lstStyle/>
          <a:p>
            <a:endParaRPr lang="en-US" dirty="0">
              <a:solidFill>
                <a:srgbClr val="000000"/>
              </a:solidFill>
            </a:endParaRPr>
          </a:p>
        </p:txBody>
      </p:sp>
      <p:sp>
        <p:nvSpPr>
          <p:cNvPr id="596" name="Freeform 71"/>
          <p:cNvSpPr>
            <a:spLocks/>
          </p:cNvSpPr>
          <p:nvPr/>
        </p:nvSpPr>
        <p:spPr bwMode="auto">
          <a:xfrm>
            <a:off x="801365" y="2618881"/>
            <a:ext cx="1618089" cy="1387452"/>
          </a:xfrm>
          <a:custGeom>
            <a:avLst/>
            <a:gdLst>
              <a:gd name="T0" fmla="*/ 2147483647 w 2997"/>
              <a:gd name="T1" fmla="*/ 2147483647 h 1392"/>
              <a:gd name="T2" fmla="*/ 2147483647 w 2997"/>
              <a:gd name="T3" fmla="*/ 2147483647 h 1392"/>
              <a:gd name="T4" fmla="*/ 2147483647 w 2997"/>
              <a:gd name="T5" fmla="*/ 2147483647 h 1392"/>
              <a:gd name="T6" fmla="*/ 2147483647 w 2997"/>
              <a:gd name="T7" fmla="*/ 2147483647 h 1392"/>
              <a:gd name="T8" fmla="*/ 2147483647 w 2997"/>
              <a:gd name="T9" fmla="*/ 2147483647 h 1392"/>
              <a:gd name="T10" fmla="*/ 2147483647 w 2997"/>
              <a:gd name="T11" fmla="*/ 2147483647 h 1392"/>
              <a:gd name="T12" fmla="*/ 2147483647 w 2997"/>
              <a:gd name="T13" fmla="*/ 2147483647 h 1392"/>
              <a:gd name="T14" fmla="*/ 2147483647 w 2997"/>
              <a:gd name="T15" fmla="*/ 2147483647 h 1392"/>
              <a:gd name="T16" fmla="*/ 2147483647 w 2997"/>
              <a:gd name="T17" fmla="*/ 2147483647 h 1392"/>
              <a:gd name="T18" fmla="*/ 2147483647 w 2997"/>
              <a:gd name="T19" fmla="*/ 2147483647 h 1392"/>
              <a:gd name="T20" fmla="*/ 0 w 2997"/>
              <a:gd name="T21" fmla="*/ 2147483647 h 139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997"/>
              <a:gd name="T34" fmla="*/ 0 h 1392"/>
              <a:gd name="T35" fmla="*/ 2997 w 2997"/>
              <a:gd name="T36" fmla="*/ 1392 h 1392"/>
              <a:gd name="connsiteX0" fmla="*/ 10000 w 10000"/>
              <a:gd name="connsiteY0" fmla="*/ 6815 h 9106"/>
              <a:gd name="connsiteX1" fmla="*/ 9129 w 10000"/>
              <a:gd name="connsiteY1" fmla="*/ 6550 h 9106"/>
              <a:gd name="connsiteX2" fmla="*/ 8849 w 10000"/>
              <a:gd name="connsiteY2" fmla="*/ 7074 h 9106"/>
              <a:gd name="connsiteX3" fmla="*/ 8298 w 10000"/>
              <a:gd name="connsiteY3" fmla="*/ 9057 h 9106"/>
              <a:gd name="connsiteX4" fmla="*/ 5766 w 10000"/>
              <a:gd name="connsiteY4" fmla="*/ 8274 h 9106"/>
              <a:gd name="connsiteX5" fmla="*/ 4254 w 10000"/>
              <a:gd name="connsiteY5" fmla="*/ 5824 h 9106"/>
              <a:gd name="connsiteX6" fmla="*/ 2603 w 10000"/>
              <a:gd name="connsiteY6" fmla="*/ 4272 h 9106"/>
              <a:gd name="connsiteX7" fmla="*/ 1732 w 10000"/>
              <a:gd name="connsiteY7" fmla="*/ 2742 h 9106"/>
              <a:gd name="connsiteX8" fmla="*/ 1381 w 10000"/>
              <a:gd name="connsiteY8" fmla="*/ 910 h 9106"/>
              <a:gd name="connsiteX9" fmla="*/ 731 w 10000"/>
              <a:gd name="connsiteY9" fmla="*/ 587 h 9106"/>
              <a:gd name="connsiteX10" fmla="*/ 0 w 10000"/>
              <a:gd name="connsiteY10" fmla="*/ 8884 h 9106"/>
              <a:gd name="connsiteX0" fmla="*/ 10000 w 10000"/>
              <a:gd name="connsiteY0" fmla="*/ 7484 h 10000"/>
              <a:gd name="connsiteX1" fmla="*/ 9129 w 10000"/>
              <a:gd name="connsiteY1" fmla="*/ 7193 h 10000"/>
              <a:gd name="connsiteX2" fmla="*/ 8849 w 10000"/>
              <a:gd name="connsiteY2" fmla="*/ 7769 h 10000"/>
              <a:gd name="connsiteX3" fmla="*/ 8298 w 10000"/>
              <a:gd name="connsiteY3" fmla="*/ 9946 h 10000"/>
              <a:gd name="connsiteX4" fmla="*/ 5766 w 10000"/>
              <a:gd name="connsiteY4" fmla="*/ 9086 h 10000"/>
              <a:gd name="connsiteX5" fmla="*/ 4254 w 10000"/>
              <a:gd name="connsiteY5" fmla="*/ 6396 h 10000"/>
              <a:gd name="connsiteX6" fmla="*/ 2603 w 10000"/>
              <a:gd name="connsiteY6" fmla="*/ 4691 h 10000"/>
              <a:gd name="connsiteX7" fmla="*/ 1732 w 10000"/>
              <a:gd name="connsiteY7" fmla="*/ 3011 h 10000"/>
              <a:gd name="connsiteX8" fmla="*/ 1381 w 10000"/>
              <a:gd name="connsiteY8" fmla="*/ 999 h 10000"/>
              <a:gd name="connsiteX9" fmla="*/ 731 w 10000"/>
              <a:gd name="connsiteY9" fmla="*/ 645 h 10000"/>
              <a:gd name="connsiteX10" fmla="*/ 0 w 10000"/>
              <a:gd name="connsiteY10" fmla="*/ 9756 h 10000"/>
              <a:gd name="connsiteX0" fmla="*/ 10000 w 10000"/>
              <a:gd name="connsiteY0" fmla="*/ 7484 h 10000"/>
              <a:gd name="connsiteX1" fmla="*/ 9129 w 10000"/>
              <a:gd name="connsiteY1" fmla="*/ 7193 h 10000"/>
              <a:gd name="connsiteX2" fmla="*/ 8849 w 10000"/>
              <a:gd name="connsiteY2" fmla="*/ 7769 h 10000"/>
              <a:gd name="connsiteX3" fmla="*/ 8298 w 10000"/>
              <a:gd name="connsiteY3" fmla="*/ 9946 h 10000"/>
              <a:gd name="connsiteX4" fmla="*/ 5766 w 10000"/>
              <a:gd name="connsiteY4" fmla="*/ 9086 h 10000"/>
              <a:gd name="connsiteX5" fmla="*/ 4254 w 10000"/>
              <a:gd name="connsiteY5" fmla="*/ 6396 h 10000"/>
              <a:gd name="connsiteX6" fmla="*/ 2603 w 10000"/>
              <a:gd name="connsiteY6" fmla="*/ 4691 h 10000"/>
              <a:gd name="connsiteX7" fmla="*/ 1732 w 10000"/>
              <a:gd name="connsiteY7" fmla="*/ 3011 h 10000"/>
              <a:gd name="connsiteX8" fmla="*/ 1381 w 10000"/>
              <a:gd name="connsiteY8" fmla="*/ 999 h 10000"/>
              <a:gd name="connsiteX9" fmla="*/ 731 w 10000"/>
              <a:gd name="connsiteY9" fmla="*/ 645 h 10000"/>
              <a:gd name="connsiteX10" fmla="*/ 0 w 10000"/>
              <a:gd name="connsiteY10" fmla="*/ 9756 h 10000"/>
              <a:gd name="connsiteX0" fmla="*/ 10000 w 10000"/>
              <a:gd name="connsiteY0" fmla="*/ 7484 h 9965"/>
              <a:gd name="connsiteX1" fmla="*/ 9129 w 10000"/>
              <a:gd name="connsiteY1" fmla="*/ 7193 h 9965"/>
              <a:gd name="connsiteX2" fmla="*/ 8809 w 10000"/>
              <a:gd name="connsiteY2" fmla="*/ 8408 h 9965"/>
              <a:gd name="connsiteX3" fmla="*/ 8298 w 10000"/>
              <a:gd name="connsiteY3" fmla="*/ 9946 h 9965"/>
              <a:gd name="connsiteX4" fmla="*/ 5766 w 10000"/>
              <a:gd name="connsiteY4" fmla="*/ 9086 h 9965"/>
              <a:gd name="connsiteX5" fmla="*/ 4254 w 10000"/>
              <a:gd name="connsiteY5" fmla="*/ 6396 h 9965"/>
              <a:gd name="connsiteX6" fmla="*/ 2603 w 10000"/>
              <a:gd name="connsiteY6" fmla="*/ 4691 h 9965"/>
              <a:gd name="connsiteX7" fmla="*/ 1732 w 10000"/>
              <a:gd name="connsiteY7" fmla="*/ 3011 h 9965"/>
              <a:gd name="connsiteX8" fmla="*/ 1381 w 10000"/>
              <a:gd name="connsiteY8" fmla="*/ 999 h 9965"/>
              <a:gd name="connsiteX9" fmla="*/ 731 w 10000"/>
              <a:gd name="connsiteY9" fmla="*/ 645 h 9965"/>
              <a:gd name="connsiteX10" fmla="*/ 0 w 10000"/>
              <a:gd name="connsiteY10" fmla="*/ 9756 h 9965"/>
              <a:gd name="connsiteX0" fmla="*/ 10000 w 10000"/>
              <a:gd name="connsiteY0" fmla="*/ 7510 h 10000"/>
              <a:gd name="connsiteX1" fmla="*/ 9129 w 10000"/>
              <a:gd name="connsiteY1" fmla="*/ 7218 h 10000"/>
              <a:gd name="connsiteX2" fmla="*/ 8809 w 10000"/>
              <a:gd name="connsiteY2" fmla="*/ 8438 h 10000"/>
              <a:gd name="connsiteX3" fmla="*/ 8298 w 10000"/>
              <a:gd name="connsiteY3" fmla="*/ 9981 h 10000"/>
              <a:gd name="connsiteX4" fmla="*/ 5766 w 10000"/>
              <a:gd name="connsiteY4" fmla="*/ 9118 h 10000"/>
              <a:gd name="connsiteX5" fmla="*/ 4254 w 10000"/>
              <a:gd name="connsiteY5" fmla="*/ 6418 h 10000"/>
              <a:gd name="connsiteX6" fmla="*/ 2603 w 10000"/>
              <a:gd name="connsiteY6" fmla="*/ 4707 h 10000"/>
              <a:gd name="connsiteX7" fmla="*/ 1732 w 10000"/>
              <a:gd name="connsiteY7" fmla="*/ 3022 h 10000"/>
              <a:gd name="connsiteX8" fmla="*/ 1381 w 10000"/>
              <a:gd name="connsiteY8" fmla="*/ 1003 h 10000"/>
              <a:gd name="connsiteX9" fmla="*/ 731 w 10000"/>
              <a:gd name="connsiteY9" fmla="*/ 647 h 10000"/>
              <a:gd name="connsiteX10" fmla="*/ 0 w 10000"/>
              <a:gd name="connsiteY10" fmla="*/ 9790 h 10000"/>
              <a:gd name="connsiteX0" fmla="*/ 10000 w 10000"/>
              <a:gd name="connsiteY0" fmla="*/ 7510 h 10000"/>
              <a:gd name="connsiteX1" fmla="*/ 8809 w 10000"/>
              <a:gd name="connsiteY1" fmla="*/ 8438 h 10000"/>
              <a:gd name="connsiteX2" fmla="*/ 8298 w 10000"/>
              <a:gd name="connsiteY2" fmla="*/ 9981 h 10000"/>
              <a:gd name="connsiteX3" fmla="*/ 5766 w 10000"/>
              <a:gd name="connsiteY3" fmla="*/ 9118 h 10000"/>
              <a:gd name="connsiteX4" fmla="*/ 4254 w 10000"/>
              <a:gd name="connsiteY4" fmla="*/ 6418 h 10000"/>
              <a:gd name="connsiteX5" fmla="*/ 2603 w 10000"/>
              <a:gd name="connsiteY5" fmla="*/ 4707 h 10000"/>
              <a:gd name="connsiteX6" fmla="*/ 1732 w 10000"/>
              <a:gd name="connsiteY6" fmla="*/ 3022 h 10000"/>
              <a:gd name="connsiteX7" fmla="*/ 1381 w 10000"/>
              <a:gd name="connsiteY7" fmla="*/ 1003 h 10000"/>
              <a:gd name="connsiteX8" fmla="*/ 731 w 10000"/>
              <a:gd name="connsiteY8" fmla="*/ 647 h 10000"/>
              <a:gd name="connsiteX9" fmla="*/ 0 w 10000"/>
              <a:gd name="connsiteY9" fmla="*/ 9790 h 10000"/>
              <a:gd name="connsiteX0" fmla="*/ 10000 w 10000"/>
              <a:gd name="connsiteY0" fmla="*/ 7510 h 9981"/>
              <a:gd name="connsiteX1" fmla="*/ 9189 w 10000"/>
              <a:gd name="connsiteY1" fmla="*/ 9198 h 9981"/>
              <a:gd name="connsiteX2" fmla="*/ 8298 w 10000"/>
              <a:gd name="connsiteY2" fmla="*/ 9981 h 9981"/>
              <a:gd name="connsiteX3" fmla="*/ 5766 w 10000"/>
              <a:gd name="connsiteY3" fmla="*/ 9118 h 9981"/>
              <a:gd name="connsiteX4" fmla="*/ 4254 w 10000"/>
              <a:gd name="connsiteY4" fmla="*/ 6418 h 9981"/>
              <a:gd name="connsiteX5" fmla="*/ 2603 w 10000"/>
              <a:gd name="connsiteY5" fmla="*/ 4707 h 9981"/>
              <a:gd name="connsiteX6" fmla="*/ 1732 w 10000"/>
              <a:gd name="connsiteY6" fmla="*/ 3022 h 9981"/>
              <a:gd name="connsiteX7" fmla="*/ 1381 w 10000"/>
              <a:gd name="connsiteY7" fmla="*/ 1003 h 9981"/>
              <a:gd name="connsiteX8" fmla="*/ 731 w 10000"/>
              <a:gd name="connsiteY8" fmla="*/ 647 h 9981"/>
              <a:gd name="connsiteX9" fmla="*/ 0 w 10000"/>
              <a:gd name="connsiteY9" fmla="*/ 9790 h 9981"/>
              <a:gd name="connsiteX0" fmla="*/ 10000 w 10000"/>
              <a:gd name="connsiteY0" fmla="*/ 7524 h 10024"/>
              <a:gd name="connsiteX1" fmla="*/ 9189 w 10000"/>
              <a:gd name="connsiteY1" fmla="*/ 9216 h 10024"/>
              <a:gd name="connsiteX2" fmla="*/ 8478 w 10000"/>
              <a:gd name="connsiteY2" fmla="*/ 10024 h 10024"/>
              <a:gd name="connsiteX3" fmla="*/ 5766 w 10000"/>
              <a:gd name="connsiteY3" fmla="*/ 9135 h 10024"/>
              <a:gd name="connsiteX4" fmla="*/ 4254 w 10000"/>
              <a:gd name="connsiteY4" fmla="*/ 6430 h 10024"/>
              <a:gd name="connsiteX5" fmla="*/ 2603 w 10000"/>
              <a:gd name="connsiteY5" fmla="*/ 4716 h 10024"/>
              <a:gd name="connsiteX6" fmla="*/ 1732 w 10000"/>
              <a:gd name="connsiteY6" fmla="*/ 3028 h 10024"/>
              <a:gd name="connsiteX7" fmla="*/ 1381 w 10000"/>
              <a:gd name="connsiteY7" fmla="*/ 1005 h 10024"/>
              <a:gd name="connsiteX8" fmla="*/ 731 w 10000"/>
              <a:gd name="connsiteY8" fmla="*/ 648 h 10024"/>
              <a:gd name="connsiteX9" fmla="*/ 0 w 10000"/>
              <a:gd name="connsiteY9" fmla="*/ 9809 h 10024"/>
              <a:gd name="connsiteX0" fmla="*/ 10000 w 10000"/>
              <a:gd name="connsiteY0" fmla="*/ 7524 h 10025"/>
              <a:gd name="connsiteX1" fmla="*/ 9199 w 10000"/>
              <a:gd name="connsiteY1" fmla="*/ 9311 h 10025"/>
              <a:gd name="connsiteX2" fmla="*/ 8478 w 10000"/>
              <a:gd name="connsiteY2" fmla="*/ 10024 h 10025"/>
              <a:gd name="connsiteX3" fmla="*/ 5766 w 10000"/>
              <a:gd name="connsiteY3" fmla="*/ 9135 h 10025"/>
              <a:gd name="connsiteX4" fmla="*/ 4254 w 10000"/>
              <a:gd name="connsiteY4" fmla="*/ 6430 h 10025"/>
              <a:gd name="connsiteX5" fmla="*/ 2603 w 10000"/>
              <a:gd name="connsiteY5" fmla="*/ 4716 h 10025"/>
              <a:gd name="connsiteX6" fmla="*/ 1732 w 10000"/>
              <a:gd name="connsiteY6" fmla="*/ 3028 h 10025"/>
              <a:gd name="connsiteX7" fmla="*/ 1381 w 10000"/>
              <a:gd name="connsiteY7" fmla="*/ 1005 h 10025"/>
              <a:gd name="connsiteX8" fmla="*/ 731 w 10000"/>
              <a:gd name="connsiteY8" fmla="*/ 648 h 10025"/>
              <a:gd name="connsiteX9" fmla="*/ 0 w 10000"/>
              <a:gd name="connsiteY9" fmla="*/ 9809 h 10025"/>
              <a:gd name="connsiteX0" fmla="*/ 10000 w 10000"/>
              <a:gd name="connsiteY0" fmla="*/ 7524 h 10032"/>
              <a:gd name="connsiteX1" fmla="*/ 9099 w 10000"/>
              <a:gd name="connsiteY1" fmla="*/ 8716 h 10032"/>
              <a:gd name="connsiteX2" fmla="*/ 8478 w 10000"/>
              <a:gd name="connsiteY2" fmla="*/ 10024 h 10032"/>
              <a:gd name="connsiteX3" fmla="*/ 5766 w 10000"/>
              <a:gd name="connsiteY3" fmla="*/ 9135 h 10032"/>
              <a:gd name="connsiteX4" fmla="*/ 4254 w 10000"/>
              <a:gd name="connsiteY4" fmla="*/ 6430 h 10032"/>
              <a:gd name="connsiteX5" fmla="*/ 2603 w 10000"/>
              <a:gd name="connsiteY5" fmla="*/ 4716 h 10032"/>
              <a:gd name="connsiteX6" fmla="*/ 1732 w 10000"/>
              <a:gd name="connsiteY6" fmla="*/ 3028 h 10032"/>
              <a:gd name="connsiteX7" fmla="*/ 1381 w 10000"/>
              <a:gd name="connsiteY7" fmla="*/ 1005 h 10032"/>
              <a:gd name="connsiteX8" fmla="*/ 731 w 10000"/>
              <a:gd name="connsiteY8" fmla="*/ 648 h 10032"/>
              <a:gd name="connsiteX9" fmla="*/ 0 w 10000"/>
              <a:gd name="connsiteY9" fmla="*/ 9809 h 10032"/>
              <a:gd name="connsiteX0" fmla="*/ 10000 w 10000"/>
              <a:gd name="connsiteY0" fmla="*/ 7524 h 10034"/>
              <a:gd name="connsiteX1" fmla="*/ 9099 w 10000"/>
              <a:gd name="connsiteY1" fmla="*/ 8716 h 10034"/>
              <a:gd name="connsiteX2" fmla="*/ 8478 w 10000"/>
              <a:gd name="connsiteY2" fmla="*/ 10024 h 10034"/>
              <a:gd name="connsiteX3" fmla="*/ 5766 w 10000"/>
              <a:gd name="connsiteY3" fmla="*/ 9135 h 10034"/>
              <a:gd name="connsiteX4" fmla="*/ 4204 w 10000"/>
              <a:gd name="connsiteY4" fmla="*/ 6044 h 10034"/>
              <a:gd name="connsiteX5" fmla="*/ 2603 w 10000"/>
              <a:gd name="connsiteY5" fmla="*/ 4716 h 10034"/>
              <a:gd name="connsiteX6" fmla="*/ 1732 w 10000"/>
              <a:gd name="connsiteY6" fmla="*/ 3028 h 10034"/>
              <a:gd name="connsiteX7" fmla="*/ 1381 w 10000"/>
              <a:gd name="connsiteY7" fmla="*/ 1005 h 10034"/>
              <a:gd name="connsiteX8" fmla="*/ 731 w 10000"/>
              <a:gd name="connsiteY8" fmla="*/ 648 h 10034"/>
              <a:gd name="connsiteX9" fmla="*/ 0 w 10000"/>
              <a:gd name="connsiteY9" fmla="*/ 9809 h 10034"/>
              <a:gd name="connsiteX0" fmla="*/ 10000 w 10000"/>
              <a:gd name="connsiteY0" fmla="*/ 7524 h 10027"/>
              <a:gd name="connsiteX1" fmla="*/ 9099 w 10000"/>
              <a:gd name="connsiteY1" fmla="*/ 8716 h 10027"/>
              <a:gd name="connsiteX2" fmla="*/ 8478 w 10000"/>
              <a:gd name="connsiteY2" fmla="*/ 10024 h 10027"/>
              <a:gd name="connsiteX3" fmla="*/ 5516 w 10000"/>
              <a:gd name="connsiteY3" fmla="*/ 8987 h 10027"/>
              <a:gd name="connsiteX4" fmla="*/ 4204 w 10000"/>
              <a:gd name="connsiteY4" fmla="*/ 6044 h 10027"/>
              <a:gd name="connsiteX5" fmla="*/ 2603 w 10000"/>
              <a:gd name="connsiteY5" fmla="*/ 4716 h 10027"/>
              <a:gd name="connsiteX6" fmla="*/ 1732 w 10000"/>
              <a:gd name="connsiteY6" fmla="*/ 3028 h 10027"/>
              <a:gd name="connsiteX7" fmla="*/ 1381 w 10000"/>
              <a:gd name="connsiteY7" fmla="*/ 1005 h 10027"/>
              <a:gd name="connsiteX8" fmla="*/ 731 w 10000"/>
              <a:gd name="connsiteY8" fmla="*/ 648 h 10027"/>
              <a:gd name="connsiteX9" fmla="*/ 0 w 10000"/>
              <a:gd name="connsiteY9" fmla="*/ 9809 h 10027"/>
              <a:gd name="connsiteX0" fmla="*/ 10000 w 10000"/>
              <a:gd name="connsiteY0" fmla="*/ 7524 h 10042"/>
              <a:gd name="connsiteX1" fmla="*/ 9099 w 10000"/>
              <a:gd name="connsiteY1" fmla="*/ 8716 h 10042"/>
              <a:gd name="connsiteX2" fmla="*/ 8478 w 10000"/>
              <a:gd name="connsiteY2" fmla="*/ 10024 h 10042"/>
              <a:gd name="connsiteX3" fmla="*/ 5516 w 10000"/>
              <a:gd name="connsiteY3" fmla="*/ 8987 h 10042"/>
              <a:gd name="connsiteX4" fmla="*/ 4204 w 10000"/>
              <a:gd name="connsiteY4" fmla="*/ 6044 h 10042"/>
              <a:gd name="connsiteX5" fmla="*/ 2603 w 10000"/>
              <a:gd name="connsiteY5" fmla="*/ 4716 h 10042"/>
              <a:gd name="connsiteX6" fmla="*/ 1732 w 10000"/>
              <a:gd name="connsiteY6" fmla="*/ 3028 h 10042"/>
              <a:gd name="connsiteX7" fmla="*/ 1381 w 10000"/>
              <a:gd name="connsiteY7" fmla="*/ 1005 h 10042"/>
              <a:gd name="connsiteX8" fmla="*/ 731 w 10000"/>
              <a:gd name="connsiteY8" fmla="*/ 648 h 10042"/>
              <a:gd name="connsiteX9" fmla="*/ 0 w 10000"/>
              <a:gd name="connsiteY9" fmla="*/ 9809 h 10042"/>
              <a:gd name="connsiteX0" fmla="*/ 10000 w 10000"/>
              <a:gd name="connsiteY0" fmla="*/ 7524 h 10042"/>
              <a:gd name="connsiteX1" fmla="*/ 9099 w 10000"/>
              <a:gd name="connsiteY1" fmla="*/ 8716 h 10042"/>
              <a:gd name="connsiteX2" fmla="*/ 8478 w 10000"/>
              <a:gd name="connsiteY2" fmla="*/ 10024 h 10042"/>
              <a:gd name="connsiteX3" fmla="*/ 5516 w 10000"/>
              <a:gd name="connsiteY3" fmla="*/ 8987 h 10042"/>
              <a:gd name="connsiteX4" fmla="*/ 4204 w 10000"/>
              <a:gd name="connsiteY4" fmla="*/ 6044 h 10042"/>
              <a:gd name="connsiteX5" fmla="*/ 2603 w 10000"/>
              <a:gd name="connsiteY5" fmla="*/ 4716 h 10042"/>
              <a:gd name="connsiteX6" fmla="*/ 1732 w 10000"/>
              <a:gd name="connsiteY6" fmla="*/ 3028 h 10042"/>
              <a:gd name="connsiteX7" fmla="*/ 1381 w 10000"/>
              <a:gd name="connsiteY7" fmla="*/ 1005 h 10042"/>
              <a:gd name="connsiteX8" fmla="*/ 731 w 10000"/>
              <a:gd name="connsiteY8" fmla="*/ 648 h 10042"/>
              <a:gd name="connsiteX9" fmla="*/ 0 w 10000"/>
              <a:gd name="connsiteY9" fmla="*/ 9809 h 10042"/>
              <a:gd name="connsiteX0" fmla="*/ 10000 w 10000"/>
              <a:gd name="connsiteY0" fmla="*/ 7524 h 10025"/>
              <a:gd name="connsiteX1" fmla="*/ 9099 w 10000"/>
              <a:gd name="connsiteY1" fmla="*/ 8716 h 10025"/>
              <a:gd name="connsiteX2" fmla="*/ 8478 w 10000"/>
              <a:gd name="connsiteY2" fmla="*/ 10024 h 10025"/>
              <a:gd name="connsiteX3" fmla="*/ 5516 w 10000"/>
              <a:gd name="connsiteY3" fmla="*/ 8987 h 10025"/>
              <a:gd name="connsiteX4" fmla="*/ 4204 w 10000"/>
              <a:gd name="connsiteY4" fmla="*/ 6044 h 10025"/>
              <a:gd name="connsiteX5" fmla="*/ 2603 w 10000"/>
              <a:gd name="connsiteY5" fmla="*/ 4716 h 10025"/>
              <a:gd name="connsiteX6" fmla="*/ 1732 w 10000"/>
              <a:gd name="connsiteY6" fmla="*/ 3028 h 10025"/>
              <a:gd name="connsiteX7" fmla="*/ 1381 w 10000"/>
              <a:gd name="connsiteY7" fmla="*/ 1005 h 10025"/>
              <a:gd name="connsiteX8" fmla="*/ 731 w 10000"/>
              <a:gd name="connsiteY8" fmla="*/ 648 h 10025"/>
              <a:gd name="connsiteX9" fmla="*/ 0 w 10000"/>
              <a:gd name="connsiteY9" fmla="*/ 9809 h 10025"/>
              <a:gd name="connsiteX0" fmla="*/ 10000 w 10000"/>
              <a:gd name="connsiteY0" fmla="*/ 7524 h 10025"/>
              <a:gd name="connsiteX1" fmla="*/ 9099 w 10000"/>
              <a:gd name="connsiteY1" fmla="*/ 8716 h 10025"/>
              <a:gd name="connsiteX2" fmla="*/ 8478 w 10000"/>
              <a:gd name="connsiteY2" fmla="*/ 10024 h 10025"/>
              <a:gd name="connsiteX3" fmla="*/ 5516 w 10000"/>
              <a:gd name="connsiteY3" fmla="*/ 8987 h 10025"/>
              <a:gd name="connsiteX4" fmla="*/ 4204 w 10000"/>
              <a:gd name="connsiteY4" fmla="*/ 6044 h 10025"/>
              <a:gd name="connsiteX5" fmla="*/ 2603 w 10000"/>
              <a:gd name="connsiteY5" fmla="*/ 4716 h 10025"/>
              <a:gd name="connsiteX6" fmla="*/ 1732 w 10000"/>
              <a:gd name="connsiteY6" fmla="*/ 3028 h 10025"/>
              <a:gd name="connsiteX7" fmla="*/ 1381 w 10000"/>
              <a:gd name="connsiteY7" fmla="*/ 1005 h 10025"/>
              <a:gd name="connsiteX8" fmla="*/ 731 w 10000"/>
              <a:gd name="connsiteY8" fmla="*/ 648 h 10025"/>
              <a:gd name="connsiteX9" fmla="*/ 0 w 10000"/>
              <a:gd name="connsiteY9" fmla="*/ 9809 h 10025"/>
              <a:gd name="connsiteX0" fmla="*/ 10000 w 10000"/>
              <a:gd name="connsiteY0" fmla="*/ 7837 h 10338"/>
              <a:gd name="connsiteX1" fmla="*/ 9099 w 10000"/>
              <a:gd name="connsiteY1" fmla="*/ 9029 h 10338"/>
              <a:gd name="connsiteX2" fmla="*/ 8478 w 10000"/>
              <a:gd name="connsiteY2" fmla="*/ 10337 h 10338"/>
              <a:gd name="connsiteX3" fmla="*/ 5516 w 10000"/>
              <a:gd name="connsiteY3" fmla="*/ 9300 h 10338"/>
              <a:gd name="connsiteX4" fmla="*/ 4204 w 10000"/>
              <a:gd name="connsiteY4" fmla="*/ 6357 h 10338"/>
              <a:gd name="connsiteX5" fmla="*/ 2603 w 10000"/>
              <a:gd name="connsiteY5" fmla="*/ 5029 h 10338"/>
              <a:gd name="connsiteX6" fmla="*/ 1732 w 10000"/>
              <a:gd name="connsiteY6" fmla="*/ 3341 h 10338"/>
              <a:gd name="connsiteX7" fmla="*/ 1381 w 10000"/>
              <a:gd name="connsiteY7" fmla="*/ 1318 h 10338"/>
              <a:gd name="connsiteX8" fmla="*/ 731 w 10000"/>
              <a:gd name="connsiteY8" fmla="*/ 575 h 10338"/>
              <a:gd name="connsiteX9" fmla="*/ 0 w 10000"/>
              <a:gd name="connsiteY9" fmla="*/ 10122 h 10338"/>
              <a:gd name="connsiteX0" fmla="*/ 10000 w 10000"/>
              <a:gd name="connsiteY0" fmla="*/ 7262 h 9763"/>
              <a:gd name="connsiteX1" fmla="*/ 9099 w 10000"/>
              <a:gd name="connsiteY1" fmla="*/ 8454 h 9763"/>
              <a:gd name="connsiteX2" fmla="*/ 8478 w 10000"/>
              <a:gd name="connsiteY2" fmla="*/ 9762 h 9763"/>
              <a:gd name="connsiteX3" fmla="*/ 5516 w 10000"/>
              <a:gd name="connsiteY3" fmla="*/ 8725 h 9763"/>
              <a:gd name="connsiteX4" fmla="*/ 4204 w 10000"/>
              <a:gd name="connsiteY4" fmla="*/ 5782 h 9763"/>
              <a:gd name="connsiteX5" fmla="*/ 2603 w 10000"/>
              <a:gd name="connsiteY5" fmla="*/ 4454 h 9763"/>
              <a:gd name="connsiteX6" fmla="*/ 1732 w 10000"/>
              <a:gd name="connsiteY6" fmla="*/ 2766 h 9763"/>
              <a:gd name="connsiteX7" fmla="*/ 1381 w 10000"/>
              <a:gd name="connsiteY7" fmla="*/ 743 h 9763"/>
              <a:gd name="connsiteX8" fmla="*/ 731 w 10000"/>
              <a:gd name="connsiteY8" fmla="*/ 0 h 9763"/>
              <a:gd name="connsiteX9" fmla="*/ 0 w 10000"/>
              <a:gd name="connsiteY9" fmla="*/ 9547 h 9763"/>
              <a:gd name="connsiteX0" fmla="*/ 10000 w 10000"/>
              <a:gd name="connsiteY0" fmla="*/ 7685 h 10247"/>
              <a:gd name="connsiteX1" fmla="*/ 9099 w 10000"/>
              <a:gd name="connsiteY1" fmla="*/ 8906 h 10247"/>
              <a:gd name="connsiteX2" fmla="*/ 8478 w 10000"/>
              <a:gd name="connsiteY2" fmla="*/ 10246 h 10247"/>
              <a:gd name="connsiteX3" fmla="*/ 5516 w 10000"/>
              <a:gd name="connsiteY3" fmla="*/ 9184 h 10247"/>
              <a:gd name="connsiteX4" fmla="*/ 4204 w 10000"/>
              <a:gd name="connsiteY4" fmla="*/ 6169 h 10247"/>
              <a:gd name="connsiteX5" fmla="*/ 2603 w 10000"/>
              <a:gd name="connsiteY5" fmla="*/ 4809 h 10247"/>
              <a:gd name="connsiteX6" fmla="*/ 1732 w 10000"/>
              <a:gd name="connsiteY6" fmla="*/ 3080 h 10247"/>
              <a:gd name="connsiteX7" fmla="*/ 731 w 10000"/>
              <a:gd name="connsiteY7" fmla="*/ 247 h 10247"/>
              <a:gd name="connsiteX8" fmla="*/ 0 w 10000"/>
              <a:gd name="connsiteY8" fmla="*/ 10026 h 10247"/>
              <a:gd name="connsiteX0" fmla="*/ 10000 w 10000"/>
              <a:gd name="connsiteY0" fmla="*/ 7438 h 10000"/>
              <a:gd name="connsiteX1" fmla="*/ 9099 w 10000"/>
              <a:gd name="connsiteY1" fmla="*/ 8659 h 10000"/>
              <a:gd name="connsiteX2" fmla="*/ 8478 w 10000"/>
              <a:gd name="connsiteY2" fmla="*/ 9999 h 10000"/>
              <a:gd name="connsiteX3" fmla="*/ 5516 w 10000"/>
              <a:gd name="connsiteY3" fmla="*/ 8937 h 10000"/>
              <a:gd name="connsiteX4" fmla="*/ 4204 w 10000"/>
              <a:gd name="connsiteY4" fmla="*/ 5922 h 10000"/>
              <a:gd name="connsiteX5" fmla="*/ 2603 w 10000"/>
              <a:gd name="connsiteY5" fmla="*/ 4562 h 10000"/>
              <a:gd name="connsiteX6" fmla="*/ 1732 w 10000"/>
              <a:gd name="connsiteY6" fmla="*/ 2833 h 10000"/>
              <a:gd name="connsiteX7" fmla="*/ 731 w 10000"/>
              <a:gd name="connsiteY7" fmla="*/ 0 h 10000"/>
              <a:gd name="connsiteX8" fmla="*/ 0 w 10000"/>
              <a:gd name="connsiteY8" fmla="*/ 9779 h 10000"/>
              <a:gd name="connsiteX0" fmla="*/ 9513 w 9513"/>
              <a:gd name="connsiteY0" fmla="*/ 7438 h 10000"/>
              <a:gd name="connsiteX1" fmla="*/ 8612 w 9513"/>
              <a:gd name="connsiteY1" fmla="*/ 8659 h 10000"/>
              <a:gd name="connsiteX2" fmla="*/ 7991 w 9513"/>
              <a:gd name="connsiteY2" fmla="*/ 9999 h 10000"/>
              <a:gd name="connsiteX3" fmla="*/ 5029 w 9513"/>
              <a:gd name="connsiteY3" fmla="*/ 8937 h 10000"/>
              <a:gd name="connsiteX4" fmla="*/ 3717 w 9513"/>
              <a:gd name="connsiteY4" fmla="*/ 5922 h 10000"/>
              <a:gd name="connsiteX5" fmla="*/ 2116 w 9513"/>
              <a:gd name="connsiteY5" fmla="*/ 4562 h 10000"/>
              <a:gd name="connsiteX6" fmla="*/ 1245 w 9513"/>
              <a:gd name="connsiteY6" fmla="*/ 2833 h 10000"/>
              <a:gd name="connsiteX7" fmla="*/ 244 w 9513"/>
              <a:gd name="connsiteY7" fmla="*/ 0 h 10000"/>
              <a:gd name="connsiteX8" fmla="*/ 0 w 9513"/>
              <a:gd name="connsiteY8" fmla="*/ 7713 h 10000"/>
              <a:gd name="connsiteX0" fmla="*/ 10295 w 10295"/>
              <a:gd name="connsiteY0" fmla="*/ 7438 h 10000"/>
              <a:gd name="connsiteX1" fmla="*/ 9348 w 10295"/>
              <a:gd name="connsiteY1" fmla="*/ 8659 h 10000"/>
              <a:gd name="connsiteX2" fmla="*/ 8695 w 10295"/>
              <a:gd name="connsiteY2" fmla="*/ 9999 h 10000"/>
              <a:gd name="connsiteX3" fmla="*/ 5581 w 10295"/>
              <a:gd name="connsiteY3" fmla="*/ 8937 h 10000"/>
              <a:gd name="connsiteX4" fmla="*/ 4202 w 10295"/>
              <a:gd name="connsiteY4" fmla="*/ 5922 h 10000"/>
              <a:gd name="connsiteX5" fmla="*/ 2519 w 10295"/>
              <a:gd name="connsiteY5" fmla="*/ 4562 h 10000"/>
              <a:gd name="connsiteX6" fmla="*/ 1604 w 10295"/>
              <a:gd name="connsiteY6" fmla="*/ 2833 h 10000"/>
              <a:gd name="connsiteX7" fmla="*/ 551 w 10295"/>
              <a:gd name="connsiteY7" fmla="*/ 0 h 10000"/>
              <a:gd name="connsiteX8" fmla="*/ 295 w 10295"/>
              <a:gd name="connsiteY8" fmla="*/ 7713 h 10000"/>
              <a:gd name="connsiteX0" fmla="*/ 10295 w 10295"/>
              <a:gd name="connsiteY0" fmla="*/ 7438 h 10000"/>
              <a:gd name="connsiteX1" fmla="*/ 9348 w 10295"/>
              <a:gd name="connsiteY1" fmla="*/ 8659 h 10000"/>
              <a:gd name="connsiteX2" fmla="*/ 8695 w 10295"/>
              <a:gd name="connsiteY2" fmla="*/ 9999 h 10000"/>
              <a:gd name="connsiteX3" fmla="*/ 5581 w 10295"/>
              <a:gd name="connsiteY3" fmla="*/ 8937 h 10000"/>
              <a:gd name="connsiteX4" fmla="*/ 4202 w 10295"/>
              <a:gd name="connsiteY4" fmla="*/ 5922 h 10000"/>
              <a:gd name="connsiteX5" fmla="*/ 2519 w 10295"/>
              <a:gd name="connsiteY5" fmla="*/ 4562 h 10000"/>
              <a:gd name="connsiteX6" fmla="*/ 1604 w 10295"/>
              <a:gd name="connsiteY6" fmla="*/ 2833 h 10000"/>
              <a:gd name="connsiteX7" fmla="*/ 551 w 10295"/>
              <a:gd name="connsiteY7" fmla="*/ 0 h 10000"/>
              <a:gd name="connsiteX8" fmla="*/ 295 w 10295"/>
              <a:gd name="connsiteY8" fmla="*/ 7531 h 10000"/>
              <a:gd name="connsiteX0" fmla="*/ 10295 w 10295"/>
              <a:gd name="connsiteY0" fmla="*/ 7438 h 10000"/>
              <a:gd name="connsiteX1" fmla="*/ 9348 w 10295"/>
              <a:gd name="connsiteY1" fmla="*/ 8659 h 10000"/>
              <a:gd name="connsiteX2" fmla="*/ 8695 w 10295"/>
              <a:gd name="connsiteY2" fmla="*/ 9999 h 10000"/>
              <a:gd name="connsiteX3" fmla="*/ 5581 w 10295"/>
              <a:gd name="connsiteY3" fmla="*/ 8937 h 10000"/>
              <a:gd name="connsiteX4" fmla="*/ 4202 w 10295"/>
              <a:gd name="connsiteY4" fmla="*/ 5922 h 10000"/>
              <a:gd name="connsiteX5" fmla="*/ 2519 w 10295"/>
              <a:gd name="connsiteY5" fmla="*/ 4562 h 10000"/>
              <a:gd name="connsiteX6" fmla="*/ 1604 w 10295"/>
              <a:gd name="connsiteY6" fmla="*/ 2833 h 10000"/>
              <a:gd name="connsiteX7" fmla="*/ 551 w 10295"/>
              <a:gd name="connsiteY7" fmla="*/ 0 h 10000"/>
              <a:gd name="connsiteX8" fmla="*/ 295 w 10295"/>
              <a:gd name="connsiteY8" fmla="*/ 7531 h 10000"/>
              <a:gd name="connsiteX0" fmla="*/ 10295 w 10295"/>
              <a:gd name="connsiteY0" fmla="*/ 7438 h 10000"/>
              <a:gd name="connsiteX1" fmla="*/ 9348 w 10295"/>
              <a:gd name="connsiteY1" fmla="*/ 8659 h 10000"/>
              <a:gd name="connsiteX2" fmla="*/ 8695 w 10295"/>
              <a:gd name="connsiteY2" fmla="*/ 9999 h 10000"/>
              <a:gd name="connsiteX3" fmla="*/ 5581 w 10295"/>
              <a:gd name="connsiteY3" fmla="*/ 8937 h 10000"/>
              <a:gd name="connsiteX4" fmla="*/ 4176 w 10295"/>
              <a:gd name="connsiteY4" fmla="*/ 6013 h 10000"/>
              <a:gd name="connsiteX5" fmla="*/ 2519 w 10295"/>
              <a:gd name="connsiteY5" fmla="*/ 4562 h 10000"/>
              <a:gd name="connsiteX6" fmla="*/ 1604 w 10295"/>
              <a:gd name="connsiteY6" fmla="*/ 2833 h 10000"/>
              <a:gd name="connsiteX7" fmla="*/ 551 w 10295"/>
              <a:gd name="connsiteY7" fmla="*/ 0 h 10000"/>
              <a:gd name="connsiteX8" fmla="*/ 295 w 10295"/>
              <a:gd name="connsiteY8" fmla="*/ 7531 h 10000"/>
              <a:gd name="connsiteX0" fmla="*/ 9348 w 9348"/>
              <a:gd name="connsiteY0" fmla="*/ 8659 h 10000"/>
              <a:gd name="connsiteX1" fmla="*/ 8695 w 9348"/>
              <a:gd name="connsiteY1" fmla="*/ 9999 h 10000"/>
              <a:gd name="connsiteX2" fmla="*/ 5581 w 9348"/>
              <a:gd name="connsiteY2" fmla="*/ 8937 h 10000"/>
              <a:gd name="connsiteX3" fmla="*/ 4176 w 9348"/>
              <a:gd name="connsiteY3" fmla="*/ 6013 h 10000"/>
              <a:gd name="connsiteX4" fmla="*/ 2519 w 9348"/>
              <a:gd name="connsiteY4" fmla="*/ 4562 h 10000"/>
              <a:gd name="connsiteX5" fmla="*/ 1604 w 9348"/>
              <a:gd name="connsiteY5" fmla="*/ 2833 h 10000"/>
              <a:gd name="connsiteX6" fmla="*/ 551 w 9348"/>
              <a:gd name="connsiteY6" fmla="*/ 0 h 10000"/>
              <a:gd name="connsiteX7" fmla="*/ 295 w 9348"/>
              <a:gd name="connsiteY7" fmla="*/ 7531 h 10000"/>
              <a:gd name="connsiteX0" fmla="*/ 9301 w 9301"/>
              <a:gd name="connsiteY0" fmla="*/ 9999 h 10000"/>
              <a:gd name="connsiteX1" fmla="*/ 5970 w 9301"/>
              <a:gd name="connsiteY1" fmla="*/ 8937 h 10000"/>
              <a:gd name="connsiteX2" fmla="*/ 4467 w 9301"/>
              <a:gd name="connsiteY2" fmla="*/ 6013 h 10000"/>
              <a:gd name="connsiteX3" fmla="*/ 2695 w 9301"/>
              <a:gd name="connsiteY3" fmla="*/ 4562 h 10000"/>
              <a:gd name="connsiteX4" fmla="*/ 1716 w 9301"/>
              <a:gd name="connsiteY4" fmla="*/ 2833 h 10000"/>
              <a:gd name="connsiteX5" fmla="*/ 589 w 9301"/>
              <a:gd name="connsiteY5" fmla="*/ 0 h 10000"/>
              <a:gd name="connsiteX6" fmla="*/ 316 w 9301"/>
              <a:gd name="connsiteY6" fmla="*/ 7531 h 10000"/>
              <a:gd name="connsiteX0" fmla="*/ 6419 w 6419"/>
              <a:gd name="connsiteY0" fmla="*/ 8937 h 8937"/>
              <a:gd name="connsiteX1" fmla="*/ 4803 w 6419"/>
              <a:gd name="connsiteY1" fmla="*/ 6013 h 8937"/>
              <a:gd name="connsiteX2" fmla="*/ 2898 w 6419"/>
              <a:gd name="connsiteY2" fmla="*/ 4562 h 8937"/>
              <a:gd name="connsiteX3" fmla="*/ 1845 w 6419"/>
              <a:gd name="connsiteY3" fmla="*/ 2833 h 8937"/>
              <a:gd name="connsiteX4" fmla="*/ 633 w 6419"/>
              <a:gd name="connsiteY4" fmla="*/ 0 h 8937"/>
              <a:gd name="connsiteX5" fmla="*/ 340 w 6419"/>
              <a:gd name="connsiteY5" fmla="*/ 7531 h 8937"/>
              <a:gd name="connsiteX0" fmla="*/ 10001 w 10001"/>
              <a:gd name="connsiteY0" fmla="*/ 10000 h 10000"/>
              <a:gd name="connsiteX1" fmla="*/ 7483 w 10001"/>
              <a:gd name="connsiteY1" fmla="*/ 6728 h 10000"/>
              <a:gd name="connsiteX2" fmla="*/ 4516 w 10001"/>
              <a:gd name="connsiteY2" fmla="*/ 5105 h 10000"/>
              <a:gd name="connsiteX3" fmla="*/ 2875 w 10001"/>
              <a:gd name="connsiteY3" fmla="*/ 3170 h 10000"/>
              <a:gd name="connsiteX4" fmla="*/ 987 w 10001"/>
              <a:gd name="connsiteY4" fmla="*/ 0 h 10000"/>
              <a:gd name="connsiteX5" fmla="*/ 531 w 10001"/>
              <a:gd name="connsiteY5" fmla="*/ 8427 h 10000"/>
              <a:gd name="connsiteX0" fmla="*/ 10001 w 10001"/>
              <a:gd name="connsiteY0" fmla="*/ 10000 h 10000"/>
              <a:gd name="connsiteX1" fmla="*/ 5906 w 10001"/>
              <a:gd name="connsiteY1" fmla="*/ 9202 h 10000"/>
              <a:gd name="connsiteX2" fmla="*/ 4516 w 10001"/>
              <a:gd name="connsiteY2" fmla="*/ 5105 h 10000"/>
              <a:gd name="connsiteX3" fmla="*/ 2875 w 10001"/>
              <a:gd name="connsiteY3" fmla="*/ 3170 h 10000"/>
              <a:gd name="connsiteX4" fmla="*/ 987 w 10001"/>
              <a:gd name="connsiteY4" fmla="*/ 0 h 10000"/>
              <a:gd name="connsiteX5" fmla="*/ 531 w 10001"/>
              <a:gd name="connsiteY5" fmla="*/ 8427 h 10000"/>
              <a:gd name="connsiteX0" fmla="*/ 10001 w 10001"/>
              <a:gd name="connsiteY0" fmla="*/ 10000 h 10000"/>
              <a:gd name="connsiteX1" fmla="*/ 5906 w 10001"/>
              <a:gd name="connsiteY1" fmla="*/ 9202 h 10000"/>
              <a:gd name="connsiteX2" fmla="*/ 4516 w 10001"/>
              <a:gd name="connsiteY2" fmla="*/ 5105 h 10000"/>
              <a:gd name="connsiteX3" fmla="*/ 2875 w 10001"/>
              <a:gd name="connsiteY3" fmla="*/ 3170 h 10000"/>
              <a:gd name="connsiteX4" fmla="*/ 987 w 10001"/>
              <a:gd name="connsiteY4" fmla="*/ 0 h 10000"/>
              <a:gd name="connsiteX5" fmla="*/ 531 w 10001"/>
              <a:gd name="connsiteY5" fmla="*/ 8427 h 10000"/>
              <a:gd name="connsiteX0" fmla="*/ 10001 w 10001"/>
              <a:gd name="connsiteY0" fmla="*/ 10000 h 10000"/>
              <a:gd name="connsiteX1" fmla="*/ 5906 w 10001"/>
              <a:gd name="connsiteY1" fmla="*/ 9202 h 10000"/>
              <a:gd name="connsiteX2" fmla="*/ 4405 w 10001"/>
              <a:gd name="connsiteY2" fmla="*/ 5908 h 10000"/>
              <a:gd name="connsiteX3" fmla="*/ 2875 w 10001"/>
              <a:gd name="connsiteY3" fmla="*/ 3170 h 10000"/>
              <a:gd name="connsiteX4" fmla="*/ 987 w 10001"/>
              <a:gd name="connsiteY4" fmla="*/ 0 h 10000"/>
              <a:gd name="connsiteX5" fmla="*/ 531 w 10001"/>
              <a:gd name="connsiteY5" fmla="*/ 8427 h 10000"/>
              <a:gd name="connsiteX0" fmla="*/ 10230 w 10230"/>
              <a:gd name="connsiteY0" fmla="*/ 10000 h 10000"/>
              <a:gd name="connsiteX1" fmla="*/ 6135 w 10230"/>
              <a:gd name="connsiteY1" fmla="*/ 9202 h 10000"/>
              <a:gd name="connsiteX2" fmla="*/ 4634 w 10230"/>
              <a:gd name="connsiteY2" fmla="*/ 5908 h 10000"/>
              <a:gd name="connsiteX3" fmla="*/ 3104 w 10230"/>
              <a:gd name="connsiteY3" fmla="*/ 3170 h 10000"/>
              <a:gd name="connsiteX4" fmla="*/ 1216 w 10230"/>
              <a:gd name="connsiteY4" fmla="*/ 0 h 10000"/>
              <a:gd name="connsiteX5" fmla="*/ 471 w 10230"/>
              <a:gd name="connsiteY5" fmla="*/ 8909 h 10000"/>
              <a:gd name="connsiteX0" fmla="*/ 10274 w 10274"/>
              <a:gd name="connsiteY0" fmla="*/ 11156 h 11156"/>
              <a:gd name="connsiteX1" fmla="*/ 6135 w 10274"/>
              <a:gd name="connsiteY1" fmla="*/ 9202 h 11156"/>
              <a:gd name="connsiteX2" fmla="*/ 4634 w 10274"/>
              <a:gd name="connsiteY2" fmla="*/ 5908 h 11156"/>
              <a:gd name="connsiteX3" fmla="*/ 3104 w 10274"/>
              <a:gd name="connsiteY3" fmla="*/ 3170 h 11156"/>
              <a:gd name="connsiteX4" fmla="*/ 1216 w 10274"/>
              <a:gd name="connsiteY4" fmla="*/ 0 h 11156"/>
              <a:gd name="connsiteX5" fmla="*/ 471 w 10274"/>
              <a:gd name="connsiteY5" fmla="*/ 8909 h 11156"/>
              <a:gd name="connsiteX0" fmla="*/ 10274 w 10274"/>
              <a:gd name="connsiteY0" fmla="*/ 11156 h 11156"/>
              <a:gd name="connsiteX1" fmla="*/ 6135 w 10274"/>
              <a:gd name="connsiteY1" fmla="*/ 9202 h 11156"/>
              <a:gd name="connsiteX2" fmla="*/ 4634 w 10274"/>
              <a:gd name="connsiteY2" fmla="*/ 5908 h 11156"/>
              <a:gd name="connsiteX3" fmla="*/ 2468 w 10274"/>
              <a:gd name="connsiteY3" fmla="*/ 3130 h 11156"/>
              <a:gd name="connsiteX4" fmla="*/ 1216 w 10274"/>
              <a:gd name="connsiteY4" fmla="*/ 0 h 11156"/>
              <a:gd name="connsiteX5" fmla="*/ 471 w 10274"/>
              <a:gd name="connsiteY5" fmla="*/ 8909 h 11156"/>
              <a:gd name="connsiteX0" fmla="*/ 9546 w 9546"/>
              <a:gd name="connsiteY0" fmla="*/ 11255 h 11255"/>
              <a:gd name="connsiteX1" fmla="*/ 5407 w 9546"/>
              <a:gd name="connsiteY1" fmla="*/ 9301 h 11255"/>
              <a:gd name="connsiteX2" fmla="*/ 3906 w 9546"/>
              <a:gd name="connsiteY2" fmla="*/ 6007 h 11255"/>
              <a:gd name="connsiteX3" fmla="*/ 1740 w 9546"/>
              <a:gd name="connsiteY3" fmla="*/ 3229 h 11255"/>
              <a:gd name="connsiteX4" fmla="*/ 488 w 9546"/>
              <a:gd name="connsiteY4" fmla="*/ 99 h 11255"/>
              <a:gd name="connsiteX5" fmla="*/ 773 w 9546"/>
              <a:gd name="connsiteY5" fmla="*/ 174 h 11255"/>
              <a:gd name="connsiteX0" fmla="*/ 9604 w 9604"/>
              <a:gd name="connsiteY0" fmla="*/ 9912 h 9912"/>
              <a:gd name="connsiteX1" fmla="*/ 5268 w 9604"/>
              <a:gd name="connsiteY1" fmla="*/ 8176 h 9912"/>
              <a:gd name="connsiteX2" fmla="*/ 3696 w 9604"/>
              <a:gd name="connsiteY2" fmla="*/ 5249 h 9912"/>
              <a:gd name="connsiteX3" fmla="*/ 1427 w 9604"/>
              <a:gd name="connsiteY3" fmla="*/ 2781 h 9912"/>
              <a:gd name="connsiteX4" fmla="*/ 115 w 9604"/>
              <a:gd name="connsiteY4" fmla="*/ 0 h 9912"/>
              <a:gd name="connsiteX5" fmla="*/ 414 w 9604"/>
              <a:gd name="connsiteY5" fmla="*/ 67 h 9912"/>
              <a:gd name="connsiteX0" fmla="*/ 10039 w 10039"/>
              <a:gd name="connsiteY0" fmla="*/ 10000 h 10000"/>
              <a:gd name="connsiteX1" fmla="*/ 5524 w 10039"/>
              <a:gd name="connsiteY1" fmla="*/ 8249 h 10000"/>
              <a:gd name="connsiteX2" fmla="*/ 3887 w 10039"/>
              <a:gd name="connsiteY2" fmla="*/ 5296 h 10000"/>
              <a:gd name="connsiteX3" fmla="*/ 1525 w 10039"/>
              <a:gd name="connsiteY3" fmla="*/ 2806 h 10000"/>
              <a:gd name="connsiteX4" fmla="*/ 159 w 10039"/>
              <a:gd name="connsiteY4" fmla="*/ 0 h 10000"/>
              <a:gd name="connsiteX5" fmla="*/ 470 w 10039"/>
              <a:gd name="connsiteY5" fmla="*/ 68 h 10000"/>
              <a:gd name="connsiteX0" fmla="*/ 9981 w 9981"/>
              <a:gd name="connsiteY0" fmla="*/ 10000 h 10000"/>
              <a:gd name="connsiteX1" fmla="*/ 5466 w 9981"/>
              <a:gd name="connsiteY1" fmla="*/ 8249 h 10000"/>
              <a:gd name="connsiteX2" fmla="*/ 3829 w 9981"/>
              <a:gd name="connsiteY2" fmla="*/ 5296 h 10000"/>
              <a:gd name="connsiteX3" fmla="*/ 1467 w 9981"/>
              <a:gd name="connsiteY3" fmla="*/ 2806 h 10000"/>
              <a:gd name="connsiteX4" fmla="*/ 101 w 9981"/>
              <a:gd name="connsiteY4" fmla="*/ 0 h 10000"/>
              <a:gd name="connsiteX5" fmla="*/ 1027 w 9981"/>
              <a:gd name="connsiteY5" fmla="*/ 1276 h 10000"/>
              <a:gd name="connsiteX0" fmla="*/ 10365 w 10365"/>
              <a:gd name="connsiteY0" fmla="*/ 10000 h 10000"/>
              <a:gd name="connsiteX1" fmla="*/ 5841 w 10365"/>
              <a:gd name="connsiteY1" fmla="*/ 8249 h 10000"/>
              <a:gd name="connsiteX2" fmla="*/ 4201 w 10365"/>
              <a:gd name="connsiteY2" fmla="*/ 5296 h 10000"/>
              <a:gd name="connsiteX3" fmla="*/ 1835 w 10365"/>
              <a:gd name="connsiteY3" fmla="*/ 2806 h 10000"/>
              <a:gd name="connsiteX4" fmla="*/ 466 w 10365"/>
              <a:gd name="connsiteY4" fmla="*/ 0 h 10000"/>
              <a:gd name="connsiteX5" fmla="*/ 27 w 10365"/>
              <a:gd name="connsiteY5" fmla="*/ 1244 h 10000"/>
              <a:gd name="connsiteX0" fmla="*/ 10342 w 10342"/>
              <a:gd name="connsiteY0" fmla="*/ 8756 h 8756"/>
              <a:gd name="connsiteX1" fmla="*/ 5818 w 10342"/>
              <a:gd name="connsiteY1" fmla="*/ 7005 h 8756"/>
              <a:gd name="connsiteX2" fmla="*/ 4178 w 10342"/>
              <a:gd name="connsiteY2" fmla="*/ 4052 h 8756"/>
              <a:gd name="connsiteX3" fmla="*/ 1812 w 10342"/>
              <a:gd name="connsiteY3" fmla="*/ 1562 h 8756"/>
              <a:gd name="connsiteX4" fmla="*/ 1435 w 10342"/>
              <a:gd name="connsiteY4" fmla="*/ 187 h 8756"/>
              <a:gd name="connsiteX5" fmla="*/ 4 w 10342"/>
              <a:gd name="connsiteY5" fmla="*/ 0 h 8756"/>
              <a:gd name="connsiteX0" fmla="*/ 9485 w 9485"/>
              <a:gd name="connsiteY0" fmla="*/ 11416 h 11416"/>
              <a:gd name="connsiteX1" fmla="*/ 5111 w 9485"/>
              <a:gd name="connsiteY1" fmla="*/ 9416 h 11416"/>
              <a:gd name="connsiteX2" fmla="*/ 3525 w 9485"/>
              <a:gd name="connsiteY2" fmla="*/ 6044 h 11416"/>
              <a:gd name="connsiteX3" fmla="*/ 1237 w 9485"/>
              <a:gd name="connsiteY3" fmla="*/ 3200 h 11416"/>
              <a:gd name="connsiteX4" fmla="*/ 873 w 9485"/>
              <a:gd name="connsiteY4" fmla="*/ 1630 h 11416"/>
              <a:gd name="connsiteX5" fmla="*/ 7 w 9485"/>
              <a:gd name="connsiteY5" fmla="*/ 0 h 11416"/>
              <a:gd name="connsiteX0" fmla="*/ 10016 w 10016"/>
              <a:gd name="connsiteY0" fmla="*/ 10000 h 10000"/>
              <a:gd name="connsiteX1" fmla="*/ 5405 w 10016"/>
              <a:gd name="connsiteY1" fmla="*/ 8248 h 10000"/>
              <a:gd name="connsiteX2" fmla="*/ 3732 w 10016"/>
              <a:gd name="connsiteY2" fmla="*/ 5294 h 10000"/>
              <a:gd name="connsiteX3" fmla="*/ 1320 w 10016"/>
              <a:gd name="connsiteY3" fmla="*/ 2803 h 10000"/>
              <a:gd name="connsiteX4" fmla="*/ 936 w 10016"/>
              <a:gd name="connsiteY4" fmla="*/ 1428 h 10000"/>
              <a:gd name="connsiteX5" fmla="*/ 23 w 10016"/>
              <a:gd name="connsiteY5" fmla="*/ 0 h 10000"/>
              <a:gd name="connsiteX0" fmla="*/ 10016 w 10016"/>
              <a:gd name="connsiteY0" fmla="*/ 10000 h 10000"/>
              <a:gd name="connsiteX1" fmla="*/ 5405 w 10016"/>
              <a:gd name="connsiteY1" fmla="*/ 8248 h 10000"/>
              <a:gd name="connsiteX2" fmla="*/ 3732 w 10016"/>
              <a:gd name="connsiteY2" fmla="*/ 5294 h 10000"/>
              <a:gd name="connsiteX3" fmla="*/ 1320 w 10016"/>
              <a:gd name="connsiteY3" fmla="*/ 2803 h 10000"/>
              <a:gd name="connsiteX4" fmla="*/ 936 w 10016"/>
              <a:gd name="connsiteY4" fmla="*/ 1428 h 10000"/>
              <a:gd name="connsiteX5" fmla="*/ 23 w 10016"/>
              <a:gd name="connsiteY5" fmla="*/ 0 h 10000"/>
              <a:gd name="connsiteX0" fmla="*/ 10016 w 10016"/>
              <a:gd name="connsiteY0" fmla="*/ 10000 h 10000"/>
              <a:gd name="connsiteX1" fmla="*/ 5405 w 10016"/>
              <a:gd name="connsiteY1" fmla="*/ 8248 h 10000"/>
              <a:gd name="connsiteX2" fmla="*/ 3732 w 10016"/>
              <a:gd name="connsiteY2" fmla="*/ 5294 h 10000"/>
              <a:gd name="connsiteX3" fmla="*/ 1812 w 10016"/>
              <a:gd name="connsiteY3" fmla="*/ 3248 h 10000"/>
              <a:gd name="connsiteX4" fmla="*/ 936 w 10016"/>
              <a:gd name="connsiteY4" fmla="*/ 1428 h 10000"/>
              <a:gd name="connsiteX5" fmla="*/ 23 w 10016"/>
              <a:gd name="connsiteY5" fmla="*/ 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16" h="10000">
                <a:moveTo>
                  <a:pt x="10016" y="10000"/>
                </a:moveTo>
                <a:cubicBezTo>
                  <a:pt x="8915" y="8831"/>
                  <a:pt x="6452" y="9031"/>
                  <a:pt x="5405" y="8248"/>
                </a:cubicBezTo>
                <a:cubicBezTo>
                  <a:pt x="4358" y="7463"/>
                  <a:pt x="4331" y="6127"/>
                  <a:pt x="3732" y="5294"/>
                </a:cubicBezTo>
                <a:cubicBezTo>
                  <a:pt x="3133" y="4461"/>
                  <a:pt x="2278" y="3892"/>
                  <a:pt x="1812" y="3248"/>
                </a:cubicBezTo>
                <a:cubicBezTo>
                  <a:pt x="1346" y="2603"/>
                  <a:pt x="1362" y="2790"/>
                  <a:pt x="936" y="1428"/>
                </a:cubicBezTo>
                <a:cubicBezTo>
                  <a:pt x="-7" y="199"/>
                  <a:pt x="-49" y="123"/>
                  <a:pt x="23" y="0"/>
                </a:cubicBezTo>
              </a:path>
            </a:pathLst>
          </a:custGeom>
          <a:noFill/>
          <a:ln w="25400">
            <a:solidFill>
              <a:schemeClr val="tx1"/>
            </a:solidFill>
            <a:round/>
            <a:headEnd/>
            <a:tailEnd/>
          </a:ln>
        </p:spPr>
        <p:txBody>
          <a:bodyPr anchor="ctr"/>
          <a:lstStyle/>
          <a:p>
            <a:endParaRPr lang="en-US" dirty="0">
              <a:solidFill>
                <a:srgbClr val="000000"/>
              </a:solidFill>
            </a:endParaRPr>
          </a:p>
        </p:txBody>
      </p:sp>
      <p:sp>
        <p:nvSpPr>
          <p:cNvPr id="597" name="Freeform 79"/>
          <p:cNvSpPr>
            <a:spLocks/>
          </p:cNvSpPr>
          <p:nvPr/>
        </p:nvSpPr>
        <p:spPr bwMode="auto">
          <a:xfrm rot="21215630" flipV="1">
            <a:off x="1441823" y="3323796"/>
            <a:ext cx="234179" cy="32574"/>
          </a:xfrm>
          <a:custGeom>
            <a:avLst/>
            <a:gdLst>
              <a:gd name="T0" fmla="*/ 2147483647 w 796"/>
              <a:gd name="T1" fmla="*/ 2147483647 h 607"/>
              <a:gd name="T2" fmla="*/ 2147483647 w 796"/>
              <a:gd name="T3" fmla="*/ 2147483647 h 607"/>
              <a:gd name="T4" fmla="*/ 0 w 796"/>
              <a:gd name="T5" fmla="*/ 0 h 607"/>
              <a:gd name="T6" fmla="*/ 0 60000 65536"/>
              <a:gd name="T7" fmla="*/ 0 60000 65536"/>
              <a:gd name="T8" fmla="*/ 0 60000 65536"/>
              <a:gd name="T9" fmla="*/ 0 w 796"/>
              <a:gd name="T10" fmla="*/ 0 h 607"/>
              <a:gd name="T11" fmla="*/ 796 w 796"/>
              <a:gd name="T12" fmla="*/ 607 h 607"/>
              <a:gd name="connsiteX0" fmla="*/ 8945 w 9283"/>
              <a:gd name="connsiteY0" fmla="*/ 8962 h 8962"/>
              <a:gd name="connsiteX1" fmla="*/ 8505 w 9283"/>
              <a:gd name="connsiteY1" fmla="*/ 2586 h 8962"/>
              <a:gd name="connsiteX2" fmla="*/ 0 w 9283"/>
              <a:gd name="connsiteY2" fmla="*/ 0 h 8962"/>
              <a:gd name="connsiteX0" fmla="*/ 9889 w 10253"/>
              <a:gd name="connsiteY0" fmla="*/ 10688 h 10688"/>
              <a:gd name="connsiteX1" fmla="*/ 9415 w 10253"/>
              <a:gd name="connsiteY1" fmla="*/ 3574 h 10688"/>
              <a:gd name="connsiteX2" fmla="*/ 0 w 10253"/>
              <a:gd name="connsiteY2" fmla="*/ 0 h 10688"/>
              <a:gd name="connsiteX0" fmla="*/ 10319 w 10440"/>
              <a:gd name="connsiteY0" fmla="*/ 11792 h 11792"/>
              <a:gd name="connsiteX1" fmla="*/ 9415 w 10440"/>
              <a:gd name="connsiteY1" fmla="*/ 3574 h 11792"/>
              <a:gd name="connsiteX2" fmla="*/ 0 w 10440"/>
              <a:gd name="connsiteY2" fmla="*/ 0 h 11792"/>
            </a:gdLst>
            <a:ahLst/>
            <a:cxnLst>
              <a:cxn ang="0">
                <a:pos x="connsiteX0" y="connsiteY0"/>
              </a:cxn>
              <a:cxn ang="0">
                <a:pos x="connsiteX1" y="connsiteY1"/>
              </a:cxn>
              <a:cxn ang="0">
                <a:pos x="connsiteX2" y="connsiteY2"/>
              </a:cxn>
            </a:cxnLst>
            <a:rect l="l" t="t" r="r" b="b"/>
            <a:pathLst>
              <a:path w="10440" h="11792">
                <a:moveTo>
                  <a:pt x="10319" y="11792"/>
                </a:moveTo>
                <a:cubicBezTo>
                  <a:pt x="10237" y="10413"/>
                  <a:pt x="11025" y="5430"/>
                  <a:pt x="9415" y="3574"/>
                </a:cubicBezTo>
                <a:cubicBezTo>
                  <a:pt x="7804" y="1718"/>
                  <a:pt x="1908" y="607"/>
                  <a:pt x="0" y="0"/>
                </a:cubicBezTo>
              </a:path>
            </a:pathLst>
          </a:custGeom>
          <a:noFill/>
          <a:ln w="38100">
            <a:solidFill>
              <a:srgbClr val="FF9933"/>
            </a:solidFill>
            <a:round/>
            <a:headEnd/>
            <a:tailEnd/>
          </a:ln>
        </p:spPr>
        <p:txBody>
          <a:bodyPr/>
          <a:lstStyle/>
          <a:p>
            <a:endParaRPr lang="en-US" dirty="0">
              <a:solidFill>
                <a:srgbClr val="000000"/>
              </a:solidFill>
            </a:endParaRPr>
          </a:p>
        </p:txBody>
      </p:sp>
      <p:sp>
        <p:nvSpPr>
          <p:cNvPr id="598" name="Freeform 80"/>
          <p:cNvSpPr>
            <a:spLocks/>
          </p:cNvSpPr>
          <p:nvPr/>
        </p:nvSpPr>
        <p:spPr bwMode="auto">
          <a:xfrm>
            <a:off x="217644" y="3624539"/>
            <a:ext cx="730322" cy="445938"/>
          </a:xfrm>
          <a:custGeom>
            <a:avLst/>
            <a:gdLst>
              <a:gd name="T0" fmla="*/ 2147483647 w 438"/>
              <a:gd name="T1" fmla="*/ 2147483647 h 411"/>
              <a:gd name="T2" fmla="*/ 2147483647 w 438"/>
              <a:gd name="T3" fmla="*/ 2147483647 h 411"/>
              <a:gd name="T4" fmla="*/ 2147483647 w 438"/>
              <a:gd name="T5" fmla="*/ 2147483647 h 411"/>
              <a:gd name="T6" fmla="*/ 2147483647 w 438"/>
              <a:gd name="T7" fmla="*/ 2147483647 h 411"/>
              <a:gd name="T8" fmla="*/ 2147483647 w 438"/>
              <a:gd name="T9" fmla="*/ 2147483647 h 411"/>
              <a:gd name="T10" fmla="*/ 2147483647 w 438"/>
              <a:gd name="T11" fmla="*/ 2147483647 h 411"/>
              <a:gd name="T12" fmla="*/ 2147483647 w 438"/>
              <a:gd name="T13" fmla="*/ 2147483647 h 411"/>
              <a:gd name="T14" fmla="*/ 2147483647 w 438"/>
              <a:gd name="T15" fmla="*/ 2147483647 h 411"/>
              <a:gd name="T16" fmla="*/ 2147483647 w 438"/>
              <a:gd name="T17" fmla="*/ 2147483647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8"/>
              <a:gd name="T28" fmla="*/ 0 h 411"/>
              <a:gd name="T29" fmla="*/ 438 w 438"/>
              <a:gd name="T30" fmla="*/ 411 h 411"/>
              <a:gd name="connsiteX0" fmla="*/ 2207 w 10167"/>
              <a:gd name="connsiteY0" fmla="*/ 8034 h 10808"/>
              <a:gd name="connsiteX1" fmla="*/ 1522 w 10167"/>
              <a:gd name="connsiteY1" fmla="*/ 5772 h 10808"/>
              <a:gd name="connsiteX2" fmla="*/ 1317 w 10167"/>
              <a:gd name="connsiteY2" fmla="*/ 4093 h 10808"/>
              <a:gd name="connsiteX3" fmla="*/ 290 w 10167"/>
              <a:gd name="connsiteY3" fmla="*/ 151 h 10808"/>
              <a:gd name="connsiteX4" fmla="*/ 7207 w 10167"/>
              <a:gd name="connsiteY4" fmla="*/ 1173 h 10808"/>
              <a:gd name="connsiteX5" fmla="*/ 10152 w 10167"/>
              <a:gd name="connsiteY5" fmla="*/ 4531 h 10808"/>
              <a:gd name="connsiteX6" fmla="*/ 6111 w 10167"/>
              <a:gd name="connsiteY6" fmla="*/ 7815 h 10808"/>
              <a:gd name="connsiteX7" fmla="*/ 2961 w 10167"/>
              <a:gd name="connsiteY7" fmla="*/ 10808 h 10808"/>
              <a:gd name="connsiteX8" fmla="*/ 2116 w 10167"/>
              <a:gd name="connsiteY8" fmla="*/ 7840 h 10808"/>
              <a:gd name="connsiteX0" fmla="*/ 2207 w 10167"/>
              <a:gd name="connsiteY0" fmla="*/ 8034 h 10808"/>
              <a:gd name="connsiteX1" fmla="*/ 1522 w 10167"/>
              <a:gd name="connsiteY1" fmla="*/ 5772 h 10808"/>
              <a:gd name="connsiteX2" fmla="*/ 1317 w 10167"/>
              <a:gd name="connsiteY2" fmla="*/ 4093 h 10808"/>
              <a:gd name="connsiteX3" fmla="*/ 290 w 10167"/>
              <a:gd name="connsiteY3" fmla="*/ 151 h 10808"/>
              <a:gd name="connsiteX4" fmla="*/ 7207 w 10167"/>
              <a:gd name="connsiteY4" fmla="*/ 1173 h 10808"/>
              <a:gd name="connsiteX5" fmla="*/ 10152 w 10167"/>
              <a:gd name="connsiteY5" fmla="*/ 4531 h 10808"/>
              <a:gd name="connsiteX6" fmla="*/ 6111 w 10167"/>
              <a:gd name="connsiteY6" fmla="*/ 7815 h 10808"/>
              <a:gd name="connsiteX7" fmla="*/ 2961 w 10167"/>
              <a:gd name="connsiteY7" fmla="*/ 10808 h 10808"/>
              <a:gd name="connsiteX8" fmla="*/ 2116 w 10167"/>
              <a:gd name="connsiteY8" fmla="*/ 7840 h 10808"/>
              <a:gd name="connsiteX9" fmla="*/ 2207 w 10167"/>
              <a:gd name="connsiteY9" fmla="*/ 8034 h 10808"/>
              <a:gd name="connsiteX0" fmla="*/ 0 w 9877"/>
              <a:gd name="connsiteY0" fmla="*/ 151 h 10808"/>
              <a:gd name="connsiteX1" fmla="*/ 6917 w 9877"/>
              <a:gd name="connsiteY1" fmla="*/ 1173 h 10808"/>
              <a:gd name="connsiteX2" fmla="*/ 9862 w 9877"/>
              <a:gd name="connsiteY2" fmla="*/ 4531 h 10808"/>
              <a:gd name="connsiteX3" fmla="*/ 5821 w 9877"/>
              <a:gd name="connsiteY3" fmla="*/ 7815 h 10808"/>
              <a:gd name="connsiteX4" fmla="*/ 2671 w 9877"/>
              <a:gd name="connsiteY4" fmla="*/ 10808 h 10808"/>
              <a:gd name="connsiteX5" fmla="*/ 1826 w 9877"/>
              <a:gd name="connsiteY5" fmla="*/ 7840 h 10808"/>
              <a:gd name="connsiteX6" fmla="*/ 1917 w 9877"/>
              <a:gd name="connsiteY6" fmla="*/ 8034 h 10808"/>
              <a:gd name="connsiteX7" fmla="*/ 1232 w 9877"/>
              <a:gd name="connsiteY7" fmla="*/ 5772 h 10808"/>
              <a:gd name="connsiteX8" fmla="*/ 1027 w 9877"/>
              <a:gd name="connsiteY8" fmla="*/ 4093 h 10808"/>
              <a:gd name="connsiteX9" fmla="*/ 1315 w 9877"/>
              <a:gd name="connsiteY9" fmla="*/ 1552 h 10808"/>
              <a:gd name="connsiteX0" fmla="*/ 6233 w 16233"/>
              <a:gd name="connsiteY0" fmla="*/ 140 h 10000"/>
              <a:gd name="connsiteX1" fmla="*/ 13236 w 16233"/>
              <a:gd name="connsiteY1" fmla="*/ 1085 h 10000"/>
              <a:gd name="connsiteX2" fmla="*/ 16218 w 16233"/>
              <a:gd name="connsiteY2" fmla="*/ 4192 h 10000"/>
              <a:gd name="connsiteX3" fmla="*/ 12126 w 16233"/>
              <a:gd name="connsiteY3" fmla="*/ 7231 h 10000"/>
              <a:gd name="connsiteX4" fmla="*/ 8937 w 16233"/>
              <a:gd name="connsiteY4" fmla="*/ 10000 h 10000"/>
              <a:gd name="connsiteX5" fmla="*/ 8082 w 16233"/>
              <a:gd name="connsiteY5" fmla="*/ 7254 h 10000"/>
              <a:gd name="connsiteX6" fmla="*/ 8174 w 16233"/>
              <a:gd name="connsiteY6" fmla="*/ 7433 h 10000"/>
              <a:gd name="connsiteX7" fmla="*/ 7480 w 16233"/>
              <a:gd name="connsiteY7" fmla="*/ 5340 h 10000"/>
              <a:gd name="connsiteX8" fmla="*/ 7273 w 16233"/>
              <a:gd name="connsiteY8" fmla="*/ 3787 h 10000"/>
              <a:gd name="connsiteX9" fmla="*/ 421 w 16233"/>
              <a:gd name="connsiteY9" fmla="*/ 1368 h 10000"/>
              <a:gd name="connsiteX0" fmla="*/ 5812 w 15812"/>
              <a:gd name="connsiteY0" fmla="*/ 140 h 10000"/>
              <a:gd name="connsiteX1" fmla="*/ 12815 w 15812"/>
              <a:gd name="connsiteY1" fmla="*/ 1085 h 10000"/>
              <a:gd name="connsiteX2" fmla="*/ 15797 w 15812"/>
              <a:gd name="connsiteY2" fmla="*/ 4192 h 10000"/>
              <a:gd name="connsiteX3" fmla="*/ 11705 w 15812"/>
              <a:gd name="connsiteY3" fmla="*/ 7231 h 10000"/>
              <a:gd name="connsiteX4" fmla="*/ 8516 w 15812"/>
              <a:gd name="connsiteY4" fmla="*/ 10000 h 10000"/>
              <a:gd name="connsiteX5" fmla="*/ 7661 w 15812"/>
              <a:gd name="connsiteY5" fmla="*/ 7254 h 10000"/>
              <a:gd name="connsiteX6" fmla="*/ 7753 w 15812"/>
              <a:gd name="connsiteY6" fmla="*/ 7433 h 10000"/>
              <a:gd name="connsiteX7" fmla="*/ 7059 w 15812"/>
              <a:gd name="connsiteY7" fmla="*/ 5340 h 10000"/>
              <a:gd name="connsiteX8" fmla="*/ 6852 w 15812"/>
              <a:gd name="connsiteY8" fmla="*/ 3787 h 10000"/>
              <a:gd name="connsiteX9" fmla="*/ 0 w 15812"/>
              <a:gd name="connsiteY9" fmla="*/ 1368 h 10000"/>
              <a:gd name="connsiteX0" fmla="*/ 0 w 19981"/>
              <a:gd name="connsiteY0" fmla="*/ 6 h 35462"/>
              <a:gd name="connsiteX1" fmla="*/ 16919 w 19981"/>
              <a:gd name="connsiteY1" fmla="*/ 26547 h 35462"/>
              <a:gd name="connsiteX2" fmla="*/ 19901 w 19981"/>
              <a:gd name="connsiteY2" fmla="*/ 29654 h 35462"/>
              <a:gd name="connsiteX3" fmla="*/ 15809 w 19981"/>
              <a:gd name="connsiteY3" fmla="*/ 32693 h 35462"/>
              <a:gd name="connsiteX4" fmla="*/ 12620 w 19981"/>
              <a:gd name="connsiteY4" fmla="*/ 35462 h 35462"/>
              <a:gd name="connsiteX5" fmla="*/ 11765 w 19981"/>
              <a:gd name="connsiteY5" fmla="*/ 32716 h 35462"/>
              <a:gd name="connsiteX6" fmla="*/ 11857 w 19981"/>
              <a:gd name="connsiteY6" fmla="*/ 32895 h 35462"/>
              <a:gd name="connsiteX7" fmla="*/ 11163 w 19981"/>
              <a:gd name="connsiteY7" fmla="*/ 30802 h 35462"/>
              <a:gd name="connsiteX8" fmla="*/ 10956 w 19981"/>
              <a:gd name="connsiteY8" fmla="*/ 29249 h 35462"/>
              <a:gd name="connsiteX9" fmla="*/ 4104 w 19981"/>
              <a:gd name="connsiteY9" fmla="*/ 26830 h 35462"/>
              <a:gd name="connsiteX0" fmla="*/ 0 w 19930"/>
              <a:gd name="connsiteY0" fmla="*/ 7 h 35463"/>
              <a:gd name="connsiteX1" fmla="*/ 16572 w 19930"/>
              <a:gd name="connsiteY1" fmla="*/ 24117 h 35463"/>
              <a:gd name="connsiteX2" fmla="*/ 19901 w 19930"/>
              <a:gd name="connsiteY2" fmla="*/ 29655 h 35463"/>
              <a:gd name="connsiteX3" fmla="*/ 15809 w 19930"/>
              <a:gd name="connsiteY3" fmla="*/ 32694 h 35463"/>
              <a:gd name="connsiteX4" fmla="*/ 12620 w 19930"/>
              <a:gd name="connsiteY4" fmla="*/ 35463 h 35463"/>
              <a:gd name="connsiteX5" fmla="*/ 11765 w 19930"/>
              <a:gd name="connsiteY5" fmla="*/ 32717 h 35463"/>
              <a:gd name="connsiteX6" fmla="*/ 11857 w 19930"/>
              <a:gd name="connsiteY6" fmla="*/ 32896 h 35463"/>
              <a:gd name="connsiteX7" fmla="*/ 11163 w 19930"/>
              <a:gd name="connsiteY7" fmla="*/ 30803 h 35463"/>
              <a:gd name="connsiteX8" fmla="*/ 10956 w 19930"/>
              <a:gd name="connsiteY8" fmla="*/ 29250 h 35463"/>
              <a:gd name="connsiteX9" fmla="*/ 4104 w 19930"/>
              <a:gd name="connsiteY9" fmla="*/ 26831 h 35463"/>
              <a:gd name="connsiteX0" fmla="*/ 2618 w 23323"/>
              <a:gd name="connsiteY0" fmla="*/ 3923 h 39379"/>
              <a:gd name="connsiteX1" fmla="*/ 1021 w 23323"/>
              <a:gd name="connsiteY1" fmla="*/ 1829 h 39379"/>
              <a:gd name="connsiteX2" fmla="*/ 22519 w 23323"/>
              <a:gd name="connsiteY2" fmla="*/ 33571 h 39379"/>
              <a:gd name="connsiteX3" fmla="*/ 18427 w 23323"/>
              <a:gd name="connsiteY3" fmla="*/ 36610 h 39379"/>
              <a:gd name="connsiteX4" fmla="*/ 15238 w 23323"/>
              <a:gd name="connsiteY4" fmla="*/ 39379 h 39379"/>
              <a:gd name="connsiteX5" fmla="*/ 14383 w 23323"/>
              <a:gd name="connsiteY5" fmla="*/ 36633 h 39379"/>
              <a:gd name="connsiteX6" fmla="*/ 14475 w 23323"/>
              <a:gd name="connsiteY6" fmla="*/ 36812 h 39379"/>
              <a:gd name="connsiteX7" fmla="*/ 13781 w 23323"/>
              <a:gd name="connsiteY7" fmla="*/ 34719 h 39379"/>
              <a:gd name="connsiteX8" fmla="*/ 13574 w 23323"/>
              <a:gd name="connsiteY8" fmla="*/ 33166 h 39379"/>
              <a:gd name="connsiteX9" fmla="*/ 6722 w 23323"/>
              <a:gd name="connsiteY9" fmla="*/ 30747 h 39379"/>
              <a:gd name="connsiteX0" fmla="*/ 2348 w 18800"/>
              <a:gd name="connsiteY0" fmla="*/ 4142 h 40567"/>
              <a:gd name="connsiteX1" fmla="*/ 751 w 18800"/>
              <a:gd name="connsiteY1" fmla="*/ 2048 h 40567"/>
              <a:gd name="connsiteX2" fmla="*/ 18157 w 18800"/>
              <a:gd name="connsiteY2" fmla="*/ 36829 h 40567"/>
              <a:gd name="connsiteX3" fmla="*/ 14968 w 18800"/>
              <a:gd name="connsiteY3" fmla="*/ 39598 h 40567"/>
              <a:gd name="connsiteX4" fmla="*/ 14113 w 18800"/>
              <a:gd name="connsiteY4" fmla="*/ 36852 h 40567"/>
              <a:gd name="connsiteX5" fmla="*/ 14205 w 18800"/>
              <a:gd name="connsiteY5" fmla="*/ 37031 h 40567"/>
              <a:gd name="connsiteX6" fmla="*/ 13511 w 18800"/>
              <a:gd name="connsiteY6" fmla="*/ 34938 h 40567"/>
              <a:gd name="connsiteX7" fmla="*/ 13304 w 18800"/>
              <a:gd name="connsiteY7" fmla="*/ 33385 h 40567"/>
              <a:gd name="connsiteX8" fmla="*/ 6452 w 18800"/>
              <a:gd name="connsiteY8" fmla="*/ 30966 h 40567"/>
              <a:gd name="connsiteX0" fmla="*/ 2146 w 14766"/>
              <a:gd name="connsiteY0" fmla="*/ 4342 h 39798"/>
              <a:gd name="connsiteX1" fmla="*/ 549 w 14766"/>
              <a:gd name="connsiteY1" fmla="*/ 2248 h 39798"/>
              <a:gd name="connsiteX2" fmla="*/ 14766 w 14766"/>
              <a:gd name="connsiteY2" fmla="*/ 39798 h 39798"/>
              <a:gd name="connsiteX3" fmla="*/ 13911 w 14766"/>
              <a:gd name="connsiteY3" fmla="*/ 37052 h 39798"/>
              <a:gd name="connsiteX4" fmla="*/ 14003 w 14766"/>
              <a:gd name="connsiteY4" fmla="*/ 37231 h 39798"/>
              <a:gd name="connsiteX5" fmla="*/ 13309 w 14766"/>
              <a:gd name="connsiteY5" fmla="*/ 35138 h 39798"/>
              <a:gd name="connsiteX6" fmla="*/ 13102 w 14766"/>
              <a:gd name="connsiteY6" fmla="*/ 33585 h 39798"/>
              <a:gd name="connsiteX7" fmla="*/ 6250 w 14766"/>
              <a:gd name="connsiteY7" fmla="*/ 31166 h 39798"/>
              <a:gd name="connsiteX0" fmla="*/ 2094 w 13951"/>
              <a:gd name="connsiteY0" fmla="*/ 4145 h 37034"/>
              <a:gd name="connsiteX1" fmla="*/ 497 w 13951"/>
              <a:gd name="connsiteY1" fmla="*/ 2051 h 37034"/>
              <a:gd name="connsiteX2" fmla="*/ 13859 w 13951"/>
              <a:gd name="connsiteY2" fmla="*/ 36855 h 37034"/>
              <a:gd name="connsiteX3" fmla="*/ 13951 w 13951"/>
              <a:gd name="connsiteY3" fmla="*/ 37034 h 37034"/>
              <a:gd name="connsiteX4" fmla="*/ 13257 w 13951"/>
              <a:gd name="connsiteY4" fmla="*/ 34941 h 37034"/>
              <a:gd name="connsiteX5" fmla="*/ 13050 w 13951"/>
              <a:gd name="connsiteY5" fmla="*/ 33388 h 37034"/>
              <a:gd name="connsiteX6" fmla="*/ 6198 w 13951"/>
              <a:gd name="connsiteY6" fmla="*/ 30969 h 37034"/>
              <a:gd name="connsiteX0" fmla="*/ 2094 w 14693"/>
              <a:gd name="connsiteY0" fmla="*/ 4145 h 38974"/>
              <a:gd name="connsiteX1" fmla="*/ 497 w 14693"/>
              <a:gd name="connsiteY1" fmla="*/ 2051 h 38974"/>
              <a:gd name="connsiteX2" fmla="*/ 13859 w 14693"/>
              <a:gd name="connsiteY2" fmla="*/ 36855 h 38974"/>
              <a:gd name="connsiteX3" fmla="*/ 13257 w 14693"/>
              <a:gd name="connsiteY3" fmla="*/ 34941 h 38974"/>
              <a:gd name="connsiteX4" fmla="*/ 13050 w 14693"/>
              <a:gd name="connsiteY4" fmla="*/ 33388 h 38974"/>
              <a:gd name="connsiteX5" fmla="*/ 6198 w 14693"/>
              <a:gd name="connsiteY5" fmla="*/ 30969 h 38974"/>
              <a:gd name="connsiteX0" fmla="*/ 2057 w 13560"/>
              <a:gd name="connsiteY0" fmla="*/ 4007 h 34803"/>
              <a:gd name="connsiteX1" fmla="*/ 460 w 13560"/>
              <a:gd name="connsiteY1" fmla="*/ 1913 h 34803"/>
              <a:gd name="connsiteX2" fmla="*/ 13220 w 13560"/>
              <a:gd name="connsiteY2" fmla="*/ 34803 h 34803"/>
              <a:gd name="connsiteX3" fmla="*/ 13013 w 13560"/>
              <a:gd name="connsiteY3" fmla="*/ 33250 h 34803"/>
              <a:gd name="connsiteX4" fmla="*/ 6161 w 13560"/>
              <a:gd name="connsiteY4" fmla="*/ 30831 h 34803"/>
              <a:gd name="connsiteX0" fmla="*/ 2045 w 13001"/>
              <a:gd name="connsiteY0" fmla="*/ 3895 h 33138"/>
              <a:gd name="connsiteX1" fmla="*/ 448 w 13001"/>
              <a:gd name="connsiteY1" fmla="*/ 1801 h 33138"/>
              <a:gd name="connsiteX2" fmla="*/ 13001 w 13001"/>
              <a:gd name="connsiteY2" fmla="*/ 33138 h 33138"/>
              <a:gd name="connsiteX3" fmla="*/ 6149 w 13001"/>
              <a:gd name="connsiteY3" fmla="*/ 30719 h 33138"/>
              <a:gd name="connsiteX0" fmla="*/ 2293 w 6482"/>
              <a:gd name="connsiteY0" fmla="*/ 6753 h 33584"/>
              <a:gd name="connsiteX1" fmla="*/ 696 w 6482"/>
              <a:gd name="connsiteY1" fmla="*/ 4659 h 33584"/>
              <a:gd name="connsiteX2" fmla="*/ 420 w 6482"/>
              <a:gd name="connsiteY2" fmla="*/ 1688 h 33584"/>
              <a:gd name="connsiteX3" fmla="*/ 6397 w 6482"/>
              <a:gd name="connsiteY3" fmla="*/ 33577 h 33584"/>
              <a:gd name="connsiteX0" fmla="*/ 3672 w 11974"/>
              <a:gd name="connsiteY0" fmla="*/ 1509 h 1509"/>
              <a:gd name="connsiteX1" fmla="*/ 1209 w 11974"/>
              <a:gd name="connsiteY1" fmla="*/ 885 h 1509"/>
              <a:gd name="connsiteX2" fmla="*/ 783 w 11974"/>
              <a:gd name="connsiteY2" fmla="*/ 1 h 1509"/>
              <a:gd name="connsiteX3" fmla="*/ 11823 w 11974"/>
              <a:gd name="connsiteY3" fmla="*/ 748 h 1509"/>
              <a:gd name="connsiteX0" fmla="*/ 3067 w 9874"/>
              <a:gd name="connsiteY0" fmla="*/ 9998 h 9998"/>
              <a:gd name="connsiteX1" fmla="*/ 1010 w 9874"/>
              <a:gd name="connsiteY1" fmla="*/ 5863 h 9998"/>
              <a:gd name="connsiteX2" fmla="*/ 654 w 9874"/>
              <a:gd name="connsiteY2" fmla="*/ 5 h 9998"/>
              <a:gd name="connsiteX3" fmla="*/ 9874 w 9874"/>
              <a:gd name="connsiteY3" fmla="*/ 4955 h 9998"/>
              <a:gd name="connsiteX0" fmla="*/ 3574 w 10016"/>
              <a:gd name="connsiteY0" fmla="*/ 10000 h 10000"/>
              <a:gd name="connsiteX1" fmla="*/ 1039 w 10016"/>
              <a:gd name="connsiteY1" fmla="*/ 5864 h 10000"/>
              <a:gd name="connsiteX2" fmla="*/ 678 w 10016"/>
              <a:gd name="connsiteY2" fmla="*/ 5 h 10000"/>
              <a:gd name="connsiteX3" fmla="*/ 10016 w 10016"/>
              <a:gd name="connsiteY3" fmla="*/ 4956 h 10000"/>
              <a:gd name="connsiteX0" fmla="*/ 3574 w 10016"/>
              <a:gd name="connsiteY0" fmla="*/ 10000 h 10000"/>
              <a:gd name="connsiteX1" fmla="*/ 1039 w 10016"/>
              <a:gd name="connsiteY1" fmla="*/ 5864 h 10000"/>
              <a:gd name="connsiteX2" fmla="*/ 678 w 10016"/>
              <a:gd name="connsiteY2" fmla="*/ 5 h 10000"/>
              <a:gd name="connsiteX3" fmla="*/ 10016 w 10016"/>
              <a:gd name="connsiteY3" fmla="*/ 4956 h 10000"/>
              <a:gd name="connsiteX0" fmla="*/ 4443 w 10885"/>
              <a:gd name="connsiteY0" fmla="*/ 9999 h 9999"/>
              <a:gd name="connsiteX1" fmla="*/ 279 w 10885"/>
              <a:gd name="connsiteY1" fmla="*/ 5730 h 9999"/>
              <a:gd name="connsiteX2" fmla="*/ 1547 w 10885"/>
              <a:gd name="connsiteY2" fmla="*/ 4 h 9999"/>
              <a:gd name="connsiteX3" fmla="*/ 10885 w 10885"/>
              <a:gd name="connsiteY3" fmla="*/ 4955 h 9999"/>
              <a:gd name="connsiteX0" fmla="*/ 3996 w 9914"/>
              <a:gd name="connsiteY0" fmla="*/ 10059 h 10059"/>
              <a:gd name="connsiteX1" fmla="*/ 170 w 9914"/>
              <a:gd name="connsiteY1" fmla="*/ 5790 h 10059"/>
              <a:gd name="connsiteX2" fmla="*/ 1335 w 9914"/>
              <a:gd name="connsiteY2" fmla="*/ 63 h 10059"/>
              <a:gd name="connsiteX3" fmla="*/ 7200 w 9914"/>
              <a:gd name="connsiteY3" fmla="*/ 2857 h 10059"/>
              <a:gd name="connsiteX4" fmla="*/ 9914 w 9914"/>
              <a:gd name="connsiteY4" fmla="*/ 5014 h 10059"/>
              <a:gd name="connsiteX0" fmla="*/ 10778 w 10778"/>
              <a:gd name="connsiteY0" fmla="*/ 5097 h 5878"/>
              <a:gd name="connsiteX1" fmla="*/ 629 w 10778"/>
              <a:gd name="connsiteY1" fmla="*/ 5756 h 5878"/>
              <a:gd name="connsiteX2" fmla="*/ 1805 w 10778"/>
              <a:gd name="connsiteY2" fmla="*/ 63 h 5878"/>
              <a:gd name="connsiteX3" fmla="*/ 7720 w 10778"/>
              <a:gd name="connsiteY3" fmla="*/ 2840 h 5878"/>
              <a:gd name="connsiteX4" fmla="*/ 10458 w 10778"/>
              <a:gd name="connsiteY4" fmla="*/ 4985 h 5878"/>
              <a:gd name="connsiteX0" fmla="*/ 10027 w 10027"/>
              <a:gd name="connsiteY0" fmla="*/ 8707 h 18509"/>
              <a:gd name="connsiteX1" fmla="*/ 611 w 10027"/>
              <a:gd name="connsiteY1" fmla="*/ 9828 h 18509"/>
              <a:gd name="connsiteX2" fmla="*/ 1702 w 10027"/>
              <a:gd name="connsiteY2" fmla="*/ 143 h 18509"/>
              <a:gd name="connsiteX3" fmla="*/ 8046 w 10027"/>
              <a:gd name="connsiteY3" fmla="*/ 18395 h 18509"/>
              <a:gd name="connsiteX4" fmla="*/ 9730 w 10027"/>
              <a:gd name="connsiteY4" fmla="*/ 8517 h 18509"/>
              <a:gd name="connsiteX0" fmla="*/ 10027 w 10027"/>
              <a:gd name="connsiteY0" fmla="*/ 8707 h 18509"/>
              <a:gd name="connsiteX1" fmla="*/ 611 w 10027"/>
              <a:gd name="connsiteY1" fmla="*/ 9828 h 18509"/>
              <a:gd name="connsiteX2" fmla="*/ 1702 w 10027"/>
              <a:gd name="connsiteY2" fmla="*/ 143 h 18509"/>
              <a:gd name="connsiteX3" fmla="*/ 8046 w 10027"/>
              <a:gd name="connsiteY3" fmla="*/ 18395 h 18509"/>
              <a:gd name="connsiteX4" fmla="*/ 9730 w 10027"/>
              <a:gd name="connsiteY4" fmla="*/ 8517 h 18509"/>
              <a:gd name="connsiteX5" fmla="*/ 10027 w 10027"/>
              <a:gd name="connsiteY5" fmla="*/ 8707 h 18509"/>
              <a:gd name="connsiteX0" fmla="*/ 9730 w 9730"/>
              <a:gd name="connsiteY0" fmla="*/ 8517 h 18509"/>
              <a:gd name="connsiteX1" fmla="*/ 611 w 9730"/>
              <a:gd name="connsiteY1" fmla="*/ 9828 h 18509"/>
              <a:gd name="connsiteX2" fmla="*/ 1702 w 9730"/>
              <a:gd name="connsiteY2" fmla="*/ 143 h 18509"/>
              <a:gd name="connsiteX3" fmla="*/ 8046 w 9730"/>
              <a:gd name="connsiteY3" fmla="*/ 18395 h 18509"/>
              <a:gd name="connsiteX4" fmla="*/ 9730 w 9730"/>
              <a:gd name="connsiteY4" fmla="*/ 8517 h 18509"/>
              <a:gd name="connsiteX0" fmla="*/ 7402 w 8481"/>
              <a:gd name="connsiteY0" fmla="*/ 12174 h 12174"/>
              <a:gd name="connsiteX1" fmla="*/ 429 w 8481"/>
              <a:gd name="connsiteY1" fmla="*/ 5330 h 12174"/>
              <a:gd name="connsiteX2" fmla="*/ 1550 w 8481"/>
              <a:gd name="connsiteY2" fmla="*/ 97 h 12174"/>
              <a:gd name="connsiteX3" fmla="*/ 8070 w 8481"/>
              <a:gd name="connsiteY3" fmla="*/ 9958 h 12174"/>
              <a:gd name="connsiteX4" fmla="*/ 7402 w 8481"/>
              <a:gd name="connsiteY4" fmla="*/ 12174 h 12174"/>
              <a:gd name="connsiteX0" fmla="*/ 8827 w 12793"/>
              <a:gd name="connsiteY0" fmla="*/ 9921 h 9921"/>
              <a:gd name="connsiteX1" fmla="*/ 605 w 12793"/>
              <a:gd name="connsiteY1" fmla="*/ 4299 h 9921"/>
              <a:gd name="connsiteX2" fmla="*/ 1927 w 12793"/>
              <a:gd name="connsiteY2" fmla="*/ 1 h 9921"/>
              <a:gd name="connsiteX3" fmla="*/ 12348 w 12793"/>
              <a:gd name="connsiteY3" fmla="*/ 3899 h 9921"/>
              <a:gd name="connsiteX4" fmla="*/ 8827 w 12793"/>
              <a:gd name="connsiteY4" fmla="*/ 9921 h 9921"/>
              <a:gd name="connsiteX0" fmla="*/ 14181 w 14506"/>
              <a:gd name="connsiteY0" fmla="*/ 8689 h 8690"/>
              <a:gd name="connsiteX1" fmla="*/ 974 w 14506"/>
              <a:gd name="connsiteY1" fmla="*/ 4333 h 8690"/>
              <a:gd name="connsiteX2" fmla="*/ 2007 w 14506"/>
              <a:gd name="connsiteY2" fmla="*/ 1 h 8690"/>
              <a:gd name="connsiteX3" fmla="*/ 10153 w 14506"/>
              <a:gd name="connsiteY3" fmla="*/ 3930 h 8690"/>
              <a:gd name="connsiteX4" fmla="*/ 14181 w 14506"/>
              <a:gd name="connsiteY4" fmla="*/ 8689 h 8690"/>
              <a:gd name="connsiteX0" fmla="*/ 9538 w 9540"/>
              <a:gd name="connsiteY0" fmla="*/ 9999 h 11099"/>
              <a:gd name="connsiteX1" fmla="*/ 6304 w 9540"/>
              <a:gd name="connsiteY1" fmla="*/ 10674 h 11099"/>
              <a:gd name="connsiteX2" fmla="*/ 433 w 9540"/>
              <a:gd name="connsiteY2" fmla="*/ 4986 h 11099"/>
              <a:gd name="connsiteX3" fmla="*/ 1146 w 9540"/>
              <a:gd name="connsiteY3" fmla="*/ 1 h 11099"/>
              <a:gd name="connsiteX4" fmla="*/ 6761 w 9540"/>
              <a:gd name="connsiteY4" fmla="*/ 4522 h 11099"/>
              <a:gd name="connsiteX5" fmla="*/ 9538 w 9540"/>
              <a:gd name="connsiteY5" fmla="*/ 9999 h 11099"/>
              <a:gd name="connsiteX0" fmla="*/ 10212 w 10214"/>
              <a:gd name="connsiteY0" fmla="*/ 9009 h 14409"/>
              <a:gd name="connsiteX1" fmla="*/ 6822 w 10214"/>
              <a:gd name="connsiteY1" fmla="*/ 9617 h 14409"/>
              <a:gd name="connsiteX2" fmla="*/ 432 w 10214"/>
              <a:gd name="connsiteY2" fmla="*/ 14322 h 14409"/>
              <a:gd name="connsiteX3" fmla="*/ 668 w 10214"/>
              <a:gd name="connsiteY3" fmla="*/ 4492 h 14409"/>
              <a:gd name="connsiteX4" fmla="*/ 1415 w 10214"/>
              <a:gd name="connsiteY4" fmla="*/ 1 h 14409"/>
              <a:gd name="connsiteX5" fmla="*/ 7301 w 10214"/>
              <a:gd name="connsiteY5" fmla="*/ 4074 h 14409"/>
              <a:gd name="connsiteX6" fmla="*/ 10212 w 10214"/>
              <a:gd name="connsiteY6" fmla="*/ 9009 h 14409"/>
              <a:gd name="connsiteX0" fmla="*/ 9990 w 9992"/>
              <a:gd name="connsiteY0" fmla="*/ 9009 h 14409"/>
              <a:gd name="connsiteX1" fmla="*/ 6600 w 9992"/>
              <a:gd name="connsiteY1" fmla="*/ 9617 h 14409"/>
              <a:gd name="connsiteX2" fmla="*/ 210 w 9992"/>
              <a:gd name="connsiteY2" fmla="*/ 14322 h 14409"/>
              <a:gd name="connsiteX3" fmla="*/ 3032 w 9992"/>
              <a:gd name="connsiteY3" fmla="*/ 8780 h 14409"/>
              <a:gd name="connsiteX4" fmla="*/ 446 w 9992"/>
              <a:gd name="connsiteY4" fmla="*/ 4492 h 14409"/>
              <a:gd name="connsiteX5" fmla="*/ 1193 w 9992"/>
              <a:gd name="connsiteY5" fmla="*/ 1 h 14409"/>
              <a:gd name="connsiteX6" fmla="*/ 7079 w 9992"/>
              <a:gd name="connsiteY6" fmla="*/ 4074 h 14409"/>
              <a:gd name="connsiteX7" fmla="*/ 9990 w 9992"/>
              <a:gd name="connsiteY7" fmla="*/ 9009 h 14409"/>
              <a:gd name="connsiteX0" fmla="*/ 9998 w 10000"/>
              <a:gd name="connsiteY0" fmla="*/ 6314 h 10062"/>
              <a:gd name="connsiteX1" fmla="*/ 6605 w 10000"/>
              <a:gd name="connsiteY1" fmla="*/ 6736 h 10062"/>
              <a:gd name="connsiteX2" fmla="*/ 210 w 10000"/>
              <a:gd name="connsiteY2" fmla="*/ 10002 h 10062"/>
              <a:gd name="connsiteX3" fmla="*/ 3034 w 10000"/>
              <a:gd name="connsiteY3" fmla="*/ 6155 h 10062"/>
              <a:gd name="connsiteX4" fmla="*/ 446 w 10000"/>
              <a:gd name="connsiteY4" fmla="*/ 3179 h 10062"/>
              <a:gd name="connsiteX5" fmla="*/ 1194 w 10000"/>
              <a:gd name="connsiteY5" fmla="*/ 63 h 10062"/>
              <a:gd name="connsiteX6" fmla="*/ 4900 w 10000"/>
              <a:gd name="connsiteY6" fmla="*/ 1221 h 10062"/>
              <a:gd name="connsiteX7" fmla="*/ 7085 w 10000"/>
              <a:gd name="connsiteY7" fmla="*/ 2889 h 10062"/>
              <a:gd name="connsiteX8" fmla="*/ 9998 w 10000"/>
              <a:gd name="connsiteY8" fmla="*/ 6314 h 10062"/>
              <a:gd name="connsiteX0" fmla="*/ 9989 w 9991"/>
              <a:gd name="connsiteY0" fmla="*/ 6314 h 10062"/>
              <a:gd name="connsiteX1" fmla="*/ 6596 w 9991"/>
              <a:gd name="connsiteY1" fmla="*/ 6736 h 10062"/>
              <a:gd name="connsiteX2" fmla="*/ 201 w 9991"/>
              <a:gd name="connsiteY2" fmla="*/ 10002 h 10062"/>
              <a:gd name="connsiteX3" fmla="*/ 3238 w 9991"/>
              <a:gd name="connsiteY3" fmla="*/ 5865 h 10062"/>
              <a:gd name="connsiteX4" fmla="*/ 437 w 9991"/>
              <a:gd name="connsiteY4" fmla="*/ 3179 h 10062"/>
              <a:gd name="connsiteX5" fmla="*/ 1185 w 9991"/>
              <a:gd name="connsiteY5" fmla="*/ 63 h 10062"/>
              <a:gd name="connsiteX6" fmla="*/ 4891 w 9991"/>
              <a:gd name="connsiteY6" fmla="*/ 1221 h 10062"/>
              <a:gd name="connsiteX7" fmla="*/ 7076 w 9991"/>
              <a:gd name="connsiteY7" fmla="*/ 2889 h 10062"/>
              <a:gd name="connsiteX8" fmla="*/ 9989 w 9991"/>
              <a:gd name="connsiteY8" fmla="*/ 6314 h 10062"/>
              <a:gd name="connsiteX0" fmla="*/ 9998 w 9999"/>
              <a:gd name="connsiteY0" fmla="*/ 6275 h 10004"/>
              <a:gd name="connsiteX1" fmla="*/ 6762 w 9999"/>
              <a:gd name="connsiteY1" fmla="*/ 6982 h 10004"/>
              <a:gd name="connsiteX2" fmla="*/ 201 w 9999"/>
              <a:gd name="connsiteY2" fmla="*/ 9940 h 10004"/>
              <a:gd name="connsiteX3" fmla="*/ 3241 w 9999"/>
              <a:gd name="connsiteY3" fmla="*/ 5829 h 10004"/>
              <a:gd name="connsiteX4" fmla="*/ 437 w 9999"/>
              <a:gd name="connsiteY4" fmla="*/ 3159 h 10004"/>
              <a:gd name="connsiteX5" fmla="*/ 1186 w 9999"/>
              <a:gd name="connsiteY5" fmla="*/ 63 h 10004"/>
              <a:gd name="connsiteX6" fmla="*/ 4895 w 9999"/>
              <a:gd name="connsiteY6" fmla="*/ 1213 h 10004"/>
              <a:gd name="connsiteX7" fmla="*/ 7082 w 9999"/>
              <a:gd name="connsiteY7" fmla="*/ 2871 h 10004"/>
              <a:gd name="connsiteX8" fmla="*/ 9998 w 9999"/>
              <a:gd name="connsiteY8" fmla="*/ 6275 h 10004"/>
              <a:gd name="connsiteX0" fmla="*/ 9999 w 10000"/>
              <a:gd name="connsiteY0" fmla="*/ 6272 h 10000"/>
              <a:gd name="connsiteX1" fmla="*/ 6763 w 10000"/>
              <a:gd name="connsiteY1" fmla="*/ 6979 h 10000"/>
              <a:gd name="connsiteX2" fmla="*/ 201 w 10000"/>
              <a:gd name="connsiteY2" fmla="*/ 9936 h 10000"/>
              <a:gd name="connsiteX3" fmla="*/ 3241 w 10000"/>
              <a:gd name="connsiteY3" fmla="*/ 5827 h 10000"/>
              <a:gd name="connsiteX4" fmla="*/ 437 w 10000"/>
              <a:gd name="connsiteY4" fmla="*/ 3158 h 10000"/>
              <a:gd name="connsiteX5" fmla="*/ 1186 w 10000"/>
              <a:gd name="connsiteY5" fmla="*/ 63 h 10000"/>
              <a:gd name="connsiteX6" fmla="*/ 4895 w 10000"/>
              <a:gd name="connsiteY6" fmla="*/ 1213 h 10000"/>
              <a:gd name="connsiteX7" fmla="*/ 7083 w 10000"/>
              <a:gd name="connsiteY7" fmla="*/ 2870 h 10000"/>
              <a:gd name="connsiteX8" fmla="*/ 9999 w 10000"/>
              <a:gd name="connsiteY8" fmla="*/ 6272 h 10000"/>
              <a:gd name="connsiteX0" fmla="*/ 9999 w 10014"/>
              <a:gd name="connsiteY0" fmla="*/ 6272 h 10000"/>
              <a:gd name="connsiteX1" fmla="*/ 6763 w 10014"/>
              <a:gd name="connsiteY1" fmla="*/ 6979 h 10000"/>
              <a:gd name="connsiteX2" fmla="*/ 201 w 10014"/>
              <a:gd name="connsiteY2" fmla="*/ 9936 h 10000"/>
              <a:gd name="connsiteX3" fmla="*/ 3241 w 10014"/>
              <a:gd name="connsiteY3" fmla="*/ 5827 h 10000"/>
              <a:gd name="connsiteX4" fmla="*/ 437 w 10014"/>
              <a:gd name="connsiteY4" fmla="*/ 3158 h 10000"/>
              <a:gd name="connsiteX5" fmla="*/ 1186 w 10014"/>
              <a:gd name="connsiteY5" fmla="*/ 63 h 10000"/>
              <a:gd name="connsiteX6" fmla="*/ 4895 w 10014"/>
              <a:gd name="connsiteY6" fmla="*/ 1213 h 10000"/>
              <a:gd name="connsiteX7" fmla="*/ 7083 w 10014"/>
              <a:gd name="connsiteY7" fmla="*/ 2870 h 10000"/>
              <a:gd name="connsiteX8" fmla="*/ 9999 w 10014"/>
              <a:gd name="connsiteY8" fmla="*/ 6272 h 10000"/>
              <a:gd name="connsiteX0" fmla="*/ 9999 w 10014"/>
              <a:gd name="connsiteY0" fmla="*/ 6272 h 9983"/>
              <a:gd name="connsiteX1" fmla="*/ 6763 w 10014"/>
              <a:gd name="connsiteY1" fmla="*/ 6979 h 9983"/>
              <a:gd name="connsiteX2" fmla="*/ 201 w 10014"/>
              <a:gd name="connsiteY2" fmla="*/ 9936 h 9983"/>
              <a:gd name="connsiteX3" fmla="*/ 3241 w 10014"/>
              <a:gd name="connsiteY3" fmla="*/ 5827 h 9983"/>
              <a:gd name="connsiteX4" fmla="*/ 437 w 10014"/>
              <a:gd name="connsiteY4" fmla="*/ 3158 h 9983"/>
              <a:gd name="connsiteX5" fmla="*/ 1186 w 10014"/>
              <a:gd name="connsiteY5" fmla="*/ 63 h 9983"/>
              <a:gd name="connsiteX6" fmla="*/ 4895 w 10014"/>
              <a:gd name="connsiteY6" fmla="*/ 1213 h 9983"/>
              <a:gd name="connsiteX7" fmla="*/ 7083 w 10014"/>
              <a:gd name="connsiteY7" fmla="*/ 2870 h 9983"/>
              <a:gd name="connsiteX8" fmla="*/ 9999 w 10014"/>
              <a:gd name="connsiteY8" fmla="*/ 6272 h 9983"/>
              <a:gd name="connsiteX0" fmla="*/ 9985 w 10000"/>
              <a:gd name="connsiteY0" fmla="*/ 6283 h 10064"/>
              <a:gd name="connsiteX1" fmla="*/ 6754 w 10000"/>
              <a:gd name="connsiteY1" fmla="*/ 6991 h 10064"/>
              <a:gd name="connsiteX2" fmla="*/ 4090 w 10000"/>
              <a:gd name="connsiteY2" fmla="*/ 9231 h 10064"/>
              <a:gd name="connsiteX3" fmla="*/ 201 w 10000"/>
              <a:gd name="connsiteY3" fmla="*/ 9953 h 10064"/>
              <a:gd name="connsiteX4" fmla="*/ 3236 w 10000"/>
              <a:gd name="connsiteY4" fmla="*/ 5837 h 10064"/>
              <a:gd name="connsiteX5" fmla="*/ 436 w 10000"/>
              <a:gd name="connsiteY5" fmla="*/ 3163 h 10064"/>
              <a:gd name="connsiteX6" fmla="*/ 1184 w 10000"/>
              <a:gd name="connsiteY6" fmla="*/ 63 h 10064"/>
              <a:gd name="connsiteX7" fmla="*/ 4888 w 10000"/>
              <a:gd name="connsiteY7" fmla="*/ 1215 h 10064"/>
              <a:gd name="connsiteX8" fmla="*/ 7073 w 10000"/>
              <a:gd name="connsiteY8" fmla="*/ 2875 h 10064"/>
              <a:gd name="connsiteX9" fmla="*/ 9985 w 10000"/>
              <a:gd name="connsiteY9" fmla="*/ 6283 h 10064"/>
              <a:gd name="connsiteX0" fmla="*/ 9985 w 10000"/>
              <a:gd name="connsiteY0" fmla="*/ 6283 h 10064"/>
              <a:gd name="connsiteX1" fmla="*/ 6754 w 10000"/>
              <a:gd name="connsiteY1" fmla="*/ 6991 h 10064"/>
              <a:gd name="connsiteX2" fmla="*/ 4090 w 10000"/>
              <a:gd name="connsiteY2" fmla="*/ 9231 h 10064"/>
              <a:gd name="connsiteX3" fmla="*/ 201 w 10000"/>
              <a:gd name="connsiteY3" fmla="*/ 9953 h 10064"/>
              <a:gd name="connsiteX4" fmla="*/ 3236 w 10000"/>
              <a:gd name="connsiteY4" fmla="*/ 5837 h 10064"/>
              <a:gd name="connsiteX5" fmla="*/ 436 w 10000"/>
              <a:gd name="connsiteY5" fmla="*/ 3163 h 10064"/>
              <a:gd name="connsiteX6" fmla="*/ 1184 w 10000"/>
              <a:gd name="connsiteY6" fmla="*/ 63 h 10064"/>
              <a:gd name="connsiteX7" fmla="*/ 4888 w 10000"/>
              <a:gd name="connsiteY7" fmla="*/ 1215 h 10064"/>
              <a:gd name="connsiteX8" fmla="*/ 7073 w 10000"/>
              <a:gd name="connsiteY8" fmla="*/ 2875 h 10064"/>
              <a:gd name="connsiteX9" fmla="*/ 9985 w 10000"/>
              <a:gd name="connsiteY9" fmla="*/ 6283 h 10064"/>
              <a:gd name="connsiteX0" fmla="*/ 9559 w 9622"/>
              <a:gd name="connsiteY0" fmla="*/ 5705 h 10064"/>
              <a:gd name="connsiteX1" fmla="*/ 6754 w 9622"/>
              <a:gd name="connsiteY1" fmla="*/ 6991 h 10064"/>
              <a:gd name="connsiteX2" fmla="*/ 4090 w 9622"/>
              <a:gd name="connsiteY2" fmla="*/ 9231 h 10064"/>
              <a:gd name="connsiteX3" fmla="*/ 201 w 9622"/>
              <a:gd name="connsiteY3" fmla="*/ 9953 h 10064"/>
              <a:gd name="connsiteX4" fmla="*/ 3236 w 9622"/>
              <a:gd name="connsiteY4" fmla="*/ 5837 h 10064"/>
              <a:gd name="connsiteX5" fmla="*/ 436 w 9622"/>
              <a:gd name="connsiteY5" fmla="*/ 3163 h 10064"/>
              <a:gd name="connsiteX6" fmla="*/ 1184 w 9622"/>
              <a:gd name="connsiteY6" fmla="*/ 63 h 10064"/>
              <a:gd name="connsiteX7" fmla="*/ 4888 w 9622"/>
              <a:gd name="connsiteY7" fmla="*/ 1215 h 10064"/>
              <a:gd name="connsiteX8" fmla="*/ 7073 w 9622"/>
              <a:gd name="connsiteY8" fmla="*/ 2875 h 10064"/>
              <a:gd name="connsiteX9" fmla="*/ 9559 w 9622"/>
              <a:gd name="connsiteY9" fmla="*/ 5705 h 10064"/>
              <a:gd name="connsiteX0" fmla="*/ 9935 w 10292"/>
              <a:gd name="connsiteY0" fmla="*/ 5669 h 10000"/>
              <a:gd name="connsiteX1" fmla="*/ 7019 w 10292"/>
              <a:gd name="connsiteY1" fmla="*/ 6947 h 10000"/>
              <a:gd name="connsiteX2" fmla="*/ 4251 w 10292"/>
              <a:gd name="connsiteY2" fmla="*/ 9172 h 10000"/>
              <a:gd name="connsiteX3" fmla="*/ 209 w 10292"/>
              <a:gd name="connsiteY3" fmla="*/ 9890 h 10000"/>
              <a:gd name="connsiteX4" fmla="*/ 3363 w 10292"/>
              <a:gd name="connsiteY4" fmla="*/ 5800 h 10000"/>
              <a:gd name="connsiteX5" fmla="*/ 453 w 10292"/>
              <a:gd name="connsiteY5" fmla="*/ 3143 h 10000"/>
              <a:gd name="connsiteX6" fmla="*/ 1231 w 10292"/>
              <a:gd name="connsiteY6" fmla="*/ 63 h 10000"/>
              <a:gd name="connsiteX7" fmla="*/ 5080 w 10292"/>
              <a:gd name="connsiteY7" fmla="*/ 1207 h 10000"/>
              <a:gd name="connsiteX8" fmla="*/ 7351 w 10292"/>
              <a:gd name="connsiteY8" fmla="*/ 2857 h 10000"/>
              <a:gd name="connsiteX9" fmla="*/ 9935 w 10292"/>
              <a:gd name="connsiteY9" fmla="*/ 5669 h 10000"/>
              <a:gd name="connsiteX0" fmla="*/ 9935 w 10121"/>
              <a:gd name="connsiteY0" fmla="*/ 5669 h 10000"/>
              <a:gd name="connsiteX1" fmla="*/ 7019 w 10121"/>
              <a:gd name="connsiteY1" fmla="*/ 6947 h 10000"/>
              <a:gd name="connsiteX2" fmla="*/ 4251 w 10121"/>
              <a:gd name="connsiteY2" fmla="*/ 9172 h 10000"/>
              <a:gd name="connsiteX3" fmla="*/ 209 w 10121"/>
              <a:gd name="connsiteY3" fmla="*/ 9890 h 10000"/>
              <a:gd name="connsiteX4" fmla="*/ 3363 w 10121"/>
              <a:gd name="connsiteY4" fmla="*/ 5800 h 10000"/>
              <a:gd name="connsiteX5" fmla="*/ 453 w 10121"/>
              <a:gd name="connsiteY5" fmla="*/ 3143 h 10000"/>
              <a:gd name="connsiteX6" fmla="*/ 1231 w 10121"/>
              <a:gd name="connsiteY6" fmla="*/ 63 h 10000"/>
              <a:gd name="connsiteX7" fmla="*/ 5080 w 10121"/>
              <a:gd name="connsiteY7" fmla="*/ 1207 h 10000"/>
              <a:gd name="connsiteX8" fmla="*/ 7351 w 10121"/>
              <a:gd name="connsiteY8" fmla="*/ 2857 h 10000"/>
              <a:gd name="connsiteX9" fmla="*/ 9935 w 10121"/>
              <a:gd name="connsiteY9" fmla="*/ 5669 h 10000"/>
              <a:gd name="connsiteX0" fmla="*/ 9935 w 9982"/>
              <a:gd name="connsiteY0" fmla="*/ 5607 h 9938"/>
              <a:gd name="connsiteX1" fmla="*/ 7019 w 9982"/>
              <a:gd name="connsiteY1" fmla="*/ 6885 h 9938"/>
              <a:gd name="connsiteX2" fmla="*/ 4251 w 9982"/>
              <a:gd name="connsiteY2" fmla="*/ 9110 h 9938"/>
              <a:gd name="connsiteX3" fmla="*/ 209 w 9982"/>
              <a:gd name="connsiteY3" fmla="*/ 9828 h 9938"/>
              <a:gd name="connsiteX4" fmla="*/ 3363 w 9982"/>
              <a:gd name="connsiteY4" fmla="*/ 5738 h 9938"/>
              <a:gd name="connsiteX5" fmla="*/ 453 w 9982"/>
              <a:gd name="connsiteY5" fmla="*/ 3081 h 9938"/>
              <a:gd name="connsiteX6" fmla="*/ 1231 w 9982"/>
              <a:gd name="connsiteY6" fmla="*/ 1 h 9938"/>
              <a:gd name="connsiteX7" fmla="*/ 7351 w 9982"/>
              <a:gd name="connsiteY7" fmla="*/ 2795 h 9938"/>
              <a:gd name="connsiteX8" fmla="*/ 9935 w 9982"/>
              <a:gd name="connsiteY8" fmla="*/ 5607 h 9938"/>
              <a:gd name="connsiteX0" fmla="*/ 9953 w 10000"/>
              <a:gd name="connsiteY0" fmla="*/ 5827 h 10185"/>
              <a:gd name="connsiteX1" fmla="*/ 7032 w 10000"/>
              <a:gd name="connsiteY1" fmla="*/ 7113 h 10185"/>
              <a:gd name="connsiteX2" fmla="*/ 4259 w 10000"/>
              <a:gd name="connsiteY2" fmla="*/ 9352 h 10185"/>
              <a:gd name="connsiteX3" fmla="*/ 209 w 10000"/>
              <a:gd name="connsiteY3" fmla="*/ 10074 h 10185"/>
              <a:gd name="connsiteX4" fmla="*/ 3369 w 10000"/>
              <a:gd name="connsiteY4" fmla="*/ 5959 h 10185"/>
              <a:gd name="connsiteX5" fmla="*/ 454 w 10000"/>
              <a:gd name="connsiteY5" fmla="*/ 3285 h 10185"/>
              <a:gd name="connsiteX6" fmla="*/ 1233 w 10000"/>
              <a:gd name="connsiteY6" fmla="*/ 186 h 10185"/>
              <a:gd name="connsiteX7" fmla="*/ 7364 w 10000"/>
              <a:gd name="connsiteY7" fmla="*/ 2997 h 10185"/>
              <a:gd name="connsiteX8" fmla="*/ 9953 w 10000"/>
              <a:gd name="connsiteY8" fmla="*/ 5827 h 10185"/>
              <a:gd name="connsiteX0" fmla="*/ 9953 w 10000"/>
              <a:gd name="connsiteY0" fmla="*/ 5984 h 10342"/>
              <a:gd name="connsiteX1" fmla="*/ 7032 w 10000"/>
              <a:gd name="connsiteY1" fmla="*/ 7270 h 10342"/>
              <a:gd name="connsiteX2" fmla="*/ 4259 w 10000"/>
              <a:gd name="connsiteY2" fmla="*/ 9509 h 10342"/>
              <a:gd name="connsiteX3" fmla="*/ 209 w 10000"/>
              <a:gd name="connsiteY3" fmla="*/ 10231 h 10342"/>
              <a:gd name="connsiteX4" fmla="*/ 3369 w 10000"/>
              <a:gd name="connsiteY4" fmla="*/ 6116 h 10342"/>
              <a:gd name="connsiteX5" fmla="*/ 454 w 10000"/>
              <a:gd name="connsiteY5" fmla="*/ 3442 h 10342"/>
              <a:gd name="connsiteX6" fmla="*/ 1233 w 10000"/>
              <a:gd name="connsiteY6" fmla="*/ 343 h 10342"/>
              <a:gd name="connsiteX7" fmla="*/ 7364 w 10000"/>
              <a:gd name="connsiteY7" fmla="*/ 3154 h 10342"/>
              <a:gd name="connsiteX8" fmla="*/ 9953 w 10000"/>
              <a:gd name="connsiteY8" fmla="*/ 5984 h 10342"/>
              <a:gd name="connsiteX0" fmla="*/ 10787 w 10819"/>
              <a:gd name="connsiteY0" fmla="*/ 6176 h 10342"/>
              <a:gd name="connsiteX1" fmla="*/ 7032 w 10819"/>
              <a:gd name="connsiteY1" fmla="*/ 7270 h 10342"/>
              <a:gd name="connsiteX2" fmla="*/ 4259 w 10819"/>
              <a:gd name="connsiteY2" fmla="*/ 9509 h 10342"/>
              <a:gd name="connsiteX3" fmla="*/ 209 w 10819"/>
              <a:gd name="connsiteY3" fmla="*/ 10231 h 10342"/>
              <a:gd name="connsiteX4" fmla="*/ 3369 w 10819"/>
              <a:gd name="connsiteY4" fmla="*/ 6116 h 10342"/>
              <a:gd name="connsiteX5" fmla="*/ 454 w 10819"/>
              <a:gd name="connsiteY5" fmla="*/ 3442 h 10342"/>
              <a:gd name="connsiteX6" fmla="*/ 1233 w 10819"/>
              <a:gd name="connsiteY6" fmla="*/ 343 h 10342"/>
              <a:gd name="connsiteX7" fmla="*/ 7364 w 10819"/>
              <a:gd name="connsiteY7" fmla="*/ 3154 h 10342"/>
              <a:gd name="connsiteX8" fmla="*/ 10787 w 10819"/>
              <a:gd name="connsiteY8" fmla="*/ 6176 h 10342"/>
              <a:gd name="connsiteX0" fmla="*/ 10934 w 10964"/>
              <a:gd name="connsiteY0" fmla="*/ 6495 h 10342"/>
              <a:gd name="connsiteX1" fmla="*/ 7032 w 10964"/>
              <a:gd name="connsiteY1" fmla="*/ 7270 h 10342"/>
              <a:gd name="connsiteX2" fmla="*/ 4259 w 10964"/>
              <a:gd name="connsiteY2" fmla="*/ 9509 h 10342"/>
              <a:gd name="connsiteX3" fmla="*/ 209 w 10964"/>
              <a:gd name="connsiteY3" fmla="*/ 10231 h 10342"/>
              <a:gd name="connsiteX4" fmla="*/ 3369 w 10964"/>
              <a:gd name="connsiteY4" fmla="*/ 6116 h 10342"/>
              <a:gd name="connsiteX5" fmla="*/ 454 w 10964"/>
              <a:gd name="connsiteY5" fmla="*/ 3442 h 10342"/>
              <a:gd name="connsiteX6" fmla="*/ 1233 w 10964"/>
              <a:gd name="connsiteY6" fmla="*/ 343 h 10342"/>
              <a:gd name="connsiteX7" fmla="*/ 7364 w 10964"/>
              <a:gd name="connsiteY7" fmla="*/ 3154 h 10342"/>
              <a:gd name="connsiteX8" fmla="*/ 10934 w 10964"/>
              <a:gd name="connsiteY8" fmla="*/ 6495 h 10342"/>
              <a:gd name="connsiteX0" fmla="*/ 11343 w 11373"/>
              <a:gd name="connsiteY0" fmla="*/ 6495 h 10342"/>
              <a:gd name="connsiteX1" fmla="*/ 7441 w 11373"/>
              <a:gd name="connsiteY1" fmla="*/ 7270 h 10342"/>
              <a:gd name="connsiteX2" fmla="*/ 4668 w 11373"/>
              <a:gd name="connsiteY2" fmla="*/ 9509 h 10342"/>
              <a:gd name="connsiteX3" fmla="*/ 618 w 11373"/>
              <a:gd name="connsiteY3" fmla="*/ 10231 h 10342"/>
              <a:gd name="connsiteX4" fmla="*/ 358 w 11373"/>
              <a:gd name="connsiteY4" fmla="*/ 6623 h 10342"/>
              <a:gd name="connsiteX5" fmla="*/ 863 w 11373"/>
              <a:gd name="connsiteY5" fmla="*/ 3442 h 10342"/>
              <a:gd name="connsiteX6" fmla="*/ 1642 w 11373"/>
              <a:gd name="connsiteY6" fmla="*/ 343 h 10342"/>
              <a:gd name="connsiteX7" fmla="*/ 7773 w 11373"/>
              <a:gd name="connsiteY7" fmla="*/ 3154 h 10342"/>
              <a:gd name="connsiteX8" fmla="*/ 11343 w 11373"/>
              <a:gd name="connsiteY8" fmla="*/ 6495 h 10342"/>
              <a:gd name="connsiteX0" fmla="*/ 11343 w 11373"/>
              <a:gd name="connsiteY0" fmla="*/ 6495 h 10342"/>
              <a:gd name="connsiteX1" fmla="*/ 7441 w 11373"/>
              <a:gd name="connsiteY1" fmla="*/ 7270 h 10342"/>
              <a:gd name="connsiteX2" fmla="*/ 4668 w 11373"/>
              <a:gd name="connsiteY2" fmla="*/ 9509 h 10342"/>
              <a:gd name="connsiteX3" fmla="*/ 618 w 11373"/>
              <a:gd name="connsiteY3" fmla="*/ 10231 h 10342"/>
              <a:gd name="connsiteX4" fmla="*/ 358 w 11373"/>
              <a:gd name="connsiteY4" fmla="*/ 6623 h 10342"/>
              <a:gd name="connsiteX5" fmla="*/ 863 w 11373"/>
              <a:gd name="connsiteY5" fmla="*/ 3442 h 10342"/>
              <a:gd name="connsiteX6" fmla="*/ 1642 w 11373"/>
              <a:gd name="connsiteY6" fmla="*/ 343 h 10342"/>
              <a:gd name="connsiteX7" fmla="*/ 7773 w 11373"/>
              <a:gd name="connsiteY7" fmla="*/ 3154 h 10342"/>
              <a:gd name="connsiteX8" fmla="*/ 11343 w 11373"/>
              <a:gd name="connsiteY8" fmla="*/ 6495 h 10342"/>
              <a:gd name="connsiteX0" fmla="*/ 11343 w 11373"/>
              <a:gd name="connsiteY0" fmla="*/ 6495 h 11121"/>
              <a:gd name="connsiteX1" fmla="*/ 7441 w 11373"/>
              <a:gd name="connsiteY1" fmla="*/ 7270 h 11121"/>
              <a:gd name="connsiteX2" fmla="*/ 5923 w 11373"/>
              <a:gd name="connsiteY2" fmla="*/ 10974 h 11121"/>
              <a:gd name="connsiteX3" fmla="*/ 618 w 11373"/>
              <a:gd name="connsiteY3" fmla="*/ 10231 h 11121"/>
              <a:gd name="connsiteX4" fmla="*/ 358 w 11373"/>
              <a:gd name="connsiteY4" fmla="*/ 6623 h 11121"/>
              <a:gd name="connsiteX5" fmla="*/ 863 w 11373"/>
              <a:gd name="connsiteY5" fmla="*/ 3442 h 11121"/>
              <a:gd name="connsiteX6" fmla="*/ 1642 w 11373"/>
              <a:gd name="connsiteY6" fmla="*/ 343 h 11121"/>
              <a:gd name="connsiteX7" fmla="*/ 7773 w 11373"/>
              <a:gd name="connsiteY7" fmla="*/ 3154 h 11121"/>
              <a:gd name="connsiteX8" fmla="*/ 11343 w 11373"/>
              <a:gd name="connsiteY8" fmla="*/ 6495 h 11121"/>
              <a:gd name="connsiteX0" fmla="*/ 10986 w 11016"/>
              <a:gd name="connsiteY0" fmla="*/ 6495 h 11102"/>
              <a:gd name="connsiteX1" fmla="*/ 7084 w 11016"/>
              <a:gd name="connsiteY1" fmla="*/ 7270 h 11102"/>
              <a:gd name="connsiteX2" fmla="*/ 5566 w 11016"/>
              <a:gd name="connsiteY2" fmla="*/ 10974 h 11102"/>
              <a:gd name="connsiteX3" fmla="*/ 2469 w 11016"/>
              <a:gd name="connsiteY3" fmla="*/ 10118 h 11102"/>
              <a:gd name="connsiteX4" fmla="*/ 1 w 11016"/>
              <a:gd name="connsiteY4" fmla="*/ 6623 h 11102"/>
              <a:gd name="connsiteX5" fmla="*/ 506 w 11016"/>
              <a:gd name="connsiteY5" fmla="*/ 3442 h 11102"/>
              <a:gd name="connsiteX6" fmla="*/ 1285 w 11016"/>
              <a:gd name="connsiteY6" fmla="*/ 343 h 11102"/>
              <a:gd name="connsiteX7" fmla="*/ 7416 w 11016"/>
              <a:gd name="connsiteY7" fmla="*/ 3154 h 11102"/>
              <a:gd name="connsiteX8" fmla="*/ 10986 w 11016"/>
              <a:gd name="connsiteY8" fmla="*/ 6495 h 11102"/>
              <a:gd name="connsiteX0" fmla="*/ 10986 w 11125"/>
              <a:gd name="connsiteY0" fmla="*/ 6495 h 11626"/>
              <a:gd name="connsiteX1" fmla="*/ 9465 w 11125"/>
              <a:gd name="connsiteY1" fmla="*/ 11553 h 11626"/>
              <a:gd name="connsiteX2" fmla="*/ 5566 w 11125"/>
              <a:gd name="connsiteY2" fmla="*/ 10974 h 11626"/>
              <a:gd name="connsiteX3" fmla="*/ 2469 w 11125"/>
              <a:gd name="connsiteY3" fmla="*/ 10118 h 11626"/>
              <a:gd name="connsiteX4" fmla="*/ 1 w 11125"/>
              <a:gd name="connsiteY4" fmla="*/ 6623 h 11626"/>
              <a:gd name="connsiteX5" fmla="*/ 506 w 11125"/>
              <a:gd name="connsiteY5" fmla="*/ 3442 h 11626"/>
              <a:gd name="connsiteX6" fmla="*/ 1285 w 11125"/>
              <a:gd name="connsiteY6" fmla="*/ 343 h 11626"/>
              <a:gd name="connsiteX7" fmla="*/ 7416 w 11125"/>
              <a:gd name="connsiteY7" fmla="*/ 3154 h 11626"/>
              <a:gd name="connsiteX8" fmla="*/ 10986 w 11125"/>
              <a:gd name="connsiteY8" fmla="*/ 6495 h 11626"/>
              <a:gd name="connsiteX0" fmla="*/ 10986 w 11070"/>
              <a:gd name="connsiteY0" fmla="*/ 6495 h 11626"/>
              <a:gd name="connsiteX1" fmla="*/ 9465 w 11070"/>
              <a:gd name="connsiteY1" fmla="*/ 11553 h 11626"/>
              <a:gd name="connsiteX2" fmla="*/ 5566 w 11070"/>
              <a:gd name="connsiteY2" fmla="*/ 10974 h 11626"/>
              <a:gd name="connsiteX3" fmla="*/ 2469 w 11070"/>
              <a:gd name="connsiteY3" fmla="*/ 10118 h 11626"/>
              <a:gd name="connsiteX4" fmla="*/ 1 w 11070"/>
              <a:gd name="connsiteY4" fmla="*/ 6623 h 11626"/>
              <a:gd name="connsiteX5" fmla="*/ 506 w 11070"/>
              <a:gd name="connsiteY5" fmla="*/ 3442 h 11626"/>
              <a:gd name="connsiteX6" fmla="*/ 1285 w 11070"/>
              <a:gd name="connsiteY6" fmla="*/ 343 h 11626"/>
              <a:gd name="connsiteX7" fmla="*/ 7416 w 11070"/>
              <a:gd name="connsiteY7" fmla="*/ 3154 h 11626"/>
              <a:gd name="connsiteX8" fmla="*/ 10986 w 11070"/>
              <a:gd name="connsiteY8" fmla="*/ 6495 h 11626"/>
              <a:gd name="connsiteX0" fmla="*/ 10986 w 11334"/>
              <a:gd name="connsiteY0" fmla="*/ 6495 h 11689"/>
              <a:gd name="connsiteX1" fmla="*/ 11027 w 11334"/>
              <a:gd name="connsiteY1" fmla="*/ 8259 h 11689"/>
              <a:gd name="connsiteX2" fmla="*/ 9465 w 11334"/>
              <a:gd name="connsiteY2" fmla="*/ 11553 h 11689"/>
              <a:gd name="connsiteX3" fmla="*/ 5566 w 11334"/>
              <a:gd name="connsiteY3" fmla="*/ 10974 h 11689"/>
              <a:gd name="connsiteX4" fmla="*/ 2469 w 11334"/>
              <a:gd name="connsiteY4" fmla="*/ 10118 h 11689"/>
              <a:gd name="connsiteX5" fmla="*/ 1 w 11334"/>
              <a:gd name="connsiteY5" fmla="*/ 6623 h 11689"/>
              <a:gd name="connsiteX6" fmla="*/ 506 w 11334"/>
              <a:gd name="connsiteY6" fmla="*/ 3442 h 11689"/>
              <a:gd name="connsiteX7" fmla="*/ 1285 w 11334"/>
              <a:gd name="connsiteY7" fmla="*/ 343 h 11689"/>
              <a:gd name="connsiteX8" fmla="*/ 7416 w 11334"/>
              <a:gd name="connsiteY8" fmla="*/ 3154 h 11689"/>
              <a:gd name="connsiteX9" fmla="*/ 10986 w 11334"/>
              <a:gd name="connsiteY9" fmla="*/ 6495 h 11689"/>
              <a:gd name="connsiteX0" fmla="*/ 10986 w 11334"/>
              <a:gd name="connsiteY0" fmla="*/ 6495 h 11689"/>
              <a:gd name="connsiteX1" fmla="*/ 11027 w 11334"/>
              <a:gd name="connsiteY1" fmla="*/ 8259 h 11689"/>
              <a:gd name="connsiteX2" fmla="*/ 9465 w 11334"/>
              <a:gd name="connsiteY2" fmla="*/ 11553 h 11689"/>
              <a:gd name="connsiteX3" fmla="*/ 5566 w 11334"/>
              <a:gd name="connsiteY3" fmla="*/ 10974 h 11689"/>
              <a:gd name="connsiteX4" fmla="*/ 2469 w 11334"/>
              <a:gd name="connsiteY4" fmla="*/ 10118 h 11689"/>
              <a:gd name="connsiteX5" fmla="*/ 1 w 11334"/>
              <a:gd name="connsiteY5" fmla="*/ 6623 h 11689"/>
              <a:gd name="connsiteX6" fmla="*/ 506 w 11334"/>
              <a:gd name="connsiteY6" fmla="*/ 3442 h 11689"/>
              <a:gd name="connsiteX7" fmla="*/ 1285 w 11334"/>
              <a:gd name="connsiteY7" fmla="*/ 343 h 11689"/>
              <a:gd name="connsiteX8" fmla="*/ 7416 w 11334"/>
              <a:gd name="connsiteY8" fmla="*/ 3154 h 11689"/>
              <a:gd name="connsiteX9" fmla="*/ 10986 w 11334"/>
              <a:gd name="connsiteY9" fmla="*/ 6495 h 11689"/>
              <a:gd name="connsiteX0" fmla="*/ 10986 w 11284"/>
              <a:gd name="connsiteY0" fmla="*/ 6495 h 11689"/>
              <a:gd name="connsiteX1" fmla="*/ 11027 w 11284"/>
              <a:gd name="connsiteY1" fmla="*/ 8259 h 11689"/>
              <a:gd name="connsiteX2" fmla="*/ 9465 w 11284"/>
              <a:gd name="connsiteY2" fmla="*/ 11553 h 11689"/>
              <a:gd name="connsiteX3" fmla="*/ 5566 w 11284"/>
              <a:gd name="connsiteY3" fmla="*/ 10974 h 11689"/>
              <a:gd name="connsiteX4" fmla="*/ 2469 w 11284"/>
              <a:gd name="connsiteY4" fmla="*/ 10118 h 11689"/>
              <a:gd name="connsiteX5" fmla="*/ 1 w 11284"/>
              <a:gd name="connsiteY5" fmla="*/ 6623 h 11689"/>
              <a:gd name="connsiteX6" fmla="*/ 506 w 11284"/>
              <a:gd name="connsiteY6" fmla="*/ 3442 h 11689"/>
              <a:gd name="connsiteX7" fmla="*/ 1285 w 11284"/>
              <a:gd name="connsiteY7" fmla="*/ 343 h 11689"/>
              <a:gd name="connsiteX8" fmla="*/ 7416 w 11284"/>
              <a:gd name="connsiteY8" fmla="*/ 3154 h 11689"/>
              <a:gd name="connsiteX9" fmla="*/ 10986 w 11284"/>
              <a:gd name="connsiteY9" fmla="*/ 6495 h 11689"/>
              <a:gd name="connsiteX0" fmla="*/ 7416 w 11095"/>
              <a:gd name="connsiteY0" fmla="*/ 3154 h 11689"/>
              <a:gd name="connsiteX1" fmla="*/ 11027 w 11095"/>
              <a:gd name="connsiteY1" fmla="*/ 8259 h 11689"/>
              <a:gd name="connsiteX2" fmla="*/ 9465 w 11095"/>
              <a:gd name="connsiteY2" fmla="*/ 11553 h 11689"/>
              <a:gd name="connsiteX3" fmla="*/ 5566 w 11095"/>
              <a:gd name="connsiteY3" fmla="*/ 10974 h 11689"/>
              <a:gd name="connsiteX4" fmla="*/ 2469 w 11095"/>
              <a:gd name="connsiteY4" fmla="*/ 10118 h 11689"/>
              <a:gd name="connsiteX5" fmla="*/ 1 w 11095"/>
              <a:gd name="connsiteY5" fmla="*/ 6623 h 11689"/>
              <a:gd name="connsiteX6" fmla="*/ 506 w 11095"/>
              <a:gd name="connsiteY6" fmla="*/ 3442 h 11689"/>
              <a:gd name="connsiteX7" fmla="*/ 1285 w 11095"/>
              <a:gd name="connsiteY7" fmla="*/ 343 h 11689"/>
              <a:gd name="connsiteX8" fmla="*/ 7416 w 11095"/>
              <a:gd name="connsiteY8" fmla="*/ 3154 h 11689"/>
              <a:gd name="connsiteX0" fmla="*/ 7416 w 11095"/>
              <a:gd name="connsiteY0" fmla="*/ 3488 h 12023"/>
              <a:gd name="connsiteX1" fmla="*/ 11027 w 11095"/>
              <a:gd name="connsiteY1" fmla="*/ 8593 h 12023"/>
              <a:gd name="connsiteX2" fmla="*/ 9465 w 11095"/>
              <a:gd name="connsiteY2" fmla="*/ 11887 h 12023"/>
              <a:gd name="connsiteX3" fmla="*/ 5566 w 11095"/>
              <a:gd name="connsiteY3" fmla="*/ 11308 h 12023"/>
              <a:gd name="connsiteX4" fmla="*/ 2469 w 11095"/>
              <a:gd name="connsiteY4" fmla="*/ 10452 h 12023"/>
              <a:gd name="connsiteX5" fmla="*/ 1 w 11095"/>
              <a:gd name="connsiteY5" fmla="*/ 6957 h 12023"/>
              <a:gd name="connsiteX6" fmla="*/ 506 w 11095"/>
              <a:gd name="connsiteY6" fmla="*/ 3776 h 12023"/>
              <a:gd name="connsiteX7" fmla="*/ 1112 w 11095"/>
              <a:gd name="connsiteY7" fmla="*/ 170 h 12023"/>
              <a:gd name="connsiteX8" fmla="*/ 7416 w 11095"/>
              <a:gd name="connsiteY8" fmla="*/ 3488 h 12023"/>
              <a:gd name="connsiteX0" fmla="*/ 7416 w 11095"/>
              <a:gd name="connsiteY0" fmla="*/ 3488 h 12023"/>
              <a:gd name="connsiteX1" fmla="*/ 11027 w 11095"/>
              <a:gd name="connsiteY1" fmla="*/ 8593 h 12023"/>
              <a:gd name="connsiteX2" fmla="*/ 9465 w 11095"/>
              <a:gd name="connsiteY2" fmla="*/ 11887 h 12023"/>
              <a:gd name="connsiteX3" fmla="*/ 5566 w 11095"/>
              <a:gd name="connsiteY3" fmla="*/ 11308 h 12023"/>
              <a:gd name="connsiteX4" fmla="*/ 2469 w 11095"/>
              <a:gd name="connsiteY4" fmla="*/ 10452 h 12023"/>
              <a:gd name="connsiteX5" fmla="*/ 1 w 11095"/>
              <a:gd name="connsiteY5" fmla="*/ 6957 h 12023"/>
              <a:gd name="connsiteX6" fmla="*/ 116 w 11095"/>
              <a:gd name="connsiteY6" fmla="*/ 3720 h 12023"/>
              <a:gd name="connsiteX7" fmla="*/ 1112 w 11095"/>
              <a:gd name="connsiteY7" fmla="*/ 170 h 12023"/>
              <a:gd name="connsiteX8" fmla="*/ 7416 w 11095"/>
              <a:gd name="connsiteY8" fmla="*/ 3488 h 12023"/>
              <a:gd name="connsiteX0" fmla="*/ 7891 w 11570"/>
              <a:gd name="connsiteY0" fmla="*/ 3488 h 12023"/>
              <a:gd name="connsiteX1" fmla="*/ 11502 w 11570"/>
              <a:gd name="connsiteY1" fmla="*/ 8593 h 12023"/>
              <a:gd name="connsiteX2" fmla="*/ 9940 w 11570"/>
              <a:gd name="connsiteY2" fmla="*/ 11887 h 12023"/>
              <a:gd name="connsiteX3" fmla="*/ 6041 w 11570"/>
              <a:gd name="connsiteY3" fmla="*/ 11308 h 12023"/>
              <a:gd name="connsiteX4" fmla="*/ 2944 w 11570"/>
              <a:gd name="connsiteY4" fmla="*/ 10452 h 12023"/>
              <a:gd name="connsiteX5" fmla="*/ 0 w 11570"/>
              <a:gd name="connsiteY5" fmla="*/ 6450 h 12023"/>
              <a:gd name="connsiteX6" fmla="*/ 591 w 11570"/>
              <a:gd name="connsiteY6" fmla="*/ 3720 h 12023"/>
              <a:gd name="connsiteX7" fmla="*/ 1587 w 11570"/>
              <a:gd name="connsiteY7" fmla="*/ 170 h 12023"/>
              <a:gd name="connsiteX8" fmla="*/ 7891 w 11570"/>
              <a:gd name="connsiteY8" fmla="*/ 3488 h 12023"/>
              <a:gd name="connsiteX0" fmla="*/ 7891 w 11570"/>
              <a:gd name="connsiteY0" fmla="*/ 3488 h 12001"/>
              <a:gd name="connsiteX1" fmla="*/ 11502 w 11570"/>
              <a:gd name="connsiteY1" fmla="*/ 8593 h 12001"/>
              <a:gd name="connsiteX2" fmla="*/ 9940 w 11570"/>
              <a:gd name="connsiteY2" fmla="*/ 11887 h 12001"/>
              <a:gd name="connsiteX3" fmla="*/ 6041 w 11570"/>
              <a:gd name="connsiteY3" fmla="*/ 11308 h 12001"/>
              <a:gd name="connsiteX4" fmla="*/ 2468 w 11570"/>
              <a:gd name="connsiteY4" fmla="*/ 11861 h 12001"/>
              <a:gd name="connsiteX5" fmla="*/ 0 w 11570"/>
              <a:gd name="connsiteY5" fmla="*/ 6450 h 12001"/>
              <a:gd name="connsiteX6" fmla="*/ 591 w 11570"/>
              <a:gd name="connsiteY6" fmla="*/ 3720 h 12001"/>
              <a:gd name="connsiteX7" fmla="*/ 1587 w 11570"/>
              <a:gd name="connsiteY7" fmla="*/ 170 h 12001"/>
              <a:gd name="connsiteX8" fmla="*/ 7891 w 11570"/>
              <a:gd name="connsiteY8" fmla="*/ 3488 h 12001"/>
              <a:gd name="connsiteX0" fmla="*/ 8178 w 11857"/>
              <a:gd name="connsiteY0" fmla="*/ 3488 h 12001"/>
              <a:gd name="connsiteX1" fmla="*/ 11789 w 11857"/>
              <a:gd name="connsiteY1" fmla="*/ 8593 h 12001"/>
              <a:gd name="connsiteX2" fmla="*/ 10227 w 11857"/>
              <a:gd name="connsiteY2" fmla="*/ 11887 h 12001"/>
              <a:gd name="connsiteX3" fmla="*/ 6328 w 11857"/>
              <a:gd name="connsiteY3" fmla="*/ 11308 h 12001"/>
              <a:gd name="connsiteX4" fmla="*/ 2755 w 11857"/>
              <a:gd name="connsiteY4" fmla="*/ 11861 h 12001"/>
              <a:gd name="connsiteX5" fmla="*/ 0 w 11857"/>
              <a:gd name="connsiteY5" fmla="*/ 7196 h 12001"/>
              <a:gd name="connsiteX6" fmla="*/ 878 w 11857"/>
              <a:gd name="connsiteY6" fmla="*/ 3720 h 12001"/>
              <a:gd name="connsiteX7" fmla="*/ 1874 w 11857"/>
              <a:gd name="connsiteY7" fmla="*/ 170 h 12001"/>
              <a:gd name="connsiteX8" fmla="*/ 8178 w 11857"/>
              <a:gd name="connsiteY8" fmla="*/ 3488 h 12001"/>
              <a:gd name="connsiteX0" fmla="*/ 8215 w 11894"/>
              <a:gd name="connsiteY0" fmla="*/ 3488 h 12001"/>
              <a:gd name="connsiteX1" fmla="*/ 11826 w 11894"/>
              <a:gd name="connsiteY1" fmla="*/ 8593 h 12001"/>
              <a:gd name="connsiteX2" fmla="*/ 10264 w 11894"/>
              <a:gd name="connsiteY2" fmla="*/ 11887 h 12001"/>
              <a:gd name="connsiteX3" fmla="*/ 6365 w 11894"/>
              <a:gd name="connsiteY3" fmla="*/ 11308 h 12001"/>
              <a:gd name="connsiteX4" fmla="*/ 2792 w 11894"/>
              <a:gd name="connsiteY4" fmla="*/ 11861 h 12001"/>
              <a:gd name="connsiteX5" fmla="*/ 37 w 11894"/>
              <a:gd name="connsiteY5" fmla="*/ 7196 h 12001"/>
              <a:gd name="connsiteX6" fmla="*/ 915 w 11894"/>
              <a:gd name="connsiteY6" fmla="*/ 3720 h 12001"/>
              <a:gd name="connsiteX7" fmla="*/ 1911 w 11894"/>
              <a:gd name="connsiteY7" fmla="*/ 170 h 12001"/>
              <a:gd name="connsiteX8" fmla="*/ 8215 w 11894"/>
              <a:gd name="connsiteY8" fmla="*/ 3488 h 12001"/>
              <a:gd name="connsiteX0" fmla="*/ 8072 w 11902"/>
              <a:gd name="connsiteY0" fmla="*/ 3775 h 11915"/>
              <a:gd name="connsiteX1" fmla="*/ 11826 w 11902"/>
              <a:gd name="connsiteY1" fmla="*/ 8507 h 11915"/>
              <a:gd name="connsiteX2" fmla="*/ 10264 w 11902"/>
              <a:gd name="connsiteY2" fmla="*/ 11801 h 11915"/>
              <a:gd name="connsiteX3" fmla="*/ 6365 w 11902"/>
              <a:gd name="connsiteY3" fmla="*/ 11222 h 11915"/>
              <a:gd name="connsiteX4" fmla="*/ 2792 w 11902"/>
              <a:gd name="connsiteY4" fmla="*/ 11775 h 11915"/>
              <a:gd name="connsiteX5" fmla="*/ 37 w 11902"/>
              <a:gd name="connsiteY5" fmla="*/ 7110 h 11915"/>
              <a:gd name="connsiteX6" fmla="*/ 915 w 11902"/>
              <a:gd name="connsiteY6" fmla="*/ 3634 h 11915"/>
              <a:gd name="connsiteX7" fmla="*/ 1911 w 11902"/>
              <a:gd name="connsiteY7" fmla="*/ 84 h 11915"/>
              <a:gd name="connsiteX8" fmla="*/ 8072 w 11902"/>
              <a:gd name="connsiteY8" fmla="*/ 3775 h 11915"/>
              <a:gd name="connsiteX0" fmla="*/ 8072 w 11902"/>
              <a:gd name="connsiteY0" fmla="*/ 3692 h 11832"/>
              <a:gd name="connsiteX1" fmla="*/ 11826 w 11902"/>
              <a:gd name="connsiteY1" fmla="*/ 8424 h 11832"/>
              <a:gd name="connsiteX2" fmla="*/ 10264 w 11902"/>
              <a:gd name="connsiteY2" fmla="*/ 11718 h 11832"/>
              <a:gd name="connsiteX3" fmla="*/ 6365 w 11902"/>
              <a:gd name="connsiteY3" fmla="*/ 11139 h 11832"/>
              <a:gd name="connsiteX4" fmla="*/ 2792 w 11902"/>
              <a:gd name="connsiteY4" fmla="*/ 11692 h 11832"/>
              <a:gd name="connsiteX5" fmla="*/ 37 w 11902"/>
              <a:gd name="connsiteY5" fmla="*/ 7027 h 11832"/>
              <a:gd name="connsiteX6" fmla="*/ 915 w 11902"/>
              <a:gd name="connsiteY6" fmla="*/ 3551 h 11832"/>
              <a:gd name="connsiteX7" fmla="*/ 1911 w 11902"/>
              <a:gd name="connsiteY7" fmla="*/ 1 h 11832"/>
              <a:gd name="connsiteX8" fmla="*/ 8072 w 11902"/>
              <a:gd name="connsiteY8" fmla="*/ 3692 h 11832"/>
              <a:gd name="connsiteX0" fmla="*/ 8072 w 11902"/>
              <a:gd name="connsiteY0" fmla="*/ 3692 h 11832"/>
              <a:gd name="connsiteX1" fmla="*/ 11826 w 11902"/>
              <a:gd name="connsiteY1" fmla="*/ 8424 h 11832"/>
              <a:gd name="connsiteX2" fmla="*/ 10264 w 11902"/>
              <a:gd name="connsiteY2" fmla="*/ 11718 h 11832"/>
              <a:gd name="connsiteX3" fmla="*/ 6365 w 11902"/>
              <a:gd name="connsiteY3" fmla="*/ 11139 h 11832"/>
              <a:gd name="connsiteX4" fmla="*/ 2792 w 11902"/>
              <a:gd name="connsiteY4" fmla="*/ 11692 h 11832"/>
              <a:gd name="connsiteX5" fmla="*/ 37 w 11902"/>
              <a:gd name="connsiteY5" fmla="*/ 7027 h 11832"/>
              <a:gd name="connsiteX6" fmla="*/ 915 w 11902"/>
              <a:gd name="connsiteY6" fmla="*/ 3551 h 11832"/>
              <a:gd name="connsiteX7" fmla="*/ 1911 w 11902"/>
              <a:gd name="connsiteY7" fmla="*/ 1 h 11832"/>
              <a:gd name="connsiteX8" fmla="*/ 8072 w 11902"/>
              <a:gd name="connsiteY8" fmla="*/ 3692 h 11832"/>
              <a:gd name="connsiteX0" fmla="*/ 8072 w 11902"/>
              <a:gd name="connsiteY0" fmla="*/ 1329 h 9469"/>
              <a:gd name="connsiteX1" fmla="*/ 11826 w 11902"/>
              <a:gd name="connsiteY1" fmla="*/ 6061 h 9469"/>
              <a:gd name="connsiteX2" fmla="*/ 10264 w 11902"/>
              <a:gd name="connsiteY2" fmla="*/ 9355 h 9469"/>
              <a:gd name="connsiteX3" fmla="*/ 6365 w 11902"/>
              <a:gd name="connsiteY3" fmla="*/ 8776 h 9469"/>
              <a:gd name="connsiteX4" fmla="*/ 2792 w 11902"/>
              <a:gd name="connsiteY4" fmla="*/ 9329 h 9469"/>
              <a:gd name="connsiteX5" fmla="*/ 37 w 11902"/>
              <a:gd name="connsiteY5" fmla="*/ 4664 h 9469"/>
              <a:gd name="connsiteX6" fmla="*/ 915 w 11902"/>
              <a:gd name="connsiteY6" fmla="*/ 1188 h 9469"/>
              <a:gd name="connsiteX7" fmla="*/ 3546 w 11902"/>
              <a:gd name="connsiteY7" fmla="*/ 9 h 9469"/>
              <a:gd name="connsiteX8" fmla="*/ 8072 w 11902"/>
              <a:gd name="connsiteY8" fmla="*/ 1329 h 9469"/>
              <a:gd name="connsiteX0" fmla="*/ 6233 w 10030"/>
              <a:gd name="connsiteY0" fmla="*/ 2322 h 10021"/>
              <a:gd name="connsiteX1" fmla="*/ 9936 w 10030"/>
              <a:gd name="connsiteY1" fmla="*/ 6421 h 10021"/>
              <a:gd name="connsiteX2" fmla="*/ 8624 w 10030"/>
              <a:gd name="connsiteY2" fmla="*/ 9900 h 10021"/>
              <a:gd name="connsiteX3" fmla="*/ 5348 w 10030"/>
              <a:gd name="connsiteY3" fmla="*/ 9288 h 10021"/>
              <a:gd name="connsiteX4" fmla="*/ 2346 w 10030"/>
              <a:gd name="connsiteY4" fmla="*/ 9872 h 10021"/>
              <a:gd name="connsiteX5" fmla="*/ 31 w 10030"/>
              <a:gd name="connsiteY5" fmla="*/ 4946 h 10021"/>
              <a:gd name="connsiteX6" fmla="*/ 769 w 10030"/>
              <a:gd name="connsiteY6" fmla="*/ 1275 h 10021"/>
              <a:gd name="connsiteX7" fmla="*/ 2979 w 10030"/>
              <a:gd name="connsiteY7" fmla="*/ 30 h 10021"/>
              <a:gd name="connsiteX8" fmla="*/ 6233 w 10030"/>
              <a:gd name="connsiteY8" fmla="*/ 2322 h 10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30" h="10021">
                <a:moveTo>
                  <a:pt x="6233" y="2322"/>
                </a:moveTo>
                <a:cubicBezTo>
                  <a:pt x="7598" y="3714"/>
                  <a:pt x="9538" y="5158"/>
                  <a:pt x="9936" y="6421"/>
                </a:cubicBezTo>
                <a:cubicBezTo>
                  <a:pt x="10334" y="7684"/>
                  <a:pt x="9388" y="9422"/>
                  <a:pt x="8624" y="9900"/>
                </a:cubicBezTo>
                <a:cubicBezTo>
                  <a:pt x="7859" y="10377"/>
                  <a:pt x="6394" y="9292"/>
                  <a:pt x="5348" y="9288"/>
                </a:cubicBezTo>
                <a:cubicBezTo>
                  <a:pt x="4302" y="9284"/>
                  <a:pt x="2377" y="10253"/>
                  <a:pt x="2346" y="9872"/>
                </a:cubicBezTo>
                <a:cubicBezTo>
                  <a:pt x="1343" y="9936"/>
                  <a:pt x="-243" y="7453"/>
                  <a:pt x="31" y="4946"/>
                </a:cubicBezTo>
                <a:cubicBezTo>
                  <a:pt x="66" y="3751"/>
                  <a:pt x="277" y="2094"/>
                  <a:pt x="769" y="1275"/>
                </a:cubicBezTo>
                <a:cubicBezTo>
                  <a:pt x="1260" y="455"/>
                  <a:pt x="2068" y="-144"/>
                  <a:pt x="2979" y="30"/>
                </a:cubicBezTo>
                <a:cubicBezTo>
                  <a:pt x="3890" y="204"/>
                  <a:pt x="3871" y="1007"/>
                  <a:pt x="6233" y="2322"/>
                </a:cubicBezTo>
                <a:close/>
              </a:path>
            </a:pathLst>
          </a:custGeom>
          <a:noFill/>
          <a:ln w="25400" cmpd="tri">
            <a:solidFill>
              <a:srgbClr val="FF66FF"/>
            </a:solidFill>
            <a:round/>
            <a:headEnd/>
            <a:tailEnd/>
          </a:ln>
        </p:spPr>
        <p:txBody>
          <a:bodyPr/>
          <a:lstStyle/>
          <a:p>
            <a:endParaRPr lang="en-US" dirty="0">
              <a:solidFill>
                <a:srgbClr val="000000"/>
              </a:solidFill>
            </a:endParaRPr>
          </a:p>
        </p:txBody>
      </p:sp>
      <p:sp>
        <p:nvSpPr>
          <p:cNvPr id="599" name="Line 95"/>
          <p:cNvSpPr>
            <a:spLocks noChangeShapeType="1"/>
          </p:cNvSpPr>
          <p:nvPr/>
        </p:nvSpPr>
        <p:spPr bwMode="auto">
          <a:xfrm>
            <a:off x="2098998" y="4664086"/>
            <a:ext cx="149304" cy="27925"/>
          </a:xfrm>
          <a:prstGeom prst="line">
            <a:avLst/>
          </a:prstGeom>
          <a:noFill/>
          <a:ln w="38100">
            <a:solidFill>
              <a:srgbClr val="FF9933"/>
            </a:solidFill>
            <a:round/>
            <a:headEnd type="none" w="sm" len="sm"/>
            <a:tailEnd type="none" w="sm" len="sm"/>
          </a:ln>
        </p:spPr>
        <p:txBody>
          <a:bodyPr wrap="none" anchor="ctr"/>
          <a:lstStyle/>
          <a:p>
            <a:endParaRPr lang="en-US" dirty="0">
              <a:solidFill>
                <a:srgbClr val="000000"/>
              </a:solidFill>
            </a:endParaRPr>
          </a:p>
        </p:txBody>
      </p:sp>
      <p:sp>
        <p:nvSpPr>
          <p:cNvPr id="600" name="Rectangle 115"/>
          <p:cNvSpPr>
            <a:spLocks noChangeArrowheads="1"/>
          </p:cNvSpPr>
          <p:nvPr/>
        </p:nvSpPr>
        <p:spPr bwMode="auto">
          <a:xfrm>
            <a:off x="1514544" y="2624726"/>
            <a:ext cx="211514" cy="79177"/>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1" name="Rectangle 144"/>
          <p:cNvSpPr>
            <a:spLocks noChangeArrowheads="1"/>
          </p:cNvSpPr>
          <p:nvPr/>
        </p:nvSpPr>
        <p:spPr bwMode="auto">
          <a:xfrm>
            <a:off x="3284706" y="4449179"/>
            <a:ext cx="205859" cy="90487"/>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2" name="Rectangle 148"/>
          <p:cNvSpPr>
            <a:spLocks noChangeArrowheads="1"/>
          </p:cNvSpPr>
          <p:nvPr/>
        </p:nvSpPr>
        <p:spPr bwMode="auto">
          <a:xfrm>
            <a:off x="3504139" y="4161881"/>
            <a:ext cx="270332" cy="157223"/>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3" name="Rectangle 190"/>
          <p:cNvSpPr>
            <a:spLocks noChangeArrowheads="1"/>
          </p:cNvSpPr>
          <p:nvPr/>
        </p:nvSpPr>
        <p:spPr bwMode="auto">
          <a:xfrm>
            <a:off x="4946283" y="3330528"/>
            <a:ext cx="159484" cy="33933"/>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4" name="Rectangle 204"/>
          <p:cNvSpPr>
            <a:spLocks noChangeArrowheads="1"/>
          </p:cNvSpPr>
          <p:nvPr/>
        </p:nvSpPr>
        <p:spPr bwMode="auto">
          <a:xfrm rot="4530469">
            <a:off x="4669902" y="4865987"/>
            <a:ext cx="111979" cy="79177"/>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5" name="Rectangle 228"/>
          <p:cNvSpPr>
            <a:spLocks noChangeArrowheads="1"/>
          </p:cNvSpPr>
          <p:nvPr/>
        </p:nvSpPr>
        <p:spPr bwMode="auto">
          <a:xfrm>
            <a:off x="1150977" y="4597010"/>
            <a:ext cx="267424" cy="139467"/>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06" name="Oval 260"/>
          <p:cNvSpPr>
            <a:spLocks noChangeAspect="1" noChangeArrowheads="1"/>
          </p:cNvSpPr>
          <p:nvPr/>
        </p:nvSpPr>
        <p:spPr bwMode="auto">
          <a:xfrm>
            <a:off x="2209335" y="4642125"/>
            <a:ext cx="84696" cy="85963"/>
          </a:xfrm>
          <a:prstGeom prst="ellipse">
            <a:avLst/>
          </a:prstGeom>
          <a:solidFill>
            <a:srgbClr val="008000"/>
          </a:solidFill>
          <a:ln w="25400">
            <a:noFill/>
            <a:round/>
            <a:headEnd/>
            <a:tailEnd/>
          </a:ln>
        </p:spPr>
        <p:txBody>
          <a:bodyPr wrap="none" anchor="ctr"/>
          <a:lstStyle/>
          <a:p>
            <a:endParaRPr lang="en-US" sz="1000" dirty="0">
              <a:solidFill>
                <a:srgbClr val="000000"/>
              </a:solidFill>
            </a:endParaRPr>
          </a:p>
        </p:txBody>
      </p:sp>
      <p:sp>
        <p:nvSpPr>
          <p:cNvPr id="607" name="Oval 267"/>
          <p:cNvSpPr>
            <a:spLocks noChangeArrowheads="1"/>
          </p:cNvSpPr>
          <p:nvPr/>
        </p:nvSpPr>
        <p:spPr bwMode="auto">
          <a:xfrm>
            <a:off x="232323" y="3624612"/>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08" name="Oval 333"/>
          <p:cNvSpPr>
            <a:spLocks noChangeArrowheads="1"/>
          </p:cNvSpPr>
          <p:nvPr/>
        </p:nvSpPr>
        <p:spPr bwMode="auto">
          <a:xfrm>
            <a:off x="379470" y="3579369"/>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09" name="Oval 334"/>
          <p:cNvSpPr>
            <a:spLocks noChangeArrowheads="1"/>
          </p:cNvSpPr>
          <p:nvPr/>
        </p:nvSpPr>
        <p:spPr bwMode="auto">
          <a:xfrm>
            <a:off x="336140" y="4014732"/>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10" name="Freeform 339"/>
          <p:cNvSpPr>
            <a:spLocks/>
          </p:cNvSpPr>
          <p:nvPr/>
        </p:nvSpPr>
        <p:spPr bwMode="auto">
          <a:xfrm>
            <a:off x="633729" y="4047042"/>
            <a:ext cx="325349" cy="647705"/>
          </a:xfrm>
          <a:custGeom>
            <a:avLst/>
            <a:gdLst>
              <a:gd name="T0" fmla="*/ 2147483647 w 244"/>
              <a:gd name="T1" fmla="*/ 0 h 84"/>
              <a:gd name="T2" fmla="*/ 2147483647 w 244"/>
              <a:gd name="T3" fmla="*/ 2147483647 h 84"/>
              <a:gd name="T4" fmla="*/ 2147483647 w 244"/>
              <a:gd name="T5" fmla="*/ 2147483647 h 84"/>
              <a:gd name="T6" fmla="*/ 2147483647 w 244"/>
              <a:gd name="T7" fmla="*/ 2147483647 h 84"/>
              <a:gd name="T8" fmla="*/ 0 60000 65536"/>
              <a:gd name="T9" fmla="*/ 0 60000 65536"/>
              <a:gd name="T10" fmla="*/ 0 60000 65536"/>
              <a:gd name="T11" fmla="*/ 0 60000 65536"/>
              <a:gd name="T12" fmla="*/ 0 w 244"/>
              <a:gd name="T13" fmla="*/ 0 h 84"/>
              <a:gd name="T14" fmla="*/ 244 w 244"/>
              <a:gd name="T15" fmla="*/ 84 h 84"/>
              <a:gd name="connsiteX0" fmla="*/ 24 w 11212"/>
              <a:gd name="connsiteY0" fmla="*/ 0 h 81020"/>
              <a:gd name="connsiteX1" fmla="*/ 1745 w 11212"/>
              <a:gd name="connsiteY1" fmla="*/ 73214 h 81020"/>
              <a:gd name="connsiteX2" fmla="*/ 4819 w 11212"/>
              <a:gd name="connsiteY2" fmla="*/ 79643 h 81020"/>
              <a:gd name="connsiteX3" fmla="*/ 11212 w 11212"/>
              <a:gd name="connsiteY3" fmla="*/ 79643 h 81020"/>
              <a:gd name="connsiteX0" fmla="*/ 16 w 11204"/>
              <a:gd name="connsiteY0" fmla="*/ 0 h 80243"/>
              <a:gd name="connsiteX1" fmla="*/ 2475 w 11204"/>
              <a:gd name="connsiteY1" fmla="*/ 69643 h 80243"/>
              <a:gd name="connsiteX2" fmla="*/ 4811 w 11204"/>
              <a:gd name="connsiteY2" fmla="*/ 79643 h 80243"/>
              <a:gd name="connsiteX3" fmla="*/ 11204 w 11204"/>
              <a:gd name="connsiteY3" fmla="*/ 79643 h 80243"/>
              <a:gd name="connsiteX0" fmla="*/ 16 w 11204"/>
              <a:gd name="connsiteY0" fmla="*/ 0 h 88655"/>
              <a:gd name="connsiteX1" fmla="*/ 2475 w 11204"/>
              <a:gd name="connsiteY1" fmla="*/ 69643 h 88655"/>
              <a:gd name="connsiteX2" fmla="*/ 4565 w 11204"/>
              <a:gd name="connsiteY2" fmla="*/ 88572 h 88655"/>
              <a:gd name="connsiteX3" fmla="*/ 11204 w 11204"/>
              <a:gd name="connsiteY3" fmla="*/ 79643 h 88655"/>
              <a:gd name="connsiteX0" fmla="*/ 16 w 4565"/>
              <a:gd name="connsiteY0" fmla="*/ 0 h 88572"/>
              <a:gd name="connsiteX1" fmla="*/ 2475 w 4565"/>
              <a:gd name="connsiteY1" fmla="*/ 69643 h 88572"/>
              <a:gd name="connsiteX2" fmla="*/ 4565 w 4565"/>
              <a:gd name="connsiteY2" fmla="*/ 88572 h 88572"/>
              <a:gd name="connsiteX0" fmla="*/ 12 w 17755"/>
              <a:gd name="connsiteY0" fmla="*/ 0 h 8112"/>
              <a:gd name="connsiteX1" fmla="*/ 13177 w 17755"/>
              <a:gd name="connsiteY1" fmla="*/ 5975 h 8112"/>
              <a:gd name="connsiteX2" fmla="*/ 17755 w 17755"/>
              <a:gd name="connsiteY2" fmla="*/ 8112 h 8112"/>
              <a:gd name="connsiteX0" fmla="*/ 7 w 10000"/>
              <a:gd name="connsiteY0" fmla="*/ 0 h 10000"/>
              <a:gd name="connsiteX1" fmla="*/ 8112 w 10000"/>
              <a:gd name="connsiteY1" fmla="*/ 7185 h 10000"/>
              <a:gd name="connsiteX2" fmla="*/ 10000 w 10000"/>
              <a:gd name="connsiteY2" fmla="*/ 10000 h 10000"/>
              <a:gd name="connsiteX0" fmla="*/ 7 w 14546"/>
              <a:gd name="connsiteY0" fmla="*/ 0 h 9488"/>
              <a:gd name="connsiteX1" fmla="*/ 8112 w 14546"/>
              <a:gd name="connsiteY1" fmla="*/ 7185 h 9488"/>
              <a:gd name="connsiteX2" fmla="*/ 14546 w 14546"/>
              <a:gd name="connsiteY2" fmla="*/ 9488 h 9488"/>
              <a:gd name="connsiteX0" fmla="*/ 4 w 9999"/>
              <a:gd name="connsiteY0" fmla="*/ 0 h 10000"/>
              <a:gd name="connsiteX1" fmla="*/ 6650 w 9999"/>
              <a:gd name="connsiteY1" fmla="*/ 7573 h 10000"/>
              <a:gd name="connsiteX2" fmla="*/ 9999 w 9999"/>
              <a:gd name="connsiteY2" fmla="*/ 10000 h 10000"/>
            </a:gdLst>
            <a:ahLst/>
            <a:cxnLst>
              <a:cxn ang="0">
                <a:pos x="connsiteX0" y="connsiteY0"/>
              </a:cxn>
              <a:cxn ang="0">
                <a:pos x="connsiteX1" y="connsiteY1"/>
              </a:cxn>
              <a:cxn ang="0">
                <a:pos x="connsiteX2" y="connsiteY2"/>
              </a:cxn>
            </a:cxnLst>
            <a:rect l="l" t="t" r="r" b="b"/>
            <a:pathLst>
              <a:path w="9999" h="10000">
                <a:moveTo>
                  <a:pt x="4" y="0"/>
                </a:moveTo>
                <a:cubicBezTo>
                  <a:pt x="-170" y="71"/>
                  <a:pt x="6006" y="5407"/>
                  <a:pt x="6650" y="7573"/>
                </a:cubicBezTo>
                <a:cubicBezTo>
                  <a:pt x="7293" y="9739"/>
                  <a:pt x="8678" y="9843"/>
                  <a:pt x="9999" y="10000"/>
                </a:cubicBezTo>
              </a:path>
            </a:pathLst>
          </a:custGeom>
          <a:noFill/>
          <a:ln w="25400">
            <a:solidFill>
              <a:srgbClr val="6699FF"/>
            </a:solidFill>
            <a:round/>
            <a:headEnd/>
            <a:tailEnd/>
          </a:ln>
        </p:spPr>
        <p:txBody>
          <a:bodyPr/>
          <a:lstStyle/>
          <a:p>
            <a:endParaRPr lang="en-US" dirty="0">
              <a:solidFill>
                <a:srgbClr val="000000"/>
              </a:solidFill>
            </a:endParaRPr>
          </a:p>
        </p:txBody>
      </p:sp>
      <p:sp>
        <p:nvSpPr>
          <p:cNvPr id="611" name="Oval 383"/>
          <p:cNvSpPr>
            <a:spLocks noChangeAspect="1" noChangeArrowheads="1"/>
          </p:cNvSpPr>
          <p:nvPr/>
        </p:nvSpPr>
        <p:spPr bwMode="auto">
          <a:xfrm>
            <a:off x="1682997" y="3264991"/>
            <a:ext cx="84696" cy="85963"/>
          </a:xfrm>
          <a:prstGeom prst="ellipse">
            <a:avLst/>
          </a:prstGeom>
          <a:solidFill>
            <a:srgbClr val="008000"/>
          </a:solidFill>
          <a:ln w="25400">
            <a:noFill/>
            <a:round/>
            <a:headEnd/>
            <a:tailEnd/>
          </a:ln>
        </p:spPr>
        <p:txBody>
          <a:bodyPr wrap="none" anchor="ctr"/>
          <a:lstStyle/>
          <a:p>
            <a:endParaRPr lang="en-US" sz="1000" dirty="0">
              <a:solidFill>
                <a:srgbClr val="000000"/>
              </a:solidFill>
            </a:endParaRPr>
          </a:p>
        </p:txBody>
      </p:sp>
      <p:sp>
        <p:nvSpPr>
          <p:cNvPr id="612" name="Rectangle 542"/>
          <p:cNvSpPr>
            <a:spLocks noChangeArrowheads="1"/>
          </p:cNvSpPr>
          <p:nvPr/>
        </p:nvSpPr>
        <p:spPr bwMode="auto">
          <a:xfrm rot="16200000">
            <a:off x="5664548" y="2554471"/>
            <a:ext cx="418141" cy="100529"/>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613" name="Freeform 576"/>
          <p:cNvSpPr>
            <a:spLocks/>
          </p:cNvSpPr>
          <p:nvPr/>
        </p:nvSpPr>
        <p:spPr bwMode="auto">
          <a:xfrm>
            <a:off x="959078" y="4350774"/>
            <a:ext cx="376753" cy="322361"/>
          </a:xfrm>
          <a:custGeom>
            <a:avLst/>
            <a:gdLst>
              <a:gd name="T0" fmla="*/ 2147483647 w 209"/>
              <a:gd name="T1" fmla="*/ 0 h 247"/>
              <a:gd name="T2" fmla="*/ 0 w 209"/>
              <a:gd name="T3" fmla="*/ 2147483647 h 247"/>
              <a:gd name="T4" fmla="*/ 0 60000 65536"/>
              <a:gd name="T5" fmla="*/ 0 60000 65536"/>
              <a:gd name="T6" fmla="*/ 0 w 209"/>
              <a:gd name="T7" fmla="*/ 0 h 247"/>
              <a:gd name="T8" fmla="*/ 209 w 209"/>
              <a:gd name="T9" fmla="*/ 247 h 247"/>
              <a:gd name="connsiteX0" fmla="*/ 13539 w 13539"/>
              <a:gd name="connsiteY0" fmla="*/ 0 h 10720"/>
              <a:gd name="connsiteX1" fmla="*/ 0 w 13539"/>
              <a:gd name="connsiteY1" fmla="*/ 10720 h 10720"/>
            </a:gdLst>
            <a:ahLst/>
            <a:cxnLst>
              <a:cxn ang="0">
                <a:pos x="connsiteX0" y="connsiteY0"/>
              </a:cxn>
              <a:cxn ang="0">
                <a:pos x="connsiteX1" y="connsiteY1"/>
              </a:cxn>
            </a:cxnLst>
            <a:rect l="l" t="t" r="r" b="b"/>
            <a:pathLst>
              <a:path w="13539" h="10720">
                <a:moveTo>
                  <a:pt x="13539" y="0"/>
                </a:moveTo>
                <a:cubicBezTo>
                  <a:pt x="9376" y="4170"/>
                  <a:pt x="1675" y="9060"/>
                  <a:pt x="0" y="10720"/>
                </a:cubicBezTo>
              </a:path>
            </a:pathLst>
          </a:custGeom>
          <a:noFill/>
          <a:ln w="25400">
            <a:solidFill>
              <a:srgbClr val="6699FF"/>
            </a:solidFill>
            <a:prstDash val="solid"/>
            <a:round/>
            <a:headEnd/>
            <a:tailEnd/>
          </a:ln>
        </p:spPr>
        <p:txBody>
          <a:bodyPr anchor="ctr"/>
          <a:lstStyle/>
          <a:p>
            <a:endParaRPr lang="en-US" dirty="0">
              <a:solidFill>
                <a:srgbClr val="000000"/>
              </a:solidFill>
            </a:endParaRPr>
          </a:p>
        </p:txBody>
      </p:sp>
      <p:sp>
        <p:nvSpPr>
          <p:cNvPr id="614" name="Freeform 607"/>
          <p:cNvSpPr>
            <a:spLocks/>
          </p:cNvSpPr>
          <p:nvPr/>
        </p:nvSpPr>
        <p:spPr bwMode="auto">
          <a:xfrm>
            <a:off x="1077530" y="2859322"/>
            <a:ext cx="351868" cy="484986"/>
          </a:xfrm>
          <a:custGeom>
            <a:avLst/>
            <a:gdLst>
              <a:gd name="T0" fmla="*/ 2147483647 w 245"/>
              <a:gd name="T1" fmla="*/ 2147483647 h 357"/>
              <a:gd name="T2" fmla="*/ 2147483647 w 245"/>
              <a:gd name="T3" fmla="*/ 2147483647 h 357"/>
              <a:gd name="T4" fmla="*/ 0 w 245"/>
              <a:gd name="T5" fmla="*/ 0 h 357"/>
              <a:gd name="T6" fmla="*/ 0 60000 65536"/>
              <a:gd name="T7" fmla="*/ 0 60000 65536"/>
              <a:gd name="T8" fmla="*/ 0 60000 65536"/>
              <a:gd name="T9" fmla="*/ 0 w 245"/>
              <a:gd name="T10" fmla="*/ 0 h 357"/>
              <a:gd name="T11" fmla="*/ 245 w 245"/>
              <a:gd name="T12" fmla="*/ 357 h 357"/>
              <a:gd name="connsiteX0" fmla="*/ 9258 w 9450"/>
              <a:gd name="connsiteY0" fmla="*/ 9096 h 9096"/>
              <a:gd name="connsiteX1" fmla="*/ 8571 w 9450"/>
              <a:gd name="connsiteY1" fmla="*/ 3361 h 9096"/>
              <a:gd name="connsiteX2" fmla="*/ 0 w 9450"/>
              <a:gd name="connsiteY2" fmla="*/ 0 h 9096"/>
              <a:gd name="connsiteX0" fmla="*/ 8729 w 9663"/>
              <a:gd name="connsiteY0" fmla="*/ 11523 h 11523"/>
              <a:gd name="connsiteX1" fmla="*/ 9070 w 9663"/>
              <a:gd name="connsiteY1" fmla="*/ 3695 h 11523"/>
              <a:gd name="connsiteX2" fmla="*/ 0 w 9663"/>
              <a:gd name="connsiteY2" fmla="*/ 0 h 11523"/>
              <a:gd name="connsiteX0" fmla="*/ 12938 w 13905"/>
              <a:gd name="connsiteY0" fmla="*/ 11459 h 11459"/>
              <a:gd name="connsiteX1" fmla="*/ 13291 w 13905"/>
              <a:gd name="connsiteY1" fmla="*/ 4666 h 11459"/>
              <a:gd name="connsiteX2" fmla="*/ 0 w 13905"/>
              <a:gd name="connsiteY2" fmla="*/ 0 h 11459"/>
            </a:gdLst>
            <a:ahLst/>
            <a:cxnLst>
              <a:cxn ang="0">
                <a:pos x="connsiteX0" y="connsiteY0"/>
              </a:cxn>
              <a:cxn ang="0">
                <a:pos x="connsiteX1" y="connsiteY1"/>
              </a:cxn>
              <a:cxn ang="0">
                <a:pos x="connsiteX2" y="connsiteY2"/>
              </a:cxn>
            </a:cxnLst>
            <a:rect l="l" t="t" r="r" b="b"/>
            <a:pathLst>
              <a:path w="13905" h="11459">
                <a:moveTo>
                  <a:pt x="12938" y="11459"/>
                </a:moveTo>
                <a:cubicBezTo>
                  <a:pt x="12938" y="10417"/>
                  <a:pt x="14856" y="6242"/>
                  <a:pt x="13291" y="4666"/>
                </a:cubicBezTo>
                <a:cubicBezTo>
                  <a:pt x="11728" y="3090"/>
                  <a:pt x="1967" y="668"/>
                  <a:pt x="0" y="0"/>
                </a:cubicBezTo>
              </a:path>
            </a:pathLst>
          </a:custGeom>
          <a:noFill/>
          <a:ln w="25400">
            <a:solidFill>
              <a:srgbClr val="FF9933"/>
            </a:solidFill>
            <a:round/>
            <a:headEnd/>
            <a:tailEnd/>
          </a:ln>
        </p:spPr>
        <p:txBody>
          <a:bodyPr/>
          <a:lstStyle/>
          <a:p>
            <a:endParaRPr lang="en-US" dirty="0">
              <a:solidFill>
                <a:srgbClr val="000000"/>
              </a:solidFill>
            </a:endParaRPr>
          </a:p>
        </p:txBody>
      </p:sp>
      <p:sp>
        <p:nvSpPr>
          <p:cNvPr id="615" name="Freeform 609"/>
          <p:cNvSpPr>
            <a:spLocks/>
          </p:cNvSpPr>
          <p:nvPr/>
        </p:nvSpPr>
        <p:spPr bwMode="auto">
          <a:xfrm>
            <a:off x="786552" y="2603631"/>
            <a:ext cx="313537" cy="265270"/>
          </a:xfrm>
          <a:custGeom>
            <a:avLst/>
            <a:gdLst>
              <a:gd name="T0" fmla="*/ 2147483647 w 305"/>
              <a:gd name="T1" fmla="*/ 2147483647 h 250"/>
              <a:gd name="T2" fmla="*/ 2147483647 w 305"/>
              <a:gd name="T3" fmla="*/ 2147483647 h 250"/>
              <a:gd name="T4" fmla="*/ 0 w 305"/>
              <a:gd name="T5" fmla="*/ 0 h 250"/>
              <a:gd name="T6" fmla="*/ 0 60000 65536"/>
              <a:gd name="T7" fmla="*/ 0 60000 65536"/>
              <a:gd name="T8" fmla="*/ 0 60000 65536"/>
              <a:gd name="T9" fmla="*/ 0 w 305"/>
              <a:gd name="T10" fmla="*/ 0 h 250"/>
              <a:gd name="T11" fmla="*/ 305 w 305"/>
              <a:gd name="T12" fmla="*/ 250 h 250"/>
              <a:gd name="connsiteX0" fmla="*/ 11594 w 11594"/>
              <a:gd name="connsiteY0" fmla="*/ 11346 h 11346"/>
              <a:gd name="connsiteX1" fmla="*/ 9528 w 11594"/>
              <a:gd name="connsiteY1" fmla="*/ 5706 h 11346"/>
              <a:gd name="connsiteX2" fmla="*/ 0 w 11594"/>
              <a:gd name="connsiteY2" fmla="*/ 0 h 11346"/>
              <a:gd name="connsiteX0" fmla="*/ 9088 w 10114"/>
              <a:gd name="connsiteY0" fmla="*/ 9381 h 9381"/>
              <a:gd name="connsiteX1" fmla="*/ 9528 w 10114"/>
              <a:gd name="connsiteY1" fmla="*/ 5706 h 9381"/>
              <a:gd name="connsiteX2" fmla="*/ 0 w 10114"/>
              <a:gd name="connsiteY2" fmla="*/ 0 h 9381"/>
              <a:gd name="connsiteX0" fmla="*/ 8986 w 8986"/>
              <a:gd name="connsiteY0" fmla="*/ 10000 h 10000"/>
              <a:gd name="connsiteX1" fmla="*/ 7563 w 8986"/>
              <a:gd name="connsiteY1" fmla="*/ 4686 h 10000"/>
              <a:gd name="connsiteX2" fmla="*/ 0 w 8986"/>
              <a:gd name="connsiteY2" fmla="*/ 0 h 10000"/>
            </a:gdLst>
            <a:ahLst/>
            <a:cxnLst>
              <a:cxn ang="0">
                <a:pos x="connsiteX0" y="connsiteY0"/>
              </a:cxn>
              <a:cxn ang="0">
                <a:pos x="connsiteX1" y="connsiteY1"/>
              </a:cxn>
              <a:cxn ang="0">
                <a:pos x="connsiteX2" y="connsiteY2"/>
              </a:cxn>
            </a:cxnLst>
            <a:rect l="l" t="t" r="r" b="b"/>
            <a:pathLst>
              <a:path w="8986" h="10000">
                <a:moveTo>
                  <a:pt x="8986" y="10000"/>
                </a:moveTo>
                <a:cubicBezTo>
                  <a:pt x="8629" y="8977"/>
                  <a:pt x="9217" y="6476"/>
                  <a:pt x="7563" y="4686"/>
                </a:cubicBezTo>
                <a:cubicBezTo>
                  <a:pt x="5909" y="2895"/>
                  <a:pt x="1621" y="981"/>
                  <a:pt x="0" y="0"/>
                </a:cubicBezTo>
              </a:path>
            </a:pathLst>
          </a:custGeom>
          <a:noFill/>
          <a:ln w="25400">
            <a:solidFill>
              <a:srgbClr val="FF9933"/>
            </a:solidFill>
            <a:round/>
            <a:headEnd/>
            <a:tailEnd/>
          </a:ln>
        </p:spPr>
        <p:txBody>
          <a:bodyPr/>
          <a:lstStyle/>
          <a:p>
            <a:endParaRPr lang="en-US" dirty="0">
              <a:solidFill>
                <a:srgbClr val="000000"/>
              </a:solidFill>
            </a:endParaRPr>
          </a:p>
        </p:txBody>
      </p:sp>
      <p:sp>
        <p:nvSpPr>
          <p:cNvPr id="616" name="Oval 268"/>
          <p:cNvSpPr>
            <a:spLocks noChangeArrowheads="1"/>
          </p:cNvSpPr>
          <p:nvPr/>
        </p:nvSpPr>
        <p:spPr bwMode="auto">
          <a:xfrm>
            <a:off x="1065234" y="2825919"/>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17" name="Freeform 647"/>
          <p:cNvSpPr>
            <a:spLocks/>
          </p:cNvSpPr>
          <p:nvPr/>
        </p:nvSpPr>
        <p:spPr bwMode="auto">
          <a:xfrm>
            <a:off x="5781031" y="3117984"/>
            <a:ext cx="134496" cy="74550"/>
          </a:xfrm>
          <a:custGeom>
            <a:avLst/>
            <a:gdLst>
              <a:gd name="T0" fmla="*/ 0 w 81"/>
              <a:gd name="T1" fmla="*/ 2147483647 h 71"/>
              <a:gd name="T2" fmla="*/ 2147483647 w 81"/>
              <a:gd name="T3" fmla="*/ 2147483647 h 71"/>
              <a:gd name="T4" fmla="*/ 2147483647 w 81"/>
              <a:gd name="T5" fmla="*/ 2147483647 h 71"/>
              <a:gd name="T6" fmla="*/ 0 60000 65536"/>
              <a:gd name="T7" fmla="*/ 0 60000 65536"/>
              <a:gd name="T8" fmla="*/ 0 60000 65536"/>
              <a:gd name="T9" fmla="*/ 0 w 81"/>
              <a:gd name="T10" fmla="*/ 0 h 71"/>
              <a:gd name="T11" fmla="*/ 81 w 81"/>
              <a:gd name="T12" fmla="*/ 71 h 71"/>
              <a:gd name="connsiteX0" fmla="*/ 0 w 14680"/>
              <a:gd name="connsiteY0" fmla="*/ 2100 h 9283"/>
              <a:gd name="connsiteX1" fmla="*/ 8889 w 14680"/>
              <a:gd name="connsiteY1" fmla="*/ 410 h 9283"/>
              <a:gd name="connsiteX2" fmla="*/ 14444 w 14680"/>
              <a:gd name="connsiteY2" fmla="*/ 9283 h 9283"/>
            </a:gdLst>
            <a:ahLst/>
            <a:cxnLst>
              <a:cxn ang="0">
                <a:pos x="connsiteX0" y="connsiteY0"/>
              </a:cxn>
              <a:cxn ang="0">
                <a:pos x="connsiteX1" y="connsiteY1"/>
              </a:cxn>
              <a:cxn ang="0">
                <a:pos x="connsiteX2" y="connsiteY2"/>
              </a:cxn>
            </a:cxnLst>
            <a:rect l="l" t="t" r="r" b="b"/>
            <a:pathLst>
              <a:path w="14680" h="9283">
                <a:moveTo>
                  <a:pt x="0" y="2100"/>
                </a:moveTo>
                <a:cubicBezTo>
                  <a:pt x="3827" y="691"/>
                  <a:pt x="7778" y="-717"/>
                  <a:pt x="8889" y="410"/>
                </a:cubicBezTo>
                <a:cubicBezTo>
                  <a:pt x="10000" y="1537"/>
                  <a:pt x="15926" y="5339"/>
                  <a:pt x="14444" y="9283"/>
                </a:cubicBezTo>
              </a:path>
            </a:pathLst>
          </a:custGeom>
          <a:noFill/>
          <a:ln w="38100">
            <a:solidFill>
              <a:schemeClr val="tx1">
                <a:lumMod val="50000"/>
                <a:lumOff val="50000"/>
              </a:schemeClr>
            </a:solidFill>
            <a:round/>
            <a:headEnd/>
            <a:tailEnd/>
          </a:ln>
        </p:spPr>
        <p:txBody>
          <a:bodyPr lIns="0" tIns="0" rIns="0" bIns="0">
            <a:spAutoFit/>
          </a:bodyPr>
          <a:lstStyle/>
          <a:p>
            <a:endParaRPr lang="en-US" dirty="0">
              <a:solidFill>
                <a:srgbClr val="000000"/>
              </a:solidFill>
            </a:endParaRPr>
          </a:p>
        </p:txBody>
      </p:sp>
      <p:sp>
        <p:nvSpPr>
          <p:cNvPr id="618" name="Oval 340"/>
          <p:cNvSpPr>
            <a:spLocks noChangeArrowheads="1"/>
          </p:cNvSpPr>
          <p:nvPr/>
        </p:nvSpPr>
        <p:spPr bwMode="auto">
          <a:xfrm>
            <a:off x="895301" y="4643796"/>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19" name="Freeform 598"/>
          <p:cNvSpPr>
            <a:spLocks/>
          </p:cNvSpPr>
          <p:nvPr/>
        </p:nvSpPr>
        <p:spPr bwMode="auto">
          <a:xfrm>
            <a:off x="2263123" y="4446127"/>
            <a:ext cx="2062216" cy="887610"/>
          </a:xfrm>
          <a:custGeom>
            <a:avLst/>
            <a:gdLst>
              <a:gd name="T0" fmla="*/ 0 w 2563"/>
              <a:gd name="T1" fmla="*/ 2147483647 h 1246"/>
              <a:gd name="T2" fmla="*/ 2147483647 w 2563"/>
              <a:gd name="T3" fmla="*/ 2147483647 h 1246"/>
              <a:gd name="T4" fmla="*/ 2147483647 w 2563"/>
              <a:gd name="T5" fmla="*/ 2147483647 h 1246"/>
              <a:gd name="T6" fmla="*/ 2147483647 w 2563"/>
              <a:gd name="T7" fmla="*/ 2147483647 h 1246"/>
              <a:gd name="T8" fmla="*/ 2147483647 w 2563"/>
              <a:gd name="T9" fmla="*/ 2147483647 h 1246"/>
              <a:gd name="T10" fmla="*/ 2147483647 w 2563"/>
              <a:gd name="T11" fmla="*/ 2147483647 h 1246"/>
              <a:gd name="T12" fmla="*/ 2147483647 w 2563"/>
              <a:gd name="T13" fmla="*/ 2147483647 h 1246"/>
              <a:gd name="T14" fmla="*/ 2147483647 w 2563"/>
              <a:gd name="T15" fmla="*/ 0 h 1246"/>
              <a:gd name="T16" fmla="*/ 0 60000 65536"/>
              <a:gd name="T17" fmla="*/ 0 60000 65536"/>
              <a:gd name="T18" fmla="*/ 0 60000 65536"/>
              <a:gd name="T19" fmla="*/ 0 60000 65536"/>
              <a:gd name="T20" fmla="*/ 0 60000 65536"/>
              <a:gd name="T21" fmla="*/ 0 60000 65536"/>
              <a:gd name="T22" fmla="*/ 0 60000 65536"/>
              <a:gd name="T23" fmla="*/ 0 60000 65536"/>
              <a:gd name="T24" fmla="*/ 0 w 2563"/>
              <a:gd name="T25" fmla="*/ 0 h 1246"/>
              <a:gd name="T26" fmla="*/ 2563 w 2563"/>
              <a:gd name="T27" fmla="*/ 1246 h 1246"/>
              <a:gd name="connsiteX0" fmla="*/ 0 w 9934"/>
              <a:gd name="connsiteY0" fmla="*/ 7889 h 10002"/>
              <a:gd name="connsiteX1" fmla="*/ 644 w 9934"/>
              <a:gd name="connsiteY1" fmla="*/ 8708 h 10002"/>
              <a:gd name="connsiteX2" fmla="*/ 3753 w 9934"/>
              <a:gd name="connsiteY2" fmla="*/ 9799 h 10002"/>
              <a:gd name="connsiteX3" fmla="*/ 8213 w 9934"/>
              <a:gd name="connsiteY3" fmla="*/ 4246 h 10002"/>
              <a:gd name="connsiteX4" fmla="*/ 9360 w 9934"/>
              <a:gd name="connsiteY4" fmla="*/ 3820 h 10002"/>
              <a:gd name="connsiteX5" fmla="*/ 9860 w 9934"/>
              <a:gd name="connsiteY5" fmla="*/ 2279 h 10002"/>
              <a:gd name="connsiteX6" fmla="*/ 9934 w 9934"/>
              <a:gd name="connsiteY6" fmla="*/ 0 h 10002"/>
              <a:gd name="connsiteX0" fmla="*/ 0 w 10000"/>
              <a:gd name="connsiteY0" fmla="*/ 7887 h 9963"/>
              <a:gd name="connsiteX1" fmla="*/ 648 w 10000"/>
              <a:gd name="connsiteY1" fmla="*/ 8706 h 9963"/>
              <a:gd name="connsiteX2" fmla="*/ 3837 w 10000"/>
              <a:gd name="connsiteY2" fmla="*/ 9757 h 9963"/>
              <a:gd name="connsiteX3" fmla="*/ 8268 w 10000"/>
              <a:gd name="connsiteY3" fmla="*/ 4245 h 9963"/>
              <a:gd name="connsiteX4" fmla="*/ 9422 w 10000"/>
              <a:gd name="connsiteY4" fmla="*/ 3819 h 9963"/>
              <a:gd name="connsiteX5" fmla="*/ 9926 w 10000"/>
              <a:gd name="connsiteY5" fmla="*/ 2279 h 9963"/>
              <a:gd name="connsiteX6" fmla="*/ 10000 w 10000"/>
              <a:gd name="connsiteY6" fmla="*/ 0 h 9963"/>
              <a:gd name="connsiteX0" fmla="*/ 155 w 10155"/>
              <a:gd name="connsiteY0" fmla="*/ 7916 h 8900"/>
              <a:gd name="connsiteX1" fmla="*/ 803 w 10155"/>
              <a:gd name="connsiteY1" fmla="*/ 8738 h 8900"/>
              <a:gd name="connsiteX2" fmla="*/ 8423 w 10155"/>
              <a:gd name="connsiteY2" fmla="*/ 4261 h 8900"/>
              <a:gd name="connsiteX3" fmla="*/ 9577 w 10155"/>
              <a:gd name="connsiteY3" fmla="*/ 3833 h 8900"/>
              <a:gd name="connsiteX4" fmla="*/ 10081 w 10155"/>
              <a:gd name="connsiteY4" fmla="*/ 2287 h 8900"/>
              <a:gd name="connsiteX5" fmla="*/ 10155 w 10155"/>
              <a:gd name="connsiteY5" fmla="*/ 0 h 8900"/>
              <a:gd name="connsiteX0" fmla="*/ 0 w 9847"/>
              <a:gd name="connsiteY0" fmla="*/ 8894 h 8894"/>
              <a:gd name="connsiteX1" fmla="*/ 8141 w 9847"/>
              <a:gd name="connsiteY1" fmla="*/ 4788 h 8894"/>
              <a:gd name="connsiteX2" fmla="*/ 9278 w 9847"/>
              <a:gd name="connsiteY2" fmla="*/ 4307 h 8894"/>
              <a:gd name="connsiteX3" fmla="*/ 9774 w 9847"/>
              <a:gd name="connsiteY3" fmla="*/ 2570 h 8894"/>
              <a:gd name="connsiteX4" fmla="*/ 9847 w 9847"/>
              <a:gd name="connsiteY4" fmla="*/ 0 h 8894"/>
              <a:gd name="connsiteX0" fmla="*/ 0 w 1733"/>
              <a:gd name="connsiteY0" fmla="*/ 5383 h 5383"/>
              <a:gd name="connsiteX1" fmla="*/ 1155 w 1733"/>
              <a:gd name="connsiteY1" fmla="*/ 4843 h 5383"/>
              <a:gd name="connsiteX2" fmla="*/ 1659 w 1733"/>
              <a:gd name="connsiteY2" fmla="*/ 2890 h 5383"/>
              <a:gd name="connsiteX3" fmla="*/ 1733 w 1733"/>
              <a:gd name="connsiteY3" fmla="*/ 0 h 5383"/>
              <a:gd name="connsiteX0" fmla="*/ 0 w 12157"/>
              <a:gd name="connsiteY0" fmla="*/ 13408 h 13408"/>
              <a:gd name="connsiteX1" fmla="*/ 8822 w 12157"/>
              <a:gd name="connsiteY1" fmla="*/ 8997 h 13408"/>
              <a:gd name="connsiteX2" fmla="*/ 11730 w 12157"/>
              <a:gd name="connsiteY2" fmla="*/ 5369 h 13408"/>
              <a:gd name="connsiteX3" fmla="*/ 12157 w 12157"/>
              <a:gd name="connsiteY3" fmla="*/ 0 h 13408"/>
              <a:gd name="connsiteX0" fmla="*/ 0 w 13179"/>
              <a:gd name="connsiteY0" fmla="*/ 14071 h 14071"/>
              <a:gd name="connsiteX1" fmla="*/ 8822 w 13179"/>
              <a:gd name="connsiteY1" fmla="*/ 9660 h 14071"/>
              <a:gd name="connsiteX2" fmla="*/ 11730 w 13179"/>
              <a:gd name="connsiteY2" fmla="*/ 6032 h 14071"/>
              <a:gd name="connsiteX3" fmla="*/ 13179 w 13179"/>
              <a:gd name="connsiteY3" fmla="*/ 0 h 14071"/>
              <a:gd name="connsiteX0" fmla="*/ 0 w 24417"/>
              <a:gd name="connsiteY0" fmla="*/ 10852 h 10852"/>
              <a:gd name="connsiteX1" fmla="*/ 8822 w 24417"/>
              <a:gd name="connsiteY1" fmla="*/ 6441 h 10852"/>
              <a:gd name="connsiteX2" fmla="*/ 11730 w 24417"/>
              <a:gd name="connsiteY2" fmla="*/ 2813 h 10852"/>
              <a:gd name="connsiteX3" fmla="*/ 24417 w 24417"/>
              <a:gd name="connsiteY3" fmla="*/ 0 h 10852"/>
              <a:gd name="connsiteX0" fmla="*/ 0 w 24417"/>
              <a:gd name="connsiteY0" fmla="*/ 13167 h 13167"/>
              <a:gd name="connsiteX1" fmla="*/ 8822 w 24417"/>
              <a:gd name="connsiteY1" fmla="*/ 8756 h 13167"/>
              <a:gd name="connsiteX2" fmla="*/ 12865 w 24417"/>
              <a:gd name="connsiteY2" fmla="*/ 300 h 13167"/>
              <a:gd name="connsiteX3" fmla="*/ 24417 w 24417"/>
              <a:gd name="connsiteY3" fmla="*/ 2315 h 13167"/>
              <a:gd name="connsiteX0" fmla="*/ 0 w 24417"/>
              <a:gd name="connsiteY0" fmla="*/ 12867 h 12867"/>
              <a:gd name="connsiteX1" fmla="*/ 8822 w 24417"/>
              <a:gd name="connsiteY1" fmla="*/ 8456 h 12867"/>
              <a:gd name="connsiteX2" fmla="*/ 12865 w 24417"/>
              <a:gd name="connsiteY2" fmla="*/ 0 h 12867"/>
              <a:gd name="connsiteX3" fmla="*/ 24417 w 24417"/>
              <a:gd name="connsiteY3" fmla="*/ 2015 h 12867"/>
              <a:gd name="connsiteX0" fmla="*/ 0 w 24417"/>
              <a:gd name="connsiteY0" fmla="*/ 12867 h 12867"/>
              <a:gd name="connsiteX1" fmla="*/ 8822 w 24417"/>
              <a:gd name="connsiteY1" fmla="*/ 8456 h 12867"/>
              <a:gd name="connsiteX2" fmla="*/ 12865 w 24417"/>
              <a:gd name="connsiteY2" fmla="*/ 0 h 12867"/>
              <a:gd name="connsiteX3" fmla="*/ 24417 w 24417"/>
              <a:gd name="connsiteY3" fmla="*/ 2015 h 12867"/>
              <a:gd name="connsiteX0" fmla="*/ 0 w 24417"/>
              <a:gd name="connsiteY0" fmla="*/ 12867 h 12867"/>
              <a:gd name="connsiteX1" fmla="*/ 8822 w 24417"/>
              <a:gd name="connsiteY1" fmla="*/ 8456 h 12867"/>
              <a:gd name="connsiteX2" fmla="*/ 12865 w 24417"/>
              <a:gd name="connsiteY2" fmla="*/ 0 h 12867"/>
              <a:gd name="connsiteX3" fmla="*/ 24417 w 24417"/>
              <a:gd name="connsiteY3" fmla="*/ 2015 h 12867"/>
              <a:gd name="connsiteX0" fmla="*/ 0 w 24417"/>
              <a:gd name="connsiteY0" fmla="*/ 12867 h 12867"/>
              <a:gd name="connsiteX1" fmla="*/ 8822 w 24417"/>
              <a:gd name="connsiteY1" fmla="*/ 8456 h 12867"/>
              <a:gd name="connsiteX2" fmla="*/ 13545 w 24417"/>
              <a:gd name="connsiteY2" fmla="*/ 0 h 12867"/>
              <a:gd name="connsiteX3" fmla="*/ 24417 w 24417"/>
              <a:gd name="connsiteY3" fmla="*/ 2015 h 12867"/>
              <a:gd name="connsiteX0" fmla="*/ 0 w 24417"/>
              <a:gd name="connsiteY0" fmla="*/ 12867 h 12867"/>
              <a:gd name="connsiteX1" fmla="*/ 8822 w 24417"/>
              <a:gd name="connsiteY1" fmla="*/ 8456 h 12867"/>
              <a:gd name="connsiteX2" fmla="*/ 13545 w 24417"/>
              <a:gd name="connsiteY2" fmla="*/ 0 h 12867"/>
              <a:gd name="connsiteX3" fmla="*/ 24417 w 24417"/>
              <a:gd name="connsiteY3" fmla="*/ 2015 h 12867"/>
              <a:gd name="connsiteX0" fmla="*/ 0 w 24417"/>
              <a:gd name="connsiteY0" fmla="*/ 12867 h 12867"/>
              <a:gd name="connsiteX1" fmla="*/ 8822 w 24417"/>
              <a:gd name="connsiteY1" fmla="*/ 8456 h 12867"/>
              <a:gd name="connsiteX2" fmla="*/ 13545 w 24417"/>
              <a:gd name="connsiteY2" fmla="*/ 0 h 12867"/>
              <a:gd name="connsiteX3" fmla="*/ 24417 w 24417"/>
              <a:gd name="connsiteY3" fmla="*/ 2015 h 12867"/>
              <a:gd name="connsiteX0" fmla="*/ 0 w 24417"/>
              <a:gd name="connsiteY0" fmla="*/ 12867 h 13273"/>
              <a:gd name="connsiteX1" fmla="*/ 8822 w 24417"/>
              <a:gd name="connsiteY1" fmla="*/ 8456 h 13273"/>
              <a:gd name="connsiteX2" fmla="*/ 13545 w 24417"/>
              <a:gd name="connsiteY2" fmla="*/ 0 h 13273"/>
              <a:gd name="connsiteX3" fmla="*/ 24417 w 24417"/>
              <a:gd name="connsiteY3" fmla="*/ 2015 h 13273"/>
              <a:gd name="connsiteX0" fmla="*/ 0 w 25029"/>
              <a:gd name="connsiteY0" fmla="*/ 13434 h 13810"/>
              <a:gd name="connsiteX1" fmla="*/ 9434 w 25029"/>
              <a:gd name="connsiteY1" fmla="*/ 8456 h 13810"/>
              <a:gd name="connsiteX2" fmla="*/ 14157 w 25029"/>
              <a:gd name="connsiteY2" fmla="*/ 0 h 13810"/>
              <a:gd name="connsiteX3" fmla="*/ 25029 w 25029"/>
              <a:gd name="connsiteY3" fmla="*/ 2015 h 13810"/>
              <a:gd name="connsiteX0" fmla="*/ 0 w 25029"/>
              <a:gd name="connsiteY0" fmla="*/ 14141 h 14483"/>
              <a:gd name="connsiteX1" fmla="*/ 9434 w 25029"/>
              <a:gd name="connsiteY1" fmla="*/ 8456 h 14483"/>
              <a:gd name="connsiteX2" fmla="*/ 14157 w 25029"/>
              <a:gd name="connsiteY2" fmla="*/ 0 h 14483"/>
              <a:gd name="connsiteX3" fmla="*/ 25029 w 25029"/>
              <a:gd name="connsiteY3" fmla="*/ 2015 h 14483"/>
              <a:gd name="connsiteX0" fmla="*/ 0 w 25029"/>
              <a:gd name="connsiteY0" fmla="*/ 14141 h 14141"/>
              <a:gd name="connsiteX1" fmla="*/ 9434 w 25029"/>
              <a:gd name="connsiteY1" fmla="*/ 8456 h 14141"/>
              <a:gd name="connsiteX2" fmla="*/ 14157 w 25029"/>
              <a:gd name="connsiteY2" fmla="*/ 0 h 14141"/>
              <a:gd name="connsiteX3" fmla="*/ 25029 w 25029"/>
              <a:gd name="connsiteY3" fmla="*/ 2015 h 14141"/>
              <a:gd name="connsiteX0" fmla="*/ 0 w 25029"/>
              <a:gd name="connsiteY0" fmla="*/ 14707 h 14707"/>
              <a:gd name="connsiteX1" fmla="*/ 9434 w 25029"/>
              <a:gd name="connsiteY1" fmla="*/ 8456 h 14707"/>
              <a:gd name="connsiteX2" fmla="*/ 14157 w 25029"/>
              <a:gd name="connsiteY2" fmla="*/ 0 h 14707"/>
              <a:gd name="connsiteX3" fmla="*/ 25029 w 25029"/>
              <a:gd name="connsiteY3" fmla="*/ 2015 h 14707"/>
              <a:gd name="connsiteX0" fmla="*/ 0 w 48171"/>
              <a:gd name="connsiteY0" fmla="*/ 9688 h 9694"/>
              <a:gd name="connsiteX1" fmla="*/ 32576 w 48171"/>
              <a:gd name="connsiteY1" fmla="*/ 8456 h 9694"/>
              <a:gd name="connsiteX2" fmla="*/ 37299 w 48171"/>
              <a:gd name="connsiteY2" fmla="*/ 0 h 9694"/>
              <a:gd name="connsiteX3" fmla="*/ 48171 w 48171"/>
              <a:gd name="connsiteY3" fmla="*/ 2015 h 9694"/>
              <a:gd name="connsiteX0" fmla="*/ 0 w 10000"/>
              <a:gd name="connsiteY0" fmla="*/ 9994 h 15022"/>
              <a:gd name="connsiteX1" fmla="*/ 4724 w 10000"/>
              <a:gd name="connsiteY1" fmla="*/ 15016 h 15022"/>
              <a:gd name="connsiteX2" fmla="*/ 6763 w 10000"/>
              <a:gd name="connsiteY2" fmla="*/ 8723 h 15022"/>
              <a:gd name="connsiteX3" fmla="*/ 7743 w 10000"/>
              <a:gd name="connsiteY3" fmla="*/ 0 h 15022"/>
              <a:gd name="connsiteX4" fmla="*/ 10000 w 10000"/>
              <a:gd name="connsiteY4" fmla="*/ 2079 h 15022"/>
              <a:gd name="connsiteX0" fmla="*/ 0 w 10000"/>
              <a:gd name="connsiteY0" fmla="*/ 9994 h 15022"/>
              <a:gd name="connsiteX1" fmla="*/ 4724 w 10000"/>
              <a:gd name="connsiteY1" fmla="*/ 15016 h 15022"/>
              <a:gd name="connsiteX2" fmla="*/ 6763 w 10000"/>
              <a:gd name="connsiteY2" fmla="*/ 8723 h 15022"/>
              <a:gd name="connsiteX3" fmla="*/ 7743 w 10000"/>
              <a:gd name="connsiteY3" fmla="*/ 0 h 15022"/>
              <a:gd name="connsiteX4" fmla="*/ 10000 w 10000"/>
              <a:gd name="connsiteY4" fmla="*/ 2079 h 15022"/>
              <a:gd name="connsiteX0" fmla="*/ 0 w 10000"/>
              <a:gd name="connsiteY0" fmla="*/ 9994 h 15028"/>
              <a:gd name="connsiteX1" fmla="*/ 4724 w 10000"/>
              <a:gd name="connsiteY1" fmla="*/ 15016 h 15028"/>
              <a:gd name="connsiteX2" fmla="*/ 6763 w 10000"/>
              <a:gd name="connsiteY2" fmla="*/ 8723 h 15028"/>
              <a:gd name="connsiteX3" fmla="*/ 7743 w 10000"/>
              <a:gd name="connsiteY3" fmla="*/ 0 h 15028"/>
              <a:gd name="connsiteX4" fmla="*/ 10000 w 10000"/>
              <a:gd name="connsiteY4" fmla="*/ 2079 h 15028"/>
              <a:gd name="connsiteX0" fmla="*/ 0 w 10018"/>
              <a:gd name="connsiteY0" fmla="*/ 9629 h 15026"/>
              <a:gd name="connsiteX1" fmla="*/ 4742 w 10018"/>
              <a:gd name="connsiteY1" fmla="*/ 15016 h 15026"/>
              <a:gd name="connsiteX2" fmla="*/ 6781 w 10018"/>
              <a:gd name="connsiteY2" fmla="*/ 8723 h 15026"/>
              <a:gd name="connsiteX3" fmla="*/ 7761 w 10018"/>
              <a:gd name="connsiteY3" fmla="*/ 0 h 15026"/>
              <a:gd name="connsiteX4" fmla="*/ 10018 w 10018"/>
              <a:gd name="connsiteY4" fmla="*/ 2079 h 15026"/>
              <a:gd name="connsiteX0" fmla="*/ 0 w 10018"/>
              <a:gd name="connsiteY0" fmla="*/ 9629 h 15046"/>
              <a:gd name="connsiteX1" fmla="*/ 4742 w 10018"/>
              <a:gd name="connsiteY1" fmla="*/ 15016 h 15046"/>
              <a:gd name="connsiteX2" fmla="*/ 6781 w 10018"/>
              <a:gd name="connsiteY2" fmla="*/ 8723 h 15046"/>
              <a:gd name="connsiteX3" fmla="*/ 7761 w 10018"/>
              <a:gd name="connsiteY3" fmla="*/ 0 h 15046"/>
              <a:gd name="connsiteX4" fmla="*/ 10018 w 10018"/>
              <a:gd name="connsiteY4" fmla="*/ 2079 h 15046"/>
              <a:gd name="connsiteX0" fmla="*/ 0 w 10018"/>
              <a:gd name="connsiteY0" fmla="*/ 9629 h 15046"/>
              <a:gd name="connsiteX1" fmla="*/ 4742 w 10018"/>
              <a:gd name="connsiteY1" fmla="*/ 15016 h 15046"/>
              <a:gd name="connsiteX2" fmla="*/ 6535 w 10018"/>
              <a:gd name="connsiteY2" fmla="*/ 6316 h 15046"/>
              <a:gd name="connsiteX3" fmla="*/ 7761 w 10018"/>
              <a:gd name="connsiteY3" fmla="*/ 0 h 15046"/>
              <a:gd name="connsiteX4" fmla="*/ 10018 w 10018"/>
              <a:gd name="connsiteY4" fmla="*/ 2079 h 15046"/>
              <a:gd name="connsiteX0" fmla="*/ 0 w 10018"/>
              <a:gd name="connsiteY0" fmla="*/ 9264 h 14681"/>
              <a:gd name="connsiteX1" fmla="*/ 4742 w 10018"/>
              <a:gd name="connsiteY1" fmla="*/ 14651 h 14681"/>
              <a:gd name="connsiteX2" fmla="*/ 6535 w 10018"/>
              <a:gd name="connsiteY2" fmla="*/ 5951 h 14681"/>
              <a:gd name="connsiteX3" fmla="*/ 7831 w 10018"/>
              <a:gd name="connsiteY3" fmla="*/ 0 h 14681"/>
              <a:gd name="connsiteX4" fmla="*/ 10018 w 10018"/>
              <a:gd name="connsiteY4" fmla="*/ 1714 h 14681"/>
              <a:gd name="connsiteX0" fmla="*/ 0 w 10018"/>
              <a:gd name="connsiteY0" fmla="*/ 9774 h 15191"/>
              <a:gd name="connsiteX1" fmla="*/ 4742 w 10018"/>
              <a:gd name="connsiteY1" fmla="*/ 15161 h 15191"/>
              <a:gd name="connsiteX2" fmla="*/ 6535 w 10018"/>
              <a:gd name="connsiteY2" fmla="*/ 6461 h 15191"/>
              <a:gd name="connsiteX3" fmla="*/ 7831 w 10018"/>
              <a:gd name="connsiteY3" fmla="*/ 0 h 15191"/>
              <a:gd name="connsiteX4" fmla="*/ 10018 w 10018"/>
              <a:gd name="connsiteY4" fmla="*/ 2224 h 15191"/>
              <a:gd name="connsiteX0" fmla="*/ 0 w 10018"/>
              <a:gd name="connsiteY0" fmla="*/ 9774 h 15191"/>
              <a:gd name="connsiteX1" fmla="*/ 4742 w 10018"/>
              <a:gd name="connsiteY1" fmla="*/ 15161 h 15191"/>
              <a:gd name="connsiteX2" fmla="*/ 6535 w 10018"/>
              <a:gd name="connsiteY2" fmla="*/ 6461 h 15191"/>
              <a:gd name="connsiteX3" fmla="*/ 7831 w 10018"/>
              <a:gd name="connsiteY3" fmla="*/ 0 h 15191"/>
              <a:gd name="connsiteX4" fmla="*/ 10018 w 10018"/>
              <a:gd name="connsiteY4" fmla="*/ 2224 h 15191"/>
              <a:gd name="connsiteX0" fmla="*/ 0 w 10018"/>
              <a:gd name="connsiteY0" fmla="*/ 9795 h 15212"/>
              <a:gd name="connsiteX1" fmla="*/ 4742 w 10018"/>
              <a:gd name="connsiteY1" fmla="*/ 15182 h 15212"/>
              <a:gd name="connsiteX2" fmla="*/ 6535 w 10018"/>
              <a:gd name="connsiteY2" fmla="*/ 6482 h 15212"/>
              <a:gd name="connsiteX3" fmla="*/ 7831 w 10018"/>
              <a:gd name="connsiteY3" fmla="*/ 21 h 15212"/>
              <a:gd name="connsiteX4" fmla="*/ 8631 w 10018"/>
              <a:gd name="connsiteY4" fmla="*/ 4024 h 15212"/>
              <a:gd name="connsiteX5" fmla="*/ 10018 w 10018"/>
              <a:gd name="connsiteY5" fmla="*/ 2245 h 15212"/>
              <a:gd name="connsiteX0" fmla="*/ 0 w 10018"/>
              <a:gd name="connsiteY0" fmla="*/ 9724 h 15141"/>
              <a:gd name="connsiteX1" fmla="*/ 4742 w 10018"/>
              <a:gd name="connsiteY1" fmla="*/ 15111 h 15141"/>
              <a:gd name="connsiteX2" fmla="*/ 6535 w 10018"/>
              <a:gd name="connsiteY2" fmla="*/ 6411 h 15141"/>
              <a:gd name="connsiteX3" fmla="*/ 7725 w 10018"/>
              <a:gd name="connsiteY3" fmla="*/ 23 h 15141"/>
              <a:gd name="connsiteX4" fmla="*/ 8631 w 10018"/>
              <a:gd name="connsiteY4" fmla="*/ 3953 h 15141"/>
              <a:gd name="connsiteX5" fmla="*/ 10018 w 10018"/>
              <a:gd name="connsiteY5" fmla="*/ 2174 h 15141"/>
              <a:gd name="connsiteX0" fmla="*/ 0 w 10018"/>
              <a:gd name="connsiteY0" fmla="*/ 9506 h 14923"/>
              <a:gd name="connsiteX1" fmla="*/ 4742 w 10018"/>
              <a:gd name="connsiteY1" fmla="*/ 14893 h 14923"/>
              <a:gd name="connsiteX2" fmla="*/ 6535 w 10018"/>
              <a:gd name="connsiteY2" fmla="*/ 6193 h 14923"/>
              <a:gd name="connsiteX3" fmla="*/ 7778 w 10018"/>
              <a:gd name="connsiteY3" fmla="*/ 24 h 14923"/>
              <a:gd name="connsiteX4" fmla="*/ 8631 w 10018"/>
              <a:gd name="connsiteY4" fmla="*/ 3735 h 14923"/>
              <a:gd name="connsiteX5" fmla="*/ 10018 w 10018"/>
              <a:gd name="connsiteY5" fmla="*/ 1956 h 14923"/>
              <a:gd name="connsiteX0" fmla="*/ 0 w 10018"/>
              <a:gd name="connsiteY0" fmla="*/ 9510 h 14927"/>
              <a:gd name="connsiteX1" fmla="*/ 4742 w 10018"/>
              <a:gd name="connsiteY1" fmla="*/ 14897 h 14927"/>
              <a:gd name="connsiteX2" fmla="*/ 6535 w 10018"/>
              <a:gd name="connsiteY2" fmla="*/ 6197 h 14927"/>
              <a:gd name="connsiteX3" fmla="*/ 7778 w 10018"/>
              <a:gd name="connsiteY3" fmla="*/ 28 h 14927"/>
              <a:gd name="connsiteX4" fmla="*/ 8684 w 10018"/>
              <a:gd name="connsiteY4" fmla="*/ 3010 h 14927"/>
              <a:gd name="connsiteX5" fmla="*/ 10018 w 10018"/>
              <a:gd name="connsiteY5" fmla="*/ 1960 h 14927"/>
              <a:gd name="connsiteX0" fmla="*/ 0 w 9789"/>
              <a:gd name="connsiteY0" fmla="*/ 9510 h 14927"/>
              <a:gd name="connsiteX1" fmla="*/ 4742 w 9789"/>
              <a:gd name="connsiteY1" fmla="*/ 14897 h 14927"/>
              <a:gd name="connsiteX2" fmla="*/ 6535 w 9789"/>
              <a:gd name="connsiteY2" fmla="*/ 6197 h 14927"/>
              <a:gd name="connsiteX3" fmla="*/ 7778 w 9789"/>
              <a:gd name="connsiteY3" fmla="*/ 28 h 14927"/>
              <a:gd name="connsiteX4" fmla="*/ 8684 w 9789"/>
              <a:gd name="connsiteY4" fmla="*/ 3010 h 14927"/>
              <a:gd name="connsiteX5" fmla="*/ 9789 w 9789"/>
              <a:gd name="connsiteY5" fmla="*/ 1304 h 14927"/>
              <a:gd name="connsiteX0" fmla="*/ 0 w 10000"/>
              <a:gd name="connsiteY0" fmla="*/ 6371 h 10000"/>
              <a:gd name="connsiteX1" fmla="*/ 4844 w 10000"/>
              <a:gd name="connsiteY1" fmla="*/ 9980 h 10000"/>
              <a:gd name="connsiteX2" fmla="*/ 6676 w 10000"/>
              <a:gd name="connsiteY2" fmla="*/ 4152 h 10000"/>
              <a:gd name="connsiteX3" fmla="*/ 7946 w 10000"/>
              <a:gd name="connsiteY3" fmla="*/ 19 h 10000"/>
              <a:gd name="connsiteX4" fmla="*/ 8871 w 10000"/>
              <a:gd name="connsiteY4" fmla="*/ 2016 h 10000"/>
              <a:gd name="connsiteX5" fmla="*/ 10000 w 10000"/>
              <a:gd name="connsiteY5" fmla="*/ 874 h 10000"/>
              <a:gd name="connsiteX0" fmla="*/ 0 w 10000"/>
              <a:gd name="connsiteY0" fmla="*/ 6352 h 9981"/>
              <a:gd name="connsiteX1" fmla="*/ 4844 w 10000"/>
              <a:gd name="connsiteY1" fmla="*/ 9961 h 9981"/>
              <a:gd name="connsiteX2" fmla="*/ 6676 w 10000"/>
              <a:gd name="connsiteY2" fmla="*/ 4133 h 9981"/>
              <a:gd name="connsiteX3" fmla="*/ 7946 w 10000"/>
              <a:gd name="connsiteY3" fmla="*/ 0 h 9981"/>
              <a:gd name="connsiteX4" fmla="*/ 8871 w 10000"/>
              <a:gd name="connsiteY4" fmla="*/ 1997 h 9981"/>
              <a:gd name="connsiteX5" fmla="*/ 10000 w 10000"/>
              <a:gd name="connsiteY5" fmla="*/ 855 h 9981"/>
              <a:gd name="connsiteX0" fmla="*/ 0 w 10000"/>
              <a:gd name="connsiteY0" fmla="*/ 5520 h 9156"/>
              <a:gd name="connsiteX1" fmla="*/ 4844 w 10000"/>
              <a:gd name="connsiteY1" fmla="*/ 9136 h 9156"/>
              <a:gd name="connsiteX2" fmla="*/ 6676 w 10000"/>
              <a:gd name="connsiteY2" fmla="*/ 3297 h 9156"/>
              <a:gd name="connsiteX3" fmla="*/ 7884 w 10000"/>
              <a:gd name="connsiteY3" fmla="*/ 0 h 9156"/>
              <a:gd name="connsiteX4" fmla="*/ 8871 w 10000"/>
              <a:gd name="connsiteY4" fmla="*/ 1157 h 9156"/>
              <a:gd name="connsiteX5" fmla="*/ 10000 w 10000"/>
              <a:gd name="connsiteY5" fmla="*/ 13 h 9156"/>
              <a:gd name="connsiteX0" fmla="*/ 0 w 10372"/>
              <a:gd name="connsiteY0" fmla="*/ 6029 h 10000"/>
              <a:gd name="connsiteX1" fmla="*/ 4844 w 10372"/>
              <a:gd name="connsiteY1" fmla="*/ 9978 h 10000"/>
              <a:gd name="connsiteX2" fmla="*/ 6676 w 10372"/>
              <a:gd name="connsiteY2" fmla="*/ 3601 h 10000"/>
              <a:gd name="connsiteX3" fmla="*/ 7884 w 10372"/>
              <a:gd name="connsiteY3" fmla="*/ 0 h 10000"/>
              <a:gd name="connsiteX4" fmla="*/ 8871 w 10372"/>
              <a:gd name="connsiteY4" fmla="*/ 1264 h 10000"/>
              <a:gd name="connsiteX5" fmla="*/ 10372 w 10372"/>
              <a:gd name="connsiteY5" fmla="*/ 1304 h 10000"/>
              <a:gd name="connsiteX0" fmla="*/ 0 w 10372"/>
              <a:gd name="connsiteY0" fmla="*/ 6029 h 10000"/>
              <a:gd name="connsiteX1" fmla="*/ 4844 w 10372"/>
              <a:gd name="connsiteY1" fmla="*/ 9978 h 10000"/>
              <a:gd name="connsiteX2" fmla="*/ 6676 w 10372"/>
              <a:gd name="connsiteY2" fmla="*/ 3601 h 10000"/>
              <a:gd name="connsiteX3" fmla="*/ 7884 w 10372"/>
              <a:gd name="connsiteY3" fmla="*/ 0 h 10000"/>
              <a:gd name="connsiteX4" fmla="*/ 8768 w 10372"/>
              <a:gd name="connsiteY4" fmla="*/ 2124 h 10000"/>
              <a:gd name="connsiteX5" fmla="*/ 10372 w 10372"/>
              <a:gd name="connsiteY5" fmla="*/ 1304 h 10000"/>
              <a:gd name="connsiteX0" fmla="*/ 0 w 10372"/>
              <a:gd name="connsiteY0" fmla="*/ 5292 h 9263"/>
              <a:gd name="connsiteX1" fmla="*/ 4844 w 10372"/>
              <a:gd name="connsiteY1" fmla="*/ 9241 h 9263"/>
              <a:gd name="connsiteX2" fmla="*/ 6676 w 10372"/>
              <a:gd name="connsiteY2" fmla="*/ 2864 h 9263"/>
              <a:gd name="connsiteX3" fmla="*/ 7781 w 10372"/>
              <a:gd name="connsiteY3" fmla="*/ 0 h 9263"/>
              <a:gd name="connsiteX4" fmla="*/ 8768 w 10372"/>
              <a:gd name="connsiteY4" fmla="*/ 1387 h 9263"/>
              <a:gd name="connsiteX5" fmla="*/ 10372 w 10372"/>
              <a:gd name="connsiteY5" fmla="*/ 567 h 9263"/>
              <a:gd name="connsiteX0" fmla="*/ 0 w 10000"/>
              <a:gd name="connsiteY0" fmla="*/ 6575 h 10862"/>
              <a:gd name="connsiteX1" fmla="*/ 4670 w 10000"/>
              <a:gd name="connsiteY1" fmla="*/ 10838 h 10862"/>
              <a:gd name="connsiteX2" fmla="*/ 6437 w 10000"/>
              <a:gd name="connsiteY2" fmla="*/ 3954 h 10862"/>
              <a:gd name="connsiteX3" fmla="*/ 7402 w 10000"/>
              <a:gd name="connsiteY3" fmla="*/ 0 h 10862"/>
              <a:gd name="connsiteX4" fmla="*/ 8454 w 10000"/>
              <a:gd name="connsiteY4" fmla="*/ 2359 h 10862"/>
              <a:gd name="connsiteX5" fmla="*/ 10000 w 10000"/>
              <a:gd name="connsiteY5" fmla="*/ 1474 h 10862"/>
              <a:gd name="connsiteX0" fmla="*/ 0 w 10000"/>
              <a:gd name="connsiteY0" fmla="*/ 6973 h 11260"/>
              <a:gd name="connsiteX1" fmla="*/ 4670 w 10000"/>
              <a:gd name="connsiteY1" fmla="*/ 11236 h 11260"/>
              <a:gd name="connsiteX2" fmla="*/ 6437 w 10000"/>
              <a:gd name="connsiteY2" fmla="*/ 4352 h 11260"/>
              <a:gd name="connsiteX3" fmla="*/ 7402 w 10000"/>
              <a:gd name="connsiteY3" fmla="*/ 0 h 11260"/>
              <a:gd name="connsiteX4" fmla="*/ 8454 w 10000"/>
              <a:gd name="connsiteY4" fmla="*/ 2757 h 11260"/>
              <a:gd name="connsiteX5" fmla="*/ 10000 w 10000"/>
              <a:gd name="connsiteY5" fmla="*/ 1872 h 11260"/>
              <a:gd name="connsiteX0" fmla="*/ 0 w 9681"/>
              <a:gd name="connsiteY0" fmla="*/ 6973 h 11260"/>
              <a:gd name="connsiteX1" fmla="*/ 4670 w 9681"/>
              <a:gd name="connsiteY1" fmla="*/ 11236 h 11260"/>
              <a:gd name="connsiteX2" fmla="*/ 6437 w 9681"/>
              <a:gd name="connsiteY2" fmla="*/ 4352 h 11260"/>
              <a:gd name="connsiteX3" fmla="*/ 7402 w 9681"/>
              <a:gd name="connsiteY3" fmla="*/ 0 h 11260"/>
              <a:gd name="connsiteX4" fmla="*/ 8454 w 9681"/>
              <a:gd name="connsiteY4" fmla="*/ 2757 h 11260"/>
              <a:gd name="connsiteX5" fmla="*/ 9681 w 9681"/>
              <a:gd name="connsiteY5" fmla="*/ 545 h 11260"/>
              <a:gd name="connsiteX0" fmla="*/ 0 w 10042"/>
              <a:gd name="connsiteY0" fmla="*/ 6193 h 10000"/>
              <a:gd name="connsiteX1" fmla="*/ 4824 w 10042"/>
              <a:gd name="connsiteY1" fmla="*/ 9979 h 10000"/>
              <a:gd name="connsiteX2" fmla="*/ 6649 w 10042"/>
              <a:gd name="connsiteY2" fmla="*/ 3865 h 10000"/>
              <a:gd name="connsiteX3" fmla="*/ 7646 w 10042"/>
              <a:gd name="connsiteY3" fmla="*/ 0 h 10000"/>
              <a:gd name="connsiteX4" fmla="*/ 8733 w 10042"/>
              <a:gd name="connsiteY4" fmla="*/ 2448 h 10000"/>
              <a:gd name="connsiteX5" fmla="*/ 10000 w 10042"/>
              <a:gd name="connsiteY5" fmla="*/ 484 h 10000"/>
              <a:gd name="connsiteX0" fmla="*/ 0 w 10042"/>
              <a:gd name="connsiteY0" fmla="*/ 5709 h 9516"/>
              <a:gd name="connsiteX1" fmla="*/ 4824 w 10042"/>
              <a:gd name="connsiteY1" fmla="*/ 9495 h 9516"/>
              <a:gd name="connsiteX2" fmla="*/ 6649 w 10042"/>
              <a:gd name="connsiteY2" fmla="*/ 3381 h 9516"/>
              <a:gd name="connsiteX3" fmla="*/ 8733 w 10042"/>
              <a:gd name="connsiteY3" fmla="*/ 1964 h 9516"/>
              <a:gd name="connsiteX4" fmla="*/ 10000 w 10042"/>
              <a:gd name="connsiteY4" fmla="*/ 0 h 9516"/>
              <a:gd name="connsiteX0" fmla="*/ 0 w 10004"/>
              <a:gd name="connsiteY0" fmla="*/ 5999 h 10000"/>
              <a:gd name="connsiteX1" fmla="*/ 4804 w 10004"/>
              <a:gd name="connsiteY1" fmla="*/ 9978 h 10000"/>
              <a:gd name="connsiteX2" fmla="*/ 6621 w 10004"/>
              <a:gd name="connsiteY2" fmla="*/ 3553 h 10000"/>
              <a:gd name="connsiteX3" fmla="*/ 8803 w 10004"/>
              <a:gd name="connsiteY3" fmla="*/ 4919 h 10000"/>
              <a:gd name="connsiteX4" fmla="*/ 9958 w 10004"/>
              <a:gd name="connsiteY4" fmla="*/ 0 h 10000"/>
              <a:gd name="connsiteX0" fmla="*/ 0 w 10004"/>
              <a:gd name="connsiteY0" fmla="*/ 5999 h 10000"/>
              <a:gd name="connsiteX1" fmla="*/ 4804 w 10004"/>
              <a:gd name="connsiteY1" fmla="*/ 9978 h 10000"/>
              <a:gd name="connsiteX2" fmla="*/ 6906 w 10004"/>
              <a:gd name="connsiteY2" fmla="*/ 7485 h 10000"/>
              <a:gd name="connsiteX3" fmla="*/ 8803 w 10004"/>
              <a:gd name="connsiteY3" fmla="*/ 4919 h 10000"/>
              <a:gd name="connsiteX4" fmla="*/ 9958 w 10004"/>
              <a:gd name="connsiteY4" fmla="*/ 0 h 10000"/>
              <a:gd name="connsiteX0" fmla="*/ 0 w 10004"/>
              <a:gd name="connsiteY0" fmla="*/ 5999 h 8939"/>
              <a:gd name="connsiteX1" fmla="*/ 4768 w 10004"/>
              <a:gd name="connsiteY1" fmla="*/ 8901 h 8939"/>
              <a:gd name="connsiteX2" fmla="*/ 6906 w 10004"/>
              <a:gd name="connsiteY2" fmla="*/ 7485 h 8939"/>
              <a:gd name="connsiteX3" fmla="*/ 8803 w 10004"/>
              <a:gd name="connsiteY3" fmla="*/ 4919 h 8939"/>
              <a:gd name="connsiteX4" fmla="*/ 9958 w 10004"/>
              <a:gd name="connsiteY4" fmla="*/ 0 h 8939"/>
              <a:gd name="connsiteX0" fmla="*/ 0 w 10000"/>
              <a:gd name="connsiteY0" fmla="*/ 6711 h 10000"/>
              <a:gd name="connsiteX1" fmla="*/ 4766 w 10000"/>
              <a:gd name="connsiteY1" fmla="*/ 9957 h 10000"/>
              <a:gd name="connsiteX2" fmla="*/ 6903 w 10000"/>
              <a:gd name="connsiteY2" fmla="*/ 8373 h 10000"/>
              <a:gd name="connsiteX3" fmla="*/ 8799 w 10000"/>
              <a:gd name="connsiteY3" fmla="*/ 5503 h 10000"/>
              <a:gd name="connsiteX4" fmla="*/ 9954 w 10000"/>
              <a:gd name="connsiteY4" fmla="*/ 0 h 10000"/>
              <a:gd name="connsiteX0" fmla="*/ 0 w 10008"/>
              <a:gd name="connsiteY0" fmla="*/ 6711 h 10000"/>
              <a:gd name="connsiteX1" fmla="*/ 4766 w 10008"/>
              <a:gd name="connsiteY1" fmla="*/ 9957 h 10000"/>
              <a:gd name="connsiteX2" fmla="*/ 6903 w 10008"/>
              <a:gd name="connsiteY2" fmla="*/ 8373 h 10000"/>
              <a:gd name="connsiteX3" fmla="*/ 8799 w 10008"/>
              <a:gd name="connsiteY3" fmla="*/ 5503 h 10000"/>
              <a:gd name="connsiteX4" fmla="*/ 9954 w 10008"/>
              <a:gd name="connsiteY4" fmla="*/ 0 h 10000"/>
              <a:gd name="connsiteX0" fmla="*/ 0 w 10495"/>
              <a:gd name="connsiteY0" fmla="*/ 6063 h 10030"/>
              <a:gd name="connsiteX1" fmla="*/ 5253 w 10495"/>
              <a:gd name="connsiteY1" fmla="*/ 9957 h 10030"/>
              <a:gd name="connsiteX2" fmla="*/ 7390 w 10495"/>
              <a:gd name="connsiteY2" fmla="*/ 8373 h 10030"/>
              <a:gd name="connsiteX3" fmla="*/ 9286 w 10495"/>
              <a:gd name="connsiteY3" fmla="*/ 5503 h 10030"/>
              <a:gd name="connsiteX4" fmla="*/ 10441 w 10495"/>
              <a:gd name="connsiteY4" fmla="*/ 0 h 10030"/>
              <a:gd name="connsiteX0" fmla="*/ 0 w 10541"/>
              <a:gd name="connsiteY0" fmla="*/ 8093 h 12060"/>
              <a:gd name="connsiteX1" fmla="*/ 5253 w 10541"/>
              <a:gd name="connsiteY1" fmla="*/ 11987 h 12060"/>
              <a:gd name="connsiteX2" fmla="*/ 7390 w 10541"/>
              <a:gd name="connsiteY2" fmla="*/ 10403 h 12060"/>
              <a:gd name="connsiteX3" fmla="*/ 9286 w 10541"/>
              <a:gd name="connsiteY3" fmla="*/ 7533 h 12060"/>
              <a:gd name="connsiteX4" fmla="*/ 10490 w 10541"/>
              <a:gd name="connsiteY4" fmla="*/ 0 h 12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41" h="12060">
                <a:moveTo>
                  <a:pt x="0" y="8093"/>
                </a:moveTo>
                <a:cubicBezTo>
                  <a:pt x="792" y="12068"/>
                  <a:pt x="4021" y="11602"/>
                  <a:pt x="5253" y="11987"/>
                </a:cubicBezTo>
                <a:cubicBezTo>
                  <a:pt x="6485" y="12372"/>
                  <a:pt x="6719" y="11146"/>
                  <a:pt x="7390" y="10403"/>
                </a:cubicBezTo>
                <a:cubicBezTo>
                  <a:pt x="8062" y="9661"/>
                  <a:pt x="8713" y="8680"/>
                  <a:pt x="9286" y="7533"/>
                </a:cubicBezTo>
                <a:cubicBezTo>
                  <a:pt x="9859" y="6386"/>
                  <a:pt x="10769" y="3145"/>
                  <a:pt x="10490"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620" name="Rectangle 527"/>
          <p:cNvSpPr>
            <a:spLocks noChangeArrowheads="1"/>
          </p:cNvSpPr>
          <p:nvPr/>
        </p:nvSpPr>
        <p:spPr bwMode="auto">
          <a:xfrm rot="19960">
            <a:off x="423137" y="2543178"/>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a:solidFill>
                  <a:srgbClr val="000000"/>
                </a:solidFill>
              </a:rPr>
              <a:t> </a:t>
            </a:r>
            <a:r>
              <a:rPr lang="en-US" sz="800" b="1" dirty="0" smtClean="0">
                <a:solidFill>
                  <a:srgbClr val="000000"/>
                </a:solidFill>
              </a:rPr>
              <a:t>SEAT</a:t>
            </a:r>
            <a:endParaRPr lang="en-US" sz="800" b="1" dirty="0">
              <a:solidFill>
                <a:srgbClr val="000000"/>
              </a:solidFill>
            </a:endParaRPr>
          </a:p>
        </p:txBody>
      </p:sp>
      <p:sp>
        <p:nvSpPr>
          <p:cNvPr id="621" name="Rectangle 527"/>
          <p:cNvSpPr>
            <a:spLocks noChangeArrowheads="1"/>
          </p:cNvSpPr>
          <p:nvPr/>
        </p:nvSpPr>
        <p:spPr bwMode="auto">
          <a:xfrm rot="5131938">
            <a:off x="4053672" y="3944016"/>
            <a:ext cx="235775" cy="123111"/>
          </a:xfrm>
          <a:prstGeom prst="rect">
            <a:avLst/>
          </a:prstGeom>
          <a:solidFill>
            <a:srgbClr val="FFC000"/>
          </a:solidFill>
          <a:ln w="9525">
            <a:noFill/>
            <a:miter lim="800000"/>
            <a:headEnd/>
            <a:tailEnd/>
          </a:ln>
        </p:spPr>
        <p:txBody>
          <a:bodyPr wrap="square" lIns="0" tIns="0" rIns="0" bIns="0">
            <a:spAutoFit/>
          </a:bodyPr>
          <a:lstStyle/>
          <a:p>
            <a:r>
              <a:rPr lang="en-US" sz="800" b="1" dirty="0" smtClean="0">
                <a:solidFill>
                  <a:srgbClr val="000000"/>
                </a:solidFill>
              </a:rPr>
              <a:t>CHIC</a:t>
            </a:r>
            <a:endParaRPr lang="en-US" sz="800" b="1" dirty="0">
              <a:solidFill>
                <a:srgbClr val="000000"/>
              </a:solidFill>
            </a:endParaRPr>
          </a:p>
        </p:txBody>
      </p:sp>
      <p:sp>
        <p:nvSpPr>
          <p:cNvPr id="622" name="Rectangle 527"/>
          <p:cNvSpPr>
            <a:spLocks noChangeArrowheads="1"/>
          </p:cNvSpPr>
          <p:nvPr/>
        </p:nvSpPr>
        <p:spPr bwMode="auto">
          <a:xfrm rot="18729563">
            <a:off x="5007469" y="4052862"/>
            <a:ext cx="282481" cy="123111"/>
          </a:xfrm>
          <a:prstGeom prst="rect">
            <a:avLst/>
          </a:prstGeom>
          <a:solidFill>
            <a:srgbClr val="FFC000"/>
          </a:solidFill>
          <a:ln w="9525">
            <a:noFill/>
            <a:miter lim="800000"/>
            <a:headEnd/>
            <a:tailEnd/>
          </a:ln>
        </p:spPr>
        <p:txBody>
          <a:bodyPr wrap="square" lIns="0" tIns="0" rIns="0" bIns="0">
            <a:spAutoFit/>
          </a:bodyPr>
          <a:lstStyle/>
          <a:p>
            <a:pPr algn="r"/>
            <a:r>
              <a:rPr lang="en-US" sz="800" b="1" dirty="0" smtClean="0">
                <a:solidFill>
                  <a:srgbClr val="000000"/>
                </a:solidFill>
              </a:rPr>
              <a:t>WASH</a:t>
            </a:r>
            <a:endParaRPr lang="en-US" sz="800" b="1" dirty="0">
              <a:solidFill>
                <a:srgbClr val="000000"/>
              </a:solidFill>
            </a:endParaRPr>
          </a:p>
        </p:txBody>
      </p:sp>
      <p:sp>
        <p:nvSpPr>
          <p:cNvPr id="623" name="5-Point Star 622"/>
          <p:cNvSpPr>
            <a:spLocks noChangeAspect="1"/>
          </p:cNvSpPr>
          <p:nvPr/>
        </p:nvSpPr>
        <p:spPr bwMode="auto">
          <a:xfrm>
            <a:off x="723726" y="4136106"/>
            <a:ext cx="91212" cy="91212"/>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24" name="5-Point Star 623"/>
          <p:cNvSpPr>
            <a:spLocks noChangeAspect="1"/>
          </p:cNvSpPr>
          <p:nvPr/>
        </p:nvSpPr>
        <p:spPr bwMode="auto">
          <a:xfrm>
            <a:off x="5353340" y="3999583"/>
            <a:ext cx="91212" cy="91212"/>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25" name="5-Point Star 624"/>
          <p:cNvSpPr>
            <a:spLocks noChangeAspect="1"/>
          </p:cNvSpPr>
          <p:nvPr/>
        </p:nvSpPr>
        <p:spPr bwMode="auto">
          <a:xfrm>
            <a:off x="4190670" y="3310764"/>
            <a:ext cx="91212" cy="91212"/>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26" name="Rectangle 527"/>
          <p:cNvSpPr>
            <a:spLocks noChangeArrowheads="1"/>
          </p:cNvSpPr>
          <p:nvPr/>
        </p:nvSpPr>
        <p:spPr bwMode="auto">
          <a:xfrm rot="18597821">
            <a:off x="4023859" y="4530574"/>
            <a:ext cx="257588" cy="123111"/>
          </a:xfrm>
          <a:prstGeom prst="rect">
            <a:avLst/>
          </a:prstGeom>
          <a:solidFill>
            <a:srgbClr val="FFC000"/>
          </a:solidFill>
          <a:ln w="9525">
            <a:noFill/>
            <a:miter lim="800000"/>
            <a:headEnd/>
            <a:tailEnd/>
          </a:ln>
        </p:spPr>
        <p:txBody>
          <a:bodyPr wrap="square" lIns="0" tIns="0" rIns="0" bIns="0">
            <a:spAutoFit/>
          </a:bodyPr>
          <a:lstStyle/>
          <a:p>
            <a:pPr algn="r"/>
            <a:r>
              <a:rPr lang="en-US" sz="800" b="1" dirty="0" smtClean="0">
                <a:solidFill>
                  <a:srgbClr val="000000"/>
                </a:solidFill>
              </a:rPr>
              <a:t>NASH</a:t>
            </a:r>
            <a:endParaRPr lang="en-US" sz="800" b="1" dirty="0">
              <a:solidFill>
                <a:srgbClr val="000000"/>
              </a:solidFill>
            </a:endParaRPr>
          </a:p>
        </p:txBody>
      </p:sp>
      <p:sp>
        <p:nvSpPr>
          <p:cNvPr id="627" name="Rectangle 527"/>
          <p:cNvSpPr>
            <a:spLocks noChangeArrowheads="1"/>
          </p:cNvSpPr>
          <p:nvPr/>
        </p:nvSpPr>
        <p:spPr bwMode="auto">
          <a:xfrm rot="17660269">
            <a:off x="3454150" y="5018408"/>
            <a:ext cx="286223" cy="123111"/>
          </a:xfrm>
          <a:prstGeom prst="rect">
            <a:avLst/>
          </a:prstGeom>
          <a:solidFill>
            <a:srgbClr val="FFC000"/>
          </a:solidFill>
          <a:ln w="9525">
            <a:noFill/>
            <a:miter lim="800000"/>
            <a:headEnd/>
            <a:tailEnd/>
          </a:ln>
        </p:spPr>
        <p:txBody>
          <a:bodyPr wrap="square" lIns="0" tIns="0" rIns="0" bIns="0">
            <a:spAutoFit/>
          </a:bodyPr>
          <a:lstStyle/>
          <a:p>
            <a:r>
              <a:rPr lang="en-US" sz="800" b="1" dirty="0" smtClean="0">
                <a:solidFill>
                  <a:srgbClr val="000000"/>
                </a:solidFill>
              </a:rPr>
              <a:t>HOUS</a:t>
            </a:r>
            <a:endParaRPr lang="en-US" sz="800" b="1" dirty="0">
              <a:solidFill>
                <a:srgbClr val="000000"/>
              </a:solidFill>
            </a:endParaRPr>
          </a:p>
        </p:txBody>
      </p:sp>
      <p:sp>
        <p:nvSpPr>
          <p:cNvPr id="628" name="Rectangle 527"/>
          <p:cNvSpPr>
            <a:spLocks noChangeArrowheads="1"/>
          </p:cNvSpPr>
          <p:nvPr/>
        </p:nvSpPr>
        <p:spPr bwMode="auto">
          <a:xfrm rot="3193700">
            <a:off x="3429684" y="4164337"/>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a:solidFill>
                  <a:srgbClr val="000000"/>
                </a:solidFill>
              </a:rPr>
              <a:t> </a:t>
            </a:r>
            <a:r>
              <a:rPr lang="en-US" sz="800" b="1" dirty="0" smtClean="0">
                <a:solidFill>
                  <a:srgbClr val="000000"/>
                </a:solidFill>
              </a:rPr>
              <a:t>KANS</a:t>
            </a:r>
            <a:endParaRPr lang="en-US" sz="800" b="1" dirty="0">
              <a:solidFill>
                <a:srgbClr val="000000"/>
              </a:solidFill>
            </a:endParaRPr>
          </a:p>
        </p:txBody>
      </p:sp>
      <p:sp>
        <p:nvSpPr>
          <p:cNvPr id="629" name="Rectangle 527"/>
          <p:cNvSpPr>
            <a:spLocks noChangeArrowheads="1"/>
          </p:cNvSpPr>
          <p:nvPr/>
        </p:nvSpPr>
        <p:spPr bwMode="auto">
          <a:xfrm rot="3290258">
            <a:off x="2410116" y="4140860"/>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smtClean="0">
                <a:solidFill>
                  <a:srgbClr val="000000"/>
                </a:solidFill>
              </a:rPr>
              <a:t>DENV</a:t>
            </a:r>
            <a:endParaRPr lang="en-US" sz="800" b="1" dirty="0">
              <a:solidFill>
                <a:srgbClr val="000000"/>
              </a:solidFill>
            </a:endParaRPr>
          </a:p>
        </p:txBody>
      </p:sp>
      <p:sp>
        <p:nvSpPr>
          <p:cNvPr id="630" name="Rectangle 527"/>
          <p:cNvSpPr>
            <a:spLocks noChangeArrowheads="1"/>
          </p:cNvSpPr>
          <p:nvPr/>
        </p:nvSpPr>
        <p:spPr bwMode="auto">
          <a:xfrm rot="380394">
            <a:off x="1697519" y="4544838"/>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a:solidFill>
                  <a:srgbClr val="000000"/>
                </a:solidFill>
              </a:rPr>
              <a:t> </a:t>
            </a:r>
            <a:r>
              <a:rPr lang="en-US" sz="800" b="1" dirty="0" smtClean="0">
                <a:solidFill>
                  <a:srgbClr val="000000"/>
                </a:solidFill>
              </a:rPr>
              <a:t>ALBQ</a:t>
            </a:r>
            <a:endParaRPr lang="en-US" sz="800" b="1" dirty="0">
              <a:solidFill>
                <a:srgbClr val="000000"/>
              </a:solidFill>
            </a:endParaRPr>
          </a:p>
        </p:txBody>
      </p:sp>
      <p:sp>
        <p:nvSpPr>
          <p:cNvPr id="631" name="Rectangle 527"/>
          <p:cNvSpPr>
            <a:spLocks noChangeArrowheads="1"/>
          </p:cNvSpPr>
          <p:nvPr/>
        </p:nvSpPr>
        <p:spPr bwMode="auto">
          <a:xfrm rot="19327906">
            <a:off x="1083480" y="3418438"/>
            <a:ext cx="252882" cy="123111"/>
          </a:xfrm>
          <a:prstGeom prst="rect">
            <a:avLst/>
          </a:prstGeom>
          <a:solidFill>
            <a:srgbClr val="FFC000"/>
          </a:solidFill>
          <a:ln w="9525">
            <a:noFill/>
            <a:miter lim="800000"/>
            <a:headEnd/>
            <a:tailEnd/>
          </a:ln>
        </p:spPr>
        <p:txBody>
          <a:bodyPr wrap="square" lIns="0" tIns="0" rIns="0" bIns="0">
            <a:spAutoFit/>
          </a:bodyPr>
          <a:lstStyle/>
          <a:p>
            <a:pPr algn="r"/>
            <a:r>
              <a:rPr lang="en-US" sz="800" b="1" dirty="0" smtClean="0">
                <a:solidFill>
                  <a:srgbClr val="000000"/>
                </a:solidFill>
              </a:rPr>
              <a:t>BOIS</a:t>
            </a:r>
            <a:endParaRPr lang="en-US" sz="800" b="1" dirty="0">
              <a:solidFill>
                <a:srgbClr val="000000"/>
              </a:solidFill>
            </a:endParaRPr>
          </a:p>
        </p:txBody>
      </p:sp>
      <p:sp>
        <p:nvSpPr>
          <p:cNvPr id="632" name="Rectangle 527"/>
          <p:cNvSpPr>
            <a:spLocks noChangeArrowheads="1"/>
          </p:cNvSpPr>
          <p:nvPr/>
        </p:nvSpPr>
        <p:spPr bwMode="auto">
          <a:xfrm rot="18079224">
            <a:off x="672975" y="3452975"/>
            <a:ext cx="298722" cy="123111"/>
          </a:xfrm>
          <a:prstGeom prst="rect">
            <a:avLst/>
          </a:prstGeom>
          <a:solidFill>
            <a:srgbClr val="FFC000"/>
          </a:solidFill>
          <a:ln w="9525">
            <a:noFill/>
            <a:miter lim="800000"/>
            <a:headEnd/>
            <a:tailEnd/>
          </a:ln>
        </p:spPr>
        <p:txBody>
          <a:bodyPr wrap="square" lIns="0" tIns="0" rIns="0" bIns="0">
            <a:spAutoFit/>
          </a:bodyPr>
          <a:lstStyle/>
          <a:p>
            <a:r>
              <a:rPr lang="en-US" sz="800" b="1" dirty="0" smtClean="0">
                <a:solidFill>
                  <a:srgbClr val="000000"/>
                </a:solidFill>
              </a:rPr>
              <a:t>SACR</a:t>
            </a:r>
            <a:endParaRPr lang="en-US" sz="800" b="1" dirty="0">
              <a:solidFill>
                <a:srgbClr val="000000"/>
              </a:solidFill>
            </a:endParaRPr>
          </a:p>
        </p:txBody>
      </p:sp>
      <p:sp>
        <p:nvSpPr>
          <p:cNvPr id="633" name="Freeform 600"/>
          <p:cNvSpPr>
            <a:spLocks/>
          </p:cNvSpPr>
          <p:nvPr/>
        </p:nvSpPr>
        <p:spPr bwMode="auto">
          <a:xfrm>
            <a:off x="659043" y="2602192"/>
            <a:ext cx="170440" cy="1362547"/>
          </a:xfrm>
          <a:custGeom>
            <a:avLst/>
            <a:gdLst>
              <a:gd name="T0" fmla="*/ 2147483647 w 753"/>
              <a:gd name="T1" fmla="*/ 2147483647 h 907"/>
              <a:gd name="T2" fmla="*/ 2147483647 w 753"/>
              <a:gd name="T3" fmla="*/ 2147483647 h 907"/>
              <a:gd name="T4" fmla="*/ 0 w 753"/>
              <a:gd name="T5" fmla="*/ 0 h 907"/>
              <a:gd name="T6" fmla="*/ 0 60000 65536"/>
              <a:gd name="T7" fmla="*/ 0 60000 65536"/>
              <a:gd name="T8" fmla="*/ 0 60000 65536"/>
              <a:gd name="T9" fmla="*/ 0 w 753"/>
              <a:gd name="T10" fmla="*/ 0 h 907"/>
              <a:gd name="T11" fmla="*/ 753 w 753"/>
              <a:gd name="T12" fmla="*/ 907 h 907"/>
              <a:gd name="connsiteX0" fmla="*/ 10000 w 10000"/>
              <a:gd name="connsiteY0" fmla="*/ 9394 h 9394"/>
              <a:gd name="connsiteX1" fmla="*/ 3653 w 10000"/>
              <a:gd name="connsiteY1" fmla="*/ 7882 h 9394"/>
              <a:gd name="connsiteX2" fmla="*/ 0 w 10000"/>
              <a:gd name="connsiteY2" fmla="*/ 0 h 9394"/>
              <a:gd name="connsiteX0" fmla="*/ 10000 w 10000"/>
              <a:gd name="connsiteY0" fmla="*/ 10000 h 10377"/>
              <a:gd name="connsiteX1" fmla="*/ 3653 w 10000"/>
              <a:gd name="connsiteY1" fmla="*/ 8390 h 10377"/>
              <a:gd name="connsiteX2" fmla="*/ 0 w 10000"/>
              <a:gd name="connsiteY2" fmla="*/ 0 h 10377"/>
              <a:gd name="connsiteX0" fmla="*/ 10000 w 10000"/>
              <a:gd name="connsiteY0" fmla="*/ 10000 h 10377"/>
              <a:gd name="connsiteX1" fmla="*/ 3653 w 10000"/>
              <a:gd name="connsiteY1" fmla="*/ 8390 h 10377"/>
              <a:gd name="connsiteX2" fmla="*/ 1193 w 10000"/>
              <a:gd name="connsiteY2" fmla="*/ 3657 h 10377"/>
              <a:gd name="connsiteX3" fmla="*/ 0 w 10000"/>
              <a:gd name="connsiteY3" fmla="*/ 0 h 10377"/>
              <a:gd name="connsiteX0" fmla="*/ 3653 w 3653"/>
              <a:gd name="connsiteY0" fmla="*/ 8390 h 8390"/>
              <a:gd name="connsiteX1" fmla="*/ 1193 w 3653"/>
              <a:gd name="connsiteY1" fmla="*/ 3657 h 8390"/>
              <a:gd name="connsiteX2" fmla="*/ 0 w 3653"/>
              <a:gd name="connsiteY2" fmla="*/ 0 h 8390"/>
              <a:gd name="connsiteX0" fmla="*/ 6074 w 6074"/>
              <a:gd name="connsiteY0" fmla="*/ 6685 h 6685"/>
              <a:gd name="connsiteX1" fmla="*/ 3266 w 6074"/>
              <a:gd name="connsiteY1" fmla="*/ 4359 h 6685"/>
              <a:gd name="connsiteX2" fmla="*/ 0 w 6074"/>
              <a:gd name="connsiteY2" fmla="*/ 0 h 6685"/>
              <a:gd name="connsiteX0" fmla="*/ 10000 w 10000"/>
              <a:gd name="connsiteY0" fmla="*/ 10000 h 10000"/>
              <a:gd name="connsiteX1" fmla="*/ 5377 w 10000"/>
              <a:gd name="connsiteY1" fmla="*/ 6521 h 10000"/>
              <a:gd name="connsiteX2" fmla="*/ 0 w 10000"/>
              <a:gd name="connsiteY2" fmla="*/ 0 h 10000"/>
              <a:gd name="connsiteX0" fmla="*/ 10000 w 10000"/>
              <a:gd name="connsiteY0" fmla="*/ 10000 h 10000"/>
              <a:gd name="connsiteX1" fmla="*/ 4479 w 10000"/>
              <a:gd name="connsiteY1" fmla="*/ 4952 h 10000"/>
              <a:gd name="connsiteX2" fmla="*/ 0 w 10000"/>
              <a:gd name="connsiteY2" fmla="*/ 0 h 10000"/>
              <a:gd name="connsiteX0" fmla="*/ 10000 w 10000"/>
              <a:gd name="connsiteY0" fmla="*/ 10000 h 10000"/>
              <a:gd name="connsiteX1" fmla="*/ 0 w 10000"/>
              <a:gd name="connsiteY1" fmla="*/ 0 h 10000"/>
              <a:gd name="connsiteX0" fmla="*/ 15566 w 15566"/>
              <a:gd name="connsiteY0" fmla="*/ 3095 h 3095"/>
              <a:gd name="connsiteX1" fmla="*/ 0 w 15566"/>
              <a:gd name="connsiteY1" fmla="*/ 0 h 3095"/>
              <a:gd name="connsiteX0" fmla="*/ 4479 w 4479"/>
              <a:gd name="connsiteY0" fmla="*/ 68442 h 68442"/>
              <a:gd name="connsiteX1" fmla="*/ 0 w 4479"/>
              <a:gd name="connsiteY1" fmla="*/ 0 h 68442"/>
              <a:gd name="connsiteX0" fmla="*/ 16667 w 16667"/>
              <a:gd name="connsiteY0" fmla="*/ 10000 h 10000"/>
              <a:gd name="connsiteX1" fmla="*/ 6667 w 16667"/>
              <a:gd name="connsiteY1" fmla="*/ 0 h 10000"/>
              <a:gd name="connsiteX0" fmla="*/ 25590 w 25590"/>
              <a:gd name="connsiteY0" fmla="*/ 10000 h 10000"/>
              <a:gd name="connsiteX1" fmla="*/ 0 w 25590"/>
              <a:gd name="connsiteY1" fmla="*/ 5615 h 10000"/>
              <a:gd name="connsiteX2" fmla="*/ 15590 w 25590"/>
              <a:gd name="connsiteY2" fmla="*/ 0 h 10000"/>
              <a:gd name="connsiteX0" fmla="*/ 10000 w 10000"/>
              <a:gd name="connsiteY0" fmla="*/ 10000 h 10000"/>
              <a:gd name="connsiteX1" fmla="*/ 0 w 10000"/>
              <a:gd name="connsiteY1" fmla="*/ 0 h 10000"/>
              <a:gd name="connsiteX0" fmla="*/ 16962 w 16962"/>
              <a:gd name="connsiteY0" fmla="*/ 10000 h 10000"/>
              <a:gd name="connsiteX1" fmla="*/ 0 w 16962"/>
              <a:gd name="connsiteY1" fmla="*/ 6583 h 10000"/>
              <a:gd name="connsiteX2" fmla="*/ 6962 w 16962"/>
              <a:gd name="connsiteY2" fmla="*/ 0 h 10000"/>
              <a:gd name="connsiteX0" fmla="*/ 22714 w 22714"/>
              <a:gd name="connsiteY0" fmla="*/ 10000 h 10000"/>
              <a:gd name="connsiteX1" fmla="*/ 0 w 22714"/>
              <a:gd name="connsiteY1" fmla="*/ 6306 h 10000"/>
              <a:gd name="connsiteX2" fmla="*/ 12714 w 22714"/>
              <a:gd name="connsiteY2" fmla="*/ 0 h 10000"/>
              <a:gd name="connsiteX0" fmla="*/ 22746 w 22746"/>
              <a:gd name="connsiteY0" fmla="*/ 10000 h 10000"/>
              <a:gd name="connsiteX1" fmla="*/ 4963 w 22746"/>
              <a:gd name="connsiteY1" fmla="*/ 8658 h 10000"/>
              <a:gd name="connsiteX2" fmla="*/ 32 w 22746"/>
              <a:gd name="connsiteY2" fmla="*/ 6306 h 10000"/>
              <a:gd name="connsiteX3" fmla="*/ 12746 w 22746"/>
              <a:gd name="connsiteY3" fmla="*/ 0 h 10000"/>
              <a:gd name="connsiteX0" fmla="*/ 22746 w 22746"/>
              <a:gd name="connsiteY0" fmla="*/ 10000 h 10000"/>
              <a:gd name="connsiteX1" fmla="*/ 4963 w 22746"/>
              <a:gd name="connsiteY1" fmla="*/ 8658 h 10000"/>
              <a:gd name="connsiteX2" fmla="*/ 32 w 22746"/>
              <a:gd name="connsiteY2" fmla="*/ 6306 h 10000"/>
              <a:gd name="connsiteX3" fmla="*/ 12746 w 22746"/>
              <a:gd name="connsiteY3" fmla="*/ 0 h 10000"/>
              <a:gd name="connsiteX0" fmla="*/ 22746 w 22746"/>
              <a:gd name="connsiteY0" fmla="*/ 10000 h 10000"/>
              <a:gd name="connsiteX1" fmla="*/ 4963 w 22746"/>
              <a:gd name="connsiteY1" fmla="*/ 8658 h 10000"/>
              <a:gd name="connsiteX2" fmla="*/ 32 w 22746"/>
              <a:gd name="connsiteY2" fmla="*/ 6306 h 10000"/>
              <a:gd name="connsiteX3" fmla="*/ 12746 w 22746"/>
              <a:gd name="connsiteY3" fmla="*/ 0 h 10000"/>
              <a:gd name="connsiteX0" fmla="*/ 27995 w 27995"/>
              <a:gd name="connsiteY0" fmla="*/ 9951 h 9951"/>
              <a:gd name="connsiteX1" fmla="*/ 4963 w 27995"/>
              <a:gd name="connsiteY1" fmla="*/ 8658 h 9951"/>
              <a:gd name="connsiteX2" fmla="*/ 32 w 27995"/>
              <a:gd name="connsiteY2" fmla="*/ 6306 h 9951"/>
              <a:gd name="connsiteX3" fmla="*/ 12746 w 27995"/>
              <a:gd name="connsiteY3" fmla="*/ 0 h 9951"/>
              <a:gd name="connsiteX0" fmla="*/ 10000 w 10000"/>
              <a:gd name="connsiteY0" fmla="*/ 10000 h 10000"/>
              <a:gd name="connsiteX1" fmla="*/ 1773 w 10000"/>
              <a:gd name="connsiteY1" fmla="*/ 8701 h 10000"/>
              <a:gd name="connsiteX2" fmla="*/ 11 w 10000"/>
              <a:gd name="connsiteY2" fmla="*/ 6337 h 10000"/>
              <a:gd name="connsiteX3" fmla="*/ 4553 w 10000"/>
              <a:gd name="connsiteY3" fmla="*/ 0 h 10000"/>
              <a:gd name="connsiteX0" fmla="*/ 6233 w 6233"/>
              <a:gd name="connsiteY0" fmla="*/ 11218 h 11218"/>
              <a:gd name="connsiteX1" fmla="*/ 1773 w 6233"/>
              <a:gd name="connsiteY1" fmla="*/ 8701 h 11218"/>
              <a:gd name="connsiteX2" fmla="*/ 11 w 6233"/>
              <a:gd name="connsiteY2" fmla="*/ 6337 h 11218"/>
              <a:gd name="connsiteX3" fmla="*/ 4553 w 6233"/>
              <a:gd name="connsiteY3" fmla="*/ 0 h 11218"/>
              <a:gd name="connsiteX0" fmla="*/ 10000 w 10000"/>
              <a:gd name="connsiteY0" fmla="*/ 10000 h 10000"/>
              <a:gd name="connsiteX1" fmla="*/ 2845 w 10000"/>
              <a:gd name="connsiteY1" fmla="*/ 7756 h 10000"/>
              <a:gd name="connsiteX2" fmla="*/ 18 w 10000"/>
              <a:gd name="connsiteY2" fmla="*/ 5649 h 10000"/>
              <a:gd name="connsiteX3" fmla="*/ 7305 w 10000"/>
              <a:gd name="connsiteY3" fmla="*/ 0 h 10000"/>
              <a:gd name="connsiteX0" fmla="*/ 11474 w 11474"/>
              <a:gd name="connsiteY0" fmla="*/ 10194 h 10194"/>
              <a:gd name="connsiteX1" fmla="*/ 2845 w 11474"/>
              <a:gd name="connsiteY1" fmla="*/ 7756 h 10194"/>
              <a:gd name="connsiteX2" fmla="*/ 18 w 11474"/>
              <a:gd name="connsiteY2" fmla="*/ 5649 h 10194"/>
              <a:gd name="connsiteX3" fmla="*/ 7305 w 11474"/>
              <a:gd name="connsiteY3" fmla="*/ 0 h 10194"/>
              <a:gd name="connsiteX0" fmla="*/ 13383 w 13383"/>
              <a:gd name="connsiteY0" fmla="*/ 10048 h 10048"/>
              <a:gd name="connsiteX1" fmla="*/ 2845 w 13383"/>
              <a:gd name="connsiteY1" fmla="*/ 7756 h 10048"/>
              <a:gd name="connsiteX2" fmla="*/ 18 w 13383"/>
              <a:gd name="connsiteY2" fmla="*/ 5649 h 10048"/>
              <a:gd name="connsiteX3" fmla="*/ 7305 w 13383"/>
              <a:gd name="connsiteY3" fmla="*/ 0 h 10048"/>
              <a:gd name="connsiteX0" fmla="*/ 14412 w 14412"/>
              <a:gd name="connsiteY0" fmla="*/ 10048 h 10048"/>
              <a:gd name="connsiteX1" fmla="*/ 982 w 14412"/>
              <a:gd name="connsiteY1" fmla="*/ 8195 h 10048"/>
              <a:gd name="connsiteX2" fmla="*/ 1047 w 14412"/>
              <a:gd name="connsiteY2" fmla="*/ 5649 h 10048"/>
              <a:gd name="connsiteX3" fmla="*/ 8334 w 14412"/>
              <a:gd name="connsiteY3" fmla="*/ 0 h 10048"/>
              <a:gd name="connsiteX0" fmla="*/ 14412 w 14412"/>
              <a:gd name="connsiteY0" fmla="*/ 10048 h 10048"/>
              <a:gd name="connsiteX1" fmla="*/ 982 w 14412"/>
              <a:gd name="connsiteY1" fmla="*/ 8195 h 10048"/>
              <a:gd name="connsiteX2" fmla="*/ 1047 w 14412"/>
              <a:gd name="connsiteY2" fmla="*/ 5649 h 10048"/>
              <a:gd name="connsiteX3" fmla="*/ 8334 w 14412"/>
              <a:gd name="connsiteY3" fmla="*/ 0 h 10048"/>
              <a:gd name="connsiteX0" fmla="*/ 11799 w 11799"/>
              <a:gd name="connsiteY0" fmla="*/ 10080 h 10080"/>
              <a:gd name="connsiteX1" fmla="*/ 826 w 11799"/>
              <a:gd name="connsiteY1" fmla="*/ 8195 h 10080"/>
              <a:gd name="connsiteX2" fmla="*/ 891 w 11799"/>
              <a:gd name="connsiteY2" fmla="*/ 5649 h 10080"/>
              <a:gd name="connsiteX3" fmla="*/ 8178 w 11799"/>
              <a:gd name="connsiteY3" fmla="*/ 0 h 10080"/>
              <a:gd name="connsiteX0" fmla="*/ 11799 w 12018"/>
              <a:gd name="connsiteY0" fmla="*/ 10080 h 10080"/>
              <a:gd name="connsiteX1" fmla="*/ 826 w 12018"/>
              <a:gd name="connsiteY1" fmla="*/ 8195 h 10080"/>
              <a:gd name="connsiteX2" fmla="*/ 891 w 12018"/>
              <a:gd name="connsiteY2" fmla="*/ 5649 h 10080"/>
              <a:gd name="connsiteX3" fmla="*/ 8178 w 12018"/>
              <a:gd name="connsiteY3" fmla="*/ 0 h 10080"/>
              <a:gd name="connsiteX0" fmla="*/ 9424 w 9682"/>
              <a:gd name="connsiteY0" fmla="*/ 9918 h 9918"/>
              <a:gd name="connsiteX1" fmla="*/ 662 w 9682"/>
              <a:gd name="connsiteY1" fmla="*/ 8195 h 9918"/>
              <a:gd name="connsiteX2" fmla="*/ 727 w 9682"/>
              <a:gd name="connsiteY2" fmla="*/ 5649 h 9918"/>
              <a:gd name="connsiteX3" fmla="*/ 8014 w 9682"/>
              <a:gd name="connsiteY3" fmla="*/ 0 h 9918"/>
              <a:gd name="connsiteX0" fmla="*/ 10550 w 10801"/>
              <a:gd name="connsiteY0" fmla="*/ 10000 h 10000"/>
              <a:gd name="connsiteX1" fmla="*/ 739 w 10801"/>
              <a:gd name="connsiteY1" fmla="*/ 8263 h 10000"/>
              <a:gd name="connsiteX2" fmla="*/ 806 w 10801"/>
              <a:gd name="connsiteY2" fmla="*/ 5696 h 10000"/>
              <a:gd name="connsiteX3" fmla="*/ 8332 w 10801"/>
              <a:gd name="connsiteY3" fmla="*/ 0 h 10000"/>
              <a:gd name="connsiteX0" fmla="*/ 10755 w 11003"/>
              <a:gd name="connsiteY0" fmla="*/ 10023 h 10023"/>
              <a:gd name="connsiteX1" fmla="*/ 754 w 11003"/>
              <a:gd name="connsiteY1" fmla="*/ 8263 h 10023"/>
              <a:gd name="connsiteX2" fmla="*/ 821 w 11003"/>
              <a:gd name="connsiteY2" fmla="*/ 5696 h 10023"/>
              <a:gd name="connsiteX3" fmla="*/ 8347 w 11003"/>
              <a:gd name="connsiteY3" fmla="*/ 0 h 10023"/>
              <a:gd name="connsiteX0" fmla="*/ 9938 w 10200"/>
              <a:gd name="connsiteY0" fmla="*/ 10023 h 10023"/>
              <a:gd name="connsiteX1" fmla="*/ 698 w 10200"/>
              <a:gd name="connsiteY1" fmla="*/ 8263 h 10023"/>
              <a:gd name="connsiteX2" fmla="*/ 765 w 10200"/>
              <a:gd name="connsiteY2" fmla="*/ 5696 h 10023"/>
              <a:gd name="connsiteX3" fmla="*/ 8291 w 10200"/>
              <a:gd name="connsiteY3" fmla="*/ 0 h 10023"/>
            </a:gdLst>
            <a:ahLst/>
            <a:cxnLst>
              <a:cxn ang="0">
                <a:pos x="connsiteX0" y="connsiteY0"/>
              </a:cxn>
              <a:cxn ang="0">
                <a:pos x="connsiteX1" y="connsiteY1"/>
              </a:cxn>
              <a:cxn ang="0">
                <a:pos x="connsiteX2" y="connsiteY2"/>
              </a:cxn>
              <a:cxn ang="0">
                <a:pos x="connsiteX3" y="connsiteY3"/>
              </a:cxn>
            </a:cxnLst>
            <a:rect l="l" t="t" r="r" b="b"/>
            <a:pathLst>
              <a:path w="10200" h="10023">
                <a:moveTo>
                  <a:pt x="9938" y="10023"/>
                </a:moveTo>
                <a:cubicBezTo>
                  <a:pt x="11905" y="9428"/>
                  <a:pt x="2227" y="8984"/>
                  <a:pt x="698" y="8263"/>
                </a:cubicBezTo>
                <a:cubicBezTo>
                  <a:pt x="-831" y="7542"/>
                  <a:pt x="606" y="6917"/>
                  <a:pt x="765" y="5696"/>
                </a:cubicBezTo>
                <a:cubicBezTo>
                  <a:pt x="3274" y="3797"/>
                  <a:pt x="11376" y="1493"/>
                  <a:pt x="8291"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634" name="Freeform 77"/>
          <p:cNvSpPr>
            <a:spLocks/>
          </p:cNvSpPr>
          <p:nvPr/>
        </p:nvSpPr>
        <p:spPr bwMode="auto">
          <a:xfrm flipH="1">
            <a:off x="3812627" y="3415339"/>
            <a:ext cx="226093" cy="216367"/>
          </a:xfrm>
          <a:custGeom>
            <a:avLst/>
            <a:gdLst>
              <a:gd name="T0" fmla="*/ 2147483647 w 530"/>
              <a:gd name="T1" fmla="*/ 2147483647 h 357"/>
              <a:gd name="T2" fmla="*/ 2147483647 w 530"/>
              <a:gd name="T3" fmla="*/ 2147483647 h 357"/>
              <a:gd name="T4" fmla="*/ 2147483647 w 530"/>
              <a:gd name="T5" fmla="*/ 2147483647 h 357"/>
              <a:gd name="T6" fmla="*/ 2147483647 w 530"/>
              <a:gd name="T7" fmla="*/ 2147483647 h 357"/>
              <a:gd name="T8" fmla="*/ 2147483647 w 530"/>
              <a:gd name="T9" fmla="*/ 2147483647 h 357"/>
              <a:gd name="T10" fmla="*/ 2147483647 w 530"/>
              <a:gd name="T11" fmla="*/ 2147483647 h 357"/>
              <a:gd name="T12" fmla="*/ 2147483647 w 530"/>
              <a:gd name="T13" fmla="*/ 2147483647 h 357"/>
              <a:gd name="T14" fmla="*/ 0 60000 65536"/>
              <a:gd name="T15" fmla="*/ 0 60000 65536"/>
              <a:gd name="T16" fmla="*/ 0 60000 65536"/>
              <a:gd name="T17" fmla="*/ 0 60000 65536"/>
              <a:gd name="T18" fmla="*/ 0 60000 65536"/>
              <a:gd name="T19" fmla="*/ 0 60000 65536"/>
              <a:gd name="T20" fmla="*/ 0 60000 65536"/>
              <a:gd name="T21" fmla="*/ 0 w 530"/>
              <a:gd name="T22" fmla="*/ 0 h 357"/>
              <a:gd name="T23" fmla="*/ 530 w 530"/>
              <a:gd name="T24" fmla="*/ 357 h 357"/>
              <a:gd name="connsiteX0" fmla="*/ 3339 w 7745"/>
              <a:gd name="connsiteY0" fmla="*/ 8594 h 8594"/>
              <a:gd name="connsiteX1" fmla="*/ 792 w 7745"/>
              <a:gd name="connsiteY1" fmla="*/ 6493 h 8594"/>
              <a:gd name="connsiteX2" fmla="*/ 320 w 7745"/>
              <a:gd name="connsiteY2" fmla="*/ 1395 h 8594"/>
              <a:gd name="connsiteX3" fmla="*/ 5188 w 7745"/>
              <a:gd name="connsiteY3" fmla="*/ 134 h 8594"/>
              <a:gd name="connsiteX4" fmla="*/ 7622 w 7745"/>
              <a:gd name="connsiteY4" fmla="*/ 4000 h 8594"/>
              <a:gd name="connsiteX5" fmla="*/ 1471 w 7745"/>
              <a:gd name="connsiteY5" fmla="*/ 7417 h 8594"/>
              <a:gd name="connsiteX0" fmla="*/ 4311 w 9841"/>
              <a:gd name="connsiteY0" fmla="*/ 9999 h 9999"/>
              <a:gd name="connsiteX1" fmla="*/ 1023 w 9841"/>
              <a:gd name="connsiteY1" fmla="*/ 7554 h 9999"/>
              <a:gd name="connsiteX2" fmla="*/ 413 w 9841"/>
              <a:gd name="connsiteY2" fmla="*/ 1622 h 9999"/>
              <a:gd name="connsiteX3" fmla="*/ 6699 w 9841"/>
              <a:gd name="connsiteY3" fmla="*/ 155 h 9999"/>
              <a:gd name="connsiteX4" fmla="*/ 9841 w 9841"/>
              <a:gd name="connsiteY4" fmla="*/ 4653 h 9999"/>
              <a:gd name="connsiteX5" fmla="*/ 6796 w 9841"/>
              <a:gd name="connsiteY5" fmla="*/ 8629 h 9999"/>
              <a:gd name="connsiteX0" fmla="*/ 4561 w 10180"/>
              <a:gd name="connsiteY0" fmla="*/ 9989 h 9989"/>
              <a:gd name="connsiteX1" fmla="*/ 1220 w 10180"/>
              <a:gd name="connsiteY1" fmla="*/ 7544 h 9989"/>
              <a:gd name="connsiteX2" fmla="*/ 377 w 10180"/>
              <a:gd name="connsiteY2" fmla="*/ 1709 h 9989"/>
              <a:gd name="connsiteX3" fmla="*/ 6987 w 10180"/>
              <a:gd name="connsiteY3" fmla="*/ 144 h 9989"/>
              <a:gd name="connsiteX4" fmla="*/ 10180 w 10180"/>
              <a:gd name="connsiteY4" fmla="*/ 4642 h 9989"/>
              <a:gd name="connsiteX5" fmla="*/ 7086 w 10180"/>
              <a:gd name="connsiteY5" fmla="*/ 8619 h 9989"/>
              <a:gd name="connsiteX0" fmla="*/ 4702 w 10222"/>
              <a:gd name="connsiteY0" fmla="*/ 9983 h 9983"/>
              <a:gd name="connsiteX1" fmla="*/ 763 w 10222"/>
              <a:gd name="connsiteY1" fmla="*/ 6360 h 9983"/>
              <a:gd name="connsiteX2" fmla="*/ 592 w 10222"/>
              <a:gd name="connsiteY2" fmla="*/ 1694 h 9983"/>
              <a:gd name="connsiteX3" fmla="*/ 7085 w 10222"/>
              <a:gd name="connsiteY3" fmla="*/ 127 h 9983"/>
              <a:gd name="connsiteX4" fmla="*/ 10222 w 10222"/>
              <a:gd name="connsiteY4" fmla="*/ 4630 h 9983"/>
              <a:gd name="connsiteX5" fmla="*/ 7183 w 10222"/>
              <a:gd name="connsiteY5" fmla="*/ 8611 h 9983"/>
              <a:gd name="connsiteX0" fmla="*/ 746 w 10000"/>
              <a:gd name="connsiteY0" fmla="*/ 6371 h 8626"/>
              <a:gd name="connsiteX1" fmla="*/ 579 w 10000"/>
              <a:gd name="connsiteY1" fmla="*/ 1697 h 8626"/>
              <a:gd name="connsiteX2" fmla="*/ 6931 w 10000"/>
              <a:gd name="connsiteY2" fmla="*/ 127 h 8626"/>
              <a:gd name="connsiteX3" fmla="*/ 10000 w 10000"/>
              <a:gd name="connsiteY3" fmla="*/ 4638 h 8626"/>
              <a:gd name="connsiteX4" fmla="*/ 7027 w 10000"/>
              <a:gd name="connsiteY4" fmla="*/ 8626 h 8626"/>
              <a:gd name="connsiteX0" fmla="*/ 0 w 9421"/>
              <a:gd name="connsiteY0" fmla="*/ 1967 h 10000"/>
              <a:gd name="connsiteX1" fmla="*/ 6352 w 9421"/>
              <a:gd name="connsiteY1" fmla="*/ 147 h 10000"/>
              <a:gd name="connsiteX2" fmla="*/ 9421 w 9421"/>
              <a:gd name="connsiteY2" fmla="*/ 5377 h 10000"/>
              <a:gd name="connsiteX3" fmla="*/ 6448 w 9421"/>
              <a:gd name="connsiteY3" fmla="*/ 10000 h 10000"/>
              <a:gd name="connsiteX0" fmla="*/ 0 w 10530"/>
              <a:gd name="connsiteY0" fmla="*/ 3658 h 9872"/>
              <a:gd name="connsiteX1" fmla="*/ 7272 w 10530"/>
              <a:gd name="connsiteY1" fmla="*/ 19 h 9872"/>
              <a:gd name="connsiteX2" fmla="*/ 10530 w 10530"/>
              <a:gd name="connsiteY2" fmla="*/ 5249 h 9872"/>
              <a:gd name="connsiteX3" fmla="*/ 7374 w 10530"/>
              <a:gd name="connsiteY3" fmla="*/ 9872 h 9872"/>
              <a:gd name="connsiteX0" fmla="*/ 0 w 10000"/>
              <a:gd name="connsiteY0" fmla="*/ 3816 h 10111"/>
              <a:gd name="connsiteX1" fmla="*/ 6906 w 10000"/>
              <a:gd name="connsiteY1" fmla="*/ 130 h 10111"/>
              <a:gd name="connsiteX2" fmla="*/ 10000 w 10000"/>
              <a:gd name="connsiteY2" fmla="*/ 5428 h 10111"/>
              <a:gd name="connsiteX3" fmla="*/ 7003 w 10000"/>
              <a:gd name="connsiteY3" fmla="*/ 10111 h 10111"/>
              <a:gd name="connsiteX0" fmla="*/ 0 w 10000"/>
              <a:gd name="connsiteY0" fmla="*/ 4732 h 9991"/>
              <a:gd name="connsiteX1" fmla="*/ 6906 w 10000"/>
              <a:gd name="connsiteY1" fmla="*/ 10 h 9991"/>
              <a:gd name="connsiteX2" fmla="*/ 10000 w 10000"/>
              <a:gd name="connsiteY2" fmla="*/ 5308 h 9991"/>
              <a:gd name="connsiteX3" fmla="*/ 7003 w 10000"/>
              <a:gd name="connsiteY3" fmla="*/ 9991 h 9991"/>
              <a:gd name="connsiteX0" fmla="*/ 0 w 10186"/>
              <a:gd name="connsiteY0" fmla="*/ 4736 h 8732"/>
              <a:gd name="connsiteX1" fmla="*/ 6906 w 10186"/>
              <a:gd name="connsiteY1" fmla="*/ 10 h 8732"/>
              <a:gd name="connsiteX2" fmla="*/ 10000 w 10186"/>
              <a:gd name="connsiteY2" fmla="*/ 5313 h 8732"/>
              <a:gd name="connsiteX3" fmla="*/ 1751 w 10186"/>
              <a:gd name="connsiteY3" fmla="*/ 8732 h 8732"/>
              <a:gd name="connsiteX0" fmla="*/ 0 w 10000"/>
              <a:gd name="connsiteY0" fmla="*/ 5424 h 10692"/>
              <a:gd name="connsiteX1" fmla="*/ 6780 w 10000"/>
              <a:gd name="connsiteY1" fmla="*/ 11 h 10692"/>
              <a:gd name="connsiteX2" fmla="*/ 9817 w 10000"/>
              <a:gd name="connsiteY2" fmla="*/ 6085 h 10692"/>
              <a:gd name="connsiteX3" fmla="*/ 1719 w 10000"/>
              <a:gd name="connsiteY3" fmla="*/ 10000 h 10692"/>
              <a:gd name="connsiteX0" fmla="*/ 0 w 10047"/>
              <a:gd name="connsiteY0" fmla="*/ 5424 h 10572"/>
              <a:gd name="connsiteX1" fmla="*/ 6780 w 10047"/>
              <a:gd name="connsiteY1" fmla="*/ 11 h 10572"/>
              <a:gd name="connsiteX2" fmla="*/ 9817 w 10047"/>
              <a:gd name="connsiteY2" fmla="*/ 6085 h 10572"/>
              <a:gd name="connsiteX3" fmla="*/ 871 w 10047"/>
              <a:gd name="connsiteY3" fmla="*/ 9868 h 10572"/>
              <a:gd name="connsiteX0" fmla="*/ 0 w 9818"/>
              <a:gd name="connsiteY0" fmla="*/ 5424 h 11664"/>
              <a:gd name="connsiteX1" fmla="*/ 6780 w 9818"/>
              <a:gd name="connsiteY1" fmla="*/ 11 h 11664"/>
              <a:gd name="connsiteX2" fmla="*/ 9817 w 9818"/>
              <a:gd name="connsiteY2" fmla="*/ 6085 h 11664"/>
              <a:gd name="connsiteX3" fmla="*/ 7128 w 9818"/>
              <a:gd name="connsiteY3" fmla="*/ 11562 h 11664"/>
              <a:gd name="connsiteX4" fmla="*/ 871 w 9818"/>
              <a:gd name="connsiteY4" fmla="*/ 9868 h 11664"/>
              <a:gd name="connsiteX0" fmla="*/ 0 w 10003"/>
              <a:gd name="connsiteY0" fmla="*/ 4650 h 9675"/>
              <a:gd name="connsiteX1" fmla="*/ 6906 w 10003"/>
              <a:gd name="connsiteY1" fmla="*/ 9 h 9675"/>
              <a:gd name="connsiteX2" fmla="*/ 9999 w 10003"/>
              <a:gd name="connsiteY2" fmla="*/ 5217 h 9675"/>
              <a:gd name="connsiteX3" fmla="*/ 7404 w 10003"/>
              <a:gd name="connsiteY3" fmla="*/ 9573 h 9675"/>
              <a:gd name="connsiteX4" fmla="*/ 887 w 10003"/>
              <a:gd name="connsiteY4" fmla="*/ 8460 h 9675"/>
              <a:gd name="connsiteX0" fmla="*/ 0 w 10000"/>
              <a:gd name="connsiteY0" fmla="*/ 4806 h 9669"/>
              <a:gd name="connsiteX1" fmla="*/ 6904 w 10000"/>
              <a:gd name="connsiteY1" fmla="*/ 9 h 9669"/>
              <a:gd name="connsiteX2" fmla="*/ 9996 w 10000"/>
              <a:gd name="connsiteY2" fmla="*/ 5392 h 9669"/>
              <a:gd name="connsiteX3" fmla="*/ 7402 w 10000"/>
              <a:gd name="connsiteY3" fmla="*/ 9544 h 9669"/>
              <a:gd name="connsiteX4" fmla="*/ 887 w 10000"/>
              <a:gd name="connsiteY4" fmla="*/ 8744 h 9669"/>
              <a:gd name="connsiteX0" fmla="*/ 0 w 10000"/>
              <a:gd name="connsiteY0" fmla="*/ 4971 h 9871"/>
              <a:gd name="connsiteX1" fmla="*/ 6904 w 10000"/>
              <a:gd name="connsiteY1" fmla="*/ 9 h 9871"/>
              <a:gd name="connsiteX2" fmla="*/ 9996 w 10000"/>
              <a:gd name="connsiteY2" fmla="*/ 5577 h 9871"/>
              <a:gd name="connsiteX3" fmla="*/ 7402 w 10000"/>
              <a:gd name="connsiteY3" fmla="*/ 9871 h 9871"/>
              <a:gd name="connsiteX0" fmla="*/ 0 w 9996"/>
              <a:gd name="connsiteY0" fmla="*/ 5036 h 5650"/>
              <a:gd name="connsiteX1" fmla="*/ 6904 w 9996"/>
              <a:gd name="connsiteY1" fmla="*/ 9 h 5650"/>
              <a:gd name="connsiteX2" fmla="*/ 9996 w 9996"/>
              <a:gd name="connsiteY2" fmla="*/ 5650 h 5650"/>
              <a:gd name="connsiteX0" fmla="*/ 0 w 7038"/>
              <a:gd name="connsiteY0" fmla="*/ 9307 h 18203"/>
              <a:gd name="connsiteX1" fmla="*/ 6907 w 7038"/>
              <a:gd name="connsiteY1" fmla="*/ 410 h 18203"/>
              <a:gd name="connsiteX2" fmla="*/ 4748 w 7038"/>
              <a:gd name="connsiteY2" fmla="*/ 18203 h 18203"/>
              <a:gd name="connsiteX0" fmla="*/ 0 w 6746"/>
              <a:gd name="connsiteY0" fmla="*/ 2418 h 7305"/>
              <a:gd name="connsiteX1" fmla="*/ 5316 w 6746"/>
              <a:gd name="connsiteY1" fmla="*/ 1582 h 7305"/>
              <a:gd name="connsiteX2" fmla="*/ 6746 w 6746"/>
              <a:gd name="connsiteY2" fmla="*/ 7305 h 7305"/>
              <a:gd name="connsiteX0" fmla="*/ 0 w 9242"/>
              <a:gd name="connsiteY0" fmla="*/ 3310 h 10000"/>
              <a:gd name="connsiteX1" fmla="*/ 7880 w 9242"/>
              <a:gd name="connsiteY1" fmla="*/ 2166 h 10000"/>
              <a:gd name="connsiteX2" fmla="*/ 9242 w 9242"/>
              <a:gd name="connsiteY2" fmla="*/ 10000 h 10000"/>
              <a:gd name="connsiteX0" fmla="*/ 0 w 9193"/>
              <a:gd name="connsiteY0" fmla="*/ 3310 h 17706"/>
              <a:gd name="connsiteX1" fmla="*/ 8526 w 9193"/>
              <a:gd name="connsiteY1" fmla="*/ 2166 h 17706"/>
              <a:gd name="connsiteX2" fmla="*/ 8376 w 9193"/>
              <a:gd name="connsiteY2" fmla="*/ 17706 h 17706"/>
              <a:gd name="connsiteX0" fmla="*/ 0 w 15471"/>
              <a:gd name="connsiteY0" fmla="*/ 1869 h 10000"/>
              <a:gd name="connsiteX1" fmla="*/ 9274 w 15471"/>
              <a:gd name="connsiteY1" fmla="*/ 1223 h 10000"/>
              <a:gd name="connsiteX2" fmla="*/ 9111 w 15471"/>
              <a:gd name="connsiteY2" fmla="*/ 10000 h 10000"/>
              <a:gd name="connsiteX0" fmla="*/ 0 w 24575"/>
              <a:gd name="connsiteY0" fmla="*/ 1219 h 11877"/>
              <a:gd name="connsiteX1" fmla="*/ 18378 w 24575"/>
              <a:gd name="connsiteY1" fmla="*/ 3100 h 11877"/>
              <a:gd name="connsiteX2" fmla="*/ 18215 w 24575"/>
              <a:gd name="connsiteY2" fmla="*/ 11877 h 11877"/>
              <a:gd name="connsiteX0" fmla="*/ 0 w 24575"/>
              <a:gd name="connsiteY0" fmla="*/ 2 h 10660"/>
              <a:gd name="connsiteX1" fmla="*/ 7944 w 24575"/>
              <a:gd name="connsiteY1" fmla="*/ 2716 h 10660"/>
              <a:gd name="connsiteX2" fmla="*/ 18378 w 24575"/>
              <a:gd name="connsiteY2" fmla="*/ 1883 h 10660"/>
              <a:gd name="connsiteX3" fmla="*/ 18215 w 24575"/>
              <a:gd name="connsiteY3" fmla="*/ 10660 h 10660"/>
              <a:gd name="connsiteX0" fmla="*/ 0 w 24575"/>
              <a:gd name="connsiteY0" fmla="*/ 2 h 10660"/>
              <a:gd name="connsiteX1" fmla="*/ 7944 w 24575"/>
              <a:gd name="connsiteY1" fmla="*/ 2716 h 10660"/>
              <a:gd name="connsiteX2" fmla="*/ 18378 w 24575"/>
              <a:gd name="connsiteY2" fmla="*/ 1883 h 10660"/>
              <a:gd name="connsiteX3" fmla="*/ 18215 w 24575"/>
              <a:gd name="connsiteY3" fmla="*/ 10660 h 10660"/>
              <a:gd name="connsiteX0" fmla="*/ 0 w 25140"/>
              <a:gd name="connsiteY0" fmla="*/ 2 h 10660"/>
              <a:gd name="connsiteX1" fmla="*/ 7944 w 25140"/>
              <a:gd name="connsiteY1" fmla="*/ 2716 h 10660"/>
              <a:gd name="connsiteX2" fmla="*/ 20145 w 25140"/>
              <a:gd name="connsiteY2" fmla="*/ 1321 h 10660"/>
              <a:gd name="connsiteX3" fmla="*/ 18215 w 25140"/>
              <a:gd name="connsiteY3" fmla="*/ 10660 h 10660"/>
              <a:gd name="connsiteX0" fmla="*/ 0 w 27082"/>
              <a:gd name="connsiteY0" fmla="*/ 2 h 10660"/>
              <a:gd name="connsiteX1" fmla="*/ 7944 w 27082"/>
              <a:gd name="connsiteY1" fmla="*/ 2716 h 10660"/>
              <a:gd name="connsiteX2" fmla="*/ 24629 w 27082"/>
              <a:gd name="connsiteY2" fmla="*/ 2514 h 10660"/>
              <a:gd name="connsiteX3" fmla="*/ 18215 w 27082"/>
              <a:gd name="connsiteY3" fmla="*/ 10660 h 10660"/>
              <a:gd name="connsiteX0" fmla="*/ 0 w 28463"/>
              <a:gd name="connsiteY0" fmla="*/ 2 h 10660"/>
              <a:gd name="connsiteX1" fmla="*/ 7944 w 28463"/>
              <a:gd name="connsiteY1" fmla="*/ 2716 h 10660"/>
              <a:gd name="connsiteX2" fmla="*/ 24629 w 28463"/>
              <a:gd name="connsiteY2" fmla="*/ 2514 h 10660"/>
              <a:gd name="connsiteX3" fmla="*/ 18215 w 28463"/>
              <a:gd name="connsiteY3" fmla="*/ 10660 h 10660"/>
              <a:gd name="connsiteX0" fmla="*/ 0 w 27053"/>
              <a:gd name="connsiteY0" fmla="*/ 2 h 10660"/>
              <a:gd name="connsiteX1" fmla="*/ 7944 w 27053"/>
              <a:gd name="connsiteY1" fmla="*/ 2716 h 10660"/>
              <a:gd name="connsiteX2" fmla="*/ 22047 w 27053"/>
              <a:gd name="connsiteY2" fmla="*/ 1321 h 10660"/>
              <a:gd name="connsiteX3" fmla="*/ 18215 w 27053"/>
              <a:gd name="connsiteY3" fmla="*/ 10660 h 10660"/>
              <a:gd name="connsiteX0" fmla="*/ 0 w 27189"/>
              <a:gd name="connsiteY0" fmla="*/ 2 h 10660"/>
              <a:gd name="connsiteX1" fmla="*/ 7944 w 27189"/>
              <a:gd name="connsiteY1" fmla="*/ 2716 h 10660"/>
              <a:gd name="connsiteX2" fmla="*/ 22319 w 27189"/>
              <a:gd name="connsiteY2" fmla="*/ 2304 h 10660"/>
              <a:gd name="connsiteX3" fmla="*/ 18215 w 27189"/>
              <a:gd name="connsiteY3" fmla="*/ 10660 h 10660"/>
              <a:gd name="connsiteX0" fmla="*/ 0 w 26557"/>
              <a:gd name="connsiteY0" fmla="*/ 2 h 10169"/>
              <a:gd name="connsiteX1" fmla="*/ 7944 w 26557"/>
              <a:gd name="connsiteY1" fmla="*/ 2716 h 10169"/>
              <a:gd name="connsiteX2" fmla="*/ 22319 w 26557"/>
              <a:gd name="connsiteY2" fmla="*/ 2304 h 10169"/>
              <a:gd name="connsiteX3" fmla="*/ 19166 w 26557"/>
              <a:gd name="connsiteY3" fmla="*/ 10169 h 10169"/>
              <a:gd name="connsiteX0" fmla="*/ 0 w 26557"/>
              <a:gd name="connsiteY0" fmla="*/ 2 h 10169"/>
              <a:gd name="connsiteX1" fmla="*/ 7944 w 26557"/>
              <a:gd name="connsiteY1" fmla="*/ 2716 h 10169"/>
              <a:gd name="connsiteX2" fmla="*/ 22319 w 26557"/>
              <a:gd name="connsiteY2" fmla="*/ 2304 h 10169"/>
              <a:gd name="connsiteX3" fmla="*/ 19166 w 26557"/>
              <a:gd name="connsiteY3" fmla="*/ 10169 h 10169"/>
              <a:gd name="connsiteX0" fmla="*/ 0 w 25562"/>
              <a:gd name="connsiteY0" fmla="*/ 2 h 10034"/>
              <a:gd name="connsiteX1" fmla="*/ 7944 w 25562"/>
              <a:gd name="connsiteY1" fmla="*/ 2716 h 10034"/>
              <a:gd name="connsiteX2" fmla="*/ 22319 w 25562"/>
              <a:gd name="connsiteY2" fmla="*/ 2304 h 10034"/>
              <a:gd name="connsiteX3" fmla="*/ 17604 w 25562"/>
              <a:gd name="connsiteY3" fmla="*/ 10034 h 10034"/>
              <a:gd name="connsiteX0" fmla="*/ 0 w 25885"/>
              <a:gd name="connsiteY0" fmla="*/ 2 h 9967"/>
              <a:gd name="connsiteX1" fmla="*/ 7944 w 25885"/>
              <a:gd name="connsiteY1" fmla="*/ 2716 h 9967"/>
              <a:gd name="connsiteX2" fmla="*/ 22319 w 25885"/>
              <a:gd name="connsiteY2" fmla="*/ 2304 h 9967"/>
              <a:gd name="connsiteX3" fmla="*/ 18125 w 25885"/>
              <a:gd name="connsiteY3" fmla="*/ 9967 h 9967"/>
              <a:gd name="connsiteX0" fmla="*/ 0 w 9979"/>
              <a:gd name="connsiteY0" fmla="*/ 2 h 10001"/>
              <a:gd name="connsiteX1" fmla="*/ 3069 w 9979"/>
              <a:gd name="connsiteY1" fmla="*/ 2725 h 10001"/>
              <a:gd name="connsiteX2" fmla="*/ 8622 w 9979"/>
              <a:gd name="connsiteY2" fmla="*/ 2312 h 10001"/>
              <a:gd name="connsiteX3" fmla="*/ 7002 w 9979"/>
              <a:gd name="connsiteY3" fmla="*/ 10000 h 10001"/>
              <a:gd name="connsiteX0" fmla="*/ 0 w 9881"/>
              <a:gd name="connsiteY0" fmla="*/ 2 h 12940"/>
              <a:gd name="connsiteX1" fmla="*/ 3075 w 9881"/>
              <a:gd name="connsiteY1" fmla="*/ 2725 h 12940"/>
              <a:gd name="connsiteX2" fmla="*/ 8640 w 9881"/>
              <a:gd name="connsiteY2" fmla="*/ 2312 h 12940"/>
              <a:gd name="connsiteX3" fmla="*/ 6804 w 9881"/>
              <a:gd name="connsiteY3" fmla="*/ 12940 h 12940"/>
              <a:gd name="connsiteX0" fmla="*/ 0 w 9079"/>
              <a:gd name="connsiteY0" fmla="*/ 2 h 10001"/>
              <a:gd name="connsiteX1" fmla="*/ 3112 w 9079"/>
              <a:gd name="connsiteY1" fmla="*/ 2106 h 10001"/>
              <a:gd name="connsiteX2" fmla="*/ 5945 w 9079"/>
              <a:gd name="connsiteY2" fmla="*/ 4666 h 10001"/>
              <a:gd name="connsiteX3" fmla="*/ 6886 w 9079"/>
              <a:gd name="connsiteY3" fmla="*/ 10000 h 10001"/>
              <a:gd name="connsiteX0" fmla="*/ 0 w 9643"/>
              <a:gd name="connsiteY0" fmla="*/ 2 h 10000"/>
              <a:gd name="connsiteX1" fmla="*/ 3428 w 9643"/>
              <a:gd name="connsiteY1" fmla="*/ 2106 h 10000"/>
              <a:gd name="connsiteX2" fmla="*/ 6548 w 9643"/>
              <a:gd name="connsiteY2" fmla="*/ 4666 h 10000"/>
              <a:gd name="connsiteX3" fmla="*/ 7111 w 9643"/>
              <a:gd name="connsiteY3" fmla="*/ 9999 h 10000"/>
              <a:gd name="connsiteX0" fmla="*/ 0 w 7374"/>
              <a:gd name="connsiteY0" fmla="*/ 2 h 9999"/>
              <a:gd name="connsiteX1" fmla="*/ 3555 w 7374"/>
              <a:gd name="connsiteY1" fmla="*/ 2106 h 9999"/>
              <a:gd name="connsiteX2" fmla="*/ 6790 w 7374"/>
              <a:gd name="connsiteY2" fmla="*/ 4666 h 9999"/>
              <a:gd name="connsiteX3" fmla="*/ 7374 w 7374"/>
              <a:gd name="connsiteY3" fmla="*/ 9999 h 9999"/>
              <a:gd name="connsiteX0" fmla="*/ 0 w 11501"/>
              <a:gd name="connsiteY0" fmla="*/ 2 h 10000"/>
              <a:gd name="connsiteX1" fmla="*/ 4821 w 11501"/>
              <a:gd name="connsiteY1" fmla="*/ 2106 h 10000"/>
              <a:gd name="connsiteX2" fmla="*/ 9208 w 11501"/>
              <a:gd name="connsiteY2" fmla="*/ 4666 h 10000"/>
              <a:gd name="connsiteX3" fmla="*/ 11501 w 11501"/>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1501" h="10000">
                <a:moveTo>
                  <a:pt x="0" y="2"/>
                </a:moveTo>
                <a:cubicBezTo>
                  <a:pt x="967" y="-46"/>
                  <a:pt x="3285" y="1329"/>
                  <a:pt x="4821" y="2106"/>
                </a:cubicBezTo>
                <a:cubicBezTo>
                  <a:pt x="6355" y="2883"/>
                  <a:pt x="8180" y="3728"/>
                  <a:pt x="9208" y="4666"/>
                </a:cubicBezTo>
                <a:cubicBezTo>
                  <a:pt x="10241" y="5603"/>
                  <a:pt x="10622" y="6141"/>
                  <a:pt x="11501" y="10000"/>
                </a:cubicBezTo>
              </a:path>
            </a:pathLst>
          </a:custGeom>
          <a:noFill/>
          <a:ln w="50800">
            <a:solidFill>
              <a:srgbClr val="FF66FF"/>
            </a:solidFill>
            <a:round/>
            <a:headEnd/>
            <a:tailEnd/>
          </a:ln>
        </p:spPr>
        <p:txBody>
          <a:bodyPr/>
          <a:lstStyle/>
          <a:p>
            <a:endParaRPr lang="en-US" dirty="0">
              <a:solidFill>
                <a:srgbClr val="000000"/>
              </a:solidFill>
            </a:endParaRPr>
          </a:p>
        </p:txBody>
      </p:sp>
      <p:sp>
        <p:nvSpPr>
          <p:cNvPr id="635" name="Freeform 77"/>
          <p:cNvSpPr>
            <a:spLocks/>
          </p:cNvSpPr>
          <p:nvPr/>
        </p:nvSpPr>
        <p:spPr bwMode="auto">
          <a:xfrm>
            <a:off x="3757979" y="3364937"/>
            <a:ext cx="393942" cy="433006"/>
          </a:xfrm>
          <a:custGeom>
            <a:avLst/>
            <a:gdLst>
              <a:gd name="T0" fmla="*/ 2147483647 w 530"/>
              <a:gd name="T1" fmla="*/ 2147483647 h 357"/>
              <a:gd name="T2" fmla="*/ 2147483647 w 530"/>
              <a:gd name="T3" fmla="*/ 2147483647 h 357"/>
              <a:gd name="T4" fmla="*/ 2147483647 w 530"/>
              <a:gd name="T5" fmla="*/ 2147483647 h 357"/>
              <a:gd name="T6" fmla="*/ 2147483647 w 530"/>
              <a:gd name="T7" fmla="*/ 2147483647 h 357"/>
              <a:gd name="T8" fmla="*/ 2147483647 w 530"/>
              <a:gd name="T9" fmla="*/ 2147483647 h 357"/>
              <a:gd name="T10" fmla="*/ 2147483647 w 530"/>
              <a:gd name="T11" fmla="*/ 2147483647 h 357"/>
              <a:gd name="T12" fmla="*/ 2147483647 w 530"/>
              <a:gd name="T13" fmla="*/ 2147483647 h 357"/>
              <a:gd name="T14" fmla="*/ 0 60000 65536"/>
              <a:gd name="T15" fmla="*/ 0 60000 65536"/>
              <a:gd name="T16" fmla="*/ 0 60000 65536"/>
              <a:gd name="T17" fmla="*/ 0 60000 65536"/>
              <a:gd name="T18" fmla="*/ 0 60000 65536"/>
              <a:gd name="T19" fmla="*/ 0 60000 65536"/>
              <a:gd name="T20" fmla="*/ 0 60000 65536"/>
              <a:gd name="T21" fmla="*/ 0 w 530"/>
              <a:gd name="T22" fmla="*/ 0 h 357"/>
              <a:gd name="T23" fmla="*/ 530 w 530"/>
              <a:gd name="T24" fmla="*/ 357 h 357"/>
              <a:gd name="connsiteX0" fmla="*/ 3339 w 7745"/>
              <a:gd name="connsiteY0" fmla="*/ 8594 h 8594"/>
              <a:gd name="connsiteX1" fmla="*/ 792 w 7745"/>
              <a:gd name="connsiteY1" fmla="*/ 6493 h 8594"/>
              <a:gd name="connsiteX2" fmla="*/ 320 w 7745"/>
              <a:gd name="connsiteY2" fmla="*/ 1395 h 8594"/>
              <a:gd name="connsiteX3" fmla="*/ 5188 w 7745"/>
              <a:gd name="connsiteY3" fmla="*/ 134 h 8594"/>
              <a:gd name="connsiteX4" fmla="*/ 7622 w 7745"/>
              <a:gd name="connsiteY4" fmla="*/ 4000 h 8594"/>
              <a:gd name="connsiteX5" fmla="*/ 1471 w 7745"/>
              <a:gd name="connsiteY5" fmla="*/ 7417 h 8594"/>
              <a:gd name="connsiteX0" fmla="*/ 4311 w 9841"/>
              <a:gd name="connsiteY0" fmla="*/ 9999 h 9999"/>
              <a:gd name="connsiteX1" fmla="*/ 1023 w 9841"/>
              <a:gd name="connsiteY1" fmla="*/ 7554 h 9999"/>
              <a:gd name="connsiteX2" fmla="*/ 413 w 9841"/>
              <a:gd name="connsiteY2" fmla="*/ 1622 h 9999"/>
              <a:gd name="connsiteX3" fmla="*/ 6699 w 9841"/>
              <a:gd name="connsiteY3" fmla="*/ 155 h 9999"/>
              <a:gd name="connsiteX4" fmla="*/ 9841 w 9841"/>
              <a:gd name="connsiteY4" fmla="*/ 4653 h 9999"/>
              <a:gd name="connsiteX5" fmla="*/ 6796 w 9841"/>
              <a:gd name="connsiteY5" fmla="*/ 8629 h 9999"/>
              <a:gd name="connsiteX0" fmla="*/ 4561 w 10180"/>
              <a:gd name="connsiteY0" fmla="*/ 9989 h 9989"/>
              <a:gd name="connsiteX1" fmla="*/ 1220 w 10180"/>
              <a:gd name="connsiteY1" fmla="*/ 7544 h 9989"/>
              <a:gd name="connsiteX2" fmla="*/ 377 w 10180"/>
              <a:gd name="connsiteY2" fmla="*/ 1709 h 9989"/>
              <a:gd name="connsiteX3" fmla="*/ 6987 w 10180"/>
              <a:gd name="connsiteY3" fmla="*/ 144 h 9989"/>
              <a:gd name="connsiteX4" fmla="*/ 10180 w 10180"/>
              <a:gd name="connsiteY4" fmla="*/ 4642 h 9989"/>
              <a:gd name="connsiteX5" fmla="*/ 7086 w 10180"/>
              <a:gd name="connsiteY5" fmla="*/ 8619 h 9989"/>
              <a:gd name="connsiteX0" fmla="*/ 4702 w 10222"/>
              <a:gd name="connsiteY0" fmla="*/ 9983 h 9983"/>
              <a:gd name="connsiteX1" fmla="*/ 763 w 10222"/>
              <a:gd name="connsiteY1" fmla="*/ 6360 h 9983"/>
              <a:gd name="connsiteX2" fmla="*/ 592 w 10222"/>
              <a:gd name="connsiteY2" fmla="*/ 1694 h 9983"/>
              <a:gd name="connsiteX3" fmla="*/ 7085 w 10222"/>
              <a:gd name="connsiteY3" fmla="*/ 127 h 9983"/>
              <a:gd name="connsiteX4" fmla="*/ 10222 w 10222"/>
              <a:gd name="connsiteY4" fmla="*/ 4630 h 9983"/>
              <a:gd name="connsiteX5" fmla="*/ 7183 w 10222"/>
              <a:gd name="connsiteY5" fmla="*/ 8611 h 9983"/>
              <a:gd name="connsiteX0" fmla="*/ 746 w 10000"/>
              <a:gd name="connsiteY0" fmla="*/ 6371 h 8626"/>
              <a:gd name="connsiteX1" fmla="*/ 579 w 10000"/>
              <a:gd name="connsiteY1" fmla="*/ 1697 h 8626"/>
              <a:gd name="connsiteX2" fmla="*/ 6931 w 10000"/>
              <a:gd name="connsiteY2" fmla="*/ 127 h 8626"/>
              <a:gd name="connsiteX3" fmla="*/ 10000 w 10000"/>
              <a:gd name="connsiteY3" fmla="*/ 4638 h 8626"/>
              <a:gd name="connsiteX4" fmla="*/ 7027 w 10000"/>
              <a:gd name="connsiteY4" fmla="*/ 8626 h 8626"/>
              <a:gd name="connsiteX0" fmla="*/ 0 w 9421"/>
              <a:gd name="connsiteY0" fmla="*/ 1967 h 10000"/>
              <a:gd name="connsiteX1" fmla="*/ 6352 w 9421"/>
              <a:gd name="connsiteY1" fmla="*/ 147 h 10000"/>
              <a:gd name="connsiteX2" fmla="*/ 9421 w 9421"/>
              <a:gd name="connsiteY2" fmla="*/ 5377 h 10000"/>
              <a:gd name="connsiteX3" fmla="*/ 6448 w 9421"/>
              <a:gd name="connsiteY3" fmla="*/ 10000 h 10000"/>
              <a:gd name="connsiteX0" fmla="*/ 0 w 10530"/>
              <a:gd name="connsiteY0" fmla="*/ 3658 h 9872"/>
              <a:gd name="connsiteX1" fmla="*/ 7272 w 10530"/>
              <a:gd name="connsiteY1" fmla="*/ 19 h 9872"/>
              <a:gd name="connsiteX2" fmla="*/ 10530 w 10530"/>
              <a:gd name="connsiteY2" fmla="*/ 5249 h 9872"/>
              <a:gd name="connsiteX3" fmla="*/ 7374 w 10530"/>
              <a:gd name="connsiteY3" fmla="*/ 9872 h 9872"/>
              <a:gd name="connsiteX0" fmla="*/ 0 w 10000"/>
              <a:gd name="connsiteY0" fmla="*/ 3816 h 10111"/>
              <a:gd name="connsiteX1" fmla="*/ 6906 w 10000"/>
              <a:gd name="connsiteY1" fmla="*/ 130 h 10111"/>
              <a:gd name="connsiteX2" fmla="*/ 10000 w 10000"/>
              <a:gd name="connsiteY2" fmla="*/ 5428 h 10111"/>
              <a:gd name="connsiteX3" fmla="*/ 7003 w 10000"/>
              <a:gd name="connsiteY3" fmla="*/ 10111 h 10111"/>
              <a:gd name="connsiteX0" fmla="*/ 0 w 10000"/>
              <a:gd name="connsiteY0" fmla="*/ 4732 h 9991"/>
              <a:gd name="connsiteX1" fmla="*/ 6906 w 10000"/>
              <a:gd name="connsiteY1" fmla="*/ 10 h 9991"/>
              <a:gd name="connsiteX2" fmla="*/ 10000 w 10000"/>
              <a:gd name="connsiteY2" fmla="*/ 5308 h 9991"/>
              <a:gd name="connsiteX3" fmla="*/ 7003 w 10000"/>
              <a:gd name="connsiteY3" fmla="*/ 9991 h 9991"/>
              <a:gd name="connsiteX0" fmla="*/ 0 w 10186"/>
              <a:gd name="connsiteY0" fmla="*/ 4736 h 8732"/>
              <a:gd name="connsiteX1" fmla="*/ 6906 w 10186"/>
              <a:gd name="connsiteY1" fmla="*/ 10 h 8732"/>
              <a:gd name="connsiteX2" fmla="*/ 10000 w 10186"/>
              <a:gd name="connsiteY2" fmla="*/ 5313 h 8732"/>
              <a:gd name="connsiteX3" fmla="*/ 1751 w 10186"/>
              <a:gd name="connsiteY3" fmla="*/ 8732 h 8732"/>
              <a:gd name="connsiteX0" fmla="*/ 0 w 10000"/>
              <a:gd name="connsiteY0" fmla="*/ 5424 h 10692"/>
              <a:gd name="connsiteX1" fmla="*/ 6780 w 10000"/>
              <a:gd name="connsiteY1" fmla="*/ 11 h 10692"/>
              <a:gd name="connsiteX2" fmla="*/ 9817 w 10000"/>
              <a:gd name="connsiteY2" fmla="*/ 6085 h 10692"/>
              <a:gd name="connsiteX3" fmla="*/ 1719 w 10000"/>
              <a:gd name="connsiteY3" fmla="*/ 10000 h 10692"/>
              <a:gd name="connsiteX0" fmla="*/ 0 w 10047"/>
              <a:gd name="connsiteY0" fmla="*/ 5424 h 10572"/>
              <a:gd name="connsiteX1" fmla="*/ 6780 w 10047"/>
              <a:gd name="connsiteY1" fmla="*/ 11 h 10572"/>
              <a:gd name="connsiteX2" fmla="*/ 9817 w 10047"/>
              <a:gd name="connsiteY2" fmla="*/ 6085 h 10572"/>
              <a:gd name="connsiteX3" fmla="*/ 871 w 10047"/>
              <a:gd name="connsiteY3" fmla="*/ 9868 h 10572"/>
              <a:gd name="connsiteX0" fmla="*/ 0 w 9818"/>
              <a:gd name="connsiteY0" fmla="*/ 5424 h 11664"/>
              <a:gd name="connsiteX1" fmla="*/ 6780 w 9818"/>
              <a:gd name="connsiteY1" fmla="*/ 11 h 11664"/>
              <a:gd name="connsiteX2" fmla="*/ 9817 w 9818"/>
              <a:gd name="connsiteY2" fmla="*/ 6085 h 11664"/>
              <a:gd name="connsiteX3" fmla="*/ 7128 w 9818"/>
              <a:gd name="connsiteY3" fmla="*/ 11562 h 11664"/>
              <a:gd name="connsiteX4" fmla="*/ 871 w 9818"/>
              <a:gd name="connsiteY4" fmla="*/ 9868 h 11664"/>
              <a:gd name="connsiteX0" fmla="*/ 0 w 10003"/>
              <a:gd name="connsiteY0" fmla="*/ 4650 h 9675"/>
              <a:gd name="connsiteX1" fmla="*/ 6906 w 10003"/>
              <a:gd name="connsiteY1" fmla="*/ 9 h 9675"/>
              <a:gd name="connsiteX2" fmla="*/ 9999 w 10003"/>
              <a:gd name="connsiteY2" fmla="*/ 5217 h 9675"/>
              <a:gd name="connsiteX3" fmla="*/ 7404 w 10003"/>
              <a:gd name="connsiteY3" fmla="*/ 9573 h 9675"/>
              <a:gd name="connsiteX4" fmla="*/ 887 w 10003"/>
              <a:gd name="connsiteY4" fmla="*/ 8460 h 9675"/>
              <a:gd name="connsiteX0" fmla="*/ 0 w 10000"/>
              <a:gd name="connsiteY0" fmla="*/ 4806 h 9669"/>
              <a:gd name="connsiteX1" fmla="*/ 6904 w 10000"/>
              <a:gd name="connsiteY1" fmla="*/ 9 h 9669"/>
              <a:gd name="connsiteX2" fmla="*/ 9996 w 10000"/>
              <a:gd name="connsiteY2" fmla="*/ 5392 h 9669"/>
              <a:gd name="connsiteX3" fmla="*/ 7402 w 10000"/>
              <a:gd name="connsiteY3" fmla="*/ 9544 h 9669"/>
              <a:gd name="connsiteX4" fmla="*/ 887 w 10000"/>
              <a:gd name="connsiteY4" fmla="*/ 8744 h 9669"/>
              <a:gd name="connsiteX0" fmla="*/ 6017 w 9113"/>
              <a:gd name="connsiteY0" fmla="*/ 0 h 9991"/>
              <a:gd name="connsiteX1" fmla="*/ 9109 w 9113"/>
              <a:gd name="connsiteY1" fmla="*/ 5568 h 9991"/>
              <a:gd name="connsiteX2" fmla="*/ 6515 w 9113"/>
              <a:gd name="connsiteY2" fmla="*/ 9862 h 9991"/>
              <a:gd name="connsiteX3" fmla="*/ 0 w 9113"/>
              <a:gd name="connsiteY3" fmla="*/ 9034 h 9991"/>
              <a:gd name="connsiteX0" fmla="*/ 0 w 3397"/>
              <a:gd name="connsiteY0" fmla="*/ 0 h 9871"/>
              <a:gd name="connsiteX1" fmla="*/ 3393 w 3397"/>
              <a:gd name="connsiteY1" fmla="*/ 5573 h 9871"/>
              <a:gd name="connsiteX2" fmla="*/ 546 w 3397"/>
              <a:gd name="connsiteY2" fmla="*/ 9871 h 9871"/>
              <a:gd name="connsiteX0" fmla="*/ 0 w 5644"/>
              <a:gd name="connsiteY0" fmla="*/ 0 h 10000"/>
              <a:gd name="connsiteX1" fmla="*/ 5423 w 5644"/>
              <a:gd name="connsiteY1" fmla="*/ 2745 h 10000"/>
              <a:gd name="connsiteX2" fmla="*/ 1607 w 5644"/>
              <a:gd name="connsiteY2" fmla="*/ 10000 h 10000"/>
              <a:gd name="connsiteX0" fmla="*/ 0 w 10565"/>
              <a:gd name="connsiteY0" fmla="*/ 0 h 10290"/>
              <a:gd name="connsiteX1" fmla="*/ 9608 w 10565"/>
              <a:gd name="connsiteY1" fmla="*/ 2745 h 10290"/>
              <a:gd name="connsiteX2" fmla="*/ 4318 w 10565"/>
              <a:gd name="connsiteY2" fmla="*/ 10290 h 10290"/>
              <a:gd name="connsiteX0" fmla="*/ 0 w 11186"/>
              <a:gd name="connsiteY0" fmla="*/ 0 h 10290"/>
              <a:gd name="connsiteX1" fmla="*/ 9608 w 11186"/>
              <a:gd name="connsiteY1" fmla="*/ 2745 h 10290"/>
              <a:gd name="connsiteX2" fmla="*/ 4318 w 11186"/>
              <a:gd name="connsiteY2" fmla="*/ 10290 h 10290"/>
              <a:gd name="connsiteX0" fmla="*/ 0 w 39863"/>
              <a:gd name="connsiteY0" fmla="*/ 0 h 14061"/>
              <a:gd name="connsiteX1" fmla="*/ 9608 w 39863"/>
              <a:gd name="connsiteY1" fmla="*/ 2745 h 14061"/>
              <a:gd name="connsiteX2" fmla="*/ 37776 w 39863"/>
              <a:gd name="connsiteY2" fmla="*/ 14061 h 14061"/>
              <a:gd name="connsiteX0" fmla="*/ 0 w 37776"/>
              <a:gd name="connsiteY0" fmla="*/ 0 h 14061"/>
              <a:gd name="connsiteX1" fmla="*/ 9608 w 37776"/>
              <a:gd name="connsiteY1" fmla="*/ 2745 h 14061"/>
              <a:gd name="connsiteX2" fmla="*/ 37776 w 37776"/>
              <a:gd name="connsiteY2" fmla="*/ 14061 h 14061"/>
              <a:gd name="connsiteX0" fmla="*/ 15155 w 28297"/>
              <a:gd name="connsiteY0" fmla="*/ 0 h 24215"/>
              <a:gd name="connsiteX1" fmla="*/ 129 w 28297"/>
              <a:gd name="connsiteY1" fmla="*/ 12899 h 24215"/>
              <a:gd name="connsiteX2" fmla="*/ 28297 w 28297"/>
              <a:gd name="connsiteY2" fmla="*/ 24215 h 24215"/>
              <a:gd name="connsiteX0" fmla="*/ 23214 w 36356"/>
              <a:gd name="connsiteY0" fmla="*/ 0 h 24215"/>
              <a:gd name="connsiteX1" fmla="*/ 99 w 36356"/>
              <a:gd name="connsiteY1" fmla="*/ 12029 h 24215"/>
              <a:gd name="connsiteX2" fmla="*/ 36356 w 36356"/>
              <a:gd name="connsiteY2" fmla="*/ 24215 h 24215"/>
              <a:gd name="connsiteX0" fmla="*/ 24799 w 37941"/>
              <a:gd name="connsiteY0" fmla="*/ 0 h 24215"/>
              <a:gd name="connsiteX1" fmla="*/ 1684 w 37941"/>
              <a:gd name="connsiteY1" fmla="*/ 12029 h 24215"/>
              <a:gd name="connsiteX2" fmla="*/ 5812 w 37941"/>
              <a:gd name="connsiteY2" fmla="*/ 19911 h 24215"/>
              <a:gd name="connsiteX3" fmla="*/ 37941 w 37941"/>
              <a:gd name="connsiteY3" fmla="*/ 24215 h 24215"/>
              <a:gd name="connsiteX0" fmla="*/ 39803 w 41229"/>
              <a:gd name="connsiteY0" fmla="*/ 11805 h 12231"/>
              <a:gd name="connsiteX1" fmla="*/ 2717 w 41229"/>
              <a:gd name="connsiteY1" fmla="*/ 45 h 12231"/>
              <a:gd name="connsiteX2" fmla="*/ 6845 w 41229"/>
              <a:gd name="connsiteY2" fmla="*/ 7927 h 12231"/>
              <a:gd name="connsiteX3" fmla="*/ 38974 w 41229"/>
              <a:gd name="connsiteY3" fmla="*/ 12231 h 12231"/>
              <a:gd name="connsiteX0" fmla="*/ 38889 w 38889"/>
              <a:gd name="connsiteY0" fmla="*/ 23846 h 24272"/>
              <a:gd name="connsiteX1" fmla="*/ 26520 w 38889"/>
              <a:gd name="connsiteY1" fmla="*/ 241 h 24272"/>
              <a:gd name="connsiteX2" fmla="*/ 1803 w 38889"/>
              <a:gd name="connsiteY2" fmla="*/ 12086 h 24272"/>
              <a:gd name="connsiteX3" fmla="*/ 5931 w 38889"/>
              <a:gd name="connsiteY3" fmla="*/ 19968 h 24272"/>
              <a:gd name="connsiteX4" fmla="*/ 38060 w 38889"/>
              <a:gd name="connsiteY4" fmla="*/ 24272 h 24272"/>
              <a:gd name="connsiteX0" fmla="*/ 38889 w 38889"/>
              <a:gd name="connsiteY0" fmla="*/ 23846 h 24272"/>
              <a:gd name="connsiteX1" fmla="*/ 26520 w 38889"/>
              <a:gd name="connsiteY1" fmla="*/ 241 h 24272"/>
              <a:gd name="connsiteX2" fmla="*/ 1803 w 38889"/>
              <a:gd name="connsiteY2" fmla="*/ 12086 h 24272"/>
              <a:gd name="connsiteX3" fmla="*/ 5931 w 38889"/>
              <a:gd name="connsiteY3" fmla="*/ 19968 h 24272"/>
              <a:gd name="connsiteX4" fmla="*/ 38060 w 38889"/>
              <a:gd name="connsiteY4" fmla="*/ 24272 h 24272"/>
              <a:gd name="connsiteX5" fmla="*/ 38889 w 38889"/>
              <a:gd name="connsiteY5" fmla="*/ 23846 h 24272"/>
              <a:gd name="connsiteX0" fmla="*/ 38060 w 38060"/>
              <a:gd name="connsiteY0" fmla="*/ 24272 h 24272"/>
              <a:gd name="connsiteX1" fmla="*/ 26520 w 38060"/>
              <a:gd name="connsiteY1" fmla="*/ 241 h 24272"/>
              <a:gd name="connsiteX2" fmla="*/ 1803 w 38060"/>
              <a:gd name="connsiteY2" fmla="*/ 12086 h 24272"/>
              <a:gd name="connsiteX3" fmla="*/ 5931 w 38060"/>
              <a:gd name="connsiteY3" fmla="*/ 19968 h 24272"/>
              <a:gd name="connsiteX4" fmla="*/ 38060 w 38060"/>
              <a:gd name="connsiteY4" fmla="*/ 24272 h 24272"/>
              <a:gd name="connsiteX0" fmla="*/ 38060 w 38257"/>
              <a:gd name="connsiteY0" fmla="*/ 24272 h 24272"/>
              <a:gd name="connsiteX1" fmla="*/ 26520 w 38257"/>
              <a:gd name="connsiteY1" fmla="*/ 241 h 24272"/>
              <a:gd name="connsiteX2" fmla="*/ 1803 w 38257"/>
              <a:gd name="connsiteY2" fmla="*/ 12086 h 24272"/>
              <a:gd name="connsiteX3" fmla="*/ 5931 w 38257"/>
              <a:gd name="connsiteY3" fmla="*/ 19968 h 24272"/>
              <a:gd name="connsiteX4" fmla="*/ 38060 w 38257"/>
              <a:gd name="connsiteY4" fmla="*/ 24272 h 24272"/>
              <a:gd name="connsiteX0" fmla="*/ 38060 w 40696"/>
              <a:gd name="connsiteY0" fmla="*/ 24272 h 24272"/>
              <a:gd name="connsiteX1" fmla="*/ 26520 w 40696"/>
              <a:gd name="connsiteY1" fmla="*/ 241 h 24272"/>
              <a:gd name="connsiteX2" fmla="*/ 1803 w 40696"/>
              <a:gd name="connsiteY2" fmla="*/ 12086 h 24272"/>
              <a:gd name="connsiteX3" fmla="*/ 5931 w 40696"/>
              <a:gd name="connsiteY3" fmla="*/ 19968 h 24272"/>
              <a:gd name="connsiteX4" fmla="*/ 38060 w 40696"/>
              <a:gd name="connsiteY4" fmla="*/ 24272 h 24272"/>
              <a:gd name="connsiteX0" fmla="*/ 37801 w 40437"/>
              <a:gd name="connsiteY0" fmla="*/ 24305 h 24305"/>
              <a:gd name="connsiteX1" fmla="*/ 26261 w 40437"/>
              <a:gd name="connsiteY1" fmla="*/ 274 h 24305"/>
              <a:gd name="connsiteX2" fmla="*/ 1912 w 40437"/>
              <a:gd name="connsiteY2" fmla="*/ 10668 h 24305"/>
              <a:gd name="connsiteX3" fmla="*/ 5672 w 40437"/>
              <a:gd name="connsiteY3" fmla="*/ 20001 h 24305"/>
              <a:gd name="connsiteX4" fmla="*/ 37801 w 40437"/>
              <a:gd name="connsiteY4" fmla="*/ 24305 h 24305"/>
              <a:gd name="connsiteX0" fmla="*/ 37963 w 40599"/>
              <a:gd name="connsiteY0" fmla="*/ 24389 h 24389"/>
              <a:gd name="connsiteX1" fmla="*/ 26423 w 40599"/>
              <a:gd name="connsiteY1" fmla="*/ 358 h 24389"/>
              <a:gd name="connsiteX2" fmla="*/ 2074 w 40599"/>
              <a:gd name="connsiteY2" fmla="*/ 10752 h 24389"/>
              <a:gd name="connsiteX3" fmla="*/ 5834 w 40599"/>
              <a:gd name="connsiteY3" fmla="*/ 20085 h 24389"/>
              <a:gd name="connsiteX4" fmla="*/ 37963 w 40599"/>
              <a:gd name="connsiteY4" fmla="*/ 24389 h 24389"/>
              <a:gd name="connsiteX0" fmla="*/ 40241 w 42877"/>
              <a:gd name="connsiteY0" fmla="*/ 24338 h 24338"/>
              <a:gd name="connsiteX1" fmla="*/ 28701 w 42877"/>
              <a:gd name="connsiteY1" fmla="*/ 307 h 24338"/>
              <a:gd name="connsiteX2" fmla="*/ 4352 w 42877"/>
              <a:gd name="connsiteY2" fmla="*/ 10701 h 24338"/>
              <a:gd name="connsiteX3" fmla="*/ 8112 w 42877"/>
              <a:gd name="connsiteY3" fmla="*/ 20034 h 24338"/>
              <a:gd name="connsiteX4" fmla="*/ 40241 w 42877"/>
              <a:gd name="connsiteY4" fmla="*/ 24338 h 24338"/>
              <a:gd name="connsiteX0" fmla="*/ 40241 w 42877"/>
              <a:gd name="connsiteY0" fmla="*/ 24338 h 32443"/>
              <a:gd name="connsiteX1" fmla="*/ 28701 w 42877"/>
              <a:gd name="connsiteY1" fmla="*/ 307 h 32443"/>
              <a:gd name="connsiteX2" fmla="*/ 4352 w 42877"/>
              <a:gd name="connsiteY2" fmla="*/ 10701 h 32443"/>
              <a:gd name="connsiteX3" fmla="*/ 8112 w 42877"/>
              <a:gd name="connsiteY3" fmla="*/ 20034 h 32443"/>
              <a:gd name="connsiteX4" fmla="*/ 40241 w 42877"/>
              <a:gd name="connsiteY4" fmla="*/ 24338 h 32443"/>
              <a:gd name="connsiteX0" fmla="*/ 40241 w 40969"/>
              <a:gd name="connsiteY0" fmla="*/ 24338 h 27587"/>
              <a:gd name="connsiteX1" fmla="*/ 28701 w 40969"/>
              <a:gd name="connsiteY1" fmla="*/ 307 h 27587"/>
              <a:gd name="connsiteX2" fmla="*/ 4352 w 40969"/>
              <a:gd name="connsiteY2" fmla="*/ 10701 h 27587"/>
              <a:gd name="connsiteX3" fmla="*/ 8112 w 40969"/>
              <a:gd name="connsiteY3" fmla="*/ 20034 h 27587"/>
              <a:gd name="connsiteX4" fmla="*/ 40241 w 40969"/>
              <a:gd name="connsiteY4" fmla="*/ 24338 h 27587"/>
              <a:gd name="connsiteX0" fmla="*/ 37026 w 37952"/>
              <a:gd name="connsiteY0" fmla="*/ 23896 h 27259"/>
              <a:gd name="connsiteX1" fmla="*/ 28567 w 37952"/>
              <a:gd name="connsiteY1" fmla="*/ 307 h 27259"/>
              <a:gd name="connsiteX2" fmla="*/ 4218 w 37952"/>
              <a:gd name="connsiteY2" fmla="*/ 10701 h 27259"/>
              <a:gd name="connsiteX3" fmla="*/ 7978 w 37952"/>
              <a:gd name="connsiteY3" fmla="*/ 20034 h 27259"/>
              <a:gd name="connsiteX4" fmla="*/ 37026 w 37952"/>
              <a:gd name="connsiteY4" fmla="*/ 23896 h 27259"/>
              <a:gd name="connsiteX0" fmla="*/ 36377 w 37049"/>
              <a:gd name="connsiteY0" fmla="*/ 23896 h 25252"/>
              <a:gd name="connsiteX1" fmla="*/ 27918 w 37049"/>
              <a:gd name="connsiteY1" fmla="*/ 307 h 25252"/>
              <a:gd name="connsiteX2" fmla="*/ 3569 w 37049"/>
              <a:gd name="connsiteY2" fmla="*/ 10701 h 25252"/>
              <a:gd name="connsiteX3" fmla="*/ 10130 w 37049"/>
              <a:gd name="connsiteY3" fmla="*/ 21139 h 25252"/>
              <a:gd name="connsiteX4" fmla="*/ 36377 w 37049"/>
              <a:gd name="connsiteY4" fmla="*/ 23896 h 25252"/>
              <a:gd name="connsiteX0" fmla="*/ 21133 w 28618"/>
              <a:gd name="connsiteY0" fmla="*/ 22128 h 23845"/>
              <a:gd name="connsiteX1" fmla="*/ 27521 w 28618"/>
              <a:gd name="connsiteY1" fmla="*/ 307 h 23845"/>
              <a:gd name="connsiteX2" fmla="*/ 3172 w 28618"/>
              <a:gd name="connsiteY2" fmla="*/ 10701 h 23845"/>
              <a:gd name="connsiteX3" fmla="*/ 9733 w 28618"/>
              <a:gd name="connsiteY3" fmla="*/ 21139 h 23845"/>
              <a:gd name="connsiteX4" fmla="*/ 21133 w 28618"/>
              <a:gd name="connsiteY4" fmla="*/ 22128 h 23845"/>
              <a:gd name="connsiteX0" fmla="*/ 21133 w 27109"/>
              <a:gd name="connsiteY0" fmla="*/ 22556 h 24306"/>
              <a:gd name="connsiteX1" fmla="*/ 25840 w 27109"/>
              <a:gd name="connsiteY1" fmla="*/ 293 h 24306"/>
              <a:gd name="connsiteX2" fmla="*/ 3172 w 27109"/>
              <a:gd name="connsiteY2" fmla="*/ 11129 h 24306"/>
              <a:gd name="connsiteX3" fmla="*/ 9733 w 27109"/>
              <a:gd name="connsiteY3" fmla="*/ 21567 h 24306"/>
              <a:gd name="connsiteX4" fmla="*/ 21133 w 27109"/>
              <a:gd name="connsiteY4" fmla="*/ 22556 h 24306"/>
              <a:gd name="connsiteX0" fmla="*/ 21133 w 25840"/>
              <a:gd name="connsiteY0" fmla="*/ 22556 h 24306"/>
              <a:gd name="connsiteX1" fmla="*/ 25840 w 25840"/>
              <a:gd name="connsiteY1" fmla="*/ 293 h 24306"/>
              <a:gd name="connsiteX2" fmla="*/ 3172 w 25840"/>
              <a:gd name="connsiteY2" fmla="*/ 11129 h 24306"/>
              <a:gd name="connsiteX3" fmla="*/ 9733 w 25840"/>
              <a:gd name="connsiteY3" fmla="*/ 21567 h 24306"/>
              <a:gd name="connsiteX4" fmla="*/ 21133 w 25840"/>
              <a:gd name="connsiteY4" fmla="*/ 22556 h 24306"/>
              <a:gd name="connsiteX0" fmla="*/ 22280 w 25866"/>
              <a:gd name="connsiteY0" fmla="*/ 17472 h 21887"/>
              <a:gd name="connsiteX1" fmla="*/ 25866 w 25866"/>
              <a:gd name="connsiteY1" fmla="*/ 293 h 21887"/>
              <a:gd name="connsiteX2" fmla="*/ 3198 w 25866"/>
              <a:gd name="connsiteY2" fmla="*/ 11129 h 21887"/>
              <a:gd name="connsiteX3" fmla="*/ 9759 w 25866"/>
              <a:gd name="connsiteY3" fmla="*/ 21567 h 21887"/>
              <a:gd name="connsiteX4" fmla="*/ 22280 w 25866"/>
              <a:gd name="connsiteY4" fmla="*/ 17472 h 21887"/>
              <a:gd name="connsiteX0" fmla="*/ 24234 w 27820"/>
              <a:gd name="connsiteY0" fmla="*/ 17614 h 22250"/>
              <a:gd name="connsiteX1" fmla="*/ 27820 w 27820"/>
              <a:gd name="connsiteY1" fmla="*/ 435 h 22250"/>
              <a:gd name="connsiteX2" fmla="*/ 2911 w 27820"/>
              <a:gd name="connsiteY2" fmla="*/ 7956 h 22250"/>
              <a:gd name="connsiteX3" fmla="*/ 11713 w 27820"/>
              <a:gd name="connsiteY3" fmla="*/ 21709 h 22250"/>
              <a:gd name="connsiteX4" fmla="*/ 24234 w 27820"/>
              <a:gd name="connsiteY4" fmla="*/ 17614 h 22250"/>
              <a:gd name="connsiteX0" fmla="*/ 36309 w 36670"/>
              <a:gd name="connsiteY0" fmla="*/ 36903 h 37474"/>
              <a:gd name="connsiteX1" fmla="*/ 28084 w 36670"/>
              <a:gd name="connsiteY1" fmla="*/ 435 h 37474"/>
              <a:gd name="connsiteX2" fmla="*/ 3175 w 36670"/>
              <a:gd name="connsiteY2" fmla="*/ 7956 h 37474"/>
              <a:gd name="connsiteX3" fmla="*/ 11977 w 36670"/>
              <a:gd name="connsiteY3" fmla="*/ 21709 h 37474"/>
              <a:gd name="connsiteX4" fmla="*/ 36309 w 36670"/>
              <a:gd name="connsiteY4" fmla="*/ 36903 h 37474"/>
              <a:gd name="connsiteX0" fmla="*/ 36309 w 36442"/>
              <a:gd name="connsiteY0" fmla="*/ 36903 h 39243"/>
              <a:gd name="connsiteX1" fmla="*/ 28084 w 36442"/>
              <a:gd name="connsiteY1" fmla="*/ 435 h 39243"/>
              <a:gd name="connsiteX2" fmla="*/ 3175 w 36442"/>
              <a:gd name="connsiteY2" fmla="*/ 7956 h 39243"/>
              <a:gd name="connsiteX3" fmla="*/ 11977 w 36442"/>
              <a:gd name="connsiteY3" fmla="*/ 21709 h 39243"/>
              <a:gd name="connsiteX4" fmla="*/ 36309 w 36442"/>
              <a:gd name="connsiteY4" fmla="*/ 36903 h 39243"/>
              <a:gd name="connsiteX0" fmla="*/ 36309 w 36442"/>
              <a:gd name="connsiteY0" fmla="*/ 36903 h 39243"/>
              <a:gd name="connsiteX1" fmla="*/ 28084 w 36442"/>
              <a:gd name="connsiteY1" fmla="*/ 435 h 39243"/>
              <a:gd name="connsiteX2" fmla="*/ 3175 w 36442"/>
              <a:gd name="connsiteY2" fmla="*/ 7956 h 39243"/>
              <a:gd name="connsiteX3" fmla="*/ 11977 w 36442"/>
              <a:gd name="connsiteY3" fmla="*/ 21709 h 39243"/>
              <a:gd name="connsiteX4" fmla="*/ 36309 w 36442"/>
              <a:gd name="connsiteY4" fmla="*/ 36903 h 39243"/>
              <a:gd name="connsiteX0" fmla="*/ 36309 w 36442"/>
              <a:gd name="connsiteY0" fmla="*/ 36903 h 39243"/>
              <a:gd name="connsiteX1" fmla="*/ 28084 w 36442"/>
              <a:gd name="connsiteY1" fmla="*/ 435 h 39243"/>
              <a:gd name="connsiteX2" fmla="*/ 3175 w 36442"/>
              <a:gd name="connsiteY2" fmla="*/ 7956 h 39243"/>
              <a:gd name="connsiteX3" fmla="*/ 11977 w 36442"/>
              <a:gd name="connsiteY3" fmla="*/ 21709 h 39243"/>
              <a:gd name="connsiteX4" fmla="*/ 36309 w 36442"/>
              <a:gd name="connsiteY4" fmla="*/ 36903 h 39243"/>
              <a:gd name="connsiteX0" fmla="*/ 41658 w 41769"/>
              <a:gd name="connsiteY0" fmla="*/ 36903 h 39243"/>
              <a:gd name="connsiteX1" fmla="*/ 28214 w 41769"/>
              <a:gd name="connsiteY1" fmla="*/ 435 h 39243"/>
              <a:gd name="connsiteX2" fmla="*/ 3305 w 41769"/>
              <a:gd name="connsiteY2" fmla="*/ 7956 h 39243"/>
              <a:gd name="connsiteX3" fmla="*/ 12107 w 41769"/>
              <a:gd name="connsiteY3" fmla="*/ 21709 h 39243"/>
              <a:gd name="connsiteX4" fmla="*/ 41658 w 41769"/>
              <a:gd name="connsiteY4" fmla="*/ 36903 h 39243"/>
              <a:gd name="connsiteX0" fmla="*/ 41658 w 43509"/>
              <a:gd name="connsiteY0" fmla="*/ 36903 h 38851"/>
              <a:gd name="connsiteX1" fmla="*/ 28214 w 43509"/>
              <a:gd name="connsiteY1" fmla="*/ 435 h 38851"/>
              <a:gd name="connsiteX2" fmla="*/ 3305 w 43509"/>
              <a:gd name="connsiteY2" fmla="*/ 7956 h 38851"/>
              <a:gd name="connsiteX3" fmla="*/ 12107 w 43509"/>
              <a:gd name="connsiteY3" fmla="*/ 21709 h 38851"/>
              <a:gd name="connsiteX4" fmla="*/ 41658 w 43509"/>
              <a:gd name="connsiteY4" fmla="*/ 36903 h 38851"/>
              <a:gd name="connsiteX0" fmla="*/ 41658 w 42041"/>
              <a:gd name="connsiteY0" fmla="*/ 36903 h 37213"/>
              <a:gd name="connsiteX1" fmla="*/ 28214 w 42041"/>
              <a:gd name="connsiteY1" fmla="*/ 435 h 37213"/>
              <a:gd name="connsiteX2" fmla="*/ 3305 w 42041"/>
              <a:gd name="connsiteY2" fmla="*/ 7956 h 37213"/>
              <a:gd name="connsiteX3" fmla="*/ 12107 w 42041"/>
              <a:gd name="connsiteY3" fmla="*/ 21709 h 37213"/>
              <a:gd name="connsiteX4" fmla="*/ 41658 w 42041"/>
              <a:gd name="connsiteY4" fmla="*/ 36903 h 37213"/>
              <a:gd name="connsiteX0" fmla="*/ 41658 w 42041"/>
              <a:gd name="connsiteY0" fmla="*/ 36903 h 37213"/>
              <a:gd name="connsiteX1" fmla="*/ 28214 w 42041"/>
              <a:gd name="connsiteY1" fmla="*/ 435 h 37213"/>
              <a:gd name="connsiteX2" fmla="*/ 3305 w 42041"/>
              <a:gd name="connsiteY2" fmla="*/ 7956 h 37213"/>
              <a:gd name="connsiteX3" fmla="*/ 12107 w 42041"/>
              <a:gd name="connsiteY3" fmla="*/ 21709 h 37213"/>
              <a:gd name="connsiteX4" fmla="*/ 41658 w 42041"/>
              <a:gd name="connsiteY4" fmla="*/ 36903 h 37213"/>
              <a:gd name="connsiteX0" fmla="*/ 41658 w 41658"/>
              <a:gd name="connsiteY0" fmla="*/ 36903 h 37014"/>
              <a:gd name="connsiteX1" fmla="*/ 28214 w 41658"/>
              <a:gd name="connsiteY1" fmla="*/ 435 h 37014"/>
              <a:gd name="connsiteX2" fmla="*/ 3305 w 41658"/>
              <a:gd name="connsiteY2" fmla="*/ 7956 h 37014"/>
              <a:gd name="connsiteX3" fmla="*/ 12107 w 41658"/>
              <a:gd name="connsiteY3" fmla="*/ 21709 h 37014"/>
              <a:gd name="connsiteX4" fmla="*/ 41658 w 41658"/>
              <a:gd name="connsiteY4" fmla="*/ 36903 h 37014"/>
              <a:gd name="connsiteX0" fmla="*/ 41658 w 41658"/>
              <a:gd name="connsiteY0" fmla="*/ 36903 h 37014"/>
              <a:gd name="connsiteX1" fmla="*/ 28214 w 41658"/>
              <a:gd name="connsiteY1" fmla="*/ 435 h 37014"/>
              <a:gd name="connsiteX2" fmla="*/ 3305 w 41658"/>
              <a:gd name="connsiteY2" fmla="*/ 7956 h 37014"/>
              <a:gd name="connsiteX3" fmla="*/ 12107 w 41658"/>
              <a:gd name="connsiteY3" fmla="*/ 21709 h 37014"/>
              <a:gd name="connsiteX4" fmla="*/ 41658 w 41658"/>
              <a:gd name="connsiteY4" fmla="*/ 36903 h 37014"/>
              <a:gd name="connsiteX0" fmla="*/ 41280 w 41280"/>
              <a:gd name="connsiteY0" fmla="*/ 36903 h 37014"/>
              <a:gd name="connsiteX1" fmla="*/ 27836 w 41280"/>
              <a:gd name="connsiteY1" fmla="*/ 435 h 37014"/>
              <a:gd name="connsiteX2" fmla="*/ 2927 w 41280"/>
              <a:gd name="connsiteY2" fmla="*/ 7956 h 37014"/>
              <a:gd name="connsiteX3" fmla="*/ 14201 w 41280"/>
              <a:gd name="connsiteY3" fmla="*/ 21709 h 37014"/>
              <a:gd name="connsiteX4" fmla="*/ 41280 w 41280"/>
              <a:gd name="connsiteY4" fmla="*/ 36903 h 37014"/>
              <a:gd name="connsiteX0" fmla="*/ 42684 w 42684"/>
              <a:gd name="connsiteY0" fmla="*/ 36903 h 37020"/>
              <a:gd name="connsiteX1" fmla="*/ 29240 w 42684"/>
              <a:gd name="connsiteY1" fmla="*/ 435 h 37020"/>
              <a:gd name="connsiteX2" fmla="*/ 4331 w 42684"/>
              <a:gd name="connsiteY2" fmla="*/ 7956 h 37020"/>
              <a:gd name="connsiteX3" fmla="*/ 8463 w 42684"/>
              <a:gd name="connsiteY3" fmla="*/ 22359 h 37020"/>
              <a:gd name="connsiteX4" fmla="*/ 42684 w 42684"/>
              <a:gd name="connsiteY4" fmla="*/ 36903 h 37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684" h="37020">
                <a:moveTo>
                  <a:pt x="42684" y="36903"/>
                </a:moveTo>
                <a:cubicBezTo>
                  <a:pt x="35480" y="34441"/>
                  <a:pt x="20882" y="13091"/>
                  <a:pt x="29240" y="435"/>
                </a:cubicBezTo>
                <a:cubicBezTo>
                  <a:pt x="23059" y="-1525"/>
                  <a:pt x="13277" y="3508"/>
                  <a:pt x="4331" y="7956"/>
                </a:cubicBezTo>
                <a:cubicBezTo>
                  <a:pt x="-4615" y="12404"/>
                  <a:pt x="2071" y="17535"/>
                  <a:pt x="8463" y="22359"/>
                </a:cubicBezTo>
                <a:cubicBezTo>
                  <a:pt x="14855" y="27183"/>
                  <a:pt x="35605" y="38281"/>
                  <a:pt x="42684" y="36903"/>
                </a:cubicBezTo>
                <a:close/>
              </a:path>
            </a:pathLst>
          </a:custGeom>
          <a:noFill/>
          <a:ln w="25400" cmpd="tri">
            <a:solidFill>
              <a:srgbClr val="FF66FF"/>
            </a:solidFill>
            <a:round/>
            <a:headEnd/>
            <a:tailEnd/>
          </a:ln>
        </p:spPr>
        <p:txBody>
          <a:bodyPr/>
          <a:lstStyle/>
          <a:p>
            <a:endParaRPr lang="en-US" dirty="0">
              <a:solidFill>
                <a:srgbClr val="000000"/>
              </a:solidFill>
            </a:endParaRPr>
          </a:p>
        </p:txBody>
      </p:sp>
      <p:sp>
        <p:nvSpPr>
          <p:cNvPr id="636" name="Rectangle 527"/>
          <p:cNvSpPr>
            <a:spLocks noChangeArrowheads="1"/>
          </p:cNvSpPr>
          <p:nvPr/>
        </p:nvSpPr>
        <p:spPr bwMode="auto">
          <a:xfrm rot="18097545">
            <a:off x="2243611" y="4817792"/>
            <a:ext cx="258858" cy="123111"/>
          </a:xfrm>
          <a:prstGeom prst="rect">
            <a:avLst/>
          </a:prstGeom>
          <a:solidFill>
            <a:srgbClr val="FFC000"/>
          </a:solidFill>
          <a:ln w="9525">
            <a:noFill/>
            <a:miter lim="800000"/>
            <a:headEnd/>
            <a:tailEnd/>
          </a:ln>
        </p:spPr>
        <p:txBody>
          <a:bodyPr wrap="square" lIns="0" tIns="0" rIns="0" bIns="0">
            <a:spAutoFit/>
          </a:bodyPr>
          <a:lstStyle/>
          <a:p>
            <a:r>
              <a:rPr lang="en-US" sz="800" b="1" dirty="0" smtClean="0">
                <a:solidFill>
                  <a:srgbClr val="000000"/>
                </a:solidFill>
              </a:rPr>
              <a:t>ELPA</a:t>
            </a:r>
            <a:endParaRPr lang="en-US" sz="800" b="1" dirty="0">
              <a:solidFill>
                <a:srgbClr val="000000"/>
              </a:solidFill>
            </a:endParaRPr>
          </a:p>
        </p:txBody>
      </p:sp>
      <p:sp>
        <p:nvSpPr>
          <p:cNvPr id="637" name="Freeform 80"/>
          <p:cNvSpPr>
            <a:spLocks/>
          </p:cNvSpPr>
          <p:nvPr/>
        </p:nvSpPr>
        <p:spPr bwMode="auto">
          <a:xfrm flipH="1" flipV="1">
            <a:off x="211491" y="3845088"/>
            <a:ext cx="406372" cy="195040"/>
          </a:xfrm>
          <a:custGeom>
            <a:avLst/>
            <a:gdLst>
              <a:gd name="T0" fmla="*/ 2147483647 w 438"/>
              <a:gd name="T1" fmla="*/ 2147483647 h 411"/>
              <a:gd name="T2" fmla="*/ 2147483647 w 438"/>
              <a:gd name="T3" fmla="*/ 2147483647 h 411"/>
              <a:gd name="T4" fmla="*/ 2147483647 w 438"/>
              <a:gd name="T5" fmla="*/ 2147483647 h 411"/>
              <a:gd name="T6" fmla="*/ 2147483647 w 438"/>
              <a:gd name="T7" fmla="*/ 2147483647 h 411"/>
              <a:gd name="T8" fmla="*/ 2147483647 w 438"/>
              <a:gd name="T9" fmla="*/ 2147483647 h 411"/>
              <a:gd name="T10" fmla="*/ 2147483647 w 438"/>
              <a:gd name="T11" fmla="*/ 2147483647 h 411"/>
              <a:gd name="T12" fmla="*/ 2147483647 w 438"/>
              <a:gd name="T13" fmla="*/ 2147483647 h 411"/>
              <a:gd name="T14" fmla="*/ 2147483647 w 438"/>
              <a:gd name="T15" fmla="*/ 2147483647 h 411"/>
              <a:gd name="T16" fmla="*/ 2147483647 w 438"/>
              <a:gd name="T17" fmla="*/ 2147483647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8"/>
              <a:gd name="T28" fmla="*/ 0 h 411"/>
              <a:gd name="T29" fmla="*/ 438 w 438"/>
              <a:gd name="T30" fmla="*/ 411 h 411"/>
              <a:gd name="connsiteX0" fmla="*/ 1291 w 9249"/>
              <a:gd name="connsiteY0" fmla="*/ 6863 h 9637"/>
              <a:gd name="connsiteX1" fmla="*/ 606 w 9249"/>
              <a:gd name="connsiteY1" fmla="*/ 4601 h 9637"/>
              <a:gd name="connsiteX2" fmla="*/ 401 w 9249"/>
              <a:gd name="connsiteY2" fmla="*/ 2922 h 9637"/>
              <a:gd name="connsiteX3" fmla="*/ 6291 w 9249"/>
              <a:gd name="connsiteY3" fmla="*/ 2 h 9637"/>
              <a:gd name="connsiteX4" fmla="*/ 9236 w 9249"/>
              <a:gd name="connsiteY4" fmla="*/ 3360 h 9637"/>
              <a:gd name="connsiteX5" fmla="*/ 5195 w 9249"/>
              <a:gd name="connsiteY5" fmla="*/ 6644 h 9637"/>
              <a:gd name="connsiteX6" fmla="*/ 2045 w 9249"/>
              <a:gd name="connsiteY6" fmla="*/ 9637 h 9637"/>
              <a:gd name="connsiteX7" fmla="*/ 1200 w 9249"/>
              <a:gd name="connsiteY7" fmla="*/ 6669 h 9637"/>
              <a:gd name="connsiteX0" fmla="*/ 1395 w 9999"/>
              <a:gd name="connsiteY0" fmla="*/ 7122 h 10000"/>
              <a:gd name="connsiteX1" fmla="*/ 654 w 9999"/>
              <a:gd name="connsiteY1" fmla="*/ 4774 h 10000"/>
              <a:gd name="connsiteX2" fmla="*/ 433 w 9999"/>
              <a:gd name="connsiteY2" fmla="*/ 3032 h 10000"/>
              <a:gd name="connsiteX3" fmla="*/ 6801 w 9999"/>
              <a:gd name="connsiteY3" fmla="*/ 2 h 10000"/>
              <a:gd name="connsiteX4" fmla="*/ 9985 w 9999"/>
              <a:gd name="connsiteY4" fmla="*/ 3487 h 10000"/>
              <a:gd name="connsiteX5" fmla="*/ 5616 w 9999"/>
              <a:gd name="connsiteY5" fmla="*/ 6894 h 10000"/>
              <a:gd name="connsiteX6" fmla="*/ 2210 w 9999"/>
              <a:gd name="connsiteY6" fmla="*/ 10000 h 10000"/>
              <a:gd name="connsiteX7" fmla="*/ 1296 w 9999"/>
              <a:gd name="connsiteY7" fmla="*/ 6920 h 10000"/>
              <a:gd name="connsiteX8" fmla="*/ 1395 w 9999"/>
              <a:gd name="connsiteY8" fmla="*/ 7122 h 10000"/>
              <a:gd name="connsiteX0" fmla="*/ 153 w 9720"/>
              <a:gd name="connsiteY0" fmla="*/ 3032 h 10000"/>
              <a:gd name="connsiteX1" fmla="*/ 6522 w 9720"/>
              <a:gd name="connsiteY1" fmla="*/ 2 h 10000"/>
              <a:gd name="connsiteX2" fmla="*/ 9706 w 9720"/>
              <a:gd name="connsiteY2" fmla="*/ 3487 h 10000"/>
              <a:gd name="connsiteX3" fmla="*/ 5337 w 9720"/>
              <a:gd name="connsiteY3" fmla="*/ 6894 h 10000"/>
              <a:gd name="connsiteX4" fmla="*/ 1930 w 9720"/>
              <a:gd name="connsiteY4" fmla="*/ 10000 h 10000"/>
              <a:gd name="connsiteX5" fmla="*/ 1016 w 9720"/>
              <a:gd name="connsiteY5" fmla="*/ 6920 h 10000"/>
              <a:gd name="connsiteX6" fmla="*/ 1115 w 9720"/>
              <a:gd name="connsiteY6" fmla="*/ 7122 h 10000"/>
              <a:gd name="connsiteX7" fmla="*/ 374 w 9720"/>
              <a:gd name="connsiteY7" fmla="*/ 4774 h 10000"/>
              <a:gd name="connsiteX8" fmla="*/ 1575 w 9720"/>
              <a:gd name="connsiteY8" fmla="*/ 4486 h 10000"/>
              <a:gd name="connsiteX0" fmla="*/ 0 w 9844"/>
              <a:gd name="connsiteY0" fmla="*/ 3032 h 10000"/>
              <a:gd name="connsiteX1" fmla="*/ 6553 w 9844"/>
              <a:gd name="connsiteY1" fmla="*/ 2 h 10000"/>
              <a:gd name="connsiteX2" fmla="*/ 9829 w 9844"/>
              <a:gd name="connsiteY2" fmla="*/ 3487 h 10000"/>
              <a:gd name="connsiteX3" fmla="*/ 5334 w 9844"/>
              <a:gd name="connsiteY3" fmla="*/ 6894 h 10000"/>
              <a:gd name="connsiteX4" fmla="*/ 1829 w 9844"/>
              <a:gd name="connsiteY4" fmla="*/ 10000 h 10000"/>
              <a:gd name="connsiteX5" fmla="*/ 888 w 9844"/>
              <a:gd name="connsiteY5" fmla="*/ 6920 h 10000"/>
              <a:gd name="connsiteX6" fmla="*/ 990 w 9844"/>
              <a:gd name="connsiteY6" fmla="*/ 7122 h 10000"/>
              <a:gd name="connsiteX7" fmla="*/ 228 w 9844"/>
              <a:gd name="connsiteY7" fmla="*/ 4774 h 10000"/>
              <a:gd name="connsiteX0" fmla="*/ 387 w 10387"/>
              <a:gd name="connsiteY0" fmla="*/ 3032 h 10000"/>
              <a:gd name="connsiteX1" fmla="*/ 7044 w 10387"/>
              <a:gd name="connsiteY1" fmla="*/ 2 h 10000"/>
              <a:gd name="connsiteX2" fmla="*/ 10372 w 10387"/>
              <a:gd name="connsiteY2" fmla="*/ 3487 h 10000"/>
              <a:gd name="connsiteX3" fmla="*/ 5806 w 10387"/>
              <a:gd name="connsiteY3" fmla="*/ 6894 h 10000"/>
              <a:gd name="connsiteX4" fmla="*/ 2245 w 10387"/>
              <a:gd name="connsiteY4" fmla="*/ 10000 h 10000"/>
              <a:gd name="connsiteX5" fmla="*/ 1289 w 10387"/>
              <a:gd name="connsiteY5" fmla="*/ 6920 h 10000"/>
              <a:gd name="connsiteX6" fmla="*/ 1393 w 10387"/>
              <a:gd name="connsiteY6" fmla="*/ 7122 h 10000"/>
              <a:gd name="connsiteX7" fmla="*/ 0 w 10387"/>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4543 w 13641"/>
              <a:gd name="connsiteY5" fmla="*/ 6920 h 10000"/>
              <a:gd name="connsiteX6" fmla="*/ 3 w 13641"/>
              <a:gd name="connsiteY6" fmla="*/ 6213 h 10000"/>
              <a:gd name="connsiteX7" fmla="*/ 3254 w 13641"/>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3924 w 13641"/>
              <a:gd name="connsiteY5" fmla="*/ 5026 h 10000"/>
              <a:gd name="connsiteX6" fmla="*/ 3 w 13641"/>
              <a:gd name="connsiteY6" fmla="*/ 6213 h 10000"/>
              <a:gd name="connsiteX7" fmla="*/ 3254 w 13641"/>
              <a:gd name="connsiteY7" fmla="*/ 8561 h 10000"/>
              <a:gd name="connsiteX0" fmla="*/ 3641 w 13641"/>
              <a:gd name="connsiteY0" fmla="*/ 3032 h 8651"/>
              <a:gd name="connsiteX1" fmla="*/ 10298 w 13641"/>
              <a:gd name="connsiteY1" fmla="*/ 2 h 8651"/>
              <a:gd name="connsiteX2" fmla="*/ 13626 w 13641"/>
              <a:gd name="connsiteY2" fmla="*/ 3487 h 8651"/>
              <a:gd name="connsiteX3" fmla="*/ 9060 w 13641"/>
              <a:gd name="connsiteY3" fmla="*/ 6894 h 8651"/>
              <a:gd name="connsiteX4" fmla="*/ 7047 w 13641"/>
              <a:gd name="connsiteY4" fmla="*/ 2274 h 8651"/>
              <a:gd name="connsiteX5" fmla="*/ 3924 w 13641"/>
              <a:gd name="connsiteY5" fmla="*/ 5026 h 8651"/>
              <a:gd name="connsiteX6" fmla="*/ 3 w 13641"/>
              <a:gd name="connsiteY6" fmla="*/ 6213 h 8651"/>
              <a:gd name="connsiteX7" fmla="*/ 3254 w 13641"/>
              <a:gd name="connsiteY7" fmla="*/ 8561 h 8651"/>
              <a:gd name="connsiteX0" fmla="*/ 7549 w 10000"/>
              <a:gd name="connsiteY0" fmla="*/ 0 h 9998"/>
              <a:gd name="connsiteX1" fmla="*/ 9989 w 10000"/>
              <a:gd name="connsiteY1" fmla="*/ 4029 h 9998"/>
              <a:gd name="connsiteX2" fmla="*/ 6642 w 10000"/>
              <a:gd name="connsiteY2" fmla="*/ 7967 h 9998"/>
              <a:gd name="connsiteX3" fmla="*/ 5166 w 10000"/>
              <a:gd name="connsiteY3" fmla="*/ 2627 h 9998"/>
              <a:gd name="connsiteX4" fmla="*/ 2877 w 10000"/>
              <a:gd name="connsiteY4" fmla="*/ 5808 h 9998"/>
              <a:gd name="connsiteX5" fmla="*/ 2 w 10000"/>
              <a:gd name="connsiteY5" fmla="*/ 7180 h 9998"/>
              <a:gd name="connsiteX6" fmla="*/ 2385 w 10000"/>
              <a:gd name="connsiteY6" fmla="*/ 9894 h 9998"/>
              <a:gd name="connsiteX0" fmla="*/ 9989 w 9989"/>
              <a:gd name="connsiteY0" fmla="*/ 1402 h 7372"/>
              <a:gd name="connsiteX1" fmla="*/ 6642 w 9989"/>
              <a:gd name="connsiteY1" fmla="*/ 5341 h 7372"/>
              <a:gd name="connsiteX2" fmla="*/ 5166 w 9989"/>
              <a:gd name="connsiteY2" fmla="*/ 0 h 7372"/>
              <a:gd name="connsiteX3" fmla="*/ 2877 w 9989"/>
              <a:gd name="connsiteY3" fmla="*/ 3181 h 7372"/>
              <a:gd name="connsiteX4" fmla="*/ 2 w 9989"/>
              <a:gd name="connsiteY4" fmla="*/ 4553 h 7372"/>
              <a:gd name="connsiteX5" fmla="*/ 2385 w 9989"/>
              <a:gd name="connsiteY5" fmla="*/ 7268 h 7372"/>
              <a:gd name="connsiteX0" fmla="*/ 6649 w 6649"/>
              <a:gd name="connsiteY0" fmla="*/ 7245 h 10000"/>
              <a:gd name="connsiteX1" fmla="*/ 5172 w 6649"/>
              <a:gd name="connsiteY1" fmla="*/ 0 h 10000"/>
              <a:gd name="connsiteX2" fmla="*/ 2880 w 6649"/>
              <a:gd name="connsiteY2" fmla="*/ 4315 h 10000"/>
              <a:gd name="connsiteX3" fmla="*/ 2 w 6649"/>
              <a:gd name="connsiteY3" fmla="*/ 6176 h 10000"/>
              <a:gd name="connsiteX4" fmla="*/ 2388 w 6649"/>
              <a:gd name="connsiteY4" fmla="*/ 9859 h 10000"/>
              <a:gd name="connsiteX0" fmla="*/ 14101 w 14101"/>
              <a:gd name="connsiteY0" fmla="*/ 74 h 10550"/>
              <a:gd name="connsiteX1" fmla="*/ 7779 w 14101"/>
              <a:gd name="connsiteY1" fmla="*/ 550 h 10550"/>
              <a:gd name="connsiteX2" fmla="*/ 4331 w 14101"/>
              <a:gd name="connsiteY2" fmla="*/ 4865 h 10550"/>
              <a:gd name="connsiteX3" fmla="*/ 3 w 14101"/>
              <a:gd name="connsiteY3" fmla="*/ 6726 h 10550"/>
              <a:gd name="connsiteX4" fmla="*/ 3592 w 14101"/>
              <a:gd name="connsiteY4" fmla="*/ 10409 h 10550"/>
              <a:gd name="connsiteX0" fmla="*/ 9915 w 9915"/>
              <a:gd name="connsiteY0" fmla="*/ 5226 h 10000"/>
              <a:gd name="connsiteX1" fmla="*/ 7779 w 9915"/>
              <a:gd name="connsiteY1" fmla="*/ 0 h 10000"/>
              <a:gd name="connsiteX2" fmla="*/ 4331 w 9915"/>
              <a:gd name="connsiteY2" fmla="*/ 4315 h 10000"/>
              <a:gd name="connsiteX3" fmla="*/ 3 w 9915"/>
              <a:gd name="connsiteY3" fmla="*/ 6176 h 10000"/>
              <a:gd name="connsiteX4" fmla="*/ 3592 w 9915"/>
              <a:gd name="connsiteY4" fmla="*/ 9859 h 10000"/>
              <a:gd name="connsiteX0" fmla="*/ 10000 w 10136"/>
              <a:gd name="connsiteY0" fmla="*/ 5226 h 10000"/>
              <a:gd name="connsiteX1" fmla="*/ 7846 w 10136"/>
              <a:gd name="connsiteY1" fmla="*/ 0 h 10000"/>
              <a:gd name="connsiteX2" fmla="*/ 4368 w 10136"/>
              <a:gd name="connsiteY2" fmla="*/ 4315 h 10000"/>
              <a:gd name="connsiteX3" fmla="*/ 3 w 10136"/>
              <a:gd name="connsiteY3" fmla="*/ 6176 h 10000"/>
              <a:gd name="connsiteX4" fmla="*/ 3623 w 10136"/>
              <a:gd name="connsiteY4" fmla="*/ 9859 h 10000"/>
              <a:gd name="connsiteX0" fmla="*/ 10517 w 10630"/>
              <a:gd name="connsiteY0" fmla="*/ 6414 h 10000"/>
              <a:gd name="connsiteX1" fmla="*/ 7846 w 10630"/>
              <a:gd name="connsiteY1" fmla="*/ 0 h 10000"/>
              <a:gd name="connsiteX2" fmla="*/ 4368 w 10630"/>
              <a:gd name="connsiteY2" fmla="*/ 4315 h 10000"/>
              <a:gd name="connsiteX3" fmla="*/ 3 w 10630"/>
              <a:gd name="connsiteY3" fmla="*/ 6176 h 10000"/>
              <a:gd name="connsiteX4" fmla="*/ 3623 w 10630"/>
              <a:gd name="connsiteY4" fmla="*/ 9859 h 10000"/>
              <a:gd name="connsiteX0" fmla="*/ 10515 w 10628"/>
              <a:gd name="connsiteY0" fmla="*/ 6414 h 6414"/>
              <a:gd name="connsiteX1" fmla="*/ 7844 w 10628"/>
              <a:gd name="connsiteY1" fmla="*/ 0 h 6414"/>
              <a:gd name="connsiteX2" fmla="*/ 4366 w 10628"/>
              <a:gd name="connsiteY2" fmla="*/ 4315 h 6414"/>
              <a:gd name="connsiteX3" fmla="*/ 1 w 10628"/>
              <a:gd name="connsiteY3" fmla="*/ 6176 h 6414"/>
              <a:gd name="connsiteX0" fmla="*/ 5786 w 5892"/>
              <a:gd name="connsiteY0" fmla="*/ 10000 h 10000"/>
              <a:gd name="connsiteX1" fmla="*/ 3273 w 5892"/>
              <a:gd name="connsiteY1" fmla="*/ 0 h 10000"/>
              <a:gd name="connsiteX2" fmla="*/ 0 w 5892"/>
              <a:gd name="connsiteY2" fmla="*/ 6727 h 10000"/>
              <a:gd name="connsiteX0" fmla="*/ 9820 w 9820"/>
              <a:gd name="connsiteY0" fmla="*/ 10000 h 10000"/>
              <a:gd name="connsiteX1" fmla="*/ 5555 w 9820"/>
              <a:gd name="connsiteY1" fmla="*/ 0 h 10000"/>
              <a:gd name="connsiteX2" fmla="*/ 0 w 9820"/>
              <a:gd name="connsiteY2" fmla="*/ 6727 h 10000"/>
              <a:gd name="connsiteX0" fmla="*/ 10000 w 10000"/>
              <a:gd name="connsiteY0" fmla="*/ 10000 h 10000"/>
              <a:gd name="connsiteX1" fmla="*/ 5657 w 10000"/>
              <a:gd name="connsiteY1" fmla="*/ 0 h 10000"/>
              <a:gd name="connsiteX2" fmla="*/ 0 w 10000"/>
              <a:gd name="connsiteY2" fmla="*/ 6727 h 10000"/>
              <a:gd name="connsiteX0" fmla="*/ 16781 w 16781"/>
              <a:gd name="connsiteY0" fmla="*/ 17372 h 17372"/>
              <a:gd name="connsiteX1" fmla="*/ 5657 w 16781"/>
              <a:gd name="connsiteY1" fmla="*/ 0 h 17372"/>
              <a:gd name="connsiteX2" fmla="*/ 0 w 16781"/>
              <a:gd name="connsiteY2" fmla="*/ 6727 h 17372"/>
              <a:gd name="connsiteX0" fmla="*/ 16781 w 17638"/>
              <a:gd name="connsiteY0" fmla="*/ 17382 h 17382"/>
              <a:gd name="connsiteX1" fmla="*/ 5657 w 17638"/>
              <a:gd name="connsiteY1" fmla="*/ 10 h 17382"/>
              <a:gd name="connsiteX2" fmla="*/ 0 w 17638"/>
              <a:gd name="connsiteY2" fmla="*/ 6737 h 17382"/>
              <a:gd name="connsiteX0" fmla="*/ 16781 w 17638"/>
              <a:gd name="connsiteY0" fmla="*/ 17382 h 17382"/>
              <a:gd name="connsiteX1" fmla="*/ 5657 w 17638"/>
              <a:gd name="connsiteY1" fmla="*/ 10 h 17382"/>
              <a:gd name="connsiteX2" fmla="*/ 0 w 17638"/>
              <a:gd name="connsiteY2" fmla="*/ 6737 h 17382"/>
              <a:gd name="connsiteX0" fmla="*/ 16781 w 17717"/>
              <a:gd name="connsiteY0" fmla="*/ 18651 h 18651"/>
              <a:gd name="connsiteX1" fmla="*/ 5657 w 17717"/>
              <a:gd name="connsiteY1" fmla="*/ 1279 h 18651"/>
              <a:gd name="connsiteX2" fmla="*/ 0 w 17717"/>
              <a:gd name="connsiteY2" fmla="*/ 8006 h 18651"/>
              <a:gd name="connsiteX0" fmla="*/ 16781 w 17774"/>
              <a:gd name="connsiteY0" fmla="*/ 17566 h 17566"/>
              <a:gd name="connsiteX1" fmla="*/ 5657 w 17774"/>
              <a:gd name="connsiteY1" fmla="*/ 194 h 17566"/>
              <a:gd name="connsiteX2" fmla="*/ 0 w 17774"/>
              <a:gd name="connsiteY2" fmla="*/ 6921 h 17566"/>
              <a:gd name="connsiteX0" fmla="*/ 16781 w 18011"/>
              <a:gd name="connsiteY0" fmla="*/ 15433 h 15433"/>
              <a:gd name="connsiteX1" fmla="*/ 8610 w 18011"/>
              <a:gd name="connsiteY1" fmla="*/ 518 h 15433"/>
              <a:gd name="connsiteX2" fmla="*/ 0 w 18011"/>
              <a:gd name="connsiteY2" fmla="*/ 4788 h 15433"/>
              <a:gd name="connsiteX0" fmla="*/ 16781 w 17936"/>
              <a:gd name="connsiteY0" fmla="*/ 15018 h 15018"/>
              <a:gd name="connsiteX1" fmla="*/ 8610 w 17936"/>
              <a:gd name="connsiteY1" fmla="*/ 103 h 15018"/>
              <a:gd name="connsiteX2" fmla="*/ 0 w 17936"/>
              <a:gd name="connsiteY2" fmla="*/ 4373 h 15018"/>
              <a:gd name="connsiteX0" fmla="*/ 16781 w 17901"/>
              <a:gd name="connsiteY0" fmla="*/ 15243 h 15243"/>
              <a:gd name="connsiteX1" fmla="*/ 8610 w 17901"/>
              <a:gd name="connsiteY1" fmla="*/ 328 h 15243"/>
              <a:gd name="connsiteX2" fmla="*/ 0 w 17901"/>
              <a:gd name="connsiteY2" fmla="*/ 4598 h 15243"/>
              <a:gd name="connsiteX0" fmla="*/ 16781 w 16781"/>
              <a:gd name="connsiteY0" fmla="*/ 14918 h 14918"/>
              <a:gd name="connsiteX1" fmla="*/ 8610 w 16781"/>
              <a:gd name="connsiteY1" fmla="*/ 3 h 14918"/>
              <a:gd name="connsiteX2" fmla="*/ 0 w 16781"/>
              <a:gd name="connsiteY2" fmla="*/ 4273 h 14918"/>
              <a:gd name="connsiteX0" fmla="*/ 16781 w 16781"/>
              <a:gd name="connsiteY0" fmla="*/ 12752 h 12752"/>
              <a:gd name="connsiteX1" fmla="*/ 9813 w 16781"/>
              <a:gd name="connsiteY1" fmla="*/ 5 h 12752"/>
              <a:gd name="connsiteX2" fmla="*/ 0 w 16781"/>
              <a:gd name="connsiteY2" fmla="*/ 2107 h 12752"/>
              <a:gd name="connsiteX0" fmla="*/ 16781 w 16939"/>
              <a:gd name="connsiteY0" fmla="*/ 12750 h 12750"/>
              <a:gd name="connsiteX1" fmla="*/ 9813 w 16939"/>
              <a:gd name="connsiteY1" fmla="*/ 3 h 12750"/>
              <a:gd name="connsiteX2" fmla="*/ 0 w 16939"/>
              <a:gd name="connsiteY2" fmla="*/ 2105 h 12750"/>
              <a:gd name="connsiteX0" fmla="*/ 16781 w 16882"/>
              <a:gd name="connsiteY0" fmla="*/ 10645 h 10645"/>
              <a:gd name="connsiteX1" fmla="*/ 6204 w 16882"/>
              <a:gd name="connsiteY1" fmla="*/ 9895 h 10645"/>
              <a:gd name="connsiteX2" fmla="*/ 0 w 16882"/>
              <a:gd name="connsiteY2" fmla="*/ 0 h 10645"/>
              <a:gd name="connsiteX0" fmla="*/ 16781 w 16781"/>
              <a:gd name="connsiteY0" fmla="*/ 10645 h 10645"/>
              <a:gd name="connsiteX1" fmla="*/ 6204 w 16781"/>
              <a:gd name="connsiteY1" fmla="*/ 9895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Lst>
            <a:ahLst/>
            <a:cxnLst>
              <a:cxn ang="0">
                <a:pos x="connsiteX0" y="connsiteY0"/>
              </a:cxn>
              <a:cxn ang="0">
                <a:pos x="connsiteX1" y="connsiteY1"/>
              </a:cxn>
              <a:cxn ang="0">
                <a:pos x="connsiteX2" y="connsiteY2"/>
              </a:cxn>
            </a:cxnLst>
            <a:rect l="l" t="t" r="r" b="b"/>
            <a:pathLst>
              <a:path w="16781" h="10645">
                <a:moveTo>
                  <a:pt x="16781" y="10645"/>
                </a:moveTo>
                <a:cubicBezTo>
                  <a:pt x="12426" y="3988"/>
                  <a:pt x="11393" y="4980"/>
                  <a:pt x="8501" y="3824"/>
                </a:cubicBezTo>
                <a:cubicBezTo>
                  <a:pt x="5609" y="2668"/>
                  <a:pt x="374" y="1542"/>
                  <a:pt x="0" y="0"/>
                </a:cubicBezTo>
              </a:path>
            </a:pathLst>
          </a:custGeom>
          <a:noFill/>
          <a:ln w="50800">
            <a:solidFill>
              <a:srgbClr val="FF66FF"/>
            </a:solidFill>
            <a:round/>
            <a:headEnd/>
            <a:tailEnd/>
          </a:ln>
        </p:spPr>
        <p:txBody>
          <a:bodyPr/>
          <a:lstStyle/>
          <a:p>
            <a:endParaRPr lang="en-US" dirty="0">
              <a:solidFill>
                <a:srgbClr val="000000"/>
              </a:solidFill>
            </a:endParaRPr>
          </a:p>
        </p:txBody>
      </p:sp>
      <p:sp>
        <p:nvSpPr>
          <p:cNvPr id="638" name="Rectangle 527"/>
          <p:cNvSpPr>
            <a:spLocks noChangeArrowheads="1"/>
          </p:cNvSpPr>
          <p:nvPr/>
        </p:nvSpPr>
        <p:spPr bwMode="auto">
          <a:xfrm rot="19337511">
            <a:off x="739012" y="4279781"/>
            <a:ext cx="295031" cy="123111"/>
          </a:xfrm>
          <a:prstGeom prst="rect">
            <a:avLst/>
          </a:prstGeom>
          <a:solidFill>
            <a:srgbClr val="FFC000"/>
          </a:solidFill>
          <a:ln w="9525">
            <a:noFill/>
            <a:miter lim="800000"/>
            <a:headEnd/>
            <a:tailEnd/>
          </a:ln>
        </p:spPr>
        <p:txBody>
          <a:bodyPr wrap="square" lIns="0" tIns="0" rIns="0" bIns="0">
            <a:spAutoFit/>
          </a:bodyPr>
          <a:lstStyle/>
          <a:p>
            <a:r>
              <a:rPr lang="en-US" sz="800" b="1" dirty="0">
                <a:solidFill>
                  <a:srgbClr val="000000"/>
                </a:solidFill>
              </a:rPr>
              <a:t> </a:t>
            </a:r>
            <a:r>
              <a:rPr lang="en-US" sz="800" b="1" dirty="0" smtClean="0">
                <a:solidFill>
                  <a:srgbClr val="000000"/>
                </a:solidFill>
              </a:rPr>
              <a:t>SDSC</a:t>
            </a:r>
            <a:endParaRPr lang="en-US" sz="800" b="1" dirty="0">
              <a:solidFill>
                <a:srgbClr val="000000"/>
              </a:solidFill>
            </a:endParaRPr>
          </a:p>
        </p:txBody>
      </p:sp>
      <p:sp>
        <p:nvSpPr>
          <p:cNvPr id="639" name="Oval 501"/>
          <p:cNvSpPr>
            <a:spLocks noChangeAspect="1" noChangeArrowheads="1"/>
          </p:cNvSpPr>
          <p:nvPr/>
        </p:nvSpPr>
        <p:spPr bwMode="auto">
          <a:xfrm>
            <a:off x="701829" y="4474515"/>
            <a:ext cx="72181" cy="65151"/>
          </a:xfrm>
          <a:prstGeom prst="ellipse">
            <a:avLst/>
          </a:prstGeom>
          <a:solidFill>
            <a:srgbClr val="FF9933"/>
          </a:solidFill>
          <a:ln w="12700" cmpd="sng">
            <a:solidFill>
              <a:schemeClr val="tx1"/>
            </a:solidFill>
            <a:round/>
            <a:headEnd/>
            <a:tailEnd/>
          </a:ln>
        </p:spPr>
        <p:txBody>
          <a:bodyPr wrap="none" anchor="ctr"/>
          <a:lstStyle/>
          <a:p>
            <a:pPr eaLnBrk="1" hangingPunct="1"/>
            <a:endParaRPr lang="en-US" sz="1400" b="0" dirty="0">
              <a:solidFill>
                <a:srgbClr val="000000"/>
              </a:solidFill>
            </a:endParaRPr>
          </a:p>
        </p:txBody>
      </p:sp>
      <p:sp>
        <p:nvSpPr>
          <p:cNvPr id="640" name="Oval 501"/>
          <p:cNvSpPr>
            <a:spLocks noChangeAspect="1" noChangeArrowheads="1"/>
          </p:cNvSpPr>
          <p:nvPr/>
        </p:nvSpPr>
        <p:spPr bwMode="auto">
          <a:xfrm>
            <a:off x="1628602" y="3774369"/>
            <a:ext cx="72181" cy="65151"/>
          </a:xfrm>
          <a:prstGeom prst="ellipse">
            <a:avLst/>
          </a:prstGeom>
          <a:solidFill>
            <a:srgbClr val="FF9933"/>
          </a:solidFill>
          <a:ln w="12700" cmpd="sng">
            <a:solidFill>
              <a:schemeClr val="tx1"/>
            </a:solidFill>
            <a:round/>
            <a:headEnd/>
            <a:tailEnd/>
          </a:ln>
        </p:spPr>
        <p:txBody>
          <a:bodyPr wrap="none" anchor="ctr"/>
          <a:lstStyle/>
          <a:p>
            <a:pPr eaLnBrk="1" hangingPunct="1"/>
            <a:endParaRPr lang="en-US" sz="1400" b="0" dirty="0">
              <a:solidFill>
                <a:srgbClr val="000000"/>
              </a:solidFill>
            </a:endParaRPr>
          </a:p>
        </p:txBody>
      </p:sp>
      <p:sp>
        <p:nvSpPr>
          <p:cNvPr id="641" name="Freeform 589"/>
          <p:cNvSpPr>
            <a:spLocks/>
          </p:cNvSpPr>
          <p:nvPr/>
        </p:nvSpPr>
        <p:spPr bwMode="auto">
          <a:xfrm>
            <a:off x="3405547" y="4015873"/>
            <a:ext cx="93013" cy="1312621"/>
          </a:xfrm>
          <a:custGeom>
            <a:avLst/>
            <a:gdLst>
              <a:gd name="T0" fmla="*/ 2147483647 w 331"/>
              <a:gd name="T1" fmla="*/ 2147483647 h 1078"/>
              <a:gd name="T2" fmla="*/ 2147483647 w 331"/>
              <a:gd name="T3" fmla="*/ 2147483647 h 1078"/>
              <a:gd name="T4" fmla="*/ 2147483647 w 331"/>
              <a:gd name="T5" fmla="*/ 0 h 1078"/>
              <a:gd name="T6" fmla="*/ 0 60000 65536"/>
              <a:gd name="T7" fmla="*/ 0 60000 65536"/>
              <a:gd name="T8" fmla="*/ 0 60000 65536"/>
              <a:gd name="T9" fmla="*/ 0 w 331"/>
              <a:gd name="T10" fmla="*/ 0 h 1078"/>
              <a:gd name="T11" fmla="*/ 331 w 331"/>
              <a:gd name="T12" fmla="*/ 1078 h 1078"/>
              <a:gd name="connsiteX0" fmla="*/ 8707 w 11366"/>
              <a:gd name="connsiteY0" fmla="*/ 10362 h 10362"/>
              <a:gd name="connsiteX1" fmla="*/ 6 w 11366"/>
              <a:gd name="connsiteY1" fmla="*/ 6355 h 10362"/>
              <a:gd name="connsiteX2" fmla="*/ 11366 w 11366"/>
              <a:gd name="connsiteY2" fmla="*/ 0 h 10362"/>
              <a:gd name="connsiteX0" fmla="*/ 8254 w 10913"/>
              <a:gd name="connsiteY0" fmla="*/ 10362 h 10362"/>
              <a:gd name="connsiteX1" fmla="*/ 6 w 10913"/>
              <a:gd name="connsiteY1" fmla="*/ 6299 h 10362"/>
              <a:gd name="connsiteX2" fmla="*/ 10913 w 10913"/>
              <a:gd name="connsiteY2" fmla="*/ 0 h 10362"/>
              <a:gd name="connsiteX0" fmla="*/ 8977 w 11636"/>
              <a:gd name="connsiteY0" fmla="*/ 10362 h 10362"/>
              <a:gd name="connsiteX1" fmla="*/ 4 w 11636"/>
              <a:gd name="connsiteY1" fmla="*/ 6271 h 10362"/>
              <a:gd name="connsiteX2" fmla="*/ 11636 w 11636"/>
              <a:gd name="connsiteY2" fmla="*/ 0 h 10362"/>
              <a:gd name="connsiteX0" fmla="*/ 10427 w 11636"/>
              <a:gd name="connsiteY0" fmla="*/ 10279 h 10279"/>
              <a:gd name="connsiteX1" fmla="*/ 4 w 11636"/>
              <a:gd name="connsiteY1" fmla="*/ 6271 h 10279"/>
              <a:gd name="connsiteX2" fmla="*/ 11636 w 11636"/>
              <a:gd name="connsiteY2" fmla="*/ 0 h 10279"/>
              <a:gd name="connsiteX0" fmla="*/ 10427 w 11636"/>
              <a:gd name="connsiteY0" fmla="*/ 10279 h 10279"/>
              <a:gd name="connsiteX1" fmla="*/ 4 w 11636"/>
              <a:gd name="connsiteY1" fmla="*/ 6271 h 10279"/>
              <a:gd name="connsiteX2" fmla="*/ 11636 w 11636"/>
              <a:gd name="connsiteY2" fmla="*/ 0 h 10279"/>
              <a:gd name="connsiteX0" fmla="*/ 8509 w 9718"/>
              <a:gd name="connsiteY0" fmla="*/ 10279 h 10279"/>
              <a:gd name="connsiteX1" fmla="*/ 7 w 9718"/>
              <a:gd name="connsiteY1" fmla="*/ 6271 h 10279"/>
              <a:gd name="connsiteX2" fmla="*/ 9718 w 9718"/>
              <a:gd name="connsiteY2" fmla="*/ 0 h 10279"/>
              <a:gd name="connsiteX0" fmla="*/ 12125 w 12125"/>
              <a:gd name="connsiteY0" fmla="*/ 10473 h 10473"/>
              <a:gd name="connsiteX1" fmla="*/ 4 w 12125"/>
              <a:gd name="connsiteY1" fmla="*/ 6101 h 10473"/>
              <a:gd name="connsiteX2" fmla="*/ 9997 w 12125"/>
              <a:gd name="connsiteY2" fmla="*/ 0 h 10473"/>
              <a:gd name="connsiteX0" fmla="*/ 2906 w 2906"/>
              <a:gd name="connsiteY0" fmla="*/ 10473 h 10473"/>
              <a:gd name="connsiteX1" fmla="*/ 1366 w 2906"/>
              <a:gd name="connsiteY1" fmla="*/ 6000 h 10473"/>
              <a:gd name="connsiteX2" fmla="*/ 778 w 2906"/>
              <a:gd name="connsiteY2" fmla="*/ 0 h 10473"/>
              <a:gd name="connsiteX0" fmla="*/ 9998 w 9998"/>
              <a:gd name="connsiteY0" fmla="*/ 10000 h 10000"/>
              <a:gd name="connsiteX1" fmla="*/ 4699 w 9998"/>
              <a:gd name="connsiteY1" fmla="*/ 5729 h 10000"/>
              <a:gd name="connsiteX2" fmla="*/ 2675 w 9998"/>
              <a:gd name="connsiteY2" fmla="*/ 0 h 10000"/>
              <a:gd name="connsiteX0" fmla="*/ 8799 w 8799"/>
              <a:gd name="connsiteY0" fmla="*/ 10000 h 10000"/>
              <a:gd name="connsiteX1" fmla="*/ 4700 w 8799"/>
              <a:gd name="connsiteY1" fmla="*/ 5729 h 10000"/>
              <a:gd name="connsiteX2" fmla="*/ 2676 w 8799"/>
              <a:gd name="connsiteY2" fmla="*/ 0 h 10000"/>
            </a:gdLst>
            <a:ahLst/>
            <a:cxnLst>
              <a:cxn ang="0">
                <a:pos x="connsiteX0" y="connsiteY0"/>
              </a:cxn>
              <a:cxn ang="0">
                <a:pos x="connsiteX1" y="connsiteY1"/>
              </a:cxn>
              <a:cxn ang="0">
                <a:pos x="connsiteX2" y="connsiteY2"/>
              </a:cxn>
            </a:cxnLst>
            <a:rect l="l" t="t" r="r" b="b"/>
            <a:pathLst>
              <a:path w="8799" h="10000">
                <a:moveTo>
                  <a:pt x="8799" y="10000"/>
                </a:moveTo>
                <a:cubicBezTo>
                  <a:pt x="-2077" y="8172"/>
                  <a:pt x="4060" y="7279"/>
                  <a:pt x="4700" y="5729"/>
                </a:cubicBezTo>
                <a:cubicBezTo>
                  <a:pt x="5343" y="4177"/>
                  <a:pt x="-4600" y="1163"/>
                  <a:pt x="2676" y="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642" name="Oval 501"/>
          <p:cNvSpPr>
            <a:spLocks noChangeAspect="1" noChangeArrowheads="1"/>
          </p:cNvSpPr>
          <p:nvPr/>
        </p:nvSpPr>
        <p:spPr bwMode="auto">
          <a:xfrm>
            <a:off x="4515985" y="4474270"/>
            <a:ext cx="72181" cy="65151"/>
          </a:xfrm>
          <a:prstGeom prst="ellipse">
            <a:avLst/>
          </a:prstGeom>
          <a:solidFill>
            <a:srgbClr val="FF9933"/>
          </a:solidFill>
          <a:ln w="12700" cmpd="sng">
            <a:solidFill>
              <a:schemeClr val="tx1"/>
            </a:solidFill>
            <a:round/>
            <a:headEnd/>
            <a:tailEnd/>
          </a:ln>
        </p:spPr>
        <p:txBody>
          <a:bodyPr wrap="none" anchor="ctr"/>
          <a:lstStyle/>
          <a:p>
            <a:pPr eaLnBrk="1" hangingPunct="1"/>
            <a:endParaRPr lang="en-US" sz="1400" b="0" dirty="0">
              <a:solidFill>
                <a:srgbClr val="000000"/>
              </a:solidFill>
            </a:endParaRPr>
          </a:p>
        </p:txBody>
      </p:sp>
      <p:sp>
        <p:nvSpPr>
          <p:cNvPr id="643" name="Freeform 600"/>
          <p:cNvSpPr>
            <a:spLocks/>
          </p:cNvSpPr>
          <p:nvPr/>
        </p:nvSpPr>
        <p:spPr bwMode="auto">
          <a:xfrm>
            <a:off x="4164100" y="3548863"/>
            <a:ext cx="1163606" cy="368080"/>
          </a:xfrm>
          <a:custGeom>
            <a:avLst/>
            <a:gdLst>
              <a:gd name="T0" fmla="*/ 2147483647 w 753"/>
              <a:gd name="T1" fmla="*/ 2147483647 h 907"/>
              <a:gd name="T2" fmla="*/ 2147483647 w 753"/>
              <a:gd name="T3" fmla="*/ 2147483647 h 907"/>
              <a:gd name="T4" fmla="*/ 0 w 753"/>
              <a:gd name="T5" fmla="*/ 0 h 907"/>
              <a:gd name="T6" fmla="*/ 0 60000 65536"/>
              <a:gd name="T7" fmla="*/ 0 60000 65536"/>
              <a:gd name="T8" fmla="*/ 0 60000 65536"/>
              <a:gd name="T9" fmla="*/ 0 w 753"/>
              <a:gd name="T10" fmla="*/ 0 h 907"/>
              <a:gd name="T11" fmla="*/ 753 w 753"/>
              <a:gd name="T12" fmla="*/ 907 h 907"/>
              <a:gd name="connsiteX0" fmla="*/ 10000 w 10000"/>
              <a:gd name="connsiteY0" fmla="*/ 9394 h 9394"/>
              <a:gd name="connsiteX1" fmla="*/ 3653 w 10000"/>
              <a:gd name="connsiteY1" fmla="*/ 7882 h 9394"/>
              <a:gd name="connsiteX2" fmla="*/ 0 w 10000"/>
              <a:gd name="connsiteY2" fmla="*/ 0 h 9394"/>
              <a:gd name="connsiteX0" fmla="*/ 10000 w 10000"/>
              <a:gd name="connsiteY0" fmla="*/ 10000 h 10377"/>
              <a:gd name="connsiteX1" fmla="*/ 3653 w 10000"/>
              <a:gd name="connsiteY1" fmla="*/ 8390 h 10377"/>
              <a:gd name="connsiteX2" fmla="*/ 0 w 10000"/>
              <a:gd name="connsiteY2" fmla="*/ 0 h 10377"/>
              <a:gd name="connsiteX0" fmla="*/ 9562 w 9562"/>
              <a:gd name="connsiteY0" fmla="*/ 10387 h 10764"/>
              <a:gd name="connsiteX1" fmla="*/ 3215 w 9562"/>
              <a:gd name="connsiteY1" fmla="*/ 8777 h 10764"/>
              <a:gd name="connsiteX2" fmla="*/ 0 w 9562"/>
              <a:gd name="connsiteY2" fmla="*/ 0 h 10764"/>
              <a:gd name="connsiteX0" fmla="*/ 10146 w 10146"/>
              <a:gd name="connsiteY0" fmla="*/ 9650 h 10000"/>
              <a:gd name="connsiteX1" fmla="*/ 3508 w 10146"/>
              <a:gd name="connsiteY1" fmla="*/ 8154 h 10000"/>
              <a:gd name="connsiteX2" fmla="*/ 146 w 10146"/>
              <a:gd name="connsiteY2" fmla="*/ 0 h 10000"/>
              <a:gd name="connsiteX0" fmla="*/ 10175 w 10175"/>
              <a:gd name="connsiteY0" fmla="*/ 9650 h 10066"/>
              <a:gd name="connsiteX1" fmla="*/ 3018 w 10175"/>
              <a:gd name="connsiteY1" fmla="*/ 8276 h 10066"/>
              <a:gd name="connsiteX2" fmla="*/ 175 w 10175"/>
              <a:gd name="connsiteY2" fmla="*/ 0 h 10066"/>
              <a:gd name="connsiteX0" fmla="*/ 10175 w 10175"/>
              <a:gd name="connsiteY0" fmla="*/ 9650 h 10825"/>
              <a:gd name="connsiteX1" fmla="*/ 6574 w 10175"/>
              <a:gd name="connsiteY1" fmla="*/ 10799 h 10825"/>
              <a:gd name="connsiteX2" fmla="*/ 3018 w 10175"/>
              <a:gd name="connsiteY2" fmla="*/ 8276 h 10825"/>
              <a:gd name="connsiteX3" fmla="*/ 175 w 10175"/>
              <a:gd name="connsiteY3" fmla="*/ 0 h 10825"/>
              <a:gd name="connsiteX0" fmla="*/ 10175 w 10175"/>
              <a:gd name="connsiteY0" fmla="*/ 9650 h 10880"/>
              <a:gd name="connsiteX1" fmla="*/ 6574 w 10175"/>
              <a:gd name="connsiteY1" fmla="*/ 10799 h 10880"/>
              <a:gd name="connsiteX2" fmla="*/ 3018 w 10175"/>
              <a:gd name="connsiteY2" fmla="*/ 8276 h 10880"/>
              <a:gd name="connsiteX3" fmla="*/ 175 w 10175"/>
              <a:gd name="connsiteY3" fmla="*/ 0 h 10880"/>
              <a:gd name="connsiteX0" fmla="*/ 10175 w 10175"/>
              <a:gd name="connsiteY0" fmla="*/ 9650 h 10961"/>
              <a:gd name="connsiteX1" fmla="*/ 6574 w 10175"/>
              <a:gd name="connsiteY1" fmla="*/ 10799 h 10961"/>
              <a:gd name="connsiteX2" fmla="*/ 3018 w 10175"/>
              <a:gd name="connsiteY2" fmla="*/ 8276 h 10961"/>
              <a:gd name="connsiteX3" fmla="*/ 175 w 10175"/>
              <a:gd name="connsiteY3" fmla="*/ 0 h 10961"/>
              <a:gd name="connsiteX0" fmla="*/ 9936 w 9936"/>
              <a:gd name="connsiteY0" fmla="*/ 9369 h 10898"/>
              <a:gd name="connsiteX1" fmla="*/ 6574 w 9936"/>
              <a:gd name="connsiteY1" fmla="*/ 10799 h 10898"/>
              <a:gd name="connsiteX2" fmla="*/ 3018 w 9936"/>
              <a:gd name="connsiteY2" fmla="*/ 8276 h 10898"/>
              <a:gd name="connsiteX3" fmla="*/ 175 w 9936"/>
              <a:gd name="connsiteY3" fmla="*/ 0 h 10898"/>
              <a:gd name="connsiteX0" fmla="*/ 10000 w 10000"/>
              <a:gd name="connsiteY0" fmla="*/ 8597 h 9634"/>
              <a:gd name="connsiteX1" fmla="*/ 6556 w 10000"/>
              <a:gd name="connsiteY1" fmla="*/ 9393 h 9634"/>
              <a:gd name="connsiteX2" fmla="*/ 3037 w 10000"/>
              <a:gd name="connsiteY2" fmla="*/ 7594 h 9634"/>
              <a:gd name="connsiteX3" fmla="*/ 176 w 10000"/>
              <a:gd name="connsiteY3" fmla="*/ 0 h 9634"/>
              <a:gd name="connsiteX0" fmla="*/ 10000 w 10000"/>
              <a:gd name="connsiteY0" fmla="*/ 8924 h 10000"/>
              <a:gd name="connsiteX1" fmla="*/ 6556 w 10000"/>
              <a:gd name="connsiteY1" fmla="*/ 9750 h 10000"/>
              <a:gd name="connsiteX2" fmla="*/ 3037 w 10000"/>
              <a:gd name="connsiteY2" fmla="*/ 7882 h 10000"/>
              <a:gd name="connsiteX3" fmla="*/ 176 w 10000"/>
              <a:gd name="connsiteY3" fmla="*/ 0 h 10000"/>
              <a:gd name="connsiteX0" fmla="*/ 10000 w 10000"/>
              <a:gd name="connsiteY0" fmla="*/ 8924 h 10053"/>
              <a:gd name="connsiteX1" fmla="*/ 6376 w 10000"/>
              <a:gd name="connsiteY1" fmla="*/ 9839 h 10053"/>
              <a:gd name="connsiteX2" fmla="*/ 3037 w 10000"/>
              <a:gd name="connsiteY2" fmla="*/ 7882 h 10053"/>
              <a:gd name="connsiteX3" fmla="*/ 176 w 10000"/>
              <a:gd name="connsiteY3" fmla="*/ 0 h 10053"/>
              <a:gd name="connsiteX0" fmla="*/ 10000 w 10000"/>
              <a:gd name="connsiteY0" fmla="*/ 8924 h 10000"/>
              <a:gd name="connsiteX1" fmla="*/ 6316 w 10000"/>
              <a:gd name="connsiteY1" fmla="*/ 9750 h 10000"/>
              <a:gd name="connsiteX2" fmla="*/ 3037 w 10000"/>
              <a:gd name="connsiteY2" fmla="*/ 7882 h 10000"/>
              <a:gd name="connsiteX3" fmla="*/ 176 w 10000"/>
              <a:gd name="connsiteY3" fmla="*/ 0 h 10000"/>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10082"/>
              <a:gd name="connsiteX1" fmla="*/ 6196 w 10000"/>
              <a:gd name="connsiteY1" fmla="*/ 9884 h 10082"/>
              <a:gd name="connsiteX2" fmla="*/ 3037 w 10000"/>
              <a:gd name="connsiteY2" fmla="*/ 7882 h 10082"/>
              <a:gd name="connsiteX3" fmla="*/ 176 w 10000"/>
              <a:gd name="connsiteY3" fmla="*/ 0 h 10082"/>
              <a:gd name="connsiteX0" fmla="*/ 10000 w 10000"/>
              <a:gd name="connsiteY0" fmla="*/ 8924 h 9817"/>
              <a:gd name="connsiteX1" fmla="*/ 6510 w 10000"/>
              <a:gd name="connsiteY1" fmla="*/ 9379 h 9817"/>
              <a:gd name="connsiteX2" fmla="*/ 3037 w 10000"/>
              <a:gd name="connsiteY2" fmla="*/ 7882 h 9817"/>
              <a:gd name="connsiteX3" fmla="*/ 176 w 10000"/>
              <a:gd name="connsiteY3" fmla="*/ 0 h 9817"/>
              <a:gd name="connsiteX0" fmla="*/ 10000 w 10000"/>
              <a:gd name="connsiteY0" fmla="*/ 9090 h 9882"/>
              <a:gd name="connsiteX1" fmla="*/ 6510 w 10000"/>
              <a:gd name="connsiteY1" fmla="*/ 9237 h 9882"/>
              <a:gd name="connsiteX2" fmla="*/ 3037 w 10000"/>
              <a:gd name="connsiteY2" fmla="*/ 8029 h 9882"/>
              <a:gd name="connsiteX3" fmla="*/ 176 w 10000"/>
              <a:gd name="connsiteY3" fmla="*/ 0 h 9882"/>
              <a:gd name="connsiteX0" fmla="*/ 10000 w 10000"/>
              <a:gd name="connsiteY0" fmla="*/ 9199 h 10056"/>
              <a:gd name="connsiteX1" fmla="*/ 6458 w 10000"/>
              <a:gd name="connsiteY1" fmla="*/ 9507 h 10056"/>
              <a:gd name="connsiteX2" fmla="*/ 3037 w 10000"/>
              <a:gd name="connsiteY2" fmla="*/ 8125 h 10056"/>
              <a:gd name="connsiteX3" fmla="*/ 176 w 10000"/>
              <a:gd name="connsiteY3" fmla="*/ 0 h 10056"/>
              <a:gd name="connsiteX0" fmla="*/ 10000 w 10000"/>
              <a:gd name="connsiteY0" fmla="*/ 9199 h 9918"/>
              <a:gd name="connsiteX1" fmla="*/ 6458 w 10000"/>
              <a:gd name="connsiteY1" fmla="*/ 9067 h 9918"/>
              <a:gd name="connsiteX2" fmla="*/ 3037 w 10000"/>
              <a:gd name="connsiteY2" fmla="*/ 8125 h 9918"/>
              <a:gd name="connsiteX3" fmla="*/ 176 w 10000"/>
              <a:gd name="connsiteY3" fmla="*/ 0 h 9918"/>
              <a:gd name="connsiteX0" fmla="*/ 10000 w 10000"/>
              <a:gd name="connsiteY0" fmla="*/ 9275 h 10145"/>
              <a:gd name="connsiteX1" fmla="*/ 6458 w 10000"/>
              <a:gd name="connsiteY1" fmla="*/ 9142 h 10145"/>
              <a:gd name="connsiteX2" fmla="*/ 3037 w 10000"/>
              <a:gd name="connsiteY2" fmla="*/ 8192 h 10145"/>
              <a:gd name="connsiteX3" fmla="*/ 176 w 10000"/>
              <a:gd name="connsiteY3" fmla="*/ 0 h 10145"/>
              <a:gd name="connsiteX0" fmla="*/ 11604 w 11604"/>
              <a:gd name="connsiteY0" fmla="*/ 9356 h 10226"/>
              <a:gd name="connsiteX1" fmla="*/ 8062 w 11604"/>
              <a:gd name="connsiteY1" fmla="*/ 9223 h 10226"/>
              <a:gd name="connsiteX2" fmla="*/ 4641 w 11604"/>
              <a:gd name="connsiteY2" fmla="*/ 8273 h 10226"/>
              <a:gd name="connsiteX3" fmla="*/ 107 w 11604"/>
              <a:gd name="connsiteY3" fmla="*/ 0 h 10226"/>
              <a:gd name="connsiteX0" fmla="*/ 11497 w 11497"/>
              <a:gd name="connsiteY0" fmla="*/ 9356 h 10226"/>
              <a:gd name="connsiteX1" fmla="*/ 7955 w 11497"/>
              <a:gd name="connsiteY1" fmla="*/ 9223 h 10226"/>
              <a:gd name="connsiteX2" fmla="*/ 4534 w 11497"/>
              <a:gd name="connsiteY2" fmla="*/ 8273 h 10226"/>
              <a:gd name="connsiteX3" fmla="*/ 0 w 11497"/>
              <a:gd name="connsiteY3" fmla="*/ 0 h 10226"/>
              <a:gd name="connsiteX0" fmla="*/ 11497 w 11497"/>
              <a:gd name="connsiteY0" fmla="*/ 9356 h 10226"/>
              <a:gd name="connsiteX1" fmla="*/ 7955 w 11497"/>
              <a:gd name="connsiteY1" fmla="*/ 9223 h 10226"/>
              <a:gd name="connsiteX2" fmla="*/ 9396 w 11497"/>
              <a:gd name="connsiteY2" fmla="*/ 4519 h 10226"/>
              <a:gd name="connsiteX3" fmla="*/ 0 w 11497"/>
              <a:gd name="connsiteY3" fmla="*/ 0 h 10226"/>
              <a:gd name="connsiteX0" fmla="*/ 11497 w 11497"/>
              <a:gd name="connsiteY0" fmla="*/ 9356 h 9356"/>
              <a:gd name="connsiteX1" fmla="*/ 9396 w 11497"/>
              <a:gd name="connsiteY1" fmla="*/ 4519 h 9356"/>
              <a:gd name="connsiteX2" fmla="*/ 0 w 11497"/>
              <a:gd name="connsiteY2" fmla="*/ 0 h 9356"/>
              <a:gd name="connsiteX0" fmla="*/ 15093 w 15093"/>
              <a:gd name="connsiteY0" fmla="*/ 3010 h 5200"/>
              <a:gd name="connsiteX1" fmla="*/ 8173 w 15093"/>
              <a:gd name="connsiteY1" fmla="*/ 4830 h 5200"/>
              <a:gd name="connsiteX2" fmla="*/ 0 w 15093"/>
              <a:gd name="connsiteY2" fmla="*/ 0 h 5200"/>
              <a:gd name="connsiteX0" fmla="*/ 10000 w 10000"/>
              <a:gd name="connsiteY0" fmla="*/ 5788 h 9999"/>
              <a:gd name="connsiteX1" fmla="*/ 5415 w 10000"/>
              <a:gd name="connsiteY1" fmla="*/ 9288 h 9999"/>
              <a:gd name="connsiteX2" fmla="*/ 0 w 10000"/>
              <a:gd name="connsiteY2" fmla="*/ 0 h 9999"/>
              <a:gd name="connsiteX0" fmla="*/ 10000 w 10000"/>
              <a:gd name="connsiteY0" fmla="*/ 5789 h 9326"/>
              <a:gd name="connsiteX1" fmla="*/ 5415 w 10000"/>
              <a:gd name="connsiteY1" fmla="*/ 9289 h 9326"/>
              <a:gd name="connsiteX2" fmla="*/ 0 w 10000"/>
              <a:gd name="connsiteY2" fmla="*/ 0 h 9326"/>
              <a:gd name="connsiteX0" fmla="*/ 10000 w 10000"/>
              <a:gd name="connsiteY0" fmla="*/ 6207 h 7707"/>
              <a:gd name="connsiteX1" fmla="*/ 5355 w 10000"/>
              <a:gd name="connsiteY1" fmla="*/ 7646 h 7707"/>
              <a:gd name="connsiteX2" fmla="*/ 0 w 10000"/>
              <a:gd name="connsiteY2" fmla="*/ 0 h 7707"/>
              <a:gd name="connsiteX0" fmla="*/ 8306 w 8306"/>
              <a:gd name="connsiteY0" fmla="*/ 3750 h 6140"/>
              <a:gd name="connsiteX1" fmla="*/ 3661 w 8306"/>
              <a:gd name="connsiteY1" fmla="*/ 5617 h 6140"/>
              <a:gd name="connsiteX2" fmla="*/ 0 w 8306"/>
              <a:gd name="connsiteY2" fmla="*/ 0 h 6140"/>
              <a:gd name="connsiteX0" fmla="*/ 10000 w 10000"/>
              <a:gd name="connsiteY0" fmla="*/ 6107 h 9231"/>
              <a:gd name="connsiteX1" fmla="*/ 4408 w 10000"/>
              <a:gd name="connsiteY1" fmla="*/ 9148 h 9231"/>
              <a:gd name="connsiteX2" fmla="*/ 0 w 10000"/>
              <a:gd name="connsiteY2" fmla="*/ 0 h 9231"/>
              <a:gd name="connsiteX0" fmla="*/ 10000 w 10000"/>
              <a:gd name="connsiteY0" fmla="*/ 15378 h 15378"/>
              <a:gd name="connsiteX1" fmla="*/ 2750 w 10000"/>
              <a:gd name="connsiteY1" fmla="*/ 53 h 15378"/>
              <a:gd name="connsiteX2" fmla="*/ 0 w 10000"/>
              <a:gd name="connsiteY2" fmla="*/ 8762 h 15378"/>
              <a:gd name="connsiteX0" fmla="*/ 10000 w 10000"/>
              <a:gd name="connsiteY0" fmla="*/ 15328 h 15328"/>
              <a:gd name="connsiteX1" fmla="*/ 2750 w 10000"/>
              <a:gd name="connsiteY1" fmla="*/ 3 h 15328"/>
              <a:gd name="connsiteX2" fmla="*/ 0 w 10000"/>
              <a:gd name="connsiteY2" fmla="*/ 8712 h 15328"/>
              <a:gd name="connsiteX0" fmla="*/ 9977 w 9977"/>
              <a:gd name="connsiteY0" fmla="*/ 14085 h 14085"/>
              <a:gd name="connsiteX1" fmla="*/ 2750 w 9977"/>
              <a:gd name="connsiteY1" fmla="*/ 35 h 14085"/>
              <a:gd name="connsiteX2" fmla="*/ 0 w 9977"/>
              <a:gd name="connsiteY2" fmla="*/ 8744 h 14085"/>
              <a:gd name="connsiteX0" fmla="*/ 10000 w 10000"/>
              <a:gd name="connsiteY0" fmla="*/ 10000 h 10000"/>
              <a:gd name="connsiteX1" fmla="*/ 2756 w 10000"/>
              <a:gd name="connsiteY1" fmla="*/ 25 h 10000"/>
              <a:gd name="connsiteX2" fmla="*/ 0 w 10000"/>
              <a:gd name="connsiteY2" fmla="*/ 6208 h 10000"/>
              <a:gd name="connsiteX0" fmla="*/ 10000 w 10000"/>
              <a:gd name="connsiteY0" fmla="*/ 10851 h 10851"/>
              <a:gd name="connsiteX1" fmla="*/ 3871 w 10000"/>
              <a:gd name="connsiteY1" fmla="*/ 1115 h 10851"/>
              <a:gd name="connsiteX2" fmla="*/ 2756 w 10000"/>
              <a:gd name="connsiteY2" fmla="*/ 876 h 10851"/>
              <a:gd name="connsiteX3" fmla="*/ 0 w 10000"/>
              <a:gd name="connsiteY3" fmla="*/ 7059 h 10851"/>
              <a:gd name="connsiteX0" fmla="*/ 10000 w 10000"/>
              <a:gd name="connsiteY0" fmla="*/ 10512 h 10512"/>
              <a:gd name="connsiteX1" fmla="*/ 3871 w 10000"/>
              <a:gd name="connsiteY1" fmla="*/ 776 h 10512"/>
              <a:gd name="connsiteX2" fmla="*/ 2756 w 10000"/>
              <a:gd name="connsiteY2" fmla="*/ 537 h 10512"/>
              <a:gd name="connsiteX3" fmla="*/ 0 w 10000"/>
              <a:gd name="connsiteY3" fmla="*/ 6720 h 10512"/>
              <a:gd name="connsiteX0" fmla="*/ 10000 w 10000"/>
              <a:gd name="connsiteY0" fmla="*/ 10512 h 10512"/>
              <a:gd name="connsiteX1" fmla="*/ 3871 w 10000"/>
              <a:gd name="connsiteY1" fmla="*/ 776 h 10512"/>
              <a:gd name="connsiteX2" fmla="*/ 2756 w 10000"/>
              <a:gd name="connsiteY2" fmla="*/ 537 h 10512"/>
              <a:gd name="connsiteX3" fmla="*/ 0 w 10000"/>
              <a:gd name="connsiteY3" fmla="*/ 6720 h 10512"/>
              <a:gd name="connsiteX0" fmla="*/ 10000 w 10000"/>
              <a:gd name="connsiteY0" fmla="*/ 10442 h 10442"/>
              <a:gd name="connsiteX1" fmla="*/ 3871 w 10000"/>
              <a:gd name="connsiteY1" fmla="*/ 706 h 10442"/>
              <a:gd name="connsiteX2" fmla="*/ 2756 w 10000"/>
              <a:gd name="connsiteY2" fmla="*/ 467 h 10442"/>
              <a:gd name="connsiteX3" fmla="*/ 0 w 10000"/>
              <a:gd name="connsiteY3" fmla="*/ 6650 h 10442"/>
              <a:gd name="connsiteX0" fmla="*/ 10000 w 10000"/>
              <a:gd name="connsiteY0" fmla="*/ 10201 h 10201"/>
              <a:gd name="connsiteX1" fmla="*/ 3871 w 10000"/>
              <a:gd name="connsiteY1" fmla="*/ 465 h 10201"/>
              <a:gd name="connsiteX2" fmla="*/ 2756 w 10000"/>
              <a:gd name="connsiteY2" fmla="*/ 226 h 10201"/>
              <a:gd name="connsiteX3" fmla="*/ 0 w 10000"/>
              <a:gd name="connsiteY3" fmla="*/ 6409 h 10201"/>
              <a:gd name="connsiteX0" fmla="*/ 10000 w 10000"/>
              <a:gd name="connsiteY0" fmla="*/ 10042 h 10042"/>
              <a:gd name="connsiteX1" fmla="*/ 3871 w 10000"/>
              <a:gd name="connsiteY1" fmla="*/ 306 h 10042"/>
              <a:gd name="connsiteX2" fmla="*/ 2756 w 10000"/>
              <a:gd name="connsiteY2" fmla="*/ 67 h 10042"/>
              <a:gd name="connsiteX3" fmla="*/ 0 w 10000"/>
              <a:gd name="connsiteY3" fmla="*/ 6250 h 10042"/>
              <a:gd name="connsiteX0" fmla="*/ 10000 w 10000"/>
              <a:gd name="connsiteY0" fmla="*/ 10509 h 10509"/>
              <a:gd name="connsiteX1" fmla="*/ 3985 w 10000"/>
              <a:gd name="connsiteY1" fmla="*/ 592 h 10509"/>
              <a:gd name="connsiteX2" fmla="*/ 2756 w 10000"/>
              <a:gd name="connsiteY2" fmla="*/ 534 h 10509"/>
              <a:gd name="connsiteX3" fmla="*/ 0 w 10000"/>
              <a:gd name="connsiteY3" fmla="*/ 6717 h 10509"/>
              <a:gd name="connsiteX0" fmla="*/ 10000 w 10000"/>
              <a:gd name="connsiteY0" fmla="*/ 10357 h 10357"/>
              <a:gd name="connsiteX1" fmla="*/ 3985 w 10000"/>
              <a:gd name="connsiteY1" fmla="*/ 893 h 10357"/>
              <a:gd name="connsiteX2" fmla="*/ 2756 w 10000"/>
              <a:gd name="connsiteY2" fmla="*/ 382 h 10357"/>
              <a:gd name="connsiteX3" fmla="*/ 0 w 10000"/>
              <a:gd name="connsiteY3" fmla="*/ 6565 h 10357"/>
              <a:gd name="connsiteX0" fmla="*/ 10000 w 10000"/>
              <a:gd name="connsiteY0" fmla="*/ 10367 h 10367"/>
              <a:gd name="connsiteX1" fmla="*/ 3985 w 10000"/>
              <a:gd name="connsiteY1" fmla="*/ 903 h 10367"/>
              <a:gd name="connsiteX2" fmla="*/ 2756 w 10000"/>
              <a:gd name="connsiteY2" fmla="*/ 1026 h 10367"/>
              <a:gd name="connsiteX3" fmla="*/ 0 w 10000"/>
              <a:gd name="connsiteY3" fmla="*/ 6575 h 10367"/>
              <a:gd name="connsiteX0" fmla="*/ 10000 w 10000"/>
              <a:gd name="connsiteY0" fmla="*/ 10340 h 10340"/>
              <a:gd name="connsiteX1" fmla="*/ 3985 w 10000"/>
              <a:gd name="connsiteY1" fmla="*/ 876 h 10340"/>
              <a:gd name="connsiteX2" fmla="*/ 2756 w 10000"/>
              <a:gd name="connsiteY2" fmla="*/ 999 h 10340"/>
              <a:gd name="connsiteX3" fmla="*/ 0 w 10000"/>
              <a:gd name="connsiteY3" fmla="*/ 6548 h 10340"/>
              <a:gd name="connsiteX0" fmla="*/ 10000 w 10000"/>
              <a:gd name="connsiteY0" fmla="*/ 9968 h 9968"/>
              <a:gd name="connsiteX1" fmla="*/ 3985 w 10000"/>
              <a:gd name="connsiteY1" fmla="*/ 504 h 9968"/>
              <a:gd name="connsiteX2" fmla="*/ 2756 w 10000"/>
              <a:gd name="connsiteY2" fmla="*/ 627 h 9968"/>
              <a:gd name="connsiteX3" fmla="*/ 0 w 10000"/>
              <a:gd name="connsiteY3" fmla="*/ 6176 h 9968"/>
              <a:gd name="connsiteX0" fmla="*/ 10000 w 10000"/>
              <a:gd name="connsiteY0" fmla="*/ 10117 h 10117"/>
              <a:gd name="connsiteX1" fmla="*/ 4312 w 10000"/>
              <a:gd name="connsiteY1" fmla="*/ 478 h 10117"/>
              <a:gd name="connsiteX2" fmla="*/ 2756 w 10000"/>
              <a:gd name="connsiteY2" fmla="*/ 746 h 10117"/>
              <a:gd name="connsiteX3" fmla="*/ 0 w 10000"/>
              <a:gd name="connsiteY3" fmla="*/ 6313 h 10117"/>
              <a:gd name="connsiteX0" fmla="*/ 10000 w 10000"/>
              <a:gd name="connsiteY0" fmla="*/ 11045 h 11045"/>
              <a:gd name="connsiteX1" fmla="*/ 4312 w 10000"/>
              <a:gd name="connsiteY1" fmla="*/ 1406 h 11045"/>
              <a:gd name="connsiteX2" fmla="*/ 2720 w 10000"/>
              <a:gd name="connsiteY2" fmla="*/ 658 h 11045"/>
              <a:gd name="connsiteX3" fmla="*/ 0 w 10000"/>
              <a:gd name="connsiteY3" fmla="*/ 7241 h 11045"/>
              <a:gd name="connsiteX0" fmla="*/ 10000 w 10000"/>
              <a:gd name="connsiteY0" fmla="*/ 11738 h 11738"/>
              <a:gd name="connsiteX1" fmla="*/ 4567 w 10000"/>
              <a:gd name="connsiteY1" fmla="*/ 938 h 11738"/>
              <a:gd name="connsiteX2" fmla="*/ 2720 w 10000"/>
              <a:gd name="connsiteY2" fmla="*/ 1351 h 11738"/>
              <a:gd name="connsiteX3" fmla="*/ 0 w 10000"/>
              <a:gd name="connsiteY3" fmla="*/ 7934 h 11738"/>
              <a:gd name="connsiteX0" fmla="*/ 10000 w 10000"/>
              <a:gd name="connsiteY0" fmla="*/ 11306 h 11306"/>
              <a:gd name="connsiteX1" fmla="*/ 4567 w 10000"/>
              <a:gd name="connsiteY1" fmla="*/ 506 h 11306"/>
              <a:gd name="connsiteX2" fmla="*/ 2720 w 10000"/>
              <a:gd name="connsiteY2" fmla="*/ 919 h 11306"/>
              <a:gd name="connsiteX3" fmla="*/ 0 w 10000"/>
              <a:gd name="connsiteY3" fmla="*/ 7502 h 11306"/>
              <a:gd name="connsiteX0" fmla="*/ 10000 w 10000"/>
              <a:gd name="connsiteY0" fmla="*/ 10992 h 10992"/>
              <a:gd name="connsiteX1" fmla="*/ 4567 w 10000"/>
              <a:gd name="connsiteY1" fmla="*/ 192 h 10992"/>
              <a:gd name="connsiteX2" fmla="*/ 2720 w 10000"/>
              <a:gd name="connsiteY2" fmla="*/ 605 h 10992"/>
              <a:gd name="connsiteX3" fmla="*/ 0 w 10000"/>
              <a:gd name="connsiteY3" fmla="*/ 7188 h 10992"/>
              <a:gd name="connsiteX0" fmla="*/ 10000 w 10000"/>
              <a:gd name="connsiteY0" fmla="*/ 10802 h 10802"/>
              <a:gd name="connsiteX1" fmla="*/ 4567 w 10000"/>
              <a:gd name="connsiteY1" fmla="*/ 2 h 10802"/>
              <a:gd name="connsiteX2" fmla="*/ 2720 w 10000"/>
              <a:gd name="connsiteY2" fmla="*/ 415 h 10802"/>
              <a:gd name="connsiteX3" fmla="*/ 0 w 10000"/>
              <a:gd name="connsiteY3" fmla="*/ 6998 h 10802"/>
              <a:gd name="connsiteX0" fmla="*/ 10000 w 10000"/>
              <a:gd name="connsiteY0" fmla="*/ 11666 h 11666"/>
              <a:gd name="connsiteX1" fmla="*/ 4567 w 10000"/>
              <a:gd name="connsiteY1" fmla="*/ 866 h 11666"/>
              <a:gd name="connsiteX2" fmla="*/ 1960 w 10000"/>
              <a:gd name="connsiteY2" fmla="*/ 875 h 11666"/>
              <a:gd name="connsiteX3" fmla="*/ 0 w 10000"/>
              <a:gd name="connsiteY3" fmla="*/ 7862 h 11666"/>
              <a:gd name="connsiteX0" fmla="*/ 10000 w 10000"/>
              <a:gd name="connsiteY0" fmla="*/ 12203 h 12203"/>
              <a:gd name="connsiteX1" fmla="*/ 4922 w 10000"/>
              <a:gd name="connsiteY1" fmla="*/ 695 h 12203"/>
              <a:gd name="connsiteX2" fmla="*/ 1960 w 10000"/>
              <a:gd name="connsiteY2" fmla="*/ 1412 h 12203"/>
              <a:gd name="connsiteX3" fmla="*/ 0 w 10000"/>
              <a:gd name="connsiteY3" fmla="*/ 8399 h 12203"/>
              <a:gd name="connsiteX0" fmla="*/ 10000 w 10000"/>
              <a:gd name="connsiteY0" fmla="*/ 12971 h 12971"/>
              <a:gd name="connsiteX1" fmla="*/ 5961 w 10000"/>
              <a:gd name="connsiteY1" fmla="*/ 553 h 12971"/>
              <a:gd name="connsiteX2" fmla="*/ 1960 w 10000"/>
              <a:gd name="connsiteY2" fmla="*/ 2180 h 12971"/>
              <a:gd name="connsiteX3" fmla="*/ 0 w 10000"/>
              <a:gd name="connsiteY3" fmla="*/ 9167 h 12971"/>
              <a:gd name="connsiteX0" fmla="*/ 10000 w 10000"/>
              <a:gd name="connsiteY0" fmla="*/ 12624 h 12624"/>
              <a:gd name="connsiteX1" fmla="*/ 5936 w 10000"/>
              <a:gd name="connsiteY1" fmla="*/ 610 h 12624"/>
              <a:gd name="connsiteX2" fmla="*/ 1960 w 10000"/>
              <a:gd name="connsiteY2" fmla="*/ 1833 h 12624"/>
              <a:gd name="connsiteX3" fmla="*/ 0 w 10000"/>
              <a:gd name="connsiteY3" fmla="*/ 8820 h 12624"/>
            </a:gdLst>
            <a:ahLst/>
            <a:cxnLst>
              <a:cxn ang="0">
                <a:pos x="connsiteX0" y="connsiteY0"/>
              </a:cxn>
              <a:cxn ang="0">
                <a:pos x="connsiteX1" y="connsiteY1"/>
              </a:cxn>
              <a:cxn ang="0">
                <a:pos x="connsiteX2" y="connsiteY2"/>
              </a:cxn>
              <a:cxn ang="0">
                <a:pos x="connsiteX3" y="connsiteY3"/>
              </a:cxn>
            </a:cxnLst>
            <a:rect l="l" t="t" r="r" b="b"/>
            <a:pathLst>
              <a:path w="10000" h="12624">
                <a:moveTo>
                  <a:pt x="10000" y="12624"/>
                </a:moveTo>
                <a:cubicBezTo>
                  <a:pt x="8956" y="11117"/>
                  <a:pt x="7276" y="2408"/>
                  <a:pt x="5936" y="610"/>
                </a:cubicBezTo>
                <a:cubicBezTo>
                  <a:pt x="4596" y="-1188"/>
                  <a:pt x="2757" y="1538"/>
                  <a:pt x="1960" y="1833"/>
                </a:cubicBezTo>
                <a:cubicBezTo>
                  <a:pt x="1163" y="2128"/>
                  <a:pt x="1506" y="13453"/>
                  <a:pt x="0" y="8820"/>
                </a:cubicBezTo>
              </a:path>
            </a:pathLst>
          </a:custGeom>
          <a:noFill/>
          <a:ln w="50800">
            <a:solidFill>
              <a:srgbClr val="3333FF"/>
            </a:solidFill>
            <a:round/>
            <a:headEnd/>
            <a:tailEnd/>
          </a:ln>
        </p:spPr>
        <p:txBody>
          <a:bodyPr anchor="ctr"/>
          <a:lstStyle/>
          <a:p>
            <a:endParaRPr lang="en-US" dirty="0">
              <a:solidFill>
                <a:srgbClr val="000000"/>
              </a:solidFill>
            </a:endParaRPr>
          </a:p>
        </p:txBody>
      </p:sp>
      <p:sp>
        <p:nvSpPr>
          <p:cNvPr id="644" name="Oval 392"/>
          <p:cNvSpPr>
            <a:spLocks noChangeArrowheads="1"/>
          </p:cNvSpPr>
          <p:nvPr/>
        </p:nvSpPr>
        <p:spPr bwMode="auto">
          <a:xfrm>
            <a:off x="3544212" y="3600848"/>
            <a:ext cx="84696" cy="84696"/>
          </a:xfrm>
          <a:prstGeom prst="ellipse">
            <a:avLst/>
          </a:prstGeom>
          <a:solidFill>
            <a:srgbClr val="00FF00"/>
          </a:solidFill>
          <a:ln w="25400">
            <a:noFill/>
            <a:round/>
            <a:headEnd/>
            <a:tailEnd/>
          </a:ln>
        </p:spPr>
        <p:txBody>
          <a:bodyPr wrap="none" anchor="ctr"/>
          <a:lstStyle/>
          <a:p>
            <a:pPr eaLnBrk="1" hangingPunct="1"/>
            <a:endParaRPr lang="en-US" sz="1400" b="0" dirty="0">
              <a:solidFill>
                <a:srgbClr val="000000"/>
              </a:solidFill>
            </a:endParaRPr>
          </a:p>
        </p:txBody>
      </p:sp>
      <p:sp>
        <p:nvSpPr>
          <p:cNvPr id="645" name="Freeform 644"/>
          <p:cNvSpPr/>
          <p:nvPr/>
        </p:nvSpPr>
        <p:spPr>
          <a:xfrm rot="21294499">
            <a:off x="3777708" y="3313226"/>
            <a:ext cx="292925" cy="123603"/>
          </a:xfrm>
          <a:custGeom>
            <a:avLst/>
            <a:gdLst>
              <a:gd name="connsiteX0" fmla="*/ 359389 w 359389"/>
              <a:gd name="connsiteY0" fmla="*/ 82828 h 138046"/>
              <a:gd name="connsiteX1" fmla="*/ 322578 w 359389"/>
              <a:gd name="connsiteY1" fmla="*/ 64421 h 138046"/>
              <a:gd name="connsiteX2" fmla="*/ 313375 w 359389"/>
              <a:gd name="connsiteY2" fmla="*/ 50617 h 138046"/>
              <a:gd name="connsiteX3" fmla="*/ 281166 w 359389"/>
              <a:gd name="connsiteY3" fmla="*/ 41414 h 138046"/>
              <a:gd name="connsiteX4" fmla="*/ 239754 w 359389"/>
              <a:gd name="connsiteY4" fmla="*/ 23008 h 138046"/>
              <a:gd name="connsiteX5" fmla="*/ 212146 w 359389"/>
              <a:gd name="connsiteY5" fmla="*/ 18406 h 138046"/>
              <a:gd name="connsiteX6" fmla="*/ 129322 w 359389"/>
              <a:gd name="connsiteY6" fmla="*/ 4602 h 138046"/>
              <a:gd name="connsiteX7" fmla="*/ 115518 w 359389"/>
              <a:gd name="connsiteY7" fmla="*/ 0 h 138046"/>
              <a:gd name="connsiteX8" fmla="*/ 41897 w 359389"/>
              <a:gd name="connsiteY8" fmla="*/ 4602 h 138046"/>
              <a:gd name="connsiteX9" fmla="*/ 18890 w 359389"/>
              <a:gd name="connsiteY9" fmla="*/ 32211 h 138046"/>
              <a:gd name="connsiteX10" fmla="*/ 5086 w 359389"/>
              <a:gd name="connsiteY10" fmla="*/ 73625 h 138046"/>
              <a:gd name="connsiteX11" fmla="*/ 485 w 359389"/>
              <a:gd name="connsiteY11" fmla="*/ 92031 h 138046"/>
              <a:gd name="connsiteX12" fmla="*/ 485 w 359389"/>
              <a:gd name="connsiteY12" fmla="*/ 138046 h 1380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59389" h="138046">
                <a:moveTo>
                  <a:pt x="359389" y="82828"/>
                </a:moveTo>
                <a:cubicBezTo>
                  <a:pt x="348399" y="78432"/>
                  <a:pt x="331770" y="73613"/>
                  <a:pt x="322578" y="64421"/>
                </a:cubicBezTo>
                <a:cubicBezTo>
                  <a:pt x="318668" y="60510"/>
                  <a:pt x="317693" y="54072"/>
                  <a:pt x="313375" y="50617"/>
                </a:cubicBezTo>
                <a:cubicBezTo>
                  <a:pt x="310073" y="47975"/>
                  <a:pt x="282763" y="42028"/>
                  <a:pt x="281166" y="41414"/>
                </a:cubicBezTo>
                <a:cubicBezTo>
                  <a:pt x="267067" y="35991"/>
                  <a:pt x="254085" y="27785"/>
                  <a:pt x="239754" y="23008"/>
                </a:cubicBezTo>
                <a:cubicBezTo>
                  <a:pt x="230903" y="20058"/>
                  <a:pt x="221367" y="19825"/>
                  <a:pt x="212146" y="18406"/>
                </a:cubicBezTo>
                <a:cubicBezTo>
                  <a:pt x="174831" y="12665"/>
                  <a:pt x="171838" y="13713"/>
                  <a:pt x="129322" y="4602"/>
                </a:cubicBezTo>
                <a:cubicBezTo>
                  <a:pt x="124579" y="3586"/>
                  <a:pt x="120119" y="1534"/>
                  <a:pt x="115518" y="0"/>
                </a:cubicBezTo>
                <a:cubicBezTo>
                  <a:pt x="90978" y="1534"/>
                  <a:pt x="66184" y="767"/>
                  <a:pt x="41897" y="4602"/>
                </a:cubicBezTo>
                <a:cubicBezTo>
                  <a:pt x="28763" y="6676"/>
                  <a:pt x="22655" y="22421"/>
                  <a:pt x="18890" y="32211"/>
                </a:cubicBezTo>
                <a:cubicBezTo>
                  <a:pt x="13667" y="45792"/>
                  <a:pt x="8615" y="59508"/>
                  <a:pt x="5086" y="73625"/>
                </a:cubicBezTo>
                <a:cubicBezTo>
                  <a:pt x="3552" y="79760"/>
                  <a:pt x="936" y="85723"/>
                  <a:pt x="485" y="92031"/>
                </a:cubicBezTo>
                <a:cubicBezTo>
                  <a:pt x="-608" y="107330"/>
                  <a:pt x="485" y="122708"/>
                  <a:pt x="485" y="138046"/>
                </a:cubicBezTo>
              </a:path>
            </a:pathLst>
          </a:custGeom>
          <a:ln w="50800">
            <a:solidFill>
              <a:srgbClr val="FF66FF"/>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46" name="Oval 267"/>
          <p:cNvSpPr>
            <a:spLocks noChangeArrowheads="1"/>
          </p:cNvSpPr>
          <p:nvPr/>
        </p:nvSpPr>
        <p:spPr bwMode="auto">
          <a:xfrm>
            <a:off x="176697" y="3806770"/>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47" name="Oval 265"/>
          <p:cNvSpPr>
            <a:spLocks noChangeArrowheads="1"/>
          </p:cNvSpPr>
          <p:nvPr/>
        </p:nvSpPr>
        <p:spPr bwMode="auto">
          <a:xfrm>
            <a:off x="881547" y="3943494"/>
            <a:ext cx="95012" cy="85963"/>
          </a:xfrm>
          <a:prstGeom prst="ellipse">
            <a:avLst/>
          </a:prstGeom>
          <a:solidFill>
            <a:srgbClr val="008000"/>
          </a:solidFill>
          <a:ln w="25400">
            <a:noFill/>
            <a:round/>
            <a:headEnd/>
            <a:tailEnd/>
          </a:ln>
        </p:spPr>
        <p:txBody>
          <a:bodyPr wrap="none" anchor="ctr"/>
          <a:lstStyle/>
          <a:p>
            <a:endParaRPr lang="en-US" sz="1000" dirty="0">
              <a:solidFill>
                <a:srgbClr val="000000"/>
              </a:solidFill>
            </a:endParaRPr>
          </a:p>
        </p:txBody>
      </p:sp>
      <p:sp>
        <p:nvSpPr>
          <p:cNvPr id="648" name="Oval 536"/>
          <p:cNvSpPr>
            <a:spLocks noChangeAspect="1" noChangeArrowheads="1"/>
          </p:cNvSpPr>
          <p:nvPr/>
        </p:nvSpPr>
        <p:spPr bwMode="auto">
          <a:xfrm>
            <a:off x="821297" y="4550299"/>
            <a:ext cx="72181" cy="65151"/>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endParaRPr lang="en-US" sz="600" b="0" dirty="0">
              <a:solidFill>
                <a:srgbClr val="000000"/>
              </a:solidFill>
            </a:endParaRPr>
          </a:p>
        </p:txBody>
      </p:sp>
      <p:sp>
        <p:nvSpPr>
          <p:cNvPr id="649" name="Oval 536"/>
          <p:cNvSpPr>
            <a:spLocks noChangeArrowheads="1"/>
          </p:cNvSpPr>
          <p:nvPr/>
        </p:nvSpPr>
        <p:spPr bwMode="auto">
          <a:xfrm>
            <a:off x="2163607" y="4985124"/>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endParaRPr lang="en-US" sz="800" b="0" dirty="0">
              <a:solidFill>
                <a:srgbClr val="000000"/>
              </a:solidFill>
            </a:endParaRPr>
          </a:p>
        </p:txBody>
      </p:sp>
      <p:sp>
        <p:nvSpPr>
          <p:cNvPr id="650" name="Oval 536"/>
          <p:cNvSpPr>
            <a:spLocks noChangeArrowheads="1"/>
          </p:cNvSpPr>
          <p:nvPr/>
        </p:nvSpPr>
        <p:spPr bwMode="auto">
          <a:xfrm>
            <a:off x="3357022" y="3969355"/>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651" name="Oval 536"/>
          <p:cNvSpPr>
            <a:spLocks noChangeArrowheads="1"/>
          </p:cNvSpPr>
          <p:nvPr/>
        </p:nvSpPr>
        <p:spPr bwMode="auto">
          <a:xfrm>
            <a:off x="4078060" y="3751295"/>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652" name="Oval 340"/>
          <p:cNvSpPr>
            <a:spLocks noChangeArrowheads="1"/>
          </p:cNvSpPr>
          <p:nvPr/>
        </p:nvSpPr>
        <p:spPr bwMode="auto">
          <a:xfrm>
            <a:off x="4541319" y="4314579"/>
            <a:ext cx="95012" cy="85963"/>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653" name="Oval 392"/>
          <p:cNvSpPr>
            <a:spLocks noChangeArrowheads="1"/>
          </p:cNvSpPr>
          <p:nvPr/>
        </p:nvSpPr>
        <p:spPr bwMode="auto">
          <a:xfrm>
            <a:off x="3790598" y="3598818"/>
            <a:ext cx="84696" cy="84696"/>
          </a:xfrm>
          <a:prstGeom prst="ellipse">
            <a:avLst/>
          </a:prstGeom>
          <a:solidFill>
            <a:srgbClr val="00FF00"/>
          </a:solidFill>
          <a:ln w="25400">
            <a:noFill/>
            <a:round/>
            <a:headEnd/>
            <a:tailEnd/>
          </a:ln>
        </p:spPr>
        <p:txBody>
          <a:bodyPr wrap="none" anchor="ctr"/>
          <a:lstStyle/>
          <a:p>
            <a:pPr eaLnBrk="1" hangingPunct="1"/>
            <a:endParaRPr lang="en-US" sz="1400" b="0" dirty="0">
              <a:solidFill>
                <a:srgbClr val="000000"/>
              </a:solidFill>
            </a:endParaRPr>
          </a:p>
        </p:txBody>
      </p:sp>
      <p:sp>
        <p:nvSpPr>
          <p:cNvPr id="654" name="Oval 536"/>
          <p:cNvSpPr>
            <a:spLocks noChangeArrowheads="1"/>
          </p:cNvSpPr>
          <p:nvPr/>
        </p:nvSpPr>
        <p:spPr bwMode="auto">
          <a:xfrm>
            <a:off x="568747" y="3679198"/>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659" name="Oval 536"/>
          <p:cNvSpPr>
            <a:spLocks noChangeAspect="1" noChangeArrowheads="1"/>
          </p:cNvSpPr>
          <p:nvPr/>
        </p:nvSpPr>
        <p:spPr bwMode="auto">
          <a:xfrm>
            <a:off x="1329845" y="3300019"/>
            <a:ext cx="123087" cy="111099"/>
          </a:xfrm>
          <a:prstGeom prst="ellipse">
            <a:avLst/>
          </a:prstGeom>
          <a:solidFill>
            <a:srgbClr val="FF9933"/>
          </a:solidFill>
          <a:ln w="12700">
            <a:solidFill>
              <a:schemeClr val="tx1"/>
            </a:solidFill>
            <a:round/>
            <a:headEnd/>
            <a:tailEnd/>
          </a:ln>
        </p:spPr>
        <p:txBody>
          <a:bodyPr wrap="none" lIns="0" tIns="0" rIns="0" bIns="0" anchor="ctr"/>
          <a:lstStyle/>
          <a:p>
            <a:pPr eaLnBrk="1" hangingPunct="1"/>
            <a:endParaRPr lang="en-US" sz="800" b="0" dirty="0">
              <a:solidFill>
                <a:srgbClr val="000000"/>
              </a:solidFill>
            </a:endParaRPr>
          </a:p>
        </p:txBody>
      </p:sp>
      <p:sp>
        <p:nvSpPr>
          <p:cNvPr id="664" name="Oval 536"/>
          <p:cNvSpPr>
            <a:spLocks noChangeArrowheads="1"/>
          </p:cNvSpPr>
          <p:nvPr/>
        </p:nvSpPr>
        <p:spPr bwMode="auto">
          <a:xfrm>
            <a:off x="4244674" y="4375388"/>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669" name="Oval 536"/>
          <p:cNvSpPr>
            <a:spLocks noChangeArrowheads="1"/>
          </p:cNvSpPr>
          <p:nvPr/>
        </p:nvSpPr>
        <p:spPr bwMode="auto">
          <a:xfrm>
            <a:off x="740270" y="2559661"/>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670" name="Freeform 80"/>
          <p:cNvSpPr>
            <a:spLocks/>
          </p:cNvSpPr>
          <p:nvPr/>
        </p:nvSpPr>
        <p:spPr bwMode="auto">
          <a:xfrm flipH="1">
            <a:off x="685126" y="4063136"/>
            <a:ext cx="200570" cy="60490"/>
          </a:xfrm>
          <a:custGeom>
            <a:avLst/>
            <a:gdLst>
              <a:gd name="T0" fmla="*/ 2147483647 w 438"/>
              <a:gd name="T1" fmla="*/ 2147483647 h 411"/>
              <a:gd name="T2" fmla="*/ 2147483647 w 438"/>
              <a:gd name="T3" fmla="*/ 2147483647 h 411"/>
              <a:gd name="T4" fmla="*/ 2147483647 w 438"/>
              <a:gd name="T5" fmla="*/ 2147483647 h 411"/>
              <a:gd name="T6" fmla="*/ 2147483647 w 438"/>
              <a:gd name="T7" fmla="*/ 2147483647 h 411"/>
              <a:gd name="T8" fmla="*/ 2147483647 w 438"/>
              <a:gd name="T9" fmla="*/ 2147483647 h 411"/>
              <a:gd name="T10" fmla="*/ 2147483647 w 438"/>
              <a:gd name="T11" fmla="*/ 2147483647 h 411"/>
              <a:gd name="T12" fmla="*/ 2147483647 w 438"/>
              <a:gd name="T13" fmla="*/ 2147483647 h 411"/>
              <a:gd name="T14" fmla="*/ 2147483647 w 438"/>
              <a:gd name="T15" fmla="*/ 2147483647 h 411"/>
              <a:gd name="T16" fmla="*/ 2147483647 w 438"/>
              <a:gd name="T17" fmla="*/ 2147483647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8"/>
              <a:gd name="T28" fmla="*/ 0 h 411"/>
              <a:gd name="T29" fmla="*/ 438 w 438"/>
              <a:gd name="T30" fmla="*/ 411 h 411"/>
              <a:gd name="connsiteX0" fmla="*/ 1291 w 9249"/>
              <a:gd name="connsiteY0" fmla="*/ 6863 h 9637"/>
              <a:gd name="connsiteX1" fmla="*/ 606 w 9249"/>
              <a:gd name="connsiteY1" fmla="*/ 4601 h 9637"/>
              <a:gd name="connsiteX2" fmla="*/ 401 w 9249"/>
              <a:gd name="connsiteY2" fmla="*/ 2922 h 9637"/>
              <a:gd name="connsiteX3" fmla="*/ 6291 w 9249"/>
              <a:gd name="connsiteY3" fmla="*/ 2 h 9637"/>
              <a:gd name="connsiteX4" fmla="*/ 9236 w 9249"/>
              <a:gd name="connsiteY4" fmla="*/ 3360 h 9637"/>
              <a:gd name="connsiteX5" fmla="*/ 5195 w 9249"/>
              <a:gd name="connsiteY5" fmla="*/ 6644 h 9637"/>
              <a:gd name="connsiteX6" fmla="*/ 2045 w 9249"/>
              <a:gd name="connsiteY6" fmla="*/ 9637 h 9637"/>
              <a:gd name="connsiteX7" fmla="*/ 1200 w 9249"/>
              <a:gd name="connsiteY7" fmla="*/ 6669 h 9637"/>
              <a:gd name="connsiteX0" fmla="*/ 1395 w 9999"/>
              <a:gd name="connsiteY0" fmla="*/ 7122 h 10000"/>
              <a:gd name="connsiteX1" fmla="*/ 654 w 9999"/>
              <a:gd name="connsiteY1" fmla="*/ 4774 h 10000"/>
              <a:gd name="connsiteX2" fmla="*/ 433 w 9999"/>
              <a:gd name="connsiteY2" fmla="*/ 3032 h 10000"/>
              <a:gd name="connsiteX3" fmla="*/ 6801 w 9999"/>
              <a:gd name="connsiteY3" fmla="*/ 2 h 10000"/>
              <a:gd name="connsiteX4" fmla="*/ 9985 w 9999"/>
              <a:gd name="connsiteY4" fmla="*/ 3487 h 10000"/>
              <a:gd name="connsiteX5" fmla="*/ 5616 w 9999"/>
              <a:gd name="connsiteY5" fmla="*/ 6894 h 10000"/>
              <a:gd name="connsiteX6" fmla="*/ 2210 w 9999"/>
              <a:gd name="connsiteY6" fmla="*/ 10000 h 10000"/>
              <a:gd name="connsiteX7" fmla="*/ 1296 w 9999"/>
              <a:gd name="connsiteY7" fmla="*/ 6920 h 10000"/>
              <a:gd name="connsiteX8" fmla="*/ 1395 w 9999"/>
              <a:gd name="connsiteY8" fmla="*/ 7122 h 10000"/>
              <a:gd name="connsiteX0" fmla="*/ 153 w 9720"/>
              <a:gd name="connsiteY0" fmla="*/ 3032 h 10000"/>
              <a:gd name="connsiteX1" fmla="*/ 6522 w 9720"/>
              <a:gd name="connsiteY1" fmla="*/ 2 h 10000"/>
              <a:gd name="connsiteX2" fmla="*/ 9706 w 9720"/>
              <a:gd name="connsiteY2" fmla="*/ 3487 h 10000"/>
              <a:gd name="connsiteX3" fmla="*/ 5337 w 9720"/>
              <a:gd name="connsiteY3" fmla="*/ 6894 h 10000"/>
              <a:gd name="connsiteX4" fmla="*/ 1930 w 9720"/>
              <a:gd name="connsiteY4" fmla="*/ 10000 h 10000"/>
              <a:gd name="connsiteX5" fmla="*/ 1016 w 9720"/>
              <a:gd name="connsiteY5" fmla="*/ 6920 h 10000"/>
              <a:gd name="connsiteX6" fmla="*/ 1115 w 9720"/>
              <a:gd name="connsiteY6" fmla="*/ 7122 h 10000"/>
              <a:gd name="connsiteX7" fmla="*/ 374 w 9720"/>
              <a:gd name="connsiteY7" fmla="*/ 4774 h 10000"/>
              <a:gd name="connsiteX8" fmla="*/ 1575 w 9720"/>
              <a:gd name="connsiteY8" fmla="*/ 4486 h 10000"/>
              <a:gd name="connsiteX0" fmla="*/ 0 w 9844"/>
              <a:gd name="connsiteY0" fmla="*/ 3032 h 10000"/>
              <a:gd name="connsiteX1" fmla="*/ 6553 w 9844"/>
              <a:gd name="connsiteY1" fmla="*/ 2 h 10000"/>
              <a:gd name="connsiteX2" fmla="*/ 9829 w 9844"/>
              <a:gd name="connsiteY2" fmla="*/ 3487 h 10000"/>
              <a:gd name="connsiteX3" fmla="*/ 5334 w 9844"/>
              <a:gd name="connsiteY3" fmla="*/ 6894 h 10000"/>
              <a:gd name="connsiteX4" fmla="*/ 1829 w 9844"/>
              <a:gd name="connsiteY4" fmla="*/ 10000 h 10000"/>
              <a:gd name="connsiteX5" fmla="*/ 888 w 9844"/>
              <a:gd name="connsiteY5" fmla="*/ 6920 h 10000"/>
              <a:gd name="connsiteX6" fmla="*/ 990 w 9844"/>
              <a:gd name="connsiteY6" fmla="*/ 7122 h 10000"/>
              <a:gd name="connsiteX7" fmla="*/ 228 w 9844"/>
              <a:gd name="connsiteY7" fmla="*/ 4774 h 10000"/>
              <a:gd name="connsiteX0" fmla="*/ 387 w 10387"/>
              <a:gd name="connsiteY0" fmla="*/ 3032 h 10000"/>
              <a:gd name="connsiteX1" fmla="*/ 7044 w 10387"/>
              <a:gd name="connsiteY1" fmla="*/ 2 h 10000"/>
              <a:gd name="connsiteX2" fmla="*/ 10372 w 10387"/>
              <a:gd name="connsiteY2" fmla="*/ 3487 h 10000"/>
              <a:gd name="connsiteX3" fmla="*/ 5806 w 10387"/>
              <a:gd name="connsiteY3" fmla="*/ 6894 h 10000"/>
              <a:gd name="connsiteX4" fmla="*/ 2245 w 10387"/>
              <a:gd name="connsiteY4" fmla="*/ 10000 h 10000"/>
              <a:gd name="connsiteX5" fmla="*/ 1289 w 10387"/>
              <a:gd name="connsiteY5" fmla="*/ 6920 h 10000"/>
              <a:gd name="connsiteX6" fmla="*/ 1393 w 10387"/>
              <a:gd name="connsiteY6" fmla="*/ 7122 h 10000"/>
              <a:gd name="connsiteX7" fmla="*/ 0 w 10387"/>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4543 w 13641"/>
              <a:gd name="connsiteY5" fmla="*/ 6920 h 10000"/>
              <a:gd name="connsiteX6" fmla="*/ 3 w 13641"/>
              <a:gd name="connsiteY6" fmla="*/ 6213 h 10000"/>
              <a:gd name="connsiteX7" fmla="*/ 3254 w 13641"/>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3924 w 13641"/>
              <a:gd name="connsiteY5" fmla="*/ 5026 h 10000"/>
              <a:gd name="connsiteX6" fmla="*/ 3 w 13641"/>
              <a:gd name="connsiteY6" fmla="*/ 6213 h 10000"/>
              <a:gd name="connsiteX7" fmla="*/ 3254 w 13641"/>
              <a:gd name="connsiteY7" fmla="*/ 8561 h 10000"/>
              <a:gd name="connsiteX0" fmla="*/ 3641 w 13641"/>
              <a:gd name="connsiteY0" fmla="*/ 3032 h 8651"/>
              <a:gd name="connsiteX1" fmla="*/ 10298 w 13641"/>
              <a:gd name="connsiteY1" fmla="*/ 2 h 8651"/>
              <a:gd name="connsiteX2" fmla="*/ 13626 w 13641"/>
              <a:gd name="connsiteY2" fmla="*/ 3487 h 8651"/>
              <a:gd name="connsiteX3" fmla="*/ 9060 w 13641"/>
              <a:gd name="connsiteY3" fmla="*/ 6894 h 8651"/>
              <a:gd name="connsiteX4" fmla="*/ 7047 w 13641"/>
              <a:gd name="connsiteY4" fmla="*/ 2274 h 8651"/>
              <a:gd name="connsiteX5" fmla="*/ 3924 w 13641"/>
              <a:gd name="connsiteY5" fmla="*/ 5026 h 8651"/>
              <a:gd name="connsiteX6" fmla="*/ 3 w 13641"/>
              <a:gd name="connsiteY6" fmla="*/ 6213 h 8651"/>
              <a:gd name="connsiteX7" fmla="*/ 3254 w 13641"/>
              <a:gd name="connsiteY7" fmla="*/ 8561 h 8651"/>
              <a:gd name="connsiteX0" fmla="*/ 7549 w 10000"/>
              <a:gd name="connsiteY0" fmla="*/ 0 h 9998"/>
              <a:gd name="connsiteX1" fmla="*/ 9989 w 10000"/>
              <a:gd name="connsiteY1" fmla="*/ 4029 h 9998"/>
              <a:gd name="connsiteX2" fmla="*/ 6642 w 10000"/>
              <a:gd name="connsiteY2" fmla="*/ 7967 h 9998"/>
              <a:gd name="connsiteX3" fmla="*/ 5166 w 10000"/>
              <a:gd name="connsiteY3" fmla="*/ 2627 h 9998"/>
              <a:gd name="connsiteX4" fmla="*/ 2877 w 10000"/>
              <a:gd name="connsiteY4" fmla="*/ 5808 h 9998"/>
              <a:gd name="connsiteX5" fmla="*/ 2 w 10000"/>
              <a:gd name="connsiteY5" fmla="*/ 7180 h 9998"/>
              <a:gd name="connsiteX6" fmla="*/ 2385 w 10000"/>
              <a:gd name="connsiteY6" fmla="*/ 9894 h 9998"/>
              <a:gd name="connsiteX0" fmla="*/ 9989 w 9989"/>
              <a:gd name="connsiteY0" fmla="*/ 1402 h 7372"/>
              <a:gd name="connsiteX1" fmla="*/ 6642 w 9989"/>
              <a:gd name="connsiteY1" fmla="*/ 5341 h 7372"/>
              <a:gd name="connsiteX2" fmla="*/ 5166 w 9989"/>
              <a:gd name="connsiteY2" fmla="*/ 0 h 7372"/>
              <a:gd name="connsiteX3" fmla="*/ 2877 w 9989"/>
              <a:gd name="connsiteY3" fmla="*/ 3181 h 7372"/>
              <a:gd name="connsiteX4" fmla="*/ 2 w 9989"/>
              <a:gd name="connsiteY4" fmla="*/ 4553 h 7372"/>
              <a:gd name="connsiteX5" fmla="*/ 2385 w 9989"/>
              <a:gd name="connsiteY5" fmla="*/ 7268 h 7372"/>
              <a:gd name="connsiteX0" fmla="*/ 6649 w 6649"/>
              <a:gd name="connsiteY0" fmla="*/ 7245 h 10000"/>
              <a:gd name="connsiteX1" fmla="*/ 5172 w 6649"/>
              <a:gd name="connsiteY1" fmla="*/ 0 h 10000"/>
              <a:gd name="connsiteX2" fmla="*/ 2880 w 6649"/>
              <a:gd name="connsiteY2" fmla="*/ 4315 h 10000"/>
              <a:gd name="connsiteX3" fmla="*/ 2 w 6649"/>
              <a:gd name="connsiteY3" fmla="*/ 6176 h 10000"/>
              <a:gd name="connsiteX4" fmla="*/ 2388 w 6649"/>
              <a:gd name="connsiteY4" fmla="*/ 9859 h 10000"/>
              <a:gd name="connsiteX0" fmla="*/ 14101 w 14101"/>
              <a:gd name="connsiteY0" fmla="*/ 74 h 10550"/>
              <a:gd name="connsiteX1" fmla="*/ 7779 w 14101"/>
              <a:gd name="connsiteY1" fmla="*/ 550 h 10550"/>
              <a:gd name="connsiteX2" fmla="*/ 4331 w 14101"/>
              <a:gd name="connsiteY2" fmla="*/ 4865 h 10550"/>
              <a:gd name="connsiteX3" fmla="*/ 3 w 14101"/>
              <a:gd name="connsiteY3" fmla="*/ 6726 h 10550"/>
              <a:gd name="connsiteX4" fmla="*/ 3592 w 14101"/>
              <a:gd name="connsiteY4" fmla="*/ 10409 h 10550"/>
              <a:gd name="connsiteX0" fmla="*/ 9915 w 9915"/>
              <a:gd name="connsiteY0" fmla="*/ 5226 h 10000"/>
              <a:gd name="connsiteX1" fmla="*/ 7779 w 9915"/>
              <a:gd name="connsiteY1" fmla="*/ 0 h 10000"/>
              <a:gd name="connsiteX2" fmla="*/ 4331 w 9915"/>
              <a:gd name="connsiteY2" fmla="*/ 4315 h 10000"/>
              <a:gd name="connsiteX3" fmla="*/ 3 w 9915"/>
              <a:gd name="connsiteY3" fmla="*/ 6176 h 10000"/>
              <a:gd name="connsiteX4" fmla="*/ 3592 w 9915"/>
              <a:gd name="connsiteY4" fmla="*/ 9859 h 10000"/>
              <a:gd name="connsiteX0" fmla="*/ 10000 w 10136"/>
              <a:gd name="connsiteY0" fmla="*/ 5226 h 10000"/>
              <a:gd name="connsiteX1" fmla="*/ 7846 w 10136"/>
              <a:gd name="connsiteY1" fmla="*/ 0 h 10000"/>
              <a:gd name="connsiteX2" fmla="*/ 4368 w 10136"/>
              <a:gd name="connsiteY2" fmla="*/ 4315 h 10000"/>
              <a:gd name="connsiteX3" fmla="*/ 3 w 10136"/>
              <a:gd name="connsiteY3" fmla="*/ 6176 h 10000"/>
              <a:gd name="connsiteX4" fmla="*/ 3623 w 10136"/>
              <a:gd name="connsiteY4" fmla="*/ 9859 h 10000"/>
              <a:gd name="connsiteX0" fmla="*/ 10517 w 10630"/>
              <a:gd name="connsiteY0" fmla="*/ 6414 h 10000"/>
              <a:gd name="connsiteX1" fmla="*/ 7846 w 10630"/>
              <a:gd name="connsiteY1" fmla="*/ 0 h 10000"/>
              <a:gd name="connsiteX2" fmla="*/ 4368 w 10630"/>
              <a:gd name="connsiteY2" fmla="*/ 4315 h 10000"/>
              <a:gd name="connsiteX3" fmla="*/ 3 w 10630"/>
              <a:gd name="connsiteY3" fmla="*/ 6176 h 10000"/>
              <a:gd name="connsiteX4" fmla="*/ 3623 w 10630"/>
              <a:gd name="connsiteY4" fmla="*/ 9859 h 10000"/>
              <a:gd name="connsiteX0" fmla="*/ 10515 w 10628"/>
              <a:gd name="connsiteY0" fmla="*/ 6414 h 6414"/>
              <a:gd name="connsiteX1" fmla="*/ 7844 w 10628"/>
              <a:gd name="connsiteY1" fmla="*/ 0 h 6414"/>
              <a:gd name="connsiteX2" fmla="*/ 4366 w 10628"/>
              <a:gd name="connsiteY2" fmla="*/ 4315 h 6414"/>
              <a:gd name="connsiteX3" fmla="*/ 1 w 10628"/>
              <a:gd name="connsiteY3" fmla="*/ 6176 h 6414"/>
              <a:gd name="connsiteX0" fmla="*/ 5786 w 5892"/>
              <a:gd name="connsiteY0" fmla="*/ 10000 h 10000"/>
              <a:gd name="connsiteX1" fmla="*/ 3273 w 5892"/>
              <a:gd name="connsiteY1" fmla="*/ 0 h 10000"/>
              <a:gd name="connsiteX2" fmla="*/ 0 w 5892"/>
              <a:gd name="connsiteY2" fmla="*/ 6727 h 10000"/>
              <a:gd name="connsiteX0" fmla="*/ 9820 w 9820"/>
              <a:gd name="connsiteY0" fmla="*/ 10000 h 10000"/>
              <a:gd name="connsiteX1" fmla="*/ 5555 w 9820"/>
              <a:gd name="connsiteY1" fmla="*/ 0 h 10000"/>
              <a:gd name="connsiteX2" fmla="*/ 0 w 9820"/>
              <a:gd name="connsiteY2" fmla="*/ 6727 h 10000"/>
              <a:gd name="connsiteX0" fmla="*/ 10000 w 10000"/>
              <a:gd name="connsiteY0" fmla="*/ 10000 h 10000"/>
              <a:gd name="connsiteX1" fmla="*/ 5657 w 10000"/>
              <a:gd name="connsiteY1" fmla="*/ 0 h 10000"/>
              <a:gd name="connsiteX2" fmla="*/ 0 w 10000"/>
              <a:gd name="connsiteY2" fmla="*/ 6727 h 10000"/>
              <a:gd name="connsiteX0" fmla="*/ 16781 w 16781"/>
              <a:gd name="connsiteY0" fmla="*/ 17372 h 17372"/>
              <a:gd name="connsiteX1" fmla="*/ 5657 w 16781"/>
              <a:gd name="connsiteY1" fmla="*/ 0 h 17372"/>
              <a:gd name="connsiteX2" fmla="*/ 0 w 16781"/>
              <a:gd name="connsiteY2" fmla="*/ 6727 h 17372"/>
              <a:gd name="connsiteX0" fmla="*/ 16781 w 17638"/>
              <a:gd name="connsiteY0" fmla="*/ 17382 h 17382"/>
              <a:gd name="connsiteX1" fmla="*/ 5657 w 17638"/>
              <a:gd name="connsiteY1" fmla="*/ 10 h 17382"/>
              <a:gd name="connsiteX2" fmla="*/ 0 w 17638"/>
              <a:gd name="connsiteY2" fmla="*/ 6737 h 17382"/>
              <a:gd name="connsiteX0" fmla="*/ 16781 w 17638"/>
              <a:gd name="connsiteY0" fmla="*/ 17382 h 17382"/>
              <a:gd name="connsiteX1" fmla="*/ 5657 w 17638"/>
              <a:gd name="connsiteY1" fmla="*/ 10 h 17382"/>
              <a:gd name="connsiteX2" fmla="*/ 0 w 17638"/>
              <a:gd name="connsiteY2" fmla="*/ 6737 h 17382"/>
              <a:gd name="connsiteX0" fmla="*/ 16781 w 17717"/>
              <a:gd name="connsiteY0" fmla="*/ 18651 h 18651"/>
              <a:gd name="connsiteX1" fmla="*/ 5657 w 17717"/>
              <a:gd name="connsiteY1" fmla="*/ 1279 h 18651"/>
              <a:gd name="connsiteX2" fmla="*/ 0 w 17717"/>
              <a:gd name="connsiteY2" fmla="*/ 8006 h 18651"/>
              <a:gd name="connsiteX0" fmla="*/ 16781 w 17774"/>
              <a:gd name="connsiteY0" fmla="*/ 17566 h 17566"/>
              <a:gd name="connsiteX1" fmla="*/ 5657 w 17774"/>
              <a:gd name="connsiteY1" fmla="*/ 194 h 17566"/>
              <a:gd name="connsiteX2" fmla="*/ 0 w 17774"/>
              <a:gd name="connsiteY2" fmla="*/ 6921 h 17566"/>
              <a:gd name="connsiteX0" fmla="*/ 16781 w 18011"/>
              <a:gd name="connsiteY0" fmla="*/ 15433 h 15433"/>
              <a:gd name="connsiteX1" fmla="*/ 8610 w 18011"/>
              <a:gd name="connsiteY1" fmla="*/ 518 h 15433"/>
              <a:gd name="connsiteX2" fmla="*/ 0 w 18011"/>
              <a:gd name="connsiteY2" fmla="*/ 4788 h 15433"/>
              <a:gd name="connsiteX0" fmla="*/ 16781 w 17936"/>
              <a:gd name="connsiteY0" fmla="*/ 15018 h 15018"/>
              <a:gd name="connsiteX1" fmla="*/ 8610 w 17936"/>
              <a:gd name="connsiteY1" fmla="*/ 103 h 15018"/>
              <a:gd name="connsiteX2" fmla="*/ 0 w 17936"/>
              <a:gd name="connsiteY2" fmla="*/ 4373 h 15018"/>
              <a:gd name="connsiteX0" fmla="*/ 16781 w 17901"/>
              <a:gd name="connsiteY0" fmla="*/ 15243 h 15243"/>
              <a:gd name="connsiteX1" fmla="*/ 8610 w 17901"/>
              <a:gd name="connsiteY1" fmla="*/ 328 h 15243"/>
              <a:gd name="connsiteX2" fmla="*/ 0 w 17901"/>
              <a:gd name="connsiteY2" fmla="*/ 4598 h 15243"/>
              <a:gd name="connsiteX0" fmla="*/ 16781 w 16781"/>
              <a:gd name="connsiteY0" fmla="*/ 14918 h 14918"/>
              <a:gd name="connsiteX1" fmla="*/ 8610 w 16781"/>
              <a:gd name="connsiteY1" fmla="*/ 3 h 14918"/>
              <a:gd name="connsiteX2" fmla="*/ 0 w 16781"/>
              <a:gd name="connsiteY2" fmla="*/ 4273 h 14918"/>
              <a:gd name="connsiteX0" fmla="*/ 16781 w 16781"/>
              <a:gd name="connsiteY0" fmla="*/ 12752 h 12752"/>
              <a:gd name="connsiteX1" fmla="*/ 9813 w 16781"/>
              <a:gd name="connsiteY1" fmla="*/ 5 h 12752"/>
              <a:gd name="connsiteX2" fmla="*/ 0 w 16781"/>
              <a:gd name="connsiteY2" fmla="*/ 2107 h 12752"/>
              <a:gd name="connsiteX0" fmla="*/ 16781 w 16939"/>
              <a:gd name="connsiteY0" fmla="*/ 12750 h 12750"/>
              <a:gd name="connsiteX1" fmla="*/ 9813 w 16939"/>
              <a:gd name="connsiteY1" fmla="*/ 3 h 12750"/>
              <a:gd name="connsiteX2" fmla="*/ 0 w 16939"/>
              <a:gd name="connsiteY2" fmla="*/ 2105 h 12750"/>
              <a:gd name="connsiteX0" fmla="*/ 16781 w 16882"/>
              <a:gd name="connsiteY0" fmla="*/ 10645 h 10645"/>
              <a:gd name="connsiteX1" fmla="*/ 6204 w 16882"/>
              <a:gd name="connsiteY1" fmla="*/ 9895 h 10645"/>
              <a:gd name="connsiteX2" fmla="*/ 0 w 16882"/>
              <a:gd name="connsiteY2" fmla="*/ 0 h 10645"/>
              <a:gd name="connsiteX0" fmla="*/ 16781 w 16781"/>
              <a:gd name="connsiteY0" fmla="*/ 10645 h 10645"/>
              <a:gd name="connsiteX1" fmla="*/ 6204 w 16781"/>
              <a:gd name="connsiteY1" fmla="*/ 9895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7330 w 17330"/>
              <a:gd name="connsiteY0" fmla="*/ 6861 h 21834"/>
              <a:gd name="connsiteX1" fmla="*/ 9050 w 17330"/>
              <a:gd name="connsiteY1" fmla="*/ 40 h 21834"/>
              <a:gd name="connsiteX2" fmla="*/ 0 w 17330"/>
              <a:gd name="connsiteY2" fmla="*/ 21764 h 21834"/>
              <a:gd name="connsiteX0" fmla="*/ 17330 w 17330"/>
              <a:gd name="connsiteY0" fmla="*/ 1539 h 16634"/>
              <a:gd name="connsiteX1" fmla="*/ 10698 w 17330"/>
              <a:gd name="connsiteY1" fmla="*/ 10899 h 16634"/>
              <a:gd name="connsiteX2" fmla="*/ 0 w 17330"/>
              <a:gd name="connsiteY2" fmla="*/ 16442 h 16634"/>
              <a:gd name="connsiteX0" fmla="*/ 17330 w 17330"/>
              <a:gd name="connsiteY0" fmla="*/ 0 h 15095"/>
              <a:gd name="connsiteX1" fmla="*/ 10698 w 17330"/>
              <a:gd name="connsiteY1" fmla="*/ 9360 h 15095"/>
              <a:gd name="connsiteX2" fmla="*/ 0 w 17330"/>
              <a:gd name="connsiteY2" fmla="*/ 14903 h 15095"/>
              <a:gd name="connsiteX0" fmla="*/ 17330 w 17330"/>
              <a:gd name="connsiteY0" fmla="*/ 0 h 14903"/>
              <a:gd name="connsiteX1" fmla="*/ 0 w 17330"/>
              <a:gd name="connsiteY1" fmla="*/ 14903 h 14903"/>
              <a:gd name="connsiteX0" fmla="*/ 17330 w 17330"/>
              <a:gd name="connsiteY0" fmla="*/ 0 h 15490"/>
              <a:gd name="connsiteX1" fmla="*/ 0 w 17330"/>
              <a:gd name="connsiteY1" fmla="*/ 14903 h 15490"/>
              <a:gd name="connsiteX0" fmla="*/ 17330 w 17330"/>
              <a:gd name="connsiteY0" fmla="*/ 0 h 16209"/>
              <a:gd name="connsiteX1" fmla="*/ 0 w 17330"/>
              <a:gd name="connsiteY1" fmla="*/ 14903 h 16209"/>
            </a:gdLst>
            <a:ahLst/>
            <a:cxnLst>
              <a:cxn ang="0">
                <a:pos x="connsiteX0" y="connsiteY0"/>
              </a:cxn>
              <a:cxn ang="0">
                <a:pos x="connsiteX1" y="connsiteY1"/>
              </a:cxn>
            </a:cxnLst>
            <a:rect l="l" t="t" r="r" b="b"/>
            <a:pathLst>
              <a:path w="17330" h="16209">
                <a:moveTo>
                  <a:pt x="17330" y="0"/>
                </a:moveTo>
                <a:cubicBezTo>
                  <a:pt x="12926" y="15187"/>
                  <a:pt x="9072" y="18451"/>
                  <a:pt x="0" y="14903"/>
                </a:cubicBezTo>
              </a:path>
            </a:pathLst>
          </a:custGeom>
          <a:noFill/>
          <a:ln w="50800">
            <a:solidFill>
              <a:srgbClr val="FF66FF"/>
            </a:solidFill>
            <a:round/>
            <a:headEnd/>
            <a:tailEnd/>
          </a:ln>
        </p:spPr>
        <p:txBody>
          <a:bodyPr/>
          <a:lstStyle/>
          <a:p>
            <a:endParaRPr lang="en-US" dirty="0">
              <a:solidFill>
                <a:srgbClr val="000000"/>
              </a:solidFill>
            </a:endParaRPr>
          </a:p>
        </p:txBody>
      </p:sp>
      <p:sp>
        <p:nvSpPr>
          <p:cNvPr id="680" name="Freeform 80"/>
          <p:cNvSpPr>
            <a:spLocks/>
          </p:cNvSpPr>
          <p:nvPr/>
        </p:nvSpPr>
        <p:spPr bwMode="auto">
          <a:xfrm>
            <a:off x="296692" y="3701185"/>
            <a:ext cx="286912" cy="308980"/>
          </a:xfrm>
          <a:custGeom>
            <a:avLst/>
            <a:gdLst>
              <a:gd name="T0" fmla="*/ 2147483647 w 438"/>
              <a:gd name="T1" fmla="*/ 2147483647 h 411"/>
              <a:gd name="T2" fmla="*/ 2147483647 w 438"/>
              <a:gd name="T3" fmla="*/ 2147483647 h 411"/>
              <a:gd name="T4" fmla="*/ 2147483647 w 438"/>
              <a:gd name="T5" fmla="*/ 2147483647 h 411"/>
              <a:gd name="T6" fmla="*/ 2147483647 w 438"/>
              <a:gd name="T7" fmla="*/ 2147483647 h 411"/>
              <a:gd name="T8" fmla="*/ 2147483647 w 438"/>
              <a:gd name="T9" fmla="*/ 2147483647 h 411"/>
              <a:gd name="T10" fmla="*/ 2147483647 w 438"/>
              <a:gd name="T11" fmla="*/ 2147483647 h 411"/>
              <a:gd name="T12" fmla="*/ 2147483647 w 438"/>
              <a:gd name="T13" fmla="*/ 2147483647 h 411"/>
              <a:gd name="T14" fmla="*/ 2147483647 w 438"/>
              <a:gd name="T15" fmla="*/ 2147483647 h 411"/>
              <a:gd name="T16" fmla="*/ 2147483647 w 438"/>
              <a:gd name="T17" fmla="*/ 2147483647 h 4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38"/>
              <a:gd name="T28" fmla="*/ 0 h 411"/>
              <a:gd name="T29" fmla="*/ 438 w 438"/>
              <a:gd name="T30" fmla="*/ 411 h 411"/>
              <a:gd name="connsiteX0" fmla="*/ 1291 w 9249"/>
              <a:gd name="connsiteY0" fmla="*/ 6863 h 9637"/>
              <a:gd name="connsiteX1" fmla="*/ 606 w 9249"/>
              <a:gd name="connsiteY1" fmla="*/ 4601 h 9637"/>
              <a:gd name="connsiteX2" fmla="*/ 401 w 9249"/>
              <a:gd name="connsiteY2" fmla="*/ 2922 h 9637"/>
              <a:gd name="connsiteX3" fmla="*/ 6291 w 9249"/>
              <a:gd name="connsiteY3" fmla="*/ 2 h 9637"/>
              <a:gd name="connsiteX4" fmla="*/ 9236 w 9249"/>
              <a:gd name="connsiteY4" fmla="*/ 3360 h 9637"/>
              <a:gd name="connsiteX5" fmla="*/ 5195 w 9249"/>
              <a:gd name="connsiteY5" fmla="*/ 6644 h 9637"/>
              <a:gd name="connsiteX6" fmla="*/ 2045 w 9249"/>
              <a:gd name="connsiteY6" fmla="*/ 9637 h 9637"/>
              <a:gd name="connsiteX7" fmla="*/ 1200 w 9249"/>
              <a:gd name="connsiteY7" fmla="*/ 6669 h 9637"/>
              <a:gd name="connsiteX0" fmla="*/ 1395 w 9999"/>
              <a:gd name="connsiteY0" fmla="*/ 7122 h 10000"/>
              <a:gd name="connsiteX1" fmla="*/ 654 w 9999"/>
              <a:gd name="connsiteY1" fmla="*/ 4774 h 10000"/>
              <a:gd name="connsiteX2" fmla="*/ 433 w 9999"/>
              <a:gd name="connsiteY2" fmla="*/ 3032 h 10000"/>
              <a:gd name="connsiteX3" fmla="*/ 6801 w 9999"/>
              <a:gd name="connsiteY3" fmla="*/ 2 h 10000"/>
              <a:gd name="connsiteX4" fmla="*/ 9985 w 9999"/>
              <a:gd name="connsiteY4" fmla="*/ 3487 h 10000"/>
              <a:gd name="connsiteX5" fmla="*/ 5616 w 9999"/>
              <a:gd name="connsiteY5" fmla="*/ 6894 h 10000"/>
              <a:gd name="connsiteX6" fmla="*/ 2210 w 9999"/>
              <a:gd name="connsiteY6" fmla="*/ 10000 h 10000"/>
              <a:gd name="connsiteX7" fmla="*/ 1296 w 9999"/>
              <a:gd name="connsiteY7" fmla="*/ 6920 h 10000"/>
              <a:gd name="connsiteX8" fmla="*/ 1395 w 9999"/>
              <a:gd name="connsiteY8" fmla="*/ 7122 h 10000"/>
              <a:gd name="connsiteX0" fmla="*/ 153 w 9720"/>
              <a:gd name="connsiteY0" fmla="*/ 3032 h 10000"/>
              <a:gd name="connsiteX1" fmla="*/ 6522 w 9720"/>
              <a:gd name="connsiteY1" fmla="*/ 2 h 10000"/>
              <a:gd name="connsiteX2" fmla="*/ 9706 w 9720"/>
              <a:gd name="connsiteY2" fmla="*/ 3487 h 10000"/>
              <a:gd name="connsiteX3" fmla="*/ 5337 w 9720"/>
              <a:gd name="connsiteY3" fmla="*/ 6894 h 10000"/>
              <a:gd name="connsiteX4" fmla="*/ 1930 w 9720"/>
              <a:gd name="connsiteY4" fmla="*/ 10000 h 10000"/>
              <a:gd name="connsiteX5" fmla="*/ 1016 w 9720"/>
              <a:gd name="connsiteY5" fmla="*/ 6920 h 10000"/>
              <a:gd name="connsiteX6" fmla="*/ 1115 w 9720"/>
              <a:gd name="connsiteY6" fmla="*/ 7122 h 10000"/>
              <a:gd name="connsiteX7" fmla="*/ 374 w 9720"/>
              <a:gd name="connsiteY7" fmla="*/ 4774 h 10000"/>
              <a:gd name="connsiteX8" fmla="*/ 1575 w 9720"/>
              <a:gd name="connsiteY8" fmla="*/ 4486 h 10000"/>
              <a:gd name="connsiteX0" fmla="*/ 0 w 9844"/>
              <a:gd name="connsiteY0" fmla="*/ 3032 h 10000"/>
              <a:gd name="connsiteX1" fmla="*/ 6553 w 9844"/>
              <a:gd name="connsiteY1" fmla="*/ 2 h 10000"/>
              <a:gd name="connsiteX2" fmla="*/ 9829 w 9844"/>
              <a:gd name="connsiteY2" fmla="*/ 3487 h 10000"/>
              <a:gd name="connsiteX3" fmla="*/ 5334 w 9844"/>
              <a:gd name="connsiteY3" fmla="*/ 6894 h 10000"/>
              <a:gd name="connsiteX4" fmla="*/ 1829 w 9844"/>
              <a:gd name="connsiteY4" fmla="*/ 10000 h 10000"/>
              <a:gd name="connsiteX5" fmla="*/ 888 w 9844"/>
              <a:gd name="connsiteY5" fmla="*/ 6920 h 10000"/>
              <a:gd name="connsiteX6" fmla="*/ 990 w 9844"/>
              <a:gd name="connsiteY6" fmla="*/ 7122 h 10000"/>
              <a:gd name="connsiteX7" fmla="*/ 228 w 9844"/>
              <a:gd name="connsiteY7" fmla="*/ 4774 h 10000"/>
              <a:gd name="connsiteX0" fmla="*/ 387 w 10387"/>
              <a:gd name="connsiteY0" fmla="*/ 3032 h 10000"/>
              <a:gd name="connsiteX1" fmla="*/ 7044 w 10387"/>
              <a:gd name="connsiteY1" fmla="*/ 2 h 10000"/>
              <a:gd name="connsiteX2" fmla="*/ 10372 w 10387"/>
              <a:gd name="connsiteY2" fmla="*/ 3487 h 10000"/>
              <a:gd name="connsiteX3" fmla="*/ 5806 w 10387"/>
              <a:gd name="connsiteY3" fmla="*/ 6894 h 10000"/>
              <a:gd name="connsiteX4" fmla="*/ 2245 w 10387"/>
              <a:gd name="connsiteY4" fmla="*/ 10000 h 10000"/>
              <a:gd name="connsiteX5" fmla="*/ 1289 w 10387"/>
              <a:gd name="connsiteY5" fmla="*/ 6920 h 10000"/>
              <a:gd name="connsiteX6" fmla="*/ 1393 w 10387"/>
              <a:gd name="connsiteY6" fmla="*/ 7122 h 10000"/>
              <a:gd name="connsiteX7" fmla="*/ 0 w 10387"/>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4543 w 13641"/>
              <a:gd name="connsiteY5" fmla="*/ 6920 h 10000"/>
              <a:gd name="connsiteX6" fmla="*/ 3 w 13641"/>
              <a:gd name="connsiteY6" fmla="*/ 6213 h 10000"/>
              <a:gd name="connsiteX7" fmla="*/ 3254 w 13641"/>
              <a:gd name="connsiteY7" fmla="*/ 8561 h 10000"/>
              <a:gd name="connsiteX0" fmla="*/ 3641 w 13641"/>
              <a:gd name="connsiteY0" fmla="*/ 3032 h 10000"/>
              <a:gd name="connsiteX1" fmla="*/ 10298 w 13641"/>
              <a:gd name="connsiteY1" fmla="*/ 2 h 10000"/>
              <a:gd name="connsiteX2" fmla="*/ 13626 w 13641"/>
              <a:gd name="connsiteY2" fmla="*/ 3487 h 10000"/>
              <a:gd name="connsiteX3" fmla="*/ 9060 w 13641"/>
              <a:gd name="connsiteY3" fmla="*/ 6894 h 10000"/>
              <a:gd name="connsiteX4" fmla="*/ 5499 w 13641"/>
              <a:gd name="connsiteY4" fmla="*/ 10000 h 10000"/>
              <a:gd name="connsiteX5" fmla="*/ 3924 w 13641"/>
              <a:gd name="connsiteY5" fmla="*/ 5026 h 10000"/>
              <a:gd name="connsiteX6" fmla="*/ 3 w 13641"/>
              <a:gd name="connsiteY6" fmla="*/ 6213 h 10000"/>
              <a:gd name="connsiteX7" fmla="*/ 3254 w 13641"/>
              <a:gd name="connsiteY7" fmla="*/ 8561 h 10000"/>
              <a:gd name="connsiteX0" fmla="*/ 3641 w 13641"/>
              <a:gd name="connsiteY0" fmla="*/ 3032 h 8651"/>
              <a:gd name="connsiteX1" fmla="*/ 10298 w 13641"/>
              <a:gd name="connsiteY1" fmla="*/ 2 h 8651"/>
              <a:gd name="connsiteX2" fmla="*/ 13626 w 13641"/>
              <a:gd name="connsiteY2" fmla="*/ 3487 h 8651"/>
              <a:gd name="connsiteX3" fmla="*/ 9060 w 13641"/>
              <a:gd name="connsiteY3" fmla="*/ 6894 h 8651"/>
              <a:gd name="connsiteX4" fmla="*/ 7047 w 13641"/>
              <a:gd name="connsiteY4" fmla="*/ 2274 h 8651"/>
              <a:gd name="connsiteX5" fmla="*/ 3924 w 13641"/>
              <a:gd name="connsiteY5" fmla="*/ 5026 h 8651"/>
              <a:gd name="connsiteX6" fmla="*/ 3 w 13641"/>
              <a:gd name="connsiteY6" fmla="*/ 6213 h 8651"/>
              <a:gd name="connsiteX7" fmla="*/ 3254 w 13641"/>
              <a:gd name="connsiteY7" fmla="*/ 8561 h 8651"/>
              <a:gd name="connsiteX0" fmla="*/ 7549 w 10000"/>
              <a:gd name="connsiteY0" fmla="*/ 0 h 9998"/>
              <a:gd name="connsiteX1" fmla="*/ 9989 w 10000"/>
              <a:gd name="connsiteY1" fmla="*/ 4029 h 9998"/>
              <a:gd name="connsiteX2" fmla="*/ 6642 w 10000"/>
              <a:gd name="connsiteY2" fmla="*/ 7967 h 9998"/>
              <a:gd name="connsiteX3" fmla="*/ 5166 w 10000"/>
              <a:gd name="connsiteY3" fmla="*/ 2627 h 9998"/>
              <a:gd name="connsiteX4" fmla="*/ 2877 w 10000"/>
              <a:gd name="connsiteY4" fmla="*/ 5808 h 9998"/>
              <a:gd name="connsiteX5" fmla="*/ 2 w 10000"/>
              <a:gd name="connsiteY5" fmla="*/ 7180 h 9998"/>
              <a:gd name="connsiteX6" fmla="*/ 2385 w 10000"/>
              <a:gd name="connsiteY6" fmla="*/ 9894 h 9998"/>
              <a:gd name="connsiteX0" fmla="*/ 9989 w 9989"/>
              <a:gd name="connsiteY0" fmla="*/ 1402 h 7372"/>
              <a:gd name="connsiteX1" fmla="*/ 6642 w 9989"/>
              <a:gd name="connsiteY1" fmla="*/ 5341 h 7372"/>
              <a:gd name="connsiteX2" fmla="*/ 5166 w 9989"/>
              <a:gd name="connsiteY2" fmla="*/ 0 h 7372"/>
              <a:gd name="connsiteX3" fmla="*/ 2877 w 9989"/>
              <a:gd name="connsiteY3" fmla="*/ 3181 h 7372"/>
              <a:gd name="connsiteX4" fmla="*/ 2 w 9989"/>
              <a:gd name="connsiteY4" fmla="*/ 4553 h 7372"/>
              <a:gd name="connsiteX5" fmla="*/ 2385 w 9989"/>
              <a:gd name="connsiteY5" fmla="*/ 7268 h 7372"/>
              <a:gd name="connsiteX0" fmla="*/ 6649 w 6649"/>
              <a:gd name="connsiteY0" fmla="*/ 7245 h 10000"/>
              <a:gd name="connsiteX1" fmla="*/ 5172 w 6649"/>
              <a:gd name="connsiteY1" fmla="*/ 0 h 10000"/>
              <a:gd name="connsiteX2" fmla="*/ 2880 w 6649"/>
              <a:gd name="connsiteY2" fmla="*/ 4315 h 10000"/>
              <a:gd name="connsiteX3" fmla="*/ 2 w 6649"/>
              <a:gd name="connsiteY3" fmla="*/ 6176 h 10000"/>
              <a:gd name="connsiteX4" fmla="*/ 2388 w 6649"/>
              <a:gd name="connsiteY4" fmla="*/ 9859 h 10000"/>
              <a:gd name="connsiteX0" fmla="*/ 14101 w 14101"/>
              <a:gd name="connsiteY0" fmla="*/ 74 h 10550"/>
              <a:gd name="connsiteX1" fmla="*/ 7779 w 14101"/>
              <a:gd name="connsiteY1" fmla="*/ 550 h 10550"/>
              <a:gd name="connsiteX2" fmla="*/ 4331 w 14101"/>
              <a:gd name="connsiteY2" fmla="*/ 4865 h 10550"/>
              <a:gd name="connsiteX3" fmla="*/ 3 w 14101"/>
              <a:gd name="connsiteY3" fmla="*/ 6726 h 10550"/>
              <a:gd name="connsiteX4" fmla="*/ 3592 w 14101"/>
              <a:gd name="connsiteY4" fmla="*/ 10409 h 10550"/>
              <a:gd name="connsiteX0" fmla="*/ 9915 w 9915"/>
              <a:gd name="connsiteY0" fmla="*/ 5226 h 10000"/>
              <a:gd name="connsiteX1" fmla="*/ 7779 w 9915"/>
              <a:gd name="connsiteY1" fmla="*/ 0 h 10000"/>
              <a:gd name="connsiteX2" fmla="*/ 4331 w 9915"/>
              <a:gd name="connsiteY2" fmla="*/ 4315 h 10000"/>
              <a:gd name="connsiteX3" fmla="*/ 3 w 9915"/>
              <a:gd name="connsiteY3" fmla="*/ 6176 h 10000"/>
              <a:gd name="connsiteX4" fmla="*/ 3592 w 9915"/>
              <a:gd name="connsiteY4" fmla="*/ 9859 h 10000"/>
              <a:gd name="connsiteX0" fmla="*/ 10000 w 10136"/>
              <a:gd name="connsiteY0" fmla="*/ 5226 h 10000"/>
              <a:gd name="connsiteX1" fmla="*/ 7846 w 10136"/>
              <a:gd name="connsiteY1" fmla="*/ 0 h 10000"/>
              <a:gd name="connsiteX2" fmla="*/ 4368 w 10136"/>
              <a:gd name="connsiteY2" fmla="*/ 4315 h 10000"/>
              <a:gd name="connsiteX3" fmla="*/ 3 w 10136"/>
              <a:gd name="connsiteY3" fmla="*/ 6176 h 10000"/>
              <a:gd name="connsiteX4" fmla="*/ 3623 w 10136"/>
              <a:gd name="connsiteY4" fmla="*/ 9859 h 10000"/>
              <a:gd name="connsiteX0" fmla="*/ 10517 w 10630"/>
              <a:gd name="connsiteY0" fmla="*/ 6414 h 10000"/>
              <a:gd name="connsiteX1" fmla="*/ 7846 w 10630"/>
              <a:gd name="connsiteY1" fmla="*/ 0 h 10000"/>
              <a:gd name="connsiteX2" fmla="*/ 4368 w 10630"/>
              <a:gd name="connsiteY2" fmla="*/ 4315 h 10000"/>
              <a:gd name="connsiteX3" fmla="*/ 3 w 10630"/>
              <a:gd name="connsiteY3" fmla="*/ 6176 h 10000"/>
              <a:gd name="connsiteX4" fmla="*/ 3623 w 10630"/>
              <a:gd name="connsiteY4" fmla="*/ 9859 h 10000"/>
              <a:gd name="connsiteX0" fmla="*/ 10515 w 10628"/>
              <a:gd name="connsiteY0" fmla="*/ 6414 h 6414"/>
              <a:gd name="connsiteX1" fmla="*/ 7844 w 10628"/>
              <a:gd name="connsiteY1" fmla="*/ 0 h 6414"/>
              <a:gd name="connsiteX2" fmla="*/ 4366 w 10628"/>
              <a:gd name="connsiteY2" fmla="*/ 4315 h 6414"/>
              <a:gd name="connsiteX3" fmla="*/ 1 w 10628"/>
              <a:gd name="connsiteY3" fmla="*/ 6176 h 6414"/>
              <a:gd name="connsiteX0" fmla="*/ 5786 w 5892"/>
              <a:gd name="connsiteY0" fmla="*/ 10000 h 10000"/>
              <a:gd name="connsiteX1" fmla="*/ 3273 w 5892"/>
              <a:gd name="connsiteY1" fmla="*/ 0 h 10000"/>
              <a:gd name="connsiteX2" fmla="*/ 0 w 5892"/>
              <a:gd name="connsiteY2" fmla="*/ 6727 h 10000"/>
              <a:gd name="connsiteX0" fmla="*/ 9820 w 9820"/>
              <a:gd name="connsiteY0" fmla="*/ 10000 h 10000"/>
              <a:gd name="connsiteX1" fmla="*/ 5555 w 9820"/>
              <a:gd name="connsiteY1" fmla="*/ 0 h 10000"/>
              <a:gd name="connsiteX2" fmla="*/ 0 w 9820"/>
              <a:gd name="connsiteY2" fmla="*/ 6727 h 10000"/>
              <a:gd name="connsiteX0" fmla="*/ 10000 w 10000"/>
              <a:gd name="connsiteY0" fmla="*/ 10000 h 10000"/>
              <a:gd name="connsiteX1" fmla="*/ 5657 w 10000"/>
              <a:gd name="connsiteY1" fmla="*/ 0 h 10000"/>
              <a:gd name="connsiteX2" fmla="*/ 0 w 10000"/>
              <a:gd name="connsiteY2" fmla="*/ 6727 h 10000"/>
              <a:gd name="connsiteX0" fmla="*/ 16781 w 16781"/>
              <a:gd name="connsiteY0" fmla="*/ 17372 h 17372"/>
              <a:gd name="connsiteX1" fmla="*/ 5657 w 16781"/>
              <a:gd name="connsiteY1" fmla="*/ 0 h 17372"/>
              <a:gd name="connsiteX2" fmla="*/ 0 w 16781"/>
              <a:gd name="connsiteY2" fmla="*/ 6727 h 17372"/>
              <a:gd name="connsiteX0" fmla="*/ 16781 w 17638"/>
              <a:gd name="connsiteY0" fmla="*/ 17382 h 17382"/>
              <a:gd name="connsiteX1" fmla="*/ 5657 w 17638"/>
              <a:gd name="connsiteY1" fmla="*/ 10 h 17382"/>
              <a:gd name="connsiteX2" fmla="*/ 0 w 17638"/>
              <a:gd name="connsiteY2" fmla="*/ 6737 h 17382"/>
              <a:gd name="connsiteX0" fmla="*/ 16781 w 17638"/>
              <a:gd name="connsiteY0" fmla="*/ 17382 h 17382"/>
              <a:gd name="connsiteX1" fmla="*/ 5657 w 17638"/>
              <a:gd name="connsiteY1" fmla="*/ 10 h 17382"/>
              <a:gd name="connsiteX2" fmla="*/ 0 w 17638"/>
              <a:gd name="connsiteY2" fmla="*/ 6737 h 17382"/>
              <a:gd name="connsiteX0" fmla="*/ 16781 w 17717"/>
              <a:gd name="connsiteY0" fmla="*/ 18651 h 18651"/>
              <a:gd name="connsiteX1" fmla="*/ 5657 w 17717"/>
              <a:gd name="connsiteY1" fmla="*/ 1279 h 18651"/>
              <a:gd name="connsiteX2" fmla="*/ 0 w 17717"/>
              <a:gd name="connsiteY2" fmla="*/ 8006 h 18651"/>
              <a:gd name="connsiteX0" fmla="*/ 16781 w 17774"/>
              <a:gd name="connsiteY0" fmla="*/ 17566 h 17566"/>
              <a:gd name="connsiteX1" fmla="*/ 5657 w 17774"/>
              <a:gd name="connsiteY1" fmla="*/ 194 h 17566"/>
              <a:gd name="connsiteX2" fmla="*/ 0 w 17774"/>
              <a:gd name="connsiteY2" fmla="*/ 6921 h 17566"/>
              <a:gd name="connsiteX0" fmla="*/ 16781 w 18011"/>
              <a:gd name="connsiteY0" fmla="*/ 15433 h 15433"/>
              <a:gd name="connsiteX1" fmla="*/ 8610 w 18011"/>
              <a:gd name="connsiteY1" fmla="*/ 518 h 15433"/>
              <a:gd name="connsiteX2" fmla="*/ 0 w 18011"/>
              <a:gd name="connsiteY2" fmla="*/ 4788 h 15433"/>
              <a:gd name="connsiteX0" fmla="*/ 16781 w 17936"/>
              <a:gd name="connsiteY0" fmla="*/ 15018 h 15018"/>
              <a:gd name="connsiteX1" fmla="*/ 8610 w 17936"/>
              <a:gd name="connsiteY1" fmla="*/ 103 h 15018"/>
              <a:gd name="connsiteX2" fmla="*/ 0 w 17936"/>
              <a:gd name="connsiteY2" fmla="*/ 4373 h 15018"/>
              <a:gd name="connsiteX0" fmla="*/ 16781 w 17901"/>
              <a:gd name="connsiteY0" fmla="*/ 15243 h 15243"/>
              <a:gd name="connsiteX1" fmla="*/ 8610 w 17901"/>
              <a:gd name="connsiteY1" fmla="*/ 328 h 15243"/>
              <a:gd name="connsiteX2" fmla="*/ 0 w 17901"/>
              <a:gd name="connsiteY2" fmla="*/ 4598 h 15243"/>
              <a:gd name="connsiteX0" fmla="*/ 16781 w 16781"/>
              <a:gd name="connsiteY0" fmla="*/ 14918 h 14918"/>
              <a:gd name="connsiteX1" fmla="*/ 8610 w 16781"/>
              <a:gd name="connsiteY1" fmla="*/ 3 h 14918"/>
              <a:gd name="connsiteX2" fmla="*/ 0 w 16781"/>
              <a:gd name="connsiteY2" fmla="*/ 4273 h 14918"/>
              <a:gd name="connsiteX0" fmla="*/ 16781 w 16781"/>
              <a:gd name="connsiteY0" fmla="*/ 12752 h 12752"/>
              <a:gd name="connsiteX1" fmla="*/ 9813 w 16781"/>
              <a:gd name="connsiteY1" fmla="*/ 5 h 12752"/>
              <a:gd name="connsiteX2" fmla="*/ 0 w 16781"/>
              <a:gd name="connsiteY2" fmla="*/ 2107 h 12752"/>
              <a:gd name="connsiteX0" fmla="*/ 16781 w 16939"/>
              <a:gd name="connsiteY0" fmla="*/ 12750 h 12750"/>
              <a:gd name="connsiteX1" fmla="*/ 9813 w 16939"/>
              <a:gd name="connsiteY1" fmla="*/ 3 h 12750"/>
              <a:gd name="connsiteX2" fmla="*/ 0 w 16939"/>
              <a:gd name="connsiteY2" fmla="*/ 2105 h 12750"/>
              <a:gd name="connsiteX0" fmla="*/ 16781 w 16882"/>
              <a:gd name="connsiteY0" fmla="*/ 10645 h 10645"/>
              <a:gd name="connsiteX1" fmla="*/ 6204 w 16882"/>
              <a:gd name="connsiteY1" fmla="*/ 9895 h 10645"/>
              <a:gd name="connsiteX2" fmla="*/ 0 w 16882"/>
              <a:gd name="connsiteY2" fmla="*/ 0 h 10645"/>
              <a:gd name="connsiteX0" fmla="*/ 16781 w 16781"/>
              <a:gd name="connsiteY0" fmla="*/ 10645 h 10645"/>
              <a:gd name="connsiteX1" fmla="*/ 6204 w 16781"/>
              <a:gd name="connsiteY1" fmla="*/ 9895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 name="connsiteX0" fmla="*/ 16781 w 16781"/>
              <a:gd name="connsiteY0" fmla="*/ 10645 h 10645"/>
              <a:gd name="connsiteX1" fmla="*/ 8501 w 16781"/>
              <a:gd name="connsiteY1" fmla="*/ 3824 h 10645"/>
              <a:gd name="connsiteX2" fmla="*/ 0 w 16781"/>
              <a:gd name="connsiteY2" fmla="*/ 0 h 10645"/>
            </a:gdLst>
            <a:ahLst/>
            <a:cxnLst>
              <a:cxn ang="0">
                <a:pos x="connsiteX0" y="connsiteY0"/>
              </a:cxn>
              <a:cxn ang="0">
                <a:pos x="connsiteX1" y="connsiteY1"/>
              </a:cxn>
              <a:cxn ang="0">
                <a:pos x="connsiteX2" y="connsiteY2"/>
              </a:cxn>
            </a:cxnLst>
            <a:rect l="l" t="t" r="r" b="b"/>
            <a:pathLst>
              <a:path w="16781" h="10645">
                <a:moveTo>
                  <a:pt x="16781" y="10645"/>
                </a:moveTo>
                <a:cubicBezTo>
                  <a:pt x="12426" y="3988"/>
                  <a:pt x="11393" y="4980"/>
                  <a:pt x="8501" y="3824"/>
                </a:cubicBezTo>
                <a:cubicBezTo>
                  <a:pt x="5609" y="2668"/>
                  <a:pt x="374" y="1542"/>
                  <a:pt x="0" y="0"/>
                </a:cubicBezTo>
              </a:path>
            </a:pathLst>
          </a:custGeom>
          <a:noFill/>
          <a:ln w="50800">
            <a:solidFill>
              <a:srgbClr val="FF66FF"/>
            </a:solidFill>
            <a:round/>
            <a:headEnd/>
            <a:tailEnd/>
          </a:ln>
        </p:spPr>
        <p:txBody>
          <a:bodyPr/>
          <a:lstStyle/>
          <a:p>
            <a:endParaRPr lang="en-US" dirty="0">
              <a:solidFill>
                <a:srgbClr val="000000"/>
              </a:solidFill>
            </a:endParaRPr>
          </a:p>
        </p:txBody>
      </p:sp>
      <p:sp>
        <p:nvSpPr>
          <p:cNvPr id="683" name="Rectangle 527"/>
          <p:cNvSpPr>
            <a:spLocks noChangeArrowheads="1"/>
          </p:cNvSpPr>
          <p:nvPr/>
        </p:nvSpPr>
        <p:spPr bwMode="auto">
          <a:xfrm>
            <a:off x="436611" y="3843775"/>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smtClean="0">
                <a:solidFill>
                  <a:srgbClr val="000000"/>
                </a:solidFill>
              </a:rPr>
              <a:t>SUNN</a:t>
            </a:r>
            <a:endParaRPr lang="en-US" sz="800" b="1" dirty="0">
              <a:solidFill>
                <a:srgbClr val="000000"/>
              </a:solidFill>
            </a:endParaRPr>
          </a:p>
        </p:txBody>
      </p:sp>
      <p:sp>
        <p:nvSpPr>
          <p:cNvPr id="684" name="Oval 536"/>
          <p:cNvSpPr>
            <a:spLocks noChangeArrowheads="1"/>
          </p:cNvSpPr>
          <p:nvPr/>
        </p:nvSpPr>
        <p:spPr bwMode="auto">
          <a:xfrm>
            <a:off x="562029" y="3983768"/>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r>
              <a:rPr lang="en-US" sz="800" b="0" dirty="0" smtClean="0">
                <a:solidFill>
                  <a:srgbClr val="000000"/>
                </a:solidFill>
                <a:latin typeface="Arial Unicode MS"/>
                <a:ea typeface="Arial Unicode MS"/>
                <a:cs typeface="Arial Unicode MS"/>
              </a:rPr>
              <a:t> </a:t>
            </a:r>
            <a:endParaRPr lang="en-US" sz="800" b="0" dirty="0">
              <a:solidFill>
                <a:srgbClr val="000000"/>
              </a:solidFill>
            </a:endParaRPr>
          </a:p>
        </p:txBody>
      </p:sp>
      <p:sp>
        <p:nvSpPr>
          <p:cNvPr id="688" name="Oval 392"/>
          <p:cNvSpPr>
            <a:spLocks noChangeArrowheads="1"/>
          </p:cNvSpPr>
          <p:nvPr/>
        </p:nvSpPr>
        <p:spPr bwMode="auto">
          <a:xfrm>
            <a:off x="3754676" y="3421581"/>
            <a:ext cx="84696" cy="84696"/>
          </a:xfrm>
          <a:prstGeom prst="ellipse">
            <a:avLst/>
          </a:prstGeom>
          <a:solidFill>
            <a:srgbClr val="00FF00"/>
          </a:solidFill>
          <a:ln w="25400">
            <a:noFill/>
            <a:round/>
            <a:headEnd/>
            <a:tailEnd/>
          </a:ln>
        </p:spPr>
        <p:txBody>
          <a:bodyPr wrap="none" anchor="ctr"/>
          <a:lstStyle/>
          <a:p>
            <a:pPr eaLnBrk="1" hangingPunct="1"/>
            <a:endParaRPr lang="en-US" sz="1400" b="0" dirty="0">
              <a:solidFill>
                <a:srgbClr val="000000"/>
              </a:solidFill>
            </a:endParaRPr>
          </a:p>
        </p:txBody>
      </p:sp>
      <p:sp>
        <p:nvSpPr>
          <p:cNvPr id="689" name="Rectangle 527"/>
          <p:cNvSpPr>
            <a:spLocks noChangeArrowheads="1"/>
          </p:cNvSpPr>
          <p:nvPr/>
        </p:nvSpPr>
        <p:spPr bwMode="auto">
          <a:xfrm rot="20030716">
            <a:off x="1102808" y="4192789"/>
            <a:ext cx="301307" cy="123111"/>
          </a:xfrm>
          <a:prstGeom prst="rect">
            <a:avLst/>
          </a:prstGeom>
          <a:solidFill>
            <a:srgbClr val="FFC000"/>
          </a:solidFill>
          <a:ln w="9525">
            <a:noFill/>
            <a:miter lim="800000"/>
            <a:headEnd/>
            <a:tailEnd/>
          </a:ln>
        </p:spPr>
        <p:txBody>
          <a:bodyPr wrap="square" lIns="0" tIns="0" rIns="0" bIns="0">
            <a:spAutoFit/>
          </a:bodyPr>
          <a:lstStyle/>
          <a:p>
            <a:pPr algn="ctr"/>
            <a:r>
              <a:rPr lang="en-US" sz="800" b="1" dirty="0" smtClean="0">
                <a:solidFill>
                  <a:srgbClr val="000000"/>
                </a:solidFill>
              </a:rPr>
              <a:t>LSVN</a:t>
            </a:r>
            <a:endParaRPr lang="en-US" sz="800" b="1" dirty="0">
              <a:solidFill>
                <a:srgbClr val="000000"/>
              </a:solidFill>
            </a:endParaRPr>
          </a:p>
        </p:txBody>
      </p:sp>
      <p:sp>
        <p:nvSpPr>
          <p:cNvPr id="696" name="Line 95"/>
          <p:cNvSpPr>
            <a:spLocks noChangeShapeType="1"/>
          </p:cNvSpPr>
          <p:nvPr/>
        </p:nvSpPr>
        <p:spPr bwMode="auto">
          <a:xfrm flipV="1">
            <a:off x="1329845" y="4021439"/>
            <a:ext cx="1010525" cy="320838"/>
          </a:xfrm>
          <a:prstGeom prst="line">
            <a:avLst/>
          </a:prstGeom>
          <a:noFill/>
          <a:ln w="25400">
            <a:solidFill>
              <a:schemeClr val="tx1"/>
            </a:solidFill>
            <a:round/>
            <a:headEnd type="none" w="sm" len="sm"/>
            <a:tailEnd type="none" w="sm" len="sm"/>
          </a:ln>
        </p:spPr>
        <p:txBody>
          <a:bodyPr wrap="none" anchor="ctr"/>
          <a:lstStyle/>
          <a:p>
            <a:endParaRPr lang="en-US" dirty="0">
              <a:solidFill>
                <a:srgbClr val="000000"/>
              </a:solidFill>
            </a:endParaRPr>
          </a:p>
        </p:txBody>
      </p:sp>
      <p:sp>
        <p:nvSpPr>
          <p:cNvPr id="697" name="Oval 536"/>
          <p:cNvSpPr>
            <a:spLocks noChangeAspect="1" noChangeArrowheads="1"/>
          </p:cNvSpPr>
          <p:nvPr/>
        </p:nvSpPr>
        <p:spPr bwMode="auto">
          <a:xfrm>
            <a:off x="1263651" y="4324575"/>
            <a:ext cx="72181" cy="65151"/>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endParaRPr lang="en-US" sz="600" b="0" dirty="0">
              <a:solidFill>
                <a:srgbClr val="000000"/>
              </a:solidFill>
            </a:endParaRPr>
          </a:p>
        </p:txBody>
      </p:sp>
      <p:sp>
        <p:nvSpPr>
          <p:cNvPr id="698" name="Freeform 647"/>
          <p:cNvSpPr>
            <a:spLocks/>
          </p:cNvSpPr>
          <p:nvPr/>
        </p:nvSpPr>
        <p:spPr bwMode="auto">
          <a:xfrm rot="3949366">
            <a:off x="5485341" y="3452813"/>
            <a:ext cx="134584" cy="104785"/>
          </a:xfrm>
          <a:custGeom>
            <a:avLst/>
            <a:gdLst>
              <a:gd name="T0" fmla="*/ 0 w 81"/>
              <a:gd name="T1" fmla="*/ 2147483647 h 71"/>
              <a:gd name="T2" fmla="*/ 2147483647 w 81"/>
              <a:gd name="T3" fmla="*/ 2147483647 h 71"/>
              <a:gd name="T4" fmla="*/ 2147483647 w 81"/>
              <a:gd name="T5" fmla="*/ 2147483647 h 71"/>
              <a:gd name="T6" fmla="*/ 0 60000 65536"/>
              <a:gd name="T7" fmla="*/ 0 60000 65536"/>
              <a:gd name="T8" fmla="*/ 0 60000 65536"/>
              <a:gd name="T9" fmla="*/ 0 w 81"/>
              <a:gd name="T10" fmla="*/ 0 h 71"/>
              <a:gd name="T11" fmla="*/ 81 w 81"/>
              <a:gd name="T12" fmla="*/ 71 h 71"/>
              <a:gd name="connsiteX0" fmla="*/ 0 w 14680"/>
              <a:gd name="connsiteY0" fmla="*/ 2100 h 9283"/>
              <a:gd name="connsiteX1" fmla="*/ 8889 w 14680"/>
              <a:gd name="connsiteY1" fmla="*/ 410 h 9283"/>
              <a:gd name="connsiteX2" fmla="*/ 14444 w 14680"/>
              <a:gd name="connsiteY2" fmla="*/ 9283 h 9283"/>
              <a:gd name="connsiteX0" fmla="*/ 0 w 7477"/>
              <a:gd name="connsiteY0" fmla="*/ 2262 h 11922"/>
              <a:gd name="connsiteX1" fmla="*/ 6055 w 7477"/>
              <a:gd name="connsiteY1" fmla="*/ 442 h 11922"/>
              <a:gd name="connsiteX2" fmla="*/ 7109 w 7477"/>
              <a:gd name="connsiteY2" fmla="*/ 11922 h 11922"/>
            </a:gdLst>
            <a:ahLst/>
            <a:cxnLst>
              <a:cxn ang="0">
                <a:pos x="connsiteX0" y="connsiteY0"/>
              </a:cxn>
              <a:cxn ang="0">
                <a:pos x="connsiteX1" y="connsiteY1"/>
              </a:cxn>
              <a:cxn ang="0">
                <a:pos x="connsiteX2" y="connsiteY2"/>
              </a:cxn>
            </a:cxnLst>
            <a:rect l="l" t="t" r="r" b="b"/>
            <a:pathLst>
              <a:path w="7477" h="11922">
                <a:moveTo>
                  <a:pt x="0" y="2262"/>
                </a:moveTo>
                <a:cubicBezTo>
                  <a:pt x="2607" y="744"/>
                  <a:pt x="5298" y="-772"/>
                  <a:pt x="6055" y="442"/>
                </a:cubicBezTo>
                <a:cubicBezTo>
                  <a:pt x="6812" y="1656"/>
                  <a:pt x="8119" y="7673"/>
                  <a:pt x="7109" y="11922"/>
                </a:cubicBezTo>
              </a:path>
            </a:pathLst>
          </a:custGeom>
          <a:noFill/>
          <a:ln w="38100">
            <a:solidFill>
              <a:schemeClr val="tx1">
                <a:lumMod val="50000"/>
                <a:lumOff val="50000"/>
              </a:schemeClr>
            </a:solidFill>
            <a:round/>
            <a:headEnd/>
            <a:tailEnd/>
          </a:ln>
        </p:spPr>
        <p:txBody>
          <a:bodyPr wrap="square" lIns="0" tIns="0" rIns="0" bIns="0">
            <a:spAutoFit/>
          </a:bodyPr>
          <a:lstStyle/>
          <a:p>
            <a:endParaRPr lang="en-US" dirty="0">
              <a:solidFill>
                <a:srgbClr val="000000"/>
              </a:solidFill>
            </a:endParaRPr>
          </a:p>
        </p:txBody>
      </p:sp>
      <p:sp>
        <p:nvSpPr>
          <p:cNvPr id="721" name="Rectangle 188"/>
          <p:cNvSpPr>
            <a:spLocks noChangeArrowheads="1"/>
          </p:cNvSpPr>
          <p:nvPr/>
        </p:nvSpPr>
        <p:spPr bwMode="auto">
          <a:xfrm>
            <a:off x="5661159" y="3615777"/>
            <a:ext cx="268070" cy="81439"/>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869" name="Rectangle 190"/>
          <p:cNvSpPr>
            <a:spLocks noChangeArrowheads="1"/>
          </p:cNvSpPr>
          <p:nvPr/>
        </p:nvSpPr>
        <p:spPr bwMode="auto">
          <a:xfrm>
            <a:off x="4949702" y="3344315"/>
            <a:ext cx="159484" cy="33933"/>
          </a:xfrm>
          <a:prstGeom prst="rect">
            <a:avLst/>
          </a:prstGeom>
          <a:noFill/>
          <a:ln w="9525">
            <a:noFill/>
            <a:miter lim="800000"/>
            <a:headEnd/>
            <a:tailEnd/>
          </a:ln>
        </p:spPr>
        <p:txBody>
          <a:bodyPr wrap="none" anchor="ctr"/>
          <a:lstStyle/>
          <a:p>
            <a:endParaRPr lang="en-US" sz="1000" dirty="0">
              <a:solidFill>
                <a:srgbClr val="000000"/>
              </a:solidFill>
            </a:endParaRPr>
          </a:p>
        </p:txBody>
      </p:sp>
      <p:sp>
        <p:nvSpPr>
          <p:cNvPr id="916" name="Oval 255"/>
          <p:cNvSpPr>
            <a:spLocks noChangeArrowheads="1"/>
          </p:cNvSpPr>
          <p:nvPr/>
        </p:nvSpPr>
        <p:spPr bwMode="auto">
          <a:xfrm>
            <a:off x="5468356" y="3541677"/>
            <a:ext cx="84696" cy="84696"/>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917" name="Freeform 647"/>
          <p:cNvSpPr>
            <a:spLocks/>
          </p:cNvSpPr>
          <p:nvPr/>
        </p:nvSpPr>
        <p:spPr bwMode="auto">
          <a:xfrm>
            <a:off x="5784449" y="3131773"/>
            <a:ext cx="134496" cy="74550"/>
          </a:xfrm>
          <a:custGeom>
            <a:avLst/>
            <a:gdLst>
              <a:gd name="T0" fmla="*/ 0 w 81"/>
              <a:gd name="T1" fmla="*/ 2147483647 h 71"/>
              <a:gd name="T2" fmla="*/ 2147483647 w 81"/>
              <a:gd name="T3" fmla="*/ 2147483647 h 71"/>
              <a:gd name="T4" fmla="*/ 2147483647 w 81"/>
              <a:gd name="T5" fmla="*/ 2147483647 h 71"/>
              <a:gd name="T6" fmla="*/ 0 60000 65536"/>
              <a:gd name="T7" fmla="*/ 0 60000 65536"/>
              <a:gd name="T8" fmla="*/ 0 60000 65536"/>
              <a:gd name="T9" fmla="*/ 0 w 81"/>
              <a:gd name="T10" fmla="*/ 0 h 71"/>
              <a:gd name="T11" fmla="*/ 81 w 81"/>
              <a:gd name="T12" fmla="*/ 71 h 71"/>
              <a:gd name="connsiteX0" fmla="*/ 0 w 14680"/>
              <a:gd name="connsiteY0" fmla="*/ 2100 h 9283"/>
              <a:gd name="connsiteX1" fmla="*/ 8889 w 14680"/>
              <a:gd name="connsiteY1" fmla="*/ 410 h 9283"/>
              <a:gd name="connsiteX2" fmla="*/ 14444 w 14680"/>
              <a:gd name="connsiteY2" fmla="*/ 9283 h 9283"/>
            </a:gdLst>
            <a:ahLst/>
            <a:cxnLst>
              <a:cxn ang="0">
                <a:pos x="connsiteX0" y="connsiteY0"/>
              </a:cxn>
              <a:cxn ang="0">
                <a:pos x="connsiteX1" y="connsiteY1"/>
              </a:cxn>
              <a:cxn ang="0">
                <a:pos x="connsiteX2" y="connsiteY2"/>
              </a:cxn>
            </a:cxnLst>
            <a:rect l="l" t="t" r="r" b="b"/>
            <a:pathLst>
              <a:path w="14680" h="9283">
                <a:moveTo>
                  <a:pt x="0" y="2100"/>
                </a:moveTo>
                <a:cubicBezTo>
                  <a:pt x="3827" y="691"/>
                  <a:pt x="7778" y="-717"/>
                  <a:pt x="8889" y="410"/>
                </a:cubicBezTo>
                <a:cubicBezTo>
                  <a:pt x="10000" y="1537"/>
                  <a:pt x="15926" y="5339"/>
                  <a:pt x="14444" y="9283"/>
                </a:cubicBezTo>
              </a:path>
            </a:pathLst>
          </a:custGeom>
          <a:noFill/>
          <a:ln w="38100">
            <a:solidFill>
              <a:schemeClr val="tx1">
                <a:lumMod val="50000"/>
                <a:lumOff val="50000"/>
              </a:schemeClr>
            </a:solidFill>
            <a:round/>
            <a:headEnd/>
            <a:tailEnd/>
          </a:ln>
        </p:spPr>
        <p:txBody>
          <a:bodyPr lIns="0" tIns="0" rIns="0" bIns="0">
            <a:spAutoFit/>
          </a:bodyPr>
          <a:lstStyle/>
          <a:p>
            <a:endParaRPr lang="en-US" dirty="0">
              <a:solidFill>
                <a:srgbClr val="000000"/>
              </a:solidFill>
            </a:endParaRPr>
          </a:p>
        </p:txBody>
      </p:sp>
      <p:sp>
        <p:nvSpPr>
          <p:cNvPr id="918" name="Oval 253"/>
          <p:cNvSpPr>
            <a:spLocks noChangeArrowheads="1"/>
          </p:cNvSpPr>
          <p:nvPr/>
        </p:nvSpPr>
        <p:spPr bwMode="auto">
          <a:xfrm>
            <a:off x="5878124" y="3142865"/>
            <a:ext cx="84696" cy="84696"/>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919" name="Rectangle 527"/>
          <p:cNvSpPr>
            <a:spLocks noChangeArrowheads="1"/>
          </p:cNvSpPr>
          <p:nvPr/>
        </p:nvSpPr>
        <p:spPr bwMode="auto">
          <a:xfrm rot="18901632">
            <a:off x="5777486" y="2861873"/>
            <a:ext cx="336584" cy="138499"/>
          </a:xfrm>
          <a:prstGeom prst="rect">
            <a:avLst/>
          </a:prstGeom>
          <a:solidFill>
            <a:srgbClr val="FFC000"/>
          </a:solidFill>
          <a:ln w="9525">
            <a:noFill/>
            <a:miter lim="800000"/>
            <a:headEnd/>
            <a:tailEnd/>
          </a:ln>
        </p:spPr>
        <p:txBody>
          <a:bodyPr wrap="square" lIns="0" tIns="0" rIns="0" bIns="0">
            <a:spAutoFit/>
          </a:bodyPr>
          <a:lstStyle/>
          <a:p>
            <a:r>
              <a:rPr lang="en-US" sz="900" b="1" dirty="0">
                <a:solidFill>
                  <a:srgbClr val="000000"/>
                </a:solidFill>
              </a:rPr>
              <a:t> </a:t>
            </a:r>
            <a:r>
              <a:rPr lang="en-US" sz="900" b="1" dirty="0" smtClean="0">
                <a:solidFill>
                  <a:srgbClr val="000000"/>
                </a:solidFill>
              </a:rPr>
              <a:t>BOST</a:t>
            </a:r>
            <a:endParaRPr lang="en-US" sz="900" b="1" dirty="0">
              <a:solidFill>
                <a:srgbClr val="000000"/>
              </a:solidFill>
            </a:endParaRPr>
          </a:p>
        </p:txBody>
      </p:sp>
      <p:sp>
        <p:nvSpPr>
          <p:cNvPr id="920" name="Oval 536"/>
          <p:cNvSpPr>
            <a:spLocks noChangeArrowheads="1"/>
          </p:cNvSpPr>
          <p:nvPr/>
        </p:nvSpPr>
        <p:spPr bwMode="auto">
          <a:xfrm>
            <a:off x="2331028" y="3969820"/>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rPr>
              <a:t>100</a:t>
            </a:r>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21" name="Freeform 55"/>
          <p:cNvSpPr>
            <a:spLocks/>
          </p:cNvSpPr>
          <p:nvPr/>
        </p:nvSpPr>
        <p:spPr bwMode="auto">
          <a:xfrm>
            <a:off x="4027364" y="3034419"/>
            <a:ext cx="1742002" cy="535427"/>
          </a:xfrm>
          <a:custGeom>
            <a:avLst/>
            <a:gdLst>
              <a:gd name="T0" fmla="*/ 0 w 1662"/>
              <a:gd name="T1" fmla="*/ 2147483647 h 550"/>
              <a:gd name="T2" fmla="*/ 2147483647 w 1662"/>
              <a:gd name="T3" fmla="*/ 2147483647 h 550"/>
              <a:gd name="T4" fmla="*/ 2147483647 w 1662"/>
              <a:gd name="T5" fmla="*/ 2147483647 h 550"/>
              <a:gd name="T6" fmla="*/ 2147483647 w 1662"/>
              <a:gd name="T7" fmla="*/ 2147483647 h 550"/>
              <a:gd name="T8" fmla="*/ 2147483647 w 1662"/>
              <a:gd name="T9" fmla="*/ 2147483647 h 550"/>
              <a:gd name="T10" fmla="*/ 0 60000 65536"/>
              <a:gd name="T11" fmla="*/ 0 60000 65536"/>
              <a:gd name="T12" fmla="*/ 0 60000 65536"/>
              <a:gd name="T13" fmla="*/ 0 60000 65536"/>
              <a:gd name="T14" fmla="*/ 0 60000 65536"/>
              <a:gd name="T15" fmla="*/ 0 w 1662"/>
              <a:gd name="T16" fmla="*/ 0 h 550"/>
              <a:gd name="T17" fmla="*/ 1662 w 1662"/>
              <a:gd name="T18" fmla="*/ 550 h 550"/>
              <a:gd name="connsiteX0" fmla="*/ 0 w 9512"/>
              <a:gd name="connsiteY0" fmla="*/ 9672 h 9672"/>
              <a:gd name="connsiteX1" fmla="*/ 2070 w 9512"/>
              <a:gd name="connsiteY1" fmla="*/ 7272 h 9672"/>
              <a:gd name="connsiteX2" fmla="*/ 4597 w 9512"/>
              <a:gd name="connsiteY2" fmla="*/ 7054 h 9672"/>
              <a:gd name="connsiteX3" fmla="*/ 9332 w 9512"/>
              <a:gd name="connsiteY3" fmla="*/ 17 h 9672"/>
              <a:gd name="connsiteX4" fmla="*/ 8454 w 9512"/>
              <a:gd name="connsiteY4" fmla="*/ 5927 h 9672"/>
              <a:gd name="connsiteX0" fmla="*/ 0 w 9944"/>
              <a:gd name="connsiteY0" fmla="*/ 9982 h 9982"/>
              <a:gd name="connsiteX1" fmla="*/ 2176 w 9944"/>
              <a:gd name="connsiteY1" fmla="*/ 7501 h 9982"/>
              <a:gd name="connsiteX2" fmla="*/ 4833 w 9944"/>
              <a:gd name="connsiteY2" fmla="*/ 7275 h 9982"/>
              <a:gd name="connsiteX3" fmla="*/ 9811 w 9944"/>
              <a:gd name="connsiteY3" fmla="*/ 0 h 9982"/>
              <a:gd name="connsiteX4" fmla="*/ 8888 w 9944"/>
              <a:gd name="connsiteY4" fmla="*/ 6110 h 9982"/>
              <a:gd name="connsiteX0" fmla="*/ 0 w 9826"/>
              <a:gd name="connsiteY0" fmla="*/ 10056 h 10056"/>
              <a:gd name="connsiteX1" fmla="*/ 2188 w 9826"/>
              <a:gd name="connsiteY1" fmla="*/ 7571 h 10056"/>
              <a:gd name="connsiteX2" fmla="*/ 4860 w 9826"/>
              <a:gd name="connsiteY2" fmla="*/ 7344 h 10056"/>
              <a:gd name="connsiteX3" fmla="*/ 9675 w 9826"/>
              <a:gd name="connsiteY3" fmla="*/ 0 h 10056"/>
              <a:gd name="connsiteX4" fmla="*/ 8938 w 9826"/>
              <a:gd name="connsiteY4" fmla="*/ 6177 h 10056"/>
              <a:gd name="connsiteX0" fmla="*/ 0 w 10485"/>
              <a:gd name="connsiteY0" fmla="*/ 5337 h 8022"/>
              <a:gd name="connsiteX1" fmla="*/ 2713 w 10485"/>
              <a:gd name="connsiteY1" fmla="*/ 7529 h 8022"/>
              <a:gd name="connsiteX2" fmla="*/ 5432 w 10485"/>
              <a:gd name="connsiteY2" fmla="*/ 7303 h 8022"/>
              <a:gd name="connsiteX3" fmla="*/ 10332 w 10485"/>
              <a:gd name="connsiteY3" fmla="*/ 0 h 8022"/>
              <a:gd name="connsiteX4" fmla="*/ 9582 w 10485"/>
              <a:gd name="connsiteY4" fmla="*/ 6143 h 8022"/>
              <a:gd name="connsiteX0" fmla="*/ 0 w 10000"/>
              <a:gd name="connsiteY0" fmla="*/ 6653 h 10714"/>
              <a:gd name="connsiteX1" fmla="*/ 2236 w 10000"/>
              <a:gd name="connsiteY1" fmla="*/ 10506 h 10714"/>
              <a:gd name="connsiteX2" fmla="*/ 5181 w 10000"/>
              <a:gd name="connsiteY2" fmla="*/ 9104 h 10714"/>
              <a:gd name="connsiteX3" fmla="*/ 9854 w 10000"/>
              <a:gd name="connsiteY3" fmla="*/ 0 h 10714"/>
              <a:gd name="connsiteX4" fmla="*/ 9139 w 10000"/>
              <a:gd name="connsiteY4" fmla="*/ 7658 h 10714"/>
              <a:gd name="connsiteX0" fmla="*/ 0 w 10000"/>
              <a:gd name="connsiteY0" fmla="*/ 6653 h 10401"/>
              <a:gd name="connsiteX1" fmla="*/ 2273 w 10000"/>
              <a:gd name="connsiteY1" fmla="*/ 10086 h 10401"/>
              <a:gd name="connsiteX2" fmla="*/ 5181 w 10000"/>
              <a:gd name="connsiteY2" fmla="*/ 9104 h 10401"/>
              <a:gd name="connsiteX3" fmla="*/ 9854 w 10000"/>
              <a:gd name="connsiteY3" fmla="*/ 0 h 10401"/>
              <a:gd name="connsiteX4" fmla="*/ 9139 w 10000"/>
              <a:gd name="connsiteY4" fmla="*/ 7658 h 10401"/>
              <a:gd name="connsiteX0" fmla="*/ 0 w 10130"/>
              <a:gd name="connsiteY0" fmla="*/ 7143 h 10366"/>
              <a:gd name="connsiteX1" fmla="*/ 2403 w 10130"/>
              <a:gd name="connsiteY1" fmla="*/ 10086 h 10366"/>
              <a:gd name="connsiteX2" fmla="*/ 5311 w 10130"/>
              <a:gd name="connsiteY2" fmla="*/ 9104 h 10366"/>
              <a:gd name="connsiteX3" fmla="*/ 9984 w 10130"/>
              <a:gd name="connsiteY3" fmla="*/ 0 h 10366"/>
              <a:gd name="connsiteX4" fmla="*/ 9269 w 10130"/>
              <a:gd name="connsiteY4" fmla="*/ 7658 h 10366"/>
              <a:gd name="connsiteX0" fmla="*/ 0 w 10130"/>
              <a:gd name="connsiteY0" fmla="*/ 7143 h 10366"/>
              <a:gd name="connsiteX1" fmla="*/ 2403 w 10130"/>
              <a:gd name="connsiteY1" fmla="*/ 10086 h 10366"/>
              <a:gd name="connsiteX2" fmla="*/ 5311 w 10130"/>
              <a:gd name="connsiteY2" fmla="*/ 9104 h 10366"/>
              <a:gd name="connsiteX3" fmla="*/ 9984 w 10130"/>
              <a:gd name="connsiteY3" fmla="*/ 0 h 10366"/>
              <a:gd name="connsiteX4" fmla="*/ 9269 w 10130"/>
              <a:gd name="connsiteY4" fmla="*/ 7658 h 10366"/>
              <a:gd name="connsiteX0" fmla="*/ 0 w 9630"/>
              <a:gd name="connsiteY0" fmla="*/ 12746 h 12746"/>
              <a:gd name="connsiteX1" fmla="*/ 1903 w 9630"/>
              <a:gd name="connsiteY1" fmla="*/ 10086 h 12746"/>
              <a:gd name="connsiteX2" fmla="*/ 4811 w 9630"/>
              <a:gd name="connsiteY2" fmla="*/ 9104 h 12746"/>
              <a:gd name="connsiteX3" fmla="*/ 9484 w 9630"/>
              <a:gd name="connsiteY3" fmla="*/ 0 h 12746"/>
              <a:gd name="connsiteX4" fmla="*/ 8769 w 9630"/>
              <a:gd name="connsiteY4" fmla="*/ 7658 h 12746"/>
              <a:gd name="connsiteX0" fmla="*/ 739 w 10739"/>
              <a:gd name="connsiteY0" fmla="*/ 10000 h 10000"/>
              <a:gd name="connsiteX1" fmla="*/ 59 w 10739"/>
              <a:gd name="connsiteY1" fmla="*/ 5686 h 10000"/>
              <a:gd name="connsiteX2" fmla="*/ 2715 w 10739"/>
              <a:gd name="connsiteY2" fmla="*/ 7913 h 10000"/>
              <a:gd name="connsiteX3" fmla="*/ 5735 w 10739"/>
              <a:gd name="connsiteY3" fmla="*/ 7143 h 10000"/>
              <a:gd name="connsiteX4" fmla="*/ 10587 w 10739"/>
              <a:gd name="connsiteY4" fmla="*/ 0 h 10000"/>
              <a:gd name="connsiteX5" fmla="*/ 9845 w 10739"/>
              <a:gd name="connsiteY5" fmla="*/ 6008 h 10000"/>
              <a:gd name="connsiteX0" fmla="*/ 739 w 10632"/>
              <a:gd name="connsiteY0" fmla="*/ 10000 h 10000"/>
              <a:gd name="connsiteX1" fmla="*/ 59 w 10632"/>
              <a:gd name="connsiteY1" fmla="*/ 5686 h 10000"/>
              <a:gd name="connsiteX2" fmla="*/ 2715 w 10632"/>
              <a:gd name="connsiteY2" fmla="*/ 7913 h 10000"/>
              <a:gd name="connsiteX3" fmla="*/ 5735 w 10632"/>
              <a:gd name="connsiteY3" fmla="*/ 7143 h 10000"/>
              <a:gd name="connsiteX4" fmla="*/ 10467 w 10632"/>
              <a:gd name="connsiteY4" fmla="*/ 0 h 10000"/>
              <a:gd name="connsiteX5" fmla="*/ 9845 w 10632"/>
              <a:gd name="connsiteY5" fmla="*/ 6008 h 10000"/>
              <a:gd name="connsiteX0" fmla="*/ 739 w 10548"/>
              <a:gd name="connsiteY0" fmla="*/ 9452 h 9452"/>
              <a:gd name="connsiteX1" fmla="*/ 59 w 10548"/>
              <a:gd name="connsiteY1" fmla="*/ 5138 h 9452"/>
              <a:gd name="connsiteX2" fmla="*/ 2715 w 10548"/>
              <a:gd name="connsiteY2" fmla="*/ 7365 h 9452"/>
              <a:gd name="connsiteX3" fmla="*/ 5735 w 10548"/>
              <a:gd name="connsiteY3" fmla="*/ 6595 h 9452"/>
              <a:gd name="connsiteX4" fmla="*/ 10371 w 10548"/>
              <a:gd name="connsiteY4" fmla="*/ 0 h 9452"/>
              <a:gd name="connsiteX5" fmla="*/ 9845 w 10548"/>
              <a:gd name="connsiteY5" fmla="*/ 5460 h 9452"/>
              <a:gd name="connsiteX0" fmla="*/ 0 w 9943"/>
              <a:gd name="connsiteY0" fmla="*/ 5436 h 7792"/>
              <a:gd name="connsiteX1" fmla="*/ 2518 w 9943"/>
              <a:gd name="connsiteY1" fmla="*/ 7792 h 7792"/>
              <a:gd name="connsiteX2" fmla="*/ 5381 w 9943"/>
              <a:gd name="connsiteY2" fmla="*/ 6977 h 7792"/>
              <a:gd name="connsiteX3" fmla="*/ 9776 w 9943"/>
              <a:gd name="connsiteY3" fmla="*/ 0 h 7792"/>
              <a:gd name="connsiteX4" fmla="*/ 9278 w 9943"/>
              <a:gd name="connsiteY4" fmla="*/ 5777 h 7792"/>
              <a:gd name="connsiteX0" fmla="*/ 0 w 8742"/>
              <a:gd name="connsiteY0" fmla="*/ 7147 h 10000"/>
              <a:gd name="connsiteX1" fmla="*/ 1274 w 8742"/>
              <a:gd name="connsiteY1" fmla="*/ 10000 h 10000"/>
              <a:gd name="connsiteX2" fmla="*/ 4154 w 8742"/>
              <a:gd name="connsiteY2" fmla="*/ 8954 h 10000"/>
              <a:gd name="connsiteX3" fmla="*/ 8574 w 8742"/>
              <a:gd name="connsiteY3" fmla="*/ 0 h 10000"/>
              <a:gd name="connsiteX4" fmla="*/ 8073 w 8742"/>
              <a:gd name="connsiteY4" fmla="*/ 7414 h 10000"/>
              <a:gd name="connsiteX0" fmla="*/ 0 w 10001"/>
              <a:gd name="connsiteY0" fmla="*/ 7147 h 10000"/>
              <a:gd name="connsiteX1" fmla="*/ 1457 w 10001"/>
              <a:gd name="connsiteY1" fmla="*/ 10000 h 10000"/>
              <a:gd name="connsiteX2" fmla="*/ 4752 w 10001"/>
              <a:gd name="connsiteY2" fmla="*/ 8954 h 10000"/>
              <a:gd name="connsiteX3" fmla="*/ 9808 w 10001"/>
              <a:gd name="connsiteY3" fmla="*/ 0 h 10000"/>
              <a:gd name="connsiteX4" fmla="*/ 9235 w 10001"/>
              <a:gd name="connsiteY4" fmla="*/ 7414 h 10000"/>
              <a:gd name="connsiteX0" fmla="*/ 0 w 10001"/>
              <a:gd name="connsiteY0" fmla="*/ 7147 h 10791"/>
              <a:gd name="connsiteX1" fmla="*/ 2223 w 10001"/>
              <a:gd name="connsiteY1" fmla="*/ 10791 h 10791"/>
              <a:gd name="connsiteX2" fmla="*/ 4752 w 10001"/>
              <a:gd name="connsiteY2" fmla="*/ 8954 h 10791"/>
              <a:gd name="connsiteX3" fmla="*/ 9808 w 10001"/>
              <a:gd name="connsiteY3" fmla="*/ 0 h 10791"/>
              <a:gd name="connsiteX4" fmla="*/ 9235 w 10001"/>
              <a:gd name="connsiteY4" fmla="*/ 7414 h 10791"/>
              <a:gd name="connsiteX0" fmla="*/ 0 w 10001"/>
              <a:gd name="connsiteY0" fmla="*/ 7147 h 10791"/>
              <a:gd name="connsiteX1" fmla="*/ 2223 w 10001"/>
              <a:gd name="connsiteY1" fmla="*/ 10791 h 10791"/>
              <a:gd name="connsiteX2" fmla="*/ 4011 w 10001"/>
              <a:gd name="connsiteY2" fmla="*/ 9393 h 10791"/>
              <a:gd name="connsiteX3" fmla="*/ 9808 w 10001"/>
              <a:gd name="connsiteY3" fmla="*/ 0 h 10791"/>
              <a:gd name="connsiteX4" fmla="*/ 9235 w 10001"/>
              <a:gd name="connsiteY4" fmla="*/ 7414 h 10791"/>
              <a:gd name="connsiteX0" fmla="*/ 0 w 10001"/>
              <a:gd name="connsiteY0" fmla="*/ 7147 h 11055"/>
              <a:gd name="connsiteX1" fmla="*/ 2223 w 10001"/>
              <a:gd name="connsiteY1" fmla="*/ 11055 h 11055"/>
              <a:gd name="connsiteX2" fmla="*/ 4011 w 10001"/>
              <a:gd name="connsiteY2" fmla="*/ 9393 h 11055"/>
              <a:gd name="connsiteX3" fmla="*/ 9808 w 10001"/>
              <a:gd name="connsiteY3" fmla="*/ 0 h 11055"/>
              <a:gd name="connsiteX4" fmla="*/ 9235 w 10001"/>
              <a:gd name="connsiteY4" fmla="*/ 7414 h 11055"/>
              <a:gd name="connsiteX0" fmla="*/ 0 w 10770"/>
              <a:gd name="connsiteY0" fmla="*/ 7215 h 11123"/>
              <a:gd name="connsiteX1" fmla="*/ 2223 w 10770"/>
              <a:gd name="connsiteY1" fmla="*/ 11123 h 11123"/>
              <a:gd name="connsiteX2" fmla="*/ 4011 w 10770"/>
              <a:gd name="connsiteY2" fmla="*/ 9461 h 11123"/>
              <a:gd name="connsiteX3" fmla="*/ 10648 w 10770"/>
              <a:gd name="connsiteY3" fmla="*/ 0 h 11123"/>
              <a:gd name="connsiteX4" fmla="*/ 9235 w 10770"/>
              <a:gd name="connsiteY4" fmla="*/ 7482 h 11123"/>
              <a:gd name="connsiteX0" fmla="*/ 0 w 10770"/>
              <a:gd name="connsiteY0" fmla="*/ 7215 h 12031"/>
              <a:gd name="connsiteX1" fmla="*/ 2203 w 10770"/>
              <a:gd name="connsiteY1" fmla="*/ 12031 h 12031"/>
              <a:gd name="connsiteX2" fmla="*/ 4011 w 10770"/>
              <a:gd name="connsiteY2" fmla="*/ 9461 h 12031"/>
              <a:gd name="connsiteX3" fmla="*/ 10648 w 10770"/>
              <a:gd name="connsiteY3" fmla="*/ 0 h 12031"/>
              <a:gd name="connsiteX4" fmla="*/ 9235 w 10770"/>
              <a:gd name="connsiteY4" fmla="*/ 7482 h 12031"/>
              <a:gd name="connsiteX0" fmla="*/ 0 w 10770"/>
              <a:gd name="connsiteY0" fmla="*/ 7215 h 12031"/>
              <a:gd name="connsiteX1" fmla="*/ 2203 w 10770"/>
              <a:gd name="connsiteY1" fmla="*/ 12031 h 12031"/>
              <a:gd name="connsiteX2" fmla="*/ 3913 w 10770"/>
              <a:gd name="connsiteY2" fmla="*/ 10719 h 12031"/>
              <a:gd name="connsiteX3" fmla="*/ 10648 w 10770"/>
              <a:gd name="connsiteY3" fmla="*/ 0 h 12031"/>
              <a:gd name="connsiteX4" fmla="*/ 9235 w 10770"/>
              <a:gd name="connsiteY4" fmla="*/ 7482 h 12031"/>
              <a:gd name="connsiteX0" fmla="*/ 0 w 10770"/>
              <a:gd name="connsiteY0" fmla="*/ 7215 h 11772"/>
              <a:gd name="connsiteX1" fmla="*/ 2203 w 10770"/>
              <a:gd name="connsiteY1" fmla="*/ 11772 h 11772"/>
              <a:gd name="connsiteX2" fmla="*/ 3913 w 10770"/>
              <a:gd name="connsiteY2" fmla="*/ 10719 h 11772"/>
              <a:gd name="connsiteX3" fmla="*/ 10648 w 10770"/>
              <a:gd name="connsiteY3" fmla="*/ 0 h 11772"/>
              <a:gd name="connsiteX4" fmla="*/ 9235 w 10770"/>
              <a:gd name="connsiteY4" fmla="*/ 7482 h 11772"/>
              <a:gd name="connsiteX0" fmla="*/ 0 w 10770"/>
              <a:gd name="connsiteY0" fmla="*/ 7215 h 11772"/>
              <a:gd name="connsiteX1" fmla="*/ 2203 w 10770"/>
              <a:gd name="connsiteY1" fmla="*/ 11772 h 11772"/>
              <a:gd name="connsiteX2" fmla="*/ 3913 w 10770"/>
              <a:gd name="connsiteY2" fmla="*/ 10460 h 11772"/>
              <a:gd name="connsiteX3" fmla="*/ 10648 w 10770"/>
              <a:gd name="connsiteY3" fmla="*/ 0 h 11772"/>
              <a:gd name="connsiteX4" fmla="*/ 9235 w 10770"/>
              <a:gd name="connsiteY4" fmla="*/ 7482 h 117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70" h="11772">
                <a:moveTo>
                  <a:pt x="0" y="7215"/>
                </a:moveTo>
                <a:cubicBezTo>
                  <a:pt x="743" y="7937"/>
                  <a:pt x="1172" y="11442"/>
                  <a:pt x="2203" y="11772"/>
                </a:cubicBezTo>
                <a:cubicBezTo>
                  <a:pt x="3301" y="11423"/>
                  <a:pt x="2815" y="10809"/>
                  <a:pt x="3913" y="10460"/>
                </a:cubicBezTo>
                <a:cubicBezTo>
                  <a:pt x="5305" y="8794"/>
                  <a:pt x="9871" y="472"/>
                  <a:pt x="10648" y="0"/>
                </a:cubicBezTo>
                <a:cubicBezTo>
                  <a:pt x="11256" y="1020"/>
                  <a:pt x="9409" y="6087"/>
                  <a:pt x="9235" y="7482"/>
                </a:cubicBezTo>
              </a:path>
            </a:pathLst>
          </a:custGeom>
          <a:noFill/>
          <a:ln w="50800">
            <a:solidFill>
              <a:srgbClr val="0000FF"/>
            </a:solidFill>
            <a:round/>
            <a:headEnd/>
            <a:tailEnd/>
          </a:ln>
        </p:spPr>
        <p:txBody>
          <a:bodyPr anchor="ctr"/>
          <a:lstStyle/>
          <a:p>
            <a:endParaRPr lang="en-US" dirty="0">
              <a:solidFill>
                <a:srgbClr val="000000"/>
              </a:solidFill>
            </a:endParaRPr>
          </a:p>
        </p:txBody>
      </p:sp>
      <p:sp>
        <p:nvSpPr>
          <p:cNvPr id="922" name="Rectangle 527"/>
          <p:cNvSpPr>
            <a:spLocks noChangeArrowheads="1"/>
          </p:cNvSpPr>
          <p:nvPr/>
        </p:nvSpPr>
        <p:spPr bwMode="auto">
          <a:xfrm rot="2143063">
            <a:off x="5290530" y="3057014"/>
            <a:ext cx="264574" cy="123111"/>
          </a:xfrm>
          <a:prstGeom prst="rect">
            <a:avLst/>
          </a:prstGeom>
          <a:solidFill>
            <a:srgbClr val="FFC000"/>
          </a:solidFill>
          <a:ln w="9525">
            <a:noFill/>
            <a:miter lim="800000"/>
            <a:headEnd/>
            <a:tailEnd/>
          </a:ln>
        </p:spPr>
        <p:txBody>
          <a:bodyPr wrap="square" lIns="0" tIns="0" rIns="0" bIns="0">
            <a:spAutoFit/>
          </a:bodyPr>
          <a:lstStyle/>
          <a:p>
            <a:pPr algn="r"/>
            <a:r>
              <a:rPr lang="en-US" sz="800" b="1" dirty="0" smtClean="0">
                <a:solidFill>
                  <a:srgbClr val="000000"/>
                </a:solidFill>
              </a:rPr>
              <a:t>NEWY</a:t>
            </a:r>
            <a:endParaRPr lang="en-US" sz="800" b="1" dirty="0">
              <a:solidFill>
                <a:srgbClr val="000000"/>
              </a:solidFill>
            </a:endParaRPr>
          </a:p>
        </p:txBody>
      </p:sp>
      <p:sp>
        <p:nvSpPr>
          <p:cNvPr id="923" name="Rectangle 527"/>
          <p:cNvSpPr>
            <a:spLocks noChangeArrowheads="1"/>
          </p:cNvSpPr>
          <p:nvPr/>
        </p:nvSpPr>
        <p:spPr bwMode="auto">
          <a:xfrm rot="2143063">
            <a:off x="5176068" y="3181940"/>
            <a:ext cx="284632" cy="123111"/>
          </a:xfrm>
          <a:prstGeom prst="rect">
            <a:avLst/>
          </a:prstGeom>
          <a:solidFill>
            <a:srgbClr val="FFC000"/>
          </a:solidFill>
          <a:ln w="9525">
            <a:noFill/>
            <a:miter lim="800000"/>
            <a:headEnd/>
            <a:tailEnd/>
          </a:ln>
        </p:spPr>
        <p:txBody>
          <a:bodyPr wrap="square" lIns="0" tIns="0" rIns="0" bIns="0">
            <a:spAutoFit/>
          </a:bodyPr>
          <a:lstStyle/>
          <a:p>
            <a:pPr algn="r"/>
            <a:r>
              <a:rPr lang="en-US" sz="800" b="1" dirty="0">
                <a:solidFill>
                  <a:srgbClr val="000000"/>
                </a:solidFill>
              </a:rPr>
              <a:t> </a:t>
            </a:r>
            <a:r>
              <a:rPr lang="en-US" sz="800" b="1" dirty="0" smtClean="0">
                <a:solidFill>
                  <a:srgbClr val="000000"/>
                </a:solidFill>
              </a:rPr>
              <a:t>AOFA</a:t>
            </a:r>
            <a:endParaRPr lang="en-US" sz="800" b="1" dirty="0">
              <a:solidFill>
                <a:srgbClr val="000000"/>
              </a:solidFill>
            </a:endParaRPr>
          </a:p>
        </p:txBody>
      </p:sp>
      <p:sp>
        <p:nvSpPr>
          <p:cNvPr id="924" name="Oval 923"/>
          <p:cNvSpPr>
            <a:spLocks noChangeAspect="1" noChangeArrowheads="1"/>
          </p:cNvSpPr>
          <p:nvPr/>
        </p:nvSpPr>
        <p:spPr bwMode="auto">
          <a:xfrm>
            <a:off x="4349266" y="3552748"/>
            <a:ext cx="72181" cy="65151"/>
          </a:xfrm>
          <a:prstGeom prst="ellipse">
            <a:avLst/>
          </a:prstGeom>
          <a:solidFill>
            <a:srgbClr val="FF9933"/>
          </a:solidFill>
          <a:ln w="12700">
            <a:solidFill>
              <a:schemeClr val="tx1"/>
            </a:solidFill>
            <a:round/>
            <a:headEnd/>
            <a:tailEnd/>
          </a:ln>
        </p:spPr>
        <p:txBody>
          <a:bodyPr wrap="none" anchor="ctr"/>
          <a:lstStyle/>
          <a:p>
            <a:pPr eaLnBrk="1" hangingPunct="1"/>
            <a:endParaRPr lang="en-US" sz="1400" b="0" dirty="0">
              <a:solidFill>
                <a:srgbClr val="000000"/>
              </a:solidFill>
            </a:endParaRPr>
          </a:p>
        </p:txBody>
      </p:sp>
      <p:sp>
        <p:nvSpPr>
          <p:cNvPr id="925" name="Oval 501"/>
          <p:cNvSpPr>
            <a:spLocks noChangeAspect="1" noChangeArrowheads="1"/>
          </p:cNvSpPr>
          <p:nvPr/>
        </p:nvSpPr>
        <p:spPr bwMode="auto">
          <a:xfrm>
            <a:off x="4710817" y="3486962"/>
            <a:ext cx="72181" cy="65151"/>
          </a:xfrm>
          <a:prstGeom prst="ellipse">
            <a:avLst/>
          </a:prstGeom>
          <a:solidFill>
            <a:srgbClr val="FF9933"/>
          </a:solidFill>
          <a:ln w="12700">
            <a:solidFill>
              <a:schemeClr val="tx1"/>
            </a:solidFill>
            <a:round/>
            <a:headEnd/>
            <a:tailEnd/>
          </a:ln>
        </p:spPr>
        <p:txBody>
          <a:bodyPr wrap="none" anchor="ctr"/>
          <a:lstStyle/>
          <a:p>
            <a:pPr eaLnBrk="1" hangingPunct="1"/>
            <a:endParaRPr lang="en-US" sz="1400" b="0" dirty="0">
              <a:solidFill>
                <a:srgbClr val="000000"/>
              </a:solidFill>
            </a:endParaRPr>
          </a:p>
        </p:txBody>
      </p:sp>
      <p:sp>
        <p:nvSpPr>
          <p:cNvPr id="926" name="Freeform 925"/>
          <p:cNvSpPr/>
          <p:nvPr/>
        </p:nvSpPr>
        <p:spPr>
          <a:xfrm>
            <a:off x="3559439" y="4679250"/>
            <a:ext cx="1530018" cy="734054"/>
          </a:xfrm>
          <a:custGeom>
            <a:avLst/>
            <a:gdLst>
              <a:gd name="connsiteX0" fmla="*/ 1634335 w 2189257"/>
              <a:gd name="connsiteY0" fmla="*/ 0 h 1030252"/>
              <a:gd name="connsiteX1" fmla="*/ 2147392 w 2189257"/>
              <a:gd name="connsiteY1" fmla="*/ 599946 h 1030252"/>
              <a:gd name="connsiteX2" fmla="*/ 662009 w 2189257"/>
              <a:gd name="connsiteY2" fmla="*/ 736485 h 1030252"/>
              <a:gd name="connsiteX3" fmla="*/ 16550 w 2189257"/>
              <a:gd name="connsiteY3" fmla="*/ 1030252 h 1030252"/>
              <a:gd name="connsiteX4" fmla="*/ 16550 w 2189257"/>
              <a:gd name="connsiteY4" fmla="*/ 1030252 h 1030252"/>
              <a:gd name="connsiteX5" fmla="*/ 16550 w 2189257"/>
              <a:gd name="connsiteY5" fmla="*/ 1030252 h 1030252"/>
              <a:gd name="connsiteX6" fmla="*/ 0 w 2189257"/>
              <a:gd name="connsiteY6" fmla="*/ 1021977 h 1030252"/>
              <a:gd name="connsiteX0" fmla="*/ 1634335 w 2189257"/>
              <a:gd name="connsiteY0" fmla="*/ 0 h 1030252"/>
              <a:gd name="connsiteX1" fmla="*/ 2147392 w 2189257"/>
              <a:gd name="connsiteY1" fmla="*/ 599946 h 1030252"/>
              <a:gd name="connsiteX2" fmla="*/ 662009 w 2189257"/>
              <a:gd name="connsiteY2" fmla="*/ 736485 h 1030252"/>
              <a:gd name="connsiteX3" fmla="*/ 16550 w 2189257"/>
              <a:gd name="connsiteY3" fmla="*/ 1030252 h 1030252"/>
              <a:gd name="connsiteX4" fmla="*/ 16550 w 2189257"/>
              <a:gd name="connsiteY4" fmla="*/ 1030252 h 1030252"/>
              <a:gd name="connsiteX5" fmla="*/ 16550 w 2189257"/>
              <a:gd name="connsiteY5" fmla="*/ 1030252 h 1030252"/>
              <a:gd name="connsiteX6" fmla="*/ 0 w 2189257"/>
              <a:gd name="connsiteY6" fmla="*/ 1021977 h 1030252"/>
              <a:gd name="connsiteX0" fmla="*/ 1634335 w 2147394"/>
              <a:gd name="connsiteY0" fmla="*/ 0 h 1030252"/>
              <a:gd name="connsiteX1" fmla="*/ 2147392 w 2147394"/>
              <a:gd name="connsiteY1" fmla="*/ 599946 h 1030252"/>
              <a:gd name="connsiteX2" fmla="*/ 662009 w 2147394"/>
              <a:gd name="connsiteY2" fmla="*/ 736485 h 1030252"/>
              <a:gd name="connsiteX3" fmla="*/ 16550 w 2147394"/>
              <a:gd name="connsiteY3" fmla="*/ 1030252 h 1030252"/>
              <a:gd name="connsiteX4" fmla="*/ 16550 w 2147394"/>
              <a:gd name="connsiteY4" fmla="*/ 1030252 h 1030252"/>
              <a:gd name="connsiteX5" fmla="*/ 16550 w 2147394"/>
              <a:gd name="connsiteY5" fmla="*/ 1030252 h 1030252"/>
              <a:gd name="connsiteX6" fmla="*/ 0 w 2147394"/>
              <a:gd name="connsiteY6" fmla="*/ 1021977 h 1030252"/>
              <a:gd name="connsiteX0" fmla="*/ 1634335 w 2147394"/>
              <a:gd name="connsiteY0" fmla="*/ 0 h 1030252"/>
              <a:gd name="connsiteX1" fmla="*/ 2147392 w 2147394"/>
              <a:gd name="connsiteY1" fmla="*/ 599946 h 1030252"/>
              <a:gd name="connsiteX2" fmla="*/ 662009 w 2147394"/>
              <a:gd name="connsiteY2" fmla="*/ 736485 h 1030252"/>
              <a:gd name="connsiteX3" fmla="*/ 16550 w 2147394"/>
              <a:gd name="connsiteY3" fmla="*/ 1030252 h 1030252"/>
              <a:gd name="connsiteX4" fmla="*/ 16550 w 2147394"/>
              <a:gd name="connsiteY4" fmla="*/ 1030252 h 1030252"/>
              <a:gd name="connsiteX5" fmla="*/ 16550 w 2147394"/>
              <a:gd name="connsiteY5" fmla="*/ 1030252 h 1030252"/>
              <a:gd name="connsiteX6" fmla="*/ 0 w 2147394"/>
              <a:gd name="connsiteY6" fmla="*/ 1021977 h 10302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47394" h="1030252">
                <a:moveTo>
                  <a:pt x="1634335" y="0"/>
                </a:moveTo>
                <a:cubicBezTo>
                  <a:pt x="1971890" y="238599"/>
                  <a:pt x="2148081" y="386173"/>
                  <a:pt x="2147392" y="599946"/>
                </a:cubicBezTo>
                <a:cubicBezTo>
                  <a:pt x="1919137" y="627530"/>
                  <a:pt x="1017149" y="664767"/>
                  <a:pt x="662009" y="736485"/>
                </a:cubicBezTo>
                <a:cubicBezTo>
                  <a:pt x="306869" y="808203"/>
                  <a:pt x="16550" y="1030252"/>
                  <a:pt x="16550" y="1030252"/>
                </a:cubicBezTo>
                <a:lnTo>
                  <a:pt x="16550" y="1030252"/>
                </a:lnTo>
                <a:lnTo>
                  <a:pt x="16550" y="1030252"/>
                </a:lnTo>
                <a:lnTo>
                  <a:pt x="0" y="1021977"/>
                </a:lnTo>
              </a:path>
            </a:pathLst>
          </a:custGeom>
          <a:noFill/>
          <a:ln w="50800">
            <a:solidFill>
              <a:schemeClr val="tx1">
                <a:lumMod val="20000"/>
                <a:lumOff val="80000"/>
              </a:schemeClr>
            </a:solidFill>
            <a:prstDash val="sysDot"/>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27" name="Oval 926"/>
          <p:cNvSpPr>
            <a:spLocks noChangeAspect="1" noChangeArrowheads="1"/>
          </p:cNvSpPr>
          <p:nvPr/>
        </p:nvSpPr>
        <p:spPr bwMode="auto">
          <a:xfrm>
            <a:off x="5055746" y="5069820"/>
            <a:ext cx="72181" cy="65151"/>
          </a:xfrm>
          <a:prstGeom prst="ellipse">
            <a:avLst/>
          </a:prstGeom>
          <a:solidFill>
            <a:srgbClr val="FF9933"/>
          </a:solidFill>
          <a:ln w="12700">
            <a:solidFill>
              <a:schemeClr val="tx1"/>
            </a:solidFill>
            <a:round/>
            <a:headEnd/>
            <a:tailEnd/>
          </a:ln>
        </p:spPr>
        <p:txBody>
          <a:bodyPr wrap="none" anchor="ctr"/>
          <a:lstStyle/>
          <a:p>
            <a:pPr eaLnBrk="1" hangingPunct="1"/>
            <a:endParaRPr lang="en-US" sz="1400" b="0" dirty="0">
              <a:solidFill>
                <a:srgbClr val="000000"/>
              </a:solidFill>
            </a:endParaRPr>
          </a:p>
        </p:txBody>
      </p:sp>
      <p:sp>
        <p:nvSpPr>
          <p:cNvPr id="928" name="Oval 927"/>
          <p:cNvSpPr>
            <a:spLocks noChangeAspect="1" noChangeArrowheads="1"/>
          </p:cNvSpPr>
          <p:nvPr/>
        </p:nvSpPr>
        <p:spPr bwMode="auto">
          <a:xfrm>
            <a:off x="3983968" y="5178405"/>
            <a:ext cx="72181" cy="65151"/>
          </a:xfrm>
          <a:prstGeom prst="ellipse">
            <a:avLst/>
          </a:prstGeom>
          <a:solidFill>
            <a:srgbClr val="FF9933"/>
          </a:solidFill>
          <a:ln w="12700">
            <a:solidFill>
              <a:schemeClr val="tx1"/>
            </a:solidFill>
            <a:round/>
            <a:headEnd/>
            <a:tailEnd/>
          </a:ln>
        </p:spPr>
        <p:txBody>
          <a:bodyPr wrap="none" anchor="ctr"/>
          <a:lstStyle/>
          <a:p>
            <a:pPr eaLnBrk="1" hangingPunct="1"/>
            <a:endParaRPr lang="en-US" sz="1400" b="0" dirty="0">
              <a:solidFill>
                <a:srgbClr val="000000"/>
              </a:solidFill>
            </a:endParaRPr>
          </a:p>
        </p:txBody>
      </p:sp>
      <p:sp>
        <p:nvSpPr>
          <p:cNvPr id="929" name="Oval 928"/>
          <p:cNvSpPr>
            <a:spLocks noChangeAspect="1" noChangeArrowheads="1"/>
          </p:cNvSpPr>
          <p:nvPr/>
        </p:nvSpPr>
        <p:spPr bwMode="auto">
          <a:xfrm>
            <a:off x="3534896" y="5367971"/>
            <a:ext cx="72181" cy="65151"/>
          </a:xfrm>
          <a:prstGeom prst="ellipse">
            <a:avLst/>
          </a:prstGeom>
          <a:solidFill>
            <a:srgbClr val="FF9933"/>
          </a:solidFill>
          <a:ln w="12700">
            <a:solidFill>
              <a:schemeClr val="tx1"/>
            </a:solidFill>
            <a:round/>
            <a:headEnd/>
            <a:tailEnd/>
          </a:ln>
        </p:spPr>
        <p:txBody>
          <a:bodyPr wrap="none" anchor="ctr"/>
          <a:lstStyle/>
          <a:p>
            <a:pPr eaLnBrk="1" hangingPunct="1"/>
            <a:endParaRPr lang="en-US" sz="1400" b="0" dirty="0">
              <a:solidFill>
                <a:srgbClr val="000000"/>
              </a:solidFill>
            </a:endParaRPr>
          </a:p>
        </p:txBody>
      </p:sp>
      <p:sp>
        <p:nvSpPr>
          <p:cNvPr id="930" name="Oval 536"/>
          <p:cNvSpPr>
            <a:spLocks noChangeArrowheads="1"/>
          </p:cNvSpPr>
          <p:nvPr/>
        </p:nvSpPr>
        <p:spPr bwMode="auto">
          <a:xfrm>
            <a:off x="3428814" y="5260408"/>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31" name="Rectangle 527"/>
          <p:cNvSpPr>
            <a:spLocks noChangeArrowheads="1"/>
          </p:cNvSpPr>
          <p:nvPr/>
        </p:nvSpPr>
        <p:spPr bwMode="auto">
          <a:xfrm rot="1305811">
            <a:off x="4813374" y="4672094"/>
            <a:ext cx="260743" cy="123111"/>
          </a:xfrm>
          <a:prstGeom prst="rect">
            <a:avLst/>
          </a:prstGeom>
          <a:solidFill>
            <a:srgbClr val="FFC000"/>
          </a:solidFill>
          <a:ln w="9525">
            <a:noFill/>
            <a:miter lim="800000"/>
            <a:headEnd/>
            <a:tailEnd/>
          </a:ln>
        </p:spPr>
        <p:txBody>
          <a:bodyPr wrap="square" lIns="0" tIns="0" rIns="0" bIns="0">
            <a:spAutoFit/>
          </a:bodyPr>
          <a:lstStyle/>
          <a:p>
            <a:r>
              <a:rPr lang="en-US" sz="800" b="1" dirty="0">
                <a:solidFill>
                  <a:srgbClr val="000000"/>
                </a:solidFill>
              </a:rPr>
              <a:t> </a:t>
            </a:r>
            <a:r>
              <a:rPr lang="en-US" sz="800" b="1" dirty="0" smtClean="0">
                <a:solidFill>
                  <a:srgbClr val="000000"/>
                </a:solidFill>
              </a:rPr>
              <a:t>ATLA</a:t>
            </a:r>
            <a:endParaRPr lang="en-US" sz="800" b="1" dirty="0">
              <a:solidFill>
                <a:srgbClr val="000000"/>
              </a:solidFill>
            </a:endParaRPr>
          </a:p>
        </p:txBody>
      </p:sp>
      <p:sp>
        <p:nvSpPr>
          <p:cNvPr id="932" name="Freeform 931"/>
          <p:cNvSpPr/>
          <p:nvPr/>
        </p:nvSpPr>
        <p:spPr>
          <a:xfrm>
            <a:off x="4063488" y="3420386"/>
            <a:ext cx="1189050" cy="504148"/>
          </a:xfrm>
          <a:custGeom>
            <a:avLst/>
            <a:gdLst>
              <a:gd name="connsiteX0" fmla="*/ 0 w 1651000"/>
              <a:gd name="connsiteY0" fmla="*/ 0 h 654050"/>
              <a:gd name="connsiteX1" fmla="*/ 247650 w 1651000"/>
              <a:gd name="connsiteY1" fmla="*/ 254000 h 654050"/>
              <a:gd name="connsiteX2" fmla="*/ 482600 w 1651000"/>
              <a:gd name="connsiteY2" fmla="*/ 292100 h 654050"/>
              <a:gd name="connsiteX3" fmla="*/ 755650 w 1651000"/>
              <a:gd name="connsiteY3" fmla="*/ 304800 h 654050"/>
              <a:gd name="connsiteX4" fmla="*/ 1060450 w 1651000"/>
              <a:gd name="connsiteY4" fmla="*/ 355600 h 654050"/>
              <a:gd name="connsiteX5" fmla="*/ 1301750 w 1651000"/>
              <a:gd name="connsiteY5" fmla="*/ 558800 h 654050"/>
              <a:gd name="connsiteX6" fmla="*/ 1651000 w 1651000"/>
              <a:gd name="connsiteY6" fmla="*/ 654050 h 654050"/>
              <a:gd name="connsiteX0" fmla="*/ 0 w 1668842"/>
              <a:gd name="connsiteY0" fmla="*/ 0 h 707576"/>
              <a:gd name="connsiteX1" fmla="*/ 265492 w 1668842"/>
              <a:gd name="connsiteY1" fmla="*/ 307526 h 707576"/>
              <a:gd name="connsiteX2" fmla="*/ 500442 w 1668842"/>
              <a:gd name="connsiteY2" fmla="*/ 345626 h 707576"/>
              <a:gd name="connsiteX3" fmla="*/ 773492 w 1668842"/>
              <a:gd name="connsiteY3" fmla="*/ 358326 h 707576"/>
              <a:gd name="connsiteX4" fmla="*/ 1078292 w 1668842"/>
              <a:gd name="connsiteY4" fmla="*/ 409126 h 707576"/>
              <a:gd name="connsiteX5" fmla="*/ 1319592 w 1668842"/>
              <a:gd name="connsiteY5" fmla="*/ 612326 h 707576"/>
              <a:gd name="connsiteX6" fmla="*/ 1668842 w 1668842"/>
              <a:gd name="connsiteY6" fmla="*/ 707576 h 707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68842" h="707576">
                <a:moveTo>
                  <a:pt x="0" y="0"/>
                </a:moveTo>
                <a:cubicBezTo>
                  <a:pt x="83608" y="102658"/>
                  <a:pt x="182085" y="249922"/>
                  <a:pt x="265492" y="307526"/>
                </a:cubicBezTo>
                <a:cubicBezTo>
                  <a:pt x="348899" y="365130"/>
                  <a:pt x="415775" y="337159"/>
                  <a:pt x="500442" y="345626"/>
                </a:cubicBezTo>
                <a:cubicBezTo>
                  <a:pt x="585109" y="354093"/>
                  <a:pt x="677184" y="347743"/>
                  <a:pt x="773492" y="358326"/>
                </a:cubicBezTo>
                <a:cubicBezTo>
                  <a:pt x="869800" y="368909"/>
                  <a:pt x="987275" y="366793"/>
                  <a:pt x="1078292" y="409126"/>
                </a:cubicBezTo>
                <a:cubicBezTo>
                  <a:pt x="1169309" y="451459"/>
                  <a:pt x="1221167" y="562584"/>
                  <a:pt x="1319592" y="612326"/>
                </a:cubicBezTo>
                <a:cubicBezTo>
                  <a:pt x="1418017" y="662068"/>
                  <a:pt x="1668842" y="707576"/>
                  <a:pt x="1668842" y="707576"/>
                </a:cubicBezTo>
              </a:path>
            </a:pathLst>
          </a:custGeom>
          <a:ln w="25400">
            <a:solidFill>
              <a:schemeClr val="tx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933" name="Freeform 607"/>
          <p:cNvSpPr>
            <a:spLocks/>
          </p:cNvSpPr>
          <p:nvPr/>
        </p:nvSpPr>
        <p:spPr bwMode="auto">
          <a:xfrm>
            <a:off x="5165210" y="3784738"/>
            <a:ext cx="370748" cy="280134"/>
          </a:xfrm>
          <a:custGeom>
            <a:avLst/>
            <a:gdLst>
              <a:gd name="T0" fmla="*/ 2147483647 w 245"/>
              <a:gd name="T1" fmla="*/ 2147483647 h 357"/>
              <a:gd name="T2" fmla="*/ 2147483647 w 245"/>
              <a:gd name="T3" fmla="*/ 2147483647 h 357"/>
              <a:gd name="T4" fmla="*/ 0 w 245"/>
              <a:gd name="T5" fmla="*/ 0 h 357"/>
              <a:gd name="T6" fmla="*/ 0 60000 65536"/>
              <a:gd name="T7" fmla="*/ 0 60000 65536"/>
              <a:gd name="T8" fmla="*/ 0 60000 65536"/>
              <a:gd name="T9" fmla="*/ 0 w 245"/>
              <a:gd name="T10" fmla="*/ 0 h 357"/>
              <a:gd name="T11" fmla="*/ 245 w 245"/>
              <a:gd name="T12" fmla="*/ 357 h 357"/>
              <a:gd name="connsiteX0" fmla="*/ 7169 w 7714"/>
              <a:gd name="connsiteY0" fmla="*/ 16960 h 16960"/>
              <a:gd name="connsiteX1" fmla="*/ 7046 w 7714"/>
              <a:gd name="connsiteY1" fmla="*/ 10321 h 16960"/>
              <a:gd name="connsiteX2" fmla="*/ 0 w 7714"/>
              <a:gd name="connsiteY2" fmla="*/ 0 h 16960"/>
              <a:gd name="connsiteX0" fmla="*/ 9293 w 9396"/>
              <a:gd name="connsiteY0" fmla="*/ 10000 h 10000"/>
              <a:gd name="connsiteX1" fmla="*/ 8070 w 9396"/>
              <a:gd name="connsiteY1" fmla="*/ 4522 h 10000"/>
              <a:gd name="connsiteX2" fmla="*/ 0 w 9396"/>
              <a:gd name="connsiteY2" fmla="*/ 0 h 10000"/>
              <a:gd name="connsiteX0" fmla="*/ 16547 w 16657"/>
              <a:gd name="connsiteY0" fmla="*/ 9513 h 9513"/>
              <a:gd name="connsiteX1" fmla="*/ 15246 w 16657"/>
              <a:gd name="connsiteY1" fmla="*/ 4035 h 9513"/>
              <a:gd name="connsiteX2" fmla="*/ 0 w 16657"/>
              <a:gd name="connsiteY2" fmla="*/ 0 h 9513"/>
              <a:gd name="connsiteX0" fmla="*/ 9934 w 10000"/>
              <a:gd name="connsiteY0" fmla="*/ 16373 h 16373"/>
              <a:gd name="connsiteX1" fmla="*/ 9153 w 10000"/>
              <a:gd name="connsiteY1" fmla="*/ 10615 h 16373"/>
              <a:gd name="connsiteX2" fmla="*/ 5255 w 10000"/>
              <a:gd name="connsiteY2" fmla="*/ 48 h 16373"/>
              <a:gd name="connsiteX3" fmla="*/ 0 w 10000"/>
              <a:gd name="connsiteY3" fmla="*/ 6373 h 16373"/>
              <a:gd name="connsiteX0" fmla="*/ 9153 w 9153"/>
              <a:gd name="connsiteY0" fmla="*/ 10615 h 10615"/>
              <a:gd name="connsiteX1" fmla="*/ 5255 w 9153"/>
              <a:gd name="connsiteY1" fmla="*/ 48 h 10615"/>
              <a:gd name="connsiteX2" fmla="*/ 0 w 9153"/>
              <a:gd name="connsiteY2" fmla="*/ 6373 h 10615"/>
              <a:gd name="connsiteX0" fmla="*/ 11191 w 11191"/>
              <a:gd name="connsiteY0" fmla="*/ 12654 h 12654"/>
              <a:gd name="connsiteX1" fmla="*/ 5741 w 11191"/>
              <a:gd name="connsiteY1" fmla="*/ 45 h 12654"/>
              <a:gd name="connsiteX2" fmla="*/ 0 w 11191"/>
              <a:gd name="connsiteY2" fmla="*/ 6004 h 12654"/>
            </a:gdLst>
            <a:ahLst/>
            <a:cxnLst>
              <a:cxn ang="0">
                <a:pos x="connsiteX0" y="connsiteY0"/>
              </a:cxn>
              <a:cxn ang="0">
                <a:pos x="connsiteX1" y="connsiteY1"/>
              </a:cxn>
              <a:cxn ang="0">
                <a:pos x="connsiteX2" y="connsiteY2"/>
              </a:cxn>
            </a:cxnLst>
            <a:rect l="l" t="t" r="r" b="b"/>
            <a:pathLst>
              <a:path w="11191" h="12654">
                <a:moveTo>
                  <a:pt x="11191" y="12654"/>
                </a:moveTo>
                <a:cubicBezTo>
                  <a:pt x="10185" y="11257"/>
                  <a:pt x="7407" y="711"/>
                  <a:pt x="5741" y="45"/>
                </a:cubicBezTo>
                <a:cubicBezTo>
                  <a:pt x="4075" y="-621"/>
                  <a:pt x="803" y="6177"/>
                  <a:pt x="0" y="6004"/>
                </a:cubicBezTo>
              </a:path>
            </a:pathLst>
          </a:custGeom>
          <a:noFill/>
          <a:ln w="25400">
            <a:solidFill>
              <a:srgbClr val="FF9933"/>
            </a:solidFill>
            <a:round/>
            <a:headEnd/>
            <a:tailEnd/>
          </a:ln>
        </p:spPr>
        <p:txBody>
          <a:bodyPr/>
          <a:lstStyle/>
          <a:p>
            <a:endParaRPr lang="en-US" dirty="0">
              <a:solidFill>
                <a:srgbClr val="000000"/>
              </a:solidFill>
            </a:endParaRPr>
          </a:p>
        </p:txBody>
      </p:sp>
      <p:sp>
        <p:nvSpPr>
          <p:cNvPr id="934" name="Freeform 607"/>
          <p:cNvSpPr>
            <a:spLocks/>
          </p:cNvSpPr>
          <p:nvPr/>
        </p:nvSpPr>
        <p:spPr bwMode="auto">
          <a:xfrm rot="9290106">
            <a:off x="4711369" y="4228695"/>
            <a:ext cx="954377" cy="346773"/>
          </a:xfrm>
          <a:custGeom>
            <a:avLst/>
            <a:gdLst>
              <a:gd name="T0" fmla="*/ 2147483647 w 245"/>
              <a:gd name="T1" fmla="*/ 2147483647 h 357"/>
              <a:gd name="T2" fmla="*/ 2147483647 w 245"/>
              <a:gd name="T3" fmla="*/ 2147483647 h 357"/>
              <a:gd name="T4" fmla="*/ 0 w 245"/>
              <a:gd name="T5" fmla="*/ 0 h 357"/>
              <a:gd name="T6" fmla="*/ 0 60000 65536"/>
              <a:gd name="T7" fmla="*/ 0 60000 65536"/>
              <a:gd name="T8" fmla="*/ 0 60000 65536"/>
              <a:gd name="T9" fmla="*/ 0 w 245"/>
              <a:gd name="T10" fmla="*/ 0 h 357"/>
              <a:gd name="T11" fmla="*/ 245 w 245"/>
              <a:gd name="T12" fmla="*/ 357 h 357"/>
              <a:gd name="connsiteX0" fmla="*/ 7169 w 7714"/>
              <a:gd name="connsiteY0" fmla="*/ 16960 h 16960"/>
              <a:gd name="connsiteX1" fmla="*/ 7046 w 7714"/>
              <a:gd name="connsiteY1" fmla="*/ 10321 h 16960"/>
              <a:gd name="connsiteX2" fmla="*/ 0 w 7714"/>
              <a:gd name="connsiteY2" fmla="*/ 0 h 16960"/>
              <a:gd name="connsiteX0" fmla="*/ 9293 w 9396"/>
              <a:gd name="connsiteY0" fmla="*/ 10000 h 10000"/>
              <a:gd name="connsiteX1" fmla="*/ 8070 w 9396"/>
              <a:gd name="connsiteY1" fmla="*/ 4522 h 10000"/>
              <a:gd name="connsiteX2" fmla="*/ 0 w 9396"/>
              <a:gd name="connsiteY2" fmla="*/ 0 h 10000"/>
              <a:gd name="connsiteX0" fmla="*/ 16547 w 16657"/>
              <a:gd name="connsiteY0" fmla="*/ 9513 h 9513"/>
              <a:gd name="connsiteX1" fmla="*/ 15246 w 16657"/>
              <a:gd name="connsiteY1" fmla="*/ 4035 h 9513"/>
              <a:gd name="connsiteX2" fmla="*/ 0 w 16657"/>
              <a:gd name="connsiteY2" fmla="*/ 0 h 9513"/>
              <a:gd name="connsiteX0" fmla="*/ 9934 w 10000"/>
              <a:gd name="connsiteY0" fmla="*/ 16373 h 16373"/>
              <a:gd name="connsiteX1" fmla="*/ 9153 w 10000"/>
              <a:gd name="connsiteY1" fmla="*/ 10615 h 16373"/>
              <a:gd name="connsiteX2" fmla="*/ 5255 w 10000"/>
              <a:gd name="connsiteY2" fmla="*/ 48 h 16373"/>
              <a:gd name="connsiteX3" fmla="*/ 0 w 10000"/>
              <a:gd name="connsiteY3" fmla="*/ 6373 h 16373"/>
              <a:gd name="connsiteX0" fmla="*/ 9153 w 9153"/>
              <a:gd name="connsiteY0" fmla="*/ 10615 h 10615"/>
              <a:gd name="connsiteX1" fmla="*/ 5255 w 9153"/>
              <a:gd name="connsiteY1" fmla="*/ 48 h 10615"/>
              <a:gd name="connsiteX2" fmla="*/ 0 w 9153"/>
              <a:gd name="connsiteY2" fmla="*/ 6373 h 10615"/>
              <a:gd name="connsiteX0" fmla="*/ 11191 w 11191"/>
              <a:gd name="connsiteY0" fmla="*/ 12654 h 12654"/>
              <a:gd name="connsiteX1" fmla="*/ 5741 w 11191"/>
              <a:gd name="connsiteY1" fmla="*/ 45 h 12654"/>
              <a:gd name="connsiteX2" fmla="*/ 0 w 11191"/>
              <a:gd name="connsiteY2" fmla="*/ 6004 h 12654"/>
              <a:gd name="connsiteX0" fmla="*/ 11568 w 11568"/>
              <a:gd name="connsiteY0" fmla="*/ 12622 h 26200"/>
              <a:gd name="connsiteX1" fmla="*/ 6118 w 11568"/>
              <a:gd name="connsiteY1" fmla="*/ 13 h 26200"/>
              <a:gd name="connsiteX2" fmla="*/ 0 w 11568"/>
              <a:gd name="connsiteY2" fmla="*/ 26200 h 26200"/>
              <a:gd name="connsiteX0" fmla="*/ 11568 w 11568"/>
              <a:gd name="connsiteY0" fmla="*/ 12623 h 26201"/>
              <a:gd name="connsiteX1" fmla="*/ 6118 w 11568"/>
              <a:gd name="connsiteY1" fmla="*/ 14 h 26201"/>
              <a:gd name="connsiteX2" fmla="*/ 0 w 11568"/>
              <a:gd name="connsiteY2" fmla="*/ 26201 h 26201"/>
              <a:gd name="connsiteX0" fmla="*/ 11568 w 11568"/>
              <a:gd name="connsiteY0" fmla="*/ 4323 h 17901"/>
              <a:gd name="connsiteX1" fmla="*/ 6138 w 11568"/>
              <a:gd name="connsiteY1" fmla="*/ 23 h 17901"/>
              <a:gd name="connsiteX2" fmla="*/ 0 w 11568"/>
              <a:gd name="connsiteY2" fmla="*/ 17901 h 17901"/>
              <a:gd name="connsiteX0" fmla="*/ 11568 w 11568"/>
              <a:gd name="connsiteY0" fmla="*/ 6200 h 19778"/>
              <a:gd name="connsiteX1" fmla="*/ 6138 w 11568"/>
              <a:gd name="connsiteY1" fmla="*/ 1900 h 19778"/>
              <a:gd name="connsiteX2" fmla="*/ 0 w 11568"/>
              <a:gd name="connsiteY2" fmla="*/ 19778 h 19778"/>
              <a:gd name="connsiteX0" fmla="*/ 11568 w 11568"/>
              <a:gd name="connsiteY0" fmla="*/ 6200 h 19778"/>
              <a:gd name="connsiteX1" fmla="*/ 6138 w 11568"/>
              <a:gd name="connsiteY1" fmla="*/ 1900 h 19778"/>
              <a:gd name="connsiteX2" fmla="*/ 0 w 11568"/>
              <a:gd name="connsiteY2" fmla="*/ 19778 h 19778"/>
              <a:gd name="connsiteX0" fmla="*/ 11568 w 11568"/>
              <a:gd name="connsiteY0" fmla="*/ 4323 h 17901"/>
              <a:gd name="connsiteX1" fmla="*/ 6138 w 11568"/>
              <a:gd name="connsiteY1" fmla="*/ 23 h 17901"/>
              <a:gd name="connsiteX2" fmla="*/ 0 w 11568"/>
              <a:gd name="connsiteY2" fmla="*/ 17901 h 17901"/>
              <a:gd name="connsiteX0" fmla="*/ 11568 w 11568"/>
              <a:gd name="connsiteY0" fmla="*/ 4975 h 18553"/>
              <a:gd name="connsiteX1" fmla="*/ 6138 w 11568"/>
              <a:gd name="connsiteY1" fmla="*/ 675 h 18553"/>
              <a:gd name="connsiteX2" fmla="*/ 0 w 11568"/>
              <a:gd name="connsiteY2" fmla="*/ 18553 h 18553"/>
              <a:gd name="connsiteX0" fmla="*/ 11568 w 11568"/>
              <a:gd name="connsiteY0" fmla="*/ 6200 h 19778"/>
              <a:gd name="connsiteX1" fmla="*/ 6138 w 11568"/>
              <a:gd name="connsiteY1" fmla="*/ 1900 h 19778"/>
              <a:gd name="connsiteX2" fmla="*/ 0 w 11568"/>
              <a:gd name="connsiteY2" fmla="*/ 19778 h 19778"/>
            </a:gdLst>
            <a:ahLst/>
            <a:cxnLst>
              <a:cxn ang="0">
                <a:pos x="connsiteX0" y="connsiteY0"/>
              </a:cxn>
              <a:cxn ang="0">
                <a:pos x="connsiteX1" y="connsiteY1"/>
              </a:cxn>
              <a:cxn ang="0">
                <a:pos x="connsiteX2" y="connsiteY2"/>
              </a:cxn>
            </a:cxnLst>
            <a:rect l="l" t="t" r="r" b="b"/>
            <a:pathLst>
              <a:path w="11568" h="19778">
                <a:moveTo>
                  <a:pt x="11568" y="6200"/>
                </a:moveTo>
                <a:cubicBezTo>
                  <a:pt x="10562" y="4803"/>
                  <a:pt x="8318" y="-3728"/>
                  <a:pt x="6138" y="1900"/>
                </a:cubicBezTo>
                <a:cubicBezTo>
                  <a:pt x="5490" y="3573"/>
                  <a:pt x="1032" y="15391"/>
                  <a:pt x="0" y="19778"/>
                </a:cubicBezTo>
              </a:path>
            </a:pathLst>
          </a:custGeom>
          <a:noFill/>
          <a:ln w="25400">
            <a:solidFill>
              <a:srgbClr val="FF9933"/>
            </a:solidFill>
            <a:round/>
            <a:headEnd/>
            <a:tailEnd/>
          </a:ln>
        </p:spPr>
        <p:txBody>
          <a:bodyPr/>
          <a:lstStyle/>
          <a:p>
            <a:endParaRPr lang="en-US" dirty="0">
              <a:solidFill>
                <a:srgbClr val="000000"/>
              </a:solidFill>
            </a:endParaRPr>
          </a:p>
        </p:txBody>
      </p:sp>
      <p:sp>
        <p:nvSpPr>
          <p:cNvPr id="935" name="Oval 536"/>
          <p:cNvSpPr>
            <a:spLocks noChangeAspect="1" noChangeArrowheads="1"/>
          </p:cNvSpPr>
          <p:nvPr/>
        </p:nvSpPr>
        <p:spPr bwMode="auto">
          <a:xfrm>
            <a:off x="5146335" y="3886059"/>
            <a:ext cx="72181" cy="65151"/>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endParaRPr lang="en-US" sz="600" b="0" dirty="0">
              <a:solidFill>
                <a:srgbClr val="000000"/>
              </a:solidFill>
            </a:endParaRPr>
          </a:p>
        </p:txBody>
      </p:sp>
      <p:sp>
        <p:nvSpPr>
          <p:cNvPr id="936" name="Oval 536"/>
          <p:cNvSpPr>
            <a:spLocks noChangeArrowheads="1"/>
          </p:cNvSpPr>
          <p:nvPr/>
        </p:nvSpPr>
        <p:spPr bwMode="auto">
          <a:xfrm>
            <a:off x="4664060" y="4610971"/>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37" name="Freeform 68"/>
          <p:cNvSpPr>
            <a:spLocks/>
          </p:cNvSpPr>
          <p:nvPr/>
        </p:nvSpPr>
        <p:spPr bwMode="auto">
          <a:xfrm>
            <a:off x="2119042" y="4507464"/>
            <a:ext cx="109256" cy="101737"/>
          </a:xfrm>
          <a:custGeom>
            <a:avLst/>
            <a:gdLst>
              <a:gd name="T0" fmla="*/ 0 w 2558"/>
              <a:gd name="T1" fmla="*/ 2147483647 h 1233"/>
              <a:gd name="T2" fmla="*/ 2147483647 w 2558"/>
              <a:gd name="T3" fmla="*/ 2147483647 h 1233"/>
              <a:gd name="T4" fmla="*/ 2147483647 w 2558"/>
              <a:gd name="T5" fmla="*/ 2147483647 h 1233"/>
              <a:gd name="T6" fmla="*/ 2147483647 w 2558"/>
              <a:gd name="T7" fmla="*/ 2147483647 h 1233"/>
              <a:gd name="T8" fmla="*/ 2147483647 w 2558"/>
              <a:gd name="T9" fmla="*/ 2147483647 h 1233"/>
              <a:gd name="T10" fmla="*/ 2147483647 w 2558"/>
              <a:gd name="T11" fmla="*/ 0 h 1233"/>
              <a:gd name="T12" fmla="*/ 0 60000 65536"/>
              <a:gd name="T13" fmla="*/ 0 60000 65536"/>
              <a:gd name="T14" fmla="*/ 0 60000 65536"/>
              <a:gd name="T15" fmla="*/ 0 60000 65536"/>
              <a:gd name="T16" fmla="*/ 0 60000 65536"/>
              <a:gd name="T17" fmla="*/ 0 60000 65536"/>
              <a:gd name="T18" fmla="*/ 0 w 2558"/>
              <a:gd name="T19" fmla="*/ 0 h 1233"/>
              <a:gd name="T20" fmla="*/ 2558 w 2558"/>
              <a:gd name="T21" fmla="*/ 1233 h 1233"/>
              <a:gd name="connsiteX0" fmla="*/ 0 w 10000"/>
              <a:gd name="connsiteY0" fmla="*/ 8313 h 9991"/>
              <a:gd name="connsiteX1" fmla="*/ 3808 w 10000"/>
              <a:gd name="connsiteY1" fmla="*/ 9903 h 9991"/>
              <a:gd name="connsiteX2" fmla="*/ 5596 w 10000"/>
              <a:gd name="connsiteY2" fmla="*/ 5267 h 9991"/>
              <a:gd name="connsiteX3" fmla="*/ 8311 w 10000"/>
              <a:gd name="connsiteY3" fmla="*/ 4801 h 9991"/>
              <a:gd name="connsiteX4" fmla="*/ 9562 w 10000"/>
              <a:gd name="connsiteY4" fmla="*/ 3593 h 9991"/>
              <a:gd name="connsiteX5" fmla="*/ 10000 w 10000"/>
              <a:gd name="connsiteY5" fmla="*/ 0 h 9991"/>
              <a:gd name="connsiteX0" fmla="*/ 0 w 10000"/>
              <a:gd name="connsiteY0" fmla="*/ 8320 h 10000"/>
              <a:gd name="connsiteX1" fmla="*/ 3808 w 10000"/>
              <a:gd name="connsiteY1" fmla="*/ 9912 h 10000"/>
              <a:gd name="connsiteX2" fmla="*/ 5596 w 10000"/>
              <a:gd name="connsiteY2" fmla="*/ 5272 h 10000"/>
              <a:gd name="connsiteX3" fmla="*/ 8311 w 10000"/>
              <a:gd name="connsiteY3" fmla="*/ 4805 h 10000"/>
              <a:gd name="connsiteX4" fmla="*/ 10000 w 10000"/>
              <a:gd name="connsiteY4" fmla="*/ 0 h 10000"/>
              <a:gd name="connsiteX0" fmla="*/ 0 w 8311"/>
              <a:gd name="connsiteY0" fmla="*/ 3515 h 5195"/>
              <a:gd name="connsiteX1" fmla="*/ 3808 w 8311"/>
              <a:gd name="connsiteY1" fmla="*/ 5107 h 5195"/>
              <a:gd name="connsiteX2" fmla="*/ 5596 w 8311"/>
              <a:gd name="connsiteY2" fmla="*/ 467 h 5195"/>
              <a:gd name="connsiteX3" fmla="*/ 8311 w 8311"/>
              <a:gd name="connsiteY3" fmla="*/ 0 h 5195"/>
              <a:gd name="connsiteX0" fmla="*/ 0 w 10000"/>
              <a:gd name="connsiteY0" fmla="*/ 6766 h 10001"/>
              <a:gd name="connsiteX1" fmla="*/ 4582 w 10000"/>
              <a:gd name="connsiteY1" fmla="*/ 9831 h 10001"/>
              <a:gd name="connsiteX2" fmla="*/ 6733 w 10000"/>
              <a:gd name="connsiteY2" fmla="*/ 899 h 10001"/>
              <a:gd name="connsiteX3" fmla="*/ 7716 w 10000"/>
              <a:gd name="connsiteY3" fmla="*/ 254 h 10001"/>
              <a:gd name="connsiteX4" fmla="*/ 10000 w 10000"/>
              <a:gd name="connsiteY4" fmla="*/ 0 h 10001"/>
              <a:gd name="connsiteX0" fmla="*/ 0 w 10000"/>
              <a:gd name="connsiteY0" fmla="*/ 9101 h 12336"/>
              <a:gd name="connsiteX1" fmla="*/ 4582 w 10000"/>
              <a:gd name="connsiteY1" fmla="*/ 12166 h 12336"/>
              <a:gd name="connsiteX2" fmla="*/ 6733 w 10000"/>
              <a:gd name="connsiteY2" fmla="*/ 3234 h 12336"/>
              <a:gd name="connsiteX3" fmla="*/ 7857 w 10000"/>
              <a:gd name="connsiteY3" fmla="*/ 6 h 12336"/>
              <a:gd name="connsiteX4" fmla="*/ 10000 w 10000"/>
              <a:gd name="connsiteY4" fmla="*/ 2335 h 12336"/>
              <a:gd name="connsiteX0" fmla="*/ 0 w 10000"/>
              <a:gd name="connsiteY0" fmla="*/ 9101 h 12287"/>
              <a:gd name="connsiteX1" fmla="*/ 4582 w 10000"/>
              <a:gd name="connsiteY1" fmla="*/ 12166 h 12287"/>
              <a:gd name="connsiteX2" fmla="*/ 7228 w 10000"/>
              <a:gd name="connsiteY2" fmla="*/ 4330 h 12287"/>
              <a:gd name="connsiteX3" fmla="*/ 7857 w 10000"/>
              <a:gd name="connsiteY3" fmla="*/ 6 h 12287"/>
              <a:gd name="connsiteX4" fmla="*/ 10000 w 10000"/>
              <a:gd name="connsiteY4" fmla="*/ 2335 h 12287"/>
              <a:gd name="connsiteX0" fmla="*/ 0 w 7857"/>
              <a:gd name="connsiteY0" fmla="*/ 9095 h 12281"/>
              <a:gd name="connsiteX1" fmla="*/ 4582 w 7857"/>
              <a:gd name="connsiteY1" fmla="*/ 12160 h 12281"/>
              <a:gd name="connsiteX2" fmla="*/ 7228 w 7857"/>
              <a:gd name="connsiteY2" fmla="*/ 4324 h 12281"/>
              <a:gd name="connsiteX3" fmla="*/ 7857 w 7857"/>
              <a:gd name="connsiteY3" fmla="*/ 0 h 12281"/>
              <a:gd name="connsiteX0" fmla="*/ 0 w 9892"/>
              <a:gd name="connsiteY0" fmla="*/ 6986 h 9580"/>
              <a:gd name="connsiteX1" fmla="*/ 5832 w 9892"/>
              <a:gd name="connsiteY1" fmla="*/ 9481 h 9580"/>
              <a:gd name="connsiteX2" fmla="*/ 9199 w 9892"/>
              <a:gd name="connsiteY2" fmla="*/ 3101 h 9580"/>
              <a:gd name="connsiteX3" fmla="*/ 9892 w 9892"/>
              <a:gd name="connsiteY3" fmla="*/ 0 h 9580"/>
              <a:gd name="connsiteX0" fmla="*/ 0 w 10000"/>
              <a:gd name="connsiteY0" fmla="*/ 7292 h 10016"/>
              <a:gd name="connsiteX1" fmla="*/ 5896 w 10000"/>
              <a:gd name="connsiteY1" fmla="*/ 9897 h 10016"/>
              <a:gd name="connsiteX2" fmla="*/ 9226 w 10000"/>
              <a:gd name="connsiteY2" fmla="*/ 2878 h 10016"/>
              <a:gd name="connsiteX3" fmla="*/ 10000 w 10000"/>
              <a:gd name="connsiteY3" fmla="*/ 0 h 10016"/>
              <a:gd name="connsiteX0" fmla="*/ 0 w 10000"/>
              <a:gd name="connsiteY0" fmla="*/ 7292 h 9917"/>
              <a:gd name="connsiteX1" fmla="*/ 5896 w 10000"/>
              <a:gd name="connsiteY1" fmla="*/ 9897 h 9917"/>
              <a:gd name="connsiteX2" fmla="*/ 8409 w 10000"/>
              <a:gd name="connsiteY2" fmla="*/ 5667 h 9917"/>
              <a:gd name="connsiteX3" fmla="*/ 10000 w 10000"/>
              <a:gd name="connsiteY3" fmla="*/ 0 h 9917"/>
              <a:gd name="connsiteX0" fmla="*/ 0 w 12415"/>
              <a:gd name="connsiteY0" fmla="*/ 6148 h 8796"/>
              <a:gd name="connsiteX1" fmla="*/ 5896 w 12415"/>
              <a:gd name="connsiteY1" fmla="*/ 8775 h 8796"/>
              <a:gd name="connsiteX2" fmla="*/ 8409 w 12415"/>
              <a:gd name="connsiteY2" fmla="*/ 4509 h 8796"/>
              <a:gd name="connsiteX3" fmla="*/ 12415 w 12415"/>
              <a:gd name="connsiteY3" fmla="*/ 0 h 8796"/>
              <a:gd name="connsiteX0" fmla="*/ 0 w 10000"/>
              <a:gd name="connsiteY0" fmla="*/ 8242 h 11251"/>
              <a:gd name="connsiteX1" fmla="*/ 4749 w 10000"/>
              <a:gd name="connsiteY1" fmla="*/ 11228 h 11251"/>
              <a:gd name="connsiteX2" fmla="*/ 6773 w 10000"/>
              <a:gd name="connsiteY2" fmla="*/ 6378 h 11251"/>
              <a:gd name="connsiteX3" fmla="*/ 8008 w 10000"/>
              <a:gd name="connsiteY3" fmla="*/ 196 h 11251"/>
              <a:gd name="connsiteX4" fmla="*/ 10000 w 10000"/>
              <a:gd name="connsiteY4" fmla="*/ 1252 h 11251"/>
              <a:gd name="connsiteX0" fmla="*/ 0 w 10000"/>
              <a:gd name="connsiteY0" fmla="*/ 8381 h 11390"/>
              <a:gd name="connsiteX1" fmla="*/ 4749 w 10000"/>
              <a:gd name="connsiteY1" fmla="*/ 11367 h 11390"/>
              <a:gd name="connsiteX2" fmla="*/ 6773 w 10000"/>
              <a:gd name="connsiteY2" fmla="*/ 6517 h 11390"/>
              <a:gd name="connsiteX3" fmla="*/ 8008 w 10000"/>
              <a:gd name="connsiteY3" fmla="*/ 335 h 11390"/>
              <a:gd name="connsiteX4" fmla="*/ 8886 w 10000"/>
              <a:gd name="connsiteY4" fmla="*/ 1111 h 11390"/>
              <a:gd name="connsiteX5" fmla="*/ 10000 w 10000"/>
              <a:gd name="connsiteY5" fmla="*/ 1391 h 11390"/>
              <a:gd name="connsiteX0" fmla="*/ 0 w 10000"/>
              <a:gd name="connsiteY0" fmla="*/ 8381 h 11164"/>
              <a:gd name="connsiteX1" fmla="*/ 4764 w 10000"/>
              <a:gd name="connsiteY1" fmla="*/ 11139 h 11164"/>
              <a:gd name="connsiteX2" fmla="*/ 6773 w 10000"/>
              <a:gd name="connsiteY2" fmla="*/ 6517 h 11164"/>
              <a:gd name="connsiteX3" fmla="*/ 8008 w 10000"/>
              <a:gd name="connsiteY3" fmla="*/ 335 h 11164"/>
              <a:gd name="connsiteX4" fmla="*/ 8886 w 10000"/>
              <a:gd name="connsiteY4" fmla="*/ 1111 h 11164"/>
              <a:gd name="connsiteX5" fmla="*/ 10000 w 10000"/>
              <a:gd name="connsiteY5" fmla="*/ 1391 h 11164"/>
              <a:gd name="connsiteX0" fmla="*/ 0 w 9945"/>
              <a:gd name="connsiteY0" fmla="*/ 8096 h 11156"/>
              <a:gd name="connsiteX1" fmla="*/ 4709 w 9945"/>
              <a:gd name="connsiteY1" fmla="*/ 11139 h 11156"/>
              <a:gd name="connsiteX2" fmla="*/ 6718 w 9945"/>
              <a:gd name="connsiteY2" fmla="*/ 6517 h 11156"/>
              <a:gd name="connsiteX3" fmla="*/ 7953 w 9945"/>
              <a:gd name="connsiteY3" fmla="*/ 335 h 11156"/>
              <a:gd name="connsiteX4" fmla="*/ 8831 w 9945"/>
              <a:gd name="connsiteY4" fmla="*/ 1111 h 11156"/>
              <a:gd name="connsiteX5" fmla="*/ 9945 w 9945"/>
              <a:gd name="connsiteY5" fmla="*/ 1391 h 11156"/>
              <a:gd name="connsiteX0" fmla="*/ 0 w 10000"/>
              <a:gd name="connsiteY0" fmla="*/ 7258 h 9900"/>
              <a:gd name="connsiteX1" fmla="*/ 4918 w 10000"/>
              <a:gd name="connsiteY1" fmla="*/ 9884 h 9900"/>
              <a:gd name="connsiteX2" fmla="*/ 6755 w 10000"/>
              <a:gd name="connsiteY2" fmla="*/ 5843 h 9900"/>
              <a:gd name="connsiteX3" fmla="*/ 7997 w 10000"/>
              <a:gd name="connsiteY3" fmla="*/ 301 h 9900"/>
              <a:gd name="connsiteX4" fmla="*/ 8880 w 10000"/>
              <a:gd name="connsiteY4" fmla="*/ 997 h 9900"/>
              <a:gd name="connsiteX5" fmla="*/ 10000 w 10000"/>
              <a:gd name="connsiteY5" fmla="*/ 1248 h 9900"/>
              <a:gd name="connsiteX0" fmla="*/ 0 w 10000"/>
              <a:gd name="connsiteY0" fmla="*/ 7331 h 10073"/>
              <a:gd name="connsiteX1" fmla="*/ 4918 w 10000"/>
              <a:gd name="connsiteY1" fmla="*/ 9984 h 10073"/>
              <a:gd name="connsiteX2" fmla="*/ 6590 w 10000"/>
              <a:gd name="connsiteY2" fmla="*/ 3582 h 10073"/>
              <a:gd name="connsiteX3" fmla="*/ 7997 w 10000"/>
              <a:gd name="connsiteY3" fmla="*/ 304 h 10073"/>
              <a:gd name="connsiteX4" fmla="*/ 8880 w 10000"/>
              <a:gd name="connsiteY4" fmla="*/ 1007 h 10073"/>
              <a:gd name="connsiteX5" fmla="*/ 10000 w 10000"/>
              <a:gd name="connsiteY5" fmla="*/ 1261 h 10073"/>
              <a:gd name="connsiteX0" fmla="*/ 0 w 10000"/>
              <a:gd name="connsiteY0" fmla="*/ 7255 h 9997"/>
              <a:gd name="connsiteX1" fmla="*/ 4918 w 10000"/>
              <a:gd name="connsiteY1" fmla="*/ 9908 h 9997"/>
              <a:gd name="connsiteX2" fmla="*/ 6590 w 10000"/>
              <a:gd name="connsiteY2" fmla="*/ 3506 h 9997"/>
              <a:gd name="connsiteX3" fmla="*/ 7997 w 10000"/>
              <a:gd name="connsiteY3" fmla="*/ 228 h 9997"/>
              <a:gd name="connsiteX4" fmla="*/ 8898 w 10000"/>
              <a:gd name="connsiteY4" fmla="*/ 1653 h 9997"/>
              <a:gd name="connsiteX5" fmla="*/ 10000 w 10000"/>
              <a:gd name="connsiteY5" fmla="*/ 1185 h 9997"/>
              <a:gd name="connsiteX0" fmla="*/ 0 w 10000"/>
              <a:gd name="connsiteY0" fmla="*/ 7231 h 9974"/>
              <a:gd name="connsiteX1" fmla="*/ 4918 w 10000"/>
              <a:gd name="connsiteY1" fmla="*/ 9885 h 9974"/>
              <a:gd name="connsiteX2" fmla="*/ 6590 w 10000"/>
              <a:gd name="connsiteY2" fmla="*/ 3481 h 9974"/>
              <a:gd name="connsiteX3" fmla="*/ 7997 w 10000"/>
              <a:gd name="connsiteY3" fmla="*/ 202 h 9974"/>
              <a:gd name="connsiteX4" fmla="*/ 8971 w 10000"/>
              <a:gd name="connsiteY4" fmla="*/ 1988 h 9974"/>
              <a:gd name="connsiteX5" fmla="*/ 10000 w 10000"/>
              <a:gd name="connsiteY5" fmla="*/ 1159 h 9974"/>
              <a:gd name="connsiteX0" fmla="*/ 0 w 9087"/>
              <a:gd name="connsiteY0" fmla="*/ 7250 h 10001"/>
              <a:gd name="connsiteX1" fmla="*/ 4918 w 9087"/>
              <a:gd name="connsiteY1" fmla="*/ 9911 h 10001"/>
              <a:gd name="connsiteX2" fmla="*/ 6590 w 9087"/>
              <a:gd name="connsiteY2" fmla="*/ 3490 h 10001"/>
              <a:gd name="connsiteX3" fmla="*/ 7997 w 9087"/>
              <a:gd name="connsiteY3" fmla="*/ 203 h 10001"/>
              <a:gd name="connsiteX4" fmla="*/ 8971 w 9087"/>
              <a:gd name="connsiteY4" fmla="*/ 1993 h 10001"/>
              <a:gd name="connsiteX5" fmla="*/ 8973 w 9087"/>
              <a:gd name="connsiteY5" fmla="*/ 1059 h 10001"/>
              <a:gd name="connsiteX0" fmla="*/ 0 w 11382"/>
              <a:gd name="connsiteY0" fmla="*/ 7252 h 10003"/>
              <a:gd name="connsiteX1" fmla="*/ 5412 w 11382"/>
              <a:gd name="connsiteY1" fmla="*/ 9913 h 10003"/>
              <a:gd name="connsiteX2" fmla="*/ 7252 w 11382"/>
              <a:gd name="connsiteY2" fmla="*/ 3493 h 10003"/>
              <a:gd name="connsiteX3" fmla="*/ 8800 w 11382"/>
              <a:gd name="connsiteY3" fmla="*/ 206 h 10003"/>
              <a:gd name="connsiteX4" fmla="*/ 9872 w 11382"/>
              <a:gd name="connsiteY4" fmla="*/ 1996 h 10003"/>
              <a:gd name="connsiteX5" fmla="*/ 11382 w 11382"/>
              <a:gd name="connsiteY5" fmla="*/ 1209 h 10003"/>
              <a:gd name="connsiteX6" fmla="*/ 9875 w 11382"/>
              <a:gd name="connsiteY6" fmla="*/ 1062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875 w 11281"/>
              <a:gd name="connsiteY6" fmla="*/ 1062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936 w 11281"/>
              <a:gd name="connsiteY6" fmla="*/ 1269 h 10003"/>
              <a:gd name="connsiteX0" fmla="*/ 0 w 11281"/>
              <a:gd name="connsiteY0" fmla="*/ 7252 h 10003"/>
              <a:gd name="connsiteX1" fmla="*/ 5412 w 11281"/>
              <a:gd name="connsiteY1" fmla="*/ 9913 h 10003"/>
              <a:gd name="connsiteX2" fmla="*/ 7252 w 11281"/>
              <a:gd name="connsiteY2" fmla="*/ 3493 h 10003"/>
              <a:gd name="connsiteX3" fmla="*/ 8800 w 11281"/>
              <a:gd name="connsiteY3" fmla="*/ 206 h 10003"/>
              <a:gd name="connsiteX4" fmla="*/ 9872 w 11281"/>
              <a:gd name="connsiteY4" fmla="*/ 1996 h 10003"/>
              <a:gd name="connsiteX5" fmla="*/ 11281 w 11281"/>
              <a:gd name="connsiteY5" fmla="*/ 1364 h 10003"/>
              <a:gd name="connsiteX6" fmla="*/ 9936 w 11281"/>
              <a:gd name="connsiteY6" fmla="*/ 1269 h 10003"/>
              <a:gd name="connsiteX0" fmla="*/ 0 w 11281"/>
              <a:gd name="connsiteY0" fmla="*/ 7142 h 9893"/>
              <a:gd name="connsiteX1" fmla="*/ 5412 w 11281"/>
              <a:gd name="connsiteY1" fmla="*/ 9803 h 9893"/>
              <a:gd name="connsiteX2" fmla="*/ 7252 w 11281"/>
              <a:gd name="connsiteY2" fmla="*/ 3383 h 9893"/>
              <a:gd name="connsiteX3" fmla="*/ 8800 w 11281"/>
              <a:gd name="connsiteY3" fmla="*/ 96 h 9893"/>
              <a:gd name="connsiteX4" fmla="*/ 9872 w 11281"/>
              <a:gd name="connsiteY4" fmla="*/ 1886 h 9893"/>
              <a:gd name="connsiteX5" fmla="*/ 11281 w 11281"/>
              <a:gd name="connsiteY5" fmla="*/ 1254 h 9893"/>
              <a:gd name="connsiteX6" fmla="*/ 9936 w 11281"/>
              <a:gd name="connsiteY6" fmla="*/ 1159 h 9893"/>
              <a:gd name="connsiteX0" fmla="*/ 0 w 10000"/>
              <a:gd name="connsiteY0" fmla="*/ 7219 h 10000"/>
              <a:gd name="connsiteX1" fmla="*/ 4797 w 10000"/>
              <a:gd name="connsiteY1" fmla="*/ 9909 h 10000"/>
              <a:gd name="connsiteX2" fmla="*/ 6429 w 10000"/>
              <a:gd name="connsiteY2" fmla="*/ 3420 h 10000"/>
              <a:gd name="connsiteX3" fmla="*/ 7801 w 10000"/>
              <a:gd name="connsiteY3" fmla="*/ 97 h 10000"/>
              <a:gd name="connsiteX4" fmla="*/ 8751 w 10000"/>
              <a:gd name="connsiteY4" fmla="*/ 1906 h 10000"/>
              <a:gd name="connsiteX5" fmla="*/ 10000 w 10000"/>
              <a:gd name="connsiteY5" fmla="*/ 1268 h 10000"/>
              <a:gd name="connsiteX6" fmla="*/ 8897 w 10000"/>
              <a:gd name="connsiteY6" fmla="*/ 806 h 10000"/>
              <a:gd name="connsiteX0" fmla="*/ 0 w 5203"/>
              <a:gd name="connsiteY0" fmla="*/ 9909 h 9909"/>
              <a:gd name="connsiteX1" fmla="*/ 1632 w 5203"/>
              <a:gd name="connsiteY1" fmla="*/ 3420 h 9909"/>
              <a:gd name="connsiteX2" fmla="*/ 3004 w 5203"/>
              <a:gd name="connsiteY2" fmla="*/ 97 h 9909"/>
              <a:gd name="connsiteX3" fmla="*/ 3954 w 5203"/>
              <a:gd name="connsiteY3" fmla="*/ 1906 h 9909"/>
              <a:gd name="connsiteX4" fmla="*/ 5203 w 5203"/>
              <a:gd name="connsiteY4" fmla="*/ 1268 h 9909"/>
              <a:gd name="connsiteX5" fmla="*/ 4100 w 5203"/>
              <a:gd name="connsiteY5" fmla="*/ 806 h 9909"/>
              <a:gd name="connsiteX0" fmla="*/ 0 w 10000"/>
              <a:gd name="connsiteY0" fmla="*/ 10000 h 10000"/>
              <a:gd name="connsiteX1" fmla="*/ 3137 w 10000"/>
              <a:gd name="connsiteY1" fmla="*/ 3451 h 10000"/>
              <a:gd name="connsiteX2" fmla="*/ 5774 w 10000"/>
              <a:gd name="connsiteY2" fmla="*/ 98 h 10000"/>
              <a:gd name="connsiteX3" fmla="*/ 7599 w 10000"/>
              <a:gd name="connsiteY3" fmla="*/ 1924 h 10000"/>
              <a:gd name="connsiteX4" fmla="*/ 10000 w 10000"/>
              <a:gd name="connsiteY4" fmla="*/ 1280 h 10000"/>
              <a:gd name="connsiteX0" fmla="*/ 0 w 10000"/>
              <a:gd name="connsiteY0" fmla="*/ 10059 h 10059"/>
              <a:gd name="connsiteX1" fmla="*/ 3137 w 10000"/>
              <a:gd name="connsiteY1" fmla="*/ 3510 h 10059"/>
              <a:gd name="connsiteX2" fmla="*/ 5774 w 10000"/>
              <a:gd name="connsiteY2" fmla="*/ 157 h 10059"/>
              <a:gd name="connsiteX3" fmla="*/ 7771 w 10000"/>
              <a:gd name="connsiteY3" fmla="*/ 981 h 10059"/>
              <a:gd name="connsiteX4" fmla="*/ 10000 w 10000"/>
              <a:gd name="connsiteY4" fmla="*/ 1339 h 10059"/>
              <a:gd name="connsiteX0" fmla="*/ 0 w 10000"/>
              <a:gd name="connsiteY0" fmla="*/ 11982 h 11982"/>
              <a:gd name="connsiteX1" fmla="*/ 3137 w 10000"/>
              <a:gd name="connsiteY1" fmla="*/ 5433 h 11982"/>
              <a:gd name="connsiteX2" fmla="*/ 7802 w 10000"/>
              <a:gd name="connsiteY2" fmla="*/ 76 h 11982"/>
              <a:gd name="connsiteX3" fmla="*/ 7771 w 10000"/>
              <a:gd name="connsiteY3" fmla="*/ 2904 h 11982"/>
              <a:gd name="connsiteX4" fmla="*/ 10000 w 10000"/>
              <a:gd name="connsiteY4" fmla="*/ 3262 h 11982"/>
              <a:gd name="connsiteX0" fmla="*/ 0 w 10000"/>
              <a:gd name="connsiteY0" fmla="*/ 12158 h 12158"/>
              <a:gd name="connsiteX1" fmla="*/ 5921 w 10000"/>
              <a:gd name="connsiteY1" fmla="*/ 1073 h 12158"/>
              <a:gd name="connsiteX2" fmla="*/ 7802 w 10000"/>
              <a:gd name="connsiteY2" fmla="*/ 252 h 12158"/>
              <a:gd name="connsiteX3" fmla="*/ 7771 w 10000"/>
              <a:gd name="connsiteY3" fmla="*/ 3080 h 12158"/>
              <a:gd name="connsiteX4" fmla="*/ 10000 w 10000"/>
              <a:gd name="connsiteY4" fmla="*/ 3438 h 12158"/>
              <a:gd name="connsiteX0" fmla="*/ 0 w 6494"/>
              <a:gd name="connsiteY0" fmla="*/ 32 h 12454"/>
              <a:gd name="connsiteX1" fmla="*/ 2415 w 6494"/>
              <a:gd name="connsiteY1" fmla="*/ 9993 h 12454"/>
              <a:gd name="connsiteX2" fmla="*/ 4296 w 6494"/>
              <a:gd name="connsiteY2" fmla="*/ 9172 h 12454"/>
              <a:gd name="connsiteX3" fmla="*/ 4265 w 6494"/>
              <a:gd name="connsiteY3" fmla="*/ 12000 h 12454"/>
              <a:gd name="connsiteX4" fmla="*/ 6494 w 6494"/>
              <a:gd name="connsiteY4" fmla="*/ 12358 h 12454"/>
              <a:gd name="connsiteX0" fmla="*/ 0 w 10000"/>
              <a:gd name="connsiteY0" fmla="*/ 0 h 9974"/>
              <a:gd name="connsiteX1" fmla="*/ 3719 w 10000"/>
              <a:gd name="connsiteY1" fmla="*/ 7998 h 9974"/>
              <a:gd name="connsiteX2" fmla="*/ 6615 w 10000"/>
              <a:gd name="connsiteY2" fmla="*/ 7339 h 9974"/>
              <a:gd name="connsiteX3" fmla="*/ 6568 w 10000"/>
              <a:gd name="connsiteY3" fmla="*/ 9609 h 9974"/>
              <a:gd name="connsiteX4" fmla="*/ 10000 w 10000"/>
              <a:gd name="connsiteY4" fmla="*/ 9897 h 9974"/>
              <a:gd name="connsiteX0" fmla="*/ 0 w 10000"/>
              <a:gd name="connsiteY0" fmla="*/ 0 h 10000"/>
              <a:gd name="connsiteX1" fmla="*/ 3719 w 10000"/>
              <a:gd name="connsiteY1" fmla="*/ 8019 h 10000"/>
              <a:gd name="connsiteX2" fmla="*/ 6615 w 10000"/>
              <a:gd name="connsiteY2" fmla="*/ 7358 h 10000"/>
              <a:gd name="connsiteX3" fmla="*/ 6568 w 10000"/>
              <a:gd name="connsiteY3" fmla="*/ 9634 h 10000"/>
              <a:gd name="connsiteX4" fmla="*/ 10000 w 10000"/>
              <a:gd name="connsiteY4" fmla="*/ 9923 h 10000"/>
              <a:gd name="connsiteX0" fmla="*/ 0 w 10000"/>
              <a:gd name="connsiteY0" fmla="*/ 0 h 10000"/>
              <a:gd name="connsiteX1" fmla="*/ 3719 w 10000"/>
              <a:gd name="connsiteY1" fmla="*/ 8019 h 10000"/>
              <a:gd name="connsiteX2" fmla="*/ 6615 w 10000"/>
              <a:gd name="connsiteY2" fmla="*/ 7358 h 10000"/>
              <a:gd name="connsiteX3" fmla="*/ 6568 w 10000"/>
              <a:gd name="connsiteY3" fmla="*/ 9634 h 10000"/>
              <a:gd name="connsiteX4" fmla="*/ 10000 w 10000"/>
              <a:gd name="connsiteY4" fmla="*/ 9923 h 10000"/>
              <a:gd name="connsiteX0" fmla="*/ 0 w 7089"/>
              <a:gd name="connsiteY0" fmla="*/ 0 h 8417"/>
              <a:gd name="connsiteX1" fmla="*/ 808 w 7089"/>
              <a:gd name="connsiteY1" fmla="*/ 6436 h 8417"/>
              <a:gd name="connsiteX2" fmla="*/ 3704 w 7089"/>
              <a:gd name="connsiteY2" fmla="*/ 5775 h 8417"/>
              <a:gd name="connsiteX3" fmla="*/ 3657 w 7089"/>
              <a:gd name="connsiteY3" fmla="*/ 8051 h 8417"/>
              <a:gd name="connsiteX4" fmla="*/ 7089 w 7089"/>
              <a:gd name="connsiteY4" fmla="*/ 8340 h 8417"/>
              <a:gd name="connsiteX0" fmla="*/ 40 w 10040"/>
              <a:gd name="connsiteY0" fmla="*/ 0 h 10000"/>
              <a:gd name="connsiteX1" fmla="*/ 1180 w 10040"/>
              <a:gd name="connsiteY1" fmla="*/ 7646 h 10000"/>
              <a:gd name="connsiteX2" fmla="*/ 5265 w 10040"/>
              <a:gd name="connsiteY2" fmla="*/ 6861 h 10000"/>
              <a:gd name="connsiteX3" fmla="*/ 5199 w 10040"/>
              <a:gd name="connsiteY3" fmla="*/ 9565 h 10000"/>
              <a:gd name="connsiteX4" fmla="*/ 10040 w 10040"/>
              <a:gd name="connsiteY4" fmla="*/ 9909 h 10000"/>
              <a:gd name="connsiteX0" fmla="*/ 43 w 10043"/>
              <a:gd name="connsiteY0" fmla="*/ 0 h 10000"/>
              <a:gd name="connsiteX1" fmla="*/ 1135 w 10043"/>
              <a:gd name="connsiteY1" fmla="*/ 7937 h 10000"/>
              <a:gd name="connsiteX2" fmla="*/ 5268 w 10043"/>
              <a:gd name="connsiteY2" fmla="*/ 6861 h 10000"/>
              <a:gd name="connsiteX3" fmla="*/ 5202 w 10043"/>
              <a:gd name="connsiteY3" fmla="*/ 9565 h 10000"/>
              <a:gd name="connsiteX4" fmla="*/ 10043 w 10043"/>
              <a:gd name="connsiteY4" fmla="*/ 9909 h 10000"/>
              <a:gd name="connsiteX0" fmla="*/ 43 w 10043"/>
              <a:gd name="connsiteY0" fmla="*/ 0 h 9930"/>
              <a:gd name="connsiteX1" fmla="*/ 1135 w 10043"/>
              <a:gd name="connsiteY1" fmla="*/ 7937 h 9930"/>
              <a:gd name="connsiteX2" fmla="*/ 5268 w 10043"/>
              <a:gd name="connsiteY2" fmla="*/ 6861 h 9930"/>
              <a:gd name="connsiteX3" fmla="*/ 7214 w 10043"/>
              <a:gd name="connsiteY3" fmla="*/ 8885 h 9930"/>
              <a:gd name="connsiteX4" fmla="*/ 10043 w 10043"/>
              <a:gd name="connsiteY4" fmla="*/ 9909 h 9930"/>
              <a:gd name="connsiteX0" fmla="*/ 43 w 10000"/>
              <a:gd name="connsiteY0" fmla="*/ 0 h 10000"/>
              <a:gd name="connsiteX1" fmla="*/ 1130 w 10000"/>
              <a:gd name="connsiteY1" fmla="*/ 7993 h 10000"/>
              <a:gd name="connsiteX2" fmla="*/ 5245 w 10000"/>
              <a:gd name="connsiteY2" fmla="*/ 6909 h 10000"/>
              <a:gd name="connsiteX3" fmla="*/ 7183 w 10000"/>
              <a:gd name="connsiteY3" fmla="*/ 8948 h 10000"/>
              <a:gd name="connsiteX4" fmla="*/ 10000 w 10000"/>
              <a:gd name="connsiteY4" fmla="*/ 9979 h 10000"/>
              <a:gd name="connsiteX0" fmla="*/ 43 w 10000"/>
              <a:gd name="connsiteY0" fmla="*/ 0 h 10000"/>
              <a:gd name="connsiteX1" fmla="*/ 1130 w 10000"/>
              <a:gd name="connsiteY1" fmla="*/ 7993 h 10000"/>
              <a:gd name="connsiteX2" fmla="*/ 5245 w 10000"/>
              <a:gd name="connsiteY2" fmla="*/ 6909 h 10000"/>
              <a:gd name="connsiteX3" fmla="*/ 7183 w 10000"/>
              <a:gd name="connsiteY3" fmla="*/ 8948 h 10000"/>
              <a:gd name="connsiteX4" fmla="*/ 10000 w 10000"/>
              <a:gd name="connsiteY4" fmla="*/ 9979 h 10000"/>
              <a:gd name="connsiteX0" fmla="*/ 40 w 9997"/>
              <a:gd name="connsiteY0" fmla="*/ 0 h 10000"/>
              <a:gd name="connsiteX1" fmla="*/ 1127 w 9997"/>
              <a:gd name="connsiteY1" fmla="*/ 7993 h 10000"/>
              <a:gd name="connsiteX2" fmla="*/ 4860 w 9997"/>
              <a:gd name="connsiteY2" fmla="*/ 7007 h 10000"/>
              <a:gd name="connsiteX3" fmla="*/ 7180 w 9997"/>
              <a:gd name="connsiteY3" fmla="*/ 8948 h 10000"/>
              <a:gd name="connsiteX4" fmla="*/ 9997 w 9997"/>
              <a:gd name="connsiteY4" fmla="*/ 9979 h 10000"/>
              <a:gd name="connsiteX0" fmla="*/ 40 w 10000"/>
              <a:gd name="connsiteY0" fmla="*/ 0 h 10384"/>
              <a:gd name="connsiteX1" fmla="*/ 1127 w 10000"/>
              <a:gd name="connsiteY1" fmla="*/ 7993 h 10384"/>
              <a:gd name="connsiteX2" fmla="*/ 4861 w 10000"/>
              <a:gd name="connsiteY2" fmla="*/ 7007 h 10384"/>
              <a:gd name="connsiteX3" fmla="*/ 7182 w 10000"/>
              <a:gd name="connsiteY3" fmla="*/ 8948 h 10384"/>
              <a:gd name="connsiteX4" fmla="*/ 10000 w 10000"/>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87 w 10047"/>
              <a:gd name="connsiteY0" fmla="*/ 0 h 10384"/>
              <a:gd name="connsiteX1" fmla="*/ 1174 w 10047"/>
              <a:gd name="connsiteY1" fmla="*/ 7993 h 10384"/>
              <a:gd name="connsiteX2" fmla="*/ 7724 w 10047"/>
              <a:gd name="connsiteY2" fmla="*/ 7040 h 10384"/>
              <a:gd name="connsiteX3" fmla="*/ 7229 w 10047"/>
              <a:gd name="connsiteY3" fmla="*/ 8948 h 10384"/>
              <a:gd name="connsiteX4" fmla="*/ 10047 w 10047"/>
              <a:gd name="connsiteY4" fmla="*/ 10370 h 10384"/>
              <a:gd name="connsiteX0" fmla="*/ 0 w 8873"/>
              <a:gd name="connsiteY0" fmla="*/ 997 h 3388"/>
              <a:gd name="connsiteX1" fmla="*/ 6550 w 8873"/>
              <a:gd name="connsiteY1" fmla="*/ 44 h 3388"/>
              <a:gd name="connsiteX2" fmla="*/ 6055 w 8873"/>
              <a:gd name="connsiteY2" fmla="*/ 1952 h 3388"/>
              <a:gd name="connsiteX3" fmla="*/ 8873 w 8873"/>
              <a:gd name="connsiteY3" fmla="*/ 3374 h 3388"/>
              <a:gd name="connsiteX0" fmla="*/ 0 w 7836"/>
              <a:gd name="connsiteY0" fmla="*/ 3468 h 9992"/>
              <a:gd name="connsiteX1" fmla="*/ 5218 w 7836"/>
              <a:gd name="connsiteY1" fmla="*/ 121 h 9992"/>
              <a:gd name="connsiteX2" fmla="*/ 4660 w 7836"/>
              <a:gd name="connsiteY2" fmla="*/ 5753 h 9992"/>
              <a:gd name="connsiteX3" fmla="*/ 7836 w 7836"/>
              <a:gd name="connsiteY3" fmla="*/ 9950 h 9992"/>
              <a:gd name="connsiteX0" fmla="*/ 0 w 10000"/>
              <a:gd name="connsiteY0" fmla="*/ 4643 h 11172"/>
              <a:gd name="connsiteX1" fmla="*/ 6659 w 10000"/>
              <a:gd name="connsiteY1" fmla="*/ 1293 h 11172"/>
              <a:gd name="connsiteX2" fmla="*/ 5947 w 10000"/>
              <a:gd name="connsiteY2" fmla="*/ 6930 h 11172"/>
              <a:gd name="connsiteX3" fmla="*/ 10000 w 10000"/>
              <a:gd name="connsiteY3" fmla="*/ 11130 h 11172"/>
              <a:gd name="connsiteX0" fmla="*/ 0 w 10000"/>
              <a:gd name="connsiteY0" fmla="*/ 8213 h 14742"/>
              <a:gd name="connsiteX1" fmla="*/ 6659 w 10000"/>
              <a:gd name="connsiteY1" fmla="*/ 4863 h 14742"/>
              <a:gd name="connsiteX2" fmla="*/ 5947 w 10000"/>
              <a:gd name="connsiteY2" fmla="*/ 10500 h 14742"/>
              <a:gd name="connsiteX3" fmla="*/ 10000 w 10000"/>
              <a:gd name="connsiteY3" fmla="*/ 14700 h 14742"/>
              <a:gd name="connsiteX0" fmla="*/ 0 w 7200"/>
              <a:gd name="connsiteY0" fmla="*/ 8213 h 10500"/>
              <a:gd name="connsiteX1" fmla="*/ 6659 w 7200"/>
              <a:gd name="connsiteY1" fmla="*/ 4863 h 10500"/>
              <a:gd name="connsiteX2" fmla="*/ 5947 w 7200"/>
              <a:gd name="connsiteY2" fmla="*/ 10500 h 10500"/>
              <a:gd name="connsiteX0" fmla="*/ 0 w 9249"/>
              <a:gd name="connsiteY0" fmla="*/ 7823 h 7823"/>
              <a:gd name="connsiteX1" fmla="*/ 9249 w 9249"/>
              <a:gd name="connsiteY1" fmla="*/ 4632 h 7823"/>
              <a:gd name="connsiteX0" fmla="*/ 0 w 15004"/>
              <a:gd name="connsiteY0" fmla="*/ 10687 h 10687"/>
              <a:gd name="connsiteX1" fmla="*/ 15004 w 15004"/>
              <a:gd name="connsiteY1" fmla="*/ 5632 h 10687"/>
              <a:gd name="connsiteX0" fmla="*/ 0 w 15664"/>
              <a:gd name="connsiteY0" fmla="*/ 9102 h 9102"/>
              <a:gd name="connsiteX1" fmla="*/ 15004 w 15664"/>
              <a:gd name="connsiteY1" fmla="*/ 4047 h 9102"/>
              <a:gd name="connsiteX0" fmla="*/ 0 w 9208"/>
              <a:gd name="connsiteY0" fmla="*/ 8559 h 8559"/>
              <a:gd name="connsiteX1" fmla="*/ 8757 w 9208"/>
              <a:gd name="connsiteY1" fmla="*/ 5149 h 8559"/>
              <a:gd name="connsiteX0" fmla="*/ 0 w 9510"/>
              <a:gd name="connsiteY0" fmla="*/ 4965 h 4965"/>
              <a:gd name="connsiteX1" fmla="*/ 9510 w 9510"/>
              <a:gd name="connsiteY1" fmla="*/ 981 h 4965"/>
              <a:gd name="connsiteX0" fmla="*/ 0 w 10000"/>
              <a:gd name="connsiteY0" fmla="*/ 8024 h 8024"/>
              <a:gd name="connsiteX1" fmla="*/ 10000 w 10000"/>
              <a:gd name="connsiteY1" fmla="*/ 0 h 8024"/>
              <a:gd name="connsiteX0" fmla="*/ 0 w 10244"/>
              <a:gd name="connsiteY0" fmla="*/ 14914 h 14914"/>
              <a:gd name="connsiteX1" fmla="*/ 10244 w 10244"/>
              <a:gd name="connsiteY1" fmla="*/ 0 h 14914"/>
              <a:gd name="connsiteX0" fmla="*/ 0 w 10068"/>
              <a:gd name="connsiteY0" fmla="*/ 5185 h 5797"/>
              <a:gd name="connsiteX1" fmla="*/ 10068 w 10068"/>
              <a:gd name="connsiteY1" fmla="*/ 0 h 5797"/>
              <a:gd name="connsiteX0" fmla="*/ 0 w 4403"/>
              <a:gd name="connsiteY0" fmla="*/ 21976 h 21976"/>
              <a:gd name="connsiteX1" fmla="*/ 4403 w 4403"/>
              <a:gd name="connsiteY1" fmla="*/ 0 h 21976"/>
              <a:gd name="connsiteX0" fmla="*/ 0 w 10291"/>
              <a:gd name="connsiteY0" fmla="*/ 10000 h 10000"/>
              <a:gd name="connsiteX1" fmla="*/ 10000 w 10291"/>
              <a:gd name="connsiteY1" fmla="*/ 0 h 10000"/>
              <a:gd name="connsiteX0" fmla="*/ 0 w 8157"/>
              <a:gd name="connsiteY0" fmla="*/ 12965 h 12965"/>
              <a:gd name="connsiteX1" fmla="*/ 6186 w 8157"/>
              <a:gd name="connsiteY1" fmla="*/ 0 h 12965"/>
              <a:gd name="connsiteX0" fmla="*/ 0 w 10361"/>
              <a:gd name="connsiteY0" fmla="*/ 8571 h 8571"/>
              <a:gd name="connsiteX1" fmla="*/ 8363 w 10361"/>
              <a:gd name="connsiteY1" fmla="*/ 0 h 8571"/>
              <a:gd name="connsiteX0" fmla="*/ 0 w 8072"/>
              <a:gd name="connsiteY0" fmla="*/ 10000 h 10000"/>
              <a:gd name="connsiteX1" fmla="*/ 8072 w 8072"/>
              <a:gd name="connsiteY1" fmla="*/ 0 h 10000"/>
            </a:gdLst>
            <a:ahLst/>
            <a:cxnLst>
              <a:cxn ang="0">
                <a:pos x="connsiteX0" y="connsiteY0"/>
              </a:cxn>
              <a:cxn ang="0">
                <a:pos x="connsiteX1" y="connsiteY1"/>
              </a:cxn>
            </a:cxnLst>
            <a:rect l="l" t="t" r="r" b="b"/>
            <a:pathLst>
              <a:path w="8072" h="10000">
                <a:moveTo>
                  <a:pt x="0" y="10000"/>
                </a:moveTo>
                <a:cubicBezTo>
                  <a:pt x="3443" y="7642"/>
                  <a:pt x="7485" y="6315"/>
                  <a:pt x="8072" y="0"/>
                </a:cubicBezTo>
              </a:path>
            </a:pathLst>
          </a:custGeom>
          <a:noFill/>
          <a:ln w="50800">
            <a:solidFill>
              <a:srgbClr val="FF9933"/>
            </a:solidFill>
            <a:round/>
            <a:headEnd/>
            <a:tailEnd/>
          </a:ln>
        </p:spPr>
        <p:txBody>
          <a:bodyPr anchor="ctr"/>
          <a:lstStyle/>
          <a:p>
            <a:endParaRPr lang="en-US" dirty="0">
              <a:solidFill>
                <a:srgbClr val="000000"/>
              </a:solidFill>
            </a:endParaRPr>
          </a:p>
        </p:txBody>
      </p:sp>
      <p:sp>
        <p:nvSpPr>
          <p:cNvPr id="938" name="Oval 536"/>
          <p:cNvSpPr>
            <a:spLocks noChangeArrowheads="1"/>
          </p:cNvSpPr>
          <p:nvPr/>
        </p:nvSpPr>
        <p:spPr bwMode="auto">
          <a:xfrm>
            <a:off x="2038767" y="4580387"/>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endParaRPr lang="en-US" sz="800" b="0" dirty="0">
              <a:solidFill>
                <a:srgbClr val="000000"/>
              </a:solidFill>
            </a:endParaRPr>
          </a:p>
        </p:txBody>
      </p:sp>
      <p:sp>
        <p:nvSpPr>
          <p:cNvPr id="939" name="Oval 536"/>
          <p:cNvSpPr>
            <a:spLocks noChangeArrowheads="1"/>
          </p:cNvSpPr>
          <p:nvPr/>
        </p:nvSpPr>
        <p:spPr bwMode="auto">
          <a:xfrm>
            <a:off x="3983968" y="3333340"/>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40" name="5-Point Star 939"/>
          <p:cNvSpPr>
            <a:spLocks noChangeAspect="1"/>
          </p:cNvSpPr>
          <p:nvPr/>
        </p:nvSpPr>
        <p:spPr bwMode="auto">
          <a:xfrm rot="19891696">
            <a:off x="4639960" y="4736909"/>
            <a:ext cx="118873" cy="118872"/>
          </a:xfrm>
          <a:prstGeom prst="star5">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41" name="Oval 382"/>
          <p:cNvSpPr>
            <a:spLocks noChangeArrowheads="1"/>
          </p:cNvSpPr>
          <p:nvPr/>
        </p:nvSpPr>
        <p:spPr bwMode="auto">
          <a:xfrm>
            <a:off x="5497126" y="4040855"/>
            <a:ext cx="84696" cy="84696"/>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942" name="Oval 265"/>
          <p:cNvSpPr>
            <a:spLocks noChangeArrowheads="1"/>
          </p:cNvSpPr>
          <p:nvPr/>
        </p:nvSpPr>
        <p:spPr bwMode="auto">
          <a:xfrm>
            <a:off x="851883" y="4080644"/>
            <a:ext cx="95012" cy="85963"/>
          </a:xfrm>
          <a:prstGeom prst="ellipse">
            <a:avLst/>
          </a:prstGeom>
          <a:solidFill>
            <a:srgbClr val="008000"/>
          </a:solidFill>
          <a:ln w="25400">
            <a:noFill/>
            <a:round/>
            <a:headEnd/>
            <a:tailEnd/>
          </a:ln>
        </p:spPr>
        <p:txBody>
          <a:bodyPr wrap="none" anchor="ctr"/>
          <a:lstStyle/>
          <a:p>
            <a:endParaRPr lang="en-US" sz="1000" dirty="0">
              <a:solidFill>
                <a:srgbClr val="000000"/>
              </a:solidFill>
            </a:endParaRPr>
          </a:p>
        </p:txBody>
      </p:sp>
      <p:sp>
        <p:nvSpPr>
          <p:cNvPr id="943" name="Freeform 49"/>
          <p:cNvSpPr>
            <a:spLocks/>
          </p:cNvSpPr>
          <p:nvPr/>
        </p:nvSpPr>
        <p:spPr bwMode="auto">
          <a:xfrm>
            <a:off x="5554916" y="3246923"/>
            <a:ext cx="202369" cy="159485"/>
          </a:xfrm>
          <a:custGeom>
            <a:avLst/>
            <a:gdLst>
              <a:gd name="T0" fmla="*/ 0 w 183"/>
              <a:gd name="T1" fmla="*/ 35 h 141"/>
              <a:gd name="T2" fmla="*/ 140 w 183"/>
              <a:gd name="T3" fmla="*/ 0 h 141"/>
              <a:gd name="T4" fmla="*/ 182 w 183"/>
              <a:gd name="T5" fmla="*/ 64 h 141"/>
              <a:gd name="T6" fmla="*/ 157 w 183"/>
              <a:gd name="T7" fmla="*/ 92 h 141"/>
              <a:gd name="T8" fmla="*/ 113 w 183"/>
              <a:gd name="T9" fmla="*/ 82 h 141"/>
              <a:gd name="T10" fmla="*/ 44 w 183"/>
              <a:gd name="T11" fmla="*/ 140 h 141"/>
              <a:gd name="T12" fmla="*/ 7 w 183"/>
              <a:gd name="T13" fmla="*/ 110 h 141"/>
              <a:gd name="T14" fmla="*/ 0 w 183"/>
              <a:gd name="T15" fmla="*/ 35 h 141"/>
              <a:gd name="T16" fmla="*/ 0 60000 65536"/>
              <a:gd name="T17" fmla="*/ 0 60000 65536"/>
              <a:gd name="T18" fmla="*/ 0 60000 65536"/>
              <a:gd name="T19" fmla="*/ 0 60000 65536"/>
              <a:gd name="T20" fmla="*/ 0 60000 65536"/>
              <a:gd name="T21" fmla="*/ 0 60000 65536"/>
              <a:gd name="T22" fmla="*/ 0 60000 65536"/>
              <a:gd name="T23" fmla="*/ 0 60000 65536"/>
              <a:gd name="T24" fmla="*/ 0 w 183"/>
              <a:gd name="T25" fmla="*/ 0 h 141"/>
              <a:gd name="T26" fmla="*/ 183 w 183"/>
              <a:gd name="T27" fmla="*/ 141 h 14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83" h="141">
                <a:moveTo>
                  <a:pt x="0" y="35"/>
                </a:moveTo>
                <a:lnTo>
                  <a:pt x="140" y="0"/>
                </a:lnTo>
                <a:lnTo>
                  <a:pt x="182" y="64"/>
                </a:lnTo>
                <a:lnTo>
                  <a:pt x="157" y="92"/>
                </a:lnTo>
                <a:lnTo>
                  <a:pt x="113" y="82"/>
                </a:lnTo>
                <a:lnTo>
                  <a:pt x="44" y="140"/>
                </a:lnTo>
                <a:lnTo>
                  <a:pt x="7" y="110"/>
                </a:lnTo>
                <a:lnTo>
                  <a:pt x="0" y="35"/>
                </a:lnTo>
              </a:path>
            </a:pathLst>
          </a:custGeom>
          <a:noFill/>
          <a:ln w="25400" cap="rnd" cmpd="tri">
            <a:solidFill>
              <a:srgbClr val="FF66FF"/>
            </a:solidFill>
            <a:round/>
            <a:headEnd/>
            <a:tailEnd/>
          </a:ln>
        </p:spPr>
        <p:txBody>
          <a:bodyPr/>
          <a:lstStyle/>
          <a:p>
            <a:endParaRPr lang="en-US" dirty="0">
              <a:solidFill>
                <a:srgbClr val="000000"/>
              </a:solidFill>
            </a:endParaRPr>
          </a:p>
        </p:txBody>
      </p:sp>
      <p:sp>
        <p:nvSpPr>
          <p:cNvPr id="944" name="Freeform 943"/>
          <p:cNvSpPr/>
          <p:nvPr/>
        </p:nvSpPr>
        <p:spPr>
          <a:xfrm>
            <a:off x="5484423" y="3248474"/>
            <a:ext cx="282575" cy="266986"/>
          </a:xfrm>
          <a:custGeom>
            <a:avLst/>
            <a:gdLst>
              <a:gd name="connsiteX0" fmla="*/ 88368 w 512114"/>
              <a:gd name="connsiteY0" fmla="*/ 0 h 401479"/>
              <a:gd name="connsiteX1" fmla="*/ 3618 w 512114"/>
              <a:gd name="connsiteY1" fmla="*/ 200722 h 401479"/>
              <a:gd name="connsiteX2" fmla="*/ 195419 w 512114"/>
              <a:gd name="connsiteY2" fmla="*/ 401444 h 401479"/>
              <a:gd name="connsiteX3" fmla="*/ 512114 w 512114"/>
              <a:gd name="connsiteY3" fmla="*/ 218564 h 401479"/>
              <a:gd name="connsiteX4" fmla="*/ 512114 w 512114"/>
              <a:gd name="connsiteY4" fmla="*/ 218564 h 401479"/>
              <a:gd name="connsiteX0" fmla="*/ 121611 w 509673"/>
              <a:gd name="connsiteY0" fmla="*/ 0 h 374716"/>
              <a:gd name="connsiteX1" fmla="*/ 1177 w 509673"/>
              <a:gd name="connsiteY1" fmla="*/ 173959 h 374716"/>
              <a:gd name="connsiteX2" fmla="*/ 192978 w 509673"/>
              <a:gd name="connsiteY2" fmla="*/ 374681 h 374716"/>
              <a:gd name="connsiteX3" fmla="*/ 509673 w 509673"/>
              <a:gd name="connsiteY3" fmla="*/ 191801 h 374716"/>
              <a:gd name="connsiteX4" fmla="*/ 509673 w 509673"/>
              <a:gd name="connsiteY4" fmla="*/ 191801 h 374716"/>
              <a:gd name="connsiteX0" fmla="*/ 122069 w 510131"/>
              <a:gd name="connsiteY0" fmla="*/ 0 h 374716"/>
              <a:gd name="connsiteX1" fmla="*/ 1635 w 510131"/>
              <a:gd name="connsiteY1" fmla="*/ 173959 h 374716"/>
              <a:gd name="connsiteX2" fmla="*/ 193436 w 510131"/>
              <a:gd name="connsiteY2" fmla="*/ 374681 h 374716"/>
              <a:gd name="connsiteX3" fmla="*/ 510131 w 510131"/>
              <a:gd name="connsiteY3" fmla="*/ 191801 h 374716"/>
              <a:gd name="connsiteX4" fmla="*/ 510131 w 510131"/>
              <a:gd name="connsiteY4" fmla="*/ 191801 h 374716"/>
              <a:gd name="connsiteX0" fmla="*/ 122069 w 741571"/>
              <a:gd name="connsiteY0" fmla="*/ 0 h 374716"/>
              <a:gd name="connsiteX1" fmla="*/ 1635 w 741571"/>
              <a:gd name="connsiteY1" fmla="*/ 173959 h 374716"/>
              <a:gd name="connsiteX2" fmla="*/ 193436 w 741571"/>
              <a:gd name="connsiteY2" fmla="*/ 374681 h 374716"/>
              <a:gd name="connsiteX3" fmla="*/ 510131 w 741571"/>
              <a:gd name="connsiteY3" fmla="*/ 191801 h 374716"/>
              <a:gd name="connsiteX4" fmla="*/ 741571 w 741571"/>
              <a:gd name="connsiteY4" fmla="*/ 4032 h 374716"/>
              <a:gd name="connsiteX0" fmla="*/ 122069 w 741571"/>
              <a:gd name="connsiteY0" fmla="*/ 0 h 374716"/>
              <a:gd name="connsiteX1" fmla="*/ 1635 w 741571"/>
              <a:gd name="connsiteY1" fmla="*/ 173959 h 374716"/>
              <a:gd name="connsiteX2" fmla="*/ 193436 w 741571"/>
              <a:gd name="connsiteY2" fmla="*/ 374681 h 374716"/>
              <a:gd name="connsiteX3" fmla="*/ 396596 w 741571"/>
              <a:gd name="connsiteY3" fmla="*/ 191801 h 374716"/>
              <a:gd name="connsiteX4" fmla="*/ 741571 w 741571"/>
              <a:gd name="connsiteY4" fmla="*/ 4032 h 374716"/>
              <a:gd name="connsiteX0" fmla="*/ 122069 w 396596"/>
              <a:gd name="connsiteY0" fmla="*/ 0 h 374716"/>
              <a:gd name="connsiteX1" fmla="*/ 1635 w 396596"/>
              <a:gd name="connsiteY1" fmla="*/ 173959 h 374716"/>
              <a:gd name="connsiteX2" fmla="*/ 193436 w 396596"/>
              <a:gd name="connsiteY2" fmla="*/ 374681 h 374716"/>
              <a:gd name="connsiteX3" fmla="*/ 396596 w 396596"/>
              <a:gd name="connsiteY3" fmla="*/ 191801 h 374716"/>
            </a:gdLst>
            <a:ahLst/>
            <a:cxnLst>
              <a:cxn ang="0">
                <a:pos x="connsiteX0" y="connsiteY0"/>
              </a:cxn>
              <a:cxn ang="0">
                <a:pos x="connsiteX1" y="connsiteY1"/>
              </a:cxn>
              <a:cxn ang="0">
                <a:pos x="connsiteX2" y="connsiteY2"/>
              </a:cxn>
              <a:cxn ang="0">
                <a:pos x="connsiteX3" y="connsiteY3"/>
              </a:cxn>
            </a:cxnLst>
            <a:rect l="l" t="t" r="r" b="b"/>
            <a:pathLst>
              <a:path w="396596" h="374716">
                <a:moveTo>
                  <a:pt x="122069" y="0"/>
                </a:moveTo>
                <a:cubicBezTo>
                  <a:pt x="44010" y="17842"/>
                  <a:pt x="-10259" y="111512"/>
                  <a:pt x="1635" y="173959"/>
                </a:cubicBezTo>
                <a:cubicBezTo>
                  <a:pt x="13529" y="236406"/>
                  <a:pt x="127609" y="371707"/>
                  <a:pt x="193436" y="374681"/>
                </a:cubicBezTo>
                <a:cubicBezTo>
                  <a:pt x="259263" y="377655"/>
                  <a:pt x="396596" y="191801"/>
                  <a:pt x="396596" y="191801"/>
                </a:cubicBezTo>
              </a:path>
            </a:pathLst>
          </a:custGeom>
          <a:noFill/>
          <a:ln w="50800">
            <a:solidFill>
              <a:srgbClr val="FF66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5" name="Oval 254"/>
          <p:cNvSpPr>
            <a:spLocks noChangeArrowheads="1"/>
          </p:cNvSpPr>
          <p:nvPr/>
        </p:nvSpPr>
        <p:spPr bwMode="auto">
          <a:xfrm>
            <a:off x="5749828" y="3319996"/>
            <a:ext cx="84696" cy="84696"/>
          </a:xfrm>
          <a:prstGeom prst="ellipse">
            <a:avLst/>
          </a:prstGeom>
          <a:solidFill>
            <a:srgbClr val="00FF00"/>
          </a:solidFill>
          <a:ln w="25400">
            <a:noFill/>
            <a:round/>
            <a:headEnd/>
            <a:tailEnd/>
          </a:ln>
        </p:spPr>
        <p:txBody>
          <a:bodyPr wrap="none" anchor="ctr"/>
          <a:lstStyle/>
          <a:p>
            <a:endParaRPr lang="en-US" sz="1000" dirty="0">
              <a:solidFill>
                <a:srgbClr val="000000"/>
              </a:solidFill>
            </a:endParaRPr>
          </a:p>
        </p:txBody>
      </p:sp>
      <p:sp>
        <p:nvSpPr>
          <p:cNvPr id="946" name="Oval 262"/>
          <p:cNvSpPr>
            <a:spLocks noChangeAspect="1" noChangeArrowheads="1"/>
          </p:cNvSpPr>
          <p:nvPr/>
        </p:nvSpPr>
        <p:spPr bwMode="auto">
          <a:xfrm>
            <a:off x="2200581" y="4448048"/>
            <a:ext cx="84696" cy="85963"/>
          </a:xfrm>
          <a:prstGeom prst="ellipse">
            <a:avLst/>
          </a:prstGeom>
          <a:solidFill>
            <a:srgbClr val="008000"/>
          </a:solidFill>
          <a:ln w="25400">
            <a:noFill/>
            <a:round/>
            <a:headEnd/>
            <a:tailEnd/>
          </a:ln>
        </p:spPr>
        <p:txBody>
          <a:bodyPr wrap="none" anchor="ctr"/>
          <a:lstStyle/>
          <a:p>
            <a:endParaRPr lang="en-US" sz="1000" dirty="0">
              <a:solidFill>
                <a:srgbClr val="000000"/>
              </a:solidFill>
            </a:endParaRPr>
          </a:p>
        </p:txBody>
      </p:sp>
      <p:sp>
        <p:nvSpPr>
          <p:cNvPr id="947" name="Freeform 27"/>
          <p:cNvSpPr>
            <a:spLocks/>
          </p:cNvSpPr>
          <p:nvPr/>
        </p:nvSpPr>
        <p:spPr bwMode="auto">
          <a:xfrm>
            <a:off x="3820480" y="2827185"/>
            <a:ext cx="589413" cy="261283"/>
          </a:xfrm>
          <a:custGeom>
            <a:avLst/>
            <a:gdLst>
              <a:gd name="T0" fmla="*/ 0 w 533"/>
              <a:gd name="T1" fmla="*/ 127 h 231"/>
              <a:gd name="T2" fmla="*/ 119 w 533"/>
              <a:gd name="T3" fmla="*/ 0 h 231"/>
              <a:gd name="T4" fmla="*/ 98 w 533"/>
              <a:gd name="T5" fmla="*/ 52 h 231"/>
              <a:gd name="T6" fmla="*/ 114 w 533"/>
              <a:gd name="T7" fmla="*/ 68 h 231"/>
              <a:gd name="T8" fmla="*/ 151 w 533"/>
              <a:gd name="T9" fmla="*/ 46 h 231"/>
              <a:gd name="T10" fmla="*/ 233 w 533"/>
              <a:gd name="T11" fmla="*/ 78 h 231"/>
              <a:gd name="T12" fmla="*/ 269 w 533"/>
              <a:gd name="T13" fmla="*/ 52 h 231"/>
              <a:gd name="T14" fmla="*/ 379 w 533"/>
              <a:gd name="T15" fmla="*/ 37 h 231"/>
              <a:gd name="T16" fmla="*/ 400 w 533"/>
              <a:gd name="T17" fmla="*/ 70 h 231"/>
              <a:gd name="T18" fmla="*/ 443 w 533"/>
              <a:gd name="T19" fmla="*/ 62 h 231"/>
              <a:gd name="T20" fmla="*/ 527 w 533"/>
              <a:gd name="T21" fmla="*/ 96 h 231"/>
              <a:gd name="T22" fmla="*/ 532 w 533"/>
              <a:gd name="T23" fmla="*/ 121 h 231"/>
              <a:gd name="T24" fmla="*/ 441 w 533"/>
              <a:gd name="T25" fmla="*/ 143 h 231"/>
              <a:gd name="T26" fmla="*/ 415 w 533"/>
              <a:gd name="T27" fmla="*/ 127 h 231"/>
              <a:gd name="T28" fmla="*/ 368 w 533"/>
              <a:gd name="T29" fmla="*/ 132 h 231"/>
              <a:gd name="T30" fmla="*/ 315 w 533"/>
              <a:gd name="T31" fmla="*/ 164 h 231"/>
              <a:gd name="T32" fmla="*/ 290 w 533"/>
              <a:gd name="T33" fmla="*/ 166 h 231"/>
              <a:gd name="T34" fmla="*/ 270 w 533"/>
              <a:gd name="T35" fmla="*/ 143 h 231"/>
              <a:gd name="T36" fmla="*/ 240 w 533"/>
              <a:gd name="T37" fmla="*/ 228 h 231"/>
              <a:gd name="T38" fmla="*/ 206 w 533"/>
              <a:gd name="T39" fmla="*/ 230 h 231"/>
              <a:gd name="T40" fmla="*/ 192 w 533"/>
              <a:gd name="T41" fmla="*/ 196 h 231"/>
              <a:gd name="T42" fmla="*/ 121 w 533"/>
              <a:gd name="T43" fmla="*/ 180 h 231"/>
              <a:gd name="T44" fmla="*/ 87 w 533"/>
              <a:gd name="T45" fmla="*/ 155 h 231"/>
              <a:gd name="T46" fmla="*/ 28 w 533"/>
              <a:gd name="T47" fmla="*/ 164 h 231"/>
              <a:gd name="T48" fmla="*/ 0 w 533"/>
              <a:gd name="T49" fmla="*/ 127 h 23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33"/>
              <a:gd name="T76" fmla="*/ 0 h 231"/>
              <a:gd name="T77" fmla="*/ 533 w 533"/>
              <a:gd name="T78" fmla="*/ 231 h 23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33" h="231">
                <a:moveTo>
                  <a:pt x="0" y="127"/>
                </a:moveTo>
                <a:lnTo>
                  <a:pt x="119" y="0"/>
                </a:lnTo>
                <a:lnTo>
                  <a:pt x="98" y="52"/>
                </a:lnTo>
                <a:lnTo>
                  <a:pt x="114" y="68"/>
                </a:lnTo>
                <a:lnTo>
                  <a:pt x="151" y="46"/>
                </a:lnTo>
                <a:lnTo>
                  <a:pt x="233" y="78"/>
                </a:lnTo>
                <a:lnTo>
                  <a:pt x="269" y="52"/>
                </a:lnTo>
                <a:lnTo>
                  <a:pt x="379" y="37"/>
                </a:lnTo>
                <a:lnTo>
                  <a:pt x="400" y="70"/>
                </a:lnTo>
                <a:lnTo>
                  <a:pt x="443" y="62"/>
                </a:lnTo>
                <a:lnTo>
                  <a:pt x="527" y="96"/>
                </a:lnTo>
                <a:lnTo>
                  <a:pt x="532" y="121"/>
                </a:lnTo>
                <a:lnTo>
                  <a:pt x="441" y="143"/>
                </a:lnTo>
                <a:lnTo>
                  <a:pt x="415" y="127"/>
                </a:lnTo>
                <a:lnTo>
                  <a:pt x="368" y="132"/>
                </a:lnTo>
                <a:lnTo>
                  <a:pt x="315" y="164"/>
                </a:lnTo>
                <a:lnTo>
                  <a:pt x="290" y="166"/>
                </a:lnTo>
                <a:lnTo>
                  <a:pt x="270" y="143"/>
                </a:lnTo>
                <a:lnTo>
                  <a:pt x="240" y="228"/>
                </a:lnTo>
                <a:lnTo>
                  <a:pt x="206" y="230"/>
                </a:lnTo>
                <a:lnTo>
                  <a:pt x="192" y="196"/>
                </a:lnTo>
                <a:lnTo>
                  <a:pt x="121" y="180"/>
                </a:lnTo>
                <a:lnTo>
                  <a:pt x="87" y="155"/>
                </a:lnTo>
                <a:lnTo>
                  <a:pt x="28" y="164"/>
                </a:lnTo>
                <a:lnTo>
                  <a:pt x="0" y="127"/>
                </a:lnTo>
              </a:path>
            </a:pathLst>
          </a:custGeom>
          <a:solidFill>
            <a:schemeClr val="bg1"/>
          </a:solidFill>
          <a:ln w="9525" cap="rnd">
            <a:solidFill>
              <a:srgbClr val="000000"/>
            </a:solidFill>
            <a:round/>
            <a:headEnd/>
            <a:tailEnd/>
          </a:ln>
        </p:spPr>
        <p:txBody>
          <a:bodyPr/>
          <a:lstStyle/>
          <a:p>
            <a:endParaRPr lang="en-US" dirty="0">
              <a:solidFill>
                <a:srgbClr val="000000"/>
              </a:solidFill>
            </a:endParaRPr>
          </a:p>
        </p:txBody>
      </p:sp>
      <p:sp>
        <p:nvSpPr>
          <p:cNvPr id="949" name="Freeform 76"/>
          <p:cNvSpPr>
            <a:spLocks/>
          </p:cNvSpPr>
          <p:nvPr/>
        </p:nvSpPr>
        <p:spPr bwMode="auto">
          <a:xfrm>
            <a:off x="7980561" y="1393420"/>
            <a:ext cx="1012345" cy="1064486"/>
          </a:xfrm>
          <a:custGeom>
            <a:avLst/>
            <a:gdLst>
              <a:gd name="T0" fmla="*/ 2147483647 w 220"/>
              <a:gd name="T1" fmla="*/ 2147483647 h 166"/>
              <a:gd name="T2" fmla="*/ 2147483647 w 220"/>
              <a:gd name="T3" fmla="*/ 2147483647 h 166"/>
              <a:gd name="T4" fmla="*/ 2147483647 w 220"/>
              <a:gd name="T5" fmla="*/ 2147483647 h 166"/>
              <a:gd name="T6" fmla="*/ 2147483647 w 220"/>
              <a:gd name="T7" fmla="*/ 2147483647 h 166"/>
              <a:gd name="T8" fmla="*/ 2147483647 w 220"/>
              <a:gd name="T9" fmla="*/ 2147483647 h 166"/>
              <a:gd name="T10" fmla="*/ 2147483647 w 220"/>
              <a:gd name="T11" fmla="*/ 2147483647 h 166"/>
              <a:gd name="T12" fmla="*/ 2147483647 w 220"/>
              <a:gd name="T13" fmla="*/ 2147483647 h 166"/>
              <a:gd name="T14" fmla="*/ 0 60000 65536"/>
              <a:gd name="T15" fmla="*/ 0 60000 65536"/>
              <a:gd name="T16" fmla="*/ 0 60000 65536"/>
              <a:gd name="T17" fmla="*/ 0 60000 65536"/>
              <a:gd name="T18" fmla="*/ 0 60000 65536"/>
              <a:gd name="T19" fmla="*/ 0 60000 65536"/>
              <a:gd name="T20" fmla="*/ 0 60000 65536"/>
              <a:gd name="T21" fmla="*/ 0 w 220"/>
              <a:gd name="T22" fmla="*/ 0 h 166"/>
              <a:gd name="T23" fmla="*/ 220 w 220"/>
              <a:gd name="T24" fmla="*/ 166 h 166"/>
              <a:gd name="connsiteX0" fmla="*/ 8591 w 17262"/>
              <a:gd name="connsiteY0" fmla="*/ 5871 h 34633"/>
              <a:gd name="connsiteX1" fmla="*/ 17154 w 17262"/>
              <a:gd name="connsiteY1" fmla="*/ 34632 h 34633"/>
              <a:gd name="connsiteX2" fmla="*/ 1000 w 17262"/>
              <a:gd name="connsiteY2" fmla="*/ 7437 h 34633"/>
              <a:gd name="connsiteX3" fmla="*/ 2182 w 17262"/>
              <a:gd name="connsiteY3" fmla="*/ 1112 h 34633"/>
              <a:gd name="connsiteX4" fmla="*/ 6046 w 17262"/>
              <a:gd name="connsiteY4" fmla="*/ 27 h 34633"/>
              <a:gd name="connsiteX5" fmla="*/ 10228 w 17262"/>
              <a:gd name="connsiteY5" fmla="*/ 1353 h 34633"/>
              <a:gd name="connsiteX6" fmla="*/ 7455 w 17262"/>
              <a:gd name="connsiteY6" fmla="*/ 7256 h 34633"/>
              <a:gd name="connsiteX0" fmla="*/ 16256 w 18016"/>
              <a:gd name="connsiteY0" fmla="*/ 361 h 34676"/>
              <a:gd name="connsiteX1" fmla="*/ 17154 w 18016"/>
              <a:gd name="connsiteY1" fmla="*/ 34632 h 34676"/>
              <a:gd name="connsiteX2" fmla="*/ 1000 w 18016"/>
              <a:gd name="connsiteY2" fmla="*/ 7437 h 34676"/>
              <a:gd name="connsiteX3" fmla="*/ 2182 w 18016"/>
              <a:gd name="connsiteY3" fmla="*/ 1112 h 34676"/>
              <a:gd name="connsiteX4" fmla="*/ 6046 w 18016"/>
              <a:gd name="connsiteY4" fmla="*/ 27 h 34676"/>
              <a:gd name="connsiteX5" fmla="*/ 10228 w 18016"/>
              <a:gd name="connsiteY5" fmla="*/ 1353 h 34676"/>
              <a:gd name="connsiteX6" fmla="*/ 7455 w 18016"/>
              <a:gd name="connsiteY6" fmla="*/ 7256 h 34676"/>
              <a:gd name="connsiteX0" fmla="*/ 16256 w 18016"/>
              <a:gd name="connsiteY0" fmla="*/ 361 h 34676"/>
              <a:gd name="connsiteX1" fmla="*/ 17154 w 18016"/>
              <a:gd name="connsiteY1" fmla="*/ 34632 h 34676"/>
              <a:gd name="connsiteX2" fmla="*/ 1000 w 18016"/>
              <a:gd name="connsiteY2" fmla="*/ 7437 h 34676"/>
              <a:gd name="connsiteX3" fmla="*/ 2182 w 18016"/>
              <a:gd name="connsiteY3" fmla="*/ 1112 h 34676"/>
              <a:gd name="connsiteX4" fmla="*/ 6046 w 18016"/>
              <a:gd name="connsiteY4" fmla="*/ 27 h 34676"/>
              <a:gd name="connsiteX5" fmla="*/ 10228 w 18016"/>
              <a:gd name="connsiteY5" fmla="*/ 1353 h 34676"/>
              <a:gd name="connsiteX0" fmla="*/ 16256 w 18016"/>
              <a:gd name="connsiteY0" fmla="*/ 976 h 35291"/>
              <a:gd name="connsiteX1" fmla="*/ 17154 w 18016"/>
              <a:gd name="connsiteY1" fmla="*/ 35247 h 35291"/>
              <a:gd name="connsiteX2" fmla="*/ 1000 w 18016"/>
              <a:gd name="connsiteY2" fmla="*/ 8052 h 35291"/>
              <a:gd name="connsiteX3" fmla="*/ 2182 w 18016"/>
              <a:gd name="connsiteY3" fmla="*/ 1727 h 35291"/>
              <a:gd name="connsiteX4" fmla="*/ 6046 w 18016"/>
              <a:gd name="connsiteY4" fmla="*/ 642 h 35291"/>
              <a:gd name="connsiteX5" fmla="*/ 16074 w 18016"/>
              <a:gd name="connsiteY5" fmla="*/ 591 h 35291"/>
              <a:gd name="connsiteX0" fmla="*/ 16642 w 18402"/>
              <a:gd name="connsiteY0" fmla="*/ 385 h 34700"/>
              <a:gd name="connsiteX1" fmla="*/ 17540 w 18402"/>
              <a:gd name="connsiteY1" fmla="*/ 34656 h 34700"/>
              <a:gd name="connsiteX2" fmla="*/ 1386 w 18402"/>
              <a:gd name="connsiteY2" fmla="*/ 7461 h 34700"/>
              <a:gd name="connsiteX3" fmla="*/ 2568 w 18402"/>
              <a:gd name="connsiteY3" fmla="*/ 1136 h 34700"/>
              <a:gd name="connsiteX4" fmla="*/ 16460 w 18402"/>
              <a:gd name="connsiteY4" fmla="*/ 0 h 34700"/>
              <a:gd name="connsiteX0" fmla="*/ 14074 w 15751"/>
              <a:gd name="connsiteY0" fmla="*/ 385 h 34656"/>
              <a:gd name="connsiteX1" fmla="*/ 14972 w 15751"/>
              <a:gd name="connsiteY1" fmla="*/ 34656 h 34656"/>
              <a:gd name="connsiteX2" fmla="*/ 0 w 15751"/>
              <a:gd name="connsiteY2" fmla="*/ 1136 h 34656"/>
              <a:gd name="connsiteX3" fmla="*/ 13892 w 15751"/>
              <a:gd name="connsiteY3" fmla="*/ 0 h 34656"/>
              <a:gd name="connsiteX0" fmla="*/ 14858 w 16535"/>
              <a:gd name="connsiteY0" fmla="*/ 2690 h 36961"/>
              <a:gd name="connsiteX1" fmla="*/ 15756 w 16535"/>
              <a:gd name="connsiteY1" fmla="*/ 36961 h 36961"/>
              <a:gd name="connsiteX2" fmla="*/ 784 w 16535"/>
              <a:gd name="connsiteY2" fmla="*/ 3441 h 36961"/>
              <a:gd name="connsiteX3" fmla="*/ 14676 w 16535"/>
              <a:gd name="connsiteY3" fmla="*/ 2305 h 36961"/>
              <a:gd name="connsiteX0" fmla="*/ 15036 w 18456"/>
              <a:gd name="connsiteY0" fmla="*/ 2690 h 36967"/>
              <a:gd name="connsiteX1" fmla="*/ 15934 w 18456"/>
              <a:gd name="connsiteY1" fmla="*/ 36961 h 36967"/>
              <a:gd name="connsiteX2" fmla="*/ 962 w 18456"/>
              <a:gd name="connsiteY2" fmla="*/ 3441 h 36967"/>
              <a:gd name="connsiteX3" fmla="*/ 14854 w 18456"/>
              <a:gd name="connsiteY3" fmla="*/ 2305 h 36967"/>
              <a:gd name="connsiteX0" fmla="*/ 14429 w 15785"/>
              <a:gd name="connsiteY0" fmla="*/ 800 h 35403"/>
              <a:gd name="connsiteX1" fmla="*/ 15327 w 15785"/>
              <a:gd name="connsiteY1" fmla="*/ 35071 h 35403"/>
              <a:gd name="connsiteX2" fmla="*/ 5076 w 15785"/>
              <a:gd name="connsiteY2" fmla="*/ 17251 h 35403"/>
              <a:gd name="connsiteX3" fmla="*/ 355 w 15785"/>
              <a:gd name="connsiteY3" fmla="*/ 1551 h 35403"/>
              <a:gd name="connsiteX4" fmla="*/ 14247 w 15785"/>
              <a:gd name="connsiteY4" fmla="*/ 415 h 35403"/>
              <a:gd name="connsiteX0" fmla="*/ 14429 w 22313"/>
              <a:gd name="connsiteY0" fmla="*/ 800 h 35073"/>
              <a:gd name="connsiteX1" fmla="*/ 22310 w 22313"/>
              <a:gd name="connsiteY1" fmla="*/ 16091 h 35073"/>
              <a:gd name="connsiteX2" fmla="*/ 15327 w 22313"/>
              <a:gd name="connsiteY2" fmla="*/ 35071 h 35073"/>
              <a:gd name="connsiteX3" fmla="*/ 5076 w 22313"/>
              <a:gd name="connsiteY3" fmla="*/ 17251 h 35073"/>
              <a:gd name="connsiteX4" fmla="*/ 355 w 22313"/>
              <a:gd name="connsiteY4" fmla="*/ 1551 h 35073"/>
              <a:gd name="connsiteX5" fmla="*/ 14247 w 22313"/>
              <a:gd name="connsiteY5" fmla="*/ 415 h 35073"/>
              <a:gd name="connsiteX0" fmla="*/ 14429 w 22313"/>
              <a:gd name="connsiteY0" fmla="*/ 800 h 35073"/>
              <a:gd name="connsiteX1" fmla="*/ 22310 w 22313"/>
              <a:gd name="connsiteY1" fmla="*/ 16091 h 35073"/>
              <a:gd name="connsiteX2" fmla="*/ 15327 w 22313"/>
              <a:gd name="connsiteY2" fmla="*/ 35071 h 35073"/>
              <a:gd name="connsiteX3" fmla="*/ 5076 w 22313"/>
              <a:gd name="connsiteY3" fmla="*/ 17251 h 35073"/>
              <a:gd name="connsiteX4" fmla="*/ 355 w 22313"/>
              <a:gd name="connsiteY4" fmla="*/ 1551 h 35073"/>
              <a:gd name="connsiteX5" fmla="*/ 14247 w 22313"/>
              <a:gd name="connsiteY5" fmla="*/ 415 h 35073"/>
              <a:gd name="connsiteX0" fmla="*/ 14429 w 22313"/>
              <a:gd name="connsiteY0" fmla="*/ 1665 h 35938"/>
              <a:gd name="connsiteX1" fmla="*/ 22310 w 22313"/>
              <a:gd name="connsiteY1" fmla="*/ 16956 h 35938"/>
              <a:gd name="connsiteX2" fmla="*/ 15327 w 22313"/>
              <a:gd name="connsiteY2" fmla="*/ 35936 h 35938"/>
              <a:gd name="connsiteX3" fmla="*/ 5076 w 22313"/>
              <a:gd name="connsiteY3" fmla="*/ 18116 h 35938"/>
              <a:gd name="connsiteX4" fmla="*/ 355 w 22313"/>
              <a:gd name="connsiteY4" fmla="*/ 2416 h 35938"/>
              <a:gd name="connsiteX5" fmla="*/ 14247 w 22313"/>
              <a:gd name="connsiteY5" fmla="*/ 1280 h 35938"/>
              <a:gd name="connsiteX0" fmla="*/ 17356 w 25240"/>
              <a:gd name="connsiteY0" fmla="*/ 885 h 35158"/>
              <a:gd name="connsiteX1" fmla="*/ 25237 w 25240"/>
              <a:gd name="connsiteY1" fmla="*/ 16176 h 35158"/>
              <a:gd name="connsiteX2" fmla="*/ 18254 w 25240"/>
              <a:gd name="connsiteY2" fmla="*/ 35156 h 35158"/>
              <a:gd name="connsiteX3" fmla="*/ 8003 w 25240"/>
              <a:gd name="connsiteY3" fmla="*/ 17336 h 35158"/>
              <a:gd name="connsiteX4" fmla="*/ 235 w 25240"/>
              <a:gd name="connsiteY4" fmla="*/ 5823 h 35158"/>
              <a:gd name="connsiteX5" fmla="*/ 17174 w 25240"/>
              <a:gd name="connsiteY5" fmla="*/ 500 h 35158"/>
              <a:gd name="connsiteX0" fmla="*/ 17350 w 25234"/>
              <a:gd name="connsiteY0" fmla="*/ 885 h 35165"/>
              <a:gd name="connsiteX1" fmla="*/ 25231 w 25234"/>
              <a:gd name="connsiteY1" fmla="*/ 16176 h 35165"/>
              <a:gd name="connsiteX2" fmla="*/ 18248 w 25234"/>
              <a:gd name="connsiteY2" fmla="*/ 35156 h 35165"/>
              <a:gd name="connsiteX3" fmla="*/ 8223 w 25234"/>
              <a:gd name="connsiteY3" fmla="*/ 18532 h 35165"/>
              <a:gd name="connsiteX4" fmla="*/ 229 w 25234"/>
              <a:gd name="connsiteY4" fmla="*/ 5823 h 35165"/>
              <a:gd name="connsiteX5" fmla="*/ 17168 w 25234"/>
              <a:gd name="connsiteY5" fmla="*/ 500 h 3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234" h="35165">
                <a:moveTo>
                  <a:pt x="17350" y="885"/>
                </a:moveTo>
                <a:cubicBezTo>
                  <a:pt x="19972" y="2605"/>
                  <a:pt x="25081" y="10464"/>
                  <a:pt x="25231" y="16176"/>
                </a:cubicBezTo>
                <a:cubicBezTo>
                  <a:pt x="25381" y="21888"/>
                  <a:pt x="21083" y="34763"/>
                  <a:pt x="18248" y="35156"/>
                </a:cubicBezTo>
                <a:cubicBezTo>
                  <a:pt x="15413" y="35549"/>
                  <a:pt x="11226" y="23421"/>
                  <a:pt x="8223" y="18532"/>
                </a:cubicBezTo>
                <a:cubicBezTo>
                  <a:pt x="5220" y="13643"/>
                  <a:pt x="-1300" y="8629"/>
                  <a:pt x="229" y="5823"/>
                </a:cubicBezTo>
                <a:cubicBezTo>
                  <a:pt x="1758" y="3017"/>
                  <a:pt x="13382" y="-1510"/>
                  <a:pt x="17168" y="500"/>
                </a:cubicBezTo>
              </a:path>
            </a:pathLst>
          </a:custGeom>
          <a:noFill/>
          <a:ln w="50800">
            <a:solidFill>
              <a:srgbClr val="FF66FF"/>
            </a:solidFill>
            <a:round/>
            <a:headEnd/>
            <a:tailEnd/>
          </a:ln>
        </p:spPr>
        <p:txBody>
          <a:bodyPr lIns="91424" tIns="45712" rIns="91424" bIns="45712"/>
          <a:lstStyle/>
          <a:p>
            <a:pPr algn="l" eaLnBrk="0" hangingPunct="0"/>
            <a:endParaRPr lang="en-US" sz="900" b="1" dirty="0">
              <a:solidFill>
                <a:srgbClr val="000000"/>
              </a:solidFill>
            </a:endParaRPr>
          </a:p>
        </p:txBody>
      </p:sp>
      <p:sp>
        <p:nvSpPr>
          <p:cNvPr id="950" name="TextBox 949"/>
          <p:cNvSpPr txBox="1"/>
          <p:nvPr/>
        </p:nvSpPr>
        <p:spPr>
          <a:xfrm>
            <a:off x="8812006" y="2438817"/>
            <a:ext cx="294953" cy="138499"/>
          </a:xfrm>
          <a:prstGeom prst="rect">
            <a:avLst/>
          </a:prstGeom>
          <a:solidFill>
            <a:srgbClr val="FFC000"/>
          </a:solidFill>
          <a:ln w="50800">
            <a:noFill/>
          </a:ln>
        </p:spPr>
        <p:txBody>
          <a:bodyPr wrap="none" lIns="0" tIns="0" rIns="0" bIns="0" rtlCol="0">
            <a:spAutoFit/>
          </a:bodyPr>
          <a:lstStyle/>
          <a:p>
            <a:pPr algn="l" eaLnBrk="0" hangingPunct="0"/>
            <a:r>
              <a:rPr lang="en-US" sz="900" b="1" dirty="0">
                <a:solidFill>
                  <a:srgbClr val="000000"/>
                </a:solidFill>
              </a:rPr>
              <a:t> </a:t>
            </a:r>
            <a:r>
              <a:rPr lang="en-US" sz="900" b="1" dirty="0" smtClean="0">
                <a:solidFill>
                  <a:srgbClr val="000000"/>
                </a:solidFill>
              </a:rPr>
              <a:t>CERN</a:t>
            </a:r>
            <a:endParaRPr lang="en-US" sz="900" b="1" dirty="0">
              <a:solidFill>
                <a:srgbClr val="000000"/>
              </a:solidFill>
            </a:endParaRPr>
          </a:p>
        </p:txBody>
      </p:sp>
      <p:sp>
        <p:nvSpPr>
          <p:cNvPr id="951" name="TextBox 950"/>
          <p:cNvSpPr txBox="1"/>
          <p:nvPr/>
        </p:nvSpPr>
        <p:spPr>
          <a:xfrm>
            <a:off x="8551329" y="1267870"/>
            <a:ext cx="293350" cy="138499"/>
          </a:xfrm>
          <a:prstGeom prst="rect">
            <a:avLst/>
          </a:prstGeom>
          <a:solidFill>
            <a:srgbClr val="FFC000"/>
          </a:solidFill>
          <a:ln w="50800">
            <a:noFill/>
          </a:ln>
        </p:spPr>
        <p:txBody>
          <a:bodyPr wrap="none" lIns="0" tIns="0" rIns="0" bIns="0" rtlCol="0">
            <a:spAutoFit/>
          </a:bodyPr>
          <a:lstStyle/>
          <a:p>
            <a:pPr algn="l" eaLnBrk="0" hangingPunct="0"/>
            <a:r>
              <a:rPr lang="en-US" sz="900" b="1" dirty="0">
                <a:solidFill>
                  <a:srgbClr val="000000"/>
                </a:solidFill>
              </a:rPr>
              <a:t> </a:t>
            </a:r>
            <a:r>
              <a:rPr lang="en-US" sz="900" b="1" dirty="0" smtClean="0">
                <a:solidFill>
                  <a:srgbClr val="000000"/>
                </a:solidFill>
              </a:rPr>
              <a:t>AMST</a:t>
            </a:r>
            <a:endParaRPr lang="en-US" sz="900" b="1" dirty="0">
              <a:solidFill>
                <a:srgbClr val="000000"/>
              </a:solidFill>
            </a:endParaRPr>
          </a:p>
        </p:txBody>
      </p:sp>
      <p:sp>
        <p:nvSpPr>
          <p:cNvPr id="952" name="Freeform 951"/>
          <p:cNvSpPr/>
          <p:nvPr/>
        </p:nvSpPr>
        <p:spPr bwMode="auto">
          <a:xfrm>
            <a:off x="7970528" y="1927366"/>
            <a:ext cx="787778" cy="560754"/>
          </a:xfrm>
          <a:custGeom>
            <a:avLst/>
            <a:gdLst>
              <a:gd name="connsiteX0" fmla="*/ 0 w 3289111"/>
              <a:gd name="connsiteY0" fmla="*/ 651680 h 651680"/>
              <a:gd name="connsiteX1" fmla="*/ 2381535 w 3289111"/>
              <a:gd name="connsiteY1" fmla="*/ 255895 h 651680"/>
              <a:gd name="connsiteX2" fmla="*/ 2388358 w 3289111"/>
              <a:gd name="connsiteY2" fmla="*/ 23883 h 651680"/>
              <a:gd name="connsiteX3" fmla="*/ 3289111 w 3289111"/>
              <a:gd name="connsiteY3" fmla="*/ 112594 h 651680"/>
              <a:gd name="connsiteX4" fmla="*/ 3289111 w 3289111"/>
              <a:gd name="connsiteY4" fmla="*/ 112594 h 651680"/>
              <a:gd name="connsiteX0" fmla="*/ 0 w 3289111"/>
              <a:gd name="connsiteY0" fmla="*/ 1210101 h 1210101"/>
              <a:gd name="connsiteX1" fmla="*/ 2347415 w 3289111"/>
              <a:gd name="connsiteY1" fmla="*/ 104633 h 1210101"/>
              <a:gd name="connsiteX2" fmla="*/ 2388358 w 3289111"/>
              <a:gd name="connsiteY2" fmla="*/ 582304 h 1210101"/>
              <a:gd name="connsiteX3" fmla="*/ 3289111 w 3289111"/>
              <a:gd name="connsiteY3" fmla="*/ 671015 h 1210101"/>
              <a:gd name="connsiteX4" fmla="*/ 3289111 w 3289111"/>
              <a:gd name="connsiteY4" fmla="*/ 671015 h 1210101"/>
              <a:gd name="connsiteX0" fmla="*/ 0 w 3289111"/>
              <a:gd name="connsiteY0" fmla="*/ 1210101 h 1210101"/>
              <a:gd name="connsiteX1" fmla="*/ 2347415 w 3289111"/>
              <a:gd name="connsiteY1" fmla="*/ 104633 h 1210101"/>
              <a:gd name="connsiteX2" fmla="*/ 2538484 w 3289111"/>
              <a:gd name="connsiteY2" fmla="*/ 582304 h 1210101"/>
              <a:gd name="connsiteX3" fmla="*/ 3289111 w 3289111"/>
              <a:gd name="connsiteY3" fmla="*/ 671015 h 1210101"/>
              <a:gd name="connsiteX4" fmla="*/ 3289111 w 3289111"/>
              <a:gd name="connsiteY4" fmla="*/ 671015 h 1210101"/>
              <a:gd name="connsiteX0" fmla="*/ 0 w 3289111"/>
              <a:gd name="connsiteY0" fmla="*/ 1142999 h 1142999"/>
              <a:gd name="connsiteX1" fmla="*/ 2347415 w 3289111"/>
              <a:gd name="connsiteY1" fmla="*/ 37531 h 1142999"/>
              <a:gd name="connsiteX2" fmla="*/ 2838734 w 3289111"/>
              <a:gd name="connsiteY2" fmla="*/ 917811 h 1142999"/>
              <a:gd name="connsiteX3" fmla="*/ 3289111 w 3289111"/>
              <a:gd name="connsiteY3" fmla="*/ 603913 h 1142999"/>
              <a:gd name="connsiteX4" fmla="*/ 3289111 w 3289111"/>
              <a:gd name="connsiteY4" fmla="*/ 603913 h 1142999"/>
              <a:gd name="connsiteX0" fmla="*/ 0 w 3289111"/>
              <a:gd name="connsiteY0" fmla="*/ 1040641 h 1040641"/>
              <a:gd name="connsiteX1" fmla="*/ 2272352 w 3289111"/>
              <a:gd name="connsiteY1" fmla="*/ 37531 h 1040641"/>
              <a:gd name="connsiteX2" fmla="*/ 2838734 w 3289111"/>
              <a:gd name="connsiteY2" fmla="*/ 815453 h 1040641"/>
              <a:gd name="connsiteX3" fmla="*/ 3289111 w 3289111"/>
              <a:gd name="connsiteY3" fmla="*/ 501555 h 1040641"/>
              <a:gd name="connsiteX4" fmla="*/ 3289111 w 3289111"/>
              <a:gd name="connsiteY4" fmla="*/ 501555 h 1040641"/>
              <a:gd name="connsiteX0" fmla="*/ 0 w 3343702"/>
              <a:gd name="connsiteY0" fmla="*/ 1040641 h 1716206"/>
              <a:gd name="connsiteX1" fmla="*/ 2272352 w 3343702"/>
              <a:gd name="connsiteY1" fmla="*/ 37531 h 1716206"/>
              <a:gd name="connsiteX2" fmla="*/ 2838734 w 3343702"/>
              <a:gd name="connsiteY2" fmla="*/ 815453 h 1716206"/>
              <a:gd name="connsiteX3" fmla="*/ 3289111 w 3343702"/>
              <a:gd name="connsiteY3" fmla="*/ 501555 h 1716206"/>
              <a:gd name="connsiteX4" fmla="*/ 3343702 w 3343702"/>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49556"/>
              <a:gd name="connsiteY0" fmla="*/ 1040641 h 1716206"/>
              <a:gd name="connsiteX1" fmla="*/ 2272352 w 3549556"/>
              <a:gd name="connsiteY1" fmla="*/ 37531 h 1716206"/>
              <a:gd name="connsiteX2" fmla="*/ 2838734 w 3549556"/>
              <a:gd name="connsiteY2" fmla="*/ 815453 h 1716206"/>
              <a:gd name="connsiteX3" fmla="*/ 3432411 w 3549556"/>
              <a:gd name="connsiteY3" fmla="*/ 1061113 h 1716206"/>
              <a:gd name="connsiteX4" fmla="*/ 3534771 w 3549556"/>
              <a:gd name="connsiteY4" fmla="*/ 1429603 h 1716206"/>
              <a:gd name="connsiteX5" fmla="*/ 3343702 w 3549556"/>
              <a:gd name="connsiteY5" fmla="*/ 1716206 h 1716206"/>
              <a:gd name="connsiteX0" fmla="*/ 0 w 3726977"/>
              <a:gd name="connsiteY0" fmla="*/ 1486468 h 1779896"/>
              <a:gd name="connsiteX1" fmla="*/ 2449773 w 3726977"/>
              <a:gd name="connsiteY1" fmla="*/ 101221 h 1779896"/>
              <a:gd name="connsiteX2" fmla="*/ 3016155 w 3726977"/>
              <a:gd name="connsiteY2" fmla="*/ 879143 h 1779896"/>
              <a:gd name="connsiteX3" fmla="*/ 3609832 w 3726977"/>
              <a:gd name="connsiteY3" fmla="*/ 1124803 h 1779896"/>
              <a:gd name="connsiteX4" fmla="*/ 3712192 w 3726977"/>
              <a:gd name="connsiteY4" fmla="*/ 1493293 h 1779896"/>
              <a:gd name="connsiteX5" fmla="*/ 3521123 w 3726977"/>
              <a:gd name="connsiteY5" fmla="*/ 1779896 h 1779896"/>
              <a:gd name="connsiteX0" fmla="*/ 0 w 3726977"/>
              <a:gd name="connsiteY0" fmla="*/ 1398895 h 1692323"/>
              <a:gd name="connsiteX1" fmla="*/ 484496 w 3726977"/>
              <a:gd name="connsiteY1" fmla="*/ 709684 h 1692323"/>
              <a:gd name="connsiteX2" fmla="*/ 2449773 w 3726977"/>
              <a:gd name="connsiteY2" fmla="*/ 13648 h 1692323"/>
              <a:gd name="connsiteX3" fmla="*/ 3016155 w 3726977"/>
              <a:gd name="connsiteY3" fmla="*/ 791570 h 1692323"/>
              <a:gd name="connsiteX4" fmla="*/ 3609832 w 3726977"/>
              <a:gd name="connsiteY4" fmla="*/ 1037230 h 1692323"/>
              <a:gd name="connsiteX5" fmla="*/ 3712192 w 3726977"/>
              <a:gd name="connsiteY5" fmla="*/ 1405720 h 1692323"/>
              <a:gd name="connsiteX6" fmla="*/ 3521123 w 3726977"/>
              <a:gd name="connsiteY6" fmla="*/ 1692323 h 1692323"/>
              <a:gd name="connsiteX0" fmla="*/ 0 w 3726977"/>
              <a:gd name="connsiteY0" fmla="*/ 1465996 h 1759424"/>
              <a:gd name="connsiteX1" fmla="*/ 839338 w 3726977"/>
              <a:gd name="connsiteY1" fmla="*/ 1343167 h 1759424"/>
              <a:gd name="connsiteX2" fmla="*/ 2449773 w 3726977"/>
              <a:gd name="connsiteY2" fmla="*/ 80749 h 1759424"/>
              <a:gd name="connsiteX3" fmla="*/ 3016155 w 3726977"/>
              <a:gd name="connsiteY3" fmla="*/ 858671 h 1759424"/>
              <a:gd name="connsiteX4" fmla="*/ 3609832 w 3726977"/>
              <a:gd name="connsiteY4" fmla="*/ 1104331 h 1759424"/>
              <a:gd name="connsiteX5" fmla="*/ 3712192 w 3726977"/>
              <a:gd name="connsiteY5" fmla="*/ 1472821 h 1759424"/>
              <a:gd name="connsiteX6" fmla="*/ 3521123 w 3726977"/>
              <a:gd name="connsiteY6" fmla="*/ 1759424 h 1759424"/>
              <a:gd name="connsiteX0" fmla="*/ 0 w 3726977"/>
              <a:gd name="connsiteY0" fmla="*/ 631208 h 924636"/>
              <a:gd name="connsiteX1" fmla="*/ 839338 w 3726977"/>
              <a:gd name="connsiteY1" fmla="*/ 508379 h 924636"/>
              <a:gd name="connsiteX2" fmla="*/ 2531660 w 3726977"/>
              <a:gd name="connsiteY2" fmla="*/ 126242 h 924636"/>
              <a:gd name="connsiteX3" fmla="*/ 3016155 w 3726977"/>
              <a:gd name="connsiteY3" fmla="*/ 23883 h 924636"/>
              <a:gd name="connsiteX4" fmla="*/ 3609832 w 3726977"/>
              <a:gd name="connsiteY4" fmla="*/ 269543 h 924636"/>
              <a:gd name="connsiteX5" fmla="*/ 3712192 w 3726977"/>
              <a:gd name="connsiteY5" fmla="*/ 638033 h 924636"/>
              <a:gd name="connsiteX6" fmla="*/ 3521123 w 3726977"/>
              <a:gd name="connsiteY6" fmla="*/ 924636 h 924636"/>
              <a:gd name="connsiteX0" fmla="*/ 0 w 3726977"/>
              <a:gd name="connsiteY0" fmla="*/ 570930 h 864358"/>
              <a:gd name="connsiteX1" fmla="*/ 839338 w 3726977"/>
              <a:gd name="connsiteY1" fmla="*/ 448101 h 864358"/>
              <a:gd name="connsiteX2" fmla="*/ 2531660 w 3726977"/>
              <a:gd name="connsiteY2" fmla="*/ 65964 h 864358"/>
              <a:gd name="connsiteX3" fmla="*/ 3077570 w 3726977"/>
              <a:gd name="connsiteY3" fmla="*/ 52315 h 864358"/>
              <a:gd name="connsiteX4" fmla="*/ 3609832 w 3726977"/>
              <a:gd name="connsiteY4" fmla="*/ 209265 h 864358"/>
              <a:gd name="connsiteX5" fmla="*/ 3712192 w 3726977"/>
              <a:gd name="connsiteY5" fmla="*/ 577755 h 864358"/>
              <a:gd name="connsiteX6" fmla="*/ 3521123 w 3726977"/>
              <a:gd name="connsiteY6" fmla="*/ 864358 h 864358"/>
              <a:gd name="connsiteX0" fmla="*/ 0 w 3722428"/>
              <a:gd name="connsiteY0" fmla="*/ 694898 h 988326"/>
              <a:gd name="connsiteX1" fmla="*/ 839338 w 3722428"/>
              <a:gd name="connsiteY1" fmla="*/ 572069 h 988326"/>
              <a:gd name="connsiteX2" fmla="*/ 2531660 w 3722428"/>
              <a:gd name="connsiteY2" fmla="*/ 189932 h 988326"/>
              <a:gd name="connsiteX3" fmla="*/ 3077570 w 3722428"/>
              <a:gd name="connsiteY3" fmla="*/ 176283 h 988326"/>
              <a:gd name="connsiteX4" fmla="*/ 3582537 w 3722428"/>
              <a:gd name="connsiteY4" fmla="*/ 87573 h 988326"/>
              <a:gd name="connsiteX5" fmla="*/ 3712192 w 3722428"/>
              <a:gd name="connsiteY5" fmla="*/ 701723 h 988326"/>
              <a:gd name="connsiteX6" fmla="*/ 3521123 w 3722428"/>
              <a:gd name="connsiteY6" fmla="*/ 988326 h 988326"/>
              <a:gd name="connsiteX0" fmla="*/ 0 w 3756548"/>
              <a:gd name="connsiteY0" fmla="*/ 722194 h 988326"/>
              <a:gd name="connsiteX1" fmla="*/ 873458 w 3756548"/>
              <a:gd name="connsiteY1" fmla="*/ 572069 h 988326"/>
              <a:gd name="connsiteX2" fmla="*/ 2565780 w 3756548"/>
              <a:gd name="connsiteY2" fmla="*/ 189932 h 988326"/>
              <a:gd name="connsiteX3" fmla="*/ 3111690 w 3756548"/>
              <a:gd name="connsiteY3" fmla="*/ 176283 h 988326"/>
              <a:gd name="connsiteX4" fmla="*/ 3616657 w 3756548"/>
              <a:gd name="connsiteY4" fmla="*/ 87573 h 988326"/>
              <a:gd name="connsiteX5" fmla="*/ 3746312 w 3756548"/>
              <a:gd name="connsiteY5" fmla="*/ 701723 h 988326"/>
              <a:gd name="connsiteX6" fmla="*/ 3555243 w 3756548"/>
              <a:gd name="connsiteY6" fmla="*/ 988326 h 988326"/>
              <a:gd name="connsiteX0" fmla="*/ 0 w 3747449"/>
              <a:gd name="connsiteY0" fmla="*/ 598226 h 864358"/>
              <a:gd name="connsiteX1" fmla="*/ 873458 w 3747449"/>
              <a:gd name="connsiteY1" fmla="*/ 448101 h 864358"/>
              <a:gd name="connsiteX2" fmla="*/ 2565780 w 3747449"/>
              <a:gd name="connsiteY2" fmla="*/ 65964 h 864358"/>
              <a:gd name="connsiteX3" fmla="*/ 3111690 w 3747449"/>
              <a:gd name="connsiteY3" fmla="*/ 52315 h 864358"/>
              <a:gd name="connsiteX4" fmla="*/ 3562066 w 3747449"/>
              <a:gd name="connsiteY4" fmla="*/ 181969 h 864358"/>
              <a:gd name="connsiteX5" fmla="*/ 3746312 w 3747449"/>
              <a:gd name="connsiteY5" fmla="*/ 577755 h 864358"/>
              <a:gd name="connsiteX6" fmla="*/ 3555243 w 3747449"/>
              <a:gd name="connsiteY6" fmla="*/ 864358 h 864358"/>
              <a:gd name="connsiteX0" fmla="*/ 0 w 3751998"/>
              <a:gd name="connsiteY0" fmla="*/ 598226 h 864358"/>
              <a:gd name="connsiteX1" fmla="*/ 873458 w 3751998"/>
              <a:gd name="connsiteY1" fmla="*/ 448101 h 864358"/>
              <a:gd name="connsiteX2" fmla="*/ 2565780 w 3751998"/>
              <a:gd name="connsiteY2" fmla="*/ 65964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613011 h 879143"/>
              <a:gd name="connsiteX1" fmla="*/ 873458 w 3751998"/>
              <a:gd name="connsiteY1" fmla="*/ 551596 h 879143"/>
              <a:gd name="connsiteX2" fmla="*/ 2565780 w 3751998"/>
              <a:gd name="connsiteY2" fmla="*/ 80749 h 879143"/>
              <a:gd name="connsiteX3" fmla="*/ 3111690 w 3751998"/>
              <a:gd name="connsiteY3" fmla="*/ 67100 h 879143"/>
              <a:gd name="connsiteX4" fmla="*/ 3589361 w 3751998"/>
              <a:gd name="connsiteY4" fmla="*/ 176283 h 879143"/>
              <a:gd name="connsiteX5" fmla="*/ 3746312 w 3751998"/>
              <a:gd name="connsiteY5" fmla="*/ 592540 h 879143"/>
              <a:gd name="connsiteX6" fmla="*/ 3555243 w 3751998"/>
              <a:gd name="connsiteY6" fmla="*/ 879143 h 879143"/>
              <a:gd name="connsiteX0" fmla="*/ 0 w 3751998"/>
              <a:gd name="connsiteY0" fmla="*/ 565244 h 831376"/>
              <a:gd name="connsiteX1" fmla="*/ 873458 w 3751998"/>
              <a:gd name="connsiteY1" fmla="*/ 503829 h 831376"/>
              <a:gd name="connsiteX2" fmla="*/ 2565780 w 3751998"/>
              <a:gd name="connsiteY2" fmla="*/ 80749 h 831376"/>
              <a:gd name="connsiteX3" fmla="*/ 3111690 w 3751998"/>
              <a:gd name="connsiteY3" fmla="*/ 19333 h 831376"/>
              <a:gd name="connsiteX4" fmla="*/ 3589361 w 3751998"/>
              <a:gd name="connsiteY4" fmla="*/ 128516 h 831376"/>
              <a:gd name="connsiteX5" fmla="*/ 3746312 w 3751998"/>
              <a:gd name="connsiteY5" fmla="*/ 544773 h 831376"/>
              <a:gd name="connsiteX6" fmla="*/ 3555243 w 3751998"/>
              <a:gd name="connsiteY6" fmla="*/ 831376 h 831376"/>
              <a:gd name="connsiteX0" fmla="*/ 0 w 3751998"/>
              <a:gd name="connsiteY0" fmla="*/ 598226 h 864358"/>
              <a:gd name="connsiteX1" fmla="*/ 880282 w 3751998"/>
              <a:gd name="connsiteY1" fmla="*/ 734703 h 864358"/>
              <a:gd name="connsiteX2" fmla="*/ 2565780 w 3751998"/>
              <a:gd name="connsiteY2" fmla="*/ 113731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555009 h 821141"/>
              <a:gd name="connsiteX1" fmla="*/ 880282 w 3751998"/>
              <a:gd name="connsiteY1" fmla="*/ 691486 h 821141"/>
              <a:gd name="connsiteX2" fmla="*/ 2613547 w 3751998"/>
              <a:gd name="connsiteY2" fmla="*/ 172872 h 821141"/>
              <a:gd name="connsiteX3" fmla="*/ 3111690 w 3751998"/>
              <a:gd name="connsiteY3" fmla="*/ 9098 h 821141"/>
              <a:gd name="connsiteX4" fmla="*/ 3589361 w 3751998"/>
              <a:gd name="connsiteY4" fmla="*/ 118281 h 821141"/>
              <a:gd name="connsiteX5" fmla="*/ 3746312 w 3751998"/>
              <a:gd name="connsiteY5" fmla="*/ 534538 h 821141"/>
              <a:gd name="connsiteX6" fmla="*/ 3555243 w 3751998"/>
              <a:gd name="connsiteY6" fmla="*/ 821141 h 821141"/>
              <a:gd name="connsiteX0" fmla="*/ 0 w 3751998"/>
              <a:gd name="connsiteY0" fmla="*/ 453788 h 719920"/>
              <a:gd name="connsiteX1" fmla="*/ 880282 w 3751998"/>
              <a:gd name="connsiteY1" fmla="*/ 590265 h 719920"/>
              <a:gd name="connsiteX2" fmla="*/ 2613547 w 3751998"/>
              <a:gd name="connsiteY2" fmla="*/ 71651 h 719920"/>
              <a:gd name="connsiteX3" fmla="*/ 3077571 w 3751998"/>
              <a:gd name="connsiteY3" fmla="*/ 330958 h 719920"/>
              <a:gd name="connsiteX4" fmla="*/ 3589361 w 3751998"/>
              <a:gd name="connsiteY4" fmla="*/ 17060 h 719920"/>
              <a:gd name="connsiteX5" fmla="*/ 3746312 w 3751998"/>
              <a:gd name="connsiteY5" fmla="*/ 433317 h 719920"/>
              <a:gd name="connsiteX6" fmla="*/ 3555243 w 3751998"/>
              <a:gd name="connsiteY6" fmla="*/ 719920 h 719920"/>
              <a:gd name="connsiteX0" fmla="*/ 0 w 3817963"/>
              <a:gd name="connsiteY0" fmla="*/ 425355 h 783609"/>
              <a:gd name="connsiteX1" fmla="*/ 880282 w 3817963"/>
              <a:gd name="connsiteY1" fmla="*/ 561832 h 783609"/>
              <a:gd name="connsiteX2" fmla="*/ 2613547 w 3817963"/>
              <a:gd name="connsiteY2" fmla="*/ 43218 h 783609"/>
              <a:gd name="connsiteX3" fmla="*/ 3077571 w 3817963"/>
              <a:gd name="connsiteY3" fmla="*/ 302525 h 783609"/>
              <a:gd name="connsiteX4" fmla="*/ 3125337 w 3817963"/>
              <a:gd name="connsiteY4" fmla="*/ 766549 h 783609"/>
              <a:gd name="connsiteX5" fmla="*/ 3746312 w 3817963"/>
              <a:gd name="connsiteY5" fmla="*/ 404884 h 783609"/>
              <a:gd name="connsiteX6" fmla="*/ 3555243 w 3817963"/>
              <a:gd name="connsiteY6" fmla="*/ 691487 h 783609"/>
              <a:gd name="connsiteX0" fmla="*/ 0 w 3555243"/>
              <a:gd name="connsiteY0" fmla="*/ 425355 h 831376"/>
              <a:gd name="connsiteX1" fmla="*/ 880282 w 3555243"/>
              <a:gd name="connsiteY1" fmla="*/ 561832 h 831376"/>
              <a:gd name="connsiteX2" fmla="*/ 2613547 w 3555243"/>
              <a:gd name="connsiteY2" fmla="*/ 43218 h 831376"/>
              <a:gd name="connsiteX3" fmla="*/ 3077571 w 3555243"/>
              <a:gd name="connsiteY3" fmla="*/ 302525 h 831376"/>
              <a:gd name="connsiteX4" fmla="*/ 3125337 w 3555243"/>
              <a:gd name="connsiteY4" fmla="*/ 766549 h 831376"/>
              <a:gd name="connsiteX5" fmla="*/ 3555243 w 3555243"/>
              <a:gd name="connsiteY5" fmla="*/ 691487 h 831376"/>
              <a:gd name="connsiteX0" fmla="*/ 0 w 3555243"/>
              <a:gd name="connsiteY0" fmla="*/ 834788 h 1240809"/>
              <a:gd name="connsiteX1" fmla="*/ 880282 w 3555243"/>
              <a:gd name="connsiteY1" fmla="*/ 971265 h 1240809"/>
              <a:gd name="connsiteX2" fmla="*/ 2790967 w 3555243"/>
              <a:gd name="connsiteY2" fmla="*/ 43218 h 1240809"/>
              <a:gd name="connsiteX3" fmla="*/ 3077571 w 3555243"/>
              <a:gd name="connsiteY3" fmla="*/ 711958 h 1240809"/>
              <a:gd name="connsiteX4" fmla="*/ 3125337 w 3555243"/>
              <a:gd name="connsiteY4" fmla="*/ 1175982 h 1240809"/>
              <a:gd name="connsiteX5" fmla="*/ 3555243 w 3555243"/>
              <a:gd name="connsiteY5" fmla="*/ 1100920 h 1240809"/>
              <a:gd name="connsiteX0" fmla="*/ 0 w 3555243"/>
              <a:gd name="connsiteY0" fmla="*/ 834788 h 1116558"/>
              <a:gd name="connsiteX1" fmla="*/ 880282 w 3555243"/>
              <a:gd name="connsiteY1" fmla="*/ 971265 h 1116558"/>
              <a:gd name="connsiteX2" fmla="*/ 2790967 w 3555243"/>
              <a:gd name="connsiteY2" fmla="*/ 43218 h 1116558"/>
              <a:gd name="connsiteX3" fmla="*/ 3077571 w 3555243"/>
              <a:gd name="connsiteY3" fmla="*/ 711958 h 1116558"/>
              <a:gd name="connsiteX4" fmla="*/ 3364173 w 3555243"/>
              <a:gd name="connsiteY4" fmla="*/ 234286 h 1116558"/>
              <a:gd name="connsiteX5" fmla="*/ 3555243 w 3555243"/>
              <a:gd name="connsiteY5" fmla="*/ 1100920 h 1116558"/>
              <a:gd name="connsiteX0" fmla="*/ 0 w 3555243"/>
              <a:gd name="connsiteY0" fmla="*/ 834788 h 1103193"/>
              <a:gd name="connsiteX1" fmla="*/ 880282 w 3555243"/>
              <a:gd name="connsiteY1" fmla="*/ 971265 h 1103193"/>
              <a:gd name="connsiteX2" fmla="*/ 2790967 w 3555243"/>
              <a:gd name="connsiteY2" fmla="*/ 43218 h 1103193"/>
              <a:gd name="connsiteX3" fmla="*/ 3077571 w 3555243"/>
              <a:gd name="connsiteY3" fmla="*/ 711958 h 1103193"/>
              <a:gd name="connsiteX4" fmla="*/ 3555243 w 3555243"/>
              <a:gd name="connsiteY4" fmla="*/ 1100920 h 1103193"/>
              <a:gd name="connsiteX0" fmla="*/ 0 w 3555243"/>
              <a:gd name="connsiteY0" fmla="*/ 914400 h 1182805"/>
              <a:gd name="connsiteX1" fmla="*/ 880282 w 3555243"/>
              <a:gd name="connsiteY1" fmla="*/ 1050877 h 1182805"/>
              <a:gd name="connsiteX2" fmla="*/ 2790967 w 3555243"/>
              <a:gd name="connsiteY2" fmla="*/ 122830 h 1182805"/>
              <a:gd name="connsiteX3" fmla="*/ 3316406 w 3555243"/>
              <a:gd name="connsiteY3" fmla="*/ 313898 h 1182805"/>
              <a:gd name="connsiteX4" fmla="*/ 3555243 w 3555243"/>
              <a:gd name="connsiteY4" fmla="*/ 1180532 h 1182805"/>
              <a:gd name="connsiteX0" fmla="*/ 0 w 3792940"/>
              <a:gd name="connsiteY0" fmla="*/ 914400 h 1182805"/>
              <a:gd name="connsiteX1" fmla="*/ 880282 w 3792940"/>
              <a:gd name="connsiteY1" fmla="*/ 1050877 h 1182805"/>
              <a:gd name="connsiteX2" fmla="*/ 2790967 w 3792940"/>
              <a:gd name="connsiteY2" fmla="*/ 122830 h 1182805"/>
              <a:gd name="connsiteX3" fmla="*/ 3316406 w 3792940"/>
              <a:gd name="connsiteY3" fmla="*/ 313898 h 1182805"/>
              <a:gd name="connsiteX4" fmla="*/ 3753134 w 3792940"/>
              <a:gd name="connsiteY4" fmla="*/ 375315 h 1182805"/>
              <a:gd name="connsiteX5" fmla="*/ 3555243 w 3792940"/>
              <a:gd name="connsiteY5" fmla="*/ 1180532 h 1182805"/>
              <a:gd name="connsiteX0" fmla="*/ 0 w 3803176"/>
              <a:gd name="connsiteY0" fmla="*/ 914400 h 1182805"/>
              <a:gd name="connsiteX1" fmla="*/ 880282 w 3803176"/>
              <a:gd name="connsiteY1" fmla="*/ 1050877 h 1182805"/>
              <a:gd name="connsiteX2" fmla="*/ 2790967 w 3803176"/>
              <a:gd name="connsiteY2" fmla="*/ 122830 h 1182805"/>
              <a:gd name="connsiteX3" fmla="*/ 3316406 w 3803176"/>
              <a:gd name="connsiteY3" fmla="*/ 313898 h 1182805"/>
              <a:gd name="connsiteX4" fmla="*/ 3753134 w 3803176"/>
              <a:gd name="connsiteY4" fmla="*/ 375315 h 1182805"/>
              <a:gd name="connsiteX5" fmla="*/ 3616658 w 3803176"/>
              <a:gd name="connsiteY5" fmla="*/ 675565 h 1182805"/>
              <a:gd name="connsiteX0" fmla="*/ 0 w 3808863"/>
              <a:gd name="connsiteY0" fmla="*/ 914400 h 1182805"/>
              <a:gd name="connsiteX1" fmla="*/ 880282 w 3808863"/>
              <a:gd name="connsiteY1" fmla="*/ 1050877 h 1182805"/>
              <a:gd name="connsiteX2" fmla="*/ 2790967 w 3808863"/>
              <a:gd name="connsiteY2" fmla="*/ 122830 h 1182805"/>
              <a:gd name="connsiteX3" fmla="*/ 3316406 w 3808863"/>
              <a:gd name="connsiteY3" fmla="*/ 313898 h 1182805"/>
              <a:gd name="connsiteX4" fmla="*/ 3753134 w 3808863"/>
              <a:gd name="connsiteY4" fmla="*/ 375315 h 1182805"/>
              <a:gd name="connsiteX5" fmla="*/ 3650777 w 3808863"/>
              <a:gd name="connsiteY5" fmla="*/ 668741 h 1182805"/>
              <a:gd name="connsiteX0" fmla="*/ 0 w 3999931"/>
              <a:gd name="connsiteY0" fmla="*/ 1405720 h 1405720"/>
              <a:gd name="connsiteX1" fmla="*/ 1071350 w 3999931"/>
              <a:gd name="connsiteY1" fmla="*/ 1050877 h 1405720"/>
              <a:gd name="connsiteX2" fmla="*/ 2982035 w 3999931"/>
              <a:gd name="connsiteY2" fmla="*/ 122830 h 1405720"/>
              <a:gd name="connsiteX3" fmla="*/ 3507474 w 3999931"/>
              <a:gd name="connsiteY3" fmla="*/ 313898 h 1405720"/>
              <a:gd name="connsiteX4" fmla="*/ 3944202 w 3999931"/>
              <a:gd name="connsiteY4" fmla="*/ 375315 h 1405720"/>
              <a:gd name="connsiteX5" fmla="*/ 3841845 w 3999931"/>
              <a:gd name="connsiteY5" fmla="*/ 668741 h 1405720"/>
              <a:gd name="connsiteX0" fmla="*/ 0 w 3999931"/>
              <a:gd name="connsiteY0" fmla="*/ 1405720 h 1405720"/>
              <a:gd name="connsiteX1" fmla="*/ 266129 w 3999931"/>
              <a:gd name="connsiteY1" fmla="*/ 839338 h 1405720"/>
              <a:gd name="connsiteX2" fmla="*/ 1071350 w 3999931"/>
              <a:gd name="connsiteY2" fmla="*/ 1050877 h 1405720"/>
              <a:gd name="connsiteX3" fmla="*/ 2982035 w 3999931"/>
              <a:gd name="connsiteY3" fmla="*/ 122830 h 1405720"/>
              <a:gd name="connsiteX4" fmla="*/ 3507474 w 3999931"/>
              <a:gd name="connsiteY4" fmla="*/ 313898 h 1405720"/>
              <a:gd name="connsiteX5" fmla="*/ 3944202 w 3999931"/>
              <a:gd name="connsiteY5" fmla="*/ 375315 h 1405720"/>
              <a:gd name="connsiteX6" fmla="*/ 3841845 w 3999931"/>
              <a:gd name="connsiteY6" fmla="*/ 668741 h 1405720"/>
              <a:gd name="connsiteX0" fmla="*/ 2 w 3999933"/>
              <a:gd name="connsiteY0" fmla="*/ 1365914 h 1365914"/>
              <a:gd name="connsiteX1" fmla="*/ 266131 w 3999933"/>
              <a:gd name="connsiteY1" fmla="*/ 799532 h 1365914"/>
              <a:gd name="connsiteX2" fmla="*/ 1596790 w 3999933"/>
              <a:gd name="connsiteY2" fmla="*/ 772235 h 1365914"/>
              <a:gd name="connsiteX3" fmla="*/ 2982037 w 3999933"/>
              <a:gd name="connsiteY3" fmla="*/ 83024 h 1365914"/>
              <a:gd name="connsiteX4" fmla="*/ 3507476 w 3999933"/>
              <a:gd name="connsiteY4" fmla="*/ 274092 h 1365914"/>
              <a:gd name="connsiteX5" fmla="*/ 3944204 w 3999933"/>
              <a:gd name="connsiteY5" fmla="*/ 335509 h 1365914"/>
              <a:gd name="connsiteX6" fmla="*/ 3841847 w 3999933"/>
              <a:gd name="connsiteY6" fmla="*/ 628935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3963488"/>
              <a:gd name="connsiteY0" fmla="*/ 1365914 h 1365914"/>
              <a:gd name="connsiteX1" fmla="*/ 266131 w 3963488"/>
              <a:gd name="connsiteY1" fmla="*/ 799532 h 1365914"/>
              <a:gd name="connsiteX2" fmla="*/ 1596790 w 3963488"/>
              <a:gd name="connsiteY2" fmla="*/ 772235 h 1365914"/>
              <a:gd name="connsiteX3" fmla="*/ 2982037 w 3963488"/>
              <a:gd name="connsiteY3" fmla="*/ 83024 h 1365914"/>
              <a:gd name="connsiteX4" fmla="*/ 3507476 w 3963488"/>
              <a:gd name="connsiteY4" fmla="*/ 274092 h 1365914"/>
              <a:gd name="connsiteX5" fmla="*/ 3904447 w 3963488"/>
              <a:gd name="connsiteY5" fmla="*/ 347436 h 1365914"/>
              <a:gd name="connsiteX6" fmla="*/ 3861725 w 3963488"/>
              <a:gd name="connsiteY6" fmla="*/ 620984 h 1365914"/>
              <a:gd name="connsiteX0" fmla="*/ 2 w 3952887"/>
              <a:gd name="connsiteY0" fmla="*/ 1365914 h 1365914"/>
              <a:gd name="connsiteX1" fmla="*/ 266131 w 3952887"/>
              <a:gd name="connsiteY1" fmla="*/ 799532 h 1365914"/>
              <a:gd name="connsiteX2" fmla="*/ 1596790 w 3952887"/>
              <a:gd name="connsiteY2" fmla="*/ 772235 h 1365914"/>
              <a:gd name="connsiteX3" fmla="*/ 2982037 w 3952887"/>
              <a:gd name="connsiteY3" fmla="*/ 83024 h 1365914"/>
              <a:gd name="connsiteX4" fmla="*/ 3507476 w 3952887"/>
              <a:gd name="connsiteY4" fmla="*/ 274092 h 1365914"/>
              <a:gd name="connsiteX5" fmla="*/ 3904447 w 3952887"/>
              <a:gd name="connsiteY5" fmla="*/ 347436 h 1365914"/>
              <a:gd name="connsiteX6" fmla="*/ 3798115 w 3952887"/>
              <a:gd name="connsiteY6" fmla="*/ 700498 h 1365914"/>
              <a:gd name="connsiteX0" fmla="*/ 3526 w 3956411"/>
              <a:gd name="connsiteY0" fmla="*/ 1376485 h 1376485"/>
              <a:gd name="connsiteX1" fmla="*/ 269655 w 3956411"/>
              <a:gd name="connsiteY1" fmla="*/ 810103 h 1376485"/>
              <a:gd name="connsiteX2" fmla="*/ 1621456 w 3956411"/>
              <a:gd name="connsiteY2" fmla="*/ 846232 h 1376485"/>
              <a:gd name="connsiteX3" fmla="*/ 2985561 w 3956411"/>
              <a:gd name="connsiteY3" fmla="*/ 93595 h 1376485"/>
              <a:gd name="connsiteX4" fmla="*/ 3511000 w 3956411"/>
              <a:gd name="connsiteY4" fmla="*/ 284663 h 1376485"/>
              <a:gd name="connsiteX5" fmla="*/ 3907971 w 3956411"/>
              <a:gd name="connsiteY5" fmla="*/ 358007 h 1376485"/>
              <a:gd name="connsiteX6" fmla="*/ 3801639 w 3956411"/>
              <a:gd name="connsiteY6" fmla="*/ 711069 h 1376485"/>
              <a:gd name="connsiteX0" fmla="*/ 3526 w 3832052"/>
              <a:gd name="connsiteY0" fmla="*/ 1376485 h 1376485"/>
              <a:gd name="connsiteX1" fmla="*/ 269655 w 3832052"/>
              <a:gd name="connsiteY1" fmla="*/ 810103 h 1376485"/>
              <a:gd name="connsiteX2" fmla="*/ 1621456 w 3832052"/>
              <a:gd name="connsiteY2" fmla="*/ 846232 h 1376485"/>
              <a:gd name="connsiteX3" fmla="*/ 2985561 w 3832052"/>
              <a:gd name="connsiteY3" fmla="*/ 93595 h 1376485"/>
              <a:gd name="connsiteX4" fmla="*/ 3511000 w 3832052"/>
              <a:gd name="connsiteY4" fmla="*/ 284663 h 1376485"/>
              <a:gd name="connsiteX5" fmla="*/ 3783612 w 3832052"/>
              <a:gd name="connsiteY5" fmla="*/ 365322 h 1376485"/>
              <a:gd name="connsiteX6" fmla="*/ 3801639 w 3832052"/>
              <a:gd name="connsiteY6" fmla="*/ 711069 h 1376485"/>
              <a:gd name="connsiteX0" fmla="*/ 0 w 3820973"/>
              <a:gd name="connsiteY0" fmla="*/ 1450708 h 1450708"/>
              <a:gd name="connsiteX1" fmla="*/ 288989 w 3820973"/>
              <a:gd name="connsiteY1" fmla="*/ 738022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4107159"/>
              <a:gd name="connsiteY0" fmla="*/ 1297144 h 1297144"/>
              <a:gd name="connsiteX1" fmla="*/ 474591 w 4107159"/>
              <a:gd name="connsiteY1" fmla="*/ 797458 h 1297144"/>
              <a:gd name="connsiteX2" fmla="*/ 1926976 w 4107159"/>
              <a:gd name="connsiteY2" fmla="*/ 774151 h 1297144"/>
              <a:gd name="connsiteX3" fmla="*/ 3291081 w 4107159"/>
              <a:gd name="connsiteY3" fmla="*/ 21514 h 1297144"/>
              <a:gd name="connsiteX4" fmla="*/ 3816520 w 4107159"/>
              <a:gd name="connsiteY4" fmla="*/ 212582 h 1297144"/>
              <a:gd name="connsiteX5" fmla="*/ 4089132 w 4107159"/>
              <a:gd name="connsiteY5" fmla="*/ 293241 h 1297144"/>
              <a:gd name="connsiteX6" fmla="*/ 4107159 w 4107159"/>
              <a:gd name="connsiteY6" fmla="*/ 638988 h 1297144"/>
              <a:gd name="connsiteX0" fmla="*/ 0 w 4107159"/>
              <a:gd name="connsiteY0" fmla="*/ 1297144 h 1338694"/>
              <a:gd name="connsiteX1" fmla="*/ 474591 w 4107159"/>
              <a:gd name="connsiteY1" fmla="*/ 797458 h 1338694"/>
              <a:gd name="connsiteX2" fmla="*/ 1926976 w 4107159"/>
              <a:gd name="connsiteY2" fmla="*/ 774151 h 1338694"/>
              <a:gd name="connsiteX3" fmla="*/ 3291081 w 4107159"/>
              <a:gd name="connsiteY3" fmla="*/ 21514 h 1338694"/>
              <a:gd name="connsiteX4" fmla="*/ 3816520 w 4107159"/>
              <a:gd name="connsiteY4" fmla="*/ 212582 h 1338694"/>
              <a:gd name="connsiteX5" fmla="*/ 4089132 w 4107159"/>
              <a:gd name="connsiteY5" fmla="*/ 293241 h 1338694"/>
              <a:gd name="connsiteX6" fmla="*/ 4107159 w 4107159"/>
              <a:gd name="connsiteY6" fmla="*/ 638988 h 1338694"/>
              <a:gd name="connsiteX0" fmla="*/ 0 w 4202257"/>
              <a:gd name="connsiteY0" fmla="*/ 1623709 h 1665259"/>
              <a:gd name="connsiteX1" fmla="*/ 474591 w 4202257"/>
              <a:gd name="connsiteY1" fmla="*/ 1124023 h 1665259"/>
              <a:gd name="connsiteX2" fmla="*/ 1926976 w 4202257"/>
              <a:gd name="connsiteY2" fmla="*/ 1100716 h 1665259"/>
              <a:gd name="connsiteX3" fmla="*/ 3291081 w 4202257"/>
              <a:gd name="connsiteY3" fmla="*/ 348079 h 1665259"/>
              <a:gd name="connsiteX4" fmla="*/ 3816520 w 4202257"/>
              <a:gd name="connsiteY4" fmla="*/ 539147 h 1665259"/>
              <a:gd name="connsiteX5" fmla="*/ 4089132 w 4202257"/>
              <a:gd name="connsiteY5" fmla="*/ 619806 h 1665259"/>
              <a:gd name="connsiteX6" fmla="*/ 4202257 w 4202257"/>
              <a:gd name="connsiteY6" fmla="*/ 14577 h 1665259"/>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089132 w 4202257"/>
              <a:gd name="connsiteY5" fmla="*/ 605229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46739"/>
              <a:gd name="connsiteX1" fmla="*/ 525798 w 4202257"/>
              <a:gd name="connsiteY1" fmla="*/ 1028978 h 1646739"/>
              <a:gd name="connsiteX2" fmla="*/ 1926976 w 4202257"/>
              <a:gd name="connsiteY2" fmla="*/ 1086139 h 1646739"/>
              <a:gd name="connsiteX3" fmla="*/ 3291081 w 4202257"/>
              <a:gd name="connsiteY3" fmla="*/ 333502 h 1646739"/>
              <a:gd name="connsiteX4" fmla="*/ 3816520 w 4202257"/>
              <a:gd name="connsiteY4" fmla="*/ 524570 h 1646739"/>
              <a:gd name="connsiteX5" fmla="*/ 4147653 w 4202257"/>
              <a:gd name="connsiteY5" fmla="*/ 429664 h 1646739"/>
              <a:gd name="connsiteX6" fmla="*/ 4202257 w 4202257"/>
              <a:gd name="connsiteY6" fmla="*/ 0 h 1646739"/>
              <a:gd name="connsiteX0" fmla="*/ 0 w 4202257"/>
              <a:gd name="connsiteY0" fmla="*/ 1609132 h 1654479"/>
              <a:gd name="connsiteX1" fmla="*/ 525798 w 4202257"/>
              <a:gd name="connsiteY1" fmla="*/ 1028978 h 1654479"/>
              <a:gd name="connsiteX2" fmla="*/ 1926976 w 4202257"/>
              <a:gd name="connsiteY2" fmla="*/ 1086139 h 1654479"/>
              <a:gd name="connsiteX3" fmla="*/ 3291081 w 4202257"/>
              <a:gd name="connsiteY3" fmla="*/ 333502 h 1654479"/>
              <a:gd name="connsiteX4" fmla="*/ 3816520 w 4202257"/>
              <a:gd name="connsiteY4" fmla="*/ 524570 h 1654479"/>
              <a:gd name="connsiteX5" fmla="*/ 4147653 w 4202257"/>
              <a:gd name="connsiteY5" fmla="*/ 429664 h 1654479"/>
              <a:gd name="connsiteX6" fmla="*/ 4202257 w 4202257"/>
              <a:gd name="connsiteY6" fmla="*/ 0 h 1654479"/>
              <a:gd name="connsiteX0" fmla="*/ 0 w 4041323"/>
              <a:gd name="connsiteY0" fmla="*/ 1565241 h 1604561"/>
              <a:gd name="connsiteX1" fmla="*/ 364864 w 4041323"/>
              <a:gd name="connsiteY1" fmla="*/ 1028978 h 1604561"/>
              <a:gd name="connsiteX2" fmla="*/ 1766042 w 4041323"/>
              <a:gd name="connsiteY2" fmla="*/ 1086139 h 1604561"/>
              <a:gd name="connsiteX3" fmla="*/ 3130147 w 4041323"/>
              <a:gd name="connsiteY3" fmla="*/ 333502 h 1604561"/>
              <a:gd name="connsiteX4" fmla="*/ 3655586 w 4041323"/>
              <a:gd name="connsiteY4" fmla="*/ 524570 h 1604561"/>
              <a:gd name="connsiteX5" fmla="*/ 3986719 w 4041323"/>
              <a:gd name="connsiteY5" fmla="*/ 429664 h 1604561"/>
              <a:gd name="connsiteX6" fmla="*/ 4041323 w 4041323"/>
              <a:gd name="connsiteY6" fmla="*/ 0 h 1604561"/>
              <a:gd name="connsiteX0" fmla="*/ 0 w 4041323"/>
              <a:gd name="connsiteY0" fmla="*/ 1565241 h 1565241"/>
              <a:gd name="connsiteX1" fmla="*/ 364864 w 4041323"/>
              <a:gd name="connsiteY1" fmla="*/ 1028978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41323"/>
              <a:gd name="connsiteY0" fmla="*/ 1565241 h 1565241"/>
              <a:gd name="connsiteX1" fmla="*/ 313658 w 4041323"/>
              <a:gd name="connsiteY1" fmla="*/ 1007033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55586 w 4005876"/>
              <a:gd name="connsiteY4" fmla="*/ 575777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1169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8243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75120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1741920 w 3981754"/>
              <a:gd name="connsiteY1" fmla="*/ 1137346 h 1640571"/>
              <a:gd name="connsiteX2" fmla="*/ 3024010 w 3981754"/>
              <a:gd name="connsiteY2" fmla="*/ 432953 h 1640571"/>
              <a:gd name="connsiteX3" fmla="*/ 3543682 w 3981754"/>
              <a:gd name="connsiteY3" fmla="*/ 597724 h 1640571"/>
              <a:gd name="connsiteX4" fmla="*/ 3962597 w 3981754"/>
              <a:gd name="connsiteY4" fmla="*/ 480871 h 1640571"/>
              <a:gd name="connsiteX5" fmla="*/ 3907473 w 3981754"/>
              <a:gd name="connsiteY5" fmla="*/ 0 h 1640571"/>
              <a:gd name="connsiteX0" fmla="*/ 0 w 2239834"/>
              <a:gd name="connsiteY0" fmla="*/ 1137346 h 1137346"/>
              <a:gd name="connsiteX1" fmla="*/ 1282090 w 2239834"/>
              <a:gd name="connsiteY1" fmla="*/ 432953 h 1137346"/>
              <a:gd name="connsiteX2" fmla="*/ 1801762 w 2239834"/>
              <a:gd name="connsiteY2" fmla="*/ 597724 h 1137346"/>
              <a:gd name="connsiteX3" fmla="*/ 2220677 w 2239834"/>
              <a:gd name="connsiteY3" fmla="*/ 480871 h 1137346"/>
              <a:gd name="connsiteX4" fmla="*/ 2165553 w 2239834"/>
              <a:gd name="connsiteY4" fmla="*/ 0 h 1137346"/>
              <a:gd name="connsiteX0" fmla="*/ 0 w 957744"/>
              <a:gd name="connsiteY0" fmla="*/ 432953 h 598828"/>
              <a:gd name="connsiteX1" fmla="*/ 519672 w 957744"/>
              <a:gd name="connsiteY1" fmla="*/ 597724 h 598828"/>
              <a:gd name="connsiteX2" fmla="*/ 938587 w 957744"/>
              <a:gd name="connsiteY2" fmla="*/ 480871 h 598828"/>
              <a:gd name="connsiteX3" fmla="*/ 883463 w 957744"/>
              <a:gd name="connsiteY3" fmla="*/ 0 h 598828"/>
              <a:gd name="connsiteX0" fmla="*/ 0 w 957744"/>
              <a:gd name="connsiteY0" fmla="*/ 432953 h 527203"/>
              <a:gd name="connsiteX1" fmla="*/ 480780 w 957744"/>
              <a:gd name="connsiteY1" fmla="*/ 495633 h 527203"/>
              <a:gd name="connsiteX2" fmla="*/ 938587 w 957744"/>
              <a:gd name="connsiteY2" fmla="*/ 480871 h 527203"/>
              <a:gd name="connsiteX3" fmla="*/ 883463 w 957744"/>
              <a:gd name="connsiteY3" fmla="*/ 0 h 527203"/>
              <a:gd name="connsiteX0" fmla="*/ 0 w 883463"/>
              <a:gd name="connsiteY0" fmla="*/ 432953 h 1010597"/>
              <a:gd name="connsiteX1" fmla="*/ 480780 w 883463"/>
              <a:gd name="connsiteY1" fmla="*/ 495633 h 1010597"/>
              <a:gd name="connsiteX2" fmla="*/ 372496 w 883463"/>
              <a:gd name="connsiteY2" fmla="*/ 999832 h 1010597"/>
              <a:gd name="connsiteX3" fmla="*/ 883463 w 883463"/>
              <a:gd name="connsiteY3" fmla="*/ 0 h 1010597"/>
              <a:gd name="connsiteX0" fmla="*/ 0 w 572329"/>
              <a:gd name="connsiteY0" fmla="*/ 19172 h 859176"/>
              <a:gd name="connsiteX1" fmla="*/ 480780 w 572329"/>
              <a:gd name="connsiteY1" fmla="*/ 81852 h 859176"/>
              <a:gd name="connsiteX2" fmla="*/ 372496 w 572329"/>
              <a:gd name="connsiteY2" fmla="*/ 586051 h 859176"/>
              <a:gd name="connsiteX3" fmla="*/ 572329 w 572329"/>
              <a:gd name="connsiteY3" fmla="*/ 836830 h 859176"/>
              <a:gd name="connsiteX0" fmla="*/ 0 w 572329"/>
              <a:gd name="connsiteY0" fmla="*/ 19172 h 836830"/>
              <a:gd name="connsiteX1" fmla="*/ 480780 w 572329"/>
              <a:gd name="connsiteY1" fmla="*/ 81852 h 836830"/>
              <a:gd name="connsiteX2" fmla="*/ 372496 w 572329"/>
              <a:gd name="connsiteY2" fmla="*/ 586051 h 836830"/>
              <a:gd name="connsiteX3" fmla="*/ 572329 w 572329"/>
              <a:gd name="connsiteY3" fmla="*/ 836830 h 836830"/>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546401"/>
              <a:gd name="connsiteY0" fmla="*/ 19172 h 934667"/>
              <a:gd name="connsiteX1" fmla="*/ 480780 w 546401"/>
              <a:gd name="connsiteY1" fmla="*/ 81852 h 934667"/>
              <a:gd name="connsiteX2" fmla="*/ 372496 w 546401"/>
              <a:gd name="connsiteY2" fmla="*/ 586051 h 934667"/>
              <a:gd name="connsiteX3" fmla="*/ 546401 w 546401"/>
              <a:gd name="connsiteY3" fmla="*/ 934667 h 934667"/>
              <a:gd name="connsiteX0" fmla="*/ 0 w 863133"/>
              <a:gd name="connsiteY0" fmla="*/ 19172 h 619349"/>
              <a:gd name="connsiteX1" fmla="*/ 480780 w 863133"/>
              <a:gd name="connsiteY1" fmla="*/ 81852 h 619349"/>
              <a:gd name="connsiteX2" fmla="*/ 372496 w 863133"/>
              <a:gd name="connsiteY2" fmla="*/ 586051 h 619349"/>
              <a:gd name="connsiteX3" fmla="*/ 863133 w 863133"/>
              <a:gd name="connsiteY3" fmla="*/ 514814 h 619349"/>
              <a:gd name="connsiteX0" fmla="*/ 0 w 863133"/>
              <a:gd name="connsiteY0" fmla="*/ 12483 h 508125"/>
              <a:gd name="connsiteX1" fmla="*/ 480780 w 863133"/>
              <a:gd name="connsiteY1" fmla="*/ 75163 h 508125"/>
              <a:gd name="connsiteX2" fmla="*/ 538227 w 863133"/>
              <a:gd name="connsiteY2" fmla="*/ 384167 h 508125"/>
              <a:gd name="connsiteX3" fmla="*/ 863133 w 863133"/>
              <a:gd name="connsiteY3" fmla="*/ 508125 h 508125"/>
              <a:gd name="connsiteX0" fmla="*/ 0 w 863133"/>
              <a:gd name="connsiteY0" fmla="*/ 12293 h 507935"/>
              <a:gd name="connsiteX1" fmla="*/ 480780 w 863133"/>
              <a:gd name="connsiteY1" fmla="*/ 74973 h 507935"/>
              <a:gd name="connsiteX2" fmla="*/ 519813 w 863133"/>
              <a:gd name="connsiteY2" fmla="*/ 376611 h 507935"/>
              <a:gd name="connsiteX3" fmla="*/ 863133 w 863133"/>
              <a:gd name="connsiteY3" fmla="*/ 507935 h 507935"/>
              <a:gd name="connsiteX0" fmla="*/ 0 w 863133"/>
              <a:gd name="connsiteY0" fmla="*/ 16349 h 511991"/>
              <a:gd name="connsiteX1" fmla="*/ 480780 w 863133"/>
              <a:gd name="connsiteY1" fmla="*/ 79029 h 511991"/>
              <a:gd name="connsiteX2" fmla="*/ 863133 w 863133"/>
              <a:gd name="connsiteY2" fmla="*/ 511991 h 511991"/>
              <a:gd name="connsiteX0" fmla="*/ 0 w 863133"/>
              <a:gd name="connsiteY0" fmla="*/ 43464 h 539106"/>
              <a:gd name="connsiteX1" fmla="*/ 480780 w 863133"/>
              <a:gd name="connsiteY1" fmla="*/ 106144 h 539106"/>
              <a:gd name="connsiteX2" fmla="*/ 863133 w 863133"/>
              <a:gd name="connsiteY2" fmla="*/ 539106 h 539106"/>
              <a:gd name="connsiteX0" fmla="*/ 0 w 863133"/>
              <a:gd name="connsiteY0" fmla="*/ 43464 h 578209"/>
              <a:gd name="connsiteX1" fmla="*/ 480780 w 863133"/>
              <a:gd name="connsiteY1" fmla="*/ 106144 h 578209"/>
              <a:gd name="connsiteX2" fmla="*/ 863133 w 863133"/>
              <a:gd name="connsiteY2" fmla="*/ 539106 h 578209"/>
              <a:gd name="connsiteX0" fmla="*/ 0 w 863133"/>
              <a:gd name="connsiteY0" fmla="*/ 41152 h 576207"/>
              <a:gd name="connsiteX1" fmla="*/ 449018 w 863133"/>
              <a:gd name="connsiteY1" fmla="*/ 108369 h 576207"/>
              <a:gd name="connsiteX2" fmla="*/ 863133 w 863133"/>
              <a:gd name="connsiteY2" fmla="*/ 536794 h 576207"/>
              <a:gd name="connsiteX0" fmla="*/ 0 w 733088"/>
              <a:gd name="connsiteY0" fmla="*/ 37316 h 580253"/>
              <a:gd name="connsiteX1" fmla="*/ 318973 w 733088"/>
              <a:gd name="connsiteY1" fmla="*/ 112415 h 580253"/>
              <a:gd name="connsiteX2" fmla="*/ 733088 w 733088"/>
              <a:gd name="connsiteY2" fmla="*/ 540840 h 580253"/>
              <a:gd name="connsiteX0" fmla="*/ 0 w 733088"/>
              <a:gd name="connsiteY0" fmla="*/ 35491 h 578702"/>
              <a:gd name="connsiteX1" fmla="*/ 263803 w 733088"/>
              <a:gd name="connsiteY1" fmla="*/ 114531 h 578702"/>
              <a:gd name="connsiteX2" fmla="*/ 733088 w 733088"/>
              <a:gd name="connsiteY2" fmla="*/ 539015 h 578702"/>
              <a:gd name="connsiteX0" fmla="*/ 0 w 733088"/>
              <a:gd name="connsiteY0" fmla="*/ 8161 h 551371"/>
              <a:gd name="connsiteX1" fmla="*/ 263803 w 733088"/>
              <a:gd name="connsiteY1" fmla="*/ 87201 h 551371"/>
              <a:gd name="connsiteX2" fmla="*/ 733088 w 733088"/>
              <a:gd name="connsiteY2" fmla="*/ 511685 h 551371"/>
              <a:gd name="connsiteX0" fmla="*/ 0 w 733088"/>
              <a:gd name="connsiteY0" fmla="*/ 12262 h 555472"/>
              <a:gd name="connsiteX1" fmla="*/ 263803 w 733088"/>
              <a:gd name="connsiteY1" fmla="*/ 91302 h 555472"/>
              <a:gd name="connsiteX2" fmla="*/ 733088 w 733088"/>
              <a:gd name="connsiteY2" fmla="*/ 515786 h 555472"/>
              <a:gd name="connsiteX0" fmla="*/ 0 w 733088"/>
              <a:gd name="connsiteY0" fmla="*/ 7735 h 545438"/>
              <a:gd name="connsiteX1" fmla="*/ 263803 w 733088"/>
              <a:gd name="connsiteY1" fmla="*/ 86775 h 545438"/>
              <a:gd name="connsiteX2" fmla="*/ 733088 w 733088"/>
              <a:gd name="connsiteY2" fmla="*/ 511259 h 545438"/>
              <a:gd name="connsiteX0" fmla="*/ 0 w 733088"/>
              <a:gd name="connsiteY0" fmla="*/ 905 h 538608"/>
              <a:gd name="connsiteX1" fmla="*/ 263803 w 733088"/>
              <a:gd name="connsiteY1" fmla="*/ 79945 h 538608"/>
              <a:gd name="connsiteX2" fmla="*/ 733088 w 733088"/>
              <a:gd name="connsiteY2" fmla="*/ 504429 h 538608"/>
              <a:gd name="connsiteX0" fmla="*/ 0 w 733088"/>
              <a:gd name="connsiteY0" fmla="*/ 1326 h 539227"/>
              <a:gd name="connsiteX1" fmla="*/ 263803 w 733088"/>
              <a:gd name="connsiteY1" fmla="*/ 80366 h 539227"/>
              <a:gd name="connsiteX2" fmla="*/ 733088 w 733088"/>
              <a:gd name="connsiteY2" fmla="*/ 504850 h 539227"/>
              <a:gd name="connsiteX0" fmla="*/ 0 w 685799"/>
              <a:gd name="connsiteY0" fmla="*/ 2252 h 488163"/>
              <a:gd name="connsiteX1" fmla="*/ 263803 w 685799"/>
              <a:gd name="connsiteY1" fmla="*/ 81292 h 488163"/>
              <a:gd name="connsiteX2" fmla="*/ 685799 w 685799"/>
              <a:gd name="connsiteY2" fmla="*/ 450606 h 488163"/>
            </a:gdLst>
            <a:ahLst/>
            <a:cxnLst>
              <a:cxn ang="0">
                <a:pos x="connsiteX0" y="connsiteY0"/>
              </a:cxn>
              <a:cxn ang="0">
                <a:pos x="connsiteX1" y="connsiteY1"/>
              </a:cxn>
              <a:cxn ang="0">
                <a:pos x="connsiteX2" y="connsiteY2"/>
              </a:cxn>
            </a:cxnLst>
            <a:rect l="l" t="t" r="r" b="b"/>
            <a:pathLst>
              <a:path w="685799" h="488163">
                <a:moveTo>
                  <a:pt x="0" y="2252"/>
                </a:moveTo>
                <a:cubicBezTo>
                  <a:pt x="178131" y="-6148"/>
                  <a:pt x="149503" y="6566"/>
                  <a:pt x="263803" y="81292"/>
                </a:cubicBezTo>
                <a:cubicBezTo>
                  <a:pt x="378103" y="156018"/>
                  <a:pt x="337288" y="621893"/>
                  <a:pt x="685799" y="450606"/>
                </a:cubicBezTo>
              </a:path>
            </a:pathLst>
          </a:custGeom>
          <a:noFill/>
          <a:ln w="50800" cap="flat" cmpd="sng" algn="ctr">
            <a:solidFill>
              <a:srgbClr val="3333FF"/>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914237" eaLnBrk="0" hangingPunct="0"/>
            <a:endParaRPr lang="en-US" sz="1000" b="1" dirty="0">
              <a:solidFill>
                <a:srgbClr val="000000"/>
              </a:solidFill>
              <a:latin typeface="Arial" pitchFamily="-65" charset="0"/>
              <a:ea typeface="Arial" pitchFamily="-65" charset="0"/>
              <a:cs typeface="Arial" pitchFamily="-65" charset="0"/>
            </a:endParaRPr>
          </a:p>
        </p:txBody>
      </p:sp>
      <p:sp>
        <p:nvSpPr>
          <p:cNvPr id="953" name="TextBox 952"/>
          <p:cNvSpPr txBox="1"/>
          <p:nvPr/>
        </p:nvSpPr>
        <p:spPr>
          <a:xfrm rot="3420000">
            <a:off x="7707888" y="1337686"/>
            <a:ext cx="274320" cy="138499"/>
          </a:xfrm>
          <a:prstGeom prst="rect">
            <a:avLst/>
          </a:prstGeom>
          <a:solidFill>
            <a:srgbClr val="FFC000"/>
          </a:solidFill>
          <a:ln w="50800">
            <a:noFill/>
          </a:ln>
        </p:spPr>
        <p:txBody>
          <a:bodyPr wrap="square" lIns="0" tIns="0" rIns="0" bIns="0" rtlCol="0">
            <a:spAutoFit/>
          </a:bodyPr>
          <a:lstStyle/>
          <a:p>
            <a:pPr algn="l" eaLnBrk="0" hangingPunct="0"/>
            <a:r>
              <a:rPr lang="en-US" sz="900" b="1" dirty="0" smtClean="0">
                <a:solidFill>
                  <a:srgbClr val="000000"/>
                </a:solidFill>
              </a:rPr>
              <a:t>LOND</a:t>
            </a:r>
            <a:endParaRPr lang="en-US" sz="900" b="1" dirty="0">
              <a:solidFill>
                <a:srgbClr val="000000"/>
              </a:solidFill>
            </a:endParaRPr>
          </a:p>
        </p:txBody>
      </p:sp>
      <p:sp>
        <p:nvSpPr>
          <p:cNvPr id="954" name="Oval 536"/>
          <p:cNvSpPr>
            <a:spLocks noChangeArrowheads="1"/>
          </p:cNvSpPr>
          <p:nvPr/>
        </p:nvSpPr>
        <p:spPr bwMode="auto">
          <a:xfrm>
            <a:off x="8683722" y="2401940"/>
            <a:ext cx="143332" cy="9121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900" b="0" dirty="0" smtClean="0">
                <a:solidFill>
                  <a:srgbClr val="000000"/>
                </a:solidFill>
                <a:latin typeface="Arial Unicode MS"/>
                <a:ea typeface="Arial Unicode MS"/>
                <a:cs typeface="Arial Unicode MS"/>
              </a:rPr>
              <a:t> </a:t>
            </a:r>
            <a:endParaRPr lang="en-US" sz="900" b="0" dirty="0">
              <a:solidFill>
                <a:srgbClr val="000000"/>
              </a:solidFill>
            </a:endParaRPr>
          </a:p>
        </p:txBody>
      </p:sp>
      <p:sp>
        <p:nvSpPr>
          <p:cNvPr id="955" name="5-Point Star 954"/>
          <p:cNvSpPr/>
          <p:nvPr/>
        </p:nvSpPr>
        <p:spPr bwMode="auto">
          <a:xfrm rot="315536">
            <a:off x="7963837" y="1360324"/>
            <a:ext cx="130302" cy="130302"/>
          </a:xfrm>
          <a:prstGeom prst="star5">
            <a:avLst/>
          </a:prstGeom>
          <a:solidFill>
            <a:srgbClr val="00B050"/>
          </a:solidFill>
          <a:ln w="12700" cap="flat" cmpd="sng" algn="ctr">
            <a:solidFill>
              <a:srgbClr val="00B05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56" name="5-Point Star 955"/>
          <p:cNvSpPr/>
          <p:nvPr/>
        </p:nvSpPr>
        <p:spPr bwMode="auto">
          <a:xfrm rot="528703">
            <a:off x="8421168" y="1133655"/>
            <a:ext cx="130302" cy="130302"/>
          </a:xfrm>
          <a:prstGeom prst="star5">
            <a:avLst/>
          </a:prstGeom>
          <a:solidFill>
            <a:srgbClr val="00B050"/>
          </a:solidFill>
          <a:ln w="12700" cap="flat" cmpd="sng" algn="ctr">
            <a:solidFill>
              <a:srgbClr val="00B05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57" name="5-Point Star 956"/>
          <p:cNvSpPr/>
          <p:nvPr/>
        </p:nvSpPr>
        <p:spPr bwMode="auto">
          <a:xfrm rot="20170304">
            <a:off x="8688350" y="2204960"/>
            <a:ext cx="130302" cy="130302"/>
          </a:xfrm>
          <a:prstGeom prst="star5">
            <a:avLst/>
          </a:prstGeom>
          <a:solidFill>
            <a:srgbClr val="00B050"/>
          </a:solidFill>
          <a:ln w="12700" cap="flat" cmpd="sng" algn="ctr">
            <a:solidFill>
              <a:srgbClr val="00B05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58" name="Oval 536"/>
          <p:cNvSpPr>
            <a:spLocks noChangeArrowheads="1"/>
          </p:cNvSpPr>
          <p:nvPr/>
        </p:nvSpPr>
        <p:spPr bwMode="auto">
          <a:xfrm>
            <a:off x="8792308" y="2341303"/>
            <a:ext cx="143332" cy="9121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900" b="0" dirty="0" smtClean="0">
                <a:solidFill>
                  <a:srgbClr val="000000"/>
                </a:solidFill>
                <a:latin typeface="Arial Unicode MS"/>
                <a:ea typeface="Arial Unicode MS"/>
                <a:cs typeface="Arial Unicode MS"/>
              </a:rPr>
              <a:t> </a:t>
            </a:r>
            <a:endParaRPr lang="en-US" sz="900" b="0" dirty="0">
              <a:solidFill>
                <a:srgbClr val="000000"/>
              </a:solidFill>
            </a:endParaRPr>
          </a:p>
        </p:txBody>
      </p:sp>
      <p:sp>
        <p:nvSpPr>
          <p:cNvPr id="959" name="Freeform 958"/>
          <p:cNvSpPr/>
          <p:nvPr/>
        </p:nvSpPr>
        <p:spPr bwMode="auto">
          <a:xfrm>
            <a:off x="5671135" y="1594472"/>
            <a:ext cx="2302671" cy="1860664"/>
          </a:xfrm>
          <a:custGeom>
            <a:avLst/>
            <a:gdLst>
              <a:gd name="connsiteX0" fmla="*/ 0 w 3289111"/>
              <a:gd name="connsiteY0" fmla="*/ 651680 h 651680"/>
              <a:gd name="connsiteX1" fmla="*/ 2381535 w 3289111"/>
              <a:gd name="connsiteY1" fmla="*/ 255895 h 651680"/>
              <a:gd name="connsiteX2" fmla="*/ 2388358 w 3289111"/>
              <a:gd name="connsiteY2" fmla="*/ 23883 h 651680"/>
              <a:gd name="connsiteX3" fmla="*/ 3289111 w 3289111"/>
              <a:gd name="connsiteY3" fmla="*/ 112594 h 651680"/>
              <a:gd name="connsiteX4" fmla="*/ 3289111 w 3289111"/>
              <a:gd name="connsiteY4" fmla="*/ 112594 h 651680"/>
              <a:gd name="connsiteX0" fmla="*/ 0 w 3289111"/>
              <a:gd name="connsiteY0" fmla="*/ 1210101 h 1210101"/>
              <a:gd name="connsiteX1" fmla="*/ 2347415 w 3289111"/>
              <a:gd name="connsiteY1" fmla="*/ 104633 h 1210101"/>
              <a:gd name="connsiteX2" fmla="*/ 2388358 w 3289111"/>
              <a:gd name="connsiteY2" fmla="*/ 582304 h 1210101"/>
              <a:gd name="connsiteX3" fmla="*/ 3289111 w 3289111"/>
              <a:gd name="connsiteY3" fmla="*/ 671015 h 1210101"/>
              <a:gd name="connsiteX4" fmla="*/ 3289111 w 3289111"/>
              <a:gd name="connsiteY4" fmla="*/ 671015 h 1210101"/>
              <a:gd name="connsiteX0" fmla="*/ 0 w 3289111"/>
              <a:gd name="connsiteY0" fmla="*/ 1210101 h 1210101"/>
              <a:gd name="connsiteX1" fmla="*/ 2347415 w 3289111"/>
              <a:gd name="connsiteY1" fmla="*/ 104633 h 1210101"/>
              <a:gd name="connsiteX2" fmla="*/ 2538484 w 3289111"/>
              <a:gd name="connsiteY2" fmla="*/ 582304 h 1210101"/>
              <a:gd name="connsiteX3" fmla="*/ 3289111 w 3289111"/>
              <a:gd name="connsiteY3" fmla="*/ 671015 h 1210101"/>
              <a:gd name="connsiteX4" fmla="*/ 3289111 w 3289111"/>
              <a:gd name="connsiteY4" fmla="*/ 671015 h 1210101"/>
              <a:gd name="connsiteX0" fmla="*/ 0 w 3289111"/>
              <a:gd name="connsiteY0" fmla="*/ 1142999 h 1142999"/>
              <a:gd name="connsiteX1" fmla="*/ 2347415 w 3289111"/>
              <a:gd name="connsiteY1" fmla="*/ 37531 h 1142999"/>
              <a:gd name="connsiteX2" fmla="*/ 2838734 w 3289111"/>
              <a:gd name="connsiteY2" fmla="*/ 917811 h 1142999"/>
              <a:gd name="connsiteX3" fmla="*/ 3289111 w 3289111"/>
              <a:gd name="connsiteY3" fmla="*/ 603913 h 1142999"/>
              <a:gd name="connsiteX4" fmla="*/ 3289111 w 3289111"/>
              <a:gd name="connsiteY4" fmla="*/ 603913 h 1142999"/>
              <a:gd name="connsiteX0" fmla="*/ 0 w 3289111"/>
              <a:gd name="connsiteY0" fmla="*/ 1040641 h 1040641"/>
              <a:gd name="connsiteX1" fmla="*/ 2272352 w 3289111"/>
              <a:gd name="connsiteY1" fmla="*/ 37531 h 1040641"/>
              <a:gd name="connsiteX2" fmla="*/ 2838734 w 3289111"/>
              <a:gd name="connsiteY2" fmla="*/ 815453 h 1040641"/>
              <a:gd name="connsiteX3" fmla="*/ 3289111 w 3289111"/>
              <a:gd name="connsiteY3" fmla="*/ 501555 h 1040641"/>
              <a:gd name="connsiteX4" fmla="*/ 3289111 w 3289111"/>
              <a:gd name="connsiteY4" fmla="*/ 501555 h 1040641"/>
              <a:gd name="connsiteX0" fmla="*/ 0 w 3343702"/>
              <a:gd name="connsiteY0" fmla="*/ 1040641 h 1716206"/>
              <a:gd name="connsiteX1" fmla="*/ 2272352 w 3343702"/>
              <a:gd name="connsiteY1" fmla="*/ 37531 h 1716206"/>
              <a:gd name="connsiteX2" fmla="*/ 2838734 w 3343702"/>
              <a:gd name="connsiteY2" fmla="*/ 815453 h 1716206"/>
              <a:gd name="connsiteX3" fmla="*/ 3289111 w 3343702"/>
              <a:gd name="connsiteY3" fmla="*/ 501555 h 1716206"/>
              <a:gd name="connsiteX4" fmla="*/ 3343702 w 3343702"/>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49556"/>
              <a:gd name="connsiteY0" fmla="*/ 1040641 h 1716206"/>
              <a:gd name="connsiteX1" fmla="*/ 2272352 w 3549556"/>
              <a:gd name="connsiteY1" fmla="*/ 37531 h 1716206"/>
              <a:gd name="connsiteX2" fmla="*/ 2838734 w 3549556"/>
              <a:gd name="connsiteY2" fmla="*/ 815453 h 1716206"/>
              <a:gd name="connsiteX3" fmla="*/ 3432411 w 3549556"/>
              <a:gd name="connsiteY3" fmla="*/ 1061113 h 1716206"/>
              <a:gd name="connsiteX4" fmla="*/ 3534771 w 3549556"/>
              <a:gd name="connsiteY4" fmla="*/ 1429603 h 1716206"/>
              <a:gd name="connsiteX5" fmla="*/ 3343702 w 3549556"/>
              <a:gd name="connsiteY5" fmla="*/ 1716206 h 1716206"/>
              <a:gd name="connsiteX0" fmla="*/ 0 w 3726977"/>
              <a:gd name="connsiteY0" fmla="*/ 1486468 h 1779896"/>
              <a:gd name="connsiteX1" fmla="*/ 2449773 w 3726977"/>
              <a:gd name="connsiteY1" fmla="*/ 101221 h 1779896"/>
              <a:gd name="connsiteX2" fmla="*/ 3016155 w 3726977"/>
              <a:gd name="connsiteY2" fmla="*/ 879143 h 1779896"/>
              <a:gd name="connsiteX3" fmla="*/ 3609832 w 3726977"/>
              <a:gd name="connsiteY3" fmla="*/ 1124803 h 1779896"/>
              <a:gd name="connsiteX4" fmla="*/ 3712192 w 3726977"/>
              <a:gd name="connsiteY4" fmla="*/ 1493293 h 1779896"/>
              <a:gd name="connsiteX5" fmla="*/ 3521123 w 3726977"/>
              <a:gd name="connsiteY5" fmla="*/ 1779896 h 1779896"/>
              <a:gd name="connsiteX0" fmla="*/ 0 w 3726977"/>
              <a:gd name="connsiteY0" fmla="*/ 1398895 h 1692323"/>
              <a:gd name="connsiteX1" fmla="*/ 484496 w 3726977"/>
              <a:gd name="connsiteY1" fmla="*/ 709684 h 1692323"/>
              <a:gd name="connsiteX2" fmla="*/ 2449773 w 3726977"/>
              <a:gd name="connsiteY2" fmla="*/ 13648 h 1692323"/>
              <a:gd name="connsiteX3" fmla="*/ 3016155 w 3726977"/>
              <a:gd name="connsiteY3" fmla="*/ 791570 h 1692323"/>
              <a:gd name="connsiteX4" fmla="*/ 3609832 w 3726977"/>
              <a:gd name="connsiteY4" fmla="*/ 1037230 h 1692323"/>
              <a:gd name="connsiteX5" fmla="*/ 3712192 w 3726977"/>
              <a:gd name="connsiteY5" fmla="*/ 1405720 h 1692323"/>
              <a:gd name="connsiteX6" fmla="*/ 3521123 w 3726977"/>
              <a:gd name="connsiteY6" fmla="*/ 1692323 h 1692323"/>
              <a:gd name="connsiteX0" fmla="*/ 0 w 3726977"/>
              <a:gd name="connsiteY0" fmla="*/ 1465996 h 1759424"/>
              <a:gd name="connsiteX1" fmla="*/ 839338 w 3726977"/>
              <a:gd name="connsiteY1" fmla="*/ 1343167 h 1759424"/>
              <a:gd name="connsiteX2" fmla="*/ 2449773 w 3726977"/>
              <a:gd name="connsiteY2" fmla="*/ 80749 h 1759424"/>
              <a:gd name="connsiteX3" fmla="*/ 3016155 w 3726977"/>
              <a:gd name="connsiteY3" fmla="*/ 858671 h 1759424"/>
              <a:gd name="connsiteX4" fmla="*/ 3609832 w 3726977"/>
              <a:gd name="connsiteY4" fmla="*/ 1104331 h 1759424"/>
              <a:gd name="connsiteX5" fmla="*/ 3712192 w 3726977"/>
              <a:gd name="connsiteY5" fmla="*/ 1472821 h 1759424"/>
              <a:gd name="connsiteX6" fmla="*/ 3521123 w 3726977"/>
              <a:gd name="connsiteY6" fmla="*/ 1759424 h 1759424"/>
              <a:gd name="connsiteX0" fmla="*/ 0 w 3726977"/>
              <a:gd name="connsiteY0" fmla="*/ 631208 h 924636"/>
              <a:gd name="connsiteX1" fmla="*/ 839338 w 3726977"/>
              <a:gd name="connsiteY1" fmla="*/ 508379 h 924636"/>
              <a:gd name="connsiteX2" fmla="*/ 2531660 w 3726977"/>
              <a:gd name="connsiteY2" fmla="*/ 126242 h 924636"/>
              <a:gd name="connsiteX3" fmla="*/ 3016155 w 3726977"/>
              <a:gd name="connsiteY3" fmla="*/ 23883 h 924636"/>
              <a:gd name="connsiteX4" fmla="*/ 3609832 w 3726977"/>
              <a:gd name="connsiteY4" fmla="*/ 269543 h 924636"/>
              <a:gd name="connsiteX5" fmla="*/ 3712192 w 3726977"/>
              <a:gd name="connsiteY5" fmla="*/ 638033 h 924636"/>
              <a:gd name="connsiteX6" fmla="*/ 3521123 w 3726977"/>
              <a:gd name="connsiteY6" fmla="*/ 924636 h 924636"/>
              <a:gd name="connsiteX0" fmla="*/ 0 w 3726977"/>
              <a:gd name="connsiteY0" fmla="*/ 570930 h 864358"/>
              <a:gd name="connsiteX1" fmla="*/ 839338 w 3726977"/>
              <a:gd name="connsiteY1" fmla="*/ 448101 h 864358"/>
              <a:gd name="connsiteX2" fmla="*/ 2531660 w 3726977"/>
              <a:gd name="connsiteY2" fmla="*/ 65964 h 864358"/>
              <a:gd name="connsiteX3" fmla="*/ 3077570 w 3726977"/>
              <a:gd name="connsiteY3" fmla="*/ 52315 h 864358"/>
              <a:gd name="connsiteX4" fmla="*/ 3609832 w 3726977"/>
              <a:gd name="connsiteY4" fmla="*/ 209265 h 864358"/>
              <a:gd name="connsiteX5" fmla="*/ 3712192 w 3726977"/>
              <a:gd name="connsiteY5" fmla="*/ 577755 h 864358"/>
              <a:gd name="connsiteX6" fmla="*/ 3521123 w 3726977"/>
              <a:gd name="connsiteY6" fmla="*/ 864358 h 864358"/>
              <a:gd name="connsiteX0" fmla="*/ 0 w 3722428"/>
              <a:gd name="connsiteY0" fmla="*/ 694898 h 988326"/>
              <a:gd name="connsiteX1" fmla="*/ 839338 w 3722428"/>
              <a:gd name="connsiteY1" fmla="*/ 572069 h 988326"/>
              <a:gd name="connsiteX2" fmla="*/ 2531660 w 3722428"/>
              <a:gd name="connsiteY2" fmla="*/ 189932 h 988326"/>
              <a:gd name="connsiteX3" fmla="*/ 3077570 w 3722428"/>
              <a:gd name="connsiteY3" fmla="*/ 176283 h 988326"/>
              <a:gd name="connsiteX4" fmla="*/ 3582537 w 3722428"/>
              <a:gd name="connsiteY4" fmla="*/ 87573 h 988326"/>
              <a:gd name="connsiteX5" fmla="*/ 3712192 w 3722428"/>
              <a:gd name="connsiteY5" fmla="*/ 701723 h 988326"/>
              <a:gd name="connsiteX6" fmla="*/ 3521123 w 3722428"/>
              <a:gd name="connsiteY6" fmla="*/ 988326 h 988326"/>
              <a:gd name="connsiteX0" fmla="*/ 0 w 3756548"/>
              <a:gd name="connsiteY0" fmla="*/ 722194 h 988326"/>
              <a:gd name="connsiteX1" fmla="*/ 873458 w 3756548"/>
              <a:gd name="connsiteY1" fmla="*/ 572069 h 988326"/>
              <a:gd name="connsiteX2" fmla="*/ 2565780 w 3756548"/>
              <a:gd name="connsiteY2" fmla="*/ 189932 h 988326"/>
              <a:gd name="connsiteX3" fmla="*/ 3111690 w 3756548"/>
              <a:gd name="connsiteY3" fmla="*/ 176283 h 988326"/>
              <a:gd name="connsiteX4" fmla="*/ 3616657 w 3756548"/>
              <a:gd name="connsiteY4" fmla="*/ 87573 h 988326"/>
              <a:gd name="connsiteX5" fmla="*/ 3746312 w 3756548"/>
              <a:gd name="connsiteY5" fmla="*/ 701723 h 988326"/>
              <a:gd name="connsiteX6" fmla="*/ 3555243 w 3756548"/>
              <a:gd name="connsiteY6" fmla="*/ 988326 h 988326"/>
              <a:gd name="connsiteX0" fmla="*/ 0 w 3747449"/>
              <a:gd name="connsiteY0" fmla="*/ 598226 h 864358"/>
              <a:gd name="connsiteX1" fmla="*/ 873458 w 3747449"/>
              <a:gd name="connsiteY1" fmla="*/ 448101 h 864358"/>
              <a:gd name="connsiteX2" fmla="*/ 2565780 w 3747449"/>
              <a:gd name="connsiteY2" fmla="*/ 65964 h 864358"/>
              <a:gd name="connsiteX3" fmla="*/ 3111690 w 3747449"/>
              <a:gd name="connsiteY3" fmla="*/ 52315 h 864358"/>
              <a:gd name="connsiteX4" fmla="*/ 3562066 w 3747449"/>
              <a:gd name="connsiteY4" fmla="*/ 181969 h 864358"/>
              <a:gd name="connsiteX5" fmla="*/ 3746312 w 3747449"/>
              <a:gd name="connsiteY5" fmla="*/ 577755 h 864358"/>
              <a:gd name="connsiteX6" fmla="*/ 3555243 w 3747449"/>
              <a:gd name="connsiteY6" fmla="*/ 864358 h 864358"/>
              <a:gd name="connsiteX0" fmla="*/ 0 w 3751998"/>
              <a:gd name="connsiteY0" fmla="*/ 598226 h 864358"/>
              <a:gd name="connsiteX1" fmla="*/ 873458 w 3751998"/>
              <a:gd name="connsiteY1" fmla="*/ 448101 h 864358"/>
              <a:gd name="connsiteX2" fmla="*/ 2565780 w 3751998"/>
              <a:gd name="connsiteY2" fmla="*/ 65964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613011 h 879143"/>
              <a:gd name="connsiteX1" fmla="*/ 873458 w 3751998"/>
              <a:gd name="connsiteY1" fmla="*/ 551596 h 879143"/>
              <a:gd name="connsiteX2" fmla="*/ 2565780 w 3751998"/>
              <a:gd name="connsiteY2" fmla="*/ 80749 h 879143"/>
              <a:gd name="connsiteX3" fmla="*/ 3111690 w 3751998"/>
              <a:gd name="connsiteY3" fmla="*/ 67100 h 879143"/>
              <a:gd name="connsiteX4" fmla="*/ 3589361 w 3751998"/>
              <a:gd name="connsiteY4" fmla="*/ 176283 h 879143"/>
              <a:gd name="connsiteX5" fmla="*/ 3746312 w 3751998"/>
              <a:gd name="connsiteY5" fmla="*/ 592540 h 879143"/>
              <a:gd name="connsiteX6" fmla="*/ 3555243 w 3751998"/>
              <a:gd name="connsiteY6" fmla="*/ 879143 h 879143"/>
              <a:gd name="connsiteX0" fmla="*/ 0 w 3751998"/>
              <a:gd name="connsiteY0" fmla="*/ 565244 h 831376"/>
              <a:gd name="connsiteX1" fmla="*/ 873458 w 3751998"/>
              <a:gd name="connsiteY1" fmla="*/ 503829 h 831376"/>
              <a:gd name="connsiteX2" fmla="*/ 2565780 w 3751998"/>
              <a:gd name="connsiteY2" fmla="*/ 80749 h 831376"/>
              <a:gd name="connsiteX3" fmla="*/ 3111690 w 3751998"/>
              <a:gd name="connsiteY3" fmla="*/ 19333 h 831376"/>
              <a:gd name="connsiteX4" fmla="*/ 3589361 w 3751998"/>
              <a:gd name="connsiteY4" fmla="*/ 128516 h 831376"/>
              <a:gd name="connsiteX5" fmla="*/ 3746312 w 3751998"/>
              <a:gd name="connsiteY5" fmla="*/ 544773 h 831376"/>
              <a:gd name="connsiteX6" fmla="*/ 3555243 w 3751998"/>
              <a:gd name="connsiteY6" fmla="*/ 831376 h 831376"/>
              <a:gd name="connsiteX0" fmla="*/ 0 w 3751998"/>
              <a:gd name="connsiteY0" fmla="*/ 598226 h 864358"/>
              <a:gd name="connsiteX1" fmla="*/ 880282 w 3751998"/>
              <a:gd name="connsiteY1" fmla="*/ 734703 h 864358"/>
              <a:gd name="connsiteX2" fmla="*/ 2565780 w 3751998"/>
              <a:gd name="connsiteY2" fmla="*/ 113731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555009 h 821141"/>
              <a:gd name="connsiteX1" fmla="*/ 880282 w 3751998"/>
              <a:gd name="connsiteY1" fmla="*/ 691486 h 821141"/>
              <a:gd name="connsiteX2" fmla="*/ 2613547 w 3751998"/>
              <a:gd name="connsiteY2" fmla="*/ 172872 h 821141"/>
              <a:gd name="connsiteX3" fmla="*/ 3111690 w 3751998"/>
              <a:gd name="connsiteY3" fmla="*/ 9098 h 821141"/>
              <a:gd name="connsiteX4" fmla="*/ 3589361 w 3751998"/>
              <a:gd name="connsiteY4" fmla="*/ 118281 h 821141"/>
              <a:gd name="connsiteX5" fmla="*/ 3746312 w 3751998"/>
              <a:gd name="connsiteY5" fmla="*/ 534538 h 821141"/>
              <a:gd name="connsiteX6" fmla="*/ 3555243 w 3751998"/>
              <a:gd name="connsiteY6" fmla="*/ 821141 h 821141"/>
              <a:gd name="connsiteX0" fmla="*/ 0 w 3751998"/>
              <a:gd name="connsiteY0" fmla="*/ 453788 h 719920"/>
              <a:gd name="connsiteX1" fmla="*/ 880282 w 3751998"/>
              <a:gd name="connsiteY1" fmla="*/ 590265 h 719920"/>
              <a:gd name="connsiteX2" fmla="*/ 2613547 w 3751998"/>
              <a:gd name="connsiteY2" fmla="*/ 71651 h 719920"/>
              <a:gd name="connsiteX3" fmla="*/ 3077571 w 3751998"/>
              <a:gd name="connsiteY3" fmla="*/ 330958 h 719920"/>
              <a:gd name="connsiteX4" fmla="*/ 3589361 w 3751998"/>
              <a:gd name="connsiteY4" fmla="*/ 17060 h 719920"/>
              <a:gd name="connsiteX5" fmla="*/ 3746312 w 3751998"/>
              <a:gd name="connsiteY5" fmla="*/ 433317 h 719920"/>
              <a:gd name="connsiteX6" fmla="*/ 3555243 w 3751998"/>
              <a:gd name="connsiteY6" fmla="*/ 719920 h 719920"/>
              <a:gd name="connsiteX0" fmla="*/ 0 w 3817963"/>
              <a:gd name="connsiteY0" fmla="*/ 425355 h 783609"/>
              <a:gd name="connsiteX1" fmla="*/ 880282 w 3817963"/>
              <a:gd name="connsiteY1" fmla="*/ 561832 h 783609"/>
              <a:gd name="connsiteX2" fmla="*/ 2613547 w 3817963"/>
              <a:gd name="connsiteY2" fmla="*/ 43218 h 783609"/>
              <a:gd name="connsiteX3" fmla="*/ 3077571 w 3817963"/>
              <a:gd name="connsiteY3" fmla="*/ 302525 h 783609"/>
              <a:gd name="connsiteX4" fmla="*/ 3125337 w 3817963"/>
              <a:gd name="connsiteY4" fmla="*/ 766549 h 783609"/>
              <a:gd name="connsiteX5" fmla="*/ 3746312 w 3817963"/>
              <a:gd name="connsiteY5" fmla="*/ 404884 h 783609"/>
              <a:gd name="connsiteX6" fmla="*/ 3555243 w 3817963"/>
              <a:gd name="connsiteY6" fmla="*/ 691487 h 783609"/>
              <a:gd name="connsiteX0" fmla="*/ 0 w 3555243"/>
              <a:gd name="connsiteY0" fmla="*/ 425355 h 831376"/>
              <a:gd name="connsiteX1" fmla="*/ 880282 w 3555243"/>
              <a:gd name="connsiteY1" fmla="*/ 561832 h 831376"/>
              <a:gd name="connsiteX2" fmla="*/ 2613547 w 3555243"/>
              <a:gd name="connsiteY2" fmla="*/ 43218 h 831376"/>
              <a:gd name="connsiteX3" fmla="*/ 3077571 w 3555243"/>
              <a:gd name="connsiteY3" fmla="*/ 302525 h 831376"/>
              <a:gd name="connsiteX4" fmla="*/ 3125337 w 3555243"/>
              <a:gd name="connsiteY4" fmla="*/ 766549 h 831376"/>
              <a:gd name="connsiteX5" fmla="*/ 3555243 w 3555243"/>
              <a:gd name="connsiteY5" fmla="*/ 691487 h 831376"/>
              <a:gd name="connsiteX0" fmla="*/ 0 w 3555243"/>
              <a:gd name="connsiteY0" fmla="*/ 834788 h 1240809"/>
              <a:gd name="connsiteX1" fmla="*/ 880282 w 3555243"/>
              <a:gd name="connsiteY1" fmla="*/ 971265 h 1240809"/>
              <a:gd name="connsiteX2" fmla="*/ 2790967 w 3555243"/>
              <a:gd name="connsiteY2" fmla="*/ 43218 h 1240809"/>
              <a:gd name="connsiteX3" fmla="*/ 3077571 w 3555243"/>
              <a:gd name="connsiteY3" fmla="*/ 711958 h 1240809"/>
              <a:gd name="connsiteX4" fmla="*/ 3125337 w 3555243"/>
              <a:gd name="connsiteY4" fmla="*/ 1175982 h 1240809"/>
              <a:gd name="connsiteX5" fmla="*/ 3555243 w 3555243"/>
              <a:gd name="connsiteY5" fmla="*/ 1100920 h 1240809"/>
              <a:gd name="connsiteX0" fmla="*/ 0 w 3555243"/>
              <a:gd name="connsiteY0" fmla="*/ 834788 h 1116558"/>
              <a:gd name="connsiteX1" fmla="*/ 880282 w 3555243"/>
              <a:gd name="connsiteY1" fmla="*/ 971265 h 1116558"/>
              <a:gd name="connsiteX2" fmla="*/ 2790967 w 3555243"/>
              <a:gd name="connsiteY2" fmla="*/ 43218 h 1116558"/>
              <a:gd name="connsiteX3" fmla="*/ 3077571 w 3555243"/>
              <a:gd name="connsiteY3" fmla="*/ 711958 h 1116558"/>
              <a:gd name="connsiteX4" fmla="*/ 3364173 w 3555243"/>
              <a:gd name="connsiteY4" fmla="*/ 234286 h 1116558"/>
              <a:gd name="connsiteX5" fmla="*/ 3555243 w 3555243"/>
              <a:gd name="connsiteY5" fmla="*/ 1100920 h 1116558"/>
              <a:gd name="connsiteX0" fmla="*/ 0 w 3555243"/>
              <a:gd name="connsiteY0" fmla="*/ 834788 h 1103193"/>
              <a:gd name="connsiteX1" fmla="*/ 880282 w 3555243"/>
              <a:gd name="connsiteY1" fmla="*/ 971265 h 1103193"/>
              <a:gd name="connsiteX2" fmla="*/ 2790967 w 3555243"/>
              <a:gd name="connsiteY2" fmla="*/ 43218 h 1103193"/>
              <a:gd name="connsiteX3" fmla="*/ 3077571 w 3555243"/>
              <a:gd name="connsiteY3" fmla="*/ 711958 h 1103193"/>
              <a:gd name="connsiteX4" fmla="*/ 3555243 w 3555243"/>
              <a:gd name="connsiteY4" fmla="*/ 1100920 h 1103193"/>
              <a:gd name="connsiteX0" fmla="*/ 0 w 3555243"/>
              <a:gd name="connsiteY0" fmla="*/ 914400 h 1182805"/>
              <a:gd name="connsiteX1" fmla="*/ 880282 w 3555243"/>
              <a:gd name="connsiteY1" fmla="*/ 1050877 h 1182805"/>
              <a:gd name="connsiteX2" fmla="*/ 2790967 w 3555243"/>
              <a:gd name="connsiteY2" fmla="*/ 122830 h 1182805"/>
              <a:gd name="connsiteX3" fmla="*/ 3316406 w 3555243"/>
              <a:gd name="connsiteY3" fmla="*/ 313898 h 1182805"/>
              <a:gd name="connsiteX4" fmla="*/ 3555243 w 3555243"/>
              <a:gd name="connsiteY4" fmla="*/ 1180532 h 1182805"/>
              <a:gd name="connsiteX0" fmla="*/ 0 w 3792940"/>
              <a:gd name="connsiteY0" fmla="*/ 914400 h 1182805"/>
              <a:gd name="connsiteX1" fmla="*/ 880282 w 3792940"/>
              <a:gd name="connsiteY1" fmla="*/ 1050877 h 1182805"/>
              <a:gd name="connsiteX2" fmla="*/ 2790967 w 3792940"/>
              <a:gd name="connsiteY2" fmla="*/ 122830 h 1182805"/>
              <a:gd name="connsiteX3" fmla="*/ 3316406 w 3792940"/>
              <a:gd name="connsiteY3" fmla="*/ 313898 h 1182805"/>
              <a:gd name="connsiteX4" fmla="*/ 3753134 w 3792940"/>
              <a:gd name="connsiteY4" fmla="*/ 375315 h 1182805"/>
              <a:gd name="connsiteX5" fmla="*/ 3555243 w 3792940"/>
              <a:gd name="connsiteY5" fmla="*/ 1180532 h 1182805"/>
              <a:gd name="connsiteX0" fmla="*/ 0 w 3803176"/>
              <a:gd name="connsiteY0" fmla="*/ 914400 h 1182805"/>
              <a:gd name="connsiteX1" fmla="*/ 880282 w 3803176"/>
              <a:gd name="connsiteY1" fmla="*/ 1050877 h 1182805"/>
              <a:gd name="connsiteX2" fmla="*/ 2790967 w 3803176"/>
              <a:gd name="connsiteY2" fmla="*/ 122830 h 1182805"/>
              <a:gd name="connsiteX3" fmla="*/ 3316406 w 3803176"/>
              <a:gd name="connsiteY3" fmla="*/ 313898 h 1182805"/>
              <a:gd name="connsiteX4" fmla="*/ 3753134 w 3803176"/>
              <a:gd name="connsiteY4" fmla="*/ 375315 h 1182805"/>
              <a:gd name="connsiteX5" fmla="*/ 3616658 w 3803176"/>
              <a:gd name="connsiteY5" fmla="*/ 675565 h 1182805"/>
              <a:gd name="connsiteX0" fmla="*/ 0 w 3808863"/>
              <a:gd name="connsiteY0" fmla="*/ 914400 h 1182805"/>
              <a:gd name="connsiteX1" fmla="*/ 880282 w 3808863"/>
              <a:gd name="connsiteY1" fmla="*/ 1050877 h 1182805"/>
              <a:gd name="connsiteX2" fmla="*/ 2790967 w 3808863"/>
              <a:gd name="connsiteY2" fmla="*/ 122830 h 1182805"/>
              <a:gd name="connsiteX3" fmla="*/ 3316406 w 3808863"/>
              <a:gd name="connsiteY3" fmla="*/ 313898 h 1182805"/>
              <a:gd name="connsiteX4" fmla="*/ 3753134 w 3808863"/>
              <a:gd name="connsiteY4" fmla="*/ 375315 h 1182805"/>
              <a:gd name="connsiteX5" fmla="*/ 3650777 w 3808863"/>
              <a:gd name="connsiteY5" fmla="*/ 668741 h 1182805"/>
              <a:gd name="connsiteX0" fmla="*/ 0 w 3999931"/>
              <a:gd name="connsiteY0" fmla="*/ 1405720 h 1405720"/>
              <a:gd name="connsiteX1" fmla="*/ 1071350 w 3999931"/>
              <a:gd name="connsiteY1" fmla="*/ 1050877 h 1405720"/>
              <a:gd name="connsiteX2" fmla="*/ 2982035 w 3999931"/>
              <a:gd name="connsiteY2" fmla="*/ 122830 h 1405720"/>
              <a:gd name="connsiteX3" fmla="*/ 3507474 w 3999931"/>
              <a:gd name="connsiteY3" fmla="*/ 313898 h 1405720"/>
              <a:gd name="connsiteX4" fmla="*/ 3944202 w 3999931"/>
              <a:gd name="connsiteY4" fmla="*/ 375315 h 1405720"/>
              <a:gd name="connsiteX5" fmla="*/ 3841845 w 3999931"/>
              <a:gd name="connsiteY5" fmla="*/ 668741 h 1405720"/>
              <a:gd name="connsiteX0" fmla="*/ 0 w 3999931"/>
              <a:gd name="connsiteY0" fmla="*/ 1405720 h 1405720"/>
              <a:gd name="connsiteX1" fmla="*/ 266129 w 3999931"/>
              <a:gd name="connsiteY1" fmla="*/ 839338 h 1405720"/>
              <a:gd name="connsiteX2" fmla="*/ 1071350 w 3999931"/>
              <a:gd name="connsiteY2" fmla="*/ 1050877 h 1405720"/>
              <a:gd name="connsiteX3" fmla="*/ 2982035 w 3999931"/>
              <a:gd name="connsiteY3" fmla="*/ 122830 h 1405720"/>
              <a:gd name="connsiteX4" fmla="*/ 3507474 w 3999931"/>
              <a:gd name="connsiteY4" fmla="*/ 313898 h 1405720"/>
              <a:gd name="connsiteX5" fmla="*/ 3944202 w 3999931"/>
              <a:gd name="connsiteY5" fmla="*/ 375315 h 1405720"/>
              <a:gd name="connsiteX6" fmla="*/ 3841845 w 3999931"/>
              <a:gd name="connsiteY6" fmla="*/ 668741 h 1405720"/>
              <a:gd name="connsiteX0" fmla="*/ 2 w 3999933"/>
              <a:gd name="connsiteY0" fmla="*/ 1365914 h 1365914"/>
              <a:gd name="connsiteX1" fmla="*/ 266131 w 3999933"/>
              <a:gd name="connsiteY1" fmla="*/ 799532 h 1365914"/>
              <a:gd name="connsiteX2" fmla="*/ 1596790 w 3999933"/>
              <a:gd name="connsiteY2" fmla="*/ 772235 h 1365914"/>
              <a:gd name="connsiteX3" fmla="*/ 2982037 w 3999933"/>
              <a:gd name="connsiteY3" fmla="*/ 83024 h 1365914"/>
              <a:gd name="connsiteX4" fmla="*/ 3507476 w 3999933"/>
              <a:gd name="connsiteY4" fmla="*/ 274092 h 1365914"/>
              <a:gd name="connsiteX5" fmla="*/ 3944204 w 3999933"/>
              <a:gd name="connsiteY5" fmla="*/ 335509 h 1365914"/>
              <a:gd name="connsiteX6" fmla="*/ 3841847 w 3999933"/>
              <a:gd name="connsiteY6" fmla="*/ 628935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3963488"/>
              <a:gd name="connsiteY0" fmla="*/ 1365914 h 1365914"/>
              <a:gd name="connsiteX1" fmla="*/ 266131 w 3963488"/>
              <a:gd name="connsiteY1" fmla="*/ 799532 h 1365914"/>
              <a:gd name="connsiteX2" fmla="*/ 1596790 w 3963488"/>
              <a:gd name="connsiteY2" fmla="*/ 772235 h 1365914"/>
              <a:gd name="connsiteX3" fmla="*/ 2982037 w 3963488"/>
              <a:gd name="connsiteY3" fmla="*/ 83024 h 1365914"/>
              <a:gd name="connsiteX4" fmla="*/ 3507476 w 3963488"/>
              <a:gd name="connsiteY4" fmla="*/ 274092 h 1365914"/>
              <a:gd name="connsiteX5" fmla="*/ 3904447 w 3963488"/>
              <a:gd name="connsiteY5" fmla="*/ 347436 h 1365914"/>
              <a:gd name="connsiteX6" fmla="*/ 3861725 w 3963488"/>
              <a:gd name="connsiteY6" fmla="*/ 620984 h 1365914"/>
              <a:gd name="connsiteX0" fmla="*/ 2 w 3952887"/>
              <a:gd name="connsiteY0" fmla="*/ 1365914 h 1365914"/>
              <a:gd name="connsiteX1" fmla="*/ 266131 w 3952887"/>
              <a:gd name="connsiteY1" fmla="*/ 799532 h 1365914"/>
              <a:gd name="connsiteX2" fmla="*/ 1596790 w 3952887"/>
              <a:gd name="connsiteY2" fmla="*/ 772235 h 1365914"/>
              <a:gd name="connsiteX3" fmla="*/ 2982037 w 3952887"/>
              <a:gd name="connsiteY3" fmla="*/ 83024 h 1365914"/>
              <a:gd name="connsiteX4" fmla="*/ 3507476 w 3952887"/>
              <a:gd name="connsiteY4" fmla="*/ 274092 h 1365914"/>
              <a:gd name="connsiteX5" fmla="*/ 3904447 w 3952887"/>
              <a:gd name="connsiteY5" fmla="*/ 347436 h 1365914"/>
              <a:gd name="connsiteX6" fmla="*/ 3798115 w 3952887"/>
              <a:gd name="connsiteY6" fmla="*/ 700498 h 1365914"/>
              <a:gd name="connsiteX0" fmla="*/ 3526 w 3956411"/>
              <a:gd name="connsiteY0" fmla="*/ 1376485 h 1376485"/>
              <a:gd name="connsiteX1" fmla="*/ 269655 w 3956411"/>
              <a:gd name="connsiteY1" fmla="*/ 810103 h 1376485"/>
              <a:gd name="connsiteX2" fmla="*/ 1621456 w 3956411"/>
              <a:gd name="connsiteY2" fmla="*/ 846232 h 1376485"/>
              <a:gd name="connsiteX3" fmla="*/ 2985561 w 3956411"/>
              <a:gd name="connsiteY3" fmla="*/ 93595 h 1376485"/>
              <a:gd name="connsiteX4" fmla="*/ 3511000 w 3956411"/>
              <a:gd name="connsiteY4" fmla="*/ 284663 h 1376485"/>
              <a:gd name="connsiteX5" fmla="*/ 3907971 w 3956411"/>
              <a:gd name="connsiteY5" fmla="*/ 358007 h 1376485"/>
              <a:gd name="connsiteX6" fmla="*/ 3801639 w 3956411"/>
              <a:gd name="connsiteY6" fmla="*/ 711069 h 1376485"/>
              <a:gd name="connsiteX0" fmla="*/ 3526 w 3832052"/>
              <a:gd name="connsiteY0" fmla="*/ 1376485 h 1376485"/>
              <a:gd name="connsiteX1" fmla="*/ 269655 w 3832052"/>
              <a:gd name="connsiteY1" fmla="*/ 810103 h 1376485"/>
              <a:gd name="connsiteX2" fmla="*/ 1621456 w 3832052"/>
              <a:gd name="connsiteY2" fmla="*/ 846232 h 1376485"/>
              <a:gd name="connsiteX3" fmla="*/ 2985561 w 3832052"/>
              <a:gd name="connsiteY3" fmla="*/ 93595 h 1376485"/>
              <a:gd name="connsiteX4" fmla="*/ 3511000 w 3832052"/>
              <a:gd name="connsiteY4" fmla="*/ 284663 h 1376485"/>
              <a:gd name="connsiteX5" fmla="*/ 3783612 w 3832052"/>
              <a:gd name="connsiteY5" fmla="*/ 365322 h 1376485"/>
              <a:gd name="connsiteX6" fmla="*/ 3801639 w 3832052"/>
              <a:gd name="connsiteY6" fmla="*/ 711069 h 1376485"/>
              <a:gd name="connsiteX0" fmla="*/ 0 w 3820973"/>
              <a:gd name="connsiteY0" fmla="*/ 1450708 h 1450708"/>
              <a:gd name="connsiteX1" fmla="*/ 288989 w 3820973"/>
              <a:gd name="connsiteY1" fmla="*/ 738022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4107159"/>
              <a:gd name="connsiteY0" fmla="*/ 1297144 h 1297144"/>
              <a:gd name="connsiteX1" fmla="*/ 474591 w 4107159"/>
              <a:gd name="connsiteY1" fmla="*/ 797458 h 1297144"/>
              <a:gd name="connsiteX2" fmla="*/ 1926976 w 4107159"/>
              <a:gd name="connsiteY2" fmla="*/ 774151 h 1297144"/>
              <a:gd name="connsiteX3" fmla="*/ 3291081 w 4107159"/>
              <a:gd name="connsiteY3" fmla="*/ 21514 h 1297144"/>
              <a:gd name="connsiteX4" fmla="*/ 3816520 w 4107159"/>
              <a:gd name="connsiteY4" fmla="*/ 212582 h 1297144"/>
              <a:gd name="connsiteX5" fmla="*/ 4089132 w 4107159"/>
              <a:gd name="connsiteY5" fmla="*/ 293241 h 1297144"/>
              <a:gd name="connsiteX6" fmla="*/ 4107159 w 4107159"/>
              <a:gd name="connsiteY6" fmla="*/ 638988 h 1297144"/>
              <a:gd name="connsiteX0" fmla="*/ 0 w 4107159"/>
              <a:gd name="connsiteY0" fmla="*/ 1297144 h 1338694"/>
              <a:gd name="connsiteX1" fmla="*/ 474591 w 4107159"/>
              <a:gd name="connsiteY1" fmla="*/ 797458 h 1338694"/>
              <a:gd name="connsiteX2" fmla="*/ 1926976 w 4107159"/>
              <a:gd name="connsiteY2" fmla="*/ 774151 h 1338694"/>
              <a:gd name="connsiteX3" fmla="*/ 3291081 w 4107159"/>
              <a:gd name="connsiteY3" fmla="*/ 21514 h 1338694"/>
              <a:gd name="connsiteX4" fmla="*/ 3816520 w 4107159"/>
              <a:gd name="connsiteY4" fmla="*/ 212582 h 1338694"/>
              <a:gd name="connsiteX5" fmla="*/ 4089132 w 4107159"/>
              <a:gd name="connsiteY5" fmla="*/ 293241 h 1338694"/>
              <a:gd name="connsiteX6" fmla="*/ 4107159 w 4107159"/>
              <a:gd name="connsiteY6" fmla="*/ 638988 h 1338694"/>
              <a:gd name="connsiteX0" fmla="*/ 0 w 4202257"/>
              <a:gd name="connsiteY0" fmla="*/ 1623709 h 1665259"/>
              <a:gd name="connsiteX1" fmla="*/ 474591 w 4202257"/>
              <a:gd name="connsiteY1" fmla="*/ 1124023 h 1665259"/>
              <a:gd name="connsiteX2" fmla="*/ 1926976 w 4202257"/>
              <a:gd name="connsiteY2" fmla="*/ 1100716 h 1665259"/>
              <a:gd name="connsiteX3" fmla="*/ 3291081 w 4202257"/>
              <a:gd name="connsiteY3" fmla="*/ 348079 h 1665259"/>
              <a:gd name="connsiteX4" fmla="*/ 3816520 w 4202257"/>
              <a:gd name="connsiteY4" fmla="*/ 539147 h 1665259"/>
              <a:gd name="connsiteX5" fmla="*/ 4089132 w 4202257"/>
              <a:gd name="connsiteY5" fmla="*/ 619806 h 1665259"/>
              <a:gd name="connsiteX6" fmla="*/ 4202257 w 4202257"/>
              <a:gd name="connsiteY6" fmla="*/ 14577 h 1665259"/>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089132 w 4202257"/>
              <a:gd name="connsiteY5" fmla="*/ 605229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46739"/>
              <a:gd name="connsiteX1" fmla="*/ 525798 w 4202257"/>
              <a:gd name="connsiteY1" fmla="*/ 1028978 h 1646739"/>
              <a:gd name="connsiteX2" fmla="*/ 1926976 w 4202257"/>
              <a:gd name="connsiteY2" fmla="*/ 1086139 h 1646739"/>
              <a:gd name="connsiteX3" fmla="*/ 3291081 w 4202257"/>
              <a:gd name="connsiteY3" fmla="*/ 333502 h 1646739"/>
              <a:gd name="connsiteX4" fmla="*/ 3816520 w 4202257"/>
              <a:gd name="connsiteY4" fmla="*/ 524570 h 1646739"/>
              <a:gd name="connsiteX5" fmla="*/ 4147653 w 4202257"/>
              <a:gd name="connsiteY5" fmla="*/ 429664 h 1646739"/>
              <a:gd name="connsiteX6" fmla="*/ 4202257 w 4202257"/>
              <a:gd name="connsiteY6" fmla="*/ 0 h 1646739"/>
              <a:gd name="connsiteX0" fmla="*/ 0 w 4202257"/>
              <a:gd name="connsiteY0" fmla="*/ 1609132 h 1654479"/>
              <a:gd name="connsiteX1" fmla="*/ 525798 w 4202257"/>
              <a:gd name="connsiteY1" fmla="*/ 1028978 h 1654479"/>
              <a:gd name="connsiteX2" fmla="*/ 1926976 w 4202257"/>
              <a:gd name="connsiteY2" fmla="*/ 1086139 h 1654479"/>
              <a:gd name="connsiteX3" fmla="*/ 3291081 w 4202257"/>
              <a:gd name="connsiteY3" fmla="*/ 333502 h 1654479"/>
              <a:gd name="connsiteX4" fmla="*/ 3816520 w 4202257"/>
              <a:gd name="connsiteY4" fmla="*/ 524570 h 1654479"/>
              <a:gd name="connsiteX5" fmla="*/ 4147653 w 4202257"/>
              <a:gd name="connsiteY5" fmla="*/ 429664 h 1654479"/>
              <a:gd name="connsiteX6" fmla="*/ 4202257 w 4202257"/>
              <a:gd name="connsiteY6" fmla="*/ 0 h 1654479"/>
              <a:gd name="connsiteX0" fmla="*/ 0 w 4041323"/>
              <a:gd name="connsiteY0" fmla="*/ 1565241 h 1604561"/>
              <a:gd name="connsiteX1" fmla="*/ 364864 w 4041323"/>
              <a:gd name="connsiteY1" fmla="*/ 1028978 h 1604561"/>
              <a:gd name="connsiteX2" fmla="*/ 1766042 w 4041323"/>
              <a:gd name="connsiteY2" fmla="*/ 1086139 h 1604561"/>
              <a:gd name="connsiteX3" fmla="*/ 3130147 w 4041323"/>
              <a:gd name="connsiteY3" fmla="*/ 333502 h 1604561"/>
              <a:gd name="connsiteX4" fmla="*/ 3655586 w 4041323"/>
              <a:gd name="connsiteY4" fmla="*/ 524570 h 1604561"/>
              <a:gd name="connsiteX5" fmla="*/ 3986719 w 4041323"/>
              <a:gd name="connsiteY5" fmla="*/ 429664 h 1604561"/>
              <a:gd name="connsiteX6" fmla="*/ 4041323 w 4041323"/>
              <a:gd name="connsiteY6" fmla="*/ 0 h 1604561"/>
              <a:gd name="connsiteX0" fmla="*/ 0 w 4041323"/>
              <a:gd name="connsiteY0" fmla="*/ 1565241 h 1565241"/>
              <a:gd name="connsiteX1" fmla="*/ 364864 w 4041323"/>
              <a:gd name="connsiteY1" fmla="*/ 1028978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41323"/>
              <a:gd name="connsiteY0" fmla="*/ 1565241 h 1565241"/>
              <a:gd name="connsiteX1" fmla="*/ 313658 w 4041323"/>
              <a:gd name="connsiteY1" fmla="*/ 1007033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55586 w 4005876"/>
              <a:gd name="connsiteY4" fmla="*/ 575777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1169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8243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75120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62597"/>
              <a:gd name="connsiteY0" fmla="*/ 1325495 h 1325495"/>
              <a:gd name="connsiteX1" fmla="*/ 212345 w 3962597"/>
              <a:gd name="connsiteY1" fmla="*/ 820355 h 1325495"/>
              <a:gd name="connsiteX2" fmla="*/ 1741920 w 3962597"/>
              <a:gd name="connsiteY2" fmla="*/ 822270 h 1325495"/>
              <a:gd name="connsiteX3" fmla="*/ 3024010 w 3962597"/>
              <a:gd name="connsiteY3" fmla="*/ 117877 h 1325495"/>
              <a:gd name="connsiteX4" fmla="*/ 3543682 w 3962597"/>
              <a:gd name="connsiteY4" fmla="*/ 282648 h 1325495"/>
              <a:gd name="connsiteX5" fmla="*/ 3962597 w 3962597"/>
              <a:gd name="connsiteY5" fmla="*/ 165795 h 1325495"/>
              <a:gd name="connsiteX0" fmla="*/ 0 w 3543682"/>
              <a:gd name="connsiteY0" fmla="*/ 1325495 h 1325495"/>
              <a:gd name="connsiteX1" fmla="*/ 212345 w 3543682"/>
              <a:gd name="connsiteY1" fmla="*/ 820355 h 1325495"/>
              <a:gd name="connsiteX2" fmla="*/ 1741920 w 3543682"/>
              <a:gd name="connsiteY2" fmla="*/ 822270 h 1325495"/>
              <a:gd name="connsiteX3" fmla="*/ 3024010 w 3543682"/>
              <a:gd name="connsiteY3" fmla="*/ 117877 h 1325495"/>
              <a:gd name="connsiteX4" fmla="*/ 3543682 w 3543682"/>
              <a:gd name="connsiteY4" fmla="*/ 282648 h 1325495"/>
              <a:gd name="connsiteX0" fmla="*/ 0 w 3024010"/>
              <a:gd name="connsiteY0" fmla="*/ 1325495 h 1325495"/>
              <a:gd name="connsiteX1" fmla="*/ 212345 w 3024010"/>
              <a:gd name="connsiteY1" fmla="*/ 820355 h 1325495"/>
              <a:gd name="connsiteX2" fmla="*/ 1741920 w 3024010"/>
              <a:gd name="connsiteY2" fmla="*/ 822270 h 1325495"/>
              <a:gd name="connsiteX3" fmla="*/ 3024010 w 3024010"/>
              <a:gd name="connsiteY3" fmla="*/ 117877 h 1325495"/>
              <a:gd name="connsiteX0" fmla="*/ 0 w 2895741"/>
              <a:gd name="connsiteY0" fmla="*/ 466897 h 860301"/>
              <a:gd name="connsiteX1" fmla="*/ 84076 w 2895741"/>
              <a:gd name="connsiteY1" fmla="*/ 820355 h 860301"/>
              <a:gd name="connsiteX2" fmla="*/ 1613651 w 2895741"/>
              <a:gd name="connsiteY2" fmla="*/ 822270 h 860301"/>
              <a:gd name="connsiteX3" fmla="*/ 2895741 w 2895741"/>
              <a:gd name="connsiteY3" fmla="*/ 117877 h 860301"/>
              <a:gd name="connsiteX0" fmla="*/ 9427 w 2905168"/>
              <a:gd name="connsiteY0" fmla="*/ 466897 h 860301"/>
              <a:gd name="connsiteX1" fmla="*/ 93503 w 2905168"/>
              <a:gd name="connsiteY1" fmla="*/ 820355 h 860301"/>
              <a:gd name="connsiteX2" fmla="*/ 1623078 w 2905168"/>
              <a:gd name="connsiteY2" fmla="*/ 822270 h 860301"/>
              <a:gd name="connsiteX3" fmla="*/ 2905168 w 2905168"/>
              <a:gd name="connsiteY3" fmla="*/ 117877 h 860301"/>
              <a:gd name="connsiteX0" fmla="*/ 0 w 2811665"/>
              <a:gd name="connsiteY0" fmla="*/ 820355 h 860301"/>
              <a:gd name="connsiteX1" fmla="*/ 1529575 w 2811665"/>
              <a:gd name="connsiteY1" fmla="*/ 822270 h 860301"/>
              <a:gd name="connsiteX2" fmla="*/ 2811665 w 2811665"/>
              <a:gd name="connsiteY2" fmla="*/ 117877 h 860301"/>
              <a:gd name="connsiteX0" fmla="*/ 0 w 3215711"/>
              <a:gd name="connsiteY0" fmla="*/ 877174 h 877174"/>
              <a:gd name="connsiteX1" fmla="*/ 1933621 w 3215711"/>
              <a:gd name="connsiteY1" fmla="*/ 822270 h 877174"/>
              <a:gd name="connsiteX2" fmla="*/ 3215711 w 3215711"/>
              <a:gd name="connsiteY2" fmla="*/ 117877 h 877174"/>
              <a:gd name="connsiteX0" fmla="*/ 0 w 3215711"/>
              <a:gd name="connsiteY0" fmla="*/ 877174 h 917559"/>
              <a:gd name="connsiteX1" fmla="*/ 1933621 w 3215711"/>
              <a:gd name="connsiteY1" fmla="*/ 822270 h 917559"/>
              <a:gd name="connsiteX2" fmla="*/ 3215711 w 3215711"/>
              <a:gd name="connsiteY2" fmla="*/ 117877 h 917559"/>
              <a:gd name="connsiteX0" fmla="*/ 0 w 3190057"/>
              <a:gd name="connsiteY0" fmla="*/ 882953 h 923338"/>
              <a:gd name="connsiteX1" fmla="*/ 1933621 w 3190057"/>
              <a:gd name="connsiteY1" fmla="*/ 828049 h 923338"/>
              <a:gd name="connsiteX2" fmla="*/ 3190057 w 3190057"/>
              <a:gd name="connsiteY2" fmla="*/ 117343 h 923338"/>
              <a:gd name="connsiteX0" fmla="*/ 0 w 3190057"/>
              <a:gd name="connsiteY0" fmla="*/ 915587 h 955972"/>
              <a:gd name="connsiteX1" fmla="*/ 1933621 w 3190057"/>
              <a:gd name="connsiteY1" fmla="*/ 860683 h 955972"/>
              <a:gd name="connsiteX2" fmla="*/ 3190057 w 3190057"/>
              <a:gd name="connsiteY2" fmla="*/ 149977 h 955972"/>
              <a:gd name="connsiteX0" fmla="*/ 0 w 3962499"/>
              <a:gd name="connsiteY0" fmla="*/ 887092 h 927477"/>
              <a:gd name="connsiteX1" fmla="*/ 1933621 w 3962499"/>
              <a:gd name="connsiteY1" fmla="*/ 832188 h 927477"/>
              <a:gd name="connsiteX2" fmla="*/ 3962499 w 3962499"/>
              <a:gd name="connsiteY2" fmla="*/ 153103 h 927477"/>
              <a:gd name="connsiteX0" fmla="*/ 0 w 3962499"/>
              <a:gd name="connsiteY0" fmla="*/ 734130 h 774515"/>
              <a:gd name="connsiteX1" fmla="*/ 1933621 w 3962499"/>
              <a:gd name="connsiteY1" fmla="*/ 679226 h 774515"/>
              <a:gd name="connsiteX2" fmla="*/ 3962499 w 3962499"/>
              <a:gd name="connsiteY2" fmla="*/ 141 h 774515"/>
              <a:gd name="connsiteX0" fmla="*/ 0 w 3894343"/>
              <a:gd name="connsiteY0" fmla="*/ 786832 h 812152"/>
              <a:gd name="connsiteX1" fmla="*/ 1865465 w 3894343"/>
              <a:gd name="connsiteY1" fmla="*/ 679226 h 812152"/>
              <a:gd name="connsiteX2" fmla="*/ 3894343 w 3894343"/>
              <a:gd name="connsiteY2" fmla="*/ 141 h 812152"/>
              <a:gd name="connsiteX0" fmla="*/ 0 w 3894343"/>
              <a:gd name="connsiteY0" fmla="*/ 786832 h 786832"/>
              <a:gd name="connsiteX1" fmla="*/ 1865465 w 3894343"/>
              <a:gd name="connsiteY1" fmla="*/ 679226 h 786832"/>
              <a:gd name="connsiteX2" fmla="*/ 3894343 w 3894343"/>
              <a:gd name="connsiteY2" fmla="*/ 141 h 786832"/>
              <a:gd name="connsiteX0" fmla="*/ 0 w 3873442"/>
              <a:gd name="connsiteY0" fmla="*/ 830469 h 830469"/>
              <a:gd name="connsiteX1" fmla="*/ 1844564 w 3873442"/>
              <a:gd name="connsiteY1" fmla="*/ 679226 h 830469"/>
              <a:gd name="connsiteX2" fmla="*/ 3873442 w 3873442"/>
              <a:gd name="connsiteY2" fmla="*/ 141 h 830469"/>
              <a:gd name="connsiteX0" fmla="*/ 0 w 3873442"/>
              <a:gd name="connsiteY0" fmla="*/ 830469 h 830469"/>
              <a:gd name="connsiteX1" fmla="*/ 1844564 w 3873442"/>
              <a:gd name="connsiteY1" fmla="*/ 679226 h 830469"/>
              <a:gd name="connsiteX2" fmla="*/ 3873442 w 3873442"/>
              <a:gd name="connsiteY2" fmla="*/ 141 h 830469"/>
              <a:gd name="connsiteX0" fmla="*/ 0 w 3887377"/>
              <a:gd name="connsiteY0" fmla="*/ 752914 h 752914"/>
              <a:gd name="connsiteX1" fmla="*/ 1844564 w 3887377"/>
              <a:gd name="connsiteY1" fmla="*/ 601671 h 752914"/>
              <a:gd name="connsiteX2" fmla="*/ 3887377 w 3887377"/>
              <a:gd name="connsiteY2" fmla="*/ 163 h 752914"/>
              <a:gd name="connsiteX0" fmla="*/ 0 w 3887377"/>
              <a:gd name="connsiteY0" fmla="*/ 793257 h 793257"/>
              <a:gd name="connsiteX1" fmla="*/ 1844564 w 3887377"/>
              <a:gd name="connsiteY1" fmla="*/ 642014 h 793257"/>
              <a:gd name="connsiteX2" fmla="*/ 3887377 w 3887377"/>
              <a:gd name="connsiteY2" fmla="*/ 40506 h 793257"/>
              <a:gd name="connsiteX0" fmla="*/ 0 w 4415849"/>
              <a:gd name="connsiteY0" fmla="*/ 952776 h 952776"/>
              <a:gd name="connsiteX1" fmla="*/ 2373036 w 4415849"/>
              <a:gd name="connsiteY1" fmla="*/ 642014 h 952776"/>
              <a:gd name="connsiteX2" fmla="*/ 4415849 w 4415849"/>
              <a:gd name="connsiteY2" fmla="*/ 40506 h 952776"/>
              <a:gd name="connsiteX0" fmla="*/ 46776 w 4462625"/>
              <a:gd name="connsiteY0" fmla="*/ 952776 h 1176859"/>
              <a:gd name="connsiteX1" fmla="*/ 2419812 w 4462625"/>
              <a:gd name="connsiteY1" fmla="*/ 642014 h 1176859"/>
              <a:gd name="connsiteX2" fmla="*/ 4462625 w 4462625"/>
              <a:gd name="connsiteY2" fmla="*/ 40506 h 1176859"/>
              <a:gd name="connsiteX0" fmla="*/ 46776 w 5192985"/>
              <a:gd name="connsiteY0" fmla="*/ 924831 h 1148914"/>
              <a:gd name="connsiteX1" fmla="*/ 2419812 w 5192985"/>
              <a:gd name="connsiteY1" fmla="*/ 614069 h 1148914"/>
              <a:gd name="connsiteX2" fmla="*/ 5192985 w 5192985"/>
              <a:gd name="connsiteY2" fmla="*/ 41945 h 1148914"/>
              <a:gd name="connsiteX0" fmla="*/ 46776 w 5173934"/>
              <a:gd name="connsiteY0" fmla="*/ 1774213 h 1998296"/>
              <a:gd name="connsiteX1" fmla="*/ 2419812 w 5173934"/>
              <a:gd name="connsiteY1" fmla="*/ 1463451 h 1998296"/>
              <a:gd name="connsiteX2" fmla="*/ 5173934 w 5173934"/>
              <a:gd name="connsiteY2" fmla="*/ 20382 h 1998296"/>
              <a:gd name="connsiteX0" fmla="*/ 46776 w 5173934"/>
              <a:gd name="connsiteY0" fmla="*/ 1774213 h 1998296"/>
              <a:gd name="connsiteX1" fmla="*/ 2419812 w 5173934"/>
              <a:gd name="connsiteY1" fmla="*/ 1463451 h 1998296"/>
              <a:gd name="connsiteX2" fmla="*/ 5173934 w 5173934"/>
              <a:gd name="connsiteY2" fmla="*/ 20382 h 1998296"/>
              <a:gd name="connsiteX0" fmla="*/ 44706 w 5171864"/>
              <a:gd name="connsiteY0" fmla="*/ 1782298 h 1943975"/>
              <a:gd name="connsiteX1" fmla="*/ 2538397 w 5171864"/>
              <a:gd name="connsiteY1" fmla="*/ 991169 h 1943975"/>
              <a:gd name="connsiteX2" fmla="*/ 5171864 w 5171864"/>
              <a:gd name="connsiteY2" fmla="*/ 28467 h 1943975"/>
              <a:gd name="connsiteX0" fmla="*/ 51704 w 5178862"/>
              <a:gd name="connsiteY0" fmla="*/ 1797855 h 2009695"/>
              <a:gd name="connsiteX1" fmla="*/ 2545395 w 5178862"/>
              <a:gd name="connsiteY1" fmla="*/ 1006726 h 2009695"/>
              <a:gd name="connsiteX2" fmla="*/ 5178862 w 5178862"/>
              <a:gd name="connsiteY2" fmla="*/ 44024 h 2009695"/>
              <a:gd name="connsiteX0" fmla="*/ 54691 w 5052165"/>
              <a:gd name="connsiteY0" fmla="*/ 1858976 h 2061805"/>
              <a:gd name="connsiteX1" fmla="*/ 2418698 w 5052165"/>
              <a:gd name="connsiteY1" fmla="*/ 1006726 h 2061805"/>
              <a:gd name="connsiteX2" fmla="*/ 5052165 w 5052165"/>
              <a:gd name="connsiteY2" fmla="*/ 44024 h 2061805"/>
              <a:gd name="connsiteX0" fmla="*/ 458888 w 5456362"/>
              <a:gd name="connsiteY0" fmla="*/ 1858976 h 2109900"/>
              <a:gd name="connsiteX1" fmla="*/ 116550 w 5456362"/>
              <a:gd name="connsiteY1" fmla="*/ 2074475 h 2109900"/>
              <a:gd name="connsiteX2" fmla="*/ 2822895 w 5456362"/>
              <a:gd name="connsiteY2" fmla="*/ 1006726 h 2109900"/>
              <a:gd name="connsiteX3" fmla="*/ 5456362 w 5456362"/>
              <a:gd name="connsiteY3" fmla="*/ 44024 h 2109900"/>
              <a:gd name="connsiteX0" fmla="*/ 352088 w 5472595"/>
              <a:gd name="connsiteY0" fmla="*/ 1621544 h 2097289"/>
              <a:gd name="connsiteX1" fmla="*/ 132783 w 5472595"/>
              <a:gd name="connsiteY1" fmla="*/ 2074475 h 2097289"/>
              <a:gd name="connsiteX2" fmla="*/ 2839128 w 5472595"/>
              <a:gd name="connsiteY2" fmla="*/ 1006726 h 2097289"/>
              <a:gd name="connsiteX3" fmla="*/ 5472595 w 5472595"/>
              <a:gd name="connsiteY3" fmla="*/ 44024 h 2097289"/>
              <a:gd name="connsiteX0" fmla="*/ 524136 w 5448454"/>
              <a:gd name="connsiteY0" fmla="*/ 1687367 h 2099793"/>
              <a:gd name="connsiteX1" fmla="*/ 108642 w 5448454"/>
              <a:gd name="connsiteY1" fmla="*/ 2074475 h 2099793"/>
              <a:gd name="connsiteX2" fmla="*/ 2814987 w 5448454"/>
              <a:gd name="connsiteY2" fmla="*/ 1006726 h 2099793"/>
              <a:gd name="connsiteX3" fmla="*/ 5448454 w 5448454"/>
              <a:gd name="connsiteY3" fmla="*/ 44024 h 2099793"/>
              <a:gd name="connsiteX0" fmla="*/ 543475 w 5467793"/>
              <a:gd name="connsiteY0" fmla="*/ 1687367 h 2094134"/>
              <a:gd name="connsiteX1" fmla="*/ 127981 w 5467793"/>
              <a:gd name="connsiteY1" fmla="*/ 2074475 h 2094134"/>
              <a:gd name="connsiteX2" fmla="*/ 2834326 w 5467793"/>
              <a:gd name="connsiteY2" fmla="*/ 1006726 h 2094134"/>
              <a:gd name="connsiteX3" fmla="*/ 5467793 w 5467793"/>
              <a:gd name="connsiteY3" fmla="*/ 44024 h 2094134"/>
              <a:gd name="connsiteX0" fmla="*/ 211503 w 5135821"/>
              <a:gd name="connsiteY0" fmla="*/ 1687367 h 2096425"/>
              <a:gd name="connsiteX1" fmla="*/ 231612 w 5135821"/>
              <a:gd name="connsiteY1" fmla="*/ 2076826 h 2096425"/>
              <a:gd name="connsiteX2" fmla="*/ 2502354 w 5135821"/>
              <a:gd name="connsiteY2" fmla="*/ 1006726 h 2096425"/>
              <a:gd name="connsiteX3" fmla="*/ 5135821 w 5135821"/>
              <a:gd name="connsiteY3" fmla="*/ 44024 h 2096425"/>
              <a:gd name="connsiteX0" fmla="*/ 420086 w 5344404"/>
              <a:gd name="connsiteY0" fmla="*/ 1687367 h 2096425"/>
              <a:gd name="connsiteX1" fmla="*/ 440195 w 5344404"/>
              <a:gd name="connsiteY1" fmla="*/ 2076826 h 2096425"/>
              <a:gd name="connsiteX2" fmla="*/ 2710937 w 5344404"/>
              <a:gd name="connsiteY2" fmla="*/ 1006726 h 2096425"/>
              <a:gd name="connsiteX3" fmla="*/ 5344404 w 5344404"/>
              <a:gd name="connsiteY3" fmla="*/ 44024 h 2096425"/>
              <a:gd name="connsiteX0" fmla="*/ 420086 w 5344404"/>
              <a:gd name="connsiteY0" fmla="*/ 1687367 h 2096425"/>
              <a:gd name="connsiteX1" fmla="*/ 440195 w 5344404"/>
              <a:gd name="connsiteY1" fmla="*/ 2076826 h 2096425"/>
              <a:gd name="connsiteX2" fmla="*/ 2710937 w 5344404"/>
              <a:gd name="connsiteY2" fmla="*/ 1006726 h 2096425"/>
              <a:gd name="connsiteX3" fmla="*/ 5344404 w 5344404"/>
              <a:gd name="connsiteY3" fmla="*/ 44024 h 2096425"/>
              <a:gd name="connsiteX0" fmla="*/ 420086 w 5344404"/>
              <a:gd name="connsiteY0" fmla="*/ 1687367 h 2096425"/>
              <a:gd name="connsiteX1" fmla="*/ 440195 w 5344404"/>
              <a:gd name="connsiteY1" fmla="*/ 2076826 h 2096425"/>
              <a:gd name="connsiteX2" fmla="*/ 2710937 w 5344404"/>
              <a:gd name="connsiteY2" fmla="*/ 1006726 h 2096425"/>
              <a:gd name="connsiteX3" fmla="*/ 5344404 w 5344404"/>
              <a:gd name="connsiteY3" fmla="*/ 44024 h 2096425"/>
              <a:gd name="connsiteX0" fmla="*/ 420086 w 5344404"/>
              <a:gd name="connsiteY0" fmla="*/ 1687367 h 2096425"/>
              <a:gd name="connsiteX1" fmla="*/ 440195 w 5344404"/>
              <a:gd name="connsiteY1" fmla="*/ 2076826 h 2096425"/>
              <a:gd name="connsiteX2" fmla="*/ 2710937 w 5344404"/>
              <a:gd name="connsiteY2" fmla="*/ 1006726 h 2096425"/>
              <a:gd name="connsiteX3" fmla="*/ 5344404 w 5344404"/>
              <a:gd name="connsiteY3" fmla="*/ 44024 h 2096425"/>
              <a:gd name="connsiteX0" fmla="*/ 420086 w 5344404"/>
              <a:gd name="connsiteY0" fmla="*/ 1683442 h 2092500"/>
              <a:gd name="connsiteX1" fmla="*/ 440195 w 5344404"/>
              <a:gd name="connsiteY1" fmla="*/ 2072901 h 2092500"/>
              <a:gd name="connsiteX2" fmla="*/ 2710937 w 5344404"/>
              <a:gd name="connsiteY2" fmla="*/ 1002801 h 2092500"/>
              <a:gd name="connsiteX3" fmla="*/ 5344404 w 5344404"/>
              <a:gd name="connsiteY3" fmla="*/ 40099 h 2092500"/>
              <a:gd name="connsiteX0" fmla="*/ 264968 w 5189286"/>
              <a:gd name="connsiteY0" fmla="*/ 1683442 h 1906714"/>
              <a:gd name="connsiteX1" fmla="*/ 534873 w 5189286"/>
              <a:gd name="connsiteY1" fmla="*/ 1880536 h 1906714"/>
              <a:gd name="connsiteX2" fmla="*/ 2555819 w 5189286"/>
              <a:gd name="connsiteY2" fmla="*/ 1002801 h 1906714"/>
              <a:gd name="connsiteX3" fmla="*/ 5189286 w 5189286"/>
              <a:gd name="connsiteY3" fmla="*/ 40099 h 1906714"/>
              <a:gd name="connsiteX0" fmla="*/ 112603 w 4978932"/>
              <a:gd name="connsiteY0" fmla="*/ 1737053 h 1903393"/>
              <a:gd name="connsiteX1" fmla="*/ 324519 w 4978932"/>
              <a:gd name="connsiteY1" fmla="*/ 1880536 h 1903393"/>
              <a:gd name="connsiteX2" fmla="*/ 2345465 w 4978932"/>
              <a:gd name="connsiteY2" fmla="*/ 1002801 h 1903393"/>
              <a:gd name="connsiteX3" fmla="*/ 4978932 w 4978932"/>
              <a:gd name="connsiteY3" fmla="*/ 40099 h 1903393"/>
              <a:gd name="connsiteX0" fmla="*/ 0 w 4866329"/>
              <a:gd name="connsiteY0" fmla="*/ 1737053 h 1927961"/>
              <a:gd name="connsiteX1" fmla="*/ 211916 w 4866329"/>
              <a:gd name="connsiteY1" fmla="*/ 1880536 h 1927961"/>
              <a:gd name="connsiteX2" fmla="*/ 2232862 w 4866329"/>
              <a:gd name="connsiteY2" fmla="*/ 1002801 h 1927961"/>
              <a:gd name="connsiteX3" fmla="*/ 4866329 w 4866329"/>
              <a:gd name="connsiteY3" fmla="*/ 40099 h 1927961"/>
              <a:gd name="connsiteX0" fmla="*/ 0 w 4866329"/>
              <a:gd name="connsiteY0" fmla="*/ 1737053 h 1926455"/>
              <a:gd name="connsiteX1" fmla="*/ 211916 w 4866329"/>
              <a:gd name="connsiteY1" fmla="*/ 1880536 h 1926455"/>
              <a:gd name="connsiteX2" fmla="*/ 2232862 w 4866329"/>
              <a:gd name="connsiteY2" fmla="*/ 1002801 h 1926455"/>
              <a:gd name="connsiteX3" fmla="*/ 4866329 w 4866329"/>
              <a:gd name="connsiteY3" fmla="*/ 40099 h 1926455"/>
              <a:gd name="connsiteX0" fmla="*/ 0 w 4866329"/>
              <a:gd name="connsiteY0" fmla="*/ 1737053 h 1836408"/>
              <a:gd name="connsiteX1" fmla="*/ 537544 w 4866329"/>
              <a:gd name="connsiteY1" fmla="*/ 1754395 h 1836408"/>
              <a:gd name="connsiteX2" fmla="*/ 2232862 w 4866329"/>
              <a:gd name="connsiteY2" fmla="*/ 1002801 h 1836408"/>
              <a:gd name="connsiteX3" fmla="*/ 4866329 w 4866329"/>
              <a:gd name="connsiteY3" fmla="*/ 40099 h 1836408"/>
              <a:gd name="connsiteX0" fmla="*/ 0 w 4866329"/>
              <a:gd name="connsiteY0" fmla="*/ 1745255 h 1854914"/>
              <a:gd name="connsiteX1" fmla="*/ 537544 w 4866329"/>
              <a:gd name="connsiteY1" fmla="*/ 1762597 h 1854914"/>
              <a:gd name="connsiteX2" fmla="*/ 2134727 w 4866329"/>
              <a:gd name="connsiteY2" fmla="*/ 859634 h 1854914"/>
              <a:gd name="connsiteX3" fmla="*/ 4866329 w 4866329"/>
              <a:gd name="connsiteY3" fmla="*/ 48301 h 1854914"/>
              <a:gd name="connsiteX0" fmla="*/ 0 w 4866329"/>
              <a:gd name="connsiteY0" fmla="*/ 1745255 h 1834833"/>
              <a:gd name="connsiteX1" fmla="*/ 537544 w 4866329"/>
              <a:gd name="connsiteY1" fmla="*/ 1762597 h 1834833"/>
              <a:gd name="connsiteX2" fmla="*/ 2134727 w 4866329"/>
              <a:gd name="connsiteY2" fmla="*/ 859634 h 1834833"/>
              <a:gd name="connsiteX3" fmla="*/ 4866329 w 4866329"/>
              <a:gd name="connsiteY3" fmla="*/ 48301 h 1834833"/>
              <a:gd name="connsiteX0" fmla="*/ 0 w 4866329"/>
              <a:gd name="connsiteY0" fmla="*/ 1745255 h 1885324"/>
              <a:gd name="connsiteX1" fmla="*/ 269905 w 4866329"/>
              <a:gd name="connsiteY1" fmla="*/ 1828822 h 1885324"/>
              <a:gd name="connsiteX2" fmla="*/ 2134727 w 4866329"/>
              <a:gd name="connsiteY2" fmla="*/ 859634 h 1885324"/>
              <a:gd name="connsiteX3" fmla="*/ 4866329 w 4866329"/>
              <a:gd name="connsiteY3" fmla="*/ 48301 h 1885324"/>
              <a:gd name="connsiteX0" fmla="*/ 0 w 4866329"/>
              <a:gd name="connsiteY0" fmla="*/ 1745255 h 1908802"/>
              <a:gd name="connsiteX1" fmla="*/ 336815 w 4866329"/>
              <a:gd name="connsiteY1" fmla="*/ 1857204 h 1908802"/>
              <a:gd name="connsiteX2" fmla="*/ 2134727 w 4866329"/>
              <a:gd name="connsiteY2" fmla="*/ 859634 h 1908802"/>
              <a:gd name="connsiteX3" fmla="*/ 4866329 w 4866329"/>
              <a:gd name="connsiteY3" fmla="*/ 48301 h 1908802"/>
              <a:gd name="connsiteX0" fmla="*/ 0 w 4866329"/>
              <a:gd name="connsiteY0" fmla="*/ 1745255 h 1949539"/>
              <a:gd name="connsiteX1" fmla="*/ 345736 w 4866329"/>
              <a:gd name="connsiteY1" fmla="*/ 1904507 h 1949539"/>
              <a:gd name="connsiteX2" fmla="*/ 2134727 w 4866329"/>
              <a:gd name="connsiteY2" fmla="*/ 859634 h 1949539"/>
              <a:gd name="connsiteX3" fmla="*/ 4866329 w 4866329"/>
              <a:gd name="connsiteY3" fmla="*/ 48301 h 1949539"/>
              <a:gd name="connsiteX0" fmla="*/ 0 w 4866329"/>
              <a:gd name="connsiteY0" fmla="*/ 1745255 h 1898263"/>
              <a:gd name="connsiteX1" fmla="*/ 475095 w 4866329"/>
              <a:gd name="connsiteY1" fmla="*/ 1844590 h 1898263"/>
              <a:gd name="connsiteX2" fmla="*/ 2134727 w 4866329"/>
              <a:gd name="connsiteY2" fmla="*/ 859634 h 1898263"/>
              <a:gd name="connsiteX3" fmla="*/ 4866329 w 4866329"/>
              <a:gd name="connsiteY3" fmla="*/ 48301 h 1898263"/>
              <a:gd name="connsiteX0" fmla="*/ 0 w 4866329"/>
              <a:gd name="connsiteY0" fmla="*/ 1745255 h 1908802"/>
              <a:gd name="connsiteX1" fmla="*/ 412647 w 4866329"/>
              <a:gd name="connsiteY1" fmla="*/ 1857204 h 1908802"/>
              <a:gd name="connsiteX2" fmla="*/ 2134727 w 4866329"/>
              <a:gd name="connsiteY2" fmla="*/ 859634 h 1908802"/>
              <a:gd name="connsiteX3" fmla="*/ 4866329 w 4866329"/>
              <a:gd name="connsiteY3" fmla="*/ 48301 h 1908802"/>
              <a:gd name="connsiteX0" fmla="*/ 0 w 3428901"/>
              <a:gd name="connsiteY0" fmla="*/ 1758851 h 1922398"/>
              <a:gd name="connsiteX1" fmla="*/ 412647 w 3428901"/>
              <a:gd name="connsiteY1" fmla="*/ 1870800 h 1922398"/>
              <a:gd name="connsiteX2" fmla="*/ 2134727 w 3428901"/>
              <a:gd name="connsiteY2" fmla="*/ 873230 h 1922398"/>
              <a:gd name="connsiteX3" fmla="*/ 3428901 w 3428901"/>
              <a:gd name="connsiteY3" fmla="*/ 47379 h 1922398"/>
              <a:gd name="connsiteX0" fmla="*/ 0 w 3428901"/>
              <a:gd name="connsiteY0" fmla="*/ 1786725 h 1970944"/>
              <a:gd name="connsiteX1" fmla="*/ 412647 w 3428901"/>
              <a:gd name="connsiteY1" fmla="*/ 1898674 h 1970944"/>
              <a:gd name="connsiteX2" fmla="*/ 1262003 w 3428901"/>
              <a:gd name="connsiteY2" fmla="*/ 610757 h 1970944"/>
              <a:gd name="connsiteX3" fmla="*/ 3428901 w 3428901"/>
              <a:gd name="connsiteY3" fmla="*/ 75253 h 1970944"/>
              <a:gd name="connsiteX0" fmla="*/ 0 w 3428901"/>
              <a:gd name="connsiteY0" fmla="*/ 1786725 h 1970944"/>
              <a:gd name="connsiteX1" fmla="*/ 412647 w 3428901"/>
              <a:gd name="connsiteY1" fmla="*/ 1898674 h 1970944"/>
              <a:gd name="connsiteX2" fmla="*/ 1262003 w 3428901"/>
              <a:gd name="connsiteY2" fmla="*/ 610757 h 1970944"/>
              <a:gd name="connsiteX3" fmla="*/ 3428901 w 3428901"/>
              <a:gd name="connsiteY3" fmla="*/ 75253 h 1970944"/>
              <a:gd name="connsiteX0" fmla="*/ 0 w 3231942"/>
              <a:gd name="connsiteY0" fmla="*/ 1745102 h 1929321"/>
              <a:gd name="connsiteX1" fmla="*/ 412647 w 3231942"/>
              <a:gd name="connsiteY1" fmla="*/ 1857051 h 1929321"/>
              <a:gd name="connsiteX2" fmla="*/ 1262003 w 3231942"/>
              <a:gd name="connsiteY2" fmla="*/ 569134 h 1929321"/>
              <a:gd name="connsiteX3" fmla="*/ 3231942 w 3231942"/>
              <a:gd name="connsiteY3" fmla="*/ 83039 h 1929321"/>
              <a:gd name="connsiteX0" fmla="*/ 0 w 3231942"/>
              <a:gd name="connsiteY0" fmla="*/ 1745102 h 1929321"/>
              <a:gd name="connsiteX1" fmla="*/ 412647 w 3231942"/>
              <a:gd name="connsiteY1" fmla="*/ 1857051 h 1929321"/>
              <a:gd name="connsiteX2" fmla="*/ 1262003 w 3231942"/>
              <a:gd name="connsiteY2" fmla="*/ 569134 h 1929321"/>
              <a:gd name="connsiteX3" fmla="*/ 3231942 w 3231942"/>
              <a:gd name="connsiteY3" fmla="*/ 83039 h 1929321"/>
              <a:gd name="connsiteX0" fmla="*/ 0 w 3231942"/>
              <a:gd name="connsiteY0" fmla="*/ 1662063 h 1846282"/>
              <a:gd name="connsiteX1" fmla="*/ 412647 w 3231942"/>
              <a:gd name="connsiteY1" fmla="*/ 1774012 h 1846282"/>
              <a:gd name="connsiteX2" fmla="*/ 1262003 w 3231942"/>
              <a:gd name="connsiteY2" fmla="*/ 486095 h 1846282"/>
              <a:gd name="connsiteX3" fmla="*/ 3231942 w 3231942"/>
              <a:gd name="connsiteY3" fmla="*/ 0 h 1846282"/>
              <a:gd name="connsiteX0" fmla="*/ 0 w 3231942"/>
              <a:gd name="connsiteY0" fmla="*/ 1662063 h 1846282"/>
              <a:gd name="connsiteX1" fmla="*/ 412647 w 3231942"/>
              <a:gd name="connsiteY1" fmla="*/ 1774012 h 1846282"/>
              <a:gd name="connsiteX2" fmla="*/ 1262003 w 3231942"/>
              <a:gd name="connsiteY2" fmla="*/ 486095 h 1846282"/>
              <a:gd name="connsiteX3" fmla="*/ 3231942 w 3231942"/>
              <a:gd name="connsiteY3" fmla="*/ 0 h 1846282"/>
            </a:gdLst>
            <a:ahLst/>
            <a:cxnLst>
              <a:cxn ang="0">
                <a:pos x="connsiteX0" y="connsiteY0"/>
              </a:cxn>
              <a:cxn ang="0">
                <a:pos x="connsiteX1" y="connsiteY1"/>
              </a:cxn>
              <a:cxn ang="0">
                <a:pos x="connsiteX2" y="connsiteY2"/>
              </a:cxn>
              <a:cxn ang="0">
                <a:pos x="connsiteX3" y="connsiteY3"/>
              </a:cxn>
            </a:cxnLst>
            <a:rect l="l" t="t" r="r" b="b"/>
            <a:pathLst>
              <a:path w="3231942" h="1846282">
                <a:moveTo>
                  <a:pt x="0" y="1662063"/>
                </a:moveTo>
                <a:cubicBezTo>
                  <a:pt x="73642" y="1710545"/>
                  <a:pt x="202313" y="1970007"/>
                  <a:pt x="412647" y="1774012"/>
                </a:cubicBezTo>
                <a:cubicBezTo>
                  <a:pt x="622981" y="1578017"/>
                  <a:pt x="461667" y="957534"/>
                  <a:pt x="1262003" y="486095"/>
                </a:cubicBezTo>
                <a:cubicBezTo>
                  <a:pt x="2088768" y="-912"/>
                  <a:pt x="2108897" y="414833"/>
                  <a:pt x="3231942" y="0"/>
                </a:cubicBezTo>
              </a:path>
            </a:pathLst>
          </a:custGeom>
          <a:noFill/>
          <a:ln w="50800" cap="flat" cmpd="sng" algn="ctr">
            <a:solidFill>
              <a:srgbClr val="3333FF"/>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914237" eaLnBrk="0" hangingPunct="0"/>
            <a:endParaRPr lang="en-US" sz="1000" b="1" dirty="0">
              <a:solidFill>
                <a:srgbClr val="000000"/>
              </a:solidFill>
              <a:latin typeface="Arial" pitchFamily="-65" charset="0"/>
              <a:ea typeface="Arial" pitchFamily="-65" charset="0"/>
              <a:cs typeface="Arial" pitchFamily="-65" charset="0"/>
            </a:endParaRPr>
          </a:p>
        </p:txBody>
      </p:sp>
      <p:sp>
        <p:nvSpPr>
          <p:cNvPr id="960" name="Rectangle 527"/>
          <p:cNvSpPr>
            <a:spLocks noChangeArrowheads="1"/>
          </p:cNvSpPr>
          <p:nvPr/>
        </p:nvSpPr>
        <p:spPr bwMode="auto">
          <a:xfrm rot="5400000">
            <a:off x="3927934" y="3084130"/>
            <a:ext cx="272789" cy="123111"/>
          </a:xfrm>
          <a:prstGeom prst="rect">
            <a:avLst/>
          </a:prstGeom>
          <a:solidFill>
            <a:srgbClr val="FFC000"/>
          </a:solidFill>
          <a:ln w="9525">
            <a:noFill/>
            <a:miter lim="800000"/>
            <a:headEnd/>
            <a:tailEnd/>
          </a:ln>
        </p:spPr>
        <p:txBody>
          <a:bodyPr wrap="square" lIns="0" tIns="0" rIns="0" bIns="0">
            <a:spAutoFit/>
          </a:bodyPr>
          <a:lstStyle/>
          <a:p>
            <a:pPr algn="r"/>
            <a:r>
              <a:rPr lang="en-US" sz="800" dirty="0">
                <a:solidFill>
                  <a:srgbClr val="000000"/>
                </a:solidFill>
              </a:rPr>
              <a:t> </a:t>
            </a:r>
            <a:r>
              <a:rPr lang="en-US" sz="800" b="1" dirty="0" smtClean="0">
                <a:solidFill>
                  <a:srgbClr val="000000"/>
                </a:solidFill>
              </a:rPr>
              <a:t>STAR</a:t>
            </a:r>
            <a:endParaRPr lang="en-US" sz="800" b="1" dirty="0">
              <a:solidFill>
                <a:srgbClr val="000000"/>
              </a:solidFill>
            </a:endParaRPr>
          </a:p>
        </p:txBody>
      </p:sp>
      <p:sp>
        <p:nvSpPr>
          <p:cNvPr id="961" name="Freeform 960"/>
          <p:cNvSpPr/>
          <p:nvPr/>
        </p:nvSpPr>
        <p:spPr bwMode="auto">
          <a:xfrm>
            <a:off x="5545183" y="1602269"/>
            <a:ext cx="2445565" cy="1966122"/>
          </a:xfrm>
          <a:custGeom>
            <a:avLst/>
            <a:gdLst>
              <a:gd name="connsiteX0" fmla="*/ 0 w 3289111"/>
              <a:gd name="connsiteY0" fmla="*/ 651680 h 651680"/>
              <a:gd name="connsiteX1" fmla="*/ 2381535 w 3289111"/>
              <a:gd name="connsiteY1" fmla="*/ 255895 h 651680"/>
              <a:gd name="connsiteX2" fmla="*/ 2388358 w 3289111"/>
              <a:gd name="connsiteY2" fmla="*/ 23883 h 651680"/>
              <a:gd name="connsiteX3" fmla="*/ 3289111 w 3289111"/>
              <a:gd name="connsiteY3" fmla="*/ 112594 h 651680"/>
              <a:gd name="connsiteX4" fmla="*/ 3289111 w 3289111"/>
              <a:gd name="connsiteY4" fmla="*/ 112594 h 651680"/>
              <a:gd name="connsiteX0" fmla="*/ 0 w 3289111"/>
              <a:gd name="connsiteY0" fmla="*/ 1210101 h 1210101"/>
              <a:gd name="connsiteX1" fmla="*/ 2347415 w 3289111"/>
              <a:gd name="connsiteY1" fmla="*/ 104633 h 1210101"/>
              <a:gd name="connsiteX2" fmla="*/ 2388358 w 3289111"/>
              <a:gd name="connsiteY2" fmla="*/ 582304 h 1210101"/>
              <a:gd name="connsiteX3" fmla="*/ 3289111 w 3289111"/>
              <a:gd name="connsiteY3" fmla="*/ 671015 h 1210101"/>
              <a:gd name="connsiteX4" fmla="*/ 3289111 w 3289111"/>
              <a:gd name="connsiteY4" fmla="*/ 671015 h 1210101"/>
              <a:gd name="connsiteX0" fmla="*/ 0 w 3289111"/>
              <a:gd name="connsiteY0" fmla="*/ 1210101 h 1210101"/>
              <a:gd name="connsiteX1" fmla="*/ 2347415 w 3289111"/>
              <a:gd name="connsiteY1" fmla="*/ 104633 h 1210101"/>
              <a:gd name="connsiteX2" fmla="*/ 2538484 w 3289111"/>
              <a:gd name="connsiteY2" fmla="*/ 582304 h 1210101"/>
              <a:gd name="connsiteX3" fmla="*/ 3289111 w 3289111"/>
              <a:gd name="connsiteY3" fmla="*/ 671015 h 1210101"/>
              <a:gd name="connsiteX4" fmla="*/ 3289111 w 3289111"/>
              <a:gd name="connsiteY4" fmla="*/ 671015 h 1210101"/>
              <a:gd name="connsiteX0" fmla="*/ 0 w 3289111"/>
              <a:gd name="connsiteY0" fmla="*/ 1142999 h 1142999"/>
              <a:gd name="connsiteX1" fmla="*/ 2347415 w 3289111"/>
              <a:gd name="connsiteY1" fmla="*/ 37531 h 1142999"/>
              <a:gd name="connsiteX2" fmla="*/ 2838734 w 3289111"/>
              <a:gd name="connsiteY2" fmla="*/ 917811 h 1142999"/>
              <a:gd name="connsiteX3" fmla="*/ 3289111 w 3289111"/>
              <a:gd name="connsiteY3" fmla="*/ 603913 h 1142999"/>
              <a:gd name="connsiteX4" fmla="*/ 3289111 w 3289111"/>
              <a:gd name="connsiteY4" fmla="*/ 603913 h 1142999"/>
              <a:gd name="connsiteX0" fmla="*/ 0 w 3289111"/>
              <a:gd name="connsiteY0" fmla="*/ 1040641 h 1040641"/>
              <a:gd name="connsiteX1" fmla="*/ 2272352 w 3289111"/>
              <a:gd name="connsiteY1" fmla="*/ 37531 h 1040641"/>
              <a:gd name="connsiteX2" fmla="*/ 2838734 w 3289111"/>
              <a:gd name="connsiteY2" fmla="*/ 815453 h 1040641"/>
              <a:gd name="connsiteX3" fmla="*/ 3289111 w 3289111"/>
              <a:gd name="connsiteY3" fmla="*/ 501555 h 1040641"/>
              <a:gd name="connsiteX4" fmla="*/ 3289111 w 3289111"/>
              <a:gd name="connsiteY4" fmla="*/ 501555 h 1040641"/>
              <a:gd name="connsiteX0" fmla="*/ 0 w 3343702"/>
              <a:gd name="connsiteY0" fmla="*/ 1040641 h 1716206"/>
              <a:gd name="connsiteX1" fmla="*/ 2272352 w 3343702"/>
              <a:gd name="connsiteY1" fmla="*/ 37531 h 1716206"/>
              <a:gd name="connsiteX2" fmla="*/ 2838734 w 3343702"/>
              <a:gd name="connsiteY2" fmla="*/ 815453 h 1716206"/>
              <a:gd name="connsiteX3" fmla="*/ 3289111 w 3343702"/>
              <a:gd name="connsiteY3" fmla="*/ 501555 h 1716206"/>
              <a:gd name="connsiteX4" fmla="*/ 3343702 w 3343702"/>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49556"/>
              <a:gd name="connsiteY0" fmla="*/ 1040641 h 1716206"/>
              <a:gd name="connsiteX1" fmla="*/ 2272352 w 3549556"/>
              <a:gd name="connsiteY1" fmla="*/ 37531 h 1716206"/>
              <a:gd name="connsiteX2" fmla="*/ 2838734 w 3549556"/>
              <a:gd name="connsiteY2" fmla="*/ 815453 h 1716206"/>
              <a:gd name="connsiteX3" fmla="*/ 3432411 w 3549556"/>
              <a:gd name="connsiteY3" fmla="*/ 1061113 h 1716206"/>
              <a:gd name="connsiteX4" fmla="*/ 3534771 w 3549556"/>
              <a:gd name="connsiteY4" fmla="*/ 1429603 h 1716206"/>
              <a:gd name="connsiteX5" fmla="*/ 3343702 w 3549556"/>
              <a:gd name="connsiteY5" fmla="*/ 1716206 h 1716206"/>
              <a:gd name="connsiteX0" fmla="*/ 0 w 3726977"/>
              <a:gd name="connsiteY0" fmla="*/ 1486468 h 1779896"/>
              <a:gd name="connsiteX1" fmla="*/ 2449773 w 3726977"/>
              <a:gd name="connsiteY1" fmla="*/ 101221 h 1779896"/>
              <a:gd name="connsiteX2" fmla="*/ 3016155 w 3726977"/>
              <a:gd name="connsiteY2" fmla="*/ 879143 h 1779896"/>
              <a:gd name="connsiteX3" fmla="*/ 3609832 w 3726977"/>
              <a:gd name="connsiteY3" fmla="*/ 1124803 h 1779896"/>
              <a:gd name="connsiteX4" fmla="*/ 3712192 w 3726977"/>
              <a:gd name="connsiteY4" fmla="*/ 1493293 h 1779896"/>
              <a:gd name="connsiteX5" fmla="*/ 3521123 w 3726977"/>
              <a:gd name="connsiteY5" fmla="*/ 1779896 h 1779896"/>
              <a:gd name="connsiteX0" fmla="*/ 0 w 3726977"/>
              <a:gd name="connsiteY0" fmla="*/ 1398895 h 1692323"/>
              <a:gd name="connsiteX1" fmla="*/ 484496 w 3726977"/>
              <a:gd name="connsiteY1" fmla="*/ 709684 h 1692323"/>
              <a:gd name="connsiteX2" fmla="*/ 2449773 w 3726977"/>
              <a:gd name="connsiteY2" fmla="*/ 13648 h 1692323"/>
              <a:gd name="connsiteX3" fmla="*/ 3016155 w 3726977"/>
              <a:gd name="connsiteY3" fmla="*/ 791570 h 1692323"/>
              <a:gd name="connsiteX4" fmla="*/ 3609832 w 3726977"/>
              <a:gd name="connsiteY4" fmla="*/ 1037230 h 1692323"/>
              <a:gd name="connsiteX5" fmla="*/ 3712192 w 3726977"/>
              <a:gd name="connsiteY5" fmla="*/ 1405720 h 1692323"/>
              <a:gd name="connsiteX6" fmla="*/ 3521123 w 3726977"/>
              <a:gd name="connsiteY6" fmla="*/ 1692323 h 1692323"/>
              <a:gd name="connsiteX0" fmla="*/ 0 w 3726977"/>
              <a:gd name="connsiteY0" fmla="*/ 1465996 h 1759424"/>
              <a:gd name="connsiteX1" fmla="*/ 839338 w 3726977"/>
              <a:gd name="connsiteY1" fmla="*/ 1343167 h 1759424"/>
              <a:gd name="connsiteX2" fmla="*/ 2449773 w 3726977"/>
              <a:gd name="connsiteY2" fmla="*/ 80749 h 1759424"/>
              <a:gd name="connsiteX3" fmla="*/ 3016155 w 3726977"/>
              <a:gd name="connsiteY3" fmla="*/ 858671 h 1759424"/>
              <a:gd name="connsiteX4" fmla="*/ 3609832 w 3726977"/>
              <a:gd name="connsiteY4" fmla="*/ 1104331 h 1759424"/>
              <a:gd name="connsiteX5" fmla="*/ 3712192 w 3726977"/>
              <a:gd name="connsiteY5" fmla="*/ 1472821 h 1759424"/>
              <a:gd name="connsiteX6" fmla="*/ 3521123 w 3726977"/>
              <a:gd name="connsiteY6" fmla="*/ 1759424 h 1759424"/>
              <a:gd name="connsiteX0" fmla="*/ 0 w 3726977"/>
              <a:gd name="connsiteY0" fmla="*/ 631208 h 924636"/>
              <a:gd name="connsiteX1" fmla="*/ 839338 w 3726977"/>
              <a:gd name="connsiteY1" fmla="*/ 508379 h 924636"/>
              <a:gd name="connsiteX2" fmla="*/ 2531660 w 3726977"/>
              <a:gd name="connsiteY2" fmla="*/ 126242 h 924636"/>
              <a:gd name="connsiteX3" fmla="*/ 3016155 w 3726977"/>
              <a:gd name="connsiteY3" fmla="*/ 23883 h 924636"/>
              <a:gd name="connsiteX4" fmla="*/ 3609832 w 3726977"/>
              <a:gd name="connsiteY4" fmla="*/ 269543 h 924636"/>
              <a:gd name="connsiteX5" fmla="*/ 3712192 w 3726977"/>
              <a:gd name="connsiteY5" fmla="*/ 638033 h 924636"/>
              <a:gd name="connsiteX6" fmla="*/ 3521123 w 3726977"/>
              <a:gd name="connsiteY6" fmla="*/ 924636 h 924636"/>
              <a:gd name="connsiteX0" fmla="*/ 0 w 3726977"/>
              <a:gd name="connsiteY0" fmla="*/ 570930 h 864358"/>
              <a:gd name="connsiteX1" fmla="*/ 839338 w 3726977"/>
              <a:gd name="connsiteY1" fmla="*/ 448101 h 864358"/>
              <a:gd name="connsiteX2" fmla="*/ 2531660 w 3726977"/>
              <a:gd name="connsiteY2" fmla="*/ 65964 h 864358"/>
              <a:gd name="connsiteX3" fmla="*/ 3077570 w 3726977"/>
              <a:gd name="connsiteY3" fmla="*/ 52315 h 864358"/>
              <a:gd name="connsiteX4" fmla="*/ 3609832 w 3726977"/>
              <a:gd name="connsiteY4" fmla="*/ 209265 h 864358"/>
              <a:gd name="connsiteX5" fmla="*/ 3712192 w 3726977"/>
              <a:gd name="connsiteY5" fmla="*/ 577755 h 864358"/>
              <a:gd name="connsiteX6" fmla="*/ 3521123 w 3726977"/>
              <a:gd name="connsiteY6" fmla="*/ 864358 h 864358"/>
              <a:gd name="connsiteX0" fmla="*/ 0 w 3722428"/>
              <a:gd name="connsiteY0" fmla="*/ 694898 h 988326"/>
              <a:gd name="connsiteX1" fmla="*/ 839338 w 3722428"/>
              <a:gd name="connsiteY1" fmla="*/ 572069 h 988326"/>
              <a:gd name="connsiteX2" fmla="*/ 2531660 w 3722428"/>
              <a:gd name="connsiteY2" fmla="*/ 189932 h 988326"/>
              <a:gd name="connsiteX3" fmla="*/ 3077570 w 3722428"/>
              <a:gd name="connsiteY3" fmla="*/ 176283 h 988326"/>
              <a:gd name="connsiteX4" fmla="*/ 3582537 w 3722428"/>
              <a:gd name="connsiteY4" fmla="*/ 87573 h 988326"/>
              <a:gd name="connsiteX5" fmla="*/ 3712192 w 3722428"/>
              <a:gd name="connsiteY5" fmla="*/ 701723 h 988326"/>
              <a:gd name="connsiteX6" fmla="*/ 3521123 w 3722428"/>
              <a:gd name="connsiteY6" fmla="*/ 988326 h 988326"/>
              <a:gd name="connsiteX0" fmla="*/ 0 w 3756548"/>
              <a:gd name="connsiteY0" fmla="*/ 722194 h 988326"/>
              <a:gd name="connsiteX1" fmla="*/ 873458 w 3756548"/>
              <a:gd name="connsiteY1" fmla="*/ 572069 h 988326"/>
              <a:gd name="connsiteX2" fmla="*/ 2565780 w 3756548"/>
              <a:gd name="connsiteY2" fmla="*/ 189932 h 988326"/>
              <a:gd name="connsiteX3" fmla="*/ 3111690 w 3756548"/>
              <a:gd name="connsiteY3" fmla="*/ 176283 h 988326"/>
              <a:gd name="connsiteX4" fmla="*/ 3616657 w 3756548"/>
              <a:gd name="connsiteY4" fmla="*/ 87573 h 988326"/>
              <a:gd name="connsiteX5" fmla="*/ 3746312 w 3756548"/>
              <a:gd name="connsiteY5" fmla="*/ 701723 h 988326"/>
              <a:gd name="connsiteX6" fmla="*/ 3555243 w 3756548"/>
              <a:gd name="connsiteY6" fmla="*/ 988326 h 988326"/>
              <a:gd name="connsiteX0" fmla="*/ 0 w 3747449"/>
              <a:gd name="connsiteY0" fmla="*/ 598226 h 864358"/>
              <a:gd name="connsiteX1" fmla="*/ 873458 w 3747449"/>
              <a:gd name="connsiteY1" fmla="*/ 448101 h 864358"/>
              <a:gd name="connsiteX2" fmla="*/ 2565780 w 3747449"/>
              <a:gd name="connsiteY2" fmla="*/ 65964 h 864358"/>
              <a:gd name="connsiteX3" fmla="*/ 3111690 w 3747449"/>
              <a:gd name="connsiteY3" fmla="*/ 52315 h 864358"/>
              <a:gd name="connsiteX4" fmla="*/ 3562066 w 3747449"/>
              <a:gd name="connsiteY4" fmla="*/ 181969 h 864358"/>
              <a:gd name="connsiteX5" fmla="*/ 3746312 w 3747449"/>
              <a:gd name="connsiteY5" fmla="*/ 577755 h 864358"/>
              <a:gd name="connsiteX6" fmla="*/ 3555243 w 3747449"/>
              <a:gd name="connsiteY6" fmla="*/ 864358 h 864358"/>
              <a:gd name="connsiteX0" fmla="*/ 0 w 3751998"/>
              <a:gd name="connsiteY0" fmla="*/ 598226 h 864358"/>
              <a:gd name="connsiteX1" fmla="*/ 873458 w 3751998"/>
              <a:gd name="connsiteY1" fmla="*/ 448101 h 864358"/>
              <a:gd name="connsiteX2" fmla="*/ 2565780 w 3751998"/>
              <a:gd name="connsiteY2" fmla="*/ 65964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613011 h 879143"/>
              <a:gd name="connsiteX1" fmla="*/ 873458 w 3751998"/>
              <a:gd name="connsiteY1" fmla="*/ 551596 h 879143"/>
              <a:gd name="connsiteX2" fmla="*/ 2565780 w 3751998"/>
              <a:gd name="connsiteY2" fmla="*/ 80749 h 879143"/>
              <a:gd name="connsiteX3" fmla="*/ 3111690 w 3751998"/>
              <a:gd name="connsiteY3" fmla="*/ 67100 h 879143"/>
              <a:gd name="connsiteX4" fmla="*/ 3589361 w 3751998"/>
              <a:gd name="connsiteY4" fmla="*/ 176283 h 879143"/>
              <a:gd name="connsiteX5" fmla="*/ 3746312 w 3751998"/>
              <a:gd name="connsiteY5" fmla="*/ 592540 h 879143"/>
              <a:gd name="connsiteX6" fmla="*/ 3555243 w 3751998"/>
              <a:gd name="connsiteY6" fmla="*/ 879143 h 879143"/>
              <a:gd name="connsiteX0" fmla="*/ 0 w 3751998"/>
              <a:gd name="connsiteY0" fmla="*/ 565244 h 831376"/>
              <a:gd name="connsiteX1" fmla="*/ 873458 w 3751998"/>
              <a:gd name="connsiteY1" fmla="*/ 503829 h 831376"/>
              <a:gd name="connsiteX2" fmla="*/ 2565780 w 3751998"/>
              <a:gd name="connsiteY2" fmla="*/ 80749 h 831376"/>
              <a:gd name="connsiteX3" fmla="*/ 3111690 w 3751998"/>
              <a:gd name="connsiteY3" fmla="*/ 19333 h 831376"/>
              <a:gd name="connsiteX4" fmla="*/ 3589361 w 3751998"/>
              <a:gd name="connsiteY4" fmla="*/ 128516 h 831376"/>
              <a:gd name="connsiteX5" fmla="*/ 3746312 w 3751998"/>
              <a:gd name="connsiteY5" fmla="*/ 544773 h 831376"/>
              <a:gd name="connsiteX6" fmla="*/ 3555243 w 3751998"/>
              <a:gd name="connsiteY6" fmla="*/ 831376 h 831376"/>
              <a:gd name="connsiteX0" fmla="*/ 0 w 3751998"/>
              <a:gd name="connsiteY0" fmla="*/ 598226 h 864358"/>
              <a:gd name="connsiteX1" fmla="*/ 880282 w 3751998"/>
              <a:gd name="connsiteY1" fmla="*/ 734703 h 864358"/>
              <a:gd name="connsiteX2" fmla="*/ 2565780 w 3751998"/>
              <a:gd name="connsiteY2" fmla="*/ 113731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555009 h 821141"/>
              <a:gd name="connsiteX1" fmla="*/ 880282 w 3751998"/>
              <a:gd name="connsiteY1" fmla="*/ 691486 h 821141"/>
              <a:gd name="connsiteX2" fmla="*/ 2613547 w 3751998"/>
              <a:gd name="connsiteY2" fmla="*/ 172872 h 821141"/>
              <a:gd name="connsiteX3" fmla="*/ 3111690 w 3751998"/>
              <a:gd name="connsiteY3" fmla="*/ 9098 h 821141"/>
              <a:gd name="connsiteX4" fmla="*/ 3589361 w 3751998"/>
              <a:gd name="connsiteY4" fmla="*/ 118281 h 821141"/>
              <a:gd name="connsiteX5" fmla="*/ 3746312 w 3751998"/>
              <a:gd name="connsiteY5" fmla="*/ 534538 h 821141"/>
              <a:gd name="connsiteX6" fmla="*/ 3555243 w 3751998"/>
              <a:gd name="connsiteY6" fmla="*/ 821141 h 821141"/>
              <a:gd name="connsiteX0" fmla="*/ 0 w 3751998"/>
              <a:gd name="connsiteY0" fmla="*/ 453788 h 719920"/>
              <a:gd name="connsiteX1" fmla="*/ 880282 w 3751998"/>
              <a:gd name="connsiteY1" fmla="*/ 590265 h 719920"/>
              <a:gd name="connsiteX2" fmla="*/ 2613547 w 3751998"/>
              <a:gd name="connsiteY2" fmla="*/ 71651 h 719920"/>
              <a:gd name="connsiteX3" fmla="*/ 3077571 w 3751998"/>
              <a:gd name="connsiteY3" fmla="*/ 330958 h 719920"/>
              <a:gd name="connsiteX4" fmla="*/ 3589361 w 3751998"/>
              <a:gd name="connsiteY4" fmla="*/ 17060 h 719920"/>
              <a:gd name="connsiteX5" fmla="*/ 3746312 w 3751998"/>
              <a:gd name="connsiteY5" fmla="*/ 433317 h 719920"/>
              <a:gd name="connsiteX6" fmla="*/ 3555243 w 3751998"/>
              <a:gd name="connsiteY6" fmla="*/ 719920 h 719920"/>
              <a:gd name="connsiteX0" fmla="*/ 0 w 3817963"/>
              <a:gd name="connsiteY0" fmla="*/ 425355 h 783609"/>
              <a:gd name="connsiteX1" fmla="*/ 880282 w 3817963"/>
              <a:gd name="connsiteY1" fmla="*/ 561832 h 783609"/>
              <a:gd name="connsiteX2" fmla="*/ 2613547 w 3817963"/>
              <a:gd name="connsiteY2" fmla="*/ 43218 h 783609"/>
              <a:gd name="connsiteX3" fmla="*/ 3077571 w 3817963"/>
              <a:gd name="connsiteY3" fmla="*/ 302525 h 783609"/>
              <a:gd name="connsiteX4" fmla="*/ 3125337 w 3817963"/>
              <a:gd name="connsiteY4" fmla="*/ 766549 h 783609"/>
              <a:gd name="connsiteX5" fmla="*/ 3746312 w 3817963"/>
              <a:gd name="connsiteY5" fmla="*/ 404884 h 783609"/>
              <a:gd name="connsiteX6" fmla="*/ 3555243 w 3817963"/>
              <a:gd name="connsiteY6" fmla="*/ 691487 h 783609"/>
              <a:gd name="connsiteX0" fmla="*/ 0 w 3555243"/>
              <a:gd name="connsiteY0" fmla="*/ 425355 h 831376"/>
              <a:gd name="connsiteX1" fmla="*/ 880282 w 3555243"/>
              <a:gd name="connsiteY1" fmla="*/ 561832 h 831376"/>
              <a:gd name="connsiteX2" fmla="*/ 2613547 w 3555243"/>
              <a:gd name="connsiteY2" fmla="*/ 43218 h 831376"/>
              <a:gd name="connsiteX3" fmla="*/ 3077571 w 3555243"/>
              <a:gd name="connsiteY3" fmla="*/ 302525 h 831376"/>
              <a:gd name="connsiteX4" fmla="*/ 3125337 w 3555243"/>
              <a:gd name="connsiteY4" fmla="*/ 766549 h 831376"/>
              <a:gd name="connsiteX5" fmla="*/ 3555243 w 3555243"/>
              <a:gd name="connsiteY5" fmla="*/ 691487 h 831376"/>
              <a:gd name="connsiteX0" fmla="*/ 0 w 3555243"/>
              <a:gd name="connsiteY0" fmla="*/ 834788 h 1240809"/>
              <a:gd name="connsiteX1" fmla="*/ 880282 w 3555243"/>
              <a:gd name="connsiteY1" fmla="*/ 971265 h 1240809"/>
              <a:gd name="connsiteX2" fmla="*/ 2790967 w 3555243"/>
              <a:gd name="connsiteY2" fmla="*/ 43218 h 1240809"/>
              <a:gd name="connsiteX3" fmla="*/ 3077571 w 3555243"/>
              <a:gd name="connsiteY3" fmla="*/ 711958 h 1240809"/>
              <a:gd name="connsiteX4" fmla="*/ 3125337 w 3555243"/>
              <a:gd name="connsiteY4" fmla="*/ 1175982 h 1240809"/>
              <a:gd name="connsiteX5" fmla="*/ 3555243 w 3555243"/>
              <a:gd name="connsiteY5" fmla="*/ 1100920 h 1240809"/>
              <a:gd name="connsiteX0" fmla="*/ 0 w 3555243"/>
              <a:gd name="connsiteY0" fmla="*/ 834788 h 1116558"/>
              <a:gd name="connsiteX1" fmla="*/ 880282 w 3555243"/>
              <a:gd name="connsiteY1" fmla="*/ 971265 h 1116558"/>
              <a:gd name="connsiteX2" fmla="*/ 2790967 w 3555243"/>
              <a:gd name="connsiteY2" fmla="*/ 43218 h 1116558"/>
              <a:gd name="connsiteX3" fmla="*/ 3077571 w 3555243"/>
              <a:gd name="connsiteY3" fmla="*/ 711958 h 1116558"/>
              <a:gd name="connsiteX4" fmla="*/ 3364173 w 3555243"/>
              <a:gd name="connsiteY4" fmla="*/ 234286 h 1116558"/>
              <a:gd name="connsiteX5" fmla="*/ 3555243 w 3555243"/>
              <a:gd name="connsiteY5" fmla="*/ 1100920 h 1116558"/>
              <a:gd name="connsiteX0" fmla="*/ 0 w 3555243"/>
              <a:gd name="connsiteY0" fmla="*/ 834788 h 1103193"/>
              <a:gd name="connsiteX1" fmla="*/ 880282 w 3555243"/>
              <a:gd name="connsiteY1" fmla="*/ 971265 h 1103193"/>
              <a:gd name="connsiteX2" fmla="*/ 2790967 w 3555243"/>
              <a:gd name="connsiteY2" fmla="*/ 43218 h 1103193"/>
              <a:gd name="connsiteX3" fmla="*/ 3077571 w 3555243"/>
              <a:gd name="connsiteY3" fmla="*/ 711958 h 1103193"/>
              <a:gd name="connsiteX4" fmla="*/ 3555243 w 3555243"/>
              <a:gd name="connsiteY4" fmla="*/ 1100920 h 1103193"/>
              <a:gd name="connsiteX0" fmla="*/ 0 w 3555243"/>
              <a:gd name="connsiteY0" fmla="*/ 914400 h 1182805"/>
              <a:gd name="connsiteX1" fmla="*/ 880282 w 3555243"/>
              <a:gd name="connsiteY1" fmla="*/ 1050877 h 1182805"/>
              <a:gd name="connsiteX2" fmla="*/ 2790967 w 3555243"/>
              <a:gd name="connsiteY2" fmla="*/ 122830 h 1182805"/>
              <a:gd name="connsiteX3" fmla="*/ 3316406 w 3555243"/>
              <a:gd name="connsiteY3" fmla="*/ 313898 h 1182805"/>
              <a:gd name="connsiteX4" fmla="*/ 3555243 w 3555243"/>
              <a:gd name="connsiteY4" fmla="*/ 1180532 h 1182805"/>
              <a:gd name="connsiteX0" fmla="*/ 0 w 3792940"/>
              <a:gd name="connsiteY0" fmla="*/ 914400 h 1182805"/>
              <a:gd name="connsiteX1" fmla="*/ 880282 w 3792940"/>
              <a:gd name="connsiteY1" fmla="*/ 1050877 h 1182805"/>
              <a:gd name="connsiteX2" fmla="*/ 2790967 w 3792940"/>
              <a:gd name="connsiteY2" fmla="*/ 122830 h 1182805"/>
              <a:gd name="connsiteX3" fmla="*/ 3316406 w 3792940"/>
              <a:gd name="connsiteY3" fmla="*/ 313898 h 1182805"/>
              <a:gd name="connsiteX4" fmla="*/ 3753134 w 3792940"/>
              <a:gd name="connsiteY4" fmla="*/ 375315 h 1182805"/>
              <a:gd name="connsiteX5" fmla="*/ 3555243 w 3792940"/>
              <a:gd name="connsiteY5" fmla="*/ 1180532 h 1182805"/>
              <a:gd name="connsiteX0" fmla="*/ 0 w 3803176"/>
              <a:gd name="connsiteY0" fmla="*/ 914400 h 1182805"/>
              <a:gd name="connsiteX1" fmla="*/ 880282 w 3803176"/>
              <a:gd name="connsiteY1" fmla="*/ 1050877 h 1182805"/>
              <a:gd name="connsiteX2" fmla="*/ 2790967 w 3803176"/>
              <a:gd name="connsiteY2" fmla="*/ 122830 h 1182805"/>
              <a:gd name="connsiteX3" fmla="*/ 3316406 w 3803176"/>
              <a:gd name="connsiteY3" fmla="*/ 313898 h 1182805"/>
              <a:gd name="connsiteX4" fmla="*/ 3753134 w 3803176"/>
              <a:gd name="connsiteY4" fmla="*/ 375315 h 1182805"/>
              <a:gd name="connsiteX5" fmla="*/ 3616658 w 3803176"/>
              <a:gd name="connsiteY5" fmla="*/ 675565 h 1182805"/>
              <a:gd name="connsiteX0" fmla="*/ 0 w 3808863"/>
              <a:gd name="connsiteY0" fmla="*/ 914400 h 1182805"/>
              <a:gd name="connsiteX1" fmla="*/ 880282 w 3808863"/>
              <a:gd name="connsiteY1" fmla="*/ 1050877 h 1182805"/>
              <a:gd name="connsiteX2" fmla="*/ 2790967 w 3808863"/>
              <a:gd name="connsiteY2" fmla="*/ 122830 h 1182805"/>
              <a:gd name="connsiteX3" fmla="*/ 3316406 w 3808863"/>
              <a:gd name="connsiteY3" fmla="*/ 313898 h 1182805"/>
              <a:gd name="connsiteX4" fmla="*/ 3753134 w 3808863"/>
              <a:gd name="connsiteY4" fmla="*/ 375315 h 1182805"/>
              <a:gd name="connsiteX5" fmla="*/ 3650777 w 3808863"/>
              <a:gd name="connsiteY5" fmla="*/ 668741 h 1182805"/>
              <a:gd name="connsiteX0" fmla="*/ 0 w 3999931"/>
              <a:gd name="connsiteY0" fmla="*/ 1405720 h 1405720"/>
              <a:gd name="connsiteX1" fmla="*/ 1071350 w 3999931"/>
              <a:gd name="connsiteY1" fmla="*/ 1050877 h 1405720"/>
              <a:gd name="connsiteX2" fmla="*/ 2982035 w 3999931"/>
              <a:gd name="connsiteY2" fmla="*/ 122830 h 1405720"/>
              <a:gd name="connsiteX3" fmla="*/ 3507474 w 3999931"/>
              <a:gd name="connsiteY3" fmla="*/ 313898 h 1405720"/>
              <a:gd name="connsiteX4" fmla="*/ 3944202 w 3999931"/>
              <a:gd name="connsiteY4" fmla="*/ 375315 h 1405720"/>
              <a:gd name="connsiteX5" fmla="*/ 3841845 w 3999931"/>
              <a:gd name="connsiteY5" fmla="*/ 668741 h 1405720"/>
              <a:gd name="connsiteX0" fmla="*/ 0 w 3999931"/>
              <a:gd name="connsiteY0" fmla="*/ 1405720 h 1405720"/>
              <a:gd name="connsiteX1" fmla="*/ 266129 w 3999931"/>
              <a:gd name="connsiteY1" fmla="*/ 839338 h 1405720"/>
              <a:gd name="connsiteX2" fmla="*/ 1071350 w 3999931"/>
              <a:gd name="connsiteY2" fmla="*/ 1050877 h 1405720"/>
              <a:gd name="connsiteX3" fmla="*/ 2982035 w 3999931"/>
              <a:gd name="connsiteY3" fmla="*/ 122830 h 1405720"/>
              <a:gd name="connsiteX4" fmla="*/ 3507474 w 3999931"/>
              <a:gd name="connsiteY4" fmla="*/ 313898 h 1405720"/>
              <a:gd name="connsiteX5" fmla="*/ 3944202 w 3999931"/>
              <a:gd name="connsiteY5" fmla="*/ 375315 h 1405720"/>
              <a:gd name="connsiteX6" fmla="*/ 3841845 w 3999931"/>
              <a:gd name="connsiteY6" fmla="*/ 668741 h 1405720"/>
              <a:gd name="connsiteX0" fmla="*/ 2 w 3999933"/>
              <a:gd name="connsiteY0" fmla="*/ 1365914 h 1365914"/>
              <a:gd name="connsiteX1" fmla="*/ 266131 w 3999933"/>
              <a:gd name="connsiteY1" fmla="*/ 799532 h 1365914"/>
              <a:gd name="connsiteX2" fmla="*/ 1596790 w 3999933"/>
              <a:gd name="connsiteY2" fmla="*/ 772235 h 1365914"/>
              <a:gd name="connsiteX3" fmla="*/ 2982037 w 3999933"/>
              <a:gd name="connsiteY3" fmla="*/ 83024 h 1365914"/>
              <a:gd name="connsiteX4" fmla="*/ 3507476 w 3999933"/>
              <a:gd name="connsiteY4" fmla="*/ 274092 h 1365914"/>
              <a:gd name="connsiteX5" fmla="*/ 3944204 w 3999933"/>
              <a:gd name="connsiteY5" fmla="*/ 335509 h 1365914"/>
              <a:gd name="connsiteX6" fmla="*/ 3841847 w 3999933"/>
              <a:gd name="connsiteY6" fmla="*/ 628935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3963488"/>
              <a:gd name="connsiteY0" fmla="*/ 1365914 h 1365914"/>
              <a:gd name="connsiteX1" fmla="*/ 266131 w 3963488"/>
              <a:gd name="connsiteY1" fmla="*/ 799532 h 1365914"/>
              <a:gd name="connsiteX2" fmla="*/ 1596790 w 3963488"/>
              <a:gd name="connsiteY2" fmla="*/ 772235 h 1365914"/>
              <a:gd name="connsiteX3" fmla="*/ 2982037 w 3963488"/>
              <a:gd name="connsiteY3" fmla="*/ 83024 h 1365914"/>
              <a:gd name="connsiteX4" fmla="*/ 3507476 w 3963488"/>
              <a:gd name="connsiteY4" fmla="*/ 274092 h 1365914"/>
              <a:gd name="connsiteX5" fmla="*/ 3904447 w 3963488"/>
              <a:gd name="connsiteY5" fmla="*/ 347436 h 1365914"/>
              <a:gd name="connsiteX6" fmla="*/ 3861725 w 3963488"/>
              <a:gd name="connsiteY6" fmla="*/ 620984 h 1365914"/>
              <a:gd name="connsiteX0" fmla="*/ 2 w 3952887"/>
              <a:gd name="connsiteY0" fmla="*/ 1365914 h 1365914"/>
              <a:gd name="connsiteX1" fmla="*/ 266131 w 3952887"/>
              <a:gd name="connsiteY1" fmla="*/ 799532 h 1365914"/>
              <a:gd name="connsiteX2" fmla="*/ 1596790 w 3952887"/>
              <a:gd name="connsiteY2" fmla="*/ 772235 h 1365914"/>
              <a:gd name="connsiteX3" fmla="*/ 2982037 w 3952887"/>
              <a:gd name="connsiteY3" fmla="*/ 83024 h 1365914"/>
              <a:gd name="connsiteX4" fmla="*/ 3507476 w 3952887"/>
              <a:gd name="connsiteY4" fmla="*/ 274092 h 1365914"/>
              <a:gd name="connsiteX5" fmla="*/ 3904447 w 3952887"/>
              <a:gd name="connsiteY5" fmla="*/ 347436 h 1365914"/>
              <a:gd name="connsiteX6" fmla="*/ 3798115 w 3952887"/>
              <a:gd name="connsiteY6" fmla="*/ 700498 h 1365914"/>
              <a:gd name="connsiteX0" fmla="*/ 3526 w 3956411"/>
              <a:gd name="connsiteY0" fmla="*/ 1376485 h 1376485"/>
              <a:gd name="connsiteX1" fmla="*/ 269655 w 3956411"/>
              <a:gd name="connsiteY1" fmla="*/ 810103 h 1376485"/>
              <a:gd name="connsiteX2" fmla="*/ 1621456 w 3956411"/>
              <a:gd name="connsiteY2" fmla="*/ 846232 h 1376485"/>
              <a:gd name="connsiteX3" fmla="*/ 2985561 w 3956411"/>
              <a:gd name="connsiteY3" fmla="*/ 93595 h 1376485"/>
              <a:gd name="connsiteX4" fmla="*/ 3511000 w 3956411"/>
              <a:gd name="connsiteY4" fmla="*/ 284663 h 1376485"/>
              <a:gd name="connsiteX5" fmla="*/ 3907971 w 3956411"/>
              <a:gd name="connsiteY5" fmla="*/ 358007 h 1376485"/>
              <a:gd name="connsiteX6" fmla="*/ 3801639 w 3956411"/>
              <a:gd name="connsiteY6" fmla="*/ 711069 h 1376485"/>
              <a:gd name="connsiteX0" fmla="*/ 3526 w 3832052"/>
              <a:gd name="connsiteY0" fmla="*/ 1376485 h 1376485"/>
              <a:gd name="connsiteX1" fmla="*/ 269655 w 3832052"/>
              <a:gd name="connsiteY1" fmla="*/ 810103 h 1376485"/>
              <a:gd name="connsiteX2" fmla="*/ 1621456 w 3832052"/>
              <a:gd name="connsiteY2" fmla="*/ 846232 h 1376485"/>
              <a:gd name="connsiteX3" fmla="*/ 2985561 w 3832052"/>
              <a:gd name="connsiteY3" fmla="*/ 93595 h 1376485"/>
              <a:gd name="connsiteX4" fmla="*/ 3511000 w 3832052"/>
              <a:gd name="connsiteY4" fmla="*/ 284663 h 1376485"/>
              <a:gd name="connsiteX5" fmla="*/ 3783612 w 3832052"/>
              <a:gd name="connsiteY5" fmla="*/ 365322 h 1376485"/>
              <a:gd name="connsiteX6" fmla="*/ 3801639 w 3832052"/>
              <a:gd name="connsiteY6" fmla="*/ 711069 h 1376485"/>
              <a:gd name="connsiteX0" fmla="*/ 0 w 3820973"/>
              <a:gd name="connsiteY0" fmla="*/ 1450708 h 1450708"/>
              <a:gd name="connsiteX1" fmla="*/ 288989 w 3820973"/>
              <a:gd name="connsiteY1" fmla="*/ 738022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4107159"/>
              <a:gd name="connsiteY0" fmla="*/ 1297144 h 1297144"/>
              <a:gd name="connsiteX1" fmla="*/ 474591 w 4107159"/>
              <a:gd name="connsiteY1" fmla="*/ 797458 h 1297144"/>
              <a:gd name="connsiteX2" fmla="*/ 1926976 w 4107159"/>
              <a:gd name="connsiteY2" fmla="*/ 774151 h 1297144"/>
              <a:gd name="connsiteX3" fmla="*/ 3291081 w 4107159"/>
              <a:gd name="connsiteY3" fmla="*/ 21514 h 1297144"/>
              <a:gd name="connsiteX4" fmla="*/ 3816520 w 4107159"/>
              <a:gd name="connsiteY4" fmla="*/ 212582 h 1297144"/>
              <a:gd name="connsiteX5" fmla="*/ 4089132 w 4107159"/>
              <a:gd name="connsiteY5" fmla="*/ 293241 h 1297144"/>
              <a:gd name="connsiteX6" fmla="*/ 4107159 w 4107159"/>
              <a:gd name="connsiteY6" fmla="*/ 638988 h 1297144"/>
              <a:gd name="connsiteX0" fmla="*/ 0 w 4107159"/>
              <a:gd name="connsiteY0" fmla="*/ 1297144 h 1338694"/>
              <a:gd name="connsiteX1" fmla="*/ 474591 w 4107159"/>
              <a:gd name="connsiteY1" fmla="*/ 797458 h 1338694"/>
              <a:gd name="connsiteX2" fmla="*/ 1926976 w 4107159"/>
              <a:gd name="connsiteY2" fmla="*/ 774151 h 1338694"/>
              <a:gd name="connsiteX3" fmla="*/ 3291081 w 4107159"/>
              <a:gd name="connsiteY3" fmla="*/ 21514 h 1338694"/>
              <a:gd name="connsiteX4" fmla="*/ 3816520 w 4107159"/>
              <a:gd name="connsiteY4" fmla="*/ 212582 h 1338694"/>
              <a:gd name="connsiteX5" fmla="*/ 4089132 w 4107159"/>
              <a:gd name="connsiteY5" fmla="*/ 293241 h 1338694"/>
              <a:gd name="connsiteX6" fmla="*/ 4107159 w 4107159"/>
              <a:gd name="connsiteY6" fmla="*/ 638988 h 1338694"/>
              <a:gd name="connsiteX0" fmla="*/ 0 w 4202257"/>
              <a:gd name="connsiteY0" fmla="*/ 1623709 h 1665259"/>
              <a:gd name="connsiteX1" fmla="*/ 474591 w 4202257"/>
              <a:gd name="connsiteY1" fmla="*/ 1124023 h 1665259"/>
              <a:gd name="connsiteX2" fmla="*/ 1926976 w 4202257"/>
              <a:gd name="connsiteY2" fmla="*/ 1100716 h 1665259"/>
              <a:gd name="connsiteX3" fmla="*/ 3291081 w 4202257"/>
              <a:gd name="connsiteY3" fmla="*/ 348079 h 1665259"/>
              <a:gd name="connsiteX4" fmla="*/ 3816520 w 4202257"/>
              <a:gd name="connsiteY4" fmla="*/ 539147 h 1665259"/>
              <a:gd name="connsiteX5" fmla="*/ 4089132 w 4202257"/>
              <a:gd name="connsiteY5" fmla="*/ 619806 h 1665259"/>
              <a:gd name="connsiteX6" fmla="*/ 4202257 w 4202257"/>
              <a:gd name="connsiteY6" fmla="*/ 14577 h 1665259"/>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089132 w 4202257"/>
              <a:gd name="connsiteY5" fmla="*/ 605229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46739"/>
              <a:gd name="connsiteX1" fmla="*/ 525798 w 4202257"/>
              <a:gd name="connsiteY1" fmla="*/ 1028978 h 1646739"/>
              <a:gd name="connsiteX2" fmla="*/ 1926976 w 4202257"/>
              <a:gd name="connsiteY2" fmla="*/ 1086139 h 1646739"/>
              <a:gd name="connsiteX3" fmla="*/ 3291081 w 4202257"/>
              <a:gd name="connsiteY3" fmla="*/ 333502 h 1646739"/>
              <a:gd name="connsiteX4" fmla="*/ 3816520 w 4202257"/>
              <a:gd name="connsiteY4" fmla="*/ 524570 h 1646739"/>
              <a:gd name="connsiteX5" fmla="*/ 4147653 w 4202257"/>
              <a:gd name="connsiteY5" fmla="*/ 429664 h 1646739"/>
              <a:gd name="connsiteX6" fmla="*/ 4202257 w 4202257"/>
              <a:gd name="connsiteY6" fmla="*/ 0 h 1646739"/>
              <a:gd name="connsiteX0" fmla="*/ 0 w 4202257"/>
              <a:gd name="connsiteY0" fmla="*/ 1609132 h 1654479"/>
              <a:gd name="connsiteX1" fmla="*/ 525798 w 4202257"/>
              <a:gd name="connsiteY1" fmla="*/ 1028978 h 1654479"/>
              <a:gd name="connsiteX2" fmla="*/ 1926976 w 4202257"/>
              <a:gd name="connsiteY2" fmla="*/ 1086139 h 1654479"/>
              <a:gd name="connsiteX3" fmla="*/ 3291081 w 4202257"/>
              <a:gd name="connsiteY3" fmla="*/ 333502 h 1654479"/>
              <a:gd name="connsiteX4" fmla="*/ 3816520 w 4202257"/>
              <a:gd name="connsiteY4" fmla="*/ 524570 h 1654479"/>
              <a:gd name="connsiteX5" fmla="*/ 4147653 w 4202257"/>
              <a:gd name="connsiteY5" fmla="*/ 429664 h 1654479"/>
              <a:gd name="connsiteX6" fmla="*/ 4202257 w 4202257"/>
              <a:gd name="connsiteY6" fmla="*/ 0 h 1654479"/>
              <a:gd name="connsiteX0" fmla="*/ 0 w 4041323"/>
              <a:gd name="connsiteY0" fmla="*/ 1565241 h 1604561"/>
              <a:gd name="connsiteX1" fmla="*/ 364864 w 4041323"/>
              <a:gd name="connsiteY1" fmla="*/ 1028978 h 1604561"/>
              <a:gd name="connsiteX2" fmla="*/ 1766042 w 4041323"/>
              <a:gd name="connsiteY2" fmla="*/ 1086139 h 1604561"/>
              <a:gd name="connsiteX3" fmla="*/ 3130147 w 4041323"/>
              <a:gd name="connsiteY3" fmla="*/ 333502 h 1604561"/>
              <a:gd name="connsiteX4" fmla="*/ 3655586 w 4041323"/>
              <a:gd name="connsiteY4" fmla="*/ 524570 h 1604561"/>
              <a:gd name="connsiteX5" fmla="*/ 3986719 w 4041323"/>
              <a:gd name="connsiteY5" fmla="*/ 429664 h 1604561"/>
              <a:gd name="connsiteX6" fmla="*/ 4041323 w 4041323"/>
              <a:gd name="connsiteY6" fmla="*/ 0 h 1604561"/>
              <a:gd name="connsiteX0" fmla="*/ 0 w 4041323"/>
              <a:gd name="connsiteY0" fmla="*/ 1565241 h 1565241"/>
              <a:gd name="connsiteX1" fmla="*/ 364864 w 4041323"/>
              <a:gd name="connsiteY1" fmla="*/ 1028978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41323"/>
              <a:gd name="connsiteY0" fmla="*/ 1565241 h 1565241"/>
              <a:gd name="connsiteX1" fmla="*/ 313658 w 4041323"/>
              <a:gd name="connsiteY1" fmla="*/ 1007033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55586 w 4005876"/>
              <a:gd name="connsiteY4" fmla="*/ 575777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1169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8243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75120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62597"/>
              <a:gd name="connsiteY0" fmla="*/ 1325495 h 1325495"/>
              <a:gd name="connsiteX1" fmla="*/ 212345 w 3962597"/>
              <a:gd name="connsiteY1" fmla="*/ 820355 h 1325495"/>
              <a:gd name="connsiteX2" fmla="*/ 1741920 w 3962597"/>
              <a:gd name="connsiteY2" fmla="*/ 822270 h 1325495"/>
              <a:gd name="connsiteX3" fmla="*/ 3024010 w 3962597"/>
              <a:gd name="connsiteY3" fmla="*/ 117877 h 1325495"/>
              <a:gd name="connsiteX4" fmla="*/ 3543682 w 3962597"/>
              <a:gd name="connsiteY4" fmla="*/ 282648 h 1325495"/>
              <a:gd name="connsiteX5" fmla="*/ 3962597 w 3962597"/>
              <a:gd name="connsiteY5" fmla="*/ 165795 h 1325495"/>
              <a:gd name="connsiteX0" fmla="*/ 0 w 3543682"/>
              <a:gd name="connsiteY0" fmla="*/ 1325495 h 1325495"/>
              <a:gd name="connsiteX1" fmla="*/ 212345 w 3543682"/>
              <a:gd name="connsiteY1" fmla="*/ 820355 h 1325495"/>
              <a:gd name="connsiteX2" fmla="*/ 1741920 w 3543682"/>
              <a:gd name="connsiteY2" fmla="*/ 822270 h 1325495"/>
              <a:gd name="connsiteX3" fmla="*/ 3024010 w 3543682"/>
              <a:gd name="connsiteY3" fmla="*/ 117877 h 1325495"/>
              <a:gd name="connsiteX4" fmla="*/ 3543682 w 3543682"/>
              <a:gd name="connsiteY4" fmla="*/ 282648 h 1325495"/>
              <a:gd name="connsiteX0" fmla="*/ 0 w 3024010"/>
              <a:gd name="connsiteY0" fmla="*/ 1325495 h 1325495"/>
              <a:gd name="connsiteX1" fmla="*/ 212345 w 3024010"/>
              <a:gd name="connsiteY1" fmla="*/ 820355 h 1325495"/>
              <a:gd name="connsiteX2" fmla="*/ 1741920 w 3024010"/>
              <a:gd name="connsiteY2" fmla="*/ 822270 h 1325495"/>
              <a:gd name="connsiteX3" fmla="*/ 3024010 w 3024010"/>
              <a:gd name="connsiteY3" fmla="*/ 117877 h 1325495"/>
              <a:gd name="connsiteX0" fmla="*/ 0 w 2895741"/>
              <a:gd name="connsiteY0" fmla="*/ 466897 h 860301"/>
              <a:gd name="connsiteX1" fmla="*/ 84076 w 2895741"/>
              <a:gd name="connsiteY1" fmla="*/ 820355 h 860301"/>
              <a:gd name="connsiteX2" fmla="*/ 1613651 w 2895741"/>
              <a:gd name="connsiteY2" fmla="*/ 822270 h 860301"/>
              <a:gd name="connsiteX3" fmla="*/ 2895741 w 2895741"/>
              <a:gd name="connsiteY3" fmla="*/ 117877 h 860301"/>
              <a:gd name="connsiteX0" fmla="*/ 9427 w 2905168"/>
              <a:gd name="connsiteY0" fmla="*/ 466897 h 860301"/>
              <a:gd name="connsiteX1" fmla="*/ 93503 w 2905168"/>
              <a:gd name="connsiteY1" fmla="*/ 820355 h 860301"/>
              <a:gd name="connsiteX2" fmla="*/ 1623078 w 2905168"/>
              <a:gd name="connsiteY2" fmla="*/ 822270 h 860301"/>
              <a:gd name="connsiteX3" fmla="*/ 2905168 w 2905168"/>
              <a:gd name="connsiteY3" fmla="*/ 117877 h 860301"/>
              <a:gd name="connsiteX0" fmla="*/ 0 w 2811665"/>
              <a:gd name="connsiteY0" fmla="*/ 820355 h 860301"/>
              <a:gd name="connsiteX1" fmla="*/ 1529575 w 2811665"/>
              <a:gd name="connsiteY1" fmla="*/ 822270 h 860301"/>
              <a:gd name="connsiteX2" fmla="*/ 2811665 w 2811665"/>
              <a:gd name="connsiteY2" fmla="*/ 117877 h 860301"/>
              <a:gd name="connsiteX0" fmla="*/ 0 w 3215711"/>
              <a:gd name="connsiteY0" fmla="*/ 877174 h 877174"/>
              <a:gd name="connsiteX1" fmla="*/ 1933621 w 3215711"/>
              <a:gd name="connsiteY1" fmla="*/ 822270 h 877174"/>
              <a:gd name="connsiteX2" fmla="*/ 3215711 w 3215711"/>
              <a:gd name="connsiteY2" fmla="*/ 117877 h 877174"/>
              <a:gd name="connsiteX0" fmla="*/ 0 w 3215711"/>
              <a:gd name="connsiteY0" fmla="*/ 877174 h 917559"/>
              <a:gd name="connsiteX1" fmla="*/ 1933621 w 3215711"/>
              <a:gd name="connsiteY1" fmla="*/ 822270 h 917559"/>
              <a:gd name="connsiteX2" fmla="*/ 3215711 w 3215711"/>
              <a:gd name="connsiteY2" fmla="*/ 117877 h 917559"/>
              <a:gd name="connsiteX0" fmla="*/ 0 w 3190057"/>
              <a:gd name="connsiteY0" fmla="*/ 882953 h 923338"/>
              <a:gd name="connsiteX1" fmla="*/ 1933621 w 3190057"/>
              <a:gd name="connsiteY1" fmla="*/ 828049 h 923338"/>
              <a:gd name="connsiteX2" fmla="*/ 3190057 w 3190057"/>
              <a:gd name="connsiteY2" fmla="*/ 117343 h 923338"/>
              <a:gd name="connsiteX0" fmla="*/ 0 w 3190057"/>
              <a:gd name="connsiteY0" fmla="*/ 915587 h 955972"/>
              <a:gd name="connsiteX1" fmla="*/ 1933621 w 3190057"/>
              <a:gd name="connsiteY1" fmla="*/ 860683 h 955972"/>
              <a:gd name="connsiteX2" fmla="*/ 3190057 w 3190057"/>
              <a:gd name="connsiteY2" fmla="*/ 149977 h 955972"/>
              <a:gd name="connsiteX0" fmla="*/ 0 w 3962499"/>
              <a:gd name="connsiteY0" fmla="*/ 887092 h 927477"/>
              <a:gd name="connsiteX1" fmla="*/ 1933621 w 3962499"/>
              <a:gd name="connsiteY1" fmla="*/ 832188 h 927477"/>
              <a:gd name="connsiteX2" fmla="*/ 3962499 w 3962499"/>
              <a:gd name="connsiteY2" fmla="*/ 153103 h 927477"/>
              <a:gd name="connsiteX0" fmla="*/ 0 w 3962499"/>
              <a:gd name="connsiteY0" fmla="*/ 734130 h 774515"/>
              <a:gd name="connsiteX1" fmla="*/ 1933621 w 3962499"/>
              <a:gd name="connsiteY1" fmla="*/ 679226 h 774515"/>
              <a:gd name="connsiteX2" fmla="*/ 3962499 w 3962499"/>
              <a:gd name="connsiteY2" fmla="*/ 141 h 774515"/>
              <a:gd name="connsiteX0" fmla="*/ 0 w 3894343"/>
              <a:gd name="connsiteY0" fmla="*/ 786832 h 812152"/>
              <a:gd name="connsiteX1" fmla="*/ 1865465 w 3894343"/>
              <a:gd name="connsiteY1" fmla="*/ 679226 h 812152"/>
              <a:gd name="connsiteX2" fmla="*/ 3894343 w 3894343"/>
              <a:gd name="connsiteY2" fmla="*/ 141 h 812152"/>
              <a:gd name="connsiteX0" fmla="*/ 0 w 3894343"/>
              <a:gd name="connsiteY0" fmla="*/ 786832 h 786832"/>
              <a:gd name="connsiteX1" fmla="*/ 1865465 w 3894343"/>
              <a:gd name="connsiteY1" fmla="*/ 679226 h 786832"/>
              <a:gd name="connsiteX2" fmla="*/ 3894343 w 3894343"/>
              <a:gd name="connsiteY2" fmla="*/ 141 h 786832"/>
              <a:gd name="connsiteX0" fmla="*/ 0 w 3873442"/>
              <a:gd name="connsiteY0" fmla="*/ 830469 h 830469"/>
              <a:gd name="connsiteX1" fmla="*/ 1844564 w 3873442"/>
              <a:gd name="connsiteY1" fmla="*/ 679226 h 830469"/>
              <a:gd name="connsiteX2" fmla="*/ 3873442 w 3873442"/>
              <a:gd name="connsiteY2" fmla="*/ 141 h 830469"/>
              <a:gd name="connsiteX0" fmla="*/ 0 w 3873442"/>
              <a:gd name="connsiteY0" fmla="*/ 830469 h 830469"/>
              <a:gd name="connsiteX1" fmla="*/ 1844564 w 3873442"/>
              <a:gd name="connsiteY1" fmla="*/ 679226 h 830469"/>
              <a:gd name="connsiteX2" fmla="*/ 3873442 w 3873442"/>
              <a:gd name="connsiteY2" fmla="*/ 141 h 830469"/>
              <a:gd name="connsiteX0" fmla="*/ 0 w 3887377"/>
              <a:gd name="connsiteY0" fmla="*/ 752914 h 752914"/>
              <a:gd name="connsiteX1" fmla="*/ 1844564 w 3887377"/>
              <a:gd name="connsiteY1" fmla="*/ 601671 h 752914"/>
              <a:gd name="connsiteX2" fmla="*/ 3887377 w 3887377"/>
              <a:gd name="connsiteY2" fmla="*/ 163 h 752914"/>
              <a:gd name="connsiteX0" fmla="*/ 0 w 3887377"/>
              <a:gd name="connsiteY0" fmla="*/ 793257 h 793257"/>
              <a:gd name="connsiteX1" fmla="*/ 1844564 w 3887377"/>
              <a:gd name="connsiteY1" fmla="*/ 642014 h 793257"/>
              <a:gd name="connsiteX2" fmla="*/ 3887377 w 3887377"/>
              <a:gd name="connsiteY2" fmla="*/ 40506 h 793257"/>
              <a:gd name="connsiteX0" fmla="*/ 0 w 4415849"/>
              <a:gd name="connsiteY0" fmla="*/ 952776 h 952776"/>
              <a:gd name="connsiteX1" fmla="*/ 2373036 w 4415849"/>
              <a:gd name="connsiteY1" fmla="*/ 642014 h 952776"/>
              <a:gd name="connsiteX2" fmla="*/ 4415849 w 4415849"/>
              <a:gd name="connsiteY2" fmla="*/ 40506 h 952776"/>
              <a:gd name="connsiteX0" fmla="*/ 46776 w 4462625"/>
              <a:gd name="connsiteY0" fmla="*/ 952776 h 1176859"/>
              <a:gd name="connsiteX1" fmla="*/ 2419812 w 4462625"/>
              <a:gd name="connsiteY1" fmla="*/ 642014 h 1176859"/>
              <a:gd name="connsiteX2" fmla="*/ 4462625 w 4462625"/>
              <a:gd name="connsiteY2" fmla="*/ 40506 h 1176859"/>
              <a:gd name="connsiteX0" fmla="*/ 46776 w 5192985"/>
              <a:gd name="connsiteY0" fmla="*/ 924831 h 1148914"/>
              <a:gd name="connsiteX1" fmla="*/ 2419812 w 5192985"/>
              <a:gd name="connsiteY1" fmla="*/ 614069 h 1148914"/>
              <a:gd name="connsiteX2" fmla="*/ 5192985 w 5192985"/>
              <a:gd name="connsiteY2" fmla="*/ 41945 h 1148914"/>
              <a:gd name="connsiteX0" fmla="*/ 51082 w 4977589"/>
              <a:gd name="connsiteY0" fmla="*/ 782103 h 1034827"/>
              <a:gd name="connsiteX1" fmla="*/ 2204416 w 4977589"/>
              <a:gd name="connsiteY1" fmla="*/ 614069 h 1034827"/>
              <a:gd name="connsiteX2" fmla="*/ 4977589 w 4977589"/>
              <a:gd name="connsiteY2" fmla="*/ 41945 h 1034827"/>
              <a:gd name="connsiteX0" fmla="*/ 133717 w 5060224"/>
              <a:gd name="connsiteY0" fmla="*/ 782103 h 1159035"/>
              <a:gd name="connsiteX1" fmla="*/ 161266 w 5060224"/>
              <a:gd name="connsiteY1" fmla="*/ 1157495 h 1159035"/>
              <a:gd name="connsiteX2" fmla="*/ 2287051 w 5060224"/>
              <a:gd name="connsiteY2" fmla="*/ 614069 h 1159035"/>
              <a:gd name="connsiteX3" fmla="*/ 5060224 w 5060224"/>
              <a:gd name="connsiteY3" fmla="*/ 41945 h 1159035"/>
              <a:gd name="connsiteX0" fmla="*/ 164886 w 5091393"/>
              <a:gd name="connsiteY0" fmla="*/ 782103 h 1138135"/>
              <a:gd name="connsiteX1" fmla="*/ 150870 w 5091393"/>
              <a:gd name="connsiteY1" fmla="*/ 1136505 h 1138135"/>
              <a:gd name="connsiteX2" fmla="*/ 2318220 w 5091393"/>
              <a:gd name="connsiteY2" fmla="*/ 614069 h 1138135"/>
              <a:gd name="connsiteX3" fmla="*/ 5091393 w 5091393"/>
              <a:gd name="connsiteY3" fmla="*/ 41945 h 1138135"/>
              <a:gd name="connsiteX0" fmla="*/ 105917 w 5112895"/>
              <a:gd name="connsiteY0" fmla="*/ 849336 h 1138507"/>
              <a:gd name="connsiteX1" fmla="*/ 172372 w 5112895"/>
              <a:gd name="connsiteY1" fmla="*/ 1136505 h 1138507"/>
              <a:gd name="connsiteX2" fmla="*/ 2339722 w 5112895"/>
              <a:gd name="connsiteY2" fmla="*/ 614069 h 1138507"/>
              <a:gd name="connsiteX3" fmla="*/ 5112895 w 5112895"/>
              <a:gd name="connsiteY3" fmla="*/ 41945 h 1138507"/>
              <a:gd name="connsiteX0" fmla="*/ 105917 w 5138296"/>
              <a:gd name="connsiteY0" fmla="*/ 1667678 h 1956849"/>
              <a:gd name="connsiteX1" fmla="*/ 172372 w 5138296"/>
              <a:gd name="connsiteY1" fmla="*/ 1954847 h 1956849"/>
              <a:gd name="connsiteX2" fmla="*/ 2339722 w 5138296"/>
              <a:gd name="connsiteY2" fmla="*/ 1432411 h 1956849"/>
              <a:gd name="connsiteX3" fmla="*/ 5138296 w 5138296"/>
              <a:gd name="connsiteY3" fmla="*/ 20768 h 1956849"/>
              <a:gd name="connsiteX0" fmla="*/ 105917 w 5138296"/>
              <a:gd name="connsiteY0" fmla="*/ 1690218 h 1979389"/>
              <a:gd name="connsiteX1" fmla="*/ 172372 w 5138296"/>
              <a:gd name="connsiteY1" fmla="*/ 1977387 h 1979389"/>
              <a:gd name="connsiteX2" fmla="*/ 2339722 w 5138296"/>
              <a:gd name="connsiteY2" fmla="*/ 1454951 h 1979389"/>
              <a:gd name="connsiteX3" fmla="*/ 5138296 w 5138296"/>
              <a:gd name="connsiteY3" fmla="*/ 43308 h 1979389"/>
              <a:gd name="connsiteX0" fmla="*/ 105917 w 5138296"/>
              <a:gd name="connsiteY0" fmla="*/ 1716507 h 2005678"/>
              <a:gd name="connsiteX1" fmla="*/ 172372 w 5138296"/>
              <a:gd name="connsiteY1" fmla="*/ 2003676 h 2005678"/>
              <a:gd name="connsiteX2" fmla="*/ 2523879 w 5138296"/>
              <a:gd name="connsiteY2" fmla="*/ 780893 h 2005678"/>
              <a:gd name="connsiteX3" fmla="*/ 5138296 w 5138296"/>
              <a:gd name="connsiteY3" fmla="*/ 69597 h 2005678"/>
              <a:gd name="connsiteX0" fmla="*/ 105917 w 5138296"/>
              <a:gd name="connsiteY0" fmla="*/ 1716507 h 2005678"/>
              <a:gd name="connsiteX1" fmla="*/ 172372 w 5138296"/>
              <a:gd name="connsiteY1" fmla="*/ 2003676 h 2005678"/>
              <a:gd name="connsiteX2" fmla="*/ 2523879 w 5138296"/>
              <a:gd name="connsiteY2" fmla="*/ 780893 h 2005678"/>
              <a:gd name="connsiteX3" fmla="*/ 5138296 w 5138296"/>
              <a:gd name="connsiteY3" fmla="*/ 69597 h 2005678"/>
              <a:gd name="connsiteX0" fmla="*/ 105917 w 5138296"/>
              <a:gd name="connsiteY0" fmla="*/ 1721103 h 2010274"/>
              <a:gd name="connsiteX1" fmla="*/ 172372 w 5138296"/>
              <a:gd name="connsiteY1" fmla="*/ 2008272 h 2010274"/>
              <a:gd name="connsiteX2" fmla="*/ 2523879 w 5138296"/>
              <a:gd name="connsiteY2" fmla="*/ 785489 h 2010274"/>
              <a:gd name="connsiteX3" fmla="*/ 5138296 w 5138296"/>
              <a:gd name="connsiteY3" fmla="*/ 74193 h 2010274"/>
              <a:gd name="connsiteX0" fmla="*/ 0 w 5032379"/>
              <a:gd name="connsiteY0" fmla="*/ 1721103 h 1848231"/>
              <a:gd name="connsiteX1" fmla="*/ 269293 w 5032379"/>
              <a:gd name="connsiteY1" fmla="*/ 1843715 h 1848231"/>
              <a:gd name="connsiteX2" fmla="*/ 2417962 w 5032379"/>
              <a:gd name="connsiteY2" fmla="*/ 785489 h 1848231"/>
              <a:gd name="connsiteX3" fmla="*/ 5032379 w 5032379"/>
              <a:gd name="connsiteY3" fmla="*/ 74193 h 1848231"/>
              <a:gd name="connsiteX0" fmla="*/ 44121 w 4993370"/>
              <a:gd name="connsiteY0" fmla="*/ 1751663 h 1903243"/>
              <a:gd name="connsiteX1" fmla="*/ 230284 w 4993370"/>
              <a:gd name="connsiteY1" fmla="*/ 1843715 h 1903243"/>
              <a:gd name="connsiteX2" fmla="*/ 2378953 w 4993370"/>
              <a:gd name="connsiteY2" fmla="*/ 785489 h 1903243"/>
              <a:gd name="connsiteX3" fmla="*/ 4993370 w 4993370"/>
              <a:gd name="connsiteY3" fmla="*/ 74193 h 1903243"/>
              <a:gd name="connsiteX0" fmla="*/ 46487 w 4995736"/>
              <a:gd name="connsiteY0" fmla="*/ 1751663 h 1901082"/>
              <a:gd name="connsiteX1" fmla="*/ 232650 w 4995736"/>
              <a:gd name="connsiteY1" fmla="*/ 1843715 h 1901082"/>
              <a:gd name="connsiteX2" fmla="*/ 2381319 w 4995736"/>
              <a:gd name="connsiteY2" fmla="*/ 785489 h 1901082"/>
              <a:gd name="connsiteX3" fmla="*/ 4995736 w 4995736"/>
              <a:gd name="connsiteY3" fmla="*/ 74193 h 1901082"/>
              <a:gd name="connsiteX0" fmla="*/ 0 w 4949249"/>
              <a:gd name="connsiteY0" fmla="*/ 1751663 h 1850020"/>
              <a:gd name="connsiteX1" fmla="*/ 186163 w 4949249"/>
              <a:gd name="connsiteY1" fmla="*/ 1843715 h 1850020"/>
              <a:gd name="connsiteX2" fmla="*/ 2334832 w 4949249"/>
              <a:gd name="connsiteY2" fmla="*/ 785489 h 1850020"/>
              <a:gd name="connsiteX3" fmla="*/ 4949249 w 4949249"/>
              <a:gd name="connsiteY3" fmla="*/ 74193 h 1850020"/>
              <a:gd name="connsiteX0" fmla="*/ 368 w 5085951"/>
              <a:gd name="connsiteY0" fmla="*/ 1906817 h 1955872"/>
              <a:gd name="connsiteX1" fmla="*/ 322865 w 5085951"/>
              <a:gd name="connsiteY1" fmla="*/ 1843715 h 1955872"/>
              <a:gd name="connsiteX2" fmla="*/ 2471534 w 5085951"/>
              <a:gd name="connsiteY2" fmla="*/ 785489 h 1955872"/>
              <a:gd name="connsiteX3" fmla="*/ 5085951 w 5085951"/>
              <a:gd name="connsiteY3" fmla="*/ 74193 h 1955872"/>
              <a:gd name="connsiteX0" fmla="*/ 0 w 5085583"/>
              <a:gd name="connsiteY0" fmla="*/ 1906817 h 2141776"/>
              <a:gd name="connsiteX1" fmla="*/ 382352 w 5085583"/>
              <a:gd name="connsiteY1" fmla="*/ 2085849 h 2141776"/>
              <a:gd name="connsiteX2" fmla="*/ 2471166 w 5085583"/>
              <a:gd name="connsiteY2" fmla="*/ 785489 h 2141776"/>
              <a:gd name="connsiteX3" fmla="*/ 5085583 w 5085583"/>
              <a:gd name="connsiteY3" fmla="*/ 74193 h 2141776"/>
              <a:gd name="connsiteX0" fmla="*/ 0 w 5085583"/>
              <a:gd name="connsiteY0" fmla="*/ 1906817 h 2125280"/>
              <a:gd name="connsiteX1" fmla="*/ 379026 w 5085583"/>
              <a:gd name="connsiteY1" fmla="*/ 2067043 h 2125280"/>
              <a:gd name="connsiteX2" fmla="*/ 2471166 w 5085583"/>
              <a:gd name="connsiteY2" fmla="*/ 785489 h 2125280"/>
              <a:gd name="connsiteX3" fmla="*/ 5085583 w 5085583"/>
              <a:gd name="connsiteY3" fmla="*/ 74193 h 2125280"/>
              <a:gd name="connsiteX0" fmla="*/ 0 w 5085583"/>
              <a:gd name="connsiteY0" fmla="*/ 1906817 h 2111004"/>
              <a:gd name="connsiteX1" fmla="*/ 379026 w 5085583"/>
              <a:gd name="connsiteY1" fmla="*/ 2050588 h 2111004"/>
              <a:gd name="connsiteX2" fmla="*/ 2471166 w 5085583"/>
              <a:gd name="connsiteY2" fmla="*/ 785489 h 2111004"/>
              <a:gd name="connsiteX3" fmla="*/ 5085583 w 5085583"/>
              <a:gd name="connsiteY3" fmla="*/ 74193 h 2111004"/>
              <a:gd name="connsiteX0" fmla="*/ 0 w 5085583"/>
              <a:gd name="connsiteY0" fmla="*/ 1900004 h 2096675"/>
              <a:gd name="connsiteX1" fmla="*/ 379026 w 5085583"/>
              <a:gd name="connsiteY1" fmla="*/ 2043775 h 2096675"/>
              <a:gd name="connsiteX2" fmla="*/ 2604986 w 5085583"/>
              <a:gd name="connsiteY2" fmla="*/ 889051 h 2096675"/>
              <a:gd name="connsiteX3" fmla="*/ 5085583 w 5085583"/>
              <a:gd name="connsiteY3" fmla="*/ 67380 h 2096675"/>
              <a:gd name="connsiteX0" fmla="*/ 0 w 5085583"/>
              <a:gd name="connsiteY0" fmla="*/ 1900004 h 2113252"/>
              <a:gd name="connsiteX1" fmla="*/ 548532 w 5085583"/>
              <a:gd name="connsiteY1" fmla="*/ 2062696 h 2113252"/>
              <a:gd name="connsiteX2" fmla="*/ 2604986 w 5085583"/>
              <a:gd name="connsiteY2" fmla="*/ 889051 h 2113252"/>
              <a:gd name="connsiteX3" fmla="*/ 5085583 w 5085583"/>
              <a:gd name="connsiteY3" fmla="*/ 67380 h 2113252"/>
              <a:gd name="connsiteX0" fmla="*/ 0 w 5085583"/>
              <a:gd name="connsiteY0" fmla="*/ 1900004 h 2152654"/>
              <a:gd name="connsiteX1" fmla="*/ 499465 w 5085583"/>
              <a:gd name="connsiteY1" fmla="*/ 2106846 h 2152654"/>
              <a:gd name="connsiteX2" fmla="*/ 2604986 w 5085583"/>
              <a:gd name="connsiteY2" fmla="*/ 889051 h 2152654"/>
              <a:gd name="connsiteX3" fmla="*/ 5085583 w 5085583"/>
              <a:gd name="connsiteY3" fmla="*/ 67380 h 2152654"/>
              <a:gd name="connsiteX0" fmla="*/ 0 w 3627621"/>
              <a:gd name="connsiteY0" fmla="*/ 1906856 h 2159506"/>
              <a:gd name="connsiteX1" fmla="*/ 499465 w 3627621"/>
              <a:gd name="connsiteY1" fmla="*/ 2113698 h 2159506"/>
              <a:gd name="connsiteX2" fmla="*/ 2604986 w 3627621"/>
              <a:gd name="connsiteY2" fmla="*/ 895903 h 2159506"/>
              <a:gd name="connsiteX3" fmla="*/ 3627621 w 3627621"/>
              <a:gd name="connsiteY3" fmla="*/ 66974 h 2159506"/>
              <a:gd name="connsiteX0" fmla="*/ 0 w 3627621"/>
              <a:gd name="connsiteY0" fmla="*/ 1934588 h 2210306"/>
              <a:gd name="connsiteX1" fmla="*/ 499465 w 3627621"/>
              <a:gd name="connsiteY1" fmla="*/ 2141430 h 2210306"/>
              <a:gd name="connsiteX2" fmla="*/ 1691193 w 3627621"/>
              <a:gd name="connsiteY2" fmla="*/ 567961 h 2210306"/>
              <a:gd name="connsiteX3" fmla="*/ 3627621 w 3627621"/>
              <a:gd name="connsiteY3" fmla="*/ 94706 h 2210306"/>
              <a:gd name="connsiteX0" fmla="*/ 0 w 3627621"/>
              <a:gd name="connsiteY0" fmla="*/ 1934588 h 2210306"/>
              <a:gd name="connsiteX1" fmla="*/ 499465 w 3627621"/>
              <a:gd name="connsiteY1" fmla="*/ 2141430 h 2210306"/>
              <a:gd name="connsiteX2" fmla="*/ 1691193 w 3627621"/>
              <a:gd name="connsiteY2" fmla="*/ 567961 h 2210306"/>
              <a:gd name="connsiteX3" fmla="*/ 3627621 w 3627621"/>
              <a:gd name="connsiteY3" fmla="*/ 94706 h 2210306"/>
              <a:gd name="connsiteX0" fmla="*/ 0 w 3627621"/>
              <a:gd name="connsiteY0" fmla="*/ 1934588 h 2210306"/>
              <a:gd name="connsiteX1" fmla="*/ 499465 w 3627621"/>
              <a:gd name="connsiteY1" fmla="*/ 2141430 h 2210306"/>
              <a:gd name="connsiteX2" fmla="*/ 1691193 w 3627621"/>
              <a:gd name="connsiteY2" fmla="*/ 567961 h 2210306"/>
              <a:gd name="connsiteX3" fmla="*/ 3627621 w 3627621"/>
              <a:gd name="connsiteY3" fmla="*/ 94706 h 2210306"/>
              <a:gd name="connsiteX0" fmla="*/ 0 w 3627621"/>
              <a:gd name="connsiteY0" fmla="*/ 1925919 h 2195875"/>
              <a:gd name="connsiteX1" fmla="*/ 499465 w 3627621"/>
              <a:gd name="connsiteY1" fmla="*/ 2132761 h 2195875"/>
              <a:gd name="connsiteX2" fmla="*/ 1691193 w 3627621"/>
              <a:gd name="connsiteY2" fmla="*/ 646396 h 2195875"/>
              <a:gd name="connsiteX3" fmla="*/ 3627621 w 3627621"/>
              <a:gd name="connsiteY3" fmla="*/ 86037 h 2195875"/>
              <a:gd name="connsiteX0" fmla="*/ 0 w 3627621"/>
              <a:gd name="connsiteY0" fmla="*/ 1958018 h 2227975"/>
              <a:gd name="connsiteX1" fmla="*/ 499465 w 3627621"/>
              <a:gd name="connsiteY1" fmla="*/ 2164860 h 2227975"/>
              <a:gd name="connsiteX2" fmla="*/ 1691193 w 3627621"/>
              <a:gd name="connsiteY2" fmla="*/ 678495 h 2227975"/>
              <a:gd name="connsiteX3" fmla="*/ 3627621 w 3627621"/>
              <a:gd name="connsiteY3" fmla="*/ 118136 h 2227975"/>
              <a:gd name="connsiteX0" fmla="*/ 0 w 3627621"/>
              <a:gd name="connsiteY0" fmla="*/ 1911474 h 2152094"/>
              <a:gd name="connsiteX1" fmla="*/ 499465 w 3627621"/>
              <a:gd name="connsiteY1" fmla="*/ 2118316 h 2152094"/>
              <a:gd name="connsiteX2" fmla="*/ 1188093 w 3627621"/>
              <a:gd name="connsiteY2" fmla="*/ 1096506 h 2152094"/>
              <a:gd name="connsiteX3" fmla="*/ 3627621 w 3627621"/>
              <a:gd name="connsiteY3" fmla="*/ 71592 h 2152094"/>
              <a:gd name="connsiteX0" fmla="*/ 0 w 3627621"/>
              <a:gd name="connsiteY0" fmla="*/ 1903330 h 2078538"/>
              <a:gd name="connsiteX1" fmla="*/ 684277 w 3627621"/>
              <a:gd name="connsiteY1" fmla="*/ 2037585 h 2078538"/>
              <a:gd name="connsiteX2" fmla="*/ 1188093 w 3627621"/>
              <a:gd name="connsiteY2" fmla="*/ 1088362 h 2078538"/>
              <a:gd name="connsiteX3" fmla="*/ 3627621 w 3627621"/>
              <a:gd name="connsiteY3" fmla="*/ 63448 h 2078538"/>
              <a:gd name="connsiteX0" fmla="*/ 0 w 3627621"/>
              <a:gd name="connsiteY0" fmla="*/ 1908867 h 2084074"/>
              <a:gd name="connsiteX1" fmla="*/ 684277 w 3627621"/>
              <a:gd name="connsiteY1" fmla="*/ 2043122 h 2084074"/>
              <a:gd name="connsiteX2" fmla="*/ 1188093 w 3627621"/>
              <a:gd name="connsiteY2" fmla="*/ 1093899 h 2084074"/>
              <a:gd name="connsiteX3" fmla="*/ 3627621 w 3627621"/>
              <a:gd name="connsiteY3" fmla="*/ 68985 h 2084074"/>
              <a:gd name="connsiteX0" fmla="*/ 0 w 3627621"/>
              <a:gd name="connsiteY0" fmla="*/ 1940433 h 2115640"/>
              <a:gd name="connsiteX1" fmla="*/ 684277 w 3627621"/>
              <a:gd name="connsiteY1" fmla="*/ 2074688 h 2115640"/>
              <a:gd name="connsiteX2" fmla="*/ 1188093 w 3627621"/>
              <a:gd name="connsiteY2" fmla="*/ 1125465 h 2115640"/>
              <a:gd name="connsiteX3" fmla="*/ 3627621 w 3627621"/>
              <a:gd name="connsiteY3" fmla="*/ 100551 h 2115640"/>
              <a:gd name="connsiteX0" fmla="*/ 0 w 3670430"/>
              <a:gd name="connsiteY0" fmla="*/ 1864842 h 2040049"/>
              <a:gd name="connsiteX1" fmla="*/ 684277 w 3670430"/>
              <a:gd name="connsiteY1" fmla="*/ 1999097 h 2040049"/>
              <a:gd name="connsiteX2" fmla="*/ 1188093 w 3670430"/>
              <a:gd name="connsiteY2" fmla="*/ 1049874 h 2040049"/>
              <a:gd name="connsiteX3" fmla="*/ 3413516 w 3670430"/>
              <a:gd name="connsiteY3" fmla="*/ 104076 h 2040049"/>
              <a:gd name="connsiteX4" fmla="*/ 3627621 w 3670430"/>
              <a:gd name="connsiteY4" fmla="*/ 24960 h 2040049"/>
              <a:gd name="connsiteX0" fmla="*/ 0 w 3670429"/>
              <a:gd name="connsiteY0" fmla="*/ 1864842 h 2040049"/>
              <a:gd name="connsiteX1" fmla="*/ 684277 w 3670429"/>
              <a:gd name="connsiteY1" fmla="*/ 1999097 h 2040049"/>
              <a:gd name="connsiteX2" fmla="*/ 1188093 w 3670429"/>
              <a:gd name="connsiteY2" fmla="*/ 1049874 h 2040049"/>
              <a:gd name="connsiteX3" fmla="*/ 3413516 w 3670429"/>
              <a:gd name="connsiteY3" fmla="*/ 104076 h 2040049"/>
              <a:gd name="connsiteX4" fmla="*/ 3627621 w 3670429"/>
              <a:gd name="connsiteY4" fmla="*/ 24960 h 2040049"/>
              <a:gd name="connsiteX0" fmla="*/ 0 w 3670429"/>
              <a:gd name="connsiteY0" fmla="*/ 1864842 h 2040049"/>
              <a:gd name="connsiteX1" fmla="*/ 684277 w 3670429"/>
              <a:gd name="connsiteY1" fmla="*/ 1999097 h 2040049"/>
              <a:gd name="connsiteX2" fmla="*/ 1188093 w 3670429"/>
              <a:gd name="connsiteY2" fmla="*/ 1049874 h 2040049"/>
              <a:gd name="connsiteX3" fmla="*/ 3413516 w 3670429"/>
              <a:gd name="connsiteY3" fmla="*/ 104076 h 2040049"/>
              <a:gd name="connsiteX4" fmla="*/ 3627621 w 3670429"/>
              <a:gd name="connsiteY4" fmla="*/ 24960 h 2040049"/>
              <a:gd name="connsiteX0" fmla="*/ 0 w 3670429"/>
              <a:gd name="connsiteY0" fmla="*/ 1864842 h 2040049"/>
              <a:gd name="connsiteX1" fmla="*/ 684277 w 3670429"/>
              <a:gd name="connsiteY1" fmla="*/ 1999097 h 2040049"/>
              <a:gd name="connsiteX2" fmla="*/ 1188093 w 3670429"/>
              <a:gd name="connsiteY2" fmla="*/ 1049874 h 2040049"/>
              <a:gd name="connsiteX3" fmla="*/ 3413516 w 3670429"/>
              <a:gd name="connsiteY3" fmla="*/ 104076 h 2040049"/>
              <a:gd name="connsiteX4" fmla="*/ 3627621 w 3670429"/>
              <a:gd name="connsiteY4" fmla="*/ 24960 h 2040049"/>
              <a:gd name="connsiteX0" fmla="*/ 0 w 3670429"/>
              <a:gd name="connsiteY0" fmla="*/ 1864842 h 2040049"/>
              <a:gd name="connsiteX1" fmla="*/ 684277 w 3670429"/>
              <a:gd name="connsiteY1" fmla="*/ 1999097 h 2040049"/>
              <a:gd name="connsiteX2" fmla="*/ 1188093 w 3670429"/>
              <a:gd name="connsiteY2" fmla="*/ 1049874 h 2040049"/>
              <a:gd name="connsiteX3" fmla="*/ 3413516 w 3670429"/>
              <a:gd name="connsiteY3" fmla="*/ 104076 h 2040049"/>
              <a:gd name="connsiteX4" fmla="*/ 3627621 w 3670429"/>
              <a:gd name="connsiteY4" fmla="*/ 24960 h 2040049"/>
              <a:gd name="connsiteX0" fmla="*/ 0 w 3670429"/>
              <a:gd name="connsiteY0" fmla="*/ 1864842 h 2040049"/>
              <a:gd name="connsiteX1" fmla="*/ 684277 w 3670429"/>
              <a:gd name="connsiteY1" fmla="*/ 1999097 h 2040049"/>
              <a:gd name="connsiteX2" fmla="*/ 1188093 w 3670429"/>
              <a:gd name="connsiteY2" fmla="*/ 1049874 h 2040049"/>
              <a:gd name="connsiteX3" fmla="*/ 3413517 w 3670429"/>
              <a:gd name="connsiteY3" fmla="*/ 104076 h 2040049"/>
              <a:gd name="connsiteX4" fmla="*/ 3627621 w 3670429"/>
              <a:gd name="connsiteY4" fmla="*/ 24960 h 2040049"/>
              <a:gd name="connsiteX0" fmla="*/ 0 w 3627621"/>
              <a:gd name="connsiteY0" fmla="*/ 1839882 h 2015089"/>
              <a:gd name="connsiteX1" fmla="*/ 684277 w 3627621"/>
              <a:gd name="connsiteY1" fmla="*/ 1974137 h 2015089"/>
              <a:gd name="connsiteX2" fmla="*/ 1188093 w 3627621"/>
              <a:gd name="connsiteY2" fmla="*/ 1024914 h 2015089"/>
              <a:gd name="connsiteX3" fmla="*/ 3627621 w 3627621"/>
              <a:gd name="connsiteY3" fmla="*/ 0 h 2015089"/>
              <a:gd name="connsiteX0" fmla="*/ 0 w 3627621"/>
              <a:gd name="connsiteY0" fmla="*/ 1918402 h 2093609"/>
              <a:gd name="connsiteX1" fmla="*/ 684277 w 3627621"/>
              <a:gd name="connsiteY1" fmla="*/ 2052657 h 2093609"/>
              <a:gd name="connsiteX2" fmla="*/ 1188093 w 3627621"/>
              <a:gd name="connsiteY2" fmla="*/ 1103434 h 2093609"/>
              <a:gd name="connsiteX3" fmla="*/ 3627621 w 3627621"/>
              <a:gd name="connsiteY3" fmla="*/ 78520 h 2093609"/>
              <a:gd name="connsiteX0" fmla="*/ 0 w 3696034"/>
              <a:gd name="connsiteY0" fmla="*/ 1940992 h 2116199"/>
              <a:gd name="connsiteX1" fmla="*/ 684277 w 3696034"/>
              <a:gd name="connsiteY1" fmla="*/ 2075247 h 2116199"/>
              <a:gd name="connsiteX2" fmla="*/ 1188093 w 3696034"/>
              <a:gd name="connsiteY2" fmla="*/ 1126024 h 2116199"/>
              <a:gd name="connsiteX3" fmla="*/ 3696034 w 3696034"/>
              <a:gd name="connsiteY3" fmla="*/ 77388 h 2116199"/>
              <a:gd name="connsiteX0" fmla="*/ 0 w 3696034"/>
              <a:gd name="connsiteY0" fmla="*/ 1951162 h 2137215"/>
              <a:gd name="connsiteX1" fmla="*/ 684277 w 3696034"/>
              <a:gd name="connsiteY1" fmla="*/ 2085417 h 2137215"/>
              <a:gd name="connsiteX2" fmla="*/ 1365968 w 3696034"/>
              <a:gd name="connsiteY2" fmla="*/ 974890 h 2137215"/>
              <a:gd name="connsiteX3" fmla="*/ 3696034 w 3696034"/>
              <a:gd name="connsiteY3" fmla="*/ 87558 h 2137215"/>
              <a:gd name="connsiteX0" fmla="*/ 0 w 3696034"/>
              <a:gd name="connsiteY0" fmla="*/ 1953431 h 2139484"/>
              <a:gd name="connsiteX1" fmla="*/ 684277 w 3696034"/>
              <a:gd name="connsiteY1" fmla="*/ 2087686 h 2139484"/>
              <a:gd name="connsiteX2" fmla="*/ 1365968 w 3696034"/>
              <a:gd name="connsiteY2" fmla="*/ 977159 h 2139484"/>
              <a:gd name="connsiteX3" fmla="*/ 3696034 w 3696034"/>
              <a:gd name="connsiteY3" fmla="*/ 89827 h 2139484"/>
              <a:gd name="connsiteX0" fmla="*/ 0 w 3696034"/>
              <a:gd name="connsiteY0" fmla="*/ 1874535 h 2060588"/>
              <a:gd name="connsiteX1" fmla="*/ 684277 w 3696034"/>
              <a:gd name="connsiteY1" fmla="*/ 2008790 h 2060588"/>
              <a:gd name="connsiteX2" fmla="*/ 1365968 w 3696034"/>
              <a:gd name="connsiteY2" fmla="*/ 898263 h 2060588"/>
              <a:gd name="connsiteX3" fmla="*/ 3696034 w 3696034"/>
              <a:gd name="connsiteY3" fmla="*/ 10931 h 2060588"/>
            </a:gdLst>
            <a:ahLst/>
            <a:cxnLst>
              <a:cxn ang="0">
                <a:pos x="connsiteX0" y="connsiteY0"/>
              </a:cxn>
              <a:cxn ang="0">
                <a:pos x="connsiteX1" y="connsiteY1"/>
              </a:cxn>
              <a:cxn ang="0">
                <a:pos x="connsiteX2" y="connsiteY2"/>
              </a:cxn>
              <a:cxn ang="0">
                <a:pos x="connsiteX3" y="connsiteY3"/>
              </a:cxn>
            </a:cxnLst>
            <a:rect l="l" t="t" r="r" b="b"/>
            <a:pathLst>
              <a:path w="3696034" h="2060588">
                <a:moveTo>
                  <a:pt x="0" y="1874535"/>
                </a:moveTo>
                <a:cubicBezTo>
                  <a:pt x="17733" y="1901307"/>
                  <a:pt x="456616" y="2171502"/>
                  <a:pt x="684277" y="2008790"/>
                </a:cubicBezTo>
                <a:cubicBezTo>
                  <a:pt x="911938" y="1846078"/>
                  <a:pt x="902807" y="1283385"/>
                  <a:pt x="1365968" y="898263"/>
                </a:cubicBezTo>
                <a:cubicBezTo>
                  <a:pt x="1806355" y="532078"/>
                  <a:pt x="2205489" y="-90020"/>
                  <a:pt x="3696034" y="10931"/>
                </a:cubicBezTo>
              </a:path>
            </a:pathLst>
          </a:custGeom>
          <a:noFill/>
          <a:ln w="50800" cap="flat" cmpd="sng" algn="ctr">
            <a:solidFill>
              <a:srgbClr val="3333FF"/>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914237" eaLnBrk="0" hangingPunct="0"/>
            <a:endParaRPr lang="en-US" sz="1000" b="1" dirty="0">
              <a:solidFill>
                <a:srgbClr val="000000"/>
              </a:solidFill>
              <a:latin typeface="Arial" pitchFamily="-65" charset="0"/>
              <a:ea typeface="Arial" pitchFamily="-65" charset="0"/>
              <a:cs typeface="Arial" pitchFamily="-65" charset="0"/>
            </a:endParaRPr>
          </a:p>
        </p:txBody>
      </p:sp>
      <p:sp>
        <p:nvSpPr>
          <p:cNvPr id="962" name="Freeform 961"/>
          <p:cNvSpPr/>
          <p:nvPr/>
        </p:nvSpPr>
        <p:spPr bwMode="auto">
          <a:xfrm>
            <a:off x="5369217" y="1886318"/>
            <a:ext cx="2632052" cy="2028679"/>
          </a:xfrm>
          <a:custGeom>
            <a:avLst/>
            <a:gdLst>
              <a:gd name="connsiteX0" fmla="*/ 0 w 3289111"/>
              <a:gd name="connsiteY0" fmla="*/ 651680 h 651680"/>
              <a:gd name="connsiteX1" fmla="*/ 2381535 w 3289111"/>
              <a:gd name="connsiteY1" fmla="*/ 255895 h 651680"/>
              <a:gd name="connsiteX2" fmla="*/ 2388358 w 3289111"/>
              <a:gd name="connsiteY2" fmla="*/ 23883 h 651680"/>
              <a:gd name="connsiteX3" fmla="*/ 3289111 w 3289111"/>
              <a:gd name="connsiteY3" fmla="*/ 112594 h 651680"/>
              <a:gd name="connsiteX4" fmla="*/ 3289111 w 3289111"/>
              <a:gd name="connsiteY4" fmla="*/ 112594 h 651680"/>
              <a:gd name="connsiteX0" fmla="*/ 0 w 3289111"/>
              <a:gd name="connsiteY0" fmla="*/ 1210101 h 1210101"/>
              <a:gd name="connsiteX1" fmla="*/ 2347415 w 3289111"/>
              <a:gd name="connsiteY1" fmla="*/ 104633 h 1210101"/>
              <a:gd name="connsiteX2" fmla="*/ 2388358 w 3289111"/>
              <a:gd name="connsiteY2" fmla="*/ 582304 h 1210101"/>
              <a:gd name="connsiteX3" fmla="*/ 3289111 w 3289111"/>
              <a:gd name="connsiteY3" fmla="*/ 671015 h 1210101"/>
              <a:gd name="connsiteX4" fmla="*/ 3289111 w 3289111"/>
              <a:gd name="connsiteY4" fmla="*/ 671015 h 1210101"/>
              <a:gd name="connsiteX0" fmla="*/ 0 w 3289111"/>
              <a:gd name="connsiteY0" fmla="*/ 1210101 h 1210101"/>
              <a:gd name="connsiteX1" fmla="*/ 2347415 w 3289111"/>
              <a:gd name="connsiteY1" fmla="*/ 104633 h 1210101"/>
              <a:gd name="connsiteX2" fmla="*/ 2538484 w 3289111"/>
              <a:gd name="connsiteY2" fmla="*/ 582304 h 1210101"/>
              <a:gd name="connsiteX3" fmla="*/ 3289111 w 3289111"/>
              <a:gd name="connsiteY3" fmla="*/ 671015 h 1210101"/>
              <a:gd name="connsiteX4" fmla="*/ 3289111 w 3289111"/>
              <a:gd name="connsiteY4" fmla="*/ 671015 h 1210101"/>
              <a:gd name="connsiteX0" fmla="*/ 0 w 3289111"/>
              <a:gd name="connsiteY0" fmla="*/ 1142999 h 1142999"/>
              <a:gd name="connsiteX1" fmla="*/ 2347415 w 3289111"/>
              <a:gd name="connsiteY1" fmla="*/ 37531 h 1142999"/>
              <a:gd name="connsiteX2" fmla="*/ 2838734 w 3289111"/>
              <a:gd name="connsiteY2" fmla="*/ 917811 h 1142999"/>
              <a:gd name="connsiteX3" fmla="*/ 3289111 w 3289111"/>
              <a:gd name="connsiteY3" fmla="*/ 603913 h 1142999"/>
              <a:gd name="connsiteX4" fmla="*/ 3289111 w 3289111"/>
              <a:gd name="connsiteY4" fmla="*/ 603913 h 1142999"/>
              <a:gd name="connsiteX0" fmla="*/ 0 w 3289111"/>
              <a:gd name="connsiteY0" fmla="*/ 1040641 h 1040641"/>
              <a:gd name="connsiteX1" fmla="*/ 2272352 w 3289111"/>
              <a:gd name="connsiteY1" fmla="*/ 37531 h 1040641"/>
              <a:gd name="connsiteX2" fmla="*/ 2838734 w 3289111"/>
              <a:gd name="connsiteY2" fmla="*/ 815453 h 1040641"/>
              <a:gd name="connsiteX3" fmla="*/ 3289111 w 3289111"/>
              <a:gd name="connsiteY3" fmla="*/ 501555 h 1040641"/>
              <a:gd name="connsiteX4" fmla="*/ 3289111 w 3289111"/>
              <a:gd name="connsiteY4" fmla="*/ 501555 h 1040641"/>
              <a:gd name="connsiteX0" fmla="*/ 0 w 3343702"/>
              <a:gd name="connsiteY0" fmla="*/ 1040641 h 1716206"/>
              <a:gd name="connsiteX1" fmla="*/ 2272352 w 3343702"/>
              <a:gd name="connsiteY1" fmla="*/ 37531 h 1716206"/>
              <a:gd name="connsiteX2" fmla="*/ 2838734 w 3343702"/>
              <a:gd name="connsiteY2" fmla="*/ 815453 h 1716206"/>
              <a:gd name="connsiteX3" fmla="*/ 3289111 w 3343702"/>
              <a:gd name="connsiteY3" fmla="*/ 501555 h 1716206"/>
              <a:gd name="connsiteX4" fmla="*/ 3343702 w 3343702"/>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49556"/>
              <a:gd name="connsiteY0" fmla="*/ 1040641 h 1716206"/>
              <a:gd name="connsiteX1" fmla="*/ 2272352 w 3549556"/>
              <a:gd name="connsiteY1" fmla="*/ 37531 h 1716206"/>
              <a:gd name="connsiteX2" fmla="*/ 2838734 w 3549556"/>
              <a:gd name="connsiteY2" fmla="*/ 815453 h 1716206"/>
              <a:gd name="connsiteX3" fmla="*/ 3432411 w 3549556"/>
              <a:gd name="connsiteY3" fmla="*/ 1061113 h 1716206"/>
              <a:gd name="connsiteX4" fmla="*/ 3534771 w 3549556"/>
              <a:gd name="connsiteY4" fmla="*/ 1429603 h 1716206"/>
              <a:gd name="connsiteX5" fmla="*/ 3343702 w 3549556"/>
              <a:gd name="connsiteY5" fmla="*/ 1716206 h 1716206"/>
              <a:gd name="connsiteX0" fmla="*/ 0 w 3726977"/>
              <a:gd name="connsiteY0" fmla="*/ 1486468 h 1779896"/>
              <a:gd name="connsiteX1" fmla="*/ 2449773 w 3726977"/>
              <a:gd name="connsiteY1" fmla="*/ 101221 h 1779896"/>
              <a:gd name="connsiteX2" fmla="*/ 3016155 w 3726977"/>
              <a:gd name="connsiteY2" fmla="*/ 879143 h 1779896"/>
              <a:gd name="connsiteX3" fmla="*/ 3609832 w 3726977"/>
              <a:gd name="connsiteY3" fmla="*/ 1124803 h 1779896"/>
              <a:gd name="connsiteX4" fmla="*/ 3712192 w 3726977"/>
              <a:gd name="connsiteY4" fmla="*/ 1493293 h 1779896"/>
              <a:gd name="connsiteX5" fmla="*/ 3521123 w 3726977"/>
              <a:gd name="connsiteY5" fmla="*/ 1779896 h 1779896"/>
              <a:gd name="connsiteX0" fmla="*/ 0 w 3726977"/>
              <a:gd name="connsiteY0" fmla="*/ 1398895 h 1692323"/>
              <a:gd name="connsiteX1" fmla="*/ 484496 w 3726977"/>
              <a:gd name="connsiteY1" fmla="*/ 709684 h 1692323"/>
              <a:gd name="connsiteX2" fmla="*/ 2449773 w 3726977"/>
              <a:gd name="connsiteY2" fmla="*/ 13648 h 1692323"/>
              <a:gd name="connsiteX3" fmla="*/ 3016155 w 3726977"/>
              <a:gd name="connsiteY3" fmla="*/ 791570 h 1692323"/>
              <a:gd name="connsiteX4" fmla="*/ 3609832 w 3726977"/>
              <a:gd name="connsiteY4" fmla="*/ 1037230 h 1692323"/>
              <a:gd name="connsiteX5" fmla="*/ 3712192 w 3726977"/>
              <a:gd name="connsiteY5" fmla="*/ 1405720 h 1692323"/>
              <a:gd name="connsiteX6" fmla="*/ 3521123 w 3726977"/>
              <a:gd name="connsiteY6" fmla="*/ 1692323 h 1692323"/>
              <a:gd name="connsiteX0" fmla="*/ 0 w 3726977"/>
              <a:gd name="connsiteY0" fmla="*/ 1465996 h 1759424"/>
              <a:gd name="connsiteX1" fmla="*/ 839338 w 3726977"/>
              <a:gd name="connsiteY1" fmla="*/ 1343167 h 1759424"/>
              <a:gd name="connsiteX2" fmla="*/ 2449773 w 3726977"/>
              <a:gd name="connsiteY2" fmla="*/ 80749 h 1759424"/>
              <a:gd name="connsiteX3" fmla="*/ 3016155 w 3726977"/>
              <a:gd name="connsiteY3" fmla="*/ 858671 h 1759424"/>
              <a:gd name="connsiteX4" fmla="*/ 3609832 w 3726977"/>
              <a:gd name="connsiteY4" fmla="*/ 1104331 h 1759424"/>
              <a:gd name="connsiteX5" fmla="*/ 3712192 w 3726977"/>
              <a:gd name="connsiteY5" fmla="*/ 1472821 h 1759424"/>
              <a:gd name="connsiteX6" fmla="*/ 3521123 w 3726977"/>
              <a:gd name="connsiteY6" fmla="*/ 1759424 h 1759424"/>
              <a:gd name="connsiteX0" fmla="*/ 0 w 3726977"/>
              <a:gd name="connsiteY0" fmla="*/ 631208 h 924636"/>
              <a:gd name="connsiteX1" fmla="*/ 839338 w 3726977"/>
              <a:gd name="connsiteY1" fmla="*/ 508379 h 924636"/>
              <a:gd name="connsiteX2" fmla="*/ 2531660 w 3726977"/>
              <a:gd name="connsiteY2" fmla="*/ 126242 h 924636"/>
              <a:gd name="connsiteX3" fmla="*/ 3016155 w 3726977"/>
              <a:gd name="connsiteY3" fmla="*/ 23883 h 924636"/>
              <a:gd name="connsiteX4" fmla="*/ 3609832 w 3726977"/>
              <a:gd name="connsiteY4" fmla="*/ 269543 h 924636"/>
              <a:gd name="connsiteX5" fmla="*/ 3712192 w 3726977"/>
              <a:gd name="connsiteY5" fmla="*/ 638033 h 924636"/>
              <a:gd name="connsiteX6" fmla="*/ 3521123 w 3726977"/>
              <a:gd name="connsiteY6" fmla="*/ 924636 h 924636"/>
              <a:gd name="connsiteX0" fmla="*/ 0 w 3726977"/>
              <a:gd name="connsiteY0" fmla="*/ 570930 h 864358"/>
              <a:gd name="connsiteX1" fmla="*/ 839338 w 3726977"/>
              <a:gd name="connsiteY1" fmla="*/ 448101 h 864358"/>
              <a:gd name="connsiteX2" fmla="*/ 2531660 w 3726977"/>
              <a:gd name="connsiteY2" fmla="*/ 65964 h 864358"/>
              <a:gd name="connsiteX3" fmla="*/ 3077570 w 3726977"/>
              <a:gd name="connsiteY3" fmla="*/ 52315 h 864358"/>
              <a:gd name="connsiteX4" fmla="*/ 3609832 w 3726977"/>
              <a:gd name="connsiteY4" fmla="*/ 209265 h 864358"/>
              <a:gd name="connsiteX5" fmla="*/ 3712192 w 3726977"/>
              <a:gd name="connsiteY5" fmla="*/ 577755 h 864358"/>
              <a:gd name="connsiteX6" fmla="*/ 3521123 w 3726977"/>
              <a:gd name="connsiteY6" fmla="*/ 864358 h 864358"/>
              <a:gd name="connsiteX0" fmla="*/ 0 w 3722428"/>
              <a:gd name="connsiteY0" fmla="*/ 694898 h 988326"/>
              <a:gd name="connsiteX1" fmla="*/ 839338 w 3722428"/>
              <a:gd name="connsiteY1" fmla="*/ 572069 h 988326"/>
              <a:gd name="connsiteX2" fmla="*/ 2531660 w 3722428"/>
              <a:gd name="connsiteY2" fmla="*/ 189932 h 988326"/>
              <a:gd name="connsiteX3" fmla="*/ 3077570 w 3722428"/>
              <a:gd name="connsiteY3" fmla="*/ 176283 h 988326"/>
              <a:gd name="connsiteX4" fmla="*/ 3582537 w 3722428"/>
              <a:gd name="connsiteY4" fmla="*/ 87573 h 988326"/>
              <a:gd name="connsiteX5" fmla="*/ 3712192 w 3722428"/>
              <a:gd name="connsiteY5" fmla="*/ 701723 h 988326"/>
              <a:gd name="connsiteX6" fmla="*/ 3521123 w 3722428"/>
              <a:gd name="connsiteY6" fmla="*/ 988326 h 988326"/>
              <a:gd name="connsiteX0" fmla="*/ 0 w 3756548"/>
              <a:gd name="connsiteY0" fmla="*/ 722194 h 988326"/>
              <a:gd name="connsiteX1" fmla="*/ 873458 w 3756548"/>
              <a:gd name="connsiteY1" fmla="*/ 572069 h 988326"/>
              <a:gd name="connsiteX2" fmla="*/ 2565780 w 3756548"/>
              <a:gd name="connsiteY2" fmla="*/ 189932 h 988326"/>
              <a:gd name="connsiteX3" fmla="*/ 3111690 w 3756548"/>
              <a:gd name="connsiteY3" fmla="*/ 176283 h 988326"/>
              <a:gd name="connsiteX4" fmla="*/ 3616657 w 3756548"/>
              <a:gd name="connsiteY4" fmla="*/ 87573 h 988326"/>
              <a:gd name="connsiteX5" fmla="*/ 3746312 w 3756548"/>
              <a:gd name="connsiteY5" fmla="*/ 701723 h 988326"/>
              <a:gd name="connsiteX6" fmla="*/ 3555243 w 3756548"/>
              <a:gd name="connsiteY6" fmla="*/ 988326 h 988326"/>
              <a:gd name="connsiteX0" fmla="*/ 0 w 3747449"/>
              <a:gd name="connsiteY0" fmla="*/ 598226 h 864358"/>
              <a:gd name="connsiteX1" fmla="*/ 873458 w 3747449"/>
              <a:gd name="connsiteY1" fmla="*/ 448101 h 864358"/>
              <a:gd name="connsiteX2" fmla="*/ 2565780 w 3747449"/>
              <a:gd name="connsiteY2" fmla="*/ 65964 h 864358"/>
              <a:gd name="connsiteX3" fmla="*/ 3111690 w 3747449"/>
              <a:gd name="connsiteY3" fmla="*/ 52315 h 864358"/>
              <a:gd name="connsiteX4" fmla="*/ 3562066 w 3747449"/>
              <a:gd name="connsiteY4" fmla="*/ 181969 h 864358"/>
              <a:gd name="connsiteX5" fmla="*/ 3746312 w 3747449"/>
              <a:gd name="connsiteY5" fmla="*/ 577755 h 864358"/>
              <a:gd name="connsiteX6" fmla="*/ 3555243 w 3747449"/>
              <a:gd name="connsiteY6" fmla="*/ 864358 h 864358"/>
              <a:gd name="connsiteX0" fmla="*/ 0 w 3751998"/>
              <a:gd name="connsiteY0" fmla="*/ 598226 h 864358"/>
              <a:gd name="connsiteX1" fmla="*/ 873458 w 3751998"/>
              <a:gd name="connsiteY1" fmla="*/ 448101 h 864358"/>
              <a:gd name="connsiteX2" fmla="*/ 2565780 w 3751998"/>
              <a:gd name="connsiteY2" fmla="*/ 65964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613011 h 879143"/>
              <a:gd name="connsiteX1" fmla="*/ 873458 w 3751998"/>
              <a:gd name="connsiteY1" fmla="*/ 551596 h 879143"/>
              <a:gd name="connsiteX2" fmla="*/ 2565780 w 3751998"/>
              <a:gd name="connsiteY2" fmla="*/ 80749 h 879143"/>
              <a:gd name="connsiteX3" fmla="*/ 3111690 w 3751998"/>
              <a:gd name="connsiteY3" fmla="*/ 67100 h 879143"/>
              <a:gd name="connsiteX4" fmla="*/ 3589361 w 3751998"/>
              <a:gd name="connsiteY4" fmla="*/ 176283 h 879143"/>
              <a:gd name="connsiteX5" fmla="*/ 3746312 w 3751998"/>
              <a:gd name="connsiteY5" fmla="*/ 592540 h 879143"/>
              <a:gd name="connsiteX6" fmla="*/ 3555243 w 3751998"/>
              <a:gd name="connsiteY6" fmla="*/ 879143 h 879143"/>
              <a:gd name="connsiteX0" fmla="*/ 0 w 3751998"/>
              <a:gd name="connsiteY0" fmla="*/ 565244 h 831376"/>
              <a:gd name="connsiteX1" fmla="*/ 873458 w 3751998"/>
              <a:gd name="connsiteY1" fmla="*/ 503829 h 831376"/>
              <a:gd name="connsiteX2" fmla="*/ 2565780 w 3751998"/>
              <a:gd name="connsiteY2" fmla="*/ 80749 h 831376"/>
              <a:gd name="connsiteX3" fmla="*/ 3111690 w 3751998"/>
              <a:gd name="connsiteY3" fmla="*/ 19333 h 831376"/>
              <a:gd name="connsiteX4" fmla="*/ 3589361 w 3751998"/>
              <a:gd name="connsiteY4" fmla="*/ 128516 h 831376"/>
              <a:gd name="connsiteX5" fmla="*/ 3746312 w 3751998"/>
              <a:gd name="connsiteY5" fmla="*/ 544773 h 831376"/>
              <a:gd name="connsiteX6" fmla="*/ 3555243 w 3751998"/>
              <a:gd name="connsiteY6" fmla="*/ 831376 h 831376"/>
              <a:gd name="connsiteX0" fmla="*/ 0 w 3751998"/>
              <a:gd name="connsiteY0" fmla="*/ 598226 h 864358"/>
              <a:gd name="connsiteX1" fmla="*/ 880282 w 3751998"/>
              <a:gd name="connsiteY1" fmla="*/ 734703 h 864358"/>
              <a:gd name="connsiteX2" fmla="*/ 2565780 w 3751998"/>
              <a:gd name="connsiteY2" fmla="*/ 113731 h 864358"/>
              <a:gd name="connsiteX3" fmla="*/ 3111690 w 3751998"/>
              <a:gd name="connsiteY3" fmla="*/ 52315 h 864358"/>
              <a:gd name="connsiteX4" fmla="*/ 3589361 w 3751998"/>
              <a:gd name="connsiteY4" fmla="*/ 161498 h 864358"/>
              <a:gd name="connsiteX5" fmla="*/ 3746312 w 3751998"/>
              <a:gd name="connsiteY5" fmla="*/ 577755 h 864358"/>
              <a:gd name="connsiteX6" fmla="*/ 3555243 w 3751998"/>
              <a:gd name="connsiteY6" fmla="*/ 864358 h 864358"/>
              <a:gd name="connsiteX0" fmla="*/ 0 w 3751998"/>
              <a:gd name="connsiteY0" fmla="*/ 555009 h 821141"/>
              <a:gd name="connsiteX1" fmla="*/ 880282 w 3751998"/>
              <a:gd name="connsiteY1" fmla="*/ 691486 h 821141"/>
              <a:gd name="connsiteX2" fmla="*/ 2613547 w 3751998"/>
              <a:gd name="connsiteY2" fmla="*/ 172872 h 821141"/>
              <a:gd name="connsiteX3" fmla="*/ 3111690 w 3751998"/>
              <a:gd name="connsiteY3" fmla="*/ 9098 h 821141"/>
              <a:gd name="connsiteX4" fmla="*/ 3589361 w 3751998"/>
              <a:gd name="connsiteY4" fmla="*/ 118281 h 821141"/>
              <a:gd name="connsiteX5" fmla="*/ 3746312 w 3751998"/>
              <a:gd name="connsiteY5" fmla="*/ 534538 h 821141"/>
              <a:gd name="connsiteX6" fmla="*/ 3555243 w 3751998"/>
              <a:gd name="connsiteY6" fmla="*/ 821141 h 821141"/>
              <a:gd name="connsiteX0" fmla="*/ 0 w 3751998"/>
              <a:gd name="connsiteY0" fmla="*/ 453788 h 719920"/>
              <a:gd name="connsiteX1" fmla="*/ 880282 w 3751998"/>
              <a:gd name="connsiteY1" fmla="*/ 590265 h 719920"/>
              <a:gd name="connsiteX2" fmla="*/ 2613547 w 3751998"/>
              <a:gd name="connsiteY2" fmla="*/ 71651 h 719920"/>
              <a:gd name="connsiteX3" fmla="*/ 3077571 w 3751998"/>
              <a:gd name="connsiteY3" fmla="*/ 330958 h 719920"/>
              <a:gd name="connsiteX4" fmla="*/ 3589361 w 3751998"/>
              <a:gd name="connsiteY4" fmla="*/ 17060 h 719920"/>
              <a:gd name="connsiteX5" fmla="*/ 3746312 w 3751998"/>
              <a:gd name="connsiteY5" fmla="*/ 433317 h 719920"/>
              <a:gd name="connsiteX6" fmla="*/ 3555243 w 3751998"/>
              <a:gd name="connsiteY6" fmla="*/ 719920 h 719920"/>
              <a:gd name="connsiteX0" fmla="*/ 0 w 3817963"/>
              <a:gd name="connsiteY0" fmla="*/ 425355 h 783609"/>
              <a:gd name="connsiteX1" fmla="*/ 880282 w 3817963"/>
              <a:gd name="connsiteY1" fmla="*/ 561832 h 783609"/>
              <a:gd name="connsiteX2" fmla="*/ 2613547 w 3817963"/>
              <a:gd name="connsiteY2" fmla="*/ 43218 h 783609"/>
              <a:gd name="connsiteX3" fmla="*/ 3077571 w 3817963"/>
              <a:gd name="connsiteY3" fmla="*/ 302525 h 783609"/>
              <a:gd name="connsiteX4" fmla="*/ 3125337 w 3817963"/>
              <a:gd name="connsiteY4" fmla="*/ 766549 h 783609"/>
              <a:gd name="connsiteX5" fmla="*/ 3746312 w 3817963"/>
              <a:gd name="connsiteY5" fmla="*/ 404884 h 783609"/>
              <a:gd name="connsiteX6" fmla="*/ 3555243 w 3817963"/>
              <a:gd name="connsiteY6" fmla="*/ 691487 h 783609"/>
              <a:gd name="connsiteX0" fmla="*/ 0 w 3555243"/>
              <a:gd name="connsiteY0" fmla="*/ 425355 h 831376"/>
              <a:gd name="connsiteX1" fmla="*/ 880282 w 3555243"/>
              <a:gd name="connsiteY1" fmla="*/ 561832 h 831376"/>
              <a:gd name="connsiteX2" fmla="*/ 2613547 w 3555243"/>
              <a:gd name="connsiteY2" fmla="*/ 43218 h 831376"/>
              <a:gd name="connsiteX3" fmla="*/ 3077571 w 3555243"/>
              <a:gd name="connsiteY3" fmla="*/ 302525 h 831376"/>
              <a:gd name="connsiteX4" fmla="*/ 3125337 w 3555243"/>
              <a:gd name="connsiteY4" fmla="*/ 766549 h 831376"/>
              <a:gd name="connsiteX5" fmla="*/ 3555243 w 3555243"/>
              <a:gd name="connsiteY5" fmla="*/ 691487 h 831376"/>
              <a:gd name="connsiteX0" fmla="*/ 0 w 3555243"/>
              <a:gd name="connsiteY0" fmla="*/ 834788 h 1240809"/>
              <a:gd name="connsiteX1" fmla="*/ 880282 w 3555243"/>
              <a:gd name="connsiteY1" fmla="*/ 971265 h 1240809"/>
              <a:gd name="connsiteX2" fmla="*/ 2790967 w 3555243"/>
              <a:gd name="connsiteY2" fmla="*/ 43218 h 1240809"/>
              <a:gd name="connsiteX3" fmla="*/ 3077571 w 3555243"/>
              <a:gd name="connsiteY3" fmla="*/ 711958 h 1240809"/>
              <a:gd name="connsiteX4" fmla="*/ 3125337 w 3555243"/>
              <a:gd name="connsiteY4" fmla="*/ 1175982 h 1240809"/>
              <a:gd name="connsiteX5" fmla="*/ 3555243 w 3555243"/>
              <a:gd name="connsiteY5" fmla="*/ 1100920 h 1240809"/>
              <a:gd name="connsiteX0" fmla="*/ 0 w 3555243"/>
              <a:gd name="connsiteY0" fmla="*/ 834788 h 1116558"/>
              <a:gd name="connsiteX1" fmla="*/ 880282 w 3555243"/>
              <a:gd name="connsiteY1" fmla="*/ 971265 h 1116558"/>
              <a:gd name="connsiteX2" fmla="*/ 2790967 w 3555243"/>
              <a:gd name="connsiteY2" fmla="*/ 43218 h 1116558"/>
              <a:gd name="connsiteX3" fmla="*/ 3077571 w 3555243"/>
              <a:gd name="connsiteY3" fmla="*/ 711958 h 1116558"/>
              <a:gd name="connsiteX4" fmla="*/ 3364173 w 3555243"/>
              <a:gd name="connsiteY4" fmla="*/ 234286 h 1116558"/>
              <a:gd name="connsiteX5" fmla="*/ 3555243 w 3555243"/>
              <a:gd name="connsiteY5" fmla="*/ 1100920 h 1116558"/>
              <a:gd name="connsiteX0" fmla="*/ 0 w 3555243"/>
              <a:gd name="connsiteY0" fmla="*/ 834788 h 1103193"/>
              <a:gd name="connsiteX1" fmla="*/ 880282 w 3555243"/>
              <a:gd name="connsiteY1" fmla="*/ 971265 h 1103193"/>
              <a:gd name="connsiteX2" fmla="*/ 2790967 w 3555243"/>
              <a:gd name="connsiteY2" fmla="*/ 43218 h 1103193"/>
              <a:gd name="connsiteX3" fmla="*/ 3077571 w 3555243"/>
              <a:gd name="connsiteY3" fmla="*/ 711958 h 1103193"/>
              <a:gd name="connsiteX4" fmla="*/ 3555243 w 3555243"/>
              <a:gd name="connsiteY4" fmla="*/ 1100920 h 1103193"/>
              <a:gd name="connsiteX0" fmla="*/ 0 w 3555243"/>
              <a:gd name="connsiteY0" fmla="*/ 914400 h 1182805"/>
              <a:gd name="connsiteX1" fmla="*/ 880282 w 3555243"/>
              <a:gd name="connsiteY1" fmla="*/ 1050877 h 1182805"/>
              <a:gd name="connsiteX2" fmla="*/ 2790967 w 3555243"/>
              <a:gd name="connsiteY2" fmla="*/ 122830 h 1182805"/>
              <a:gd name="connsiteX3" fmla="*/ 3316406 w 3555243"/>
              <a:gd name="connsiteY3" fmla="*/ 313898 h 1182805"/>
              <a:gd name="connsiteX4" fmla="*/ 3555243 w 3555243"/>
              <a:gd name="connsiteY4" fmla="*/ 1180532 h 1182805"/>
              <a:gd name="connsiteX0" fmla="*/ 0 w 3792940"/>
              <a:gd name="connsiteY0" fmla="*/ 914400 h 1182805"/>
              <a:gd name="connsiteX1" fmla="*/ 880282 w 3792940"/>
              <a:gd name="connsiteY1" fmla="*/ 1050877 h 1182805"/>
              <a:gd name="connsiteX2" fmla="*/ 2790967 w 3792940"/>
              <a:gd name="connsiteY2" fmla="*/ 122830 h 1182805"/>
              <a:gd name="connsiteX3" fmla="*/ 3316406 w 3792940"/>
              <a:gd name="connsiteY3" fmla="*/ 313898 h 1182805"/>
              <a:gd name="connsiteX4" fmla="*/ 3753134 w 3792940"/>
              <a:gd name="connsiteY4" fmla="*/ 375315 h 1182805"/>
              <a:gd name="connsiteX5" fmla="*/ 3555243 w 3792940"/>
              <a:gd name="connsiteY5" fmla="*/ 1180532 h 1182805"/>
              <a:gd name="connsiteX0" fmla="*/ 0 w 3803176"/>
              <a:gd name="connsiteY0" fmla="*/ 914400 h 1182805"/>
              <a:gd name="connsiteX1" fmla="*/ 880282 w 3803176"/>
              <a:gd name="connsiteY1" fmla="*/ 1050877 h 1182805"/>
              <a:gd name="connsiteX2" fmla="*/ 2790967 w 3803176"/>
              <a:gd name="connsiteY2" fmla="*/ 122830 h 1182805"/>
              <a:gd name="connsiteX3" fmla="*/ 3316406 w 3803176"/>
              <a:gd name="connsiteY3" fmla="*/ 313898 h 1182805"/>
              <a:gd name="connsiteX4" fmla="*/ 3753134 w 3803176"/>
              <a:gd name="connsiteY4" fmla="*/ 375315 h 1182805"/>
              <a:gd name="connsiteX5" fmla="*/ 3616658 w 3803176"/>
              <a:gd name="connsiteY5" fmla="*/ 675565 h 1182805"/>
              <a:gd name="connsiteX0" fmla="*/ 0 w 3808863"/>
              <a:gd name="connsiteY0" fmla="*/ 914400 h 1182805"/>
              <a:gd name="connsiteX1" fmla="*/ 880282 w 3808863"/>
              <a:gd name="connsiteY1" fmla="*/ 1050877 h 1182805"/>
              <a:gd name="connsiteX2" fmla="*/ 2790967 w 3808863"/>
              <a:gd name="connsiteY2" fmla="*/ 122830 h 1182805"/>
              <a:gd name="connsiteX3" fmla="*/ 3316406 w 3808863"/>
              <a:gd name="connsiteY3" fmla="*/ 313898 h 1182805"/>
              <a:gd name="connsiteX4" fmla="*/ 3753134 w 3808863"/>
              <a:gd name="connsiteY4" fmla="*/ 375315 h 1182805"/>
              <a:gd name="connsiteX5" fmla="*/ 3650777 w 3808863"/>
              <a:gd name="connsiteY5" fmla="*/ 668741 h 1182805"/>
              <a:gd name="connsiteX0" fmla="*/ 0 w 3999931"/>
              <a:gd name="connsiteY0" fmla="*/ 1405720 h 1405720"/>
              <a:gd name="connsiteX1" fmla="*/ 1071350 w 3999931"/>
              <a:gd name="connsiteY1" fmla="*/ 1050877 h 1405720"/>
              <a:gd name="connsiteX2" fmla="*/ 2982035 w 3999931"/>
              <a:gd name="connsiteY2" fmla="*/ 122830 h 1405720"/>
              <a:gd name="connsiteX3" fmla="*/ 3507474 w 3999931"/>
              <a:gd name="connsiteY3" fmla="*/ 313898 h 1405720"/>
              <a:gd name="connsiteX4" fmla="*/ 3944202 w 3999931"/>
              <a:gd name="connsiteY4" fmla="*/ 375315 h 1405720"/>
              <a:gd name="connsiteX5" fmla="*/ 3841845 w 3999931"/>
              <a:gd name="connsiteY5" fmla="*/ 668741 h 1405720"/>
              <a:gd name="connsiteX0" fmla="*/ 0 w 3999931"/>
              <a:gd name="connsiteY0" fmla="*/ 1405720 h 1405720"/>
              <a:gd name="connsiteX1" fmla="*/ 266129 w 3999931"/>
              <a:gd name="connsiteY1" fmla="*/ 839338 h 1405720"/>
              <a:gd name="connsiteX2" fmla="*/ 1071350 w 3999931"/>
              <a:gd name="connsiteY2" fmla="*/ 1050877 h 1405720"/>
              <a:gd name="connsiteX3" fmla="*/ 2982035 w 3999931"/>
              <a:gd name="connsiteY3" fmla="*/ 122830 h 1405720"/>
              <a:gd name="connsiteX4" fmla="*/ 3507474 w 3999931"/>
              <a:gd name="connsiteY4" fmla="*/ 313898 h 1405720"/>
              <a:gd name="connsiteX5" fmla="*/ 3944202 w 3999931"/>
              <a:gd name="connsiteY5" fmla="*/ 375315 h 1405720"/>
              <a:gd name="connsiteX6" fmla="*/ 3841845 w 3999931"/>
              <a:gd name="connsiteY6" fmla="*/ 668741 h 1405720"/>
              <a:gd name="connsiteX0" fmla="*/ 2 w 3999933"/>
              <a:gd name="connsiteY0" fmla="*/ 1365914 h 1365914"/>
              <a:gd name="connsiteX1" fmla="*/ 266131 w 3999933"/>
              <a:gd name="connsiteY1" fmla="*/ 799532 h 1365914"/>
              <a:gd name="connsiteX2" fmla="*/ 1596790 w 3999933"/>
              <a:gd name="connsiteY2" fmla="*/ 772235 h 1365914"/>
              <a:gd name="connsiteX3" fmla="*/ 2982037 w 3999933"/>
              <a:gd name="connsiteY3" fmla="*/ 83024 h 1365914"/>
              <a:gd name="connsiteX4" fmla="*/ 3507476 w 3999933"/>
              <a:gd name="connsiteY4" fmla="*/ 274092 h 1365914"/>
              <a:gd name="connsiteX5" fmla="*/ 3944204 w 3999933"/>
              <a:gd name="connsiteY5" fmla="*/ 335509 h 1365914"/>
              <a:gd name="connsiteX6" fmla="*/ 3841847 w 3999933"/>
              <a:gd name="connsiteY6" fmla="*/ 628935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4003245"/>
              <a:gd name="connsiteY0" fmla="*/ 1365914 h 1365914"/>
              <a:gd name="connsiteX1" fmla="*/ 266131 w 4003245"/>
              <a:gd name="connsiteY1" fmla="*/ 799532 h 1365914"/>
              <a:gd name="connsiteX2" fmla="*/ 1596790 w 4003245"/>
              <a:gd name="connsiteY2" fmla="*/ 772235 h 1365914"/>
              <a:gd name="connsiteX3" fmla="*/ 2982037 w 4003245"/>
              <a:gd name="connsiteY3" fmla="*/ 83024 h 1365914"/>
              <a:gd name="connsiteX4" fmla="*/ 3507476 w 4003245"/>
              <a:gd name="connsiteY4" fmla="*/ 274092 h 1365914"/>
              <a:gd name="connsiteX5" fmla="*/ 3944204 w 4003245"/>
              <a:gd name="connsiteY5" fmla="*/ 335509 h 1365914"/>
              <a:gd name="connsiteX6" fmla="*/ 3861725 w 4003245"/>
              <a:gd name="connsiteY6" fmla="*/ 620984 h 1365914"/>
              <a:gd name="connsiteX0" fmla="*/ 2 w 3963488"/>
              <a:gd name="connsiteY0" fmla="*/ 1365914 h 1365914"/>
              <a:gd name="connsiteX1" fmla="*/ 266131 w 3963488"/>
              <a:gd name="connsiteY1" fmla="*/ 799532 h 1365914"/>
              <a:gd name="connsiteX2" fmla="*/ 1596790 w 3963488"/>
              <a:gd name="connsiteY2" fmla="*/ 772235 h 1365914"/>
              <a:gd name="connsiteX3" fmla="*/ 2982037 w 3963488"/>
              <a:gd name="connsiteY3" fmla="*/ 83024 h 1365914"/>
              <a:gd name="connsiteX4" fmla="*/ 3507476 w 3963488"/>
              <a:gd name="connsiteY4" fmla="*/ 274092 h 1365914"/>
              <a:gd name="connsiteX5" fmla="*/ 3904447 w 3963488"/>
              <a:gd name="connsiteY5" fmla="*/ 347436 h 1365914"/>
              <a:gd name="connsiteX6" fmla="*/ 3861725 w 3963488"/>
              <a:gd name="connsiteY6" fmla="*/ 620984 h 1365914"/>
              <a:gd name="connsiteX0" fmla="*/ 2 w 3952887"/>
              <a:gd name="connsiteY0" fmla="*/ 1365914 h 1365914"/>
              <a:gd name="connsiteX1" fmla="*/ 266131 w 3952887"/>
              <a:gd name="connsiteY1" fmla="*/ 799532 h 1365914"/>
              <a:gd name="connsiteX2" fmla="*/ 1596790 w 3952887"/>
              <a:gd name="connsiteY2" fmla="*/ 772235 h 1365914"/>
              <a:gd name="connsiteX3" fmla="*/ 2982037 w 3952887"/>
              <a:gd name="connsiteY3" fmla="*/ 83024 h 1365914"/>
              <a:gd name="connsiteX4" fmla="*/ 3507476 w 3952887"/>
              <a:gd name="connsiteY4" fmla="*/ 274092 h 1365914"/>
              <a:gd name="connsiteX5" fmla="*/ 3904447 w 3952887"/>
              <a:gd name="connsiteY5" fmla="*/ 347436 h 1365914"/>
              <a:gd name="connsiteX6" fmla="*/ 3798115 w 3952887"/>
              <a:gd name="connsiteY6" fmla="*/ 700498 h 1365914"/>
              <a:gd name="connsiteX0" fmla="*/ 3526 w 3956411"/>
              <a:gd name="connsiteY0" fmla="*/ 1376485 h 1376485"/>
              <a:gd name="connsiteX1" fmla="*/ 269655 w 3956411"/>
              <a:gd name="connsiteY1" fmla="*/ 810103 h 1376485"/>
              <a:gd name="connsiteX2" fmla="*/ 1621456 w 3956411"/>
              <a:gd name="connsiteY2" fmla="*/ 846232 h 1376485"/>
              <a:gd name="connsiteX3" fmla="*/ 2985561 w 3956411"/>
              <a:gd name="connsiteY3" fmla="*/ 93595 h 1376485"/>
              <a:gd name="connsiteX4" fmla="*/ 3511000 w 3956411"/>
              <a:gd name="connsiteY4" fmla="*/ 284663 h 1376485"/>
              <a:gd name="connsiteX5" fmla="*/ 3907971 w 3956411"/>
              <a:gd name="connsiteY5" fmla="*/ 358007 h 1376485"/>
              <a:gd name="connsiteX6" fmla="*/ 3801639 w 3956411"/>
              <a:gd name="connsiteY6" fmla="*/ 711069 h 1376485"/>
              <a:gd name="connsiteX0" fmla="*/ 3526 w 3832052"/>
              <a:gd name="connsiteY0" fmla="*/ 1376485 h 1376485"/>
              <a:gd name="connsiteX1" fmla="*/ 269655 w 3832052"/>
              <a:gd name="connsiteY1" fmla="*/ 810103 h 1376485"/>
              <a:gd name="connsiteX2" fmla="*/ 1621456 w 3832052"/>
              <a:gd name="connsiteY2" fmla="*/ 846232 h 1376485"/>
              <a:gd name="connsiteX3" fmla="*/ 2985561 w 3832052"/>
              <a:gd name="connsiteY3" fmla="*/ 93595 h 1376485"/>
              <a:gd name="connsiteX4" fmla="*/ 3511000 w 3832052"/>
              <a:gd name="connsiteY4" fmla="*/ 284663 h 1376485"/>
              <a:gd name="connsiteX5" fmla="*/ 3783612 w 3832052"/>
              <a:gd name="connsiteY5" fmla="*/ 365322 h 1376485"/>
              <a:gd name="connsiteX6" fmla="*/ 3801639 w 3832052"/>
              <a:gd name="connsiteY6" fmla="*/ 711069 h 1376485"/>
              <a:gd name="connsiteX0" fmla="*/ 0 w 3820973"/>
              <a:gd name="connsiteY0" fmla="*/ 1450708 h 1450708"/>
              <a:gd name="connsiteX1" fmla="*/ 288989 w 3820973"/>
              <a:gd name="connsiteY1" fmla="*/ 738022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3820973"/>
              <a:gd name="connsiteY0" fmla="*/ 1450708 h 1450708"/>
              <a:gd name="connsiteX1" fmla="*/ 188405 w 3820973"/>
              <a:gd name="connsiteY1" fmla="*/ 797458 h 1450708"/>
              <a:gd name="connsiteX2" fmla="*/ 1640790 w 3820973"/>
              <a:gd name="connsiteY2" fmla="*/ 774151 h 1450708"/>
              <a:gd name="connsiteX3" fmla="*/ 3004895 w 3820973"/>
              <a:gd name="connsiteY3" fmla="*/ 21514 h 1450708"/>
              <a:gd name="connsiteX4" fmla="*/ 3530334 w 3820973"/>
              <a:gd name="connsiteY4" fmla="*/ 212582 h 1450708"/>
              <a:gd name="connsiteX5" fmla="*/ 3802946 w 3820973"/>
              <a:gd name="connsiteY5" fmla="*/ 293241 h 1450708"/>
              <a:gd name="connsiteX6" fmla="*/ 3820973 w 3820973"/>
              <a:gd name="connsiteY6" fmla="*/ 638988 h 1450708"/>
              <a:gd name="connsiteX0" fmla="*/ 0 w 4107159"/>
              <a:gd name="connsiteY0" fmla="*/ 1297144 h 1297144"/>
              <a:gd name="connsiteX1" fmla="*/ 474591 w 4107159"/>
              <a:gd name="connsiteY1" fmla="*/ 797458 h 1297144"/>
              <a:gd name="connsiteX2" fmla="*/ 1926976 w 4107159"/>
              <a:gd name="connsiteY2" fmla="*/ 774151 h 1297144"/>
              <a:gd name="connsiteX3" fmla="*/ 3291081 w 4107159"/>
              <a:gd name="connsiteY3" fmla="*/ 21514 h 1297144"/>
              <a:gd name="connsiteX4" fmla="*/ 3816520 w 4107159"/>
              <a:gd name="connsiteY4" fmla="*/ 212582 h 1297144"/>
              <a:gd name="connsiteX5" fmla="*/ 4089132 w 4107159"/>
              <a:gd name="connsiteY5" fmla="*/ 293241 h 1297144"/>
              <a:gd name="connsiteX6" fmla="*/ 4107159 w 4107159"/>
              <a:gd name="connsiteY6" fmla="*/ 638988 h 1297144"/>
              <a:gd name="connsiteX0" fmla="*/ 0 w 4107159"/>
              <a:gd name="connsiteY0" fmla="*/ 1297144 h 1338694"/>
              <a:gd name="connsiteX1" fmla="*/ 474591 w 4107159"/>
              <a:gd name="connsiteY1" fmla="*/ 797458 h 1338694"/>
              <a:gd name="connsiteX2" fmla="*/ 1926976 w 4107159"/>
              <a:gd name="connsiteY2" fmla="*/ 774151 h 1338694"/>
              <a:gd name="connsiteX3" fmla="*/ 3291081 w 4107159"/>
              <a:gd name="connsiteY3" fmla="*/ 21514 h 1338694"/>
              <a:gd name="connsiteX4" fmla="*/ 3816520 w 4107159"/>
              <a:gd name="connsiteY4" fmla="*/ 212582 h 1338694"/>
              <a:gd name="connsiteX5" fmla="*/ 4089132 w 4107159"/>
              <a:gd name="connsiteY5" fmla="*/ 293241 h 1338694"/>
              <a:gd name="connsiteX6" fmla="*/ 4107159 w 4107159"/>
              <a:gd name="connsiteY6" fmla="*/ 638988 h 1338694"/>
              <a:gd name="connsiteX0" fmla="*/ 0 w 4202257"/>
              <a:gd name="connsiteY0" fmla="*/ 1623709 h 1665259"/>
              <a:gd name="connsiteX1" fmla="*/ 474591 w 4202257"/>
              <a:gd name="connsiteY1" fmla="*/ 1124023 h 1665259"/>
              <a:gd name="connsiteX2" fmla="*/ 1926976 w 4202257"/>
              <a:gd name="connsiteY2" fmla="*/ 1100716 h 1665259"/>
              <a:gd name="connsiteX3" fmla="*/ 3291081 w 4202257"/>
              <a:gd name="connsiteY3" fmla="*/ 348079 h 1665259"/>
              <a:gd name="connsiteX4" fmla="*/ 3816520 w 4202257"/>
              <a:gd name="connsiteY4" fmla="*/ 539147 h 1665259"/>
              <a:gd name="connsiteX5" fmla="*/ 4089132 w 4202257"/>
              <a:gd name="connsiteY5" fmla="*/ 619806 h 1665259"/>
              <a:gd name="connsiteX6" fmla="*/ 4202257 w 4202257"/>
              <a:gd name="connsiteY6" fmla="*/ 14577 h 1665259"/>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089132 w 4202257"/>
              <a:gd name="connsiteY5" fmla="*/ 605229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50682"/>
              <a:gd name="connsiteX1" fmla="*/ 474591 w 4202257"/>
              <a:gd name="connsiteY1" fmla="*/ 1109446 h 1650682"/>
              <a:gd name="connsiteX2" fmla="*/ 1926976 w 4202257"/>
              <a:gd name="connsiteY2" fmla="*/ 1086139 h 1650682"/>
              <a:gd name="connsiteX3" fmla="*/ 3291081 w 4202257"/>
              <a:gd name="connsiteY3" fmla="*/ 333502 h 1650682"/>
              <a:gd name="connsiteX4" fmla="*/ 3816520 w 4202257"/>
              <a:gd name="connsiteY4" fmla="*/ 524570 h 1650682"/>
              <a:gd name="connsiteX5" fmla="*/ 4147653 w 4202257"/>
              <a:gd name="connsiteY5" fmla="*/ 429664 h 1650682"/>
              <a:gd name="connsiteX6" fmla="*/ 4202257 w 4202257"/>
              <a:gd name="connsiteY6" fmla="*/ 0 h 1650682"/>
              <a:gd name="connsiteX0" fmla="*/ 0 w 4202257"/>
              <a:gd name="connsiteY0" fmla="*/ 1609132 h 1646739"/>
              <a:gd name="connsiteX1" fmla="*/ 525798 w 4202257"/>
              <a:gd name="connsiteY1" fmla="*/ 1028978 h 1646739"/>
              <a:gd name="connsiteX2" fmla="*/ 1926976 w 4202257"/>
              <a:gd name="connsiteY2" fmla="*/ 1086139 h 1646739"/>
              <a:gd name="connsiteX3" fmla="*/ 3291081 w 4202257"/>
              <a:gd name="connsiteY3" fmla="*/ 333502 h 1646739"/>
              <a:gd name="connsiteX4" fmla="*/ 3816520 w 4202257"/>
              <a:gd name="connsiteY4" fmla="*/ 524570 h 1646739"/>
              <a:gd name="connsiteX5" fmla="*/ 4147653 w 4202257"/>
              <a:gd name="connsiteY5" fmla="*/ 429664 h 1646739"/>
              <a:gd name="connsiteX6" fmla="*/ 4202257 w 4202257"/>
              <a:gd name="connsiteY6" fmla="*/ 0 h 1646739"/>
              <a:gd name="connsiteX0" fmla="*/ 0 w 4202257"/>
              <a:gd name="connsiteY0" fmla="*/ 1609132 h 1654479"/>
              <a:gd name="connsiteX1" fmla="*/ 525798 w 4202257"/>
              <a:gd name="connsiteY1" fmla="*/ 1028978 h 1654479"/>
              <a:gd name="connsiteX2" fmla="*/ 1926976 w 4202257"/>
              <a:gd name="connsiteY2" fmla="*/ 1086139 h 1654479"/>
              <a:gd name="connsiteX3" fmla="*/ 3291081 w 4202257"/>
              <a:gd name="connsiteY3" fmla="*/ 333502 h 1654479"/>
              <a:gd name="connsiteX4" fmla="*/ 3816520 w 4202257"/>
              <a:gd name="connsiteY4" fmla="*/ 524570 h 1654479"/>
              <a:gd name="connsiteX5" fmla="*/ 4147653 w 4202257"/>
              <a:gd name="connsiteY5" fmla="*/ 429664 h 1654479"/>
              <a:gd name="connsiteX6" fmla="*/ 4202257 w 4202257"/>
              <a:gd name="connsiteY6" fmla="*/ 0 h 1654479"/>
              <a:gd name="connsiteX0" fmla="*/ 0 w 4041323"/>
              <a:gd name="connsiteY0" fmla="*/ 1565241 h 1604561"/>
              <a:gd name="connsiteX1" fmla="*/ 364864 w 4041323"/>
              <a:gd name="connsiteY1" fmla="*/ 1028978 h 1604561"/>
              <a:gd name="connsiteX2" fmla="*/ 1766042 w 4041323"/>
              <a:gd name="connsiteY2" fmla="*/ 1086139 h 1604561"/>
              <a:gd name="connsiteX3" fmla="*/ 3130147 w 4041323"/>
              <a:gd name="connsiteY3" fmla="*/ 333502 h 1604561"/>
              <a:gd name="connsiteX4" fmla="*/ 3655586 w 4041323"/>
              <a:gd name="connsiteY4" fmla="*/ 524570 h 1604561"/>
              <a:gd name="connsiteX5" fmla="*/ 3986719 w 4041323"/>
              <a:gd name="connsiteY5" fmla="*/ 429664 h 1604561"/>
              <a:gd name="connsiteX6" fmla="*/ 4041323 w 4041323"/>
              <a:gd name="connsiteY6" fmla="*/ 0 h 1604561"/>
              <a:gd name="connsiteX0" fmla="*/ 0 w 4041323"/>
              <a:gd name="connsiteY0" fmla="*/ 1565241 h 1565241"/>
              <a:gd name="connsiteX1" fmla="*/ 364864 w 4041323"/>
              <a:gd name="connsiteY1" fmla="*/ 1028978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41323"/>
              <a:gd name="connsiteY0" fmla="*/ 1565241 h 1565241"/>
              <a:gd name="connsiteX1" fmla="*/ 313658 w 4041323"/>
              <a:gd name="connsiteY1" fmla="*/ 1007033 h 1565241"/>
              <a:gd name="connsiteX2" fmla="*/ 1766042 w 4041323"/>
              <a:gd name="connsiteY2" fmla="*/ 1086139 h 1565241"/>
              <a:gd name="connsiteX3" fmla="*/ 3130147 w 4041323"/>
              <a:gd name="connsiteY3" fmla="*/ 333502 h 1565241"/>
              <a:gd name="connsiteX4" fmla="*/ 3655586 w 4041323"/>
              <a:gd name="connsiteY4" fmla="*/ 524570 h 1565241"/>
              <a:gd name="connsiteX5" fmla="*/ 3986719 w 4041323"/>
              <a:gd name="connsiteY5" fmla="*/ 429664 h 1565241"/>
              <a:gd name="connsiteX6" fmla="*/ 4041323 w 4041323"/>
              <a:gd name="connsiteY6" fmla="*/ 0 h 1565241"/>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55586 w 4005876"/>
              <a:gd name="connsiteY4" fmla="*/ 575777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61169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82435 w 4005876"/>
              <a:gd name="connsiteY4" fmla="*/ 61966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75120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45859 w 4005876"/>
              <a:gd name="connsiteY4" fmla="*/ 605039 h 1616448"/>
              <a:gd name="connsiteX5" fmla="*/ 3986719 w 4005876"/>
              <a:gd name="connsiteY5" fmla="*/ 480871 h 1616448"/>
              <a:gd name="connsiteX6" fmla="*/ 3931595 w 4005876"/>
              <a:gd name="connsiteY6" fmla="*/ 0 h 1616448"/>
              <a:gd name="connsiteX0" fmla="*/ 0 w 4005876"/>
              <a:gd name="connsiteY0" fmla="*/ 1616448 h 1616448"/>
              <a:gd name="connsiteX1" fmla="*/ 313658 w 4005876"/>
              <a:gd name="connsiteY1" fmla="*/ 1058240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4005876"/>
              <a:gd name="connsiteY0" fmla="*/ 1616448 h 1616448"/>
              <a:gd name="connsiteX1" fmla="*/ 236467 w 4005876"/>
              <a:gd name="connsiteY1" fmla="*/ 1135431 h 1616448"/>
              <a:gd name="connsiteX2" fmla="*/ 1766042 w 4005876"/>
              <a:gd name="connsiteY2" fmla="*/ 1137346 h 1616448"/>
              <a:gd name="connsiteX3" fmla="*/ 3130147 w 4005876"/>
              <a:gd name="connsiteY3" fmla="*/ 384709 h 1616448"/>
              <a:gd name="connsiteX4" fmla="*/ 3567804 w 4005876"/>
              <a:gd name="connsiteY4" fmla="*/ 597724 h 1616448"/>
              <a:gd name="connsiteX5" fmla="*/ 3986719 w 4005876"/>
              <a:gd name="connsiteY5" fmla="*/ 480871 h 1616448"/>
              <a:gd name="connsiteX6" fmla="*/ 3931595 w 4005876"/>
              <a:gd name="connsiteY6" fmla="*/ 0 h 1616448"/>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106025 w 3981754"/>
              <a:gd name="connsiteY3" fmla="*/ 384709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81754"/>
              <a:gd name="connsiteY0" fmla="*/ 1640571 h 1640571"/>
              <a:gd name="connsiteX1" fmla="*/ 212345 w 3981754"/>
              <a:gd name="connsiteY1" fmla="*/ 1135431 h 1640571"/>
              <a:gd name="connsiteX2" fmla="*/ 1741920 w 3981754"/>
              <a:gd name="connsiteY2" fmla="*/ 1137346 h 1640571"/>
              <a:gd name="connsiteX3" fmla="*/ 3024010 w 3981754"/>
              <a:gd name="connsiteY3" fmla="*/ 432953 h 1640571"/>
              <a:gd name="connsiteX4" fmla="*/ 3543682 w 3981754"/>
              <a:gd name="connsiteY4" fmla="*/ 597724 h 1640571"/>
              <a:gd name="connsiteX5" fmla="*/ 3962597 w 3981754"/>
              <a:gd name="connsiteY5" fmla="*/ 480871 h 1640571"/>
              <a:gd name="connsiteX6" fmla="*/ 3907473 w 3981754"/>
              <a:gd name="connsiteY6" fmla="*/ 0 h 1640571"/>
              <a:gd name="connsiteX0" fmla="*/ 0 w 3962597"/>
              <a:gd name="connsiteY0" fmla="*/ 1325495 h 1325495"/>
              <a:gd name="connsiteX1" fmla="*/ 212345 w 3962597"/>
              <a:gd name="connsiteY1" fmla="*/ 820355 h 1325495"/>
              <a:gd name="connsiteX2" fmla="*/ 1741920 w 3962597"/>
              <a:gd name="connsiteY2" fmla="*/ 822270 h 1325495"/>
              <a:gd name="connsiteX3" fmla="*/ 3024010 w 3962597"/>
              <a:gd name="connsiteY3" fmla="*/ 117877 h 1325495"/>
              <a:gd name="connsiteX4" fmla="*/ 3543682 w 3962597"/>
              <a:gd name="connsiteY4" fmla="*/ 282648 h 1325495"/>
              <a:gd name="connsiteX5" fmla="*/ 3962597 w 3962597"/>
              <a:gd name="connsiteY5" fmla="*/ 165795 h 1325495"/>
              <a:gd name="connsiteX0" fmla="*/ 0 w 3543682"/>
              <a:gd name="connsiteY0" fmla="*/ 1325495 h 1325495"/>
              <a:gd name="connsiteX1" fmla="*/ 212345 w 3543682"/>
              <a:gd name="connsiteY1" fmla="*/ 820355 h 1325495"/>
              <a:gd name="connsiteX2" fmla="*/ 1741920 w 3543682"/>
              <a:gd name="connsiteY2" fmla="*/ 822270 h 1325495"/>
              <a:gd name="connsiteX3" fmla="*/ 3024010 w 3543682"/>
              <a:gd name="connsiteY3" fmla="*/ 117877 h 1325495"/>
              <a:gd name="connsiteX4" fmla="*/ 3543682 w 3543682"/>
              <a:gd name="connsiteY4" fmla="*/ 282648 h 1325495"/>
              <a:gd name="connsiteX0" fmla="*/ 0 w 3024010"/>
              <a:gd name="connsiteY0" fmla="*/ 1325495 h 1325495"/>
              <a:gd name="connsiteX1" fmla="*/ 212345 w 3024010"/>
              <a:gd name="connsiteY1" fmla="*/ 820355 h 1325495"/>
              <a:gd name="connsiteX2" fmla="*/ 1741920 w 3024010"/>
              <a:gd name="connsiteY2" fmla="*/ 822270 h 1325495"/>
              <a:gd name="connsiteX3" fmla="*/ 3024010 w 3024010"/>
              <a:gd name="connsiteY3" fmla="*/ 117877 h 1325495"/>
              <a:gd name="connsiteX0" fmla="*/ 0 w 3024010"/>
              <a:gd name="connsiteY0" fmla="*/ 1325495 h 1325495"/>
              <a:gd name="connsiteX1" fmla="*/ 199381 w 3024010"/>
              <a:gd name="connsiteY1" fmla="*/ 790578 h 1325495"/>
              <a:gd name="connsiteX2" fmla="*/ 1741920 w 3024010"/>
              <a:gd name="connsiteY2" fmla="*/ 822270 h 1325495"/>
              <a:gd name="connsiteX3" fmla="*/ 3024010 w 3024010"/>
              <a:gd name="connsiteY3" fmla="*/ 117877 h 1325495"/>
              <a:gd name="connsiteX0" fmla="*/ 0 w 3059458"/>
              <a:gd name="connsiteY0" fmla="*/ 2062874 h 2062874"/>
              <a:gd name="connsiteX1" fmla="*/ 199381 w 3059458"/>
              <a:gd name="connsiteY1" fmla="*/ 1527957 h 2062874"/>
              <a:gd name="connsiteX2" fmla="*/ 1741920 w 3059458"/>
              <a:gd name="connsiteY2" fmla="*/ 1559649 h 2062874"/>
              <a:gd name="connsiteX3" fmla="*/ 3059458 w 3059458"/>
              <a:gd name="connsiteY3" fmla="*/ 75396 h 2062874"/>
              <a:gd name="connsiteX0" fmla="*/ 0 w 3059458"/>
              <a:gd name="connsiteY0" fmla="*/ 2083532 h 2083532"/>
              <a:gd name="connsiteX1" fmla="*/ 199381 w 3059458"/>
              <a:gd name="connsiteY1" fmla="*/ 1548615 h 2083532"/>
              <a:gd name="connsiteX2" fmla="*/ 1544986 w 3059458"/>
              <a:gd name="connsiteY2" fmla="*/ 1115542 h 2083532"/>
              <a:gd name="connsiteX3" fmla="*/ 3059458 w 3059458"/>
              <a:gd name="connsiteY3" fmla="*/ 96054 h 2083532"/>
              <a:gd name="connsiteX0" fmla="*/ 0 w 3059458"/>
              <a:gd name="connsiteY0" fmla="*/ 2117089 h 2117089"/>
              <a:gd name="connsiteX1" fmla="*/ 199381 w 3059458"/>
              <a:gd name="connsiteY1" fmla="*/ 1582172 h 2117089"/>
              <a:gd name="connsiteX2" fmla="*/ 1824633 w 3059458"/>
              <a:gd name="connsiteY2" fmla="*/ 707966 h 2117089"/>
              <a:gd name="connsiteX3" fmla="*/ 3059458 w 3059458"/>
              <a:gd name="connsiteY3" fmla="*/ 129611 h 2117089"/>
              <a:gd name="connsiteX0" fmla="*/ 0 w 3059458"/>
              <a:gd name="connsiteY0" fmla="*/ 2127863 h 2127863"/>
              <a:gd name="connsiteX1" fmla="*/ 199381 w 3059458"/>
              <a:gd name="connsiteY1" fmla="*/ 1592946 h 2127863"/>
              <a:gd name="connsiteX2" fmla="*/ 1824633 w 3059458"/>
              <a:gd name="connsiteY2" fmla="*/ 718740 h 2127863"/>
              <a:gd name="connsiteX3" fmla="*/ 3059458 w 3059458"/>
              <a:gd name="connsiteY3" fmla="*/ 140385 h 2127863"/>
              <a:gd name="connsiteX0" fmla="*/ 0 w 3059458"/>
              <a:gd name="connsiteY0" fmla="*/ 2126937 h 2126937"/>
              <a:gd name="connsiteX1" fmla="*/ 199381 w 3059458"/>
              <a:gd name="connsiteY1" fmla="*/ 1592020 h 2126937"/>
              <a:gd name="connsiteX2" fmla="*/ 1789185 w 3059458"/>
              <a:gd name="connsiteY2" fmla="*/ 725691 h 2126937"/>
              <a:gd name="connsiteX3" fmla="*/ 3059458 w 3059458"/>
              <a:gd name="connsiteY3" fmla="*/ 139459 h 2126937"/>
              <a:gd name="connsiteX0" fmla="*/ 0 w 3059458"/>
              <a:gd name="connsiteY0" fmla="*/ 2126937 h 2126937"/>
              <a:gd name="connsiteX1" fmla="*/ 199381 w 3059458"/>
              <a:gd name="connsiteY1" fmla="*/ 1592020 h 2126937"/>
              <a:gd name="connsiteX2" fmla="*/ 1789185 w 3059458"/>
              <a:gd name="connsiteY2" fmla="*/ 725691 h 2126937"/>
              <a:gd name="connsiteX3" fmla="*/ 3059458 w 3059458"/>
              <a:gd name="connsiteY3" fmla="*/ 139459 h 2126937"/>
              <a:gd name="connsiteX0" fmla="*/ 0 w 3059458"/>
              <a:gd name="connsiteY0" fmla="*/ 2133987 h 2133987"/>
              <a:gd name="connsiteX1" fmla="*/ 199381 w 3059458"/>
              <a:gd name="connsiteY1" fmla="*/ 1599070 h 2133987"/>
              <a:gd name="connsiteX2" fmla="*/ 1789185 w 3059458"/>
              <a:gd name="connsiteY2" fmla="*/ 732741 h 2133987"/>
              <a:gd name="connsiteX3" fmla="*/ 3059458 w 3059458"/>
              <a:gd name="connsiteY3" fmla="*/ 146509 h 2133987"/>
              <a:gd name="connsiteX0" fmla="*/ 0 w 3059458"/>
              <a:gd name="connsiteY0" fmla="*/ 2124986 h 2124986"/>
              <a:gd name="connsiteX1" fmla="*/ 199381 w 3059458"/>
              <a:gd name="connsiteY1" fmla="*/ 1590069 h 2124986"/>
              <a:gd name="connsiteX2" fmla="*/ 1789185 w 3059458"/>
              <a:gd name="connsiteY2" fmla="*/ 723740 h 2124986"/>
              <a:gd name="connsiteX3" fmla="*/ 3059458 w 3059458"/>
              <a:gd name="connsiteY3" fmla="*/ 137508 h 2124986"/>
              <a:gd name="connsiteX0" fmla="*/ 0 w 3059458"/>
              <a:gd name="connsiteY0" fmla="*/ 2124986 h 2124986"/>
              <a:gd name="connsiteX1" fmla="*/ 199381 w 3059458"/>
              <a:gd name="connsiteY1" fmla="*/ 1590069 h 2124986"/>
              <a:gd name="connsiteX2" fmla="*/ 1789185 w 3059458"/>
              <a:gd name="connsiteY2" fmla="*/ 723740 h 2124986"/>
              <a:gd name="connsiteX3" fmla="*/ 3059458 w 3059458"/>
              <a:gd name="connsiteY3" fmla="*/ 137508 h 2124986"/>
              <a:gd name="connsiteX0" fmla="*/ 0 w 3059458"/>
              <a:gd name="connsiteY0" fmla="*/ 2125730 h 2125730"/>
              <a:gd name="connsiteX1" fmla="*/ 199381 w 3059458"/>
              <a:gd name="connsiteY1" fmla="*/ 1590813 h 2125730"/>
              <a:gd name="connsiteX2" fmla="*/ 1789185 w 3059458"/>
              <a:gd name="connsiteY2" fmla="*/ 724484 h 2125730"/>
              <a:gd name="connsiteX3" fmla="*/ 3059458 w 3059458"/>
              <a:gd name="connsiteY3" fmla="*/ 138252 h 2125730"/>
              <a:gd name="connsiteX0" fmla="*/ 0 w 3059458"/>
              <a:gd name="connsiteY0" fmla="*/ 2125371 h 2125371"/>
              <a:gd name="connsiteX1" fmla="*/ 199381 w 3059458"/>
              <a:gd name="connsiteY1" fmla="*/ 1590454 h 2125371"/>
              <a:gd name="connsiteX2" fmla="*/ 1789185 w 3059458"/>
              <a:gd name="connsiteY2" fmla="*/ 724125 h 2125371"/>
              <a:gd name="connsiteX3" fmla="*/ 3059458 w 3059458"/>
              <a:gd name="connsiteY3" fmla="*/ 137893 h 2125371"/>
              <a:gd name="connsiteX0" fmla="*/ 0 w 2995522"/>
              <a:gd name="connsiteY0" fmla="*/ 1849004 h 1849004"/>
              <a:gd name="connsiteX1" fmla="*/ 135445 w 2995522"/>
              <a:gd name="connsiteY1" fmla="*/ 1590454 h 1849004"/>
              <a:gd name="connsiteX2" fmla="*/ 1725249 w 2995522"/>
              <a:gd name="connsiteY2" fmla="*/ 724125 h 1849004"/>
              <a:gd name="connsiteX3" fmla="*/ 2995522 w 2995522"/>
              <a:gd name="connsiteY3" fmla="*/ 137893 h 1849004"/>
              <a:gd name="connsiteX0" fmla="*/ 0 w 2995522"/>
              <a:gd name="connsiteY0" fmla="*/ 1849004 h 1849004"/>
              <a:gd name="connsiteX1" fmla="*/ 135445 w 2995522"/>
              <a:gd name="connsiteY1" fmla="*/ 1590454 h 1849004"/>
              <a:gd name="connsiteX2" fmla="*/ 1725249 w 2995522"/>
              <a:gd name="connsiteY2" fmla="*/ 724125 h 1849004"/>
              <a:gd name="connsiteX3" fmla="*/ 2995522 w 2995522"/>
              <a:gd name="connsiteY3" fmla="*/ 137893 h 1849004"/>
              <a:gd name="connsiteX0" fmla="*/ 0 w 2995522"/>
              <a:gd name="connsiteY0" fmla="*/ 1849004 h 1849004"/>
              <a:gd name="connsiteX1" fmla="*/ 191131 w 2995522"/>
              <a:gd name="connsiteY1" fmla="*/ 1606954 h 1849004"/>
              <a:gd name="connsiteX2" fmla="*/ 1725249 w 2995522"/>
              <a:gd name="connsiteY2" fmla="*/ 724125 h 1849004"/>
              <a:gd name="connsiteX3" fmla="*/ 2995522 w 2995522"/>
              <a:gd name="connsiteY3" fmla="*/ 137893 h 1849004"/>
              <a:gd name="connsiteX0" fmla="*/ 0 w 2995522"/>
              <a:gd name="connsiteY0" fmla="*/ 1849004 h 1849004"/>
              <a:gd name="connsiteX1" fmla="*/ 191131 w 2995522"/>
              <a:gd name="connsiteY1" fmla="*/ 1635313 h 1849004"/>
              <a:gd name="connsiteX2" fmla="*/ 1725249 w 2995522"/>
              <a:gd name="connsiteY2" fmla="*/ 724125 h 1849004"/>
              <a:gd name="connsiteX3" fmla="*/ 2995522 w 2995522"/>
              <a:gd name="connsiteY3" fmla="*/ 137893 h 1849004"/>
              <a:gd name="connsiteX0" fmla="*/ 0 w 2161284"/>
              <a:gd name="connsiteY0" fmla="*/ 1865952 h 1865952"/>
              <a:gd name="connsiteX1" fmla="*/ 191131 w 2161284"/>
              <a:gd name="connsiteY1" fmla="*/ 1652261 h 1865952"/>
              <a:gd name="connsiteX2" fmla="*/ 1725249 w 2161284"/>
              <a:gd name="connsiteY2" fmla="*/ 741073 h 1865952"/>
              <a:gd name="connsiteX3" fmla="*/ 2161284 w 2161284"/>
              <a:gd name="connsiteY3" fmla="*/ 135737 h 1865952"/>
              <a:gd name="connsiteX0" fmla="*/ 0 w 2161284"/>
              <a:gd name="connsiteY0" fmla="*/ 1889981 h 1889981"/>
              <a:gd name="connsiteX1" fmla="*/ 191131 w 2161284"/>
              <a:gd name="connsiteY1" fmla="*/ 1676290 h 1889981"/>
              <a:gd name="connsiteX2" fmla="*/ 1215790 w 2161284"/>
              <a:gd name="connsiteY2" fmla="*/ 580424 h 1889981"/>
              <a:gd name="connsiteX3" fmla="*/ 2161284 w 2161284"/>
              <a:gd name="connsiteY3" fmla="*/ 159766 h 1889981"/>
              <a:gd name="connsiteX0" fmla="*/ 0 w 2161284"/>
              <a:gd name="connsiteY0" fmla="*/ 1889981 h 1889981"/>
              <a:gd name="connsiteX1" fmla="*/ 191131 w 2161284"/>
              <a:gd name="connsiteY1" fmla="*/ 1676290 h 1889981"/>
              <a:gd name="connsiteX2" fmla="*/ 1215790 w 2161284"/>
              <a:gd name="connsiteY2" fmla="*/ 580424 h 1889981"/>
              <a:gd name="connsiteX3" fmla="*/ 2161284 w 2161284"/>
              <a:gd name="connsiteY3" fmla="*/ 159766 h 1889981"/>
              <a:gd name="connsiteX0" fmla="*/ 0 w 2161284"/>
              <a:gd name="connsiteY0" fmla="*/ 1889981 h 1889981"/>
              <a:gd name="connsiteX1" fmla="*/ 191131 w 2161284"/>
              <a:gd name="connsiteY1" fmla="*/ 1676290 h 1889981"/>
              <a:gd name="connsiteX2" fmla="*/ 1215790 w 2161284"/>
              <a:gd name="connsiteY2" fmla="*/ 580424 h 1889981"/>
              <a:gd name="connsiteX3" fmla="*/ 2161284 w 2161284"/>
              <a:gd name="connsiteY3" fmla="*/ 159766 h 1889981"/>
              <a:gd name="connsiteX0" fmla="*/ 0 w 2161284"/>
              <a:gd name="connsiteY0" fmla="*/ 1907067 h 1907067"/>
              <a:gd name="connsiteX1" fmla="*/ 191131 w 2161284"/>
              <a:gd name="connsiteY1" fmla="*/ 1693376 h 1907067"/>
              <a:gd name="connsiteX2" fmla="*/ 1152108 w 2161284"/>
              <a:gd name="connsiteY2" fmla="*/ 495619 h 1907067"/>
              <a:gd name="connsiteX3" fmla="*/ 2161284 w 2161284"/>
              <a:gd name="connsiteY3" fmla="*/ 176852 h 1907067"/>
              <a:gd name="connsiteX0" fmla="*/ 0 w 2161284"/>
              <a:gd name="connsiteY0" fmla="*/ 1907067 h 1907067"/>
              <a:gd name="connsiteX1" fmla="*/ 191131 w 2161284"/>
              <a:gd name="connsiteY1" fmla="*/ 1693376 h 1907067"/>
              <a:gd name="connsiteX2" fmla="*/ 1152108 w 2161284"/>
              <a:gd name="connsiteY2" fmla="*/ 495619 h 1907067"/>
              <a:gd name="connsiteX3" fmla="*/ 2161284 w 2161284"/>
              <a:gd name="connsiteY3" fmla="*/ 176852 h 1907067"/>
              <a:gd name="connsiteX0" fmla="*/ 0 w 2161284"/>
              <a:gd name="connsiteY0" fmla="*/ 1915326 h 1915326"/>
              <a:gd name="connsiteX1" fmla="*/ 191131 w 2161284"/>
              <a:gd name="connsiteY1" fmla="*/ 1701635 h 1915326"/>
              <a:gd name="connsiteX2" fmla="*/ 1152108 w 2161284"/>
              <a:gd name="connsiteY2" fmla="*/ 503878 h 1915326"/>
              <a:gd name="connsiteX3" fmla="*/ 2161284 w 2161284"/>
              <a:gd name="connsiteY3" fmla="*/ 185111 h 1915326"/>
              <a:gd name="connsiteX0" fmla="*/ 0 w 2291328"/>
              <a:gd name="connsiteY0" fmla="*/ 1894966 h 1894966"/>
              <a:gd name="connsiteX1" fmla="*/ 191131 w 2291328"/>
              <a:gd name="connsiteY1" fmla="*/ 1681275 h 1894966"/>
              <a:gd name="connsiteX2" fmla="*/ 1152108 w 2291328"/>
              <a:gd name="connsiteY2" fmla="*/ 483518 h 1894966"/>
              <a:gd name="connsiteX3" fmla="*/ 2291328 w 2291328"/>
              <a:gd name="connsiteY3" fmla="*/ 188395 h 1894966"/>
              <a:gd name="connsiteX0" fmla="*/ 0 w 2291328"/>
              <a:gd name="connsiteY0" fmla="*/ 1773536 h 1773536"/>
              <a:gd name="connsiteX1" fmla="*/ 191131 w 2291328"/>
              <a:gd name="connsiteY1" fmla="*/ 1559845 h 1773536"/>
              <a:gd name="connsiteX2" fmla="*/ 1152108 w 2291328"/>
              <a:gd name="connsiteY2" fmla="*/ 362088 h 1773536"/>
              <a:gd name="connsiteX3" fmla="*/ 2291328 w 2291328"/>
              <a:gd name="connsiteY3" fmla="*/ 66965 h 1773536"/>
              <a:gd name="connsiteX0" fmla="*/ 0 w 2291328"/>
              <a:gd name="connsiteY0" fmla="*/ 1776813 h 1776813"/>
              <a:gd name="connsiteX1" fmla="*/ 191131 w 2291328"/>
              <a:gd name="connsiteY1" fmla="*/ 1563122 h 1776813"/>
              <a:gd name="connsiteX2" fmla="*/ 1270330 w 2291328"/>
              <a:gd name="connsiteY2" fmla="*/ 345662 h 1776813"/>
              <a:gd name="connsiteX3" fmla="*/ 2291328 w 2291328"/>
              <a:gd name="connsiteY3" fmla="*/ 70242 h 1776813"/>
              <a:gd name="connsiteX0" fmla="*/ 0 w 2291328"/>
              <a:gd name="connsiteY0" fmla="*/ 1766064 h 1766064"/>
              <a:gd name="connsiteX1" fmla="*/ 191131 w 2291328"/>
              <a:gd name="connsiteY1" fmla="*/ 1552373 h 1766064"/>
              <a:gd name="connsiteX2" fmla="*/ 1270330 w 2291328"/>
              <a:gd name="connsiteY2" fmla="*/ 334913 h 1766064"/>
              <a:gd name="connsiteX3" fmla="*/ 2291328 w 2291328"/>
              <a:gd name="connsiteY3" fmla="*/ 59493 h 1766064"/>
            </a:gdLst>
            <a:ahLst/>
            <a:cxnLst>
              <a:cxn ang="0">
                <a:pos x="connsiteX0" y="connsiteY0"/>
              </a:cxn>
              <a:cxn ang="0">
                <a:pos x="connsiteX1" y="connsiteY1"/>
              </a:cxn>
              <a:cxn ang="0">
                <a:pos x="connsiteX2" y="connsiteY2"/>
              </a:cxn>
              <a:cxn ang="0">
                <a:pos x="connsiteX3" y="connsiteY3"/>
              </a:cxn>
            </a:cxnLst>
            <a:rect l="l" t="t" r="r" b="b"/>
            <a:pathLst>
              <a:path w="2291328" h="1766064">
                <a:moveTo>
                  <a:pt x="0" y="1766064"/>
                </a:moveTo>
                <a:cubicBezTo>
                  <a:pt x="94681" y="1549910"/>
                  <a:pt x="79315" y="1703786"/>
                  <a:pt x="191131" y="1552373"/>
                </a:cubicBezTo>
                <a:cubicBezTo>
                  <a:pt x="848093" y="1917874"/>
                  <a:pt x="948500" y="619265"/>
                  <a:pt x="1270330" y="334913"/>
                </a:cubicBezTo>
                <a:cubicBezTo>
                  <a:pt x="1462734" y="164915"/>
                  <a:pt x="1998797" y="-125586"/>
                  <a:pt x="2291328" y="59493"/>
                </a:cubicBezTo>
              </a:path>
            </a:pathLst>
          </a:custGeom>
          <a:noFill/>
          <a:ln w="50800" cap="flat" cmpd="sng" algn="ctr">
            <a:solidFill>
              <a:srgbClr val="3333FF"/>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914237" eaLnBrk="0" hangingPunct="0"/>
            <a:endParaRPr lang="en-US" sz="1000" b="1" dirty="0">
              <a:solidFill>
                <a:srgbClr val="000000"/>
              </a:solidFill>
              <a:latin typeface="Arial" pitchFamily="-65" charset="0"/>
              <a:ea typeface="Arial" pitchFamily="-65" charset="0"/>
              <a:cs typeface="Arial" pitchFamily="-65" charset="0"/>
            </a:endParaRPr>
          </a:p>
        </p:txBody>
      </p:sp>
      <p:sp>
        <p:nvSpPr>
          <p:cNvPr id="963" name="Freeform 962"/>
          <p:cNvSpPr/>
          <p:nvPr/>
        </p:nvSpPr>
        <p:spPr bwMode="auto">
          <a:xfrm>
            <a:off x="5713849" y="1162415"/>
            <a:ext cx="2783076" cy="1946135"/>
          </a:xfrm>
          <a:custGeom>
            <a:avLst/>
            <a:gdLst>
              <a:gd name="connsiteX0" fmla="*/ 0 w 3289111"/>
              <a:gd name="connsiteY0" fmla="*/ 651680 h 651680"/>
              <a:gd name="connsiteX1" fmla="*/ 2381535 w 3289111"/>
              <a:gd name="connsiteY1" fmla="*/ 255895 h 651680"/>
              <a:gd name="connsiteX2" fmla="*/ 2388358 w 3289111"/>
              <a:gd name="connsiteY2" fmla="*/ 23883 h 651680"/>
              <a:gd name="connsiteX3" fmla="*/ 3289111 w 3289111"/>
              <a:gd name="connsiteY3" fmla="*/ 112594 h 651680"/>
              <a:gd name="connsiteX4" fmla="*/ 3289111 w 3289111"/>
              <a:gd name="connsiteY4" fmla="*/ 112594 h 651680"/>
              <a:gd name="connsiteX0" fmla="*/ 0 w 3289111"/>
              <a:gd name="connsiteY0" fmla="*/ 1210101 h 1210101"/>
              <a:gd name="connsiteX1" fmla="*/ 2347415 w 3289111"/>
              <a:gd name="connsiteY1" fmla="*/ 104633 h 1210101"/>
              <a:gd name="connsiteX2" fmla="*/ 2388358 w 3289111"/>
              <a:gd name="connsiteY2" fmla="*/ 582304 h 1210101"/>
              <a:gd name="connsiteX3" fmla="*/ 3289111 w 3289111"/>
              <a:gd name="connsiteY3" fmla="*/ 671015 h 1210101"/>
              <a:gd name="connsiteX4" fmla="*/ 3289111 w 3289111"/>
              <a:gd name="connsiteY4" fmla="*/ 671015 h 1210101"/>
              <a:gd name="connsiteX0" fmla="*/ 0 w 3289111"/>
              <a:gd name="connsiteY0" fmla="*/ 1210101 h 1210101"/>
              <a:gd name="connsiteX1" fmla="*/ 2347415 w 3289111"/>
              <a:gd name="connsiteY1" fmla="*/ 104633 h 1210101"/>
              <a:gd name="connsiteX2" fmla="*/ 2538484 w 3289111"/>
              <a:gd name="connsiteY2" fmla="*/ 582304 h 1210101"/>
              <a:gd name="connsiteX3" fmla="*/ 3289111 w 3289111"/>
              <a:gd name="connsiteY3" fmla="*/ 671015 h 1210101"/>
              <a:gd name="connsiteX4" fmla="*/ 3289111 w 3289111"/>
              <a:gd name="connsiteY4" fmla="*/ 671015 h 1210101"/>
              <a:gd name="connsiteX0" fmla="*/ 0 w 3289111"/>
              <a:gd name="connsiteY0" fmla="*/ 1142999 h 1142999"/>
              <a:gd name="connsiteX1" fmla="*/ 2347415 w 3289111"/>
              <a:gd name="connsiteY1" fmla="*/ 37531 h 1142999"/>
              <a:gd name="connsiteX2" fmla="*/ 2838734 w 3289111"/>
              <a:gd name="connsiteY2" fmla="*/ 917811 h 1142999"/>
              <a:gd name="connsiteX3" fmla="*/ 3289111 w 3289111"/>
              <a:gd name="connsiteY3" fmla="*/ 603913 h 1142999"/>
              <a:gd name="connsiteX4" fmla="*/ 3289111 w 3289111"/>
              <a:gd name="connsiteY4" fmla="*/ 603913 h 1142999"/>
              <a:gd name="connsiteX0" fmla="*/ 0 w 3289111"/>
              <a:gd name="connsiteY0" fmla="*/ 1040641 h 1040641"/>
              <a:gd name="connsiteX1" fmla="*/ 2272352 w 3289111"/>
              <a:gd name="connsiteY1" fmla="*/ 37531 h 1040641"/>
              <a:gd name="connsiteX2" fmla="*/ 2838734 w 3289111"/>
              <a:gd name="connsiteY2" fmla="*/ 815453 h 1040641"/>
              <a:gd name="connsiteX3" fmla="*/ 3289111 w 3289111"/>
              <a:gd name="connsiteY3" fmla="*/ 501555 h 1040641"/>
              <a:gd name="connsiteX4" fmla="*/ 3289111 w 3289111"/>
              <a:gd name="connsiteY4" fmla="*/ 501555 h 1040641"/>
              <a:gd name="connsiteX0" fmla="*/ 0 w 3343702"/>
              <a:gd name="connsiteY0" fmla="*/ 1040641 h 1716206"/>
              <a:gd name="connsiteX1" fmla="*/ 2272352 w 3343702"/>
              <a:gd name="connsiteY1" fmla="*/ 37531 h 1716206"/>
              <a:gd name="connsiteX2" fmla="*/ 2838734 w 3343702"/>
              <a:gd name="connsiteY2" fmla="*/ 815453 h 1716206"/>
              <a:gd name="connsiteX3" fmla="*/ 3289111 w 3343702"/>
              <a:gd name="connsiteY3" fmla="*/ 501555 h 1716206"/>
              <a:gd name="connsiteX4" fmla="*/ 3343702 w 3343702"/>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34771"/>
              <a:gd name="connsiteY0" fmla="*/ 1040641 h 1716206"/>
              <a:gd name="connsiteX1" fmla="*/ 2272352 w 3534771"/>
              <a:gd name="connsiteY1" fmla="*/ 37531 h 1716206"/>
              <a:gd name="connsiteX2" fmla="*/ 2838734 w 3534771"/>
              <a:gd name="connsiteY2" fmla="*/ 815453 h 1716206"/>
              <a:gd name="connsiteX3" fmla="*/ 3534771 w 3534771"/>
              <a:gd name="connsiteY3" fmla="*/ 1429603 h 1716206"/>
              <a:gd name="connsiteX4" fmla="*/ 3343702 w 3534771"/>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73439"/>
              <a:gd name="connsiteY0" fmla="*/ 1040641 h 1716206"/>
              <a:gd name="connsiteX1" fmla="*/ 2272352 w 3573439"/>
              <a:gd name="connsiteY1" fmla="*/ 37531 h 1716206"/>
              <a:gd name="connsiteX2" fmla="*/ 2838734 w 3573439"/>
              <a:gd name="connsiteY2" fmla="*/ 815453 h 1716206"/>
              <a:gd name="connsiteX3" fmla="*/ 3534771 w 3573439"/>
              <a:gd name="connsiteY3" fmla="*/ 1429603 h 1716206"/>
              <a:gd name="connsiteX4" fmla="*/ 3343702 w 3573439"/>
              <a:gd name="connsiteY4" fmla="*/ 1716206 h 1716206"/>
              <a:gd name="connsiteX0" fmla="*/ 0 w 3549556"/>
              <a:gd name="connsiteY0" fmla="*/ 1040641 h 1716206"/>
              <a:gd name="connsiteX1" fmla="*/ 2272352 w 3549556"/>
              <a:gd name="connsiteY1" fmla="*/ 37531 h 1716206"/>
              <a:gd name="connsiteX2" fmla="*/ 2838734 w 3549556"/>
              <a:gd name="connsiteY2" fmla="*/ 815453 h 1716206"/>
              <a:gd name="connsiteX3" fmla="*/ 3432411 w 3549556"/>
              <a:gd name="connsiteY3" fmla="*/ 1061113 h 1716206"/>
              <a:gd name="connsiteX4" fmla="*/ 3534771 w 3549556"/>
              <a:gd name="connsiteY4" fmla="*/ 1429603 h 1716206"/>
              <a:gd name="connsiteX5" fmla="*/ 3343702 w 3549556"/>
              <a:gd name="connsiteY5" fmla="*/ 1716206 h 1716206"/>
              <a:gd name="connsiteX0" fmla="*/ 0 w 3726977"/>
              <a:gd name="connsiteY0" fmla="*/ 1486468 h 1779896"/>
              <a:gd name="connsiteX1" fmla="*/ 2449773 w 3726977"/>
              <a:gd name="connsiteY1" fmla="*/ 101221 h 1779896"/>
              <a:gd name="connsiteX2" fmla="*/ 3016155 w 3726977"/>
              <a:gd name="connsiteY2" fmla="*/ 879143 h 1779896"/>
              <a:gd name="connsiteX3" fmla="*/ 3609832 w 3726977"/>
              <a:gd name="connsiteY3" fmla="*/ 1124803 h 1779896"/>
              <a:gd name="connsiteX4" fmla="*/ 3712192 w 3726977"/>
              <a:gd name="connsiteY4" fmla="*/ 1493293 h 1779896"/>
              <a:gd name="connsiteX5" fmla="*/ 3521123 w 3726977"/>
              <a:gd name="connsiteY5" fmla="*/ 1779896 h 1779896"/>
              <a:gd name="connsiteX0" fmla="*/ 0 w 3726977"/>
              <a:gd name="connsiteY0" fmla="*/ 1398895 h 1692323"/>
              <a:gd name="connsiteX1" fmla="*/ 484496 w 3726977"/>
              <a:gd name="connsiteY1" fmla="*/ 709684 h 1692323"/>
              <a:gd name="connsiteX2" fmla="*/ 2449773 w 3726977"/>
              <a:gd name="connsiteY2" fmla="*/ 13648 h 1692323"/>
              <a:gd name="connsiteX3" fmla="*/ 3016155 w 3726977"/>
              <a:gd name="connsiteY3" fmla="*/ 791570 h 1692323"/>
              <a:gd name="connsiteX4" fmla="*/ 3609832 w 3726977"/>
              <a:gd name="connsiteY4" fmla="*/ 1037230 h 1692323"/>
              <a:gd name="connsiteX5" fmla="*/ 3712192 w 3726977"/>
              <a:gd name="connsiteY5" fmla="*/ 1405720 h 1692323"/>
              <a:gd name="connsiteX6" fmla="*/ 3521123 w 3726977"/>
              <a:gd name="connsiteY6" fmla="*/ 1692323 h 1692323"/>
              <a:gd name="connsiteX0" fmla="*/ 3411 w 3634854"/>
              <a:gd name="connsiteY0" fmla="*/ 1194178 h 1692323"/>
              <a:gd name="connsiteX1" fmla="*/ 392373 w 3634854"/>
              <a:gd name="connsiteY1" fmla="*/ 709684 h 1692323"/>
              <a:gd name="connsiteX2" fmla="*/ 2357650 w 3634854"/>
              <a:gd name="connsiteY2" fmla="*/ 13648 h 1692323"/>
              <a:gd name="connsiteX3" fmla="*/ 2924032 w 3634854"/>
              <a:gd name="connsiteY3" fmla="*/ 791570 h 1692323"/>
              <a:gd name="connsiteX4" fmla="*/ 3517709 w 3634854"/>
              <a:gd name="connsiteY4" fmla="*/ 1037230 h 1692323"/>
              <a:gd name="connsiteX5" fmla="*/ 3620069 w 3634854"/>
              <a:gd name="connsiteY5" fmla="*/ 1405720 h 1692323"/>
              <a:gd name="connsiteX6" fmla="*/ 3429000 w 3634854"/>
              <a:gd name="connsiteY6" fmla="*/ 1692323 h 1692323"/>
              <a:gd name="connsiteX0" fmla="*/ 3411 w 3631065"/>
              <a:gd name="connsiteY0" fmla="*/ 1194178 h 1692323"/>
              <a:gd name="connsiteX1" fmla="*/ 392373 w 3631065"/>
              <a:gd name="connsiteY1" fmla="*/ 709684 h 1692323"/>
              <a:gd name="connsiteX2" fmla="*/ 2357650 w 3631065"/>
              <a:gd name="connsiteY2" fmla="*/ 13648 h 1692323"/>
              <a:gd name="connsiteX3" fmla="*/ 2924032 w 3631065"/>
              <a:gd name="connsiteY3" fmla="*/ 791570 h 1692323"/>
              <a:gd name="connsiteX4" fmla="*/ 3517709 w 3631065"/>
              <a:gd name="connsiteY4" fmla="*/ 1037230 h 1692323"/>
              <a:gd name="connsiteX5" fmla="*/ 3604167 w 3631065"/>
              <a:gd name="connsiteY5" fmla="*/ 1401744 h 1692323"/>
              <a:gd name="connsiteX6" fmla="*/ 3429000 w 3631065"/>
              <a:gd name="connsiteY6" fmla="*/ 1692323 h 1692323"/>
              <a:gd name="connsiteX0" fmla="*/ 3411 w 3631065"/>
              <a:gd name="connsiteY0" fmla="*/ 1194178 h 1700274"/>
              <a:gd name="connsiteX1" fmla="*/ 392373 w 3631065"/>
              <a:gd name="connsiteY1" fmla="*/ 709684 h 1700274"/>
              <a:gd name="connsiteX2" fmla="*/ 2357650 w 3631065"/>
              <a:gd name="connsiteY2" fmla="*/ 13648 h 1700274"/>
              <a:gd name="connsiteX3" fmla="*/ 2924032 w 3631065"/>
              <a:gd name="connsiteY3" fmla="*/ 791570 h 1700274"/>
              <a:gd name="connsiteX4" fmla="*/ 3517709 w 3631065"/>
              <a:gd name="connsiteY4" fmla="*/ 1037230 h 1700274"/>
              <a:gd name="connsiteX5" fmla="*/ 3604167 w 3631065"/>
              <a:gd name="connsiteY5" fmla="*/ 1401744 h 1700274"/>
              <a:gd name="connsiteX6" fmla="*/ 3397195 w 3631065"/>
              <a:gd name="connsiteY6" fmla="*/ 1700274 h 1700274"/>
              <a:gd name="connsiteX0" fmla="*/ 3411 w 3620940"/>
              <a:gd name="connsiteY0" fmla="*/ 1194178 h 1700274"/>
              <a:gd name="connsiteX1" fmla="*/ 392373 w 3620940"/>
              <a:gd name="connsiteY1" fmla="*/ 709684 h 1700274"/>
              <a:gd name="connsiteX2" fmla="*/ 2357650 w 3620940"/>
              <a:gd name="connsiteY2" fmla="*/ 13648 h 1700274"/>
              <a:gd name="connsiteX3" fmla="*/ 2924032 w 3620940"/>
              <a:gd name="connsiteY3" fmla="*/ 791570 h 1700274"/>
              <a:gd name="connsiteX4" fmla="*/ 3497831 w 3620940"/>
              <a:gd name="connsiteY4" fmla="*/ 1057108 h 1700274"/>
              <a:gd name="connsiteX5" fmla="*/ 3604167 w 3620940"/>
              <a:gd name="connsiteY5" fmla="*/ 1401744 h 1700274"/>
              <a:gd name="connsiteX6" fmla="*/ 3397195 w 3620940"/>
              <a:gd name="connsiteY6" fmla="*/ 1700274 h 1700274"/>
              <a:gd name="connsiteX0" fmla="*/ 3411 w 3607211"/>
              <a:gd name="connsiteY0" fmla="*/ 1194178 h 1700274"/>
              <a:gd name="connsiteX1" fmla="*/ 392373 w 3607211"/>
              <a:gd name="connsiteY1" fmla="*/ 709684 h 1700274"/>
              <a:gd name="connsiteX2" fmla="*/ 2357650 w 3607211"/>
              <a:gd name="connsiteY2" fmla="*/ 13648 h 1700274"/>
              <a:gd name="connsiteX3" fmla="*/ 2924032 w 3607211"/>
              <a:gd name="connsiteY3" fmla="*/ 791570 h 1700274"/>
              <a:gd name="connsiteX4" fmla="*/ 3497831 w 3607211"/>
              <a:gd name="connsiteY4" fmla="*/ 1057108 h 1700274"/>
              <a:gd name="connsiteX5" fmla="*/ 3580313 w 3607211"/>
              <a:gd name="connsiteY5" fmla="*/ 1393792 h 1700274"/>
              <a:gd name="connsiteX6" fmla="*/ 3397195 w 3607211"/>
              <a:gd name="connsiteY6" fmla="*/ 1700274 h 1700274"/>
              <a:gd name="connsiteX0" fmla="*/ 3411 w 3587395"/>
              <a:gd name="connsiteY0" fmla="*/ 1194178 h 1700274"/>
              <a:gd name="connsiteX1" fmla="*/ 392373 w 3587395"/>
              <a:gd name="connsiteY1" fmla="*/ 709684 h 1700274"/>
              <a:gd name="connsiteX2" fmla="*/ 2357650 w 3587395"/>
              <a:gd name="connsiteY2" fmla="*/ 13648 h 1700274"/>
              <a:gd name="connsiteX3" fmla="*/ 2924032 w 3587395"/>
              <a:gd name="connsiteY3" fmla="*/ 791570 h 1700274"/>
              <a:gd name="connsiteX4" fmla="*/ 3439690 w 3587395"/>
              <a:gd name="connsiteY4" fmla="*/ 1109963 h 1700274"/>
              <a:gd name="connsiteX5" fmla="*/ 3580313 w 3587395"/>
              <a:gd name="connsiteY5" fmla="*/ 1393792 h 1700274"/>
              <a:gd name="connsiteX6" fmla="*/ 3397195 w 3587395"/>
              <a:gd name="connsiteY6" fmla="*/ 1700274 h 1700274"/>
              <a:gd name="connsiteX0" fmla="*/ 3411 w 3540261"/>
              <a:gd name="connsiteY0" fmla="*/ 1194178 h 1700274"/>
              <a:gd name="connsiteX1" fmla="*/ 392373 w 3540261"/>
              <a:gd name="connsiteY1" fmla="*/ 709684 h 1700274"/>
              <a:gd name="connsiteX2" fmla="*/ 2357650 w 3540261"/>
              <a:gd name="connsiteY2" fmla="*/ 13648 h 1700274"/>
              <a:gd name="connsiteX3" fmla="*/ 2924032 w 3540261"/>
              <a:gd name="connsiteY3" fmla="*/ 791570 h 1700274"/>
              <a:gd name="connsiteX4" fmla="*/ 3439690 w 3540261"/>
              <a:gd name="connsiteY4" fmla="*/ 1109963 h 1700274"/>
              <a:gd name="connsiteX5" fmla="*/ 3527458 w 3540261"/>
              <a:gd name="connsiteY5" fmla="*/ 1388507 h 1700274"/>
              <a:gd name="connsiteX6" fmla="*/ 3397195 w 3540261"/>
              <a:gd name="connsiteY6" fmla="*/ 1700274 h 1700274"/>
              <a:gd name="connsiteX0" fmla="*/ 3411 w 3528374"/>
              <a:gd name="connsiteY0" fmla="*/ 1194178 h 1700274"/>
              <a:gd name="connsiteX1" fmla="*/ 392373 w 3528374"/>
              <a:gd name="connsiteY1" fmla="*/ 709684 h 1700274"/>
              <a:gd name="connsiteX2" fmla="*/ 2357650 w 3528374"/>
              <a:gd name="connsiteY2" fmla="*/ 13648 h 1700274"/>
              <a:gd name="connsiteX3" fmla="*/ 2924032 w 3528374"/>
              <a:gd name="connsiteY3" fmla="*/ 791570 h 1700274"/>
              <a:gd name="connsiteX4" fmla="*/ 3402691 w 3528374"/>
              <a:gd name="connsiteY4" fmla="*/ 1115249 h 1700274"/>
              <a:gd name="connsiteX5" fmla="*/ 3527458 w 3528374"/>
              <a:gd name="connsiteY5" fmla="*/ 1388507 h 1700274"/>
              <a:gd name="connsiteX6" fmla="*/ 3397195 w 3528374"/>
              <a:gd name="connsiteY6" fmla="*/ 1700274 h 1700274"/>
              <a:gd name="connsiteX0" fmla="*/ 3411 w 3495334"/>
              <a:gd name="connsiteY0" fmla="*/ 1194178 h 1700274"/>
              <a:gd name="connsiteX1" fmla="*/ 392373 w 3495334"/>
              <a:gd name="connsiteY1" fmla="*/ 709684 h 1700274"/>
              <a:gd name="connsiteX2" fmla="*/ 2357650 w 3495334"/>
              <a:gd name="connsiteY2" fmla="*/ 13648 h 1700274"/>
              <a:gd name="connsiteX3" fmla="*/ 2924032 w 3495334"/>
              <a:gd name="connsiteY3" fmla="*/ 791570 h 1700274"/>
              <a:gd name="connsiteX4" fmla="*/ 3402691 w 3495334"/>
              <a:gd name="connsiteY4" fmla="*/ 1115249 h 1700274"/>
              <a:gd name="connsiteX5" fmla="*/ 3479888 w 3495334"/>
              <a:gd name="connsiteY5" fmla="*/ 1388507 h 1700274"/>
              <a:gd name="connsiteX6" fmla="*/ 3397195 w 3495334"/>
              <a:gd name="connsiteY6" fmla="*/ 1700274 h 1700274"/>
              <a:gd name="connsiteX0" fmla="*/ 0 w 3477830"/>
              <a:gd name="connsiteY0" fmla="*/ 1180798 h 2056882"/>
              <a:gd name="connsiteX1" fmla="*/ 388962 w 3477830"/>
              <a:gd name="connsiteY1" fmla="*/ 696304 h 2056882"/>
              <a:gd name="connsiteX2" fmla="*/ 2354239 w 3477830"/>
              <a:gd name="connsiteY2" fmla="*/ 268 h 2056882"/>
              <a:gd name="connsiteX3" fmla="*/ 2920621 w 3477830"/>
              <a:gd name="connsiteY3" fmla="*/ 778190 h 2056882"/>
              <a:gd name="connsiteX4" fmla="*/ 3399280 w 3477830"/>
              <a:gd name="connsiteY4" fmla="*/ 1101869 h 2056882"/>
              <a:gd name="connsiteX5" fmla="*/ 3476477 w 3477830"/>
              <a:gd name="connsiteY5" fmla="*/ 1375127 h 2056882"/>
              <a:gd name="connsiteX6" fmla="*/ 3177077 w 3477830"/>
              <a:gd name="connsiteY6" fmla="*/ 2056882 h 2056882"/>
              <a:gd name="connsiteX0" fmla="*/ 0 w 3399286"/>
              <a:gd name="connsiteY0" fmla="*/ 1180798 h 2056882"/>
              <a:gd name="connsiteX1" fmla="*/ 388962 w 3399286"/>
              <a:gd name="connsiteY1" fmla="*/ 696304 h 2056882"/>
              <a:gd name="connsiteX2" fmla="*/ 2354239 w 3399286"/>
              <a:gd name="connsiteY2" fmla="*/ 268 h 2056882"/>
              <a:gd name="connsiteX3" fmla="*/ 2920621 w 3399286"/>
              <a:gd name="connsiteY3" fmla="*/ 778190 h 2056882"/>
              <a:gd name="connsiteX4" fmla="*/ 3399280 w 3399286"/>
              <a:gd name="connsiteY4" fmla="*/ 1101869 h 2056882"/>
              <a:gd name="connsiteX5" fmla="*/ 2910923 w 3399286"/>
              <a:gd name="connsiteY5" fmla="*/ 1412126 h 2056882"/>
              <a:gd name="connsiteX6" fmla="*/ 3177077 w 3399286"/>
              <a:gd name="connsiteY6" fmla="*/ 2056882 h 2056882"/>
              <a:gd name="connsiteX0" fmla="*/ 0 w 3185222"/>
              <a:gd name="connsiteY0" fmla="*/ 1180798 h 2056882"/>
              <a:gd name="connsiteX1" fmla="*/ 388962 w 3185222"/>
              <a:gd name="connsiteY1" fmla="*/ 696304 h 2056882"/>
              <a:gd name="connsiteX2" fmla="*/ 2354239 w 3185222"/>
              <a:gd name="connsiteY2" fmla="*/ 268 h 2056882"/>
              <a:gd name="connsiteX3" fmla="*/ 2920621 w 3185222"/>
              <a:gd name="connsiteY3" fmla="*/ 778190 h 2056882"/>
              <a:gd name="connsiteX4" fmla="*/ 3087433 w 3185222"/>
              <a:gd name="connsiteY4" fmla="*/ 1239293 h 2056882"/>
              <a:gd name="connsiteX5" fmla="*/ 2910923 w 3185222"/>
              <a:gd name="connsiteY5" fmla="*/ 1412126 h 2056882"/>
              <a:gd name="connsiteX6" fmla="*/ 3177077 w 3185222"/>
              <a:gd name="connsiteY6" fmla="*/ 2056882 h 2056882"/>
              <a:gd name="connsiteX0" fmla="*/ 0 w 3177077"/>
              <a:gd name="connsiteY0" fmla="*/ 1180798 h 2056882"/>
              <a:gd name="connsiteX1" fmla="*/ 388962 w 3177077"/>
              <a:gd name="connsiteY1" fmla="*/ 696304 h 2056882"/>
              <a:gd name="connsiteX2" fmla="*/ 2354239 w 3177077"/>
              <a:gd name="connsiteY2" fmla="*/ 268 h 2056882"/>
              <a:gd name="connsiteX3" fmla="*/ 2920621 w 3177077"/>
              <a:gd name="connsiteY3" fmla="*/ 778190 h 2056882"/>
              <a:gd name="connsiteX4" fmla="*/ 3087433 w 3177077"/>
              <a:gd name="connsiteY4" fmla="*/ 1239293 h 2056882"/>
              <a:gd name="connsiteX5" fmla="*/ 3177077 w 3177077"/>
              <a:gd name="connsiteY5" fmla="*/ 2056882 h 2056882"/>
              <a:gd name="connsiteX0" fmla="*/ 0 w 3087433"/>
              <a:gd name="connsiteY0" fmla="*/ 1180798 h 1239293"/>
              <a:gd name="connsiteX1" fmla="*/ 388962 w 3087433"/>
              <a:gd name="connsiteY1" fmla="*/ 696304 h 1239293"/>
              <a:gd name="connsiteX2" fmla="*/ 2354239 w 3087433"/>
              <a:gd name="connsiteY2" fmla="*/ 268 h 1239293"/>
              <a:gd name="connsiteX3" fmla="*/ 2920621 w 3087433"/>
              <a:gd name="connsiteY3" fmla="*/ 778190 h 1239293"/>
              <a:gd name="connsiteX4" fmla="*/ 3087433 w 3087433"/>
              <a:gd name="connsiteY4" fmla="*/ 1239293 h 1239293"/>
              <a:gd name="connsiteX0" fmla="*/ 0 w 2920621"/>
              <a:gd name="connsiteY0" fmla="*/ 1180798 h 1180798"/>
              <a:gd name="connsiteX1" fmla="*/ 388962 w 2920621"/>
              <a:gd name="connsiteY1" fmla="*/ 696304 h 1180798"/>
              <a:gd name="connsiteX2" fmla="*/ 2354239 w 2920621"/>
              <a:gd name="connsiteY2" fmla="*/ 268 h 1180798"/>
              <a:gd name="connsiteX3" fmla="*/ 2920621 w 2920621"/>
              <a:gd name="connsiteY3" fmla="*/ 778190 h 1180798"/>
              <a:gd name="connsiteX0" fmla="*/ 0 w 2920621"/>
              <a:gd name="connsiteY0" fmla="*/ 1063319 h 1063319"/>
              <a:gd name="connsiteX1" fmla="*/ 388962 w 2920621"/>
              <a:gd name="connsiteY1" fmla="*/ 578825 h 1063319"/>
              <a:gd name="connsiteX2" fmla="*/ 2559935 w 2920621"/>
              <a:gd name="connsiteY2" fmla="*/ 329 h 1063319"/>
              <a:gd name="connsiteX3" fmla="*/ 2920621 w 2920621"/>
              <a:gd name="connsiteY3" fmla="*/ 660711 h 1063319"/>
              <a:gd name="connsiteX0" fmla="*/ 0 w 2920621"/>
              <a:gd name="connsiteY0" fmla="*/ 1063461 h 1063461"/>
              <a:gd name="connsiteX1" fmla="*/ 572768 w 2920621"/>
              <a:gd name="connsiteY1" fmla="*/ 449729 h 1063461"/>
              <a:gd name="connsiteX2" fmla="*/ 2559935 w 2920621"/>
              <a:gd name="connsiteY2" fmla="*/ 471 h 1063461"/>
              <a:gd name="connsiteX3" fmla="*/ 2920621 w 2920621"/>
              <a:gd name="connsiteY3" fmla="*/ 660853 h 1063461"/>
              <a:gd name="connsiteX0" fmla="*/ 0 w 2920621"/>
              <a:gd name="connsiteY0" fmla="*/ 645147 h 645147"/>
              <a:gd name="connsiteX1" fmla="*/ 572768 w 2920621"/>
              <a:gd name="connsiteY1" fmla="*/ 31415 h 645147"/>
              <a:gd name="connsiteX2" fmla="*/ 1678420 w 2920621"/>
              <a:gd name="connsiteY2" fmla="*/ 91725 h 645147"/>
              <a:gd name="connsiteX3" fmla="*/ 2920621 w 2920621"/>
              <a:gd name="connsiteY3" fmla="*/ 242539 h 645147"/>
              <a:gd name="connsiteX0" fmla="*/ 0 w 2507997"/>
              <a:gd name="connsiteY0" fmla="*/ 860837 h 860837"/>
              <a:gd name="connsiteX1" fmla="*/ 572768 w 2507997"/>
              <a:gd name="connsiteY1" fmla="*/ 247105 h 860837"/>
              <a:gd name="connsiteX2" fmla="*/ 1678420 w 2507997"/>
              <a:gd name="connsiteY2" fmla="*/ 307415 h 860837"/>
              <a:gd name="connsiteX3" fmla="*/ 2507997 w 2507997"/>
              <a:gd name="connsiteY3" fmla="*/ 52052 h 860837"/>
              <a:gd name="connsiteX0" fmla="*/ 0 w 2512894"/>
              <a:gd name="connsiteY0" fmla="*/ 808785 h 808785"/>
              <a:gd name="connsiteX1" fmla="*/ 572768 w 2512894"/>
              <a:gd name="connsiteY1" fmla="*/ 195053 h 808785"/>
              <a:gd name="connsiteX2" fmla="*/ 1678420 w 2512894"/>
              <a:gd name="connsiteY2" fmla="*/ 255363 h 808785"/>
              <a:gd name="connsiteX3" fmla="*/ 2507997 w 2512894"/>
              <a:gd name="connsiteY3" fmla="*/ 0 h 808785"/>
              <a:gd name="connsiteX0" fmla="*/ 0 w 2524656"/>
              <a:gd name="connsiteY0" fmla="*/ 782491 h 782491"/>
              <a:gd name="connsiteX1" fmla="*/ 572768 w 2524656"/>
              <a:gd name="connsiteY1" fmla="*/ 168759 h 782491"/>
              <a:gd name="connsiteX2" fmla="*/ 1678420 w 2524656"/>
              <a:gd name="connsiteY2" fmla="*/ 229069 h 782491"/>
              <a:gd name="connsiteX3" fmla="*/ 2519868 w 2524656"/>
              <a:gd name="connsiteY3" fmla="*/ 0 h 782491"/>
              <a:gd name="connsiteX0" fmla="*/ 0 w 2519868"/>
              <a:gd name="connsiteY0" fmla="*/ 782491 h 782491"/>
              <a:gd name="connsiteX1" fmla="*/ 572768 w 2519868"/>
              <a:gd name="connsiteY1" fmla="*/ 168759 h 782491"/>
              <a:gd name="connsiteX2" fmla="*/ 1678420 w 2519868"/>
              <a:gd name="connsiteY2" fmla="*/ 229069 h 782491"/>
              <a:gd name="connsiteX3" fmla="*/ 2519868 w 2519868"/>
              <a:gd name="connsiteY3" fmla="*/ 0 h 782491"/>
              <a:gd name="connsiteX0" fmla="*/ 0 w 2543612"/>
              <a:gd name="connsiteY0" fmla="*/ 1051274 h 1051274"/>
              <a:gd name="connsiteX1" fmla="*/ 572768 w 2543612"/>
              <a:gd name="connsiteY1" fmla="*/ 437542 h 1051274"/>
              <a:gd name="connsiteX2" fmla="*/ 1678420 w 2543612"/>
              <a:gd name="connsiteY2" fmla="*/ 497852 h 1051274"/>
              <a:gd name="connsiteX3" fmla="*/ 2543612 w 2543612"/>
              <a:gd name="connsiteY3" fmla="*/ 0 h 1051274"/>
              <a:gd name="connsiteX0" fmla="*/ 0 w 2543612"/>
              <a:gd name="connsiteY0" fmla="*/ 1082046 h 1082046"/>
              <a:gd name="connsiteX1" fmla="*/ 572768 w 2543612"/>
              <a:gd name="connsiteY1" fmla="*/ 468314 h 1082046"/>
              <a:gd name="connsiteX2" fmla="*/ 1678420 w 2543612"/>
              <a:gd name="connsiteY2" fmla="*/ 528624 h 1082046"/>
              <a:gd name="connsiteX3" fmla="*/ 2543612 w 2543612"/>
              <a:gd name="connsiteY3" fmla="*/ 30772 h 1082046"/>
              <a:gd name="connsiteX0" fmla="*/ 0 w 2543612"/>
              <a:gd name="connsiteY0" fmla="*/ 1051274 h 1051274"/>
              <a:gd name="connsiteX1" fmla="*/ 572768 w 2543612"/>
              <a:gd name="connsiteY1" fmla="*/ 437542 h 1051274"/>
              <a:gd name="connsiteX2" fmla="*/ 2543612 w 2543612"/>
              <a:gd name="connsiteY2" fmla="*/ 0 h 1051274"/>
              <a:gd name="connsiteX0" fmla="*/ 0 w 2601698"/>
              <a:gd name="connsiteY0" fmla="*/ 1054828 h 1054828"/>
              <a:gd name="connsiteX1" fmla="*/ 572768 w 2601698"/>
              <a:gd name="connsiteY1" fmla="*/ 441096 h 1054828"/>
              <a:gd name="connsiteX2" fmla="*/ 2422475 w 2601698"/>
              <a:gd name="connsiteY2" fmla="*/ 48795 h 1054828"/>
              <a:gd name="connsiteX3" fmla="*/ 2543612 w 2601698"/>
              <a:gd name="connsiteY3" fmla="*/ 3554 h 1054828"/>
              <a:gd name="connsiteX0" fmla="*/ 0 w 3515904"/>
              <a:gd name="connsiteY0" fmla="*/ 1011481 h 1011481"/>
              <a:gd name="connsiteX1" fmla="*/ 572768 w 3515904"/>
              <a:gd name="connsiteY1" fmla="*/ 397749 h 1011481"/>
              <a:gd name="connsiteX2" fmla="*/ 2422475 w 3515904"/>
              <a:gd name="connsiteY2" fmla="*/ 5448 h 1011481"/>
              <a:gd name="connsiteX3" fmla="*/ 3515904 w 3515904"/>
              <a:gd name="connsiteY3" fmla="*/ 612085 h 1011481"/>
              <a:gd name="connsiteX0" fmla="*/ 0 w 3515904"/>
              <a:gd name="connsiteY0" fmla="*/ 1011481 h 1011481"/>
              <a:gd name="connsiteX1" fmla="*/ 576707 w 3515904"/>
              <a:gd name="connsiteY1" fmla="*/ 393810 h 1011481"/>
              <a:gd name="connsiteX2" fmla="*/ 2422475 w 3515904"/>
              <a:gd name="connsiteY2" fmla="*/ 5448 h 1011481"/>
              <a:gd name="connsiteX3" fmla="*/ 3515904 w 3515904"/>
              <a:gd name="connsiteY3" fmla="*/ 612085 h 1011481"/>
              <a:gd name="connsiteX0" fmla="*/ 0 w 3515904"/>
              <a:gd name="connsiteY0" fmla="*/ 1011481 h 1011481"/>
              <a:gd name="connsiteX1" fmla="*/ 576707 w 3515904"/>
              <a:gd name="connsiteY1" fmla="*/ 393810 h 1011481"/>
              <a:gd name="connsiteX2" fmla="*/ 1406549 w 3515904"/>
              <a:gd name="connsiteY2" fmla="*/ 848480 h 1011481"/>
              <a:gd name="connsiteX3" fmla="*/ 2422475 w 3515904"/>
              <a:gd name="connsiteY3" fmla="*/ 5448 h 1011481"/>
              <a:gd name="connsiteX4" fmla="*/ 3515904 w 3515904"/>
              <a:gd name="connsiteY4" fmla="*/ 612085 h 1011481"/>
              <a:gd name="connsiteX0" fmla="*/ 0 w 3515904"/>
              <a:gd name="connsiteY0" fmla="*/ 636486 h 636486"/>
              <a:gd name="connsiteX1" fmla="*/ 576707 w 3515904"/>
              <a:gd name="connsiteY1" fmla="*/ 18815 h 636486"/>
              <a:gd name="connsiteX2" fmla="*/ 1406549 w 3515904"/>
              <a:gd name="connsiteY2" fmla="*/ 473485 h 636486"/>
              <a:gd name="connsiteX3" fmla="*/ 2446107 w 3515904"/>
              <a:gd name="connsiteY3" fmla="*/ 47954 h 636486"/>
              <a:gd name="connsiteX4" fmla="*/ 3515904 w 3515904"/>
              <a:gd name="connsiteY4" fmla="*/ 237090 h 636486"/>
              <a:gd name="connsiteX0" fmla="*/ 0 w 3515904"/>
              <a:gd name="connsiteY0" fmla="*/ 747215 h 747215"/>
              <a:gd name="connsiteX1" fmla="*/ 576707 w 3515904"/>
              <a:gd name="connsiteY1" fmla="*/ 129544 h 747215"/>
              <a:gd name="connsiteX2" fmla="*/ 1406549 w 3515904"/>
              <a:gd name="connsiteY2" fmla="*/ 584214 h 747215"/>
              <a:gd name="connsiteX3" fmla="*/ 2446107 w 3515904"/>
              <a:gd name="connsiteY3" fmla="*/ 158683 h 747215"/>
              <a:gd name="connsiteX4" fmla="*/ 3515904 w 3515904"/>
              <a:gd name="connsiteY4" fmla="*/ 347819 h 747215"/>
              <a:gd name="connsiteX0" fmla="*/ 0 w 3515904"/>
              <a:gd name="connsiteY0" fmla="*/ 747215 h 747215"/>
              <a:gd name="connsiteX1" fmla="*/ 395527 w 3515904"/>
              <a:gd name="connsiteY1" fmla="*/ 306785 h 747215"/>
              <a:gd name="connsiteX2" fmla="*/ 1406549 w 3515904"/>
              <a:gd name="connsiteY2" fmla="*/ 584214 h 747215"/>
              <a:gd name="connsiteX3" fmla="*/ 2446107 w 3515904"/>
              <a:gd name="connsiteY3" fmla="*/ 158683 h 747215"/>
              <a:gd name="connsiteX4" fmla="*/ 3515904 w 3515904"/>
              <a:gd name="connsiteY4" fmla="*/ 347819 h 747215"/>
              <a:gd name="connsiteX0" fmla="*/ 0 w 3515904"/>
              <a:gd name="connsiteY0" fmla="*/ 934404 h 934404"/>
              <a:gd name="connsiteX1" fmla="*/ 395527 w 3515904"/>
              <a:gd name="connsiteY1" fmla="*/ 493974 h 934404"/>
              <a:gd name="connsiteX2" fmla="*/ 1406549 w 3515904"/>
              <a:gd name="connsiteY2" fmla="*/ 771403 h 934404"/>
              <a:gd name="connsiteX3" fmla="*/ 2532758 w 3515904"/>
              <a:gd name="connsiteY3" fmla="*/ 129244 h 934404"/>
              <a:gd name="connsiteX4" fmla="*/ 3515904 w 3515904"/>
              <a:gd name="connsiteY4" fmla="*/ 535008 h 934404"/>
              <a:gd name="connsiteX0" fmla="*/ 0 w 3445008"/>
              <a:gd name="connsiteY0" fmla="*/ 1210766 h 1210766"/>
              <a:gd name="connsiteX1" fmla="*/ 395527 w 3445008"/>
              <a:gd name="connsiteY1" fmla="*/ 770336 h 1210766"/>
              <a:gd name="connsiteX2" fmla="*/ 1406549 w 3445008"/>
              <a:gd name="connsiteY2" fmla="*/ 1047765 h 1210766"/>
              <a:gd name="connsiteX3" fmla="*/ 2532758 w 3445008"/>
              <a:gd name="connsiteY3" fmla="*/ 405606 h 1210766"/>
              <a:gd name="connsiteX4" fmla="*/ 3445008 w 3445008"/>
              <a:gd name="connsiteY4" fmla="*/ 0 h 1210766"/>
              <a:gd name="connsiteX0" fmla="*/ 0 w 3445008"/>
              <a:gd name="connsiteY0" fmla="*/ 1509988 h 1509988"/>
              <a:gd name="connsiteX1" fmla="*/ 395527 w 3445008"/>
              <a:gd name="connsiteY1" fmla="*/ 1069558 h 1509988"/>
              <a:gd name="connsiteX2" fmla="*/ 1406549 w 3445008"/>
              <a:gd name="connsiteY2" fmla="*/ 1346987 h 1509988"/>
              <a:gd name="connsiteX3" fmla="*/ 2477616 w 3445008"/>
              <a:gd name="connsiteY3" fmla="*/ 169166 h 1509988"/>
              <a:gd name="connsiteX4" fmla="*/ 3445008 w 3445008"/>
              <a:gd name="connsiteY4" fmla="*/ 299222 h 1509988"/>
              <a:gd name="connsiteX0" fmla="*/ 0 w 3445008"/>
              <a:gd name="connsiteY0" fmla="*/ 1509988 h 1509988"/>
              <a:gd name="connsiteX1" fmla="*/ 395527 w 3445008"/>
              <a:gd name="connsiteY1" fmla="*/ 1069558 h 1509988"/>
              <a:gd name="connsiteX2" fmla="*/ 1532587 w 3445008"/>
              <a:gd name="connsiteY2" fmla="*/ 653778 h 1509988"/>
              <a:gd name="connsiteX3" fmla="*/ 2477616 w 3445008"/>
              <a:gd name="connsiteY3" fmla="*/ 169166 h 1509988"/>
              <a:gd name="connsiteX4" fmla="*/ 3445008 w 3445008"/>
              <a:gd name="connsiteY4" fmla="*/ 299222 h 1509988"/>
              <a:gd name="connsiteX0" fmla="*/ 0 w 3445008"/>
              <a:gd name="connsiteY0" fmla="*/ 1509988 h 1509988"/>
              <a:gd name="connsiteX1" fmla="*/ 395527 w 3445008"/>
              <a:gd name="connsiteY1" fmla="*/ 1069558 h 1509988"/>
              <a:gd name="connsiteX2" fmla="*/ 1532587 w 3445008"/>
              <a:gd name="connsiteY2" fmla="*/ 653778 h 1509988"/>
              <a:gd name="connsiteX3" fmla="*/ 2477616 w 3445008"/>
              <a:gd name="connsiteY3" fmla="*/ 169166 h 1509988"/>
              <a:gd name="connsiteX4" fmla="*/ 3445008 w 3445008"/>
              <a:gd name="connsiteY4" fmla="*/ 299222 h 1509988"/>
              <a:gd name="connsiteX0" fmla="*/ 0 w 3445008"/>
              <a:gd name="connsiteY0" fmla="*/ 1509988 h 1509988"/>
              <a:gd name="connsiteX1" fmla="*/ 395527 w 3445008"/>
              <a:gd name="connsiteY1" fmla="*/ 1069558 h 1509988"/>
              <a:gd name="connsiteX2" fmla="*/ 1532587 w 3445008"/>
              <a:gd name="connsiteY2" fmla="*/ 653778 h 1509988"/>
              <a:gd name="connsiteX3" fmla="*/ 2477616 w 3445008"/>
              <a:gd name="connsiteY3" fmla="*/ 169166 h 1509988"/>
              <a:gd name="connsiteX4" fmla="*/ 3445008 w 3445008"/>
              <a:gd name="connsiteY4" fmla="*/ 299222 h 1509988"/>
              <a:gd name="connsiteX0" fmla="*/ 0 w 3445008"/>
              <a:gd name="connsiteY0" fmla="*/ 1509988 h 1509988"/>
              <a:gd name="connsiteX1" fmla="*/ 395527 w 3445008"/>
              <a:gd name="connsiteY1" fmla="*/ 1069558 h 1509988"/>
              <a:gd name="connsiteX2" fmla="*/ 1532587 w 3445008"/>
              <a:gd name="connsiteY2" fmla="*/ 653778 h 1509988"/>
              <a:gd name="connsiteX3" fmla="*/ 2477616 w 3445008"/>
              <a:gd name="connsiteY3" fmla="*/ 169166 h 1509988"/>
              <a:gd name="connsiteX4" fmla="*/ 3445008 w 3445008"/>
              <a:gd name="connsiteY4" fmla="*/ 299222 h 1509988"/>
              <a:gd name="connsiteX0" fmla="*/ 0 w 3440883"/>
              <a:gd name="connsiteY0" fmla="*/ 1738919 h 1738919"/>
              <a:gd name="connsiteX1" fmla="*/ 391402 w 3440883"/>
              <a:gd name="connsiteY1" fmla="*/ 1069558 h 1738919"/>
              <a:gd name="connsiteX2" fmla="*/ 1528462 w 3440883"/>
              <a:gd name="connsiteY2" fmla="*/ 653778 h 1738919"/>
              <a:gd name="connsiteX3" fmla="*/ 2473491 w 3440883"/>
              <a:gd name="connsiteY3" fmla="*/ 169166 h 1738919"/>
              <a:gd name="connsiteX4" fmla="*/ 3440883 w 3440883"/>
              <a:gd name="connsiteY4" fmla="*/ 299222 h 1738919"/>
              <a:gd name="connsiteX0" fmla="*/ 0 w 3440883"/>
              <a:gd name="connsiteY0" fmla="*/ 1738919 h 1738919"/>
              <a:gd name="connsiteX1" fmla="*/ 391402 w 3440883"/>
              <a:gd name="connsiteY1" fmla="*/ 1069558 h 1738919"/>
              <a:gd name="connsiteX2" fmla="*/ 1430085 w 3440883"/>
              <a:gd name="connsiteY2" fmla="*/ 475468 h 1738919"/>
              <a:gd name="connsiteX3" fmla="*/ 2473491 w 3440883"/>
              <a:gd name="connsiteY3" fmla="*/ 169166 h 1738919"/>
              <a:gd name="connsiteX4" fmla="*/ 3440883 w 3440883"/>
              <a:gd name="connsiteY4" fmla="*/ 299222 h 1738919"/>
              <a:gd name="connsiteX0" fmla="*/ 0 w 3440883"/>
              <a:gd name="connsiteY0" fmla="*/ 1759709 h 1759709"/>
              <a:gd name="connsiteX1" fmla="*/ 391402 w 3440883"/>
              <a:gd name="connsiteY1" fmla="*/ 1090348 h 1759709"/>
              <a:gd name="connsiteX2" fmla="*/ 1430085 w 3440883"/>
              <a:gd name="connsiteY2" fmla="*/ 496258 h 1759709"/>
              <a:gd name="connsiteX3" fmla="*/ 2552192 w 3440883"/>
              <a:gd name="connsiteY3" fmla="*/ 164483 h 1759709"/>
              <a:gd name="connsiteX4" fmla="*/ 3440883 w 3440883"/>
              <a:gd name="connsiteY4" fmla="*/ 320012 h 1759709"/>
              <a:gd name="connsiteX0" fmla="*/ 0 w 4050825"/>
              <a:gd name="connsiteY0" fmla="*/ 1758579 h 1758579"/>
              <a:gd name="connsiteX1" fmla="*/ 391402 w 4050825"/>
              <a:gd name="connsiteY1" fmla="*/ 1089218 h 1758579"/>
              <a:gd name="connsiteX2" fmla="*/ 1430085 w 4050825"/>
              <a:gd name="connsiteY2" fmla="*/ 495128 h 1758579"/>
              <a:gd name="connsiteX3" fmla="*/ 2552192 w 4050825"/>
              <a:gd name="connsiteY3" fmla="*/ 163353 h 1758579"/>
              <a:gd name="connsiteX4" fmla="*/ 4050825 w 4050825"/>
              <a:gd name="connsiteY4" fmla="*/ 325250 h 1758579"/>
              <a:gd name="connsiteX0" fmla="*/ 0 w 4050825"/>
              <a:gd name="connsiteY0" fmla="*/ 1819744 h 1819744"/>
              <a:gd name="connsiteX1" fmla="*/ 391402 w 4050825"/>
              <a:gd name="connsiteY1" fmla="*/ 1150383 h 1819744"/>
              <a:gd name="connsiteX2" fmla="*/ 1430085 w 4050825"/>
              <a:gd name="connsiteY2" fmla="*/ 556293 h 1819744"/>
              <a:gd name="connsiteX3" fmla="*/ 2787337 w 4050825"/>
              <a:gd name="connsiteY3" fmla="*/ 151388 h 1819744"/>
              <a:gd name="connsiteX4" fmla="*/ 4050825 w 4050825"/>
              <a:gd name="connsiteY4" fmla="*/ 386415 h 1819744"/>
              <a:gd name="connsiteX0" fmla="*/ 0 w 4050825"/>
              <a:gd name="connsiteY0" fmla="*/ 1819744 h 1819744"/>
              <a:gd name="connsiteX1" fmla="*/ 391402 w 4050825"/>
              <a:gd name="connsiteY1" fmla="*/ 1150383 h 1819744"/>
              <a:gd name="connsiteX2" fmla="*/ 1430085 w 4050825"/>
              <a:gd name="connsiteY2" fmla="*/ 556293 h 1819744"/>
              <a:gd name="connsiteX3" fmla="*/ 2787337 w 4050825"/>
              <a:gd name="connsiteY3" fmla="*/ 151388 h 1819744"/>
              <a:gd name="connsiteX4" fmla="*/ 4050825 w 4050825"/>
              <a:gd name="connsiteY4" fmla="*/ 386415 h 1819744"/>
              <a:gd name="connsiteX0" fmla="*/ 0 w 4818964"/>
              <a:gd name="connsiteY0" fmla="*/ 1939118 h 1939118"/>
              <a:gd name="connsiteX1" fmla="*/ 391402 w 4818964"/>
              <a:gd name="connsiteY1" fmla="*/ 1269757 h 1939118"/>
              <a:gd name="connsiteX2" fmla="*/ 1430085 w 4818964"/>
              <a:gd name="connsiteY2" fmla="*/ 675667 h 1939118"/>
              <a:gd name="connsiteX3" fmla="*/ 2787337 w 4818964"/>
              <a:gd name="connsiteY3" fmla="*/ 270762 h 1939118"/>
              <a:gd name="connsiteX4" fmla="*/ 4818964 w 4818964"/>
              <a:gd name="connsiteY4" fmla="*/ 62135 h 1939118"/>
              <a:gd name="connsiteX0" fmla="*/ 0 w 4818964"/>
              <a:gd name="connsiteY0" fmla="*/ 1939119 h 1939119"/>
              <a:gd name="connsiteX1" fmla="*/ 391402 w 4818964"/>
              <a:gd name="connsiteY1" fmla="*/ 1269758 h 1939119"/>
              <a:gd name="connsiteX2" fmla="*/ 1430085 w 4818964"/>
              <a:gd name="connsiteY2" fmla="*/ 675668 h 1939119"/>
              <a:gd name="connsiteX3" fmla="*/ 2787337 w 4818964"/>
              <a:gd name="connsiteY3" fmla="*/ 270763 h 1939119"/>
              <a:gd name="connsiteX4" fmla="*/ 4818964 w 4818964"/>
              <a:gd name="connsiteY4" fmla="*/ 62136 h 1939119"/>
              <a:gd name="connsiteX0" fmla="*/ 0 w 4818964"/>
              <a:gd name="connsiteY0" fmla="*/ 2096002 h 2096002"/>
              <a:gd name="connsiteX1" fmla="*/ 391402 w 4818964"/>
              <a:gd name="connsiteY1" fmla="*/ 1426641 h 2096002"/>
              <a:gd name="connsiteX2" fmla="*/ 1430085 w 4818964"/>
              <a:gd name="connsiteY2" fmla="*/ 832551 h 2096002"/>
              <a:gd name="connsiteX3" fmla="*/ 2787337 w 4818964"/>
              <a:gd name="connsiteY3" fmla="*/ 427646 h 2096002"/>
              <a:gd name="connsiteX4" fmla="*/ 4818964 w 4818964"/>
              <a:gd name="connsiteY4" fmla="*/ 219019 h 2096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8964" h="2096002">
                <a:moveTo>
                  <a:pt x="0" y="2096002"/>
                </a:moveTo>
                <a:cubicBezTo>
                  <a:pt x="97809" y="2061883"/>
                  <a:pt x="-32533" y="1601853"/>
                  <a:pt x="391402" y="1426641"/>
                </a:cubicBezTo>
                <a:cubicBezTo>
                  <a:pt x="614011" y="1289847"/>
                  <a:pt x="1030763" y="999050"/>
                  <a:pt x="1430085" y="832551"/>
                </a:cubicBezTo>
                <a:cubicBezTo>
                  <a:pt x="1829407" y="666052"/>
                  <a:pt x="2141790" y="557306"/>
                  <a:pt x="2787337" y="427646"/>
                </a:cubicBezTo>
                <a:cubicBezTo>
                  <a:pt x="3236382" y="-394855"/>
                  <a:pt x="4798774" y="222876"/>
                  <a:pt x="4818964" y="219019"/>
                </a:cubicBezTo>
              </a:path>
            </a:pathLst>
          </a:custGeom>
          <a:noFill/>
          <a:ln w="25400" cap="flat" cmpd="sng" algn="ctr">
            <a:solidFill>
              <a:srgbClr val="3333FF"/>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l" defTabSz="914237" eaLnBrk="0" hangingPunct="0"/>
            <a:endParaRPr lang="en-US" sz="1000" b="1" dirty="0">
              <a:solidFill>
                <a:srgbClr val="000000"/>
              </a:solidFill>
              <a:latin typeface="Arial" pitchFamily="-65" charset="0"/>
              <a:ea typeface="Arial" pitchFamily="-65" charset="0"/>
              <a:cs typeface="Arial" pitchFamily="-65" charset="0"/>
            </a:endParaRPr>
          </a:p>
        </p:txBody>
      </p:sp>
      <p:sp>
        <p:nvSpPr>
          <p:cNvPr id="964" name="Freeform 963"/>
          <p:cNvSpPr/>
          <p:nvPr/>
        </p:nvSpPr>
        <p:spPr>
          <a:xfrm>
            <a:off x="632252" y="2235246"/>
            <a:ext cx="185134" cy="244606"/>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Lst>
            <a:ahLst/>
            <a:cxnLst>
              <a:cxn ang="0">
                <a:pos x="connsiteX0" y="connsiteY0"/>
              </a:cxn>
              <a:cxn ang="0">
                <a:pos x="connsiteX1" y="connsiteY1"/>
              </a:cxn>
              <a:cxn ang="0">
                <a:pos x="connsiteX2" y="connsiteY2"/>
              </a:cxn>
              <a:cxn ang="0">
                <a:pos x="connsiteX3" y="connsiteY3"/>
              </a:cxn>
            </a:cxnLst>
            <a:rect l="l" t="t" r="r" b="b"/>
            <a:pathLst>
              <a:path w="511080" h="244606">
                <a:moveTo>
                  <a:pt x="511080" y="244606"/>
                </a:moveTo>
                <a:cubicBezTo>
                  <a:pt x="427564" y="154995"/>
                  <a:pt x="344049" y="65384"/>
                  <a:pt x="262363" y="25150"/>
                </a:cubicBezTo>
                <a:cubicBezTo>
                  <a:pt x="180677" y="-15084"/>
                  <a:pt x="59976" y="5642"/>
                  <a:pt x="20962" y="3204"/>
                </a:cubicBezTo>
                <a:cubicBezTo>
                  <a:pt x="-18052" y="766"/>
                  <a:pt x="5112" y="5643"/>
                  <a:pt x="28277" y="10520"/>
                </a:cubicBezTo>
              </a:path>
            </a:pathLst>
          </a:custGeom>
          <a:noFill/>
          <a:ln w="25400">
            <a:solidFill>
              <a:srgbClr val="00B05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5" name="Freeform 964"/>
          <p:cNvSpPr/>
          <p:nvPr/>
        </p:nvSpPr>
        <p:spPr>
          <a:xfrm rot="12554534">
            <a:off x="768392" y="2569527"/>
            <a:ext cx="400659" cy="45719"/>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Lst>
            <a:ahLst/>
            <a:cxnLst>
              <a:cxn ang="0">
                <a:pos x="connsiteX0" y="connsiteY0"/>
              </a:cxn>
              <a:cxn ang="0">
                <a:pos x="connsiteX1" y="connsiteY1"/>
              </a:cxn>
              <a:cxn ang="0">
                <a:pos x="connsiteX2" y="connsiteY2"/>
              </a:cxn>
            </a:cxnLst>
            <a:rect l="l" t="t" r="r" b="b"/>
            <a:pathLst>
              <a:path w="505188" h="338219">
                <a:moveTo>
                  <a:pt x="505188" y="338219"/>
                </a:moveTo>
                <a:cubicBezTo>
                  <a:pt x="421672" y="248608"/>
                  <a:pt x="340669" y="175133"/>
                  <a:pt x="256471" y="118763"/>
                </a:cubicBezTo>
                <a:cubicBezTo>
                  <a:pt x="172273" y="62393"/>
                  <a:pt x="53432" y="24742"/>
                  <a:pt x="0" y="0"/>
                </a:cubicBezTo>
              </a:path>
            </a:pathLst>
          </a:custGeom>
          <a:noFill/>
          <a:ln w="25400">
            <a:solidFill>
              <a:srgbClr val="FF000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6" name="Rectangle 527"/>
          <p:cNvSpPr>
            <a:spLocks noChangeArrowheads="1"/>
          </p:cNvSpPr>
          <p:nvPr/>
        </p:nvSpPr>
        <p:spPr bwMode="auto">
          <a:xfrm rot="19960">
            <a:off x="354524" y="2188534"/>
            <a:ext cx="301307" cy="123111"/>
          </a:xfrm>
          <a:prstGeom prst="rect">
            <a:avLst/>
          </a:prstGeom>
          <a:solidFill>
            <a:srgbClr val="92D050"/>
          </a:solidFill>
          <a:ln w="9525">
            <a:noFill/>
            <a:miter lim="800000"/>
            <a:headEnd/>
            <a:tailEnd/>
          </a:ln>
        </p:spPr>
        <p:txBody>
          <a:bodyPr wrap="square" lIns="0" tIns="0" rIns="0" bIns="0">
            <a:spAutoFit/>
          </a:bodyPr>
          <a:lstStyle/>
          <a:p>
            <a:pPr algn="ctr"/>
            <a:r>
              <a:rPr lang="en-US" sz="800" dirty="0">
                <a:solidFill>
                  <a:srgbClr val="000000"/>
                </a:solidFill>
              </a:rPr>
              <a:t> </a:t>
            </a:r>
            <a:r>
              <a:rPr lang="en-US" sz="800" dirty="0" smtClean="0">
                <a:solidFill>
                  <a:srgbClr val="000000"/>
                </a:solidFill>
              </a:rPr>
              <a:t>SEAsia</a:t>
            </a:r>
            <a:endParaRPr lang="en-US" sz="800" dirty="0">
              <a:solidFill>
                <a:srgbClr val="000000"/>
              </a:solidFill>
            </a:endParaRPr>
          </a:p>
        </p:txBody>
      </p:sp>
      <p:sp>
        <p:nvSpPr>
          <p:cNvPr id="967" name="Rectangle 527"/>
          <p:cNvSpPr>
            <a:spLocks noChangeArrowheads="1"/>
          </p:cNvSpPr>
          <p:nvPr/>
        </p:nvSpPr>
        <p:spPr bwMode="auto">
          <a:xfrm rot="19960">
            <a:off x="400105" y="4669857"/>
            <a:ext cx="346688" cy="369332"/>
          </a:xfrm>
          <a:prstGeom prst="rect">
            <a:avLst/>
          </a:prstGeom>
          <a:solidFill>
            <a:srgbClr val="92D050"/>
          </a:solidFill>
          <a:ln w="9525">
            <a:noFill/>
            <a:miter lim="800000"/>
            <a:headEnd/>
            <a:tailEnd/>
          </a:ln>
        </p:spPr>
        <p:txBody>
          <a:bodyPr wrap="square" lIns="0" tIns="0" rIns="0" bIns="0">
            <a:spAutoFit/>
          </a:bodyPr>
          <a:lstStyle/>
          <a:p>
            <a:pPr algn="ctr"/>
            <a:r>
              <a:rPr lang="en-US" sz="800" dirty="0">
                <a:solidFill>
                  <a:srgbClr val="000000"/>
                </a:solidFill>
              </a:rPr>
              <a:t> </a:t>
            </a:r>
            <a:r>
              <a:rPr lang="en-US" sz="800" dirty="0" smtClean="0">
                <a:solidFill>
                  <a:srgbClr val="000000"/>
                </a:solidFill>
              </a:rPr>
              <a:t>AsiaPac</a:t>
            </a:r>
          </a:p>
          <a:p>
            <a:pPr algn="ctr"/>
            <a:r>
              <a:rPr lang="en-US" sz="800" dirty="0" smtClean="0">
                <a:solidFill>
                  <a:srgbClr val="000000"/>
                </a:solidFill>
              </a:rPr>
              <a:t>AU</a:t>
            </a:r>
          </a:p>
          <a:p>
            <a:pPr algn="ctr"/>
            <a:r>
              <a:rPr lang="en-US" sz="800" dirty="0" smtClean="0">
                <a:solidFill>
                  <a:srgbClr val="000000"/>
                </a:solidFill>
              </a:rPr>
              <a:t>L. Amer.</a:t>
            </a:r>
            <a:endParaRPr lang="en-US" sz="800" dirty="0">
              <a:solidFill>
                <a:srgbClr val="000000"/>
              </a:solidFill>
            </a:endParaRPr>
          </a:p>
        </p:txBody>
      </p:sp>
      <p:sp>
        <p:nvSpPr>
          <p:cNvPr id="968" name="Freeform 967"/>
          <p:cNvSpPr/>
          <p:nvPr/>
        </p:nvSpPr>
        <p:spPr>
          <a:xfrm rot="12246220">
            <a:off x="421617" y="4253985"/>
            <a:ext cx="245743" cy="389341"/>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381878 w 381877"/>
              <a:gd name="connsiteY0" fmla="*/ 366162 h 366162"/>
              <a:gd name="connsiteX1" fmla="*/ 256471 w 381877"/>
              <a:gd name="connsiteY1" fmla="*/ 118763 h 366162"/>
              <a:gd name="connsiteX2" fmla="*/ 0 w 381877"/>
              <a:gd name="connsiteY2" fmla="*/ 0 h 366162"/>
            </a:gdLst>
            <a:ahLst/>
            <a:cxnLst>
              <a:cxn ang="0">
                <a:pos x="connsiteX0" y="connsiteY0"/>
              </a:cxn>
              <a:cxn ang="0">
                <a:pos x="connsiteX1" y="connsiteY1"/>
              </a:cxn>
              <a:cxn ang="0">
                <a:pos x="connsiteX2" y="connsiteY2"/>
              </a:cxn>
            </a:cxnLst>
            <a:rect l="l" t="t" r="r" b="b"/>
            <a:pathLst>
              <a:path w="381877" h="366162">
                <a:moveTo>
                  <a:pt x="381878" y="366162"/>
                </a:moveTo>
                <a:cubicBezTo>
                  <a:pt x="298362" y="276551"/>
                  <a:pt x="320117" y="179790"/>
                  <a:pt x="256471" y="118763"/>
                </a:cubicBezTo>
                <a:cubicBezTo>
                  <a:pt x="192825" y="57736"/>
                  <a:pt x="53432" y="24742"/>
                  <a:pt x="0" y="0"/>
                </a:cubicBezTo>
              </a:path>
            </a:pathLst>
          </a:custGeom>
          <a:noFill/>
          <a:ln w="25400">
            <a:solidFill>
              <a:srgbClr val="00B05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9" name="Freeform 968"/>
          <p:cNvSpPr/>
          <p:nvPr/>
        </p:nvSpPr>
        <p:spPr>
          <a:xfrm rot="6074968">
            <a:off x="649250" y="4059843"/>
            <a:ext cx="97810" cy="352129"/>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05188 w 825833"/>
              <a:gd name="connsiteY0" fmla="*/ 338219 h 338219"/>
              <a:gd name="connsiteX1" fmla="*/ 815847 w 825833"/>
              <a:gd name="connsiteY1" fmla="*/ 159755 h 338219"/>
              <a:gd name="connsiteX2" fmla="*/ 0 w 825833"/>
              <a:gd name="connsiteY2" fmla="*/ 0 h 338219"/>
              <a:gd name="connsiteX0" fmla="*/ 417277 w 735073"/>
              <a:gd name="connsiteY0" fmla="*/ 286187 h 286187"/>
              <a:gd name="connsiteX1" fmla="*/ 727936 w 735073"/>
              <a:gd name="connsiteY1" fmla="*/ 107723 h 286187"/>
              <a:gd name="connsiteX2" fmla="*/ 1 w 735073"/>
              <a:gd name="connsiteY2" fmla="*/ 0 h 286187"/>
              <a:gd name="connsiteX0" fmla="*/ 493622 w 739154"/>
              <a:gd name="connsiteY0" fmla="*/ 313247 h 313247"/>
              <a:gd name="connsiteX1" fmla="*/ 727936 w 739154"/>
              <a:gd name="connsiteY1" fmla="*/ 107723 h 313247"/>
              <a:gd name="connsiteX2" fmla="*/ 1 w 739154"/>
              <a:gd name="connsiteY2" fmla="*/ 0 h 313247"/>
            </a:gdLst>
            <a:ahLst/>
            <a:cxnLst>
              <a:cxn ang="0">
                <a:pos x="connsiteX0" y="connsiteY0"/>
              </a:cxn>
              <a:cxn ang="0">
                <a:pos x="connsiteX1" y="connsiteY1"/>
              </a:cxn>
              <a:cxn ang="0">
                <a:pos x="connsiteX2" y="connsiteY2"/>
              </a:cxn>
            </a:cxnLst>
            <a:rect l="l" t="t" r="r" b="b"/>
            <a:pathLst>
              <a:path w="739154" h="313247">
                <a:moveTo>
                  <a:pt x="493622" y="313247"/>
                </a:moveTo>
                <a:cubicBezTo>
                  <a:pt x="410106" y="223636"/>
                  <a:pt x="810206" y="159931"/>
                  <a:pt x="727936" y="107723"/>
                </a:cubicBezTo>
                <a:cubicBezTo>
                  <a:pt x="645666" y="55515"/>
                  <a:pt x="53433" y="24742"/>
                  <a:pt x="1" y="0"/>
                </a:cubicBezTo>
              </a:path>
            </a:pathLst>
          </a:custGeom>
          <a:noFill/>
          <a:ln w="50800">
            <a:solidFill>
              <a:srgbClr val="FF0000"/>
            </a:solidFill>
            <a:headEnd type="none"/>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0" name="Rectangle 527"/>
          <p:cNvSpPr>
            <a:spLocks noChangeArrowheads="1"/>
          </p:cNvSpPr>
          <p:nvPr/>
        </p:nvSpPr>
        <p:spPr bwMode="auto">
          <a:xfrm rot="19960">
            <a:off x="4328336" y="2693047"/>
            <a:ext cx="346688" cy="369332"/>
          </a:xfrm>
          <a:prstGeom prst="rect">
            <a:avLst/>
          </a:prstGeom>
          <a:solidFill>
            <a:srgbClr val="92D050"/>
          </a:solidFill>
          <a:ln w="9525">
            <a:noFill/>
            <a:miter lim="800000"/>
            <a:headEnd/>
            <a:tailEnd/>
          </a:ln>
        </p:spPr>
        <p:txBody>
          <a:bodyPr wrap="square" lIns="0" tIns="0" rIns="0" bIns="0">
            <a:spAutoFit/>
          </a:bodyPr>
          <a:lstStyle/>
          <a:p>
            <a:pPr algn="ctr"/>
            <a:r>
              <a:rPr lang="en-US" sz="800" dirty="0">
                <a:solidFill>
                  <a:srgbClr val="000000"/>
                </a:solidFill>
              </a:rPr>
              <a:t> </a:t>
            </a:r>
            <a:r>
              <a:rPr lang="en-US" sz="800" dirty="0" smtClean="0">
                <a:solidFill>
                  <a:srgbClr val="000000"/>
                </a:solidFill>
              </a:rPr>
              <a:t>AsiaPac</a:t>
            </a:r>
          </a:p>
          <a:p>
            <a:pPr algn="ctr"/>
            <a:r>
              <a:rPr lang="en-US" sz="800" dirty="0" smtClean="0">
                <a:solidFill>
                  <a:srgbClr val="000000"/>
                </a:solidFill>
              </a:rPr>
              <a:t>Europe</a:t>
            </a:r>
          </a:p>
          <a:p>
            <a:pPr algn="ctr"/>
            <a:r>
              <a:rPr lang="en-US" sz="800" dirty="0" smtClean="0">
                <a:solidFill>
                  <a:srgbClr val="000000"/>
                </a:solidFill>
              </a:rPr>
              <a:t>Canada</a:t>
            </a:r>
            <a:endParaRPr lang="en-US" sz="800" dirty="0">
              <a:solidFill>
                <a:srgbClr val="000000"/>
              </a:solidFill>
            </a:endParaRPr>
          </a:p>
        </p:txBody>
      </p:sp>
      <p:sp>
        <p:nvSpPr>
          <p:cNvPr id="971" name="Freeform 970"/>
          <p:cNvSpPr/>
          <p:nvPr/>
        </p:nvSpPr>
        <p:spPr>
          <a:xfrm rot="3968080">
            <a:off x="4244901" y="3030131"/>
            <a:ext cx="157680" cy="308960"/>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Lst>
            <a:ahLst/>
            <a:cxnLst>
              <a:cxn ang="0">
                <a:pos x="connsiteX0" y="connsiteY0"/>
              </a:cxn>
              <a:cxn ang="0">
                <a:pos x="connsiteX1" y="connsiteY1"/>
              </a:cxn>
              <a:cxn ang="0">
                <a:pos x="connsiteX2" y="connsiteY2"/>
              </a:cxn>
            </a:cxnLst>
            <a:rect l="l" t="t" r="r" b="b"/>
            <a:pathLst>
              <a:path w="505188" h="338219">
                <a:moveTo>
                  <a:pt x="505188" y="338219"/>
                </a:moveTo>
                <a:cubicBezTo>
                  <a:pt x="421672" y="248608"/>
                  <a:pt x="340669" y="175133"/>
                  <a:pt x="256471" y="118763"/>
                </a:cubicBezTo>
                <a:cubicBezTo>
                  <a:pt x="172273" y="62393"/>
                  <a:pt x="53432" y="24742"/>
                  <a:pt x="0" y="0"/>
                </a:cubicBezTo>
              </a:path>
            </a:pathLst>
          </a:custGeom>
          <a:noFill/>
          <a:ln w="25400">
            <a:solidFill>
              <a:srgbClr val="00B05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2" name="Freeform 971"/>
          <p:cNvSpPr/>
          <p:nvPr/>
        </p:nvSpPr>
        <p:spPr>
          <a:xfrm rot="6074968">
            <a:off x="4286872" y="3281483"/>
            <a:ext cx="82574" cy="206653"/>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05188 w 825833"/>
              <a:gd name="connsiteY0" fmla="*/ 338219 h 338219"/>
              <a:gd name="connsiteX1" fmla="*/ 815847 w 825833"/>
              <a:gd name="connsiteY1" fmla="*/ 159755 h 338219"/>
              <a:gd name="connsiteX2" fmla="*/ 0 w 825833"/>
              <a:gd name="connsiteY2" fmla="*/ 0 h 338219"/>
              <a:gd name="connsiteX0" fmla="*/ 417277 w 735073"/>
              <a:gd name="connsiteY0" fmla="*/ 286187 h 286187"/>
              <a:gd name="connsiteX1" fmla="*/ 727936 w 735073"/>
              <a:gd name="connsiteY1" fmla="*/ 107723 h 286187"/>
              <a:gd name="connsiteX2" fmla="*/ 1 w 735073"/>
              <a:gd name="connsiteY2" fmla="*/ 0 h 286187"/>
              <a:gd name="connsiteX0" fmla="*/ 493622 w 739154"/>
              <a:gd name="connsiteY0" fmla="*/ 313247 h 313247"/>
              <a:gd name="connsiteX1" fmla="*/ 727936 w 739154"/>
              <a:gd name="connsiteY1" fmla="*/ 107723 h 313247"/>
              <a:gd name="connsiteX2" fmla="*/ 1 w 739154"/>
              <a:gd name="connsiteY2" fmla="*/ 0 h 313247"/>
              <a:gd name="connsiteX0" fmla="*/ 493622 w 580305"/>
              <a:gd name="connsiteY0" fmla="*/ 313247 h 313247"/>
              <a:gd name="connsiteX1" fmla="*/ 562528 w 580305"/>
              <a:gd name="connsiteY1" fmla="*/ 154866 h 313247"/>
              <a:gd name="connsiteX2" fmla="*/ 1 w 580305"/>
              <a:gd name="connsiteY2" fmla="*/ 0 h 313247"/>
              <a:gd name="connsiteX0" fmla="*/ 152550 w 223968"/>
              <a:gd name="connsiteY0" fmla="*/ 238296 h 238296"/>
              <a:gd name="connsiteX1" fmla="*/ 221456 w 223968"/>
              <a:gd name="connsiteY1" fmla="*/ 79915 h 238296"/>
              <a:gd name="connsiteX2" fmla="*/ 3 w 223968"/>
              <a:gd name="connsiteY2" fmla="*/ 0 h 238296"/>
              <a:gd name="connsiteX0" fmla="*/ 152550 w 223968"/>
              <a:gd name="connsiteY0" fmla="*/ 238296 h 238296"/>
              <a:gd name="connsiteX1" fmla="*/ 221457 w 223968"/>
              <a:gd name="connsiteY1" fmla="*/ 79915 h 238296"/>
              <a:gd name="connsiteX2" fmla="*/ 3 w 223968"/>
              <a:gd name="connsiteY2" fmla="*/ 0 h 238296"/>
              <a:gd name="connsiteX0" fmla="*/ 152550 w 152546"/>
              <a:gd name="connsiteY0" fmla="*/ 238296 h 238296"/>
              <a:gd name="connsiteX1" fmla="*/ 3 w 152546"/>
              <a:gd name="connsiteY1" fmla="*/ 0 h 238296"/>
              <a:gd name="connsiteX0" fmla="*/ -4 w 424259"/>
              <a:gd name="connsiteY0" fmla="*/ 168866 h 168866"/>
              <a:gd name="connsiteX1" fmla="*/ 424260 w 424259"/>
              <a:gd name="connsiteY1" fmla="*/ 0 h 168866"/>
              <a:gd name="connsiteX0" fmla="*/ 4 w 493436"/>
              <a:gd name="connsiteY0" fmla="*/ 168866 h 168866"/>
              <a:gd name="connsiteX1" fmla="*/ 424268 w 493436"/>
              <a:gd name="connsiteY1" fmla="*/ 0 h 168866"/>
            </a:gdLst>
            <a:ahLst/>
            <a:cxnLst>
              <a:cxn ang="0">
                <a:pos x="connsiteX0" y="connsiteY0"/>
              </a:cxn>
              <a:cxn ang="0">
                <a:pos x="connsiteX1" y="connsiteY1"/>
              </a:cxn>
            </a:cxnLst>
            <a:rect l="l" t="t" r="r" b="b"/>
            <a:pathLst>
              <a:path w="493436" h="168866">
                <a:moveTo>
                  <a:pt x="4" y="168866"/>
                </a:moveTo>
                <a:cubicBezTo>
                  <a:pt x="141425" y="112577"/>
                  <a:pt x="683337" y="75760"/>
                  <a:pt x="424268" y="0"/>
                </a:cubicBezTo>
              </a:path>
            </a:pathLst>
          </a:custGeom>
          <a:noFill/>
          <a:ln w="50800">
            <a:solidFill>
              <a:srgbClr val="FF0000"/>
            </a:solidFill>
            <a:headEnd type="none"/>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3" name="Oval 536"/>
          <p:cNvSpPr>
            <a:spLocks noChangeArrowheads="1"/>
          </p:cNvSpPr>
          <p:nvPr/>
        </p:nvSpPr>
        <p:spPr bwMode="auto">
          <a:xfrm>
            <a:off x="5251457" y="3859841"/>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74" name="Oval 536"/>
          <p:cNvSpPr>
            <a:spLocks noChangeArrowheads="1"/>
          </p:cNvSpPr>
          <p:nvPr/>
        </p:nvSpPr>
        <p:spPr bwMode="auto">
          <a:xfrm>
            <a:off x="5533549" y="3206624"/>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75" name="Oval 536"/>
          <p:cNvSpPr>
            <a:spLocks noChangeArrowheads="1"/>
          </p:cNvSpPr>
          <p:nvPr/>
        </p:nvSpPr>
        <p:spPr bwMode="auto">
          <a:xfrm>
            <a:off x="5467411" y="3340739"/>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76" name="Oval 536"/>
          <p:cNvSpPr>
            <a:spLocks noChangeArrowheads="1"/>
          </p:cNvSpPr>
          <p:nvPr/>
        </p:nvSpPr>
        <p:spPr bwMode="auto">
          <a:xfrm>
            <a:off x="5674154" y="3080493"/>
            <a:ext cx="143332" cy="11727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800" b="0" dirty="0">
                <a:solidFill>
                  <a:srgbClr val="000000"/>
                </a:solidFill>
                <a:latin typeface="Arial Unicode MS"/>
                <a:ea typeface="Arial Unicode MS"/>
                <a:cs typeface="Arial Unicode MS"/>
              </a:rPr>
              <a:t>  </a:t>
            </a:r>
            <a:endParaRPr lang="en-US" sz="800" b="0" dirty="0">
              <a:solidFill>
                <a:srgbClr val="000000"/>
              </a:solidFill>
            </a:endParaRPr>
          </a:p>
        </p:txBody>
      </p:sp>
      <p:sp>
        <p:nvSpPr>
          <p:cNvPr id="977" name="Freeform 976"/>
          <p:cNvSpPr/>
          <p:nvPr/>
        </p:nvSpPr>
        <p:spPr>
          <a:xfrm rot="8671358">
            <a:off x="5597601" y="3337734"/>
            <a:ext cx="193501" cy="679055"/>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29228 w 529228"/>
              <a:gd name="connsiteY0" fmla="*/ 338219 h 338219"/>
              <a:gd name="connsiteX1" fmla="*/ 28746 w 529228"/>
              <a:gd name="connsiteY1" fmla="*/ 134546 h 338219"/>
              <a:gd name="connsiteX2" fmla="*/ 24040 w 529228"/>
              <a:gd name="connsiteY2" fmla="*/ 0 h 338219"/>
              <a:gd name="connsiteX0" fmla="*/ 566941 w 566942"/>
              <a:gd name="connsiteY0" fmla="*/ 340064 h 340064"/>
              <a:gd name="connsiteX1" fmla="*/ 31242 w 566942"/>
              <a:gd name="connsiteY1" fmla="*/ 134546 h 340064"/>
              <a:gd name="connsiteX2" fmla="*/ 26536 w 566942"/>
              <a:gd name="connsiteY2" fmla="*/ 0 h 340064"/>
            </a:gdLst>
            <a:ahLst/>
            <a:cxnLst>
              <a:cxn ang="0">
                <a:pos x="connsiteX0" y="connsiteY0"/>
              </a:cxn>
              <a:cxn ang="0">
                <a:pos x="connsiteX1" y="connsiteY1"/>
              </a:cxn>
              <a:cxn ang="0">
                <a:pos x="connsiteX2" y="connsiteY2"/>
              </a:cxn>
            </a:cxnLst>
            <a:rect l="l" t="t" r="r" b="b"/>
            <a:pathLst>
              <a:path w="566942" h="340064">
                <a:moveTo>
                  <a:pt x="566941" y="340064"/>
                </a:moveTo>
                <a:cubicBezTo>
                  <a:pt x="483425" y="250453"/>
                  <a:pt x="121309" y="191223"/>
                  <a:pt x="31242" y="134546"/>
                </a:cubicBezTo>
                <a:cubicBezTo>
                  <a:pt x="-58825" y="77869"/>
                  <a:pt x="79968" y="24742"/>
                  <a:pt x="26536" y="0"/>
                </a:cubicBezTo>
              </a:path>
            </a:pathLst>
          </a:custGeom>
          <a:noFill/>
          <a:ln w="25400">
            <a:solidFill>
              <a:srgbClr val="00B05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8" name="Rectangle 527"/>
          <p:cNvSpPr>
            <a:spLocks noChangeArrowheads="1"/>
          </p:cNvSpPr>
          <p:nvPr/>
        </p:nvSpPr>
        <p:spPr bwMode="auto">
          <a:xfrm rot="19960">
            <a:off x="5740606" y="3900906"/>
            <a:ext cx="346688" cy="246221"/>
          </a:xfrm>
          <a:prstGeom prst="rect">
            <a:avLst/>
          </a:prstGeom>
          <a:solidFill>
            <a:srgbClr val="92D050"/>
          </a:solidFill>
          <a:ln w="9525">
            <a:noFill/>
            <a:miter lim="800000"/>
            <a:headEnd/>
            <a:tailEnd/>
          </a:ln>
        </p:spPr>
        <p:txBody>
          <a:bodyPr wrap="square" lIns="0" tIns="0" rIns="0" bIns="0">
            <a:spAutoFit/>
          </a:bodyPr>
          <a:lstStyle/>
          <a:p>
            <a:pPr algn="ctr"/>
            <a:r>
              <a:rPr lang="en-US" sz="800" dirty="0" smtClean="0">
                <a:solidFill>
                  <a:srgbClr val="000000"/>
                </a:solidFill>
              </a:rPr>
              <a:t>Europe</a:t>
            </a:r>
          </a:p>
          <a:p>
            <a:pPr algn="ctr"/>
            <a:r>
              <a:rPr lang="en-US" sz="800" dirty="0" smtClean="0">
                <a:solidFill>
                  <a:srgbClr val="000000"/>
                </a:solidFill>
              </a:rPr>
              <a:t>Canada</a:t>
            </a:r>
            <a:endParaRPr lang="en-US" sz="800" dirty="0">
              <a:solidFill>
                <a:srgbClr val="000000"/>
              </a:solidFill>
            </a:endParaRPr>
          </a:p>
        </p:txBody>
      </p:sp>
      <p:sp>
        <p:nvSpPr>
          <p:cNvPr id="979" name="Freeform 978"/>
          <p:cNvSpPr/>
          <p:nvPr/>
        </p:nvSpPr>
        <p:spPr>
          <a:xfrm rot="17385152">
            <a:off x="5073785" y="3536174"/>
            <a:ext cx="162454" cy="269277"/>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05188 w 825833"/>
              <a:gd name="connsiteY0" fmla="*/ 338219 h 338219"/>
              <a:gd name="connsiteX1" fmla="*/ 815847 w 825833"/>
              <a:gd name="connsiteY1" fmla="*/ 159755 h 338219"/>
              <a:gd name="connsiteX2" fmla="*/ 0 w 825833"/>
              <a:gd name="connsiteY2" fmla="*/ 0 h 338219"/>
              <a:gd name="connsiteX0" fmla="*/ 417277 w 735073"/>
              <a:gd name="connsiteY0" fmla="*/ 286187 h 286187"/>
              <a:gd name="connsiteX1" fmla="*/ 727936 w 735073"/>
              <a:gd name="connsiteY1" fmla="*/ 107723 h 286187"/>
              <a:gd name="connsiteX2" fmla="*/ 1 w 735073"/>
              <a:gd name="connsiteY2" fmla="*/ 0 h 286187"/>
              <a:gd name="connsiteX0" fmla="*/ 493622 w 739154"/>
              <a:gd name="connsiteY0" fmla="*/ 313247 h 313247"/>
              <a:gd name="connsiteX1" fmla="*/ 727936 w 739154"/>
              <a:gd name="connsiteY1" fmla="*/ 107723 h 313247"/>
              <a:gd name="connsiteX2" fmla="*/ 1 w 739154"/>
              <a:gd name="connsiteY2" fmla="*/ 0 h 313247"/>
              <a:gd name="connsiteX0" fmla="*/ 493622 w 580305"/>
              <a:gd name="connsiteY0" fmla="*/ 313247 h 313247"/>
              <a:gd name="connsiteX1" fmla="*/ 562528 w 580305"/>
              <a:gd name="connsiteY1" fmla="*/ 154866 h 313247"/>
              <a:gd name="connsiteX2" fmla="*/ 1 w 580305"/>
              <a:gd name="connsiteY2" fmla="*/ 0 h 313247"/>
              <a:gd name="connsiteX0" fmla="*/ 152550 w 223968"/>
              <a:gd name="connsiteY0" fmla="*/ 238296 h 238296"/>
              <a:gd name="connsiteX1" fmla="*/ 221456 w 223968"/>
              <a:gd name="connsiteY1" fmla="*/ 79915 h 238296"/>
              <a:gd name="connsiteX2" fmla="*/ 3 w 223968"/>
              <a:gd name="connsiteY2" fmla="*/ 0 h 238296"/>
              <a:gd name="connsiteX0" fmla="*/ 152550 w 223968"/>
              <a:gd name="connsiteY0" fmla="*/ 238296 h 238296"/>
              <a:gd name="connsiteX1" fmla="*/ 221457 w 223968"/>
              <a:gd name="connsiteY1" fmla="*/ 79915 h 238296"/>
              <a:gd name="connsiteX2" fmla="*/ 3 w 223968"/>
              <a:gd name="connsiteY2" fmla="*/ 0 h 238296"/>
              <a:gd name="connsiteX0" fmla="*/ 152550 w 152546"/>
              <a:gd name="connsiteY0" fmla="*/ 238296 h 238296"/>
              <a:gd name="connsiteX1" fmla="*/ 3 w 152546"/>
              <a:gd name="connsiteY1" fmla="*/ 0 h 238296"/>
              <a:gd name="connsiteX0" fmla="*/ -4 w 424259"/>
              <a:gd name="connsiteY0" fmla="*/ 168866 h 168866"/>
              <a:gd name="connsiteX1" fmla="*/ 424260 w 424259"/>
              <a:gd name="connsiteY1" fmla="*/ 0 h 168866"/>
              <a:gd name="connsiteX0" fmla="*/ 4 w 493436"/>
              <a:gd name="connsiteY0" fmla="*/ 168866 h 168866"/>
              <a:gd name="connsiteX1" fmla="*/ 424268 w 493436"/>
              <a:gd name="connsiteY1" fmla="*/ 0 h 168866"/>
            </a:gdLst>
            <a:ahLst/>
            <a:cxnLst>
              <a:cxn ang="0">
                <a:pos x="connsiteX0" y="connsiteY0"/>
              </a:cxn>
              <a:cxn ang="0">
                <a:pos x="connsiteX1" y="connsiteY1"/>
              </a:cxn>
            </a:cxnLst>
            <a:rect l="l" t="t" r="r" b="b"/>
            <a:pathLst>
              <a:path w="493436" h="168866">
                <a:moveTo>
                  <a:pt x="4" y="168866"/>
                </a:moveTo>
                <a:cubicBezTo>
                  <a:pt x="141425" y="112577"/>
                  <a:pt x="683337" y="75760"/>
                  <a:pt x="424268" y="0"/>
                </a:cubicBezTo>
              </a:path>
            </a:pathLst>
          </a:custGeom>
          <a:noFill/>
          <a:ln w="50800">
            <a:solidFill>
              <a:srgbClr val="FF0000"/>
            </a:solidFill>
            <a:headEnd type="none"/>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80" name="Freeform 979"/>
          <p:cNvSpPr/>
          <p:nvPr/>
        </p:nvSpPr>
        <p:spPr>
          <a:xfrm rot="13292869">
            <a:off x="5187028" y="3352633"/>
            <a:ext cx="178894" cy="219035"/>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05188 w 825833"/>
              <a:gd name="connsiteY0" fmla="*/ 338219 h 338219"/>
              <a:gd name="connsiteX1" fmla="*/ 815847 w 825833"/>
              <a:gd name="connsiteY1" fmla="*/ 159755 h 338219"/>
              <a:gd name="connsiteX2" fmla="*/ 0 w 825833"/>
              <a:gd name="connsiteY2" fmla="*/ 0 h 338219"/>
              <a:gd name="connsiteX0" fmla="*/ 417277 w 735073"/>
              <a:gd name="connsiteY0" fmla="*/ 286187 h 286187"/>
              <a:gd name="connsiteX1" fmla="*/ 727936 w 735073"/>
              <a:gd name="connsiteY1" fmla="*/ 107723 h 286187"/>
              <a:gd name="connsiteX2" fmla="*/ 1 w 735073"/>
              <a:gd name="connsiteY2" fmla="*/ 0 h 286187"/>
              <a:gd name="connsiteX0" fmla="*/ 493622 w 739154"/>
              <a:gd name="connsiteY0" fmla="*/ 313247 h 313247"/>
              <a:gd name="connsiteX1" fmla="*/ 727936 w 739154"/>
              <a:gd name="connsiteY1" fmla="*/ 107723 h 313247"/>
              <a:gd name="connsiteX2" fmla="*/ 1 w 739154"/>
              <a:gd name="connsiteY2" fmla="*/ 0 h 313247"/>
              <a:gd name="connsiteX0" fmla="*/ 493622 w 580305"/>
              <a:gd name="connsiteY0" fmla="*/ 313247 h 313247"/>
              <a:gd name="connsiteX1" fmla="*/ 562528 w 580305"/>
              <a:gd name="connsiteY1" fmla="*/ 154866 h 313247"/>
              <a:gd name="connsiteX2" fmla="*/ 1 w 580305"/>
              <a:gd name="connsiteY2" fmla="*/ 0 h 313247"/>
              <a:gd name="connsiteX0" fmla="*/ 152550 w 223968"/>
              <a:gd name="connsiteY0" fmla="*/ 238296 h 238296"/>
              <a:gd name="connsiteX1" fmla="*/ 221456 w 223968"/>
              <a:gd name="connsiteY1" fmla="*/ 79915 h 238296"/>
              <a:gd name="connsiteX2" fmla="*/ 3 w 223968"/>
              <a:gd name="connsiteY2" fmla="*/ 0 h 238296"/>
              <a:gd name="connsiteX0" fmla="*/ 152550 w 223968"/>
              <a:gd name="connsiteY0" fmla="*/ 238296 h 238296"/>
              <a:gd name="connsiteX1" fmla="*/ 221457 w 223968"/>
              <a:gd name="connsiteY1" fmla="*/ 79915 h 238296"/>
              <a:gd name="connsiteX2" fmla="*/ 3 w 223968"/>
              <a:gd name="connsiteY2" fmla="*/ 0 h 238296"/>
              <a:gd name="connsiteX0" fmla="*/ 152550 w 152546"/>
              <a:gd name="connsiteY0" fmla="*/ 238296 h 238296"/>
              <a:gd name="connsiteX1" fmla="*/ 3 w 152546"/>
              <a:gd name="connsiteY1" fmla="*/ 0 h 238296"/>
              <a:gd name="connsiteX0" fmla="*/ -4 w 424259"/>
              <a:gd name="connsiteY0" fmla="*/ 168866 h 168866"/>
              <a:gd name="connsiteX1" fmla="*/ 424260 w 424259"/>
              <a:gd name="connsiteY1" fmla="*/ 0 h 168866"/>
              <a:gd name="connsiteX0" fmla="*/ 4 w 493436"/>
              <a:gd name="connsiteY0" fmla="*/ 168866 h 168866"/>
              <a:gd name="connsiteX1" fmla="*/ 424268 w 493436"/>
              <a:gd name="connsiteY1" fmla="*/ 0 h 168866"/>
              <a:gd name="connsiteX0" fmla="*/ 1 w 602961"/>
              <a:gd name="connsiteY0" fmla="*/ 137359 h 137359"/>
              <a:gd name="connsiteX1" fmla="*/ 543372 w 602961"/>
              <a:gd name="connsiteY1" fmla="*/ 0 h 137359"/>
              <a:gd name="connsiteX0" fmla="*/ 1 w 543370"/>
              <a:gd name="connsiteY0" fmla="*/ 137359 h 137359"/>
              <a:gd name="connsiteX1" fmla="*/ 543372 w 543370"/>
              <a:gd name="connsiteY1" fmla="*/ 0 h 137359"/>
            </a:gdLst>
            <a:ahLst/>
            <a:cxnLst>
              <a:cxn ang="0">
                <a:pos x="connsiteX0" y="connsiteY0"/>
              </a:cxn>
              <a:cxn ang="0">
                <a:pos x="connsiteX1" y="connsiteY1"/>
              </a:cxn>
            </a:cxnLst>
            <a:rect l="l" t="t" r="r" b="b"/>
            <a:pathLst>
              <a:path w="543370" h="137359">
                <a:moveTo>
                  <a:pt x="1" y="137359"/>
                </a:moveTo>
                <a:cubicBezTo>
                  <a:pt x="141422" y="81070"/>
                  <a:pt x="362100" y="89703"/>
                  <a:pt x="543372" y="0"/>
                </a:cubicBezTo>
              </a:path>
            </a:pathLst>
          </a:custGeom>
          <a:noFill/>
          <a:ln w="50800">
            <a:solidFill>
              <a:srgbClr val="FF0000"/>
            </a:solidFill>
            <a:headEnd type="none"/>
            <a:tailEnd type="triangle" w="sm" len="sm"/>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81" name="Freeform 980"/>
          <p:cNvSpPr/>
          <p:nvPr/>
        </p:nvSpPr>
        <p:spPr>
          <a:xfrm rot="8671358">
            <a:off x="5460240" y="3672640"/>
            <a:ext cx="129194" cy="701572"/>
          </a:xfrm>
          <a:custGeom>
            <a:avLst/>
            <a:gdLst>
              <a:gd name="connsiteX0" fmla="*/ 511080 w 511080"/>
              <a:gd name="connsiteY0" fmla="*/ 244606 h 244606"/>
              <a:gd name="connsiteX1" fmla="*/ 262363 w 511080"/>
              <a:gd name="connsiteY1" fmla="*/ 25150 h 244606"/>
              <a:gd name="connsiteX2" fmla="*/ 20962 w 511080"/>
              <a:gd name="connsiteY2" fmla="*/ 3204 h 244606"/>
              <a:gd name="connsiteX3" fmla="*/ 28277 w 511080"/>
              <a:gd name="connsiteY3" fmla="*/ 10520 h 244606"/>
              <a:gd name="connsiteX0" fmla="*/ 522529 w 522529"/>
              <a:gd name="connsiteY0" fmla="*/ 338428 h 338428"/>
              <a:gd name="connsiteX1" fmla="*/ 273812 w 522529"/>
              <a:gd name="connsiteY1" fmla="*/ 118972 h 338428"/>
              <a:gd name="connsiteX2" fmla="*/ 32411 w 522529"/>
              <a:gd name="connsiteY2" fmla="*/ 97026 h 338428"/>
              <a:gd name="connsiteX3" fmla="*/ 17341 w 522529"/>
              <a:gd name="connsiteY3" fmla="*/ 209 h 338428"/>
              <a:gd name="connsiteX0" fmla="*/ 505188 w 505188"/>
              <a:gd name="connsiteY0" fmla="*/ 338219 h 338219"/>
              <a:gd name="connsiteX1" fmla="*/ 256471 w 505188"/>
              <a:gd name="connsiteY1" fmla="*/ 118763 h 338219"/>
              <a:gd name="connsiteX2" fmla="*/ 0 w 505188"/>
              <a:gd name="connsiteY2" fmla="*/ 0 h 338219"/>
              <a:gd name="connsiteX0" fmla="*/ 529228 w 529228"/>
              <a:gd name="connsiteY0" fmla="*/ 338219 h 338219"/>
              <a:gd name="connsiteX1" fmla="*/ 28746 w 529228"/>
              <a:gd name="connsiteY1" fmla="*/ 134546 h 338219"/>
              <a:gd name="connsiteX2" fmla="*/ 24040 w 529228"/>
              <a:gd name="connsiteY2" fmla="*/ 0 h 338219"/>
              <a:gd name="connsiteX0" fmla="*/ 566941 w 566942"/>
              <a:gd name="connsiteY0" fmla="*/ 340064 h 340064"/>
              <a:gd name="connsiteX1" fmla="*/ 31242 w 566942"/>
              <a:gd name="connsiteY1" fmla="*/ 134546 h 340064"/>
              <a:gd name="connsiteX2" fmla="*/ 26536 w 566942"/>
              <a:gd name="connsiteY2" fmla="*/ 0 h 340064"/>
            </a:gdLst>
            <a:ahLst/>
            <a:cxnLst>
              <a:cxn ang="0">
                <a:pos x="connsiteX0" y="connsiteY0"/>
              </a:cxn>
              <a:cxn ang="0">
                <a:pos x="connsiteX1" y="connsiteY1"/>
              </a:cxn>
              <a:cxn ang="0">
                <a:pos x="connsiteX2" y="connsiteY2"/>
              </a:cxn>
            </a:cxnLst>
            <a:rect l="l" t="t" r="r" b="b"/>
            <a:pathLst>
              <a:path w="566942" h="340064">
                <a:moveTo>
                  <a:pt x="566941" y="340064"/>
                </a:moveTo>
                <a:cubicBezTo>
                  <a:pt x="483425" y="250453"/>
                  <a:pt x="121309" y="191223"/>
                  <a:pt x="31242" y="134546"/>
                </a:cubicBezTo>
                <a:cubicBezTo>
                  <a:pt x="-58825" y="77869"/>
                  <a:pt x="79968" y="24742"/>
                  <a:pt x="26536" y="0"/>
                </a:cubicBezTo>
              </a:path>
            </a:pathLst>
          </a:custGeom>
          <a:noFill/>
          <a:ln w="25400">
            <a:solidFill>
              <a:srgbClr val="00B050"/>
            </a:solidFill>
            <a:headEnd type="none"/>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82" name="Rectangle 527"/>
          <p:cNvSpPr>
            <a:spLocks noChangeArrowheads="1"/>
          </p:cNvSpPr>
          <p:nvPr/>
        </p:nvSpPr>
        <p:spPr bwMode="auto">
          <a:xfrm rot="19960">
            <a:off x="5597465" y="4275475"/>
            <a:ext cx="346688" cy="246221"/>
          </a:xfrm>
          <a:prstGeom prst="rect">
            <a:avLst/>
          </a:prstGeom>
          <a:solidFill>
            <a:srgbClr val="92D050"/>
          </a:solidFill>
          <a:ln w="9525">
            <a:noFill/>
            <a:miter lim="800000"/>
            <a:headEnd/>
            <a:tailEnd/>
          </a:ln>
        </p:spPr>
        <p:txBody>
          <a:bodyPr wrap="square" lIns="0" tIns="0" rIns="0" bIns="0">
            <a:spAutoFit/>
          </a:bodyPr>
          <a:lstStyle/>
          <a:p>
            <a:pPr algn="ctr"/>
            <a:r>
              <a:rPr lang="en-US" sz="800" dirty="0" smtClean="0">
                <a:solidFill>
                  <a:srgbClr val="000000"/>
                </a:solidFill>
              </a:rPr>
              <a:t>Europe</a:t>
            </a:r>
          </a:p>
          <a:p>
            <a:pPr algn="ctr"/>
            <a:r>
              <a:rPr lang="en-US" sz="800" dirty="0" smtClean="0">
                <a:solidFill>
                  <a:srgbClr val="000000"/>
                </a:solidFill>
              </a:rPr>
              <a:t>L. Amer.</a:t>
            </a:r>
            <a:endParaRPr lang="en-US" sz="800" dirty="0">
              <a:solidFill>
                <a:srgbClr val="000000"/>
              </a:solidFill>
            </a:endParaRPr>
          </a:p>
        </p:txBody>
      </p:sp>
      <p:sp>
        <p:nvSpPr>
          <p:cNvPr id="983" name="5-Point Star 982"/>
          <p:cNvSpPr>
            <a:spLocks noChangeAspect="1"/>
          </p:cNvSpPr>
          <p:nvPr/>
        </p:nvSpPr>
        <p:spPr bwMode="auto">
          <a:xfrm rot="1315949">
            <a:off x="2398935" y="3835780"/>
            <a:ext cx="118873" cy="118872"/>
          </a:xfrm>
          <a:prstGeom prst="star5">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84" name="5-Point Star 983"/>
          <p:cNvSpPr>
            <a:spLocks noChangeAspect="1"/>
          </p:cNvSpPr>
          <p:nvPr/>
        </p:nvSpPr>
        <p:spPr bwMode="auto">
          <a:xfrm rot="19891696">
            <a:off x="1920009" y="4694281"/>
            <a:ext cx="118873" cy="118872"/>
          </a:xfrm>
          <a:prstGeom prst="star5">
            <a:avLst/>
          </a:prstGeom>
          <a:solidFill>
            <a:srgbClr val="FF0000"/>
          </a:solidFill>
          <a:ln w="9525" cap="flat" cmpd="sng" algn="ctr">
            <a:solidFill>
              <a:srgbClr val="FF0000"/>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85" name="Oval 536"/>
          <p:cNvSpPr>
            <a:spLocks noChangeArrowheads="1"/>
          </p:cNvSpPr>
          <p:nvPr/>
        </p:nvSpPr>
        <p:spPr bwMode="auto">
          <a:xfrm>
            <a:off x="7909973" y="1557087"/>
            <a:ext cx="143332" cy="9121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900" b="0" dirty="0" smtClean="0">
                <a:solidFill>
                  <a:srgbClr val="000000"/>
                </a:solidFill>
                <a:latin typeface="Arial Unicode MS"/>
                <a:ea typeface="Arial Unicode MS"/>
                <a:cs typeface="Arial Unicode MS"/>
              </a:rPr>
              <a:t> </a:t>
            </a:r>
            <a:endParaRPr lang="en-US" sz="900" b="0" dirty="0">
              <a:solidFill>
                <a:srgbClr val="000000"/>
              </a:solidFill>
            </a:endParaRPr>
          </a:p>
        </p:txBody>
      </p:sp>
      <p:sp>
        <p:nvSpPr>
          <p:cNvPr id="986" name="Oval 536"/>
          <p:cNvSpPr>
            <a:spLocks noChangeArrowheads="1"/>
          </p:cNvSpPr>
          <p:nvPr/>
        </p:nvSpPr>
        <p:spPr bwMode="auto">
          <a:xfrm>
            <a:off x="8389425" y="1318548"/>
            <a:ext cx="143332" cy="91212"/>
          </a:xfrm>
          <a:prstGeom prst="ellipse">
            <a:avLst/>
          </a:prstGeom>
          <a:solidFill>
            <a:srgbClr val="FF9933"/>
          </a:solidFill>
          <a:ln w="12700">
            <a:solidFill>
              <a:schemeClr val="tx1"/>
            </a:solidFill>
            <a:round/>
            <a:headEnd/>
            <a:tailEnd/>
          </a:ln>
        </p:spPr>
        <p:txBody>
          <a:bodyPr wrap="none" lIns="0" tIns="0" rIns="0" bIns="0" anchor="ctr"/>
          <a:lstStyle/>
          <a:p>
            <a:pPr algn="ctr" eaLnBrk="1" hangingPunct="1"/>
            <a:r>
              <a:rPr lang="en-US" sz="900" b="0" dirty="0" smtClean="0">
                <a:solidFill>
                  <a:srgbClr val="000000"/>
                </a:solidFill>
                <a:latin typeface="Arial Unicode MS"/>
                <a:ea typeface="Arial Unicode MS"/>
                <a:cs typeface="Arial Unicode MS"/>
              </a:rPr>
              <a:t> </a:t>
            </a:r>
            <a:endParaRPr lang="en-US" sz="900" b="0" dirty="0">
              <a:solidFill>
                <a:srgbClr val="000000"/>
              </a:solidFill>
            </a:endParaRPr>
          </a:p>
        </p:txBody>
      </p:sp>
      <p:sp>
        <p:nvSpPr>
          <p:cNvPr id="987" name="5-Point Star 986"/>
          <p:cNvSpPr>
            <a:spLocks noChangeAspect="1"/>
          </p:cNvSpPr>
          <p:nvPr/>
        </p:nvSpPr>
        <p:spPr bwMode="auto">
          <a:xfrm>
            <a:off x="4173157" y="3383582"/>
            <a:ext cx="91212" cy="91212"/>
          </a:xfrm>
          <a:prstGeom prst="star5">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988" name="Group 987"/>
          <p:cNvGrpSpPr/>
          <p:nvPr/>
        </p:nvGrpSpPr>
        <p:grpSpPr>
          <a:xfrm>
            <a:off x="1333764" y="6633706"/>
            <a:ext cx="1829075" cy="157956"/>
            <a:chOff x="654164" y="5441671"/>
            <a:chExt cx="1829075" cy="157956"/>
          </a:xfrm>
        </p:grpSpPr>
        <p:sp>
          <p:nvSpPr>
            <p:cNvPr id="989" name="Text Box 299"/>
            <p:cNvSpPr txBox="1">
              <a:spLocks noChangeArrowheads="1"/>
            </p:cNvSpPr>
            <p:nvPr/>
          </p:nvSpPr>
          <p:spPr bwMode="auto">
            <a:xfrm>
              <a:off x="873514" y="5447227"/>
              <a:ext cx="1609725" cy="152400"/>
            </a:xfrm>
            <a:prstGeom prst="rect">
              <a:avLst/>
            </a:prstGeom>
            <a:noFill/>
            <a:ln w="9525">
              <a:noFill/>
              <a:miter lim="800000"/>
              <a:headEnd/>
              <a:tailEnd/>
            </a:ln>
          </p:spPr>
          <p:txBody>
            <a:bodyPr wrap="none" lIns="0" tIns="0" rIns="0" bIns="0">
              <a:spAutoFit/>
            </a:bodyPr>
            <a:lstStyle/>
            <a:p>
              <a:pPr eaLnBrk="1" hangingPunct="1"/>
              <a:r>
                <a:rPr lang="en-US" sz="1000" dirty="0">
                  <a:solidFill>
                    <a:srgbClr val="000000"/>
                  </a:solidFill>
                </a:rPr>
                <a:t>commercial peering points</a:t>
              </a:r>
            </a:p>
          </p:txBody>
        </p:sp>
        <p:sp>
          <p:nvSpPr>
            <p:cNvPr id="990" name="5-Point Star 989"/>
            <p:cNvSpPr>
              <a:spLocks noChangeAspect="1"/>
            </p:cNvSpPr>
            <p:nvPr/>
          </p:nvSpPr>
          <p:spPr bwMode="auto">
            <a:xfrm>
              <a:off x="654164" y="5441671"/>
              <a:ext cx="127176" cy="128016"/>
            </a:xfrm>
            <a:prstGeom prst="star5">
              <a:avLst/>
            </a:prstGeom>
            <a:solidFill>
              <a:srgbClr val="FFFF00"/>
            </a:solidFill>
            <a:ln w="1143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grpSp>
        <p:nvGrpSpPr>
          <p:cNvPr id="991" name="Group 990"/>
          <p:cNvGrpSpPr>
            <a:grpSpLocks noChangeAspect="1"/>
          </p:cNvGrpSpPr>
          <p:nvPr/>
        </p:nvGrpSpPr>
        <p:grpSpPr>
          <a:xfrm>
            <a:off x="399035" y="4072947"/>
            <a:ext cx="228600" cy="228600"/>
            <a:chOff x="3047868" y="597100"/>
            <a:chExt cx="1558269" cy="1577270"/>
          </a:xfrm>
        </p:grpSpPr>
        <p:sp>
          <p:nvSpPr>
            <p:cNvPr id="992" name="Freeform 991"/>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3" name="Freeform 992"/>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994" name="Group 993"/>
          <p:cNvGrpSpPr>
            <a:grpSpLocks noChangeAspect="1"/>
          </p:cNvGrpSpPr>
          <p:nvPr/>
        </p:nvGrpSpPr>
        <p:grpSpPr>
          <a:xfrm>
            <a:off x="706469" y="2332386"/>
            <a:ext cx="228600" cy="228600"/>
            <a:chOff x="3047868" y="597100"/>
            <a:chExt cx="1558269" cy="1577270"/>
          </a:xfrm>
        </p:grpSpPr>
        <p:sp>
          <p:nvSpPr>
            <p:cNvPr id="995" name="Freeform 994"/>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6" name="Freeform 995"/>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997" name="Group 996"/>
          <p:cNvGrpSpPr>
            <a:grpSpLocks noChangeAspect="1"/>
          </p:cNvGrpSpPr>
          <p:nvPr/>
        </p:nvGrpSpPr>
        <p:grpSpPr>
          <a:xfrm>
            <a:off x="4121976" y="3167780"/>
            <a:ext cx="228600" cy="228600"/>
            <a:chOff x="3047868" y="597100"/>
            <a:chExt cx="1558269" cy="1577270"/>
          </a:xfrm>
        </p:grpSpPr>
        <p:sp>
          <p:nvSpPr>
            <p:cNvPr id="998" name="Freeform 997"/>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99" name="Freeform 998"/>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000" name="Group 999"/>
          <p:cNvGrpSpPr>
            <a:grpSpLocks noChangeAspect="1"/>
          </p:cNvGrpSpPr>
          <p:nvPr/>
        </p:nvGrpSpPr>
        <p:grpSpPr>
          <a:xfrm rot="20768655">
            <a:off x="5149223" y="3664688"/>
            <a:ext cx="228600" cy="228600"/>
            <a:chOff x="3047868" y="597100"/>
            <a:chExt cx="1558269" cy="1577270"/>
          </a:xfrm>
        </p:grpSpPr>
        <p:sp>
          <p:nvSpPr>
            <p:cNvPr id="1001" name="Freeform 1000"/>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02" name="Freeform 1001"/>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003" name="Group 1002"/>
          <p:cNvGrpSpPr>
            <a:grpSpLocks noChangeAspect="1"/>
          </p:cNvGrpSpPr>
          <p:nvPr/>
        </p:nvGrpSpPr>
        <p:grpSpPr>
          <a:xfrm rot="20131950">
            <a:off x="5314613" y="3305727"/>
            <a:ext cx="228600" cy="228600"/>
            <a:chOff x="3047868" y="597100"/>
            <a:chExt cx="1558269" cy="1577270"/>
          </a:xfrm>
        </p:grpSpPr>
        <p:sp>
          <p:nvSpPr>
            <p:cNvPr id="1004" name="Freeform 1003"/>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05" name="Freeform 1004"/>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006" name="Group 1005"/>
          <p:cNvGrpSpPr/>
          <p:nvPr/>
        </p:nvGrpSpPr>
        <p:grpSpPr>
          <a:xfrm>
            <a:off x="1280538" y="6407556"/>
            <a:ext cx="3371619" cy="228600"/>
            <a:chOff x="1280538" y="6407556"/>
            <a:chExt cx="3371619" cy="228600"/>
          </a:xfrm>
        </p:grpSpPr>
        <p:sp>
          <p:nvSpPr>
            <p:cNvPr id="1007" name="Text Box 397"/>
            <p:cNvSpPr txBox="1">
              <a:spLocks noChangeArrowheads="1"/>
            </p:cNvSpPr>
            <p:nvPr/>
          </p:nvSpPr>
          <p:spPr bwMode="auto">
            <a:xfrm>
              <a:off x="1545537" y="6452367"/>
              <a:ext cx="3106620" cy="153888"/>
            </a:xfrm>
            <a:prstGeom prst="rect">
              <a:avLst/>
            </a:prstGeom>
            <a:noFill/>
            <a:ln w="9525">
              <a:noFill/>
              <a:miter lim="800000"/>
              <a:headEnd/>
              <a:tailEnd/>
            </a:ln>
          </p:spPr>
          <p:txBody>
            <a:bodyPr wrap="none" lIns="0" tIns="0" rIns="0" bIns="0">
              <a:spAutoFit/>
            </a:bodyPr>
            <a:lstStyle/>
            <a:p>
              <a:pPr eaLnBrk="1" hangingPunct="1"/>
              <a:r>
                <a:rPr lang="en-US" sz="1000" dirty="0" smtClean="0">
                  <a:solidFill>
                    <a:srgbClr val="000000"/>
                  </a:solidFill>
                </a:rPr>
                <a:t>R&amp;E </a:t>
              </a:r>
              <a:r>
                <a:rPr lang="en-US" sz="1000" dirty="0">
                  <a:solidFill>
                    <a:srgbClr val="000000"/>
                  </a:solidFill>
                </a:rPr>
                <a:t>network </a:t>
              </a:r>
              <a:r>
                <a:rPr lang="en-US" sz="1000" dirty="0" smtClean="0">
                  <a:solidFill>
                    <a:srgbClr val="000000"/>
                  </a:solidFill>
                </a:rPr>
                <a:t>peering locations – US (red) and international (green)</a:t>
              </a:r>
              <a:endParaRPr lang="en-US" sz="1000" dirty="0">
                <a:solidFill>
                  <a:srgbClr val="000000"/>
                </a:solidFill>
              </a:endParaRPr>
            </a:p>
          </p:txBody>
        </p:sp>
        <p:grpSp>
          <p:nvGrpSpPr>
            <p:cNvPr id="1008" name="Group 1007"/>
            <p:cNvGrpSpPr>
              <a:grpSpLocks noChangeAspect="1"/>
            </p:cNvGrpSpPr>
            <p:nvPr/>
          </p:nvGrpSpPr>
          <p:grpSpPr>
            <a:xfrm>
              <a:off x="1280538" y="6407556"/>
              <a:ext cx="228600" cy="228600"/>
              <a:chOff x="3047868" y="597100"/>
              <a:chExt cx="1558269" cy="1577270"/>
            </a:xfrm>
          </p:grpSpPr>
          <p:sp>
            <p:nvSpPr>
              <p:cNvPr id="1009" name="Freeform 1008"/>
              <p:cNvSpPr/>
              <p:nvPr/>
            </p:nvSpPr>
            <p:spPr>
              <a:xfrm>
                <a:off x="3047868" y="597100"/>
                <a:ext cx="778836" cy="1576278"/>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FF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10" name="Freeform 1009"/>
              <p:cNvSpPr/>
              <p:nvPr/>
            </p:nvSpPr>
            <p:spPr>
              <a:xfrm flipH="1">
                <a:off x="3827299" y="598094"/>
                <a:ext cx="778838" cy="1576276"/>
              </a:xfrm>
              <a:custGeom>
                <a:avLst/>
                <a:gdLst>
                  <a:gd name="connsiteX0" fmla="*/ 778835 w 778835"/>
                  <a:gd name="connsiteY0" fmla="*/ 0 h 1576277"/>
                  <a:gd name="connsiteX1" fmla="*/ 587449 w 778835"/>
                  <a:gd name="connsiteY1" fmla="*/ 579474 h 1576277"/>
                  <a:gd name="connsiteX2" fmla="*/ 0 w 778835"/>
                  <a:gd name="connsiteY2" fmla="*/ 579474 h 1576277"/>
                  <a:gd name="connsiteX3" fmla="*/ 483781 w 778835"/>
                  <a:gd name="connsiteY3" fmla="*/ 970221 h 1576277"/>
                  <a:gd name="connsiteX4" fmla="*/ 287079 w 778835"/>
                  <a:gd name="connsiteY4" fmla="*/ 1576277 h 1576277"/>
                  <a:gd name="connsiteX5" fmla="*/ 778835 w 778835"/>
                  <a:gd name="connsiteY5" fmla="*/ 1201479 h 1576277"/>
                  <a:gd name="connsiteX6" fmla="*/ 778835 w 778835"/>
                  <a:gd name="connsiteY6" fmla="*/ 0 h 15762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8835" h="1576277">
                    <a:moveTo>
                      <a:pt x="778835" y="0"/>
                    </a:moveTo>
                    <a:lnTo>
                      <a:pt x="587449" y="579474"/>
                    </a:lnTo>
                    <a:lnTo>
                      <a:pt x="0" y="579474"/>
                    </a:lnTo>
                    <a:lnTo>
                      <a:pt x="483781" y="970221"/>
                    </a:lnTo>
                    <a:lnTo>
                      <a:pt x="287079" y="1576277"/>
                    </a:lnTo>
                    <a:lnTo>
                      <a:pt x="778835" y="1201479"/>
                    </a:lnTo>
                    <a:cubicBezTo>
                      <a:pt x="777949" y="803644"/>
                      <a:pt x="777062" y="405809"/>
                      <a:pt x="778835" y="0"/>
                    </a:cubicBezTo>
                    <a:close/>
                  </a:path>
                </a:pathLst>
              </a:custGeom>
              <a:solidFill>
                <a:srgbClr val="00B0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cxnSp>
        <p:nvCxnSpPr>
          <p:cNvPr id="1011" name="Straight Connector 1010"/>
          <p:cNvCxnSpPr/>
          <p:nvPr/>
        </p:nvCxnSpPr>
        <p:spPr>
          <a:xfrm>
            <a:off x="6276571" y="729970"/>
            <a:ext cx="0" cy="4998483"/>
          </a:xfrm>
          <a:prstGeom prst="line">
            <a:avLst/>
          </a:prstGeom>
          <a:ln w="101600">
            <a:solidFill>
              <a:schemeClr val="accent1">
                <a:lumMod val="60000"/>
                <a:lumOff val="40000"/>
              </a:schemeClr>
            </a:solidFill>
          </a:ln>
          <a:effectLst/>
        </p:spPr>
        <p:style>
          <a:lnRef idx="2">
            <a:schemeClr val="accent1"/>
          </a:lnRef>
          <a:fillRef idx="0">
            <a:schemeClr val="accent1"/>
          </a:fillRef>
          <a:effectRef idx="1">
            <a:schemeClr val="accent1"/>
          </a:effectRef>
          <a:fontRef idx="minor">
            <a:schemeClr val="tx1"/>
          </a:fontRef>
        </p:style>
      </p:cxnSp>
      <p:cxnSp>
        <p:nvCxnSpPr>
          <p:cNvPr id="1012" name="Straight Connector 1011"/>
          <p:cNvCxnSpPr/>
          <p:nvPr/>
        </p:nvCxnSpPr>
        <p:spPr>
          <a:xfrm>
            <a:off x="457200" y="501023"/>
            <a:ext cx="8229600" cy="0"/>
          </a:xfrm>
          <a:prstGeom prst="line">
            <a:avLst/>
          </a:prstGeom>
          <a:ln w="34925"/>
        </p:spPr>
        <p:style>
          <a:lnRef idx="2">
            <a:schemeClr val="accent1"/>
          </a:lnRef>
          <a:fillRef idx="0">
            <a:schemeClr val="accent1"/>
          </a:fillRef>
          <a:effectRef idx="1">
            <a:schemeClr val="accent1"/>
          </a:effectRef>
          <a:fontRef idx="minor">
            <a:schemeClr val="tx1"/>
          </a:fontRef>
        </p:style>
      </p:cxnSp>
      <p:sp>
        <p:nvSpPr>
          <p:cNvPr id="6" name="Slide Number Placeholder 5"/>
          <p:cNvSpPr>
            <a:spLocks noGrp="1"/>
          </p:cNvSpPr>
          <p:nvPr>
            <p:ph type="sldNum" sz="quarter" idx="12"/>
          </p:nvPr>
        </p:nvSpPr>
        <p:spPr/>
        <p:txBody>
          <a:bodyPr/>
          <a:lstStyle/>
          <a:p>
            <a:pPr>
              <a:defRPr/>
            </a:pPr>
            <a:fld id="{0FF935CD-73E4-9B4F-B9BA-14C4A43C8F35}" type="slidenum">
              <a:rPr lang="en-US" smtClean="0"/>
              <a:pPr>
                <a:defRPr/>
              </a:pPr>
              <a:t>20</a:t>
            </a:fld>
            <a:endParaRPr lang="en-US" dirty="0"/>
          </a:p>
        </p:txBody>
      </p:sp>
      <p:sp>
        <p:nvSpPr>
          <p:cNvPr id="7" name="TextBox 6"/>
          <p:cNvSpPr txBox="1"/>
          <p:nvPr/>
        </p:nvSpPr>
        <p:spPr>
          <a:xfrm>
            <a:off x="379470" y="737141"/>
            <a:ext cx="5583350" cy="1015663"/>
          </a:xfrm>
          <a:prstGeom prst="rect">
            <a:avLst/>
          </a:prstGeom>
          <a:noFill/>
        </p:spPr>
        <p:txBody>
          <a:bodyPr wrap="square" rtlCol="0">
            <a:spAutoFit/>
          </a:bodyPr>
          <a:lstStyle/>
          <a:p>
            <a:pPr marL="285750" indent="-285750" algn="l">
              <a:buFont typeface="Wingdings" panose="05000000000000000000" pitchFamily="2" charset="2"/>
              <a:buChar char="Ø"/>
            </a:pPr>
            <a:r>
              <a:rPr lang="en-US" sz="2000" dirty="0" smtClean="0">
                <a:solidFill>
                  <a:srgbClr val="003300"/>
                </a:solidFill>
              </a:rPr>
              <a:t>ESnet is in the process of extending its core network into Europe to provide a coherent, high-reliability architecture for transporting science data</a:t>
            </a:r>
          </a:p>
        </p:txBody>
      </p:sp>
    </p:spTree>
    <p:extLst>
      <p:ext uri="{BB962C8B-B14F-4D97-AF65-F5344CB8AC3E}">
        <p14:creationId xmlns:p14="http://schemas.microsoft.com/office/powerpoint/2010/main" val="1196265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pPr lvl="0"/>
            <a:r>
              <a:rPr lang="en-US" dirty="0" smtClean="0"/>
              <a:t>2) Data transport: The limitations of TCP must be addressed for large, long-distance flows</a:t>
            </a:r>
            <a:endParaRPr lang="en-US" dirty="0"/>
          </a:p>
        </p:txBody>
      </p:sp>
      <p:sp>
        <p:nvSpPr>
          <p:cNvPr id="32771" name="Rectangle 7"/>
          <p:cNvSpPr>
            <a:spLocks noGrp="1" noChangeArrowheads="1"/>
          </p:cNvSpPr>
          <p:nvPr>
            <p:ph idx="1"/>
          </p:nvPr>
        </p:nvSpPr>
        <p:spPr/>
        <p:txBody>
          <a:bodyPr/>
          <a:lstStyle/>
          <a:p>
            <a:pPr marL="0" indent="0" algn="ctr">
              <a:buNone/>
            </a:pPr>
            <a:r>
              <a:rPr lang="en-US" sz="2400" b="1" dirty="0" smtClean="0"/>
              <a:t>Although there are other transport protocols available, TCP remains the workhorse of the Internet, including for data-intensive science</a:t>
            </a:r>
          </a:p>
          <a:p>
            <a:pPr>
              <a:buFont typeface="Wingdings" pitchFamily="2" charset="2"/>
              <a:buChar char="Ø"/>
            </a:pPr>
            <a:r>
              <a:rPr lang="en-US" dirty="0" smtClean="0"/>
              <a:t>Using </a:t>
            </a:r>
            <a:r>
              <a:rPr lang="en-US" u="sng" dirty="0" smtClean="0"/>
              <a:t>TCP</a:t>
            </a:r>
            <a:r>
              <a:rPr lang="en-US" dirty="0" smtClean="0"/>
              <a:t> to support the sustained, long distance, high data-rate flows of data-intensive science </a:t>
            </a:r>
            <a:r>
              <a:rPr lang="en-US" u="sng" dirty="0" smtClean="0"/>
              <a:t>requires an error-free network</a:t>
            </a:r>
          </a:p>
          <a:p>
            <a:pPr>
              <a:buFont typeface="Wingdings" pitchFamily="2" charset="2"/>
              <a:buChar char="Ø"/>
            </a:pPr>
            <a:r>
              <a:rPr lang="en-US" dirty="0" smtClean="0"/>
              <a:t>Why error-free?</a:t>
            </a:r>
            <a:br>
              <a:rPr lang="en-US" dirty="0" smtClean="0"/>
            </a:br>
            <a:r>
              <a:rPr lang="en-US" u="sng" dirty="0" smtClean="0"/>
              <a:t>TCP </a:t>
            </a:r>
            <a:r>
              <a:rPr lang="en-US" u="sng" dirty="0"/>
              <a:t>is a “fragile workhorse</a:t>
            </a:r>
            <a:r>
              <a:rPr lang="en-US" dirty="0"/>
              <a:t>:” It </a:t>
            </a:r>
            <a:r>
              <a:rPr lang="en-US" dirty="0" smtClean="0"/>
              <a:t>is very sensitive to packet loss (due to bit errors)</a:t>
            </a:r>
          </a:p>
          <a:p>
            <a:pPr lvl="1"/>
            <a:r>
              <a:rPr lang="en-US" dirty="0" smtClean="0"/>
              <a:t>Very </a:t>
            </a:r>
            <a:r>
              <a:rPr lang="en-US" dirty="0"/>
              <a:t>small packet loss rates on these paths result in large decreases in performance</a:t>
            </a:r>
            <a:r>
              <a:rPr lang="en-US" dirty="0" smtClean="0"/>
              <a:t>)</a:t>
            </a:r>
          </a:p>
          <a:p>
            <a:pPr lvl="1"/>
            <a:r>
              <a:rPr lang="en-US" dirty="0" smtClean="0"/>
              <a:t>A single bit error will cause the loss of a 1-9 KBy</a:t>
            </a:r>
            <a:r>
              <a:rPr lang="en-US" dirty="0"/>
              <a:t> packet (depending on the MTU </a:t>
            </a:r>
            <a:r>
              <a:rPr lang="en-US" dirty="0" smtClean="0"/>
              <a:t>size) as there is no FEC at the IP level for error correction</a:t>
            </a:r>
          </a:p>
          <a:p>
            <a:pPr lvl="2"/>
            <a:r>
              <a:rPr lang="en-US" dirty="0" smtClean="0"/>
              <a:t>This puts TCP back into “slow start” mode thus reducing throughput</a:t>
            </a:r>
          </a:p>
          <a:p>
            <a:pPr lvl="1"/>
            <a:endParaRPr lang="en-US" dirty="0"/>
          </a:p>
          <a:p>
            <a:endParaRPr lang="en-US" dirty="0"/>
          </a:p>
          <a:p>
            <a:endParaRPr lang="en-US" dirty="0" smtClean="0"/>
          </a:p>
          <a:p>
            <a:endParaRPr lang="en-US" dirty="0" smtClean="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6" name="Slide Number Placeholder 5"/>
          <p:cNvSpPr>
            <a:spLocks noGrp="1"/>
          </p:cNvSpPr>
          <p:nvPr>
            <p:ph type="sldNum" sz="quarter" idx="12"/>
          </p:nvPr>
        </p:nvSpPr>
        <p:spPr>
          <a:xfrm>
            <a:off x="457201" y="6483352"/>
            <a:ext cx="447675" cy="365125"/>
          </a:xfrm>
        </p:spPr>
        <p:txBody>
          <a:bodyPr/>
          <a:lstStyle/>
          <a:p>
            <a:pPr>
              <a:defRPr/>
            </a:pPr>
            <a:fld id="{F7E752FB-DA03-D14D-B545-3889A4389154}" type="slidenum">
              <a:rPr lang="en-US" smtClean="0"/>
              <a:pPr>
                <a:defRPr/>
              </a:pPr>
              <a:t>21</a:t>
            </a:fld>
            <a:endParaRPr lang="en-US" dirty="0"/>
          </a:p>
        </p:txBody>
      </p:sp>
    </p:spTree>
    <p:extLst>
      <p:ext uri="{BB962C8B-B14F-4D97-AF65-F5344CB8AC3E}">
        <p14:creationId xmlns:p14="http://schemas.microsoft.com/office/powerpoint/2010/main" val="25484451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Transport</a:t>
            </a:r>
            <a:endParaRPr lang="en-US" dirty="0"/>
          </a:p>
        </p:txBody>
      </p:sp>
      <p:sp>
        <p:nvSpPr>
          <p:cNvPr id="32771" name="Rectangle 7"/>
          <p:cNvSpPr>
            <a:spLocks noGrp="1" noChangeArrowheads="1"/>
          </p:cNvSpPr>
          <p:nvPr>
            <p:ph idx="1"/>
          </p:nvPr>
        </p:nvSpPr>
        <p:spPr/>
        <p:txBody>
          <a:bodyPr/>
          <a:lstStyle/>
          <a:p>
            <a:r>
              <a:rPr lang="en-US" dirty="0"/>
              <a:t>The reason for </a:t>
            </a:r>
            <a:r>
              <a:rPr lang="en-US" u="sng" dirty="0" smtClean="0"/>
              <a:t>TCP’s sensitivity to packet loss </a:t>
            </a:r>
            <a:r>
              <a:rPr lang="en-US" dirty="0" smtClean="0"/>
              <a:t>is </a:t>
            </a:r>
            <a:r>
              <a:rPr lang="en-US" dirty="0"/>
              <a:t>that the slow-start and </a:t>
            </a:r>
            <a:r>
              <a:rPr lang="en-US" u="sng" dirty="0"/>
              <a:t>congestion avoidance algorithms </a:t>
            </a:r>
            <a:r>
              <a:rPr lang="en-US" dirty="0"/>
              <a:t>that were added to TCP to prevent congestion collapse of the Internet</a:t>
            </a:r>
          </a:p>
          <a:p>
            <a:pPr lvl="1"/>
            <a:r>
              <a:rPr lang="en-US" u="sng" dirty="0" smtClean="0"/>
              <a:t>Packet loss is seen </a:t>
            </a:r>
            <a:r>
              <a:rPr lang="en-US" dirty="0" smtClean="0"/>
              <a:t>by TCP’s congestion control algorithms as </a:t>
            </a:r>
            <a:r>
              <a:rPr lang="en-US" u="sng" dirty="0" smtClean="0"/>
              <a:t>evidence of congestion</a:t>
            </a:r>
            <a:r>
              <a:rPr lang="en-US" dirty="0" smtClean="0"/>
              <a:t>, so they activate to slow down and prevent the synchronization of the senders (which perpetuates and amplifies the congestion, leading to network throughput collapse)</a:t>
            </a:r>
          </a:p>
          <a:p>
            <a:pPr lvl="1"/>
            <a:r>
              <a:rPr lang="en-US" u="sng" dirty="0" smtClean="0"/>
              <a:t>Network link errors also cause packet loss, </a:t>
            </a:r>
            <a:r>
              <a:rPr lang="en-US" dirty="0" smtClean="0"/>
              <a:t>so these congestion avoidance algorithms come into play, with dramatic effect on throughput in the wide area network – hence the need for “error-free”</a:t>
            </a:r>
          </a:p>
          <a:p>
            <a:endParaRPr lang="en-US" dirty="0" smtClean="0"/>
          </a:p>
          <a:p>
            <a:endParaRPr lang="en-US" dirty="0" smtClean="0"/>
          </a:p>
        </p:txBody>
      </p:sp>
      <p:sp>
        <p:nvSpPr>
          <p:cNvPr id="5" name="Slide Number Placeholder 4"/>
          <p:cNvSpPr>
            <a:spLocks noGrp="1"/>
          </p:cNvSpPr>
          <p:nvPr>
            <p:ph type="sldNum" sz="quarter" idx="12"/>
          </p:nvPr>
        </p:nvSpPr>
        <p:spPr/>
        <p:txBody>
          <a:bodyPr/>
          <a:lstStyle/>
          <a:p>
            <a:pPr>
              <a:defRPr/>
            </a:pPr>
            <a:fld id="{7BB6F9B8-17A6-477C-9EEA-ECC3A7902399}" type="slidenum">
              <a:rPr lang="en-US" smtClean="0"/>
              <a:pPr>
                <a:defRPr/>
              </a:pPr>
              <a:t>22</a:t>
            </a:fld>
            <a:endParaRPr lang="en-US" dirty="0"/>
          </a:p>
        </p:txBody>
      </p:sp>
    </p:spTree>
    <p:extLst>
      <p:ext uri="{BB962C8B-B14F-4D97-AF65-F5344CB8AC3E}">
        <p14:creationId xmlns:p14="http://schemas.microsoft.com/office/powerpoint/2010/main" val="5217238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Impact of packet loss on TCP</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O</a:t>
            </a:r>
            <a:r>
              <a:rPr lang="en-US" dirty="0" smtClean="0"/>
              <a:t>n a 10 </a:t>
            </a:r>
            <a:r>
              <a:rPr lang="en-US" dirty="0"/>
              <a:t>Gb/s  </a:t>
            </a:r>
            <a:r>
              <a:rPr lang="en-US" dirty="0" smtClean="0"/>
              <a:t>LAN  path the impact of low packet loss rates is minimal</a:t>
            </a:r>
            <a:endParaRPr lang="en-US" dirty="0"/>
          </a:p>
          <a:p>
            <a:pPr>
              <a:buFont typeface="Wingdings" panose="05000000000000000000" pitchFamily="2" charset="2"/>
              <a:buChar char="Ø"/>
            </a:pPr>
            <a:r>
              <a:rPr lang="en-US" dirty="0"/>
              <a:t>O</a:t>
            </a:r>
            <a:r>
              <a:rPr lang="en-US" dirty="0" smtClean="0"/>
              <a:t>n a 10Gb/s </a:t>
            </a:r>
            <a:r>
              <a:rPr lang="en-US" dirty="0"/>
              <a:t>WAN path the impact of </a:t>
            </a:r>
            <a:r>
              <a:rPr lang="en-US" dirty="0" smtClean="0"/>
              <a:t>even very low </a:t>
            </a:r>
            <a:r>
              <a:rPr lang="en-US" dirty="0"/>
              <a:t>packet loss rates is </a:t>
            </a:r>
            <a:r>
              <a:rPr lang="en-US" dirty="0" smtClean="0"/>
              <a:t>enormous (~80X throughput reduction on transatlantic </a:t>
            </a:r>
            <a:r>
              <a:rPr lang="en-US" dirty="0" smtClean="0"/>
              <a:t>paths)</a:t>
            </a:r>
            <a:endParaRPr lang="en-US" dirty="0" smtClean="0"/>
          </a:p>
          <a:p>
            <a:endParaRPr lang="en-US" dirty="0" smtClean="0"/>
          </a:p>
          <a:p>
            <a:endParaRPr lang="en-US" dirty="0"/>
          </a:p>
          <a:p>
            <a:endParaRPr lang="en-US" dirty="0" smtClean="0"/>
          </a:p>
          <a:p>
            <a:endParaRPr lang="en-US" dirty="0"/>
          </a:p>
          <a:p>
            <a:endParaRPr lang="en-US" dirty="0" smtClean="0"/>
          </a:p>
          <a:p>
            <a:endParaRPr lang="en-US" dirty="0"/>
          </a:p>
          <a:p>
            <a:endParaRPr lang="en-US" sz="1600" dirty="0" smtClean="0"/>
          </a:p>
          <a:p>
            <a:pPr>
              <a:buFont typeface="Wingdings" panose="05000000000000000000" pitchFamily="2" charset="2"/>
              <a:buChar char="Ø"/>
            </a:pPr>
            <a:r>
              <a:rPr lang="en-US" b="1" i="1" dirty="0" smtClean="0"/>
              <a:t>Implications: </a:t>
            </a:r>
            <a:r>
              <a:rPr lang="en-US" b="1" i="1" u="sng" dirty="0"/>
              <a:t>E</a:t>
            </a:r>
            <a:r>
              <a:rPr lang="en-US" b="1" i="1" u="sng" dirty="0" smtClean="0"/>
              <a:t>rror-free paths are essential </a:t>
            </a:r>
            <a:r>
              <a:rPr lang="en-US" b="1" i="1" dirty="0" smtClean="0"/>
              <a:t>for high-volume, long-distance data transfers</a:t>
            </a:r>
            <a:endParaRPr lang="en-US" b="1" i="1" dirty="0"/>
          </a:p>
        </p:txBody>
      </p:sp>
      <p:pic>
        <p:nvPicPr>
          <p:cNvPr id="8194" name="Picture 2" descr="D:\Work\0ESNet\Papers\TERENA 2013\.0046 percent packet loss.bw-vs-lat.png"/>
          <p:cNvPicPr>
            <a:picLocks noChangeAspect="1" noChangeArrowheads="1"/>
          </p:cNvPicPr>
          <p:nvPr/>
        </p:nvPicPr>
        <p:blipFill rotWithShape="1">
          <a:blip r:embed="rId2">
            <a:extLst>
              <a:ext uri="{28A0092B-C50C-407E-A947-70E740481C1C}">
                <a14:useLocalDpi xmlns:a14="http://schemas.microsoft.com/office/drawing/2010/main" val="0"/>
              </a:ext>
            </a:extLst>
          </a:blip>
          <a:srcRect l="3721" r="10582" b="10861"/>
          <a:stretch/>
        </p:blipFill>
        <p:spPr bwMode="auto">
          <a:xfrm>
            <a:off x="131473" y="2264510"/>
            <a:ext cx="9005777" cy="369634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057386" y="2354983"/>
            <a:ext cx="7100021" cy="369332"/>
          </a:xfrm>
          <a:prstGeom prst="rect">
            <a:avLst/>
          </a:prstGeom>
          <a:solidFill>
            <a:schemeClr val="bg1"/>
          </a:solidFill>
        </p:spPr>
        <p:txBody>
          <a:bodyPr wrap="none" rtlCol="0">
            <a:spAutoFit/>
          </a:bodyPr>
          <a:lstStyle/>
          <a:p>
            <a:r>
              <a:rPr lang="en-US" sz="1800" b="1" dirty="0" smtClean="0"/>
              <a:t>Throughput vs. increasing latency on a 10Gb/s link with 0.0046% packet loss</a:t>
            </a:r>
            <a:endParaRPr lang="en-US" sz="1800" b="1" dirty="0"/>
          </a:p>
        </p:txBody>
      </p:sp>
      <p:sp>
        <p:nvSpPr>
          <p:cNvPr id="5" name="Rounded Rectangular Callout 4"/>
          <p:cNvSpPr/>
          <p:nvPr/>
        </p:nvSpPr>
        <p:spPr>
          <a:xfrm>
            <a:off x="1580511" y="3623066"/>
            <a:ext cx="836763" cy="465826"/>
          </a:xfrm>
          <a:prstGeom prst="wedgeRoundRectCallout">
            <a:avLst>
              <a:gd name="adj1" fmla="val -94029"/>
              <a:gd name="adj2" fmla="val 106944"/>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a:t>Reno (measured</a:t>
            </a:r>
            <a:r>
              <a:rPr lang="en-US" sz="1200" dirty="0" smtClean="0"/>
              <a:t>)</a:t>
            </a:r>
            <a:endParaRPr lang="en-US" sz="1200" dirty="0"/>
          </a:p>
        </p:txBody>
      </p:sp>
      <p:sp>
        <p:nvSpPr>
          <p:cNvPr id="9" name="Rounded Rectangular Callout 8"/>
          <p:cNvSpPr/>
          <p:nvPr/>
        </p:nvSpPr>
        <p:spPr>
          <a:xfrm>
            <a:off x="2146979" y="4293051"/>
            <a:ext cx="836763" cy="465826"/>
          </a:xfrm>
          <a:prstGeom prst="wedgeRoundRectCallout">
            <a:avLst>
              <a:gd name="adj1" fmla="val -69287"/>
              <a:gd name="adj2" fmla="val 138426"/>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a:t>Reno </a:t>
            </a:r>
            <a:r>
              <a:rPr lang="en-US" sz="1200" dirty="0" smtClean="0"/>
              <a:t>(theory)</a:t>
            </a:r>
            <a:endParaRPr lang="en-US" sz="1200" dirty="0"/>
          </a:p>
        </p:txBody>
      </p:sp>
      <p:sp>
        <p:nvSpPr>
          <p:cNvPr id="11" name="Rounded Rectangular Callout 10"/>
          <p:cNvSpPr/>
          <p:nvPr/>
        </p:nvSpPr>
        <p:spPr>
          <a:xfrm>
            <a:off x="3613470" y="4017006"/>
            <a:ext cx="836763" cy="465826"/>
          </a:xfrm>
          <a:prstGeom prst="wedgeRoundRectCallout">
            <a:avLst>
              <a:gd name="adj1" fmla="val -124957"/>
              <a:gd name="adj2" fmla="val 186574"/>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H-TCP</a:t>
            </a:r>
          </a:p>
          <a:p>
            <a:pPr eaLnBrk="0" hangingPunct="0"/>
            <a:r>
              <a:rPr lang="en-US" sz="1200" dirty="0" smtClean="0"/>
              <a:t>(measured)</a:t>
            </a:r>
            <a:endParaRPr lang="en-US" sz="1200" dirty="0"/>
          </a:p>
        </p:txBody>
      </p:sp>
      <p:sp>
        <p:nvSpPr>
          <p:cNvPr id="12" name="Rounded Rectangular Callout 11"/>
          <p:cNvSpPr/>
          <p:nvPr/>
        </p:nvSpPr>
        <p:spPr>
          <a:xfrm>
            <a:off x="3061379" y="3335519"/>
            <a:ext cx="836763" cy="465826"/>
          </a:xfrm>
          <a:prstGeom prst="wedgeRoundRectCallout">
            <a:avLst>
              <a:gd name="adj1" fmla="val -88874"/>
              <a:gd name="adj2" fmla="val -122686"/>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No packet loss</a:t>
            </a:r>
            <a:endParaRPr lang="en-US" sz="1200" dirty="0"/>
          </a:p>
        </p:txBody>
      </p:sp>
      <p:sp>
        <p:nvSpPr>
          <p:cNvPr id="6" name="TextBox 5"/>
          <p:cNvSpPr txBox="1"/>
          <p:nvPr/>
        </p:nvSpPr>
        <p:spPr>
          <a:xfrm>
            <a:off x="5384761" y="3795620"/>
            <a:ext cx="3642109" cy="461665"/>
          </a:xfrm>
          <a:prstGeom prst="rect">
            <a:avLst/>
          </a:prstGeom>
          <a:noFill/>
        </p:spPr>
        <p:txBody>
          <a:bodyPr wrap="square" rtlCol="0">
            <a:spAutoFit/>
          </a:bodyPr>
          <a:lstStyle/>
          <a:p>
            <a:r>
              <a:rPr lang="en-US" sz="1200" dirty="0"/>
              <a:t>(see http://fasterdata.es.net/performance-testing/perfsonar/troubleshooting/packet-loss</a:t>
            </a:r>
            <a:r>
              <a:rPr lang="en-US" sz="1200" dirty="0" smtClean="0"/>
              <a:t>/)</a:t>
            </a:r>
            <a:endParaRPr lang="en-US" sz="1200" dirty="0"/>
          </a:p>
        </p:txBody>
      </p:sp>
      <p:sp>
        <p:nvSpPr>
          <p:cNvPr id="13" name="TextBox 12"/>
          <p:cNvSpPr txBox="1"/>
          <p:nvPr/>
        </p:nvSpPr>
        <p:spPr>
          <a:xfrm>
            <a:off x="165236" y="5669685"/>
            <a:ext cx="8934450" cy="338554"/>
          </a:xfrm>
          <a:prstGeom prst="rect">
            <a:avLst/>
          </a:prstGeom>
          <a:solidFill>
            <a:schemeClr val="bg1"/>
          </a:solidFill>
        </p:spPr>
        <p:txBody>
          <a:bodyPr wrap="square" rtlCol="0">
            <a:spAutoFit/>
          </a:bodyPr>
          <a:lstStyle/>
          <a:p>
            <a:pPr algn="ctr"/>
            <a:r>
              <a:rPr lang="en-US" sz="1600" b="1" dirty="0" smtClean="0"/>
              <a:t>Network round trip time, ms (corresponds roughly to San Francisco to London)</a:t>
            </a:r>
            <a:endParaRPr lang="en-US" sz="1600" b="1" dirty="0"/>
          </a:p>
        </p:txBody>
      </p:sp>
      <p:sp>
        <p:nvSpPr>
          <p:cNvPr id="14" name="TextBox 13"/>
          <p:cNvSpPr txBox="1"/>
          <p:nvPr/>
        </p:nvSpPr>
        <p:spPr>
          <a:xfrm>
            <a:off x="279313" y="2700806"/>
            <a:ext cx="352661" cy="2794355"/>
          </a:xfrm>
          <a:prstGeom prst="rect">
            <a:avLst/>
          </a:prstGeom>
          <a:solidFill>
            <a:schemeClr val="bg1"/>
          </a:solidFill>
        </p:spPr>
        <p:txBody>
          <a:bodyPr wrap="none" lIns="0" tIns="0" rIns="0" bIns="0" rtlCol="0">
            <a:spAutoFit/>
          </a:bodyPr>
          <a:lstStyle/>
          <a:p>
            <a:pPr algn="r">
              <a:lnSpc>
                <a:spcPts val="1930"/>
              </a:lnSpc>
              <a:spcBef>
                <a:spcPts val="100"/>
              </a:spcBef>
              <a:spcAft>
                <a:spcPts val="90"/>
              </a:spcAft>
            </a:pPr>
            <a:r>
              <a:rPr lang="en-US" sz="1200" b="1" dirty="0" smtClean="0"/>
              <a:t>10000</a:t>
            </a:r>
          </a:p>
          <a:p>
            <a:pPr algn="r">
              <a:lnSpc>
                <a:spcPts val="1930"/>
              </a:lnSpc>
              <a:spcBef>
                <a:spcPts val="100"/>
              </a:spcBef>
              <a:spcAft>
                <a:spcPts val="0"/>
              </a:spcAft>
            </a:pPr>
            <a:r>
              <a:rPr lang="en-US" sz="1200" b="1" dirty="0" smtClean="0"/>
              <a:t>9000</a:t>
            </a:r>
          </a:p>
          <a:p>
            <a:pPr algn="r">
              <a:lnSpc>
                <a:spcPts val="1930"/>
              </a:lnSpc>
              <a:spcBef>
                <a:spcPts val="100"/>
              </a:spcBef>
              <a:spcAft>
                <a:spcPts val="0"/>
              </a:spcAft>
            </a:pPr>
            <a:r>
              <a:rPr lang="en-US" sz="1200" b="1" dirty="0" smtClean="0"/>
              <a:t>8000</a:t>
            </a:r>
          </a:p>
          <a:p>
            <a:pPr algn="r">
              <a:lnSpc>
                <a:spcPts val="1930"/>
              </a:lnSpc>
              <a:spcBef>
                <a:spcPts val="100"/>
              </a:spcBef>
              <a:spcAft>
                <a:spcPts val="0"/>
              </a:spcAft>
            </a:pPr>
            <a:r>
              <a:rPr lang="en-US" sz="1200" b="1" dirty="0" smtClean="0"/>
              <a:t>7000</a:t>
            </a:r>
          </a:p>
          <a:p>
            <a:pPr algn="r">
              <a:lnSpc>
                <a:spcPts val="1930"/>
              </a:lnSpc>
              <a:spcBef>
                <a:spcPts val="100"/>
              </a:spcBef>
              <a:spcAft>
                <a:spcPts val="0"/>
              </a:spcAft>
            </a:pPr>
            <a:r>
              <a:rPr lang="en-US" sz="1200" b="1" dirty="0" smtClean="0"/>
              <a:t>6000</a:t>
            </a:r>
          </a:p>
          <a:p>
            <a:pPr algn="r">
              <a:lnSpc>
                <a:spcPts val="1930"/>
              </a:lnSpc>
              <a:spcBef>
                <a:spcPts val="100"/>
              </a:spcBef>
              <a:spcAft>
                <a:spcPts val="0"/>
              </a:spcAft>
            </a:pPr>
            <a:r>
              <a:rPr lang="en-US" sz="1200" b="1" dirty="0" smtClean="0"/>
              <a:t>5000</a:t>
            </a:r>
          </a:p>
          <a:p>
            <a:pPr algn="r">
              <a:lnSpc>
                <a:spcPts val="1930"/>
              </a:lnSpc>
              <a:spcBef>
                <a:spcPts val="100"/>
              </a:spcBef>
              <a:spcAft>
                <a:spcPts val="0"/>
              </a:spcAft>
            </a:pPr>
            <a:r>
              <a:rPr lang="en-US" sz="1200" b="1" dirty="0" smtClean="0"/>
              <a:t>4000</a:t>
            </a:r>
          </a:p>
          <a:p>
            <a:pPr algn="r">
              <a:lnSpc>
                <a:spcPts val="1930"/>
              </a:lnSpc>
              <a:spcBef>
                <a:spcPts val="100"/>
              </a:spcBef>
              <a:spcAft>
                <a:spcPts val="0"/>
              </a:spcAft>
            </a:pPr>
            <a:r>
              <a:rPr lang="en-US" sz="1200" b="1" dirty="0" smtClean="0"/>
              <a:t>3000</a:t>
            </a:r>
          </a:p>
          <a:p>
            <a:pPr algn="r">
              <a:lnSpc>
                <a:spcPts val="1930"/>
              </a:lnSpc>
              <a:spcBef>
                <a:spcPts val="100"/>
              </a:spcBef>
              <a:spcAft>
                <a:spcPts val="0"/>
              </a:spcAft>
            </a:pPr>
            <a:r>
              <a:rPr lang="en-US" sz="1200" b="1" dirty="0" smtClean="0"/>
              <a:t>2000</a:t>
            </a:r>
          </a:p>
          <a:p>
            <a:pPr algn="r">
              <a:lnSpc>
                <a:spcPts val="1930"/>
              </a:lnSpc>
              <a:spcBef>
                <a:spcPts val="110"/>
              </a:spcBef>
              <a:spcAft>
                <a:spcPts val="0"/>
              </a:spcAft>
            </a:pPr>
            <a:r>
              <a:rPr lang="en-US" sz="1200" b="1" dirty="0" smtClean="0"/>
              <a:t>1000</a:t>
            </a:r>
          </a:p>
          <a:p>
            <a:pPr algn="r">
              <a:lnSpc>
                <a:spcPts val="1930"/>
              </a:lnSpc>
              <a:spcBef>
                <a:spcPts val="100"/>
              </a:spcBef>
              <a:spcAft>
                <a:spcPts val="0"/>
              </a:spcAft>
            </a:pPr>
            <a:r>
              <a:rPr lang="en-US" sz="1200" b="1" dirty="0" smtClean="0"/>
              <a:t>0</a:t>
            </a:r>
            <a:endParaRPr lang="en-US" sz="1200" b="1" dirty="0"/>
          </a:p>
        </p:txBody>
      </p:sp>
      <p:sp>
        <p:nvSpPr>
          <p:cNvPr id="15" name="TextBox 14"/>
          <p:cNvSpPr txBox="1"/>
          <p:nvPr/>
        </p:nvSpPr>
        <p:spPr>
          <a:xfrm rot="16200000">
            <a:off x="-614869" y="3981535"/>
            <a:ext cx="1614866" cy="215444"/>
          </a:xfrm>
          <a:prstGeom prst="rect">
            <a:avLst/>
          </a:prstGeom>
          <a:solidFill>
            <a:schemeClr val="bg1"/>
          </a:solidFill>
        </p:spPr>
        <p:txBody>
          <a:bodyPr wrap="none" lIns="182880" tIns="0" rIns="182880" bIns="0" rtlCol="0">
            <a:spAutoFit/>
          </a:bodyPr>
          <a:lstStyle/>
          <a:p>
            <a:r>
              <a:rPr lang="en-US" sz="1400" b="1" dirty="0" smtClean="0"/>
              <a:t>Throughput, Mb/s</a:t>
            </a:r>
            <a:endParaRPr lang="en-US" sz="1400" b="1" dirty="0"/>
          </a:p>
        </p:txBody>
      </p:sp>
      <p:sp>
        <p:nvSpPr>
          <p:cNvPr id="16" name="Right Triangle 1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0" name="Slide Number Placeholder 9"/>
          <p:cNvSpPr>
            <a:spLocks noGrp="1"/>
          </p:cNvSpPr>
          <p:nvPr>
            <p:ph type="sldNum" sz="quarter" idx="12"/>
          </p:nvPr>
        </p:nvSpPr>
        <p:spPr/>
        <p:txBody>
          <a:bodyPr/>
          <a:lstStyle/>
          <a:p>
            <a:pPr>
              <a:defRPr/>
            </a:pPr>
            <a:fld id="{7BB6F9B8-17A6-477C-9EEA-ECC3A7902399}" type="slidenum">
              <a:rPr lang="en-US" smtClean="0"/>
              <a:pPr>
                <a:defRPr/>
              </a:pPr>
              <a:t>23</a:t>
            </a:fld>
            <a:endParaRPr lang="en-US" dirty="0"/>
          </a:p>
        </p:txBody>
      </p:sp>
    </p:spTree>
    <p:extLst>
      <p:ext uri="{BB962C8B-B14F-4D97-AF65-F5344CB8AC3E}">
        <p14:creationId xmlns:p14="http://schemas.microsoft.com/office/powerpoint/2010/main" val="35536118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a:t>
            </a:r>
            <a:r>
              <a:rPr lang="en-US" dirty="0" smtClean="0">
                <a:sym typeface="Wingdings"/>
              </a:rPr>
              <a:t>M</a:t>
            </a:r>
            <a:r>
              <a:rPr lang="en-US" dirty="0" smtClean="0"/>
              <a:t>odern TCP stack</a:t>
            </a:r>
            <a:endParaRPr lang="en-US" dirty="0"/>
          </a:p>
        </p:txBody>
      </p:sp>
      <p:sp>
        <p:nvSpPr>
          <p:cNvPr id="3" name="Content Placeholder 2"/>
          <p:cNvSpPr>
            <a:spLocks noGrp="1"/>
          </p:cNvSpPr>
          <p:nvPr>
            <p:ph idx="1"/>
          </p:nvPr>
        </p:nvSpPr>
        <p:spPr/>
        <p:txBody>
          <a:bodyPr/>
          <a:lstStyle/>
          <a:p>
            <a:pPr>
              <a:buFont typeface="Arial" panose="020B0604020202020204" pitchFamily="34" charset="0"/>
              <a:buChar char="•"/>
            </a:pPr>
            <a:r>
              <a:rPr lang="en-US" dirty="0" smtClean="0"/>
              <a:t>A modern TCP stack (the kernel implementation of the TCP protocol) is important to </a:t>
            </a:r>
            <a:r>
              <a:rPr lang="en-US" u="sng" dirty="0" smtClean="0"/>
              <a:t>reduce the sensitivity to packet loss </a:t>
            </a:r>
            <a:r>
              <a:rPr lang="en-US" dirty="0" smtClean="0"/>
              <a:t>while still providing congestion avoidance (see [HPBulk])</a:t>
            </a:r>
          </a:p>
          <a:p>
            <a:pPr lvl="1"/>
            <a:r>
              <a:rPr lang="en-US" dirty="0" smtClean="0"/>
              <a:t>This is done using mechanisms that more quickly increase back to full speed after an error forces a reset to low bandwidth</a:t>
            </a:r>
          </a:p>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val="1948417076"/>
              </p:ext>
            </p:extLst>
          </p:nvPr>
        </p:nvGraphicFramePr>
        <p:xfrm>
          <a:off x="556348" y="2683120"/>
          <a:ext cx="7018628" cy="4231395"/>
        </p:xfrm>
        <a:graphic>
          <a:graphicData uri="http://schemas.openxmlformats.org/presentationml/2006/ole">
            <mc:AlternateContent xmlns:mc="http://schemas.openxmlformats.org/markup-compatibility/2006">
              <mc:Choice xmlns:v="urn:schemas-microsoft-com:vml" Requires="v">
                <p:oleObj spid="_x0000_s1056" name="Worksheet" r:id="rId3" imgW="6172200" imgH="3721608" progId="Excel.Sheet.8">
                  <p:embed/>
                </p:oleObj>
              </mc:Choice>
              <mc:Fallback>
                <p:oleObj name="Worksheet" r:id="rId3" imgW="6172200" imgH="3721608"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348" y="2683120"/>
                        <a:ext cx="7018628" cy="423139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 Box 4"/>
          <p:cNvSpPr txBox="1">
            <a:spLocks noChangeArrowheads="1"/>
          </p:cNvSpPr>
          <p:nvPr/>
        </p:nvSpPr>
        <p:spPr bwMode="auto">
          <a:xfrm>
            <a:off x="5686305" y="5787777"/>
            <a:ext cx="2438400" cy="369318"/>
          </a:xfrm>
          <a:prstGeom prst="rect">
            <a:avLst/>
          </a:prstGeom>
          <a:solidFill>
            <a:schemeClr val="bg1"/>
          </a:solidFill>
          <a:ln w="9525">
            <a:noFill/>
            <a:miter lim="800000"/>
            <a:headEnd/>
            <a:tailEnd/>
          </a:ln>
          <a:effectLst/>
        </p:spPr>
        <p:txBody>
          <a:bodyPr wrap="square" lIns="91427" tIns="45713" rIns="91427" bIns="45713" anchor="ctr">
            <a:prstTxWarp prst="textNoShape">
              <a:avLst/>
            </a:prstTxWarp>
            <a:spAutoFit/>
          </a:bodyPr>
          <a:lstStyle/>
          <a:p>
            <a:pPr algn="ctr">
              <a:spcBef>
                <a:spcPct val="50000"/>
              </a:spcBef>
            </a:pPr>
            <a:r>
              <a:rPr lang="en-US" dirty="0">
                <a:solidFill>
                  <a:schemeClr val="tx2"/>
                </a:solidFill>
                <a:latin typeface="Arial" pitchFamily="-112" charset="0"/>
              </a:rPr>
              <a:t>RTT = </a:t>
            </a:r>
            <a:r>
              <a:rPr lang="en-US" dirty="0" smtClean="0">
                <a:solidFill>
                  <a:schemeClr val="tx2"/>
                </a:solidFill>
                <a:latin typeface="Arial" pitchFamily="-112" charset="0"/>
              </a:rPr>
              <a:t>67 ms</a:t>
            </a:r>
            <a:endParaRPr lang="en-US" dirty="0">
              <a:solidFill>
                <a:schemeClr val="tx2"/>
              </a:solidFill>
              <a:latin typeface="Arial" pitchFamily="-112" charset="0"/>
            </a:endParaRPr>
          </a:p>
        </p:txBody>
      </p:sp>
      <p:sp>
        <p:nvSpPr>
          <p:cNvPr id="7" name="Text Box 5"/>
          <p:cNvSpPr txBox="1">
            <a:spLocks noChangeArrowheads="1"/>
          </p:cNvSpPr>
          <p:nvPr/>
        </p:nvSpPr>
        <p:spPr bwMode="auto">
          <a:xfrm>
            <a:off x="1365665" y="2816407"/>
            <a:ext cx="4227616" cy="584761"/>
          </a:xfrm>
          <a:prstGeom prst="rect">
            <a:avLst/>
          </a:prstGeom>
          <a:solidFill>
            <a:schemeClr val="bg1"/>
          </a:solidFill>
          <a:ln w="9525">
            <a:noFill/>
            <a:miter lim="800000"/>
            <a:headEnd/>
            <a:tailEnd/>
          </a:ln>
          <a:effectLst/>
        </p:spPr>
        <p:txBody>
          <a:bodyPr wrap="square" lIns="91427" tIns="45713" rIns="91427" bIns="45713" anchor="ctr">
            <a:prstTxWarp prst="textNoShape">
              <a:avLst/>
            </a:prstTxWarp>
            <a:spAutoFit/>
          </a:bodyPr>
          <a:lstStyle/>
          <a:p>
            <a:pPr>
              <a:spcBef>
                <a:spcPct val="50000"/>
              </a:spcBef>
            </a:pPr>
            <a:r>
              <a:rPr lang="en-US" sz="1600" dirty="0" smtClean="0">
                <a:solidFill>
                  <a:schemeClr val="tx2"/>
                </a:solidFill>
                <a:latin typeface="Arial" pitchFamily="-112" charset="0"/>
              </a:rPr>
              <a:t>“Binary Increase Congestion” control algorithm impact</a:t>
            </a:r>
            <a:endParaRPr lang="en-US" sz="1600" dirty="0">
              <a:solidFill>
                <a:schemeClr val="tx2"/>
              </a:solidFill>
              <a:latin typeface="Arial" pitchFamily="-112" charset="0"/>
            </a:endParaRPr>
          </a:p>
        </p:txBody>
      </p:sp>
      <p:sp>
        <p:nvSpPr>
          <p:cNvPr id="6" name="Text Box 5"/>
          <p:cNvSpPr txBox="1">
            <a:spLocks noChangeArrowheads="1"/>
          </p:cNvSpPr>
          <p:nvPr/>
        </p:nvSpPr>
        <p:spPr bwMode="auto">
          <a:xfrm>
            <a:off x="5686305" y="2761083"/>
            <a:ext cx="3457696" cy="1569646"/>
          </a:xfrm>
          <a:prstGeom prst="rect">
            <a:avLst/>
          </a:prstGeom>
          <a:solidFill>
            <a:schemeClr val="bg1"/>
          </a:solidFill>
          <a:ln w="9525">
            <a:noFill/>
            <a:miter lim="800000"/>
            <a:headEnd/>
            <a:tailEnd/>
          </a:ln>
          <a:effectLst/>
        </p:spPr>
        <p:txBody>
          <a:bodyPr wrap="square" lIns="91427" tIns="45713" rIns="91427" bIns="45713" anchor="ctr">
            <a:prstTxWarp prst="textNoShape">
              <a:avLst/>
            </a:prstTxWarp>
            <a:spAutoFit/>
          </a:bodyPr>
          <a:lstStyle/>
          <a:p>
            <a:pPr>
              <a:spcBef>
                <a:spcPct val="50000"/>
              </a:spcBef>
            </a:pPr>
            <a:r>
              <a:rPr lang="en-US" sz="1600" dirty="0">
                <a:solidFill>
                  <a:schemeClr val="tx2"/>
                </a:solidFill>
                <a:latin typeface="Arial" pitchFamily="-112" charset="0"/>
              </a:rPr>
              <a:t>Note that </a:t>
            </a:r>
            <a:r>
              <a:rPr lang="en-US" sz="1600" dirty="0" smtClean="0">
                <a:solidFill>
                  <a:schemeClr val="tx2"/>
                </a:solidFill>
                <a:latin typeface="Arial" pitchFamily="-112" charset="0"/>
              </a:rPr>
              <a:t>BIC reaches max </a:t>
            </a:r>
            <a:r>
              <a:rPr lang="en-US" sz="1600" dirty="0">
                <a:solidFill>
                  <a:schemeClr val="tx2"/>
                </a:solidFill>
                <a:latin typeface="Arial" pitchFamily="-112" charset="0"/>
              </a:rPr>
              <a:t>throughput </a:t>
            </a:r>
            <a:r>
              <a:rPr lang="en-US" sz="1600" dirty="0" smtClean="0">
                <a:solidFill>
                  <a:schemeClr val="tx2"/>
                </a:solidFill>
                <a:latin typeface="Arial" pitchFamily="-112" charset="0"/>
              </a:rPr>
              <a:t>much faster than older algorithms (from Linux 2.6.19 the default is CUBIC, a refined version of BIC designed for high bandwidth, long paths) </a:t>
            </a:r>
            <a:endParaRPr lang="en-US" sz="1600" dirty="0">
              <a:solidFill>
                <a:schemeClr val="tx2"/>
              </a:solidFill>
              <a:latin typeface="Arial" pitchFamily="-112" charset="0"/>
            </a:endParaRPr>
          </a:p>
        </p:txBody>
      </p:sp>
      <p:sp>
        <p:nvSpPr>
          <p:cNvPr id="10" name="Slide Number Placeholder 9"/>
          <p:cNvSpPr>
            <a:spLocks noGrp="1"/>
          </p:cNvSpPr>
          <p:nvPr>
            <p:ph type="sldNum" sz="quarter" idx="12"/>
          </p:nvPr>
        </p:nvSpPr>
        <p:spPr/>
        <p:txBody>
          <a:bodyPr/>
          <a:lstStyle/>
          <a:p>
            <a:pPr>
              <a:defRPr/>
            </a:pPr>
            <a:fld id="{7BB6F9B8-17A6-477C-9EEA-ECC3A7902399}" type="slidenum">
              <a:rPr lang="en-US" smtClean="0"/>
              <a:pPr>
                <a:defRPr/>
              </a:pPr>
              <a:t>24</a:t>
            </a:fld>
            <a:endParaRPr lang="en-US" dirty="0"/>
          </a:p>
        </p:txBody>
      </p:sp>
    </p:spTree>
    <p:extLst>
      <p:ext uri="{BB962C8B-B14F-4D97-AF65-F5344CB8AC3E}">
        <p14:creationId xmlns:p14="http://schemas.microsoft.com/office/powerpoint/2010/main" val="4411793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Transport: </a:t>
            </a:r>
            <a:r>
              <a:rPr lang="en-US" dirty="0" smtClean="0">
                <a:sym typeface="Wingdings"/>
              </a:rPr>
              <a:t>M</a:t>
            </a:r>
            <a:r>
              <a:rPr lang="en-US" dirty="0" smtClean="0"/>
              <a:t>odern TCP stack</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u="sng" dirty="0"/>
              <a:t>E</a:t>
            </a:r>
            <a:r>
              <a:rPr lang="en-US" u="sng" dirty="0" smtClean="0"/>
              <a:t>ven modern TCP stacks are only of some help </a:t>
            </a:r>
            <a:r>
              <a:rPr lang="en-US" dirty="0" smtClean="0"/>
              <a:t>in the face of packet loss on a long path, high-speed network</a:t>
            </a:r>
            <a:endParaRPr lang="en-US" dirty="0"/>
          </a:p>
        </p:txBody>
      </p:sp>
      <p:sp>
        <p:nvSpPr>
          <p:cNvPr id="4" name="TextBox 3"/>
          <p:cNvSpPr txBox="1"/>
          <p:nvPr/>
        </p:nvSpPr>
        <p:spPr>
          <a:xfrm>
            <a:off x="182356" y="5156386"/>
            <a:ext cx="8841850" cy="1200329"/>
          </a:xfrm>
          <a:prstGeom prst="rect">
            <a:avLst/>
          </a:prstGeom>
          <a:noFill/>
        </p:spPr>
        <p:txBody>
          <a:bodyPr wrap="square" rtlCol="0">
            <a:spAutoFit/>
          </a:bodyPr>
          <a:lstStyle/>
          <a:p>
            <a:pPr marL="285750" indent="-285750" algn="l">
              <a:buFont typeface="Arial" pitchFamily="34" charset="0"/>
              <a:buChar char="•"/>
            </a:pPr>
            <a:r>
              <a:rPr lang="en-US" sz="1800" dirty="0" smtClean="0"/>
              <a:t>For a detailed analysis of the impact of packet loss on various TCP implementations, </a:t>
            </a:r>
            <a:r>
              <a:rPr lang="en-US" sz="1800" dirty="0"/>
              <a:t>see “An Investigation into Transport </a:t>
            </a:r>
            <a:r>
              <a:rPr lang="en-US" sz="1800" dirty="0" smtClean="0"/>
              <a:t>Protocols and </a:t>
            </a:r>
            <a:r>
              <a:rPr lang="en-US" sz="1800" dirty="0"/>
              <a:t>Data Transport Applications </a:t>
            </a:r>
            <a:r>
              <a:rPr lang="en-US" sz="1800" dirty="0" smtClean="0"/>
              <a:t>Over High </a:t>
            </a:r>
            <a:r>
              <a:rPr lang="en-US" sz="1800" dirty="0"/>
              <a:t>Performance Networks,” chapter 8 (“Systematic Tests of </a:t>
            </a:r>
            <a:r>
              <a:rPr lang="en-US" sz="1800" dirty="0" smtClean="0"/>
              <a:t>New-TCP </a:t>
            </a:r>
            <a:r>
              <a:rPr lang="en-US" sz="1800" dirty="0" smtClean="0"/>
              <a:t>Behaviour</a:t>
            </a:r>
            <a:r>
              <a:rPr lang="en-US" sz="1800" dirty="0" smtClean="0"/>
              <a:t>”) </a:t>
            </a:r>
            <a:r>
              <a:rPr lang="en-US" sz="1800" dirty="0"/>
              <a:t>by Yee-Ting </a:t>
            </a:r>
            <a:r>
              <a:rPr lang="en-US" sz="1800" dirty="0" smtClean="0"/>
              <a:t>Li, University </a:t>
            </a:r>
            <a:r>
              <a:rPr lang="en-US" sz="1800" dirty="0"/>
              <a:t>College </a:t>
            </a:r>
            <a:r>
              <a:rPr lang="en-US" sz="1800" dirty="0" smtClean="0"/>
              <a:t>London (PhD thesis). </a:t>
            </a:r>
            <a:r>
              <a:rPr lang="en-US" sz="1800" dirty="0">
                <a:hlinkClick r:id="rId2"/>
              </a:rPr>
              <a:t>http://www.slac.stanford.edu/~ytl/thesis.pdf</a:t>
            </a:r>
            <a:endParaRPr lang="en-US" sz="1800" dirty="0"/>
          </a:p>
        </p:txBody>
      </p:sp>
      <p:pic>
        <p:nvPicPr>
          <p:cNvPr id="9218" name="Picture 2" descr="D:\Work\0ESNet\Papers\TERENA 2013\.0046 percent packet loss.zoom to tail.bw-vs-lat.png"/>
          <p:cNvPicPr>
            <a:picLocks noChangeAspect="1" noChangeArrowheads="1"/>
          </p:cNvPicPr>
          <p:nvPr/>
        </p:nvPicPr>
        <p:blipFill rotWithShape="1">
          <a:blip r:embed="rId3">
            <a:extLst>
              <a:ext uri="{28A0092B-C50C-407E-A947-70E740481C1C}">
                <a14:useLocalDpi xmlns:a14="http://schemas.microsoft.com/office/drawing/2010/main" val="0"/>
              </a:ext>
            </a:extLst>
          </a:blip>
          <a:srcRect l="4073" r="10180" b="10878"/>
          <a:stretch/>
        </p:blipFill>
        <p:spPr bwMode="auto">
          <a:xfrm>
            <a:off x="138221" y="1460056"/>
            <a:ext cx="8952614" cy="3586390"/>
          </a:xfrm>
          <a:prstGeom prst="rect">
            <a:avLst/>
          </a:prstGeom>
          <a:noFill/>
          <a:ln w="12700">
            <a:solidFill>
              <a:schemeClr val="tx1"/>
            </a:solidFill>
          </a:ln>
          <a:extLst>
            <a:ext uri="{909E8E84-426E-40DD-AFC4-6F175D3DCCD1}">
              <a14:hiddenFill xmlns:a14="http://schemas.microsoft.com/office/drawing/2010/main">
                <a:solidFill>
                  <a:srgbClr val="FFFFFF"/>
                </a:solidFill>
              </a14:hiddenFill>
            </a:ext>
          </a:extLst>
        </p:spPr>
      </p:pic>
      <p:sp>
        <p:nvSpPr>
          <p:cNvPr id="7" name="Rounded Rectangular Callout 6"/>
          <p:cNvSpPr/>
          <p:nvPr/>
        </p:nvSpPr>
        <p:spPr>
          <a:xfrm>
            <a:off x="957533" y="3226273"/>
            <a:ext cx="836763" cy="465826"/>
          </a:xfrm>
          <a:prstGeom prst="wedgeRoundRectCallout">
            <a:avLst>
              <a:gd name="adj1" fmla="val 86383"/>
              <a:gd name="adj2" fmla="val -131945"/>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a:t>Reno (measured</a:t>
            </a:r>
            <a:r>
              <a:rPr lang="en-US" sz="1200" dirty="0" smtClean="0"/>
              <a:t>)</a:t>
            </a:r>
            <a:endParaRPr lang="en-US" sz="1200" dirty="0"/>
          </a:p>
        </p:txBody>
      </p:sp>
      <p:sp>
        <p:nvSpPr>
          <p:cNvPr id="8" name="Rounded Rectangular Callout 7"/>
          <p:cNvSpPr/>
          <p:nvPr/>
        </p:nvSpPr>
        <p:spPr>
          <a:xfrm>
            <a:off x="1524001" y="3896258"/>
            <a:ext cx="836763" cy="465826"/>
          </a:xfrm>
          <a:prstGeom prst="wedgeRoundRectCallout">
            <a:avLst>
              <a:gd name="adj1" fmla="val 101847"/>
              <a:gd name="adj2" fmla="val -215278"/>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a:t>Reno </a:t>
            </a:r>
            <a:r>
              <a:rPr lang="en-US" sz="1200" dirty="0" smtClean="0"/>
              <a:t>(theory)</a:t>
            </a:r>
            <a:endParaRPr lang="en-US" sz="1200" dirty="0"/>
          </a:p>
        </p:txBody>
      </p:sp>
      <p:sp>
        <p:nvSpPr>
          <p:cNvPr id="9" name="Rounded Rectangular Callout 8"/>
          <p:cNvSpPr/>
          <p:nvPr/>
        </p:nvSpPr>
        <p:spPr>
          <a:xfrm>
            <a:off x="6268530" y="2110591"/>
            <a:ext cx="2024571" cy="465826"/>
          </a:xfrm>
          <a:prstGeom prst="wedgeRoundRectCallout">
            <a:avLst>
              <a:gd name="adj1" fmla="val -57291"/>
              <a:gd name="adj2" fmla="val 127108"/>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H-TCP (CUBIC refinement)</a:t>
            </a:r>
          </a:p>
          <a:p>
            <a:pPr eaLnBrk="0" hangingPunct="0"/>
            <a:r>
              <a:rPr lang="en-US" sz="1200" dirty="0" smtClean="0"/>
              <a:t>(measured)</a:t>
            </a:r>
            <a:endParaRPr lang="en-US" sz="1200" dirty="0"/>
          </a:p>
        </p:txBody>
      </p:sp>
      <p:sp>
        <p:nvSpPr>
          <p:cNvPr id="10" name="TextBox 9"/>
          <p:cNvSpPr txBox="1"/>
          <p:nvPr/>
        </p:nvSpPr>
        <p:spPr>
          <a:xfrm>
            <a:off x="611856" y="1535495"/>
            <a:ext cx="6511398" cy="523220"/>
          </a:xfrm>
          <a:prstGeom prst="rect">
            <a:avLst/>
          </a:prstGeom>
          <a:solidFill>
            <a:schemeClr val="bg1"/>
          </a:solidFill>
        </p:spPr>
        <p:txBody>
          <a:bodyPr wrap="none" lIns="0" tIns="0" rIns="0" bIns="0" rtlCol="0">
            <a:spAutoFit/>
          </a:bodyPr>
          <a:lstStyle/>
          <a:p>
            <a:r>
              <a:rPr lang="en-US" sz="1700" b="1" dirty="0" smtClean="0"/>
              <a:t>Throughput vs. increasing latency on a 10Gb/s link with 0.0046% packet loss</a:t>
            </a:r>
          </a:p>
          <a:p>
            <a:r>
              <a:rPr lang="en-US" sz="1700" b="1" dirty="0" smtClean="0"/>
              <a:t>(</a:t>
            </a:r>
            <a:r>
              <a:rPr lang="en-US" sz="1700" b="1" u="sng" dirty="0" smtClean="0"/>
              <a:t>tail zoom</a:t>
            </a:r>
            <a:r>
              <a:rPr lang="en-US" sz="1700" b="1" dirty="0" smtClean="0"/>
              <a:t>)</a:t>
            </a:r>
            <a:endParaRPr lang="en-US" sz="1700" b="1" dirty="0"/>
          </a:p>
        </p:txBody>
      </p:sp>
      <p:sp>
        <p:nvSpPr>
          <p:cNvPr id="11" name="TextBox 10"/>
          <p:cNvSpPr txBox="1"/>
          <p:nvPr/>
        </p:nvSpPr>
        <p:spPr>
          <a:xfrm>
            <a:off x="209551" y="4755285"/>
            <a:ext cx="8801099" cy="276999"/>
          </a:xfrm>
          <a:prstGeom prst="rect">
            <a:avLst/>
          </a:prstGeom>
          <a:solidFill>
            <a:schemeClr val="bg1"/>
          </a:solidFill>
        </p:spPr>
        <p:txBody>
          <a:bodyPr wrap="square" rtlCol="0">
            <a:spAutoFit/>
          </a:bodyPr>
          <a:lstStyle/>
          <a:p>
            <a:r>
              <a:rPr lang="en-US" sz="1200" b="1" dirty="0" smtClean="0"/>
              <a:t>Roundtrip time, ms (corresponds roughly to San Francisco to London)</a:t>
            </a:r>
            <a:endParaRPr lang="en-US" sz="1200" b="1" dirty="0"/>
          </a:p>
        </p:txBody>
      </p:sp>
      <p:sp>
        <p:nvSpPr>
          <p:cNvPr id="13" name="TextBox 12"/>
          <p:cNvSpPr txBox="1"/>
          <p:nvPr/>
        </p:nvSpPr>
        <p:spPr>
          <a:xfrm>
            <a:off x="252031" y="1740066"/>
            <a:ext cx="282129" cy="2936701"/>
          </a:xfrm>
          <a:prstGeom prst="rect">
            <a:avLst/>
          </a:prstGeom>
          <a:solidFill>
            <a:schemeClr val="bg1"/>
          </a:solidFill>
        </p:spPr>
        <p:txBody>
          <a:bodyPr wrap="none" lIns="0" tIns="0" rIns="0" bIns="0" rtlCol="0">
            <a:spAutoFit/>
          </a:bodyPr>
          <a:lstStyle/>
          <a:p>
            <a:pPr>
              <a:lnSpc>
                <a:spcPts val="1750"/>
              </a:lnSpc>
              <a:spcBef>
                <a:spcPts val="100"/>
              </a:spcBef>
              <a:spcAft>
                <a:spcPts val="90"/>
              </a:spcAft>
            </a:pPr>
            <a:endParaRPr lang="en-US" sz="1200" dirty="0" smtClean="0"/>
          </a:p>
          <a:p>
            <a:pPr>
              <a:lnSpc>
                <a:spcPts val="1750"/>
              </a:lnSpc>
              <a:spcBef>
                <a:spcPts val="100"/>
              </a:spcBef>
              <a:spcAft>
                <a:spcPts val="90"/>
              </a:spcAft>
            </a:pPr>
            <a:r>
              <a:rPr lang="en-US" sz="1200" dirty="0" smtClean="0"/>
              <a:t>1000</a:t>
            </a:r>
          </a:p>
          <a:p>
            <a:pPr>
              <a:lnSpc>
                <a:spcPts val="1750"/>
              </a:lnSpc>
              <a:spcBef>
                <a:spcPts val="100"/>
              </a:spcBef>
              <a:spcAft>
                <a:spcPts val="0"/>
              </a:spcAft>
            </a:pPr>
            <a:r>
              <a:rPr lang="en-US" sz="1200" dirty="0" smtClean="0"/>
              <a:t>900</a:t>
            </a:r>
          </a:p>
          <a:p>
            <a:pPr>
              <a:lnSpc>
                <a:spcPts val="1750"/>
              </a:lnSpc>
              <a:spcBef>
                <a:spcPts val="100"/>
              </a:spcBef>
              <a:spcAft>
                <a:spcPts val="0"/>
              </a:spcAft>
            </a:pPr>
            <a:r>
              <a:rPr lang="en-US" sz="1200" dirty="0" smtClean="0"/>
              <a:t>800</a:t>
            </a:r>
          </a:p>
          <a:p>
            <a:pPr>
              <a:lnSpc>
                <a:spcPts val="1750"/>
              </a:lnSpc>
              <a:spcBef>
                <a:spcPts val="100"/>
              </a:spcBef>
              <a:spcAft>
                <a:spcPts val="0"/>
              </a:spcAft>
            </a:pPr>
            <a:r>
              <a:rPr lang="en-US" sz="1200" dirty="0" smtClean="0"/>
              <a:t>700</a:t>
            </a:r>
          </a:p>
          <a:p>
            <a:pPr>
              <a:lnSpc>
                <a:spcPts val="1750"/>
              </a:lnSpc>
              <a:spcBef>
                <a:spcPts val="100"/>
              </a:spcBef>
              <a:spcAft>
                <a:spcPts val="0"/>
              </a:spcAft>
            </a:pPr>
            <a:r>
              <a:rPr lang="en-US" sz="1200" dirty="0" smtClean="0"/>
              <a:t>600</a:t>
            </a:r>
          </a:p>
          <a:p>
            <a:pPr>
              <a:lnSpc>
                <a:spcPts val="1750"/>
              </a:lnSpc>
              <a:spcBef>
                <a:spcPts val="100"/>
              </a:spcBef>
              <a:spcAft>
                <a:spcPts val="0"/>
              </a:spcAft>
            </a:pPr>
            <a:r>
              <a:rPr lang="en-US" sz="1200" dirty="0" smtClean="0"/>
              <a:t>500</a:t>
            </a:r>
          </a:p>
          <a:p>
            <a:pPr>
              <a:lnSpc>
                <a:spcPts val="1750"/>
              </a:lnSpc>
              <a:spcBef>
                <a:spcPts val="100"/>
              </a:spcBef>
              <a:spcAft>
                <a:spcPts val="0"/>
              </a:spcAft>
            </a:pPr>
            <a:r>
              <a:rPr lang="en-US" sz="1200" dirty="0" smtClean="0"/>
              <a:t>400</a:t>
            </a:r>
          </a:p>
          <a:p>
            <a:pPr>
              <a:lnSpc>
                <a:spcPts val="1750"/>
              </a:lnSpc>
              <a:spcBef>
                <a:spcPts val="100"/>
              </a:spcBef>
              <a:spcAft>
                <a:spcPts val="0"/>
              </a:spcAft>
            </a:pPr>
            <a:r>
              <a:rPr lang="en-US" sz="1200" dirty="0" smtClean="0"/>
              <a:t>300</a:t>
            </a:r>
          </a:p>
          <a:p>
            <a:pPr>
              <a:lnSpc>
                <a:spcPts val="1750"/>
              </a:lnSpc>
              <a:spcBef>
                <a:spcPts val="100"/>
              </a:spcBef>
              <a:spcAft>
                <a:spcPts val="0"/>
              </a:spcAft>
            </a:pPr>
            <a:r>
              <a:rPr lang="en-US" sz="1200" dirty="0" smtClean="0"/>
              <a:t>200</a:t>
            </a:r>
          </a:p>
          <a:p>
            <a:pPr>
              <a:lnSpc>
                <a:spcPts val="1750"/>
              </a:lnSpc>
              <a:spcBef>
                <a:spcPts val="110"/>
              </a:spcBef>
              <a:spcAft>
                <a:spcPts val="0"/>
              </a:spcAft>
            </a:pPr>
            <a:r>
              <a:rPr lang="en-US" sz="1200" dirty="0" smtClean="0"/>
              <a:t>100</a:t>
            </a:r>
          </a:p>
          <a:p>
            <a:pPr>
              <a:lnSpc>
                <a:spcPts val="1750"/>
              </a:lnSpc>
              <a:spcBef>
                <a:spcPts val="100"/>
              </a:spcBef>
              <a:spcAft>
                <a:spcPts val="0"/>
              </a:spcAft>
            </a:pPr>
            <a:r>
              <a:rPr lang="en-US" sz="1200" dirty="0" smtClean="0"/>
              <a:t>0</a:t>
            </a:r>
            <a:endParaRPr lang="en-US" sz="1200" dirty="0"/>
          </a:p>
        </p:txBody>
      </p:sp>
      <p:sp>
        <p:nvSpPr>
          <p:cNvPr id="14" name="TextBox 13"/>
          <p:cNvSpPr txBox="1"/>
          <p:nvPr/>
        </p:nvSpPr>
        <p:spPr>
          <a:xfrm rot="16200000">
            <a:off x="-623952" y="2939501"/>
            <a:ext cx="1526700" cy="215444"/>
          </a:xfrm>
          <a:prstGeom prst="rect">
            <a:avLst/>
          </a:prstGeom>
          <a:solidFill>
            <a:schemeClr val="bg1"/>
          </a:solidFill>
        </p:spPr>
        <p:txBody>
          <a:bodyPr wrap="none" lIns="182880" tIns="0" rIns="182880" bIns="0" rtlCol="0">
            <a:spAutoFit/>
          </a:bodyPr>
          <a:lstStyle/>
          <a:p>
            <a:r>
              <a:rPr lang="en-US" sz="1400" dirty="0" smtClean="0"/>
              <a:t>Throughput, Mb/s</a:t>
            </a:r>
            <a:endParaRPr lang="en-US" sz="1400" dirty="0"/>
          </a:p>
        </p:txBody>
      </p:sp>
      <p:sp>
        <p:nvSpPr>
          <p:cNvPr id="12" name="Slide Number Placeholder 11"/>
          <p:cNvSpPr>
            <a:spLocks noGrp="1"/>
          </p:cNvSpPr>
          <p:nvPr>
            <p:ph type="sldNum" sz="quarter" idx="12"/>
          </p:nvPr>
        </p:nvSpPr>
        <p:spPr/>
        <p:txBody>
          <a:bodyPr/>
          <a:lstStyle/>
          <a:p>
            <a:pPr>
              <a:defRPr/>
            </a:pPr>
            <a:fld id="{7BB6F9B8-17A6-477C-9EEA-ECC3A7902399}" type="slidenum">
              <a:rPr lang="en-US" smtClean="0"/>
              <a:pPr>
                <a:defRPr/>
              </a:pPr>
              <a:t>25</a:t>
            </a:fld>
            <a:endParaRPr lang="en-US" dirty="0"/>
          </a:p>
        </p:txBody>
      </p:sp>
    </p:spTree>
    <p:extLst>
      <p:ext uri="{BB962C8B-B14F-4D97-AF65-F5344CB8AC3E}">
        <p14:creationId xmlns:p14="http://schemas.microsoft.com/office/powerpoint/2010/main" val="5521970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pPr lvl="0"/>
            <a:r>
              <a:rPr lang="en-US" dirty="0"/>
              <a:t>3</a:t>
            </a:r>
            <a:r>
              <a:rPr lang="en-US" dirty="0" smtClean="0"/>
              <a:t>) Monitoring </a:t>
            </a:r>
            <a:r>
              <a:rPr lang="en-US" dirty="0"/>
              <a:t>and </a:t>
            </a:r>
            <a:r>
              <a:rPr lang="en-US" dirty="0" smtClean="0"/>
              <a:t>testing</a:t>
            </a:r>
            <a:endParaRPr lang="en-US" dirty="0"/>
          </a:p>
        </p:txBody>
      </p:sp>
      <p:sp>
        <p:nvSpPr>
          <p:cNvPr id="32771" name="Rectangle 7"/>
          <p:cNvSpPr>
            <a:spLocks noGrp="1" noChangeArrowheads="1"/>
          </p:cNvSpPr>
          <p:nvPr>
            <p:ph idx="1"/>
          </p:nvPr>
        </p:nvSpPr>
        <p:spPr/>
        <p:txBody>
          <a:bodyPr/>
          <a:lstStyle/>
          <a:p>
            <a:pPr marL="0" indent="0" algn="ctr">
              <a:spcBef>
                <a:spcPts val="800"/>
              </a:spcBef>
              <a:buNone/>
            </a:pPr>
            <a:r>
              <a:rPr lang="en-US" b="1" dirty="0"/>
              <a:t>The only </a:t>
            </a:r>
            <a:r>
              <a:rPr lang="en-US" sz="2400" b="1" dirty="0"/>
              <a:t>way</a:t>
            </a:r>
            <a:r>
              <a:rPr lang="en-US" b="1" dirty="0"/>
              <a:t> to keep multi-domain, international scale networks error-free is to test and monitor continuously end-to-end to detect </a:t>
            </a:r>
            <a:r>
              <a:rPr lang="en-US" b="1" dirty="0" smtClean="0"/>
              <a:t>soft errors </a:t>
            </a:r>
            <a:r>
              <a:rPr lang="en-US" b="1" dirty="0"/>
              <a:t>and facilitate their isolation and correction</a:t>
            </a:r>
          </a:p>
          <a:p>
            <a:pPr>
              <a:spcBef>
                <a:spcPts val="800"/>
              </a:spcBef>
              <a:buFont typeface="Wingdings" pitchFamily="2" charset="2"/>
              <a:buChar char="Ø"/>
            </a:pPr>
            <a:r>
              <a:rPr lang="en-US" dirty="0"/>
              <a:t>perfSONAR provides a </a:t>
            </a:r>
            <a:r>
              <a:rPr lang="en-US" u="sng" dirty="0"/>
              <a:t>standardize way to </a:t>
            </a:r>
            <a:r>
              <a:rPr lang="en-US" u="sng" dirty="0" smtClean="0"/>
              <a:t>test, measure, </a:t>
            </a:r>
            <a:r>
              <a:rPr lang="en-US" u="sng" dirty="0"/>
              <a:t>export, </a:t>
            </a:r>
            <a:r>
              <a:rPr lang="en-US" u="sng" dirty="0" smtClean="0"/>
              <a:t>catalogue, </a:t>
            </a:r>
            <a:r>
              <a:rPr lang="en-US" u="sng" dirty="0"/>
              <a:t>and access performance data from many different network domains</a:t>
            </a:r>
            <a:r>
              <a:rPr lang="en-US" dirty="0"/>
              <a:t> (service providers, campuses, etc.)</a:t>
            </a:r>
          </a:p>
          <a:p>
            <a:pPr>
              <a:spcBef>
                <a:spcPts val="800"/>
              </a:spcBef>
            </a:pPr>
            <a:r>
              <a:rPr lang="en-US" dirty="0"/>
              <a:t>perfSONAR is a community effort </a:t>
            </a:r>
            <a:r>
              <a:rPr lang="en-US" dirty="0" smtClean="0"/>
              <a:t>to</a:t>
            </a:r>
          </a:p>
          <a:p>
            <a:pPr lvl="1">
              <a:spcBef>
                <a:spcPts val="800"/>
              </a:spcBef>
            </a:pPr>
            <a:r>
              <a:rPr lang="en-US" dirty="0" smtClean="0"/>
              <a:t>define </a:t>
            </a:r>
            <a:r>
              <a:rPr lang="en-US" dirty="0"/>
              <a:t>network management data exchange protocols, </a:t>
            </a:r>
            <a:r>
              <a:rPr lang="en-US" dirty="0" smtClean="0"/>
              <a:t>and</a:t>
            </a:r>
          </a:p>
          <a:p>
            <a:pPr lvl="1">
              <a:spcBef>
                <a:spcPts val="800"/>
              </a:spcBef>
            </a:pPr>
            <a:r>
              <a:rPr lang="en-US" dirty="0" smtClean="0"/>
              <a:t>standardized </a:t>
            </a:r>
            <a:r>
              <a:rPr lang="en-US" dirty="0"/>
              <a:t>measurement </a:t>
            </a:r>
            <a:r>
              <a:rPr lang="en-US" dirty="0" smtClean="0"/>
              <a:t>data formats, gathering, </a:t>
            </a:r>
            <a:r>
              <a:rPr lang="en-US" dirty="0"/>
              <a:t>and archiving</a:t>
            </a:r>
          </a:p>
          <a:p>
            <a:pPr>
              <a:spcBef>
                <a:spcPts val="800"/>
              </a:spcBef>
              <a:buFont typeface="Wingdings" panose="05000000000000000000" pitchFamily="2" charset="2"/>
              <a:buChar char="Ø"/>
            </a:pPr>
            <a:r>
              <a:rPr lang="en-US" u="sng" dirty="0" smtClean="0"/>
              <a:t>perfSONAR is deployed </a:t>
            </a:r>
            <a:r>
              <a:rPr lang="en-US" u="sng" dirty="0"/>
              <a:t>extensively throughout LHC related networks and international networks and at the end </a:t>
            </a:r>
            <a:r>
              <a:rPr lang="en-US" u="sng" dirty="0" smtClean="0"/>
              <a:t>sites</a:t>
            </a:r>
            <a:br>
              <a:rPr lang="en-US" u="sng" dirty="0" smtClean="0"/>
            </a:br>
            <a:r>
              <a:rPr lang="en-US" sz="1600" dirty="0" smtClean="0"/>
              <a:t>(See </a:t>
            </a:r>
            <a:r>
              <a:rPr lang="en-US" sz="1600" dirty="0"/>
              <a:t>[fasterdata], [perfSONAR], and [NetSrv</a:t>
            </a:r>
            <a:r>
              <a:rPr lang="en-US" sz="1600" dirty="0" smtClean="0"/>
              <a:t>])</a:t>
            </a:r>
          </a:p>
          <a:p>
            <a:pPr lvl="1">
              <a:spcBef>
                <a:spcPts val="800"/>
              </a:spcBef>
            </a:pPr>
            <a:r>
              <a:rPr lang="en-US" dirty="0"/>
              <a:t>There are now more than </a:t>
            </a:r>
            <a:r>
              <a:rPr lang="en-US" dirty="0" smtClean="0"/>
              <a:t>1100 </a:t>
            </a:r>
            <a:r>
              <a:rPr lang="en-US" dirty="0"/>
              <a:t>perfSONAR boxes installed in </a:t>
            </a:r>
            <a:r>
              <a:rPr lang="en-US" dirty="0" smtClean="0"/>
              <a:t>around the world</a:t>
            </a:r>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26</a:t>
            </a:fld>
            <a:endParaRPr lang="en-US" dirty="0"/>
          </a:p>
        </p:txBody>
      </p:sp>
    </p:spTree>
    <p:extLst>
      <p:ext uri="{BB962C8B-B14F-4D97-AF65-F5344CB8AC3E}">
        <p14:creationId xmlns:p14="http://schemas.microsoft.com/office/powerpoint/2010/main" val="23300003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s.pdf"/>
          <p:cNvPicPr>
            <a:picLocks noChangeAspect="1"/>
          </p:cNvPicPr>
          <p:nvPr/>
        </p:nvPicPr>
        <p:blipFill rotWithShape="1">
          <a:blip r:embed="rId3" cstate="print"/>
          <a:srcRect b="12696"/>
          <a:stretch/>
        </p:blipFill>
        <p:spPr>
          <a:xfrm>
            <a:off x="1967850" y="1707627"/>
            <a:ext cx="7137400" cy="2816247"/>
          </a:xfrm>
          <a:prstGeom prst="rect">
            <a:avLst/>
          </a:prstGeom>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35269" y="2115799"/>
            <a:ext cx="5942365" cy="16870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362" name="Rectangle 2"/>
          <p:cNvSpPr>
            <a:spLocks noGrp="1" noChangeArrowheads="1"/>
          </p:cNvSpPr>
          <p:nvPr>
            <p:ph type="title"/>
          </p:nvPr>
        </p:nvSpPr>
        <p:spPr/>
        <p:txBody>
          <a:bodyPr/>
          <a:lstStyle/>
          <a:p>
            <a:r>
              <a:rPr lang="en-US" dirty="0" smtClean="0"/>
              <a:t>perfSONAR</a:t>
            </a:r>
          </a:p>
        </p:txBody>
      </p:sp>
      <p:sp>
        <p:nvSpPr>
          <p:cNvPr id="399363" name="Rectangle 3"/>
          <p:cNvSpPr>
            <a:spLocks noGrp="1" noChangeArrowheads="1"/>
          </p:cNvSpPr>
          <p:nvPr>
            <p:ph idx="1"/>
          </p:nvPr>
        </p:nvSpPr>
        <p:spPr/>
        <p:txBody>
          <a:bodyPr/>
          <a:lstStyle/>
          <a:p>
            <a:pPr>
              <a:buFont typeface="Wingdings" pitchFamily="2" charset="2"/>
              <a:buChar char="Ø"/>
            </a:pPr>
            <a:r>
              <a:rPr lang="en-US" dirty="0" smtClean="0"/>
              <a:t>The test and monitor functions can detect soft errors that limit throughput and can be hard to find (hard errors / faults are easily found and corrected)</a:t>
            </a:r>
          </a:p>
        </p:txBody>
      </p:sp>
      <p:sp>
        <p:nvSpPr>
          <p:cNvPr id="7" name="Rounded Rectangular Callout 6"/>
          <p:cNvSpPr/>
          <p:nvPr/>
        </p:nvSpPr>
        <p:spPr>
          <a:xfrm>
            <a:off x="7309312" y="1736964"/>
            <a:ext cx="1351609" cy="460409"/>
          </a:xfrm>
          <a:prstGeom prst="wedgeRoundRectCallout">
            <a:avLst>
              <a:gd name="adj1" fmla="val -91344"/>
              <a:gd name="adj2" fmla="val 81473"/>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smtClean="0"/>
              <a:t>normal performance</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 name="Rounded Rectangular Callout 7"/>
          <p:cNvSpPr/>
          <p:nvPr/>
        </p:nvSpPr>
        <p:spPr>
          <a:xfrm>
            <a:off x="6012475" y="2655453"/>
            <a:ext cx="1207835" cy="460409"/>
          </a:xfrm>
          <a:prstGeom prst="wedgeRoundRectCallout">
            <a:avLst>
              <a:gd name="adj1" fmla="val -103485"/>
              <a:gd name="adj2" fmla="val 73978"/>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smtClean="0"/>
              <a:t>degrading performance</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0" name="Rounded Rectangular Callout 9"/>
          <p:cNvSpPr/>
          <p:nvPr/>
        </p:nvSpPr>
        <p:spPr>
          <a:xfrm>
            <a:off x="7539487" y="3128758"/>
            <a:ext cx="920151" cy="230205"/>
          </a:xfrm>
          <a:prstGeom prst="wedgeRoundRectCallout">
            <a:avLst>
              <a:gd name="adj1" fmla="val 60555"/>
              <a:gd name="adj2" fmla="val 81473"/>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smtClean="0"/>
              <a:t>repair</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1" name="TextBox 10"/>
          <p:cNvSpPr txBox="1"/>
          <p:nvPr/>
        </p:nvSpPr>
        <p:spPr>
          <a:xfrm>
            <a:off x="457200" y="4598547"/>
            <a:ext cx="8648051" cy="2062089"/>
          </a:xfrm>
          <a:prstGeom prst="rect">
            <a:avLst/>
          </a:prstGeom>
          <a:noFill/>
        </p:spPr>
        <p:txBody>
          <a:bodyPr wrap="square" lIns="91427" tIns="45713" rIns="91427" bIns="45713" rtlCol="0">
            <a:spAutoFit/>
          </a:bodyPr>
          <a:lstStyle/>
          <a:p>
            <a:pPr marL="112713" indent="-112713" algn="l">
              <a:buFont typeface="Arial" pitchFamily="34" charset="0"/>
              <a:buChar char="•"/>
            </a:pPr>
            <a:r>
              <a:rPr lang="en-US" sz="1600" dirty="0"/>
              <a:t>Why not just rely on “SNMP” interface </a:t>
            </a:r>
            <a:r>
              <a:rPr lang="en-US" sz="1600" dirty="0" smtClean="0"/>
              <a:t>stats for this sort of error detection?</a:t>
            </a:r>
            <a:endParaRPr lang="en-US" sz="1600" dirty="0"/>
          </a:p>
          <a:p>
            <a:pPr marL="569913" lvl="1" indent="-112713" algn="l">
              <a:buFont typeface="Arial" pitchFamily="34" charset="0"/>
              <a:buChar char="•"/>
            </a:pPr>
            <a:r>
              <a:rPr lang="en-US" sz="1600" dirty="0"/>
              <a:t>not all error conditions show up in SNMP interface </a:t>
            </a:r>
            <a:r>
              <a:rPr lang="en-US" sz="1600" dirty="0" smtClean="0"/>
              <a:t>statistics</a:t>
            </a:r>
          </a:p>
          <a:p>
            <a:pPr marL="569913" lvl="1" indent="-112713" algn="l">
              <a:buFont typeface="Arial" pitchFamily="34" charset="0"/>
              <a:buChar char="•"/>
            </a:pPr>
            <a:r>
              <a:rPr lang="en-US" sz="1600" dirty="0" smtClean="0"/>
              <a:t>SNMP </a:t>
            </a:r>
            <a:r>
              <a:rPr lang="en-US" sz="1600" dirty="0"/>
              <a:t>error statistics can be very </a:t>
            </a:r>
            <a:r>
              <a:rPr lang="en-US" sz="1600" dirty="0" smtClean="0"/>
              <a:t>noisy</a:t>
            </a:r>
          </a:p>
          <a:p>
            <a:pPr marL="569913" lvl="1" indent="-112713" algn="l">
              <a:buFont typeface="Arial" pitchFamily="34" charset="0"/>
              <a:buChar char="•"/>
            </a:pPr>
            <a:r>
              <a:rPr lang="en-US" sz="1600" dirty="0" smtClean="0"/>
              <a:t>some </a:t>
            </a:r>
            <a:r>
              <a:rPr lang="en-US" sz="1600" dirty="0"/>
              <a:t>devices lump different error counters into the same bucket, so it </a:t>
            </a:r>
            <a:r>
              <a:rPr lang="en-US" sz="1600" dirty="0" smtClean="0"/>
              <a:t>can be very </a:t>
            </a:r>
            <a:r>
              <a:rPr lang="en-US" sz="1600" dirty="0"/>
              <a:t>challenging to figure out what errors to alarm on and what errors to </a:t>
            </a:r>
            <a:r>
              <a:rPr lang="en-US" sz="1600" dirty="0" smtClean="0"/>
              <a:t>ignore</a:t>
            </a:r>
          </a:p>
          <a:p>
            <a:pPr marL="1027113" lvl="2" indent="-112713" algn="l">
              <a:buFont typeface="Arial" pitchFamily="34" charset="0"/>
              <a:buChar char="•"/>
            </a:pPr>
            <a:r>
              <a:rPr lang="en-US" sz="1600" dirty="0" smtClean="0"/>
              <a:t>though ESnet’s Spectrum monitoring system attempts to apply heuristics to do this</a:t>
            </a:r>
          </a:p>
          <a:p>
            <a:pPr marL="569913" lvl="1" indent="-112713" algn="l">
              <a:buFont typeface="Arial" pitchFamily="34" charset="0"/>
              <a:buChar char="•"/>
            </a:pPr>
            <a:r>
              <a:rPr lang="en-US" sz="1600" dirty="0"/>
              <a:t> many routers will silently drop packets - the only way to find that is to test through them and observe loss using devices other than the culprit </a:t>
            </a:r>
            <a:r>
              <a:rPr lang="en-US" sz="1600" dirty="0" smtClean="0"/>
              <a:t>device</a:t>
            </a:r>
            <a:endParaRPr lang="en-US" sz="1600" dirty="0"/>
          </a:p>
        </p:txBody>
      </p:sp>
      <p:cxnSp>
        <p:nvCxnSpPr>
          <p:cNvPr id="6" name="Straight Arrow Connector 5"/>
          <p:cNvCxnSpPr/>
          <p:nvPr/>
        </p:nvCxnSpPr>
        <p:spPr bwMode="auto">
          <a:xfrm>
            <a:off x="2915725" y="4123426"/>
            <a:ext cx="5934974" cy="0"/>
          </a:xfrm>
          <a:prstGeom prst="straightConnector1">
            <a:avLst/>
          </a:prstGeom>
          <a:noFill/>
          <a:ln w="19050" cap="flat" cmpd="sng" algn="ctr">
            <a:solidFill>
              <a:schemeClr val="tx1"/>
            </a:solidFill>
            <a:prstDash val="solid"/>
            <a:round/>
            <a:headEnd type="arrow" w="lg" len="lg"/>
            <a:tailEnd type="arrow" w="lg" len="lg"/>
          </a:ln>
          <a:effectLst/>
        </p:spPr>
      </p:cxnSp>
      <p:sp>
        <p:nvSpPr>
          <p:cNvPr id="12" name="TextBox 11"/>
          <p:cNvSpPr txBox="1"/>
          <p:nvPr/>
        </p:nvSpPr>
        <p:spPr>
          <a:xfrm>
            <a:off x="5152656" y="3950897"/>
            <a:ext cx="897682" cy="276999"/>
          </a:xfrm>
          <a:prstGeom prst="rect">
            <a:avLst/>
          </a:prstGeom>
          <a:solidFill>
            <a:schemeClr val="bg1"/>
          </a:solidFill>
        </p:spPr>
        <p:txBody>
          <a:bodyPr wrap="none" lIns="0" tIns="0" rIns="0" bIns="0" rtlCol="0">
            <a:spAutoFit/>
          </a:bodyPr>
          <a:lstStyle/>
          <a:p>
            <a:r>
              <a:rPr lang="en-US" dirty="0" smtClean="0"/>
              <a:t>one month</a:t>
            </a:r>
            <a:endParaRPr lang="en-US" dirty="0"/>
          </a:p>
        </p:txBody>
      </p:sp>
      <p:sp>
        <p:nvSpPr>
          <p:cNvPr id="5" name="TextBox 4"/>
          <p:cNvSpPr txBox="1"/>
          <p:nvPr/>
        </p:nvSpPr>
        <p:spPr>
          <a:xfrm>
            <a:off x="31425" y="2312175"/>
            <a:ext cx="2664535" cy="1323425"/>
          </a:xfrm>
          <a:prstGeom prst="rect">
            <a:avLst/>
          </a:prstGeom>
          <a:solidFill>
            <a:schemeClr val="bg1"/>
          </a:solidFill>
        </p:spPr>
        <p:txBody>
          <a:bodyPr wrap="square" lIns="91427" tIns="45713" rIns="91427" bIns="45713" rtlCol="0">
            <a:spAutoFit/>
          </a:bodyPr>
          <a:lstStyle/>
          <a:p>
            <a:pPr algn="l"/>
            <a:r>
              <a:rPr lang="en-US" sz="1600" dirty="0" smtClean="0"/>
              <a:t>Soft failure example:</a:t>
            </a:r>
          </a:p>
          <a:p>
            <a:pPr marL="112713" indent="-112713" algn="l">
              <a:buFont typeface="Arial" pitchFamily="34" charset="0"/>
              <a:buChar char="•"/>
            </a:pPr>
            <a:r>
              <a:rPr lang="en-US" sz="1600" dirty="0"/>
              <a:t>O</a:t>
            </a:r>
            <a:r>
              <a:rPr lang="en-US" sz="1600" dirty="0" smtClean="0"/>
              <a:t>bserved </a:t>
            </a:r>
            <a:r>
              <a:rPr lang="en-US" sz="1600" u="sng" dirty="0" smtClean="0"/>
              <a:t>end-to-end performance degradation</a:t>
            </a:r>
            <a:r>
              <a:rPr lang="en-US" sz="1600" dirty="0" smtClean="0"/>
              <a:t> due to soft failure of single optical line card</a:t>
            </a:r>
          </a:p>
        </p:txBody>
      </p:sp>
      <p:sp>
        <p:nvSpPr>
          <p:cNvPr id="2" name="TextBox 1"/>
          <p:cNvSpPr txBox="1"/>
          <p:nvPr/>
        </p:nvSpPr>
        <p:spPr>
          <a:xfrm rot="16200000">
            <a:off x="2464376" y="2647014"/>
            <a:ext cx="495649" cy="307777"/>
          </a:xfrm>
          <a:prstGeom prst="rect">
            <a:avLst/>
          </a:prstGeom>
          <a:noFill/>
        </p:spPr>
        <p:txBody>
          <a:bodyPr wrap="none" rtlCol="0">
            <a:spAutoFit/>
          </a:bodyPr>
          <a:lstStyle/>
          <a:p>
            <a:r>
              <a:rPr lang="en-US" sz="1400" dirty="0" smtClean="0"/>
              <a:t>Gb/s</a:t>
            </a:r>
            <a:endParaRPr lang="en-US" sz="1400" dirty="0"/>
          </a:p>
        </p:txBody>
      </p:sp>
      <p:sp>
        <p:nvSpPr>
          <p:cNvPr id="14" name="Right Triangle 1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3" name="Slide Number Placeholder 12"/>
          <p:cNvSpPr>
            <a:spLocks noGrp="1"/>
          </p:cNvSpPr>
          <p:nvPr>
            <p:ph type="sldNum" sz="quarter" idx="12"/>
          </p:nvPr>
        </p:nvSpPr>
        <p:spPr/>
        <p:txBody>
          <a:bodyPr/>
          <a:lstStyle/>
          <a:p>
            <a:pPr>
              <a:defRPr/>
            </a:pPr>
            <a:fld id="{7BB6F9B8-17A6-477C-9EEA-ECC3A7902399}" type="slidenum">
              <a:rPr lang="en-US" smtClean="0"/>
              <a:pPr>
                <a:defRPr/>
              </a:pPr>
              <a:t>27</a:t>
            </a:fld>
            <a:endParaRPr lang="en-US" dirty="0"/>
          </a:p>
        </p:txBody>
      </p:sp>
    </p:spTree>
    <p:extLst>
      <p:ext uri="{BB962C8B-B14F-4D97-AF65-F5344CB8AC3E}">
        <p14:creationId xmlns:p14="http://schemas.microsoft.com/office/powerpoint/2010/main" val="19093387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perfSONAR</a:t>
            </a:r>
            <a:endParaRPr lang="en-US" dirty="0"/>
          </a:p>
        </p:txBody>
      </p:sp>
      <p:sp>
        <p:nvSpPr>
          <p:cNvPr id="5" name="Content Placeholder 4"/>
          <p:cNvSpPr>
            <a:spLocks noGrp="1"/>
          </p:cNvSpPr>
          <p:nvPr>
            <p:ph idx="1"/>
          </p:nvPr>
        </p:nvSpPr>
        <p:spPr/>
        <p:txBody>
          <a:bodyPr/>
          <a:lstStyle/>
          <a:p>
            <a:pPr>
              <a:buFont typeface="Wingdings" pitchFamily="2" charset="2"/>
              <a:buChar char="Ø"/>
            </a:pPr>
            <a:r>
              <a:rPr lang="en-US" dirty="0"/>
              <a:t>The value of perfSONAR increases dramatically as it is deployed at more sites so that more of the end-to-end (app-to-app) path can characterized across multiple network domains</a:t>
            </a:r>
          </a:p>
          <a:p>
            <a:pPr lvl="1">
              <a:buFont typeface="Wingdings" pitchFamily="2" charset="2"/>
              <a:buChar char="Ø"/>
            </a:pPr>
            <a:r>
              <a:rPr lang="en-US" dirty="0"/>
              <a:t>provides the only widely deployed tool that can monitor circuits end-to-end across </a:t>
            </a:r>
            <a:r>
              <a:rPr lang="en-US" dirty="0" smtClean="0"/>
              <a:t>the different </a:t>
            </a:r>
            <a:r>
              <a:rPr lang="en-US" dirty="0"/>
              <a:t>networks from the US to Europe</a:t>
            </a:r>
          </a:p>
          <a:p>
            <a:pPr lvl="1"/>
            <a:r>
              <a:rPr lang="en-US" dirty="0" smtClean="0"/>
              <a:t>ESnet </a:t>
            </a:r>
            <a:r>
              <a:rPr lang="en-US" dirty="0"/>
              <a:t>has perfSONAR testers installed at every PoP and all but the smallest user sites – Internet2 is close to the </a:t>
            </a:r>
            <a:r>
              <a:rPr lang="en-US" dirty="0" smtClean="0"/>
              <a:t>same</a:t>
            </a:r>
          </a:p>
          <a:p>
            <a:pPr lvl="1"/>
            <a:r>
              <a:rPr lang="en-US" dirty="0" smtClean="0"/>
              <a:t>There are currently more that 1000 perfSONAR systems deployed world-wide</a:t>
            </a:r>
            <a:endParaRPr lang="en-US" dirty="0"/>
          </a:p>
          <a:p>
            <a:r>
              <a:rPr lang="en-US" dirty="0"/>
              <a:t>perfSONAR comes out of the work of the Open Grid Forum (OGF) Network Measurement Working Group (NM-WG) and the protocol is implemented using SOAP XML messages</a:t>
            </a:r>
          </a:p>
          <a:p>
            <a:pPr marL="0" indent="0">
              <a:buNone/>
            </a:pPr>
            <a:endParaRPr lang="en-US" dirty="0"/>
          </a:p>
        </p:txBody>
      </p:sp>
      <p:sp>
        <p:nvSpPr>
          <p:cNvPr id="6" name="Right Triangle 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28</a:t>
            </a:fld>
            <a:endParaRPr lang="en-US" dirty="0"/>
          </a:p>
        </p:txBody>
      </p:sp>
    </p:spTree>
    <p:extLst>
      <p:ext uri="{BB962C8B-B14F-4D97-AF65-F5344CB8AC3E}">
        <p14:creationId xmlns:p14="http://schemas.microsoft.com/office/powerpoint/2010/main" val="19880724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perfSONAR</a:t>
            </a:r>
          </a:p>
        </p:txBody>
      </p:sp>
      <p:sp>
        <p:nvSpPr>
          <p:cNvPr id="3" name="Content Placeholder 2"/>
          <p:cNvSpPr>
            <a:spLocks noGrp="1"/>
          </p:cNvSpPr>
          <p:nvPr>
            <p:ph idx="1"/>
          </p:nvPr>
        </p:nvSpPr>
        <p:spPr>
          <a:xfrm>
            <a:off x="457200" y="628154"/>
            <a:ext cx="8229600" cy="839140"/>
          </a:xfrm>
        </p:spPr>
        <p:txBody>
          <a:bodyPr/>
          <a:lstStyle/>
          <a:p>
            <a:r>
              <a:rPr lang="en-US" sz="2400" dirty="0"/>
              <a:t>Toolkit Deployment: over 1100 nodes as of Feb 2014 </a:t>
            </a:r>
            <a:r>
              <a:rPr lang="en-US" dirty="0"/>
              <a:t/>
            </a:r>
            <a:br>
              <a:rPr lang="en-US" dirty="0"/>
            </a:br>
            <a:r>
              <a:rPr lang="en-US" dirty="0"/>
              <a:t>(Note: There is now enough critical mass to be </a:t>
            </a:r>
            <a:r>
              <a:rPr lang="en-US" i="1" dirty="0"/>
              <a:t>really</a:t>
            </a:r>
            <a:r>
              <a:rPr lang="en-US" dirty="0"/>
              <a:t> useful)</a:t>
            </a:r>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29</a:t>
            </a:fld>
            <a:endParaRPr lang="en-US" dirty="0"/>
          </a:p>
        </p:txBody>
      </p:sp>
      <p:pic>
        <p:nvPicPr>
          <p:cNvPr id="5" name="Picture 4" descr="20140218-pSDeployment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05970"/>
            <a:ext cx="9144000" cy="5162663"/>
          </a:xfrm>
          <a:prstGeom prst="rect">
            <a:avLst/>
          </a:prstGeom>
        </p:spPr>
      </p:pic>
      <p:sp>
        <p:nvSpPr>
          <p:cNvPr id="6" name="Right Triangle 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13649889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00" name="Picture 5" descr="E:\LBLDesk\FY08-NERSC-AnalyticsAccomplishments\figs\SC07-SST-pacific-33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0" y="688816"/>
            <a:ext cx="17399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4" name="Rectangle 2"/>
          <p:cNvSpPr>
            <a:spLocks noGrp="1" noChangeArrowheads="1"/>
          </p:cNvSpPr>
          <p:nvPr>
            <p:ph type="title"/>
          </p:nvPr>
        </p:nvSpPr>
        <p:spPr>
          <a:xfrm>
            <a:off x="457201" y="83814"/>
            <a:ext cx="8483600" cy="440972"/>
          </a:xfrm>
          <a:prstGeom prst="rect">
            <a:avLst/>
          </a:prstGeom>
        </p:spPr>
        <p:txBody>
          <a:bodyPr/>
          <a:lstStyle/>
          <a:p>
            <a:pPr>
              <a:buFont typeface="Wingdings" pitchFamily="2" charset="2"/>
              <a:buNone/>
            </a:pPr>
            <a:r>
              <a:rPr lang="en-US" dirty="0" smtClean="0">
                <a:ea typeface="ＭＳ Ｐゴシック" pitchFamily="34" charset="-128"/>
              </a:rPr>
              <a:t>DOE Office of Science and ESnet – the ESnet Mission</a:t>
            </a:r>
          </a:p>
        </p:txBody>
      </p:sp>
      <p:sp>
        <p:nvSpPr>
          <p:cNvPr id="8195" name="Rectangle 3"/>
          <p:cNvSpPr>
            <a:spLocks noGrp="1" noChangeArrowheads="1"/>
          </p:cNvSpPr>
          <p:nvPr>
            <p:ph idx="1"/>
          </p:nvPr>
        </p:nvSpPr>
        <p:spPr>
          <a:xfrm>
            <a:off x="457201" y="906449"/>
            <a:ext cx="6096000" cy="5494351"/>
          </a:xfrm>
        </p:spPr>
        <p:txBody>
          <a:bodyPr/>
          <a:lstStyle/>
          <a:p>
            <a:pPr>
              <a:lnSpc>
                <a:spcPct val="90000"/>
              </a:lnSpc>
              <a:buFont typeface="Wingdings" pitchFamily="2" charset="2"/>
              <a:buChar char="Ø"/>
            </a:pPr>
            <a:r>
              <a:rPr lang="en-US" sz="2000" b="1" dirty="0" smtClean="0">
                <a:ea typeface="ＭＳ Ｐゴシック" pitchFamily="34" charset="-128"/>
              </a:rPr>
              <a:t>ESnet  - the Energy Sciences Network - is an SC facility whose </a:t>
            </a:r>
            <a:r>
              <a:rPr lang="en-US" sz="2000" b="1" u="sng" dirty="0" smtClean="0">
                <a:ea typeface="ＭＳ Ｐゴシック" pitchFamily="34" charset="-128"/>
              </a:rPr>
              <a:t>primary mission is to enable the large-scale science</a:t>
            </a:r>
            <a:r>
              <a:rPr lang="en-US" sz="2000" b="1" dirty="0" smtClean="0">
                <a:ea typeface="ＭＳ Ｐゴシック" pitchFamily="34" charset="-128"/>
              </a:rPr>
              <a:t> of the Office of Science that depends on</a:t>
            </a:r>
            <a:r>
              <a:rPr lang="en-US" sz="2000" dirty="0" smtClean="0">
                <a:ea typeface="ＭＳ Ｐゴシック" pitchFamily="34" charset="-128"/>
              </a:rPr>
              <a:t>:</a:t>
            </a:r>
          </a:p>
          <a:p>
            <a:pPr lvl="1" indent="-287338">
              <a:lnSpc>
                <a:spcPct val="90000"/>
              </a:lnSpc>
              <a:spcBef>
                <a:spcPct val="15000"/>
              </a:spcBef>
            </a:pPr>
            <a:r>
              <a:rPr lang="en-US" sz="1800" dirty="0" smtClean="0">
                <a:ea typeface="ＭＳ Ｐゴシック" pitchFamily="34" charset="-128"/>
              </a:rPr>
              <a:t>Multi-institution, world-wide collaboration</a:t>
            </a:r>
            <a:endParaRPr lang="en-US" sz="1800" dirty="0">
              <a:ea typeface="ＭＳ Ｐゴシック" pitchFamily="34" charset="-128"/>
            </a:endParaRPr>
          </a:p>
          <a:p>
            <a:pPr lvl="1" indent="-287338">
              <a:lnSpc>
                <a:spcPct val="90000"/>
              </a:lnSpc>
              <a:spcBef>
                <a:spcPct val="15000"/>
              </a:spcBef>
              <a:buFont typeface="Wingdings" pitchFamily="2" charset="2"/>
              <a:buChar char="Ø"/>
            </a:pPr>
            <a:r>
              <a:rPr lang="en-US" sz="1800" dirty="0" smtClean="0">
                <a:ea typeface="ＭＳ Ｐゴシック" pitchFamily="34" charset="-128"/>
              </a:rPr>
              <a:t>Data mobility: sharing of massive amounts of data</a:t>
            </a:r>
          </a:p>
          <a:p>
            <a:pPr lvl="1" indent="-287338">
              <a:lnSpc>
                <a:spcPct val="90000"/>
              </a:lnSpc>
              <a:spcBef>
                <a:spcPct val="15000"/>
              </a:spcBef>
            </a:pPr>
            <a:r>
              <a:rPr lang="en-US" sz="1800" dirty="0" smtClean="0">
                <a:ea typeface="ＭＳ Ｐゴシック" pitchFamily="34" charset="-128"/>
              </a:rPr>
              <a:t>Distributed data management and processing</a:t>
            </a:r>
          </a:p>
          <a:p>
            <a:pPr lvl="1" indent="-287338">
              <a:lnSpc>
                <a:spcPct val="90000"/>
              </a:lnSpc>
              <a:spcBef>
                <a:spcPct val="15000"/>
              </a:spcBef>
            </a:pPr>
            <a:r>
              <a:rPr lang="en-US" sz="1800" dirty="0" smtClean="0">
                <a:ea typeface="ＭＳ Ｐゴシック" pitchFamily="34" charset="-128"/>
              </a:rPr>
              <a:t>Distributed simulation, visualization, and computational steering</a:t>
            </a:r>
          </a:p>
          <a:p>
            <a:pPr lvl="1" indent="-287338">
              <a:lnSpc>
                <a:spcPct val="90000"/>
              </a:lnSpc>
              <a:spcBef>
                <a:spcPct val="15000"/>
              </a:spcBef>
            </a:pPr>
            <a:r>
              <a:rPr lang="en-US" sz="1800" dirty="0" smtClean="0">
                <a:ea typeface="ＭＳ Ｐゴシック" pitchFamily="34" charset="-128"/>
              </a:rPr>
              <a:t>Collaboration with the US and International Research and Education community</a:t>
            </a:r>
          </a:p>
          <a:p>
            <a:pPr>
              <a:lnSpc>
                <a:spcPct val="90000"/>
              </a:lnSpc>
              <a:buSzTx/>
              <a:buFont typeface="Wingdings" panose="05000000000000000000" pitchFamily="2" charset="2"/>
              <a:buChar char="Ø"/>
            </a:pPr>
            <a:r>
              <a:rPr lang="en-US" sz="2000" dirty="0" smtClean="0">
                <a:ea typeface="ＭＳ Ｐゴシック" pitchFamily="34" charset="-128"/>
              </a:rPr>
              <a:t>“Enabling large-scale science” means </a:t>
            </a:r>
            <a:r>
              <a:rPr lang="en-US" sz="2000" u="sng" dirty="0" smtClean="0">
                <a:ea typeface="ＭＳ Ｐゴシック" pitchFamily="34" charset="-128"/>
              </a:rPr>
              <a:t>ensuring that the network can be used effectively to provide all mission required access to data and computing</a:t>
            </a:r>
          </a:p>
          <a:p>
            <a:pPr marL="341313" indent="-341313">
              <a:lnSpc>
                <a:spcPct val="90000"/>
              </a:lnSpc>
              <a:buSzTx/>
            </a:pPr>
            <a:r>
              <a:rPr lang="en-US" sz="2000" dirty="0" smtClean="0">
                <a:ea typeface="ＭＳ Ｐゴシック" pitchFamily="34" charset="-128"/>
              </a:rPr>
              <a:t>ESnet connects the Office of Science National Laboratories and user facilities to each other and to collaborators worldwide</a:t>
            </a:r>
          </a:p>
          <a:p>
            <a:pPr lvl="1" indent="-287338">
              <a:lnSpc>
                <a:spcPct val="90000"/>
              </a:lnSpc>
            </a:pPr>
            <a:r>
              <a:rPr lang="en-US" sz="1600" dirty="0" smtClean="0">
                <a:ea typeface="ＭＳ Ｐゴシック" pitchFamily="34" charset="-128"/>
              </a:rPr>
              <a:t>Ames, Argonne, Brookhaven, Fermilab, Lawrence Berkeley</a:t>
            </a:r>
            <a:r>
              <a:rPr lang="en-US" sz="1600" dirty="0">
                <a:ea typeface="ＭＳ Ｐゴシック" pitchFamily="34" charset="-128"/>
              </a:rPr>
              <a:t>, Oak Ridge, </a:t>
            </a:r>
            <a:r>
              <a:rPr lang="en-US" sz="1600" dirty="0" smtClean="0">
                <a:ea typeface="ＭＳ Ｐゴシック" pitchFamily="34" charset="-128"/>
              </a:rPr>
              <a:t>Pacific Northwest, Princeton Plasma Physics, </a:t>
            </a:r>
            <a:r>
              <a:rPr lang="en-US" sz="1600" dirty="0">
                <a:ea typeface="ＭＳ Ｐゴシック" pitchFamily="34" charset="-128"/>
              </a:rPr>
              <a:t>SLAC, </a:t>
            </a:r>
            <a:r>
              <a:rPr lang="en-US" sz="1600" dirty="0" smtClean="0">
                <a:ea typeface="ＭＳ Ｐゴシック" pitchFamily="34" charset="-128"/>
              </a:rPr>
              <a:t>and </a:t>
            </a:r>
            <a:r>
              <a:rPr lang="en-US" sz="1600" dirty="0">
                <a:ea typeface="ＭＳ Ｐゴシック" pitchFamily="34" charset="-128"/>
              </a:rPr>
              <a:t>Thomas Jefferson National Accelerator </a:t>
            </a:r>
            <a:r>
              <a:rPr lang="en-US" sz="1600" dirty="0" smtClean="0">
                <a:ea typeface="ＭＳ Ｐゴシック" pitchFamily="34" charset="-128"/>
              </a:rPr>
              <a:t>Facility,</a:t>
            </a:r>
            <a:br>
              <a:rPr lang="en-US" sz="1600" dirty="0" smtClean="0">
                <a:ea typeface="ＭＳ Ｐゴシック" pitchFamily="34" charset="-128"/>
              </a:rPr>
            </a:br>
            <a:r>
              <a:rPr lang="en-US" sz="1600" dirty="0" smtClean="0">
                <a:ea typeface="ＭＳ Ｐゴシック" pitchFamily="34" charset="-128"/>
              </a:rPr>
              <a:t>and </a:t>
            </a:r>
            <a:r>
              <a:rPr lang="en-US" sz="1600" dirty="0">
                <a:ea typeface="ＭＳ Ｐゴシック" pitchFamily="34" charset="-128"/>
              </a:rPr>
              <a:t>embedded and detached user </a:t>
            </a:r>
            <a:r>
              <a:rPr lang="en-US" sz="1600" dirty="0" smtClean="0">
                <a:ea typeface="ＭＳ Ｐゴシック" pitchFamily="34" charset="-128"/>
              </a:rPr>
              <a:t>facilities</a:t>
            </a:r>
            <a:endParaRPr lang="en-US" sz="1600" dirty="0">
              <a:ea typeface="ＭＳ Ｐゴシック" pitchFamily="34" charset="-128"/>
            </a:endParaRPr>
          </a:p>
        </p:txBody>
      </p:sp>
      <p:pic>
        <p:nvPicPr>
          <p:cNvPr id="8196"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03989" y="2089823"/>
            <a:ext cx="2436812" cy="187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9" descr="opo9919i.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529513" y="3700716"/>
            <a:ext cx="1524000"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8" name="Picture 9" descr="atlas"/>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3201" y="5032210"/>
            <a:ext cx="1881188" cy="1250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Left Brace 8"/>
          <p:cNvSpPr/>
          <p:nvPr/>
        </p:nvSpPr>
        <p:spPr bwMode="auto">
          <a:xfrm>
            <a:off x="485775" y="2152648"/>
            <a:ext cx="190500" cy="781050"/>
          </a:xfrm>
          <a:prstGeom prst="leftBrace">
            <a:avLst/>
          </a:prstGeom>
          <a:noFill/>
          <a:ln w="1905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3</a:t>
            </a:fld>
            <a:endParaRPr lang="en-US" dirty="0"/>
          </a:p>
        </p:txBody>
      </p:sp>
    </p:spTree>
    <p:extLst>
      <p:ext uri="{BB962C8B-B14F-4D97-AF65-F5344CB8AC3E}">
        <p14:creationId xmlns:p14="http://schemas.microsoft.com/office/powerpoint/2010/main" val="40709639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a:t>4</a:t>
            </a:r>
            <a:r>
              <a:rPr lang="en-US" dirty="0" smtClean="0"/>
              <a:t>) System software evolution and optimization</a:t>
            </a:r>
            <a:endParaRPr lang="en-US" dirty="0"/>
          </a:p>
        </p:txBody>
      </p:sp>
      <p:sp>
        <p:nvSpPr>
          <p:cNvPr id="3" name="Content Placeholder 2"/>
          <p:cNvSpPr>
            <a:spLocks noGrp="1"/>
          </p:cNvSpPr>
          <p:nvPr>
            <p:ph idx="1"/>
          </p:nvPr>
        </p:nvSpPr>
        <p:spPr/>
        <p:txBody>
          <a:bodyPr/>
          <a:lstStyle/>
          <a:p>
            <a:pPr marL="0" indent="0" algn="ctr">
              <a:buNone/>
            </a:pPr>
            <a:r>
              <a:rPr lang="en-US" b="1" dirty="0" smtClean="0"/>
              <a:t>Once the network is error-free, there is still the issue of </a:t>
            </a:r>
            <a:r>
              <a:rPr lang="en-US" b="1" dirty="0"/>
              <a:t>efficiently </a:t>
            </a:r>
            <a:r>
              <a:rPr lang="en-US" b="1" dirty="0" smtClean="0"/>
              <a:t>moving </a:t>
            </a:r>
            <a:r>
              <a:rPr lang="en-US" b="1" dirty="0"/>
              <a:t>data from the </a:t>
            </a:r>
            <a:r>
              <a:rPr lang="en-US" b="1" dirty="0" smtClean="0"/>
              <a:t>application running on a user system onto </a:t>
            </a:r>
            <a:r>
              <a:rPr lang="en-US" b="1" dirty="0"/>
              <a:t>the network</a:t>
            </a:r>
            <a:endParaRPr lang="en-US" b="1" dirty="0" smtClean="0"/>
          </a:p>
          <a:p>
            <a:r>
              <a:rPr lang="en-US" dirty="0" smtClean="0"/>
              <a:t>Host TCP tuning</a:t>
            </a:r>
          </a:p>
          <a:p>
            <a:r>
              <a:rPr lang="en-US" dirty="0" smtClean="0"/>
              <a:t>Modern </a:t>
            </a:r>
            <a:r>
              <a:rPr lang="en-US" dirty="0"/>
              <a:t>TCP </a:t>
            </a:r>
            <a:r>
              <a:rPr lang="en-US" dirty="0" smtClean="0"/>
              <a:t>stack (see above)</a:t>
            </a:r>
          </a:p>
          <a:p>
            <a:r>
              <a:rPr lang="en-US" dirty="0"/>
              <a:t>Other </a:t>
            </a:r>
            <a:r>
              <a:rPr lang="en-US" dirty="0" smtClean="0"/>
              <a:t>issues (MTU, etc.)</a:t>
            </a:r>
          </a:p>
          <a:p>
            <a:pPr>
              <a:buFont typeface="Arial" pitchFamily="34" charset="0"/>
              <a:buChar char="•"/>
            </a:pPr>
            <a:r>
              <a:rPr lang="en-US" dirty="0"/>
              <a:t>Data transfer </a:t>
            </a:r>
            <a:r>
              <a:rPr lang="en-US" dirty="0" smtClean="0"/>
              <a:t>tools and parallelism</a:t>
            </a:r>
          </a:p>
          <a:p>
            <a:r>
              <a:rPr lang="en-US" dirty="0"/>
              <a:t>Other data transfer </a:t>
            </a:r>
            <a:r>
              <a:rPr lang="en-US" dirty="0" smtClean="0"/>
              <a:t>issues (firewalls, etc.)</a:t>
            </a:r>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30</a:t>
            </a:fld>
            <a:endParaRPr lang="en-US" dirty="0"/>
          </a:p>
        </p:txBody>
      </p:sp>
    </p:spTree>
    <p:extLst>
      <p:ext uri="{BB962C8B-B14F-4D97-AF65-F5344CB8AC3E}">
        <p14:creationId xmlns:p14="http://schemas.microsoft.com/office/powerpoint/2010/main" val="38541730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127" y="0"/>
            <a:ext cx="9144000" cy="453224"/>
          </a:xfrm>
        </p:spPr>
        <p:txBody>
          <a:bodyPr/>
          <a:lstStyle/>
          <a:p>
            <a:r>
              <a:rPr lang="en-US" dirty="0" smtClean="0"/>
              <a:t>4.1) System </a:t>
            </a:r>
            <a:r>
              <a:rPr lang="en-US" dirty="0"/>
              <a:t>software tuning: </a:t>
            </a:r>
            <a:r>
              <a:rPr lang="en-US" dirty="0" smtClean="0"/>
              <a:t>Host </a:t>
            </a:r>
            <a:r>
              <a:rPr lang="en-US" dirty="0"/>
              <a:t>tuning – </a:t>
            </a:r>
            <a:r>
              <a:rPr lang="en-US" dirty="0" smtClean="0"/>
              <a:t>TCP</a:t>
            </a:r>
            <a:endParaRPr lang="en-US" dirty="0"/>
          </a:p>
        </p:txBody>
      </p:sp>
      <p:sp>
        <p:nvSpPr>
          <p:cNvPr id="3" name="Content Placeholder 2"/>
          <p:cNvSpPr>
            <a:spLocks noGrp="1"/>
          </p:cNvSpPr>
          <p:nvPr>
            <p:ph idx="1"/>
          </p:nvPr>
        </p:nvSpPr>
        <p:spPr/>
        <p:txBody>
          <a:bodyPr/>
          <a:lstStyle/>
          <a:p>
            <a:r>
              <a:rPr lang="en-US" dirty="0" smtClean="0"/>
              <a:t>“TCP tuning” </a:t>
            </a:r>
            <a:r>
              <a:rPr lang="en-US" dirty="0"/>
              <a:t>commonly refers to the proper configuration of TCP windowing buffers </a:t>
            </a:r>
            <a:r>
              <a:rPr lang="en-US" dirty="0" smtClean="0"/>
              <a:t>for the path length</a:t>
            </a:r>
          </a:p>
          <a:p>
            <a:r>
              <a:rPr lang="en-US" dirty="0"/>
              <a:t>It is critical to use the optimal TCP send and receive socket buffer sizes for the </a:t>
            </a:r>
            <a:r>
              <a:rPr lang="en-US" dirty="0" smtClean="0"/>
              <a:t>path (RTT) you </a:t>
            </a:r>
            <a:r>
              <a:rPr lang="en-US" dirty="0"/>
              <a:t>are </a:t>
            </a:r>
            <a:r>
              <a:rPr lang="en-US" dirty="0" smtClean="0"/>
              <a:t>using end-to-end</a:t>
            </a:r>
            <a:endParaRPr lang="en-US" dirty="0"/>
          </a:p>
          <a:p>
            <a:pPr>
              <a:buFont typeface="Wingdings" pitchFamily="2" charset="2"/>
              <a:buChar char="Ø"/>
            </a:pPr>
            <a:r>
              <a:rPr lang="en-US" dirty="0" smtClean="0"/>
              <a:t>Default </a:t>
            </a:r>
            <a:r>
              <a:rPr lang="en-US" dirty="0"/>
              <a:t>TCP buffer sizes </a:t>
            </a:r>
            <a:r>
              <a:rPr lang="en-US" dirty="0" smtClean="0"/>
              <a:t>are typically much too </a:t>
            </a:r>
            <a:r>
              <a:rPr lang="en-US" dirty="0"/>
              <a:t>small for today’s high speed networks</a:t>
            </a:r>
          </a:p>
          <a:p>
            <a:pPr lvl="1"/>
            <a:r>
              <a:rPr lang="en-US" dirty="0"/>
              <a:t>Until recently, default TCP send/receive buffers were typically 64 KB</a:t>
            </a:r>
          </a:p>
          <a:p>
            <a:pPr lvl="1"/>
            <a:r>
              <a:rPr lang="en-US" dirty="0"/>
              <a:t>T</a:t>
            </a:r>
            <a:r>
              <a:rPr lang="en-US" dirty="0" smtClean="0"/>
              <a:t>uned </a:t>
            </a:r>
            <a:r>
              <a:rPr lang="en-US" dirty="0"/>
              <a:t>buffer to fill CA to </a:t>
            </a:r>
            <a:r>
              <a:rPr lang="en-US" dirty="0" smtClean="0"/>
              <a:t>NY, 1 Gb/s path: </a:t>
            </a:r>
            <a:r>
              <a:rPr lang="en-US" dirty="0"/>
              <a:t>10 MB</a:t>
            </a:r>
          </a:p>
          <a:p>
            <a:pPr lvl="2"/>
            <a:r>
              <a:rPr lang="en-US" dirty="0"/>
              <a:t>150X bigger than the default buffer </a:t>
            </a:r>
            <a:r>
              <a:rPr lang="en-US" dirty="0" smtClean="0"/>
              <a:t>size</a:t>
            </a:r>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31</a:t>
            </a:fld>
            <a:endParaRPr lang="en-US" dirty="0"/>
          </a:p>
        </p:txBody>
      </p:sp>
    </p:spTree>
    <p:extLst>
      <p:ext uri="{BB962C8B-B14F-4D97-AF65-F5344CB8AC3E}">
        <p14:creationId xmlns:p14="http://schemas.microsoft.com/office/powerpoint/2010/main" val="36933835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software tuning: </a:t>
            </a:r>
            <a:r>
              <a:rPr lang="en-US" dirty="0"/>
              <a:t>Host </a:t>
            </a:r>
            <a:r>
              <a:rPr lang="en-US" dirty="0" smtClean="0"/>
              <a:t>tuning </a:t>
            </a:r>
            <a:r>
              <a:rPr lang="en-US" dirty="0"/>
              <a:t>– </a:t>
            </a:r>
            <a:r>
              <a:rPr lang="en-US" dirty="0" smtClean="0"/>
              <a:t>TCP</a:t>
            </a:r>
            <a:endParaRPr lang="en-US" dirty="0"/>
          </a:p>
        </p:txBody>
      </p:sp>
      <p:sp>
        <p:nvSpPr>
          <p:cNvPr id="3" name="Content Placeholder 2"/>
          <p:cNvSpPr>
            <a:spLocks noGrp="1"/>
          </p:cNvSpPr>
          <p:nvPr>
            <p:ph idx="1"/>
          </p:nvPr>
        </p:nvSpPr>
        <p:spPr/>
        <p:txBody>
          <a:bodyPr/>
          <a:lstStyle/>
          <a:p>
            <a:r>
              <a:rPr lang="en-US" dirty="0" smtClean="0"/>
              <a:t>Historically </a:t>
            </a:r>
            <a:r>
              <a:rPr lang="en-US" dirty="0"/>
              <a:t>TCP </a:t>
            </a:r>
            <a:r>
              <a:rPr lang="en-US" dirty="0" smtClean="0"/>
              <a:t>window size tuning </a:t>
            </a:r>
            <a:r>
              <a:rPr lang="en-US" dirty="0"/>
              <a:t>parameters were host-global, with exceptions configured per-socket by applications</a:t>
            </a:r>
          </a:p>
          <a:p>
            <a:pPr lvl="1"/>
            <a:r>
              <a:rPr lang="en-US" dirty="0" smtClean="0"/>
              <a:t>How to tune is a function of the application and the path to the destination, so potentially a lot of special cases</a:t>
            </a:r>
            <a:endParaRPr lang="en-US" dirty="0"/>
          </a:p>
          <a:p>
            <a:pPr>
              <a:buFont typeface="Wingdings" pitchFamily="2" charset="2"/>
              <a:buChar char="Ø"/>
            </a:pPr>
            <a:r>
              <a:rPr lang="en-US" dirty="0" smtClean="0"/>
              <a:t>Auto-tuning </a:t>
            </a:r>
            <a:r>
              <a:rPr lang="en-US" dirty="0"/>
              <a:t>TCP </a:t>
            </a:r>
            <a:r>
              <a:rPr lang="en-US" dirty="0" smtClean="0"/>
              <a:t>connection buffer size </a:t>
            </a:r>
            <a:r>
              <a:rPr lang="en-US" dirty="0"/>
              <a:t>within pre-configured </a:t>
            </a:r>
            <a:r>
              <a:rPr lang="en-US" dirty="0" smtClean="0"/>
              <a:t>limits helps</a:t>
            </a:r>
            <a:endParaRPr lang="en-US" dirty="0"/>
          </a:p>
          <a:p>
            <a:pPr>
              <a:buFont typeface="Wingdings" pitchFamily="2" charset="2"/>
              <a:buChar char="Ø"/>
            </a:pPr>
            <a:r>
              <a:rPr lang="en-US" u="sng" dirty="0" smtClean="0"/>
              <a:t>Auto-tuning, however, is  not a panacea</a:t>
            </a:r>
            <a:r>
              <a:rPr lang="en-US" dirty="0" smtClean="0"/>
              <a:t> because the upper limits of the auto-tuning parameters are typically not adequate for high-speed transfers on very long (e.g. international) paths</a:t>
            </a:r>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32</a:t>
            </a:fld>
            <a:endParaRPr lang="en-US" dirty="0"/>
          </a:p>
        </p:txBody>
      </p:sp>
    </p:spTree>
    <p:extLst>
      <p:ext uri="{BB962C8B-B14F-4D97-AF65-F5344CB8AC3E}">
        <p14:creationId xmlns:p14="http://schemas.microsoft.com/office/powerpoint/2010/main" val="2705995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software tuning: </a:t>
            </a:r>
            <a:r>
              <a:rPr lang="en-US" dirty="0"/>
              <a:t>Host </a:t>
            </a:r>
            <a:r>
              <a:rPr lang="en-US" dirty="0" smtClean="0"/>
              <a:t>tuning </a:t>
            </a:r>
            <a:r>
              <a:rPr lang="en-US" dirty="0"/>
              <a:t>– </a:t>
            </a:r>
            <a:r>
              <a:rPr lang="en-US" dirty="0" smtClean="0"/>
              <a:t>TCP</a:t>
            </a:r>
            <a:endParaRPr lang="en-US" dirty="0"/>
          </a:p>
        </p:txBody>
      </p:sp>
      <p:sp>
        <p:nvSpPr>
          <p:cNvPr id="4" name="AutoShape 2" descr="imap://wej@imap.es.net:993/fetch%3EUID%3E/INBOX%3E470316?part=1.2.3&amp;filename=cfehbjab.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245236"/>
            <a:ext cx="9121432" cy="33775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192884" y="1282702"/>
            <a:ext cx="8747916" cy="646331"/>
          </a:xfrm>
          <a:prstGeom prst="rect">
            <a:avLst/>
          </a:prstGeom>
          <a:noFill/>
        </p:spPr>
        <p:txBody>
          <a:bodyPr wrap="square" rtlCol="0">
            <a:spAutoFit/>
          </a:bodyPr>
          <a:lstStyle/>
          <a:p>
            <a:r>
              <a:rPr lang="en-US" dirty="0"/>
              <a:t>Throughput out to ~9000 km on a 10Gb/s network</a:t>
            </a:r>
            <a:br>
              <a:rPr lang="en-US" dirty="0"/>
            </a:br>
            <a:r>
              <a:rPr lang="en-US" dirty="0"/>
              <a:t>32 </a:t>
            </a:r>
            <a:r>
              <a:rPr lang="en-US" dirty="0" smtClean="0"/>
              <a:t>MBy (auto-tuned) </a:t>
            </a:r>
            <a:r>
              <a:rPr lang="en-US" dirty="0"/>
              <a:t>vs. 64 </a:t>
            </a:r>
            <a:r>
              <a:rPr lang="en-US" dirty="0" smtClean="0"/>
              <a:t>MBy (hand tuned) </a:t>
            </a:r>
            <a:r>
              <a:rPr lang="en-US" dirty="0"/>
              <a:t>TCP window size</a:t>
            </a:r>
          </a:p>
        </p:txBody>
      </p:sp>
      <p:sp>
        <p:nvSpPr>
          <p:cNvPr id="7" name="Rounded Rectangular Callout 6"/>
          <p:cNvSpPr/>
          <p:nvPr/>
        </p:nvSpPr>
        <p:spPr>
          <a:xfrm>
            <a:off x="2318919" y="3051451"/>
            <a:ext cx="1697190" cy="465826"/>
          </a:xfrm>
          <a:prstGeom prst="wedgeRoundRectCallout">
            <a:avLst>
              <a:gd name="adj1" fmla="val 123010"/>
              <a:gd name="adj2" fmla="val -89352"/>
              <a:gd name="adj3" fmla="val 16667"/>
            </a:avLst>
          </a:prstGeom>
          <a:solidFill>
            <a:schemeClr val="bg1"/>
          </a:solidFill>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hand tuned to 64 MBy window</a:t>
            </a:r>
            <a:endParaRPr lang="en-US" sz="1200" dirty="0"/>
          </a:p>
        </p:txBody>
      </p:sp>
      <p:sp>
        <p:nvSpPr>
          <p:cNvPr id="10" name="TextBox 9"/>
          <p:cNvSpPr txBox="1"/>
          <p:nvPr/>
        </p:nvSpPr>
        <p:spPr>
          <a:xfrm>
            <a:off x="1276350" y="4974360"/>
            <a:ext cx="2771776" cy="307777"/>
          </a:xfrm>
          <a:prstGeom prst="rect">
            <a:avLst/>
          </a:prstGeom>
          <a:solidFill>
            <a:schemeClr val="bg1"/>
          </a:solidFill>
        </p:spPr>
        <p:txBody>
          <a:bodyPr wrap="square" lIns="0" tIns="0" rIns="0" bIns="0" rtlCol="0">
            <a:spAutoFit/>
          </a:bodyPr>
          <a:lstStyle/>
          <a:p>
            <a:r>
              <a:rPr lang="en-US" sz="1000" b="1" dirty="0" smtClean="0"/>
              <a:t>Roundtrip time, ms (corresponds roughly</a:t>
            </a:r>
          </a:p>
          <a:p>
            <a:r>
              <a:rPr lang="en-US" sz="1000" b="1" dirty="0" smtClean="0"/>
              <a:t>to San Francisco to London)</a:t>
            </a:r>
            <a:endParaRPr lang="en-US" sz="1000" b="1" dirty="0"/>
          </a:p>
        </p:txBody>
      </p:sp>
      <p:sp>
        <p:nvSpPr>
          <p:cNvPr id="9" name="Rounded Rectangular Callout 8"/>
          <p:cNvSpPr/>
          <p:nvPr/>
        </p:nvSpPr>
        <p:spPr>
          <a:xfrm>
            <a:off x="460376" y="5480591"/>
            <a:ext cx="1038225" cy="465826"/>
          </a:xfrm>
          <a:prstGeom prst="wedgeRoundRectCallout">
            <a:avLst>
              <a:gd name="adj1" fmla="val 40089"/>
              <a:gd name="adj2" fmla="val -243390"/>
              <a:gd name="adj3" fmla="val 16667"/>
            </a:avLst>
          </a:prstGeom>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path length</a:t>
            </a:r>
            <a:endParaRPr lang="en-US" sz="1200" dirty="0"/>
          </a:p>
        </p:txBody>
      </p:sp>
      <p:sp>
        <p:nvSpPr>
          <p:cNvPr id="5" name="TextBox 4"/>
          <p:cNvSpPr txBox="1"/>
          <p:nvPr/>
        </p:nvSpPr>
        <p:spPr>
          <a:xfrm>
            <a:off x="136005" y="2531058"/>
            <a:ext cx="352661" cy="2398092"/>
          </a:xfrm>
          <a:prstGeom prst="rect">
            <a:avLst/>
          </a:prstGeom>
          <a:solidFill>
            <a:schemeClr val="bg1"/>
          </a:solidFill>
        </p:spPr>
        <p:txBody>
          <a:bodyPr wrap="none" lIns="0" tIns="0" rIns="0" bIns="0" rtlCol="0">
            <a:spAutoFit/>
          </a:bodyPr>
          <a:lstStyle/>
          <a:p>
            <a:pPr>
              <a:lnSpc>
                <a:spcPts val="1600"/>
              </a:lnSpc>
              <a:spcBef>
                <a:spcPts val="100"/>
              </a:spcBef>
              <a:spcAft>
                <a:spcPts val="90"/>
              </a:spcAft>
            </a:pPr>
            <a:r>
              <a:rPr lang="en-US" sz="1200" dirty="0" smtClean="0"/>
              <a:t>10000</a:t>
            </a:r>
          </a:p>
          <a:p>
            <a:pPr>
              <a:lnSpc>
                <a:spcPts val="1600"/>
              </a:lnSpc>
              <a:spcBef>
                <a:spcPts val="100"/>
              </a:spcBef>
              <a:spcAft>
                <a:spcPts val="0"/>
              </a:spcAft>
            </a:pPr>
            <a:r>
              <a:rPr lang="en-US" sz="1200" dirty="0" smtClean="0"/>
              <a:t>9000</a:t>
            </a:r>
          </a:p>
          <a:p>
            <a:pPr>
              <a:lnSpc>
                <a:spcPts val="1600"/>
              </a:lnSpc>
              <a:spcBef>
                <a:spcPts val="100"/>
              </a:spcBef>
              <a:spcAft>
                <a:spcPts val="0"/>
              </a:spcAft>
            </a:pPr>
            <a:r>
              <a:rPr lang="en-US" sz="1200" dirty="0" smtClean="0"/>
              <a:t>8000</a:t>
            </a:r>
          </a:p>
          <a:p>
            <a:pPr>
              <a:lnSpc>
                <a:spcPts val="1600"/>
              </a:lnSpc>
              <a:spcBef>
                <a:spcPts val="100"/>
              </a:spcBef>
              <a:spcAft>
                <a:spcPts val="0"/>
              </a:spcAft>
            </a:pPr>
            <a:r>
              <a:rPr lang="en-US" sz="1200" dirty="0" smtClean="0"/>
              <a:t>7000</a:t>
            </a:r>
          </a:p>
          <a:p>
            <a:pPr>
              <a:lnSpc>
                <a:spcPts val="1600"/>
              </a:lnSpc>
              <a:spcBef>
                <a:spcPts val="100"/>
              </a:spcBef>
              <a:spcAft>
                <a:spcPts val="0"/>
              </a:spcAft>
            </a:pPr>
            <a:r>
              <a:rPr lang="en-US" sz="1200" dirty="0" smtClean="0"/>
              <a:t>6000</a:t>
            </a:r>
          </a:p>
          <a:p>
            <a:pPr>
              <a:lnSpc>
                <a:spcPts val="1600"/>
              </a:lnSpc>
              <a:spcBef>
                <a:spcPts val="100"/>
              </a:spcBef>
              <a:spcAft>
                <a:spcPts val="0"/>
              </a:spcAft>
            </a:pPr>
            <a:r>
              <a:rPr lang="en-US" sz="1200" dirty="0" smtClean="0"/>
              <a:t>5000</a:t>
            </a:r>
          </a:p>
          <a:p>
            <a:pPr>
              <a:lnSpc>
                <a:spcPts val="1600"/>
              </a:lnSpc>
              <a:spcBef>
                <a:spcPts val="100"/>
              </a:spcBef>
              <a:spcAft>
                <a:spcPts val="0"/>
              </a:spcAft>
            </a:pPr>
            <a:r>
              <a:rPr lang="en-US" sz="1200" dirty="0" smtClean="0"/>
              <a:t>4000</a:t>
            </a:r>
          </a:p>
          <a:p>
            <a:pPr>
              <a:lnSpc>
                <a:spcPts val="1600"/>
              </a:lnSpc>
              <a:spcBef>
                <a:spcPts val="100"/>
              </a:spcBef>
              <a:spcAft>
                <a:spcPts val="0"/>
              </a:spcAft>
            </a:pPr>
            <a:r>
              <a:rPr lang="en-US" sz="1200" dirty="0" smtClean="0"/>
              <a:t>3000</a:t>
            </a:r>
          </a:p>
          <a:p>
            <a:pPr>
              <a:lnSpc>
                <a:spcPts val="1600"/>
              </a:lnSpc>
              <a:spcBef>
                <a:spcPts val="100"/>
              </a:spcBef>
              <a:spcAft>
                <a:spcPts val="0"/>
              </a:spcAft>
            </a:pPr>
            <a:r>
              <a:rPr lang="en-US" sz="1200" dirty="0" smtClean="0"/>
              <a:t>2000</a:t>
            </a:r>
          </a:p>
          <a:p>
            <a:pPr>
              <a:lnSpc>
                <a:spcPts val="1600"/>
              </a:lnSpc>
              <a:spcBef>
                <a:spcPts val="110"/>
              </a:spcBef>
              <a:spcAft>
                <a:spcPts val="0"/>
              </a:spcAft>
            </a:pPr>
            <a:r>
              <a:rPr lang="en-US" sz="1200" dirty="0" smtClean="0"/>
              <a:t>1000</a:t>
            </a:r>
          </a:p>
          <a:p>
            <a:pPr>
              <a:lnSpc>
                <a:spcPts val="1600"/>
              </a:lnSpc>
              <a:spcBef>
                <a:spcPts val="100"/>
              </a:spcBef>
              <a:spcAft>
                <a:spcPts val="0"/>
              </a:spcAft>
            </a:pPr>
            <a:r>
              <a:rPr lang="en-US" sz="1200" dirty="0"/>
              <a:t>0</a:t>
            </a:r>
          </a:p>
        </p:txBody>
      </p:sp>
      <p:sp>
        <p:nvSpPr>
          <p:cNvPr id="6" name="TextBox 5"/>
          <p:cNvSpPr txBox="1"/>
          <p:nvPr/>
        </p:nvSpPr>
        <p:spPr>
          <a:xfrm rot="16200000">
            <a:off x="-610370" y="3551669"/>
            <a:ext cx="1361591" cy="184666"/>
          </a:xfrm>
          <a:prstGeom prst="rect">
            <a:avLst/>
          </a:prstGeom>
          <a:solidFill>
            <a:schemeClr val="bg1"/>
          </a:solidFill>
        </p:spPr>
        <p:txBody>
          <a:bodyPr wrap="none" lIns="182880" tIns="0" rIns="182880" bIns="0" rtlCol="0">
            <a:spAutoFit/>
          </a:bodyPr>
          <a:lstStyle/>
          <a:p>
            <a:r>
              <a:rPr lang="en-US" sz="1200" dirty="0" smtClean="0"/>
              <a:t>Throughput, Mb/s</a:t>
            </a:r>
            <a:endParaRPr lang="en-US" sz="1200" dirty="0"/>
          </a:p>
        </p:txBody>
      </p:sp>
      <p:sp>
        <p:nvSpPr>
          <p:cNvPr id="12" name="Rounded Rectangular Callout 11"/>
          <p:cNvSpPr/>
          <p:nvPr/>
        </p:nvSpPr>
        <p:spPr>
          <a:xfrm>
            <a:off x="2815134" y="4323076"/>
            <a:ext cx="1697190" cy="465826"/>
          </a:xfrm>
          <a:prstGeom prst="wedgeRoundRectCallout">
            <a:avLst>
              <a:gd name="adj1" fmla="val 77322"/>
              <a:gd name="adj2" fmla="val -51663"/>
              <a:gd name="adj3" fmla="val 16667"/>
            </a:avLst>
          </a:prstGeom>
          <a:solidFill>
            <a:schemeClr val="bg1"/>
          </a:solidFill>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auto tuned to 32 MBy window</a:t>
            </a:r>
            <a:endParaRPr lang="en-US" sz="1200" dirty="0"/>
          </a:p>
        </p:txBody>
      </p:sp>
      <p:sp>
        <p:nvSpPr>
          <p:cNvPr id="13" name="Slide Number Placeholder 12"/>
          <p:cNvSpPr>
            <a:spLocks noGrp="1"/>
          </p:cNvSpPr>
          <p:nvPr>
            <p:ph type="sldNum" sz="quarter" idx="12"/>
          </p:nvPr>
        </p:nvSpPr>
        <p:spPr/>
        <p:txBody>
          <a:bodyPr/>
          <a:lstStyle/>
          <a:p>
            <a:pPr>
              <a:defRPr/>
            </a:pPr>
            <a:fld id="{0FF935CD-73E4-9B4F-B9BA-14C4A43C8F35}" type="slidenum">
              <a:rPr lang="en-US" smtClean="0"/>
              <a:pPr>
                <a:defRPr/>
              </a:pPr>
              <a:t>33</a:t>
            </a:fld>
            <a:endParaRPr lang="en-US" dirty="0"/>
          </a:p>
        </p:txBody>
      </p:sp>
    </p:spTree>
    <p:extLst>
      <p:ext uri="{BB962C8B-B14F-4D97-AF65-F5344CB8AC3E}">
        <p14:creationId xmlns:p14="http://schemas.microsoft.com/office/powerpoint/2010/main" val="264094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4.2) System software tuning: Data transfer tools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a:t>Parallelism is </a:t>
            </a:r>
            <a:r>
              <a:rPr lang="en-US" dirty="0" smtClean="0"/>
              <a:t>key in data transfer tools</a:t>
            </a:r>
            <a:endParaRPr lang="en-US" dirty="0"/>
          </a:p>
          <a:p>
            <a:pPr lvl="1"/>
            <a:r>
              <a:rPr lang="en-US" dirty="0"/>
              <a:t>It is much easier to achieve a given performance level with </a:t>
            </a:r>
            <a:r>
              <a:rPr lang="en-US" dirty="0" smtClean="0"/>
              <a:t>multiple parallel </a:t>
            </a:r>
            <a:r>
              <a:rPr lang="en-US" dirty="0"/>
              <a:t>connections </a:t>
            </a:r>
            <a:r>
              <a:rPr lang="en-US" dirty="0" smtClean="0"/>
              <a:t>than with </a:t>
            </a:r>
            <a:r>
              <a:rPr lang="en-US" dirty="0"/>
              <a:t>one </a:t>
            </a:r>
            <a:r>
              <a:rPr lang="en-US" dirty="0" smtClean="0"/>
              <a:t>connection</a:t>
            </a:r>
          </a:p>
          <a:p>
            <a:pPr lvl="2"/>
            <a:r>
              <a:rPr lang="en-US" dirty="0" smtClean="0"/>
              <a:t>this is because the OS is very good at managing multiple threads and less good at sustained, maximum performance of a single thread (same is true for disks)</a:t>
            </a:r>
          </a:p>
          <a:p>
            <a:pPr lvl="1"/>
            <a:r>
              <a:rPr lang="en-US" dirty="0" smtClean="0"/>
              <a:t>Several </a:t>
            </a:r>
            <a:r>
              <a:rPr lang="en-US" dirty="0"/>
              <a:t>tools offer parallel </a:t>
            </a:r>
            <a:r>
              <a:rPr lang="en-US" dirty="0" smtClean="0"/>
              <a:t>transfers (see below)</a:t>
            </a:r>
            <a:endParaRPr lang="en-US" dirty="0"/>
          </a:p>
          <a:p>
            <a:pPr>
              <a:buFont typeface="Wingdings" pitchFamily="2" charset="2"/>
              <a:buChar char="Ø"/>
            </a:pPr>
            <a:r>
              <a:rPr lang="en-US" dirty="0"/>
              <a:t>Latency </a:t>
            </a:r>
            <a:r>
              <a:rPr lang="en-US" dirty="0" smtClean="0"/>
              <a:t>tolerance is </a:t>
            </a:r>
            <a:r>
              <a:rPr lang="en-US" dirty="0"/>
              <a:t>critical</a:t>
            </a:r>
          </a:p>
          <a:p>
            <a:pPr lvl="1"/>
            <a:r>
              <a:rPr lang="en-US" dirty="0"/>
              <a:t>Wide area data transfers have much higher latency than LAN transfers</a:t>
            </a:r>
          </a:p>
          <a:p>
            <a:pPr lvl="1"/>
            <a:r>
              <a:rPr lang="en-US" dirty="0"/>
              <a:t>Many tools and protocols assume </a:t>
            </a:r>
            <a:r>
              <a:rPr lang="en-US" dirty="0" smtClean="0"/>
              <a:t>latencies typical of a LAN environment (a few milliseconds)</a:t>
            </a:r>
            <a:endParaRPr lang="en-US" dirty="0"/>
          </a:p>
          <a:p>
            <a:pPr lvl="2">
              <a:buFont typeface="Wingdings" pitchFamily="2" charset="2"/>
              <a:buChar char="Ø"/>
            </a:pPr>
            <a:r>
              <a:rPr lang="en-US" dirty="0" smtClean="0"/>
              <a:t>examples</a:t>
            </a:r>
            <a:r>
              <a:rPr lang="en-US" dirty="0"/>
              <a:t>: </a:t>
            </a:r>
            <a:r>
              <a:rPr lang="en-US" dirty="0" smtClean="0"/>
              <a:t>SCP/SFTP and </a:t>
            </a:r>
            <a:r>
              <a:rPr lang="en-US" dirty="0"/>
              <a:t>HPSS mover </a:t>
            </a:r>
            <a:r>
              <a:rPr lang="en-US" dirty="0" smtClean="0"/>
              <a:t>protocols </a:t>
            </a:r>
            <a:r>
              <a:rPr lang="en-US" u="sng" dirty="0" smtClean="0"/>
              <a:t>work very poorly in long path networks</a:t>
            </a:r>
          </a:p>
          <a:p>
            <a:r>
              <a:rPr lang="en-US" dirty="0" smtClean="0"/>
              <a:t>Disk </a:t>
            </a:r>
            <a:r>
              <a:rPr lang="en-US" dirty="0"/>
              <a:t>Performance</a:t>
            </a:r>
          </a:p>
          <a:p>
            <a:pPr lvl="1"/>
            <a:r>
              <a:rPr lang="en-US" dirty="0"/>
              <a:t>In general need a RAID array or parallel disks (like FDT) to get more than about 500 </a:t>
            </a:r>
            <a:r>
              <a:rPr lang="en-US" dirty="0" smtClean="0"/>
              <a:t>Mb/s</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34</a:t>
            </a:fld>
            <a:endParaRPr lang="en-US" dirty="0"/>
          </a:p>
        </p:txBody>
      </p:sp>
    </p:spTree>
    <p:extLst>
      <p:ext uri="{BB962C8B-B14F-4D97-AF65-F5344CB8AC3E}">
        <p14:creationId xmlns:p14="http://schemas.microsoft.com/office/powerpoint/2010/main" val="31554054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software tuning: Data transfer tools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a:t>Using the right tool is very </a:t>
            </a:r>
            <a:r>
              <a:rPr lang="en-US" dirty="0" smtClean="0"/>
              <a:t>important</a:t>
            </a:r>
          </a:p>
          <a:p>
            <a:pPr>
              <a:buFont typeface="Wingdings" pitchFamily="2" charset="2"/>
              <a:buChar char="Ø"/>
            </a:pPr>
            <a:r>
              <a:rPr lang="en-US" dirty="0"/>
              <a:t>Sample Results: Berkeley, CA </a:t>
            </a:r>
            <a:r>
              <a:rPr lang="en-US" dirty="0" smtClean="0"/>
              <a:t>to </a:t>
            </a:r>
            <a:r>
              <a:rPr lang="en-US" dirty="0"/>
              <a:t>Argonne, </a:t>
            </a:r>
            <a:r>
              <a:rPr lang="en-US" dirty="0" smtClean="0"/>
              <a:t>IL</a:t>
            </a:r>
            <a:r>
              <a:rPr lang="en-US" dirty="0"/>
              <a:t/>
            </a:r>
            <a:br>
              <a:rPr lang="en-US" dirty="0"/>
            </a:br>
            <a:r>
              <a:rPr lang="en-US" dirty="0" smtClean="0"/>
              <a:t>RTT </a:t>
            </a:r>
            <a:r>
              <a:rPr lang="en-US" dirty="0"/>
              <a:t>= 53 ms, network capacity = 10Gbps</a:t>
            </a:r>
            <a:r>
              <a:rPr lang="en-US" dirty="0" smtClean="0"/>
              <a:t>.</a:t>
            </a:r>
            <a:endParaRPr lang="en-US" dirty="0"/>
          </a:p>
          <a:p>
            <a:pPr lvl="2">
              <a:buNone/>
            </a:pPr>
            <a:r>
              <a:rPr lang="en-US" dirty="0"/>
              <a:t>	Tool			</a:t>
            </a:r>
            <a:r>
              <a:rPr lang="en-US" dirty="0" smtClean="0"/>
              <a:t>Throughput</a:t>
            </a:r>
            <a:r>
              <a:rPr lang="en-US" dirty="0"/>
              <a:t>	</a:t>
            </a:r>
          </a:p>
          <a:p>
            <a:pPr lvl="2"/>
            <a:r>
              <a:rPr lang="en-US" dirty="0"/>
              <a:t>scp:			</a:t>
            </a:r>
            <a:r>
              <a:rPr lang="en-US" dirty="0" smtClean="0"/>
              <a:t>140 </a:t>
            </a:r>
            <a:r>
              <a:rPr lang="en-US" dirty="0"/>
              <a:t>Mbps	</a:t>
            </a:r>
          </a:p>
          <a:p>
            <a:pPr lvl="2"/>
            <a:r>
              <a:rPr lang="en-US" dirty="0"/>
              <a:t>patched scp </a:t>
            </a:r>
            <a:r>
              <a:rPr lang="en-US" dirty="0" smtClean="0"/>
              <a:t>(HPN):</a:t>
            </a:r>
            <a:r>
              <a:rPr lang="en-US" dirty="0"/>
              <a:t>	1.2 Gbps</a:t>
            </a:r>
          </a:p>
          <a:p>
            <a:pPr lvl="2"/>
            <a:r>
              <a:rPr lang="en-US" dirty="0"/>
              <a:t>ftp			</a:t>
            </a:r>
            <a:r>
              <a:rPr lang="en-US" dirty="0" smtClean="0"/>
              <a:t>1.4 </a:t>
            </a:r>
            <a:r>
              <a:rPr lang="en-US" dirty="0"/>
              <a:t>Gbps	</a:t>
            </a:r>
          </a:p>
          <a:p>
            <a:pPr lvl="2"/>
            <a:r>
              <a:rPr lang="en-US" dirty="0"/>
              <a:t>GridFTP, 4 streams	5.4 Gbps	</a:t>
            </a:r>
          </a:p>
          <a:p>
            <a:pPr lvl="2"/>
            <a:r>
              <a:rPr lang="en-US" dirty="0"/>
              <a:t>GridFTP, 8 streams	6.6 Gbps	</a:t>
            </a:r>
          </a:p>
          <a:p>
            <a:pPr marL="914400" lvl="2" indent="0">
              <a:buNone/>
            </a:pPr>
            <a:r>
              <a:rPr lang="en-US" dirty="0" smtClean="0"/>
              <a:t>Note </a:t>
            </a:r>
            <a:r>
              <a:rPr lang="en-US" dirty="0"/>
              <a:t>that to get more </a:t>
            </a:r>
            <a:r>
              <a:rPr lang="en-US" dirty="0" smtClean="0"/>
              <a:t>than about 1 </a:t>
            </a:r>
            <a:r>
              <a:rPr lang="en-US" dirty="0"/>
              <a:t>Gbps (125 MB/s) disk to disk requires </a:t>
            </a:r>
            <a:r>
              <a:rPr lang="en-US" dirty="0" smtClean="0"/>
              <a:t>using RAID technology</a:t>
            </a:r>
            <a:endParaRPr lang="en-US" dirty="0"/>
          </a:p>
          <a:p>
            <a:r>
              <a:rPr lang="en-US" dirty="0" smtClean="0"/>
              <a:t>PSC (Pittsburgh Supercomputer Center) </a:t>
            </a:r>
            <a:r>
              <a:rPr lang="en-US" dirty="0"/>
              <a:t>has a patch set that fixes problems with SSH</a:t>
            </a:r>
          </a:p>
          <a:p>
            <a:pPr lvl="1"/>
            <a:r>
              <a:rPr lang="en-US" dirty="0"/>
              <a:t>http://www.psc.edu/networking/projects/hpn-ssh/</a:t>
            </a:r>
          </a:p>
          <a:p>
            <a:pPr lvl="1"/>
            <a:r>
              <a:rPr lang="en-US" dirty="0"/>
              <a:t>Significant performance increase</a:t>
            </a:r>
          </a:p>
          <a:p>
            <a:pPr lvl="2"/>
            <a:r>
              <a:rPr lang="en-US" dirty="0" smtClean="0"/>
              <a:t>this </a:t>
            </a:r>
            <a:r>
              <a:rPr lang="en-US" dirty="0"/>
              <a:t>helps rsync too</a:t>
            </a:r>
          </a:p>
          <a:p>
            <a:pPr lvl="1"/>
            <a:endParaRPr lang="en-US" dirty="0"/>
          </a:p>
          <a:p>
            <a:endParaRPr lang="en-US" dirty="0" smtClean="0"/>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35</a:t>
            </a:fld>
            <a:endParaRPr lang="en-US" dirty="0"/>
          </a:p>
        </p:txBody>
      </p:sp>
    </p:spTree>
    <p:extLst>
      <p:ext uri="{BB962C8B-B14F-4D97-AF65-F5344CB8AC3E}">
        <p14:creationId xmlns:p14="http://schemas.microsoft.com/office/powerpoint/2010/main" val="33138364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software tuning: Data transfer tools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Globus GridFTP is the basis of most modern high-performance data movement systems</a:t>
            </a:r>
          </a:p>
          <a:p>
            <a:pPr lvl="1">
              <a:buFont typeface="Wingdings" pitchFamily="2" charset="2"/>
              <a:buChar char="Ø"/>
            </a:pPr>
            <a:r>
              <a:rPr lang="en-US" dirty="0" smtClean="0"/>
              <a:t>Parallel streams, buffer tuning, help in getting through firewalls (open ports), ssh, etc.</a:t>
            </a:r>
          </a:p>
          <a:p>
            <a:pPr lvl="1">
              <a:buFont typeface="Wingdings" pitchFamily="2" charset="2"/>
              <a:buChar char="Ø"/>
            </a:pPr>
            <a:r>
              <a:rPr lang="en-US" dirty="0" smtClean="0"/>
              <a:t>The newer </a:t>
            </a:r>
            <a:r>
              <a:rPr lang="en-US" i="1" u="sng" dirty="0" smtClean="0"/>
              <a:t>Globus Online </a:t>
            </a:r>
            <a:r>
              <a:rPr lang="en-US" dirty="0" smtClean="0"/>
              <a:t>incorporates all of these and small file support, pipelining, automatic error recovery, third-party transfers, etc.</a:t>
            </a:r>
          </a:p>
          <a:p>
            <a:pPr lvl="2"/>
            <a:r>
              <a:rPr lang="en-US" dirty="0" smtClean="0"/>
              <a:t>This is a very useful tool, especially for the applications community outside of HEP</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36</a:t>
            </a:fld>
            <a:endParaRPr lang="en-US" dirty="0"/>
          </a:p>
        </p:txBody>
      </p:sp>
    </p:spTree>
    <p:extLst>
      <p:ext uri="{BB962C8B-B14F-4D97-AF65-F5344CB8AC3E}">
        <p14:creationId xmlns:p14="http://schemas.microsoft.com/office/powerpoint/2010/main" val="10027450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software tuning: Data transfer tools</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Also see Caltech's FDT (Faster Data Transfer) approach</a:t>
            </a:r>
          </a:p>
          <a:p>
            <a:pPr lvl="1"/>
            <a:r>
              <a:rPr lang="en-US" dirty="0" smtClean="0"/>
              <a:t>Not so much a tool as a hardware/software system designed to be a very high-speed data transfer node</a:t>
            </a:r>
          </a:p>
          <a:p>
            <a:pPr lvl="1"/>
            <a:r>
              <a:rPr lang="en-US" dirty="0"/>
              <a:t>E</a:t>
            </a:r>
            <a:r>
              <a:rPr lang="en-US" dirty="0" smtClean="0"/>
              <a:t>xplicit parallel use of multiple disks</a:t>
            </a:r>
          </a:p>
          <a:p>
            <a:pPr lvl="1"/>
            <a:r>
              <a:rPr lang="en-US" dirty="0" smtClean="0"/>
              <a:t>Can fill 100 Gb/s paths</a:t>
            </a:r>
          </a:p>
          <a:p>
            <a:pPr lvl="1"/>
            <a:r>
              <a:rPr lang="en-US" dirty="0" smtClean="0"/>
              <a:t>See SC 2011 bandwidth challenge </a:t>
            </a:r>
            <a:r>
              <a:rPr lang="en-US" dirty="0"/>
              <a:t>results and </a:t>
            </a:r>
            <a:r>
              <a:rPr lang="en-US" dirty="0">
                <a:hlinkClick r:id="rId2"/>
              </a:rPr>
              <a:t>http://monalisa.cern.ch/FDT</a:t>
            </a:r>
            <a:r>
              <a:rPr lang="en-US" dirty="0" smtClean="0">
                <a:hlinkClick r:id="rId2"/>
              </a:rPr>
              <a:t>/</a:t>
            </a:r>
            <a:r>
              <a:rPr lang="en-US" dirty="0" smtClean="0"/>
              <a:t> </a:t>
            </a:r>
            <a:endParaRPr lang="en-US" dirty="0"/>
          </a:p>
          <a:p>
            <a:endParaRPr lang="en-US" dirty="0" smtClean="0"/>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37</a:t>
            </a:fld>
            <a:endParaRPr lang="en-US" dirty="0"/>
          </a:p>
        </p:txBody>
      </p:sp>
    </p:spTree>
    <p:extLst>
      <p:ext uri="{BB962C8B-B14F-4D97-AF65-F5344CB8AC3E}">
        <p14:creationId xmlns:p14="http://schemas.microsoft.com/office/powerpoint/2010/main" val="31719710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4.4) System software tuning: Other issues</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Firewalls are anathema to high-peed data flows</a:t>
            </a:r>
            <a:endParaRPr lang="en-US" dirty="0"/>
          </a:p>
          <a:p>
            <a:pPr lvl="1"/>
            <a:r>
              <a:rPr lang="en-US" dirty="0"/>
              <a:t>many firewalls can’t handle </a:t>
            </a:r>
            <a:r>
              <a:rPr lang="en-US" dirty="0" smtClean="0"/>
              <a:t>&gt;1 Gb/s </a:t>
            </a:r>
            <a:r>
              <a:rPr lang="en-US" dirty="0"/>
              <a:t>flows</a:t>
            </a:r>
          </a:p>
          <a:p>
            <a:pPr lvl="2"/>
            <a:r>
              <a:rPr lang="en-US" dirty="0"/>
              <a:t>designed for large number of low bandwidth </a:t>
            </a:r>
            <a:r>
              <a:rPr lang="en-US" dirty="0" smtClean="0"/>
              <a:t>flows</a:t>
            </a:r>
            <a:endParaRPr lang="en-US" dirty="0"/>
          </a:p>
          <a:p>
            <a:pPr lvl="2"/>
            <a:r>
              <a:rPr lang="en-US" dirty="0"/>
              <a:t>some firewalls even strip out TCP options that allow </a:t>
            </a:r>
            <a:r>
              <a:rPr lang="en-US" dirty="0" smtClean="0"/>
              <a:t>for</a:t>
            </a:r>
            <a:br>
              <a:rPr lang="en-US" dirty="0" smtClean="0"/>
            </a:br>
            <a:r>
              <a:rPr lang="en-US" dirty="0" smtClean="0"/>
              <a:t>TCP </a:t>
            </a:r>
            <a:r>
              <a:rPr lang="en-US" dirty="0"/>
              <a:t>buffers &gt; 64 </a:t>
            </a:r>
            <a:r>
              <a:rPr lang="en-US" dirty="0" smtClean="0"/>
              <a:t>KB</a:t>
            </a:r>
          </a:p>
          <a:p>
            <a:pPr lvl="1">
              <a:buFont typeface="Wingdings" pitchFamily="2" charset="2"/>
              <a:buChar char="Ø"/>
            </a:pPr>
            <a:r>
              <a:rPr lang="en-US" dirty="0" smtClean="0"/>
              <a:t>See Jason Zurawski’s</a:t>
            </a:r>
            <a:r>
              <a:rPr lang="en-US" dirty="0"/>
              <a:t> “</a:t>
            </a:r>
            <a:r>
              <a:rPr lang="en-US" dirty="0" smtClean="0"/>
              <a:t>Say Hello to your </a:t>
            </a:r>
            <a:r>
              <a:rPr lang="en-US" b="1" i="1" dirty="0" smtClean="0"/>
              <a:t>Frienemy</a:t>
            </a:r>
            <a:r>
              <a:rPr lang="en-US" dirty="0" smtClean="0"/>
              <a:t> – The Firewall”</a:t>
            </a:r>
          </a:p>
          <a:p>
            <a:pPr lvl="2">
              <a:buFont typeface="Wingdings" pitchFamily="2" charset="2"/>
              <a:buChar char="Ø"/>
            </a:pPr>
            <a:r>
              <a:rPr lang="en-US" dirty="0" smtClean="0"/>
              <a:t>Stateful firewalls have inherent problems that inhibit high throughput</a:t>
            </a:r>
          </a:p>
          <a:p>
            <a:pPr lvl="2"/>
            <a:r>
              <a:rPr lang="en-US" dirty="0" smtClean="0"/>
              <a:t>http</a:t>
            </a:r>
            <a:r>
              <a:rPr lang="en-US" dirty="0"/>
              <a:t>://fasterdata.es.net/assets/fasterdata/Firewall-tcptrace.pdf</a:t>
            </a:r>
          </a:p>
          <a:p>
            <a:r>
              <a:rPr lang="en-US" dirty="0"/>
              <a:t>Many other issues</a:t>
            </a:r>
          </a:p>
          <a:p>
            <a:pPr lvl="1"/>
            <a:r>
              <a:rPr lang="en-US" dirty="0"/>
              <a:t>Large MTUs (several issues)</a:t>
            </a:r>
          </a:p>
          <a:p>
            <a:pPr lvl="1"/>
            <a:r>
              <a:rPr lang="en-US" dirty="0"/>
              <a:t>NIC tuning</a:t>
            </a:r>
          </a:p>
          <a:p>
            <a:pPr lvl="2"/>
            <a:r>
              <a:rPr lang="en-US" dirty="0"/>
              <a:t>Defaults are usually fine for 1GE, but 10GE often requires additional tuning</a:t>
            </a:r>
          </a:p>
          <a:p>
            <a:pPr lvl="1"/>
            <a:r>
              <a:rPr lang="en-US" dirty="0"/>
              <a:t>Other OS tuning knobs</a:t>
            </a:r>
          </a:p>
          <a:p>
            <a:pPr lvl="1"/>
            <a:r>
              <a:rPr lang="en-US" dirty="0"/>
              <a:t>See fasterdata.es.net and “High Performance Bulk Data Transfer” </a:t>
            </a:r>
            <a:r>
              <a:rPr lang="en-US" sz="1400" dirty="0"/>
              <a:t>([HPBulk])</a:t>
            </a:r>
          </a:p>
          <a:p>
            <a:pPr marL="0" indent="0">
              <a:buNone/>
            </a:pPr>
            <a:endParaRPr lang="en-US" dirty="0" smtClean="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38</a:t>
            </a:fld>
            <a:endParaRPr lang="en-US" dirty="0"/>
          </a:p>
        </p:txBody>
      </p:sp>
    </p:spTree>
    <p:extLst>
      <p:ext uri="{BB962C8B-B14F-4D97-AF65-F5344CB8AC3E}">
        <p14:creationId xmlns:p14="http://schemas.microsoft.com/office/powerpoint/2010/main" val="31780511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36883" y="59960"/>
            <a:ext cx="8462211" cy="838537"/>
          </a:xfrm>
          <a:solidFill>
            <a:srgbClr val="FFFF00"/>
          </a:solidFill>
        </p:spPr>
        <p:txBody>
          <a:bodyPr/>
          <a:lstStyle/>
          <a:p>
            <a:r>
              <a:rPr lang="en-US" dirty="0"/>
              <a:t>5</a:t>
            </a:r>
            <a:r>
              <a:rPr lang="en-US" dirty="0" smtClean="0"/>
              <a:t>) Site </a:t>
            </a:r>
            <a:r>
              <a:rPr lang="en-US" sz="2800" dirty="0" smtClean="0"/>
              <a:t>infrastructure</a:t>
            </a:r>
            <a:r>
              <a:rPr lang="en-US" dirty="0" smtClean="0"/>
              <a:t> to support data-intensive science</a:t>
            </a:r>
            <a:br>
              <a:rPr lang="en-US" dirty="0" smtClean="0"/>
            </a:br>
            <a:r>
              <a:rPr lang="en-US" dirty="0" smtClean="0"/>
              <a:t>The Science DMZ</a:t>
            </a:r>
            <a:endParaRPr lang="en-US" dirty="0"/>
          </a:p>
        </p:txBody>
      </p:sp>
      <p:sp>
        <p:nvSpPr>
          <p:cNvPr id="2" name="Content Placeholder 1"/>
          <p:cNvSpPr>
            <a:spLocks noGrp="1"/>
          </p:cNvSpPr>
          <p:nvPr>
            <p:ph idx="1"/>
          </p:nvPr>
        </p:nvSpPr>
        <p:spPr/>
        <p:txBody>
          <a:bodyPr/>
          <a:lstStyle/>
          <a:p>
            <a:pPr marL="0" indent="0" algn="ctr">
              <a:buNone/>
            </a:pPr>
            <a:r>
              <a:rPr lang="en-US" sz="2400" b="1" dirty="0" smtClean="0"/>
              <a:t>With the wide area part of the network infrastructure addressed, the typical site/campus LAN becomes the bottleneck</a:t>
            </a:r>
          </a:p>
          <a:p>
            <a:pPr>
              <a:buFont typeface="Wingdings" panose="05000000000000000000" pitchFamily="2" charset="2"/>
              <a:buChar char="Ø"/>
            </a:pPr>
            <a:r>
              <a:rPr lang="en-US" dirty="0" smtClean="0"/>
              <a:t>The site network (LAN) typically provides connectivity for local resources – compute, data, instrument, collaboration system, etc. – needed by data-intensive science</a:t>
            </a:r>
          </a:p>
          <a:p>
            <a:pPr lvl="1"/>
            <a:r>
              <a:rPr lang="en-US" dirty="0" smtClean="0"/>
              <a:t>Therefore, a high performance interface between the wide area network and the local area / site network is critical for large-scale data movement</a:t>
            </a:r>
          </a:p>
          <a:p>
            <a:pPr>
              <a:buFont typeface="Wingdings" panose="05000000000000000000" pitchFamily="2" charset="2"/>
              <a:buChar char="Ø"/>
            </a:pPr>
            <a:r>
              <a:rPr lang="en-US" dirty="0" smtClean="0"/>
              <a:t>Campus network infrastructure is typically not designed to handle the flows of large-scale science</a:t>
            </a:r>
          </a:p>
          <a:p>
            <a:pPr lvl="1"/>
            <a:r>
              <a:rPr lang="en-US" dirty="0"/>
              <a:t>The devices and configurations typically deployed to build LAN networks for business and small data-flow purposes usually don’t work for large-scale data flows</a:t>
            </a:r>
          </a:p>
          <a:p>
            <a:pPr lvl="2"/>
            <a:r>
              <a:rPr lang="en-US" dirty="0" smtClean="0"/>
              <a:t>firewalls, proxy servers, low-cost switches, and so forth </a:t>
            </a:r>
          </a:p>
          <a:p>
            <a:pPr lvl="2"/>
            <a:r>
              <a:rPr lang="en-US" dirty="0" smtClean="0"/>
              <a:t>none of which will allow high volume, high bandwidth, long distance data flows</a:t>
            </a:r>
          </a:p>
          <a:p>
            <a:pPr lvl="1"/>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a:xfrm>
            <a:off x="457201" y="6483352"/>
            <a:ext cx="447675" cy="365125"/>
          </a:xfrm>
        </p:spPr>
        <p:txBody>
          <a:bodyPr/>
          <a:lstStyle/>
          <a:p>
            <a:pPr>
              <a:defRPr/>
            </a:pPr>
            <a:fld id="{F7E752FB-DA03-D14D-B545-3889A4389154}" type="slidenum">
              <a:rPr lang="en-US" smtClean="0"/>
              <a:pPr>
                <a:defRPr/>
              </a:pPr>
              <a:t>39</a:t>
            </a:fld>
            <a:endParaRPr lang="en-US" dirty="0"/>
          </a:p>
        </p:txBody>
      </p:sp>
    </p:spTree>
    <p:extLst>
      <p:ext uri="{BB962C8B-B14F-4D97-AF65-F5344CB8AC3E}">
        <p14:creationId xmlns:p14="http://schemas.microsoft.com/office/powerpoint/2010/main" val="12478635"/>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The </a:t>
            </a:r>
            <a:r>
              <a:rPr lang="en-US" i="1" dirty="0" smtClean="0"/>
              <a:t>history of high energy physics (HEP) data management and analysis </a:t>
            </a:r>
            <a:r>
              <a:rPr lang="en-US" i="1" u="sng" dirty="0" smtClean="0"/>
              <a:t>anticipates many other science disciplines</a:t>
            </a:r>
          </a:p>
          <a:p>
            <a:pPr lvl="1">
              <a:buFont typeface="Wingdings" pitchFamily="2" charset="2"/>
              <a:buChar char="Ø"/>
            </a:pPr>
            <a:r>
              <a:rPr lang="en-US" dirty="0" smtClean="0"/>
              <a:t>Each new generation of experimental science </a:t>
            </a:r>
            <a:r>
              <a:rPr lang="en-US" u="sng" dirty="0" smtClean="0"/>
              <a:t>requires more complex instruments</a:t>
            </a:r>
            <a:r>
              <a:rPr lang="en-US" dirty="0" smtClean="0"/>
              <a:t> to ferret out more and more subtle aspects of the science</a:t>
            </a:r>
          </a:p>
          <a:p>
            <a:pPr lvl="1">
              <a:buFont typeface="Wingdings" pitchFamily="2" charset="2"/>
              <a:buChar char="Ø"/>
            </a:pPr>
            <a:r>
              <a:rPr lang="en-US" dirty="0" smtClean="0"/>
              <a:t>As the sophistication, </a:t>
            </a:r>
            <a:r>
              <a:rPr lang="en-US" u="sng" dirty="0" smtClean="0"/>
              <a:t>size, and cost of the instruments increase</a:t>
            </a:r>
            <a:r>
              <a:rPr lang="en-US" dirty="0" smtClean="0"/>
              <a:t>, the number of such instruments becomes smaller, and </a:t>
            </a:r>
            <a:r>
              <a:rPr lang="en-US" u="sng" dirty="0" smtClean="0"/>
              <a:t>the collaborations become larger and more widely distributed </a:t>
            </a:r>
            <a:r>
              <a:rPr lang="en-US" dirty="0" smtClean="0"/>
              <a:t>– and mostly international</a:t>
            </a:r>
          </a:p>
          <a:p>
            <a:pPr lvl="1"/>
            <a:r>
              <a:rPr lang="en-US" dirty="0" smtClean="0"/>
              <a:t>These new instruments are based on </a:t>
            </a:r>
            <a:r>
              <a:rPr lang="en-US" u="sng" dirty="0" smtClean="0"/>
              <a:t>increasingly sophisticated sensors, which now are largely solid-state </a:t>
            </a:r>
            <a:r>
              <a:rPr lang="en-US" dirty="0" smtClean="0"/>
              <a:t>devices akin to CCDs</a:t>
            </a:r>
          </a:p>
          <a:p>
            <a:pPr lvl="2"/>
            <a:r>
              <a:rPr lang="en-US" dirty="0" smtClean="0"/>
              <a:t>In many ways, the solid-state sensors follow Moore’s law just as computer CPUs do:  The number of transistors doubles per unit area of silicon every 18 mo., and therefore the amount of data coming out doubles per unit area</a:t>
            </a:r>
          </a:p>
          <a:p>
            <a:pPr lvl="3"/>
            <a:r>
              <a:rPr lang="en-US" sz="1800" dirty="0" smtClean="0"/>
              <a:t>the </a:t>
            </a:r>
            <a:r>
              <a:rPr lang="en-US" sz="1800" u="sng" dirty="0" smtClean="0"/>
              <a:t>data output of these increasingly sophisticated sensors has increased exponentially</a:t>
            </a:r>
          </a:p>
          <a:p>
            <a:pPr lvl="2"/>
            <a:r>
              <a:rPr lang="en-US" dirty="0" smtClean="0"/>
              <a:t>Large scientific instruments only differ from CPUs in that the time between science instrument refresh is more like 10-20 years, and so the increase in data volume from instrument to instrument is huge</a:t>
            </a:r>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4</a:t>
            </a:fld>
            <a:endParaRPr lang="en-US" dirty="0"/>
          </a:p>
        </p:txBody>
      </p:sp>
    </p:spTree>
    <p:extLst>
      <p:ext uri="{BB962C8B-B14F-4D97-AF65-F5344CB8AC3E}">
        <p14:creationId xmlns:p14="http://schemas.microsoft.com/office/powerpoint/2010/main" val="294603654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Science DMZ</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a:t>To provide high data-rate access to local resources </a:t>
            </a:r>
            <a:r>
              <a:rPr lang="en-US" dirty="0" smtClean="0"/>
              <a:t>the </a:t>
            </a:r>
            <a:r>
              <a:rPr lang="en-US" dirty="0"/>
              <a:t>site </a:t>
            </a:r>
            <a:r>
              <a:rPr lang="en-US" u="sng" dirty="0"/>
              <a:t>LAN infrastructure must be re-designed </a:t>
            </a:r>
            <a:r>
              <a:rPr lang="en-US" dirty="0"/>
              <a:t>to match the high-bandwidth, large data volume, high round trip time (RTT) (international paths) of the wide area network (WAN) flows </a:t>
            </a:r>
            <a:r>
              <a:rPr lang="en-US" sz="1800" dirty="0"/>
              <a:t>(See [DIS])</a:t>
            </a:r>
          </a:p>
          <a:p>
            <a:pPr lvl="1"/>
            <a:r>
              <a:rPr lang="en-US" dirty="0"/>
              <a:t>otherwise the site will impose poor performance on the entire high speed data path, all the way back to the source</a:t>
            </a:r>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40</a:t>
            </a:fld>
            <a:endParaRPr lang="en-US" dirty="0"/>
          </a:p>
        </p:txBody>
      </p:sp>
    </p:spTree>
    <p:extLst>
      <p:ext uri="{BB962C8B-B14F-4D97-AF65-F5344CB8AC3E}">
        <p14:creationId xmlns:p14="http://schemas.microsoft.com/office/powerpoint/2010/main" val="42823264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Science DMZ</a:t>
            </a:r>
            <a:endParaRPr lang="en-US" dirty="0"/>
          </a:p>
        </p:txBody>
      </p:sp>
      <p:sp>
        <p:nvSpPr>
          <p:cNvPr id="7" name="Content Placeholder 6"/>
          <p:cNvSpPr>
            <a:spLocks noGrp="1"/>
          </p:cNvSpPr>
          <p:nvPr>
            <p:ph idx="1"/>
          </p:nvPr>
        </p:nvSpPr>
        <p:spPr/>
        <p:txBody>
          <a:bodyPr/>
          <a:lstStyle/>
          <a:p>
            <a:pPr>
              <a:buFont typeface="Wingdings" pitchFamily="2" charset="2"/>
              <a:buChar char="Ø"/>
            </a:pPr>
            <a:r>
              <a:rPr lang="en-US" sz="2400" dirty="0" smtClean="0"/>
              <a:t>The ScienceDMZ concept:</a:t>
            </a:r>
            <a:br>
              <a:rPr lang="en-US" sz="2400" dirty="0" smtClean="0"/>
            </a:br>
            <a:r>
              <a:rPr lang="en-US" sz="2400" dirty="0" smtClean="0"/>
              <a:t>The </a:t>
            </a:r>
            <a:r>
              <a:rPr lang="en-US" sz="2400" u="sng" dirty="0" smtClean="0"/>
              <a:t>compute and data resources involved in data-intensive sciences should be deployed in a separate portion of the site network that has a </a:t>
            </a:r>
            <a:r>
              <a:rPr lang="en-US" sz="2400" u="sng" dirty="0" smtClean="0"/>
              <a:t>tailored packet </a:t>
            </a:r>
            <a:r>
              <a:rPr lang="en-US" sz="2400" u="sng" dirty="0" smtClean="0"/>
              <a:t>forwarding path </a:t>
            </a:r>
            <a:r>
              <a:rPr lang="en-US" sz="2400" u="sng" dirty="0" smtClean="0"/>
              <a:t>and security approach</a:t>
            </a:r>
            <a:endParaRPr lang="en-US" sz="2400" u="sng" dirty="0" smtClean="0"/>
          </a:p>
          <a:p>
            <a:pPr lvl="1"/>
            <a:r>
              <a:rPr lang="en-US" sz="2000" dirty="0" smtClean="0"/>
              <a:t>WAN-like </a:t>
            </a:r>
            <a:r>
              <a:rPr lang="en-US" sz="2000" dirty="0" smtClean="0"/>
              <a:t>technology</a:t>
            </a:r>
          </a:p>
          <a:p>
            <a:pPr lvl="1"/>
            <a:r>
              <a:rPr lang="en-US" sz="2000" dirty="0" smtClean="0"/>
              <a:t>Outside </a:t>
            </a:r>
            <a:r>
              <a:rPr lang="en-US" sz="2000" dirty="0" smtClean="0"/>
              <a:t>the site firewall – hence the term “ScienceDMZ</a:t>
            </a:r>
            <a:r>
              <a:rPr lang="en-US" sz="2000" dirty="0" smtClean="0"/>
              <a:t>”</a:t>
            </a:r>
          </a:p>
          <a:p>
            <a:pPr lvl="2"/>
            <a:r>
              <a:rPr lang="en-US" sz="1800" dirty="0"/>
              <a:t>A security </a:t>
            </a:r>
            <a:r>
              <a:rPr lang="en-US" sz="1800" dirty="0" smtClean="0"/>
              <a:t>policy and implementation </a:t>
            </a:r>
            <a:r>
              <a:rPr lang="en-US" sz="1800" dirty="0"/>
              <a:t>tailored for science traffic and implemented using appropriately capable hardware (e.g. that support access control lists, private address </a:t>
            </a:r>
            <a:r>
              <a:rPr lang="en-US" sz="1800" dirty="0" smtClean="0"/>
              <a:t>spaces, </a:t>
            </a:r>
            <a:r>
              <a:rPr lang="en-US" sz="1800" dirty="0"/>
              <a:t>etc</a:t>
            </a:r>
            <a:r>
              <a:rPr lang="en-US" sz="1800" dirty="0" smtClean="0"/>
              <a:t>.</a:t>
            </a:r>
            <a:endParaRPr lang="en-US" sz="1800" dirty="0" smtClean="0"/>
          </a:p>
          <a:p>
            <a:pPr lvl="1"/>
            <a:r>
              <a:rPr lang="en-US" sz="2000" dirty="0" smtClean="0"/>
              <a:t>With dedicated </a:t>
            </a:r>
            <a:r>
              <a:rPr lang="en-US" sz="2000" dirty="0"/>
              <a:t>systems built and tuned for wide-area data </a:t>
            </a:r>
            <a:r>
              <a:rPr lang="en-US" sz="2000" dirty="0" smtClean="0"/>
              <a:t>transfer</a:t>
            </a:r>
            <a:endParaRPr lang="en-US" sz="2000" dirty="0"/>
          </a:p>
          <a:p>
            <a:pPr lvl="1"/>
            <a:r>
              <a:rPr lang="en-US" sz="2000" dirty="0" smtClean="0"/>
              <a:t>With test </a:t>
            </a:r>
            <a:r>
              <a:rPr lang="en-US" sz="2000" dirty="0"/>
              <a:t>and measurement systems for performance verification and rapid fault isolation, typically </a:t>
            </a:r>
            <a:r>
              <a:rPr lang="en-US" sz="2000" dirty="0" smtClean="0"/>
              <a:t>perfSONAR</a:t>
            </a:r>
            <a:r>
              <a:rPr lang="en-US" sz="2000" dirty="0"/>
              <a:t> (see [perfSONAR</a:t>
            </a:r>
            <a:r>
              <a:rPr lang="en-US" sz="2000" dirty="0" smtClean="0"/>
              <a:t>] and below) </a:t>
            </a:r>
          </a:p>
          <a:p>
            <a:pPr>
              <a:buFont typeface="Wingdings" pitchFamily="2" charset="2"/>
              <a:buChar char="Ø"/>
            </a:pPr>
            <a:r>
              <a:rPr lang="en-US" dirty="0" smtClean="0"/>
              <a:t>This </a:t>
            </a:r>
            <a:r>
              <a:rPr lang="en-US" dirty="0" smtClean="0"/>
              <a:t>usually results in large increases in data throughput and is so important it was a requirement for last round of NSF CC-NIE grants</a:t>
            </a:r>
          </a:p>
          <a:p>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41</a:t>
            </a:fld>
            <a:endParaRPr lang="en-US" dirty="0"/>
          </a:p>
        </p:txBody>
      </p:sp>
    </p:spTree>
    <p:extLst>
      <p:ext uri="{BB962C8B-B14F-4D97-AF65-F5344CB8AC3E}">
        <p14:creationId xmlns:p14="http://schemas.microsoft.com/office/powerpoint/2010/main" val="3664532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Rounded Rectangle 87"/>
          <p:cNvSpPr/>
          <p:nvPr/>
        </p:nvSpPr>
        <p:spPr>
          <a:xfrm>
            <a:off x="3823837" y="955602"/>
            <a:ext cx="2320301" cy="1343281"/>
          </a:xfrm>
          <a:prstGeom prst="round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5" name="Title 4"/>
          <p:cNvSpPr>
            <a:spLocks noGrp="1"/>
          </p:cNvSpPr>
          <p:nvPr>
            <p:ph type="title"/>
          </p:nvPr>
        </p:nvSpPr>
        <p:spPr/>
        <p:txBody>
          <a:bodyPr/>
          <a:lstStyle/>
          <a:p>
            <a:r>
              <a:rPr lang="en-US" dirty="0" smtClean="0"/>
              <a:t>The Science DMZ</a:t>
            </a:r>
            <a:endParaRPr lang="en-US" dirty="0"/>
          </a:p>
        </p:txBody>
      </p:sp>
      <p:sp>
        <p:nvSpPr>
          <p:cNvPr id="9" name="TextBox 8"/>
          <p:cNvSpPr txBox="1"/>
          <p:nvPr/>
        </p:nvSpPr>
        <p:spPr>
          <a:xfrm>
            <a:off x="96251" y="2135948"/>
            <a:ext cx="2008037" cy="1384995"/>
          </a:xfrm>
          <a:prstGeom prst="rect">
            <a:avLst/>
          </a:prstGeom>
          <a:noFill/>
        </p:spPr>
        <p:txBody>
          <a:bodyPr wrap="square" rtlCol="0">
            <a:spAutoFit/>
          </a:bodyPr>
          <a:lstStyle/>
          <a:p>
            <a:r>
              <a:rPr lang="en-US" sz="1400" dirty="0" smtClean="0"/>
              <a:t>(See </a:t>
            </a:r>
            <a:r>
              <a:rPr lang="en-US" sz="1400" dirty="0">
                <a:hlinkClick r:id="rId3"/>
              </a:rPr>
              <a:t>http://fasterdata.es.net/science-dmz/</a:t>
            </a:r>
            <a:r>
              <a:rPr lang="en-US" sz="1400" dirty="0"/>
              <a:t> </a:t>
            </a:r>
            <a:r>
              <a:rPr lang="en-US" sz="1400" dirty="0" smtClean="0"/>
              <a:t>and [SDMZ] for a much more complete discussion of the various approaches.)</a:t>
            </a:r>
            <a:endParaRPr lang="en-US" sz="1400" dirty="0"/>
          </a:p>
        </p:txBody>
      </p:sp>
      <p:grpSp>
        <p:nvGrpSpPr>
          <p:cNvPr id="7" name="Group 6"/>
          <p:cNvGrpSpPr/>
          <p:nvPr/>
        </p:nvGrpSpPr>
        <p:grpSpPr>
          <a:xfrm>
            <a:off x="5809270" y="1242737"/>
            <a:ext cx="668557" cy="668557"/>
            <a:chOff x="5425050" y="2941276"/>
            <a:chExt cx="900114" cy="900114"/>
          </a:xfrm>
        </p:grpSpPr>
        <p:sp>
          <p:nvSpPr>
            <p:cNvPr id="8" name="Oval 90"/>
            <p:cNvSpPr>
              <a:spLocks noChangeArrowheads="1"/>
            </p:cNvSpPr>
            <p:nvPr/>
          </p:nvSpPr>
          <p:spPr bwMode="auto">
            <a:xfrm>
              <a:off x="5425050" y="2941276"/>
              <a:ext cx="900114" cy="539751"/>
            </a:xfrm>
            <a:prstGeom prst="ellipse">
              <a:avLst/>
            </a:prstGeom>
            <a:solidFill>
              <a:srgbClr val="FF6600"/>
            </a:solid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 name="Freeform 91"/>
            <p:cNvSpPr>
              <a:spLocks/>
            </p:cNvSpPr>
            <p:nvPr/>
          </p:nvSpPr>
          <p:spPr bwMode="auto">
            <a:xfrm>
              <a:off x="5875901" y="3033351"/>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2"/>
            <p:cNvSpPr>
              <a:spLocks/>
            </p:cNvSpPr>
            <p:nvPr/>
          </p:nvSpPr>
          <p:spPr bwMode="auto">
            <a:xfrm>
              <a:off x="5875901" y="3033351"/>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Freeform 93"/>
            <p:cNvSpPr>
              <a:spLocks/>
            </p:cNvSpPr>
            <p:nvPr/>
          </p:nvSpPr>
          <p:spPr bwMode="auto">
            <a:xfrm>
              <a:off x="5547288" y="3022239"/>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13" name="Freeform 94"/>
            <p:cNvSpPr>
              <a:spLocks/>
            </p:cNvSpPr>
            <p:nvPr/>
          </p:nvSpPr>
          <p:spPr bwMode="auto">
            <a:xfrm>
              <a:off x="5547288" y="3022239"/>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5"/>
            <p:cNvSpPr>
              <a:spLocks/>
            </p:cNvSpPr>
            <p:nvPr/>
          </p:nvSpPr>
          <p:spPr bwMode="auto">
            <a:xfrm>
              <a:off x="5875901" y="3211151"/>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96"/>
            <p:cNvSpPr>
              <a:spLocks/>
            </p:cNvSpPr>
            <p:nvPr/>
          </p:nvSpPr>
          <p:spPr bwMode="auto">
            <a:xfrm>
              <a:off x="5875901" y="3211151"/>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6" name="Freeform 97"/>
            <p:cNvSpPr>
              <a:spLocks/>
            </p:cNvSpPr>
            <p:nvPr/>
          </p:nvSpPr>
          <p:spPr bwMode="auto">
            <a:xfrm>
              <a:off x="5567925" y="3211151"/>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98"/>
            <p:cNvSpPr>
              <a:spLocks/>
            </p:cNvSpPr>
            <p:nvPr/>
          </p:nvSpPr>
          <p:spPr bwMode="auto">
            <a:xfrm>
              <a:off x="5567925" y="3211151"/>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8" name="Freeform 195"/>
            <p:cNvSpPr>
              <a:spLocks/>
            </p:cNvSpPr>
            <p:nvPr/>
          </p:nvSpPr>
          <p:spPr bwMode="auto">
            <a:xfrm>
              <a:off x="5425050" y="3211151"/>
              <a:ext cx="900114" cy="630238"/>
            </a:xfrm>
            <a:custGeom>
              <a:avLst/>
              <a:gdLst>
                <a:gd name="T0" fmla="*/ 0 w 1512"/>
                <a:gd name="T1" fmla="*/ 0 h 1058"/>
                <a:gd name="T2" fmla="*/ 0 w 1512"/>
                <a:gd name="T3" fmla="*/ 605 h 1058"/>
                <a:gd name="T4" fmla="*/ 756 w 1512"/>
                <a:gd name="T5" fmla="*/ 1058 h 1058"/>
                <a:gd name="T6" fmla="*/ 1512 w 1512"/>
                <a:gd name="T7" fmla="*/ 605 h 1058"/>
                <a:gd name="T8" fmla="*/ 1512 w 1512"/>
                <a:gd name="T9" fmla="*/ 605 h 1058"/>
                <a:gd name="T10" fmla="*/ 1512 w 1512"/>
                <a:gd name="T11" fmla="*/ 0 h 1058"/>
                <a:gd name="T12" fmla="*/ 756 w 1512"/>
                <a:gd name="T13" fmla="*/ 453 h 1058"/>
                <a:gd name="T14" fmla="*/ 0 w 1512"/>
                <a:gd name="T15" fmla="*/ 0 h 10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058">
                  <a:moveTo>
                    <a:pt x="0" y="0"/>
                  </a:moveTo>
                  <a:lnTo>
                    <a:pt x="0" y="605"/>
                  </a:lnTo>
                  <a:cubicBezTo>
                    <a:pt x="0" y="855"/>
                    <a:pt x="339" y="1058"/>
                    <a:pt x="756" y="1058"/>
                  </a:cubicBezTo>
                  <a:cubicBezTo>
                    <a:pt x="1174" y="1058"/>
                    <a:pt x="1512" y="855"/>
                    <a:pt x="1512" y="605"/>
                  </a:cubicBezTo>
                  <a:cubicBezTo>
                    <a:pt x="1512" y="605"/>
                    <a:pt x="1512" y="605"/>
                    <a:pt x="1512" y="605"/>
                  </a:cubicBezTo>
                  <a:lnTo>
                    <a:pt x="1512" y="0"/>
                  </a:lnTo>
                  <a:cubicBezTo>
                    <a:pt x="1512" y="250"/>
                    <a:pt x="1174" y="453"/>
                    <a:pt x="756" y="453"/>
                  </a:cubicBezTo>
                  <a:cubicBezTo>
                    <a:pt x="339" y="453"/>
                    <a:pt x="0" y="250"/>
                    <a:pt x="0" y="0"/>
                  </a:cubicBezTo>
                  <a:close/>
                </a:path>
              </a:pathLst>
            </a:custGeom>
            <a:solidFill>
              <a:srgbClr val="FF6600"/>
            </a:solid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9" name="Freeform 196"/>
            <p:cNvSpPr>
              <a:spLocks/>
            </p:cNvSpPr>
            <p:nvPr/>
          </p:nvSpPr>
          <p:spPr bwMode="auto">
            <a:xfrm>
              <a:off x="5425050" y="2941276"/>
              <a:ext cx="900114" cy="900114"/>
            </a:xfrm>
            <a:custGeom>
              <a:avLst/>
              <a:gdLst>
                <a:gd name="T0" fmla="*/ 1512 w 1512"/>
                <a:gd name="T1" fmla="*/ 454 h 1512"/>
                <a:gd name="T2" fmla="*/ 756 w 1512"/>
                <a:gd name="T3" fmla="*/ 0 h 1512"/>
                <a:gd name="T4" fmla="*/ 0 w 1512"/>
                <a:gd name="T5" fmla="*/ 454 h 1512"/>
                <a:gd name="T6" fmla="*/ 0 w 1512"/>
                <a:gd name="T7" fmla="*/ 1059 h 1512"/>
                <a:gd name="T8" fmla="*/ 756 w 1512"/>
                <a:gd name="T9" fmla="*/ 1512 h 1512"/>
                <a:gd name="T10" fmla="*/ 1512 w 1512"/>
                <a:gd name="T11" fmla="*/ 1059 h 1512"/>
                <a:gd name="T12" fmla="*/ 1512 w 1512"/>
                <a:gd name="T13" fmla="*/ 1059 h 1512"/>
                <a:gd name="T14" fmla="*/ 1512 w 1512"/>
                <a:gd name="T15" fmla="*/ 454 h 1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512">
                  <a:moveTo>
                    <a:pt x="1512" y="454"/>
                  </a:moveTo>
                  <a:cubicBezTo>
                    <a:pt x="1512" y="203"/>
                    <a:pt x="1174" y="0"/>
                    <a:pt x="756" y="0"/>
                  </a:cubicBezTo>
                  <a:cubicBezTo>
                    <a:pt x="339" y="0"/>
                    <a:pt x="0" y="203"/>
                    <a:pt x="0" y="454"/>
                  </a:cubicBezTo>
                  <a:lnTo>
                    <a:pt x="0" y="1059"/>
                  </a:lnTo>
                  <a:cubicBezTo>
                    <a:pt x="0" y="1309"/>
                    <a:pt x="339" y="1512"/>
                    <a:pt x="756" y="1512"/>
                  </a:cubicBezTo>
                  <a:cubicBezTo>
                    <a:pt x="1174" y="1512"/>
                    <a:pt x="1512" y="1309"/>
                    <a:pt x="1512" y="1059"/>
                  </a:cubicBezTo>
                  <a:cubicBezTo>
                    <a:pt x="1512" y="1059"/>
                    <a:pt x="1512" y="1059"/>
                    <a:pt x="1512" y="1059"/>
                  </a:cubicBezTo>
                  <a:lnTo>
                    <a:pt x="1512" y="454"/>
                  </a:lnTo>
                  <a:close/>
                </a:path>
              </a:pathLst>
            </a:custGeom>
            <a:noFill/>
            <a:ln w="1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cxnSp>
        <p:nvCxnSpPr>
          <p:cNvPr id="20" name="Straight Connector 19"/>
          <p:cNvCxnSpPr>
            <a:stCxn id="72" idx="4"/>
          </p:cNvCxnSpPr>
          <p:nvPr/>
        </p:nvCxnSpPr>
        <p:spPr bwMode="auto">
          <a:xfrm>
            <a:off x="4053477" y="2384383"/>
            <a:ext cx="414342" cy="1745355"/>
          </a:xfrm>
          <a:prstGeom prst="line">
            <a:avLst/>
          </a:prstGeom>
          <a:noFill/>
          <a:ln w="76200" cap="rnd" cmpd="sng" algn="ctr">
            <a:solidFill>
              <a:schemeClr val="tx1"/>
            </a:solidFill>
            <a:prstDash val="solid"/>
            <a:round/>
            <a:headEnd type="none" w="med" len="med"/>
            <a:tailEnd type="none" w="med" len="med"/>
          </a:ln>
          <a:effectLst/>
        </p:spPr>
      </p:cxnSp>
      <p:cxnSp>
        <p:nvCxnSpPr>
          <p:cNvPr id="21" name="Straight Connector 20"/>
          <p:cNvCxnSpPr/>
          <p:nvPr/>
        </p:nvCxnSpPr>
        <p:spPr bwMode="auto">
          <a:xfrm flipH="1">
            <a:off x="3205358" y="4302538"/>
            <a:ext cx="1210920" cy="475877"/>
          </a:xfrm>
          <a:prstGeom prst="line">
            <a:avLst/>
          </a:prstGeom>
          <a:noFill/>
          <a:ln w="76200" cap="rnd" cmpd="sng" algn="ctr">
            <a:solidFill>
              <a:schemeClr val="tx1"/>
            </a:solidFill>
            <a:prstDash val="solid"/>
            <a:round/>
            <a:headEnd type="none" w="med" len="med"/>
            <a:tailEnd type="none" w="med" len="med"/>
          </a:ln>
          <a:effectLst/>
        </p:spPr>
      </p:cxnSp>
      <p:cxnSp>
        <p:nvCxnSpPr>
          <p:cNvPr id="22" name="Straight Connector 21"/>
          <p:cNvCxnSpPr>
            <a:endCxn id="43" idx="0"/>
          </p:cNvCxnSpPr>
          <p:nvPr/>
        </p:nvCxnSpPr>
        <p:spPr bwMode="auto">
          <a:xfrm flipH="1">
            <a:off x="4303744" y="4391249"/>
            <a:ext cx="259466" cy="979511"/>
          </a:xfrm>
          <a:prstGeom prst="line">
            <a:avLst/>
          </a:prstGeom>
          <a:noFill/>
          <a:ln w="76200" cap="rnd" cmpd="sng" algn="ctr">
            <a:solidFill>
              <a:schemeClr val="tx1"/>
            </a:solidFill>
            <a:prstDash val="solid"/>
            <a:round/>
            <a:headEnd type="none" w="med" len="med"/>
            <a:tailEnd type="none" w="med" len="med"/>
          </a:ln>
          <a:effectLst/>
        </p:spPr>
      </p:cxnSp>
      <p:cxnSp>
        <p:nvCxnSpPr>
          <p:cNvPr id="23" name="Straight Connector 22"/>
          <p:cNvCxnSpPr>
            <a:stCxn id="50" idx="2"/>
            <a:endCxn id="42" idx="0"/>
          </p:cNvCxnSpPr>
          <p:nvPr/>
        </p:nvCxnSpPr>
        <p:spPr bwMode="auto">
          <a:xfrm>
            <a:off x="4968346" y="4314202"/>
            <a:ext cx="1201023" cy="981825"/>
          </a:xfrm>
          <a:prstGeom prst="line">
            <a:avLst/>
          </a:prstGeom>
          <a:noFill/>
          <a:ln w="76200" cap="rnd" cmpd="sng" algn="ctr">
            <a:solidFill>
              <a:schemeClr val="tx1"/>
            </a:solidFill>
            <a:prstDash val="solid"/>
            <a:round/>
            <a:headEnd type="none" w="med" len="med"/>
            <a:tailEnd type="none" w="med" len="med"/>
          </a:ln>
          <a:effectLst/>
        </p:spPr>
      </p:cxnSp>
      <p:cxnSp>
        <p:nvCxnSpPr>
          <p:cNvPr id="24" name="Straight Connector 23"/>
          <p:cNvCxnSpPr>
            <a:stCxn id="71" idx="3"/>
            <a:endCxn id="18" idx="1"/>
          </p:cNvCxnSpPr>
          <p:nvPr/>
        </p:nvCxnSpPr>
        <p:spPr bwMode="auto">
          <a:xfrm flipV="1">
            <a:off x="4467819" y="1710863"/>
            <a:ext cx="1341450" cy="425084"/>
          </a:xfrm>
          <a:prstGeom prst="line">
            <a:avLst/>
          </a:prstGeom>
          <a:noFill/>
          <a:ln w="19050" cap="flat" cmpd="sng" algn="ctr">
            <a:solidFill>
              <a:schemeClr val="tx1"/>
            </a:solidFill>
            <a:prstDash val="solid"/>
            <a:round/>
            <a:headEnd type="none" w="med" len="med"/>
            <a:tailEnd type="none" w="med" len="med"/>
          </a:ln>
          <a:effectLst/>
        </p:spPr>
      </p:cxnSp>
      <p:sp>
        <p:nvSpPr>
          <p:cNvPr id="25" name="Freeform 7"/>
          <p:cNvSpPr>
            <a:spLocks/>
          </p:cNvSpPr>
          <p:nvPr/>
        </p:nvSpPr>
        <p:spPr bwMode="auto">
          <a:xfrm>
            <a:off x="6539848" y="2289964"/>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noFill/>
          <a:ln w="15875">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algn="ctr"/>
            <a:r>
              <a:rPr lang="en-US" sz="1600" b="1" dirty="0" smtClean="0"/>
              <a:t>campus / site</a:t>
            </a:r>
          </a:p>
          <a:p>
            <a:pPr algn="ctr"/>
            <a:r>
              <a:rPr lang="en-US" sz="1600" b="1" dirty="0" smtClean="0"/>
              <a:t>LAN</a:t>
            </a:r>
            <a:endParaRPr lang="en-US" sz="1600" b="1" dirty="0"/>
          </a:p>
        </p:txBody>
      </p:sp>
      <p:cxnSp>
        <p:nvCxnSpPr>
          <p:cNvPr id="26" name="Straight Connector 25"/>
          <p:cNvCxnSpPr>
            <a:stCxn id="25" idx="10"/>
            <a:endCxn id="18" idx="3"/>
          </p:cNvCxnSpPr>
          <p:nvPr/>
        </p:nvCxnSpPr>
        <p:spPr bwMode="auto">
          <a:xfrm flipH="1" flipV="1">
            <a:off x="6477827" y="1710865"/>
            <a:ext cx="835242" cy="587389"/>
          </a:xfrm>
          <a:prstGeom prst="line">
            <a:avLst/>
          </a:prstGeom>
          <a:noFill/>
          <a:ln w="19050" cap="flat" cmpd="sng" algn="ctr">
            <a:solidFill>
              <a:schemeClr val="tx1"/>
            </a:solidFill>
            <a:prstDash val="solid"/>
            <a:round/>
            <a:headEnd type="none" w="med" len="med"/>
            <a:tailEnd type="none" w="med" len="med"/>
          </a:ln>
          <a:effectLst/>
        </p:spPr>
      </p:cxnSp>
      <p:cxnSp>
        <p:nvCxnSpPr>
          <p:cNvPr id="27" name="Straight Connector 26"/>
          <p:cNvCxnSpPr>
            <a:stCxn id="73" idx="27"/>
          </p:cNvCxnSpPr>
          <p:nvPr/>
        </p:nvCxnSpPr>
        <p:spPr bwMode="auto">
          <a:xfrm>
            <a:off x="2362802" y="1644908"/>
            <a:ext cx="1276332" cy="359650"/>
          </a:xfrm>
          <a:prstGeom prst="line">
            <a:avLst/>
          </a:prstGeom>
          <a:noFill/>
          <a:ln w="76200" cap="rnd" cmpd="sng" algn="ctr">
            <a:solidFill>
              <a:schemeClr val="tx1"/>
            </a:solidFill>
            <a:prstDash val="solid"/>
            <a:round/>
            <a:headEnd type="none" w="med" len="med"/>
            <a:tailEnd type="none" w="med" len="med"/>
          </a:ln>
          <a:effectLst/>
        </p:spPr>
      </p:cxnSp>
      <p:sp>
        <p:nvSpPr>
          <p:cNvPr id="28" name="TextBox 27"/>
          <p:cNvSpPr txBox="1"/>
          <p:nvPr/>
        </p:nvSpPr>
        <p:spPr>
          <a:xfrm>
            <a:off x="2132302" y="5899326"/>
            <a:ext cx="1344727" cy="461665"/>
          </a:xfrm>
          <a:prstGeom prst="rect">
            <a:avLst/>
          </a:prstGeom>
          <a:noFill/>
        </p:spPr>
        <p:txBody>
          <a:bodyPr wrap="none" rtlCol="0">
            <a:spAutoFit/>
          </a:bodyPr>
          <a:lstStyle/>
          <a:p>
            <a:pPr algn="ctr"/>
            <a:r>
              <a:rPr lang="en-US" sz="1200" b="1" dirty="0" smtClean="0"/>
              <a:t>high performance</a:t>
            </a:r>
            <a:br>
              <a:rPr lang="en-US" sz="1200" b="1" dirty="0" smtClean="0"/>
            </a:br>
            <a:r>
              <a:rPr lang="en-US" sz="1200" b="1" dirty="0" smtClean="0"/>
              <a:t>Data Transfer Node</a:t>
            </a:r>
            <a:endParaRPr lang="en-US" sz="1200" b="1" dirty="0"/>
          </a:p>
        </p:txBody>
      </p:sp>
      <p:sp>
        <p:nvSpPr>
          <p:cNvPr id="29" name="TextBox 28"/>
          <p:cNvSpPr txBox="1"/>
          <p:nvPr/>
        </p:nvSpPr>
        <p:spPr>
          <a:xfrm>
            <a:off x="3663986" y="6360991"/>
            <a:ext cx="1279517" cy="276999"/>
          </a:xfrm>
          <a:prstGeom prst="rect">
            <a:avLst/>
          </a:prstGeom>
          <a:noFill/>
        </p:spPr>
        <p:txBody>
          <a:bodyPr wrap="none" rtlCol="0">
            <a:spAutoFit/>
          </a:bodyPr>
          <a:lstStyle/>
          <a:p>
            <a:pPr algn="ctr"/>
            <a:r>
              <a:rPr lang="en-US" sz="1200" b="1" dirty="0" smtClean="0"/>
              <a:t>computing cluster</a:t>
            </a:r>
            <a:endParaRPr lang="en-US" sz="1200" b="1" dirty="0"/>
          </a:p>
        </p:txBody>
      </p:sp>
      <p:sp>
        <p:nvSpPr>
          <p:cNvPr id="30" name="TextBox 29"/>
          <p:cNvSpPr txBox="1"/>
          <p:nvPr/>
        </p:nvSpPr>
        <p:spPr>
          <a:xfrm>
            <a:off x="2581795" y="2424000"/>
            <a:ext cx="1122423" cy="646331"/>
          </a:xfrm>
          <a:prstGeom prst="rect">
            <a:avLst/>
          </a:prstGeom>
          <a:noFill/>
        </p:spPr>
        <p:txBody>
          <a:bodyPr wrap="none" rtlCol="0">
            <a:spAutoFit/>
          </a:bodyPr>
          <a:lstStyle/>
          <a:p>
            <a:pPr algn="ctr"/>
            <a:r>
              <a:rPr lang="en-US" sz="1200" b="1" dirty="0" smtClean="0"/>
              <a:t>clean,</a:t>
            </a:r>
          </a:p>
          <a:p>
            <a:pPr algn="ctr"/>
            <a:r>
              <a:rPr lang="en-US" sz="1200" b="1" dirty="0" smtClean="0"/>
              <a:t>high-bandwidth</a:t>
            </a:r>
          </a:p>
          <a:p>
            <a:pPr algn="ctr"/>
            <a:r>
              <a:rPr lang="en-US" sz="1200" b="1" dirty="0" smtClean="0"/>
              <a:t>WAN data path</a:t>
            </a:r>
            <a:endParaRPr lang="en-US" sz="1200" b="1" dirty="0"/>
          </a:p>
        </p:txBody>
      </p:sp>
      <p:sp>
        <p:nvSpPr>
          <p:cNvPr id="31" name="TextBox 30"/>
          <p:cNvSpPr txBox="1"/>
          <p:nvPr/>
        </p:nvSpPr>
        <p:spPr>
          <a:xfrm>
            <a:off x="4548689" y="2265247"/>
            <a:ext cx="1143263" cy="1015663"/>
          </a:xfrm>
          <a:prstGeom prst="rect">
            <a:avLst/>
          </a:prstGeom>
          <a:noFill/>
        </p:spPr>
        <p:txBody>
          <a:bodyPr wrap="none" rtlCol="0">
            <a:spAutoFit/>
          </a:bodyPr>
          <a:lstStyle/>
          <a:p>
            <a:pPr algn="ctr"/>
            <a:r>
              <a:rPr lang="en-US" sz="1200" b="1" dirty="0" smtClean="0"/>
              <a:t>campus/site</a:t>
            </a:r>
            <a:br>
              <a:rPr lang="en-US" sz="1200" b="1" dirty="0" smtClean="0"/>
            </a:br>
            <a:r>
              <a:rPr lang="en-US" sz="1200" b="1" dirty="0" smtClean="0"/>
              <a:t>access to</a:t>
            </a:r>
          </a:p>
          <a:p>
            <a:pPr algn="ctr"/>
            <a:r>
              <a:rPr lang="en-US" sz="1200" b="1" dirty="0" smtClean="0"/>
              <a:t>Science DMZ</a:t>
            </a:r>
          </a:p>
          <a:p>
            <a:pPr algn="ctr"/>
            <a:r>
              <a:rPr lang="en-US" sz="1200" b="1" dirty="0"/>
              <a:t>r</a:t>
            </a:r>
            <a:r>
              <a:rPr lang="en-US" sz="1200" b="1" dirty="0" smtClean="0"/>
              <a:t>esources is via</a:t>
            </a:r>
          </a:p>
          <a:p>
            <a:pPr algn="ctr"/>
            <a:r>
              <a:rPr lang="en-US" sz="1200" b="1" dirty="0" smtClean="0"/>
              <a:t> the site firewall</a:t>
            </a:r>
            <a:endParaRPr lang="en-US" sz="1200" b="1" dirty="0"/>
          </a:p>
        </p:txBody>
      </p:sp>
      <p:sp>
        <p:nvSpPr>
          <p:cNvPr id="32" name="TextBox 31"/>
          <p:cNvSpPr txBox="1"/>
          <p:nvPr/>
        </p:nvSpPr>
        <p:spPr>
          <a:xfrm>
            <a:off x="6880839" y="724768"/>
            <a:ext cx="1436612" cy="461665"/>
          </a:xfrm>
          <a:prstGeom prst="rect">
            <a:avLst/>
          </a:prstGeom>
          <a:noFill/>
        </p:spPr>
        <p:txBody>
          <a:bodyPr wrap="none" rtlCol="0">
            <a:spAutoFit/>
          </a:bodyPr>
          <a:lstStyle/>
          <a:p>
            <a:pPr algn="ctr"/>
            <a:r>
              <a:rPr lang="en-US" sz="1200" b="1" dirty="0" smtClean="0"/>
              <a:t>secured campus/site</a:t>
            </a:r>
          </a:p>
          <a:p>
            <a:pPr algn="ctr"/>
            <a:r>
              <a:rPr lang="en-US" sz="1200" b="1" dirty="0" smtClean="0"/>
              <a:t>access to Internet</a:t>
            </a:r>
            <a:endParaRPr lang="en-US" sz="1200" b="1" dirty="0"/>
          </a:p>
        </p:txBody>
      </p:sp>
      <p:sp>
        <p:nvSpPr>
          <p:cNvPr id="33" name="TextBox 32"/>
          <p:cNvSpPr txBox="1"/>
          <p:nvPr/>
        </p:nvSpPr>
        <p:spPr>
          <a:xfrm>
            <a:off x="2747764" y="1351103"/>
            <a:ext cx="986167" cy="276999"/>
          </a:xfrm>
          <a:prstGeom prst="rect">
            <a:avLst/>
          </a:prstGeom>
          <a:noFill/>
        </p:spPr>
        <p:txBody>
          <a:bodyPr wrap="none" rtlCol="0">
            <a:spAutoFit/>
          </a:bodyPr>
          <a:lstStyle/>
          <a:p>
            <a:pPr algn="ctr"/>
            <a:r>
              <a:rPr lang="en-US" sz="1200" b="1" dirty="0" smtClean="0"/>
              <a:t>border router</a:t>
            </a:r>
            <a:endParaRPr lang="en-US" sz="1200" b="1" dirty="0"/>
          </a:p>
        </p:txBody>
      </p:sp>
      <p:sp>
        <p:nvSpPr>
          <p:cNvPr id="34" name="Freeform 33"/>
          <p:cNvSpPr/>
          <p:nvPr/>
        </p:nvSpPr>
        <p:spPr bwMode="auto">
          <a:xfrm>
            <a:off x="3081309" y="2065679"/>
            <a:ext cx="928047" cy="996027"/>
          </a:xfrm>
          <a:custGeom>
            <a:avLst/>
            <a:gdLst>
              <a:gd name="connsiteX0" fmla="*/ 0 w 907576"/>
              <a:gd name="connsiteY0" fmla="*/ 6566 h 757193"/>
              <a:gd name="connsiteX1" fmla="*/ 743803 w 907576"/>
              <a:gd name="connsiteY1" fmla="*/ 108924 h 757193"/>
              <a:gd name="connsiteX2" fmla="*/ 907576 w 907576"/>
              <a:gd name="connsiteY2" fmla="*/ 757193 h 757193"/>
              <a:gd name="connsiteX0" fmla="*/ 0 w 907576"/>
              <a:gd name="connsiteY0" fmla="*/ 2566 h 794136"/>
              <a:gd name="connsiteX1" fmla="*/ 743803 w 907576"/>
              <a:gd name="connsiteY1" fmla="*/ 145867 h 794136"/>
              <a:gd name="connsiteX2" fmla="*/ 907576 w 907576"/>
              <a:gd name="connsiteY2" fmla="*/ 794136 h 794136"/>
              <a:gd name="connsiteX0" fmla="*/ 0 w 907576"/>
              <a:gd name="connsiteY0" fmla="*/ 0 h 791570"/>
              <a:gd name="connsiteX1" fmla="*/ 743803 w 907576"/>
              <a:gd name="connsiteY1" fmla="*/ 143301 h 791570"/>
              <a:gd name="connsiteX2" fmla="*/ 907576 w 907576"/>
              <a:gd name="connsiteY2" fmla="*/ 791570 h 791570"/>
              <a:gd name="connsiteX0" fmla="*/ 0 w 928047"/>
              <a:gd name="connsiteY0" fmla="*/ 0 h 866632"/>
              <a:gd name="connsiteX1" fmla="*/ 743803 w 928047"/>
              <a:gd name="connsiteY1" fmla="*/ 143301 h 866632"/>
              <a:gd name="connsiteX2" fmla="*/ 928047 w 928047"/>
              <a:gd name="connsiteY2" fmla="*/ 866632 h 866632"/>
              <a:gd name="connsiteX0" fmla="*/ 0 w 893542"/>
              <a:gd name="connsiteY0" fmla="*/ 0 h 1090918"/>
              <a:gd name="connsiteX1" fmla="*/ 709298 w 893542"/>
              <a:gd name="connsiteY1" fmla="*/ 367587 h 1090918"/>
              <a:gd name="connsiteX2" fmla="*/ 893542 w 893542"/>
              <a:gd name="connsiteY2" fmla="*/ 1090918 h 1090918"/>
              <a:gd name="connsiteX0" fmla="*/ 0 w 893542"/>
              <a:gd name="connsiteY0" fmla="*/ 0 h 1090918"/>
              <a:gd name="connsiteX1" fmla="*/ 709298 w 893542"/>
              <a:gd name="connsiteY1" fmla="*/ 367587 h 1090918"/>
              <a:gd name="connsiteX2" fmla="*/ 893542 w 893542"/>
              <a:gd name="connsiteY2" fmla="*/ 1090918 h 1090918"/>
              <a:gd name="connsiteX0" fmla="*/ 0 w 928047"/>
              <a:gd name="connsiteY0" fmla="*/ 0 h 996027"/>
              <a:gd name="connsiteX1" fmla="*/ 709298 w 928047"/>
              <a:gd name="connsiteY1" fmla="*/ 367587 h 996027"/>
              <a:gd name="connsiteX2" fmla="*/ 928047 w 928047"/>
              <a:gd name="connsiteY2" fmla="*/ 996027 h 996027"/>
            </a:gdLst>
            <a:ahLst/>
            <a:cxnLst>
              <a:cxn ang="0">
                <a:pos x="connsiteX0" y="connsiteY0"/>
              </a:cxn>
              <a:cxn ang="0">
                <a:pos x="connsiteX1" y="connsiteY1"/>
              </a:cxn>
              <a:cxn ang="0">
                <a:pos x="connsiteX2" y="connsiteY2"/>
              </a:cxn>
            </a:cxnLst>
            <a:rect l="l" t="t" r="r" b="b"/>
            <a:pathLst>
              <a:path w="928047" h="996027">
                <a:moveTo>
                  <a:pt x="0" y="0"/>
                </a:moveTo>
                <a:cubicBezTo>
                  <a:pt x="284039" y="141713"/>
                  <a:pt x="554624" y="223148"/>
                  <a:pt x="709298" y="367587"/>
                </a:cubicBezTo>
                <a:cubicBezTo>
                  <a:pt x="863973" y="512026"/>
                  <a:pt x="928047" y="996027"/>
                  <a:pt x="928047" y="996027"/>
                </a:cubicBezTo>
              </a:path>
            </a:pathLst>
          </a:custGeom>
          <a:noFill/>
          <a:ln w="50800" cap="flat" cmpd="sng" algn="ctr">
            <a:solidFill>
              <a:srgbClr val="00B050"/>
            </a:solidFill>
            <a:prstDash val="solid"/>
            <a:round/>
            <a:headEnd type="triangl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5" name="Freeform 34"/>
          <p:cNvSpPr/>
          <p:nvPr/>
        </p:nvSpPr>
        <p:spPr bwMode="auto">
          <a:xfrm flipH="1">
            <a:off x="4303624" y="2048458"/>
            <a:ext cx="812042" cy="1013281"/>
          </a:xfrm>
          <a:custGeom>
            <a:avLst/>
            <a:gdLst>
              <a:gd name="connsiteX0" fmla="*/ 0 w 907576"/>
              <a:gd name="connsiteY0" fmla="*/ 6566 h 757193"/>
              <a:gd name="connsiteX1" fmla="*/ 743803 w 907576"/>
              <a:gd name="connsiteY1" fmla="*/ 108924 h 757193"/>
              <a:gd name="connsiteX2" fmla="*/ 907576 w 907576"/>
              <a:gd name="connsiteY2" fmla="*/ 757193 h 757193"/>
              <a:gd name="connsiteX0" fmla="*/ 0 w 907576"/>
              <a:gd name="connsiteY0" fmla="*/ 2566 h 794136"/>
              <a:gd name="connsiteX1" fmla="*/ 743803 w 907576"/>
              <a:gd name="connsiteY1" fmla="*/ 145867 h 794136"/>
              <a:gd name="connsiteX2" fmla="*/ 907576 w 907576"/>
              <a:gd name="connsiteY2" fmla="*/ 794136 h 794136"/>
              <a:gd name="connsiteX0" fmla="*/ 0 w 907576"/>
              <a:gd name="connsiteY0" fmla="*/ 0 h 791570"/>
              <a:gd name="connsiteX1" fmla="*/ 743803 w 907576"/>
              <a:gd name="connsiteY1" fmla="*/ 143301 h 791570"/>
              <a:gd name="connsiteX2" fmla="*/ 907576 w 907576"/>
              <a:gd name="connsiteY2" fmla="*/ 791570 h 791570"/>
              <a:gd name="connsiteX0" fmla="*/ 0 w 928047"/>
              <a:gd name="connsiteY0" fmla="*/ 0 h 866632"/>
              <a:gd name="connsiteX1" fmla="*/ 743803 w 928047"/>
              <a:gd name="connsiteY1" fmla="*/ 143301 h 866632"/>
              <a:gd name="connsiteX2" fmla="*/ 928047 w 928047"/>
              <a:gd name="connsiteY2" fmla="*/ 866632 h 866632"/>
              <a:gd name="connsiteX0" fmla="*/ 0 w 902168"/>
              <a:gd name="connsiteY0" fmla="*/ 0 h 1013281"/>
              <a:gd name="connsiteX1" fmla="*/ 717924 w 902168"/>
              <a:gd name="connsiteY1" fmla="*/ 289950 h 1013281"/>
              <a:gd name="connsiteX2" fmla="*/ 902168 w 902168"/>
              <a:gd name="connsiteY2" fmla="*/ 1013281 h 1013281"/>
              <a:gd name="connsiteX0" fmla="*/ 0 w 902168"/>
              <a:gd name="connsiteY0" fmla="*/ 0 h 1013281"/>
              <a:gd name="connsiteX1" fmla="*/ 717924 w 902168"/>
              <a:gd name="connsiteY1" fmla="*/ 289950 h 1013281"/>
              <a:gd name="connsiteX2" fmla="*/ 902168 w 902168"/>
              <a:gd name="connsiteY2" fmla="*/ 1013281 h 1013281"/>
              <a:gd name="connsiteX0" fmla="*/ 0 w 812042"/>
              <a:gd name="connsiteY0" fmla="*/ 0 h 1013281"/>
              <a:gd name="connsiteX1" fmla="*/ 717924 w 812042"/>
              <a:gd name="connsiteY1" fmla="*/ 289950 h 1013281"/>
              <a:gd name="connsiteX2" fmla="*/ 790025 w 812042"/>
              <a:gd name="connsiteY2" fmla="*/ 1013281 h 1013281"/>
            </a:gdLst>
            <a:ahLst/>
            <a:cxnLst>
              <a:cxn ang="0">
                <a:pos x="connsiteX0" y="connsiteY0"/>
              </a:cxn>
              <a:cxn ang="0">
                <a:pos x="connsiteX1" y="connsiteY1"/>
              </a:cxn>
              <a:cxn ang="0">
                <a:pos x="connsiteX2" y="connsiteY2"/>
              </a:cxn>
            </a:cxnLst>
            <a:rect l="l" t="t" r="r" b="b"/>
            <a:pathLst>
              <a:path w="812042" h="1013281">
                <a:moveTo>
                  <a:pt x="0" y="0"/>
                </a:moveTo>
                <a:cubicBezTo>
                  <a:pt x="309918" y="89954"/>
                  <a:pt x="563250" y="145511"/>
                  <a:pt x="717924" y="289950"/>
                </a:cubicBezTo>
                <a:cubicBezTo>
                  <a:pt x="872599" y="434389"/>
                  <a:pt x="790025" y="1013281"/>
                  <a:pt x="790025" y="1013281"/>
                </a:cubicBezTo>
              </a:path>
            </a:pathLst>
          </a:custGeom>
          <a:noFill/>
          <a:ln w="50800" cap="flat" cmpd="sng" algn="ctr">
            <a:solidFill>
              <a:srgbClr val="FF0000"/>
            </a:solidFill>
            <a:prstDash val="solid"/>
            <a:round/>
            <a:headEnd type="triangle" w="med" len="med"/>
            <a:tailEnd type="triangl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36" name="Straight Arrow Connector 35"/>
          <p:cNvCxnSpPr/>
          <p:nvPr/>
        </p:nvCxnSpPr>
        <p:spPr bwMode="auto">
          <a:xfrm>
            <a:off x="2852382" y="876588"/>
            <a:ext cx="3730144" cy="0"/>
          </a:xfrm>
          <a:prstGeom prst="straightConnector1">
            <a:avLst/>
          </a:prstGeom>
          <a:noFill/>
          <a:ln w="31750" cap="flat" cmpd="sng" algn="ctr">
            <a:solidFill>
              <a:srgbClr val="FF0000"/>
            </a:solidFill>
            <a:prstDash val="solid"/>
            <a:round/>
            <a:headEnd type="triangle" w="med" len="med"/>
            <a:tailEnd type="triangle"/>
          </a:ln>
          <a:effectLst/>
        </p:spPr>
      </p:cxnSp>
      <p:cxnSp>
        <p:nvCxnSpPr>
          <p:cNvPr id="38" name="Straight Arrow Connector 37"/>
          <p:cNvCxnSpPr>
            <a:stCxn id="89" idx="4"/>
          </p:cNvCxnSpPr>
          <p:nvPr/>
        </p:nvCxnSpPr>
        <p:spPr bwMode="auto">
          <a:xfrm flipH="1" flipV="1">
            <a:off x="4672465" y="4540474"/>
            <a:ext cx="799586" cy="1233760"/>
          </a:xfrm>
          <a:prstGeom prst="straightConnector1">
            <a:avLst/>
          </a:prstGeom>
          <a:noFill/>
          <a:ln w="12700" cap="flat" cmpd="sng" algn="ctr">
            <a:solidFill>
              <a:schemeClr val="tx1"/>
            </a:solidFill>
            <a:prstDash val="solid"/>
            <a:round/>
            <a:headEnd type="none" w="med" len="med"/>
            <a:tailEnd type="arrow"/>
          </a:ln>
          <a:effectLst/>
        </p:spPr>
      </p:cxnSp>
      <p:cxnSp>
        <p:nvCxnSpPr>
          <p:cNvPr id="39" name="Straight Arrow Connector 38"/>
          <p:cNvCxnSpPr>
            <a:stCxn id="89" idx="4"/>
          </p:cNvCxnSpPr>
          <p:nvPr/>
        </p:nvCxnSpPr>
        <p:spPr bwMode="auto">
          <a:xfrm flipH="1" flipV="1">
            <a:off x="4416278" y="4391248"/>
            <a:ext cx="1055772" cy="1382986"/>
          </a:xfrm>
          <a:prstGeom prst="straightConnector1">
            <a:avLst/>
          </a:prstGeom>
          <a:noFill/>
          <a:ln w="12700" cap="flat" cmpd="sng" algn="ctr">
            <a:solidFill>
              <a:schemeClr val="tx1"/>
            </a:solidFill>
            <a:prstDash val="solid"/>
            <a:round/>
            <a:headEnd type="none" w="med" len="med"/>
            <a:tailEnd type="arrow"/>
          </a:ln>
          <a:effectLst/>
        </p:spPr>
      </p:cxnSp>
      <p:cxnSp>
        <p:nvCxnSpPr>
          <p:cNvPr id="40" name="Straight Arrow Connector 39"/>
          <p:cNvCxnSpPr>
            <a:stCxn id="89" idx="4"/>
          </p:cNvCxnSpPr>
          <p:nvPr/>
        </p:nvCxnSpPr>
        <p:spPr bwMode="auto">
          <a:xfrm flipH="1" flipV="1">
            <a:off x="4957302" y="4391248"/>
            <a:ext cx="514748" cy="1382986"/>
          </a:xfrm>
          <a:prstGeom prst="straightConnector1">
            <a:avLst/>
          </a:prstGeom>
          <a:noFill/>
          <a:ln w="12700" cap="flat" cmpd="sng" algn="ctr">
            <a:solidFill>
              <a:schemeClr val="tx1"/>
            </a:solidFill>
            <a:prstDash val="solid"/>
            <a:round/>
            <a:headEnd type="none" w="med" len="med"/>
            <a:tailEnd type="arrow"/>
          </a:ln>
          <a:effectLst/>
        </p:spPr>
      </p:cxnSp>
      <p:sp>
        <p:nvSpPr>
          <p:cNvPr id="41" name="Freeform 40"/>
          <p:cNvSpPr/>
          <p:nvPr/>
        </p:nvSpPr>
        <p:spPr bwMode="auto">
          <a:xfrm>
            <a:off x="379562" y="691253"/>
            <a:ext cx="8108830" cy="6085733"/>
          </a:xfrm>
          <a:custGeom>
            <a:avLst/>
            <a:gdLst>
              <a:gd name="connsiteX0" fmla="*/ 1965277 w 7499444"/>
              <a:gd name="connsiteY0" fmla="*/ 6824 h 5486400"/>
              <a:gd name="connsiteX1" fmla="*/ 1951629 w 7499444"/>
              <a:gd name="connsiteY1" fmla="*/ 1371600 h 5486400"/>
              <a:gd name="connsiteX2" fmla="*/ 0 w 7499444"/>
              <a:gd name="connsiteY2" fmla="*/ 5486400 h 5486400"/>
              <a:gd name="connsiteX3" fmla="*/ 7499444 w 7499444"/>
              <a:gd name="connsiteY3" fmla="*/ 5404514 h 5486400"/>
              <a:gd name="connsiteX4" fmla="*/ 7431206 w 7499444"/>
              <a:gd name="connsiteY4" fmla="*/ 0 h 5486400"/>
              <a:gd name="connsiteX5" fmla="*/ 1965277 w 7499444"/>
              <a:gd name="connsiteY5" fmla="*/ 6824 h 5486400"/>
              <a:gd name="connsiteX0" fmla="*/ 1965277 w 7505059"/>
              <a:gd name="connsiteY0" fmla="*/ 27023 h 5506599"/>
              <a:gd name="connsiteX1" fmla="*/ 1951629 w 7505059"/>
              <a:gd name="connsiteY1" fmla="*/ 1391799 h 5506599"/>
              <a:gd name="connsiteX2" fmla="*/ 0 w 7505059"/>
              <a:gd name="connsiteY2" fmla="*/ 5506599 h 5506599"/>
              <a:gd name="connsiteX3" fmla="*/ 7499444 w 7505059"/>
              <a:gd name="connsiteY3" fmla="*/ 5424713 h 5506599"/>
              <a:gd name="connsiteX4" fmla="*/ 7505059 w 7505059"/>
              <a:gd name="connsiteY4" fmla="*/ 0 h 5506599"/>
              <a:gd name="connsiteX5" fmla="*/ 1965277 w 7505059"/>
              <a:gd name="connsiteY5" fmla="*/ 27023 h 5506599"/>
              <a:gd name="connsiteX0" fmla="*/ 1965277 w 7525201"/>
              <a:gd name="connsiteY0" fmla="*/ 91 h 5479667"/>
              <a:gd name="connsiteX1" fmla="*/ 1951629 w 7525201"/>
              <a:gd name="connsiteY1" fmla="*/ 1364867 h 5479667"/>
              <a:gd name="connsiteX2" fmla="*/ 0 w 7525201"/>
              <a:gd name="connsiteY2" fmla="*/ 5479667 h 5479667"/>
              <a:gd name="connsiteX3" fmla="*/ 7499444 w 7525201"/>
              <a:gd name="connsiteY3" fmla="*/ 5397781 h 5479667"/>
              <a:gd name="connsiteX4" fmla="*/ 7525201 w 7525201"/>
              <a:gd name="connsiteY4" fmla="*/ 0 h 5479667"/>
              <a:gd name="connsiteX5" fmla="*/ 1965277 w 7525201"/>
              <a:gd name="connsiteY5" fmla="*/ 91 h 5479667"/>
              <a:gd name="connsiteX0" fmla="*/ 1965277 w 7525201"/>
              <a:gd name="connsiteY0" fmla="*/ 91 h 5505512"/>
              <a:gd name="connsiteX1" fmla="*/ 1951629 w 7525201"/>
              <a:gd name="connsiteY1" fmla="*/ 1364867 h 5505512"/>
              <a:gd name="connsiteX2" fmla="*/ 0 w 7525201"/>
              <a:gd name="connsiteY2" fmla="*/ 5479667 h 5505512"/>
              <a:gd name="connsiteX3" fmla="*/ 7506158 w 7525201"/>
              <a:gd name="connsiteY3" fmla="*/ 5505512 h 5505512"/>
              <a:gd name="connsiteX4" fmla="*/ 7525201 w 7525201"/>
              <a:gd name="connsiteY4" fmla="*/ 0 h 5505512"/>
              <a:gd name="connsiteX5" fmla="*/ 1965277 w 7525201"/>
              <a:gd name="connsiteY5" fmla="*/ 91 h 5505512"/>
              <a:gd name="connsiteX0" fmla="*/ 1945134 w 7525201"/>
              <a:gd name="connsiteY0" fmla="*/ 6824 h 5505512"/>
              <a:gd name="connsiteX1" fmla="*/ 1951629 w 7525201"/>
              <a:gd name="connsiteY1" fmla="*/ 1364867 h 5505512"/>
              <a:gd name="connsiteX2" fmla="*/ 0 w 7525201"/>
              <a:gd name="connsiteY2" fmla="*/ 5479667 h 5505512"/>
              <a:gd name="connsiteX3" fmla="*/ 7506158 w 7525201"/>
              <a:gd name="connsiteY3" fmla="*/ 5505512 h 5505512"/>
              <a:gd name="connsiteX4" fmla="*/ 7525201 w 7525201"/>
              <a:gd name="connsiteY4" fmla="*/ 0 h 5505512"/>
              <a:gd name="connsiteX5" fmla="*/ 1945134 w 7525201"/>
              <a:gd name="connsiteY5" fmla="*/ 6824 h 5505512"/>
              <a:gd name="connsiteX0" fmla="*/ 2414680 w 7994747"/>
              <a:gd name="connsiteY0" fmla="*/ 6824 h 5505512"/>
              <a:gd name="connsiteX1" fmla="*/ 2421175 w 7994747"/>
              <a:gd name="connsiteY1" fmla="*/ 1364867 h 5505512"/>
              <a:gd name="connsiteX2" fmla="*/ 0 w 7994747"/>
              <a:gd name="connsiteY2" fmla="*/ 5479667 h 5505512"/>
              <a:gd name="connsiteX3" fmla="*/ 7975704 w 7994747"/>
              <a:gd name="connsiteY3" fmla="*/ 5505512 h 5505512"/>
              <a:gd name="connsiteX4" fmla="*/ 7994747 w 7994747"/>
              <a:gd name="connsiteY4" fmla="*/ 0 h 5505512"/>
              <a:gd name="connsiteX5" fmla="*/ 2414680 w 7994747"/>
              <a:gd name="connsiteY5"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814 w 8010881"/>
              <a:gd name="connsiteY0" fmla="*/ 6824 h 5505512"/>
              <a:gd name="connsiteX1" fmla="*/ 2437309 w 8010881"/>
              <a:gd name="connsiteY1" fmla="*/ 1364867 h 5505512"/>
              <a:gd name="connsiteX2" fmla="*/ 16 w 8010881"/>
              <a:gd name="connsiteY2" fmla="*/ 3552406 h 5505512"/>
              <a:gd name="connsiteX3" fmla="*/ 16134 w 8010881"/>
              <a:gd name="connsiteY3" fmla="*/ 5479667 h 5505512"/>
              <a:gd name="connsiteX4" fmla="*/ 7991838 w 8010881"/>
              <a:gd name="connsiteY4" fmla="*/ 5505512 h 5505512"/>
              <a:gd name="connsiteX5" fmla="*/ 8010881 w 8010881"/>
              <a:gd name="connsiteY5" fmla="*/ 0 h 5505512"/>
              <a:gd name="connsiteX6" fmla="*/ 2430814 w 8010881"/>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430798 w 8010865"/>
              <a:gd name="connsiteY0" fmla="*/ 6824 h 5505512"/>
              <a:gd name="connsiteX1" fmla="*/ 2437293 w 8010865"/>
              <a:gd name="connsiteY1" fmla="*/ 1364867 h 5505512"/>
              <a:gd name="connsiteX2" fmla="*/ 0 w 8010865"/>
              <a:gd name="connsiteY2" fmla="*/ 3552406 h 5505512"/>
              <a:gd name="connsiteX3" fmla="*/ 16118 w 8010865"/>
              <a:gd name="connsiteY3" fmla="*/ 5479667 h 5505512"/>
              <a:gd name="connsiteX4" fmla="*/ 7991822 w 8010865"/>
              <a:gd name="connsiteY4" fmla="*/ 5505512 h 5505512"/>
              <a:gd name="connsiteX5" fmla="*/ 8010865 w 8010865"/>
              <a:gd name="connsiteY5" fmla="*/ 0 h 5505512"/>
              <a:gd name="connsiteX6" fmla="*/ 2430798 w 8010865"/>
              <a:gd name="connsiteY6" fmla="*/ 6824 h 5505512"/>
              <a:gd name="connsiteX0" fmla="*/ 2243309 w 8010865"/>
              <a:gd name="connsiteY0" fmla="*/ 0 h 5506493"/>
              <a:gd name="connsiteX1" fmla="*/ 2437293 w 8010865"/>
              <a:gd name="connsiteY1" fmla="*/ 1365848 h 5506493"/>
              <a:gd name="connsiteX2" fmla="*/ 0 w 8010865"/>
              <a:gd name="connsiteY2" fmla="*/ 3553387 h 5506493"/>
              <a:gd name="connsiteX3" fmla="*/ 16118 w 8010865"/>
              <a:gd name="connsiteY3" fmla="*/ 5480648 h 5506493"/>
              <a:gd name="connsiteX4" fmla="*/ 7991822 w 8010865"/>
              <a:gd name="connsiteY4" fmla="*/ 5506493 h 5506493"/>
              <a:gd name="connsiteX5" fmla="*/ 8010865 w 8010865"/>
              <a:gd name="connsiteY5" fmla="*/ 981 h 5506493"/>
              <a:gd name="connsiteX6" fmla="*/ 2243309 w 8010865"/>
              <a:gd name="connsiteY6" fmla="*/ 0 h 5506493"/>
              <a:gd name="connsiteX0" fmla="*/ 2243309 w 8010865"/>
              <a:gd name="connsiteY0" fmla="*/ 0 h 5506493"/>
              <a:gd name="connsiteX1" fmla="*/ 2232761 w 8010865"/>
              <a:gd name="connsiteY1" fmla="*/ 1350238 h 5506493"/>
              <a:gd name="connsiteX2" fmla="*/ 0 w 8010865"/>
              <a:gd name="connsiteY2" fmla="*/ 3553387 h 5506493"/>
              <a:gd name="connsiteX3" fmla="*/ 16118 w 8010865"/>
              <a:gd name="connsiteY3" fmla="*/ 5480648 h 5506493"/>
              <a:gd name="connsiteX4" fmla="*/ 7991822 w 8010865"/>
              <a:gd name="connsiteY4" fmla="*/ 5506493 h 5506493"/>
              <a:gd name="connsiteX5" fmla="*/ 8010865 w 8010865"/>
              <a:gd name="connsiteY5" fmla="*/ 981 h 5506493"/>
              <a:gd name="connsiteX6" fmla="*/ 2243309 w 8010865"/>
              <a:gd name="connsiteY6" fmla="*/ 0 h 5506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10865" h="5506493">
                <a:moveTo>
                  <a:pt x="2243309" y="0"/>
                </a:moveTo>
                <a:lnTo>
                  <a:pt x="2232761" y="1350238"/>
                </a:lnTo>
                <a:cubicBezTo>
                  <a:pt x="1752502" y="1830515"/>
                  <a:pt x="1228037" y="2502177"/>
                  <a:pt x="0" y="3553387"/>
                </a:cubicBezTo>
                <a:lnTo>
                  <a:pt x="16118" y="5480648"/>
                </a:lnTo>
                <a:lnTo>
                  <a:pt x="7991822" y="5506493"/>
                </a:lnTo>
                <a:cubicBezTo>
                  <a:pt x="7993694" y="3698255"/>
                  <a:pt x="8008993" y="1809219"/>
                  <a:pt x="8010865" y="981"/>
                </a:cubicBezTo>
                <a:lnTo>
                  <a:pt x="2243309" y="0"/>
                </a:lnTo>
                <a:close/>
              </a:path>
            </a:pathLst>
          </a:custGeom>
          <a:noFill/>
          <a:ln w="25400" cap="flat" cmpd="sng" algn="ctr">
            <a:solidFill>
              <a:schemeClr val="tx1"/>
            </a:solidFill>
            <a:prstDash val="sysDash"/>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pic>
        <p:nvPicPr>
          <p:cNvPr id="42" name="Picture 19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600048" y="5296027"/>
            <a:ext cx="1138641" cy="243783"/>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829475" y="5370760"/>
            <a:ext cx="948538" cy="8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4" name="Picture 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409846" y="4778413"/>
            <a:ext cx="789637" cy="9093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5" name="Group 44"/>
          <p:cNvGrpSpPr/>
          <p:nvPr/>
        </p:nvGrpSpPr>
        <p:grpSpPr>
          <a:xfrm>
            <a:off x="4218898" y="3599282"/>
            <a:ext cx="998368" cy="860226"/>
            <a:chOff x="3110087" y="1525590"/>
            <a:chExt cx="1378142" cy="1187451"/>
          </a:xfrm>
        </p:grpSpPr>
        <p:sp>
          <p:nvSpPr>
            <p:cNvPr id="46" name="Freeform 47"/>
            <p:cNvSpPr>
              <a:spLocks/>
            </p:cNvSpPr>
            <p:nvPr/>
          </p:nvSpPr>
          <p:spPr bwMode="auto">
            <a:xfrm>
              <a:off x="3113092" y="1917702"/>
              <a:ext cx="684213" cy="795338"/>
            </a:xfrm>
            <a:custGeom>
              <a:avLst/>
              <a:gdLst>
                <a:gd name="T0" fmla="*/ 0 w 431"/>
                <a:gd name="T1" fmla="*/ 255 h 501"/>
                <a:gd name="T2" fmla="*/ 431 w 431"/>
                <a:gd name="T3" fmla="*/ 501 h 501"/>
                <a:gd name="T4" fmla="*/ 431 w 431"/>
                <a:gd name="T5" fmla="*/ 247 h 501"/>
                <a:gd name="T6" fmla="*/ 0 w 431"/>
                <a:gd name="T7" fmla="*/ 0 h 501"/>
                <a:gd name="T8" fmla="*/ 0 w 431"/>
                <a:gd name="T9" fmla="*/ 255 h 501"/>
              </a:gdLst>
              <a:ahLst/>
              <a:cxnLst>
                <a:cxn ang="0">
                  <a:pos x="T0" y="T1"/>
                </a:cxn>
                <a:cxn ang="0">
                  <a:pos x="T2" y="T3"/>
                </a:cxn>
                <a:cxn ang="0">
                  <a:pos x="T4" y="T5"/>
                </a:cxn>
                <a:cxn ang="0">
                  <a:pos x="T6" y="T7"/>
                </a:cxn>
                <a:cxn ang="0">
                  <a:pos x="T8" y="T9"/>
                </a:cxn>
              </a:cxnLst>
              <a:rect l="0" t="0" r="r" b="b"/>
              <a:pathLst>
                <a:path w="431" h="501">
                  <a:moveTo>
                    <a:pt x="0" y="255"/>
                  </a:moveTo>
                  <a:lnTo>
                    <a:pt x="431" y="501"/>
                  </a:lnTo>
                  <a:lnTo>
                    <a:pt x="431" y="247"/>
                  </a:lnTo>
                  <a:lnTo>
                    <a:pt x="0" y="0"/>
                  </a:lnTo>
                  <a:lnTo>
                    <a:pt x="0" y="255"/>
                  </a:lnTo>
                  <a:close/>
                </a:path>
              </a:pathLst>
            </a:custGeom>
            <a:noFill/>
            <a:ln w="6"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47" name="Freeform 48"/>
            <p:cNvSpPr>
              <a:spLocks/>
            </p:cNvSpPr>
            <p:nvPr/>
          </p:nvSpPr>
          <p:spPr bwMode="auto">
            <a:xfrm>
              <a:off x="3113092" y="1525590"/>
              <a:ext cx="1368427" cy="1187451"/>
            </a:xfrm>
            <a:custGeom>
              <a:avLst/>
              <a:gdLst>
                <a:gd name="T0" fmla="*/ 0 w 862"/>
                <a:gd name="T1" fmla="*/ 247 h 748"/>
                <a:gd name="T2" fmla="*/ 0 w 862"/>
                <a:gd name="T3" fmla="*/ 502 h 748"/>
                <a:gd name="T4" fmla="*/ 431 w 862"/>
                <a:gd name="T5" fmla="*/ 748 h 748"/>
                <a:gd name="T6" fmla="*/ 862 w 862"/>
                <a:gd name="T7" fmla="*/ 502 h 748"/>
                <a:gd name="T8" fmla="*/ 862 w 862"/>
                <a:gd name="T9" fmla="*/ 247 h 748"/>
                <a:gd name="T10" fmla="*/ 431 w 862"/>
                <a:gd name="T11" fmla="*/ 0 h 748"/>
                <a:gd name="T12" fmla="*/ 0 w 862"/>
                <a:gd name="T13" fmla="*/ 247 h 748"/>
              </a:gdLst>
              <a:ahLst/>
              <a:cxnLst>
                <a:cxn ang="0">
                  <a:pos x="T0" y="T1"/>
                </a:cxn>
                <a:cxn ang="0">
                  <a:pos x="T2" y="T3"/>
                </a:cxn>
                <a:cxn ang="0">
                  <a:pos x="T4" y="T5"/>
                </a:cxn>
                <a:cxn ang="0">
                  <a:pos x="T6" y="T7"/>
                </a:cxn>
                <a:cxn ang="0">
                  <a:pos x="T8" y="T9"/>
                </a:cxn>
                <a:cxn ang="0">
                  <a:pos x="T10" y="T11"/>
                </a:cxn>
                <a:cxn ang="0">
                  <a:pos x="T12" y="T13"/>
                </a:cxn>
              </a:cxnLst>
              <a:rect l="0" t="0" r="r" b="b"/>
              <a:pathLst>
                <a:path w="862" h="748">
                  <a:moveTo>
                    <a:pt x="0" y="247"/>
                  </a:moveTo>
                  <a:lnTo>
                    <a:pt x="0" y="502"/>
                  </a:lnTo>
                  <a:lnTo>
                    <a:pt x="431" y="748"/>
                  </a:lnTo>
                  <a:lnTo>
                    <a:pt x="862" y="502"/>
                  </a:lnTo>
                  <a:lnTo>
                    <a:pt x="862" y="247"/>
                  </a:lnTo>
                  <a:lnTo>
                    <a:pt x="431" y="0"/>
                  </a:lnTo>
                  <a:lnTo>
                    <a:pt x="0" y="247"/>
                  </a:lnTo>
                  <a:close/>
                </a:path>
              </a:pathLst>
            </a:custGeom>
            <a:solidFill>
              <a:schemeClr val="accent1"/>
            </a:solidFill>
            <a:ln w="1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48" name="Parallelogram 47"/>
            <p:cNvSpPr/>
            <p:nvPr/>
          </p:nvSpPr>
          <p:spPr bwMode="auto">
            <a:xfrm rot="16200000">
              <a:off x="3753666" y="1579803"/>
              <a:ext cx="781908" cy="687218"/>
            </a:xfrm>
            <a:prstGeom prst="parallelogram">
              <a:avLst>
                <a:gd name="adj" fmla="val 57170"/>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9" name="Parallelogram 48"/>
            <p:cNvSpPr/>
            <p:nvPr/>
          </p:nvSpPr>
          <p:spPr bwMode="auto">
            <a:xfrm rot="5400000" flipV="1">
              <a:off x="3066448" y="1572935"/>
              <a:ext cx="781908" cy="687218"/>
            </a:xfrm>
            <a:prstGeom prst="parallelogram">
              <a:avLst>
                <a:gd name="adj" fmla="val 57170"/>
              </a:avLst>
            </a:prstGeom>
            <a:no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0" name="Parallelogram 49"/>
            <p:cNvSpPr/>
            <p:nvPr/>
          </p:nvSpPr>
          <p:spPr bwMode="auto">
            <a:xfrm rot="5400000" flipV="1">
              <a:off x="3753666" y="1974337"/>
              <a:ext cx="781908" cy="687218"/>
            </a:xfrm>
            <a:prstGeom prst="parallelogram">
              <a:avLst>
                <a:gd name="adj" fmla="val 57170"/>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51" name="Freeform 50"/>
            <p:cNvSpPr>
              <a:spLocks/>
            </p:cNvSpPr>
            <p:nvPr/>
          </p:nvSpPr>
          <p:spPr bwMode="auto">
            <a:xfrm>
              <a:off x="3841755" y="1870077"/>
              <a:ext cx="331788" cy="190500"/>
            </a:xfrm>
            <a:custGeom>
              <a:avLst/>
              <a:gdLst>
                <a:gd name="T0" fmla="*/ 209 w 209"/>
                <a:gd name="T1" fmla="*/ 40 h 120"/>
                <a:gd name="T2" fmla="*/ 196 w 209"/>
                <a:gd name="T3" fmla="*/ 113 h 120"/>
                <a:gd name="T4" fmla="*/ 70 w 209"/>
                <a:gd name="T5" fmla="*/ 120 h 120"/>
                <a:gd name="T6" fmla="*/ 127 w 209"/>
                <a:gd name="T7" fmla="*/ 87 h 120"/>
                <a:gd name="T8" fmla="*/ 0 w 209"/>
                <a:gd name="T9" fmla="*/ 14 h 120"/>
                <a:gd name="T10" fmla="*/ 25 w 209"/>
                <a:gd name="T11" fmla="*/ 0 h 120"/>
                <a:gd name="T12" fmla="*/ 152 w 209"/>
                <a:gd name="T13" fmla="*/ 72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6" y="113"/>
                  </a:lnTo>
                  <a:lnTo>
                    <a:pt x="70" y="120"/>
                  </a:lnTo>
                  <a:lnTo>
                    <a:pt x="127" y="87"/>
                  </a:lnTo>
                  <a:lnTo>
                    <a:pt x="0" y="14"/>
                  </a:lnTo>
                  <a:lnTo>
                    <a:pt x="25" y="0"/>
                  </a:lnTo>
                  <a:lnTo>
                    <a:pt x="152" y="72"/>
                  </a:lnTo>
                  <a:lnTo>
                    <a:pt x="209"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2" name="Freeform 52"/>
            <p:cNvSpPr>
              <a:spLocks/>
            </p:cNvSpPr>
            <p:nvPr/>
          </p:nvSpPr>
          <p:spPr bwMode="auto">
            <a:xfrm>
              <a:off x="3694117" y="1620840"/>
              <a:ext cx="331788" cy="188913"/>
            </a:xfrm>
            <a:custGeom>
              <a:avLst/>
              <a:gdLst>
                <a:gd name="T0" fmla="*/ 0 w 209"/>
                <a:gd name="T1" fmla="*/ 79 h 119"/>
                <a:gd name="T2" fmla="*/ 12 w 209"/>
                <a:gd name="T3" fmla="*/ 7 h 119"/>
                <a:gd name="T4" fmla="*/ 139 w 209"/>
                <a:gd name="T5" fmla="*/ 0 h 119"/>
                <a:gd name="T6" fmla="*/ 82 w 209"/>
                <a:gd name="T7" fmla="*/ 32 h 119"/>
                <a:gd name="T8" fmla="*/ 209 w 209"/>
                <a:gd name="T9" fmla="*/ 105 h 119"/>
                <a:gd name="T10" fmla="*/ 184 w 209"/>
                <a:gd name="T11" fmla="*/ 119 h 119"/>
                <a:gd name="T12" fmla="*/ 57 w 209"/>
                <a:gd name="T13" fmla="*/ 46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2"/>
                  </a:lnTo>
                  <a:lnTo>
                    <a:pt x="209" y="105"/>
                  </a:lnTo>
                  <a:lnTo>
                    <a:pt x="184" y="119"/>
                  </a:lnTo>
                  <a:lnTo>
                    <a:pt x="57" y="46"/>
                  </a:lnTo>
                  <a:lnTo>
                    <a:pt x="0" y="79"/>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3" name="Freeform 54"/>
            <p:cNvSpPr>
              <a:spLocks/>
            </p:cNvSpPr>
            <p:nvPr/>
          </p:nvSpPr>
          <p:spPr bwMode="auto">
            <a:xfrm>
              <a:off x="3570292" y="2025653"/>
              <a:ext cx="331788" cy="190500"/>
            </a:xfrm>
            <a:custGeom>
              <a:avLst/>
              <a:gdLst>
                <a:gd name="T0" fmla="*/ 209 w 209"/>
                <a:gd name="T1" fmla="*/ 40 h 120"/>
                <a:gd name="T2" fmla="*/ 197 w 209"/>
                <a:gd name="T3" fmla="*/ 112 h 120"/>
                <a:gd name="T4" fmla="*/ 70 w 209"/>
                <a:gd name="T5" fmla="*/ 120 h 120"/>
                <a:gd name="T6" fmla="*/ 127 w 209"/>
                <a:gd name="T7" fmla="*/ 87 h 120"/>
                <a:gd name="T8" fmla="*/ 0 w 209"/>
                <a:gd name="T9" fmla="*/ 14 h 120"/>
                <a:gd name="T10" fmla="*/ 25 w 209"/>
                <a:gd name="T11" fmla="*/ 0 h 120"/>
                <a:gd name="T12" fmla="*/ 152 w 209"/>
                <a:gd name="T13" fmla="*/ 73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7" y="112"/>
                  </a:lnTo>
                  <a:lnTo>
                    <a:pt x="70" y="120"/>
                  </a:lnTo>
                  <a:lnTo>
                    <a:pt x="127" y="87"/>
                  </a:lnTo>
                  <a:lnTo>
                    <a:pt x="0" y="14"/>
                  </a:lnTo>
                  <a:lnTo>
                    <a:pt x="25" y="0"/>
                  </a:lnTo>
                  <a:lnTo>
                    <a:pt x="152" y="73"/>
                  </a:lnTo>
                  <a:lnTo>
                    <a:pt x="209" y="4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4" name="Freeform 56"/>
            <p:cNvSpPr>
              <a:spLocks/>
            </p:cNvSpPr>
            <p:nvPr/>
          </p:nvSpPr>
          <p:spPr bwMode="auto">
            <a:xfrm>
              <a:off x="3419479" y="1778002"/>
              <a:ext cx="331788" cy="188913"/>
            </a:xfrm>
            <a:custGeom>
              <a:avLst/>
              <a:gdLst>
                <a:gd name="T0" fmla="*/ 0 w 209"/>
                <a:gd name="T1" fmla="*/ 79 h 119"/>
                <a:gd name="T2" fmla="*/ 12 w 209"/>
                <a:gd name="T3" fmla="*/ 7 h 119"/>
                <a:gd name="T4" fmla="*/ 139 w 209"/>
                <a:gd name="T5" fmla="*/ 0 h 119"/>
                <a:gd name="T6" fmla="*/ 82 w 209"/>
                <a:gd name="T7" fmla="*/ 33 h 119"/>
                <a:gd name="T8" fmla="*/ 209 w 209"/>
                <a:gd name="T9" fmla="*/ 105 h 119"/>
                <a:gd name="T10" fmla="*/ 184 w 209"/>
                <a:gd name="T11" fmla="*/ 119 h 119"/>
                <a:gd name="T12" fmla="*/ 57 w 209"/>
                <a:gd name="T13" fmla="*/ 47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3"/>
                  </a:lnTo>
                  <a:lnTo>
                    <a:pt x="209" y="105"/>
                  </a:lnTo>
                  <a:lnTo>
                    <a:pt x="184" y="119"/>
                  </a:lnTo>
                  <a:lnTo>
                    <a:pt x="57" y="47"/>
                  </a:lnTo>
                  <a:lnTo>
                    <a:pt x="0" y="79"/>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55" name="Freeform 41"/>
            <p:cNvSpPr>
              <a:spLocks/>
            </p:cNvSpPr>
            <p:nvPr/>
          </p:nvSpPr>
          <p:spPr bwMode="auto">
            <a:xfrm>
              <a:off x="3113092" y="1532458"/>
              <a:ext cx="1368427" cy="777358"/>
            </a:xfrm>
            <a:custGeom>
              <a:avLst/>
              <a:gdLst>
                <a:gd name="T0" fmla="*/ 431 w 862"/>
                <a:gd name="T1" fmla="*/ 494 h 494"/>
                <a:gd name="T2" fmla="*/ 862 w 862"/>
                <a:gd name="T3" fmla="*/ 247 h 494"/>
                <a:gd name="T4" fmla="*/ 431 w 862"/>
                <a:gd name="T5" fmla="*/ 0 h 494"/>
                <a:gd name="T6" fmla="*/ 0 w 862"/>
                <a:gd name="T7" fmla="*/ 247 h 494"/>
                <a:gd name="T8" fmla="*/ 431 w 862"/>
                <a:gd name="T9" fmla="*/ 494 h 494"/>
              </a:gdLst>
              <a:ahLst/>
              <a:cxnLst>
                <a:cxn ang="0">
                  <a:pos x="T0" y="T1"/>
                </a:cxn>
                <a:cxn ang="0">
                  <a:pos x="T2" y="T3"/>
                </a:cxn>
                <a:cxn ang="0">
                  <a:pos x="T4" y="T5"/>
                </a:cxn>
                <a:cxn ang="0">
                  <a:pos x="T6" y="T7"/>
                </a:cxn>
                <a:cxn ang="0">
                  <a:pos x="T8" y="T9"/>
                </a:cxn>
              </a:cxnLst>
              <a:rect l="0" t="0" r="r" b="b"/>
              <a:pathLst>
                <a:path w="862" h="494">
                  <a:moveTo>
                    <a:pt x="431" y="494"/>
                  </a:moveTo>
                  <a:lnTo>
                    <a:pt x="862" y="247"/>
                  </a:lnTo>
                  <a:lnTo>
                    <a:pt x="431" y="0"/>
                  </a:lnTo>
                  <a:lnTo>
                    <a:pt x="0" y="247"/>
                  </a:lnTo>
                  <a:lnTo>
                    <a:pt x="431" y="494"/>
                  </a:lnTo>
                  <a:close/>
                </a:path>
              </a:pathLst>
            </a:custGeom>
            <a:solidFill>
              <a:schemeClr val="accent1"/>
            </a:solidFill>
            <a:ln w="6"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6" name="Freeform 49"/>
            <p:cNvSpPr>
              <a:spLocks/>
            </p:cNvSpPr>
            <p:nvPr/>
          </p:nvSpPr>
          <p:spPr bwMode="auto">
            <a:xfrm>
              <a:off x="3841755" y="1870077"/>
              <a:ext cx="331788" cy="190500"/>
            </a:xfrm>
            <a:custGeom>
              <a:avLst/>
              <a:gdLst>
                <a:gd name="T0" fmla="*/ 209 w 209"/>
                <a:gd name="T1" fmla="*/ 40 h 120"/>
                <a:gd name="T2" fmla="*/ 196 w 209"/>
                <a:gd name="T3" fmla="*/ 113 h 120"/>
                <a:gd name="T4" fmla="*/ 70 w 209"/>
                <a:gd name="T5" fmla="*/ 120 h 120"/>
                <a:gd name="T6" fmla="*/ 127 w 209"/>
                <a:gd name="T7" fmla="*/ 87 h 120"/>
                <a:gd name="T8" fmla="*/ 0 w 209"/>
                <a:gd name="T9" fmla="*/ 14 h 120"/>
                <a:gd name="T10" fmla="*/ 25 w 209"/>
                <a:gd name="T11" fmla="*/ 0 h 120"/>
                <a:gd name="T12" fmla="*/ 152 w 209"/>
                <a:gd name="T13" fmla="*/ 72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6" y="113"/>
                  </a:lnTo>
                  <a:lnTo>
                    <a:pt x="70" y="120"/>
                  </a:lnTo>
                  <a:lnTo>
                    <a:pt x="127" y="87"/>
                  </a:lnTo>
                  <a:lnTo>
                    <a:pt x="0" y="14"/>
                  </a:lnTo>
                  <a:lnTo>
                    <a:pt x="25" y="0"/>
                  </a:lnTo>
                  <a:lnTo>
                    <a:pt x="152" y="72"/>
                  </a:lnTo>
                  <a:lnTo>
                    <a:pt x="209" y="40"/>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7" name="Freeform 51"/>
            <p:cNvSpPr>
              <a:spLocks/>
            </p:cNvSpPr>
            <p:nvPr/>
          </p:nvSpPr>
          <p:spPr bwMode="auto">
            <a:xfrm>
              <a:off x="3694117" y="1620840"/>
              <a:ext cx="331788" cy="188913"/>
            </a:xfrm>
            <a:custGeom>
              <a:avLst/>
              <a:gdLst>
                <a:gd name="T0" fmla="*/ 0 w 209"/>
                <a:gd name="T1" fmla="*/ 79 h 119"/>
                <a:gd name="T2" fmla="*/ 12 w 209"/>
                <a:gd name="T3" fmla="*/ 7 h 119"/>
                <a:gd name="T4" fmla="*/ 139 w 209"/>
                <a:gd name="T5" fmla="*/ 0 h 119"/>
                <a:gd name="T6" fmla="*/ 82 w 209"/>
                <a:gd name="T7" fmla="*/ 32 h 119"/>
                <a:gd name="T8" fmla="*/ 209 w 209"/>
                <a:gd name="T9" fmla="*/ 105 h 119"/>
                <a:gd name="T10" fmla="*/ 184 w 209"/>
                <a:gd name="T11" fmla="*/ 119 h 119"/>
                <a:gd name="T12" fmla="*/ 57 w 209"/>
                <a:gd name="T13" fmla="*/ 46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2"/>
                  </a:lnTo>
                  <a:lnTo>
                    <a:pt x="209" y="105"/>
                  </a:lnTo>
                  <a:lnTo>
                    <a:pt x="184" y="119"/>
                  </a:lnTo>
                  <a:lnTo>
                    <a:pt x="57" y="46"/>
                  </a:lnTo>
                  <a:lnTo>
                    <a:pt x="0" y="79"/>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8" name="Freeform 53"/>
            <p:cNvSpPr>
              <a:spLocks/>
            </p:cNvSpPr>
            <p:nvPr/>
          </p:nvSpPr>
          <p:spPr bwMode="auto">
            <a:xfrm>
              <a:off x="3570292" y="2025653"/>
              <a:ext cx="331788" cy="190500"/>
            </a:xfrm>
            <a:custGeom>
              <a:avLst/>
              <a:gdLst>
                <a:gd name="T0" fmla="*/ 209 w 209"/>
                <a:gd name="T1" fmla="*/ 40 h 120"/>
                <a:gd name="T2" fmla="*/ 197 w 209"/>
                <a:gd name="T3" fmla="*/ 112 h 120"/>
                <a:gd name="T4" fmla="*/ 70 w 209"/>
                <a:gd name="T5" fmla="*/ 120 h 120"/>
                <a:gd name="T6" fmla="*/ 127 w 209"/>
                <a:gd name="T7" fmla="*/ 87 h 120"/>
                <a:gd name="T8" fmla="*/ 0 w 209"/>
                <a:gd name="T9" fmla="*/ 14 h 120"/>
                <a:gd name="T10" fmla="*/ 25 w 209"/>
                <a:gd name="T11" fmla="*/ 0 h 120"/>
                <a:gd name="T12" fmla="*/ 152 w 209"/>
                <a:gd name="T13" fmla="*/ 73 h 120"/>
                <a:gd name="T14" fmla="*/ 209 w 209"/>
                <a:gd name="T15" fmla="*/ 40 h 1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20">
                  <a:moveTo>
                    <a:pt x="209" y="40"/>
                  </a:moveTo>
                  <a:lnTo>
                    <a:pt x="197" y="112"/>
                  </a:lnTo>
                  <a:lnTo>
                    <a:pt x="70" y="120"/>
                  </a:lnTo>
                  <a:lnTo>
                    <a:pt x="127" y="87"/>
                  </a:lnTo>
                  <a:lnTo>
                    <a:pt x="0" y="14"/>
                  </a:lnTo>
                  <a:lnTo>
                    <a:pt x="25" y="0"/>
                  </a:lnTo>
                  <a:lnTo>
                    <a:pt x="152" y="73"/>
                  </a:lnTo>
                  <a:lnTo>
                    <a:pt x="209" y="40"/>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59" name="Freeform 55"/>
            <p:cNvSpPr>
              <a:spLocks/>
            </p:cNvSpPr>
            <p:nvPr/>
          </p:nvSpPr>
          <p:spPr bwMode="auto">
            <a:xfrm>
              <a:off x="3419479" y="1778002"/>
              <a:ext cx="331788" cy="188913"/>
            </a:xfrm>
            <a:custGeom>
              <a:avLst/>
              <a:gdLst>
                <a:gd name="T0" fmla="*/ 0 w 209"/>
                <a:gd name="T1" fmla="*/ 79 h 119"/>
                <a:gd name="T2" fmla="*/ 12 w 209"/>
                <a:gd name="T3" fmla="*/ 7 h 119"/>
                <a:gd name="T4" fmla="*/ 139 w 209"/>
                <a:gd name="T5" fmla="*/ 0 h 119"/>
                <a:gd name="T6" fmla="*/ 82 w 209"/>
                <a:gd name="T7" fmla="*/ 33 h 119"/>
                <a:gd name="T8" fmla="*/ 209 w 209"/>
                <a:gd name="T9" fmla="*/ 105 h 119"/>
                <a:gd name="T10" fmla="*/ 184 w 209"/>
                <a:gd name="T11" fmla="*/ 119 h 119"/>
                <a:gd name="T12" fmla="*/ 57 w 209"/>
                <a:gd name="T13" fmla="*/ 47 h 119"/>
                <a:gd name="T14" fmla="*/ 0 w 209"/>
                <a:gd name="T15" fmla="*/ 79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9" h="119">
                  <a:moveTo>
                    <a:pt x="0" y="79"/>
                  </a:moveTo>
                  <a:lnTo>
                    <a:pt x="12" y="7"/>
                  </a:lnTo>
                  <a:lnTo>
                    <a:pt x="139" y="0"/>
                  </a:lnTo>
                  <a:lnTo>
                    <a:pt x="82" y="33"/>
                  </a:lnTo>
                  <a:lnTo>
                    <a:pt x="209" y="105"/>
                  </a:lnTo>
                  <a:lnTo>
                    <a:pt x="184" y="119"/>
                  </a:lnTo>
                  <a:lnTo>
                    <a:pt x="57" y="47"/>
                  </a:lnTo>
                  <a:lnTo>
                    <a:pt x="0" y="79"/>
                  </a:lnTo>
                  <a:close/>
                </a:path>
              </a:pathLst>
            </a:custGeom>
            <a:solidFill>
              <a:srgbClr val="00B050"/>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0" name="Parallelogram 59"/>
            <p:cNvSpPr/>
            <p:nvPr/>
          </p:nvSpPr>
          <p:spPr bwMode="auto">
            <a:xfrm rot="16200000">
              <a:off x="3062742" y="1970758"/>
              <a:ext cx="781908" cy="687218"/>
            </a:xfrm>
            <a:prstGeom prst="parallelogram">
              <a:avLst>
                <a:gd name="adj" fmla="val 57170"/>
              </a:avLst>
            </a:prstGeom>
            <a:solidFill>
              <a:schemeClr val="accent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grpSp>
        <p:nvGrpSpPr>
          <p:cNvPr id="61" name="Group 60"/>
          <p:cNvGrpSpPr/>
          <p:nvPr/>
        </p:nvGrpSpPr>
        <p:grpSpPr>
          <a:xfrm>
            <a:off x="3639134" y="1555698"/>
            <a:ext cx="828685" cy="828685"/>
            <a:chOff x="3494092" y="3984630"/>
            <a:chExt cx="900114" cy="900114"/>
          </a:xfrm>
        </p:grpSpPr>
        <p:sp>
          <p:nvSpPr>
            <p:cNvPr id="62" name="Oval 90"/>
            <p:cNvSpPr>
              <a:spLocks noChangeArrowheads="1"/>
            </p:cNvSpPr>
            <p:nvPr/>
          </p:nvSpPr>
          <p:spPr bwMode="auto">
            <a:xfrm>
              <a:off x="3494092" y="3984630"/>
              <a:ext cx="900114" cy="539751"/>
            </a:xfrm>
            <a:prstGeom prst="ellipse">
              <a:avLst/>
            </a:prstGeom>
            <a:solidFill>
              <a:schemeClr val="accent1"/>
            </a:solidFill>
            <a:ln w="12700" cap="rnd">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3" name="Freeform 91"/>
            <p:cNvSpPr>
              <a:spLocks/>
            </p:cNvSpPr>
            <p:nvPr/>
          </p:nvSpPr>
          <p:spPr bwMode="auto">
            <a:xfrm>
              <a:off x="3944943" y="4076705"/>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4" name="Freeform 92"/>
            <p:cNvSpPr>
              <a:spLocks/>
            </p:cNvSpPr>
            <p:nvPr/>
          </p:nvSpPr>
          <p:spPr bwMode="auto">
            <a:xfrm>
              <a:off x="3944943" y="4076705"/>
              <a:ext cx="307975" cy="177800"/>
            </a:xfrm>
            <a:custGeom>
              <a:avLst/>
              <a:gdLst>
                <a:gd name="T0" fmla="*/ 194 w 194"/>
                <a:gd name="T1" fmla="*/ 80 h 112"/>
                <a:gd name="T2" fmla="*/ 194 w 194"/>
                <a:gd name="T3" fmla="*/ 0 h 112"/>
                <a:gd name="T4" fmla="*/ 56 w 194"/>
                <a:gd name="T5" fmla="*/ 0 h 112"/>
                <a:gd name="T6" fmla="*/ 113 w 194"/>
                <a:gd name="T7" fmla="*/ 33 h 112"/>
                <a:gd name="T8" fmla="*/ 0 w 194"/>
                <a:gd name="T9" fmla="*/ 98 h 112"/>
                <a:gd name="T10" fmla="*/ 24 w 194"/>
                <a:gd name="T11" fmla="*/ 112 h 112"/>
                <a:gd name="T12" fmla="*/ 137 w 194"/>
                <a:gd name="T13" fmla="*/ 47 h 112"/>
                <a:gd name="T14" fmla="*/ 194 w 194"/>
                <a:gd name="T15" fmla="*/ 80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194" y="80"/>
                  </a:moveTo>
                  <a:lnTo>
                    <a:pt x="194" y="0"/>
                  </a:lnTo>
                  <a:lnTo>
                    <a:pt x="56" y="0"/>
                  </a:lnTo>
                  <a:lnTo>
                    <a:pt x="113" y="33"/>
                  </a:lnTo>
                  <a:lnTo>
                    <a:pt x="0" y="98"/>
                  </a:lnTo>
                  <a:lnTo>
                    <a:pt x="24" y="112"/>
                  </a:lnTo>
                  <a:lnTo>
                    <a:pt x="137" y="47"/>
                  </a:lnTo>
                  <a:lnTo>
                    <a:pt x="194" y="8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5" name="Freeform 93"/>
            <p:cNvSpPr>
              <a:spLocks/>
            </p:cNvSpPr>
            <p:nvPr/>
          </p:nvSpPr>
          <p:spPr bwMode="auto">
            <a:xfrm>
              <a:off x="3616330" y="4065593"/>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FF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6" name="Freeform 94"/>
            <p:cNvSpPr>
              <a:spLocks/>
            </p:cNvSpPr>
            <p:nvPr/>
          </p:nvSpPr>
          <p:spPr bwMode="auto">
            <a:xfrm>
              <a:off x="3616330" y="4065593"/>
              <a:ext cx="328613" cy="188913"/>
            </a:xfrm>
            <a:custGeom>
              <a:avLst/>
              <a:gdLst>
                <a:gd name="T0" fmla="*/ 207 w 207"/>
                <a:gd name="T1" fmla="*/ 40 h 119"/>
                <a:gd name="T2" fmla="*/ 195 w 207"/>
                <a:gd name="T3" fmla="*/ 112 h 119"/>
                <a:gd name="T4" fmla="*/ 69 w 207"/>
                <a:gd name="T5" fmla="*/ 119 h 119"/>
                <a:gd name="T6" fmla="*/ 126 w 207"/>
                <a:gd name="T7" fmla="*/ 87 h 119"/>
                <a:gd name="T8" fmla="*/ 0 w 207"/>
                <a:gd name="T9" fmla="*/ 14 h 119"/>
                <a:gd name="T10" fmla="*/ 25 w 207"/>
                <a:gd name="T11" fmla="*/ 0 h 119"/>
                <a:gd name="T12" fmla="*/ 150 w 207"/>
                <a:gd name="T13" fmla="*/ 73 h 119"/>
                <a:gd name="T14" fmla="*/ 207 w 207"/>
                <a:gd name="T15" fmla="*/ 4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7" h="119">
                  <a:moveTo>
                    <a:pt x="207" y="40"/>
                  </a:moveTo>
                  <a:lnTo>
                    <a:pt x="195" y="112"/>
                  </a:lnTo>
                  <a:lnTo>
                    <a:pt x="69" y="119"/>
                  </a:lnTo>
                  <a:lnTo>
                    <a:pt x="126" y="87"/>
                  </a:lnTo>
                  <a:lnTo>
                    <a:pt x="0" y="14"/>
                  </a:lnTo>
                  <a:lnTo>
                    <a:pt x="25" y="0"/>
                  </a:lnTo>
                  <a:lnTo>
                    <a:pt x="150" y="73"/>
                  </a:lnTo>
                  <a:lnTo>
                    <a:pt x="207" y="40"/>
                  </a:lnTo>
                  <a:close/>
                </a:path>
              </a:pathLst>
            </a:custGeom>
            <a:solidFill>
              <a:srgbClr val="00B050"/>
            </a:solidFill>
            <a:ln w="2"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67" name="Freeform 95"/>
            <p:cNvSpPr>
              <a:spLocks/>
            </p:cNvSpPr>
            <p:nvPr/>
          </p:nvSpPr>
          <p:spPr bwMode="auto">
            <a:xfrm>
              <a:off x="3944943" y="4254505"/>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8" name="Freeform 96"/>
            <p:cNvSpPr>
              <a:spLocks/>
            </p:cNvSpPr>
            <p:nvPr/>
          </p:nvSpPr>
          <p:spPr bwMode="auto">
            <a:xfrm>
              <a:off x="3944943" y="4254505"/>
              <a:ext cx="327025" cy="188913"/>
            </a:xfrm>
            <a:custGeom>
              <a:avLst/>
              <a:gdLst>
                <a:gd name="T0" fmla="*/ 0 w 206"/>
                <a:gd name="T1" fmla="*/ 80 h 119"/>
                <a:gd name="T2" fmla="*/ 12 w 206"/>
                <a:gd name="T3" fmla="*/ 8 h 119"/>
                <a:gd name="T4" fmla="*/ 137 w 206"/>
                <a:gd name="T5" fmla="*/ 0 h 119"/>
                <a:gd name="T6" fmla="*/ 81 w 206"/>
                <a:gd name="T7" fmla="*/ 33 h 119"/>
                <a:gd name="T8" fmla="*/ 206 w 206"/>
                <a:gd name="T9" fmla="*/ 105 h 119"/>
                <a:gd name="T10" fmla="*/ 182 w 206"/>
                <a:gd name="T11" fmla="*/ 119 h 119"/>
                <a:gd name="T12" fmla="*/ 56 w 206"/>
                <a:gd name="T13" fmla="*/ 47 h 119"/>
                <a:gd name="T14" fmla="*/ 0 w 206"/>
                <a:gd name="T15" fmla="*/ 80 h 1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6" h="119">
                  <a:moveTo>
                    <a:pt x="0" y="80"/>
                  </a:moveTo>
                  <a:lnTo>
                    <a:pt x="12" y="8"/>
                  </a:lnTo>
                  <a:lnTo>
                    <a:pt x="137" y="0"/>
                  </a:lnTo>
                  <a:lnTo>
                    <a:pt x="81" y="33"/>
                  </a:lnTo>
                  <a:lnTo>
                    <a:pt x="206" y="105"/>
                  </a:lnTo>
                  <a:lnTo>
                    <a:pt x="182" y="119"/>
                  </a:lnTo>
                  <a:lnTo>
                    <a:pt x="56" y="47"/>
                  </a:lnTo>
                  <a:lnTo>
                    <a:pt x="0" y="80"/>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69" name="Freeform 97"/>
            <p:cNvSpPr>
              <a:spLocks/>
            </p:cNvSpPr>
            <p:nvPr/>
          </p:nvSpPr>
          <p:spPr bwMode="auto">
            <a:xfrm>
              <a:off x="3636967" y="4254505"/>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solidFill>
              <a:srgbClr val="00B050"/>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70" name="Freeform 98"/>
            <p:cNvSpPr>
              <a:spLocks/>
            </p:cNvSpPr>
            <p:nvPr/>
          </p:nvSpPr>
          <p:spPr bwMode="auto">
            <a:xfrm>
              <a:off x="3636967" y="4254505"/>
              <a:ext cx="307975" cy="177800"/>
            </a:xfrm>
            <a:custGeom>
              <a:avLst/>
              <a:gdLst>
                <a:gd name="T0" fmla="*/ 0 w 194"/>
                <a:gd name="T1" fmla="*/ 33 h 112"/>
                <a:gd name="T2" fmla="*/ 0 w 194"/>
                <a:gd name="T3" fmla="*/ 112 h 112"/>
                <a:gd name="T4" fmla="*/ 137 w 194"/>
                <a:gd name="T5" fmla="*/ 112 h 112"/>
                <a:gd name="T6" fmla="*/ 81 w 194"/>
                <a:gd name="T7" fmla="*/ 80 h 112"/>
                <a:gd name="T8" fmla="*/ 194 w 194"/>
                <a:gd name="T9" fmla="*/ 15 h 112"/>
                <a:gd name="T10" fmla="*/ 169 w 194"/>
                <a:gd name="T11" fmla="*/ 0 h 112"/>
                <a:gd name="T12" fmla="*/ 56 w 194"/>
                <a:gd name="T13" fmla="*/ 66 h 112"/>
                <a:gd name="T14" fmla="*/ 0 w 194"/>
                <a:gd name="T15" fmla="*/ 33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4" h="112">
                  <a:moveTo>
                    <a:pt x="0" y="33"/>
                  </a:moveTo>
                  <a:lnTo>
                    <a:pt x="0" y="112"/>
                  </a:lnTo>
                  <a:lnTo>
                    <a:pt x="137" y="112"/>
                  </a:lnTo>
                  <a:lnTo>
                    <a:pt x="81" y="80"/>
                  </a:lnTo>
                  <a:lnTo>
                    <a:pt x="194" y="15"/>
                  </a:lnTo>
                  <a:lnTo>
                    <a:pt x="169" y="0"/>
                  </a:lnTo>
                  <a:lnTo>
                    <a:pt x="56" y="66"/>
                  </a:lnTo>
                  <a:lnTo>
                    <a:pt x="0" y="33"/>
                  </a:lnTo>
                  <a:close/>
                </a:path>
              </a:pathLst>
            </a:custGeom>
            <a:noFill/>
            <a:ln w="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71" name="Freeform 195"/>
            <p:cNvSpPr>
              <a:spLocks/>
            </p:cNvSpPr>
            <p:nvPr/>
          </p:nvSpPr>
          <p:spPr bwMode="auto">
            <a:xfrm>
              <a:off x="3494092" y="4254505"/>
              <a:ext cx="900114" cy="630238"/>
            </a:xfrm>
            <a:custGeom>
              <a:avLst/>
              <a:gdLst>
                <a:gd name="T0" fmla="*/ 0 w 1512"/>
                <a:gd name="T1" fmla="*/ 0 h 1058"/>
                <a:gd name="T2" fmla="*/ 0 w 1512"/>
                <a:gd name="T3" fmla="*/ 605 h 1058"/>
                <a:gd name="T4" fmla="*/ 756 w 1512"/>
                <a:gd name="T5" fmla="*/ 1058 h 1058"/>
                <a:gd name="T6" fmla="*/ 1512 w 1512"/>
                <a:gd name="T7" fmla="*/ 605 h 1058"/>
                <a:gd name="T8" fmla="*/ 1512 w 1512"/>
                <a:gd name="T9" fmla="*/ 605 h 1058"/>
                <a:gd name="T10" fmla="*/ 1512 w 1512"/>
                <a:gd name="T11" fmla="*/ 0 h 1058"/>
                <a:gd name="T12" fmla="*/ 756 w 1512"/>
                <a:gd name="T13" fmla="*/ 453 h 1058"/>
                <a:gd name="T14" fmla="*/ 0 w 1512"/>
                <a:gd name="T15" fmla="*/ 0 h 10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058">
                  <a:moveTo>
                    <a:pt x="0" y="0"/>
                  </a:moveTo>
                  <a:lnTo>
                    <a:pt x="0" y="605"/>
                  </a:lnTo>
                  <a:cubicBezTo>
                    <a:pt x="0" y="855"/>
                    <a:pt x="339" y="1058"/>
                    <a:pt x="756" y="1058"/>
                  </a:cubicBezTo>
                  <a:cubicBezTo>
                    <a:pt x="1174" y="1058"/>
                    <a:pt x="1512" y="855"/>
                    <a:pt x="1512" y="605"/>
                  </a:cubicBezTo>
                  <a:cubicBezTo>
                    <a:pt x="1512" y="605"/>
                    <a:pt x="1512" y="605"/>
                    <a:pt x="1512" y="605"/>
                  </a:cubicBezTo>
                  <a:lnTo>
                    <a:pt x="1512" y="0"/>
                  </a:lnTo>
                  <a:cubicBezTo>
                    <a:pt x="1512" y="250"/>
                    <a:pt x="1174" y="453"/>
                    <a:pt x="756" y="453"/>
                  </a:cubicBezTo>
                  <a:cubicBezTo>
                    <a:pt x="339" y="453"/>
                    <a:pt x="0" y="250"/>
                    <a:pt x="0" y="0"/>
                  </a:cubicBezTo>
                  <a:close/>
                </a:path>
              </a:pathLst>
            </a:custGeom>
            <a:solidFill>
              <a:schemeClr val="accent1"/>
            </a:solidFill>
            <a:ln w="12700" cap="rnd">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72" name="Freeform 196"/>
            <p:cNvSpPr>
              <a:spLocks/>
            </p:cNvSpPr>
            <p:nvPr/>
          </p:nvSpPr>
          <p:spPr bwMode="auto">
            <a:xfrm>
              <a:off x="3494092" y="3984630"/>
              <a:ext cx="900114" cy="900114"/>
            </a:xfrm>
            <a:custGeom>
              <a:avLst/>
              <a:gdLst>
                <a:gd name="T0" fmla="*/ 1512 w 1512"/>
                <a:gd name="T1" fmla="*/ 454 h 1512"/>
                <a:gd name="T2" fmla="*/ 756 w 1512"/>
                <a:gd name="T3" fmla="*/ 0 h 1512"/>
                <a:gd name="T4" fmla="*/ 0 w 1512"/>
                <a:gd name="T5" fmla="*/ 454 h 1512"/>
                <a:gd name="T6" fmla="*/ 0 w 1512"/>
                <a:gd name="T7" fmla="*/ 1059 h 1512"/>
                <a:gd name="T8" fmla="*/ 756 w 1512"/>
                <a:gd name="T9" fmla="*/ 1512 h 1512"/>
                <a:gd name="T10" fmla="*/ 1512 w 1512"/>
                <a:gd name="T11" fmla="*/ 1059 h 1512"/>
                <a:gd name="T12" fmla="*/ 1512 w 1512"/>
                <a:gd name="T13" fmla="*/ 1059 h 1512"/>
                <a:gd name="T14" fmla="*/ 1512 w 1512"/>
                <a:gd name="T15" fmla="*/ 454 h 15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12" h="1512">
                  <a:moveTo>
                    <a:pt x="1512" y="454"/>
                  </a:moveTo>
                  <a:cubicBezTo>
                    <a:pt x="1512" y="203"/>
                    <a:pt x="1174" y="0"/>
                    <a:pt x="756" y="0"/>
                  </a:cubicBezTo>
                  <a:cubicBezTo>
                    <a:pt x="339" y="0"/>
                    <a:pt x="0" y="203"/>
                    <a:pt x="0" y="454"/>
                  </a:cubicBezTo>
                  <a:lnTo>
                    <a:pt x="0" y="1059"/>
                  </a:lnTo>
                  <a:cubicBezTo>
                    <a:pt x="0" y="1309"/>
                    <a:pt x="339" y="1512"/>
                    <a:pt x="756" y="1512"/>
                  </a:cubicBezTo>
                  <a:cubicBezTo>
                    <a:pt x="1174" y="1512"/>
                    <a:pt x="1512" y="1309"/>
                    <a:pt x="1512" y="1059"/>
                  </a:cubicBezTo>
                  <a:cubicBezTo>
                    <a:pt x="1512" y="1059"/>
                    <a:pt x="1512" y="1059"/>
                    <a:pt x="1512" y="1059"/>
                  </a:cubicBezTo>
                  <a:lnTo>
                    <a:pt x="1512" y="454"/>
                  </a:lnTo>
                  <a:close/>
                </a:path>
              </a:pathLst>
            </a:custGeom>
            <a:noFill/>
            <a:ln w="12"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grpSp>
      <p:sp>
        <p:nvSpPr>
          <p:cNvPr id="73" name="Freeform 7"/>
          <p:cNvSpPr>
            <a:spLocks/>
          </p:cNvSpPr>
          <p:nvPr/>
        </p:nvSpPr>
        <p:spPr bwMode="auto">
          <a:xfrm>
            <a:off x="679537" y="1186433"/>
            <a:ext cx="1737360" cy="9144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ctr" anchorCtr="0" compatLnSpc="1">
            <a:prstTxWarp prst="textNoShape">
              <a:avLst/>
            </a:prstTxWarp>
          </a:bodyPr>
          <a:lstStyle/>
          <a:p>
            <a:pPr algn="ctr"/>
            <a:r>
              <a:rPr lang="en-US" sz="1200" b="1" dirty="0" smtClean="0"/>
              <a:t>WAN</a:t>
            </a:r>
            <a:endParaRPr lang="en-US" sz="1200" b="1" dirty="0"/>
          </a:p>
        </p:txBody>
      </p:sp>
      <p:sp>
        <p:nvSpPr>
          <p:cNvPr id="74" name="TextBox 73"/>
          <p:cNvSpPr txBox="1"/>
          <p:nvPr/>
        </p:nvSpPr>
        <p:spPr>
          <a:xfrm>
            <a:off x="5257188" y="3786361"/>
            <a:ext cx="978153" cy="461665"/>
          </a:xfrm>
          <a:prstGeom prst="rect">
            <a:avLst/>
          </a:prstGeom>
          <a:noFill/>
        </p:spPr>
        <p:txBody>
          <a:bodyPr wrap="none" rtlCol="0">
            <a:spAutoFit/>
          </a:bodyPr>
          <a:lstStyle/>
          <a:p>
            <a:pPr algn="ctr"/>
            <a:r>
              <a:rPr lang="en-US" sz="1200" b="1" dirty="0" smtClean="0"/>
              <a:t>Science DMZ</a:t>
            </a:r>
          </a:p>
          <a:p>
            <a:pPr algn="ctr"/>
            <a:r>
              <a:rPr lang="en-US" sz="1200" b="1" dirty="0" smtClean="0"/>
              <a:t>router/switch</a:t>
            </a:r>
            <a:endParaRPr lang="en-US" sz="1200" b="1" dirty="0"/>
          </a:p>
        </p:txBody>
      </p:sp>
      <p:sp>
        <p:nvSpPr>
          <p:cNvPr id="75" name="TextBox 74"/>
          <p:cNvSpPr txBox="1"/>
          <p:nvPr/>
        </p:nvSpPr>
        <p:spPr>
          <a:xfrm>
            <a:off x="7241091" y="6360991"/>
            <a:ext cx="1120821" cy="307777"/>
          </a:xfrm>
          <a:prstGeom prst="rect">
            <a:avLst/>
          </a:prstGeom>
          <a:noFill/>
        </p:spPr>
        <p:txBody>
          <a:bodyPr wrap="none" rtlCol="0">
            <a:spAutoFit/>
          </a:bodyPr>
          <a:lstStyle/>
          <a:p>
            <a:pPr algn="ctr"/>
            <a:r>
              <a:rPr lang="en-US" sz="1400" b="1" dirty="0" smtClean="0"/>
              <a:t>campus / site</a:t>
            </a:r>
            <a:endParaRPr lang="en-US" sz="1400" b="1" dirty="0"/>
          </a:p>
        </p:txBody>
      </p:sp>
      <p:sp>
        <p:nvSpPr>
          <p:cNvPr id="3" name="Rounded Rectangle 2"/>
          <p:cNvSpPr/>
          <p:nvPr/>
        </p:nvSpPr>
        <p:spPr>
          <a:xfrm>
            <a:off x="1733877" y="3567849"/>
            <a:ext cx="5274484" cy="3128298"/>
          </a:xfrm>
          <a:prstGeom prst="round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3" name="TextBox 82"/>
          <p:cNvSpPr txBox="1"/>
          <p:nvPr/>
        </p:nvSpPr>
        <p:spPr>
          <a:xfrm>
            <a:off x="2106620" y="3668286"/>
            <a:ext cx="1101585" cy="307777"/>
          </a:xfrm>
          <a:prstGeom prst="rect">
            <a:avLst/>
          </a:prstGeom>
          <a:noFill/>
        </p:spPr>
        <p:txBody>
          <a:bodyPr wrap="none" rtlCol="0">
            <a:spAutoFit/>
          </a:bodyPr>
          <a:lstStyle/>
          <a:p>
            <a:pPr algn="ctr"/>
            <a:r>
              <a:rPr lang="en-US" sz="1400" b="1" dirty="0" smtClean="0"/>
              <a:t>Science DMZ</a:t>
            </a:r>
            <a:endParaRPr lang="en-US" sz="1400" b="1" dirty="0"/>
          </a:p>
        </p:txBody>
      </p:sp>
      <p:sp>
        <p:nvSpPr>
          <p:cNvPr id="84" name="TextBox 83"/>
          <p:cNvSpPr txBox="1"/>
          <p:nvPr/>
        </p:nvSpPr>
        <p:spPr>
          <a:xfrm>
            <a:off x="3881630" y="977020"/>
            <a:ext cx="726481" cy="276999"/>
          </a:xfrm>
          <a:prstGeom prst="rect">
            <a:avLst/>
          </a:prstGeom>
          <a:noFill/>
        </p:spPr>
        <p:txBody>
          <a:bodyPr wrap="none" rtlCol="0">
            <a:spAutoFit/>
          </a:bodyPr>
          <a:lstStyle/>
          <a:p>
            <a:pPr algn="ctr"/>
            <a:r>
              <a:rPr lang="en-US" sz="1200" b="1" dirty="0" smtClean="0"/>
              <a:t>Site DMZ</a:t>
            </a:r>
            <a:endParaRPr lang="en-US" sz="1200" b="1" dirty="0"/>
          </a:p>
        </p:txBody>
      </p:sp>
      <p:pic>
        <p:nvPicPr>
          <p:cNvPr id="90"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91528" y="11155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3929" y="12679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10"/>
          <p:cNvPicPr>
            <a:picLocks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96328" y="1420318"/>
            <a:ext cx="281371" cy="404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3" name="Straight Connector 92"/>
          <p:cNvCxnSpPr>
            <a:stCxn id="62" idx="6"/>
            <a:endCxn id="90" idx="2"/>
          </p:cNvCxnSpPr>
          <p:nvPr/>
        </p:nvCxnSpPr>
        <p:spPr bwMode="auto">
          <a:xfrm flipV="1">
            <a:off x="4467819" y="1519922"/>
            <a:ext cx="364395" cy="284234"/>
          </a:xfrm>
          <a:prstGeom prst="line">
            <a:avLst/>
          </a:prstGeom>
          <a:noFill/>
          <a:ln w="19050" cap="rnd" cmpd="sng" algn="ctr">
            <a:solidFill>
              <a:schemeClr val="tx1"/>
            </a:solidFill>
            <a:prstDash val="solid"/>
            <a:round/>
            <a:headEnd type="none" w="med" len="med"/>
            <a:tailEnd type="none" w="med" len="med"/>
          </a:ln>
          <a:effectLst/>
        </p:spPr>
      </p:cxnSp>
      <p:cxnSp>
        <p:nvCxnSpPr>
          <p:cNvPr id="99" name="Straight Connector 98"/>
          <p:cNvCxnSpPr>
            <a:endCxn id="91" idx="2"/>
          </p:cNvCxnSpPr>
          <p:nvPr/>
        </p:nvCxnSpPr>
        <p:spPr bwMode="auto">
          <a:xfrm flipV="1">
            <a:off x="4459789" y="1672322"/>
            <a:ext cx="524825" cy="197972"/>
          </a:xfrm>
          <a:prstGeom prst="line">
            <a:avLst/>
          </a:prstGeom>
          <a:noFill/>
          <a:ln w="19050" cap="rnd" cmpd="sng" algn="ctr">
            <a:solidFill>
              <a:schemeClr val="tx1"/>
            </a:solidFill>
            <a:prstDash val="solid"/>
            <a:round/>
            <a:headEnd type="none" w="med" len="med"/>
            <a:tailEnd type="none" w="med" len="med"/>
          </a:ln>
          <a:effectLst/>
        </p:spPr>
      </p:cxnSp>
      <p:cxnSp>
        <p:nvCxnSpPr>
          <p:cNvPr id="100" name="Straight Connector 99"/>
          <p:cNvCxnSpPr/>
          <p:nvPr/>
        </p:nvCxnSpPr>
        <p:spPr bwMode="auto">
          <a:xfrm flipV="1">
            <a:off x="4467820" y="1824722"/>
            <a:ext cx="669195" cy="120594"/>
          </a:xfrm>
          <a:prstGeom prst="line">
            <a:avLst/>
          </a:prstGeom>
          <a:noFill/>
          <a:ln w="19050" cap="rnd" cmpd="sng" algn="ctr">
            <a:solidFill>
              <a:schemeClr val="tx1"/>
            </a:solidFill>
            <a:prstDash val="solid"/>
            <a:round/>
            <a:headEnd type="none" w="med" len="med"/>
            <a:tailEnd type="none" w="med" len="med"/>
          </a:ln>
          <a:effectLst/>
        </p:spPr>
      </p:cxnSp>
      <p:sp>
        <p:nvSpPr>
          <p:cNvPr id="103" name="TextBox 102"/>
          <p:cNvSpPr txBox="1"/>
          <p:nvPr/>
        </p:nvSpPr>
        <p:spPr>
          <a:xfrm>
            <a:off x="4897089" y="1028312"/>
            <a:ext cx="428322" cy="261610"/>
          </a:xfrm>
          <a:prstGeom prst="rect">
            <a:avLst/>
          </a:prstGeom>
          <a:noFill/>
        </p:spPr>
        <p:txBody>
          <a:bodyPr wrap="none" rtlCol="0">
            <a:spAutoFit/>
          </a:bodyPr>
          <a:lstStyle/>
          <a:p>
            <a:pPr algn="l"/>
            <a:r>
              <a:rPr lang="en-US" sz="1100" b="1" dirty="0" smtClean="0"/>
              <a:t>Web</a:t>
            </a:r>
            <a:endParaRPr lang="en-US" sz="1100" b="1" dirty="0"/>
          </a:p>
        </p:txBody>
      </p:sp>
      <p:sp>
        <p:nvSpPr>
          <p:cNvPr id="104" name="TextBox 103"/>
          <p:cNvSpPr txBox="1"/>
          <p:nvPr/>
        </p:nvSpPr>
        <p:spPr>
          <a:xfrm>
            <a:off x="5055426" y="1198526"/>
            <a:ext cx="428322" cy="261610"/>
          </a:xfrm>
          <a:prstGeom prst="rect">
            <a:avLst/>
          </a:prstGeom>
          <a:noFill/>
        </p:spPr>
        <p:txBody>
          <a:bodyPr wrap="none" rtlCol="0">
            <a:spAutoFit/>
          </a:bodyPr>
          <a:lstStyle/>
          <a:p>
            <a:pPr algn="l"/>
            <a:r>
              <a:rPr lang="en-US" sz="1100" b="1" dirty="0" smtClean="0"/>
              <a:t>DNS</a:t>
            </a:r>
            <a:endParaRPr lang="en-US" sz="1100" b="1" dirty="0"/>
          </a:p>
        </p:txBody>
      </p:sp>
      <p:sp>
        <p:nvSpPr>
          <p:cNvPr id="105" name="TextBox 104"/>
          <p:cNvSpPr txBox="1"/>
          <p:nvPr/>
        </p:nvSpPr>
        <p:spPr>
          <a:xfrm>
            <a:off x="5213765" y="1356864"/>
            <a:ext cx="409086" cy="261610"/>
          </a:xfrm>
          <a:prstGeom prst="rect">
            <a:avLst/>
          </a:prstGeom>
          <a:noFill/>
        </p:spPr>
        <p:txBody>
          <a:bodyPr wrap="none" rtlCol="0">
            <a:spAutoFit/>
          </a:bodyPr>
          <a:lstStyle/>
          <a:p>
            <a:pPr algn="l"/>
            <a:r>
              <a:rPr lang="en-US" sz="1100" b="1" dirty="0" smtClean="0"/>
              <a:t>Mail</a:t>
            </a:r>
            <a:endParaRPr lang="en-US" sz="1100" b="1" dirty="0"/>
          </a:p>
        </p:txBody>
      </p:sp>
      <p:sp>
        <p:nvSpPr>
          <p:cNvPr id="86" name="Rounded Rectangular Callout 85"/>
          <p:cNvSpPr/>
          <p:nvPr/>
        </p:nvSpPr>
        <p:spPr>
          <a:xfrm>
            <a:off x="7223050" y="5341412"/>
            <a:ext cx="1562987" cy="460409"/>
          </a:xfrm>
          <a:prstGeom prst="wedgeRoundRectCallout">
            <a:avLst>
              <a:gd name="adj1" fmla="val -79754"/>
              <a:gd name="adj2" fmla="val -32819"/>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smtClean="0"/>
              <a:t>network monitoring and testing</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7" name="Rounded Rectangular Callout 86"/>
          <p:cNvSpPr/>
          <p:nvPr/>
        </p:nvSpPr>
        <p:spPr>
          <a:xfrm>
            <a:off x="7223049" y="3882501"/>
            <a:ext cx="1562987" cy="460409"/>
          </a:xfrm>
          <a:prstGeom prst="wedgeRoundRectCallout">
            <a:avLst>
              <a:gd name="adj1" fmla="val -105694"/>
              <a:gd name="adj2" fmla="val -34693"/>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smtClean="0"/>
              <a:t>A WAN-capable device</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9" name="Rounded Rectangular Callout 88"/>
          <p:cNvSpPr/>
          <p:nvPr/>
        </p:nvSpPr>
        <p:spPr>
          <a:xfrm>
            <a:off x="5343073" y="5766428"/>
            <a:ext cx="1562987" cy="727456"/>
          </a:xfrm>
          <a:prstGeom prst="wedgeRoundRectCallout">
            <a:avLst>
              <a:gd name="adj1" fmla="val -41748"/>
              <a:gd name="adj2" fmla="val -48927"/>
              <a:gd name="adj3" fmla="val 16667"/>
            </a:avLst>
          </a:prstGeom>
          <a:solidFill>
            <a:srgbClr val="FF9999"/>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a:t>per-service</a:t>
            </a:r>
          </a:p>
          <a:p>
            <a:pPr eaLnBrk="0" hangingPunct="0"/>
            <a:r>
              <a:rPr lang="en-US" sz="1400" dirty="0"/>
              <a:t>security policy</a:t>
            </a:r>
          </a:p>
          <a:p>
            <a:pPr eaLnBrk="0" hangingPunct="0"/>
            <a:r>
              <a:rPr lang="en-US" sz="1400" dirty="0"/>
              <a:t>control points</a:t>
            </a:r>
          </a:p>
        </p:txBody>
      </p:sp>
      <p:sp>
        <p:nvSpPr>
          <p:cNvPr id="94" name="TextBox 93"/>
          <p:cNvSpPr txBox="1"/>
          <p:nvPr/>
        </p:nvSpPr>
        <p:spPr>
          <a:xfrm>
            <a:off x="6638635" y="1344473"/>
            <a:ext cx="873958" cy="276999"/>
          </a:xfrm>
          <a:prstGeom prst="rect">
            <a:avLst/>
          </a:prstGeom>
          <a:noFill/>
        </p:spPr>
        <p:txBody>
          <a:bodyPr wrap="none" rtlCol="0">
            <a:spAutoFit/>
          </a:bodyPr>
          <a:lstStyle/>
          <a:p>
            <a:pPr algn="ctr"/>
            <a:r>
              <a:rPr lang="en-US" sz="1200" b="1" dirty="0"/>
              <a:t>s</a:t>
            </a:r>
            <a:r>
              <a:rPr lang="en-US" sz="1200" b="1" dirty="0" smtClean="0"/>
              <a:t>ite firewall</a:t>
            </a:r>
            <a:endParaRPr lang="en-US" sz="1200" b="1" dirty="0"/>
          </a:p>
        </p:txBody>
      </p:sp>
      <p:sp>
        <p:nvSpPr>
          <p:cNvPr id="95" name="Rounded Rectangular Callout 94"/>
          <p:cNvSpPr/>
          <p:nvPr/>
        </p:nvSpPr>
        <p:spPr>
          <a:xfrm>
            <a:off x="85058" y="5082741"/>
            <a:ext cx="1562987" cy="920818"/>
          </a:xfrm>
          <a:prstGeom prst="wedgeRoundRectCallout">
            <a:avLst>
              <a:gd name="adj1" fmla="val 188467"/>
              <a:gd name="adj2" fmla="val 36375"/>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2" name="Rounded Rectangular Callout 1"/>
          <p:cNvSpPr/>
          <p:nvPr/>
        </p:nvSpPr>
        <p:spPr>
          <a:xfrm>
            <a:off x="85060" y="5079400"/>
            <a:ext cx="1562987" cy="920818"/>
          </a:xfrm>
          <a:prstGeom prst="wedgeRoundRectCallout">
            <a:avLst>
              <a:gd name="adj1" fmla="val 97952"/>
              <a:gd name="adj2" fmla="val -27329"/>
              <a:gd name="adj3" fmla="val 16667"/>
            </a:avLst>
          </a:prstGeom>
          <a:solidFill>
            <a:srgbClr val="FFFF66"/>
          </a:solidFill>
          <a:ln w="19050">
            <a:solidFill>
              <a:schemeClr val="tx1"/>
            </a:solidFill>
          </a:ln>
        </p:spPr>
        <p:txBody>
          <a:bodyPr vert="horz" wrap="square" lIns="0" tIns="0" rIns="0" bIns="0" numCol="1" rtlCol="0" anchor="ctr" anchorCtr="0" compatLnSpc="1">
            <a:prstTxWarp prst="textNoShape">
              <a:avLst/>
            </a:prstTxWarp>
          </a:bodyPr>
          <a:lstStyle/>
          <a:p>
            <a:pPr eaLnBrk="0" hangingPunct="0"/>
            <a:r>
              <a:rPr lang="en-US" sz="1400" dirty="0"/>
              <a:t>dedicated systems built and tuned for wide-area data transfer</a:t>
            </a:r>
            <a:endParaRPr kumimoji="0" lang="en-US" sz="14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37" name="Slide Number Placeholder 36"/>
          <p:cNvSpPr>
            <a:spLocks noGrp="1"/>
          </p:cNvSpPr>
          <p:nvPr>
            <p:ph type="sldNum" sz="quarter" idx="12"/>
          </p:nvPr>
        </p:nvSpPr>
        <p:spPr/>
        <p:txBody>
          <a:bodyPr/>
          <a:lstStyle/>
          <a:p>
            <a:pPr>
              <a:defRPr/>
            </a:pPr>
            <a:fld id="{7BB6F9B8-17A6-477C-9EEA-ECC3A7902399}" type="slidenum">
              <a:rPr lang="en-US" smtClean="0"/>
              <a:pPr>
                <a:defRPr/>
              </a:pPr>
              <a:t>42</a:t>
            </a:fld>
            <a:endParaRPr lang="en-US" dirty="0"/>
          </a:p>
        </p:txBody>
      </p:sp>
      <p:sp>
        <p:nvSpPr>
          <p:cNvPr id="96" name="Right Triangle 9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394224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pPr lvl="0"/>
            <a:r>
              <a:rPr lang="en-US" dirty="0"/>
              <a:t>6</a:t>
            </a:r>
            <a:r>
              <a:rPr lang="en-US" dirty="0" smtClean="0"/>
              <a:t>) Data </a:t>
            </a:r>
            <a:r>
              <a:rPr lang="en-US" dirty="0"/>
              <a:t>movement and management </a:t>
            </a:r>
            <a:r>
              <a:rPr lang="en-US" dirty="0" smtClean="0"/>
              <a:t>techniques</a:t>
            </a:r>
            <a:endParaRPr lang="en-US" dirty="0"/>
          </a:p>
        </p:txBody>
      </p:sp>
      <p:sp>
        <p:nvSpPr>
          <p:cNvPr id="3" name="Content Placeholder 2"/>
          <p:cNvSpPr>
            <a:spLocks noGrp="1"/>
          </p:cNvSpPr>
          <p:nvPr>
            <p:ph idx="1"/>
          </p:nvPr>
        </p:nvSpPr>
        <p:spPr/>
        <p:txBody>
          <a:bodyPr/>
          <a:lstStyle/>
          <a:p>
            <a:pPr marL="0" indent="0" algn="ctr">
              <a:buNone/>
            </a:pPr>
            <a:r>
              <a:rPr lang="en-US" sz="2400" b="1" dirty="0" smtClean="0"/>
              <a:t>Automated data movement is critical for moving </a:t>
            </a:r>
            <a:r>
              <a:rPr lang="en-US" sz="2400" b="1" dirty="0"/>
              <a:t>7</a:t>
            </a:r>
            <a:r>
              <a:rPr lang="en-US" sz="2400" b="1" dirty="0" smtClean="0"/>
              <a:t>00 </a:t>
            </a:r>
            <a:r>
              <a:rPr lang="en-US" sz="2400" b="1" dirty="0"/>
              <a:t>terabytes/day between 170 international sites</a:t>
            </a:r>
          </a:p>
          <a:p>
            <a:pPr>
              <a:buFont typeface="Wingdings" pitchFamily="2" charset="2"/>
              <a:buChar char="Ø"/>
            </a:pPr>
            <a:r>
              <a:rPr lang="en-US" sz="2200" dirty="0" smtClean="0"/>
              <a:t>In order </a:t>
            </a:r>
            <a:r>
              <a:rPr lang="en-US" sz="2200" u="sng" dirty="0" smtClean="0"/>
              <a:t>to effectively move large amounts of data over the network, automated systems must be used to manage workflow and error recovery</a:t>
            </a:r>
          </a:p>
          <a:p>
            <a:r>
              <a:rPr lang="en-US" dirty="0" smtClean="0"/>
              <a:t>The filtered ATLAS data rate of about 25 Gb/s is sent to 10 national Tier 1 data centers</a:t>
            </a:r>
          </a:p>
          <a:p>
            <a:r>
              <a:rPr lang="en-US" dirty="0" smtClean="0"/>
              <a:t>The Tier 2 sites get a comparable amount of data from the Tier 1s </a:t>
            </a:r>
          </a:p>
          <a:p>
            <a:pPr lvl="1"/>
            <a:r>
              <a:rPr lang="en-US" dirty="0" smtClean="0"/>
              <a:t>Host the physics groups that analyze the data and do the science</a:t>
            </a:r>
          </a:p>
          <a:p>
            <a:pPr lvl="1"/>
            <a:r>
              <a:rPr lang="en-US" dirty="0"/>
              <a:t>Provide most of the compute resources for </a:t>
            </a:r>
            <a:r>
              <a:rPr lang="en-US" dirty="0" smtClean="0"/>
              <a:t>analysis</a:t>
            </a:r>
          </a:p>
          <a:p>
            <a:pPr lvl="1"/>
            <a:r>
              <a:rPr lang="en-US" dirty="0" smtClean="0"/>
              <a:t>Cache the data (though this is evolving to remote I/O)</a:t>
            </a:r>
          </a:p>
          <a:p>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43</a:t>
            </a:fld>
            <a:endParaRPr lang="en-US" dirty="0"/>
          </a:p>
        </p:txBody>
      </p:sp>
    </p:spTree>
    <p:extLst>
      <p:ext uri="{BB962C8B-B14F-4D97-AF65-F5344CB8AC3E}">
        <p14:creationId xmlns:p14="http://schemas.microsoft.com/office/powerpoint/2010/main" val="31228508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800" dirty="0" smtClean="0"/>
              <a:t>Highly distributed and highly automated workflow systems are central to data-intensive science</a:t>
            </a:r>
            <a:endParaRPr lang="en-US" sz="2800" dirty="0"/>
          </a:p>
        </p:txBody>
      </p:sp>
      <p:sp>
        <p:nvSpPr>
          <p:cNvPr id="3" name="Content Placeholder 2"/>
          <p:cNvSpPr>
            <a:spLocks noGrp="1"/>
          </p:cNvSpPr>
          <p:nvPr>
            <p:ph idx="1"/>
          </p:nvPr>
        </p:nvSpPr>
        <p:spPr/>
        <p:txBody>
          <a:bodyPr/>
          <a:lstStyle/>
          <a:p>
            <a:r>
              <a:rPr lang="en-US" dirty="0" smtClean="0"/>
              <a:t>The ATLAS experiment system (PanDA) coordinates the analysis resources and the data management</a:t>
            </a:r>
          </a:p>
          <a:p>
            <a:pPr lvl="1"/>
            <a:r>
              <a:rPr lang="en-US" dirty="0" smtClean="0"/>
              <a:t>The resources and data movement are centrally managed</a:t>
            </a:r>
          </a:p>
          <a:p>
            <a:pPr lvl="1"/>
            <a:r>
              <a:rPr lang="en-US" dirty="0" smtClean="0"/>
              <a:t>Analysis jobs are submitted to the central manager that locates compute resources and matches these with dataset locations</a:t>
            </a:r>
          </a:p>
          <a:p>
            <a:pPr lvl="1">
              <a:buFont typeface="Wingdings" panose="05000000000000000000" pitchFamily="2" charset="2"/>
              <a:buChar char="Ø"/>
            </a:pPr>
            <a:r>
              <a:rPr lang="en-US" dirty="0" smtClean="0"/>
              <a:t>The system manages several million jobs a day</a:t>
            </a:r>
          </a:p>
          <a:p>
            <a:pPr lvl="2">
              <a:buFont typeface="Wingdings" panose="05000000000000000000" pitchFamily="2" charset="2"/>
              <a:buChar char="Ø"/>
            </a:pPr>
            <a:r>
              <a:rPr lang="en-US" dirty="0" smtClean="0"/>
              <a:t>coordinates data movement of hundreds of terabytes/day, and</a:t>
            </a:r>
          </a:p>
          <a:p>
            <a:pPr lvl="2">
              <a:buFont typeface="Wingdings" panose="05000000000000000000" pitchFamily="2" charset="2"/>
              <a:buChar char="Ø"/>
            </a:pPr>
            <a:r>
              <a:rPr lang="en-US" dirty="0" smtClean="0"/>
              <a:t>manages (analyzes, generates, moves, stores) of order 10 petabytes of data/year in order to accomplish its science</a:t>
            </a:r>
          </a:p>
          <a:p>
            <a:r>
              <a:rPr lang="en-US" dirty="0" smtClean="0"/>
              <a:t>The complexity of the distributed systems that have to coordinate the computing and data movement for data analysis at the hundreds of institutions spread across three continents involved in the LHC experiments is </a:t>
            </a:r>
            <a:r>
              <a:rPr lang="en-US" dirty="0" smtClean="0"/>
              <a:t>substantial</a:t>
            </a:r>
          </a:p>
          <a:p>
            <a:r>
              <a:rPr lang="en-US" dirty="0" smtClean="0"/>
              <a:t>CMS uses a similar system</a:t>
            </a:r>
            <a:endParaRPr lang="en-US" dirty="0" smtClean="0"/>
          </a:p>
          <a:p>
            <a:endParaRPr lang="en-US" dirty="0" smtClean="0"/>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a:xfrm>
            <a:off x="457201" y="6483352"/>
            <a:ext cx="447675" cy="365125"/>
          </a:xfrm>
        </p:spPr>
        <p:txBody>
          <a:bodyPr/>
          <a:lstStyle/>
          <a:p>
            <a:pPr>
              <a:defRPr/>
            </a:pPr>
            <a:fld id="{F7E752FB-DA03-D14D-B545-3889A4389154}" type="slidenum">
              <a:rPr lang="en-US" smtClean="0"/>
              <a:pPr>
                <a:defRPr/>
              </a:pPr>
              <a:t>44</a:t>
            </a:fld>
            <a:endParaRPr lang="en-US" dirty="0"/>
          </a:p>
        </p:txBody>
      </p:sp>
    </p:spTree>
    <p:extLst>
      <p:ext uri="{BB962C8B-B14F-4D97-AF65-F5344CB8AC3E}">
        <p14:creationId xmlns:p14="http://schemas.microsoft.com/office/powerpoint/2010/main" val="25259414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Freeform 84"/>
          <p:cNvSpPr/>
          <p:nvPr/>
        </p:nvSpPr>
        <p:spPr>
          <a:xfrm>
            <a:off x="988930" y="3462708"/>
            <a:ext cx="1843834" cy="1474484"/>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27" name="Straight Arrow Connector 26"/>
          <p:cNvCxnSpPr>
            <a:stCxn id="18" idx="4"/>
            <a:endCxn id="74" idx="2"/>
          </p:cNvCxnSpPr>
          <p:nvPr/>
        </p:nvCxnSpPr>
        <p:spPr bwMode="auto">
          <a:xfrm flipH="1">
            <a:off x="1848867" y="3362299"/>
            <a:ext cx="1252234" cy="1546160"/>
          </a:xfrm>
          <a:prstGeom prst="straightConnector1">
            <a:avLst/>
          </a:prstGeom>
          <a:noFill/>
          <a:ln w="19050" cap="flat" cmpd="sng" algn="ctr">
            <a:solidFill>
              <a:schemeClr val="tx1"/>
            </a:solidFill>
            <a:prstDash val="solid"/>
            <a:round/>
            <a:headEnd type="none" w="med" len="med"/>
            <a:tailEnd type="arrow"/>
          </a:ln>
          <a:effectLst/>
        </p:spPr>
      </p:cxnSp>
      <p:cxnSp>
        <p:nvCxnSpPr>
          <p:cNvPr id="30" name="Straight Arrow Connector 29"/>
          <p:cNvCxnSpPr>
            <a:stCxn id="18" idx="4"/>
            <a:endCxn id="76" idx="2"/>
          </p:cNvCxnSpPr>
          <p:nvPr/>
        </p:nvCxnSpPr>
        <p:spPr bwMode="auto">
          <a:xfrm flipH="1">
            <a:off x="1749822" y="3362299"/>
            <a:ext cx="1351279" cy="1812264"/>
          </a:xfrm>
          <a:prstGeom prst="straightConnector1">
            <a:avLst/>
          </a:prstGeom>
          <a:noFill/>
          <a:ln w="19050" cap="flat" cmpd="sng" algn="ctr">
            <a:solidFill>
              <a:schemeClr val="tx1"/>
            </a:solidFill>
            <a:prstDash val="solid"/>
            <a:round/>
            <a:headEnd type="none" w="med" len="med"/>
            <a:tailEnd type="arrow"/>
          </a:ln>
          <a:effectLst/>
        </p:spPr>
      </p:cxnSp>
      <p:cxnSp>
        <p:nvCxnSpPr>
          <p:cNvPr id="34" name="Straight Arrow Connector 33"/>
          <p:cNvCxnSpPr>
            <a:stCxn id="18" idx="4"/>
          </p:cNvCxnSpPr>
          <p:nvPr/>
        </p:nvCxnSpPr>
        <p:spPr bwMode="auto">
          <a:xfrm flipH="1">
            <a:off x="2083186" y="3362299"/>
            <a:ext cx="1017915" cy="1638326"/>
          </a:xfrm>
          <a:prstGeom prst="straightConnector1">
            <a:avLst/>
          </a:prstGeom>
          <a:noFill/>
          <a:ln w="19050" cap="flat" cmpd="sng" algn="ctr">
            <a:solidFill>
              <a:schemeClr val="tx1"/>
            </a:solidFill>
            <a:prstDash val="solid"/>
            <a:round/>
            <a:headEnd type="none" w="med" len="med"/>
            <a:tailEnd type="arrow"/>
          </a:ln>
          <a:effectLst/>
        </p:spPr>
      </p:cxnSp>
      <p:cxnSp>
        <p:nvCxnSpPr>
          <p:cNvPr id="36" name="Straight Arrow Connector 35"/>
          <p:cNvCxnSpPr>
            <a:stCxn id="18" idx="4"/>
            <a:endCxn id="69" idx="7"/>
          </p:cNvCxnSpPr>
          <p:nvPr/>
        </p:nvCxnSpPr>
        <p:spPr bwMode="auto">
          <a:xfrm flipH="1">
            <a:off x="2517000" y="3362301"/>
            <a:ext cx="584102" cy="1096427"/>
          </a:xfrm>
          <a:prstGeom prst="straightConnector1">
            <a:avLst/>
          </a:prstGeom>
          <a:noFill/>
          <a:ln w="19050" cap="flat" cmpd="sng" algn="ctr">
            <a:solidFill>
              <a:schemeClr val="tx1"/>
            </a:solidFill>
            <a:prstDash val="solid"/>
            <a:round/>
            <a:headEnd type="none" w="med" len="med"/>
            <a:tailEnd type="arrow"/>
          </a:ln>
          <a:effectLst/>
        </p:spPr>
      </p:cxnSp>
      <p:sp>
        <p:nvSpPr>
          <p:cNvPr id="81" name="Freeform 80"/>
          <p:cNvSpPr/>
          <p:nvPr/>
        </p:nvSpPr>
        <p:spPr>
          <a:xfrm>
            <a:off x="118752" y="3055221"/>
            <a:ext cx="2714011" cy="2549448"/>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0" name="Freeform 79"/>
          <p:cNvSpPr/>
          <p:nvPr/>
        </p:nvSpPr>
        <p:spPr>
          <a:xfrm>
            <a:off x="454357" y="3332391"/>
            <a:ext cx="2365705" cy="2041540"/>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9" name="Freeform 78"/>
          <p:cNvSpPr/>
          <p:nvPr/>
        </p:nvSpPr>
        <p:spPr>
          <a:xfrm>
            <a:off x="656951" y="3685530"/>
            <a:ext cx="2163113" cy="1474484"/>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7" name="Oval 76"/>
          <p:cNvSpPr/>
          <p:nvPr/>
        </p:nvSpPr>
        <p:spPr>
          <a:xfrm>
            <a:off x="1650778" y="5180977"/>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6" name="Oval 75"/>
          <p:cNvSpPr/>
          <p:nvPr/>
        </p:nvSpPr>
        <p:spPr>
          <a:xfrm>
            <a:off x="1749823" y="4914873"/>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1" name="Rectangle 160"/>
          <p:cNvSpPr/>
          <p:nvPr/>
        </p:nvSpPr>
        <p:spPr>
          <a:xfrm>
            <a:off x="3011249" y="4522915"/>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0" name="Rectangle 159"/>
          <p:cNvSpPr/>
          <p:nvPr/>
        </p:nvSpPr>
        <p:spPr>
          <a:xfrm>
            <a:off x="2951039" y="4457411"/>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59" name="Rectangle 158"/>
          <p:cNvSpPr/>
          <p:nvPr/>
        </p:nvSpPr>
        <p:spPr>
          <a:xfrm>
            <a:off x="2888287" y="4375726"/>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3" name="Rectangle 42"/>
          <p:cNvSpPr/>
          <p:nvPr/>
        </p:nvSpPr>
        <p:spPr>
          <a:xfrm>
            <a:off x="2830982" y="4311106"/>
            <a:ext cx="2545691" cy="2294521"/>
          </a:xfrm>
          <a:prstGeom prst="rect">
            <a:avLst/>
          </a:prstGeom>
          <a:solidFill>
            <a:schemeClr val="bg1"/>
          </a:solidFill>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 name="Oval 5"/>
          <p:cNvSpPr/>
          <p:nvPr/>
        </p:nvSpPr>
        <p:spPr>
          <a:xfrm>
            <a:off x="4222773" y="701849"/>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ATLAS production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 name="Oval 6"/>
          <p:cNvSpPr/>
          <p:nvPr/>
        </p:nvSpPr>
        <p:spPr>
          <a:xfrm>
            <a:off x="5377357" y="701849"/>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Regional production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 name="Oval 7"/>
          <p:cNvSpPr/>
          <p:nvPr/>
        </p:nvSpPr>
        <p:spPr>
          <a:xfrm>
            <a:off x="6569732" y="701849"/>
            <a:ext cx="1045384"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User / Group analysis jobs</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0" name="Rounded Rectangle 9"/>
          <p:cNvSpPr/>
          <p:nvPr/>
        </p:nvSpPr>
        <p:spPr>
          <a:xfrm>
            <a:off x="4520107" y="1267049"/>
            <a:ext cx="4589238" cy="1897079"/>
          </a:xfrm>
          <a:prstGeom prst="round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 name="Oval 10"/>
          <p:cNvSpPr/>
          <p:nvPr/>
        </p:nvSpPr>
        <p:spPr>
          <a:xfrm>
            <a:off x="5010552" y="1885589"/>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Data Service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2" name="Oval 11"/>
          <p:cNvSpPr/>
          <p:nvPr/>
        </p:nvSpPr>
        <p:spPr>
          <a:xfrm>
            <a:off x="5720526" y="1366209"/>
            <a:ext cx="1039976"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Task Buffer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(job</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queue)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 name="Oval 12"/>
          <p:cNvSpPr/>
          <p:nvPr/>
        </p:nvSpPr>
        <p:spPr>
          <a:xfrm>
            <a:off x="5800517" y="2259263"/>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Dispatcher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4" name="TextBox 13"/>
          <p:cNvSpPr txBox="1"/>
          <p:nvPr/>
        </p:nvSpPr>
        <p:spPr>
          <a:xfrm>
            <a:off x="7602972" y="2682286"/>
            <a:ext cx="1274708" cy="461665"/>
          </a:xfrm>
          <a:prstGeom prst="rect">
            <a:avLst/>
          </a:prstGeom>
          <a:noFill/>
        </p:spPr>
        <p:txBody>
          <a:bodyPr wrap="none" rtlCol="0">
            <a:spAutoFit/>
          </a:bodyPr>
          <a:lstStyle/>
          <a:p>
            <a:pPr algn="ctr"/>
            <a:r>
              <a:rPr lang="en-US" sz="1200" b="0" dirty="0" smtClean="0"/>
              <a:t>PanDA Server</a:t>
            </a:r>
          </a:p>
          <a:p>
            <a:pPr algn="ctr"/>
            <a:r>
              <a:rPr lang="en-US" sz="1200" b="0" dirty="0" smtClean="0"/>
              <a:t>(task management)</a:t>
            </a:r>
            <a:endParaRPr lang="en-US" sz="1200" b="0" dirty="0"/>
          </a:p>
        </p:txBody>
      </p:sp>
      <p:sp>
        <p:nvSpPr>
          <p:cNvPr id="15" name="Oval 14"/>
          <p:cNvSpPr/>
          <p:nvPr/>
        </p:nvSpPr>
        <p:spPr>
          <a:xfrm>
            <a:off x="5813454" y="1810565"/>
            <a:ext cx="1039976"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Broker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 name="Rounded Rectangle 16"/>
          <p:cNvSpPr/>
          <p:nvPr/>
        </p:nvSpPr>
        <p:spPr>
          <a:xfrm>
            <a:off x="7854786" y="1488246"/>
            <a:ext cx="790044" cy="488694"/>
          </a:xfrm>
          <a:prstGeom prst="roundRect">
            <a:avLst/>
          </a:prstGeom>
          <a:ln>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Policy</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type priority)</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 name="TextBox 18"/>
          <p:cNvSpPr txBox="1"/>
          <p:nvPr/>
        </p:nvSpPr>
        <p:spPr>
          <a:xfrm rot="18259601">
            <a:off x="1031409" y="1300902"/>
            <a:ext cx="2096435" cy="1277273"/>
          </a:xfrm>
          <a:prstGeom prst="rect">
            <a:avLst/>
          </a:prstGeom>
          <a:noFill/>
        </p:spPr>
        <p:txBody>
          <a:bodyPr wrap="square" rtlCol="0">
            <a:spAutoFit/>
          </a:bodyPr>
          <a:lstStyle/>
          <a:p>
            <a:r>
              <a:rPr lang="en-US" sz="1100" b="1" u="sng" dirty="0" smtClean="0"/>
              <a:t>ATLAS Tier 1 Data Centers</a:t>
            </a:r>
            <a:r>
              <a:rPr lang="en-US" sz="1100" b="0" dirty="0" smtClean="0"/>
              <a:t>:</a:t>
            </a:r>
          </a:p>
          <a:p>
            <a:r>
              <a:rPr lang="en-US" sz="1100" b="0" dirty="0" smtClean="0"/>
              <a:t>11 sites scattered across Europe, North America, and Asia, </a:t>
            </a:r>
            <a:r>
              <a:rPr lang="en-US" sz="1100" b="0" dirty="0" smtClean="0">
                <a:latin typeface="Arial" pitchFamily="-65" charset="0"/>
                <a:ea typeface="Arial" pitchFamily="-65" charset="0"/>
                <a:cs typeface="Arial" pitchFamily="-65" charset="0"/>
              </a:rPr>
              <a:t>in aggregate hold 1 </a:t>
            </a:r>
            <a:r>
              <a:rPr lang="en-US" sz="1100" b="0" dirty="0">
                <a:latin typeface="Arial" pitchFamily="-65" charset="0"/>
                <a:ea typeface="Arial" pitchFamily="-65" charset="0"/>
                <a:cs typeface="Arial" pitchFamily="-65" charset="0"/>
              </a:rPr>
              <a:t>copy of all data </a:t>
            </a:r>
            <a:r>
              <a:rPr lang="en-US" sz="1100" b="0" dirty="0" smtClean="0">
                <a:latin typeface="Arial" pitchFamily="-65" charset="0"/>
                <a:ea typeface="Arial" pitchFamily="-65" charset="0"/>
                <a:cs typeface="Arial" pitchFamily="-65" charset="0"/>
              </a:rPr>
              <a:t>and provide the working dataset for distribution to Tier 2 centers for analysis.</a:t>
            </a:r>
            <a:endParaRPr lang="en-US" sz="1100" b="0" dirty="0">
              <a:latin typeface="Arial" pitchFamily="-65" charset="0"/>
              <a:ea typeface="Arial" pitchFamily="-65" charset="0"/>
              <a:cs typeface="Arial" pitchFamily="-65" charset="0"/>
            </a:endParaRPr>
          </a:p>
        </p:txBody>
      </p:sp>
      <p:cxnSp>
        <p:nvCxnSpPr>
          <p:cNvPr id="59" name="Straight Arrow Connector 58"/>
          <p:cNvCxnSpPr>
            <a:stCxn id="11" idx="2"/>
            <a:endCxn id="18" idx="6"/>
          </p:cNvCxnSpPr>
          <p:nvPr/>
        </p:nvCxnSpPr>
        <p:spPr bwMode="auto">
          <a:xfrm flipH="1">
            <a:off x="3587562" y="2145279"/>
            <a:ext cx="1422989" cy="957330"/>
          </a:xfrm>
          <a:prstGeom prst="straightConnector1">
            <a:avLst/>
          </a:prstGeom>
          <a:noFill/>
          <a:ln w="19050" cap="flat" cmpd="sng" algn="ctr">
            <a:solidFill>
              <a:schemeClr val="tx1"/>
            </a:solidFill>
            <a:prstDash val="solid"/>
            <a:round/>
            <a:headEnd type="arrow" w="med" len="med"/>
            <a:tailEnd type="arrow"/>
          </a:ln>
          <a:effectLst/>
        </p:spPr>
      </p:cxnSp>
      <p:sp>
        <p:nvSpPr>
          <p:cNvPr id="18" name="Oval 17"/>
          <p:cNvSpPr/>
          <p:nvPr/>
        </p:nvSpPr>
        <p:spPr>
          <a:xfrm>
            <a:off x="2614640" y="2842919"/>
            <a:ext cx="972923"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Distributed Data Manager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pic>
        <p:nvPicPr>
          <p:cNvPr id="194590"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6542" y="4546218"/>
            <a:ext cx="554712" cy="638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7"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11248" y="5561053"/>
            <a:ext cx="948538" cy="862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 name="Oval 81"/>
          <p:cNvSpPr/>
          <p:nvPr/>
        </p:nvSpPr>
        <p:spPr>
          <a:xfrm>
            <a:off x="3888620" y="5335832"/>
            <a:ext cx="1381406" cy="1211272"/>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Pilot Job</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(Panda job</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receiver running under the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site-specific job manager)</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cxnSp>
        <p:nvCxnSpPr>
          <p:cNvPr id="83" name="Straight Arrow Connector 82"/>
          <p:cNvCxnSpPr>
            <a:stCxn id="194590" idx="2"/>
            <a:endCxn id="47" idx="0"/>
          </p:cNvCxnSpPr>
          <p:nvPr/>
        </p:nvCxnSpPr>
        <p:spPr bwMode="auto">
          <a:xfrm>
            <a:off x="3243898" y="5185039"/>
            <a:ext cx="241619" cy="376012"/>
          </a:xfrm>
          <a:prstGeom prst="straightConnector1">
            <a:avLst/>
          </a:prstGeom>
          <a:noFill/>
          <a:ln w="19050" cap="flat" cmpd="sng" algn="ctr">
            <a:solidFill>
              <a:schemeClr val="tx1"/>
            </a:solidFill>
            <a:prstDash val="solid"/>
            <a:round/>
            <a:headEnd type="none" w="med" len="med"/>
            <a:tailEnd type="arrow"/>
          </a:ln>
          <a:effectLst/>
        </p:spPr>
      </p:cxnSp>
      <p:sp>
        <p:nvSpPr>
          <p:cNvPr id="89" name="Rounded Rectangle 88"/>
          <p:cNvSpPr/>
          <p:nvPr/>
        </p:nvSpPr>
        <p:spPr>
          <a:xfrm>
            <a:off x="5919633" y="3919735"/>
            <a:ext cx="3136586" cy="2832197"/>
          </a:xfrm>
          <a:prstGeom prst="round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0" name="TextBox 89"/>
          <p:cNvSpPr txBox="1"/>
          <p:nvPr/>
        </p:nvSpPr>
        <p:spPr>
          <a:xfrm>
            <a:off x="7759075" y="6532743"/>
            <a:ext cx="1026243" cy="276999"/>
          </a:xfrm>
          <a:prstGeom prst="rect">
            <a:avLst/>
          </a:prstGeom>
          <a:noFill/>
        </p:spPr>
        <p:txBody>
          <a:bodyPr wrap="none" rtlCol="0">
            <a:spAutoFit/>
          </a:bodyPr>
          <a:lstStyle/>
          <a:p>
            <a:pPr algn="ctr"/>
            <a:r>
              <a:rPr lang="en-US" sz="1200" b="0" dirty="0" smtClean="0"/>
              <a:t>Grid Scheduler</a:t>
            </a:r>
            <a:endParaRPr lang="en-US" sz="1200" b="0" dirty="0"/>
          </a:p>
        </p:txBody>
      </p:sp>
      <p:sp>
        <p:nvSpPr>
          <p:cNvPr id="91" name="Oval 90"/>
          <p:cNvSpPr/>
          <p:nvPr/>
        </p:nvSpPr>
        <p:spPr>
          <a:xfrm>
            <a:off x="6301676" y="4149150"/>
            <a:ext cx="972923" cy="519380"/>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Site Capability Service</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2" name="Rectangle 91"/>
          <p:cNvSpPr/>
          <p:nvPr/>
        </p:nvSpPr>
        <p:spPr>
          <a:xfrm>
            <a:off x="53241" y="571672"/>
            <a:ext cx="1425573" cy="810080"/>
          </a:xfrm>
          <a:prstGeom prst="rect">
            <a:avLst/>
          </a:prstGeom>
          <a:ln w="15875">
            <a:solidFill>
              <a:schemeClr val="tx1"/>
            </a:solidFill>
          </a:ln>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CERN</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ATLAS detector</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sng" strike="noStrike" cap="none" normalizeH="0" baseline="0" dirty="0" smtClean="0">
                <a:ln>
                  <a:noFill/>
                </a:ln>
                <a:solidFill>
                  <a:schemeClr val="tx1"/>
                </a:solidFill>
                <a:effectLst/>
                <a:latin typeface="Arial" pitchFamily="-65" charset="0"/>
                <a:ea typeface="Arial" pitchFamily="-65" charset="0"/>
                <a:cs typeface="Arial" pitchFamily="-65" charset="0"/>
              </a:rPr>
              <a:t>Tier 0 Data</a:t>
            </a:r>
            <a:r>
              <a:rPr kumimoji="0" lang="en-US" sz="1000" b="1" i="0" u="sng" strike="noStrike" cap="none" normalizeH="0" dirty="0" smtClean="0">
                <a:ln>
                  <a:noFill/>
                </a:ln>
                <a:solidFill>
                  <a:schemeClr val="tx1"/>
                </a:solidFill>
                <a:effectLst/>
                <a:latin typeface="Arial" pitchFamily="-65" charset="0"/>
                <a:ea typeface="Arial" pitchFamily="-65" charset="0"/>
                <a:cs typeface="Arial" pitchFamily="-65" charset="0"/>
              </a:rPr>
              <a:t> Center</a:t>
            </a:r>
          </a:p>
          <a:p>
            <a:pPr marL="0" marR="0" indent="0" algn="ctr" defTabSz="914400" rtl="0" eaLnBrk="0" fontAlgn="base" latinLnBrk="0" hangingPunct="0">
              <a:lnSpc>
                <a:spcPct val="100000"/>
              </a:lnSpc>
              <a:spcBef>
                <a:spcPct val="0"/>
              </a:spcBef>
              <a:spcAft>
                <a:spcPct val="0"/>
              </a:spcAft>
              <a:buClrTx/>
              <a:buSzTx/>
              <a:buFontTx/>
              <a:buNone/>
              <a:tabLst/>
            </a:pPr>
            <a:r>
              <a:rPr lang="en-US" sz="1000" b="0" baseline="0" dirty="0" smtClean="0">
                <a:latin typeface="Arial" pitchFamily="-65" charset="0"/>
                <a:ea typeface="Arial" pitchFamily="-65" charset="0"/>
                <a:cs typeface="Arial" pitchFamily="-65" charset="0"/>
              </a:rPr>
              <a:t>(1 copy of all</a:t>
            </a:r>
            <a:r>
              <a:rPr lang="en-US" sz="1000" b="0" dirty="0" smtClean="0">
                <a:latin typeface="Arial" pitchFamily="-65" charset="0"/>
                <a:ea typeface="Arial" pitchFamily="-65" charset="0"/>
                <a:cs typeface="Arial" pitchFamily="-65" charset="0"/>
              </a:rPr>
              <a:t> data – archival only)</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4" name="Group 3"/>
          <p:cNvGrpSpPr/>
          <p:nvPr/>
        </p:nvGrpSpPr>
        <p:grpSpPr>
          <a:xfrm>
            <a:off x="301959" y="1375661"/>
            <a:ext cx="609601" cy="1078249"/>
            <a:chOff x="301958" y="1375660"/>
            <a:chExt cx="609601" cy="594358"/>
          </a:xfrm>
        </p:grpSpPr>
        <p:cxnSp>
          <p:nvCxnSpPr>
            <p:cNvPr id="54" name="Straight Arrow Connector 53"/>
            <p:cNvCxnSpPr/>
            <p:nvPr/>
          </p:nvCxnSpPr>
          <p:spPr bwMode="auto">
            <a:xfrm flipH="1">
              <a:off x="3019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6" name="Straight Arrow Connector 95"/>
            <p:cNvCxnSpPr/>
            <p:nvPr/>
          </p:nvCxnSpPr>
          <p:spPr bwMode="auto">
            <a:xfrm flipH="1">
              <a:off x="4543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7" name="Straight Arrow Connector 96"/>
            <p:cNvCxnSpPr/>
            <p:nvPr/>
          </p:nvCxnSpPr>
          <p:spPr bwMode="auto">
            <a:xfrm flipH="1">
              <a:off x="6067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8" name="Straight Arrow Connector 97"/>
            <p:cNvCxnSpPr/>
            <p:nvPr/>
          </p:nvCxnSpPr>
          <p:spPr bwMode="auto">
            <a:xfrm flipH="1">
              <a:off x="759158" y="1375660"/>
              <a:ext cx="1" cy="594358"/>
            </a:xfrm>
            <a:prstGeom prst="straightConnector1">
              <a:avLst/>
            </a:prstGeom>
            <a:noFill/>
            <a:ln w="38100" cap="flat" cmpd="sng" algn="ctr">
              <a:solidFill>
                <a:schemeClr val="tx1"/>
              </a:solidFill>
              <a:prstDash val="solid"/>
              <a:round/>
              <a:headEnd type="none" w="med" len="med"/>
              <a:tailEnd type="arrow"/>
            </a:ln>
            <a:effectLst/>
          </p:spPr>
        </p:cxnSp>
        <p:cxnSp>
          <p:nvCxnSpPr>
            <p:cNvPr id="99" name="Straight Arrow Connector 98"/>
            <p:cNvCxnSpPr/>
            <p:nvPr/>
          </p:nvCxnSpPr>
          <p:spPr bwMode="auto">
            <a:xfrm flipH="1">
              <a:off x="911558" y="1375660"/>
              <a:ext cx="1" cy="594358"/>
            </a:xfrm>
            <a:prstGeom prst="straightConnector1">
              <a:avLst/>
            </a:prstGeom>
            <a:noFill/>
            <a:ln w="38100" cap="flat" cmpd="sng" algn="ctr">
              <a:solidFill>
                <a:schemeClr val="tx1"/>
              </a:solidFill>
              <a:prstDash val="solid"/>
              <a:round/>
              <a:headEnd type="none" w="med" len="med"/>
              <a:tailEnd type="arrow"/>
            </a:ln>
            <a:effectLst/>
          </p:spPr>
        </p:cxnSp>
      </p:grpSp>
      <p:cxnSp>
        <p:nvCxnSpPr>
          <p:cNvPr id="100" name="Straight Arrow Connector 99"/>
          <p:cNvCxnSpPr>
            <a:stCxn id="13" idx="4"/>
            <a:endCxn id="82" idx="0"/>
          </p:cNvCxnSpPr>
          <p:nvPr/>
        </p:nvCxnSpPr>
        <p:spPr bwMode="auto">
          <a:xfrm flipH="1">
            <a:off x="4579323" y="2778645"/>
            <a:ext cx="1707655" cy="2557189"/>
          </a:xfrm>
          <a:prstGeom prst="straightConnector1">
            <a:avLst/>
          </a:prstGeom>
          <a:noFill/>
          <a:ln w="19050" cap="flat" cmpd="sng" algn="ctr">
            <a:solidFill>
              <a:schemeClr val="tx1"/>
            </a:solidFill>
            <a:prstDash val="solid"/>
            <a:round/>
            <a:headEnd type="arrow" w="med" len="med"/>
            <a:tailEnd type="arrow"/>
          </a:ln>
          <a:effectLst/>
        </p:spPr>
      </p:cxnSp>
      <p:cxnSp>
        <p:nvCxnSpPr>
          <p:cNvPr id="103" name="Straight Arrow Connector 102"/>
          <p:cNvCxnSpPr>
            <a:stCxn id="91" idx="7"/>
            <a:endCxn id="15" idx="5"/>
          </p:cNvCxnSpPr>
          <p:nvPr/>
        </p:nvCxnSpPr>
        <p:spPr bwMode="auto">
          <a:xfrm flipH="1" flipV="1">
            <a:off x="6701130" y="2253886"/>
            <a:ext cx="430988" cy="1971327"/>
          </a:xfrm>
          <a:prstGeom prst="straightConnector1">
            <a:avLst/>
          </a:prstGeom>
          <a:noFill/>
          <a:ln w="19050" cap="flat" cmpd="sng" algn="ctr">
            <a:solidFill>
              <a:schemeClr val="tx1"/>
            </a:solidFill>
            <a:prstDash val="solid"/>
            <a:round/>
            <a:headEnd type="none" w="med" len="med"/>
            <a:tailEnd type="arrow"/>
          </a:ln>
          <a:effectLst/>
        </p:spPr>
      </p:cxnSp>
      <p:cxnSp>
        <p:nvCxnSpPr>
          <p:cNvPr id="110" name="Straight Arrow Connector 109"/>
          <p:cNvCxnSpPr>
            <a:stCxn id="17" idx="1"/>
            <a:endCxn id="15" idx="6"/>
          </p:cNvCxnSpPr>
          <p:nvPr/>
        </p:nvCxnSpPr>
        <p:spPr bwMode="auto">
          <a:xfrm flipH="1">
            <a:off x="6853431" y="1732593"/>
            <a:ext cx="1001355" cy="337662"/>
          </a:xfrm>
          <a:prstGeom prst="straightConnector1">
            <a:avLst/>
          </a:prstGeom>
          <a:noFill/>
          <a:ln w="19050" cap="flat" cmpd="sng" algn="ctr">
            <a:solidFill>
              <a:schemeClr val="tx1"/>
            </a:solidFill>
            <a:prstDash val="solid"/>
            <a:round/>
            <a:headEnd type="none" w="med" len="med"/>
            <a:tailEnd type="arrow"/>
          </a:ln>
          <a:effectLst/>
        </p:spPr>
      </p:cxnSp>
      <p:cxnSp>
        <p:nvCxnSpPr>
          <p:cNvPr id="113" name="Straight Arrow Connector 112"/>
          <p:cNvCxnSpPr>
            <a:stCxn id="6" idx="4"/>
            <a:endCxn id="12" idx="2"/>
          </p:cNvCxnSpPr>
          <p:nvPr/>
        </p:nvCxnSpPr>
        <p:spPr bwMode="auto">
          <a:xfrm>
            <a:off x="4709235" y="1221229"/>
            <a:ext cx="1011291" cy="404670"/>
          </a:xfrm>
          <a:prstGeom prst="straightConnector1">
            <a:avLst/>
          </a:prstGeom>
          <a:noFill/>
          <a:ln w="19050" cap="flat" cmpd="sng" algn="ctr">
            <a:solidFill>
              <a:schemeClr val="tx1"/>
            </a:solidFill>
            <a:prstDash val="solid"/>
            <a:round/>
            <a:headEnd type="none" w="med" len="med"/>
            <a:tailEnd type="arrow"/>
          </a:ln>
          <a:effectLst/>
        </p:spPr>
      </p:cxnSp>
      <p:cxnSp>
        <p:nvCxnSpPr>
          <p:cNvPr id="116" name="Straight Arrow Connector 115"/>
          <p:cNvCxnSpPr>
            <a:stCxn id="7" idx="4"/>
            <a:endCxn id="12" idx="1"/>
          </p:cNvCxnSpPr>
          <p:nvPr/>
        </p:nvCxnSpPr>
        <p:spPr bwMode="auto">
          <a:xfrm>
            <a:off x="5863818" y="1221231"/>
            <a:ext cx="9008" cy="221041"/>
          </a:xfrm>
          <a:prstGeom prst="straightConnector1">
            <a:avLst/>
          </a:prstGeom>
          <a:noFill/>
          <a:ln w="19050" cap="flat" cmpd="sng" algn="ctr">
            <a:solidFill>
              <a:schemeClr val="tx1"/>
            </a:solidFill>
            <a:prstDash val="solid"/>
            <a:round/>
            <a:headEnd type="none" w="med" len="med"/>
            <a:tailEnd type="arrow"/>
          </a:ln>
          <a:effectLst/>
        </p:spPr>
      </p:cxnSp>
      <p:cxnSp>
        <p:nvCxnSpPr>
          <p:cNvPr id="119" name="Straight Arrow Connector 118"/>
          <p:cNvCxnSpPr>
            <a:stCxn id="8" idx="4"/>
            <a:endCxn id="12" idx="7"/>
          </p:cNvCxnSpPr>
          <p:nvPr/>
        </p:nvCxnSpPr>
        <p:spPr bwMode="auto">
          <a:xfrm flipH="1">
            <a:off x="6608200" y="1221231"/>
            <a:ext cx="484224" cy="221041"/>
          </a:xfrm>
          <a:prstGeom prst="straightConnector1">
            <a:avLst/>
          </a:prstGeom>
          <a:noFill/>
          <a:ln w="19050" cap="flat" cmpd="sng" algn="ctr">
            <a:solidFill>
              <a:schemeClr val="tx1"/>
            </a:solidFill>
            <a:prstDash val="solid"/>
            <a:round/>
            <a:headEnd type="none" w="med" len="med"/>
            <a:tailEnd type="arrow"/>
          </a:ln>
          <a:effectLst/>
        </p:spPr>
      </p:cxnSp>
      <p:cxnSp>
        <p:nvCxnSpPr>
          <p:cNvPr id="128" name="Straight Arrow Connector 127"/>
          <p:cNvCxnSpPr>
            <a:stCxn id="91" idx="5"/>
            <a:endCxn id="141" idx="0"/>
          </p:cNvCxnSpPr>
          <p:nvPr/>
        </p:nvCxnSpPr>
        <p:spPr bwMode="auto">
          <a:xfrm>
            <a:off x="7132117" y="4592471"/>
            <a:ext cx="372343" cy="249025"/>
          </a:xfrm>
          <a:prstGeom prst="straightConnector1">
            <a:avLst/>
          </a:prstGeom>
          <a:noFill/>
          <a:ln w="19050" cap="flat" cmpd="sng" algn="ctr">
            <a:solidFill>
              <a:schemeClr val="tx1"/>
            </a:solidFill>
            <a:prstDash val="solid"/>
            <a:round/>
            <a:headEnd type="none" w="med" len="med"/>
            <a:tailEnd type="arrow"/>
          </a:ln>
          <a:effectLst/>
        </p:spPr>
      </p:cxnSp>
      <p:cxnSp>
        <p:nvCxnSpPr>
          <p:cNvPr id="135" name="Straight Arrow Connector 134"/>
          <p:cNvCxnSpPr>
            <a:stCxn id="82" idx="7"/>
            <a:endCxn id="91" idx="3"/>
          </p:cNvCxnSpPr>
          <p:nvPr/>
        </p:nvCxnSpPr>
        <p:spPr bwMode="auto">
          <a:xfrm flipV="1">
            <a:off x="5067725" y="4592469"/>
            <a:ext cx="1376432" cy="920750"/>
          </a:xfrm>
          <a:prstGeom prst="straightConnector1">
            <a:avLst/>
          </a:prstGeom>
          <a:noFill/>
          <a:ln w="19050" cap="flat" cmpd="sng" algn="ctr">
            <a:solidFill>
              <a:schemeClr val="tx1"/>
            </a:solidFill>
            <a:prstDash val="solid"/>
            <a:round/>
            <a:headEnd type="none" w="med" len="med"/>
            <a:tailEnd type="arrow"/>
          </a:ln>
          <a:effectLst/>
        </p:spPr>
      </p:cxnSp>
      <p:sp>
        <p:nvSpPr>
          <p:cNvPr id="141" name="Oval 140"/>
          <p:cNvSpPr/>
          <p:nvPr/>
        </p:nvSpPr>
        <p:spPr>
          <a:xfrm>
            <a:off x="5968012" y="4841496"/>
            <a:ext cx="3072897" cy="1775585"/>
          </a:xfrm>
          <a:prstGeom prst="ellipse">
            <a:avLst/>
          </a:prstGeom>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Job resource manager:</a:t>
            </a:r>
          </a:p>
          <a:p>
            <a:pPr marL="171450" marR="0" indent="-171450" algn="l" defTabSz="914400" rtl="0" eaLnBrk="0" fontAlgn="base" latinLnBrk="0" hangingPunct="0">
              <a:lnSpc>
                <a:spcPct val="100000"/>
              </a:lnSpc>
              <a:spcBef>
                <a:spcPct val="0"/>
              </a:spcBef>
              <a:spcAft>
                <a:spcPct val="0"/>
              </a:spcAft>
              <a:buClrTx/>
              <a:buSzTx/>
              <a:buFont typeface="Arial" pitchFamily="34" charset="0"/>
              <a:buChar char="•"/>
              <a:tabLst/>
            </a:pPr>
            <a:r>
              <a:rPr lang="en-US" sz="1000" dirty="0">
                <a:latin typeface="Arial" pitchFamily="-65" charset="0"/>
                <a:ea typeface="Arial" pitchFamily="-65" charset="0"/>
                <a:cs typeface="Arial" pitchFamily="-65" charset="0"/>
              </a:rPr>
              <a:t>D</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ispatch a “pilot” job manager </a:t>
            </a:r>
            <a:r>
              <a:rPr lang="en-US" sz="1000" dirty="0">
                <a:latin typeface="Arial" pitchFamily="-65" charset="0"/>
                <a:ea typeface="Arial" pitchFamily="-65" charset="0"/>
                <a:cs typeface="Arial" pitchFamily="-65" charset="0"/>
              </a:rPr>
              <a:t> </a:t>
            </a:r>
            <a:r>
              <a:rPr lang="en-US" sz="1000" dirty="0" smtClean="0">
                <a:latin typeface="Arial" pitchFamily="-65" charset="0"/>
                <a:ea typeface="Arial" pitchFamily="-65" charset="0"/>
                <a:cs typeface="Arial" pitchFamily="-65" charset="0"/>
              </a:rPr>
              <a:t>-  </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a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Panda job receiver</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 </a:t>
            </a: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when resources  are available at a</a:t>
            </a: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 site</a:t>
            </a:r>
            <a:endParaRPr lang="en-US" sz="1000" b="0" dirty="0" smtClean="0">
              <a:latin typeface="Arial" pitchFamily="-65" charset="0"/>
              <a:ea typeface="Arial" pitchFamily="-65" charset="0"/>
              <a:cs typeface="Arial" pitchFamily="-65" charset="0"/>
            </a:endParaRPr>
          </a:p>
          <a:p>
            <a:pPr marL="171450" marR="0" indent="-1714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Pilots run under the local site job manager (e.g</a:t>
            </a:r>
            <a:r>
              <a:rPr lang="en-US" sz="1000" b="0" dirty="0" smtClean="0">
                <a:latin typeface="Arial" pitchFamily="-65" charset="0"/>
                <a:ea typeface="Arial" pitchFamily="-65" charset="0"/>
                <a:cs typeface="Arial" pitchFamily="-65" charset="0"/>
              </a:rPr>
              <a:t>. Condor, LSF, LCG,…) and accept jobs in a standard format from PanDA</a:t>
            </a:r>
          </a:p>
          <a:p>
            <a:pPr marL="171450" marR="0" indent="-17145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1000" b="0" i="0" u="none" strike="noStrike" cap="none" normalizeH="0" dirty="0" smtClean="0">
                <a:ln>
                  <a:noFill/>
                </a:ln>
                <a:solidFill>
                  <a:schemeClr val="tx1"/>
                </a:solidFill>
                <a:effectLst/>
                <a:latin typeface="Arial" pitchFamily="-65" charset="0"/>
                <a:ea typeface="Arial" pitchFamily="-65" charset="0"/>
                <a:cs typeface="Arial" pitchFamily="-65" charset="0"/>
              </a:rPr>
              <a:t>Similar to the Condor Glide-in approach</a:t>
            </a:r>
          </a:p>
        </p:txBody>
      </p:sp>
      <p:cxnSp>
        <p:nvCxnSpPr>
          <p:cNvPr id="152" name="Straight Arrow Connector 151"/>
          <p:cNvCxnSpPr>
            <a:stCxn id="141" idx="2"/>
            <a:endCxn id="82" idx="6"/>
          </p:cNvCxnSpPr>
          <p:nvPr/>
        </p:nvCxnSpPr>
        <p:spPr bwMode="auto">
          <a:xfrm flipH="1">
            <a:off x="5270027" y="5729289"/>
            <a:ext cx="697985" cy="212181"/>
          </a:xfrm>
          <a:prstGeom prst="straightConnector1">
            <a:avLst/>
          </a:prstGeom>
          <a:noFill/>
          <a:ln w="19050" cap="flat" cmpd="sng" algn="ctr">
            <a:solidFill>
              <a:schemeClr val="tx1"/>
            </a:solidFill>
            <a:prstDash val="solid"/>
            <a:round/>
            <a:headEnd type="none" w="med" len="med"/>
            <a:tailEnd type="arrow"/>
          </a:ln>
          <a:effectLst/>
        </p:spPr>
      </p:cxnSp>
      <p:sp>
        <p:nvSpPr>
          <p:cNvPr id="155" name="TextBox 154"/>
          <p:cNvSpPr txBox="1"/>
          <p:nvPr/>
        </p:nvSpPr>
        <p:spPr>
          <a:xfrm rot="19647098">
            <a:off x="5581579" y="4815352"/>
            <a:ext cx="488916" cy="153888"/>
          </a:xfrm>
          <a:prstGeom prst="rect">
            <a:avLst/>
          </a:prstGeom>
          <a:solidFill>
            <a:schemeClr val="bg1">
              <a:alpha val="59000"/>
            </a:schemeClr>
          </a:solidFill>
        </p:spPr>
        <p:txBody>
          <a:bodyPr wrap="none" lIns="0" tIns="0" rIns="0" bIns="0" rtlCol="0">
            <a:spAutoFit/>
          </a:bodyPr>
          <a:lstStyle/>
          <a:p>
            <a:pPr algn="ctr"/>
            <a:r>
              <a:rPr lang="en-US" sz="1000" b="0" dirty="0" smtClean="0"/>
              <a:t>Site status</a:t>
            </a:r>
            <a:endParaRPr lang="en-US" sz="1000" b="0" dirty="0"/>
          </a:p>
        </p:txBody>
      </p:sp>
      <p:sp>
        <p:nvSpPr>
          <p:cNvPr id="156" name="TextBox 155"/>
          <p:cNvSpPr txBox="1"/>
          <p:nvPr/>
        </p:nvSpPr>
        <p:spPr>
          <a:xfrm>
            <a:off x="3587562" y="4321562"/>
            <a:ext cx="1789109" cy="775597"/>
          </a:xfrm>
          <a:prstGeom prst="rect">
            <a:avLst/>
          </a:prstGeom>
          <a:solidFill>
            <a:schemeClr val="bg1">
              <a:alpha val="58000"/>
            </a:schemeClr>
          </a:solidFill>
        </p:spPr>
        <p:txBody>
          <a:bodyPr wrap="square" lIns="18288" tIns="18288" rIns="18288" bIns="18288" rtlCol="0">
            <a:spAutoFit/>
          </a:bodyPr>
          <a:lstStyle/>
          <a:p>
            <a:pPr algn="ctr"/>
            <a:r>
              <a:rPr lang="en-US" sz="1200" b="0" dirty="0" smtClean="0"/>
              <a:t>ATLAS analysis sites</a:t>
            </a:r>
          </a:p>
          <a:p>
            <a:pPr algn="ctr"/>
            <a:r>
              <a:rPr lang="en-US" sz="1200" b="0" dirty="0" smtClean="0"/>
              <a:t>(e.g. 70 </a:t>
            </a:r>
            <a:r>
              <a:rPr lang="en-US" sz="1200" b="1" u="sng" dirty="0" smtClean="0"/>
              <a:t>Tier 2 Centers </a:t>
            </a:r>
            <a:r>
              <a:rPr lang="en-US" sz="1200" b="0" dirty="0" smtClean="0"/>
              <a:t>in Europe, North America and SE Asia)</a:t>
            </a:r>
            <a:endParaRPr lang="en-US" sz="1200" b="0" dirty="0"/>
          </a:p>
        </p:txBody>
      </p:sp>
      <p:sp>
        <p:nvSpPr>
          <p:cNvPr id="74" name="Oval 73"/>
          <p:cNvSpPr/>
          <p:nvPr/>
        </p:nvSpPr>
        <p:spPr>
          <a:xfrm>
            <a:off x="1848867" y="4648769"/>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2" name="Freeform 31"/>
          <p:cNvSpPr/>
          <p:nvPr/>
        </p:nvSpPr>
        <p:spPr>
          <a:xfrm>
            <a:off x="1542335" y="3863432"/>
            <a:ext cx="1296503" cy="822660"/>
          </a:xfrm>
          <a:custGeom>
            <a:avLst/>
            <a:gdLst>
              <a:gd name="connsiteX0" fmla="*/ 8391 w 1296503"/>
              <a:gd name="connsiteY0" fmla="*/ 0 h 845612"/>
              <a:gd name="connsiteX1" fmla="*/ 119709 w 1296503"/>
              <a:gd name="connsiteY1" fmla="*/ 604299 h 845612"/>
              <a:gd name="connsiteX2" fmla="*/ 843278 w 1296503"/>
              <a:gd name="connsiteY2" fmla="*/ 818984 h 845612"/>
              <a:gd name="connsiteX3" fmla="*/ 1296503 w 1296503"/>
              <a:gd name="connsiteY3" fmla="*/ 834887 h 845612"/>
            </a:gdLst>
            <a:ahLst/>
            <a:cxnLst>
              <a:cxn ang="0">
                <a:pos x="connsiteX0" y="connsiteY0"/>
              </a:cxn>
              <a:cxn ang="0">
                <a:pos x="connsiteX1" y="connsiteY1"/>
              </a:cxn>
              <a:cxn ang="0">
                <a:pos x="connsiteX2" y="connsiteY2"/>
              </a:cxn>
              <a:cxn ang="0">
                <a:pos x="connsiteX3" y="connsiteY3"/>
              </a:cxn>
            </a:cxnLst>
            <a:rect l="l" t="t" r="r" b="b"/>
            <a:pathLst>
              <a:path w="1296503" h="845612">
                <a:moveTo>
                  <a:pt x="8391" y="0"/>
                </a:moveTo>
                <a:cubicBezTo>
                  <a:pt x="-5524" y="233901"/>
                  <a:pt x="-19439" y="467802"/>
                  <a:pt x="119709" y="604299"/>
                </a:cubicBezTo>
                <a:cubicBezTo>
                  <a:pt x="258857" y="740796"/>
                  <a:pt x="647146" y="780553"/>
                  <a:pt x="843278" y="818984"/>
                </a:cubicBezTo>
                <a:cubicBezTo>
                  <a:pt x="1039410" y="857415"/>
                  <a:pt x="1167956" y="846151"/>
                  <a:pt x="1296503" y="834887"/>
                </a:cubicBezTo>
              </a:path>
            </a:pathLst>
          </a:custGeom>
          <a:ln w="50800">
            <a:solidFill>
              <a:schemeClr val="tx1"/>
            </a:solidFill>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9" name="Oval 68"/>
          <p:cNvSpPr/>
          <p:nvPr/>
        </p:nvSpPr>
        <p:spPr>
          <a:xfrm>
            <a:off x="1947911" y="4382665"/>
            <a:ext cx="666728" cy="519380"/>
          </a:xfrm>
          <a:prstGeom prst="ellipse">
            <a:avLst/>
          </a:prstGeom>
          <a:solidFill>
            <a:srgbClr val="99FFCC"/>
          </a:solidFill>
          <a:ln>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DDM</a:t>
            </a:r>
          </a:p>
          <a:p>
            <a:pPr marL="0" marR="0" indent="0" algn="ctr" defTabSz="914400" rtl="0" eaLnBrk="0" fontAlgn="base" latinLnBrk="0" hangingPunct="0">
              <a:lnSpc>
                <a:spcPct val="100000"/>
              </a:lnSpc>
              <a:spcBef>
                <a:spcPct val="0"/>
              </a:spcBef>
              <a:spcAft>
                <a:spcPct val="0"/>
              </a:spcAft>
              <a:buClrTx/>
              <a:buSzTx/>
              <a:buFontTx/>
              <a:buNone/>
              <a:tabLst/>
            </a:pPr>
            <a:r>
              <a:rPr lang="en-US" sz="1000" b="0" dirty="0" smtClean="0">
                <a:latin typeface="Arial" pitchFamily="-65" charset="0"/>
                <a:ea typeface="Arial" pitchFamily="-65" charset="0"/>
                <a:cs typeface="Arial" pitchFamily="-65" charset="0"/>
              </a:rPr>
              <a:t>Agent</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6" name="Rounded Rectangular Callout 15"/>
          <p:cNvSpPr/>
          <p:nvPr/>
        </p:nvSpPr>
        <p:spPr bwMode="auto">
          <a:xfrm>
            <a:off x="7486755" y="2092099"/>
            <a:ext cx="1088465" cy="547199"/>
          </a:xfrm>
          <a:prstGeom prst="wedgeRoundRectCallout">
            <a:avLst>
              <a:gd name="adj1" fmla="val -114250"/>
              <a:gd name="adj2" fmla="val -31832"/>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1)</a:t>
            </a:r>
            <a:r>
              <a:rPr kumimoji="0" lang="en-US" sz="1100" i="0" u="none" strike="noStrike" cap="none" normalizeH="0" dirty="0" smtClean="0">
                <a:ln>
                  <a:noFill/>
                </a:ln>
                <a:solidFill>
                  <a:schemeClr val="tx1"/>
                </a:solidFill>
                <a:effectLst/>
                <a:latin typeface="Arial" pitchFamily="-65" charset="0"/>
                <a:ea typeface="Arial" pitchFamily="-65" charset="0"/>
                <a:cs typeface="Arial" pitchFamily="-65" charset="0"/>
              </a:rPr>
              <a:t> </a:t>
            </a:r>
            <a:r>
              <a:rPr kumimoji="0" lang="en-US" sz="1100" b="0" i="0" u="none" strike="noStrike" cap="none" normalizeH="0" dirty="0" smtClean="0">
                <a:ln>
                  <a:noFill/>
                </a:ln>
                <a:solidFill>
                  <a:schemeClr val="tx1"/>
                </a:solidFill>
                <a:effectLst/>
                <a:latin typeface="Arial" pitchFamily="-65" charset="0"/>
                <a:ea typeface="Arial" pitchFamily="-65" charset="0"/>
                <a:cs typeface="Arial" pitchFamily="-65" charset="0"/>
              </a:rPr>
              <a:t>Schedules jobs, initiates data movement</a:t>
            </a:r>
            <a:endParaRPr kumimoji="0" lang="en-US" sz="11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75" name="Rounded Rectangular Callout 74"/>
          <p:cNvSpPr/>
          <p:nvPr/>
        </p:nvSpPr>
        <p:spPr bwMode="auto">
          <a:xfrm>
            <a:off x="3011249" y="1638795"/>
            <a:ext cx="1477624" cy="926926"/>
          </a:xfrm>
          <a:prstGeom prst="wedgeRoundRectCallout">
            <a:avLst>
              <a:gd name="adj1" fmla="val -37818"/>
              <a:gd name="adj2" fmla="val 84336"/>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r>
              <a:rPr lang="en-US" sz="1100" dirty="0">
                <a:latin typeface="Arial" pitchFamily="-65" charset="0"/>
                <a:ea typeface="Arial" pitchFamily="-65" charset="0"/>
                <a:cs typeface="Arial" pitchFamily="-65" charset="0"/>
              </a:rPr>
              <a:t>2</a:t>
            </a: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a:t>
            </a:r>
            <a:r>
              <a:rPr lang="en-US" sz="1100" dirty="0" smtClean="0">
                <a:latin typeface="Arial" pitchFamily="-65" charset="0"/>
                <a:ea typeface="Arial" pitchFamily="-65" charset="0"/>
                <a:cs typeface="Arial" pitchFamily="-65" charset="0"/>
              </a:rPr>
              <a:t> </a:t>
            </a:r>
            <a:r>
              <a:rPr lang="en-US" sz="1100" b="0" dirty="0">
                <a:latin typeface="Arial" pitchFamily="-65" charset="0"/>
                <a:ea typeface="Arial" pitchFamily="-65" charset="0"/>
                <a:cs typeface="Arial" pitchFamily="-65" charset="0"/>
              </a:rPr>
              <a:t>DDM locates data and moves it to </a:t>
            </a:r>
            <a:r>
              <a:rPr lang="en-US" sz="1100" b="0" dirty="0" smtClean="0">
                <a:latin typeface="Arial" pitchFamily="-65" charset="0"/>
                <a:ea typeface="Arial" pitchFamily="-65" charset="0"/>
                <a:cs typeface="Arial" pitchFamily="-65" charset="0"/>
              </a:rPr>
              <a:t>sites. This is a complex system in its own right called DQ2.</a:t>
            </a:r>
            <a:endParaRPr lang="en-US" sz="1100" b="0" dirty="0">
              <a:latin typeface="Arial" pitchFamily="-65" charset="0"/>
              <a:ea typeface="Arial" pitchFamily="-65" charset="0"/>
              <a:cs typeface="Arial" pitchFamily="-65" charset="0"/>
            </a:endParaRPr>
          </a:p>
        </p:txBody>
      </p:sp>
      <p:sp>
        <p:nvSpPr>
          <p:cNvPr id="78" name="Rounded Rectangular Callout 77"/>
          <p:cNvSpPr/>
          <p:nvPr/>
        </p:nvSpPr>
        <p:spPr bwMode="auto">
          <a:xfrm>
            <a:off x="7504460" y="4001131"/>
            <a:ext cx="1387823" cy="606580"/>
          </a:xfrm>
          <a:prstGeom prst="wedgeRoundRectCallout">
            <a:avLst>
              <a:gd name="adj1" fmla="val -33588"/>
              <a:gd name="adj2" fmla="val 91222"/>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100" i="0" u="none" strike="noStrike" cap="none" normalizeH="0" baseline="0" dirty="0" smtClean="0">
                <a:ln>
                  <a:noFill/>
                </a:ln>
                <a:solidFill>
                  <a:schemeClr val="tx1"/>
                </a:solidFill>
                <a:effectLst/>
                <a:latin typeface="Arial" pitchFamily="-65" charset="0"/>
                <a:ea typeface="Arial" pitchFamily="-65" charset="0"/>
                <a:cs typeface="Arial" pitchFamily="-65" charset="0"/>
              </a:rPr>
              <a:t>3)</a:t>
            </a:r>
            <a:r>
              <a:rPr kumimoji="0" lang="en-US" sz="1100" i="0" u="none" strike="noStrike" cap="none" normalizeH="0" dirty="0" smtClean="0">
                <a:ln>
                  <a:noFill/>
                </a:ln>
                <a:solidFill>
                  <a:schemeClr val="tx1"/>
                </a:solidFill>
                <a:effectLst/>
                <a:latin typeface="Arial" pitchFamily="-65" charset="0"/>
                <a:ea typeface="Arial" pitchFamily="-65" charset="0"/>
                <a:cs typeface="Arial" pitchFamily="-65" charset="0"/>
              </a:rPr>
              <a:t> </a:t>
            </a:r>
            <a:r>
              <a:rPr kumimoji="0" lang="en-US" sz="1100" b="0" i="0" u="none" strike="noStrike" cap="none" normalizeH="0" dirty="0" smtClean="0">
                <a:ln>
                  <a:noFill/>
                </a:ln>
                <a:solidFill>
                  <a:schemeClr val="tx1"/>
                </a:solidFill>
                <a:effectLst/>
                <a:latin typeface="Arial" pitchFamily="-65" charset="0"/>
                <a:ea typeface="Arial" pitchFamily="-65" charset="0"/>
                <a:cs typeface="Arial" pitchFamily="-65" charset="0"/>
              </a:rPr>
              <a:t>Prepares the local resources to receive Panda jobs</a:t>
            </a:r>
            <a:endParaRPr kumimoji="0" lang="en-US" sz="11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4" name="Rounded Rectangular Callout 83"/>
          <p:cNvSpPr/>
          <p:nvPr/>
        </p:nvSpPr>
        <p:spPr bwMode="auto">
          <a:xfrm>
            <a:off x="3331203" y="3397559"/>
            <a:ext cx="2046153" cy="737821"/>
          </a:xfrm>
          <a:prstGeom prst="wedgeRoundRectCallout">
            <a:avLst>
              <a:gd name="adj1" fmla="val 32572"/>
              <a:gd name="adj2" fmla="val 74528"/>
              <a:gd name="adj3" fmla="val 16667"/>
            </a:avLst>
          </a:prstGeom>
          <a:solidFill>
            <a:srgbClr val="FFC000"/>
          </a:solidFill>
          <a:ln w="15875" cap="flat" cmpd="sng" algn="ctr">
            <a:solidFill>
              <a:schemeClr val="tx1"/>
            </a:solidFill>
            <a:prstDash val="solid"/>
            <a:round/>
            <a:headEnd type="none" w="med" len="med"/>
            <a:tailEnd type="none" w="med" len="med"/>
          </a:ln>
          <a:effectLst/>
        </p:spPr>
        <p:txBody>
          <a:bodyPr vert="horz" wrap="square" lIns="18288" tIns="18288" rIns="18288" bIns="18288" numCol="1" rtlCol="0" anchor="t" anchorCtr="0" compatLnSpc="1">
            <a:prstTxWarp prst="textNoShape">
              <a:avLst/>
            </a:prstTxWarp>
          </a:bodyPr>
          <a:lstStyle/>
          <a:p>
            <a:r>
              <a:rPr lang="en-US" sz="1100" dirty="0" smtClean="0">
                <a:latin typeface="Arial" pitchFamily="-65" charset="0"/>
                <a:ea typeface="Arial" pitchFamily="-65" charset="0"/>
                <a:cs typeface="Arial" pitchFamily="-65" charset="0"/>
              </a:rPr>
              <a:t>4) </a:t>
            </a:r>
            <a:r>
              <a:rPr lang="en-US" sz="1100" b="0" dirty="0" smtClean="0">
                <a:latin typeface="Arial" pitchFamily="-65" charset="0"/>
                <a:ea typeface="Arial" pitchFamily="-65" charset="0"/>
                <a:cs typeface="Arial" pitchFamily="-65" charset="0"/>
              </a:rPr>
              <a:t>Jobs are dispatched </a:t>
            </a:r>
            <a:r>
              <a:rPr lang="en-US" sz="1100" b="0" dirty="0">
                <a:latin typeface="Arial" pitchFamily="-65" charset="0"/>
                <a:ea typeface="Arial" pitchFamily="-65" charset="0"/>
                <a:cs typeface="Arial" pitchFamily="-65" charset="0"/>
              </a:rPr>
              <a:t>when there are resources available and when the required data is in place at the site</a:t>
            </a:r>
          </a:p>
        </p:txBody>
      </p:sp>
      <p:sp>
        <p:nvSpPr>
          <p:cNvPr id="71" name="Rounded Rectangle 70"/>
          <p:cNvSpPr/>
          <p:nvPr/>
        </p:nvSpPr>
        <p:spPr>
          <a:xfrm>
            <a:off x="38611" y="5941468"/>
            <a:ext cx="2436373" cy="826890"/>
          </a:xfrm>
          <a:prstGeom prst="roundRect">
            <a:avLst/>
          </a:prstGeom>
          <a:ln>
            <a:solidFill>
              <a:schemeClr val="tx1"/>
            </a:solidFill>
          </a:ln>
        </p:spPr>
        <p:txBody>
          <a:bodyPr vert="horz" wrap="square" lIns="0" tIns="0" rIns="0" bIns="0" numCol="1" rtlCol="0" anchor="t" anchorCtr="0" compatLnSpc="1">
            <a:prstTxWarp prst="textNoShape">
              <a:avLst/>
            </a:prstTxWarp>
          </a:bodyPr>
          <a:lstStyle/>
          <a:p>
            <a:pPr algn="ctr"/>
            <a:r>
              <a:rPr kumimoji="0" lang="en-US" sz="1000" b="0" i="0" u="none" strike="noStrike" cap="none" normalizeH="0" baseline="0" dirty="0" smtClean="0">
                <a:ln>
                  <a:noFill/>
                </a:ln>
                <a:solidFill>
                  <a:schemeClr val="tx1"/>
                </a:solidFill>
                <a:effectLst/>
                <a:latin typeface="Arial" pitchFamily="-65" charset="0"/>
                <a:ea typeface="Arial" pitchFamily="-65" charset="0"/>
                <a:cs typeface="Arial" pitchFamily="-65" charset="0"/>
              </a:rPr>
              <a:t>Thanks</a:t>
            </a:r>
            <a:r>
              <a:rPr lang="en-US" sz="1000" b="0" dirty="0">
                <a:latin typeface="Arial" pitchFamily="-65" charset="0"/>
                <a:ea typeface="Arial" pitchFamily="-65" charset="0"/>
                <a:cs typeface="Arial" pitchFamily="-65" charset="0"/>
              </a:rPr>
              <a:t> to Michael Ernst, US ATLAS technical </a:t>
            </a:r>
            <a:r>
              <a:rPr lang="en-US" sz="1000" b="0" dirty="0" smtClean="0">
                <a:latin typeface="Arial" pitchFamily="-65" charset="0"/>
                <a:ea typeface="Arial" pitchFamily="-65" charset="0"/>
                <a:cs typeface="Arial" pitchFamily="-65" charset="0"/>
              </a:rPr>
              <a:t>lead, </a:t>
            </a:r>
            <a:r>
              <a:rPr lang="en-US" sz="1000" b="0" dirty="0">
                <a:latin typeface="Arial" pitchFamily="-65" charset="0"/>
                <a:ea typeface="Arial" pitchFamily="-65" charset="0"/>
                <a:cs typeface="Arial" pitchFamily="-65" charset="0"/>
              </a:rPr>
              <a:t>for his assistance with this diagram, and to Torre Wenaus, whose view graphs provided the starting point</a:t>
            </a:r>
            <a:r>
              <a:rPr lang="en-US" sz="1000" b="0" dirty="0" smtClean="0">
                <a:latin typeface="Arial" pitchFamily="-65" charset="0"/>
                <a:ea typeface="Arial" pitchFamily="-65" charset="0"/>
                <a:cs typeface="Arial" pitchFamily="-65" charset="0"/>
              </a:rPr>
              <a:t>. (Both are at Brookhaven National Lab.)</a:t>
            </a:r>
            <a:endParaRPr kumimoji="0" lang="en-US" sz="1000" b="0"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 name="TextBox 2"/>
          <p:cNvSpPr txBox="1"/>
          <p:nvPr/>
        </p:nvSpPr>
        <p:spPr>
          <a:xfrm>
            <a:off x="0" y="-19045"/>
            <a:ext cx="9144000" cy="646331"/>
          </a:xfrm>
          <a:prstGeom prst="rect">
            <a:avLst/>
          </a:prstGeom>
          <a:noFill/>
        </p:spPr>
        <p:txBody>
          <a:bodyPr wrap="square" rtlCol="0">
            <a:spAutoFit/>
          </a:bodyPr>
          <a:lstStyle/>
          <a:p>
            <a:pPr algn="ctr"/>
            <a:r>
              <a:rPr lang="en-US" b="1" dirty="0"/>
              <a:t>The ATLAS PanDA  “Production and Distributed Analysis” </a:t>
            </a:r>
            <a:r>
              <a:rPr lang="en-US" b="1" dirty="0" smtClean="0"/>
              <a:t>system</a:t>
            </a:r>
          </a:p>
          <a:p>
            <a:pPr algn="ctr"/>
            <a:r>
              <a:rPr lang="en-US" b="1" dirty="0" smtClean="0"/>
              <a:t> uses distributed resources and layers of automation to manage several million jobs/day</a:t>
            </a:r>
            <a:endParaRPr lang="en-US" b="1" dirty="0"/>
          </a:p>
        </p:txBody>
      </p:sp>
      <p:pic>
        <p:nvPicPr>
          <p:cNvPr id="19456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8752" y="2420533"/>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551" y="2697796"/>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2350" y="2975059"/>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4149" y="3252322"/>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45948" y="3529582"/>
            <a:ext cx="941510" cy="7148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0" name="TextBox 69"/>
          <p:cNvSpPr txBox="1"/>
          <p:nvPr/>
        </p:nvSpPr>
        <p:spPr>
          <a:xfrm>
            <a:off x="8196046" y="961539"/>
            <a:ext cx="543740" cy="276999"/>
          </a:xfrm>
          <a:prstGeom prst="rect">
            <a:avLst/>
          </a:prstGeom>
          <a:noFill/>
        </p:spPr>
        <p:txBody>
          <a:bodyPr wrap="none" rtlCol="0">
            <a:spAutoFit/>
          </a:bodyPr>
          <a:lstStyle/>
          <a:p>
            <a:pPr algn="ctr"/>
            <a:r>
              <a:rPr lang="en-US" sz="1200" b="1" dirty="0" smtClean="0"/>
              <a:t>CERN</a:t>
            </a:r>
            <a:endParaRPr lang="en-US" sz="1200" b="1" dirty="0"/>
          </a:p>
        </p:txBody>
      </p:sp>
      <p:sp>
        <p:nvSpPr>
          <p:cNvPr id="72" name="TextBox 71"/>
          <p:cNvSpPr txBox="1"/>
          <p:nvPr/>
        </p:nvSpPr>
        <p:spPr>
          <a:xfrm>
            <a:off x="5433977" y="3180843"/>
            <a:ext cx="3675368" cy="738664"/>
          </a:xfrm>
          <a:prstGeom prst="rect">
            <a:avLst/>
          </a:prstGeom>
          <a:noFill/>
        </p:spPr>
        <p:txBody>
          <a:bodyPr wrap="square" rtlCol="0">
            <a:spAutoFit/>
          </a:bodyPr>
          <a:lstStyle/>
          <a:p>
            <a:r>
              <a:rPr lang="en-US" sz="1400" b="1" dirty="0" smtClean="0"/>
              <a:t>Try to move the job to where the data is, else move data and job to where resources are available</a:t>
            </a:r>
          </a:p>
        </p:txBody>
      </p:sp>
      <p:sp>
        <p:nvSpPr>
          <p:cNvPr id="2" name="7-Point Star 1"/>
          <p:cNvSpPr/>
          <p:nvPr/>
        </p:nvSpPr>
        <p:spPr>
          <a:xfrm>
            <a:off x="3167484" y="4089198"/>
            <a:ext cx="2604210" cy="1111911"/>
          </a:xfrm>
          <a:prstGeom prst="star7">
            <a:avLst/>
          </a:prstGeom>
          <a:ln w="38100">
            <a:solidFill>
              <a:srgbClr val="FF0000"/>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3" name="7-Point Star 72"/>
          <p:cNvSpPr/>
          <p:nvPr/>
        </p:nvSpPr>
        <p:spPr>
          <a:xfrm rot="18288002">
            <a:off x="711460" y="1085452"/>
            <a:ext cx="2604210" cy="1762085"/>
          </a:xfrm>
          <a:prstGeom prst="star7">
            <a:avLst/>
          </a:prstGeom>
          <a:ln w="38100">
            <a:solidFill>
              <a:srgbClr val="FF0000"/>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5" name="Slide Number Placeholder 4"/>
          <p:cNvSpPr>
            <a:spLocks noGrp="1"/>
          </p:cNvSpPr>
          <p:nvPr>
            <p:ph type="sldNum" sz="quarter" idx="12"/>
          </p:nvPr>
        </p:nvSpPr>
        <p:spPr/>
        <p:txBody>
          <a:bodyPr/>
          <a:lstStyle/>
          <a:p>
            <a:pPr>
              <a:defRPr/>
            </a:pPr>
            <a:fld id="{B70DBE8A-18E9-A24F-9905-C4136FE286B6}" type="slidenum">
              <a:rPr lang="en-US" smtClean="0"/>
              <a:pPr>
                <a:defRPr/>
              </a:pPr>
              <a:t>45</a:t>
            </a:fld>
            <a:endParaRPr lang="en-US" dirty="0"/>
          </a:p>
        </p:txBody>
      </p:sp>
    </p:spTree>
    <p:extLst>
      <p:ext uri="{BB962C8B-B14F-4D97-AF65-F5344CB8AC3E}">
        <p14:creationId xmlns:p14="http://schemas.microsoft.com/office/powerpoint/2010/main" val="71161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en-US" sz="2400" dirty="0" smtClean="0"/>
              <a:t>Scale of ATLAS analysis driven data movement</a:t>
            </a:r>
            <a:endParaRPr lang="en-US" sz="2400" dirty="0"/>
          </a:p>
        </p:txBody>
      </p:sp>
      <p:sp>
        <p:nvSpPr>
          <p:cNvPr id="6" name="TextBox 5"/>
          <p:cNvSpPr txBox="1"/>
          <p:nvPr/>
        </p:nvSpPr>
        <p:spPr>
          <a:xfrm>
            <a:off x="4065357" y="1147411"/>
            <a:ext cx="4825649" cy="830997"/>
          </a:xfrm>
          <a:prstGeom prst="rect">
            <a:avLst/>
          </a:prstGeom>
          <a:noFill/>
        </p:spPr>
        <p:txBody>
          <a:bodyPr wrap="square" rtlCol="0">
            <a:spAutoFit/>
          </a:bodyPr>
          <a:lstStyle/>
          <a:p>
            <a:r>
              <a:rPr lang="en-US" sz="1600" dirty="0" smtClean="0"/>
              <a:t>The PanDA jobs, executing at centers all over Europe, N. America and SE Asia, generate network data movement of 730 TBy/day, ~68Gb/s</a:t>
            </a:r>
            <a:endParaRPr lang="en-US" sz="1600" dirty="0"/>
          </a:p>
        </p:txBody>
      </p:sp>
      <p:sp>
        <p:nvSpPr>
          <p:cNvPr id="15" name="TextBox 8"/>
          <p:cNvSpPr txBox="1">
            <a:spLocks noChangeArrowheads="1"/>
          </p:cNvSpPr>
          <p:nvPr/>
        </p:nvSpPr>
        <p:spPr bwMode="auto">
          <a:xfrm>
            <a:off x="266660" y="6583933"/>
            <a:ext cx="3620820" cy="246221"/>
          </a:xfrm>
          <a:prstGeom prst="rect">
            <a:avLst/>
          </a:prstGeom>
          <a:solidFill>
            <a:schemeClr val="bg1"/>
          </a:solidFill>
          <a:ln w="9525">
            <a:noFill/>
            <a:miter lim="800000"/>
            <a:headEnd/>
            <a:tailEnd/>
          </a:ln>
        </p:spPr>
        <p:txBody>
          <a:bodyPr wrap="square" lIns="0" tIns="0" rIns="0" bIns="0"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600" u="sng" dirty="0" smtClean="0">
                <a:latin typeface="+mj-lt"/>
              </a:rPr>
              <a:t>Accumulated data volume on disk</a:t>
            </a:r>
            <a:endParaRPr lang="en-US" sz="1600" u="sng" dirty="0">
              <a:latin typeface="+mj-lt"/>
            </a:endParaRPr>
          </a:p>
        </p:txBody>
      </p:sp>
      <p:sp>
        <p:nvSpPr>
          <p:cNvPr id="16" name="Rectangle 15"/>
          <p:cNvSpPr/>
          <p:nvPr/>
        </p:nvSpPr>
        <p:spPr>
          <a:xfrm>
            <a:off x="212651" y="515347"/>
            <a:ext cx="3702124" cy="3790522"/>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8" name="Rectangle 17"/>
          <p:cNvSpPr/>
          <p:nvPr/>
        </p:nvSpPr>
        <p:spPr>
          <a:xfrm>
            <a:off x="212651" y="4353637"/>
            <a:ext cx="3702124" cy="2504365"/>
          </a:xfrm>
          <a:prstGeom prst="rect">
            <a:avLst/>
          </a:prstGeom>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9" name="Rectangle 18"/>
          <p:cNvSpPr/>
          <p:nvPr/>
        </p:nvSpPr>
        <p:spPr>
          <a:xfrm>
            <a:off x="4065357" y="1116560"/>
            <a:ext cx="4808297" cy="4728418"/>
          </a:xfrm>
          <a:prstGeom prst="rect">
            <a:avLst/>
          </a:prstGeom>
          <a:ln w="2540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9303"/>
          <a:stretch/>
        </p:blipFill>
        <p:spPr bwMode="auto">
          <a:xfrm>
            <a:off x="791570" y="4390859"/>
            <a:ext cx="2846453" cy="21735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35771" y="2010762"/>
            <a:ext cx="4707825" cy="3817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23" name="Group 22"/>
          <p:cNvGrpSpPr>
            <a:grpSpLocks/>
          </p:cNvGrpSpPr>
          <p:nvPr/>
        </p:nvGrpSpPr>
        <p:grpSpPr bwMode="auto">
          <a:xfrm>
            <a:off x="4574958" y="2754871"/>
            <a:ext cx="4302912" cy="233910"/>
            <a:chOff x="5871840" y="1206382"/>
            <a:chExt cx="1673921" cy="233614"/>
          </a:xfrm>
        </p:grpSpPr>
        <p:cxnSp>
          <p:nvCxnSpPr>
            <p:cNvPr id="24" name="Straight Arrow Connector 23"/>
            <p:cNvCxnSpPr/>
            <p:nvPr/>
          </p:nvCxnSpPr>
          <p:spPr>
            <a:xfrm>
              <a:off x="5871840" y="1330821"/>
              <a:ext cx="1673921" cy="1586"/>
            </a:xfrm>
            <a:prstGeom prst="straightConnector1">
              <a:avLst/>
            </a:prstGeom>
            <a:ln w="12700">
              <a:solidFill>
                <a:schemeClr val="tx1"/>
              </a:solidFill>
              <a:headEnd type="none"/>
              <a:tailEnd type="none"/>
            </a:ln>
          </p:spPr>
          <p:style>
            <a:lnRef idx="2">
              <a:schemeClr val="accent1"/>
            </a:lnRef>
            <a:fillRef idx="0">
              <a:schemeClr val="accent1"/>
            </a:fillRef>
            <a:effectRef idx="1">
              <a:schemeClr val="accent1"/>
            </a:effectRef>
            <a:fontRef idx="minor">
              <a:schemeClr val="tx1"/>
            </a:fontRef>
          </p:style>
        </p:cxnSp>
        <p:sp>
          <p:nvSpPr>
            <p:cNvPr id="25" name="TextBox 8"/>
            <p:cNvSpPr txBox="1">
              <a:spLocks noChangeArrowheads="1"/>
            </p:cNvSpPr>
            <p:nvPr/>
          </p:nvSpPr>
          <p:spPr bwMode="auto">
            <a:xfrm>
              <a:off x="6170627" y="1206382"/>
              <a:ext cx="610565" cy="233614"/>
            </a:xfrm>
            <a:prstGeom prst="rect">
              <a:avLst/>
            </a:prstGeom>
            <a:solidFill>
              <a:schemeClr val="bg1"/>
            </a:solidFill>
            <a:ln w="9525">
              <a:noFill/>
              <a:miter lim="800000"/>
              <a:headEnd/>
              <a:tailEnd/>
            </a:ln>
          </p:spPr>
          <p:txBody>
            <a:bodyPr wrap="square" lIns="9144" tIns="9144" rIns="18288" bIns="9144" anchor="ctr" anchorCtr="0">
              <a:spAutoFit/>
            </a:bodyPr>
            <a:ls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ctr"/>
              <a:r>
                <a:rPr lang="en-US" sz="1400" dirty="0" smtClean="0">
                  <a:latin typeface="+mn-lt"/>
                </a:rPr>
                <a:t>730 </a:t>
              </a:r>
              <a:r>
                <a:rPr lang="en-US" sz="1400" dirty="0">
                  <a:latin typeface="+mn-lt"/>
                </a:rPr>
                <a:t>TBytes/day</a:t>
              </a:r>
            </a:p>
          </p:txBody>
        </p:sp>
      </p:grpSp>
      <p:pic>
        <p:nvPicPr>
          <p:cNvPr id="7173" name="Picture 5" descr="D:\Work\0ESNet\Papers\TERENA 2013\PanDA-Analysis-year-summary.png"/>
          <p:cNvPicPr>
            <a:picLocks noChangeAspect="1" noChangeArrowheads="1"/>
          </p:cNvPicPr>
          <p:nvPr/>
        </p:nvPicPr>
        <p:blipFill rotWithShape="1">
          <a:blip r:embed="rId5">
            <a:extLst>
              <a:ext uri="{28A0092B-C50C-407E-A947-70E740481C1C}">
                <a14:useLocalDpi xmlns:a14="http://schemas.microsoft.com/office/drawing/2010/main" val="0"/>
              </a:ext>
            </a:extLst>
          </a:blip>
          <a:srcRect t="11292" b="5960"/>
          <a:stretch/>
        </p:blipFill>
        <p:spPr bwMode="auto">
          <a:xfrm>
            <a:off x="238574" y="573206"/>
            <a:ext cx="3609031" cy="1849272"/>
          </a:xfrm>
          <a:prstGeom prst="rect">
            <a:avLst/>
          </a:prstGeom>
          <a:noFill/>
          <a:extLst>
            <a:ext uri="{909E8E84-426E-40DD-AFC4-6F175D3DCCD1}">
              <a14:hiddenFill xmlns:a14="http://schemas.microsoft.com/office/drawing/2010/main">
                <a:solidFill>
                  <a:srgbClr val="FFFFFF"/>
                </a:solidFill>
              </a14:hiddenFill>
            </a:ext>
          </a:extLst>
        </p:spPr>
      </p:pic>
      <p:pic>
        <p:nvPicPr>
          <p:cNvPr id="7174" name="Picture 6" descr="D:\Work\0ESNet\Papers\TERENA 2013\PanDA-Production-year-summary.png"/>
          <p:cNvPicPr>
            <a:picLocks noChangeAspect="1" noChangeArrowheads="1"/>
          </p:cNvPicPr>
          <p:nvPr/>
        </p:nvPicPr>
        <p:blipFill rotWithShape="1">
          <a:blip r:embed="rId6">
            <a:extLst>
              <a:ext uri="{28A0092B-C50C-407E-A947-70E740481C1C}">
                <a14:useLocalDpi xmlns:a14="http://schemas.microsoft.com/office/drawing/2010/main" val="0"/>
              </a:ext>
            </a:extLst>
          </a:blip>
          <a:srcRect t="10294" b="6397"/>
          <a:stretch/>
        </p:blipFill>
        <p:spPr bwMode="auto">
          <a:xfrm>
            <a:off x="228029" y="2438251"/>
            <a:ext cx="3608769" cy="1848712"/>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3924300" y="523641"/>
            <a:ext cx="5219700" cy="449354"/>
          </a:xfrm>
          <a:prstGeom prst="rect">
            <a:avLst/>
          </a:prstGeom>
          <a:noFill/>
        </p:spPr>
        <p:txBody>
          <a:bodyPr wrap="square" lIns="9144" tIns="9144" rIns="9144" bIns="9144" rtlCol="0">
            <a:spAutoFit/>
          </a:bodyPr>
          <a:lstStyle/>
          <a:p>
            <a:pPr algn="l"/>
            <a:r>
              <a:rPr lang="en-US" sz="1600" u="sng" dirty="0" smtClean="0"/>
              <a:t>PanDA  manages 120,000–140,000 simultaneous jobs     </a:t>
            </a:r>
            <a:r>
              <a:rPr lang="en-US" sz="1600" dirty="0" smtClean="0"/>
              <a:t> </a:t>
            </a:r>
            <a:r>
              <a:rPr lang="en-US" sz="1000" dirty="0"/>
              <a:t>  </a:t>
            </a:r>
            <a:r>
              <a:rPr lang="en-US" sz="1200" dirty="0"/>
              <a:t>(</a:t>
            </a:r>
            <a:r>
              <a:rPr lang="en-US" sz="1200" dirty="0" smtClean="0"/>
              <a:t>PanDA manages two types of jobs that are shown separately here.)</a:t>
            </a:r>
            <a:endParaRPr lang="en-US" sz="1200" dirty="0"/>
          </a:p>
        </p:txBody>
      </p:sp>
      <p:sp>
        <p:nvSpPr>
          <p:cNvPr id="20" name="TextBox 19"/>
          <p:cNvSpPr txBox="1"/>
          <p:nvPr/>
        </p:nvSpPr>
        <p:spPr>
          <a:xfrm>
            <a:off x="3954484" y="5836182"/>
            <a:ext cx="5189516" cy="775597"/>
          </a:xfrm>
          <a:prstGeom prst="rect">
            <a:avLst/>
          </a:prstGeom>
          <a:noFill/>
        </p:spPr>
        <p:txBody>
          <a:bodyPr wrap="square" lIns="18288" tIns="18288" rIns="18288" bIns="18288" rtlCol="0">
            <a:spAutoFit/>
          </a:bodyPr>
          <a:lstStyle/>
          <a:p>
            <a:r>
              <a:rPr lang="en-US" sz="1600" b="1" dirty="0"/>
              <a:t>It is this scale of data </a:t>
            </a:r>
            <a:r>
              <a:rPr lang="en-US" sz="1600" b="1" dirty="0" smtClean="0"/>
              <a:t>movement going </a:t>
            </a:r>
            <a:r>
              <a:rPr lang="en-US" sz="1600" b="1" dirty="0"/>
              <a:t>on 24 hr/day, 9+ </a:t>
            </a:r>
            <a:r>
              <a:rPr lang="en-US" sz="1600" b="1" dirty="0" smtClean="0"/>
              <a:t>months/yr, that </a:t>
            </a:r>
            <a:r>
              <a:rPr lang="en-US" sz="1600" b="1" dirty="0"/>
              <a:t>networks must support in order to enable the large-scale science of the LHC</a:t>
            </a:r>
          </a:p>
        </p:txBody>
      </p:sp>
      <p:grpSp>
        <p:nvGrpSpPr>
          <p:cNvPr id="21" name="Group 20"/>
          <p:cNvGrpSpPr/>
          <p:nvPr/>
        </p:nvGrpSpPr>
        <p:grpSpPr>
          <a:xfrm>
            <a:off x="445517" y="4343411"/>
            <a:ext cx="638271" cy="2096044"/>
            <a:chOff x="3848669" y="1651139"/>
            <a:chExt cx="638271" cy="2058988"/>
          </a:xfrm>
          <a:solidFill>
            <a:schemeClr val="bg1"/>
          </a:solidFill>
        </p:grpSpPr>
        <p:sp>
          <p:nvSpPr>
            <p:cNvPr id="22" name="Rectangle 21"/>
            <p:cNvSpPr/>
            <p:nvPr/>
          </p:nvSpPr>
          <p:spPr>
            <a:xfrm>
              <a:off x="3848669" y="1747072"/>
              <a:ext cx="638271" cy="1943594"/>
            </a:xfrm>
            <a:prstGeom prst="rect">
              <a:avLst/>
            </a:prstGeom>
            <a:grp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26" name="TextBox 25"/>
            <p:cNvSpPr txBox="1"/>
            <p:nvPr/>
          </p:nvSpPr>
          <p:spPr>
            <a:xfrm>
              <a:off x="4224528" y="3468259"/>
              <a:ext cx="242374" cy="241868"/>
            </a:xfrm>
            <a:prstGeom prst="rect">
              <a:avLst/>
            </a:prstGeom>
            <a:grpFill/>
          </p:spPr>
          <p:txBody>
            <a:bodyPr wrap="none" rtlCol="0">
              <a:spAutoFit/>
            </a:bodyPr>
            <a:lstStyle/>
            <a:p>
              <a:r>
                <a:rPr lang="en-US" sz="1000" b="1" dirty="0" smtClean="0"/>
                <a:t>0</a:t>
              </a:r>
              <a:endParaRPr lang="en-US" sz="1000" b="1" dirty="0"/>
            </a:p>
          </p:txBody>
        </p:sp>
        <p:sp>
          <p:nvSpPr>
            <p:cNvPr id="27" name="TextBox 26"/>
            <p:cNvSpPr txBox="1"/>
            <p:nvPr/>
          </p:nvSpPr>
          <p:spPr>
            <a:xfrm>
              <a:off x="4164371" y="2834880"/>
              <a:ext cx="300082" cy="241868"/>
            </a:xfrm>
            <a:prstGeom prst="rect">
              <a:avLst/>
            </a:prstGeom>
            <a:grpFill/>
          </p:spPr>
          <p:txBody>
            <a:bodyPr wrap="none" rtlCol="0">
              <a:spAutoFit/>
            </a:bodyPr>
            <a:lstStyle/>
            <a:p>
              <a:r>
                <a:rPr lang="en-US" sz="1000" b="1" dirty="0" smtClean="0"/>
                <a:t>50</a:t>
              </a:r>
              <a:endParaRPr lang="en-US" sz="1000" b="1" dirty="0"/>
            </a:p>
          </p:txBody>
        </p:sp>
        <p:sp>
          <p:nvSpPr>
            <p:cNvPr id="28" name="TextBox 27"/>
            <p:cNvSpPr txBox="1"/>
            <p:nvPr/>
          </p:nvSpPr>
          <p:spPr>
            <a:xfrm>
              <a:off x="4069037" y="2167170"/>
              <a:ext cx="357790" cy="241868"/>
            </a:xfrm>
            <a:prstGeom prst="rect">
              <a:avLst/>
            </a:prstGeom>
            <a:grpFill/>
          </p:spPr>
          <p:txBody>
            <a:bodyPr wrap="none" rtlCol="0">
              <a:spAutoFit/>
            </a:bodyPr>
            <a:lstStyle/>
            <a:p>
              <a:r>
                <a:rPr lang="en-US" sz="1000" b="1" dirty="0" smtClean="0"/>
                <a:t>100</a:t>
              </a:r>
              <a:endParaRPr lang="en-US" sz="1000" b="1" dirty="0"/>
            </a:p>
          </p:txBody>
        </p:sp>
        <p:sp>
          <p:nvSpPr>
            <p:cNvPr id="29" name="TextBox 28"/>
            <p:cNvSpPr txBox="1"/>
            <p:nvPr/>
          </p:nvSpPr>
          <p:spPr>
            <a:xfrm>
              <a:off x="4060209" y="1651139"/>
              <a:ext cx="357790" cy="241868"/>
            </a:xfrm>
            <a:prstGeom prst="rect">
              <a:avLst/>
            </a:prstGeom>
            <a:noFill/>
          </p:spPr>
          <p:txBody>
            <a:bodyPr wrap="none" rtlCol="0">
              <a:spAutoFit/>
            </a:bodyPr>
            <a:lstStyle/>
            <a:p>
              <a:r>
                <a:rPr lang="en-US" sz="1000" b="1" dirty="0" smtClean="0"/>
                <a:t>150</a:t>
              </a:r>
              <a:endParaRPr lang="en-US" sz="1000" b="1" dirty="0"/>
            </a:p>
          </p:txBody>
        </p:sp>
        <p:sp>
          <p:nvSpPr>
            <p:cNvPr id="30" name="TextBox 29"/>
            <p:cNvSpPr txBox="1"/>
            <p:nvPr/>
          </p:nvSpPr>
          <p:spPr>
            <a:xfrm rot="16200000">
              <a:off x="3664165" y="2512051"/>
              <a:ext cx="768752" cy="276999"/>
            </a:xfrm>
            <a:prstGeom prst="rect">
              <a:avLst/>
            </a:prstGeom>
            <a:grpFill/>
          </p:spPr>
          <p:txBody>
            <a:bodyPr wrap="none" rtlCol="0">
              <a:spAutoFit/>
            </a:bodyPr>
            <a:lstStyle/>
            <a:p>
              <a:r>
                <a:rPr lang="en-US" sz="1200" b="1" dirty="0" smtClean="0"/>
                <a:t>Petabytes</a:t>
              </a:r>
              <a:endParaRPr lang="en-US" sz="1200" b="1" dirty="0"/>
            </a:p>
          </p:txBody>
        </p:sp>
      </p:grpSp>
      <p:cxnSp>
        <p:nvCxnSpPr>
          <p:cNvPr id="9" name="Straight Arrow Connector 8"/>
          <p:cNvCxnSpPr/>
          <p:nvPr/>
        </p:nvCxnSpPr>
        <p:spPr bwMode="auto">
          <a:xfrm>
            <a:off x="1125284" y="6526628"/>
            <a:ext cx="2512738" cy="0"/>
          </a:xfrm>
          <a:prstGeom prst="straightConnector1">
            <a:avLst/>
          </a:prstGeom>
          <a:noFill/>
          <a:ln w="19050" cap="flat" cmpd="sng" algn="ctr">
            <a:solidFill>
              <a:schemeClr val="tx1"/>
            </a:solidFill>
            <a:prstDash val="solid"/>
            <a:round/>
            <a:headEnd type="arrow" w="med" len="med"/>
            <a:tailEnd type="arrow"/>
          </a:ln>
          <a:effectLst/>
        </p:spPr>
      </p:cxnSp>
      <p:sp>
        <p:nvSpPr>
          <p:cNvPr id="31" name="TextBox 30"/>
          <p:cNvSpPr txBox="1"/>
          <p:nvPr/>
        </p:nvSpPr>
        <p:spPr>
          <a:xfrm>
            <a:off x="1974303" y="6423757"/>
            <a:ext cx="561051" cy="184666"/>
          </a:xfrm>
          <a:prstGeom prst="rect">
            <a:avLst/>
          </a:prstGeom>
          <a:solidFill>
            <a:schemeClr val="bg1"/>
          </a:solidFill>
        </p:spPr>
        <p:txBody>
          <a:bodyPr wrap="none" lIns="0" tIns="0" rIns="0" bIns="0" rtlCol="0">
            <a:spAutoFit/>
          </a:bodyPr>
          <a:lstStyle/>
          <a:p>
            <a:r>
              <a:rPr lang="en-US" sz="1200" dirty="0" smtClean="0"/>
              <a:t>four years</a:t>
            </a:r>
            <a:endParaRPr lang="en-US" sz="1200" dirty="0"/>
          </a:p>
        </p:txBody>
      </p:sp>
      <p:grpSp>
        <p:nvGrpSpPr>
          <p:cNvPr id="13" name="Group 12"/>
          <p:cNvGrpSpPr/>
          <p:nvPr/>
        </p:nvGrpSpPr>
        <p:grpSpPr>
          <a:xfrm>
            <a:off x="230502" y="2438253"/>
            <a:ext cx="534227" cy="1576039"/>
            <a:chOff x="230501" y="2438251"/>
            <a:chExt cx="534227" cy="1576039"/>
          </a:xfrm>
        </p:grpSpPr>
        <p:sp>
          <p:nvSpPr>
            <p:cNvPr id="33" name="Rectangle 32"/>
            <p:cNvSpPr/>
            <p:nvPr/>
          </p:nvSpPr>
          <p:spPr>
            <a:xfrm>
              <a:off x="275129" y="2438251"/>
              <a:ext cx="489599" cy="1576039"/>
            </a:xfrm>
            <a:prstGeom prst="rect">
              <a:avLst/>
            </a:prstGeom>
            <a:solidFill>
              <a:schemeClr val="bg1"/>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34" name="TextBox 33"/>
            <p:cNvSpPr txBox="1"/>
            <p:nvPr/>
          </p:nvSpPr>
          <p:spPr>
            <a:xfrm>
              <a:off x="667474" y="3793934"/>
              <a:ext cx="57708" cy="153888"/>
            </a:xfrm>
            <a:prstGeom prst="rect">
              <a:avLst/>
            </a:prstGeom>
            <a:solidFill>
              <a:schemeClr val="bg1"/>
            </a:solidFill>
          </p:spPr>
          <p:txBody>
            <a:bodyPr wrap="none" lIns="0" tIns="0" rIns="0" bIns="0" rtlCol="0">
              <a:spAutoFit/>
            </a:bodyPr>
            <a:lstStyle/>
            <a:p>
              <a:r>
                <a:rPr lang="en-US" sz="1000" dirty="0" smtClean="0"/>
                <a:t>0</a:t>
              </a:r>
              <a:endParaRPr lang="en-US" sz="1000" dirty="0"/>
            </a:p>
          </p:txBody>
        </p:sp>
        <p:sp>
          <p:nvSpPr>
            <p:cNvPr id="35" name="TextBox 34"/>
            <p:cNvSpPr txBox="1"/>
            <p:nvPr/>
          </p:nvSpPr>
          <p:spPr>
            <a:xfrm>
              <a:off x="397751" y="3287013"/>
              <a:ext cx="317395" cy="153888"/>
            </a:xfrm>
            <a:prstGeom prst="rect">
              <a:avLst/>
            </a:prstGeom>
            <a:solidFill>
              <a:schemeClr val="bg1"/>
            </a:solidFill>
          </p:spPr>
          <p:txBody>
            <a:bodyPr wrap="none" lIns="0" tIns="0" rIns="0" bIns="0" rtlCol="0">
              <a:spAutoFit/>
            </a:bodyPr>
            <a:lstStyle/>
            <a:p>
              <a:pPr algn="r"/>
              <a:r>
                <a:rPr lang="en-US" sz="1000" b="1" dirty="0" smtClean="0"/>
                <a:t>50,000</a:t>
              </a:r>
              <a:endParaRPr lang="en-US" sz="1000" b="1" dirty="0"/>
            </a:p>
          </p:txBody>
        </p:sp>
        <p:sp>
          <p:nvSpPr>
            <p:cNvPr id="36" name="TextBox 35"/>
            <p:cNvSpPr txBox="1"/>
            <p:nvPr/>
          </p:nvSpPr>
          <p:spPr>
            <a:xfrm>
              <a:off x="230501" y="2661232"/>
              <a:ext cx="458459" cy="184666"/>
            </a:xfrm>
            <a:prstGeom prst="rect">
              <a:avLst/>
            </a:prstGeom>
            <a:solidFill>
              <a:schemeClr val="bg1"/>
            </a:solidFill>
          </p:spPr>
          <p:txBody>
            <a:bodyPr wrap="none" lIns="0" tIns="0" rIns="0" bIns="0" rtlCol="0">
              <a:spAutoFit/>
            </a:bodyPr>
            <a:lstStyle/>
            <a:p>
              <a:r>
                <a:rPr lang="en-US" sz="1200" b="1" dirty="0" smtClean="0"/>
                <a:t>100,000</a:t>
              </a:r>
              <a:endParaRPr lang="en-US" sz="1200" b="1" dirty="0"/>
            </a:p>
          </p:txBody>
        </p:sp>
        <p:sp>
          <p:nvSpPr>
            <p:cNvPr id="38" name="TextBox 37"/>
            <p:cNvSpPr txBox="1"/>
            <p:nvPr/>
          </p:nvSpPr>
          <p:spPr>
            <a:xfrm rot="16200000">
              <a:off x="280439" y="2856190"/>
              <a:ext cx="344646" cy="369332"/>
            </a:xfrm>
            <a:prstGeom prst="rect">
              <a:avLst/>
            </a:prstGeom>
            <a:solidFill>
              <a:schemeClr val="bg1"/>
            </a:solidFill>
          </p:spPr>
          <p:txBody>
            <a:bodyPr wrap="none" lIns="0" tIns="0" rIns="0" bIns="0" rtlCol="0">
              <a:spAutoFit/>
            </a:bodyPr>
            <a:lstStyle/>
            <a:p>
              <a:r>
                <a:rPr lang="en-US" sz="1200" dirty="0" smtClean="0"/>
                <a:t>type 2</a:t>
              </a:r>
              <a:br>
                <a:rPr lang="en-US" sz="1200" dirty="0" smtClean="0"/>
              </a:br>
              <a:r>
                <a:rPr lang="en-US" sz="1200" dirty="0" smtClean="0"/>
                <a:t>jobs</a:t>
              </a:r>
              <a:endParaRPr lang="en-US" sz="1200" dirty="0"/>
            </a:p>
          </p:txBody>
        </p:sp>
      </p:grpSp>
      <p:grpSp>
        <p:nvGrpSpPr>
          <p:cNvPr id="43" name="Group 42"/>
          <p:cNvGrpSpPr/>
          <p:nvPr/>
        </p:nvGrpSpPr>
        <p:grpSpPr>
          <a:xfrm>
            <a:off x="268191" y="573208"/>
            <a:ext cx="489599" cy="1576039"/>
            <a:chOff x="275129" y="2438251"/>
            <a:chExt cx="489599" cy="1576039"/>
          </a:xfrm>
        </p:grpSpPr>
        <p:sp>
          <p:nvSpPr>
            <p:cNvPr id="44" name="Rectangle 43"/>
            <p:cNvSpPr/>
            <p:nvPr/>
          </p:nvSpPr>
          <p:spPr>
            <a:xfrm>
              <a:off x="275129" y="2438251"/>
              <a:ext cx="489599" cy="1576039"/>
            </a:xfrm>
            <a:prstGeom prst="rect">
              <a:avLst/>
            </a:prstGeom>
            <a:solidFill>
              <a:schemeClr val="bg1"/>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45" name="TextBox 44"/>
            <p:cNvSpPr txBox="1"/>
            <p:nvPr/>
          </p:nvSpPr>
          <p:spPr>
            <a:xfrm>
              <a:off x="667474" y="3793934"/>
              <a:ext cx="57708" cy="153888"/>
            </a:xfrm>
            <a:prstGeom prst="rect">
              <a:avLst/>
            </a:prstGeom>
            <a:solidFill>
              <a:schemeClr val="bg1"/>
            </a:solidFill>
          </p:spPr>
          <p:txBody>
            <a:bodyPr wrap="none" lIns="0" tIns="0" rIns="0" bIns="0" rtlCol="0">
              <a:spAutoFit/>
            </a:bodyPr>
            <a:lstStyle/>
            <a:p>
              <a:r>
                <a:rPr lang="en-US" sz="1000" dirty="0" smtClean="0"/>
                <a:t>0</a:t>
              </a:r>
              <a:endParaRPr lang="en-US" sz="1000" dirty="0"/>
            </a:p>
          </p:txBody>
        </p:sp>
        <p:sp>
          <p:nvSpPr>
            <p:cNvPr id="46" name="TextBox 45"/>
            <p:cNvSpPr txBox="1"/>
            <p:nvPr/>
          </p:nvSpPr>
          <p:spPr>
            <a:xfrm>
              <a:off x="327219" y="2700267"/>
              <a:ext cx="387927" cy="184666"/>
            </a:xfrm>
            <a:prstGeom prst="rect">
              <a:avLst/>
            </a:prstGeom>
            <a:solidFill>
              <a:schemeClr val="bg1"/>
            </a:solidFill>
          </p:spPr>
          <p:txBody>
            <a:bodyPr wrap="none" lIns="0" tIns="0" rIns="0" bIns="0" rtlCol="0">
              <a:spAutoFit/>
            </a:bodyPr>
            <a:lstStyle/>
            <a:p>
              <a:pPr algn="r"/>
              <a:r>
                <a:rPr lang="en-US" sz="1200" b="1" dirty="0" smtClean="0"/>
                <a:t>50,000</a:t>
              </a:r>
              <a:endParaRPr lang="en-US" sz="1200" b="1" dirty="0"/>
            </a:p>
          </p:txBody>
        </p:sp>
        <p:sp>
          <p:nvSpPr>
            <p:cNvPr id="48" name="TextBox 47"/>
            <p:cNvSpPr txBox="1"/>
            <p:nvPr/>
          </p:nvSpPr>
          <p:spPr>
            <a:xfrm rot="16200000">
              <a:off x="165022" y="3346253"/>
              <a:ext cx="575479" cy="184666"/>
            </a:xfrm>
            <a:prstGeom prst="rect">
              <a:avLst/>
            </a:prstGeom>
            <a:solidFill>
              <a:schemeClr val="bg1"/>
            </a:solidFill>
          </p:spPr>
          <p:txBody>
            <a:bodyPr wrap="none" lIns="0" tIns="0" rIns="0" bIns="0" rtlCol="0">
              <a:spAutoFit/>
            </a:bodyPr>
            <a:lstStyle/>
            <a:p>
              <a:r>
                <a:rPr lang="en-US" sz="1200" dirty="0" smtClean="0"/>
                <a:t>type 1jobs</a:t>
              </a:r>
              <a:endParaRPr lang="en-US" sz="1200" dirty="0"/>
            </a:p>
          </p:txBody>
        </p:sp>
      </p:grpSp>
      <p:cxnSp>
        <p:nvCxnSpPr>
          <p:cNvPr id="50" name="Straight Arrow Connector 49"/>
          <p:cNvCxnSpPr/>
          <p:nvPr/>
        </p:nvCxnSpPr>
        <p:spPr bwMode="auto">
          <a:xfrm>
            <a:off x="767060" y="3983403"/>
            <a:ext cx="2805130" cy="0"/>
          </a:xfrm>
          <a:prstGeom prst="straightConnector1">
            <a:avLst/>
          </a:prstGeom>
          <a:noFill/>
          <a:ln w="19050" cap="flat" cmpd="sng" algn="ctr">
            <a:solidFill>
              <a:schemeClr val="tx1"/>
            </a:solidFill>
            <a:prstDash val="solid"/>
            <a:round/>
            <a:headEnd type="arrow" w="med" len="med"/>
            <a:tailEnd type="arrow"/>
          </a:ln>
          <a:effectLst/>
        </p:spPr>
      </p:cxnSp>
      <p:sp>
        <p:nvSpPr>
          <p:cNvPr id="51" name="TextBox 50"/>
          <p:cNvSpPr txBox="1"/>
          <p:nvPr/>
        </p:nvSpPr>
        <p:spPr>
          <a:xfrm>
            <a:off x="1910556" y="3910676"/>
            <a:ext cx="492122" cy="184666"/>
          </a:xfrm>
          <a:prstGeom prst="rect">
            <a:avLst/>
          </a:prstGeom>
          <a:solidFill>
            <a:schemeClr val="bg1"/>
          </a:solidFill>
        </p:spPr>
        <p:txBody>
          <a:bodyPr wrap="none" lIns="0" tIns="0" rIns="0" bIns="0" rtlCol="0">
            <a:spAutoFit/>
          </a:bodyPr>
          <a:lstStyle/>
          <a:p>
            <a:r>
              <a:rPr lang="en-US" sz="1200" dirty="0" smtClean="0"/>
              <a:t>one year</a:t>
            </a:r>
            <a:endParaRPr lang="en-US" sz="1200" dirty="0"/>
          </a:p>
        </p:txBody>
      </p:sp>
      <p:cxnSp>
        <p:nvCxnSpPr>
          <p:cNvPr id="54" name="Straight Arrow Connector 53"/>
          <p:cNvCxnSpPr/>
          <p:nvPr/>
        </p:nvCxnSpPr>
        <p:spPr bwMode="auto">
          <a:xfrm>
            <a:off x="793860" y="2126203"/>
            <a:ext cx="2805130" cy="0"/>
          </a:xfrm>
          <a:prstGeom prst="straightConnector1">
            <a:avLst/>
          </a:prstGeom>
          <a:noFill/>
          <a:ln w="19050" cap="flat" cmpd="sng" algn="ctr">
            <a:solidFill>
              <a:schemeClr val="tx1"/>
            </a:solidFill>
            <a:prstDash val="solid"/>
            <a:round/>
            <a:headEnd type="arrow" w="med" len="med"/>
            <a:tailEnd type="arrow"/>
          </a:ln>
          <a:effectLst/>
        </p:spPr>
      </p:cxnSp>
      <p:sp>
        <p:nvSpPr>
          <p:cNvPr id="55" name="TextBox 54"/>
          <p:cNvSpPr txBox="1"/>
          <p:nvPr/>
        </p:nvSpPr>
        <p:spPr>
          <a:xfrm>
            <a:off x="1937356" y="2053476"/>
            <a:ext cx="492122" cy="184666"/>
          </a:xfrm>
          <a:prstGeom prst="rect">
            <a:avLst/>
          </a:prstGeom>
          <a:solidFill>
            <a:schemeClr val="bg1"/>
          </a:solidFill>
        </p:spPr>
        <p:txBody>
          <a:bodyPr wrap="none" lIns="0" tIns="0" rIns="0" bIns="0" rtlCol="0">
            <a:spAutoFit/>
          </a:bodyPr>
          <a:lstStyle/>
          <a:p>
            <a:r>
              <a:rPr lang="en-US" sz="1200" dirty="0" smtClean="0"/>
              <a:t>one year</a:t>
            </a:r>
            <a:endParaRPr lang="en-US" sz="1200" dirty="0"/>
          </a:p>
        </p:txBody>
      </p:sp>
      <p:cxnSp>
        <p:nvCxnSpPr>
          <p:cNvPr id="56" name="Straight Arrow Connector 55"/>
          <p:cNvCxnSpPr/>
          <p:nvPr/>
        </p:nvCxnSpPr>
        <p:spPr bwMode="auto">
          <a:xfrm>
            <a:off x="4560554" y="4288796"/>
            <a:ext cx="4212511" cy="0"/>
          </a:xfrm>
          <a:prstGeom prst="straightConnector1">
            <a:avLst/>
          </a:prstGeom>
          <a:noFill/>
          <a:ln w="19050" cap="flat" cmpd="sng" algn="ctr">
            <a:solidFill>
              <a:schemeClr val="tx1"/>
            </a:solidFill>
            <a:prstDash val="solid"/>
            <a:round/>
            <a:headEnd type="arrow" w="med" len="med"/>
            <a:tailEnd type="arrow"/>
          </a:ln>
          <a:effectLst/>
        </p:spPr>
      </p:cxnSp>
      <p:sp>
        <p:nvSpPr>
          <p:cNvPr id="57" name="TextBox 56"/>
          <p:cNvSpPr txBox="1"/>
          <p:nvPr/>
        </p:nvSpPr>
        <p:spPr>
          <a:xfrm>
            <a:off x="6382469" y="4147063"/>
            <a:ext cx="584455" cy="276999"/>
          </a:xfrm>
          <a:prstGeom prst="rect">
            <a:avLst/>
          </a:prstGeom>
          <a:solidFill>
            <a:schemeClr val="bg1"/>
          </a:solidFill>
        </p:spPr>
        <p:txBody>
          <a:bodyPr wrap="none" lIns="45720" tIns="45720" rIns="45720" bIns="45720" rtlCol="0">
            <a:spAutoFit/>
          </a:bodyPr>
          <a:lstStyle/>
          <a:p>
            <a:r>
              <a:rPr lang="en-US" sz="1200" dirty="0" smtClean="0"/>
              <a:t>one year</a:t>
            </a:r>
            <a:endParaRPr lang="en-US" sz="1200" dirty="0"/>
          </a:p>
        </p:txBody>
      </p:sp>
      <p:sp>
        <p:nvSpPr>
          <p:cNvPr id="47" name="Rectangle 46"/>
          <p:cNvSpPr/>
          <p:nvPr/>
        </p:nvSpPr>
        <p:spPr>
          <a:xfrm>
            <a:off x="3912956" y="526012"/>
            <a:ext cx="5050069" cy="531265"/>
          </a:xfrm>
          <a:prstGeom prst="rect">
            <a:avLst/>
          </a:prstGeom>
          <a:ln w="2540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cxnSp>
        <p:nvCxnSpPr>
          <p:cNvPr id="4" name="Straight Arrow Connector 3"/>
          <p:cNvCxnSpPr>
            <a:stCxn id="47" idx="1"/>
          </p:cNvCxnSpPr>
          <p:nvPr/>
        </p:nvCxnSpPr>
        <p:spPr bwMode="auto">
          <a:xfrm flipH="1">
            <a:off x="3657601" y="791643"/>
            <a:ext cx="255355" cy="589482"/>
          </a:xfrm>
          <a:prstGeom prst="straightConnector1">
            <a:avLst/>
          </a:prstGeom>
          <a:noFill/>
          <a:ln w="19050" cap="flat" cmpd="sng" algn="ctr">
            <a:solidFill>
              <a:schemeClr val="tx1"/>
            </a:solidFill>
            <a:prstDash val="solid"/>
            <a:round/>
            <a:headEnd type="none" w="med" len="med"/>
            <a:tailEnd type="arrow"/>
          </a:ln>
          <a:effectLst/>
        </p:spPr>
      </p:cxnSp>
      <p:sp>
        <p:nvSpPr>
          <p:cNvPr id="7" name="Slide Number Placeholder 6"/>
          <p:cNvSpPr>
            <a:spLocks noGrp="1"/>
          </p:cNvSpPr>
          <p:nvPr>
            <p:ph type="sldNum" sz="quarter" idx="12"/>
          </p:nvPr>
        </p:nvSpPr>
        <p:spPr/>
        <p:txBody>
          <a:bodyPr/>
          <a:lstStyle/>
          <a:p>
            <a:pPr>
              <a:defRPr/>
            </a:pPr>
            <a:fld id="{0FF935CD-73E4-9B4F-B9BA-14C4A43C8F35}" type="slidenum">
              <a:rPr lang="en-US" smtClean="0"/>
              <a:pPr>
                <a:defRPr/>
              </a:pPr>
              <a:t>46</a:t>
            </a:fld>
            <a:endParaRPr lang="en-US" dirty="0"/>
          </a:p>
        </p:txBody>
      </p:sp>
    </p:spTree>
    <p:extLst>
      <p:ext uri="{BB962C8B-B14F-4D97-AF65-F5344CB8AC3E}">
        <p14:creationId xmlns:p14="http://schemas.microsoft.com/office/powerpoint/2010/main" val="36089785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Building an LHC-scale production analysis system</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In order to debug and optimize the distributed system that accomplishes the scale of the ATLAS analysis, </a:t>
            </a:r>
            <a:r>
              <a:rPr lang="en-US" u="sng" dirty="0" smtClean="0"/>
              <a:t>years were spent building and testing the required software and hardware infrastructure</a:t>
            </a:r>
          </a:p>
          <a:p>
            <a:pPr marL="633413" lvl="1" indent="-233363"/>
            <a:r>
              <a:rPr lang="en-US" dirty="0" smtClean="0"/>
              <a:t>Once the systems were in place, </a:t>
            </a:r>
            <a:r>
              <a:rPr lang="en-US" u="sng" dirty="0" smtClean="0"/>
              <a:t>systematic testing </a:t>
            </a:r>
            <a:r>
              <a:rPr lang="en-US" dirty="0" smtClean="0"/>
              <a:t>was carried out in “service challenges” or “data challenges”</a:t>
            </a:r>
          </a:p>
          <a:p>
            <a:pPr marL="633413" lvl="1" indent="-233363"/>
            <a:r>
              <a:rPr lang="en-US" dirty="0" smtClean="0"/>
              <a:t>Successful testing was required for sites to participate in LHC production</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47</a:t>
            </a:fld>
            <a:endParaRPr lang="en-US" dirty="0"/>
          </a:p>
        </p:txBody>
      </p:sp>
    </p:spTree>
    <p:extLst>
      <p:ext uri="{BB962C8B-B14F-4D97-AF65-F5344CB8AC3E}">
        <p14:creationId xmlns:p14="http://schemas.microsoft.com/office/powerpoint/2010/main" val="13559911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5733"/>
          <a:stretch/>
        </p:blipFill>
        <p:spPr>
          <a:xfrm>
            <a:off x="0" y="506027"/>
            <a:ext cx="9144000" cy="6395280"/>
          </a:xfrm>
          <a:prstGeom prst="rect">
            <a:avLst/>
          </a:prstGeom>
        </p:spPr>
      </p:pic>
      <p:sp>
        <p:nvSpPr>
          <p:cNvPr id="2" name="Title 1"/>
          <p:cNvSpPr>
            <a:spLocks noGrp="1"/>
          </p:cNvSpPr>
          <p:nvPr>
            <p:ph type="title"/>
          </p:nvPr>
        </p:nvSpPr>
        <p:spPr/>
        <p:txBody>
          <a:bodyPr/>
          <a:lstStyle/>
          <a:p>
            <a:r>
              <a:rPr lang="en-US" dirty="0" smtClean="0"/>
              <a:t>Ramp-up of LHC traffic in ESnet</a:t>
            </a:r>
            <a:endParaRPr lang="en-US" dirty="0"/>
          </a:p>
        </p:txBody>
      </p:sp>
      <p:sp>
        <p:nvSpPr>
          <p:cNvPr id="3" name="Freeform 2"/>
          <p:cNvSpPr/>
          <p:nvPr/>
        </p:nvSpPr>
        <p:spPr>
          <a:xfrm>
            <a:off x="4690754" y="4613650"/>
            <a:ext cx="4358244" cy="1163782"/>
          </a:xfrm>
          <a:custGeom>
            <a:avLst/>
            <a:gdLst>
              <a:gd name="connsiteX0" fmla="*/ 0 w 4025735"/>
              <a:gd name="connsiteY0" fmla="*/ 1021278 h 1021278"/>
              <a:gd name="connsiteX1" fmla="*/ 2339439 w 4025735"/>
              <a:gd name="connsiteY1" fmla="*/ 760021 h 1021278"/>
              <a:gd name="connsiteX2" fmla="*/ 4025735 w 4025735"/>
              <a:gd name="connsiteY2" fmla="*/ 0 h 1021278"/>
              <a:gd name="connsiteX3" fmla="*/ 4025735 w 4025735"/>
              <a:gd name="connsiteY3" fmla="*/ 0 h 1021278"/>
              <a:gd name="connsiteX0" fmla="*/ 0 w 4358244"/>
              <a:gd name="connsiteY0" fmla="*/ 1163782 h 1163782"/>
              <a:gd name="connsiteX1" fmla="*/ 2671948 w 4358244"/>
              <a:gd name="connsiteY1" fmla="*/ 760021 h 1163782"/>
              <a:gd name="connsiteX2" fmla="*/ 4358244 w 4358244"/>
              <a:gd name="connsiteY2" fmla="*/ 0 h 1163782"/>
              <a:gd name="connsiteX3" fmla="*/ 4358244 w 4358244"/>
              <a:gd name="connsiteY3" fmla="*/ 0 h 1163782"/>
            </a:gdLst>
            <a:ahLst/>
            <a:cxnLst>
              <a:cxn ang="0">
                <a:pos x="connsiteX0" y="connsiteY0"/>
              </a:cxn>
              <a:cxn ang="0">
                <a:pos x="connsiteX1" y="connsiteY1"/>
              </a:cxn>
              <a:cxn ang="0">
                <a:pos x="connsiteX2" y="connsiteY2"/>
              </a:cxn>
              <a:cxn ang="0">
                <a:pos x="connsiteX3" y="connsiteY3"/>
              </a:cxn>
            </a:cxnLst>
            <a:rect l="l" t="t" r="r" b="b"/>
            <a:pathLst>
              <a:path w="4358244" h="1163782">
                <a:moveTo>
                  <a:pt x="0" y="1163782"/>
                </a:moveTo>
                <a:cubicBezTo>
                  <a:pt x="834241" y="1118260"/>
                  <a:pt x="1945574" y="953985"/>
                  <a:pt x="2671948" y="760021"/>
                </a:cubicBezTo>
                <a:cubicBezTo>
                  <a:pt x="3398322" y="566057"/>
                  <a:pt x="4358244" y="0"/>
                  <a:pt x="4358244" y="0"/>
                </a:cubicBezTo>
                <a:lnTo>
                  <a:pt x="4358244" y="0"/>
                </a:lnTo>
              </a:path>
            </a:pathLst>
          </a:custGeom>
          <a:noFill/>
          <a:ln w="19050">
            <a:solidFill>
              <a:schemeClr val="bg1"/>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 name="TextBox 3"/>
          <p:cNvSpPr txBox="1"/>
          <p:nvPr/>
        </p:nvSpPr>
        <p:spPr>
          <a:xfrm>
            <a:off x="5488770" y="5408846"/>
            <a:ext cx="2454454" cy="369332"/>
          </a:xfrm>
          <a:prstGeom prst="rect">
            <a:avLst/>
          </a:prstGeom>
          <a:noFill/>
        </p:spPr>
        <p:txBody>
          <a:bodyPr wrap="none" rtlCol="0">
            <a:spAutoFit/>
          </a:bodyPr>
          <a:lstStyle/>
          <a:p>
            <a:r>
              <a:rPr lang="en-US" dirty="0" smtClean="0">
                <a:solidFill>
                  <a:schemeClr val="bg1"/>
                </a:solidFill>
              </a:rPr>
              <a:t>(est. of “small” scale traffic)</a:t>
            </a:r>
            <a:endParaRPr lang="en-US" dirty="0">
              <a:solidFill>
                <a:schemeClr val="bg1"/>
              </a:solidFill>
            </a:endParaRPr>
          </a:p>
        </p:txBody>
      </p:sp>
      <p:cxnSp>
        <p:nvCxnSpPr>
          <p:cNvPr id="6" name="Straight Connector 5"/>
          <p:cNvCxnSpPr/>
          <p:nvPr/>
        </p:nvCxnSpPr>
        <p:spPr bwMode="auto">
          <a:xfrm>
            <a:off x="7422078" y="1432304"/>
            <a:ext cx="0" cy="4952011"/>
          </a:xfrm>
          <a:prstGeom prst="line">
            <a:avLst/>
          </a:prstGeom>
          <a:noFill/>
          <a:ln w="31750" cap="flat" cmpd="sng" algn="ctr">
            <a:solidFill>
              <a:schemeClr val="tx1"/>
            </a:solidFill>
            <a:prstDash val="solid"/>
            <a:round/>
            <a:headEnd type="none" w="med" len="med"/>
            <a:tailEnd type="none" w="med" len="med"/>
          </a:ln>
          <a:effectLst/>
        </p:spPr>
      </p:cxnSp>
      <p:sp>
        <p:nvSpPr>
          <p:cNvPr id="10" name="TextBox 9"/>
          <p:cNvSpPr txBox="1"/>
          <p:nvPr/>
        </p:nvSpPr>
        <p:spPr>
          <a:xfrm rot="16200000">
            <a:off x="6746252" y="2628518"/>
            <a:ext cx="1043876" cy="307777"/>
          </a:xfrm>
          <a:prstGeom prst="rect">
            <a:avLst/>
          </a:prstGeom>
          <a:noFill/>
        </p:spPr>
        <p:txBody>
          <a:bodyPr wrap="none" rtlCol="0">
            <a:spAutoFit/>
          </a:bodyPr>
          <a:lstStyle/>
          <a:p>
            <a:r>
              <a:rPr lang="en-US" sz="1400" b="1" dirty="0" smtClean="0"/>
              <a:t>LHC turn-on</a:t>
            </a:r>
            <a:endParaRPr lang="en-US" sz="1400" b="1" dirty="0"/>
          </a:p>
        </p:txBody>
      </p:sp>
      <p:sp>
        <p:nvSpPr>
          <p:cNvPr id="5" name="TextBox 4"/>
          <p:cNvSpPr txBox="1"/>
          <p:nvPr/>
        </p:nvSpPr>
        <p:spPr>
          <a:xfrm>
            <a:off x="4810300" y="3324014"/>
            <a:ext cx="1545616" cy="584775"/>
          </a:xfrm>
          <a:prstGeom prst="rect">
            <a:avLst/>
          </a:prstGeom>
          <a:noFill/>
        </p:spPr>
        <p:txBody>
          <a:bodyPr wrap="none" rtlCol="0">
            <a:spAutoFit/>
          </a:bodyPr>
          <a:lstStyle/>
          <a:p>
            <a:r>
              <a:rPr lang="en-US" sz="1600" b="1" dirty="0" smtClean="0"/>
              <a:t>LHC data system</a:t>
            </a:r>
          </a:p>
          <a:p>
            <a:r>
              <a:rPr lang="en-US" sz="1600" b="1" dirty="0" smtClean="0"/>
              <a:t>testing</a:t>
            </a:r>
            <a:endParaRPr lang="en-US" sz="1600" b="1" dirty="0"/>
          </a:p>
        </p:txBody>
      </p:sp>
      <p:sp>
        <p:nvSpPr>
          <p:cNvPr id="9" name="TextBox 8"/>
          <p:cNvSpPr txBox="1"/>
          <p:nvPr/>
        </p:nvSpPr>
        <p:spPr>
          <a:xfrm>
            <a:off x="7372953" y="1645330"/>
            <a:ext cx="1342034" cy="338554"/>
          </a:xfrm>
          <a:prstGeom prst="rect">
            <a:avLst/>
          </a:prstGeom>
          <a:noFill/>
        </p:spPr>
        <p:txBody>
          <a:bodyPr wrap="none" rtlCol="0">
            <a:spAutoFit/>
          </a:bodyPr>
          <a:lstStyle/>
          <a:p>
            <a:pPr algn="l"/>
            <a:r>
              <a:rPr lang="en-US" sz="1600" b="1" dirty="0" smtClean="0"/>
              <a:t>LHC operation</a:t>
            </a:r>
            <a:endParaRPr lang="en-US" sz="1600" b="1" dirty="0"/>
          </a:p>
        </p:txBody>
      </p:sp>
      <p:sp>
        <p:nvSpPr>
          <p:cNvPr id="7" name="AutoShape 2" descr="imap://wej@imap.es.net:29993/fetch%3EUID%3E/INBOX%3E430194?part=1.10&amp;type=image/png&amp;filename=bar_stacked_2000.pn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sp>
        <p:nvSpPr>
          <p:cNvPr id="8" name="AutoShape 4" descr="imap://wej@imap.es.net:29993/fetch%3EUID%3E/INBOX%3E430194?part=1.10&amp;type=image/png&amp;filename=bar_stacked_2000.png"/>
          <p:cNvSpPr>
            <a:spLocks noChangeAspect="1" noChangeArrowheads="1"/>
          </p:cNvSpPr>
          <p:nvPr/>
        </p:nvSpPr>
        <p:spPr bwMode="auto">
          <a:xfrm>
            <a:off x="307976" y="7938"/>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p>
        </p:txBody>
      </p:sp>
      <p:cxnSp>
        <p:nvCxnSpPr>
          <p:cNvPr id="12" name="Straight Connector 11"/>
          <p:cNvCxnSpPr/>
          <p:nvPr/>
        </p:nvCxnSpPr>
        <p:spPr bwMode="auto">
          <a:xfrm>
            <a:off x="4001938" y="2998379"/>
            <a:ext cx="0" cy="3457557"/>
          </a:xfrm>
          <a:prstGeom prst="line">
            <a:avLst/>
          </a:prstGeom>
          <a:noFill/>
          <a:ln w="31750" cap="flat" cmpd="sng" algn="ctr">
            <a:solidFill>
              <a:schemeClr val="tx1"/>
            </a:solidFill>
            <a:prstDash val="solid"/>
            <a:round/>
            <a:headEnd type="none" w="med" len="med"/>
            <a:tailEnd type="none" w="med" len="med"/>
          </a:ln>
          <a:effectLst/>
        </p:spPr>
      </p:cxnSp>
      <p:cxnSp>
        <p:nvCxnSpPr>
          <p:cNvPr id="14" name="Straight Arrow Connector 13"/>
          <p:cNvCxnSpPr/>
          <p:nvPr/>
        </p:nvCxnSpPr>
        <p:spPr bwMode="auto">
          <a:xfrm>
            <a:off x="4001938" y="3908307"/>
            <a:ext cx="3420140" cy="0"/>
          </a:xfrm>
          <a:prstGeom prst="straightConnector1">
            <a:avLst/>
          </a:prstGeom>
          <a:noFill/>
          <a:ln w="19050" cap="flat" cmpd="sng" algn="ctr">
            <a:solidFill>
              <a:schemeClr val="tx1"/>
            </a:solidFill>
            <a:prstDash val="solid"/>
            <a:round/>
            <a:headEnd type="triangle" w="lg" len="lg"/>
            <a:tailEnd type="triangle" w="lg" len="lg"/>
          </a:ln>
          <a:effectLst/>
        </p:spPr>
      </p:cxnSp>
      <p:cxnSp>
        <p:nvCxnSpPr>
          <p:cNvPr id="15" name="Straight Arrow Connector 14"/>
          <p:cNvCxnSpPr/>
          <p:nvPr/>
        </p:nvCxnSpPr>
        <p:spPr bwMode="auto">
          <a:xfrm>
            <a:off x="7420453" y="1962600"/>
            <a:ext cx="1554480" cy="0"/>
          </a:xfrm>
          <a:prstGeom prst="straightConnector1">
            <a:avLst/>
          </a:prstGeom>
          <a:noFill/>
          <a:ln w="19050" cap="flat" cmpd="sng" algn="ctr">
            <a:solidFill>
              <a:schemeClr val="tx1"/>
            </a:solidFill>
            <a:prstDash val="solid"/>
            <a:round/>
            <a:headEnd type="triangle" w="lg" len="lg"/>
            <a:tailEnd type="triangle" w="lg" len="lg"/>
          </a:ln>
          <a:effectLst/>
        </p:spPr>
      </p:cxnSp>
      <p:sp>
        <p:nvSpPr>
          <p:cNvPr id="16" name="TextBox 15"/>
          <p:cNvSpPr txBox="1"/>
          <p:nvPr/>
        </p:nvSpPr>
        <p:spPr>
          <a:xfrm>
            <a:off x="978884" y="1237724"/>
            <a:ext cx="6046109" cy="1569660"/>
          </a:xfrm>
          <a:prstGeom prst="rect">
            <a:avLst/>
          </a:prstGeom>
          <a:noFill/>
        </p:spPr>
        <p:txBody>
          <a:bodyPr wrap="square" rtlCol="0">
            <a:spAutoFit/>
          </a:bodyPr>
          <a:lstStyle/>
          <a:p>
            <a:r>
              <a:rPr lang="en-US" sz="2400" b="1" dirty="0" smtClean="0"/>
              <a:t>The transition from testing to operation was a smooth continuum due to</a:t>
            </a:r>
            <a:br>
              <a:rPr lang="en-US" sz="2400" b="1" dirty="0" smtClean="0"/>
            </a:br>
            <a:r>
              <a:rPr lang="en-US" sz="2400" b="1" dirty="0" smtClean="0"/>
              <a:t>at-scale testing – a process that took more than 5 years</a:t>
            </a:r>
            <a:endParaRPr lang="en-US" sz="2400" b="1" dirty="0"/>
          </a:p>
        </p:txBody>
      </p:sp>
      <p:sp>
        <p:nvSpPr>
          <p:cNvPr id="18" name="Slide Number Placeholder 17"/>
          <p:cNvSpPr>
            <a:spLocks noGrp="1"/>
          </p:cNvSpPr>
          <p:nvPr>
            <p:ph type="sldNum" sz="quarter" idx="12"/>
          </p:nvPr>
        </p:nvSpPr>
        <p:spPr/>
        <p:txBody>
          <a:bodyPr/>
          <a:lstStyle/>
          <a:p>
            <a:pPr>
              <a:defRPr/>
            </a:pPr>
            <a:fld id="{7BB6F9B8-17A6-477C-9EEA-ECC3A7902399}" type="slidenum">
              <a:rPr lang="en-US" smtClean="0"/>
              <a:pPr>
                <a:defRPr/>
              </a:pPr>
              <a:t>48</a:t>
            </a:fld>
            <a:endParaRPr lang="en-US" dirty="0"/>
          </a:p>
        </p:txBody>
      </p:sp>
    </p:spTree>
    <p:extLst>
      <p:ext uri="{BB962C8B-B14F-4D97-AF65-F5344CB8AC3E}">
        <p14:creationId xmlns:p14="http://schemas.microsoft.com/office/powerpoint/2010/main" val="2769805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pPr marL="341313" indent="-341313"/>
            <a:r>
              <a:rPr lang="en-US" dirty="0" smtClean="0"/>
              <a:t>6) </a:t>
            </a:r>
            <a:r>
              <a:rPr lang="en-US" dirty="0" smtClean="0"/>
              <a:t>Evolution </a:t>
            </a:r>
            <a:r>
              <a:rPr lang="en-US" dirty="0"/>
              <a:t>of network </a:t>
            </a:r>
            <a:r>
              <a:rPr lang="en-US" dirty="0" smtClean="0"/>
              <a:t>architectures (cont.)</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For sustained high data-rate transfers – e.g. from instrument to data centers – a dedicated, purpose-built infrastructure is needed</a:t>
            </a:r>
          </a:p>
          <a:p>
            <a:r>
              <a:rPr lang="en-US" dirty="0" smtClean="0"/>
              <a:t>The transfer of LHC experiment data from CERN (Tier 0) to the 11 national data centers (Tier 1) uses a network called LHCOPN</a:t>
            </a:r>
          </a:p>
          <a:p>
            <a:pPr lvl="1"/>
            <a:r>
              <a:rPr lang="en-US" dirty="0" smtClean="0"/>
              <a:t>The LHCOPN is a collection of leased 10Gb/s optical circuits</a:t>
            </a:r>
          </a:p>
          <a:p>
            <a:pPr lvl="1">
              <a:buFont typeface="Wingdings" pitchFamily="2" charset="2"/>
              <a:buChar char="Ø"/>
            </a:pPr>
            <a:r>
              <a:rPr lang="en-US" dirty="0" smtClean="0"/>
              <a:t>The role of LHCOPN is to ensure that all data moves from CERN to the national Tier 1 data centers continuously</a:t>
            </a:r>
          </a:p>
          <a:p>
            <a:pPr lvl="2"/>
            <a:r>
              <a:rPr lang="en-US" dirty="0" smtClean="0"/>
              <a:t>In addition to providing the working dataset for the analysis groups, the Tier 1 centers, in aggregate, hold a duplicate copy of the data that is archived at CERN</a:t>
            </a:r>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49</a:t>
            </a:fld>
            <a:endParaRPr lang="en-US" dirty="0"/>
          </a:p>
        </p:txBody>
      </p:sp>
    </p:spTree>
    <p:extLst>
      <p:ext uri="{BB962C8B-B14F-4D97-AF65-F5344CB8AC3E}">
        <p14:creationId xmlns:p14="http://schemas.microsoft.com/office/powerpoint/2010/main" val="19666901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4" name="Picture 4" descr="C:\Users\William\AppData\Roaming\PixelMetrics\CaptureWiz\Temp\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756" y="1200966"/>
            <a:ext cx="9032682" cy="532803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prstGeom prst="rect">
            <a:avLst/>
          </a:prstGeom>
        </p:spPr>
        <p:txBody>
          <a:bodyPr/>
          <a:lstStyle/>
          <a:p>
            <a:r>
              <a:rPr lang="en-US" dirty="0"/>
              <a:t>HEP as a Prototype for Data-Intensive Science</a:t>
            </a:r>
          </a:p>
        </p:txBody>
      </p:sp>
      <p:sp>
        <p:nvSpPr>
          <p:cNvPr id="3" name="Content Placeholder 2"/>
          <p:cNvSpPr>
            <a:spLocks noGrp="1"/>
          </p:cNvSpPr>
          <p:nvPr>
            <p:ph idx="4294967295"/>
          </p:nvPr>
        </p:nvSpPr>
        <p:spPr>
          <a:xfrm>
            <a:off x="304801" y="6581777"/>
            <a:ext cx="8839200" cy="322263"/>
          </a:xfrm>
        </p:spPr>
        <p:txBody>
          <a:bodyPr/>
          <a:lstStyle/>
          <a:p>
            <a:pPr marL="0" indent="0">
              <a:buNone/>
            </a:pPr>
            <a:r>
              <a:rPr lang="en-US" sz="1400" dirty="0"/>
              <a:t>Data courtesy of Harvey Newman, Caltech, and Richard Mount, </a:t>
            </a:r>
            <a:r>
              <a:rPr lang="en-US" sz="1400" dirty="0" smtClean="0"/>
              <a:t>SLAC and Belle II CHEP 2012 presentation</a:t>
            </a:r>
            <a:endParaRPr lang="en-US" sz="1400" dirty="0"/>
          </a:p>
        </p:txBody>
      </p:sp>
      <p:cxnSp>
        <p:nvCxnSpPr>
          <p:cNvPr id="5" name="Straight Connector 4"/>
          <p:cNvCxnSpPr/>
          <p:nvPr/>
        </p:nvCxnSpPr>
        <p:spPr bwMode="auto">
          <a:xfrm flipV="1">
            <a:off x="6924840" y="2816343"/>
            <a:ext cx="0" cy="3347499"/>
          </a:xfrm>
          <a:prstGeom prst="line">
            <a:avLst/>
          </a:prstGeom>
          <a:noFill/>
          <a:ln w="19050" cap="flat" cmpd="sng" algn="ctr">
            <a:solidFill>
              <a:schemeClr val="tx1"/>
            </a:solidFill>
            <a:prstDash val="solid"/>
            <a:round/>
            <a:headEnd type="none" w="med" len="med"/>
            <a:tailEnd type="none" w="med" len="med"/>
          </a:ln>
          <a:effectLst/>
        </p:spPr>
      </p:cxnSp>
      <p:sp>
        <p:nvSpPr>
          <p:cNvPr id="8" name="TextBox 7"/>
          <p:cNvSpPr txBox="1"/>
          <p:nvPr/>
        </p:nvSpPr>
        <p:spPr>
          <a:xfrm>
            <a:off x="904876" y="739301"/>
            <a:ext cx="4432668" cy="1323439"/>
          </a:xfrm>
          <a:prstGeom prst="rect">
            <a:avLst/>
          </a:prstGeom>
          <a:solidFill>
            <a:schemeClr val="bg1"/>
          </a:solidFill>
        </p:spPr>
        <p:txBody>
          <a:bodyPr wrap="square" rtlCol="0">
            <a:spAutoFit/>
          </a:bodyPr>
          <a:lstStyle/>
          <a:p>
            <a:pPr marL="342900" indent="-342900">
              <a:buFont typeface="Wingdings" panose="05000000000000000000" pitchFamily="2" charset="2"/>
              <a:buChar char="Ø"/>
            </a:pPr>
            <a:r>
              <a:rPr lang="en-US" sz="2000" dirty="0" smtClean="0"/>
              <a:t>HEP data volumes for leading experiments with Belle-II estimates</a:t>
            </a:r>
          </a:p>
          <a:p>
            <a:pPr marL="342900" indent="-342900">
              <a:buFont typeface="Wingdings" panose="05000000000000000000" pitchFamily="2" charset="2"/>
              <a:buChar char="Ø"/>
            </a:pPr>
            <a:r>
              <a:rPr lang="en-US" sz="2000" dirty="0" smtClean="0"/>
              <a:t>Climate science involves a similar data volume, and </a:t>
            </a:r>
            <a:r>
              <a:rPr lang="en-US" sz="2000" dirty="0" smtClean="0"/>
              <a:t>probably </a:t>
            </a:r>
            <a:r>
              <a:rPr lang="en-US" sz="2000" dirty="0" smtClean="0"/>
              <a:t>growing faster</a:t>
            </a:r>
            <a:endParaRPr lang="en-US" sz="2000" dirty="0"/>
          </a:p>
        </p:txBody>
      </p:sp>
      <p:sp>
        <p:nvSpPr>
          <p:cNvPr id="4" name="Freeform 3"/>
          <p:cNvSpPr/>
          <p:nvPr/>
        </p:nvSpPr>
        <p:spPr>
          <a:xfrm>
            <a:off x="5608430" y="2759103"/>
            <a:ext cx="1038860" cy="377024"/>
          </a:xfrm>
          <a:custGeom>
            <a:avLst/>
            <a:gdLst>
              <a:gd name="connsiteX0" fmla="*/ 0 w 1206500"/>
              <a:gd name="connsiteY0" fmla="*/ 508000 h 508000"/>
              <a:gd name="connsiteX1" fmla="*/ 1206500 w 1206500"/>
              <a:gd name="connsiteY1" fmla="*/ 0 h 508000"/>
              <a:gd name="connsiteX2" fmla="*/ 1206500 w 1206500"/>
              <a:gd name="connsiteY2" fmla="*/ 0 h 508000"/>
            </a:gdLst>
            <a:ahLst/>
            <a:cxnLst>
              <a:cxn ang="0">
                <a:pos x="connsiteX0" y="connsiteY0"/>
              </a:cxn>
              <a:cxn ang="0">
                <a:pos x="connsiteX1" y="connsiteY1"/>
              </a:cxn>
              <a:cxn ang="0">
                <a:pos x="connsiteX2" y="connsiteY2"/>
              </a:cxn>
            </a:cxnLst>
            <a:rect l="l" t="t" r="r" b="b"/>
            <a:pathLst>
              <a:path w="1206500" h="508000">
                <a:moveTo>
                  <a:pt x="0" y="508000"/>
                </a:moveTo>
                <a:lnTo>
                  <a:pt x="1206500" y="0"/>
                </a:lnTo>
                <a:lnTo>
                  <a:pt x="1206500" y="0"/>
                </a:lnTo>
              </a:path>
            </a:pathLst>
          </a:custGeom>
          <a:noFill/>
          <a:ln w="19050">
            <a:solidFill>
              <a:schemeClr val="tx1"/>
            </a:solidFill>
            <a:prstDash val="sysDash"/>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 name="Freeform 8"/>
          <p:cNvSpPr/>
          <p:nvPr/>
        </p:nvSpPr>
        <p:spPr>
          <a:xfrm>
            <a:off x="5125942" y="3422737"/>
            <a:ext cx="3032097" cy="1251527"/>
          </a:xfrm>
          <a:custGeom>
            <a:avLst/>
            <a:gdLst>
              <a:gd name="connsiteX0" fmla="*/ 0 w 3352800"/>
              <a:gd name="connsiteY0" fmla="*/ 146627 h 1251527"/>
              <a:gd name="connsiteX1" fmla="*/ 2006600 w 3352800"/>
              <a:gd name="connsiteY1" fmla="*/ 95827 h 1251527"/>
              <a:gd name="connsiteX2" fmla="*/ 3352800 w 3352800"/>
              <a:gd name="connsiteY2" fmla="*/ 1251527 h 1251527"/>
            </a:gdLst>
            <a:ahLst/>
            <a:cxnLst>
              <a:cxn ang="0">
                <a:pos x="connsiteX0" y="connsiteY0"/>
              </a:cxn>
              <a:cxn ang="0">
                <a:pos x="connsiteX1" y="connsiteY1"/>
              </a:cxn>
              <a:cxn ang="0">
                <a:pos x="connsiteX2" y="connsiteY2"/>
              </a:cxn>
            </a:cxnLst>
            <a:rect l="l" t="t" r="r" b="b"/>
            <a:pathLst>
              <a:path w="3352800" h="1251527">
                <a:moveTo>
                  <a:pt x="0" y="146627"/>
                </a:moveTo>
                <a:cubicBezTo>
                  <a:pt x="723900" y="29152"/>
                  <a:pt x="1447800" y="-88323"/>
                  <a:pt x="2006600" y="95827"/>
                </a:cubicBezTo>
                <a:cubicBezTo>
                  <a:pt x="2565400" y="279977"/>
                  <a:pt x="2959100" y="765752"/>
                  <a:pt x="3352800" y="1251527"/>
                </a:cubicBezTo>
              </a:path>
            </a:pathLst>
          </a:custGeom>
          <a:noFill/>
          <a:ln w="19050">
            <a:solidFill>
              <a:schemeClr val="tx1"/>
            </a:solidFill>
            <a:prstDash val="sysDash"/>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3" name="Freeform 12"/>
          <p:cNvSpPr/>
          <p:nvPr/>
        </p:nvSpPr>
        <p:spPr>
          <a:xfrm>
            <a:off x="5572539" y="3254791"/>
            <a:ext cx="2284674" cy="339419"/>
          </a:xfrm>
          <a:custGeom>
            <a:avLst/>
            <a:gdLst>
              <a:gd name="connsiteX0" fmla="*/ 0 w 3352800"/>
              <a:gd name="connsiteY0" fmla="*/ 146627 h 1251527"/>
              <a:gd name="connsiteX1" fmla="*/ 2006600 w 3352800"/>
              <a:gd name="connsiteY1" fmla="*/ 95827 h 1251527"/>
              <a:gd name="connsiteX2" fmla="*/ 3352800 w 3352800"/>
              <a:gd name="connsiteY2" fmla="*/ 1251527 h 1251527"/>
              <a:gd name="connsiteX0" fmla="*/ 0 w 2526323"/>
              <a:gd name="connsiteY0" fmla="*/ 146627 h 408688"/>
              <a:gd name="connsiteX1" fmla="*/ 2006600 w 2526323"/>
              <a:gd name="connsiteY1" fmla="*/ 95827 h 408688"/>
              <a:gd name="connsiteX2" fmla="*/ 2526323 w 2526323"/>
              <a:gd name="connsiteY2" fmla="*/ 408688 h 408688"/>
              <a:gd name="connsiteX0" fmla="*/ 0 w 2526323"/>
              <a:gd name="connsiteY0" fmla="*/ 218328 h 480389"/>
              <a:gd name="connsiteX1" fmla="*/ 1294423 w 2526323"/>
              <a:gd name="connsiteY1" fmla="*/ 72112 h 480389"/>
              <a:gd name="connsiteX2" fmla="*/ 2526323 w 2526323"/>
              <a:gd name="connsiteY2" fmla="*/ 480389 h 480389"/>
              <a:gd name="connsiteX0" fmla="*/ 0 w 2526323"/>
              <a:gd name="connsiteY0" fmla="*/ 149701 h 411762"/>
              <a:gd name="connsiteX1" fmla="*/ 1294423 w 2526323"/>
              <a:gd name="connsiteY1" fmla="*/ 3485 h 411762"/>
              <a:gd name="connsiteX2" fmla="*/ 2526323 w 2526323"/>
              <a:gd name="connsiteY2" fmla="*/ 411762 h 411762"/>
              <a:gd name="connsiteX0" fmla="*/ 0 w 2526323"/>
              <a:gd name="connsiteY0" fmla="*/ 0 h 262061"/>
              <a:gd name="connsiteX1" fmla="*/ 2526323 w 2526323"/>
              <a:gd name="connsiteY1" fmla="*/ 262061 h 262061"/>
              <a:gd name="connsiteX0" fmla="*/ 0 w 2526323"/>
              <a:gd name="connsiteY0" fmla="*/ 37711 h 299772"/>
              <a:gd name="connsiteX1" fmla="*/ 2526323 w 2526323"/>
              <a:gd name="connsiteY1" fmla="*/ 299772 h 299772"/>
              <a:gd name="connsiteX0" fmla="*/ 0 w 2526323"/>
              <a:gd name="connsiteY0" fmla="*/ 121768 h 383829"/>
              <a:gd name="connsiteX1" fmla="*/ 2526323 w 2526323"/>
              <a:gd name="connsiteY1" fmla="*/ 383829 h 383829"/>
              <a:gd name="connsiteX0" fmla="*/ 0 w 2526323"/>
              <a:gd name="connsiteY0" fmla="*/ 77358 h 339419"/>
              <a:gd name="connsiteX1" fmla="*/ 2526323 w 2526323"/>
              <a:gd name="connsiteY1" fmla="*/ 339419 h 339419"/>
            </a:gdLst>
            <a:ahLst/>
            <a:cxnLst>
              <a:cxn ang="0">
                <a:pos x="connsiteX0" y="connsiteY0"/>
              </a:cxn>
              <a:cxn ang="0">
                <a:pos x="connsiteX1" y="connsiteY1"/>
              </a:cxn>
            </a:cxnLst>
            <a:rect l="l" t="t" r="r" b="b"/>
            <a:pathLst>
              <a:path w="2526323" h="339419">
                <a:moveTo>
                  <a:pt x="0" y="77358"/>
                </a:moveTo>
                <a:cubicBezTo>
                  <a:pt x="842108" y="-57925"/>
                  <a:pt x="1411653" y="-42133"/>
                  <a:pt x="2526323" y="339419"/>
                </a:cubicBezTo>
              </a:path>
            </a:pathLst>
          </a:custGeom>
          <a:noFill/>
          <a:ln w="19050">
            <a:solidFill>
              <a:schemeClr val="tx1"/>
            </a:solidFill>
            <a:prstDash val="sysDash"/>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1" name="Rounded Rectangular Callout 10"/>
          <p:cNvSpPr/>
          <p:nvPr/>
        </p:nvSpPr>
        <p:spPr>
          <a:xfrm>
            <a:off x="6165974" y="4441349"/>
            <a:ext cx="1097805" cy="465826"/>
          </a:xfrm>
          <a:prstGeom prst="wedgeRoundRectCallout">
            <a:avLst>
              <a:gd name="adj1" fmla="val 16317"/>
              <a:gd name="adj2" fmla="val 111130"/>
              <a:gd name="adj3" fmla="val 16667"/>
            </a:avLst>
          </a:prstGeom>
          <a:solidFill>
            <a:schemeClr val="bg1"/>
          </a:solidFill>
          <a:ln w="12700">
            <a:solidFill>
              <a:schemeClr val="tx1"/>
            </a:solidFill>
          </a:ln>
        </p:spPr>
        <p:txBody>
          <a:bodyPr vert="horz" wrap="square" lIns="0" tIns="0" rIns="0" bIns="0" numCol="1" rtlCol="0" anchor="ctr" anchorCtr="0" compatLnSpc="1">
            <a:prstTxWarp prst="textNoShape">
              <a:avLst/>
            </a:prstTxWarp>
          </a:bodyPr>
          <a:lstStyle/>
          <a:p>
            <a:pPr eaLnBrk="0" hangingPunct="0"/>
            <a:r>
              <a:rPr lang="en-US" sz="1200" dirty="0" smtClean="0"/>
              <a:t>LHC down for upgrade</a:t>
            </a:r>
            <a:endParaRPr lang="en-US" sz="1200" dirty="0"/>
          </a:p>
        </p:txBody>
      </p:sp>
      <p:sp>
        <p:nvSpPr>
          <p:cNvPr id="10" name="Slide Number Placeholder 9"/>
          <p:cNvSpPr>
            <a:spLocks noGrp="1"/>
          </p:cNvSpPr>
          <p:nvPr>
            <p:ph type="sldNum" sz="quarter" idx="12"/>
          </p:nvPr>
        </p:nvSpPr>
        <p:spPr/>
        <p:txBody>
          <a:bodyPr/>
          <a:lstStyle/>
          <a:p>
            <a:pPr>
              <a:defRPr/>
            </a:pPr>
            <a:fld id="{0FF935CD-73E4-9B4F-B9BA-14C4A43C8F35}" type="slidenum">
              <a:rPr lang="en-US" smtClean="0"/>
              <a:pPr>
                <a:defRPr/>
              </a:pPr>
              <a:t>5</a:t>
            </a:fld>
            <a:endParaRPr lang="en-US" dirty="0"/>
          </a:p>
        </p:txBody>
      </p:sp>
      <p:sp>
        <p:nvSpPr>
          <p:cNvPr id="14" name="Right Triangle 1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131253079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 OPN – Optical Private Network</a:t>
            </a:r>
            <a:endParaRPr lang="en-US" dirty="0"/>
          </a:p>
        </p:txBody>
      </p:sp>
      <p:sp>
        <p:nvSpPr>
          <p:cNvPr id="3" name="Content Placeholder 2"/>
          <p:cNvSpPr>
            <a:spLocks noGrp="1"/>
          </p:cNvSpPr>
          <p:nvPr>
            <p:ph idx="1"/>
          </p:nvPr>
        </p:nvSpPr>
        <p:spPr/>
        <p:txBody>
          <a:bodyPr/>
          <a:lstStyle/>
          <a:p>
            <a:r>
              <a:rPr lang="en-US" dirty="0" smtClean="0"/>
              <a:t>While the LHCOPN was a technically straightforward exercise – establishing 10 Gb/s links between CERN and the Tier 1 data centers for distributing the detector output data – there were several aspects that were new to the R&amp;E community</a:t>
            </a:r>
          </a:p>
          <a:p>
            <a:r>
              <a:rPr lang="en-US" dirty="0" smtClean="0"/>
              <a:t>The issues related to the fact that most sites connected to the R&amp;E WAN infrastructure through a site firewall and the OPN was intended to bypass site firewalls in order to achieve the necessary performance</a:t>
            </a:r>
          </a:p>
          <a:p>
            <a:pPr lvl="1">
              <a:buFont typeface="Wingdings" pitchFamily="2" charset="2"/>
              <a:buChar char="Ø"/>
            </a:pPr>
            <a:r>
              <a:rPr lang="en-US" dirty="0" smtClean="0"/>
              <a:t>The security issues were the primarily ones and were addressed by</a:t>
            </a:r>
          </a:p>
          <a:p>
            <a:pPr lvl="2"/>
            <a:r>
              <a:rPr lang="en-US" dirty="0" smtClean="0"/>
              <a:t>Using a private address space that hosted only LHC Tier 1 systems (see [LHCOPN Sec])</a:t>
            </a:r>
          </a:p>
          <a:p>
            <a:pPr lvl="3"/>
            <a:r>
              <a:rPr lang="en-US" dirty="0" smtClean="0"/>
              <a:t>that is, only LHC data and compute servers are connected to the OPN</a:t>
            </a:r>
          </a:p>
          <a:p>
            <a:endParaRPr lang="en-US" dirty="0"/>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50</a:t>
            </a:fld>
            <a:endParaRPr lang="en-US" dirty="0"/>
          </a:p>
        </p:txBody>
      </p:sp>
    </p:spTree>
    <p:extLst>
      <p:ext uri="{BB962C8B-B14F-4D97-AF65-F5344CB8AC3E}">
        <p14:creationId xmlns:p14="http://schemas.microsoft.com/office/powerpoint/2010/main" val="38227036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 descr="http://www.vr3.co.uk/vr3/images/world_map.jpg"/>
          <p:cNvPicPr>
            <a:picLocks noChangeAspect="1" noChangeArrowheads="1"/>
          </p:cNvPicPr>
          <p:nvPr/>
        </p:nvPicPr>
        <p:blipFill rotWithShape="1">
          <a:blip r:embed="rId2">
            <a:extLst>
              <a:ext uri="{BEBA8EAE-BF5A-486C-A8C5-ECC9F3942E4B}">
                <a14:imgProps xmlns:a14="http://schemas.microsoft.com/office/drawing/2010/main">
                  <a14:imgLayer r:embed="rId3">
                    <a14:imgEffect>
                      <a14:saturation sat="0"/>
                    </a14:imgEffect>
                    <a14:imgEffect>
                      <a14:brightnessContrast bright="9000"/>
                    </a14:imgEffect>
                  </a14:imgLayer>
                </a14:imgProps>
              </a:ext>
              <a:ext uri="{28A0092B-C50C-407E-A947-70E740481C1C}">
                <a14:useLocalDpi xmlns:a14="http://schemas.microsoft.com/office/drawing/2010/main" val="0"/>
              </a:ext>
            </a:extLst>
          </a:blip>
          <a:srcRect l="7017" t="15134" r="9863" b="9635"/>
          <a:stretch/>
        </p:blipFill>
        <p:spPr bwMode="auto">
          <a:xfrm>
            <a:off x="7434" y="605649"/>
            <a:ext cx="8946794" cy="599062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a:t>The LHC OPN – Optical Private Network</a:t>
            </a:r>
          </a:p>
        </p:txBody>
      </p:sp>
      <p:cxnSp>
        <p:nvCxnSpPr>
          <p:cNvPr id="22" name="Straight Connector 21"/>
          <p:cNvCxnSpPr>
            <a:stCxn id="15" idx="3"/>
          </p:cNvCxnSpPr>
          <p:nvPr/>
        </p:nvCxnSpPr>
        <p:spPr bwMode="auto">
          <a:xfrm flipV="1">
            <a:off x="8586331" y="2530903"/>
            <a:ext cx="557669" cy="718439"/>
          </a:xfrm>
          <a:prstGeom prst="line">
            <a:avLst/>
          </a:prstGeom>
          <a:noFill/>
          <a:ln w="38100" cap="flat" cmpd="sng" algn="ctr">
            <a:solidFill>
              <a:srgbClr val="0070C0"/>
            </a:solidFill>
            <a:prstDash val="solid"/>
            <a:round/>
            <a:headEnd type="none" w="med" len="med"/>
            <a:tailEnd type="arrow" w="lg" len="lg"/>
          </a:ln>
          <a:effectLst/>
        </p:spPr>
      </p:cxnSp>
      <p:cxnSp>
        <p:nvCxnSpPr>
          <p:cNvPr id="63" name="Straight Connector 62"/>
          <p:cNvCxnSpPr/>
          <p:nvPr/>
        </p:nvCxnSpPr>
        <p:spPr bwMode="auto">
          <a:xfrm>
            <a:off x="-51942" y="2645646"/>
            <a:ext cx="645358" cy="0"/>
          </a:xfrm>
          <a:prstGeom prst="line">
            <a:avLst/>
          </a:prstGeom>
          <a:noFill/>
          <a:ln w="38100" cap="flat" cmpd="sng" algn="ctr">
            <a:solidFill>
              <a:srgbClr val="0070C0"/>
            </a:solidFill>
            <a:prstDash val="solid"/>
            <a:round/>
            <a:headEnd type="none" w="med" len="med"/>
            <a:tailEnd type="arrow" w="lg" len="lg"/>
          </a:ln>
          <a:effectLst/>
        </p:spPr>
      </p:cxnSp>
      <p:sp>
        <p:nvSpPr>
          <p:cNvPr id="3" name="Freeform 2"/>
          <p:cNvSpPr/>
          <p:nvPr/>
        </p:nvSpPr>
        <p:spPr>
          <a:xfrm>
            <a:off x="5061098" y="1184112"/>
            <a:ext cx="1073969" cy="669851"/>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1084521"/>
              <a:gd name="connsiteY0" fmla="*/ 0 h 669851"/>
              <a:gd name="connsiteX1" fmla="*/ 903103 w 1084521"/>
              <a:gd name="connsiteY1" fmla="*/ 246764 h 669851"/>
              <a:gd name="connsiteX2" fmla="*/ 1073888 w 1084521"/>
              <a:gd name="connsiteY2" fmla="*/ 669851 h 669851"/>
              <a:gd name="connsiteX3" fmla="*/ 1073888 w 1084521"/>
              <a:gd name="connsiteY3" fmla="*/ 669851 h 669851"/>
              <a:gd name="connsiteX4" fmla="*/ 1084521 w 1084521"/>
              <a:gd name="connsiteY4" fmla="*/ 659218 h 669851"/>
              <a:gd name="connsiteX0" fmla="*/ 0 w 1073888"/>
              <a:gd name="connsiteY0" fmla="*/ 0 h 669851"/>
              <a:gd name="connsiteX1" fmla="*/ 903103 w 1073888"/>
              <a:gd name="connsiteY1" fmla="*/ 246764 h 669851"/>
              <a:gd name="connsiteX2" fmla="*/ 1073888 w 1073888"/>
              <a:gd name="connsiteY2" fmla="*/ 669851 h 669851"/>
              <a:gd name="connsiteX3" fmla="*/ 1073888 w 1073888"/>
              <a:gd name="connsiteY3" fmla="*/ 669851 h 669851"/>
              <a:gd name="connsiteX0" fmla="*/ 0 w 1073888"/>
              <a:gd name="connsiteY0" fmla="*/ 0 h 669851"/>
              <a:gd name="connsiteX1" fmla="*/ 903103 w 1073888"/>
              <a:gd name="connsiteY1" fmla="*/ 246764 h 669851"/>
              <a:gd name="connsiteX2" fmla="*/ 1073888 w 1073888"/>
              <a:gd name="connsiteY2" fmla="*/ 669851 h 669851"/>
              <a:gd name="connsiteX0" fmla="*/ 0 w 1073969"/>
              <a:gd name="connsiteY0" fmla="*/ 0 h 669851"/>
              <a:gd name="connsiteX1" fmla="*/ 903103 w 1073969"/>
              <a:gd name="connsiteY1" fmla="*/ 246764 h 669851"/>
              <a:gd name="connsiteX2" fmla="*/ 1073888 w 1073969"/>
              <a:gd name="connsiteY2" fmla="*/ 669851 h 669851"/>
            </a:gdLst>
            <a:ahLst/>
            <a:cxnLst>
              <a:cxn ang="0">
                <a:pos x="connsiteX0" y="connsiteY0"/>
              </a:cxn>
              <a:cxn ang="0">
                <a:pos x="connsiteX1" y="connsiteY1"/>
              </a:cxn>
              <a:cxn ang="0">
                <a:pos x="connsiteX2" y="connsiteY2"/>
              </a:cxn>
            </a:cxnLst>
            <a:rect l="l" t="t" r="r" b="b"/>
            <a:pathLst>
              <a:path w="1073969" h="669851">
                <a:moveTo>
                  <a:pt x="0" y="0"/>
                </a:moveTo>
                <a:cubicBezTo>
                  <a:pt x="404923" y="77086"/>
                  <a:pt x="724122" y="135122"/>
                  <a:pt x="903103" y="246764"/>
                </a:cubicBezTo>
                <a:cubicBezTo>
                  <a:pt x="1082084" y="358406"/>
                  <a:pt x="1073999" y="475512"/>
                  <a:pt x="1073888" y="669851"/>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9" name="Freeform 28"/>
          <p:cNvSpPr/>
          <p:nvPr/>
        </p:nvSpPr>
        <p:spPr>
          <a:xfrm>
            <a:off x="5503096" y="1642197"/>
            <a:ext cx="516143" cy="228166"/>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1084522"/>
              <a:gd name="connsiteY0" fmla="*/ 0 h 669851"/>
              <a:gd name="connsiteX1" fmla="*/ 868745 w 1084522"/>
              <a:gd name="connsiteY1" fmla="*/ 153960 h 669851"/>
              <a:gd name="connsiteX2" fmla="*/ 1073888 w 1084522"/>
              <a:gd name="connsiteY2" fmla="*/ 669851 h 669851"/>
              <a:gd name="connsiteX3" fmla="*/ 1073888 w 1084522"/>
              <a:gd name="connsiteY3" fmla="*/ 669851 h 669851"/>
              <a:gd name="connsiteX4" fmla="*/ 1084521 w 1084522"/>
              <a:gd name="connsiteY4" fmla="*/ 659218 h 6698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4522" h="669851">
                <a:moveTo>
                  <a:pt x="0" y="0"/>
                </a:moveTo>
                <a:cubicBezTo>
                  <a:pt x="404923" y="77086"/>
                  <a:pt x="689764" y="42318"/>
                  <a:pt x="868745" y="153960"/>
                </a:cubicBezTo>
                <a:cubicBezTo>
                  <a:pt x="1047726" y="265602"/>
                  <a:pt x="1039698" y="583869"/>
                  <a:pt x="1073888" y="669851"/>
                </a:cubicBezTo>
                <a:lnTo>
                  <a:pt x="1073888" y="669851"/>
                </a:lnTo>
                <a:lnTo>
                  <a:pt x="1084521" y="659218"/>
                </a:ln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2" name="Freeform 31"/>
          <p:cNvSpPr/>
          <p:nvPr/>
        </p:nvSpPr>
        <p:spPr>
          <a:xfrm>
            <a:off x="507691" y="2106718"/>
            <a:ext cx="5328255" cy="549402"/>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5242301"/>
              <a:gd name="connsiteY0" fmla="*/ 457201 h 497817"/>
              <a:gd name="connsiteX1" fmla="*/ 1286539 w 5242301"/>
              <a:gd name="connsiteY1" fmla="*/ 467834 h 497817"/>
              <a:gd name="connsiteX2" fmla="*/ 4912240 w 5242301"/>
              <a:gd name="connsiteY2" fmla="*/ 382771 h 497817"/>
              <a:gd name="connsiteX3" fmla="*/ 5099060 w 5242301"/>
              <a:gd name="connsiteY3" fmla="*/ 0 h 497817"/>
              <a:gd name="connsiteX0" fmla="*/ 0 w 5251137"/>
              <a:gd name="connsiteY0" fmla="*/ 457201 h 497817"/>
              <a:gd name="connsiteX1" fmla="*/ 1286539 w 5251137"/>
              <a:gd name="connsiteY1" fmla="*/ 467834 h 497817"/>
              <a:gd name="connsiteX2" fmla="*/ 4912240 w 5251137"/>
              <a:gd name="connsiteY2" fmla="*/ 382771 h 497817"/>
              <a:gd name="connsiteX3" fmla="*/ 5099060 w 5251137"/>
              <a:gd name="connsiteY3" fmla="*/ 0 h 497817"/>
              <a:gd name="connsiteX0" fmla="*/ 0 w 5122972"/>
              <a:gd name="connsiteY0" fmla="*/ 457201 h 495848"/>
              <a:gd name="connsiteX1" fmla="*/ 1286539 w 5122972"/>
              <a:gd name="connsiteY1" fmla="*/ 467834 h 495848"/>
              <a:gd name="connsiteX2" fmla="*/ 4652761 w 5122972"/>
              <a:gd name="connsiteY2" fmla="*/ 425302 h 495848"/>
              <a:gd name="connsiteX3" fmla="*/ 5099060 w 5122972"/>
              <a:gd name="connsiteY3" fmla="*/ 0 h 495848"/>
              <a:gd name="connsiteX0" fmla="*/ 0 w 5099060"/>
              <a:gd name="connsiteY0" fmla="*/ 457201 h 519522"/>
              <a:gd name="connsiteX1" fmla="*/ 1286539 w 5099060"/>
              <a:gd name="connsiteY1" fmla="*/ 467834 h 519522"/>
              <a:gd name="connsiteX2" fmla="*/ 4652761 w 5099060"/>
              <a:gd name="connsiteY2" fmla="*/ 425302 h 519522"/>
              <a:gd name="connsiteX3" fmla="*/ 5099060 w 5099060"/>
              <a:gd name="connsiteY3" fmla="*/ 0 h 519522"/>
              <a:gd name="connsiteX0" fmla="*/ 0 w 5099060"/>
              <a:gd name="connsiteY0" fmla="*/ 457201 h 495848"/>
              <a:gd name="connsiteX1" fmla="*/ 1286539 w 5099060"/>
              <a:gd name="connsiteY1" fmla="*/ 467834 h 495848"/>
              <a:gd name="connsiteX2" fmla="*/ 4652761 w 5099060"/>
              <a:gd name="connsiteY2" fmla="*/ 425302 h 495848"/>
              <a:gd name="connsiteX3" fmla="*/ 5099060 w 5099060"/>
              <a:gd name="connsiteY3" fmla="*/ 0 h 495848"/>
              <a:gd name="connsiteX0" fmla="*/ 0 w 5099060"/>
              <a:gd name="connsiteY0" fmla="*/ 457201 h 498329"/>
              <a:gd name="connsiteX1" fmla="*/ 1286539 w 5099060"/>
              <a:gd name="connsiteY1" fmla="*/ 467834 h 498329"/>
              <a:gd name="connsiteX2" fmla="*/ 4642781 w 5099060"/>
              <a:gd name="connsiteY2" fmla="*/ 372139 h 498329"/>
              <a:gd name="connsiteX3" fmla="*/ 5099060 w 5099060"/>
              <a:gd name="connsiteY3" fmla="*/ 0 h 498329"/>
              <a:gd name="connsiteX0" fmla="*/ 0 w 5099060"/>
              <a:gd name="connsiteY0" fmla="*/ 457201 h 496329"/>
              <a:gd name="connsiteX1" fmla="*/ 1286539 w 5099060"/>
              <a:gd name="connsiteY1" fmla="*/ 467834 h 496329"/>
              <a:gd name="connsiteX2" fmla="*/ 4642781 w 5099060"/>
              <a:gd name="connsiteY2" fmla="*/ 414669 h 496329"/>
              <a:gd name="connsiteX3" fmla="*/ 5099060 w 5099060"/>
              <a:gd name="connsiteY3" fmla="*/ 0 h 496329"/>
              <a:gd name="connsiteX0" fmla="*/ 0 w 5126853"/>
              <a:gd name="connsiteY0" fmla="*/ 465379 h 502307"/>
              <a:gd name="connsiteX1" fmla="*/ 1314332 w 5126853"/>
              <a:gd name="connsiteY1" fmla="*/ 467834 h 502307"/>
              <a:gd name="connsiteX2" fmla="*/ 4670574 w 5126853"/>
              <a:gd name="connsiteY2" fmla="*/ 414669 h 502307"/>
              <a:gd name="connsiteX3" fmla="*/ 5126853 w 5126853"/>
              <a:gd name="connsiteY3" fmla="*/ 0 h 502307"/>
              <a:gd name="connsiteX0" fmla="*/ 0 w 5126853"/>
              <a:gd name="connsiteY0" fmla="*/ 465379 h 471727"/>
              <a:gd name="connsiteX1" fmla="*/ 1314332 w 5126853"/>
              <a:gd name="connsiteY1" fmla="*/ 467834 h 471727"/>
              <a:gd name="connsiteX2" fmla="*/ 4670574 w 5126853"/>
              <a:gd name="connsiteY2" fmla="*/ 414669 h 471727"/>
              <a:gd name="connsiteX3" fmla="*/ 5126853 w 5126853"/>
              <a:gd name="connsiteY3" fmla="*/ 0 h 471727"/>
              <a:gd name="connsiteX0" fmla="*/ 0 w 5182439"/>
              <a:gd name="connsiteY0" fmla="*/ 465379 h 471727"/>
              <a:gd name="connsiteX1" fmla="*/ 1369918 w 5182439"/>
              <a:gd name="connsiteY1" fmla="*/ 467834 h 471727"/>
              <a:gd name="connsiteX2" fmla="*/ 4726160 w 5182439"/>
              <a:gd name="connsiteY2" fmla="*/ 414669 h 471727"/>
              <a:gd name="connsiteX3" fmla="*/ 5182439 w 5182439"/>
              <a:gd name="connsiteY3" fmla="*/ 0 h 471727"/>
            </a:gdLst>
            <a:ahLst/>
            <a:cxnLst>
              <a:cxn ang="0">
                <a:pos x="connsiteX0" y="connsiteY0"/>
              </a:cxn>
              <a:cxn ang="0">
                <a:pos x="connsiteX1" y="connsiteY1"/>
              </a:cxn>
              <a:cxn ang="0">
                <a:pos x="connsiteX2" y="connsiteY2"/>
              </a:cxn>
              <a:cxn ang="0">
                <a:pos x="connsiteX3" y="connsiteY3"/>
              </a:cxn>
            </a:cxnLst>
            <a:rect l="l" t="t" r="r" b="b"/>
            <a:pathLst>
              <a:path w="5182439" h="471727">
                <a:moveTo>
                  <a:pt x="0" y="465379"/>
                </a:moveTo>
                <a:cubicBezTo>
                  <a:pt x="404923" y="468859"/>
                  <a:pt x="582225" y="476286"/>
                  <a:pt x="1369918" y="467834"/>
                </a:cubicBezTo>
                <a:cubicBezTo>
                  <a:pt x="2157611" y="459382"/>
                  <a:pt x="3650534" y="404937"/>
                  <a:pt x="4726160" y="414669"/>
                </a:cubicBezTo>
                <a:cubicBezTo>
                  <a:pt x="5057082" y="417663"/>
                  <a:pt x="5176935" y="294168"/>
                  <a:pt x="5182439"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3" name="Freeform 32"/>
          <p:cNvSpPr/>
          <p:nvPr/>
        </p:nvSpPr>
        <p:spPr>
          <a:xfrm>
            <a:off x="1605199" y="2118392"/>
            <a:ext cx="4634119" cy="1305075"/>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4569371"/>
              <a:gd name="connsiteY0" fmla="*/ 563526 h 629718"/>
              <a:gd name="connsiteX1" fmla="*/ 744278 w 4569371"/>
              <a:gd name="connsiteY1" fmla="*/ 627322 h 629718"/>
              <a:gd name="connsiteX2" fmla="*/ 4369979 w 4569371"/>
              <a:gd name="connsiteY2" fmla="*/ 542259 h 629718"/>
              <a:gd name="connsiteX3" fmla="*/ 4486939 w 4569371"/>
              <a:gd name="connsiteY3" fmla="*/ 0 h 629718"/>
              <a:gd name="connsiteX0" fmla="*/ 0 w 4486939"/>
              <a:gd name="connsiteY0" fmla="*/ 563526 h 700733"/>
              <a:gd name="connsiteX1" fmla="*/ 744278 w 4486939"/>
              <a:gd name="connsiteY1" fmla="*/ 627322 h 700733"/>
              <a:gd name="connsiteX2" fmla="*/ 3870249 w 4486939"/>
              <a:gd name="connsiteY2" fmla="*/ 669850 h 700733"/>
              <a:gd name="connsiteX3" fmla="*/ 4486939 w 4486939"/>
              <a:gd name="connsiteY3" fmla="*/ 0 h 700733"/>
              <a:gd name="connsiteX0" fmla="*/ 0 w 4176405"/>
              <a:gd name="connsiteY0" fmla="*/ 871871 h 1041134"/>
              <a:gd name="connsiteX1" fmla="*/ 744278 w 4176405"/>
              <a:gd name="connsiteY1" fmla="*/ 935667 h 1041134"/>
              <a:gd name="connsiteX2" fmla="*/ 3870249 w 4176405"/>
              <a:gd name="connsiteY2" fmla="*/ 978195 h 1041134"/>
              <a:gd name="connsiteX3" fmla="*/ 4082902 w 4176405"/>
              <a:gd name="connsiteY3" fmla="*/ 0 h 1041134"/>
              <a:gd name="connsiteX0" fmla="*/ 0 w 4338084"/>
              <a:gd name="connsiteY0" fmla="*/ 871871 h 1041134"/>
              <a:gd name="connsiteX1" fmla="*/ 744278 w 4338084"/>
              <a:gd name="connsiteY1" fmla="*/ 935667 h 1041134"/>
              <a:gd name="connsiteX2" fmla="*/ 3870249 w 4338084"/>
              <a:gd name="connsiteY2" fmla="*/ 978195 h 1041134"/>
              <a:gd name="connsiteX3" fmla="*/ 4338084 w 4338084"/>
              <a:gd name="connsiteY3" fmla="*/ 0 h 1041134"/>
              <a:gd name="connsiteX0" fmla="*/ 0 w 4338084"/>
              <a:gd name="connsiteY0" fmla="*/ 871871 h 1084523"/>
              <a:gd name="connsiteX1" fmla="*/ 765543 w 4338084"/>
              <a:gd name="connsiteY1" fmla="*/ 1084523 h 1084523"/>
              <a:gd name="connsiteX2" fmla="*/ 3870249 w 4338084"/>
              <a:gd name="connsiteY2" fmla="*/ 978195 h 1084523"/>
              <a:gd name="connsiteX3" fmla="*/ 4338084 w 4338084"/>
              <a:gd name="connsiteY3" fmla="*/ 0 h 1084523"/>
              <a:gd name="connsiteX0" fmla="*/ 0 w 4341770"/>
              <a:gd name="connsiteY0" fmla="*/ 871871 h 1103327"/>
              <a:gd name="connsiteX1" fmla="*/ 765543 w 4341770"/>
              <a:gd name="connsiteY1" fmla="*/ 1084523 h 1103327"/>
              <a:gd name="connsiteX2" fmla="*/ 3902147 w 4341770"/>
              <a:gd name="connsiteY2" fmla="*/ 1095153 h 1103327"/>
              <a:gd name="connsiteX3" fmla="*/ 4338084 w 4341770"/>
              <a:gd name="connsiteY3" fmla="*/ 0 h 1103327"/>
              <a:gd name="connsiteX0" fmla="*/ 0 w 4790462"/>
              <a:gd name="connsiteY0" fmla="*/ 914314 h 1100269"/>
              <a:gd name="connsiteX1" fmla="*/ 1214235 w 4790462"/>
              <a:gd name="connsiteY1" fmla="*/ 1084523 h 1100269"/>
              <a:gd name="connsiteX2" fmla="*/ 4350839 w 4790462"/>
              <a:gd name="connsiteY2" fmla="*/ 1095153 h 1100269"/>
              <a:gd name="connsiteX3" fmla="*/ 4786776 w 4790462"/>
              <a:gd name="connsiteY3" fmla="*/ 0 h 1100269"/>
              <a:gd name="connsiteX0" fmla="*/ 0 w 4790462"/>
              <a:gd name="connsiteY0" fmla="*/ 914314 h 1100269"/>
              <a:gd name="connsiteX1" fmla="*/ 1214235 w 4790462"/>
              <a:gd name="connsiteY1" fmla="*/ 1084523 h 1100269"/>
              <a:gd name="connsiteX2" fmla="*/ 4350839 w 4790462"/>
              <a:gd name="connsiteY2" fmla="*/ 1095153 h 1100269"/>
              <a:gd name="connsiteX3" fmla="*/ 4786776 w 4790462"/>
              <a:gd name="connsiteY3" fmla="*/ 0 h 1100269"/>
              <a:gd name="connsiteX0" fmla="*/ 0 w 4783545"/>
              <a:gd name="connsiteY0" fmla="*/ 988001 h 1258684"/>
              <a:gd name="connsiteX1" fmla="*/ 1214235 w 4783545"/>
              <a:gd name="connsiteY1" fmla="*/ 1158210 h 1258684"/>
              <a:gd name="connsiteX2" fmla="*/ 4350839 w 4783545"/>
              <a:gd name="connsiteY2" fmla="*/ 1168840 h 1258684"/>
              <a:gd name="connsiteX3" fmla="*/ 4777502 w 4783545"/>
              <a:gd name="connsiteY3" fmla="*/ 0 h 1258684"/>
              <a:gd name="connsiteX0" fmla="*/ 0 w 4829913"/>
              <a:gd name="connsiteY0" fmla="*/ 905103 h 1262029"/>
              <a:gd name="connsiteX1" fmla="*/ 1260603 w 4829913"/>
              <a:gd name="connsiteY1" fmla="*/ 1158210 h 1262029"/>
              <a:gd name="connsiteX2" fmla="*/ 4397207 w 4829913"/>
              <a:gd name="connsiteY2" fmla="*/ 1168840 h 1262029"/>
              <a:gd name="connsiteX3" fmla="*/ 4823870 w 4829913"/>
              <a:gd name="connsiteY3" fmla="*/ 0 h 1262029"/>
            </a:gdLst>
            <a:ahLst/>
            <a:cxnLst>
              <a:cxn ang="0">
                <a:pos x="connsiteX0" y="connsiteY0"/>
              </a:cxn>
              <a:cxn ang="0">
                <a:pos x="connsiteX1" y="connsiteY1"/>
              </a:cxn>
              <a:cxn ang="0">
                <a:pos x="connsiteX2" y="connsiteY2"/>
              </a:cxn>
              <a:cxn ang="0">
                <a:pos x="connsiteX3" y="connsiteY3"/>
              </a:cxn>
            </a:cxnLst>
            <a:rect l="l" t="t" r="r" b="b"/>
            <a:pathLst>
              <a:path w="4829913" h="1262029">
                <a:moveTo>
                  <a:pt x="0" y="905103"/>
                </a:moveTo>
                <a:cubicBezTo>
                  <a:pt x="169894" y="1038780"/>
                  <a:pt x="527735" y="1114254"/>
                  <a:pt x="1260603" y="1158210"/>
                </a:cubicBezTo>
                <a:cubicBezTo>
                  <a:pt x="1993471" y="1202166"/>
                  <a:pt x="3803329" y="1361875"/>
                  <a:pt x="4397207" y="1168840"/>
                </a:cubicBezTo>
                <a:cubicBezTo>
                  <a:pt x="4991085" y="975805"/>
                  <a:pt x="4788427" y="357963"/>
                  <a:pt x="4823870"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5" name="Freeform 34"/>
          <p:cNvSpPr/>
          <p:nvPr/>
        </p:nvSpPr>
        <p:spPr>
          <a:xfrm>
            <a:off x="2742884" y="2174710"/>
            <a:ext cx="3410710" cy="1041036"/>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4569371"/>
              <a:gd name="connsiteY0" fmla="*/ 563526 h 629718"/>
              <a:gd name="connsiteX1" fmla="*/ 744278 w 4569371"/>
              <a:gd name="connsiteY1" fmla="*/ 627322 h 629718"/>
              <a:gd name="connsiteX2" fmla="*/ 4369979 w 4569371"/>
              <a:gd name="connsiteY2" fmla="*/ 542259 h 629718"/>
              <a:gd name="connsiteX3" fmla="*/ 4486939 w 4569371"/>
              <a:gd name="connsiteY3" fmla="*/ 0 h 629718"/>
              <a:gd name="connsiteX0" fmla="*/ 0 w 4486939"/>
              <a:gd name="connsiteY0" fmla="*/ 563526 h 700733"/>
              <a:gd name="connsiteX1" fmla="*/ 744278 w 4486939"/>
              <a:gd name="connsiteY1" fmla="*/ 627322 h 700733"/>
              <a:gd name="connsiteX2" fmla="*/ 3870249 w 4486939"/>
              <a:gd name="connsiteY2" fmla="*/ 669850 h 700733"/>
              <a:gd name="connsiteX3" fmla="*/ 4486939 w 4486939"/>
              <a:gd name="connsiteY3" fmla="*/ 0 h 700733"/>
              <a:gd name="connsiteX0" fmla="*/ 0 w 4176405"/>
              <a:gd name="connsiteY0" fmla="*/ 871871 h 1041134"/>
              <a:gd name="connsiteX1" fmla="*/ 744278 w 4176405"/>
              <a:gd name="connsiteY1" fmla="*/ 935667 h 1041134"/>
              <a:gd name="connsiteX2" fmla="*/ 3870249 w 4176405"/>
              <a:gd name="connsiteY2" fmla="*/ 978195 h 1041134"/>
              <a:gd name="connsiteX3" fmla="*/ 4082902 w 4176405"/>
              <a:gd name="connsiteY3" fmla="*/ 0 h 1041134"/>
              <a:gd name="connsiteX0" fmla="*/ 0 w 4338084"/>
              <a:gd name="connsiteY0" fmla="*/ 871871 h 1041134"/>
              <a:gd name="connsiteX1" fmla="*/ 744278 w 4338084"/>
              <a:gd name="connsiteY1" fmla="*/ 935667 h 1041134"/>
              <a:gd name="connsiteX2" fmla="*/ 3870249 w 4338084"/>
              <a:gd name="connsiteY2" fmla="*/ 978195 h 1041134"/>
              <a:gd name="connsiteX3" fmla="*/ 4338084 w 4338084"/>
              <a:gd name="connsiteY3" fmla="*/ 0 h 1041134"/>
              <a:gd name="connsiteX0" fmla="*/ 0 w 4450952"/>
              <a:gd name="connsiteY0" fmla="*/ 707744 h 1046559"/>
              <a:gd name="connsiteX1" fmla="*/ 857146 w 4450952"/>
              <a:gd name="connsiteY1" fmla="*/ 935667 h 1046559"/>
              <a:gd name="connsiteX2" fmla="*/ 3983117 w 4450952"/>
              <a:gd name="connsiteY2" fmla="*/ 978195 h 1046559"/>
              <a:gd name="connsiteX3" fmla="*/ 4450952 w 4450952"/>
              <a:gd name="connsiteY3" fmla="*/ 0 h 1046559"/>
              <a:gd name="connsiteX0" fmla="*/ 0 w 4485557"/>
              <a:gd name="connsiteY0" fmla="*/ 707744 h 1003349"/>
              <a:gd name="connsiteX1" fmla="*/ 3983117 w 4485557"/>
              <a:gd name="connsiteY1" fmla="*/ 978195 h 1003349"/>
              <a:gd name="connsiteX2" fmla="*/ 4450952 w 4485557"/>
              <a:gd name="connsiteY2" fmla="*/ 0 h 1003349"/>
              <a:gd name="connsiteX0" fmla="*/ 0 w 4485557"/>
              <a:gd name="connsiteY0" fmla="*/ 707744 h 1055499"/>
              <a:gd name="connsiteX1" fmla="*/ 3983117 w 4485557"/>
              <a:gd name="connsiteY1" fmla="*/ 978195 h 1055499"/>
              <a:gd name="connsiteX2" fmla="*/ 4450952 w 4485557"/>
              <a:gd name="connsiteY2" fmla="*/ 0 h 1055499"/>
              <a:gd name="connsiteX0" fmla="*/ 0 w 4485557"/>
              <a:gd name="connsiteY0" fmla="*/ 707744 h 1037926"/>
              <a:gd name="connsiteX1" fmla="*/ 3983117 w 4485557"/>
              <a:gd name="connsiteY1" fmla="*/ 978195 h 1037926"/>
              <a:gd name="connsiteX2" fmla="*/ 4450952 w 4485557"/>
              <a:gd name="connsiteY2" fmla="*/ 0 h 1037926"/>
              <a:gd name="connsiteX0" fmla="*/ 0 w 4450952"/>
              <a:gd name="connsiteY0" fmla="*/ 707744 h 940245"/>
              <a:gd name="connsiteX1" fmla="*/ 3820085 w 4450952"/>
              <a:gd name="connsiteY1" fmla="*/ 823186 h 940245"/>
              <a:gd name="connsiteX2" fmla="*/ 4450952 w 4450952"/>
              <a:gd name="connsiteY2" fmla="*/ 0 h 940245"/>
              <a:gd name="connsiteX0" fmla="*/ 0 w 4212433"/>
              <a:gd name="connsiteY0" fmla="*/ 698625 h 930555"/>
              <a:gd name="connsiteX1" fmla="*/ 3820085 w 4212433"/>
              <a:gd name="connsiteY1" fmla="*/ 814067 h 930555"/>
              <a:gd name="connsiteX2" fmla="*/ 4112347 w 4212433"/>
              <a:gd name="connsiteY2" fmla="*/ 0 h 930555"/>
              <a:gd name="connsiteX0" fmla="*/ 0 w 4114624"/>
              <a:gd name="connsiteY0" fmla="*/ 698625 h 955046"/>
              <a:gd name="connsiteX1" fmla="*/ 3594348 w 4114624"/>
              <a:gd name="connsiteY1" fmla="*/ 859658 h 955046"/>
              <a:gd name="connsiteX2" fmla="*/ 4112347 w 4114624"/>
              <a:gd name="connsiteY2" fmla="*/ 0 h 955046"/>
              <a:gd name="connsiteX0" fmla="*/ 0 w 4116766"/>
              <a:gd name="connsiteY0" fmla="*/ 698625 h 915764"/>
              <a:gd name="connsiteX1" fmla="*/ 3594348 w 4116766"/>
              <a:gd name="connsiteY1" fmla="*/ 859658 h 915764"/>
              <a:gd name="connsiteX2" fmla="*/ 4112347 w 4116766"/>
              <a:gd name="connsiteY2" fmla="*/ 0 h 915764"/>
              <a:gd name="connsiteX0" fmla="*/ 0 w 4116766"/>
              <a:gd name="connsiteY0" fmla="*/ 698625 h 892760"/>
              <a:gd name="connsiteX1" fmla="*/ 3594348 w 4116766"/>
              <a:gd name="connsiteY1" fmla="*/ 859658 h 892760"/>
              <a:gd name="connsiteX2" fmla="*/ 4112347 w 4116766"/>
              <a:gd name="connsiteY2" fmla="*/ 0 h 892760"/>
            </a:gdLst>
            <a:ahLst/>
            <a:cxnLst>
              <a:cxn ang="0">
                <a:pos x="connsiteX0" y="connsiteY0"/>
              </a:cxn>
              <a:cxn ang="0">
                <a:pos x="connsiteX1" y="connsiteY1"/>
              </a:cxn>
              <a:cxn ang="0">
                <a:pos x="connsiteX2" y="connsiteY2"/>
              </a:cxn>
            </a:cxnLst>
            <a:rect l="l" t="t" r="r" b="b"/>
            <a:pathLst>
              <a:path w="4116766" h="892760">
                <a:moveTo>
                  <a:pt x="0" y="698625"/>
                </a:moveTo>
                <a:cubicBezTo>
                  <a:pt x="390884" y="982923"/>
                  <a:pt x="2833711" y="875795"/>
                  <a:pt x="3594348" y="859658"/>
                </a:cubicBezTo>
                <a:cubicBezTo>
                  <a:pt x="4289403" y="844912"/>
                  <a:pt x="4076904" y="357963"/>
                  <a:pt x="4112347"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6" name="Freeform 35"/>
          <p:cNvSpPr/>
          <p:nvPr/>
        </p:nvSpPr>
        <p:spPr>
          <a:xfrm>
            <a:off x="4404918" y="2178260"/>
            <a:ext cx="1649922" cy="914599"/>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4569371"/>
              <a:gd name="connsiteY0" fmla="*/ 563526 h 629718"/>
              <a:gd name="connsiteX1" fmla="*/ 744278 w 4569371"/>
              <a:gd name="connsiteY1" fmla="*/ 627322 h 629718"/>
              <a:gd name="connsiteX2" fmla="*/ 4369979 w 4569371"/>
              <a:gd name="connsiteY2" fmla="*/ 542259 h 629718"/>
              <a:gd name="connsiteX3" fmla="*/ 4486939 w 4569371"/>
              <a:gd name="connsiteY3" fmla="*/ 0 h 629718"/>
              <a:gd name="connsiteX0" fmla="*/ 0 w 4486939"/>
              <a:gd name="connsiteY0" fmla="*/ 563526 h 700733"/>
              <a:gd name="connsiteX1" fmla="*/ 744278 w 4486939"/>
              <a:gd name="connsiteY1" fmla="*/ 627322 h 700733"/>
              <a:gd name="connsiteX2" fmla="*/ 3870249 w 4486939"/>
              <a:gd name="connsiteY2" fmla="*/ 669850 h 700733"/>
              <a:gd name="connsiteX3" fmla="*/ 4486939 w 4486939"/>
              <a:gd name="connsiteY3" fmla="*/ 0 h 700733"/>
              <a:gd name="connsiteX0" fmla="*/ 0 w 4176405"/>
              <a:gd name="connsiteY0" fmla="*/ 871871 h 1041134"/>
              <a:gd name="connsiteX1" fmla="*/ 744278 w 4176405"/>
              <a:gd name="connsiteY1" fmla="*/ 935667 h 1041134"/>
              <a:gd name="connsiteX2" fmla="*/ 3870249 w 4176405"/>
              <a:gd name="connsiteY2" fmla="*/ 978195 h 1041134"/>
              <a:gd name="connsiteX3" fmla="*/ 4082902 w 4176405"/>
              <a:gd name="connsiteY3" fmla="*/ 0 h 1041134"/>
              <a:gd name="connsiteX0" fmla="*/ 0 w 4338084"/>
              <a:gd name="connsiteY0" fmla="*/ 871871 h 1041134"/>
              <a:gd name="connsiteX1" fmla="*/ 744278 w 4338084"/>
              <a:gd name="connsiteY1" fmla="*/ 935667 h 1041134"/>
              <a:gd name="connsiteX2" fmla="*/ 3870249 w 4338084"/>
              <a:gd name="connsiteY2" fmla="*/ 978195 h 1041134"/>
              <a:gd name="connsiteX3" fmla="*/ 4338084 w 4338084"/>
              <a:gd name="connsiteY3" fmla="*/ 0 h 1041134"/>
              <a:gd name="connsiteX0" fmla="*/ 0 w 4450952"/>
              <a:gd name="connsiteY0" fmla="*/ 707744 h 1046559"/>
              <a:gd name="connsiteX1" fmla="*/ 857146 w 4450952"/>
              <a:gd name="connsiteY1" fmla="*/ 935667 h 1046559"/>
              <a:gd name="connsiteX2" fmla="*/ 3983117 w 4450952"/>
              <a:gd name="connsiteY2" fmla="*/ 978195 h 1046559"/>
              <a:gd name="connsiteX3" fmla="*/ 4450952 w 4450952"/>
              <a:gd name="connsiteY3" fmla="*/ 0 h 1046559"/>
              <a:gd name="connsiteX0" fmla="*/ 0 w 4485557"/>
              <a:gd name="connsiteY0" fmla="*/ 707744 h 1003349"/>
              <a:gd name="connsiteX1" fmla="*/ 3983117 w 4485557"/>
              <a:gd name="connsiteY1" fmla="*/ 978195 h 1003349"/>
              <a:gd name="connsiteX2" fmla="*/ 4450952 w 4485557"/>
              <a:gd name="connsiteY2" fmla="*/ 0 h 1003349"/>
              <a:gd name="connsiteX0" fmla="*/ 0 w 4485557"/>
              <a:gd name="connsiteY0" fmla="*/ 707744 h 1055499"/>
              <a:gd name="connsiteX1" fmla="*/ 3983117 w 4485557"/>
              <a:gd name="connsiteY1" fmla="*/ 978195 h 1055499"/>
              <a:gd name="connsiteX2" fmla="*/ 4450952 w 4485557"/>
              <a:gd name="connsiteY2" fmla="*/ 0 h 1055499"/>
              <a:gd name="connsiteX0" fmla="*/ 0 w 4485557"/>
              <a:gd name="connsiteY0" fmla="*/ 707744 h 1037926"/>
              <a:gd name="connsiteX1" fmla="*/ 3983117 w 4485557"/>
              <a:gd name="connsiteY1" fmla="*/ 978195 h 1037926"/>
              <a:gd name="connsiteX2" fmla="*/ 4450952 w 4485557"/>
              <a:gd name="connsiteY2" fmla="*/ 0 h 1037926"/>
              <a:gd name="connsiteX0" fmla="*/ 0 w 4450952"/>
              <a:gd name="connsiteY0" fmla="*/ 707744 h 940245"/>
              <a:gd name="connsiteX1" fmla="*/ 3820085 w 4450952"/>
              <a:gd name="connsiteY1" fmla="*/ 823186 h 940245"/>
              <a:gd name="connsiteX2" fmla="*/ 4450952 w 4450952"/>
              <a:gd name="connsiteY2" fmla="*/ 0 h 940245"/>
              <a:gd name="connsiteX0" fmla="*/ 0 w 4212433"/>
              <a:gd name="connsiteY0" fmla="*/ 698625 h 930555"/>
              <a:gd name="connsiteX1" fmla="*/ 3820085 w 4212433"/>
              <a:gd name="connsiteY1" fmla="*/ 814067 h 930555"/>
              <a:gd name="connsiteX2" fmla="*/ 4112347 w 4212433"/>
              <a:gd name="connsiteY2" fmla="*/ 0 h 930555"/>
              <a:gd name="connsiteX0" fmla="*/ 0 w 4114624"/>
              <a:gd name="connsiteY0" fmla="*/ 698625 h 955046"/>
              <a:gd name="connsiteX1" fmla="*/ 3594348 w 4114624"/>
              <a:gd name="connsiteY1" fmla="*/ 859658 h 955046"/>
              <a:gd name="connsiteX2" fmla="*/ 4112347 w 4114624"/>
              <a:gd name="connsiteY2" fmla="*/ 0 h 955046"/>
              <a:gd name="connsiteX0" fmla="*/ 0 w 4116766"/>
              <a:gd name="connsiteY0" fmla="*/ 698625 h 915764"/>
              <a:gd name="connsiteX1" fmla="*/ 3594348 w 4116766"/>
              <a:gd name="connsiteY1" fmla="*/ 859658 h 915764"/>
              <a:gd name="connsiteX2" fmla="*/ 4112347 w 4116766"/>
              <a:gd name="connsiteY2" fmla="*/ 0 h 915764"/>
              <a:gd name="connsiteX0" fmla="*/ 0 w 4116766"/>
              <a:gd name="connsiteY0" fmla="*/ 698625 h 892760"/>
              <a:gd name="connsiteX1" fmla="*/ 3594348 w 4116766"/>
              <a:gd name="connsiteY1" fmla="*/ 859658 h 892760"/>
              <a:gd name="connsiteX2" fmla="*/ 4112347 w 4116766"/>
              <a:gd name="connsiteY2" fmla="*/ 0 h 892760"/>
              <a:gd name="connsiteX0" fmla="*/ 0 w 4116766"/>
              <a:gd name="connsiteY0" fmla="*/ 698625 h 865020"/>
              <a:gd name="connsiteX1" fmla="*/ 3594348 w 4116766"/>
              <a:gd name="connsiteY1" fmla="*/ 859658 h 865020"/>
              <a:gd name="connsiteX2" fmla="*/ 4112347 w 4116766"/>
              <a:gd name="connsiteY2" fmla="*/ 0 h 865020"/>
              <a:gd name="connsiteX0" fmla="*/ 0 w 4116766"/>
              <a:gd name="connsiteY0" fmla="*/ 698625 h 793677"/>
              <a:gd name="connsiteX1" fmla="*/ 3594348 w 4116766"/>
              <a:gd name="connsiteY1" fmla="*/ 750240 h 793677"/>
              <a:gd name="connsiteX2" fmla="*/ 4112347 w 4116766"/>
              <a:gd name="connsiteY2" fmla="*/ 0 h 793677"/>
              <a:gd name="connsiteX0" fmla="*/ 0 w 4116766"/>
              <a:gd name="connsiteY0" fmla="*/ 698625 h 822691"/>
              <a:gd name="connsiteX1" fmla="*/ 3594348 w 4116766"/>
              <a:gd name="connsiteY1" fmla="*/ 750240 h 822691"/>
              <a:gd name="connsiteX2" fmla="*/ 4112347 w 4116766"/>
              <a:gd name="connsiteY2" fmla="*/ 0 h 822691"/>
              <a:gd name="connsiteX0" fmla="*/ 0 w 4136072"/>
              <a:gd name="connsiteY0" fmla="*/ 698625 h 796156"/>
              <a:gd name="connsiteX1" fmla="*/ 3594348 w 4136072"/>
              <a:gd name="connsiteY1" fmla="*/ 750240 h 796156"/>
              <a:gd name="connsiteX2" fmla="*/ 4112347 w 4136072"/>
              <a:gd name="connsiteY2" fmla="*/ 0 h 796156"/>
              <a:gd name="connsiteX0" fmla="*/ 0 w 4063857"/>
              <a:gd name="connsiteY0" fmla="*/ 744216 h 856184"/>
              <a:gd name="connsiteX1" fmla="*/ 3545298 w 4063857"/>
              <a:gd name="connsiteY1" fmla="*/ 750240 h 856184"/>
              <a:gd name="connsiteX2" fmla="*/ 4063297 w 4063857"/>
              <a:gd name="connsiteY2" fmla="*/ 0 h 856184"/>
              <a:gd name="connsiteX0" fmla="*/ 0 w 4063857"/>
              <a:gd name="connsiteY0" fmla="*/ 744216 h 815351"/>
              <a:gd name="connsiteX1" fmla="*/ 3545298 w 4063857"/>
              <a:gd name="connsiteY1" fmla="*/ 750240 h 815351"/>
              <a:gd name="connsiteX2" fmla="*/ 4063297 w 4063857"/>
              <a:gd name="connsiteY2" fmla="*/ 0 h 815351"/>
              <a:gd name="connsiteX0" fmla="*/ 0 w 4063857"/>
              <a:gd name="connsiteY0" fmla="*/ 744216 h 784331"/>
              <a:gd name="connsiteX1" fmla="*/ 3545298 w 4063857"/>
              <a:gd name="connsiteY1" fmla="*/ 695532 h 784331"/>
              <a:gd name="connsiteX2" fmla="*/ 4063297 w 4063857"/>
              <a:gd name="connsiteY2" fmla="*/ 0 h 784331"/>
            </a:gdLst>
            <a:ahLst/>
            <a:cxnLst>
              <a:cxn ang="0">
                <a:pos x="connsiteX0" y="connsiteY0"/>
              </a:cxn>
              <a:cxn ang="0">
                <a:pos x="connsiteX1" y="connsiteY1"/>
              </a:cxn>
              <a:cxn ang="0">
                <a:pos x="connsiteX2" y="connsiteY2"/>
              </a:cxn>
            </a:cxnLst>
            <a:rect l="l" t="t" r="r" b="b"/>
            <a:pathLst>
              <a:path w="4063857" h="784331">
                <a:moveTo>
                  <a:pt x="0" y="744216"/>
                </a:moveTo>
                <a:cubicBezTo>
                  <a:pt x="1102111" y="791440"/>
                  <a:pt x="2868082" y="819568"/>
                  <a:pt x="3545298" y="695532"/>
                </a:cubicBezTo>
                <a:cubicBezTo>
                  <a:pt x="4222514" y="571496"/>
                  <a:pt x="4027854" y="357963"/>
                  <a:pt x="4063297"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7" name="Freeform 36"/>
          <p:cNvSpPr/>
          <p:nvPr/>
        </p:nvSpPr>
        <p:spPr>
          <a:xfrm>
            <a:off x="5458792" y="2143294"/>
            <a:ext cx="490907" cy="700534"/>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4569371"/>
              <a:gd name="connsiteY0" fmla="*/ 563526 h 629718"/>
              <a:gd name="connsiteX1" fmla="*/ 744278 w 4569371"/>
              <a:gd name="connsiteY1" fmla="*/ 627322 h 629718"/>
              <a:gd name="connsiteX2" fmla="*/ 4369979 w 4569371"/>
              <a:gd name="connsiteY2" fmla="*/ 542259 h 629718"/>
              <a:gd name="connsiteX3" fmla="*/ 4486939 w 4569371"/>
              <a:gd name="connsiteY3" fmla="*/ 0 h 629718"/>
              <a:gd name="connsiteX0" fmla="*/ 0 w 4486939"/>
              <a:gd name="connsiteY0" fmla="*/ 563526 h 700733"/>
              <a:gd name="connsiteX1" fmla="*/ 744278 w 4486939"/>
              <a:gd name="connsiteY1" fmla="*/ 627322 h 700733"/>
              <a:gd name="connsiteX2" fmla="*/ 3870249 w 4486939"/>
              <a:gd name="connsiteY2" fmla="*/ 669850 h 700733"/>
              <a:gd name="connsiteX3" fmla="*/ 4486939 w 4486939"/>
              <a:gd name="connsiteY3" fmla="*/ 0 h 700733"/>
              <a:gd name="connsiteX0" fmla="*/ 0 w 4176405"/>
              <a:gd name="connsiteY0" fmla="*/ 871871 h 1041134"/>
              <a:gd name="connsiteX1" fmla="*/ 744278 w 4176405"/>
              <a:gd name="connsiteY1" fmla="*/ 935667 h 1041134"/>
              <a:gd name="connsiteX2" fmla="*/ 3870249 w 4176405"/>
              <a:gd name="connsiteY2" fmla="*/ 978195 h 1041134"/>
              <a:gd name="connsiteX3" fmla="*/ 4082902 w 4176405"/>
              <a:gd name="connsiteY3" fmla="*/ 0 h 1041134"/>
              <a:gd name="connsiteX0" fmla="*/ 0 w 4338084"/>
              <a:gd name="connsiteY0" fmla="*/ 871871 h 1041134"/>
              <a:gd name="connsiteX1" fmla="*/ 744278 w 4338084"/>
              <a:gd name="connsiteY1" fmla="*/ 935667 h 1041134"/>
              <a:gd name="connsiteX2" fmla="*/ 3870249 w 4338084"/>
              <a:gd name="connsiteY2" fmla="*/ 978195 h 1041134"/>
              <a:gd name="connsiteX3" fmla="*/ 4338084 w 4338084"/>
              <a:gd name="connsiteY3" fmla="*/ 0 h 1041134"/>
              <a:gd name="connsiteX0" fmla="*/ 0 w 4450952"/>
              <a:gd name="connsiteY0" fmla="*/ 707744 h 1046559"/>
              <a:gd name="connsiteX1" fmla="*/ 857146 w 4450952"/>
              <a:gd name="connsiteY1" fmla="*/ 935667 h 1046559"/>
              <a:gd name="connsiteX2" fmla="*/ 3983117 w 4450952"/>
              <a:gd name="connsiteY2" fmla="*/ 978195 h 1046559"/>
              <a:gd name="connsiteX3" fmla="*/ 4450952 w 4450952"/>
              <a:gd name="connsiteY3" fmla="*/ 0 h 1046559"/>
              <a:gd name="connsiteX0" fmla="*/ 0 w 4485557"/>
              <a:gd name="connsiteY0" fmla="*/ 707744 h 1003349"/>
              <a:gd name="connsiteX1" fmla="*/ 3983117 w 4485557"/>
              <a:gd name="connsiteY1" fmla="*/ 978195 h 1003349"/>
              <a:gd name="connsiteX2" fmla="*/ 4450952 w 4485557"/>
              <a:gd name="connsiteY2" fmla="*/ 0 h 1003349"/>
              <a:gd name="connsiteX0" fmla="*/ 0 w 4485557"/>
              <a:gd name="connsiteY0" fmla="*/ 707744 h 1055499"/>
              <a:gd name="connsiteX1" fmla="*/ 3983117 w 4485557"/>
              <a:gd name="connsiteY1" fmla="*/ 978195 h 1055499"/>
              <a:gd name="connsiteX2" fmla="*/ 4450952 w 4485557"/>
              <a:gd name="connsiteY2" fmla="*/ 0 h 1055499"/>
              <a:gd name="connsiteX0" fmla="*/ 0 w 4485557"/>
              <a:gd name="connsiteY0" fmla="*/ 707744 h 1037926"/>
              <a:gd name="connsiteX1" fmla="*/ 3983117 w 4485557"/>
              <a:gd name="connsiteY1" fmla="*/ 978195 h 1037926"/>
              <a:gd name="connsiteX2" fmla="*/ 4450952 w 4485557"/>
              <a:gd name="connsiteY2" fmla="*/ 0 h 1037926"/>
              <a:gd name="connsiteX0" fmla="*/ 0 w 4450952"/>
              <a:gd name="connsiteY0" fmla="*/ 707744 h 940245"/>
              <a:gd name="connsiteX1" fmla="*/ 3820085 w 4450952"/>
              <a:gd name="connsiteY1" fmla="*/ 823186 h 940245"/>
              <a:gd name="connsiteX2" fmla="*/ 4450952 w 4450952"/>
              <a:gd name="connsiteY2" fmla="*/ 0 h 940245"/>
              <a:gd name="connsiteX0" fmla="*/ 0 w 4212433"/>
              <a:gd name="connsiteY0" fmla="*/ 698625 h 930555"/>
              <a:gd name="connsiteX1" fmla="*/ 3820085 w 4212433"/>
              <a:gd name="connsiteY1" fmla="*/ 814067 h 930555"/>
              <a:gd name="connsiteX2" fmla="*/ 4112347 w 4212433"/>
              <a:gd name="connsiteY2" fmla="*/ 0 h 930555"/>
              <a:gd name="connsiteX0" fmla="*/ 0 w 4114624"/>
              <a:gd name="connsiteY0" fmla="*/ 698625 h 955046"/>
              <a:gd name="connsiteX1" fmla="*/ 3594348 w 4114624"/>
              <a:gd name="connsiteY1" fmla="*/ 859658 h 955046"/>
              <a:gd name="connsiteX2" fmla="*/ 4112347 w 4114624"/>
              <a:gd name="connsiteY2" fmla="*/ 0 h 955046"/>
              <a:gd name="connsiteX0" fmla="*/ 0 w 4116766"/>
              <a:gd name="connsiteY0" fmla="*/ 698625 h 915764"/>
              <a:gd name="connsiteX1" fmla="*/ 3594348 w 4116766"/>
              <a:gd name="connsiteY1" fmla="*/ 859658 h 915764"/>
              <a:gd name="connsiteX2" fmla="*/ 4112347 w 4116766"/>
              <a:gd name="connsiteY2" fmla="*/ 0 h 915764"/>
              <a:gd name="connsiteX0" fmla="*/ 0 w 4116766"/>
              <a:gd name="connsiteY0" fmla="*/ 698625 h 892760"/>
              <a:gd name="connsiteX1" fmla="*/ 3594348 w 4116766"/>
              <a:gd name="connsiteY1" fmla="*/ 859658 h 892760"/>
              <a:gd name="connsiteX2" fmla="*/ 4112347 w 4116766"/>
              <a:gd name="connsiteY2" fmla="*/ 0 h 892760"/>
              <a:gd name="connsiteX0" fmla="*/ 0 w 4190514"/>
              <a:gd name="connsiteY0" fmla="*/ 809265 h 992172"/>
              <a:gd name="connsiteX1" fmla="*/ 3667518 w 4190514"/>
              <a:gd name="connsiteY1" fmla="*/ 859658 h 992172"/>
              <a:gd name="connsiteX2" fmla="*/ 4185517 w 4190514"/>
              <a:gd name="connsiteY2" fmla="*/ 0 h 992172"/>
              <a:gd name="connsiteX0" fmla="*/ 0 w 4190514"/>
              <a:gd name="connsiteY0" fmla="*/ 809265 h 913237"/>
              <a:gd name="connsiteX1" fmla="*/ 3667518 w 4190514"/>
              <a:gd name="connsiteY1" fmla="*/ 859658 h 913237"/>
              <a:gd name="connsiteX2" fmla="*/ 4185517 w 4190514"/>
              <a:gd name="connsiteY2" fmla="*/ 0 h 913237"/>
              <a:gd name="connsiteX0" fmla="*/ 0 w 4287021"/>
              <a:gd name="connsiteY0" fmla="*/ 809265 h 809265"/>
              <a:gd name="connsiteX1" fmla="*/ 3887044 w 4287021"/>
              <a:gd name="connsiteY1" fmla="*/ 749018 h 809265"/>
              <a:gd name="connsiteX2" fmla="*/ 4185517 w 4287021"/>
              <a:gd name="connsiteY2" fmla="*/ 0 h 809265"/>
              <a:gd name="connsiteX0" fmla="*/ 0 w 4185518"/>
              <a:gd name="connsiteY0" fmla="*/ 809265 h 810485"/>
              <a:gd name="connsiteX1" fmla="*/ 3374829 w 4185518"/>
              <a:gd name="connsiteY1" fmla="*/ 810485 h 810485"/>
              <a:gd name="connsiteX2" fmla="*/ 4185517 w 4185518"/>
              <a:gd name="connsiteY2" fmla="*/ 0 h 810485"/>
              <a:gd name="connsiteX0" fmla="*/ 0 w 4185518"/>
              <a:gd name="connsiteY0" fmla="*/ 809265 h 837398"/>
              <a:gd name="connsiteX1" fmla="*/ 3374829 w 4185518"/>
              <a:gd name="connsiteY1" fmla="*/ 810485 h 837398"/>
              <a:gd name="connsiteX2" fmla="*/ 4185517 w 4185518"/>
              <a:gd name="connsiteY2" fmla="*/ 0 h 837398"/>
              <a:gd name="connsiteX0" fmla="*/ 0 w 4185518"/>
              <a:gd name="connsiteY0" fmla="*/ 809265 h 835580"/>
              <a:gd name="connsiteX1" fmla="*/ 3374829 w 4185518"/>
              <a:gd name="connsiteY1" fmla="*/ 810485 h 835580"/>
              <a:gd name="connsiteX2" fmla="*/ 4185517 w 4185518"/>
              <a:gd name="connsiteY2" fmla="*/ 0 h 835580"/>
              <a:gd name="connsiteX0" fmla="*/ 0 w 4185518"/>
              <a:gd name="connsiteY0" fmla="*/ 809265 h 809955"/>
              <a:gd name="connsiteX1" fmla="*/ 3301652 w 4185518"/>
              <a:gd name="connsiteY1" fmla="*/ 761311 h 809955"/>
              <a:gd name="connsiteX2" fmla="*/ 4185517 w 4185518"/>
              <a:gd name="connsiteY2" fmla="*/ 0 h 809955"/>
            </a:gdLst>
            <a:ahLst/>
            <a:cxnLst>
              <a:cxn ang="0">
                <a:pos x="connsiteX0" y="connsiteY0"/>
              </a:cxn>
              <a:cxn ang="0">
                <a:pos x="connsiteX1" y="connsiteY1"/>
              </a:cxn>
              <a:cxn ang="0">
                <a:pos x="connsiteX2" y="connsiteY2"/>
              </a:cxn>
            </a:cxnLst>
            <a:rect l="l" t="t" r="r" b="b"/>
            <a:pathLst>
              <a:path w="4185518" h="809955">
                <a:moveTo>
                  <a:pt x="0" y="809265"/>
                </a:moveTo>
                <a:cubicBezTo>
                  <a:pt x="1124943" y="809672"/>
                  <a:pt x="2593434" y="818280"/>
                  <a:pt x="3301652" y="761311"/>
                </a:cubicBezTo>
                <a:cubicBezTo>
                  <a:pt x="4009870" y="704342"/>
                  <a:pt x="4150074" y="357963"/>
                  <a:pt x="4185517"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0" name="Freeform 39"/>
          <p:cNvSpPr/>
          <p:nvPr/>
        </p:nvSpPr>
        <p:spPr>
          <a:xfrm>
            <a:off x="5489585" y="2178260"/>
            <a:ext cx="241587" cy="198471"/>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4569371"/>
              <a:gd name="connsiteY0" fmla="*/ 563526 h 629718"/>
              <a:gd name="connsiteX1" fmla="*/ 744278 w 4569371"/>
              <a:gd name="connsiteY1" fmla="*/ 627322 h 629718"/>
              <a:gd name="connsiteX2" fmla="*/ 4369979 w 4569371"/>
              <a:gd name="connsiteY2" fmla="*/ 542259 h 629718"/>
              <a:gd name="connsiteX3" fmla="*/ 4486939 w 4569371"/>
              <a:gd name="connsiteY3" fmla="*/ 0 h 629718"/>
              <a:gd name="connsiteX0" fmla="*/ 0 w 4486939"/>
              <a:gd name="connsiteY0" fmla="*/ 563526 h 700733"/>
              <a:gd name="connsiteX1" fmla="*/ 744278 w 4486939"/>
              <a:gd name="connsiteY1" fmla="*/ 627322 h 700733"/>
              <a:gd name="connsiteX2" fmla="*/ 3870249 w 4486939"/>
              <a:gd name="connsiteY2" fmla="*/ 669850 h 700733"/>
              <a:gd name="connsiteX3" fmla="*/ 4486939 w 4486939"/>
              <a:gd name="connsiteY3" fmla="*/ 0 h 700733"/>
              <a:gd name="connsiteX0" fmla="*/ 0 w 4176405"/>
              <a:gd name="connsiteY0" fmla="*/ 871871 h 1041134"/>
              <a:gd name="connsiteX1" fmla="*/ 744278 w 4176405"/>
              <a:gd name="connsiteY1" fmla="*/ 935667 h 1041134"/>
              <a:gd name="connsiteX2" fmla="*/ 3870249 w 4176405"/>
              <a:gd name="connsiteY2" fmla="*/ 978195 h 1041134"/>
              <a:gd name="connsiteX3" fmla="*/ 4082902 w 4176405"/>
              <a:gd name="connsiteY3" fmla="*/ 0 h 1041134"/>
              <a:gd name="connsiteX0" fmla="*/ 0 w 4338084"/>
              <a:gd name="connsiteY0" fmla="*/ 871871 h 1041134"/>
              <a:gd name="connsiteX1" fmla="*/ 744278 w 4338084"/>
              <a:gd name="connsiteY1" fmla="*/ 935667 h 1041134"/>
              <a:gd name="connsiteX2" fmla="*/ 3870249 w 4338084"/>
              <a:gd name="connsiteY2" fmla="*/ 978195 h 1041134"/>
              <a:gd name="connsiteX3" fmla="*/ 4338084 w 4338084"/>
              <a:gd name="connsiteY3" fmla="*/ 0 h 1041134"/>
              <a:gd name="connsiteX0" fmla="*/ 0 w 4450952"/>
              <a:gd name="connsiteY0" fmla="*/ 707744 h 1046559"/>
              <a:gd name="connsiteX1" fmla="*/ 857146 w 4450952"/>
              <a:gd name="connsiteY1" fmla="*/ 935667 h 1046559"/>
              <a:gd name="connsiteX2" fmla="*/ 3983117 w 4450952"/>
              <a:gd name="connsiteY2" fmla="*/ 978195 h 1046559"/>
              <a:gd name="connsiteX3" fmla="*/ 4450952 w 4450952"/>
              <a:gd name="connsiteY3" fmla="*/ 0 h 1046559"/>
              <a:gd name="connsiteX0" fmla="*/ 0 w 4485557"/>
              <a:gd name="connsiteY0" fmla="*/ 707744 h 1003349"/>
              <a:gd name="connsiteX1" fmla="*/ 3983117 w 4485557"/>
              <a:gd name="connsiteY1" fmla="*/ 978195 h 1003349"/>
              <a:gd name="connsiteX2" fmla="*/ 4450952 w 4485557"/>
              <a:gd name="connsiteY2" fmla="*/ 0 h 1003349"/>
              <a:gd name="connsiteX0" fmla="*/ 0 w 4485557"/>
              <a:gd name="connsiteY0" fmla="*/ 707744 h 1055499"/>
              <a:gd name="connsiteX1" fmla="*/ 3983117 w 4485557"/>
              <a:gd name="connsiteY1" fmla="*/ 978195 h 1055499"/>
              <a:gd name="connsiteX2" fmla="*/ 4450952 w 4485557"/>
              <a:gd name="connsiteY2" fmla="*/ 0 h 1055499"/>
              <a:gd name="connsiteX0" fmla="*/ 0 w 4485557"/>
              <a:gd name="connsiteY0" fmla="*/ 707744 h 1037926"/>
              <a:gd name="connsiteX1" fmla="*/ 3983117 w 4485557"/>
              <a:gd name="connsiteY1" fmla="*/ 978195 h 1037926"/>
              <a:gd name="connsiteX2" fmla="*/ 4450952 w 4485557"/>
              <a:gd name="connsiteY2" fmla="*/ 0 h 1037926"/>
              <a:gd name="connsiteX0" fmla="*/ 0 w 4450952"/>
              <a:gd name="connsiteY0" fmla="*/ 707744 h 940245"/>
              <a:gd name="connsiteX1" fmla="*/ 3820085 w 4450952"/>
              <a:gd name="connsiteY1" fmla="*/ 823186 h 940245"/>
              <a:gd name="connsiteX2" fmla="*/ 4450952 w 4450952"/>
              <a:gd name="connsiteY2" fmla="*/ 0 h 940245"/>
              <a:gd name="connsiteX0" fmla="*/ 0 w 4212433"/>
              <a:gd name="connsiteY0" fmla="*/ 698625 h 930555"/>
              <a:gd name="connsiteX1" fmla="*/ 3820085 w 4212433"/>
              <a:gd name="connsiteY1" fmla="*/ 814067 h 930555"/>
              <a:gd name="connsiteX2" fmla="*/ 4112347 w 4212433"/>
              <a:gd name="connsiteY2" fmla="*/ 0 h 930555"/>
              <a:gd name="connsiteX0" fmla="*/ 0 w 4114624"/>
              <a:gd name="connsiteY0" fmla="*/ 698625 h 955046"/>
              <a:gd name="connsiteX1" fmla="*/ 3594348 w 4114624"/>
              <a:gd name="connsiteY1" fmla="*/ 859658 h 955046"/>
              <a:gd name="connsiteX2" fmla="*/ 4112347 w 4114624"/>
              <a:gd name="connsiteY2" fmla="*/ 0 h 955046"/>
              <a:gd name="connsiteX0" fmla="*/ 0 w 4116766"/>
              <a:gd name="connsiteY0" fmla="*/ 698625 h 915764"/>
              <a:gd name="connsiteX1" fmla="*/ 3594348 w 4116766"/>
              <a:gd name="connsiteY1" fmla="*/ 859658 h 915764"/>
              <a:gd name="connsiteX2" fmla="*/ 4112347 w 4116766"/>
              <a:gd name="connsiteY2" fmla="*/ 0 h 915764"/>
              <a:gd name="connsiteX0" fmla="*/ 0 w 4116766"/>
              <a:gd name="connsiteY0" fmla="*/ 698625 h 892760"/>
              <a:gd name="connsiteX1" fmla="*/ 3594348 w 4116766"/>
              <a:gd name="connsiteY1" fmla="*/ 859658 h 892760"/>
              <a:gd name="connsiteX2" fmla="*/ 4112347 w 4116766"/>
              <a:gd name="connsiteY2" fmla="*/ 0 h 892760"/>
              <a:gd name="connsiteX0" fmla="*/ 0 w 4190514"/>
              <a:gd name="connsiteY0" fmla="*/ 809265 h 992172"/>
              <a:gd name="connsiteX1" fmla="*/ 3667518 w 4190514"/>
              <a:gd name="connsiteY1" fmla="*/ 859658 h 992172"/>
              <a:gd name="connsiteX2" fmla="*/ 4185517 w 4190514"/>
              <a:gd name="connsiteY2" fmla="*/ 0 h 992172"/>
              <a:gd name="connsiteX0" fmla="*/ 0 w 4190514"/>
              <a:gd name="connsiteY0" fmla="*/ 809265 h 913237"/>
              <a:gd name="connsiteX1" fmla="*/ 3667518 w 4190514"/>
              <a:gd name="connsiteY1" fmla="*/ 859658 h 913237"/>
              <a:gd name="connsiteX2" fmla="*/ 4185517 w 4190514"/>
              <a:gd name="connsiteY2" fmla="*/ 0 h 913237"/>
              <a:gd name="connsiteX0" fmla="*/ 0 w 4287021"/>
              <a:gd name="connsiteY0" fmla="*/ 809265 h 809265"/>
              <a:gd name="connsiteX1" fmla="*/ 3887044 w 4287021"/>
              <a:gd name="connsiteY1" fmla="*/ 749018 h 809265"/>
              <a:gd name="connsiteX2" fmla="*/ 4185517 w 4287021"/>
              <a:gd name="connsiteY2" fmla="*/ 0 h 809265"/>
              <a:gd name="connsiteX0" fmla="*/ 0 w 4185518"/>
              <a:gd name="connsiteY0" fmla="*/ 809265 h 810485"/>
              <a:gd name="connsiteX1" fmla="*/ 3374829 w 4185518"/>
              <a:gd name="connsiteY1" fmla="*/ 810485 h 810485"/>
              <a:gd name="connsiteX2" fmla="*/ 4185517 w 4185518"/>
              <a:gd name="connsiteY2" fmla="*/ 0 h 810485"/>
              <a:gd name="connsiteX0" fmla="*/ 0 w 4185518"/>
              <a:gd name="connsiteY0" fmla="*/ 809265 h 837398"/>
              <a:gd name="connsiteX1" fmla="*/ 3374829 w 4185518"/>
              <a:gd name="connsiteY1" fmla="*/ 810485 h 837398"/>
              <a:gd name="connsiteX2" fmla="*/ 4185517 w 4185518"/>
              <a:gd name="connsiteY2" fmla="*/ 0 h 837398"/>
              <a:gd name="connsiteX0" fmla="*/ 0 w 4185518"/>
              <a:gd name="connsiteY0" fmla="*/ 809265 h 835580"/>
              <a:gd name="connsiteX1" fmla="*/ 3374829 w 4185518"/>
              <a:gd name="connsiteY1" fmla="*/ 810485 h 835580"/>
              <a:gd name="connsiteX2" fmla="*/ 4185517 w 4185518"/>
              <a:gd name="connsiteY2" fmla="*/ 0 h 835580"/>
              <a:gd name="connsiteX0" fmla="*/ 0 w 4185518"/>
              <a:gd name="connsiteY0" fmla="*/ 809265 h 809955"/>
              <a:gd name="connsiteX1" fmla="*/ 3301652 w 4185518"/>
              <a:gd name="connsiteY1" fmla="*/ 761311 h 809955"/>
              <a:gd name="connsiteX2" fmla="*/ 4185517 w 4185518"/>
              <a:gd name="connsiteY2" fmla="*/ 0 h 809955"/>
            </a:gdLst>
            <a:ahLst/>
            <a:cxnLst>
              <a:cxn ang="0">
                <a:pos x="connsiteX0" y="connsiteY0"/>
              </a:cxn>
              <a:cxn ang="0">
                <a:pos x="connsiteX1" y="connsiteY1"/>
              </a:cxn>
              <a:cxn ang="0">
                <a:pos x="connsiteX2" y="connsiteY2"/>
              </a:cxn>
            </a:cxnLst>
            <a:rect l="l" t="t" r="r" b="b"/>
            <a:pathLst>
              <a:path w="4185518" h="809955">
                <a:moveTo>
                  <a:pt x="0" y="809265"/>
                </a:moveTo>
                <a:cubicBezTo>
                  <a:pt x="1124943" y="809672"/>
                  <a:pt x="2593434" y="818280"/>
                  <a:pt x="3301652" y="761311"/>
                </a:cubicBezTo>
                <a:cubicBezTo>
                  <a:pt x="4009870" y="704342"/>
                  <a:pt x="4150074" y="357963"/>
                  <a:pt x="4185517"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2" name="Freeform 41"/>
          <p:cNvSpPr/>
          <p:nvPr/>
        </p:nvSpPr>
        <p:spPr>
          <a:xfrm flipH="1" flipV="1">
            <a:off x="882502" y="2009905"/>
            <a:ext cx="4788195" cy="251940"/>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5242301"/>
              <a:gd name="connsiteY0" fmla="*/ 457201 h 497817"/>
              <a:gd name="connsiteX1" fmla="*/ 1286539 w 5242301"/>
              <a:gd name="connsiteY1" fmla="*/ 467834 h 497817"/>
              <a:gd name="connsiteX2" fmla="*/ 4912240 w 5242301"/>
              <a:gd name="connsiteY2" fmla="*/ 382771 h 497817"/>
              <a:gd name="connsiteX3" fmla="*/ 5099060 w 5242301"/>
              <a:gd name="connsiteY3" fmla="*/ 0 h 497817"/>
              <a:gd name="connsiteX0" fmla="*/ 0 w 5251137"/>
              <a:gd name="connsiteY0" fmla="*/ 457201 h 497817"/>
              <a:gd name="connsiteX1" fmla="*/ 1286539 w 5251137"/>
              <a:gd name="connsiteY1" fmla="*/ 467834 h 497817"/>
              <a:gd name="connsiteX2" fmla="*/ 4912240 w 5251137"/>
              <a:gd name="connsiteY2" fmla="*/ 382771 h 497817"/>
              <a:gd name="connsiteX3" fmla="*/ 5099060 w 5251137"/>
              <a:gd name="connsiteY3" fmla="*/ 0 h 497817"/>
              <a:gd name="connsiteX0" fmla="*/ 0 w 5122972"/>
              <a:gd name="connsiteY0" fmla="*/ 457201 h 495848"/>
              <a:gd name="connsiteX1" fmla="*/ 1286539 w 5122972"/>
              <a:gd name="connsiteY1" fmla="*/ 467834 h 495848"/>
              <a:gd name="connsiteX2" fmla="*/ 4652761 w 5122972"/>
              <a:gd name="connsiteY2" fmla="*/ 425302 h 495848"/>
              <a:gd name="connsiteX3" fmla="*/ 5099060 w 5122972"/>
              <a:gd name="connsiteY3" fmla="*/ 0 h 495848"/>
              <a:gd name="connsiteX0" fmla="*/ 0 w 5099060"/>
              <a:gd name="connsiteY0" fmla="*/ 457201 h 519522"/>
              <a:gd name="connsiteX1" fmla="*/ 1286539 w 5099060"/>
              <a:gd name="connsiteY1" fmla="*/ 467834 h 519522"/>
              <a:gd name="connsiteX2" fmla="*/ 4652761 w 5099060"/>
              <a:gd name="connsiteY2" fmla="*/ 425302 h 519522"/>
              <a:gd name="connsiteX3" fmla="*/ 5099060 w 5099060"/>
              <a:gd name="connsiteY3" fmla="*/ 0 h 519522"/>
              <a:gd name="connsiteX0" fmla="*/ 0 w 5099060"/>
              <a:gd name="connsiteY0" fmla="*/ 457201 h 495848"/>
              <a:gd name="connsiteX1" fmla="*/ 1286539 w 5099060"/>
              <a:gd name="connsiteY1" fmla="*/ 467834 h 495848"/>
              <a:gd name="connsiteX2" fmla="*/ 4652761 w 5099060"/>
              <a:gd name="connsiteY2" fmla="*/ 425302 h 495848"/>
              <a:gd name="connsiteX3" fmla="*/ 5099060 w 5099060"/>
              <a:gd name="connsiteY3" fmla="*/ 0 h 495848"/>
              <a:gd name="connsiteX0" fmla="*/ 0 w 5099060"/>
              <a:gd name="connsiteY0" fmla="*/ 457201 h 498329"/>
              <a:gd name="connsiteX1" fmla="*/ 1286539 w 5099060"/>
              <a:gd name="connsiteY1" fmla="*/ 467834 h 498329"/>
              <a:gd name="connsiteX2" fmla="*/ 4642781 w 5099060"/>
              <a:gd name="connsiteY2" fmla="*/ 372139 h 498329"/>
              <a:gd name="connsiteX3" fmla="*/ 5099060 w 5099060"/>
              <a:gd name="connsiteY3" fmla="*/ 0 h 498329"/>
              <a:gd name="connsiteX0" fmla="*/ 0 w 5099060"/>
              <a:gd name="connsiteY0" fmla="*/ 457201 h 496329"/>
              <a:gd name="connsiteX1" fmla="*/ 1286539 w 5099060"/>
              <a:gd name="connsiteY1" fmla="*/ 467834 h 496329"/>
              <a:gd name="connsiteX2" fmla="*/ 4642781 w 5099060"/>
              <a:gd name="connsiteY2" fmla="*/ 414669 h 496329"/>
              <a:gd name="connsiteX3" fmla="*/ 5099060 w 5099060"/>
              <a:gd name="connsiteY3" fmla="*/ 0 h 496329"/>
            </a:gdLst>
            <a:ahLst/>
            <a:cxnLst>
              <a:cxn ang="0">
                <a:pos x="connsiteX0" y="connsiteY0"/>
              </a:cxn>
              <a:cxn ang="0">
                <a:pos x="connsiteX1" y="connsiteY1"/>
              </a:cxn>
              <a:cxn ang="0">
                <a:pos x="connsiteX2" y="connsiteY2"/>
              </a:cxn>
              <a:cxn ang="0">
                <a:pos x="connsiteX3" y="connsiteY3"/>
              </a:cxn>
            </a:cxnLst>
            <a:rect l="l" t="t" r="r" b="b"/>
            <a:pathLst>
              <a:path w="5099060" h="496329">
                <a:moveTo>
                  <a:pt x="0" y="457201"/>
                </a:moveTo>
                <a:cubicBezTo>
                  <a:pt x="404923" y="534287"/>
                  <a:pt x="512742" y="474923"/>
                  <a:pt x="1286539" y="467834"/>
                </a:cubicBezTo>
                <a:cubicBezTo>
                  <a:pt x="2060336" y="460745"/>
                  <a:pt x="3567155" y="404937"/>
                  <a:pt x="4642781" y="414669"/>
                </a:cubicBezTo>
                <a:cubicBezTo>
                  <a:pt x="4973703" y="417663"/>
                  <a:pt x="5093556" y="294168"/>
                  <a:pt x="5099060"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3" name="Freeform 42"/>
          <p:cNvSpPr/>
          <p:nvPr/>
        </p:nvSpPr>
        <p:spPr>
          <a:xfrm flipH="1" flipV="1">
            <a:off x="3981567" y="2106718"/>
            <a:ext cx="1672419" cy="158016"/>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5242301"/>
              <a:gd name="connsiteY0" fmla="*/ 457201 h 497817"/>
              <a:gd name="connsiteX1" fmla="*/ 1286539 w 5242301"/>
              <a:gd name="connsiteY1" fmla="*/ 467834 h 497817"/>
              <a:gd name="connsiteX2" fmla="*/ 4912240 w 5242301"/>
              <a:gd name="connsiteY2" fmla="*/ 382771 h 497817"/>
              <a:gd name="connsiteX3" fmla="*/ 5099060 w 5242301"/>
              <a:gd name="connsiteY3" fmla="*/ 0 h 497817"/>
              <a:gd name="connsiteX0" fmla="*/ 0 w 5251137"/>
              <a:gd name="connsiteY0" fmla="*/ 457201 h 497817"/>
              <a:gd name="connsiteX1" fmla="*/ 1286539 w 5251137"/>
              <a:gd name="connsiteY1" fmla="*/ 467834 h 497817"/>
              <a:gd name="connsiteX2" fmla="*/ 4912240 w 5251137"/>
              <a:gd name="connsiteY2" fmla="*/ 382771 h 497817"/>
              <a:gd name="connsiteX3" fmla="*/ 5099060 w 5251137"/>
              <a:gd name="connsiteY3" fmla="*/ 0 h 497817"/>
              <a:gd name="connsiteX0" fmla="*/ 0 w 5122972"/>
              <a:gd name="connsiteY0" fmla="*/ 457201 h 495848"/>
              <a:gd name="connsiteX1" fmla="*/ 1286539 w 5122972"/>
              <a:gd name="connsiteY1" fmla="*/ 467834 h 495848"/>
              <a:gd name="connsiteX2" fmla="*/ 4652761 w 5122972"/>
              <a:gd name="connsiteY2" fmla="*/ 425302 h 495848"/>
              <a:gd name="connsiteX3" fmla="*/ 5099060 w 5122972"/>
              <a:gd name="connsiteY3" fmla="*/ 0 h 495848"/>
              <a:gd name="connsiteX0" fmla="*/ 0 w 5099060"/>
              <a:gd name="connsiteY0" fmla="*/ 457201 h 519522"/>
              <a:gd name="connsiteX1" fmla="*/ 1286539 w 5099060"/>
              <a:gd name="connsiteY1" fmla="*/ 467834 h 519522"/>
              <a:gd name="connsiteX2" fmla="*/ 4652761 w 5099060"/>
              <a:gd name="connsiteY2" fmla="*/ 425302 h 519522"/>
              <a:gd name="connsiteX3" fmla="*/ 5099060 w 5099060"/>
              <a:gd name="connsiteY3" fmla="*/ 0 h 519522"/>
              <a:gd name="connsiteX0" fmla="*/ 0 w 5099060"/>
              <a:gd name="connsiteY0" fmla="*/ 457201 h 495848"/>
              <a:gd name="connsiteX1" fmla="*/ 1286539 w 5099060"/>
              <a:gd name="connsiteY1" fmla="*/ 467834 h 495848"/>
              <a:gd name="connsiteX2" fmla="*/ 4652761 w 5099060"/>
              <a:gd name="connsiteY2" fmla="*/ 425302 h 495848"/>
              <a:gd name="connsiteX3" fmla="*/ 5099060 w 5099060"/>
              <a:gd name="connsiteY3" fmla="*/ 0 h 495848"/>
              <a:gd name="connsiteX0" fmla="*/ 0 w 5099060"/>
              <a:gd name="connsiteY0" fmla="*/ 457201 h 498329"/>
              <a:gd name="connsiteX1" fmla="*/ 1286539 w 5099060"/>
              <a:gd name="connsiteY1" fmla="*/ 467834 h 498329"/>
              <a:gd name="connsiteX2" fmla="*/ 4642781 w 5099060"/>
              <a:gd name="connsiteY2" fmla="*/ 372139 h 498329"/>
              <a:gd name="connsiteX3" fmla="*/ 5099060 w 5099060"/>
              <a:gd name="connsiteY3" fmla="*/ 0 h 498329"/>
              <a:gd name="connsiteX0" fmla="*/ 0 w 5099060"/>
              <a:gd name="connsiteY0" fmla="*/ 457201 h 496329"/>
              <a:gd name="connsiteX1" fmla="*/ 1286539 w 5099060"/>
              <a:gd name="connsiteY1" fmla="*/ 467834 h 496329"/>
              <a:gd name="connsiteX2" fmla="*/ 4642781 w 5099060"/>
              <a:gd name="connsiteY2" fmla="*/ 414669 h 496329"/>
              <a:gd name="connsiteX3" fmla="*/ 5099060 w 5099060"/>
              <a:gd name="connsiteY3" fmla="*/ 0 h 496329"/>
            </a:gdLst>
            <a:ahLst/>
            <a:cxnLst>
              <a:cxn ang="0">
                <a:pos x="connsiteX0" y="connsiteY0"/>
              </a:cxn>
              <a:cxn ang="0">
                <a:pos x="connsiteX1" y="connsiteY1"/>
              </a:cxn>
              <a:cxn ang="0">
                <a:pos x="connsiteX2" y="connsiteY2"/>
              </a:cxn>
              <a:cxn ang="0">
                <a:pos x="connsiteX3" y="connsiteY3"/>
              </a:cxn>
            </a:cxnLst>
            <a:rect l="l" t="t" r="r" b="b"/>
            <a:pathLst>
              <a:path w="5099060" h="496329">
                <a:moveTo>
                  <a:pt x="0" y="457201"/>
                </a:moveTo>
                <a:cubicBezTo>
                  <a:pt x="404923" y="534287"/>
                  <a:pt x="512742" y="474923"/>
                  <a:pt x="1286539" y="467834"/>
                </a:cubicBezTo>
                <a:cubicBezTo>
                  <a:pt x="2060336" y="460745"/>
                  <a:pt x="3567155" y="404937"/>
                  <a:pt x="4642781" y="414669"/>
                </a:cubicBezTo>
                <a:cubicBezTo>
                  <a:pt x="4973703" y="417663"/>
                  <a:pt x="5093556" y="294168"/>
                  <a:pt x="5099060"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44" name="Freeform 43"/>
          <p:cNvSpPr/>
          <p:nvPr/>
        </p:nvSpPr>
        <p:spPr>
          <a:xfrm flipV="1">
            <a:off x="4359033" y="1870363"/>
            <a:ext cx="1672419" cy="158016"/>
          </a:xfrm>
          <a:custGeom>
            <a:avLst/>
            <a:gdLst>
              <a:gd name="connsiteX0" fmla="*/ 0 w 1098516"/>
              <a:gd name="connsiteY0" fmla="*/ 0 h 669851"/>
              <a:gd name="connsiteX1" fmla="*/ 988828 w 1098516"/>
              <a:gd name="connsiteY1" fmla="*/ 265814 h 669851"/>
              <a:gd name="connsiteX2" fmla="*/ 1073888 w 1098516"/>
              <a:gd name="connsiteY2" fmla="*/ 669851 h 669851"/>
              <a:gd name="connsiteX3" fmla="*/ 1073888 w 1098516"/>
              <a:gd name="connsiteY3" fmla="*/ 669851 h 669851"/>
              <a:gd name="connsiteX4" fmla="*/ 1084521 w 1098516"/>
              <a:gd name="connsiteY4" fmla="*/ 659218 h 669851"/>
              <a:gd name="connsiteX0" fmla="*/ 0 w 5029200"/>
              <a:gd name="connsiteY0" fmla="*/ 616689 h 1286540"/>
              <a:gd name="connsiteX1" fmla="*/ 988828 w 5029200"/>
              <a:gd name="connsiteY1" fmla="*/ 882503 h 1286540"/>
              <a:gd name="connsiteX2" fmla="*/ 1073888 w 5029200"/>
              <a:gd name="connsiteY2" fmla="*/ 1286540 h 1286540"/>
              <a:gd name="connsiteX3" fmla="*/ 1073888 w 5029200"/>
              <a:gd name="connsiteY3" fmla="*/ 1286540 h 1286540"/>
              <a:gd name="connsiteX4" fmla="*/ 5029200 w 5029200"/>
              <a:gd name="connsiteY4" fmla="*/ 0 h 1286540"/>
              <a:gd name="connsiteX0" fmla="*/ 0 w 5029200"/>
              <a:gd name="connsiteY0" fmla="*/ 616689 h 1300863"/>
              <a:gd name="connsiteX1" fmla="*/ 988828 w 5029200"/>
              <a:gd name="connsiteY1" fmla="*/ 882503 h 1300863"/>
              <a:gd name="connsiteX2" fmla="*/ 1073888 w 5029200"/>
              <a:gd name="connsiteY2" fmla="*/ 1286540 h 1300863"/>
              <a:gd name="connsiteX3" fmla="*/ 1573618 w 5029200"/>
              <a:gd name="connsiteY3" fmla="*/ 1201479 h 1300863"/>
              <a:gd name="connsiteX4" fmla="*/ 5029200 w 5029200"/>
              <a:gd name="connsiteY4" fmla="*/ 0 h 1300863"/>
              <a:gd name="connsiteX0" fmla="*/ 0 w 5029200"/>
              <a:gd name="connsiteY0" fmla="*/ 616689 h 1235707"/>
              <a:gd name="connsiteX1" fmla="*/ 988828 w 5029200"/>
              <a:gd name="connsiteY1" fmla="*/ 882503 h 1235707"/>
              <a:gd name="connsiteX2" fmla="*/ 1573618 w 5029200"/>
              <a:gd name="connsiteY2" fmla="*/ 1201479 h 1235707"/>
              <a:gd name="connsiteX3" fmla="*/ 5029200 w 5029200"/>
              <a:gd name="connsiteY3" fmla="*/ 0 h 1235707"/>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900593"/>
              <a:gd name="connsiteX1" fmla="*/ 988828 w 5029200"/>
              <a:gd name="connsiteY1" fmla="*/ 882503 h 900593"/>
              <a:gd name="connsiteX2" fmla="*/ 2190306 w 5029200"/>
              <a:gd name="connsiteY2" fmla="*/ 489097 h 900593"/>
              <a:gd name="connsiteX3" fmla="*/ 5029200 w 5029200"/>
              <a:gd name="connsiteY3" fmla="*/ 0 h 900593"/>
              <a:gd name="connsiteX0" fmla="*/ 0 w 5029200"/>
              <a:gd name="connsiteY0" fmla="*/ 616689 h 884007"/>
              <a:gd name="connsiteX1" fmla="*/ 988828 w 5029200"/>
              <a:gd name="connsiteY1" fmla="*/ 882503 h 884007"/>
              <a:gd name="connsiteX2" fmla="*/ 2190306 w 5029200"/>
              <a:gd name="connsiteY2" fmla="*/ 489097 h 884007"/>
              <a:gd name="connsiteX3" fmla="*/ 5029200 w 5029200"/>
              <a:gd name="connsiteY3" fmla="*/ 0 h 884007"/>
              <a:gd name="connsiteX0" fmla="*/ 0 w 5029200"/>
              <a:gd name="connsiteY0" fmla="*/ 616689 h 675688"/>
              <a:gd name="connsiteX1" fmla="*/ 1265274 w 5029200"/>
              <a:gd name="connsiteY1" fmla="*/ 659220 h 675688"/>
              <a:gd name="connsiteX2" fmla="*/ 2190306 w 5029200"/>
              <a:gd name="connsiteY2" fmla="*/ 489097 h 675688"/>
              <a:gd name="connsiteX3" fmla="*/ 5029200 w 5029200"/>
              <a:gd name="connsiteY3" fmla="*/ 0 h 675688"/>
              <a:gd name="connsiteX0" fmla="*/ 0 w 5029200"/>
              <a:gd name="connsiteY0" fmla="*/ 616689 h 659941"/>
              <a:gd name="connsiteX1" fmla="*/ 1286539 w 5029200"/>
              <a:gd name="connsiteY1" fmla="*/ 627322 h 659941"/>
              <a:gd name="connsiteX2" fmla="*/ 2190306 w 5029200"/>
              <a:gd name="connsiteY2" fmla="*/ 489097 h 659941"/>
              <a:gd name="connsiteX3" fmla="*/ 5029200 w 5029200"/>
              <a:gd name="connsiteY3" fmla="*/ 0 h 659941"/>
              <a:gd name="connsiteX0" fmla="*/ 0 w 5225861"/>
              <a:gd name="connsiteY0" fmla="*/ 616689 h 660491"/>
              <a:gd name="connsiteX1" fmla="*/ 1286539 w 5225861"/>
              <a:gd name="connsiteY1" fmla="*/ 627322 h 660491"/>
              <a:gd name="connsiteX2" fmla="*/ 5092994 w 5225861"/>
              <a:gd name="connsiteY2" fmla="*/ 478464 h 660491"/>
              <a:gd name="connsiteX3" fmla="*/ 5029200 w 5225861"/>
              <a:gd name="connsiteY3" fmla="*/ 0 h 660491"/>
              <a:gd name="connsiteX0" fmla="*/ 0 w 5155577"/>
              <a:gd name="connsiteY0" fmla="*/ 616689 h 660491"/>
              <a:gd name="connsiteX1" fmla="*/ 1286539 w 5155577"/>
              <a:gd name="connsiteY1" fmla="*/ 627322 h 660491"/>
              <a:gd name="connsiteX2" fmla="*/ 5092994 w 5155577"/>
              <a:gd name="connsiteY2" fmla="*/ 478464 h 660491"/>
              <a:gd name="connsiteX3" fmla="*/ 5029200 w 5155577"/>
              <a:gd name="connsiteY3" fmla="*/ 0 h 660491"/>
              <a:gd name="connsiteX0" fmla="*/ 0 w 5244646"/>
              <a:gd name="connsiteY0" fmla="*/ 616689 h 660491"/>
              <a:gd name="connsiteX1" fmla="*/ 1286539 w 5244646"/>
              <a:gd name="connsiteY1" fmla="*/ 627322 h 660491"/>
              <a:gd name="connsiteX2" fmla="*/ 5092994 w 5244646"/>
              <a:gd name="connsiteY2" fmla="*/ 478464 h 660491"/>
              <a:gd name="connsiteX3" fmla="*/ 5029200 w 5244646"/>
              <a:gd name="connsiteY3" fmla="*/ 0 h 660491"/>
              <a:gd name="connsiteX0" fmla="*/ 0 w 5111632"/>
              <a:gd name="connsiteY0" fmla="*/ 616689 h 657305"/>
              <a:gd name="connsiteX1" fmla="*/ 1286539 w 5111632"/>
              <a:gd name="connsiteY1" fmla="*/ 627322 h 657305"/>
              <a:gd name="connsiteX2" fmla="*/ 4912240 w 5111632"/>
              <a:gd name="connsiteY2" fmla="*/ 542259 h 657305"/>
              <a:gd name="connsiteX3" fmla="*/ 5029200 w 5111632"/>
              <a:gd name="connsiteY3" fmla="*/ 0 h 657305"/>
              <a:gd name="connsiteX0" fmla="*/ 0 w 5242301"/>
              <a:gd name="connsiteY0" fmla="*/ 457201 h 497817"/>
              <a:gd name="connsiteX1" fmla="*/ 1286539 w 5242301"/>
              <a:gd name="connsiteY1" fmla="*/ 467834 h 497817"/>
              <a:gd name="connsiteX2" fmla="*/ 4912240 w 5242301"/>
              <a:gd name="connsiteY2" fmla="*/ 382771 h 497817"/>
              <a:gd name="connsiteX3" fmla="*/ 5099060 w 5242301"/>
              <a:gd name="connsiteY3" fmla="*/ 0 h 497817"/>
              <a:gd name="connsiteX0" fmla="*/ 0 w 5251137"/>
              <a:gd name="connsiteY0" fmla="*/ 457201 h 497817"/>
              <a:gd name="connsiteX1" fmla="*/ 1286539 w 5251137"/>
              <a:gd name="connsiteY1" fmla="*/ 467834 h 497817"/>
              <a:gd name="connsiteX2" fmla="*/ 4912240 w 5251137"/>
              <a:gd name="connsiteY2" fmla="*/ 382771 h 497817"/>
              <a:gd name="connsiteX3" fmla="*/ 5099060 w 5251137"/>
              <a:gd name="connsiteY3" fmla="*/ 0 h 497817"/>
              <a:gd name="connsiteX0" fmla="*/ 0 w 5122972"/>
              <a:gd name="connsiteY0" fmla="*/ 457201 h 495848"/>
              <a:gd name="connsiteX1" fmla="*/ 1286539 w 5122972"/>
              <a:gd name="connsiteY1" fmla="*/ 467834 h 495848"/>
              <a:gd name="connsiteX2" fmla="*/ 4652761 w 5122972"/>
              <a:gd name="connsiteY2" fmla="*/ 425302 h 495848"/>
              <a:gd name="connsiteX3" fmla="*/ 5099060 w 5122972"/>
              <a:gd name="connsiteY3" fmla="*/ 0 h 495848"/>
              <a:gd name="connsiteX0" fmla="*/ 0 w 5099060"/>
              <a:gd name="connsiteY0" fmla="*/ 457201 h 519522"/>
              <a:gd name="connsiteX1" fmla="*/ 1286539 w 5099060"/>
              <a:gd name="connsiteY1" fmla="*/ 467834 h 519522"/>
              <a:gd name="connsiteX2" fmla="*/ 4652761 w 5099060"/>
              <a:gd name="connsiteY2" fmla="*/ 425302 h 519522"/>
              <a:gd name="connsiteX3" fmla="*/ 5099060 w 5099060"/>
              <a:gd name="connsiteY3" fmla="*/ 0 h 519522"/>
              <a:gd name="connsiteX0" fmla="*/ 0 w 5099060"/>
              <a:gd name="connsiteY0" fmla="*/ 457201 h 495848"/>
              <a:gd name="connsiteX1" fmla="*/ 1286539 w 5099060"/>
              <a:gd name="connsiteY1" fmla="*/ 467834 h 495848"/>
              <a:gd name="connsiteX2" fmla="*/ 4652761 w 5099060"/>
              <a:gd name="connsiteY2" fmla="*/ 425302 h 495848"/>
              <a:gd name="connsiteX3" fmla="*/ 5099060 w 5099060"/>
              <a:gd name="connsiteY3" fmla="*/ 0 h 495848"/>
              <a:gd name="connsiteX0" fmla="*/ 0 w 5099060"/>
              <a:gd name="connsiteY0" fmla="*/ 457201 h 498329"/>
              <a:gd name="connsiteX1" fmla="*/ 1286539 w 5099060"/>
              <a:gd name="connsiteY1" fmla="*/ 467834 h 498329"/>
              <a:gd name="connsiteX2" fmla="*/ 4642781 w 5099060"/>
              <a:gd name="connsiteY2" fmla="*/ 372139 h 498329"/>
              <a:gd name="connsiteX3" fmla="*/ 5099060 w 5099060"/>
              <a:gd name="connsiteY3" fmla="*/ 0 h 498329"/>
              <a:gd name="connsiteX0" fmla="*/ 0 w 5099060"/>
              <a:gd name="connsiteY0" fmla="*/ 457201 h 496329"/>
              <a:gd name="connsiteX1" fmla="*/ 1286539 w 5099060"/>
              <a:gd name="connsiteY1" fmla="*/ 467834 h 496329"/>
              <a:gd name="connsiteX2" fmla="*/ 4642781 w 5099060"/>
              <a:gd name="connsiteY2" fmla="*/ 414669 h 496329"/>
              <a:gd name="connsiteX3" fmla="*/ 5099060 w 5099060"/>
              <a:gd name="connsiteY3" fmla="*/ 0 h 496329"/>
            </a:gdLst>
            <a:ahLst/>
            <a:cxnLst>
              <a:cxn ang="0">
                <a:pos x="connsiteX0" y="connsiteY0"/>
              </a:cxn>
              <a:cxn ang="0">
                <a:pos x="connsiteX1" y="connsiteY1"/>
              </a:cxn>
              <a:cxn ang="0">
                <a:pos x="connsiteX2" y="connsiteY2"/>
              </a:cxn>
              <a:cxn ang="0">
                <a:pos x="connsiteX3" y="connsiteY3"/>
              </a:cxn>
            </a:cxnLst>
            <a:rect l="l" t="t" r="r" b="b"/>
            <a:pathLst>
              <a:path w="5099060" h="496329">
                <a:moveTo>
                  <a:pt x="0" y="457201"/>
                </a:moveTo>
                <a:cubicBezTo>
                  <a:pt x="404923" y="534287"/>
                  <a:pt x="512742" y="474923"/>
                  <a:pt x="1286539" y="467834"/>
                </a:cubicBezTo>
                <a:cubicBezTo>
                  <a:pt x="2060336" y="460745"/>
                  <a:pt x="3567155" y="404937"/>
                  <a:pt x="4642781" y="414669"/>
                </a:cubicBezTo>
                <a:cubicBezTo>
                  <a:pt x="4973703" y="417663"/>
                  <a:pt x="5093556" y="294168"/>
                  <a:pt x="5099060" y="0"/>
                </a:cubicBezTo>
              </a:path>
            </a:pathLst>
          </a:custGeom>
          <a:noFill/>
          <a:ln w="38100">
            <a:solidFill>
              <a:srgbClr val="0070C0"/>
            </a:solidFill>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 name="Rounded Rectangle 5"/>
          <p:cNvSpPr/>
          <p:nvPr/>
        </p:nvSpPr>
        <p:spPr>
          <a:xfrm>
            <a:off x="3380836" y="1657258"/>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UK-T1_RAL</a:t>
            </a:r>
          </a:p>
        </p:txBody>
      </p:sp>
      <p:sp>
        <p:nvSpPr>
          <p:cNvPr id="7" name="Rounded Rectangle 6"/>
          <p:cNvSpPr/>
          <p:nvPr/>
        </p:nvSpPr>
        <p:spPr>
          <a:xfrm>
            <a:off x="4088966" y="1033475"/>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NDGF</a:t>
            </a:r>
          </a:p>
        </p:txBody>
      </p:sp>
      <p:sp>
        <p:nvSpPr>
          <p:cNvPr id="8" name="Rounded Rectangle 7"/>
          <p:cNvSpPr/>
          <p:nvPr/>
        </p:nvSpPr>
        <p:spPr>
          <a:xfrm>
            <a:off x="4578062" y="2210158"/>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FR-CCIN2P3</a:t>
            </a:r>
          </a:p>
        </p:txBody>
      </p:sp>
      <p:sp>
        <p:nvSpPr>
          <p:cNvPr id="9" name="Rounded Rectangle 8"/>
          <p:cNvSpPr/>
          <p:nvPr/>
        </p:nvSpPr>
        <p:spPr>
          <a:xfrm>
            <a:off x="3525433" y="2841903"/>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ES-PIC</a:t>
            </a:r>
          </a:p>
        </p:txBody>
      </p:sp>
      <p:sp>
        <p:nvSpPr>
          <p:cNvPr id="10" name="Rounded Rectangle 9"/>
          <p:cNvSpPr/>
          <p:nvPr/>
        </p:nvSpPr>
        <p:spPr>
          <a:xfrm>
            <a:off x="4524899" y="1508396"/>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DE-KIT</a:t>
            </a:r>
          </a:p>
        </p:txBody>
      </p:sp>
      <p:sp>
        <p:nvSpPr>
          <p:cNvPr id="11" name="Rounded Rectangle 10"/>
          <p:cNvSpPr/>
          <p:nvPr/>
        </p:nvSpPr>
        <p:spPr>
          <a:xfrm>
            <a:off x="3514804" y="2188887"/>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NL-T1</a:t>
            </a:r>
          </a:p>
        </p:txBody>
      </p:sp>
      <p:sp>
        <p:nvSpPr>
          <p:cNvPr id="12" name="Rounded Rectangle 11"/>
          <p:cNvSpPr/>
          <p:nvPr/>
        </p:nvSpPr>
        <p:spPr>
          <a:xfrm>
            <a:off x="1116102" y="2747983"/>
            <a:ext cx="978196" cy="347472"/>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US-FNAL-CMS</a:t>
            </a:r>
          </a:p>
        </p:txBody>
      </p:sp>
      <p:sp>
        <p:nvSpPr>
          <p:cNvPr id="13" name="Rounded Rectangle 12"/>
          <p:cNvSpPr/>
          <p:nvPr/>
        </p:nvSpPr>
        <p:spPr>
          <a:xfrm>
            <a:off x="2253786" y="2696592"/>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US-T1-BNL</a:t>
            </a:r>
          </a:p>
        </p:txBody>
      </p:sp>
      <p:sp>
        <p:nvSpPr>
          <p:cNvPr id="14" name="Rounded Rectangle 13"/>
          <p:cNvSpPr/>
          <p:nvPr/>
        </p:nvSpPr>
        <p:spPr>
          <a:xfrm>
            <a:off x="393406" y="2222557"/>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CA-TRIUMF</a:t>
            </a:r>
          </a:p>
        </p:txBody>
      </p:sp>
      <p:sp>
        <p:nvSpPr>
          <p:cNvPr id="15" name="Rounded Rectangle 14"/>
          <p:cNvSpPr/>
          <p:nvPr/>
        </p:nvSpPr>
        <p:spPr>
          <a:xfrm>
            <a:off x="7608135" y="3095168"/>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TW-ASCG</a:t>
            </a:r>
          </a:p>
        </p:txBody>
      </p:sp>
      <p:sp>
        <p:nvSpPr>
          <p:cNvPr id="16" name="Rounded Rectangle 15"/>
          <p:cNvSpPr/>
          <p:nvPr/>
        </p:nvSpPr>
        <p:spPr>
          <a:xfrm>
            <a:off x="4567427" y="2663811"/>
            <a:ext cx="978196" cy="347472"/>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rPr>
              <a:t>IT-NFN-CNAF</a:t>
            </a:r>
          </a:p>
        </p:txBody>
      </p:sp>
      <p:sp>
        <p:nvSpPr>
          <p:cNvPr id="17" name="Rounded Rectangle 16"/>
          <p:cNvSpPr/>
          <p:nvPr/>
        </p:nvSpPr>
        <p:spPr>
          <a:xfrm>
            <a:off x="5308748" y="1855733"/>
            <a:ext cx="978196" cy="308344"/>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b="1" dirty="0" smtClean="0">
                <a:latin typeface="Arial" pitchFamily="-65" charset="0"/>
                <a:ea typeface="Arial" pitchFamily="-65" charset="0"/>
                <a:cs typeface="Arial" pitchFamily="-65" charset="0"/>
              </a:rPr>
              <a:t>CH-CERN</a:t>
            </a: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pic>
        <p:nvPicPr>
          <p:cNvPr id="30" name="Picture 2" descr="C:\Work\0ESNet\ESnet\Customers\HEP\LHC\OPN\LHCOPN map-light, no legend.jpg"/>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807167" y="3904098"/>
            <a:ext cx="5485711" cy="2822804"/>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p:cNvSpPr txBox="1"/>
          <p:nvPr/>
        </p:nvSpPr>
        <p:spPr>
          <a:xfrm>
            <a:off x="6458560" y="1586906"/>
            <a:ext cx="2495669" cy="646331"/>
          </a:xfrm>
          <a:prstGeom prst="rect">
            <a:avLst/>
          </a:prstGeom>
          <a:solidFill>
            <a:schemeClr val="bg1"/>
          </a:solidFill>
          <a:ln w="12700">
            <a:solidFill>
              <a:schemeClr val="tx1"/>
            </a:solidFill>
          </a:ln>
        </p:spPr>
        <p:txBody>
          <a:bodyPr wrap="square" rtlCol="0">
            <a:spAutoFit/>
          </a:bodyPr>
          <a:lstStyle/>
          <a:p>
            <a:pPr algn="l"/>
            <a:r>
              <a:rPr lang="en-US" dirty="0" smtClean="0"/>
              <a:t>LHCOPN physical (abbreviated)</a:t>
            </a:r>
            <a:endParaRPr lang="en-US" dirty="0"/>
          </a:p>
        </p:txBody>
      </p:sp>
      <p:sp>
        <p:nvSpPr>
          <p:cNvPr id="38" name="TextBox 37"/>
          <p:cNvSpPr txBox="1"/>
          <p:nvPr/>
        </p:nvSpPr>
        <p:spPr>
          <a:xfrm>
            <a:off x="6458560" y="5488277"/>
            <a:ext cx="2305897" cy="369332"/>
          </a:xfrm>
          <a:prstGeom prst="rect">
            <a:avLst/>
          </a:prstGeom>
          <a:solidFill>
            <a:schemeClr val="bg1"/>
          </a:solidFill>
          <a:ln w="12700">
            <a:solidFill>
              <a:schemeClr val="tx1"/>
            </a:solidFill>
          </a:ln>
        </p:spPr>
        <p:txBody>
          <a:bodyPr wrap="square" rtlCol="0">
            <a:spAutoFit/>
          </a:bodyPr>
          <a:lstStyle/>
          <a:p>
            <a:pPr algn="l"/>
            <a:r>
              <a:rPr lang="en-US" dirty="0" smtClean="0"/>
              <a:t>LHCOPN architecture</a:t>
            </a:r>
            <a:endParaRPr lang="en-US" dirty="0"/>
          </a:p>
        </p:txBody>
      </p:sp>
      <p:sp>
        <p:nvSpPr>
          <p:cNvPr id="18" name="Slide Number Placeholder 17"/>
          <p:cNvSpPr>
            <a:spLocks noGrp="1"/>
          </p:cNvSpPr>
          <p:nvPr>
            <p:ph type="sldNum" sz="quarter" idx="12"/>
          </p:nvPr>
        </p:nvSpPr>
        <p:spPr/>
        <p:txBody>
          <a:bodyPr/>
          <a:lstStyle/>
          <a:p>
            <a:pPr>
              <a:defRPr/>
            </a:pPr>
            <a:fld id="{7BB6F9B8-17A6-477C-9EEA-ECC3A7902399}" type="slidenum">
              <a:rPr lang="en-US" smtClean="0"/>
              <a:pPr>
                <a:defRPr/>
              </a:pPr>
              <a:t>51</a:t>
            </a:fld>
            <a:endParaRPr lang="en-US" dirty="0"/>
          </a:p>
        </p:txBody>
      </p:sp>
    </p:spTree>
    <p:extLst>
      <p:ext uri="{BB962C8B-B14F-4D97-AF65-F5344CB8AC3E}">
        <p14:creationId xmlns:p14="http://schemas.microsoft.com/office/powerpoint/2010/main" val="18745925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LHC OPN – Optical Private Network</a:t>
            </a:r>
            <a:endParaRPr lang="en-US" dirty="0"/>
          </a:p>
        </p:txBody>
      </p:sp>
      <p:sp>
        <p:nvSpPr>
          <p:cNvPr id="3" name="Content Placeholder 2"/>
          <p:cNvSpPr>
            <a:spLocks noGrp="1"/>
          </p:cNvSpPr>
          <p:nvPr>
            <p:ph idx="1"/>
          </p:nvPr>
        </p:nvSpPr>
        <p:spPr/>
        <p:txBody>
          <a:bodyPr/>
          <a:lstStyle/>
          <a:p>
            <a:pPr marL="0" indent="0">
              <a:buNone/>
            </a:pPr>
            <a:r>
              <a:rPr lang="en-US" dirty="0" smtClean="0"/>
              <a:t>N.B.</a:t>
            </a:r>
          </a:p>
          <a:p>
            <a:r>
              <a:rPr lang="en-US" dirty="0" smtClean="0"/>
              <a:t>In 2005 the only way to handle the CERN (T0) to Tier 1 centers data transfer was to </a:t>
            </a:r>
            <a:r>
              <a:rPr lang="en-US" dirty="0"/>
              <a:t>use dedicated, </a:t>
            </a:r>
            <a:r>
              <a:rPr lang="en-US" dirty="0" smtClean="0"/>
              <a:t>physical, 10G circuits</a:t>
            </a:r>
          </a:p>
          <a:p>
            <a:pPr>
              <a:buFont typeface="Wingdings" pitchFamily="2" charset="2"/>
              <a:buChar char="Ø"/>
            </a:pPr>
            <a:r>
              <a:rPr lang="en-US" dirty="0" smtClean="0"/>
              <a:t>Today, in most R&amp;E networks (where 100 Gb/s links are becoming the norm), the </a:t>
            </a:r>
            <a:r>
              <a:rPr lang="en-US" u="sng" dirty="0" smtClean="0"/>
              <a:t>LHCOPN could be provided using virtual circuits </a:t>
            </a:r>
            <a:r>
              <a:rPr lang="en-US" dirty="0" smtClean="0"/>
              <a:t>implemented with MPLS or OpenFlow network overlays</a:t>
            </a:r>
          </a:p>
          <a:p>
            <a:pPr lvl="1"/>
            <a:r>
              <a:rPr lang="en-US" dirty="0" smtClean="0"/>
              <a:t>The ESnet part of the LHCOPN has used this approach for more than 5 years – in fact this is what ESnet’s OSCARS virtual circuit system was originally designed for (see below)</a:t>
            </a:r>
          </a:p>
          <a:p>
            <a:pPr lvl="1"/>
            <a:r>
              <a:rPr lang="en-US" dirty="0" smtClean="0"/>
              <a:t>However, such an international-scale virtual circuit infrastructure would have to be carefully tested before taking over the LHCOPN role</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52</a:t>
            </a:fld>
            <a:endParaRPr lang="en-US" dirty="0"/>
          </a:p>
        </p:txBody>
      </p:sp>
    </p:spTree>
    <p:extLst>
      <p:ext uri="{BB962C8B-B14F-4D97-AF65-F5344CB8AC3E}">
        <p14:creationId xmlns:p14="http://schemas.microsoft.com/office/powerpoint/2010/main" val="793075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p:txBody>
          <a:bodyPr/>
          <a:lstStyle/>
          <a:p>
            <a:pPr marL="0" indent="0" algn="ctr">
              <a:buNone/>
            </a:pPr>
            <a:r>
              <a:rPr lang="en-US" sz="2400" b="1" dirty="0"/>
              <a:t>Managing large-scale science traffic in a shared infrastructure</a:t>
            </a:r>
            <a:r>
              <a:rPr lang="en-US" dirty="0"/>
              <a:t> </a:t>
            </a:r>
          </a:p>
          <a:p>
            <a:pPr>
              <a:buFont typeface="Wingdings" pitchFamily="2" charset="2"/>
              <a:buChar char="Ø"/>
            </a:pPr>
            <a:r>
              <a:rPr lang="en-US" dirty="0" smtClean="0"/>
              <a:t>The </a:t>
            </a:r>
            <a:r>
              <a:rPr lang="en-US" dirty="0" smtClean="0"/>
              <a:t>traffic from the Tier 1 data centers to the Tier 2 sites (mostly universities) where the data analysis is done </a:t>
            </a:r>
            <a:r>
              <a:rPr lang="en-US" u="sng" dirty="0" smtClean="0"/>
              <a:t>is now large enough that it must be managed separately from the general R&amp;E traffic</a:t>
            </a:r>
          </a:p>
          <a:p>
            <a:pPr lvl="1"/>
            <a:r>
              <a:rPr lang="en-US" dirty="0" smtClean="0"/>
              <a:t>In aggregate the Tier 1 to Tier 2 traffic is equal to the Tier 0 to Tier 1</a:t>
            </a:r>
          </a:p>
          <a:p>
            <a:pPr lvl="1"/>
            <a:r>
              <a:rPr lang="en-US" dirty="0" smtClean="0"/>
              <a:t>(there are about 170 Tier 2 sites) </a:t>
            </a:r>
          </a:p>
          <a:p>
            <a:r>
              <a:rPr lang="en-US" dirty="0" smtClean="0"/>
              <a:t>Managing this with all possible combinations of Tier 2 – Tier 2 flows (potentially 170 x 170) cannot be done just using a virtual circuit service – it is a relatively heavy-weight mechanism</a:t>
            </a:r>
          </a:p>
          <a:p>
            <a:r>
              <a:rPr lang="en-US" dirty="0" smtClean="0"/>
              <a:t>Special infrastructure is required for this: The LHC’s Open Network Environment – LHCONE – was designed for this purpose</a:t>
            </a:r>
            <a:endParaRPr lang="en-US" dirty="0"/>
          </a:p>
        </p:txBody>
      </p:sp>
      <p:sp>
        <p:nvSpPr>
          <p:cNvPr id="7" name="Slide Number Placeholder 6"/>
          <p:cNvSpPr>
            <a:spLocks noGrp="1"/>
          </p:cNvSpPr>
          <p:nvPr>
            <p:ph type="sldNum" sz="quarter" idx="12"/>
          </p:nvPr>
        </p:nvSpPr>
        <p:spPr/>
        <p:txBody>
          <a:bodyPr/>
          <a:lstStyle/>
          <a:p>
            <a:pPr>
              <a:defRPr/>
            </a:pPr>
            <a:fld id="{F7E752FB-DA03-D14D-B545-3889A4389154}" type="slidenum">
              <a:rPr lang="en-US" smtClean="0"/>
              <a:pPr>
                <a:defRPr/>
              </a:pPr>
              <a:t>53</a:t>
            </a:fld>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8" name="Title 1"/>
          <p:cNvSpPr>
            <a:spLocks noGrp="1"/>
          </p:cNvSpPr>
          <p:nvPr>
            <p:ph type="title"/>
          </p:nvPr>
        </p:nvSpPr>
        <p:spPr>
          <a:xfrm>
            <a:off x="457200" y="59961"/>
            <a:ext cx="8229600" cy="440972"/>
          </a:xfrm>
          <a:solidFill>
            <a:srgbClr val="FFFF00"/>
          </a:solidFill>
        </p:spPr>
        <p:txBody>
          <a:bodyPr/>
          <a:lstStyle/>
          <a:p>
            <a:pPr marL="341313" indent="-341313"/>
            <a:r>
              <a:rPr lang="en-US" dirty="0" smtClean="0"/>
              <a:t>6) </a:t>
            </a:r>
            <a:r>
              <a:rPr lang="en-US" dirty="0" smtClean="0"/>
              <a:t>Evolution </a:t>
            </a:r>
            <a:r>
              <a:rPr lang="en-US" dirty="0"/>
              <a:t>of network </a:t>
            </a:r>
            <a:r>
              <a:rPr lang="en-US" dirty="0" smtClean="0"/>
              <a:t>architectures (cont.)</a:t>
            </a:r>
            <a:endParaRPr lang="en-US" dirty="0"/>
          </a:p>
        </p:txBody>
      </p:sp>
    </p:spTree>
    <p:extLst>
      <p:ext uri="{BB962C8B-B14F-4D97-AF65-F5344CB8AC3E}">
        <p14:creationId xmlns:p14="http://schemas.microsoft.com/office/powerpoint/2010/main" val="4095208823"/>
      </p:ext>
    </p:extLst>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lgn="ctr"/>
            <a:r>
              <a:rPr lang="en-US" sz="2400" dirty="0" smtClean="0">
                <a:solidFill>
                  <a:srgbClr val="003300"/>
                </a:solidFill>
                <a:latin typeface="Calibri" panose="020F0502020204030204" pitchFamily="34" charset="0"/>
              </a:rPr>
              <a:t>The </a:t>
            </a:r>
            <a:r>
              <a:rPr lang="en-US" sz="2400" dirty="0">
                <a:solidFill>
                  <a:srgbClr val="003300"/>
                </a:solidFill>
                <a:latin typeface="Calibri" panose="020F0502020204030204" pitchFamily="34" charset="0"/>
              </a:rPr>
              <a:t>LHC’s Open Network Environment – LHCONE</a:t>
            </a:r>
          </a:p>
        </p:txBody>
      </p:sp>
      <p:sp>
        <p:nvSpPr>
          <p:cNvPr id="3" name="Content Placeholder 2"/>
          <p:cNvSpPr>
            <a:spLocks noGrp="1"/>
          </p:cNvSpPr>
          <p:nvPr>
            <p:ph idx="1"/>
          </p:nvPr>
        </p:nvSpPr>
        <p:spPr/>
        <p:txBody>
          <a:bodyPr/>
          <a:lstStyle/>
          <a:p>
            <a:pPr>
              <a:buFont typeface="Wingdings" pitchFamily="2" charset="2"/>
              <a:buChar char="Ø"/>
            </a:pPr>
            <a:r>
              <a:rPr lang="en-US" dirty="0" smtClean="0"/>
              <a:t>LHCONE provides a private, managed infrastructure designed for LHC Tier 2 traffic (and likely other large-data science projects in the future)</a:t>
            </a:r>
          </a:p>
          <a:p>
            <a:pPr>
              <a:buFont typeface="Wingdings" pitchFamily="2" charset="2"/>
              <a:buChar char="Ø"/>
            </a:pPr>
            <a:r>
              <a:rPr lang="en-US" dirty="0" smtClean="0"/>
              <a:t>The approach is a VRF-based </a:t>
            </a:r>
            <a:r>
              <a:rPr lang="en-US" u="sng" dirty="0" smtClean="0"/>
              <a:t>overlay network </a:t>
            </a:r>
            <a:r>
              <a:rPr lang="en-US" dirty="0" smtClean="0"/>
              <a:t>whose architecture is a collection of routed “clouds” using address spaces restricted to subnets that are used by LHC systems</a:t>
            </a:r>
          </a:p>
          <a:p>
            <a:pPr lvl="1"/>
            <a:r>
              <a:rPr lang="en-US" dirty="0" smtClean="0"/>
              <a:t>The clouds are mostly local to a network domain (e.g. one for each involved domain – ESnet, GEANT (“fronts” for the NRENs), Internet2 (fronts for the US universities), etc.</a:t>
            </a:r>
          </a:p>
          <a:p>
            <a:pPr lvl="1">
              <a:buFont typeface="Wingdings" panose="05000000000000000000" pitchFamily="2" charset="2"/>
              <a:buChar char="Ø"/>
            </a:pPr>
            <a:r>
              <a:rPr lang="en-US" dirty="0" smtClean="0"/>
              <a:t>The clouds (VRFs) are interconnected by point-to-point circuits provided by various entities (mostly the domains involved)</a:t>
            </a:r>
          </a:p>
          <a:p>
            <a:pPr>
              <a:buFont typeface="Wingdings" pitchFamily="2" charset="2"/>
              <a:buChar char="Ø"/>
            </a:pPr>
            <a:r>
              <a:rPr lang="en-US" dirty="0" smtClean="0"/>
              <a:t>In this way the LHC traffic will use circuits designated by the network engineers</a:t>
            </a:r>
          </a:p>
          <a:p>
            <a:pPr lvl="1"/>
            <a:r>
              <a:rPr lang="en-US" dirty="0" smtClean="0"/>
              <a:t>To ensure continued good performance for the LHC and to ensure that other traffic is not impacted – this is </a:t>
            </a:r>
            <a:r>
              <a:rPr lang="en-US" dirty="0"/>
              <a:t>critical because </a:t>
            </a:r>
            <a:r>
              <a:rPr lang="en-US" dirty="0" smtClean="0"/>
              <a:t>apart from the LHCOPN, the R&amp;E networks are funded </a:t>
            </a:r>
            <a:r>
              <a:rPr lang="en-US" dirty="0"/>
              <a:t>for the benefit of the entire R&amp;E community, not just the </a:t>
            </a:r>
            <a:r>
              <a:rPr lang="en-US" dirty="0" smtClean="0"/>
              <a:t>LHC</a:t>
            </a:r>
          </a:p>
          <a:p>
            <a:pPr lvl="1"/>
            <a:endParaRPr lang="en-US" dirty="0"/>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54</a:t>
            </a:fld>
            <a:endParaRPr lang="en-US" dirty="0"/>
          </a:p>
        </p:txBody>
      </p:sp>
    </p:spTree>
    <p:extLst>
      <p:ext uri="{BB962C8B-B14F-4D97-AF65-F5344CB8AC3E}">
        <p14:creationId xmlns:p14="http://schemas.microsoft.com/office/powerpoint/2010/main" val="26092435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ight Triangle 172"/>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74" name="Freeform 173"/>
          <p:cNvSpPr/>
          <p:nvPr/>
        </p:nvSpPr>
        <p:spPr bwMode="auto">
          <a:xfrm rot="9769475" flipH="1" flipV="1">
            <a:off x="2101292" y="2013229"/>
            <a:ext cx="595076" cy="10699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9303343"/>
              <a:gd name="connsiteY0" fmla="*/ 589198 h 620681"/>
              <a:gd name="connsiteX1" fmla="*/ 19303333 w 19303343"/>
              <a:gd name="connsiteY1" fmla="*/ 620679 h 620681"/>
            </a:gdLst>
            <a:ahLst/>
            <a:cxnLst>
              <a:cxn ang="0">
                <a:pos x="connsiteX0" y="connsiteY0"/>
              </a:cxn>
              <a:cxn ang="0">
                <a:pos x="connsiteX1" y="connsiteY1"/>
              </a:cxn>
            </a:cxnLst>
            <a:rect l="l" t="t" r="r" b="b"/>
            <a:pathLst>
              <a:path w="19303343" h="620681">
                <a:moveTo>
                  <a:pt x="0" y="589198"/>
                </a:moveTo>
                <a:cubicBezTo>
                  <a:pt x="9243408" y="-304886"/>
                  <a:pt x="16129613" y="-88958"/>
                  <a:pt x="19303333" y="620679"/>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5" name="Freeform 174"/>
          <p:cNvSpPr/>
          <p:nvPr/>
        </p:nvSpPr>
        <p:spPr bwMode="auto">
          <a:xfrm flipH="1">
            <a:off x="995237" y="1671103"/>
            <a:ext cx="2130948" cy="270344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 name="connsiteX0" fmla="*/ 0 w 1181823"/>
              <a:gd name="connsiteY0" fmla="*/ 0 h 78852"/>
              <a:gd name="connsiteX1" fmla="*/ 1181823 w 1181823"/>
              <a:gd name="connsiteY1" fmla="*/ 78852 h 78852"/>
              <a:gd name="connsiteX0" fmla="*/ 0 w 1181823"/>
              <a:gd name="connsiteY0" fmla="*/ 0 h 78852"/>
              <a:gd name="connsiteX1" fmla="*/ 1181823 w 1181823"/>
              <a:gd name="connsiteY1" fmla="*/ 78852 h 78852"/>
              <a:gd name="connsiteX0" fmla="*/ 0 w 1181823"/>
              <a:gd name="connsiteY0" fmla="*/ 0 h 366881"/>
              <a:gd name="connsiteX1" fmla="*/ 1181823 w 1181823"/>
              <a:gd name="connsiteY1" fmla="*/ 366881 h 366881"/>
              <a:gd name="connsiteX0" fmla="*/ 0 w 1181823"/>
              <a:gd name="connsiteY0" fmla="*/ 0 h 366881"/>
              <a:gd name="connsiteX1" fmla="*/ 1181823 w 1181823"/>
              <a:gd name="connsiteY1" fmla="*/ 366881 h 366881"/>
              <a:gd name="connsiteX0" fmla="*/ 0 w 1181823"/>
              <a:gd name="connsiteY0" fmla="*/ 0 h 366881"/>
              <a:gd name="connsiteX1" fmla="*/ 1015476 w 1181823"/>
              <a:gd name="connsiteY1" fmla="*/ 71003 h 366881"/>
              <a:gd name="connsiteX2" fmla="*/ 1181823 w 1181823"/>
              <a:gd name="connsiteY2" fmla="*/ 366881 h 366881"/>
              <a:gd name="connsiteX0" fmla="*/ 0 w 1181823"/>
              <a:gd name="connsiteY0" fmla="*/ 0 h 366881"/>
              <a:gd name="connsiteX1" fmla="*/ 1015476 w 1181823"/>
              <a:gd name="connsiteY1" fmla="*/ 71003 h 366881"/>
              <a:gd name="connsiteX2" fmla="*/ 1181823 w 1181823"/>
              <a:gd name="connsiteY2" fmla="*/ 366881 h 366881"/>
              <a:gd name="connsiteX0" fmla="*/ 0 w 1181823"/>
              <a:gd name="connsiteY0" fmla="*/ 0 h 366881"/>
              <a:gd name="connsiteX1" fmla="*/ 1015476 w 1181823"/>
              <a:gd name="connsiteY1" fmla="*/ 71003 h 366881"/>
              <a:gd name="connsiteX2" fmla="*/ 1181823 w 1181823"/>
              <a:gd name="connsiteY2" fmla="*/ 366881 h 366881"/>
              <a:gd name="connsiteX0" fmla="*/ 0 w 1181823"/>
              <a:gd name="connsiteY0" fmla="*/ 0 h 366881"/>
              <a:gd name="connsiteX1" fmla="*/ 1015476 w 1181823"/>
              <a:gd name="connsiteY1" fmla="*/ 71003 h 366881"/>
              <a:gd name="connsiteX2" fmla="*/ 1181823 w 1181823"/>
              <a:gd name="connsiteY2" fmla="*/ 366881 h 366881"/>
              <a:gd name="connsiteX0" fmla="*/ 0 w 1181823"/>
              <a:gd name="connsiteY0" fmla="*/ 0 h 366881"/>
              <a:gd name="connsiteX1" fmla="*/ 986244 w 1181823"/>
              <a:gd name="connsiteY1" fmla="*/ 61147 h 366881"/>
              <a:gd name="connsiteX2" fmla="*/ 1181823 w 1181823"/>
              <a:gd name="connsiteY2" fmla="*/ 366881 h 366881"/>
              <a:gd name="connsiteX0" fmla="*/ 0 w 1119182"/>
              <a:gd name="connsiteY0" fmla="*/ 0 h 372357"/>
              <a:gd name="connsiteX1" fmla="*/ 923603 w 1119182"/>
              <a:gd name="connsiteY1" fmla="*/ 66623 h 372357"/>
              <a:gd name="connsiteX2" fmla="*/ 1119182 w 1119182"/>
              <a:gd name="connsiteY2" fmla="*/ 372357 h 372357"/>
              <a:gd name="connsiteX0" fmla="*/ 0 w 1119182"/>
              <a:gd name="connsiteY0" fmla="*/ 0 h 372357"/>
              <a:gd name="connsiteX1" fmla="*/ 911075 w 1119182"/>
              <a:gd name="connsiteY1" fmla="*/ 78670 h 372357"/>
              <a:gd name="connsiteX2" fmla="*/ 1119182 w 1119182"/>
              <a:gd name="connsiteY2" fmla="*/ 372357 h 372357"/>
            </a:gdLst>
            <a:ahLst/>
            <a:cxnLst>
              <a:cxn ang="0">
                <a:pos x="connsiteX0" y="connsiteY0"/>
              </a:cxn>
              <a:cxn ang="0">
                <a:pos x="connsiteX1" y="connsiteY1"/>
              </a:cxn>
              <a:cxn ang="0">
                <a:pos x="connsiteX2" y="connsiteY2"/>
              </a:cxn>
            </a:cxnLst>
            <a:rect l="l" t="t" r="r" b="b"/>
            <a:pathLst>
              <a:path w="1119182" h="372357">
                <a:moveTo>
                  <a:pt x="0" y="0"/>
                </a:moveTo>
                <a:cubicBezTo>
                  <a:pt x="89901" y="23333"/>
                  <a:pt x="724545" y="16610"/>
                  <a:pt x="911075" y="78670"/>
                </a:cubicBezTo>
                <a:cubicBezTo>
                  <a:pt x="1097605" y="140730"/>
                  <a:pt x="957722" y="349347"/>
                  <a:pt x="1119182" y="372357"/>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6" name="Freeform 175"/>
          <p:cNvSpPr/>
          <p:nvPr/>
        </p:nvSpPr>
        <p:spPr bwMode="auto">
          <a:xfrm rot="16200000" flipH="1">
            <a:off x="-110661" y="2339753"/>
            <a:ext cx="752495" cy="18069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 name="connsiteX0" fmla="*/ 9607 w 9607"/>
              <a:gd name="connsiteY0" fmla="*/ 8118 h 37932"/>
              <a:gd name="connsiteX1" fmla="*/ 0 w 9607"/>
              <a:gd name="connsiteY1" fmla="*/ 37932 h 37932"/>
            </a:gdLst>
            <a:ahLst/>
            <a:cxnLst>
              <a:cxn ang="0">
                <a:pos x="connsiteX0" y="connsiteY0"/>
              </a:cxn>
              <a:cxn ang="0">
                <a:pos x="connsiteX1" y="connsiteY1"/>
              </a:cxn>
            </a:cxnLst>
            <a:rect l="l" t="t" r="r" b="b"/>
            <a:pathLst>
              <a:path w="9607" h="37932">
                <a:moveTo>
                  <a:pt x="9607" y="8118"/>
                </a:moveTo>
                <a:cubicBezTo>
                  <a:pt x="6615" y="-19924"/>
                  <a:pt x="3415" y="33314"/>
                  <a:pt x="0" y="37932"/>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7" name="Freeform 176"/>
          <p:cNvSpPr/>
          <p:nvPr/>
        </p:nvSpPr>
        <p:spPr bwMode="auto">
          <a:xfrm flipH="1">
            <a:off x="842837" y="1645922"/>
            <a:ext cx="2250218" cy="57249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 name="connsiteX0" fmla="*/ 0 w 1181823"/>
              <a:gd name="connsiteY0" fmla="*/ 0 h 78852"/>
              <a:gd name="connsiteX1" fmla="*/ 1181823 w 1181823"/>
              <a:gd name="connsiteY1" fmla="*/ 78852 h 78852"/>
              <a:gd name="connsiteX0" fmla="*/ 0 w 1181823"/>
              <a:gd name="connsiteY0" fmla="*/ 0 h 78852"/>
              <a:gd name="connsiteX1" fmla="*/ 1181823 w 1181823"/>
              <a:gd name="connsiteY1" fmla="*/ 78852 h 78852"/>
            </a:gdLst>
            <a:ahLst/>
            <a:cxnLst>
              <a:cxn ang="0">
                <a:pos x="connsiteX0" y="connsiteY0"/>
              </a:cxn>
              <a:cxn ang="0">
                <a:pos x="connsiteX1" y="connsiteY1"/>
              </a:cxn>
            </a:cxnLst>
            <a:rect l="l" t="t" r="r" b="b"/>
            <a:pathLst>
              <a:path w="1181823" h="78852">
                <a:moveTo>
                  <a:pt x="0" y="0"/>
                </a:moveTo>
                <a:cubicBezTo>
                  <a:pt x="305268" y="13724"/>
                  <a:pt x="1028715" y="41605"/>
                  <a:pt x="1181823" y="78852"/>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8" name="Freeform 177"/>
          <p:cNvSpPr/>
          <p:nvPr/>
        </p:nvSpPr>
        <p:spPr bwMode="auto">
          <a:xfrm rot="10636223" flipH="1" flipV="1">
            <a:off x="2149957" y="1563540"/>
            <a:ext cx="1128665" cy="11466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6388683"/>
              <a:gd name="connsiteY0" fmla="*/ 407933 h 651217"/>
              <a:gd name="connsiteX1" fmla="*/ 16388683 w 16388683"/>
              <a:gd name="connsiteY1" fmla="*/ 651217 h 651217"/>
              <a:gd name="connsiteX0" fmla="*/ 0 w 16388683"/>
              <a:gd name="connsiteY0" fmla="*/ 150128 h 393412"/>
              <a:gd name="connsiteX1" fmla="*/ 16388683 w 16388683"/>
              <a:gd name="connsiteY1" fmla="*/ 393412 h 393412"/>
              <a:gd name="connsiteX0" fmla="*/ 0 w 16650958"/>
              <a:gd name="connsiteY0" fmla="*/ 183569 h 318611"/>
              <a:gd name="connsiteX1" fmla="*/ 16650961 w 16650958"/>
              <a:gd name="connsiteY1" fmla="*/ 318612 h 318611"/>
            </a:gdLst>
            <a:ahLst/>
            <a:cxnLst>
              <a:cxn ang="0">
                <a:pos x="connsiteX0" y="connsiteY0"/>
              </a:cxn>
              <a:cxn ang="0">
                <a:pos x="connsiteX1" y="connsiteY1"/>
              </a:cxn>
            </a:cxnLst>
            <a:rect l="l" t="t" r="r" b="b"/>
            <a:pathLst>
              <a:path w="16650958" h="318611">
                <a:moveTo>
                  <a:pt x="0" y="183569"/>
                </a:moveTo>
                <a:cubicBezTo>
                  <a:pt x="7334995" y="-130442"/>
                  <a:pt x="11267589" y="-12726"/>
                  <a:pt x="16650961" y="318612"/>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79" name="Freeform 178"/>
          <p:cNvSpPr/>
          <p:nvPr/>
        </p:nvSpPr>
        <p:spPr bwMode="auto">
          <a:xfrm flipH="1">
            <a:off x="1988350" y="842839"/>
            <a:ext cx="1136513" cy="67283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5424643"/>
              <a:gd name="connsiteY0" fmla="*/ 1319058 h 1319058"/>
              <a:gd name="connsiteX1" fmla="*/ 15424643 w 15424643"/>
              <a:gd name="connsiteY1" fmla="*/ 259734 h 1319058"/>
              <a:gd name="connsiteX0" fmla="*/ 0 w 15424643"/>
              <a:gd name="connsiteY0" fmla="*/ 1399320 h 1399320"/>
              <a:gd name="connsiteX1" fmla="*/ 15424643 w 15424643"/>
              <a:gd name="connsiteY1" fmla="*/ 339996 h 1399320"/>
              <a:gd name="connsiteX0" fmla="*/ 0 w 14219588"/>
              <a:gd name="connsiteY0" fmla="*/ 3142666 h 3142666"/>
              <a:gd name="connsiteX1" fmla="*/ 14219588 w 14219588"/>
              <a:gd name="connsiteY1" fmla="*/ 129438 h 3142666"/>
              <a:gd name="connsiteX0" fmla="*/ 0 w 14225592"/>
              <a:gd name="connsiteY0" fmla="*/ 3013229 h 3013229"/>
              <a:gd name="connsiteX1" fmla="*/ 14219588 w 14225592"/>
              <a:gd name="connsiteY1" fmla="*/ 1 h 3013229"/>
              <a:gd name="connsiteX0" fmla="*/ 0 w 14225892"/>
              <a:gd name="connsiteY0" fmla="*/ 3013229 h 3028177"/>
              <a:gd name="connsiteX1" fmla="*/ 14219588 w 14225892"/>
              <a:gd name="connsiteY1" fmla="*/ 1 h 3028177"/>
              <a:gd name="connsiteX0" fmla="*/ 0 w 12035055"/>
              <a:gd name="connsiteY0" fmla="*/ 3799769 h 3806383"/>
              <a:gd name="connsiteX1" fmla="*/ 12023648 w 12035055"/>
              <a:gd name="connsiteY1" fmla="*/ 0 h 3806383"/>
              <a:gd name="connsiteX0" fmla="*/ 0 w 12023648"/>
              <a:gd name="connsiteY0" fmla="*/ 3799769 h 3804904"/>
              <a:gd name="connsiteX1" fmla="*/ 12023648 w 12023648"/>
              <a:gd name="connsiteY1" fmla="*/ 0 h 3804904"/>
              <a:gd name="connsiteX0" fmla="*/ 0 w 13646732"/>
              <a:gd name="connsiteY0" fmla="*/ 3327843 h 3334892"/>
              <a:gd name="connsiteX1" fmla="*/ 13646732 w 13646732"/>
              <a:gd name="connsiteY1" fmla="*/ 0 h 3334892"/>
              <a:gd name="connsiteX0" fmla="*/ 0 w 13646732"/>
              <a:gd name="connsiteY0" fmla="*/ 3327843 h 3327844"/>
              <a:gd name="connsiteX1" fmla="*/ 13646732 w 13646732"/>
              <a:gd name="connsiteY1" fmla="*/ 0 h 3327844"/>
              <a:gd name="connsiteX0" fmla="*/ 0 w 13646732"/>
              <a:gd name="connsiteY0" fmla="*/ 3327843 h 3327844"/>
              <a:gd name="connsiteX1" fmla="*/ 13646732 w 13646732"/>
              <a:gd name="connsiteY1" fmla="*/ 0 h 3327844"/>
            </a:gdLst>
            <a:ahLst/>
            <a:cxnLst>
              <a:cxn ang="0">
                <a:pos x="connsiteX0" y="connsiteY0"/>
              </a:cxn>
              <a:cxn ang="0">
                <a:pos x="connsiteX1" y="connsiteY1"/>
              </a:cxn>
            </a:cxnLst>
            <a:rect l="l" t="t" r="r" b="b"/>
            <a:pathLst>
              <a:path w="13646732" h="3327844">
                <a:moveTo>
                  <a:pt x="0" y="3327843"/>
                </a:moveTo>
                <a:cubicBezTo>
                  <a:pt x="4785727" y="3042486"/>
                  <a:pt x="10505510" y="2303903"/>
                  <a:pt x="13646732" y="0"/>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0" name="Freeform 179"/>
          <p:cNvSpPr/>
          <p:nvPr/>
        </p:nvSpPr>
        <p:spPr bwMode="auto">
          <a:xfrm flipV="1">
            <a:off x="1560350" y="898496"/>
            <a:ext cx="164920" cy="192421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174605 w 993470"/>
              <a:gd name="connsiteY0" fmla="*/ 0 h 1618577"/>
              <a:gd name="connsiteX1" fmla="*/ 993470 w 993470"/>
              <a:gd name="connsiteY1" fmla="*/ 1618577 h 1618577"/>
              <a:gd name="connsiteX0" fmla="*/ 391342 w 391342"/>
              <a:gd name="connsiteY0" fmla="*/ 0 h 1580192"/>
              <a:gd name="connsiteX1" fmla="*/ 340722 w 391342"/>
              <a:gd name="connsiteY1" fmla="*/ 1580192 h 1580192"/>
              <a:gd name="connsiteX0" fmla="*/ 488188 w 488189"/>
              <a:gd name="connsiteY0" fmla="*/ 0 h 1548205"/>
              <a:gd name="connsiteX1" fmla="*/ 258557 w 488189"/>
              <a:gd name="connsiteY1" fmla="*/ 1548205 h 1548205"/>
              <a:gd name="connsiteX0" fmla="*/ 530417 w 530418"/>
              <a:gd name="connsiteY0" fmla="*/ 0 h 1548205"/>
              <a:gd name="connsiteX1" fmla="*/ 300786 w 530418"/>
              <a:gd name="connsiteY1" fmla="*/ 1548205 h 1548205"/>
            </a:gdLst>
            <a:ahLst/>
            <a:cxnLst>
              <a:cxn ang="0">
                <a:pos x="connsiteX0" y="connsiteY0"/>
              </a:cxn>
              <a:cxn ang="0">
                <a:pos x="connsiteX1" y="connsiteY1"/>
              </a:cxn>
            </a:cxnLst>
            <a:rect l="l" t="t" r="r" b="b"/>
            <a:pathLst>
              <a:path w="530418" h="1548205">
                <a:moveTo>
                  <a:pt x="530417" y="0"/>
                </a:moveTo>
                <a:cubicBezTo>
                  <a:pt x="-171849" y="402794"/>
                  <a:pt x="-99549" y="1325291"/>
                  <a:pt x="300786" y="1548205"/>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1" name="Freeform 180"/>
          <p:cNvSpPr/>
          <p:nvPr/>
        </p:nvSpPr>
        <p:spPr bwMode="auto">
          <a:xfrm>
            <a:off x="4180566" y="808918"/>
            <a:ext cx="901934" cy="185477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563740"/>
              <a:gd name="connsiteY0" fmla="*/ 0 h 3068307"/>
              <a:gd name="connsiteX1" fmla="*/ 525901 w 563740"/>
              <a:gd name="connsiteY1" fmla="*/ 3068307 h 3068307"/>
              <a:gd name="connsiteX0" fmla="*/ 0 w 634157"/>
              <a:gd name="connsiteY0" fmla="*/ 0 h 3068307"/>
              <a:gd name="connsiteX1" fmla="*/ 525901 w 634157"/>
              <a:gd name="connsiteY1" fmla="*/ 3068307 h 3068307"/>
              <a:gd name="connsiteX0" fmla="*/ 0 w 660261"/>
              <a:gd name="connsiteY0" fmla="*/ 0 h 3068307"/>
              <a:gd name="connsiteX1" fmla="*/ 525901 w 660261"/>
              <a:gd name="connsiteY1" fmla="*/ 3068307 h 3068307"/>
              <a:gd name="connsiteX0" fmla="*/ 0 w 767870"/>
              <a:gd name="connsiteY0" fmla="*/ 0 h 3068307"/>
              <a:gd name="connsiteX1" fmla="*/ 525901 w 767870"/>
              <a:gd name="connsiteY1" fmla="*/ 3068307 h 3068307"/>
              <a:gd name="connsiteX0" fmla="*/ 0 w 822001"/>
              <a:gd name="connsiteY0" fmla="*/ 0 h 3068307"/>
              <a:gd name="connsiteX1" fmla="*/ 519184 w 822001"/>
              <a:gd name="connsiteY1" fmla="*/ 431462 h 3068307"/>
              <a:gd name="connsiteX2" fmla="*/ 525901 w 822001"/>
              <a:gd name="connsiteY2" fmla="*/ 3068307 h 3068307"/>
              <a:gd name="connsiteX0" fmla="*/ 0 w 822000"/>
              <a:gd name="connsiteY0" fmla="*/ 0 h 3068307"/>
              <a:gd name="connsiteX1" fmla="*/ 519184 w 822000"/>
              <a:gd name="connsiteY1" fmla="*/ 431462 h 3068307"/>
              <a:gd name="connsiteX2" fmla="*/ 525901 w 822000"/>
              <a:gd name="connsiteY2" fmla="*/ 3068307 h 3068307"/>
              <a:gd name="connsiteX0" fmla="*/ 0 w 849246"/>
              <a:gd name="connsiteY0" fmla="*/ 0 h 3068307"/>
              <a:gd name="connsiteX1" fmla="*/ 519184 w 849246"/>
              <a:gd name="connsiteY1" fmla="*/ 431462 h 3068307"/>
              <a:gd name="connsiteX2" fmla="*/ 525901 w 849246"/>
              <a:gd name="connsiteY2" fmla="*/ 3068307 h 3068307"/>
              <a:gd name="connsiteX0" fmla="*/ 0 w 849246"/>
              <a:gd name="connsiteY0" fmla="*/ 0 h 3068307"/>
              <a:gd name="connsiteX1" fmla="*/ 519184 w 849246"/>
              <a:gd name="connsiteY1" fmla="*/ 431462 h 3068307"/>
              <a:gd name="connsiteX2" fmla="*/ 525901 w 849246"/>
              <a:gd name="connsiteY2" fmla="*/ 3068307 h 3068307"/>
              <a:gd name="connsiteX0" fmla="*/ 0 w 876256"/>
              <a:gd name="connsiteY0" fmla="*/ 0 h 3068307"/>
              <a:gd name="connsiteX1" fmla="*/ 519184 w 876256"/>
              <a:gd name="connsiteY1" fmla="*/ 431462 h 3068307"/>
              <a:gd name="connsiteX2" fmla="*/ 525901 w 876256"/>
              <a:gd name="connsiteY2" fmla="*/ 3068307 h 3068307"/>
              <a:gd name="connsiteX0" fmla="*/ 0 w 803915"/>
              <a:gd name="connsiteY0" fmla="*/ 0 h 3068307"/>
              <a:gd name="connsiteX1" fmla="*/ 519184 w 803915"/>
              <a:gd name="connsiteY1" fmla="*/ 431462 h 3068307"/>
              <a:gd name="connsiteX2" fmla="*/ 525901 w 803915"/>
              <a:gd name="connsiteY2" fmla="*/ 3068307 h 3068307"/>
              <a:gd name="connsiteX0" fmla="*/ 0 w 811876"/>
              <a:gd name="connsiteY0" fmla="*/ 0 h 3068307"/>
              <a:gd name="connsiteX1" fmla="*/ 519184 w 811876"/>
              <a:gd name="connsiteY1" fmla="*/ 431462 h 3068307"/>
              <a:gd name="connsiteX2" fmla="*/ 525901 w 811876"/>
              <a:gd name="connsiteY2" fmla="*/ 3068307 h 3068307"/>
              <a:gd name="connsiteX0" fmla="*/ 0 w 897171"/>
              <a:gd name="connsiteY0" fmla="*/ 0 h 2819121"/>
              <a:gd name="connsiteX1" fmla="*/ 519184 w 897171"/>
              <a:gd name="connsiteY1" fmla="*/ 431462 h 2819121"/>
              <a:gd name="connsiteX2" fmla="*/ 638309 w 897171"/>
              <a:gd name="connsiteY2" fmla="*/ 2819121 h 2819121"/>
              <a:gd name="connsiteX0" fmla="*/ 0 w 920433"/>
              <a:gd name="connsiteY0" fmla="*/ 0 h 2906336"/>
              <a:gd name="connsiteX1" fmla="*/ 519184 w 920433"/>
              <a:gd name="connsiteY1" fmla="*/ 431462 h 2906336"/>
              <a:gd name="connsiteX2" fmla="*/ 667890 w 920433"/>
              <a:gd name="connsiteY2" fmla="*/ 2906336 h 2906336"/>
              <a:gd name="connsiteX0" fmla="*/ 0 w 676374"/>
              <a:gd name="connsiteY0" fmla="*/ 0 h 2906336"/>
              <a:gd name="connsiteX1" fmla="*/ 519184 w 676374"/>
              <a:gd name="connsiteY1" fmla="*/ 431462 h 2906336"/>
              <a:gd name="connsiteX2" fmla="*/ 667890 w 676374"/>
              <a:gd name="connsiteY2" fmla="*/ 2906336 h 2906336"/>
              <a:gd name="connsiteX0" fmla="*/ 0 w 667890"/>
              <a:gd name="connsiteY0" fmla="*/ 0 h 2906336"/>
              <a:gd name="connsiteX1" fmla="*/ 667890 w 667890"/>
              <a:gd name="connsiteY1" fmla="*/ 2906336 h 2906336"/>
              <a:gd name="connsiteX0" fmla="*/ 0 w 667890"/>
              <a:gd name="connsiteY0" fmla="*/ 0 h 2906336"/>
              <a:gd name="connsiteX1" fmla="*/ 667890 w 667890"/>
              <a:gd name="connsiteY1" fmla="*/ 2906336 h 2906336"/>
              <a:gd name="connsiteX0" fmla="*/ 0 w 671089"/>
              <a:gd name="connsiteY0" fmla="*/ 0 h 2906336"/>
              <a:gd name="connsiteX1" fmla="*/ 667890 w 671089"/>
              <a:gd name="connsiteY1" fmla="*/ 2906336 h 2906336"/>
            </a:gdLst>
            <a:ahLst/>
            <a:cxnLst>
              <a:cxn ang="0">
                <a:pos x="connsiteX0" y="connsiteY0"/>
              </a:cxn>
              <a:cxn ang="0">
                <a:pos x="connsiteX1" y="connsiteY1"/>
              </a:cxn>
            </a:cxnLst>
            <a:rect l="l" t="t" r="r" b="b"/>
            <a:pathLst>
              <a:path w="671089" h="2906336">
                <a:moveTo>
                  <a:pt x="0" y="0"/>
                </a:moveTo>
                <a:cubicBezTo>
                  <a:pt x="406033" y="507785"/>
                  <a:pt x="705573" y="1152619"/>
                  <a:pt x="667890" y="2906336"/>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2" name="Freeform 181"/>
          <p:cNvSpPr/>
          <p:nvPr/>
        </p:nvSpPr>
        <p:spPr bwMode="auto">
          <a:xfrm flipH="1">
            <a:off x="1485486" y="1431235"/>
            <a:ext cx="1294037" cy="435541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475639"/>
              <a:gd name="connsiteY0" fmla="*/ 9999 h 426105"/>
              <a:gd name="connsiteX1" fmla="*/ 12475639 w 12475639"/>
              <a:gd name="connsiteY1" fmla="*/ 426105 h 426105"/>
              <a:gd name="connsiteX0" fmla="*/ 0 w 12475639"/>
              <a:gd name="connsiteY0" fmla="*/ 11827 h 427933"/>
              <a:gd name="connsiteX1" fmla="*/ 12475639 w 12475639"/>
              <a:gd name="connsiteY1" fmla="*/ 427933 h 427933"/>
              <a:gd name="connsiteX0" fmla="*/ 0 w 11954274"/>
              <a:gd name="connsiteY0" fmla="*/ 11235 h 444857"/>
              <a:gd name="connsiteX1" fmla="*/ 11954274 w 11954274"/>
              <a:gd name="connsiteY1" fmla="*/ 444857 h 444857"/>
              <a:gd name="connsiteX0" fmla="*/ 0 w 11954274"/>
              <a:gd name="connsiteY0" fmla="*/ 2922 h 436544"/>
              <a:gd name="connsiteX1" fmla="*/ 11954274 w 11954274"/>
              <a:gd name="connsiteY1" fmla="*/ 436544 h 436544"/>
              <a:gd name="connsiteX0" fmla="*/ 0 w 12811263"/>
              <a:gd name="connsiteY0" fmla="*/ 3913 h 367435"/>
              <a:gd name="connsiteX1" fmla="*/ 12811263 w 12811263"/>
              <a:gd name="connsiteY1" fmla="*/ 367435 h 367435"/>
              <a:gd name="connsiteX0" fmla="*/ 0 w 12811263"/>
              <a:gd name="connsiteY0" fmla="*/ 4573 h 368095"/>
              <a:gd name="connsiteX1" fmla="*/ 12811263 w 12811263"/>
              <a:gd name="connsiteY1" fmla="*/ 368095 h 368095"/>
              <a:gd name="connsiteX0" fmla="*/ 0 w 11525225"/>
              <a:gd name="connsiteY0" fmla="*/ 3411 h 427921"/>
              <a:gd name="connsiteX1" fmla="*/ 11525225 w 11525225"/>
              <a:gd name="connsiteY1" fmla="*/ 427921 h 427921"/>
              <a:gd name="connsiteX0" fmla="*/ 0 w 5867900"/>
              <a:gd name="connsiteY0" fmla="*/ 2493 h 514009"/>
              <a:gd name="connsiteX1" fmla="*/ 4732889 w 5867900"/>
              <a:gd name="connsiteY1" fmla="*/ 514009 h 514009"/>
              <a:gd name="connsiteX0" fmla="*/ 0 w 6624971"/>
              <a:gd name="connsiteY0" fmla="*/ 1520 h 513036"/>
              <a:gd name="connsiteX1" fmla="*/ 4732889 w 6624971"/>
              <a:gd name="connsiteY1" fmla="*/ 513036 h 513036"/>
              <a:gd name="connsiteX0" fmla="*/ 0 w 10731779"/>
              <a:gd name="connsiteY0" fmla="*/ 0 h 511516"/>
              <a:gd name="connsiteX1" fmla="*/ 8762237 w 10731779"/>
              <a:gd name="connsiteY1" fmla="*/ 449247 h 511516"/>
              <a:gd name="connsiteX2" fmla="*/ 4732889 w 10731779"/>
              <a:gd name="connsiteY2" fmla="*/ 511516 h 511516"/>
              <a:gd name="connsiteX0" fmla="*/ 0 w 10731779"/>
              <a:gd name="connsiteY0" fmla="*/ 0 h 511516"/>
              <a:gd name="connsiteX1" fmla="*/ 8762237 w 10731779"/>
              <a:gd name="connsiteY1" fmla="*/ 449247 h 511516"/>
              <a:gd name="connsiteX2" fmla="*/ 4732889 w 10731779"/>
              <a:gd name="connsiteY2" fmla="*/ 511516 h 511516"/>
              <a:gd name="connsiteX0" fmla="*/ 0 w 8762237"/>
              <a:gd name="connsiteY0" fmla="*/ 0 h 511516"/>
              <a:gd name="connsiteX1" fmla="*/ 8762237 w 8762237"/>
              <a:gd name="connsiteY1" fmla="*/ 449247 h 511516"/>
              <a:gd name="connsiteX2" fmla="*/ 4732889 w 8762237"/>
              <a:gd name="connsiteY2" fmla="*/ 511516 h 511516"/>
              <a:gd name="connsiteX0" fmla="*/ 0 w 9092646"/>
              <a:gd name="connsiteY0" fmla="*/ 0 h 511516"/>
              <a:gd name="connsiteX1" fmla="*/ 8762237 w 9092646"/>
              <a:gd name="connsiteY1" fmla="*/ 449247 h 511516"/>
              <a:gd name="connsiteX2" fmla="*/ 4732889 w 9092646"/>
              <a:gd name="connsiteY2" fmla="*/ 511516 h 511516"/>
              <a:gd name="connsiteX0" fmla="*/ 0 w 9738005"/>
              <a:gd name="connsiteY0" fmla="*/ 0 h 511516"/>
              <a:gd name="connsiteX1" fmla="*/ 8762237 w 9738005"/>
              <a:gd name="connsiteY1" fmla="*/ 449247 h 511516"/>
              <a:gd name="connsiteX2" fmla="*/ 4732889 w 9738005"/>
              <a:gd name="connsiteY2" fmla="*/ 511516 h 511516"/>
              <a:gd name="connsiteX0" fmla="*/ 0 w 9136505"/>
              <a:gd name="connsiteY0" fmla="*/ 0 h 511516"/>
              <a:gd name="connsiteX1" fmla="*/ 8762237 w 9136505"/>
              <a:gd name="connsiteY1" fmla="*/ 449247 h 511516"/>
              <a:gd name="connsiteX2" fmla="*/ 4732889 w 9136505"/>
              <a:gd name="connsiteY2" fmla="*/ 511516 h 511516"/>
              <a:gd name="connsiteX0" fmla="*/ 0 w 9861663"/>
              <a:gd name="connsiteY0" fmla="*/ 0 h 511516"/>
              <a:gd name="connsiteX1" fmla="*/ 9145981 w 9861663"/>
              <a:gd name="connsiteY1" fmla="*/ 53455 h 511516"/>
              <a:gd name="connsiteX2" fmla="*/ 8762237 w 9861663"/>
              <a:gd name="connsiteY2" fmla="*/ 449247 h 511516"/>
              <a:gd name="connsiteX3" fmla="*/ 4732889 w 9861663"/>
              <a:gd name="connsiteY3" fmla="*/ 511516 h 511516"/>
              <a:gd name="connsiteX0" fmla="*/ 0 w 9094165"/>
              <a:gd name="connsiteY0" fmla="*/ 0 h 517487"/>
              <a:gd name="connsiteX1" fmla="*/ 8378483 w 9094165"/>
              <a:gd name="connsiteY1" fmla="*/ 59426 h 517487"/>
              <a:gd name="connsiteX2" fmla="*/ 7994739 w 9094165"/>
              <a:gd name="connsiteY2" fmla="*/ 455218 h 517487"/>
              <a:gd name="connsiteX3" fmla="*/ 3965391 w 9094165"/>
              <a:gd name="connsiteY3" fmla="*/ 517487 h 517487"/>
              <a:gd name="connsiteX0" fmla="*/ 0 w 8863918"/>
              <a:gd name="connsiteY0" fmla="*/ 0 h 531988"/>
              <a:gd name="connsiteX1" fmla="*/ 8148236 w 8863918"/>
              <a:gd name="connsiteY1" fmla="*/ 73927 h 531988"/>
              <a:gd name="connsiteX2" fmla="*/ 7764492 w 8863918"/>
              <a:gd name="connsiteY2" fmla="*/ 469719 h 531988"/>
              <a:gd name="connsiteX3" fmla="*/ 3735144 w 8863918"/>
              <a:gd name="connsiteY3" fmla="*/ 531988 h 531988"/>
              <a:gd name="connsiteX0" fmla="*/ 0 w 8863918"/>
              <a:gd name="connsiteY0" fmla="*/ 0 h 529429"/>
              <a:gd name="connsiteX1" fmla="*/ 8148236 w 8863918"/>
              <a:gd name="connsiteY1" fmla="*/ 71368 h 529429"/>
              <a:gd name="connsiteX2" fmla="*/ 7764492 w 8863918"/>
              <a:gd name="connsiteY2" fmla="*/ 467160 h 529429"/>
              <a:gd name="connsiteX3" fmla="*/ 3735144 w 8863918"/>
              <a:gd name="connsiteY3" fmla="*/ 529429 h 529429"/>
              <a:gd name="connsiteX0" fmla="*/ 0 w 8886947"/>
              <a:gd name="connsiteY0" fmla="*/ 0 h 529429"/>
              <a:gd name="connsiteX1" fmla="*/ 8148236 w 8886947"/>
              <a:gd name="connsiteY1" fmla="*/ 71368 h 529429"/>
              <a:gd name="connsiteX2" fmla="*/ 7841244 w 8886947"/>
              <a:gd name="connsiteY2" fmla="*/ 450100 h 529429"/>
              <a:gd name="connsiteX3" fmla="*/ 3735144 w 8886947"/>
              <a:gd name="connsiteY3" fmla="*/ 529429 h 529429"/>
              <a:gd name="connsiteX0" fmla="*/ 0 w 8958412"/>
              <a:gd name="connsiteY0" fmla="*/ 0 h 519193"/>
              <a:gd name="connsiteX1" fmla="*/ 8148236 w 8958412"/>
              <a:gd name="connsiteY1" fmla="*/ 71368 h 519193"/>
              <a:gd name="connsiteX2" fmla="*/ 7841244 w 8958412"/>
              <a:gd name="connsiteY2" fmla="*/ 450100 h 519193"/>
              <a:gd name="connsiteX3" fmla="*/ 2161779 w 8958412"/>
              <a:gd name="connsiteY3" fmla="*/ 519193 h 519193"/>
              <a:gd name="connsiteX0" fmla="*/ 2366850 w 6429113"/>
              <a:gd name="connsiteY0" fmla="*/ 0 h 518199"/>
              <a:gd name="connsiteX1" fmla="*/ 5998874 w 6429113"/>
              <a:gd name="connsiteY1" fmla="*/ 70374 h 518199"/>
              <a:gd name="connsiteX2" fmla="*/ 5691882 w 6429113"/>
              <a:gd name="connsiteY2" fmla="*/ 449106 h 518199"/>
              <a:gd name="connsiteX3" fmla="*/ 12417 w 6429113"/>
              <a:gd name="connsiteY3" fmla="*/ 518199 h 518199"/>
              <a:gd name="connsiteX0" fmla="*/ 2366850 w 7317321"/>
              <a:gd name="connsiteY0" fmla="*/ 0 h 518199"/>
              <a:gd name="connsiteX1" fmla="*/ 7161463 w 7317321"/>
              <a:gd name="connsiteY1" fmla="*/ 121064 h 518199"/>
              <a:gd name="connsiteX2" fmla="*/ 5691882 w 7317321"/>
              <a:gd name="connsiteY2" fmla="*/ 449106 h 518199"/>
              <a:gd name="connsiteX3" fmla="*/ 12417 w 7317321"/>
              <a:gd name="connsiteY3" fmla="*/ 518199 h 518199"/>
              <a:gd name="connsiteX0" fmla="*/ 2366850 w 7080432"/>
              <a:gd name="connsiteY0" fmla="*/ 0 h 518199"/>
              <a:gd name="connsiteX1" fmla="*/ 6893172 w 7080432"/>
              <a:gd name="connsiteY1" fmla="*/ 121064 h 518199"/>
              <a:gd name="connsiteX2" fmla="*/ 5691882 w 7080432"/>
              <a:gd name="connsiteY2" fmla="*/ 449106 h 518199"/>
              <a:gd name="connsiteX3" fmla="*/ 12417 w 7080432"/>
              <a:gd name="connsiteY3" fmla="*/ 518199 h 518199"/>
              <a:gd name="connsiteX0" fmla="*/ 2366850 w 7277146"/>
              <a:gd name="connsiteY0" fmla="*/ 0 h 518199"/>
              <a:gd name="connsiteX1" fmla="*/ 7116744 w 7277146"/>
              <a:gd name="connsiteY1" fmla="*/ 54471 h 518199"/>
              <a:gd name="connsiteX2" fmla="*/ 5691882 w 7277146"/>
              <a:gd name="connsiteY2" fmla="*/ 449106 h 518199"/>
              <a:gd name="connsiteX3" fmla="*/ 12417 w 7277146"/>
              <a:gd name="connsiteY3" fmla="*/ 518199 h 518199"/>
            </a:gdLst>
            <a:ahLst/>
            <a:cxnLst>
              <a:cxn ang="0">
                <a:pos x="connsiteX0" y="connsiteY0"/>
              </a:cxn>
              <a:cxn ang="0">
                <a:pos x="connsiteX1" y="connsiteY1"/>
              </a:cxn>
              <a:cxn ang="0">
                <a:pos x="connsiteX2" y="connsiteY2"/>
              </a:cxn>
              <a:cxn ang="0">
                <a:pos x="connsiteX3" y="connsiteY3"/>
              </a:cxn>
            </a:cxnLst>
            <a:rect l="l" t="t" r="r" b="b"/>
            <a:pathLst>
              <a:path w="7277146" h="518199">
                <a:moveTo>
                  <a:pt x="2366850" y="0"/>
                </a:moveTo>
                <a:cubicBezTo>
                  <a:pt x="2880644" y="23268"/>
                  <a:pt x="6562572" y="-20380"/>
                  <a:pt x="7116744" y="54471"/>
                </a:cubicBezTo>
                <a:cubicBezTo>
                  <a:pt x="7670916" y="129322"/>
                  <a:pt x="6689625" y="374469"/>
                  <a:pt x="5691882" y="449106"/>
                </a:cubicBezTo>
                <a:cubicBezTo>
                  <a:pt x="4694139" y="523744"/>
                  <a:pt x="-280449" y="470416"/>
                  <a:pt x="12417" y="518199"/>
                </a:cubicBezTo>
              </a:path>
            </a:pathLst>
          </a:custGeom>
          <a:noFill/>
          <a:ln w="25400" cap="flat" cmpd="sng" algn="ctr">
            <a:solidFill>
              <a:schemeClr val="tx1">
                <a:lumMod val="65000"/>
                <a:lumOff val="35000"/>
              </a:schemeClr>
            </a:solidFill>
            <a:prstDash val="sysDash"/>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3" name="Freeform 182"/>
          <p:cNvSpPr/>
          <p:nvPr/>
        </p:nvSpPr>
        <p:spPr bwMode="auto">
          <a:xfrm>
            <a:off x="8266667" y="672591"/>
            <a:ext cx="678057" cy="1986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Lst>
            <a:ahLst/>
            <a:cxnLst>
              <a:cxn ang="0">
                <a:pos x="connsiteX0" y="connsiteY0"/>
              </a:cxn>
              <a:cxn ang="0">
                <a:pos x="connsiteX1" y="connsiteY1"/>
              </a:cxn>
            </a:cxnLst>
            <a:rect l="l" t="t" r="r" b="b"/>
            <a:pathLst>
              <a:path w="1468847" h="34366">
                <a:moveTo>
                  <a:pt x="1468847" y="34366"/>
                </a:moveTo>
                <a:cubicBezTo>
                  <a:pt x="1432199" y="-10255"/>
                  <a:pt x="501951" y="-3267"/>
                  <a:pt x="0" y="10176"/>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4" name="Freeform 7"/>
          <p:cNvSpPr>
            <a:spLocks/>
          </p:cNvSpPr>
          <p:nvPr/>
        </p:nvSpPr>
        <p:spPr bwMode="auto">
          <a:xfrm>
            <a:off x="2477069" y="3330054"/>
            <a:ext cx="1733265" cy="976772"/>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noFill/>
          <a:ln w="15875">
            <a:solidFill>
              <a:schemeClr val="tx1"/>
            </a:solidFill>
            <a:prstDash val="sysDash"/>
            <a:round/>
            <a:headEnd/>
            <a:tailEnd/>
          </a:ln>
        </p:spPr>
        <p:txBody>
          <a:bodyPr vert="horz" wrap="square" lIns="91440" tIns="45720" rIns="91440" bIns="45720" numCol="1" anchor="t" anchorCtr="0" compatLnSpc="1">
            <a:prstTxWarp prst="textNoShape">
              <a:avLst/>
            </a:prstTxWarp>
          </a:bodyPr>
          <a:lstStyle/>
          <a:p>
            <a:endParaRPr lang="en-US" u="sng" dirty="0"/>
          </a:p>
        </p:txBody>
      </p:sp>
      <p:sp>
        <p:nvSpPr>
          <p:cNvPr id="185" name="Freeform 184"/>
          <p:cNvSpPr/>
          <p:nvPr/>
        </p:nvSpPr>
        <p:spPr bwMode="auto">
          <a:xfrm rot="12217863" flipH="1" flipV="1">
            <a:off x="2915886" y="1992325"/>
            <a:ext cx="1692977" cy="192084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2 w 15794605"/>
              <a:gd name="connsiteY0" fmla="*/ 371409 h 1098488"/>
              <a:gd name="connsiteX1" fmla="*/ 15794605 w 15794605"/>
              <a:gd name="connsiteY1" fmla="*/ 1098488 h 1098488"/>
              <a:gd name="connsiteX0" fmla="*/ 2 w 15794605"/>
              <a:gd name="connsiteY0" fmla="*/ 0 h 727079"/>
              <a:gd name="connsiteX1" fmla="*/ 15794605 w 15794605"/>
              <a:gd name="connsiteY1" fmla="*/ 727079 h 727079"/>
              <a:gd name="connsiteX0" fmla="*/ 2 w 15794605"/>
              <a:gd name="connsiteY0" fmla="*/ 0 h 727079"/>
              <a:gd name="connsiteX1" fmla="*/ 15794605 w 15794605"/>
              <a:gd name="connsiteY1" fmla="*/ 727079 h 727079"/>
              <a:gd name="connsiteX0" fmla="*/ 2 w 16269929"/>
              <a:gd name="connsiteY0" fmla="*/ 0 h 727079"/>
              <a:gd name="connsiteX1" fmla="*/ 15794605 w 16269929"/>
              <a:gd name="connsiteY1" fmla="*/ 727079 h 727079"/>
            </a:gdLst>
            <a:ahLst/>
            <a:cxnLst>
              <a:cxn ang="0">
                <a:pos x="connsiteX0" y="connsiteY0"/>
              </a:cxn>
              <a:cxn ang="0">
                <a:pos x="connsiteX1" y="connsiteY1"/>
              </a:cxn>
            </a:cxnLst>
            <a:rect l="l" t="t" r="r" b="b"/>
            <a:pathLst>
              <a:path w="16269929" h="727079">
                <a:moveTo>
                  <a:pt x="2" y="0"/>
                </a:moveTo>
                <a:cubicBezTo>
                  <a:pt x="8362126" y="534"/>
                  <a:pt x="18608357" y="486881"/>
                  <a:pt x="15794605" y="727079"/>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6" name="Freeform 185"/>
          <p:cNvSpPr/>
          <p:nvPr/>
        </p:nvSpPr>
        <p:spPr bwMode="auto">
          <a:xfrm rot="9769475" flipH="1" flipV="1">
            <a:off x="2903049" y="1757463"/>
            <a:ext cx="595076" cy="10699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9303343"/>
              <a:gd name="connsiteY0" fmla="*/ 589198 h 620681"/>
              <a:gd name="connsiteX1" fmla="*/ 19303333 w 19303343"/>
              <a:gd name="connsiteY1" fmla="*/ 620679 h 620681"/>
            </a:gdLst>
            <a:ahLst/>
            <a:cxnLst>
              <a:cxn ang="0">
                <a:pos x="connsiteX0" y="connsiteY0"/>
              </a:cxn>
              <a:cxn ang="0">
                <a:pos x="connsiteX1" y="connsiteY1"/>
              </a:cxn>
            </a:cxnLst>
            <a:rect l="l" t="t" r="r" b="b"/>
            <a:pathLst>
              <a:path w="19303343" h="620681">
                <a:moveTo>
                  <a:pt x="0" y="589198"/>
                </a:moveTo>
                <a:cubicBezTo>
                  <a:pt x="9243408" y="-304886"/>
                  <a:pt x="16129613" y="-88958"/>
                  <a:pt x="19303333" y="620679"/>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7" name="Freeform 186"/>
          <p:cNvSpPr/>
          <p:nvPr/>
        </p:nvSpPr>
        <p:spPr bwMode="auto">
          <a:xfrm>
            <a:off x="3547928" y="1687573"/>
            <a:ext cx="3446549" cy="175166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88533"/>
              <a:gd name="connsiteY0" fmla="*/ 0 h 2093006"/>
              <a:gd name="connsiteX1" fmla="*/ 1188533 w 1188533"/>
              <a:gd name="connsiteY1" fmla="*/ 2093006 h 2093006"/>
            </a:gdLst>
            <a:ahLst/>
            <a:cxnLst>
              <a:cxn ang="0">
                <a:pos x="connsiteX0" y="connsiteY0"/>
              </a:cxn>
              <a:cxn ang="0">
                <a:pos x="connsiteX1" y="connsiteY1"/>
              </a:cxn>
            </a:cxnLst>
            <a:rect l="l" t="t" r="r" b="b"/>
            <a:pathLst>
              <a:path w="1188533" h="2093006">
                <a:moveTo>
                  <a:pt x="0" y="0"/>
                </a:moveTo>
                <a:cubicBezTo>
                  <a:pt x="991737" y="479946"/>
                  <a:pt x="858712" y="1490230"/>
                  <a:pt x="1188533" y="2093006"/>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8" name="Freeform 187"/>
          <p:cNvSpPr/>
          <p:nvPr/>
        </p:nvSpPr>
        <p:spPr bwMode="auto">
          <a:xfrm flipH="1">
            <a:off x="817375" y="1620429"/>
            <a:ext cx="4129509" cy="346934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 name="connsiteX0" fmla="*/ 0 w 25424947"/>
              <a:gd name="connsiteY0" fmla="*/ 3251835 h 3707557"/>
              <a:gd name="connsiteX1" fmla="*/ 25424947 w 25424947"/>
              <a:gd name="connsiteY1" fmla="*/ 0 h 3707557"/>
              <a:gd name="connsiteX0" fmla="*/ 0 w 25424947"/>
              <a:gd name="connsiteY0" fmla="*/ 3251835 h 3878269"/>
              <a:gd name="connsiteX1" fmla="*/ 25424947 w 25424947"/>
              <a:gd name="connsiteY1" fmla="*/ 0 h 3878269"/>
              <a:gd name="connsiteX0" fmla="*/ 0 w 25424947"/>
              <a:gd name="connsiteY0" fmla="*/ 3251835 h 3656614"/>
              <a:gd name="connsiteX1" fmla="*/ 25424947 w 25424947"/>
              <a:gd name="connsiteY1" fmla="*/ 0 h 3656614"/>
              <a:gd name="connsiteX0" fmla="*/ 0 w 25424947"/>
              <a:gd name="connsiteY0" fmla="*/ 3251835 h 3979320"/>
              <a:gd name="connsiteX1" fmla="*/ 14268842 w 25424947"/>
              <a:gd name="connsiteY1" fmla="*/ 3403790 h 3979320"/>
              <a:gd name="connsiteX2" fmla="*/ 25424947 w 25424947"/>
              <a:gd name="connsiteY2" fmla="*/ 0 h 3979320"/>
              <a:gd name="connsiteX0" fmla="*/ 0 w 25424947"/>
              <a:gd name="connsiteY0" fmla="*/ 3251835 h 3424074"/>
              <a:gd name="connsiteX1" fmla="*/ 14268842 w 25424947"/>
              <a:gd name="connsiteY1" fmla="*/ 3403790 h 3424074"/>
              <a:gd name="connsiteX2" fmla="*/ 25424947 w 25424947"/>
              <a:gd name="connsiteY2" fmla="*/ 0 h 3424074"/>
              <a:gd name="connsiteX0" fmla="*/ 0 w 25424947"/>
              <a:gd name="connsiteY0" fmla="*/ 3251835 h 3404769"/>
              <a:gd name="connsiteX1" fmla="*/ 14268842 w 25424947"/>
              <a:gd name="connsiteY1" fmla="*/ 3403790 h 3404769"/>
              <a:gd name="connsiteX2" fmla="*/ 25424947 w 25424947"/>
              <a:gd name="connsiteY2" fmla="*/ 0 h 3404769"/>
              <a:gd name="connsiteX0" fmla="*/ 0 w 25424947"/>
              <a:gd name="connsiteY0" fmla="*/ 3251835 h 3437929"/>
              <a:gd name="connsiteX1" fmla="*/ 14268842 w 25424947"/>
              <a:gd name="connsiteY1" fmla="*/ 3403790 h 3437929"/>
              <a:gd name="connsiteX2" fmla="*/ 25424947 w 25424947"/>
              <a:gd name="connsiteY2" fmla="*/ 0 h 3437929"/>
              <a:gd name="connsiteX0" fmla="*/ 0 w 25424947"/>
              <a:gd name="connsiteY0" fmla="*/ 3251835 h 4724776"/>
              <a:gd name="connsiteX1" fmla="*/ 16996614 w 25424947"/>
              <a:gd name="connsiteY1" fmla="*/ 4715673 h 4724776"/>
              <a:gd name="connsiteX2" fmla="*/ 25424947 w 25424947"/>
              <a:gd name="connsiteY2" fmla="*/ 0 h 4724776"/>
              <a:gd name="connsiteX0" fmla="*/ 0 w 16737580"/>
              <a:gd name="connsiteY0" fmla="*/ 3669253 h 4846111"/>
              <a:gd name="connsiteX1" fmla="*/ 8309247 w 16737580"/>
              <a:gd name="connsiteY1" fmla="*/ 4715673 h 4846111"/>
              <a:gd name="connsiteX2" fmla="*/ 16737580 w 16737580"/>
              <a:gd name="connsiteY2" fmla="*/ 0 h 4846111"/>
              <a:gd name="connsiteX0" fmla="*/ 0 w 16737580"/>
              <a:gd name="connsiteY0" fmla="*/ 3669253 h 4906486"/>
              <a:gd name="connsiteX1" fmla="*/ 8309247 w 16737580"/>
              <a:gd name="connsiteY1" fmla="*/ 4715673 h 4906486"/>
              <a:gd name="connsiteX2" fmla="*/ 16737580 w 16737580"/>
              <a:gd name="connsiteY2" fmla="*/ 0 h 4906486"/>
              <a:gd name="connsiteX0" fmla="*/ 0 w 16737580"/>
              <a:gd name="connsiteY0" fmla="*/ 3669253 h 4777551"/>
              <a:gd name="connsiteX1" fmla="*/ 9584186 w 16737580"/>
              <a:gd name="connsiteY1" fmla="*/ 4566595 h 4777551"/>
              <a:gd name="connsiteX2" fmla="*/ 16737580 w 16737580"/>
              <a:gd name="connsiteY2" fmla="*/ 0 h 4777551"/>
              <a:gd name="connsiteX0" fmla="*/ 0 w 16737580"/>
              <a:gd name="connsiteY0" fmla="*/ 3669253 h 4769663"/>
              <a:gd name="connsiteX1" fmla="*/ 11133050 w 16737580"/>
              <a:gd name="connsiteY1" fmla="*/ 4557324 h 4769663"/>
              <a:gd name="connsiteX2" fmla="*/ 16737580 w 16737580"/>
              <a:gd name="connsiteY2" fmla="*/ 0 h 4769663"/>
              <a:gd name="connsiteX0" fmla="*/ 0 w 16737580"/>
              <a:gd name="connsiteY0" fmla="*/ 3669253 h 4825026"/>
              <a:gd name="connsiteX1" fmla="*/ 11133050 w 16737580"/>
              <a:gd name="connsiteY1" fmla="*/ 4557324 h 4825026"/>
              <a:gd name="connsiteX2" fmla="*/ 16737580 w 16737580"/>
              <a:gd name="connsiteY2" fmla="*/ 0 h 4825026"/>
              <a:gd name="connsiteX0" fmla="*/ 0 w 16737580"/>
              <a:gd name="connsiteY0" fmla="*/ 3669253 h 4853138"/>
              <a:gd name="connsiteX1" fmla="*/ 11133050 w 16737580"/>
              <a:gd name="connsiteY1" fmla="*/ 4557324 h 4853138"/>
              <a:gd name="connsiteX2" fmla="*/ 16737580 w 16737580"/>
              <a:gd name="connsiteY2" fmla="*/ 0 h 4853138"/>
              <a:gd name="connsiteX0" fmla="*/ 0 w 16737580"/>
              <a:gd name="connsiteY0" fmla="*/ 3669253 h 4853138"/>
              <a:gd name="connsiteX1" fmla="*/ 11133050 w 16737580"/>
              <a:gd name="connsiteY1" fmla="*/ 4557324 h 4853138"/>
              <a:gd name="connsiteX2" fmla="*/ 16737580 w 16737580"/>
              <a:gd name="connsiteY2" fmla="*/ 0 h 4853138"/>
              <a:gd name="connsiteX0" fmla="*/ 0 w 16737580"/>
              <a:gd name="connsiteY0" fmla="*/ 3669253 h 4853138"/>
              <a:gd name="connsiteX1" fmla="*/ 11133050 w 16737580"/>
              <a:gd name="connsiteY1" fmla="*/ 4557324 h 4853138"/>
              <a:gd name="connsiteX2" fmla="*/ 14878430 w 16737580"/>
              <a:gd name="connsiteY2" fmla="*/ 533413 h 4853138"/>
              <a:gd name="connsiteX3" fmla="*/ 16737580 w 16737580"/>
              <a:gd name="connsiteY3" fmla="*/ 0 h 4853138"/>
              <a:gd name="connsiteX0" fmla="*/ 0 w 16737580"/>
              <a:gd name="connsiteY0" fmla="*/ 3669253 h 4713496"/>
              <a:gd name="connsiteX1" fmla="*/ 12432989 w 16737580"/>
              <a:gd name="connsiteY1" fmla="*/ 4362632 h 4713496"/>
              <a:gd name="connsiteX2" fmla="*/ 14878430 w 16737580"/>
              <a:gd name="connsiteY2" fmla="*/ 533413 h 4713496"/>
              <a:gd name="connsiteX3" fmla="*/ 16737580 w 16737580"/>
              <a:gd name="connsiteY3" fmla="*/ 0 h 4713496"/>
            </a:gdLst>
            <a:ahLst/>
            <a:cxnLst>
              <a:cxn ang="0">
                <a:pos x="connsiteX0" y="connsiteY0"/>
              </a:cxn>
              <a:cxn ang="0">
                <a:pos x="connsiteX1" y="connsiteY1"/>
              </a:cxn>
              <a:cxn ang="0">
                <a:pos x="connsiteX2" y="connsiteY2"/>
              </a:cxn>
              <a:cxn ang="0">
                <a:pos x="connsiteX3" y="connsiteY3"/>
              </a:cxn>
            </a:cxnLst>
            <a:rect l="l" t="t" r="r" b="b"/>
            <a:pathLst>
              <a:path w="16737580" h="4713496">
                <a:moveTo>
                  <a:pt x="0" y="3669253"/>
                </a:moveTo>
                <a:cubicBezTo>
                  <a:pt x="1542784" y="4812737"/>
                  <a:pt x="9643392" y="4974174"/>
                  <a:pt x="12432989" y="4362632"/>
                </a:cubicBezTo>
                <a:cubicBezTo>
                  <a:pt x="15069458" y="3869350"/>
                  <a:pt x="13944342" y="1292967"/>
                  <a:pt x="14878430" y="533413"/>
                </a:cubicBezTo>
                <a:cubicBezTo>
                  <a:pt x="15812518" y="-226141"/>
                  <a:pt x="16584452" y="118260"/>
                  <a:pt x="16737580" y="0"/>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89" name="Freeform 188"/>
          <p:cNvSpPr/>
          <p:nvPr/>
        </p:nvSpPr>
        <p:spPr bwMode="auto">
          <a:xfrm flipV="1">
            <a:off x="903938" y="1194477"/>
            <a:ext cx="4104790" cy="150778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 name="connsiteX0" fmla="*/ 0 w 25424947"/>
              <a:gd name="connsiteY0" fmla="*/ 3251835 h 3707557"/>
              <a:gd name="connsiteX1" fmla="*/ 25424947 w 25424947"/>
              <a:gd name="connsiteY1" fmla="*/ 0 h 3707557"/>
              <a:gd name="connsiteX0" fmla="*/ 0 w 25424947"/>
              <a:gd name="connsiteY0" fmla="*/ 3251835 h 3878269"/>
              <a:gd name="connsiteX1" fmla="*/ 25424947 w 25424947"/>
              <a:gd name="connsiteY1" fmla="*/ 0 h 3878269"/>
              <a:gd name="connsiteX0" fmla="*/ 0 w 25424947"/>
              <a:gd name="connsiteY0" fmla="*/ 3251835 h 3656614"/>
              <a:gd name="connsiteX1" fmla="*/ 25424947 w 25424947"/>
              <a:gd name="connsiteY1" fmla="*/ 0 h 3656614"/>
              <a:gd name="connsiteX0" fmla="*/ 0 w 25424947"/>
              <a:gd name="connsiteY0" fmla="*/ 3251835 h 3979320"/>
              <a:gd name="connsiteX1" fmla="*/ 14268842 w 25424947"/>
              <a:gd name="connsiteY1" fmla="*/ 3403790 h 3979320"/>
              <a:gd name="connsiteX2" fmla="*/ 25424947 w 25424947"/>
              <a:gd name="connsiteY2" fmla="*/ 0 h 3979320"/>
              <a:gd name="connsiteX0" fmla="*/ 0 w 25424947"/>
              <a:gd name="connsiteY0" fmla="*/ 3251835 h 3424074"/>
              <a:gd name="connsiteX1" fmla="*/ 14268842 w 25424947"/>
              <a:gd name="connsiteY1" fmla="*/ 3403790 h 3424074"/>
              <a:gd name="connsiteX2" fmla="*/ 25424947 w 25424947"/>
              <a:gd name="connsiteY2" fmla="*/ 0 h 3424074"/>
              <a:gd name="connsiteX0" fmla="*/ 0 w 25424947"/>
              <a:gd name="connsiteY0" fmla="*/ 3251835 h 3404769"/>
              <a:gd name="connsiteX1" fmla="*/ 14268842 w 25424947"/>
              <a:gd name="connsiteY1" fmla="*/ 3403790 h 3404769"/>
              <a:gd name="connsiteX2" fmla="*/ 25424947 w 25424947"/>
              <a:gd name="connsiteY2" fmla="*/ 0 h 3404769"/>
              <a:gd name="connsiteX0" fmla="*/ 0 w 25424947"/>
              <a:gd name="connsiteY0" fmla="*/ 3251835 h 3437929"/>
              <a:gd name="connsiteX1" fmla="*/ 14268842 w 25424947"/>
              <a:gd name="connsiteY1" fmla="*/ 3403790 h 3437929"/>
              <a:gd name="connsiteX2" fmla="*/ 25424947 w 25424947"/>
              <a:gd name="connsiteY2" fmla="*/ 0 h 3437929"/>
              <a:gd name="connsiteX0" fmla="*/ 0 w 25424947"/>
              <a:gd name="connsiteY0" fmla="*/ 3251835 h 4724776"/>
              <a:gd name="connsiteX1" fmla="*/ 16996614 w 25424947"/>
              <a:gd name="connsiteY1" fmla="*/ 4715673 h 4724776"/>
              <a:gd name="connsiteX2" fmla="*/ 25424947 w 25424947"/>
              <a:gd name="connsiteY2" fmla="*/ 0 h 4724776"/>
              <a:gd name="connsiteX0" fmla="*/ 0 w 16737580"/>
              <a:gd name="connsiteY0" fmla="*/ 3669253 h 4846111"/>
              <a:gd name="connsiteX1" fmla="*/ 8309247 w 16737580"/>
              <a:gd name="connsiteY1" fmla="*/ 4715673 h 4846111"/>
              <a:gd name="connsiteX2" fmla="*/ 16737580 w 16737580"/>
              <a:gd name="connsiteY2" fmla="*/ 0 h 4846111"/>
              <a:gd name="connsiteX0" fmla="*/ 0 w 16737580"/>
              <a:gd name="connsiteY0" fmla="*/ 3669253 h 4906486"/>
              <a:gd name="connsiteX1" fmla="*/ 8309247 w 16737580"/>
              <a:gd name="connsiteY1" fmla="*/ 4715673 h 4906486"/>
              <a:gd name="connsiteX2" fmla="*/ 16737580 w 16737580"/>
              <a:gd name="connsiteY2" fmla="*/ 0 h 4906486"/>
              <a:gd name="connsiteX0" fmla="*/ 0 w 16737580"/>
              <a:gd name="connsiteY0" fmla="*/ 3669253 h 4777551"/>
              <a:gd name="connsiteX1" fmla="*/ 9584186 w 16737580"/>
              <a:gd name="connsiteY1" fmla="*/ 4566595 h 4777551"/>
              <a:gd name="connsiteX2" fmla="*/ 16737580 w 16737580"/>
              <a:gd name="connsiteY2" fmla="*/ 0 h 4777551"/>
              <a:gd name="connsiteX0" fmla="*/ 0 w 16737580"/>
              <a:gd name="connsiteY0" fmla="*/ 3669253 h 4204942"/>
              <a:gd name="connsiteX1" fmla="*/ 8605744 w 16737580"/>
              <a:gd name="connsiteY1" fmla="*/ 3781452 h 4204942"/>
              <a:gd name="connsiteX2" fmla="*/ 16737580 w 16737580"/>
              <a:gd name="connsiteY2" fmla="*/ 0 h 4204942"/>
              <a:gd name="connsiteX0" fmla="*/ 0 w 15640538"/>
              <a:gd name="connsiteY0" fmla="*/ 1691488 h 2103658"/>
              <a:gd name="connsiteX1" fmla="*/ 8605744 w 15640538"/>
              <a:gd name="connsiteY1" fmla="*/ 1803687 h 2103658"/>
              <a:gd name="connsiteX2" fmla="*/ 15640538 w 15640538"/>
              <a:gd name="connsiteY2" fmla="*/ 0 h 2103658"/>
              <a:gd name="connsiteX0" fmla="*/ 0 w 15640538"/>
              <a:gd name="connsiteY0" fmla="*/ 1691488 h 2103657"/>
              <a:gd name="connsiteX1" fmla="*/ 8605744 w 15640538"/>
              <a:gd name="connsiteY1" fmla="*/ 1803687 h 2103657"/>
              <a:gd name="connsiteX2" fmla="*/ 15640538 w 15640538"/>
              <a:gd name="connsiteY2" fmla="*/ 0 h 2103657"/>
              <a:gd name="connsiteX0" fmla="*/ 0 w 15640538"/>
              <a:gd name="connsiteY0" fmla="*/ 1691488 h 1986035"/>
              <a:gd name="connsiteX1" fmla="*/ 8605744 w 15640538"/>
              <a:gd name="connsiteY1" fmla="*/ 1803687 h 1986035"/>
              <a:gd name="connsiteX2" fmla="*/ 15640538 w 15640538"/>
              <a:gd name="connsiteY2" fmla="*/ 0 h 1986035"/>
              <a:gd name="connsiteX0" fmla="*/ 0 w 15640538"/>
              <a:gd name="connsiteY0" fmla="*/ 1691488 h 1904259"/>
              <a:gd name="connsiteX1" fmla="*/ 8605744 w 15640538"/>
              <a:gd name="connsiteY1" fmla="*/ 1803687 h 1904259"/>
              <a:gd name="connsiteX2" fmla="*/ 15640538 w 15640538"/>
              <a:gd name="connsiteY2" fmla="*/ 0 h 1904259"/>
              <a:gd name="connsiteX0" fmla="*/ 0 w 15640538"/>
              <a:gd name="connsiteY0" fmla="*/ 1691488 h 1921000"/>
              <a:gd name="connsiteX1" fmla="*/ 8605744 w 15640538"/>
              <a:gd name="connsiteY1" fmla="*/ 1803687 h 1921000"/>
              <a:gd name="connsiteX2" fmla="*/ 15640538 w 15640538"/>
              <a:gd name="connsiteY2" fmla="*/ 0 h 1921000"/>
              <a:gd name="connsiteX0" fmla="*/ 0 w 15640538"/>
              <a:gd name="connsiteY0" fmla="*/ 1691488 h 1899433"/>
              <a:gd name="connsiteX1" fmla="*/ 8605744 w 15640538"/>
              <a:gd name="connsiteY1" fmla="*/ 1803687 h 1899433"/>
              <a:gd name="connsiteX2" fmla="*/ 15640538 w 15640538"/>
              <a:gd name="connsiteY2" fmla="*/ 0 h 1899433"/>
              <a:gd name="connsiteX0" fmla="*/ 0 w 15640538"/>
              <a:gd name="connsiteY0" fmla="*/ 1691488 h 1899433"/>
              <a:gd name="connsiteX1" fmla="*/ 8605744 w 15640538"/>
              <a:gd name="connsiteY1" fmla="*/ 1803687 h 1899433"/>
              <a:gd name="connsiteX2" fmla="*/ 15640538 w 15640538"/>
              <a:gd name="connsiteY2" fmla="*/ 0 h 1899433"/>
              <a:gd name="connsiteX0" fmla="*/ 0 w 15640538"/>
              <a:gd name="connsiteY0" fmla="*/ 1691488 h 1924495"/>
              <a:gd name="connsiteX1" fmla="*/ 12285656 w 15640538"/>
              <a:gd name="connsiteY1" fmla="*/ 1854551 h 1924495"/>
              <a:gd name="connsiteX2" fmla="*/ 15640538 w 15640538"/>
              <a:gd name="connsiteY2" fmla="*/ 0 h 1924495"/>
            </a:gdLst>
            <a:ahLst/>
            <a:cxnLst>
              <a:cxn ang="0">
                <a:pos x="connsiteX0" y="connsiteY0"/>
              </a:cxn>
              <a:cxn ang="0">
                <a:pos x="connsiteX1" y="connsiteY1"/>
              </a:cxn>
              <a:cxn ang="0">
                <a:pos x="connsiteX2" y="connsiteY2"/>
              </a:cxn>
            </a:cxnLst>
            <a:rect l="l" t="t" r="r" b="b"/>
            <a:pathLst>
              <a:path w="15640538" h="1924495">
                <a:moveTo>
                  <a:pt x="0" y="1691488"/>
                </a:moveTo>
                <a:cubicBezTo>
                  <a:pt x="2610396" y="2034846"/>
                  <a:pt x="10481013" y="1913996"/>
                  <a:pt x="12285656" y="1854551"/>
                </a:cubicBezTo>
                <a:cubicBezTo>
                  <a:pt x="13661924" y="1809217"/>
                  <a:pt x="15111693" y="1988349"/>
                  <a:pt x="15640538" y="0"/>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0" name="Freeform 189"/>
          <p:cNvSpPr/>
          <p:nvPr/>
        </p:nvSpPr>
        <p:spPr bwMode="auto">
          <a:xfrm>
            <a:off x="3869139" y="887104"/>
            <a:ext cx="618911" cy="334839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1153235"/>
              <a:gd name="connsiteY0" fmla="*/ 0 h 3068307"/>
              <a:gd name="connsiteX1" fmla="*/ 525901 w 1153235"/>
              <a:gd name="connsiteY1" fmla="*/ 3068307 h 3068307"/>
              <a:gd name="connsiteX2" fmla="*/ 1153235 w 1153235"/>
              <a:gd name="connsiteY2" fmla="*/ 1644556 h 3068307"/>
              <a:gd name="connsiteX0" fmla="*/ 0 w 563740"/>
              <a:gd name="connsiteY0" fmla="*/ 0 h 3068307"/>
              <a:gd name="connsiteX1" fmla="*/ 525901 w 563740"/>
              <a:gd name="connsiteY1" fmla="*/ 3068307 h 3068307"/>
              <a:gd name="connsiteX0" fmla="*/ 0 w 634157"/>
              <a:gd name="connsiteY0" fmla="*/ 0 h 3068307"/>
              <a:gd name="connsiteX1" fmla="*/ 525901 w 634157"/>
              <a:gd name="connsiteY1" fmla="*/ 3068307 h 3068307"/>
              <a:gd name="connsiteX0" fmla="*/ 0 w 660261"/>
              <a:gd name="connsiteY0" fmla="*/ 0 h 3068307"/>
              <a:gd name="connsiteX1" fmla="*/ 525901 w 660261"/>
              <a:gd name="connsiteY1" fmla="*/ 3068307 h 3068307"/>
              <a:gd name="connsiteX0" fmla="*/ 0 w 767870"/>
              <a:gd name="connsiteY0" fmla="*/ 0 h 3068307"/>
              <a:gd name="connsiteX1" fmla="*/ 525901 w 767870"/>
              <a:gd name="connsiteY1" fmla="*/ 3068307 h 3068307"/>
              <a:gd name="connsiteX0" fmla="*/ 0 w 822001"/>
              <a:gd name="connsiteY0" fmla="*/ 0 h 3068307"/>
              <a:gd name="connsiteX1" fmla="*/ 519184 w 822001"/>
              <a:gd name="connsiteY1" fmla="*/ 431462 h 3068307"/>
              <a:gd name="connsiteX2" fmla="*/ 525901 w 822001"/>
              <a:gd name="connsiteY2" fmla="*/ 3068307 h 3068307"/>
              <a:gd name="connsiteX0" fmla="*/ 0 w 822000"/>
              <a:gd name="connsiteY0" fmla="*/ 0 h 3068307"/>
              <a:gd name="connsiteX1" fmla="*/ 519184 w 822000"/>
              <a:gd name="connsiteY1" fmla="*/ 431462 h 3068307"/>
              <a:gd name="connsiteX2" fmla="*/ 525901 w 822000"/>
              <a:gd name="connsiteY2" fmla="*/ 3068307 h 3068307"/>
              <a:gd name="connsiteX0" fmla="*/ 0 w 849246"/>
              <a:gd name="connsiteY0" fmla="*/ 0 h 3068307"/>
              <a:gd name="connsiteX1" fmla="*/ 519184 w 849246"/>
              <a:gd name="connsiteY1" fmla="*/ 431462 h 3068307"/>
              <a:gd name="connsiteX2" fmla="*/ 525901 w 849246"/>
              <a:gd name="connsiteY2" fmla="*/ 3068307 h 3068307"/>
              <a:gd name="connsiteX0" fmla="*/ 0 w 849246"/>
              <a:gd name="connsiteY0" fmla="*/ 0 h 3068307"/>
              <a:gd name="connsiteX1" fmla="*/ 519184 w 849246"/>
              <a:gd name="connsiteY1" fmla="*/ 431462 h 3068307"/>
              <a:gd name="connsiteX2" fmla="*/ 525901 w 849246"/>
              <a:gd name="connsiteY2" fmla="*/ 3068307 h 3068307"/>
              <a:gd name="connsiteX0" fmla="*/ 0 w 876256"/>
              <a:gd name="connsiteY0" fmla="*/ 0 h 3068307"/>
              <a:gd name="connsiteX1" fmla="*/ 519184 w 876256"/>
              <a:gd name="connsiteY1" fmla="*/ 431462 h 3068307"/>
              <a:gd name="connsiteX2" fmla="*/ 525901 w 876256"/>
              <a:gd name="connsiteY2" fmla="*/ 3068307 h 3068307"/>
              <a:gd name="connsiteX0" fmla="*/ 0 w 803915"/>
              <a:gd name="connsiteY0" fmla="*/ 0 h 3068307"/>
              <a:gd name="connsiteX1" fmla="*/ 519184 w 803915"/>
              <a:gd name="connsiteY1" fmla="*/ 431462 h 3068307"/>
              <a:gd name="connsiteX2" fmla="*/ 525901 w 803915"/>
              <a:gd name="connsiteY2" fmla="*/ 3068307 h 3068307"/>
              <a:gd name="connsiteX0" fmla="*/ 0 w 811876"/>
              <a:gd name="connsiteY0" fmla="*/ 0 h 3068307"/>
              <a:gd name="connsiteX1" fmla="*/ 519184 w 811876"/>
              <a:gd name="connsiteY1" fmla="*/ 431462 h 3068307"/>
              <a:gd name="connsiteX2" fmla="*/ 525901 w 811876"/>
              <a:gd name="connsiteY2" fmla="*/ 3068307 h 3068307"/>
            </a:gdLst>
            <a:ahLst/>
            <a:cxnLst>
              <a:cxn ang="0">
                <a:pos x="connsiteX0" y="connsiteY0"/>
              </a:cxn>
              <a:cxn ang="0">
                <a:pos x="connsiteX1" y="connsiteY1"/>
              </a:cxn>
              <a:cxn ang="0">
                <a:pos x="connsiteX2" y="connsiteY2"/>
              </a:cxn>
            </a:cxnLst>
            <a:rect l="l" t="t" r="r" b="b"/>
            <a:pathLst>
              <a:path w="811876" h="3068307">
                <a:moveTo>
                  <a:pt x="0" y="0"/>
                </a:moveTo>
                <a:cubicBezTo>
                  <a:pt x="53709" y="73995"/>
                  <a:pt x="498187" y="201343"/>
                  <a:pt x="519184" y="431462"/>
                </a:cubicBezTo>
                <a:cubicBezTo>
                  <a:pt x="546518" y="731034"/>
                  <a:pt x="1159498" y="2191780"/>
                  <a:pt x="525901" y="3068307"/>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1" name="Freeform 190"/>
          <p:cNvSpPr/>
          <p:nvPr/>
        </p:nvSpPr>
        <p:spPr bwMode="auto">
          <a:xfrm flipH="1">
            <a:off x="1890215" y="3186752"/>
            <a:ext cx="825690" cy="593678"/>
          </a:xfrm>
          <a:custGeom>
            <a:avLst/>
            <a:gdLst>
              <a:gd name="connsiteX0" fmla="*/ 0 w 1037229"/>
              <a:gd name="connsiteY0" fmla="*/ 0 h 1160059"/>
              <a:gd name="connsiteX1" fmla="*/ 388961 w 1037229"/>
              <a:gd name="connsiteY1" fmla="*/ 777922 h 1160059"/>
              <a:gd name="connsiteX2" fmla="*/ 1037229 w 1037229"/>
              <a:gd name="connsiteY2" fmla="*/ 1160059 h 1160059"/>
              <a:gd name="connsiteX0" fmla="*/ 285411 w 683154"/>
              <a:gd name="connsiteY0" fmla="*/ 0 h 1247062"/>
              <a:gd name="connsiteX1" fmla="*/ 34886 w 683154"/>
              <a:gd name="connsiteY1" fmla="*/ 864925 h 1247062"/>
              <a:gd name="connsiteX2" fmla="*/ 683154 w 683154"/>
              <a:gd name="connsiteY2" fmla="*/ 1247062 h 1247062"/>
              <a:gd name="connsiteX0" fmla="*/ 0 w 648268"/>
              <a:gd name="connsiteY0" fmla="*/ 0 h 382137"/>
              <a:gd name="connsiteX1" fmla="*/ 648268 w 648268"/>
              <a:gd name="connsiteY1" fmla="*/ 382137 h 382137"/>
              <a:gd name="connsiteX0" fmla="*/ 0 w 648268"/>
              <a:gd name="connsiteY0" fmla="*/ 598486 h 980623"/>
              <a:gd name="connsiteX1" fmla="*/ 648268 w 648268"/>
              <a:gd name="connsiteY1" fmla="*/ 980623 h 980623"/>
              <a:gd name="connsiteX0" fmla="*/ 0 w 648268"/>
              <a:gd name="connsiteY0" fmla="*/ 830338 h 1212475"/>
              <a:gd name="connsiteX1" fmla="*/ 648268 w 648268"/>
              <a:gd name="connsiteY1" fmla="*/ 1212475 h 1212475"/>
              <a:gd name="connsiteX0" fmla="*/ 0 w 771246"/>
              <a:gd name="connsiteY0" fmla="*/ 747468 h 1390621"/>
              <a:gd name="connsiteX1" fmla="*/ 771246 w 771246"/>
              <a:gd name="connsiteY1" fmla="*/ 1390621 h 1390621"/>
              <a:gd name="connsiteX0" fmla="*/ 0 w 699838"/>
              <a:gd name="connsiteY0" fmla="*/ 568832 h 1990017"/>
              <a:gd name="connsiteX1" fmla="*/ 699838 w 699838"/>
              <a:gd name="connsiteY1" fmla="*/ 1990017 h 1990017"/>
              <a:gd name="connsiteX0" fmla="*/ 0 w 699838"/>
              <a:gd name="connsiteY0" fmla="*/ 0 h 1421185"/>
              <a:gd name="connsiteX1" fmla="*/ 699838 w 699838"/>
              <a:gd name="connsiteY1" fmla="*/ 1421185 h 1421185"/>
              <a:gd name="connsiteX0" fmla="*/ 0 w 658183"/>
              <a:gd name="connsiteY0" fmla="*/ 0 h 1877271"/>
              <a:gd name="connsiteX1" fmla="*/ 658183 w 658183"/>
              <a:gd name="connsiteY1" fmla="*/ 1877271 h 1877271"/>
            </a:gdLst>
            <a:ahLst/>
            <a:cxnLst>
              <a:cxn ang="0">
                <a:pos x="connsiteX0" y="connsiteY0"/>
              </a:cxn>
              <a:cxn ang="0">
                <a:pos x="connsiteX1" y="connsiteY1"/>
              </a:cxn>
            </a:cxnLst>
            <a:rect l="l" t="t" r="r" b="b"/>
            <a:pathLst>
              <a:path w="658183" h="1877271">
                <a:moveTo>
                  <a:pt x="0" y="0"/>
                </a:moveTo>
                <a:cubicBezTo>
                  <a:pt x="487065" y="25956"/>
                  <a:pt x="412286" y="782313"/>
                  <a:pt x="658183" y="1877271"/>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2" name="Freeform 191"/>
          <p:cNvSpPr/>
          <p:nvPr/>
        </p:nvSpPr>
        <p:spPr bwMode="auto">
          <a:xfrm>
            <a:off x="1890215" y="3828198"/>
            <a:ext cx="676201" cy="428028"/>
          </a:xfrm>
          <a:custGeom>
            <a:avLst/>
            <a:gdLst>
              <a:gd name="connsiteX0" fmla="*/ 0 w 1037229"/>
              <a:gd name="connsiteY0" fmla="*/ 0 h 1160059"/>
              <a:gd name="connsiteX1" fmla="*/ 388961 w 1037229"/>
              <a:gd name="connsiteY1" fmla="*/ 777922 h 1160059"/>
              <a:gd name="connsiteX2" fmla="*/ 1037229 w 1037229"/>
              <a:gd name="connsiteY2" fmla="*/ 1160059 h 1160059"/>
            </a:gdLst>
            <a:ahLst/>
            <a:cxnLst>
              <a:cxn ang="0">
                <a:pos x="connsiteX0" y="connsiteY0"/>
              </a:cxn>
              <a:cxn ang="0">
                <a:pos x="connsiteX1" y="connsiteY1"/>
              </a:cxn>
              <a:cxn ang="0">
                <a:pos x="connsiteX2" y="connsiteY2"/>
              </a:cxn>
            </a:cxnLst>
            <a:rect l="l" t="t" r="r" b="b"/>
            <a:pathLst>
              <a:path w="1037229" h="1160059">
                <a:moveTo>
                  <a:pt x="0" y="0"/>
                </a:moveTo>
                <a:cubicBezTo>
                  <a:pt x="108045" y="292289"/>
                  <a:pt x="216090" y="584579"/>
                  <a:pt x="388961" y="777922"/>
                </a:cubicBezTo>
                <a:cubicBezTo>
                  <a:pt x="561832" y="971265"/>
                  <a:pt x="799530" y="1065662"/>
                  <a:pt x="1037229" y="1160059"/>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3" name="Freeform 192"/>
          <p:cNvSpPr/>
          <p:nvPr/>
        </p:nvSpPr>
        <p:spPr bwMode="auto">
          <a:xfrm>
            <a:off x="5691116" y="1808329"/>
            <a:ext cx="1287529" cy="160295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153235"/>
              <a:gd name="connsiteY0" fmla="*/ 0 h 1644556"/>
              <a:gd name="connsiteX1" fmla="*/ 620972 w 1153235"/>
              <a:gd name="connsiteY1" fmla="*/ 477672 h 1644556"/>
              <a:gd name="connsiteX2" fmla="*/ 1153235 w 1153235"/>
              <a:gd name="connsiteY2"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153235"/>
              <a:gd name="connsiteY0" fmla="*/ 0 h 1644556"/>
              <a:gd name="connsiteX1" fmla="*/ 1153235 w 1153235"/>
              <a:gd name="connsiteY1" fmla="*/ 1644556 h 1644556"/>
              <a:gd name="connsiteX0" fmla="*/ 0 w 1252835"/>
              <a:gd name="connsiteY0" fmla="*/ 0 h 1717679"/>
              <a:gd name="connsiteX1" fmla="*/ 1252835 w 1252835"/>
              <a:gd name="connsiteY1" fmla="*/ 1717679 h 1717679"/>
            </a:gdLst>
            <a:ahLst/>
            <a:cxnLst>
              <a:cxn ang="0">
                <a:pos x="connsiteX0" y="connsiteY0"/>
              </a:cxn>
              <a:cxn ang="0">
                <a:pos x="connsiteX1" y="connsiteY1"/>
              </a:cxn>
            </a:cxnLst>
            <a:rect l="l" t="t" r="r" b="b"/>
            <a:pathLst>
              <a:path w="1252835" h="1717679">
                <a:moveTo>
                  <a:pt x="0" y="0"/>
                </a:moveTo>
                <a:cubicBezTo>
                  <a:pt x="991737" y="479946"/>
                  <a:pt x="923014" y="1114903"/>
                  <a:pt x="1252835" y="1717679"/>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4" name="Freeform 193"/>
          <p:cNvSpPr/>
          <p:nvPr/>
        </p:nvSpPr>
        <p:spPr bwMode="auto">
          <a:xfrm>
            <a:off x="5083792" y="1746913"/>
            <a:ext cx="2299648" cy="109864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3510287 w 3510287"/>
              <a:gd name="connsiteY0" fmla="*/ 0 h 80269"/>
              <a:gd name="connsiteX1" fmla="*/ 0 w 3510287"/>
              <a:gd name="connsiteY1" fmla="*/ 80269 h 80269"/>
              <a:gd name="connsiteX0" fmla="*/ 3510287 w 3510287"/>
              <a:gd name="connsiteY0" fmla="*/ 1744 h 82013"/>
              <a:gd name="connsiteX1" fmla="*/ 0 w 3510287"/>
              <a:gd name="connsiteY1" fmla="*/ 82013 h 82013"/>
              <a:gd name="connsiteX0" fmla="*/ 3458123 w 3458123"/>
              <a:gd name="connsiteY0" fmla="*/ 1562 h 90923"/>
              <a:gd name="connsiteX1" fmla="*/ 0 w 3458123"/>
              <a:gd name="connsiteY1" fmla="*/ 90923 h 90923"/>
            </a:gdLst>
            <a:ahLst/>
            <a:cxnLst>
              <a:cxn ang="0">
                <a:pos x="connsiteX0" y="connsiteY0"/>
              </a:cxn>
              <a:cxn ang="0">
                <a:pos x="connsiteX1" y="connsiteY1"/>
              </a:cxn>
            </a:cxnLst>
            <a:rect l="l" t="t" r="r" b="b"/>
            <a:pathLst>
              <a:path w="3458123" h="90923">
                <a:moveTo>
                  <a:pt x="3458123" y="1562"/>
                </a:moveTo>
                <a:cubicBezTo>
                  <a:pt x="2100237" y="-11793"/>
                  <a:pt x="1170096" y="64167"/>
                  <a:pt x="0" y="90923"/>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5" name="Freeform 194"/>
          <p:cNvSpPr/>
          <p:nvPr/>
        </p:nvSpPr>
        <p:spPr bwMode="auto">
          <a:xfrm rot="19460531">
            <a:off x="4884831" y="1946533"/>
            <a:ext cx="1121252" cy="55610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6" name="Freeform 195"/>
          <p:cNvSpPr/>
          <p:nvPr/>
        </p:nvSpPr>
        <p:spPr bwMode="auto">
          <a:xfrm rot="17513220">
            <a:off x="8475423" y="1583054"/>
            <a:ext cx="752495" cy="18069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 name="connsiteX0" fmla="*/ 9607 w 9607"/>
              <a:gd name="connsiteY0" fmla="*/ 8118 h 37932"/>
              <a:gd name="connsiteX1" fmla="*/ 0 w 9607"/>
              <a:gd name="connsiteY1" fmla="*/ 37932 h 37932"/>
            </a:gdLst>
            <a:ahLst/>
            <a:cxnLst>
              <a:cxn ang="0">
                <a:pos x="connsiteX0" y="connsiteY0"/>
              </a:cxn>
              <a:cxn ang="0">
                <a:pos x="connsiteX1" y="connsiteY1"/>
              </a:cxn>
            </a:cxnLst>
            <a:rect l="l" t="t" r="r" b="b"/>
            <a:pathLst>
              <a:path w="9607" h="37932">
                <a:moveTo>
                  <a:pt x="9607" y="8118"/>
                </a:moveTo>
                <a:cubicBezTo>
                  <a:pt x="6615" y="-19924"/>
                  <a:pt x="3415" y="33314"/>
                  <a:pt x="0" y="37932"/>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7" name="Freeform 196"/>
          <p:cNvSpPr/>
          <p:nvPr/>
        </p:nvSpPr>
        <p:spPr bwMode="auto">
          <a:xfrm rot="4086780" flipV="1">
            <a:off x="8294715" y="2353723"/>
            <a:ext cx="930701" cy="10221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 name="connsiteX0" fmla="*/ 2274036 w 2274035"/>
              <a:gd name="connsiteY0" fmla="*/ 21906 h 25898"/>
              <a:gd name="connsiteX1" fmla="*/ 0 w 2274035"/>
              <a:gd name="connsiteY1" fmla="*/ 25898 h 25898"/>
              <a:gd name="connsiteX0" fmla="*/ 2274036 w 2274035"/>
              <a:gd name="connsiteY0" fmla="*/ 0 h 3992"/>
              <a:gd name="connsiteX1" fmla="*/ 0 w 2274035"/>
              <a:gd name="connsiteY1" fmla="*/ 3992 h 3992"/>
              <a:gd name="connsiteX0" fmla="*/ 10245 w 10245"/>
              <a:gd name="connsiteY0" fmla="*/ 0 h 13854"/>
              <a:gd name="connsiteX1" fmla="*/ 0 w 10245"/>
              <a:gd name="connsiteY1" fmla="*/ 13854 h 13854"/>
              <a:gd name="connsiteX0" fmla="*/ 10245 w 10245"/>
              <a:gd name="connsiteY0" fmla="*/ 18456 h 32310"/>
              <a:gd name="connsiteX1" fmla="*/ 0 w 10245"/>
              <a:gd name="connsiteY1" fmla="*/ 32310 h 32310"/>
              <a:gd name="connsiteX0" fmla="*/ 10293 w 10293"/>
              <a:gd name="connsiteY0" fmla="*/ 14685 h 51578"/>
              <a:gd name="connsiteX1" fmla="*/ 0 w 10293"/>
              <a:gd name="connsiteY1" fmla="*/ 51578 h 51578"/>
              <a:gd name="connsiteX0" fmla="*/ 10293 w 10293"/>
              <a:gd name="connsiteY0" fmla="*/ 7405 h 44298"/>
              <a:gd name="connsiteX1" fmla="*/ 0 w 10293"/>
              <a:gd name="connsiteY1" fmla="*/ 44298 h 44298"/>
            </a:gdLst>
            <a:ahLst/>
            <a:cxnLst>
              <a:cxn ang="0">
                <a:pos x="connsiteX0" y="connsiteY0"/>
              </a:cxn>
              <a:cxn ang="0">
                <a:pos x="connsiteX1" y="connsiteY1"/>
              </a:cxn>
            </a:cxnLst>
            <a:rect l="l" t="t" r="r" b="b"/>
            <a:pathLst>
              <a:path w="10293" h="44298">
                <a:moveTo>
                  <a:pt x="10293" y="7405"/>
                </a:moveTo>
                <a:cubicBezTo>
                  <a:pt x="7301" y="-20637"/>
                  <a:pt x="3415" y="39680"/>
                  <a:pt x="0" y="44298"/>
                </a:cubicBezTo>
              </a:path>
            </a:pathLst>
          </a:custGeom>
          <a:noFill/>
          <a:ln w="19050" cap="flat" cmpd="sng" algn="ctr">
            <a:solidFill>
              <a:schemeClr val="tx1">
                <a:lumMod val="65000"/>
                <a:lumOff val="35000"/>
              </a:schemeClr>
            </a:solidFill>
            <a:prstDash val="solid"/>
            <a:round/>
            <a:headEnd type="triangl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8" name="Freeform 197"/>
          <p:cNvSpPr/>
          <p:nvPr/>
        </p:nvSpPr>
        <p:spPr bwMode="auto">
          <a:xfrm>
            <a:off x="8005085" y="1523301"/>
            <a:ext cx="678057" cy="1986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 name="connsiteX0" fmla="*/ 1468847 w 1468847"/>
              <a:gd name="connsiteY0" fmla="*/ 41105 h 41105"/>
              <a:gd name="connsiteX1" fmla="*/ 0 w 1468847"/>
              <a:gd name="connsiteY1" fmla="*/ 16915 h 41105"/>
              <a:gd name="connsiteX0" fmla="*/ 1468847 w 1468847"/>
              <a:gd name="connsiteY0" fmla="*/ 33949 h 33949"/>
              <a:gd name="connsiteX1" fmla="*/ 0 w 1468847"/>
              <a:gd name="connsiteY1" fmla="*/ 9759 h 33949"/>
              <a:gd name="connsiteX0" fmla="*/ 1468847 w 1468847"/>
              <a:gd name="connsiteY0" fmla="*/ 34366 h 34366"/>
              <a:gd name="connsiteX1" fmla="*/ 0 w 1468847"/>
              <a:gd name="connsiteY1" fmla="*/ 10176 h 34366"/>
            </a:gdLst>
            <a:ahLst/>
            <a:cxnLst>
              <a:cxn ang="0">
                <a:pos x="connsiteX0" y="connsiteY0"/>
              </a:cxn>
              <a:cxn ang="0">
                <a:pos x="connsiteX1" y="connsiteY1"/>
              </a:cxn>
            </a:cxnLst>
            <a:rect l="l" t="t" r="r" b="b"/>
            <a:pathLst>
              <a:path w="1468847" h="34366">
                <a:moveTo>
                  <a:pt x="1468847" y="34366"/>
                </a:moveTo>
                <a:cubicBezTo>
                  <a:pt x="1432199" y="-10255"/>
                  <a:pt x="501951" y="-3267"/>
                  <a:pt x="0" y="10176"/>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199" name="Freeform 198"/>
          <p:cNvSpPr/>
          <p:nvPr/>
        </p:nvSpPr>
        <p:spPr bwMode="auto">
          <a:xfrm>
            <a:off x="1849272" y="2954741"/>
            <a:ext cx="687355" cy="1292280"/>
          </a:xfrm>
          <a:custGeom>
            <a:avLst/>
            <a:gdLst>
              <a:gd name="connsiteX0" fmla="*/ 0 w 1037229"/>
              <a:gd name="connsiteY0" fmla="*/ 0 h 1160059"/>
              <a:gd name="connsiteX1" fmla="*/ 388961 w 1037229"/>
              <a:gd name="connsiteY1" fmla="*/ 777922 h 1160059"/>
              <a:gd name="connsiteX2" fmla="*/ 1037229 w 1037229"/>
              <a:gd name="connsiteY2" fmla="*/ 1160059 h 1160059"/>
              <a:gd name="connsiteX0" fmla="*/ 0 w 627308"/>
              <a:gd name="connsiteY0" fmla="*/ 0 h 1681595"/>
              <a:gd name="connsiteX1" fmla="*/ 388961 w 627308"/>
              <a:gd name="connsiteY1" fmla="*/ 777922 h 1681595"/>
              <a:gd name="connsiteX2" fmla="*/ 627308 w 627308"/>
              <a:gd name="connsiteY2" fmla="*/ 1681595 h 1681595"/>
              <a:gd name="connsiteX0" fmla="*/ 0 w 627308"/>
              <a:gd name="connsiteY0" fmla="*/ 0 h 1681595"/>
              <a:gd name="connsiteX1" fmla="*/ 627308 w 627308"/>
              <a:gd name="connsiteY1" fmla="*/ 1681595 h 1681595"/>
              <a:gd name="connsiteX0" fmla="*/ 0 w 627308"/>
              <a:gd name="connsiteY0" fmla="*/ 0 h 1681595"/>
              <a:gd name="connsiteX1" fmla="*/ 329178 w 627308"/>
              <a:gd name="connsiteY1" fmla="*/ 910785 h 1681595"/>
              <a:gd name="connsiteX2" fmla="*/ 627308 w 627308"/>
              <a:gd name="connsiteY2" fmla="*/ 1681595 h 1681595"/>
              <a:gd name="connsiteX0" fmla="*/ 0 w 627308"/>
              <a:gd name="connsiteY0" fmla="*/ 0 h 1681595"/>
              <a:gd name="connsiteX1" fmla="*/ 627308 w 627308"/>
              <a:gd name="connsiteY1" fmla="*/ 1681595 h 1681595"/>
              <a:gd name="connsiteX0" fmla="*/ 0 w 627308"/>
              <a:gd name="connsiteY0" fmla="*/ 0 h 1681595"/>
              <a:gd name="connsiteX1" fmla="*/ 627308 w 627308"/>
              <a:gd name="connsiteY1" fmla="*/ 1681595 h 1681595"/>
              <a:gd name="connsiteX0" fmla="*/ 0 w 671228"/>
              <a:gd name="connsiteY0" fmla="*/ 0 h 1671369"/>
              <a:gd name="connsiteX1" fmla="*/ 671228 w 671228"/>
              <a:gd name="connsiteY1" fmla="*/ 1671369 h 1671369"/>
            </a:gdLst>
            <a:ahLst/>
            <a:cxnLst>
              <a:cxn ang="0">
                <a:pos x="connsiteX0" y="connsiteY0"/>
              </a:cxn>
              <a:cxn ang="0">
                <a:pos x="connsiteX1" y="connsiteY1"/>
              </a:cxn>
            </a:cxnLst>
            <a:rect l="l" t="t" r="r" b="b"/>
            <a:pathLst>
              <a:path w="671228" h="1671369">
                <a:moveTo>
                  <a:pt x="0" y="0"/>
                </a:moveTo>
                <a:cubicBezTo>
                  <a:pt x="209103" y="560532"/>
                  <a:pt x="410885" y="1141516"/>
                  <a:pt x="671228" y="1671369"/>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0" name="Rectangle 199"/>
          <p:cNvSpPr/>
          <p:nvPr/>
        </p:nvSpPr>
        <p:spPr bwMode="auto">
          <a:xfrm>
            <a:off x="3708806" y="5779008"/>
            <a:ext cx="5266944" cy="1061265"/>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1" name="Freeform 200"/>
          <p:cNvSpPr/>
          <p:nvPr/>
        </p:nvSpPr>
        <p:spPr bwMode="auto">
          <a:xfrm>
            <a:off x="6491188" y="3466037"/>
            <a:ext cx="2234223" cy="2247627"/>
          </a:xfrm>
          <a:custGeom>
            <a:avLst/>
            <a:gdLst>
              <a:gd name="connsiteX0" fmla="*/ 1630908 w 2140216"/>
              <a:gd name="connsiteY0" fmla="*/ 0 h 3065084"/>
              <a:gd name="connsiteX1" fmla="*/ 2129051 w 2140216"/>
              <a:gd name="connsiteY1" fmla="*/ 1671851 h 3065084"/>
              <a:gd name="connsiteX2" fmla="*/ 1856096 w 2140216"/>
              <a:gd name="connsiteY2" fmla="*/ 2906974 h 3065084"/>
              <a:gd name="connsiteX3" fmla="*/ 559558 w 2140216"/>
              <a:gd name="connsiteY3" fmla="*/ 3043451 h 3065084"/>
              <a:gd name="connsiteX4" fmla="*/ 0 w 2140216"/>
              <a:gd name="connsiteY4" fmla="*/ 2859206 h 3065084"/>
              <a:gd name="connsiteX0" fmla="*/ 1630908 w 2140216"/>
              <a:gd name="connsiteY0" fmla="*/ 999 h 3066083"/>
              <a:gd name="connsiteX1" fmla="*/ 2129051 w 2140216"/>
              <a:gd name="connsiteY1" fmla="*/ 1672850 h 3066083"/>
              <a:gd name="connsiteX2" fmla="*/ 1856096 w 2140216"/>
              <a:gd name="connsiteY2" fmla="*/ 2907973 h 3066083"/>
              <a:gd name="connsiteX3" fmla="*/ 559558 w 2140216"/>
              <a:gd name="connsiteY3" fmla="*/ 3044450 h 3066083"/>
              <a:gd name="connsiteX4" fmla="*/ 0 w 2140216"/>
              <a:gd name="connsiteY4" fmla="*/ 2860205 h 3066083"/>
              <a:gd name="connsiteX0" fmla="*/ 1630908 w 2140216"/>
              <a:gd name="connsiteY0" fmla="*/ 2156 h 2255199"/>
              <a:gd name="connsiteX1" fmla="*/ 2129051 w 2140216"/>
              <a:gd name="connsiteY1" fmla="*/ 861966 h 2255199"/>
              <a:gd name="connsiteX2" fmla="*/ 1856096 w 2140216"/>
              <a:gd name="connsiteY2" fmla="*/ 2097089 h 2255199"/>
              <a:gd name="connsiteX3" fmla="*/ 559558 w 2140216"/>
              <a:gd name="connsiteY3" fmla="*/ 2233566 h 2255199"/>
              <a:gd name="connsiteX4" fmla="*/ 0 w 2140216"/>
              <a:gd name="connsiteY4" fmla="*/ 2049321 h 2255199"/>
              <a:gd name="connsiteX0" fmla="*/ 1630908 w 2139155"/>
              <a:gd name="connsiteY0" fmla="*/ 1820 h 2254863"/>
              <a:gd name="connsiteX1" fmla="*/ 2129051 w 2139155"/>
              <a:gd name="connsiteY1" fmla="*/ 861630 h 2254863"/>
              <a:gd name="connsiteX2" fmla="*/ 1856096 w 2139155"/>
              <a:gd name="connsiteY2" fmla="*/ 2096753 h 2254863"/>
              <a:gd name="connsiteX3" fmla="*/ 559558 w 2139155"/>
              <a:gd name="connsiteY3" fmla="*/ 2233230 h 2254863"/>
              <a:gd name="connsiteX4" fmla="*/ 0 w 2139155"/>
              <a:gd name="connsiteY4" fmla="*/ 2048985 h 2254863"/>
              <a:gd name="connsiteX0" fmla="*/ 1630908 w 2177180"/>
              <a:gd name="connsiteY0" fmla="*/ 1838 h 2255277"/>
              <a:gd name="connsiteX1" fmla="*/ 2172942 w 2177180"/>
              <a:gd name="connsiteY1" fmla="*/ 854332 h 2255277"/>
              <a:gd name="connsiteX2" fmla="*/ 1856096 w 2177180"/>
              <a:gd name="connsiteY2" fmla="*/ 2096771 h 2255277"/>
              <a:gd name="connsiteX3" fmla="*/ 559558 w 2177180"/>
              <a:gd name="connsiteY3" fmla="*/ 2233248 h 2255277"/>
              <a:gd name="connsiteX4" fmla="*/ 0 w 2177180"/>
              <a:gd name="connsiteY4" fmla="*/ 2049003 h 2255277"/>
              <a:gd name="connsiteX0" fmla="*/ 1630908 w 2177180"/>
              <a:gd name="connsiteY0" fmla="*/ 1838 h 2246190"/>
              <a:gd name="connsiteX1" fmla="*/ 2172942 w 2177180"/>
              <a:gd name="connsiteY1" fmla="*/ 854332 h 2246190"/>
              <a:gd name="connsiteX2" fmla="*/ 1856096 w 2177180"/>
              <a:gd name="connsiteY2" fmla="*/ 2096771 h 2246190"/>
              <a:gd name="connsiteX3" fmla="*/ 983839 w 2177180"/>
              <a:gd name="connsiteY3" fmla="*/ 2218618 h 2246190"/>
              <a:gd name="connsiteX4" fmla="*/ 0 w 2177180"/>
              <a:gd name="connsiteY4" fmla="*/ 2049003 h 2246190"/>
              <a:gd name="connsiteX0" fmla="*/ 1630908 w 2188182"/>
              <a:gd name="connsiteY0" fmla="*/ 2108 h 2220074"/>
              <a:gd name="connsiteX1" fmla="*/ 2172942 w 2188182"/>
              <a:gd name="connsiteY1" fmla="*/ 854602 h 2220074"/>
              <a:gd name="connsiteX2" fmla="*/ 1943878 w 2188182"/>
              <a:gd name="connsiteY2" fmla="*/ 1972683 h 2220074"/>
              <a:gd name="connsiteX3" fmla="*/ 983839 w 2188182"/>
              <a:gd name="connsiteY3" fmla="*/ 2218888 h 2220074"/>
              <a:gd name="connsiteX4" fmla="*/ 0 w 2188182"/>
              <a:gd name="connsiteY4" fmla="*/ 2049273 h 2220074"/>
              <a:gd name="connsiteX0" fmla="*/ 1630908 w 1964096"/>
              <a:gd name="connsiteY0" fmla="*/ 0 h 2217966"/>
              <a:gd name="connsiteX1" fmla="*/ 1943878 w 1964096"/>
              <a:gd name="connsiteY1" fmla="*/ 1970575 h 2217966"/>
              <a:gd name="connsiteX2" fmla="*/ 983839 w 1964096"/>
              <a:gd name="connsiteY2" fmla="*/ 2216780 h 2217966"/>
              <a:gd name="connsiteX3" fmla="*/ 0 w 1964096"/>
              <a:gd name="connsiteY3" fmla="*/ 2047165 h 2217966"/>
              <a:gd name="connsiteX0" fmla="*/ 1630908 w 2203078"/>
              <a:gd name="connsiteY0" fmla="*/ 0 h 2217966"/>
              <a:gd name="connsiteX1" fmla="*/ 1943878 w 2203078"/>
              <a:gd name="connsiteY1" fmla="*/ 1970575 h 2217966"/>
              <a:gd name="connsiteX2" fmla="*/ 983839 w 2203078"/>
              <a:gd name="connsiteY2" fmla="*/ 2216780 h 2217966"/>
              <a:gd name="connsiteX3" fmla="*/ 0 w 2203078"/>
              <a:gd name="connsiteY3" fmla="*/ 2047165 h 2217966"/>
              <a:gd name="connsiteX0" fmla="*/ 1630908 w 2253186"/>
              <a:gd name="connsiteY0" fmla="*/ 0 h 2217966"/>
              <a:gd name="connsiteX1" fmla="*/ 1943878 w 2253186"/>
              <a:gd name="connsiteY1" fmla="*/ 1970575 h 2217966"/>
              <a:gd name="connsiteX2" fmla="*/ 983839 w 2253186"/>
              <a:gd name="connsiteY2" fmla="*/ 2216780 h 2217966"/>
              <a:gd name="connsiteX3" fmla="*/ 0 w 2253186"/>
              <a:gd name="connsiteY3" fmla="*/ 2047165 h 2217966"/>
              <a:gd name="connsiteX0" fmla="*/ 1448028 w 2095666"/>
              <a:gd name="connsiteY0" fmla="*/ 0 h 2247627"/>
              <a:gd name="connsiteX1" fmla="*/ 1943878 w 2095666"/>
              <a:gd name="connsiteY1" fmla="*/ 1977890 h 2247627"/>
              <a:gd name="connsiteX2" fmla="*/ 983839 w 2095666"/>
              <a:gd name="connsiteY2" fmla="*/ 2224095 h 2247627"/>
              <a:gd name="connsiteX3" fmla="*/ 0 w 2095666"/>
              <a:gd name="connsiteY3" fmla="*/ 2054480 h 2247627"/>
              <a:gd name="connsiteX0" fmla="*/ 1448028 w 2234223"/>
              <a:gd name="connsiteY0" fmla="*/ 0 h 2247627"/>
              <a:gd name="connsiteX1" fmla="*/ 1943878 w 2234223"/>
              <a:gd name="connsiteY1" fmla="*/ 1977890 h 2247627"/>
              <a:gd name="connsiteX2" fmla="*/ 983839 w 2234223"/>
              <a:gd name="connsiteY2" fmla="*/ 2224095 h 2247627"/>
              <a:gd name="connsiteX3" fmla="*/ 0 w 2234223"/>
              <a:gd name="connsiteY3" fmla="*/ 2054480 h 2247627"/>
            </a:gdLst>
            <a:ahLst/>
            <a:cxnLst>
              <a:cxn ang="0">
                <a:pos x="connsiteX0" y="connsiteY0"/>
              </a:cxn>
              <a:cxn ang="0">
                <a:pos x="connsiteX1" y="connsiteY1"/>
              </a:cxn>
              <a:cxn ang="0">
                <a:pos x="connsiteX2" y="connsiteY2"/>
              </a:cxn>
              <a:cxn ang="0">
                <a:pos x="connsiteX3" y="connsiteY3"/>
              </a:cxn>
            </a:cxnLst>
            <a:rect l="l" t="t" r="r" b="b"/>
            <a:pathLst>
              <a:path w="2234223" h="2247627">
                <a:moveTo>
                  <a:pt x="1448028" y="0"/>
                </a:moveTo>
                <a:cubicBezTo>
                  <a:pt x="2793390" y="242287"/>
                  <a:pt x="2021243" y="1607208"/>
                  <a:pt x="1943878" y="1977890"/>
                </a:cubicBezTo>
                <a:cubicBezTo>
                  <a:pt x="1866513" y="2348572"/>
                  <a:pt x="1293188" y="2232056"/>
                  <a:pt x="983839" y="2224095"/>
                </a:cubicBezTo>
                <a:cubicBezTo>
                  <a:pt x="674490" y="2216134"/>
                  <a:pt x="125104" y="2142622"/>
                  <a:pt x="0" y="2054480"/>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2" name="Freeform 201"/>
          <p:cNvSpPr/>
          <p:nvPr/>
        </p:nvSpPr>
        <p:spPr bwMode="auto">
          <a:xfrm rot="2330860" flipH="1">
            <a:off x="3413833" y="3163798"/>
            <a:ext cx="2077560" cy="3064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4 w 19993757"/>
              <a:gd name="connsiteY0" fmla="*/ 387986 h 1039692"/>
              <a:gd name="connsiteX1" fmla="*/ 19993757 w 19993757"/>
              <a:gd name="connsiteY1" fmla="*/ 1039692 h 1039692"/>
              <a:gd name="connsiteX0" fmla="*/ -4 w 19993757"/>
              <a:gd name="connsiteY0" fmla="*/ 192141 h 1090754"/>
              <a:gd name="connsiteX1" fmla="*/ 19993757 w 19993757"/>
              <a:gd name="connsiteY1" fmla="*/ 843847 h 1090754"/>
              <a:gd name="connsiteX0" fmla="*/ -4 w 19993757"/>
              <a:gd name="connsiteY0" fmla="*/ 0 h 1342082"/>
              <a:gd name="connsiteX1" fmla="*/ 19993757 w 19993757"/>
              <a:gd name="connsiteY1" fmla="*/ 651706 h 1342082"/>
              <a:gd name="connsiteX0" fmla="*/ 1 w 20256625"/>
              <a:gd name="connsiteY0" fmla="*/ -2 h 1218214"/>
              <a:gd name="connsiteX1" fmla="*/ 20256625 w 20256625"/>
              <a:gd name="connsiteY1" fmla="*/ 433588 h 1218214"/>
              <a:gd name="connsiteX0" fmla="*/ 1 w 20256625"/>
              <a:gd name="connsiteY0" fmla="*/ 1 h 995372"/>
              <a:gd name="connsiteX1" fmla="*/ 20256625 w 20256625"/>
              <a:gd name="connsiteY1" fmla="*/ 433591 h 995372"/>
              <a:gd name="connsiteX0" fmla="*/ 1 w 20256625"/>
              <a:gd name="connsiteY0" fmla="*/ 1 h 699167"/>
              <a:gd name="connsiteX1" fmla="*/ 20256625 w 20256625"/>
              <a:gd name="connsiteY1" fmla="*/ 433591 h 699167"/>
              <a:gd name="connsiteX0" fmla="*/ 0 w 20957688"/>
              <a:gd name="connsiteY0" fmla="*/ 2268638 h 2422043"/>
              <a:gd name="connsiteX1" fmla="*/ 20957688 w 20957688"/>
              <a:gd name="connsiteY1" fmla="*/ -3 h 2422043"/>
              <a:gd name="connsiteX0" fmla="*/ 0 w 20957688"/>
              <a:gd name="connsiteY0" fmla="*/ 3355934 h 3355938"/>
              <a:gd name="connsiteX1" fmla="*/ 20957688 w 20957688"/>
              <a:gd name="connsiteY1" fmla="*/ 1087293 h 3355938"/>
              <a:gd name="connsiteX0" fmla="*/ 0 w 20957688"/>
              <a:gd name="connsiteY0" fmla="*/ 4686277 h 4686281"/>
              <a:gd name="connsiteX1" fmla="*/ 20957688 w 20957688"/>
              <a:gd name="connsiteY1" fmla="*/ 2417636 h 4686281"/>
            </a:gdLst>
            <a:ahLst/>
            <a:cxnLst>
              <a:cxn ang="0">
                <a:pos x="connsiteX0" y="connsiteY0"/>
              </a:cxn>
              <a:cxn ang="0">
                <a:pos x="connsiteX1" y="connsiteY1"/>
              </a:cxn>
            </a:cxnLst>
            <a:rect l="l" t="t" r="r" b="b"/>
            <a:pathLst>
              <a:path w="20957688" h="4686281">
                <a:moveTo>
                  <a:pt x="0" y="4686277"/>
                </a:moveTo>
                <a:cubicBezTo>
                  <a:pt x="7700761" y="-1500293"/>
                  <a:pt x="14243857" y="-801337"/>
                  <a:pt x="20957688" y="2417636"/>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3" name="Freeform 202"/>
          <p:cNvSpPr/>
          <p:nvPr/>
        </p:nvSpPr>
        <p:spPr bwMode="auto">
          <a:xfrm rot="20502170" flipH="1" flipV="1">
            <a:off x="4139724" y="4215593"/>
            <a:ext cx="798372" cy="16048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4388942"/>
              <a:gd name="connsiteY0" fmla="*/ 653327 h 653328"/>
              <a:gd name="connsiteX1" fmla="*/ 14388949 w 14388942"/>
              <a:gd name="connsiteY1" fmla="*/ 549527 h 653328"/>
              <a:gd name="connsiteX0" fmla="*/ 0 w 14388942"/>
              <a:gd name="connsiteY0" fmla="*/ 531090 h 531091"/>
              <a:gd name="connsiteX1" fmla="*/ 14388949 w 14388942"/>
              <a:gd name="connsiteY1" fmla="*/ 427290 h 531091"/>
              <a:gd name="connsiteX0" fmla="*/ 0 w 14388942"/>
              <a:gd name="connsiteY0" fmla="*/ 331064 h 331065"/>
              <a:gd name="connsiteX1" fmla="*/ 14388949 w 14388942"/>
              <a:gd name="connsiteY1" fmla="*/ 227264 h 331065"/>
              <a:gd name="connsiteX0" fmla="*/ -2 w 11832249"/>
              <a:gd name="connsiteY0" fmla="*/ 217731 h 347012"/>
              <a:gd name="connsiteX1" fmla="*/ 11832256 w 11832249"/>
              <a:gd name="connsiteY1" fmla="*/ 347013 h 347012"/>
            </a:gdLst>
            <a:ahLst/>
            <a:cxnLst>
              <a:cxn ang="0">
                <a:pos x="connsiteX0" y="connsiteY0"/>
              </a:cxn>
              <a:cxn ang="0">
                <a:pos x="connsiteX1" y="connsiteY1"/>
              </a:cxn>
            </a:cxnLst>
            <a:rect l="l" t="t" r="r" b="b"/>
            <a:pathLst>
              <a:path w="11832249" h="347012">
                <a:moveTo>
                  <a:pt x="-2" y="217731"/>
                </a:moveTo>
                <a:cubicBezTo>
                  <a:pt x="3453229" y="-148483"/>
                  <a:pt x="6084505" y="-16954"/>
                  <a:pt x="11832256" y="347013"/>
                </a:cubicBezTo>
              </a:path>
            </a:pathLst>
          </a:custGeom>
          <a:noFill/>
          <a:ln w="1270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4" name="Freeform 203"/>
          <p:cNvSpPr/>
          <p:nvPr/>
        </p:nvSpPr>
        <p:spPr bwMode="auto">
          <a:xfrm rot="17015922" flipH="1" flipV="1">
            <a:off x="2719309" y="2170573"/>
            <a:ext cx="1110887" cy="269296"/>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5" name="Freeform 204"/>
          <p:cNvSpPr/>
          <p:nvPr/>
        </p:nvSpPr>
        <p:spPr bwMode="auto">
          <a:xfrm rot="10800000" flipH="1" flipV="1">
            <a:off x="3664424" y="2518010"/>
            <a:ext cx="1248769" cy="15695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Lst>
            <a:ahLst/>
            <a:cxnLst>
              <a:cxn ang="0">
                <a:pos x="connsiteX0" y="connsiteY0"/>
              </a:cxn>
              <a:cxn ang="0">
                <a:pos x="connsiteX1" y="connsiteY1"/>
              </a:cxn>
            </a:cxnLst>
            <a:rect l="l" t="t" r="r" b="b"/>
            <a:pathLst>
              <a:path w="16388683" h="748278">
                <a:moveTo>
                  <a:pt x="0" y="504994"/>
                </a:moveTo>
                <a:cubicBezTo>
                  <a:pt x="9243408" y="-389090"/>
                  <a:pt x="13214963" y="38641"/>
                  <a:pt x="16388683" y="748278"/>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6" name="Freeform 205"/>
          <p:cNvSpPr/>
          <p:nvPr/>
        </p:nvSpPr>
        <p:spPr bwMode="auto">
          <a:xfrm rot="20502170" flipH="1" flipV="1">
            <a:off x="4019365" y="2991468"/>
            <a:ext cx="1167100" cy="120515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6388683"/>
              <a:gd name="connsiteY0" fmla="*/ 383780 h 627064"/>
              <a:gd name="connsiteX1" fmla="*/ 16388683 w 16388683"/>
              <a:gd name="connsiteY1" fmla="*/ 627064 h 627064"/>
              <a:gd name="connsiteX0" fmla="*/ 0 w 15674292"/>
              <a:gd name="connsiteY0" fmla="*/ 604611 h 604610"/>
              <a:gd name="connsiteX1" fmla="*/ 15674287 w 15674292"/>
              <a:gd name="connsiteY1" fmla="*/ 230656 h 604610"/>
              <a:gd name="connsiteX0" fmla="*/ 1 w 15796863"/>
              <a:gd name="connsiteY0" fmla="*/ 746317 h 746317"/>
              <a:gd name="connsiteX1" fmla="*/ 15796858 w 15796863"/>
              <a:gd name="connsiteY1" fmla="*/ 139987 h 746317"/>
              <a:gd name="connsiteX0" fmla="*/ 1 w 15796863"/>
              <a:gd name="connsiteY0" fmla="*/ 606330 h 606330"/>
              <a:gd name="connsiteX1" fmla="*/ 15796858 w 15796863"/>
              <a:gd name="connsiteY1" fmla="*/ 0 h 606330"/>
              <a:gd name="connsiteX0" fmla="*/ 1 w 15796863"/>
              <a:gd name="connsiteY0" fmla="*/ 606330 h 606330"/>
              <a:gd name="connsiteX1" fmla="*/ 15796858 w 15796863"/>
              <a:gd name="connsiteY1" fmla="*/ 0 h 606330"/>
              <a:gd name="connsiteX0" fmla="*/ -4 w 15902481"/>
              <a:gd name="connsiteY0" fmla="*/ 522263 h 522262"/>
              <a:gd name="connsiteX1" fmla="*/ 15902476 w 15902481"/>
              <a:gd name="connsiteY1" fmla="*/ 0 h 522262"/>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5902481"/>
              <a:gd name="connsiteY0" fmla="*/ 522263 h 522263"/>
              <a:gd name="connsiteX1" fmla="*/ 15902476 w 15902481"/>
              <a:gd name="connsiteY1" fmla="*/ 0 h 522263"/>
              <a:gd name="connsiteX0" fmla="*/ -4 w 12723869"/>
              <a:gd name="connsiteY0" fmla="*/ 707940 h 707940"/>
              <a:gd name="connsiteX1" fmla="*/ 12723864 w 12723869"/>
              <a:gd name="connsiteY1" fmla="*/ 0 h 707940"/>
              <a:gd name="connsiteX0" fmla="*/ -4 w 12723869"/>
              <a:gd name="connsiteY0" fmla="*/ 707940 h 707940"/>
              <a:gd name="connsiteX1" fmla="*/ 12723864 w 12723869"/>
              <a:gd name="connsiteY1" fmla="*/ 0 h 707940"/>
            </a:gdLst>
            <a:ahLst/>
            <a:cxnLst>
              <a:cxn ang="0">
                <a:pos x="connsiteX0" y="connsiteY0"/>
              </a:cxn>
              <a:cxn ang="0">
                <a:pos x="connsiteX1" y="connsiteY1"/>
              </a:cxn>
            </a:cxnLst>
            <a:rect l="l" t="t" r="r" b="b"/>
            <a:pathLst>
              <a:path w="12723869" h="707940">
                <a:moveTo>
                  <a:pt x="-4" y="707940"/>
                </a:moveTo>
                <a:cubicBezTo>
                  <a:pt x="1253810" y="302330"/>
                  <a:pt x="3534349" y="110503"/>
                  <a:pt x="12723864" y="0"/>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7" name="Freeform 206"/>
          <p:cNvSpPr/>
          <p:nvPr/>
        </p:nvSpPr>
        <p:spPr bwMode="auto">
          <a:xfrm>
            <a:off x="5848066" y="1435763"/>
            <a:ext cx="1388537" cy="24291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4395289 w 4416558"/>
              <a:gd name="connsiteY0" fmla="*/ 0 h 53010"/>
              <a:gd name="connsiteX1" fmla="*/ 0 w 4416558"/>
              <a:gd name="connsiteY1" fmla="*/ 49715 h 53010"/>
              <a:gd name="connsiteX0" fmla="*/ 4395289 w 4395289"/>
              <a:gd name="connsiteY0" fmla="*/ 0 h 49715"/>
              <a:gd name="connsiteX1" fmla="*/ 0 w 4395289"/>
              <a:gd name="connsiteY1" fmla="*/ 49715 h 49715"/>
              <a:gd name="connsiteX0" fmla="*/ 4343803 w 4343803"/>
              <a:gd name="connsiteY0" fmla="*/ 0 h 40270"/>
              <a:gd name="connsiteX1" fmla="*/ 0 w 4343803"/>
              <a:gd name="connsiteY1" fmla="*/ 40270 h 40270"/>
              <a:gd name="connsiteX0" fmla="*/ 4343803 w 4343803"/>
              <a:gd name="connsiteY0" fmla="*/ 13921 h 54191"/>
              <a:gd name="connsiteX1" fmla="*/ 0 w 4343803"/>
              <a:gd name="connsiteY1" fmla="*/ 54191 h 54191"/>
              <a:gd name="connsiteX0" fmla="*/ 3468556 w 3468556"/>
              <a:gd name="connsiteY0" fmla="*/ 14082 h 53171"/>
              <a:gd name="connsiteX1" fmla="*/ 0 w 3468556"/>
              <a:gd name="connsiteY1" fmla="*/ 53171 h 53171"/>
              <a:gd name="connsiteX0" fmla="*/ 3468556 w 3468556"/>
              <a:gd name="connsiteY0" fmla="*/ 16438 h 55527"/>
              <a:gd name="connsiteX1" fmla="*/ 0 w 3468556"/>
              <a:gd name="connsiteY1" fmla="*/ 55527 h 55527"/>
            </a:gdLst>
            <a:ahLst/>
            <a:cxnLst>
              <a:cxn ang="0">
                <a:pos x="connsiteX0" y="connsiteY0"/>
              </a:cxn>
              <a:cxn ang="0">
                <a:pos x="connsiteX1" y="connsiteY1"/>
              </a:cxn>
            </a:cxnLst>
            <a:rect l="l" t="t" r="r" b="b"/>
            <a:pathLst>
              <a:path w="3468556" h="55527">
                <a:moveTo>
                  <a:pt x="3468556" y="16438"/>
                </a:moveTo>
                <a:cubicBezTo>
                  <a:pt x="2072104" y="-26807"/>
                  <a:pt x="1121862" y="25576"/>
                  <a:pt x="0" y="55527"/>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8" name="Freeform 207"/>
          <p:cNvSpPr/>
          <p:nvPr/>
        </p:nvSpPr>
        <p:spPr bwMode="auto">
          <a:xfrm flipH="1">
            <a:off x="6831366" y="1790505"/>
            <a:ext cx="526025" cy="164223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602556 w 1859742"/>
              <a:gd name="connsiteY0" fmla="*/ 0 h 154787"/>
              <a:gd name="connsiteX1" fmla="*/ 1 w 1859742"/>
              <a:gd name="connsiteY1" fmla="*/ 154787 h 154787"/>
              <a:gd name="connsiteX0" fmla="*/ 602556 w 1253638"/>
              <a:gd name="connsiteY0" fmla="*/ 0 h 154787"/>
              <a:gd name="connsiteX1" fmla="*/ 1 w 1253638"/>
              <a:gd name="connsiteY1" fmla="*/ 154787 h 154787"/>
              <a:gd name="connsiteX0" fmla="*/ 877143 w 1377356"/>
              <a:gd name="connsiteY0" fmla="*/ 0 h 154787"/>
              <a:gd name="connsiteX1" fmla="*/ 0 w 1377356"/>
              <a:gd name="connsiteY1" fmla="*/ 154787 h 154787"/>
              <a:gd name="connsiteX0" fmla="*/ 877143 w 1024969"/>
              <a:gd name="connsiteY0" fmla="*/ 0 h 154787"/>
              <a:gd name="connsiteX1" fmla="*/ 0 w 1024969"/>
              <a:gd name="connsiteY1" fmla="*/ 154787 h 154787"/>
              <a:gd name="connsiteX0" fmla="*/ 127464 w 575772"/>
              <a:gd name="connsiteY0" fmla="*/ 0 h 138969"/>
              <a:gd name="connsiteX1" fmla="*/ 0 w 575772"/>
              <a:gd name="connsiteY1" fmla="*/ 138969 h 138969"/>
              <a:gd name="connsiteX0" fmla="*/ 127464 w 685075"/>
              <a:gd name="connsiteY0" fmla="*/ 0 h 138969"/>
              <a:gd name="connsiteX1" fmla="*/ 0 w 685075"/>
              <a:gd name="connsiteY1" fmla="*/ 138969 h 138969"/>
              <a:gd name="connsiteX0" fmla="*/ 0 w 940108"/>
              <a:gd name="connsiteY0" fmla="*/ 0 h 140946"/>
              <a:gd name="connsiteX1" fmla="*/ 472280 w 940108"/>
              <a:gd name="connsiteY1" fmla="*/ 140946 h 140946"/>
              <a:gd name="connsiteX0" fmla="*/ 0 w 651403"/>
              <a:gd name="connsiteY0" fmla="*/ 0 h 140946"/>
              <a:gd name="connsiteX1" fmla="*/ 472280 w 651403"/>
              <a:gd name="connsiteY1" fmla="*/ 140946 h 140946"/>
              <a:gd name="connsiteX0" fmla="*/ 0 w 707718"/>
              <a:gd name="connsiteY0" fmla="*/ 0 h 123989"/>
              <a:gd name="connsiteX1" fmla="*/ 547287 w 707718"/>
              <a:gd name="connsiteY1" fmla="*/ 123989 h 123989"/>
              <a:gd name="connsiteX0" fmla="*/ 0 w 436427"/>
              <a:gd name="connsiteY0" fmla="*/ 0 h 129928"/>
              <a:gd name="connsiteX1" fmla="*/ 117471 w 436427"/>
              <a:gd name="connsiteY1" fmla="*/ 129928 h 129928"/>
              <a:gd name="connsiteX0" fmla="*/ 0 w 770529"/>
              <a:gd name="connsiteY0" fmla="*/ 0 h 129928"/>
              <a:gd name="connsiteX1" fmla="*/ 117471 w 770529"/>
              <a:gd name="connsiteY1" fmla="*/ 129928 h 129928"/>
            </a:gdLst>
            <a:ahLst/>
            <a:cxnLst>
              <a:cxn ang="0">
                <a:pos x="connsiteX0" y="connsiteY0"/>
              </a:cxn>
              <a:cxn ang="0">
                <a:pos x="connsiteX1" y="connsiteY1"/>
              </a:cxn>
            </a:cxnLst>
            <a:rect l="l" t="t" r="r" b="b"/>
            <a:pathLst>
              <a:path w="770529" h="129928">
                <a:moveTo>
                  <a:pt x="0" y="0"/>
                </a:moveTo>
                <a:cubicBezTo>
                  <a:pt x="655387" y="39239"/>
                  <a:pt x="1287707" y="40112"/>
                  <a:pt x="117471" y="129928"/>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09" name="Freeform 208"/>
          <p:cNvSpPr/>
          <p:nvPr/>
        </p:nvSpPr>
        <p:spPr bwMode="auto">
          <a:xfrm>
            <a:off x="5575109" y="1107811"/>
            <a:ext cx="163325" cy="53674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3 w 5209451"/>
              <a:gd name="connsiteY0" fmla="*/ 0 h 237298"/>
              <a:gd name="connsiteX1" fmla="*/ 2495950 w 5209451"/>
              <a:gd name="connsiteY1" fmla="*/ 228286 h 237298"/>
              <a:gd name="connsiteX0" fmla="*/ 3 w 4107519"/>
              <a:gd name="connsiteY0" fmla="*/ 0 h 228286"/>
              <a:gd name="connsiteX1" fmla="*/ 2495950 w 4107519"/>
              <a:gd name="connsiteY1" fmla="*/ 228286 h 228286"/>
              <a:gd name="connsiteX0" fmla="*/ 568231 w 3309291"/>
              <a:gd name="connsiteY0" fmla="*/ 0 h 119369"/>
              <a:gd name="connsiteX1" fmla="*/ 1 w 3309291"/>
              <a:gd name="connsiteY1" fmla="*/ 119369 h 119369"/>
              <a:gd name="connsiteX0" fmla="*/ 568231 w 1839675"/>
              <a:gd name="connsiteY0" fmla="*/ 0 h 119369"/>
              <a:gd name="connsiteX1" fmla="*/ 1 w 1839675"/>
              <a:gd name="connsiteY1" fmla="*/ 119369 h 119369"/>
              <a:gd name="connsiteX0" fmla="*/ 0 w 3112742"/>
              <a:gd name="connsiteY0" fmla="*/ 0 h 144057"/>
              <a:gd name="connsiteX1" fmla="*/ 2277083 w 3112742"/>
              <a:gd name="connsiteY1" fmla="*/ 144057 h 144057"/>
              <a:gd name="connsiteX0" fmla="*/ 0 w 2356826"/>
              <a:gd name="connsiteY0" fmla="*/ 0 h 144057"/>
              <a:gd name="connsiteX1" fmla="*/ 2277083 w 2356826"/>
              <a:gd name="connsiteY1" fmla="*/ 144057 h 144057"/>
              <a:gd name="connsiteX0" fmla="*/ 0 w 949850"/>
              <a:gd name="connsiteY0" fmla="*/ 0 h 115013"/>
              <a:gd name="connsiteX1" fmla="*/ 44608 w 949850"/>
              <a:gd name="connsiteY1" fmla="*/ 115013 h 115013"/>
              <a:gd name="connsiteX0" fmla="*/ 0 w 311895"/>
              <a:gd name="connsiteY0" fmla="*/ 0 h 115013"/>
              <a:gd name="connsiteX1" fmla="*/ 44608 w 311895"/>
              <a:gd name="connsiteY1" fmla="*/ 115013 h 115013"/>
              <a:gd name="connsiteX0" fmla="*/ 0 w 345072"/>
              <a:gd name="connsiteY0" fmla="*/ 0 h 115013"/>
              <a:gd name="connsiteX1" fmla="*/ 44608 w 345072"/>
              <a:gd name="connsiteY1" fmla="*/ 115013 h 115013"/>
            </a:gdLst>
            <a:ahLst/>
            <a:cxnLst>
              <a:cxn ang="0">
                <a:pos x="connsiteX0" y="connsiteY0"/>
              </a:cxn>
              <a:cxn ang="0">
                <a:pos x="connsiteX1" y="connsiteY1"/>
              </a:cxn>
            </a:cxnLst>
            <a:rect l="l" t="t" r="r" b="b"/>
            <a:pathLst>
              <a:path w="345072" h="115013">
                <a:moveTo>
                  <a:pt x="0" y="0"/>
                </a:moveTo>
                <a:cubicBezTo>
                  <a:pt x="443245" y="59960"/>
                  <a:pt x="460950" y="67465"/>
                  <a:pt x="44608" y="115013"/>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0" name="Freeform 209"/>
          <p:cNvSpPr/>
          <p:nvPr/>
        </p:nvSpPr>
        <p:spPr bwMode="auto">
          <a:xfrm>
            <a:off x="7809871" y="3539517"/>
            <a:ext cx="653772" cy="174512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 name="connsiteX0" fmla="*/ 737018 w 4193831"/>
              <a:gd name="connsiteY0" fmla="*/ 0 h 371389"/>
              <a:gd name="connsiteX1" fmla="*/ 3 w 4193831"/>
              <a:gd name="connsiteY1" fmla="*/ 365202 h 371389"/>
            </a:gdLst>
            <a:ahLst/>
            <a:cxnLst>
              <a:cxn ang="0">
                <a:pos x="connsiteX0" y="connsiteY0"/>
              </a:cxn>
              <a:cxn ang="0">
                <a:pos x="connsiteX1" y="connsiteY1"/>
              </a:cxn>
            </a:cxnLst>
            <a:rect l="l" t="t" r="r" b="b"/>
            <a:pathLst>
              <a:path w="4193831" h="371389">
                <a:moveTo>
                  <a:pt x="737018" y="0"/>
                </a:moveTo>
                <a:cubicBezTo>
                  <a:pt x="6082945" y="30915"/>
                  <a:pt x="4749974" y="425118"/>
                  <a:pt x="3" y="365202"/>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1" name="Freeform 210"/>
          <p:cNvSpPr/>
          <p:nvPr/>
        </p:nvSpPr>
        <p:spPr bwMode="auto">
          <a:xfrm>
            <a:off x="7628179" y="2418990"/>
            <a:ext cx="753813" cy="104737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7306961"/>
              <a:gd name="connsiteY0" fmla="*/ 10498 h 411424"/>
              <a:gd name="connsiteX1" fmla="*/ 17306961 w 17306961"/>
              <a:gd name="connsiteY1" fmla="*/ 411424 h 411424"/>
              <a:gd name="connsiteX0" fmla="*/ 0 w 12997004"/>
              <a:gd name="connsiteY0" fmla="*/ 10498 h 411424"/>
              <a:gd name="connsiteX1" fmla="*/ 12997004 w 12997004"/>
              <a:gd name="connsiteY1" fmla="*/ 411424 h 411424"/>
              <a:gd name="connsiteX0" fmla="*/ 0 w 12997004"/>
              <a:gd name="connsiteY0" fmla="*/ 0 h 400926"/>
              <a:gd name="connsiteX1" fmla="*/ 12997004 w 12997004"/>
              <a:gd name="connsiteY1" fmla="*/ 400926 h 400926"/>
              <a:gd name="connsiteX0" fmla="*/ 0 w 6334705"/>
              <a:gd name="connsiteY0" fmla="*/ 0 h 383289"/>
              <a:gd name="connsiteX1" fmla="*/ 4245354 w 6334705"/>
              <a:gd name="connsiteY1" fmla="*/ 383289 h 383289"/>
              <a:gd name="connsiteX0" fmla="*/ 0 w 8835060"/>
              <a:gd name="connsiteY0" fmla="*/ 0 h 383289"/>
              <a:gd name="connsiteX1" fmla="*/ 4245354 w 8835060"/>
              <a:gd name="connsiteY1" fmla="*/ 383289 h 383289"/>
              <a:gd name="connsiteX0" fmla="*/ 0 w 10367709"/>
              <a:gd name="connsiteY0" fmla="*/ 106 h 383395"/>
              <a:gd name="connsiteX1" fmla="*/ 4245354 w 10367709"/>
              <a:gd name="connsiteY1" fmla="*/ 383395 h 383395"/>
              <a:gd name="connsiteX0" fmla="*/ 0 w 10147038"/>
              <a:gd name="connsiteY0" fmla="*/ 111 h 370802"/>
              <a:gd name="connsiteX1" fmla="*/ 3783876 w 10147038"/>
              <a:gd name="connsiteY1" fmla="*/ 370802 h 370802"/>
              <a:gd name="connsiteX0" fmla="*/ 0 w 6803707"/>
              <a:gd name="connsiteY0" fmla="*/ 0 h 370691"/>
              <a:gd name="connsiteX1" fmla="*/ 3783876 w 6803707"/>
              <a:gd name="connsiteY1" fmla="*/ 370691 h 370691"/>
              <a:gd name="connsiteX0" fmla="*/ 830870 w 4796388"/>
              <a:gd name="connsiteY0" fmla="*/ 0 h 380770"/>
              <a:gd name="connsiteX1" fmla="*/ -3 w 4796388"/>
              <a:gd name="connsiteY1" fmla="*/ 380770 h 380770"/>
              <a:gd name="connsiteX0" fmla="*/ 830876 w 4248145"/>
              <a:gd name="connsiteY0" fmla="*/ 0 h 386744"/>
              <a:gd name="connsiteX1" fmla="*/ 3 w 4248145"/>
              <a:gd name="connsiteY1" fmla="*/ 380770 h 386744"/>
            </a:gdLst>
            <a:ahLst/>
            <a:cxnLst>
              <a:cxn ang="0">
                <a:pos x="connsiteX0" y="connsiteY0"/>
              </a:cxn>
              <a:cxn ang="0">
                <a:pos x="connsiteX1" y="connsiteY1"/>
              </a:cxn>
            </a:cxnLst>
            <a:rect l="l" t="t" r="r" b="b"/>
            <a:pathLst>
              <a:path w="4248145" h="386744">
                <a:moveTo>
                  <a:pt x="830876" y="0"/>
                </a:moveTo>
                <a:cubicBezTo>
                  <a:pt x="6176803" y="30915"/>
                  <a:pt x="4749974" y="440686"/>
                  <a:pt x="3" y="380770"/>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2" name="Freeform 211"/>
          <p:cNvSpPr/>
          <p:nvPr/>
        </p:nvSpPr>
        <p:spPr bwMode="auto">
          <a:xfrm flipV="1">
            <a:off x="7593178" y="3642971"/>
            <a:ext cx="588397" cy="79610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12116554"/>
              <a:gd name="connsiteY0" fmla="*/ 0 h 1157983"/>
              <a:gd name="connsiteX1" fmla="*/ 6768281 w 12116554"/>
              <a:gd name="connsiteY1" fmla="*/ 1157983 h 1157983"/>
              <a:gd name="connsiteX0" fmla="*/ 1 w 18502445"/>
              <a:gd name="connsiteY0" fmla="*/ 0 h 1157983"/>
              <a:gd name="connsiteX1" fmla="*/ 6768281 w 18502445"/>
              <a:gd name="connsiteY1" fmla="*/ 1157983 h 1157983"/>
              <a:gd name="connsiteX0" fmla="*/ 1 w 17342561"/>
              <a:gd name="connsiteY0" fmla="*/ 0 h 1042978"/>
              <a:gd name="connsiteX1" fmla="*/ 4607120 w 17342561"/>
              <a:gd name="connsiteY1" fmla="*/ 1042978 h 1042978"/>
              <a:gd name="connsiteX0" fmla="*/ 1 w 15803094"/>
              <a:gd name="connsiteY0" fmla="*/ 0 h 1042978"/>
              <a:gd name="connsiteX1" fmla="*/ 4607120 w 15803094"/>
              <a:gd name="connsiteY1" fmla="*/ 1042978 h 1042978"/>
            </a:gdLst>
            <a:ahLst/>
            <a:cxnLst>
              <a:cxn ang="0">
                <a:pos x="connsiteX0" y="connsiteY0"/>
              </a:cxn>
              <a:cxn ang="0">
                <a:pos x="connsiteX1" y="connsiteY1"/>
              </a:cxn>
            </a:cxnLst>
            <a:rect l="l" t="t" r="r" b="b"/>
            <a:pathLst>
              <a:path w="15803094" h="1042978">
                <a:moveTo>
                  <a:pt x="1" y="0"/>
                </a:moveTo>
                <a:cubicBezTo>
                  <a:pt x="23782027" y="343845"/>
                  <a:pt x="16784401" y="787980"/>
                  <a:pt x="4607120" y="1042978"/>
                </a:cubicBezTo>
              </a:path>
            </a:pathLst>
          </a:custGeom>
          <a:noFill/>
          <a:ln w="762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3" name="Freeform 212"/>
          <p:cNvSpPr/>
          <p:nvPr/>
        </p:nvSpPr>
        <p:spPr bwMode="auto">
          <a:xfrm flipV="1">
            <a:off x="5056495" y="790174"/>
            <a:ext cx="2169797" cy="1980322"/>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806069"/>
              <a:gd name="connsiteY0" fmla="*/ 0 h 1765914"/>
              <a:gd name="connsiteX1" fmla="*/ 1806069 w 1806069"/>
              <a:gd name="connsiteY1" fmla="*/ 1765914 h 1765914"/>
              <a:gd name="connsiteX0" fmla="*/ 0 w 1806069"/>
              <a:gd name="connsiteY0" fmla="*/ 0 h 1653837"/>
              <a:gd name="connsiteX1" fmla="*/ 1806069 w 1806069"/>
              <a:gd name="connsiteY1" fmla="*/ 1653837 h 1653837"/>
              <a:gd name="connsiteX0" fmla="*/ 0 w 1806069"/>
              <a:gd name="connsiteY0" fmla="*/ 0 h 1653837"/>
              <a:gd name="connsiteX1" fmla="*/ 1806069 w 1806069"/>
              <a:gd name="connsiteY1" fmla="*/ 1653837 h 1653837"/>
            </a:gdLst>
            <a:ahLst/>
            <a:cxnLst>
              <a:cxn ang="0">
                <a:pos x="connsiteX0" y="connsiteY0"/>
              </a:cxn>
              <a:cxn ang="0">
                <a:pos x="connsiteX1" y="connsiteY1"/>
              </a:cxn>
            </a:cxnLst>
            <a:rect l="l" t="t" r="r" b="b"/>
            <a:pathLst>
              <a:path w="1806069" h="1653837">
                <a:moveTo>
                  <a:pt x="0" y="0"/>
                </a:moveTo>
                <a:cubicBezTo>
                  <a:pt x="1250135" y="782994"/>
                  <a:pt x="1405734" y="1430923"/>
                  <a:pt x="1806069" y="1653837"/>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4" name="Freeform 213"/>
          <p:cNvSpPr/>
          <p:nvPr/>
        </p:nvSpPr>
        <p:spPr bwMode="auto">
          <a:xfrm flipV="1">
            <a:off x="5044128" y="777921"/>
            <a:ext cx="2250600" cy="325677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210 w 2204322"/>
              <a:gd name="connsiteY0" fmla="*/ 0 h 1650935"/>
              <a:gd name="connsiteX1" fmla="*/ 2204322 w 2204322"/>
              <a:gd name="connsiteY1" fmla="*/ 1650935 h 1650935"/>
              <a:gd name="connsiteX0" fmla="*/ 0 w 2204112"/>
              <a:gd name="connsiteY0" fmla="*/ 0 h 1650935"/>
              <a:gd name="connsiteX1" fmla="*/ 2204112 w 2204112"/>
              <a:gd name="connsiteY1" fmla="*/ 1650935 h 1650935"/>
              <a:gd name="connsiteX0" fmla="*/ 0 w 1762969"/>
              <a:gd name="connsiteY0" fmla="*/ 0 h 1713297"/>
              <a:gd name="connsiteX1" fmla="*/ 1762969 w 1762969"/>
              <a:gd name="connsiteY1" fmla="*/ 1713297 h 1713297"/>
              <a:gd name="connsiteX0" fmla="*/ 0 w 1702887"/>
              <a:gd name="connsiteY0" fmla="*/ 0 h 1882134"/>
              <a:gd name="connsiteX1" fmla="*/ 1702887 w 1702887"/>
              <a:gd name="connsiteY1" fmla="*/ 1882134 h 1882134"/>
            </a:gdLst>
            <a:ahLst/>
            <a:cxnLst>
              <a:cxn ang="0">
                <a:pos x="connsiteX0" y="connsiteY0"/>
              </a:cxn>
              <a:cxn ang="0">
                <a:pos x="connsiteX1" y="connsiteY1"/>
              </a:cxn>
            </a:cxnLst>
            <a:rect l="l" t="t" r="r" b="b"/>
            <a:pathLst>
              <a:path w="1702887" h="1882134">
                <a:moveTo>
                  <a:pt x="0" y="0"/>
                </a:moveTo>
                <a:cubicBezTo>
                  <a:pt x="857534" y="33843"/>
                  <a:pt x="1302552" y="1659220"/>
                  <a:pt x="1702887" y="1882134"/>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5" name="Freeform 214"/>
          <p:cNvSpPr/>
          <p:nvPr/>
        </p:nvSpPr>
        <p:spPr bwMode="auto">
          <a:xfrm flipV="1">
            <a:off x="5813946" y="705285"/>
            <a:ext cx="1472969" cy="939269"/>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84433"/>
              <a:gd name="connsiteY0" fmla="*/ 0 h 1229336"/>
              <a:gd name="connsiteX1" fmla="*/ 5984433 w 5984433"/>
              <a:gd name="connsiteY1" fmla="*/ 1229336 h 1229336"/>
              <a:gd name="connsiteX0" fmla="*/ 1 w 5984433"/>
              <a:gd name="connsiteY0" fmla="*/ 0 h 1239565"/>
              <a:gd name="connsiteX1" fmla="*/ 5984433 w 5984433"/>
              <a:gd name="connsiteY1" fmla="*/ 1229336 h 1239565"/>
              <a:gd name="connsiteX0" fmla="*/ 1 w 5984433"/>
              <a:gd name="connsiteY0" fmla="*/ 0 h 1253268"/>
              <a:gd name="connsiteX1" fmla="*/ 5984433 w 5984433"/>
              <a:gd name="connsiteY1" fmla="*/ 1229336 h 1253268"/>
              <a:gd name="connsiteX0" fmla="*/ 1 w 5984433"/>
              <a:gd name="connsiteY0" fmla="*/ 0 h 1229336"/>
              <a:gd name="connsiteX1" fmla="*/ 5984433 w 5984433"/>
              <a:gd name="connsiteY1" fmla="*/ 1229336 h 1229336"/>
              <a:gd name="connsiteX0" fmla="*/ 1 w 5984433"/>
              <a:gd name="connsiteY0" fmla="*/ 0 h 1229336"/>
              <a:gd name="connsiteX1" fmla="*/ 5984433 w 5984433"/>
              <a:gd name="connsiteY1" fmla="*/ 1229336 h 1229336"/>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 name="connsiteX0" fmla="*/ 0 w 4437926"/>
              <a:gd name="connsiteY0" fmla="*/ 0 h 1282851"/>
              <a:gd name="connsiteX1" fmla="*/ 4437926 w 4437926"/>
              <a:gd name="connsiteY1" fmla="*/ 1282851 h 1282851"/>
            </a:gdLst>
            <a:ahLst/>
            <a:cxnLst>
              <a:cxn ang="0">
                <a:pos x="connsiteX0" y="connsiteY0"/>
              </a:cxn>
              <a:cxn ang="0">
                <a:pos x="connsiteX1" y="connsiteY1"/>
              </a:cxn>
            </a:cxnLst>
            <a:rect l="l" t="t" r="r" b="b"/>
            <a:pathLst>
              <a:path w="4437926" h="1282851">
                <a:moveTo>
                  <a:pt x="0" y="0"/>
                </a:moveTo>
                <a:cubicBezTo>
                  <a:pt x="1113799" y="643474"/>
                  <a:pt x="2747942" y="1101455"/>
                  <a:pt x="4437926" y="1282851"/>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6" name="Freeform 215"/>
          <p:cNvSpPr/>
          <p:nvPr/>
        </p:nvSpPr>
        <p:spPr bwMode="auto">
          <a:xfrm>
            <a:off x="3509916" y="1487605"/>
            <a:ext cx="2081105" cy="146104"/>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1651379"/>
              <a:gd name="connsiteY0" fmla="*/ 428282 h 774811"/>
              <a:gd name="connsiteX1" fmla="*/ 941695 w 1651379"/>
              <a:gd name="connsiteY1" fmla="*/ 769476 h 774811"/>
              <a:gd name="connsiteX2" fmla="*/ 1651379 w 1651379"/>
              <a:gd name="connsiteY2" fmla="*/ 114384 h 774811"/>
              <a:gd name="connsiteX0" fmla="*/ 0 w 1651379"/>
              <a:gd name="connsiteY0" fmla="*/ 313898 h 660427"/>
              <a:gd name="connsiteX1" fmla="*/ 941695 w 1651379"/>
              <a:gd name="connsiteY1" fmla="*/ 655092 h 660427"/>
              <a:gd name="connsiteX2" fmla="*/ 1651379 w 1651379"/>
              <a:gd name="connsiteY2" fmla="*/ 0 h 660427"/>
              <a:gd name="connsiteX0" fmla="*/ 0 w 1651379"/>
              <a:gd name="connsiteY0" fmla="*/ 313898 h 313898"/>
              <a:gd name="connsiteX1" fmla="*/ 1651379 w 1651379"/>
              <a:gd name="connsiteY1" fmla="*/ 0 h 313898"/>
              <a:gd name="connsiteX0" fmla="*/ 0 w 1651379"/>
              <a:gd name="connsiteY0" fmla="*/ 313898 h 313898"/>
              <a:gd name="connsiteX1" fmla="*/ 1651379 w 1651379"/>
              <a:gd name="connsiteY1" fmla="*/ 0 h 313898"/>
              <a:gd name="connsiteX0" fmla="*/ 0 w 1651379"/>
              <a:gd name="connsiteY0" fmla="*/ 313898 h 336246"/>
              <a:gd name="connsiteX1" fmla="*/ 1651379 w 1651379"/>
              <a:gd name="connsiteY1" fmla="*/ 0 h 336246"/>
              <a:gd name="connsiteX0" fmla="*/ 0 w 1740090"/>
              <a:gd name="connsiteY0" fmla="*/ 313898 h 336246"/>
              <a:gd name="connsiteX1" fmla="*/ 1740090 w 1740090"/>
              <a:gd name="connsiteY1" fmla="*/ 0 h 336246"/>
              <a:gd name="connsiteX0" fmla="*/ 0 w 2340592"/>
              <a:gd name="connsiteY0" fmla="*/ 245659 h 281550"/>
              <a:gd name="connsiteX1" fmla="*/ 2340592 w 2340592"/>
              <a:gd name="connsiteY1" fmla="*/ 0 h 281550"/>
              <a:gd name="connsiteX0" fmla="*/ 0 w 2340592"/>
              <a:gd name="connsiteY0" fmla="*/ 259884 h 265908"/>
              <a:gd name="connsiteX1" fmla="*/ 2340592 w 2340592"/>
              <a:gd name="connsiteY1" fmla="*/ 14225 h 265908"/>
              <a:gd name="connsiteX0" fmla="*/ 0 w 2320120"/>
              <a:gd name="connsiteY0" fmla="*/ 187623 h 194911"/>
              <a:gd name="connsiteX1" fmla="*/ 2320120 w 2320120"/>
              <a:gd name="connsiteY1" fmla="*/ 17027 h 194911"/>
              <a:gd name="connsiteX0" fmla="*/ 0 w 2388768"/>
              <a:gd name="connsiteY0" fmla="*/ 0 h 136478"/>
              <a:gd name="connsiteX1" fmla="*/ 2388768 w 2388768"/>
              <a:gd name="connsiteY1" fmla="*/ 136478 h 136478"/>
              <a:gd name="connsiteX0" fmla="*/ 0 w 2388768"/>
              <a:gd name="connsiteY0" fmla="*/ 202886 h 339364"/>
              <a:gd name="connsiteX1" fmla="*/ 2388768 w 2388768"/>
              <a:gd name="connsiteY1" fmla="*/ 339364 h 339364"/>
              <a:gd name="connsiteX0" fmla="*/ 0 w 2093582"/>
              <a:gd name="connsiteY0" fmla="*/ 234505 h 248153"/>
              <a:gd name="connsiteX1" fmla="*/ 2093582 w 2093582"/>
              <a:gd name="connsiteY1" fmla="*/ 248153 h 248153"/>
            </a:gdLst>
            <a:ahLst/>
            <a:cxnLst>
              <a:cxn ang="0">
                <a:pos x="connsiteX0" y="connsiteY0"/>
              </a:cxn>
              <a:cxn ang="0">
                <a:pos x="connsiteX1" y="connsiteY1"/>
              </a:cxn>
            </a:cxnLst>
            <a:rect l="l" t="t" r="r" b="b"/>
            <a:pathLst>
              <a:path w="2093582" h="248153">
                <a:moveTo>
                  <a:pt x="0" y="234505"/>
                </a:moveTo>
                <a:cubicBezTo>
                  <a:pt x="811240" y="-252266"/>
                  <a:pt x="1556770" y="154893"/>
                  <a:pt x="2093582" y="248153"/>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7" name="Freeform 216"/>
          <p:cNvSpPr/>
          <p:nvPr/>
        </p:nvSpPr>
        <p:spPr bwMode="auto">
          <a:xfrm flipV="1">
            <a:off x="5024039" y="3575782"/>
            <a:ext cx="1866222" cy="56525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296 w 5537591"/>
              <a:gd name="connsiteY0" fmla="*/ 0 h 989879"/>
              <a:gd name="connsiteX1" fmla="*/ 5537591 w 5537591"/>
              <a:gd name="connsiteY1" fmla="*/ 989879 h 989879"/>
              <a:gd name="connsiteX0" fmla="*/ 1 w 5537296"/>
              <a:gd name="connsiteY0" fmla="*/ 0 h 989879"/>
              <a:gd name="connsiteX1" fmla="*/ 5537296 w 5537296"/>
              <a:gd name="connsiteY1" fmla="*/ 989879 h 989879"/>
              <a:gd name="connsiteX0" fmla="*/ 1 w 5537296"/>
              <a:gd name="connsiteY0" fmla="*/ 0 h 989879"/>
              <a:gd name="connsiteX1" fmla="*/ 5537296 w 5537296"/>
              <a:gd name="connsiteY1" fmla="*/ 989879 h 989879"/>
              <a:gd name="connsiteX0" fmla="*/ 1 w 6768281"/>
              <a:gd name="connsiteY0" fmla="*/ 0 h 1157983"/>
              <a:gd name="connsiteX1" fmla="*/ 6768281 w 6768281"/>
              <a:gd name="connsiteY1" fmla="*/ 1157983 h 1157983"/>
              <a:gd name="connsiteX0" fmla="*/ 1 w 5920880"/>
              <a:gd name="connsiteY0" fmla="*/ 0 h 266089"/>
              <a:gd name="connsiteX1" fmla="*/ 5920880 w 5920880"/>
              <a:gd name="connsiteY1" fmla="*/ 266089 h 266089"/>
              <a:gd name="connsiteX0" fmla="*/ 1 w 5920880"/>
              <a:gd name="connsiteY0" fmla="*/ 95176 h 361265"/>
              <a:gd name="connsiteX1" fmla="*/ 5920880 w 5920880"/>
              <a:gd name="connsiteY1" fmla="*/ 361265 h 361265"/>
              <a:gd name="connsiteX0" fmla="*/ 0 w 5793771"/>
              <a:gd name="connsiteY0" fmla="*/ 0 h 738793"/>
              <a:gd name="connsiteX1" fmla="*/ 5793771 w 5793771"/>
              <a:gd name="connsiteY1" fmla="*/ 738793 h 738793"/>
            </a:gdLst>
            <a:ahLst/>
            <a:cxnLst>
              <a:cxn ang="0">
                <a:pos x="connsiteX0" y="connsiteY0"/>
              </a:cxn>
              <a:cxn ang="0">
                <a:pos x="connsiteX1" y="connsiteY1"/>
              </a:cxn>
            </a:cxnLst>
            <a:rect l="l" t="t" r="r" b="b"/>
            <a:pathLst>
              <a:path w="5793771" h="738793">
                <a:moveTo>
                  <a:pt x="0" y="0"/>
                </a:moveTo>
                <a:cubicBezTo>
                  <a:pt x="1973626" y="88696"/>
                  <a:pt x="1722827" y="61449"/>
                  <a:pt x="5793771" y="738793"/>
                </a:cubicBezTo>
              </a:path>
            </a:pathLst>
          </a:custGeom>
          <a:noFill/>
          <a:ln w="635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8" name="Freeform 217"/>
          <p:cNvSpPr/>
          <p:nvPr/>
        </p:nvSpPr>
        <p:spPr bwMode="auto">
          <a:xfrm>
            <a:off x="5192972" y="2859207"/>
            <a:ext cx="1704111" cy="634890"/>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232012 w 764275"/>
              <a:gd name="connsiteY1" fmla="*/ 696036 h 1862920"/>
              <a:gd name="connsiteX2" fmla="*/ 764275 w 764275"/>
              <a:gd name="connsiteY2" fmla="*/ 1862920 h 1862920"/>
              <a:gd name="connsiteX0" fmla="*/ 0 w 764275"/>
              <a:gd name="connsiteY0" fmla="*/ 0 h 1862920"/>
              <a:gd name="connsiteX1" fmla="*/ 764275 w 764275"/>
              <a:gd name="connsiteY1" fmla="*/ 1862920 h 1862920"/>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2985 w 852985"/>
              <a:gd name="connsiteY0" fmla="*/ 0 h 873457"/>
              <a:gd name="connsiteX1" fmla="*/ 0 w 852985"/>
              <a:gd name="connsiteY1" fmla="*/ 873457 h 873457"/>
              <a:gd name="connsiteX0" fmla="*/ 859809 w 859809"/>
              <a:gd name="connsiteY0" fmla="*/ 0 h 900753"/>
              <a:gd name="connsiteX1" fmla="*/ 0 w 859809"/>
              <a:gd name="connsiteY1" fmla="*/ 900753 h 900753"/>
              <a:gd name="connsiteX0" fmla="*/ 928048 w 928048"/>
              <a:gd name="connsiteY0" fmla="*/ 0 h 982640"/>
              <a:gd name="connsiteX1" fmla="*/ 0 w 928048"/>
              <a:gd name="connsiteY1" fmla="*/ 982640 h 982640"/>
              <a:gd name="connsiteX0" fmla="*/ 928048 w 928048"/>
              <a:gd name="connsiteY0" fmla="*/ 0 h 1023584"/>
              <a:gd name="connsiteX1" fmla="*/ 0 w 928048"/>
              <a:gd name="connsiteY1" fmla="*/ 1023584 h 1023584"/>
              <a:gd name="connsiteX0" fmla="*/ 249 w 3660824"/>
              <a:gd name="connsiteY0" fmla="*/ 0 h 1125942"/>
              <a:gd name="connsiteX1" fmla="*/ 3532051 w 3660824"/>
              <a:gd name="connsiteY1" fmla="*/ 1125942 h 1125942"/>
              <a:gd name="connsiteX0" fmla="*/ 636 w 3532439"/>
              <a:gd name="connsiteY0" fmla="*/ 0 h 1125942"/>
              <a:gd name="connsiteX1" fmla="*/ 3532438 w 3532439"/>
              <a:gd name="connsiteY1" fmla="*/ 1125942 h 1125942"/>
              <a:gd name="connsiteX0" fmla="*/ 608 w 3610652"/>
              <a:gd name="connsiteY0" fmla="*/ 0 h 1146414"/>
              <a:gd name="connsiteX1" fmla="*/ 3610651 w 3610652"/>
              <a:gd name="connsiteY1" fmla="*/ 1146414 h 1146414"/>
              <a:gd name="connsiteX0" fmla="*/ 502 w 4001759"/>
              <a:gd name="connsiteY0" fmla="*/ 0 h 1125943"/>
              <a:gd name="connsiteX1" fmla="*/ 4001759 w 4001759"/>
              <a:gd name="connsiteY1" fmla="*/ 1125943 h 1125943"/>
              <a:gd name="connsiteX0" fmla="*/ 470 w 4158213"/>
              <a:gd name="connsiteY0" fmla="*/ 0 h 1132767"/>
              <a:gd name="connsiteX1" fmla="*/ 4158213 w 4158213"/>
              <a:gd name="connsiteY1" fmla="*/ 1132767 h 1132767"/>
              <a:gd name="connsiteX0" fmla="*/ 408 w 4518957"/>
              <a:gd name="connsiteY0" fmla="*/ 0 h 1914447"/>
              <a:gd name="connsiteX1" fmla="*/ 4518957 w 4518957"/>
              <a:gd name="connsiteY1" fmla="*/ 1914447 h 1914447"/>
              <a:gd name="connsiteX0" fmla="*/ 154 w 8952840"/>
              <a:gd name="connsiteY0" fmla="*/ 0 h 585549"/>
              <a:gd name="connsiteX1" fmla="*/ 8952840 w 8952840"/>
              <a:gd name="connsiteY1" fmla="*/ 585549 h 585549"/>
              <a:gd name="connsiteX0" fmla="*/ 154 w 9014573"/>
              <a:gd name="connsiteY0" fmla="*/ 0 h 741588"/>
              <a:gd name="connsiteX1" fmla="*/ 9014573 w 9014573"/>
              <a:gd name="connsiteY1" fmla="*/ 741588 h 741588"/>
            </a:gdLst>
            <a:ahLst/>
            <a:cxnLst>
              <a:cxn ang="0">
                <a:pos x="connsiteX0" y="connsiteY0"/>
              </a:cxn>
              <a:cxn ang="0">
                <a:pos x="connsiteX1" y="connsiteY1"/>
              </a:cxn>
            </a:cxnLst>
            <a:rect l="l" t="t" r="r" b="b"/>
            <a:pathLst>
              <a:path w="9014573" h="741588">
                <a:moveTo>
                  <a:pt x="154" y="0"/>
                </a:moveTo>
                <a:cubicBezTo>
                  <a:pt x="-38514" y="441277"/>
                  <a:pt x="7176368" y="668800"/>
                  <a:pt x="9014573" y="741588"/>
                </a:cubicBezTo>
              </a:path>
            </a:pathLst>
          </a:custGeom>
          <a:noFill/>
          <a:ln w="1143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19" name="Freeform 218"/>
          <p:cNvSpPr/>
          <p:nvPr/>
        </p:nvSpPr>
        <p:spPr bwMode="auto">
          <a:xfrm flipV="1">
            <a:off x="3158085" y="859808"/>
            <a:ext cx="341194" cy="777921"/>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589899 w 589899"/>
              <a:gd name="connsiteY0" fmla="*/ 0 h 709684"/>
              <a:gd name="connsiteX1" fmla="*/ 310119 w 589899"/>
              <a:gd name="connsiteY1" fmla="*/ 709684 h 709684"/>
              <a:gd name="connsiteX0" fmla="*/ 564216 w 564216"/>
              <a:gd name="connsiteY0" fmla="*/ 0 h 805218"/>
              <a:gd name="connsiteX1" fmla="*/ 332204 w 564216"/>
              <a:gd name="connsiteY1" fmla="*/ 805218 h 805218"/>
              <a:gd name="connsiteX0" fmla="*/ 456397 w 456397"/>
              <a:gd name="connsiteY0" fmla="*/ 0 h 805218"/>
              <a:gd name="connsiteX1" fmla="*/ 224385 w 456397"/>
              <a:gd name="connsiteY1" fmla="*/ 805218 h 805218"/>
              <a:gd name="connsiteX0" fmla="*/ 268060 w 268060"/>
              <a:gd name="connsiteY0" fmla="*/ 0 h 805218"/>
              <a:gd name="connsiteX1" fmla="*/ 36048 w 268060"/>
              <a:gd name="connsiteY1" fmla="*/ 805218 h 805218"/>
            </a:gdLst>
            <a:ahLst/>
            <a:cxnLst>
              <a:cxn ang="0">
                <a:pos x="connsiteX0" y="connsiteY0"/>
              </a:cxn>
              <a:cxn ang="0">
                <a:pos x="connsiteX1" y="connsiteY1"/>
              </a:cxn>
            </a:cxnLst>
            <a:rect l="l" t="t" r="r" b="b"/>
            <a:pathLst>
              <a:path w="268060" h="805218">
                <a:moveTo>
                  <a:pt x="268060" y="0"/>
                </a:moveTo>
                <a:cubicBezTo>
                  <a:pt x="54245" y="59142"/>
                  <a:pt x="-64037" y="316173"/>
                  <a:pt x="36048" y="805218"/>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0" name="Freeform 219"/>
          <p:cNvSpPr/>
          <p:nvPr/>
        </p:nvSpPr>
        <p:spPr bwMode="auto">
          <a:xfrm flipV="1">
            <a:off x="1733266" y="849571"/>
            <a:ext cx="794668" cy="2139288"/>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857 w 812899"/>
              <a:gd name="connsiteY0" fmla="*/ 0 h 1564648"/>
              <a:gd name="connsiteX1" fmla="*/ 812899 w 812899"/>
              <a:gd name="connsiteY1" fmla="*/ 1564648 h 1564648"/>
              <a:gd name="connsiteX0" fmla="*/ 843 w 819708"/>
              <a:gd name="connsiteY0" fmla="*/ 0 h 1618577"/>
              <a:gd name="connsiteX1" fmla="*/ 819708 w 819708"/>
              <a:gd name="connsiteY1" fmla="*/ 1618577 h 1618577"/>
              <a:gd name="connsiteX0" fmla="*/ 174605 w 993470"/>
              <a:gd name="connsiteY0" fmla="*/ 0 h 1618577"/>
              <a:gd name="connsiteX1" fmla="*/ 993470 w 993470"/>
              <a:gd name="connsiteY1" fmla="*/ 1618577 h 1618577"/>
            </a:gdLst>
            <a:ahLst/>
            <a:cxnLst>
              <a:cxn ang="0">
                <a:pos x="connsiteX0" y="connsiteY0"/>
              </a:cxn>
              <a:cxn ang="0">
                <a:pos x="connsiteX1" y="connsiteY1"/>
              </a:cxn>
            </a:cxnLst>
            <a:rect l="l" t="t" r="r" b="b"/>
            <a:pathLst>
              <a:path w="993470" h="1618577">
                <a:moveTo>
                  <a:pt x="174605" y="0"/>
                </a:moveTo>
                <a:cubicBezTo>
                  <a:pt x="-399797" y="1311244"/>
                  <a:pt x="593135" y="1395663"/>
                  <a:pt x="993470" y="1618577"/>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1" name="Freeform 220"/>
          <p:cNvSpPr/>
          <p:nvPr/>
        </p:nvSpPr>
        <p:spPr bwMode="auto">
          <a:xfrm flipH="1" flipV="1">
            <a:off x="1944448" y="2486024"/>
            <a:ext cx="751127" cy="33905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388683"/>
              <a:gd name="connsiteY0" fmla="*/ 384702 h 627986"/>
              <a:gd name="connsiteX1" fmla="*/ 16388683 w 16388683"/>
              <a:gd name="connsiteY1" fmla="*/ 627986 h 627986"/>
              <a:gd name="connsiteX0" fmla="*/ 0 w 16388683"/>
              <a:gd name="connsiteY0" fmla="*/ 504994 h 748278"/>
              <a:gd name="connsiteX1" fmla="*/ 16388683 w 16388683"/>
              <a:gd name="connsiteY1" fmla="*/ 748278 h 748278"/>
              <a:gd name="connsiteX0" fmla="*/ 0 w 15424643"/>
              <a:gd name="connsiteY0" fmla="*/ 1319058 h 1319058"/>
              <a:gd name="connsiteX1" fmla="*/ 15424643 w 15424643"/>
              <a:gd name="connsiteY1" fmla="*/ 259734 h 1319058"/>
              <a:gd name="connsiteX0" fmla="*/ 0 w 15424643"/>
              <a:gd name="connsiteY0" fmla="*/ 1399320 h 1399320"/>
              <a:gd name="connsiteX1" fmla="*/ 15424643 w 15424643"/>
              <a:gd name="connsiteY1" fmla="*/ 339996 h 1399320"/>
              <a:gd name="connsiteX0" fmla="*/ 0 w 14219588"/>
              <a:gd name="connsiteY0" fmla="*/ 3142666 h 3142666"/>
              <a:gd name="connsiteX1" fmla="*/ 14219588 w 14219588"/>
              <a:gd name="connsiteY1" fmla="*/ 129438 h 3142666"/>
              <a:gd name="connsiteX0" fmla="*/ 0 w 14225592"/>
              <a:gd name="connsiteY0" fmla="*/ 3013229 h 3013229"/>
              <a:gd name="connsiteX1" fmla="*/ 14219588 w 14225592"/>
              <a:gd name="connsiteY1" fmla="*/ 1 h 3013229"/>
              <a:gd name="connsiteX0" fmla="*/ 0 w 14225892"/>
              <a:gd name="connsiteY0" fmla="*/ 3013229 h 3028177"/>
              <a:gd name="connsiteX1" fmla="*/ 14219588 w 14225892"/>
              <a:gd name="connsiteY1" fmla="*/ 1 h 3028177"/>
            </a:gdLst>
            <a:ahLst/>
            <a:cxnLst>
              <a:cxn ang="0">
                <a:pos x="connsiteX0" y="connsiteY0"/>
              </a:cxn>
              <a:cxn ang="0">
                <a:pos x="connsiteX1" y="connsiteY1"/>
              </a:cxn>
            </a:cxnLst>
            <a:rect l="l" t="t" r="r" b="b"/>
            <a:pathLst>
              <a:path w="14225892" h="3028177">
                <a:moveTo>
                  <a:pt x="0" y="3013229"/>
                </a:moveTo>
                <a:cubicBezTo>
                  <a:pt x="9845938" y="3121140"/>
                  <a:pt x="14420021" y="2697175"/>
                  <a:pt x="14219588" y="1"/>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2" name="Freeform 221"/>
          <p:cNvSpPr/>
          <p:nvPr/>
        </p:nvSpPr>
        <p:spPr bwMode="auto">
          <a:xfrm flipH="1">
            <a:off x="572546" y="3793000"/>
            <a:ext cx="109761" cy="373103"/>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Lst>
            <a:ahLst/>
            <a:cxnLst>
              <a:cxn ang="0">
                <a:pos x="connsiteX0" y="connsiteY0"/>
              </a:cxn>
              <a:cxn ang="0">
                <a:pos x="connsiteX1" y="connsiteY1"/>
              </a:cxn>
            </a:cxnLst>
            <a:rect l="l" t="t" r="r" b="b"/>
            <a:pathLst>
              <a:path w="1625619" h="57616">
                <a:moveTo>
                  <a:pt x="0" y="0"/>
                </a:moveTo>
                <a:cubicBezTo>
                  <a:pt x="305268" y="23377"/>
                  <a:pt x="1472511" y="20369"/>
                  <a:pt x="1625619" y="57616"/>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3" name="Freeform 222"/>
          <p:cNvSpPr/>
          <p:nvPr/>
        </p:nvSpPr>
        <p:spPr bwMode="auto">
          <a:xfrm flipH="1">
            <a:off x="972215" y="3738068"/>
            <a:ext cx="6299094" cy="1739765"/>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20889782"/>
              <a:gd name="connsiteY0" fmla="*/ 866214 h 866238"/>
              <a:gd name="connsiteX1" fmla="*/ 20889782 w 20889782"/>
              <a:gd name="connsiteY1" fmla="*/ 30701 h 866238"/>
              <a:gd name="connsiteX0" fmla="*/ 0 w 20889782"/>
              <a:gd name="connsiteY0" fmla="*/ 1065057 h 1065057"/>
              <a:gd name="connsiteX1" fmla="*/ 20889782 w 20889782"/>
              <a:gd name="connsiteY1" fmla="*/ 229544 h 1065057"/>
              <a:gd name="connsiteX0" fmla="*/ 0 w 21238226"/>
              <a:gd name="connsiteY0" fmla="*/ 1086513 h 1086513"/>
              <a:gd name="connsiteX1" fmla="*/ 21238226 w 21238226"/>
              <a:gd name="connsiteY1" fmla="*/ 215765 h 1086513"/>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262540 h 1262540"/>
              <a:gd name="connsiteX1" fmla="*/ 7919310 w 21238226"/>
              <a:gd name="connsiteY1" fmla="*/ 222369 h 1262540"/>
              <a:gd name="connsiteX2" fmla="*/ 21238226 w 21238226"/>
              <a:gd name="connsiteY2" fmla="*/ 391792 h 1262540"/>
              <a:gd name="connsiteX0" fmla="*/ 0 w 21238226"/>
              <a:gd name="connsiteY0" fmla="*/ 1110552 h 1110552"/>
              <a:gd name="connsiteX1" fmla="*/ 7919310 w 21238226"/>
              <a:gd name="connsiteY1" fmla="*/ 70381 h 1110552"/>
              <a:gd name="connsiteX2" fmla="*/ 21238226 w 21238226"/>
              <a:gd name="connsiteY2" fmla="*/ 239804 h 1110552"/>
              <a:gd name="connsiteX0" fmla="*/ 0 w 21238226"/>
              <a:gd name="connsiteY0" fmla="*/ 1110552 h 1110552"/>
              <a:gd name="connsiteX1" fmla="*/ 7919310 w 21238226"/>
              <a:gd name="connsiteY1" fmla="*/ 70381 h 1110552"/>
              <a:gd name="connsiteX2" fmla="*/ 21238226 w 21238226"/>
              <a:gd name="connsiteY2" fmla="*/ 239804 h 1110552"/>
              <a:gd name="connsiteX0" fmla="*/ 6488 w 21244714"/>
              <a:gd name="connsiteY0" fmla="*/ 1110552 h 1110552"/>
              <a:gd name="connsiteX1" fmla="*/ 7925798 w 21244714"/>
              <a:gd name="connsiteY1" fmla="*/ 70381 h 1110552"/>
              <a:gd name="connsiteX2" fmla="*/ 21244714 w 21244714"/>
              <a:gd name="connsiteY2" fmla="*/ 239804 h 1110552"/>
              <a:gd name="connsiteX0" fmla="*/ 8810 w 21247036"/>
              <a:gd name="connsiteY0" fmla="*/ 1153844 h 1153844"/>
              <a:gd name="connsiteX1" fmla="*/ 7928120 w 21247036"/>
              <a:gd name="connsiteY1" fmla="*/ 113673 h 1153844"/>
              <a:gd name="connsiteX2" fmla="*/ 21247036 w 21247036"/>
              <a:gd name="connsiteY2" fmla="*/ 283096 h 1153844"/>
              <a:gd name="connsiteX0" fmla="*/ 17341 w 18026643"/>
              <a:gd name="connsiteY0" fmla="*/ 1114739 h 1114739"/>
              <a:gd name="connsiteX1" fmla="*/ 4707727 w 18026643"/>
              <a:gd name="connsiteY1" fmla="*/ 70423 h 1114739"/>
              <a:gd name="connsiteX2" fmla="*/ 18026643 w 18026643"/>
              <a:gd name="connsiteY2" fmla="*/ 239846 h 1114739"/>
              <a:gd name="connsiteX0" fmla="*/ 324867 w 18334169"/>
              <a:gd name="connsiteY0" fmla="*/ 1071602 h 1071602"/>
              <a:gd name="connsiteX1" fmla="*/ 2136484 w 18334169"/>
              <a:gd name="connsiteY1" fmla="*/ 89464 h 1071602"/>
              <a:gd name="connsiteX2" fmla="*/ 18334169 w 18334169"/>
              <a:gd name="connsiteY2" fmla="*/ 196709 h 1071602"/>
              <a:gd name="connsiteX0" fmla="*/ 3163 w 18012465"/>
              <a:gd name="connsiteY0" fmla="*/ 905782 h 1026026"/>
              <a:gd name="connsiteX1" fmla="*/ 14219659 w 18012465"/>
              <a:gd name="connsiteY1" fmla="*/ 1005548 h 1026026"/>
              <a:gd name="connsiteX2" fmla="*/ 18012465 w 18012465"/>
              <a:gd name="connsiteY2" fmla="*/ 30889 h 1026026"/>
              <a:gd name="connsiteX0" fmla="*/ 3474 w 16965951"/>
              <a:gd name="connsiteY0" fmla="*/ 988686 h 1028534"/>
              <a:gd name="connsiteX1" fmla="*/ 13173145 w 16965951"/>
              <a:gd name="connsiteY1" fmla="*/ 1005548 h 1028534"/>
              <a:gd name="connsiteX2" fmla="*/ 16965951 w 16965951"/>
              <a:gd name="connsiteY2" fmla="*/ 30889 h 1028534"/>
              <a:gd name="connsiteX0" fmla="*/ -1 w 16962476"/>
              <a:gd name="connsiteY0" fmla="*/ 988686 h 1062177"/>
              <a:gd name="connsiteX1" fmla="*/ 13169670 w 16962476"/>
              <a:gd name="connsiteY1" fmla="*/ 1005548 h 1062177"/>
              <a:gd name="connsiteX2" fmla="*/ 16962476 w 16962476"/>
              <a:gd name="connsiteY2" fmla="*/ 30889 h 1062177"/>
              <a:gd name="connsiteX0" fmla="*/ -1 w 17721422"/>
              <a:gd name="connsiteY0" fmla="*/ 879902 h 953393"/>
              <a:gd name="connsiteX1" fmla="*/ 13169670 w 17721422"/>
              <a:gd name="connsiteY1" fmla="*/ 896764 h 953393"/>
              <a:gd name="connsiteX2" fmla="*/ 17721422 w 17721422"/>
              <a:gd name="connsiteY2" fmla="*/ 34026 h 953393"/>
              <a:gd name="connsiteX0" fmla="*/ -1 w 17721422"/>
              <a:gd name="connsiteY0" fmla="*/ 845876 h 919367"/>
              <a:gd name="connsiteX1" fmla="*/ 13169670 w 17721422"/>
              <a:gd name="connsiteY1" fmla="*/ 862738 h 919367"/>
              <a:gd name="connsiteX2" fmla="*/ 17721422 w 17721422"/>
              <a:gd name="connsiteY2" fmla="*/ 0 h 919367"/>
              <a:gd name="connsiteX0" fmla="*/ -1 w 17721422"/>
              <a:gd name="connsiteY0" fmla="*/ 845876 h 845876"/>
              <a:gd name="connsiteX1" fmla="*/ 12960306 w 17721422"/>
              <a:gd name="connsiteY1" fmla="*/ 794342 h 845876"/>
              <a:gd name="connsiteX2" fmla="*/ 17721422 w 17721422"/>
              <a:gd name="connsiteY2" fmla="*/ 0 h 845876"/>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2960306 w 17616741"/>
              <a:gd name="connsiteY1" fmla="*/ 796415 h 847949"/>
              <a:gd name="connsiteX2" fmla="*/ 17616741 w 17616741"/>
              <a:gd name="connsiteY2" fmla="*/ 0 h 847949"/>
              <a:gd name="connsiteX0" fmla="*/ -1 w 17616741"/>
              <a:gd name="connsiteY0" fmla="*/ 847949 h 847949"/>
              <a:gd name="connsiteX1" fmla="*/ 17616741 w 17616741"/>
              <a:gd name="connsiteY1" fmla="*/ 0 h 847949"/>
              <a:gd name="connsiteX0" fmla="*/ -1 w 17616741"/>
              <a:gd name="connsiteY0" fmla="*/ 847949 h 847949"/>
              <a:gd name="connsiteX1" fmla="*/ 10227252 w 17616741"/>
              <a:gd name="connsiteY1" fmla="*/ 359094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0174910 w 17616741"/>
              <a:gd name="connsiteY1" fmla="*/ 357021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1 w 17616741"/>
              <a:gd name="connsiteY0" fmla="*/ 847949 h 847949"/>
              <a:gd name="connsiteX1" fmla="*/ 13812626 w 17616741"/>
              <a:gd name="connsiteY1" fmla="*/ 821286 h 847949"/>
              <a:gd name="connsiteX2" fmla="*/ 17616741 w 17616741"/>
              <a:gd name="connsiteY2" fmla="*/ 0 h 847949"/>
              <a:gd name="connsiteX0" fmla="*/ 0 w 19999044"/>
              <a:gd name="connsiteY0" fmla="*/ 806958 h 821286"/>
              <a:gd name="connsiteX1" fmla="*/ 16194929 w 19999044"/>
              <a:gd name="connsiteY1" fmla="*/ 821286 h 821286"/>
              <a:gd name="connsiteX2" fmla="*/ 19999044 w 19999044"/>
              <a:gd name="connsiteY2" fmla="*/ 0 h 821286"/>
              <a:gd name="connsiteX0" fmla="*/ 0 w 19999044"/>
              <a:gd name="connsiteY0" fmla="*/ 806958 h 837551"/>
              <a:gd name="connsiteX1" fmla="*/ 16194929 w 19999044"/>
              <a:gd name="connsiteY1" fmla="*/ 821286 h 837551"/>
              <a:gd name="connsiteX2" fmla="*/ 19999044 w 19999044"/>
              <a:gd name="connsiteY2" fmla="*/ 0 h 837551"/>
              <a:gd name="connsiteX0" fmla="*/ 0 w 19999044"/>
              <a:gd name="connsiteY0" fmla="*/ 806958 h 841709"/>
              <a:gd name="connsiteX1" fmla="*/ 16194929 w 19999044"/>
              <a:gd name="connsiteY1" fmla="*/ 821286 h 841709"/>
              <a:gd name="connsiteX2" fmla="*/ 19999044 w 19999044"/>
              <a:gd name="connsiteY2" fmla="*/ 0 h 841709"/>
              <a:gd name="connsiteX0" fmla="*/ 0 w 19999044"/>
              <a:gd name="connsiteY0" fmla="*/ 806958 h 841709"/>
              <a:gd name="connsiteX1" fmla="*/ 16194929 w 19999044"/>
              <a:gd name="connsiteY1" fmla="*/ 821286 h 841709"/>
              <a:gd name="connsiteX2" fmla="*/ 19999044 w 19999044"/>
              <a:gd name="connsiteY2" fmla="*/ 0 h 841709"/>
              <a:gd name="connsiteX0" fmla="*/ 0 w 24268603"/>
              <a:gd name="connsiteY0" fmla="*/ 0 h 1534967"/>
              <a:gd name="connsiteX1" fmla="*/ 20464488 w 24268603"/>
              <a:gd name="connsiteY1" fmla="*/ 1534920 h 1534967"/>
              <a:gd name="connsiteX2" fmla="*/ 24268603 w 24268603"/>
              <a:gd name="connsiteY2" fmla="*/ 713634 h 1534967"/>
              <a:gd name="connsiteX0" fmla="*/ 0 w 24268603"/>
              <a:gd name="connsiteY0" fmla="*/ 0 h 1660688"/>
              <a:gd name="connsiteX1" fmla="*/ 20464488 w 24268603"/>
              <a:gd name="connsiteY1" fmla="*/ 1534920 h 1660688"/>
              <a:gd name="connsiteX2" fmla="*/ 24268603 w 24268603"/>
              <a:gd name="connsiteY2" fmla="*/ 713634 h 1660688"/>
              <a:gd name="connsiteX0" fmla="*/ 0 w 24268603"/>
              <a:gd name="connsiteY0" fmla="*/ 0 h 1657431"/>
              <a:gd name="connsiteX1" fmla="*/ 20464488 w 24268603"/>
              <a:gd name="connsiteY1" fmla="*/ 1534920 h 1657431"/>
              <a:gd name="connsiteX2" fmla="*/ 24268603 w 24268603"/>
              <a:gd name="connsiteY2" fmla="*/ 713634 h 1657431"/>
              <a:gd name="connsiteX0" fmla="*/ 0 w 24268603"/>
              <a:gd name="connsiteY0" fmla="*/ 0 h 1673296"/>
              <a:gd name="connsiteX1" fmla="*/ 20464488 w 24268603"/>
              <a:gd name="connsiteY1" fmla="*/ 1534920 h 1673296"/>
              <a:gd name="connsiteX2" fmla="*/ 24268603 w 24268603"/>
              <a:gd name="connsiteY2" fmla="*/ 713634 h 1673296"/>
              <a:gd name="connsiteX0" fmla="*/ 0 w 24268603"/>
              <a:gd name="connsiteY0" fmla="*/ 0 h 713634"/>
              <a:gd name="connsiteX1" fmla="*/ 24268603 w 24268603"/>
              <a:gd name="connsiteY1" fmla="*/ 713634 h 713634"/>
              <a:gd name="connsiteX0" fmla="*/ 0 w 24268603"/>
              <a:gd name="connsiteY0" fmla="*/ 0 h 1366442"/>
              <a:gd name="connsiteX1" fmla="*/ 24268603 w 24268603"/>
              <a:gd name="connsiteY1" fmla="*/ 713634 h 1366442"/>
              <a:gd name="connsiteX0" fmla="*/ 0 w 24268603"/>
              <a:gd name="connsiteY0" fmla="*/ 0 h 1677813"/>
              <a:gd name="connsiteX1" fmla="*/ 24268603 w 24268603"/>
              <a:gd name="connsiteY1" fmla="*/ 713634 h 1677813"/>
              <a:gd name="connsiteX0" fmla="*/ 0 w 24090706"/>
              <a:gd name="connsiteY0" fmla="*/ 0 h 1931295"/>
              <a:gd name="connsiteX1" fmla="*/ 24090706 w 24090706"/>
              <a:gd name="connsiteY1" fmla="*/ 1081359 h 1931295"/>
              <a:gd name="connsiteX0" fmla="*/ 0 w 23912809"/>
              <a:gd name="connsiteY0" fmla="*/ 0 h 2220641"/>
              <a:gd name="connsiteX1" fmla="*/ 23912809 w 23912809"/>
              <a:gd name="connsiteY1" fmla="*/ 1468962 h 2220641"/>
              <a:gd name="connsiteX0" fmla="*/ 0 w 23912809"/>
              <a:gd name="connsiteY0" fmla="*/ 0 h 1777744"/>
              <a:gd name="connsiteX1" fmla="*/ 23912809 w 23912809"/>
              <a:gd name="connsiteY1" fmla="*/ 1468962 h 1777744"/>
              <a:gd name="connsiteX0" fmla="*/ 0 w 24179657"/>
              <a:gd name="connsiteY0" fmla="*/ 0 h 1221900"/>
              <a:gd name="connsiteX1" fmla="*/ 24179657 w 24179657"/>
              <a:gd name="connsiteY1" fmla="*/ 663942 h 1221900"/>
              <a:gd name="connsiteX0" fmla="*/ 0 w 24179657"/>
              <a:gd name="connsiteY0" fmla="*/ 0 h 1641077"/>
              <a:gd name="connsiteX1" fmla="*/ 24179657 w 24179657"/>
              <a:gd name="connsiteY1" fmla="*/ 663942 h 1641077"/>
              <a:gd name="connsiteX0" fmla="*/ 0 w 24179657"/>
              <a:gd name="connsiteY0" fmla="*/ 0 h 1902600"/>
              <a:gd name="connsiteX1" fmla="*/ 15726624 w 24179657"/>
              <a:gd name="connsiteY1" fmla="*/ 1790155 h 1902600"/>
              <a:gd name="connsiteX2" fmla="*/ 24179657 w 24179657"/>
              <a:gd name="connsiteY2" fmla="*/ 663942 h 1902600"/>
              <a:gd name="connsiteX0" fmla="*/ 0 w 24179657"/>
              <a:gd name="connsiteY0" fmla="*/ 0 h 1902600"/>
              <a:gd name="connsiteX1" fmla="*/ 15726624 w 24179657"/>
              <a:gd name="connsiteY1" fmla="*/ 1790155 h 1902600"/>
              <a:gd name="connsiteX2" fmla="*/ 24179657 w 24179657"/>
              <a:gd name="connsiteY2" fmla="*/ 663942 h 1902600"/>
              <a:gd name="connsiteX0" fmla="*/ 0 w 24179657"/>
              <a:gd name="connsiteY0" fmla="*/ 0 h 1790154"/>
              <a:gd name="connsiteX1" fmla="*/ 15726624 w 24179657"/>
              <a:gd name="connsiteY1" fmla="*/ 1790155 h 1790154"/>
              <a:gd name="connsiteX2" fmla="*/ 24179657 w 24179657"/>
              <a:gd name="connsiteY2" fmla="*/ 663942 h 1790154"/>
              <a:gd name="connsiteX0" fmla="*/ 0 w 24179657"/>
              <a:gd name="connsiteY0" fmla="*/ 0 h 1814287"/>
              <a:gd name="connsiteX1" fmla="*/ 15726624 w 24179657"/>
              <a:gd name="connsiteY1" fmla="*/ 1790155 h 1814287"/>
              <a:gd name="connsiteX2" fmla="*/ 24179657 w 24179657"/>
              <a:gd name="connsiteY2" fmla="*/ 663942 h 1814287"/>
              <a:gd name="connsiteX0" fmla="*/ 0 w 24179657"/>
              <a:gd name="connsiteY0" fmla="*/ 0 h 1814287"/>
              <a:gd name="connsiteX1" fmla="*/ 15726624 w 24179657"/>
              <a:gd name="connsiteY1" fmla="*/ 1790155 h 1814287"/>
              <a:gd name="connsiteX2" fmla="*/ 24179657 w 24179657"/>
              <a:gd name="connsiteY2" fmla="*/ 663942 h 1814287"/>
              <a:gd name="connsiteX0" fmla="*/ 0 w 24179657"/>
              <a:gd name="connsiteY0" fmla="*/ 0 h 1883027"/>
              <a:gd name="connsiteX1" fmla="*/ 15963823 w 24179657"/>
              <a:gd name="connsiteY1" fmla="*/ 1859724 h 1883027"/>
              <a:gd name="connsiteX2" fmla="*/ 24179657 w 24179657"/>
              <a:gd name="connsiteY2" fmla="*/ 663942 h 1883027"/>
              <a:gd name="connsiteX0" fmla="*/ 0 w 24179657"/>
              <a:gd name="connsiteY0" fmla="*/ 0 h 1864083"/>
              <a:gd name="connsiteX1" fmla="*/ 15963823 w 24179657"/>
              <a:gd name="connsiteY1" fmla="*/ 1859724 h 1864083"/>
              <a:gd name="connsiteX2" fmla="*/ 24179657 w 24179657"/>
              <a:gd name="connsiteY2" fmla="*/ 663942 h 1864083"/>
              <a:gd name="connsiteX0" fmla="*/ 0 w 24179657"/>
              <a:gd name="connsiteY0" fmla="*/ 0 h 1963236"/>
              <a:gd name="connsiteX1" fmla="*/ 14303436 w 24179657"/>
              <a:gd name="connsiteY1" fmla="*/ 1959110 h 1963236"/>
              <a:gd name="connsiteX2" fmla="*/ 24179657 w 24179657"/>
              <a:gd name="connsiteY2" fmla="*/ 663942 h 1963236"/>
              <a:gd name="connsiteX0" fmla="*/ 0 w 24179657"/>
              <a:gd name="connsiteY0" fmla="*/ 0 h 1883909"/>
              <a:gd name="connsiteX1" fmla="*/ 13769744 w 24179657"/>
              <a:gd name="connsiteY1" fmla="*/ 1879601 h 1883909"/>
              <a:gd name="connsiteX2" fmla="*/ 24179657 w 24179657"/>
              <a:gd name="connsiteY2" fmla="*/ 663942 h 1883909"/>
              <a:gd name="connsiteX0" fmla="*/ 0 w 24179657"/>
              <a:gd name="connsiteY0" fmla="*/ 0 h 1880102"/>
              <a:gd name="connsiteX1" fmla="*/ 13769744 w 24179657"/>
              <a:gd name="connsiteY1" fmla="*/ 1879601 h 1880102"/>
              <a:gd name="connsiteX2" fmla="*/ 24179657 w 24179657"/>
              <a:gd name="connsiteY2" fmla="*/ 663942 h 1880102"/>
              <a:gd name="connsiteX0" fmla="*/ 0 w 24179657"/>
              <a:gd name="connsiteY0" fmla="*/ 0 h 1880102"/>
              <a:gd name="connsiteX1" fmla="*/ 13769744 w 24179657"/>
              <a:gd name="connsiteY1" fmla="*/ 1879601 h 1880102"/>
              <a:gd name="connsiteX2" fmla="*/ 24179657 w 24179657"/>
              <a:gd name="connsiteY2" fmla="*/ 663942 h 1880102"/>
              <a:gd name="connsiteX0" fmla="*/ 0 w 24179657"/>
              <a:gd name="connsiteY0" fmla="*/ 0 h 1916344"/>
              <a:gd name="connsiteX1" fmla="*/ 13769744 w 24179657"/>
              <a:gd name="connsiteY1" fmla="*/ 1879601 h 1916344"/>
              <a:gd name="connsiteX2" fmla="*/ 24179657 w 24179657"/>
              <a:gd name="connsiteY2" fmla="*/ 663942 h 1916344"/>
              <a:gd name="connsiteX0" fmla="*/ 0 w 24179657"/>
              <a:gd name="connsiteY0" fmla="*/ 0 h 1927641"/>
              <a:gd name="connsiteX1" fmla="*/ 13769744 w 24179657"/>
              <a:gd name="connsiteY1" fmla="*/ 1879601 h 1927641"/>
              <a:gd name="connsiteX2" fmla="*/ 24179657 w 24179657"/>
              <a:gd name="connsiteY2" fmla="*/ 663942 h 1927641"/>
              <a:gd name="connsiteX0" fmla="*/ 0 w 24179657"/>
              <a:gd name="connsiteY0" fmla="*/ 0 h 1927641"/>
              <a:gd name="connsiteX1" fmla="*/ 13769744 w 24179657"/>
              <a:gd name="connsiteY1" fmla="*/ 1879601 h 1927641"/>
              <a:gd name="connsiteX2" fmla="*/ 24179657 w 24179657"/>
              <a:gd name="connsiteY2" fmla="*/ 663942 h 1927641"/>
              <a:gd name="connsiteX0" fmla="*/ 0 w 24179657"/>
              <a:gd name="connsiteY0" fmla="*/ 0 h 2031631"/>
              <a:gd name="connsiteX1" fmla="*/ 13926910 w 24179657"/>
              <a:gd name="connsiteY1" fmla="*/ 1990252 h 2031631"/>
              <a:gd name="connsiteX2" fmla="*/ 24179657 w 24179657"/>
              <a:gd name="connsiteY2" fmla="*/ 663942 h 2031631"/>
              <a:gd name="connsiteX0" fmla="*/ 0 w 24179657"/>
              <a:gd name="connsiteY0" fmla="*/ 0 h 2126608"/>
              <a:gd name="connsiteX1" fmla="*/ 13926910 w 24179657"/>
              <a:gd name="connsiteY1" fmla="*/ 1990252 h 2126608"/>
              <a:gd name="connsiteX2" fmla="*/ 22148892 w 24179657"/>
              <a:gd name="connsiteY2" fmla="*/ 1865815 h 2126608"/>
              <a:gd name="connsiteX3" fmla="*/ 24179657 w 24179657"/>
              <a:gd name="connsiteY3" fmla="*/ 663942 h 2126608"/>
              <a:gd name="connsiteX0" fmla="*/ 0 w 24179657"/>
              <a:gd name="connsiteY0" fmla="*/ 0 h 2170060"/>
              <a:gd name="connsiteX1" fmla="*/ 12460038 w 24179657"/>
              <a:gd name="connsiteY1" fmla="*/ 2049834 h 2170060"/>
              <a:gd name="connsiteX2" fmla="*/ 22148892 w 24179657"/>
              <a:gd name="connsiteY2" fmla="*/ 1865815 h 2170060"/>
              <a:gd name="connsiteX3" fmla="*/ 24179657 w 24179657"/>
              <a:gd name="connsiteY3" fmla="*/ 663942 h 2170060"/>
            </a:gdLst>
            <a:ahLst/>
            <a:cxnLst>
              <a:cxn ang="0">
                <a:pos x="connsiteX0" y="connsiteY0"/>
              </a:cxn>
              <a:cxn ang="0">
                <a:pos x="connsiteX1" y="connsiteY1"/>
              </a:cxn>
              <a:cxn ang="0">
                <a:pos x="connsiteX2" y="connsiteY2"/>
              </a:cxn>
              <a:cxn ang="0">
                <a:pos x="connsiteX3" y="connsiteY3"/>
              </a:cxn>
            </a:cxnLst>
            <a:rect l="l" t="t" r="r" b="b"/>
            <a:pathLst>
              <a:path w="24179657" h="2170060">
                <a:moveTo>
                  <a:pt x="0" y="0"/>
                </a:moveTo>
                <a:cubicBezTo>
                  <a:pt x="3622906" y="922283"/>
                  <a:pt x="9873858" y="1874485"/>
                  <a:pt x="12460038" y="2049834"/>
                </a:cubicBezTo>
                <a:cubicBezTo>
                  <a:pt x="15920139" y="2316826"/>
                  <a:pt x="20440101" y="2086867"/>
                  <a:pt x="22148892" y="1865815"/>
                </a:cubicBezTo>
                <a:cubicBezTo>
                  <a:pt x="23857683" y="1644763"/>
                  <a:pt x="23609815" y="820277"/>
                  <a:pt x="24179657" y="663942"/>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4" name="Freeform 223"/>
          <p:cNvSpPr/>
          <p:nvPr/>
        </p:nvSpPr>
        <p:spPr bwMode="auto">
          <a:xfrm flipH="1" flipV="1">
            <a:off x="822981" y="2252698"/>
            <a:ext cx="974014" cy="649527"/>
          </a:xfrm>
          <a:custGeom>
            <a:avLst/>
            <a:gdLst>
              <a:gd name="connsiteX0" fmla="*/ 0 w 1473958"/>
              <a:gd name="connsiteY0" fmla="*/ 0 h 1508078"/>
              <a:gd name="connsiteX1" fmla="*/ 941695 w 1473958"/>
              <a:gd name="connsiteY1" fmla="*/ 341194 h 1508078"/>
              <a:gd name="connsiteX2" fmla="*/ 1473958 w 1473958"/>
              <a:gd name="connsiteY2" fmla="*/ 1508078 h 1508078"/>
              <a:gd name="connsiteX0" fmla="*/ 766737 w 836055"/>
              <a:gd name="connsiteY0" fmla="*/ 414726 h 1185825"/>
              <a:gd name="connsiteX1" fmla="*/ 2462 w 836055"/>
              <a:gd name="connsiteY1" fmla="*/ 18941 h 1185825"/>
              <a:gd name="connsiteX2" fmla="*/ 534725 w 836055"/>
              <a:gd name="connsiteY2" fmla="*/ 1185825 h 1185825"/>
              <a:gd name="connsiteX0" fmla="*/ 766737 w 766737"/>
              <a:gd name="connsiteY0" fmla="*/ 430045 h 1201144"/>
              <a:gd name="connsiteX1" fmla="*/ 2462 w 766737"/>
              <a:gd name="connsiteY1" fmla="*/ 34260 h 1201144"/>
              <a:gd name="connsiteX2" fmla="*/ 534725 w 766737"/>
              <a:gd name="connsiteY2" fmla="*/ 1201144 h 1201144"/>
              <a:gd name="connsiteX0" fmla="*/ 232012 w 232012"/>
              <a:gd name="connsiteY0" fmla="*/ 0 h 771099"/>
              <a:gd name="connsiteX1" fmla="*/ 0 w 232012"/>
              <a:gd name="connsiteY1" fmla="*/ 771099 h 771099"/>
              <a:gd name="connsiteX0" fmla="*/ 402432 w 402432"/>
              <a:gd name="connsiteY0" fmla="*/ 0 h 771099"/>
              <a:gd name="connsiteX1" fmla="*/ 170420 w 402432"/>
              <a:gd name="connsiteY1" fmla="*/ 771099 h 771099"/>
              <a:gd name="connsiteX0" fmla="*/ 564215 w 564215"/>
              <a:gd name="connsiteY0" fmla="*/ 0 h 771099"/>
              <a:gd name="connsiteX1" fmla="*/ 332203 w 564215"/>
              <a:gd name="connsiteY1" fmla="*/ 771099 h 771099"/>
              <a:gd name="connsiteX0" fmla="*/ 260994 w 1100332"/>
              <a:gd name="connsiteY0" fmla="*/ 0 h 1392072"/>
              <a:gd name="connsiteX1" fmla="*/ 1100332 w 1100332"/>
              <a:gd name="connsiteY1" fmla="*/ 1392072 h 1392072"/>
              <a:gd name="connsiteX0" fmla="*/ 809 w 840147"/>
              <a:gd name="connsiteY0" fmla="*/ 0 h 1392072"/>
              <a:gd name="connsiteX1" fmla="*/ 840147 w 840147"/>
              <a:gd name="connsiteY1" fmla="*/ 1392072 h 1392072"/>
              <a:gd name="connsiteX0" fmla="*/ 18 w 15260119"/>
              <a:gd name="connsiteY0" fmla="*/ 0 h 407174"/>
              <a:gd name="connsiteX1" fmla="*/ 15260119 w 15260119"/>
              <a:gd name="connsiteY1" fmla="*/ 271500 h 407174"/>
              <a:gd name="connsiteX0" fmla="*/ 0 w 15260101"/>
              <a:gd name="connsiteY0" fmla="*/ 25008 h 296508"/>
              <a:gd name="connsiteX1" fmla="*/ 15260101 w 15260101"/>
              <a:gd name="connsiteY1" fmla="*/ 296508 h 296508"/>
              <a:gd name="connsiteX0" fmla="*/ 0 w 16388683"/>
              <a:gd name="connsiteY0" fmla="*/ 28463 h 271747"/>
              <a:gd name="connsiteX1" fmla="*/ 16388683 w 16388683"/>
              <a:gd name="connsiteY1" fmla="*/ 271747 h 271747"/>
              <a:gd name="connsiteX0" fmla="*/ 0 w 16529959"/>
              <a:gd name="connsiteY0" fmla="*/ 25287 h 294261"/>
              <a:gd name="connsiteX1" fmla="*/ 16529959 w 16529959"/>
              <a:gd name="connsiteY1" fmla="*/ 294261 h 294261"/>
              <a:gd name="connsiteX0" fmla="*/ 0 w 16529959"/>
              <a:gd name="connsiteY0" fmla="*/ 18125 h 287099"/>
              <a:gd name="connsiteX1" fmla="*/ 16529959 w 16529959"/>
              <a:gd name="connsiteY1" fmla="*/ 287099 h 287099"/>
              <a:gd name="connsiteX0" fmla="*/ 0 w 17059733"/>
              <a:gd name="connsiteY0" fmla="*/ 19932 h 271390"/>
              <a:gd name="connsiteX1" fmla="*/ 17059733 w 17059733"/>
              <a:gd name="connsiteY1" fmla="*/ 271390 h 271390"/>
              <a:gd name="connsiteX0" fmla="*/ 0 w 16847819"/>
              <a:gd name="connsiteY0" fmla="*/ 6786 h 572360"/>
              <a:gd name="connsiteX1" fmla="*/ 16847819 w 16847819"/>
              <a:gd name="connsiteY1" fmla="*/ 572360 h 572360"/>
              <a:gd name="connsiteX0" fmla="*/ 0 w 16847819"/>
              <a:gd name="connsiteY0" fmla="*/ 0 h 565574"/>
              <a:gd name="connsiteX1" fmla="*/ 16847819 w 16847819"/>
              <a:gd name="connsiteY1" fmla="*/ 565574 h 565574"/>
              <a:gd name="connsiteX0" fmla="*/ 0 w 6405134"/>
              <a:gd name="connsiteY0" fmla="*/ 140148 h 140237"/>
              <a:gd name="connsiteX1" fmla="*/ 4768945 w 6405134"/>
              <a:gd name="connsiteY1" fmla="*/ 85663 h 140237"/>
              <a:gd name="connsiteX0" fmla="*/ 518191 w 5287137"/>
              <a:gd name="connsiteY0" fmla="*/ 144990 h 144990"/>
              <a:gd name="connsiteX1" fmla="*/ 5287136 w 5287137"/>
              <a:gd name="connsiteY1" fmla="*/ 90505 h 144990"/>
              <a:gd name="connsiteX0" fmla="*/ 415924 w 7268653"/>
              <a:gd name="connsiteY0" fmla="*/ 173049 h 173049"/>
              <a:gd name="connsiteX1" fmla="*/ 7268653 w 7268653"/>
              <a:gd name="connsiteY1" fmla="*/ 83533 h 173049"/>
              <a:gd name="connsiteX0" fmla="*/ 743339 w 2934047"/>
              <a:gd name="connsiteY0" fmla="*/ 56888 h 128517"/>
              <a:gd name="connsiteX1" fmla="*/ 2934047 w 2934047"/>
              <a:gd name="connsiteY1" fmla="*/ 128517 h 128517"/>
              <a:gd name="connsiteX0" fmla="*/ 0 w 2371800"/>
              <a:gd name="connsiteY0" fmla="*/ 38884 h 110513"/>
              <a:gd name="connsiteX1" fmla="*/ 2190708 w 2371800"/>
              <a:gd name="connsiteY1" fmla="*/ 110513 h 110513"/>
              <a:gd name="connsiteX0" fmla="*/ 250628 w 2441336"/>
              <a:gd name="connsiteY0" fmla="*/ 14149 h 85778"/>
              <a:gd name="connsiteX1" fmla="*/ 2441336 w 2441336"/>
              <a:gd name="connsiteY1" fmla="*/ 85778 h 85778"/>
              <a:gd name="connsiteX0" fmla="*/ 0 w 2190708"/>
              <a:gd name="connsiteY0" fmla="*/ 32745 h 104374"/>
              <a:gd name="connsiteX1" fmla="*/ 2190708 w 2190708"/>
              <a:gd name="connsiteY1" fmla="*/ 104374 h 104374"/>
              <a:gd name="connsiteX0" fmla="*/ 0 w 2190708"/>
              <a:gd name="connsiteY0" fmla="*/ 43150 h 114779"/>
              <a:gd name="connsiteX1" fmla="*/ 2190708 w 2190708"/>
              <a:gd name="connsiteY1" fmla="*/ 114779 h 114779"/>
              <a:gd name="connsiteX0" fmla="*/ 0 w 2190708"/>
              <a:gd name="connsiteY0" fmla="*/ 0 h 71629"/>
              <a:gd name="connsiteX1" fmla="*/ 2190708 w 2190708"/>
              <a:gd name="connsiteY1" fmla="*/ 71629 h 71629"/>
              <a:gd name="connsiteX0" fmla="*/ 0 w 1131159"/>
              <a:gd name="connsiteY0" fmla="*/ 0 h 57616"/>
              <a:gd name="connsiteX1" fmla="*/ 1131159 w 1131159"/>
              <a:gd name="connsiteY1" fmla="*/ 57616 h 57616"/>
              <a:gd name="connsiteX0" fmla="*/ 0 w 1625619"/>
              <a:gd name="connsiteY0" fmla="*/ 0 h 57616"/>
              <a:gd name="connsiteX1" fmla="*/ 1625619 w 1625619"/>
              <a:gd name="connsiteY1" fmla="*/ 57616 h 57616"/>
              <a:gd name="connsiteX0" fmla="*/ 0 w 1181823"/>
              <a:gd name="connsiteY0" fmla="*/ 0 h 78852"/>
              <a:gd name="connsiteX1" fmla="*/ 1181823 w 1181823"/>
              <a:gd name="connsiteY1" fmla="*/ 78852 h 78852"/>
              <a:gd name="connsiteX0" fmla="*/ 0 w 1181823"/>
              <a:gd name="connsiteY0" fmla="*/ 0 h 78852"/>
              <a:gd name="connsiteX1" fmla="*/ 1181823 w 1181823"/>
              <a:gd name="connsiteY1" fmla="*/ 78852 h 78852"/>
            </a:gdLst>
            <a:ahLst/>
            <a:cxnLst>
              <a:cxn ang="0">
                <a:pos x="connsiteX0" y="connsiteY0"/>
              </a:cxn>
              <a:cxn ang="0">
                <a:pos x="connsiteX1" y="connsiteY1"/>
              </a:cxn>
            </a:cxnLst>
            <a:rect l="l" t="t" r="r" b="b"/>
            <a:pathLst>
              <a:path w="1181823" h="78852">
                <a:moveTo>
                  <a:pt x="0" y="0"/>
                </a:moveTo>
                <a:cubicBezTo>
                  <a:pt x="305268" y="13724"/>
                  <a:pt x="1028715" y="41605"/>
                  <a:pt x="1181823" y="78852"/>
                </a:cubicBezTo>
              </a:path>
            </a:pathLst>
          </a:custGeom>
          <a:noFill/>
          <a:ln w="25400" cap="flat" cmpd="sng" algn="ctr">
            <a:solidFill>
              <a:schemeClr val="tx1">
                <a:lumMod val="65000"/>
                <a:lumOff val="35000"/>
              </a:schemeClr>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5" name="Freeform 7"/>
          <p:cNvSpPr>
            <a:spLocks/>
          </p:cNvSpPr>
          <p:nvPr/>
        </p:nvSpPr>
        <p:spPr bwMode="auto">
          <a:xfrm>
            <a:off x="2494691" y="2258170"/>
            <a:ext cx="1449512" cy="64880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26" name="TextBox 225"/>
          <p:cNvSpPr txBox="1"/>
          <p:nvPr/>
        </p:nvSpPr>
        <p:spPr>
          <a:xfrm>
            <a:off x="3212728" y="2370387"/>
            <a:ext cx="546945" cy="400110"/>
          </a:xfrm>
          <a:prstGeom prst="rect">
            <a:avLst/>
          </a:prstGeom>
          <a:noFill/>
        </p:spPr>
        <p:txBody>
          <a:bodyPr wrap="none" rtlCol="0">
            <a:spAutoFit/>
          </a:bodyPr>
          <a:lstStyle/>
          <a:p>
            <a:r>
              <a:rPr lang="en-US" sz="1000" u="sng" dirty="0" smtClean="0"/>
              <a:t>ESnet</a:t>
            </a:r>
          </a:p>
          <a:p>
            <a:pPr algn="ctr"/>
            <a:r>
              <a:rPr lang="en-US" sz="1000" u="sng" dirty="0" smtClean="0"/>
              <a:t>USA</a:t>
            </a:r>
            <a:endParaRPr lang="en-US" sz="1000" u="sng" dirty="0"/>
          </a:p>
        </p:txBody>
      </p:sp>
      <p:sp>
        <p:nvSpPr>
          <p:cNvPr id="227" name="Hexagon 226"/>
          <p:cNvSpPr/>
          <p:nvPr/>
        </p:nvSpPr>
        <p:spPr bwMode="auto">
          <a:xfrm>
            <a:off x="4814865" y="2572869"/>
            <a:ext cx="726951"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New York</a:t>
            </a:r>
          </a:p>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latin typeface="Arial" pitchFamily="-65" charset="0"/>
                <a:ea typeface="Arial" pitchFamily="-65" charset="0"/>
                <a:cs typeface="Arial" pitchFamily="-65" charset="0"/>
              </a:rPr>
              <a:t>(MAN LAN)</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28" name="TextBox 227"/>
          <p:cNvSpPr txBox="1"/>
          <p:nvPr/>
        </p:nvSpPr>
        <p:spPr>
          <a:xfrm>
            <a:off x="2814277" y="2676169"/>
            <a:ext cx="382349" cy="141577"/>
          </a:xfrm>
          <a:prstGeom prst="rect">
            <a:avLst/>
          </a:prstGeom>
          <a:solidFill>
            <a:srgbClr val="99CCFF"/>
          </a:solidFill>
        </p:spPr>
        <p:txBody>
          <a:bodyPr wrap="none" lIns="9144" tIns="9144" rIns="9144" bIns="9144" rtlCol="0">
            <a:spAutoFit/>
          </a:bodyPr>
          <a:lstStyle/>
          <a:p>
            <a:r>
              <a:rPr lang="en-US" sz="800" dirty="0" smtClean="0"/>
              <a:t>BNL-T1</a:t>
            </a:r>
            <a:endParaRPr lang="en-US" sz="800" dirty="0"/>
          </a:p>
        </p:txBody>
      </p:sp>
      <p:sp>
        <p:nvSpPr>
          <p:cNvPr id="229" name="Freeform 7"/>
          <p:cNvSpPr>
            <a:spLocks/>
          </p:cNvSpPr>
          <p:nvPr/>
        </p:nvSpPr>
        <p:spPr bwMode="auto">
          <a:xfrm>
            <a:off x="2233729" y="3951026"/>
            <a:ext cx="2228247" cy="1029089"/>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u="sng" dirty="0"/>
          </a:p>
        </p:txBody>
      </p:sp>
      <p:sp>
        <p:nvSpPr>
          <p:cNvPr id="230" name="TextBox 229"/>
          <p:cNvSpPr txBox="1"/>
          <p:nvPr/>
        </p:nvSpPr>
        <p:spPr>
          <a:xfrm>
            <a:off x="2985413" y="4565575"/>
            <a:ext cx="724878" cy="400110"/>
          </a:xfrm>
          <a:prstGeom prst="rect">
            <a:avLst/>
          </a:prstGeom>
          <a:noFill/>
        </p:spPr>
        <p:txBody>
          <a:bodyPr wrap="none" rtlCol="0">
            <a:spAutoFit/>
          </a:bodyPr>
          <a:lstStyle/>
          <a:p>
            <a:r>
              <a:rPr lang="en-US" sz="1000" u="sng" dirty="0" smtClean="0"/>
              <a:t>Internet2</a:t>
            </a:r>
          </a:p>
          <a:p>
            <a:pPr algn="ctr"/>
            <a:r>
              <a:rPr lang="en-US" sz="1000" u="sng" dirty="0" smtClean="0"/>
              <a:t>USA</a:t>
            </a:r>
            <a:endParaRPr lang="en-US" sz="1000" u="sng" dirty="0"/>
          </a:p>
        </p:txBody>
      </p:sp>
      <p:sp>
        <p:nvSpPr>
          <p:cNvPr id="231" name="TextBox 230"/>
          <p:cNvSpPr txBox="1"/>
          <p:nvPr/>
        </p:nvSpPr>
        <p:spPr>
          <a:xfrm>
            <a:off x="3728465" y="4580006"/>
            <a:ext cx="407997"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Harvard</a:t>
            </a:r>
            <a:endParaRPr lang="en-US" sz="800" dirty="0"/>
          </a:p>
        </p:txBody>
      </p:sp>
      <p:sp>
        <p:nvSpPr>
          <p:cNvPr id="232" name="Freeform 7"/>
          <p:cNvSpPr>
            <a:spLocks/>
          </p:cNvSpPr>
          <p:nvPr/>
        </p:nvSpPr>
        <p:spPr bwMode="auto">
          <a:xfrm>
            <a:off x="2299648" y="307075"/>
            <a:ext cx="2217761" cy="709683"/>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33" name="TextBox 232"/>
          <p:cNvSpPr txBox="1"/>
          <p:nvPr/>
        </p:nvSpPr>
        <p:spPr>
          <a:xfrm>
            <a:off x="3104256" y="587681"/>
            <a:ext cx="769763" cy="400110"/>
          </a:xfrm>
          <a:prstGeom prst="rect">
            <a:avLst/>
          </a:prstGeom>
          <a:noFill/>
        </p:spPr>
        <p:txBody>
          <a:bodyPr wrap="none" rtlCol="0">
            <a:spAutoFit/>
          </a:bodyPr>
          <a:lstStyle/>
          <a:p>
            <a:pPr algn="ctr"/>
            <a:r>
              <a:rPr lang="en-US" sz="1000" u="sng" dirty="0" smtClean="0"/>
              <a:t>CANARIE</a:t>
            </a:r>
          </a:p>
          <a:p>
            <a:pPr algn="ctr"/>
            <a:r>
              <a:rPr lang="en-US" sz="1000" u="sng" dirty="0" smtClean="0"/>
              <a:t>Canada</a:t>
            </a:r>
            <a:endParaRPr lang="en-US" sz="1000" u="sng" dirty="0"/>
          </a:p>
        </p:txBody>
      </p:sp>
      <p:sp>
        <p:nvSpPr>
          <p:cNvPr id="234" name="TextBox 233"/>
          <p:cNvSpPr txBox="1"/>
          <p:nvPr/>
        </p:nvSpPr>
        <p:spPr>
          <a:xfrm>
            <a:off x="2439038" y="572660"/>
            <a:ext cx="217239" cy="126188"/>
          </a:xfrm>
          <a:prstGeom prst="rect">
            <a:avLst/>
          </a:prstGeom>
          <a:solidFill>
            <a:srgbClr val="FFFF00"/>
          </a:solidFill>
        </p:spPr>
        <p:txBody>
          <a:bodyPr wrap="none" lIns="9144" tIns="9144" rIns="9144" bIns="9144" rtlCol="0">
            <a:spAutoFit/>
          </a:bodyPr>
          <a:lstStyle/>
          <a:p>
            <a:r>
              <a:rPr lang="en-US" sz="700" dirty="0" smtClean="0"/>
              <a:t>UVic</a:t>
            </a:r>
            <a:endParaRPr lang="en-US" sz="700" dirty="0"/>
          </a:p>
        </p:txBody>
      </p:sp>
      <p:sp>
        <p:nvSpPr>
          <p:cNvPr id="235" name="TextBox 234"/>
          <p:cNvSpPr txBox="1"/>
          <p:nvPr/>
        </p:nvSpPr>
        <p:spPr>
          <a:xfrm>
            <a:off x="2852324" y="369546"/>
            <a:ext cx="387157" cy="126188"/>
          </a:xfrm>
          <a:prstGeom prst="rect">
            <a:avLst/>
          </a:prstGeom>
          <a:solidFill>
            <a:srgbClr val="FFFF00"/>
          </a:solidFill>
        </p:spPr>
        <p:txBody>
          <a:bodyPr wrap="none" lIns="9144" tIns="9144" rIns="9144" bIns="9144" rtlCol="0">
            <a:spAutoFit/>
          </a:bodyPr>
          <a:lstStyle/>
          <a:p>
            <a:r>
              <a:rPr lang="en-US" sz="700" dirty="0" smtClean="0"/>
              <a:t>SimFraU</a:t>
            </a:r>
            <a:endParaRPr lang="en-US" sz="700" dirty="0"/>
          </a:p>
        </p:txBody>
      </p:sp>
      <p:sp>
        <p:nvSpPr>
          <p:cNvPr id="236" name="TextBox 235"/>
          <p:cNvSpPr txBox="1"/>
          <p:nvPr/>
        </p:nvSpPr>
        <p:spPr>
          <a:xfrm>
            <a:off x="2607549" y="712110"/>
            <a:ext cx="558679" cy="141577"/>
          </a:xfrm>
          <a:prstGeom prst="rect">
            <a:avLst/>
          </a:prstGeom>
          <a:solidFill>
            <a:srgbClr val="99CCFF"/>
          </a:solidFill>
        </p:spPr>
        <p:txBody>
          <a:bodyPr wrap="none" lIns="9144" tIns="9144" rIns="9144" bIns="9144" rtlCol="0">
            <a:spAutoFit/>
          </a:bodyPr>
          <a:lstStyle/>
          <a:p>
            <a:r>
              <a:rPr lang="en-US" sz="800" dirty="0" smtClean="0"/>
              <a:t>TRIUMF-T1</a:t>
            </a:r>
            <a:endParaRPr lang="en-US" sz="800" dirty="0"/>
          </a:p>
        </p:txBody>
      </p:sp>
      <p:sp>
        <p:nvSpPr>
          <p:cNvPr id="237" name="TextBox 236"/>
          <p:cNvSpPr txBox="1"/>
          <p:nvPr/>
        </p:nvSpPr>
        <p:spPr>
          <a:xfrm>
            <a:off x="2797819" y="560894"/>
            <a:ext cx="226857" cy="126188"/>
          </a:xfrm>
          <a:prstGeom prst="rect">
            <a:avLst/>
          </a:prstGeom>
          <a:solidFill>
            <a:srgbClr val="FFFF00"/>
          </a:solidFill>
        </p:spPr>
        <p:txBody>
          <a:bodyPr wrap="none" lIns="9144" tIns="9144" rIns="9144" bIns="9144" rtlCol="0">
            <a:spAutoFit/>
          </a:bodyPr>
          <a:lstStyle/>
          <a:p>
            <a:r>
              <a:rPr lang="en-US" sz="700" dirty="0" smtClean="0"/>
              <a:t>UAlb</a:t>
            </a:r>
            <a:endParaRPr lang="en-US" sz="700" dirty="0"/>
          </a:p>
        </p:txBody>
      </p:sp>
      <p:sp>
        <p:nvSpPr>
          <p:cNvPr id="238" name="TextBox 237"/>
          <p:cNvSpPr txBox="1"/>
          <p:nvPr/>
        </p:nvSpPr>
        <p:spPr>
          <a:xfrm>
            <a:off x="3857362" y="435517"/>
            <a:ext cx="289375" cy="233910"/>
          </a:xfrm>
          <a:prstGeom prst="rect">
            <a:avLst/>
          </a:prstGeom>
          <a:solidFill>
            <a:srgbClr val="FFFF00"/>
          </a:solidFill>
        </p:spPr>
        <p:txBody>
          <a:bodyPr wrap="none" lIns="9144" tIns="9144" rIns="9144" bIns="9144" rtlCol="0">
            <a:spAutoFit/>
          </a:bodyPr>
          <a:lstStyle/>
          <a:p>
            <a:pPr algn="ctr"/>
            <a:r>
              <a:rPr lang="en-US" sz="700" dirty="0" smtClean="0"/>
              <a:t>SCINET</a:t>
            </a:r>
          </a:p>
          <a:p>
            <a:pPr algn="ctr"/>
            <a:r>
              <a:rPr lang="en-US" sz="700" dirty="0"/>
              <a:t>(</a:t>
            </a:r>
            <a:r>
              <a:rPr lang="en-US" sz="700" dirty="0" smtClean="0"/>
              <a:t>UTor</a:t>
            </a:r>
            <a:r>
              <a:rPr lang="en-US" sz="700" dirty="0" smtClean="0"/>
              <a:t>)</a:t>
            </a:r>
            <a:endParaRPr lang="en-US" sz="700" dirty="0"/>
          </a:p>
        </p:txBody>
      </p:sp>
      <p:sp>
        <p:nvSpPr>
          <p:cNvPr id="239" name="TextBox 238"/>
          <p:cNvSpPr txBox="1"/>
          <p:nvPr/>
        </p:nvSpPr>
        <p:spPr>
          <a:xfrm>
            <a:off x="3908892" y="742411"/>
            <a:ext cx="290977" cy="126188"/>
          </a:xfrm>
          <a:prstGeom prst="rect">
            <a:avLst/>
          </a:prstGeom>
          <a:solidFill>
            <a:srgbClr val="FFFF00"/>
          </a:solidFill>
        </p:spPr>
        <p:txBody>
          <a:bodyPr wrap="none" lIns="9144" tIns="9144" rIns="9144" bIns="9144" rtlCol="0">
            <a:spAutoFit/>
          </a:bodyPr>
          <a:lstStyle/>
          <a:p>
            <a:r>
              <a:rPr lang="en-US" sz="700" dirty="0" smtClean="0"/>
              <a:t>McGill</a:t>
            </a:r>
            <a:endParaRPr lang="en-US" sz="700" dirty="0"/>
          </a:p>
        </p:txBody>
      </p:sp>
      <p:sp>
        <p:nvSpPr>
          <p:cNvPr id="240" name="Hexagon 239"/>
          <p:cNvSpPr/>
          <p:nvPr/>
        </p:nvSpPr>
        <p:spPr bwMode="auto">
          <a:xfrm>
            <a:off x="1624291" y="2733831"/>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Seattle</a:t>
            </a:r>
          </a:p>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latin typeface="Arial" pitchFamily="-65" charset="0"/>
                <a:ea typeface="Arial" pitchFamily="-65" charset="0"/>
                <a:cs typeface="Arial" pitchFamily="-65" charset="0"/>
              </a:rPr>
              <a:t>(PNWG)</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41" name="Freeform 7"/>
          <p:cNvSpPr>
            <a:spLocks/>
          </p:cNvSpPr>
          <p:nvPr/>
        </p:nvSpPr>
        <p:spPr bwMode="auto">
          <a:xfrm>
            <a:off x="70596" y="4109061"/>
            <a:ext cx="1059472" cy="653134"/>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2" name="TextBox 241"/>
          <p:cNvSpPr txBox="1"/>
          <p:nvPr/>
        </p:nvSpPr>
        <p:spPr>
          <a:xfrm>
            <a:off x="225871" y="4309654"/>
            <a:ext cx="748923" cy="400110"/>
          </a:xfrm>
          <a:prstGeom prst="rect">
            <a:avLst/>
          </a:prstGeom>
          <a:noFill/>
        </p:spPr>
        <p:txBody>
          <a:bodyPr wrap="none" rtlCol="0">
            <a:spAutoFit/>
          </a:bodyPr>
          <a:lstStyle/>
          <a:p>
            <a:r>
              <a:rPr lang="en-US" sz="1000" u="sng" dirty="0" smtClean="0"/>
              <a:t>TWAREN</a:t>
            </a:r>
          </a:p>
          <a:p>
            <a:pPr algn="ctr"/>
            <a:r>
              <a:rPr lang="en-US" sz="1000" u="sng" dirty="0" smtClean="0"/>
              <a:t>Taiwan</a:t>
            </a:r>
            <a:endParaRPr lang="en-US" sz="1000" u="sng" dirty="0"/>
          </a:p>
        </p:txBody>
      </p:sp>
      <p:sp>
        <p:nvSpPr>
          <p:cNvPr id="243" name="TextBox 242"/>
          <p:cNvSpPr txBox="1"/>
          <p:nvPr/>
        </p:nvSpPr>
        <p:spPr>
          <a:xfrm>
            <a:off x="258252" y="4204223"/>
            <a:ext cx="23968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NCU</a:t>
            </a:r>
            <a:endParaRPr lang="en-US" sz="800" dirty="0"/>
          </a:p>
        </p:txBody>
      </p:sp>
      <p:sp>
        <p:nvSpPr>
          <p:cNvPr id="244" name="TextBox 243"/>
          <p:cNvSpPr txBox="1"/>
          <p:nvPr/>
        </p:nvSpPr>
        <p:spPr>
          <a:xfrm>
            <a:off x="668000" y="4206106"/>
            <a:ext cx="228460"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NTU</a:t>
            </a:r>
            <a:endParaRPr lang="en-US" sz="800" dirty="0"/>
          </a:p>
        </p:txBody>
      </p:sp>
      <p:sp>
        <p:nvSpPr>
          <p:cNvPr id="245" name="Freeform 7"/>
          <p:cNvSpPr>
            <a:spLocks/>
          </p:cNvSpPr>
          <p:nvPr/>
        </p:nvSpPr>
        <p:spPr bwMode="auto">
          <a:xfrm>
            <a:off x="111794" y="3123590"/>
            <a:ext cx="945729" cy="7534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6" name="TextBox 245"/>
          <p:cNvSpPr txBox="1"/>
          <p:nvPr/>
        </p:nvSpPr>
        <p:spPr>
          <a:xfrm>
            <a:off x="275919" y="3465447"/>
            <a:ext cx="617478" cy="400110"/>
          </a:xfrm>
          <a:prstGeom prst="rect">
            <a:avLst/>
          </a:prstGeom>
          <a:noFill/>
        </p:spPr>
        <p:txBody>
          <a:bodyPr wrap="none" rtlCol="0">
            <a:spAutoFit/>
          </a:bodyPr>
          <a:lstStyle/>
          <a:p>
            <a:pPr algn="ctr"/>
            <a:r>
              <a:rPr lang="en-US" sz="1000" u="sng" dirty="0" smtClean="0"/>
              <a:t>ASGC</a:t>
            </a:r>
          </a:p>
          <a:p>
            <a:pPr algn="ctr"/>
            <a:r>
              <a:rPr lang="en-US" sz="1000" u="sng" dirty="0" smtClean="0"/>
              <a:t>Taiwan</a:t>
            </a:r>
            <a:endParaRPr lang="en-US" sz="1000" u="sng" dirty="0"/>
          </a:p>
        </p:txBody>
      </p:sp>
      <p:sp>
        <p:nvSpPr>
          <p:cNvPr id="247" name="TextBox 246"/>
          <p:cNvSpPr txBox="1"/>
          <p:nvPr/>
        </p:nvSpPr>
        <p:spPr>
          <a:xfrm>
            <a:off x="260435" y="3221031"/>
            <a:ext cx="648447" cy="141577"/>
          </a:xfrm>
          <a:prstGeom prst="rect">
            <a:avLst/>
          </a:prstGeom>
          <a:solidFill>
            <a:srgbClr val="99CCFF"/>
          </a:solidFill>
        </p:spPr>
        <p:txBody>
          <a:bodyPr wrap="none" lIns="9144" tIns="9144" rIns="9144" bIns="9144" rtlCol="0">
            <a:spAutoFit/>
          </a:bodyPr>
          <a:lstStyle/>
          <a:p>
            <a:r>
              <a:rPr lang="en-US" sz="800" dirty="0" smtClean="0"/>
              <a:t>ASGC-T1+T2</a:t>
            </a:r>
            <a:endParaRPr lang="en-US" sz="800" dirty="0"/>
          </a:p>
        </p:txBody>
      </p:sp>
      <p:sp>
        <p:nvSpPr>
          <p:cNvPr id="248" name="Freeform 7"/>
          <p:cNvSpPr>
            <a:spLocks/>
          </p:cNvSpPr>
          <p:nvPr/>
        </p:nvSpPr>
        <p:spPr bwMode="auto">
          <a:xfrm>
            <a:off x="86818" y="2026978"/>
            <a:ext cx="915558" cy="606494"/>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49" name="TextBox 248"/>
          <p:cNvSpPr txBox="1"/>
          <p:nvPr/>
        </p:nvSpPr>
        <p:spPr>
          <a:xfrm>
            <a:off x="103611" y="2205626"/>
            <a:ext cx="881973" cy="400110"/>
          </a:xfrm>
          <a:prstGeom prst="rect">
            <a:avLst/>
          </a:prstGeom>
          <a:noFill/>
        </p:spPr>
        <p:txBody>
          <a:bodyPr wrap="none" rtlCol="0">
            <a:spAutoFit/>
          </a:bodyPr>
          <a:lstStyle/>
          <a:p>
            <a:r>
              <a:rPr lang="en-US" sz="1000" u="sng" dirty="0" smtClean="0"/>
              <a:t>KERONET2</a:t>
            </a:r>
          </a:p>
          <a:p>
            <a:pPr algn="ctr"/>
            <a:r>
              <a:rPr lang="en-US" sz="1000" u="sng" dirty="0" smtClean="0"/>
              <a:t>Korea</a:t>
            </a:r>
            <a:endParaRPr lang="en-US" sz="1000" u="sng" dirty="0"/>
          </a:p>
        </p:txBody>
      </p:sp>
      <p:sp>
        <p:nvSpPr>
          <p:cNvPr id="250" name="TextBox 249"/>
          <p:cNvSpPr txBox="1"/>
          <p:nvPr/>
        </p:nvSpPr>
        <p:spPr>
          <a:xfrm>
            <a:off x="457221" y="2078529"/>
            <a:ext cx="23968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KNU</a:t>
            </a:r>
            <a:endParaRPr lang="en-US" sz="800" dirty="0"/>
          </a:p>
        </p:txBody>
      </p:sp>
      <p:sp>
        <p:nvSpPr>
          <p:cNvPr id="251" name="Freeform 7"/>
          <p:cNvSpPr>
            <a:spLocks/>
          </p:cNvSpPr>
          <p:nvPr/>
        </p:nvSpPr>
        <p:spPr bwMode="auto">
          <a:xfrm>
            <a:off x="3879132" y="5884172"/>
            <a:ext cx="324771" cy="15451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2" name="TextBox 251"/>
          <p:cNvSpPr txBox="1"/>
          <p:nvPr/>
        </p:nvSpPr>
        <p:spPr>
          <a:xfrm>
            <a:off x="4234292" y="5809182"/>
            <a:ext cx="1274708" cy="276999"/>
          </a:xfrm>
          <a:prstGeom prst="rect">
            <a:avLst/>
          </a:prstGeom>
          <a:noFill/>
        </p:spPr>
        <p:txBody>
          <a:bodyPr wrap="none" rtlCol="0">
            <a:spAutoFit/>
          </a:bodyPr>
          <a:lstStyle/>
          <a:p>
            <a:pPr>
              <a:lnSpc>
                <a:spcPct val="150000"/>
              </a:lnSpc>
            </a:pPr>
            <a:r>
              <a:rPr lang="en-US" sz="800" dirty="0" smtClean="0"/>
              <a:t>LHCONE VRF domain</a:t>
            </a:r>
            <a:endParaRPr lang="en-US" sz="800" dirty="0"/>
          </a:p>
        </p:txBody>
      </p:sp>
      <p:sp>
        <p:nvSpPr>
          <p:cNvPr id="253" name="TextBox 252"/>
          <p:cNvSpPr txBox="1"/>
          <p:nvPr/>
        </p:nvSpPr>
        <p:spPr>
          <a:xfrm>
            <a:off x="4026739" y="6127765"/>
            <a:ext cx="177164" cy="110800"/>
          </a:xfrm>
          <a:prstGeom prst="rect">
            <a:avLst/>
          </a:prstGeom>
          <a:solidFill>
            <a:srgbClr val="FFFF00"/>
          </a:solidFill>
        </p:spPr>
        <p:txBody>
          <a:bodyPr wrap="none" lIns="9144" tIns="9144" rIns="9144" bIns="9144" rtlCol="0">
            <a:spAutoFit/>
          </a:bodyPr>
          <a:lstStyle/>
          <a:p>
            <a:r>
              <a:rPr lang="en-US" sz="600" dirty="0" smtClean="0"/>
              <a:t>NTU</a:t>
            </a:r>
            <a:endParaRPr lang="en-US" sz="600" dirty="0"/>
          </a:p>
        </p:txBody>
      </p:sp>
      <p:sp>
        <p:nvSpPr>
          <p:cNvPr id="254" name="Hexagon 253"/>
          <p:cNvSpPr/>
          <p:nvPr/>
        </p:nvSpPr>
        <p:spPr bwMode="auto">
          <a:xfrm>
            <a:off x="3902235" y="6327640"/>
            <a:ext cx="316298" cy="166354"/>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600" b="1" i="0" u="none" strike="noStrike" cap="none" normalizeH="0" baseline="0" dirty="0" smtClean="0">
                <a:ln>
                  <a:noFill/>
                </a:ln>
                <a:solidFill>
                  <a:schemeClr val="tx1"/>
                </a:solidFill>
                <a:effectLst/>
                <a:latin typeface="Arial" pitchFamily="-65" charset="0"/>
                <a:ea typeface="Arial" pitchFamily="-65" charset="0"/>
                <a:cs typeface="Arial" pitchFamily="-65" charset="0"/>
              </a:rPr>
              <a:t>Chicago</a:t>
            </a:r>
            <a:endParaRPr kumimoji="0" lang="en-US" sz="6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55" name="TextBox 254"/>
          <p:cNvSpPr txBox="1"/>
          <p:nvPr/>
        </p:nvSpPr>
        <p:spPr>
          <a:xfrm>
            <a:off x="0" y="-4821"/>
            <a:ext cx="9144000" cy="315471"/>
          </a:xfrm>
          <a:prstGeom prst="rect">
            <a:avLst/>
          </a:prstGeom>
          <a:noFill/>
        </p:spPr>
        <p:txBody>
          <a:bodyPr wrap="square" lIns="45720" rIns="45720" rtlCol="0">
            <a:spAutoFit/>
          </a:bodyPr>
          <a:lstStyle/>
          <a:p>
            <a:pPr algn="ctr"/>
            <a:r>
              <a:rPr lang="en-US" sz="1450" dirty="0" smtClean="0"/>
              <a:t>LHCONE: A global infrastructure for the LHC Tier1 data center and Tier 2 analysis center connectivity</a:t>
            </a:r>
            <a:endParaRPr lang="en-US" sz="1450" dirty="0"/>
          </a:p>
        </p:txBody>
      </p:sp>
      <p:sp>
        <p:nvSpPr>
          <p:cNvPr id="256" name="Freeform 7"/>
          <p:cNvSpPr>
            <a:spLocks/>
          </p:cNvSpPr>
          <p:nvPr/>
        </p:nvSpPr>
        <p:spPr bwMode="auto">
          <a:xfrm>
            <a:off x="7078042" y="302956"/>
            <a:ext cx="1508077" cy="735802"/>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57" name="TextBox 256"/>
          <p:cNvSpPr txBox="1"/>
          <p:nvPr/>
        </p:nvSpPr>
        <p:spPr>
          <a:xfrm>
            <a:off x="7407926" y="622878"/>
            <a:ext cx="848309" cy="400110"/>
          </a:xfrm>
          <a:prstGeom prst="rect">
            <a:avLst/>
          </a:prstGeom>
          <a:noFill/>
        </p:spPr>
        <p:txBody>
          <a:bodyPr wrap="none" rtlCol="0">
            <a:spAutoFit/>
          </a:bodyPr>
          <a:lstStyle/>
          <a:p>
            <a:pPr algn="ctr"/>
            <a:r>
              <a:rPr lang="en-US" sz="1000" u="sng" dirty="0" smtClean="0"/>
              <a:t>NORDUnet</a:t>
            </a:r>
          </a:p>
          <a:p>
            <a:pPr algn="ctr"/>
            <a:r>
              <a:rPr lang="en-US" sz="1000" u="sng" dirty="0" smtClean="0"/>
              <a:t>Nordic</a:t>
            </a:r>
            <a:endParaRPr lang="en-US" sz="1000" u="sng" dirty="0"/>
          </a:p>
        </p:txBody>
      </p:sp>
      <p:sp>
        <p:nvSpPr>
          <p:cNvPr id="258" name="TextBox 257"/>
          <p:cNvSpPr txBox="1"/>
          <p:nvPr/>
        </p:nvSpPr>
        <p:spPr>
          <a:xfrm>
            <a:off x="7539399" y="369545"/>
            <a:ext cx="462499" cy="141577"/>
          </a:xfrm>
          <a:prstGeom prst="rect">
            <a:avLst/>
          </a:prstGeom>
          <a:solidFill>
            <a:srgbClr val="99CCFF"/>
          </a:solidFill>
        </p:spPr>
        <p:txBody>
          <a:bodyPr wrap="none" lIns="9144" tIns="9144" rIns="9144" bIns="9144" rtlCol="0">
            <a:spAutoFit/>
          </a:bodyPr>
          <a:lstStyle/>
          <a:p>
            <a:r>
              <a:rPr lang="en-US" sz="800" dirty="0" smtClean="0"/>
              <a:t>NDGF-T1</a:t>
            </a:r>
            <a:endParaRPr lang="en-US" sz="800" dirty="0"/>
          </a:p>
        </p:txBody>
      </p:sp>
      <p:sp>
        <p:nvSpPr>
          <p:cNvPr id="259" name="TextBox 258"/>
          <p:cNvSpPr txBox="1"/>
          <p:nvPr/>
        </p:nvSpPr>
        <p:spPr>
          <a:xfrm>
            <a:off x="7221580" y="527566"/>
            <a:ext cx="460895" cy="126188"/>
          </a:xfrm>
          <a:prstGeom prst="rect">
            <a:avLst/>
          </a:prstGeom>
          <a:solidFill>
            <a:srgbClr val="99CCFF"/>
          </a:solidFill>
        </p:spPr>
        <p:txBody>
          <a:bodyPr wrap="none" lIns="9144" tIns="9144" rIns="9144" bIns="9144" rtlCol="0">
            <a:spAutoFit/>
          </a:bodyPr>
          <a:lstStyle/>
          <a:p>
            <a:r>
              <a:rPr lang="en-US" sz="700" dirty="0" smtClean="0"/>
              <a:t>NDGF-T1b</a:t>
            </a:r>
            <a:endParaRPr lang="en-US" sz="700" dirty="0"/>
          </a:p>
        </p:txBody>
      </p:sp>
      <p:sp>
        <p:nvSpPr>
          <p:cNvPr id="260" name="TextBox 259"/>
          <p:cNvSpPr txBox="1"/>
          <p:nvPr/>
        </p:nvSpPr>
        <p:spPr>
          <a:xfrm>
            <a:off x="7951903" y="519349"/>
            <a:ext cx="456087" cy="126188"/>
          </a:xfrm>
          <a:prstGeom prst="rect">
            <a:avLst/>
          </a:prstGeom>
          <a:solidFill>
            <a:srgbClr val="99CCFF"/>
          </a:solidFill>
        </p:spPr>
        <p:txBody>
          <a:bodyPr wrap="none" lIns="9144" tIns="9144" rIns="9144" bIns="9144" rtlCol="0">
            <a:spAutoFit/>
          </a:bodyPr>
          <a:lstStyle/>
          <a:p>
            <a:r>
              <a:rPr lang="en-US" sz="700" dirty="0" smtClean="0"/>
              <a:t>NDGF-T1c</a:t>
            </a:r>
            <a:endParaRPr lang="en-US" sz="700" dirty="0"/>
          </a:p>
        </p:txBody>
      </p:sp>
      <p:sp>
        <p:nvSpPr>
          <p:cNvPr id="261" name="Freeform 7"/>
          <p:cNvSpPr>
            <a:spLocks/>
          </p:cNvSpPr>
          <p:nvPr/>
        </p:nvSpPr>
        <p:spPr bwMode="auto">
          <a:xfrm>
            <a:off x="7018167" y="2107108"/>
            <a:ext cx="1508077" cy="76045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2" name="TextBox 261"/>
          <p:cNvSpPr txBox="1"/>
          <p:nvPr/>
        </p:nvSpPr>
        <p:spPr>
          <a:xfrm>
            <a:off x="7444298" y="2461150"/>
            <a:ext cx="737702" cy="400110"/>
          </a:xfrm>
          <a:prstGeom prst="rect">
            <a:avLst/>
          </a:prstGeom>
          <a:noFill/>
        </p:spPr>
        <p:txBody>
          <a:bodyPr wrap="none" rtlCol="0">
            <a:spAutoFit/>
          </a:bodyPr>
          <a:lstStyle/>
          <a:p>
            <a:pPr algn="ctr"/>
            <a:r>
              <a:rPr lang="en-US" sz="1000" u="sng" dirty="0" smtClean="0"/>
              <a:t>DFN</a:t>
            </a:r>
          </a:p>
          <a:p>
            <a:pPr algn="ctr"/>
            <a:r>
              <a:rPr lang="en-US" sz="1000" u="sng" dirty="0" smtClean="0"/>
              <a:t>Germany</a:t>
            </a:r>
            <a:endParaRPr lang="en-US" sz="1000" u="sng" dirty="0"/>
          </a:p>
        </p:txBody>
      </p:sp>
      <p:sp>
        <p:nvSpPr>
          <p:cNvPr id="263" name="TextBox 262"/>
          <p:cNvSpPr txBox="1"/>
          <p:nvPr/>
        </p:nvSpPr>
        <p:spPr>
          <a:xfrm>
            <a:off x="7479524" y="2173697"/>
            <a:ext cx="260521" cy="126188"/>
          </a:xfrm>
          <a:prstGeom prst="rect">
            <a:avLst/>
          </a:prstGeom>
          <a:solidFill>
            <a:srgbClr val="FFFF00"/>
          </a:solidFill>
        </p:spPr>
        <p:txBody>
          <a:bodyPr wrap="none" lIns="9144" tIns="9144" rIns="9144" bIns="9144" rtlCol="0">
            <a:spAutoFit/>
          </a:bodyPr>
          <a:lstStyle/>
          <a:p>
            <a:r>
              <a:rPr lang="en-US" sz="700" dirty="0" smtClean="0"/>
              <a:t>DESY</a:t>
            </a:r>
            <a:endParaRPr lang="en-US" sz="700" dirty="0"/>
          </a:p>
        </p:txBody>
      </p:sp>
      <p:sp>
        <p:nvSpPr>
          <p:cNvPr id="264" name="TextBox 263"/>
          <p:cNvSpPr txBox="1"/>
          <p:nvPr/>
        </p:nvSpPr>
        <p:spPr>
          <a:xfrm>
            <a:off x="7161705" y="2331718"/>
            <a:ext cx="286169" cy="126188"/>
          </a:xfrm>
          <a:prstGeom prst="rect">
            <a:avLst/>
          </a:prstGeom>
          <a:solidFill>
            <a:srgbClr val="FFFF00"/>
          </a:solidFill>
        </p:spPr>
        <p:txBody>
          <a:bodyPr wrap="none" lIns="9144" tIns="9144" rIns="9144" bIns="9144" rtlCol="0">
            <a:spAutoFit/>
          </a:bodyPr>
          <a:lstStyle/>
          <a:p>
            <a:r>
              <a:rPr lang="en-US" sz="700" dirty="0" smtClean="0"/>
              <a:t>RWTH</a:t>
            </a:r>
            <a:endParaRPr lang="en-US" sz="700" dirty="0"/>
          </a:p>
        </p:txBody>
      </p:sp>
      <p:sp>
        <p:nvSpPr>
          <p:cNvPr id="265" name="TextBox 264"/>
          <p:cNvSpPr txBox="1"/>
          <p:nvPr/>
        </p:nvSpPr>
        <p:spPr>
          <a:xfrm>
            <a:off x="7892028" y="2323501"/>
            <a:ext cx="513795" cy="141577"/>
          </a:xfrm>
          <a:prstGeom prst="rect">
            <a:avLst/>
          </a:prstGeom>
          <a:solidFill>
            <a:srgbClr val="99CCFF"/>
          </a:solidFill>
        </p:spPr>
        <p:txBody>
          <a:bodyPr wrap="none" lIns="9144" tIns="9144" rIns="9144" bIns="9144" rtlCol="0">
            <a:spAutoFit/>
          </a:bodyPr>
          <a:lstStyle/>
          <a:p>
            <a:r>
              <a:rPr lang="en-US" sz="800" dirty="0" smtClean="0"/>
              <a:t>DE-KIT-T1</a:t>
            </a:r>
            <a:endParaRPr lang="en-US" sz="800" dirty="0"/>
          </a:p>
        </p:txBody>
      </p:sp>
      <p:sp>
        <p:nvSpPr>
          <p:cNvPr id="266" name="Freeform 7"/>
          <p:cNvSpPr>
            <a:spLocks/>
          </p:cNvSpPr>
          <p:nvPr/>
        </p:nvSpPr>
        <p:spPr bwMode="auto">
          <a:xfrm>
            <a:off x="6818481" y="3189428"/>
            <a:ext cx="1191684" cy="627202"/>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FF7C80"/>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7" name="Freeform 7"/>
          <p:cNvSpPr>
            <a:spLocks/>
          </p:cNvSpPr>
          <p:nvPr/>
        </p:nvSpPr>
        <p:spPr bwMode="auto">
          <a:xfrm>
            <a:off x="6898513" y="4904719"/>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68" name="TextBox 267"/>
          <p:cNvSpPr txBox="1"/>
          <p:nvPr/>
        </p:nvSpPr>
        <p:spPr>
          <a:xfrm>
            <a:off x="7371064" y="5202696"/>
            <a:ext cx="562975" cy="400110"/>
          </a:xfrm>
          <a:prstGeom prst="rect">
            <a:avLst/>
          </a:prstGeom>
          <a:noFill/>
        </p:spPr>
        <p:txBody>
          <a:bodyPr wrap="none" rtlCol="0">
            <a:spAutoFit/>
          </a:bodyPr>
          <a:lstStyle/>
          <a:p>
            <a:pPr algn="ctr"/>
            <a:r>
              <a:rPr lang="en-US" sz="1000" u="sng" dirty="0" smtClean="0"/>
              <a:t>GARR</a:t>
            </a:r>
          </a:p>
          <a:p>
            <a:pPr algn="ctr"/>
            <a:r>
              <a:rPr lang="en-US" sz="1000" u="sng" dirty="0" smtClean="0"/>
              <a:t>Italy</a:t>
            </a:r>
            <a:endParaRPr lang="en-US" sz="1000" u="sng" dirty="0"/>
          </a:p>
        </p:txBody>
      </p:sp>
      <p:sp>
        <p:nvSpPr>
          <p:cNvPr id="269" name="TextBox 268"/>
          <p:cNvSpPr txBox="1"/>
          <p:nvPr/>
        </p:nvSpPr>
        <p:spPr>
          <a:xfrm>
            <a:off x="7020306" y="5085986"/>
            <a:ext cx="593945" cy="126188"/>
          </a:xfrm>
          <a:prstGeom prst="rect">
            <a:avLst/>
          </a:prstGeom>
          <a:solidFill>
            <a:srgbClr val="FFFF00"/>
          </a:solidFill>
        </p:spPr>
        <p:txBody>
          <a:bodyPr wrap="none" lIns="9144" tIns="9144" rIns="9144" bIns="9144" rtlCol="0">
            <a:spAutoFit/>
          </a:bodyPr>
          <a:lstStyle/>
          <a:p>
            <a:r>
              <a:rPr lang="en-US" sz="700" dirty="0" smtClean="0"/>
              <a:t>INFN (9 sites)</a:t>
            </a:r>
            <a:endParaRPr lang="en-US" sz="700" dirty="0"/>
          </a:p>
        </p:txBody>
      </p:sp>
      <p:sp>
        <p:nvSpPr>
          <p:cNvPr id="270" name="TextBox 269"/>
          <p:cNvSpPr txBox="1"/>
          <p:nvPr/>
        </p:nvSpPr>
        <p:spPr>
          <a:xfrm>
            <a:off x="7721820" y="5035917"/>
            <a:ext cx="456087" cy="141577"/>
          </a:xfrm>
          <a:prstGeom prst="rect">
            <a:avLst/>
          </a:prstGeom>
          <a:solidFill>
            <a:srgbClr val="99CCFF"/>
          </a:solidFill>
        </p:spPr>
        <p:txBody>
          <a:bodyPr wrap="none" lIns="9144" tIns="9144" rIns="9144" bIns="9144" rtlCol="0">
            <a:spAutoFit/>
          </a:bodyPr>
          <a:lstStyle/>
          <a:p>
            <a:r>
              <a:rPr lang="en-US" sz="800" dirty="0" smtClean="0"/>
              <a:t>CNAF-T1</a:t>
            </a:r>
            <a:endParaRPr lang="en-US" sz="800" dirty="0"/>
          </a:p>
        </p:txBody>
      </p:sp>
      <p:sp>
        <p:nvSpPr>
          <p:cNvPr id="271" name="Freeform 7"/>
          <p:cNvSpPr>
            <a:spLocks/>
          </p:cNvSpPr>
          <p:nvPr/>
        </p:nvSpPr>
        <p:spPr bwMode="auto">
          <a:xfrm>
            <a:off x="5219296" y="4943658"/>
            <a:ext cx="1508077" cy="687365"/>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2" name="TextBox 271"/>
          <p:cNvSpPr txBox="1"/>
          <p:nvPr/>
        </p:nvSpPr>
        <p:spPr>
          <a:xfrm>
            <a:off x="5635742" y="5212375"/>
            <a:ext cx="675185" cy="400110"/>
          </a:xfrm>
          <a:prstGeom prst="rect">
            <a:avLst/>
          </a:prstGeom>
          <a:noFill/>
        </p:spPr>
        <p:txBody>
          <a:bodyPr wrap="none" rtlCol="0">
            <a:spAutoFit/>
          </a:bodyPr>
          <a:lstStyle/>
          <a:p>
            <a:pPr algn="ctr"/>
            <a:r>
              <a:rPr lang="en-US" sz="1000" u="sng" dirty="0" smtClean="0"/>
              <a:t>RedIRIS</a:t>
            </a:r>
          </a:p>
          <a:p>
            <a:pPr algn="ctr"/>
            <a:r>
              <a:rPr lang="en-US" sz="1000" u="sng" dirty="0" smtClean="0"/>
              <a:t>Spain</a:t>
            </a:r>
            <a:endParaRPr lang="en-US" sz="1000" u="sng" dirty="0"/>
          </a:p>
        </p:txBody>
      </p:sp>
      <p:sp>
        <p:nvSpPr>
          <p:cNvPr id="273" name="TextBox 272"/>
          <p:cNvSpPr txBox="1"/>
          <p:nvPr/>
        </p:nvSpPr>
        <p:spPr>
          <a:xfrm>
            <a:off x="5781359" y="5069363"/>
            <a:ext cx="343877" cy="141577"/>
          </a:xfrm>
          <a:prstGeom prst="rect">
            <a:avLst/>
          </a:prstGeom>
          <a:solidFill>
            <a:srgbClr val="FFFF00"/>
          </a:solidFill>
        </p:spPr>
        <p:txBody>
          <a:bodyPr wrap="none" lIns="9144" tIns="9144" rIns="9144" bIns="9144" rtlCol="0">
            <a:spAutoFit/>
          </a:bodyPr>
          <a:lstStyle/>
          <a:p>
            <a:r>
              <a:rPr lang="en-US" sz="800" dirty="0" smtClean="0"/>
              <a:t>PIC-T1</a:t>
            </a:r>
            <a:endParaRPr lang="en-US" sz="800" dirty="0"/>
          </a:p>
        </p:txBody>
      </p:sp>
      <p:sp>
        <p:nvSpPr>
          <p:cNvPr id="274" name="Freeform 7"/>
          <p:cNvSpPr>
            <a:spLocks/>
          </p:cNvSpPr>
          <p:nvPr/>
        </p:nvSpPr>
        <p:spPr bwMode="auto">
          <a:xfrm>
            <a:off x="5181446" y="555818"/>
            <a:ext cx="1126952" cy="665820"/>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5" name="TextBox 274"/>
          <p:cNvSpPr txBox="1"/>
          <p:nvPr/>
        </p:nvSpPr>
        <p:spPr>
          <a:xfrm>
            <a:off x="5283097" y="739277"/>
            <a:ext cx="923651" cy="400110"/>
          </a:xfrm>
          <a:prstGeom prst="rect">
            <a:avLst/>
          </a:prstGeom>
          <a:noFill/>
        </p:spPr>
        <p:txBody>
          <a:bodyPr wrap="none" rtlCol="0">
            <a:spAutoFit/>
          </a:bodyPr>
          <a:lstStyle/>
          <a:p>
            <a:pPr algn="ctr"/>
            <a:r>
              <a:rPr lang="en-US" sz="1000" u="sng" dirty="0" smtClean="0"/>
              <a:t>SARA</a:t>
            </a:r>
          </a:p>
          <a:p>
            <a:pPr algn="ctr"/>
            <a:r>
              <a:rPr lang="en-US" sz="1000" u="sng" dirty="0" smtClean="0"/>
              <a:t>Netherlands</a:t>
            </a:r>
            <a:endParaRPr lang="en-US" sz="1000" u="sng" dirty="0"/>
          </a:p>
        </p:txBody>
      </p:sp>
      <p:sp>
        <p:nvSpPr>
          <p:cNvPr id="276" name="TextBox 275"/>
          <p:cNvSpPr txBox="1"/>
          <p:nvPr/>
        </p:nvSpPr>
        <p:spPr>
          <a:xfrm>
            <a:off x="5590617" y="640856"/>
            <a:ext cx="308611" cy="141577"/>
          </a:xfrm>
          <a:prstGeom prst="rect">
            <a:avLst/>
          </a:prstGeom>
          <a:solidFill>
            <a:srgbClr val="99CCFF"/>
          </a:solidFill>
        </p:spPr>
        <p:txBody>
          <a:bodyPr wrap="none" lIns="9144" tIns="9144" rIns="9144" bIns="9144" rtlCol="0">
            <a:spAutoFit/>
          </a:bodyPr>
          <a:lstStyle/>
          <a:p>
            <a:r>
              <a:rPr lang="en-US" sz="800" dirty="0" smtClean="0"/>
              <a:t>NL-T1</a:t>
            </a:r>
            <a:endParaRPr lang="en-US" sz="800" dirty="0"/>
          </a:p>
        </p:txBody>
      </p:sp>
      <p:sp>
        <p:nvSpPr>
          <p:cNvPr id="277" name="Freeform 7"/>
          <p:cNvSpPr>
            <a:spLocks/>
          </p:cNvSpPr>
          <p:nvPr/>
        </p:nvSpPr>
        <p:spPr bwMode="auto">
          <a:xfrm>
            <a:off x="6627663" y="4097725"/>
            <a:ext cx="1668718" cy="73030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78" name="TextBox 277"/>
          <p:cNvSpPr txBox="1"/>
          <p:nvPr/>
        </p:nvSpPr>
        <p:spPr>
          <a:xfrm>
            <a:off x="7059508" y="4417647"/>
            <a:ext cx="805029" cy="400110"/>
          </a:xfrm>
          <a:prstGeom prst="rect">
            <a:avLst/>
          </a:prstGeom>
          <a:noFill/>
        </p:spPr>
        <p:txBody>
          <a:bodyPr wrap="none" rtlCol="0">
            <a:spAutoFit/>
          </a:bodyPr>
          <a:lstStyle/>
          <a:p>
            <a:pPr algn="ctr"/>
            <a:r>
              <a:rPr lang="en-US" sz="1000" u="sng" dirty="0" smtClean="0"/>
              <a:t>RENATER</a:t>
            </a:r>
          </a:p>
          <a:p>
            <a:pPr algn="ctr"/>
            <a:r>
              <a:rPr lang="en-US" sz="1000" u="sng" dirty="0" smtClean="0"/>
              <a:t>France</a:t>
            </a:r>
            <a:endParaRPr lang="en-US" sz="1000" u="sng" dirty="0"/>
          </a:p>
        </p:txBody>
      </p:sp>
      <p:sp>
        <p:nvSpPr>
          <p:cNvPr id="279" name="TextBox 278"/>
          <p:cNvSpPr txBox="1"/>
          <p:nvPr/>
        </p:nvSpPr>
        <p:spPr>
          <a:xfrm>
            <a:off x="6723056" y="4310341"/>
            <a:ext cx="683713" cy="126188"/>
          </a:xfrm>
          <a:prstGeom prst="rect">
            <a:avLst/>
          </a:prstGeom>
          <a:solidFill>
            <a:srgbClr val="FFFF00"/>
          </a:solidFill>
        </p:spPr>
        <p:txBody>
          <a:bodyPr wrap="none" lIns="9144" tIns="9144" rIns="9144" bIns="9144" rtlCol="0">
            <a:spAutoFit/>
          </a:bodyPr>
          <a:lstStyle/>
          <a:p>
            <a:r>
              <a:rPr lang="en-US" sz="700" dirty="0" smtClean="0"/>
              <a:t>IN2P3 (10 sites)</a:t>
            </a:r>
            <a:endParaRPr lang="en-US" sz="700" dirty="0"/>
          </a:p>
        </p:txBody>
      </p:sp>
      <p:sp>
        <p:nvSpPr>
          <p:cNvPr id="280" name="Hexagon 279"/>
          <p:cNvSpPr/>
          <p:nvPr/>
        </p:nvSpPr>
        <p:spPr bwMode="auto">
          <a:xfrm>
            <a:off x="4849177" y="3966041"/>
            <a:ext cx="697060"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Washington</a:t>
            </a:r>
          </a:p>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latin typeface="Arial" pitchFamily="-65" charset="0"/>
                <a:ea typeface="Arial" pitchFamily="-65" charset="0"/>
                <a:cs typeface="Arial" pitchFamily="-65" charset="0"/>
              </a:rPr>
              <a:t>(WIX)</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81" name="Freeform 7"/>
          <p:cNvSpPr>
            <a:spLocks/>
          </p:cNvSpPr>
          <p:nvPr/>
        </p:nvSpPr>
        <p:spPr bwMode="auto">
          <a:xfrm>
            <a:off x="2412007" y="5633938"/>
            <a:ext cx="1059472" cy="56432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2" name="TextBox 281"/>
          <p:cNvSpPr txBox="1"/>
          <p:nvPr/>
        </p:nvSpPr>
        <p:spPr>
          <a:xfrm>
            <a:off x="2633004" y="5783326"/>
            <a:ext cx="617478" cy="400110"/>
          </a:xfrm>
          <a:prstGeom prst="rect">
            <a:avLst/>
          </a:prstGeom>
          <a:noFill/>
        </p:spPr>
        <p:txBody>
          <a:bodyPr wrap="none" rtlCol="0">
            <a:spAutoFit/>
          </a:bodyPr>
          <a:lstStyle/>
          <a:p>
            <a:pPr algn="ctr"/>
            <a:r>
              <a:rPr lang="en-US" sz="1000" u="sng" dirty="0" smtClean="0"/>
              <a:t>CUDI</a:t>
            </a:r>
          </a:p>
          <a:p>
            <a:pPr algn="ctr"/>
            <a:r>
              <a:rPr lang="en-US" sz="1000" u="sng" dirty="0" smtClean="0"/>
              <a:t>Mexico</a:t>
            </a:r>
            <a:endParaRPr lang="en-US" sz="1000" u="sng" dirty="0"/>
          </a:p>
        </p:txBody>
      </p:sp>
      <p:sp>
        <p:nvSpPr>
          <p:cNvPr id="283" name="TextBox 282"/>
          <p:cNvSpPr txBox="1"/>
          <p:nvPr/>
        </p:nvSpPr>
        <p:spPr>
          <a:xfrm>
            <a:off x="2987466" y="5709038"/>
            <a:ext cx="32464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UNAM</a:t>
            </a:r>
            <a:endParaRPr lang="en-US" sz="800" dirty="0"/>
          </a:p>
        </p:txBody>
      </p:sp>
      <p:sp>
        <p:nvSpPr>
          <p:cNvPr id="284" name="TextBox 283"/>
          <p:cNvSpPr txBox="1"/>
          <p:nvPr/>
        </p:nvSpPr>
        <p:spPr>
          <a:xfrm>
            <a:off x="7180825" y="4125414"/>
            <a:ext cx="640432" cy="141577"/>
          </a:xfrm>
          <a:prstGeom prst="rect">
            <a:avLst/>
          </a:prstGeom>
          <a:solidFill>
            <a:srgbClr val="99CCFF"/>
          </a:solidFill>
        </p:spPr>
        <p:txBody>
          <a:bodyPr wrap="none" lIns="9144" tIns="9144" rIns="9144" bIns="9144" rtlCol="0">
            <a:spAutoFit/>
          </a:bodyPr>
          <a:lstStyle/>
          <a:p>
            <a:r>
              <a:rPr lang="en-US" sz="800" dirty="0" smtClean="0"/>
              <a:t>CC-IN2P3-T1</a:t>
            </a:r>
            <a:endParaRPr lang="en-US" sz="800" dirty="0"/>
          </a:p>
        </p:txBody>
      </p:sp>
      <p:sp>
        <p:nvSpPr>
          <p:cNvPr id="285" name="TextBox 284"/>
          <p:cNvSpPr txBox="1"/>
          <p:nvPr/>
        </p:nvSpPr>
        <p:spPr>
          <a:xfrm>
            <a:off x="7885545" y="4347812"/>
            <a:ext cx="287771" cy="233910"/>
          </a:xfrm>
          <a:prstGeom prst="rect">
            <a:avLst/>
          </a:prstGeom>
          <a:solidFill>
            <a:srgbClr val="FFFF00"/>
          </a:solidFill>
        </p:spPr>
        <p:txBody>
          <a:bodyPr wrap="none" lIns="9144" tIns="9144" rIns="9144" bIns="9144" rtlCol="0">
            <a:spAutoFit/>
          </a:bodyPr>
          <a:lstStyle/>
          <a:p>
            <a:pPr algn="ctr"/>
            <a:r>
              <a:rPr lang="en-US" sz="700" dirty="0" smtClean="0"/>
              <a:t>CEA</a:t>
            </a:r>
          </a:p>
          <a:p>
            <a:pPr algn="ctr"/>
            <a:r>
              <a:rPr lang="en-US" sz="700" dirty="0" smtClean="0"/>
              <a:t>(IRFU)</a:t>
            </a:r>
            <a:endParaRPr lang="en-US" sz="700" dirty="0"/>
          </a:p>
        </p:txBody>
      </p:sp>
      <p:sp>
        <p:nvSpPr>
          <p:cNvPr id="286" name="Freeform 7"/>
          <p:cNvSpPr>
            <a:spLocks/>
          </p:cNvSpPr>
          <p:nvPr/>
        </p:nvSpPr>
        <p:spPr bwMode="auto">
          <a:xfrm>
            <a:off x="6953534" y="1146412"/>
            <a:ext cx="1523553" cy="84771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287" name="TextBox 286"/>
          <p:cNvSpPr txBox="1"/>
          <p:nvPr/>
        </p:nvSpPr>
        <p:spPr>
          <a:xfrm>
            <a:off x="7065159" y="1310064"/>
            <a:ext cx="777777" cy="553998"/>
          </a:xfrm>
          <a:prstGeom prst="rect">
            <a:avLst/>
          </a:prstGeom>
          <a:noFill/>
        </p:spPr>
        <p:txBody>
          <a:bodyPr wrap="none" rtlCol="0">
            <a:spAutoFit/>
          </a:bodyPr>
          <a:lstStyle/>
          <a:p>
            <a:pPr algn="ctr"/>
            <a:r>
              <a:rPr lang="en-US" sz="1000" u="sng" dirty="0" smtClean="0"/>
              <a:t>CERN</a:t>
            </a:r>
          </a:p>
          <a:p>
            <a:pPr algn="ctr"/>
            <a:r>
              <a:rPr lang="en-US" sz="1000" u="sng" dirty="0" smtClean="0"/>
              <a:t>(</a:t>
            </a:r>
            <a:r>
              <a:rPr lang="en-US" sz="1000" u="sng" dirty="0" smtClean="0"/>
              <a:t>CERNLight</a:t>
            </a:r>
            <a:r>
              <a:rPr lang="en-US" sz="1000" u="sng" dirty="0" smtClean="0"/>
              <a:t>)</a:t>
            </a:r>
          </a:p>
          <a:p>
            <a:pPr algn="ctr"/>
            <a:r>
              <a:rPr lang="en-US" sz="1000" u="sng" dirty="0" smtClean="0"/>
              <a:t>Geneva</a:t>
            </a:r>
            <a:endParaRPr lang="en-US" sz="1000" u="sng" dirty="0"/>
          </a:p>
        </p:txBody>
      </p:sp>
      <p:sp>
        <p:nvSpPr>
          <p:cNvPr id="288" name="TextBox 287"/>
          <p:cNvSpPr txBox="1"/>
          <p:nvPr/>
        </p:nvSpPr>
        <p:spPr>
          <a:xfrm>
            <a:off x="7539036" y="1216033"/>
            <a:ext cx="462499" cy="141577"/>
          </a:xfrm>
          <a:prstGeom prst="rect">
            <a:avLst/>
          </a:prstGeom>
          <a:solidFill>
            <a:srgbClr val="99CCFF"/>
          </a:solidFill>
        </p:spPr>
        <p:txBody>
          <a:bodyPr wrap="none" lIns="9144" tIns="9144" rIns="9144" bIns="9144" rtlCol="0">
            <a:spAutoFit/>
          </a:bodyPr>
          <a:lstStyle/>
          <a:p>
            <a:r>
              <a:rPr lang="en-US" sz="800" dirty="0" smtClean="0"/>
              <a:t>CERN-T1</a:t>
            </a:r>
            <a:endParaRPr lang="en-US" sz="800" dirty="0"/>
          </a:p>
        </p:txBody>
      </p:sp>
      <p:sp>
        <p:nvSpPr>
          <p:cNvPr id="289" name="TextBox 288"/>
          <p:cNvSpPr txBox="1"/>
          <p:nvPr/>
        </p:nvSpPr>
        <p:spPr>
          <a:xfrm>
            <a:off x="2953129" y="2301077"/>
            <a:ext cx="260521" cy="126188"/>
          </a:xfrm>
          <a:prstGeom prst="rect">
            <a:avLst/>
          </a:prstGeom>
          <a:solidFill>
            <a:srgbClr val="FFFF00"/>
          </a:solidFill>
        </p:spPr>
        <p:txBody>
          <a:bodyPr wrap="none" lIns="9144" tIns="9144" rIns="9144" bIns="9144" rtlCol="0">
            <a:spAutoFit/>
          </a:bodyPr>
          <a:lstStyle/>
          <a:p>
            <a:r>
              <a:rPr lang="en-US" sz="700" dirty="0" smtClean="0"/>
              <a:t>SLAC</a:t>
            </a:r>
            <a:endParaRPr lang="en-US" sz="700" dirty="0"/>
          </a:p>
        </p:txBody>
      </p:sp>
      <p:sp>
        <p:nvSpPr>
          <p:cNvPr id="290" name="TextBox 289"/>
          <p:cNvSpPr txBox="1"/>
          <p:nvPr/>
        </p:nvSpPr>
        <p:spPr>
          <a:xfrm>
            <a:off x="3637358" y="4366117"/>
            <a:ext cx="307007"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GLakes</a:t>
            </a:r>
            <a:endParaRPr lang="en-US" sz="800" dirty="0"/>
          </a:p>
        </p:txBody>
      </p:sp>
      <p:sp>
        <p:nvSpPr>
          <p:cNvPr id="291" name="TextBox 290"/>
          <p:cNvSpPr txBox="1"/>
          <p:nvPr/>
        </p:nvSpPr>
        <p:spPr>
          <a:xfrm>
            <a:off x="3713957" y="4160085"/>
            <a:ext cx="161134"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NE</a:t>
            </a:r>
            <a:endParaRPr lang="en-US" sz="800" dirty="0"/>
          </a:p>
        </p:txBody>
      </p:sp>
      <p:sp>
        <p:nvSpPr>
          <p:cNvPr id="292" name="TextBox 291"/>
          <p:cNvSpPr txBox="1"/>
          <p:nvPr/>
        </p:nvSpPr>
        <p:spPr>
          <a:xfrm>
            <a:off x="4055134" y="4320038"/>
            <a:ext cx="201209"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SoW</a:t>
            </a:r>
            <a:endParaRPr lang="en-US" sz="800" dirty="0"/>
          </a:p>
        </p:txBody>
      </p:sp>
      <p:sp>
        <p:nvSpPr>
          <p:cNvPr id="293" name="Hexagon 292"/>
          <p:cNvSpPr/>
          <p:nvPr/>
        </p:nvSpPr>
        <p:spPr bwMode="auto">
          <a:xfrm>
            <a:off x="8501685" y="1693064"/>
            <a:ext cx="45037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65" charset="0"/>
                <a:ea typeface="Arial" pitchFamily="-65" charset="0"/>
                <a:cs typeface="Arial" pitchFamily="-65" charset="0"/>
              </a:rPr>
              <a:t>Geneva</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94" name="TextBox 293"/>
          <p:cNvSpPr txBox="1"/>
          <p:nvPr/>
        </p:nvSpPr>
        <p:spPr>
          <a:xfrm>
            <a:off x="8018790" y="1415012"/>
            <a:ext cx="310213" cy="264688"/>
          </a:xfrm>
          <a:prstGeom prst="rect">
            <a:avLst/>
          </a:prstGeom>
          <a:solidFill>
            <a:schemeClr val="bg2">
              <a:lumMod val="40000"/>
              <a:lumOff val="60000"/>
            </a:schemeClr>
          </a:solidFill>
        </p:spPr>
        <p:txBody>
          <a:bodyPr wrap="none" lIns="9144" tIns="9144" rIns="9144" bIns="9144" rtlCol="0">
            <a:spAutoFit/>
          </a:bodyPr>
          <a:lstStyle/>
          <a:p>
            <a:pPr algn="ctr"/>
            <a:r>
              <a:rPr lang="en-US" sz="800" dirty="0" smtClean="0"/>
              <a:t>KISTI</a:t>
            </a:r>
          </a:p>
          <a:p>
            <a:pPr algn="ctr"/>
            <a:r>
              <a:rPr lang="en-US" sz="800" dirty="0" smtClean="0"/>
              <a:t>Korea</a:t>
            </a:r>
            <a:endParaRPr lang="en-US" sz="800" dirty="0"/>
          </a:p>
        </p:txBody>
      </p:sp>
      <p:sp>
        <p:nvSpPr>
          <p:cNvPr id="295" name="TextBox 294"/>
          <p:cNvSpPr txBox="1"/>
          <p:nvPr/>
        </p:nvSpPr>
        <p:spPr>
          <a:xfrm>
            <a:off x="7792492" y="1707793"/>
            <a:ext cx="228460" cy="233910"/>
          </a:xfrm>
          <a:prstGeom prst="rect">
            <a:avLst/>
          </a:prstGeom>
          <a:solidFill>
            <a:srgbClr val="FFFF00"/>
          </a:solidFill>
        </p:spPr>
        <p:txBody>
          <a:bodyPr wrap="none" lIns="9144" tIns="9144" rIns="9144" bIns="9144" rtlCol="0">
            <a:spAutoFit/>
          </a:bodyPr>
          <a:lstStyle/>
          <a:p>
            <a:pPr algn="ctr"/>
            <a:r>
              <a:rPr lang="en-US" sz="700" dirty="0" smtClean="0"/>
              <a:t>TIFR</a:t>
            </a:r>
          </a:p>
          <a:p>
            <a:pPr algn="ctr"/>
            <a:r>
              <a:rPr lang="en-US" sz="700" dirty="0" smtClean="0"/>
              <a:t>India</a:t>
            </a:r>
            <a:endParaRPr lang="en-US" sz="700" dirty="0"/>
          </a:p>
        </p:txBody>
      </p:sp>
      <p:sp>
        <p:nvSpPr>
          <p:cNvPr id="296" name="TextBox 295"/>
          <p:cNvSpPr txBox="1"/>
          <p:nvPr/>
        </p:nvSpPr>
        <p:spPr>
          <a:xfrm>
            <a:off x="8740066" y="2800238"/>
            <a:ext cx="482825" cy="246221"/>
          </a:xfrm>
          <a:prstGeom prst="rect">
            <a:avLst/>
          </a:prstGeom>
          <a:noFill/>
        </p:spPr>
        <p:txBody>
          <a:bodyPr wrap="none" rtlCol="0">
            <a:spAutoFit/>
          </a:bodyPr>
          <a:lstStyle/>
          <a:p>
            <a:pPr algn="ctr"/>
            <a:r>
              <a:rPr lang="en-US" sz="1000" dirty="0" smtClean="0"/>
              <a:t>India</a:t>
            </a:r>
            <a:endParaRPr lang="en-US" sz="1000" dirty="0"/>
          </a:p>
        </p:txBody>
      </p:sp>
      <p:sp>
        <p:nvSpPr>
          <p:cNvPr id="297" name="TextBox 296"/>
          <p:cNvSpPr txBox="1"/>
          <p:nvPr/>
        </p:nvSpPr>
        <p:spPr>
          <a:xfrm>
            <a:off x="8678588" y="1105189"/>
            <a:ext cx="546946" cy="246221"/>
          </a:xfrm>
          <a:prstGeom prst="rect">
            <a:avLst/>
          </a:prstGeom>
          <a:noFill/>
        </p:spPr>
        <p:txBody>
          <a:bodyPr wrap="none" rtlCol="0">
            <a:spAutoFit/>
          </a:bodyPr>
          <a:lstStyle/>
          <a:p>
            <a:pPr algn="ctr"/>
            <a:r>
              <a:rPr lang="en-US" sz="1000" dirty="0" smtClean="0"/>
              <a:t>Korea</a:t>
            </a:r>
            <a:endParaRPr lang="en-US" sz="1000" dirty="0"/>
          </a:p>
        </p:txBody>
      </p:sp>
      <p:sp>
        <p:nvSpPr>
          <p:cNvPr id="298" name="TextBox 297"/>
          <p:cNvSpPr txBox="1"/>
          <p:nvPr/>
        </p:nvSpPr>
        <p:spPr>
          <a:xfrm>
            <a:off x="2586588" y="2512395"/>
            <a:ext cx="444865" cy="141577"/>
          </a:xfrm>
          <a:prstGeom prst="rect">
            <a:avLst/>
          </a:prstGeom>
          <a:solidFill>
            <a:srgbClr val="99CCFF"/>
          </a:solidFill>
        </p:spPr>
        <p:txBody>
          <a:bodyPr wrap="none" lIns="9144" tIns="9144" rIns="9144" bIns="9144" rtlCol="0">
            <a:spAutoFit/>
          </a:bodyPr>
          <a:lstStyle/>
          <a:p>
            <a:r>
              <a:rPr lang="en-US" sz="800" dirty="0" smtClean="0"/>
              <a:t>FNAL-T1</a:t>
            </a:r>
            <a:endParaRPr lang="en-US" sz="800" dirty="0"/>
          </a:p>
        </p:txBody>
      </p:sp>
      <p:sp>
        <p:nvSpPr>
          <p:cNvPr id="299" name="TextBox 298"/>
          <p:cNvSpPr txBox="1"/>
          <p:nvPr/>
        </p:nvSpPr>
        <p:spPr>
          <a:xfrm>
            <a:off x="3150403" y="4239642"/>
            <a:ext cx="33586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UFlorida</a:t>
            </a:r>
            <a:endParaRPr lang="en-US" sz="800" dirty="0"/>
          </a:p>
        </p:txBody>
      </p:sp>
      <p:sp>
        <p:nvSpPr>
          <p:cNvPr id="300" name="TextBox 299"/>
          <p:cNvSpPr txBox="1"/>
          <p:nvPr/>
        </p:nvSpPr>
        <p:spPr>
          <a:xfrm>
            <a:off x="3032362" y="4428999"/>
            <a:ext cx="233269"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UNeb</a:t>
            </a:r>
            <a:endParaRPr lang="en-US" sz="800" dirty="0"/>
          </a:p>
        </p:txBody>
      </p:sp>
      <p:sp>
        <p:nvSpPr>
          <p:cNvPr id="301" name="TextBox 300"/>
          <p:cNvSpPr txBox="1"/>
          <p:nvPr/>
        </p:nvSpPr>
        <p:spPr>
          <a:xfrm>
            <a:off x="2666236" y="4309726"/>
            <a:ext cx="209224"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PurU</a:t>
            </a:r>
            <a:endParaRPr lang="en-US" sz="800" dirty="0"/>
          </a:p>
        </p:txBody>
      </p:sp>
      <p:sp>
        <p:nvSpPr>
          <p:cNvPr id="302" name="TextBox 301"/>
          <p:cNvSpPr txBox="1"/>
          <p:nvPr/>
        </p:nvSpPr>
        <p:spPr>
          <a:xfrm>
            <a:off x="3208513" y="4020415"/>
            <a:ext cx="308611" cy="141577"/>
          </a:xfrm>
          <a:prstGeom prst="rect">
            <a:avLst/>
          </a:prstGeom>
          <a:solidFill>
            <a:schemeClr val="bg2">
              <a:lumMod val="40000"/>
              <a:lumOff val="60000"/>
            </a:schemeClr>
          </a:solidFill>
        </p:spPr>
        <p:txBody>
          <a:bodyPr wrap="none" lIns="9144" tIns="9144" rIns="9144" bIns="9144" rtlCol="0">
            <a:spAutoFit/>
          </a:bodyPr>
          <a:lstStyle/>
          <a:p>
            <a:r>
              <a:rPr lang="en-US" sz="800" dirty="0" smtClean="0"/>
              <a:t>UCSD</a:t>
            </a:r>
            <a:endParaRPr lang="en-US" sz="800" dirty="0"/>
          </a:p>
        </p:txBody>
      </p:sp>
      <p:sp>
        <p:nvSpPr>
          <p:cNvPr id="303" name="TextBox 302"/>
          <p:cNvSpPr txBox="1"/>
          <p:nvPr/>
        </p:nvSpPr>
        <p:spPr>
          <a:xfrm>
            <a:off x="2535108" y="4121412"/>
            <a:ext cx="332655" cy="141577"/>
          </a:xfrm>
          <a:prstGeom prst="rect">
            <a:avLst/>
          </a:prstGeom>
          <a:solidFill>
            <a:schemeClr val="bg2">
              <a:lumMod val="40000"/>
              <a:lumOff val="60000"/>
            </a:schemeClr>
          </a:solidFill>
        </p:spPr>
        <p:txBody>
          <a:bodyPr wrap="none" lIns="9144" tIns="9144" rIns="9144" bIns="9144" rtlCol="0">
            <a:spAutoFit/>
          </a:bodyPr>
          <a:lstStyle/>
          <a:p>
            <a:r>
              <a:rPr lang="en-US" sz="800" dirty="0" err="1" smtClean="0"/>
              <a:t>UWisc</a:t>
            </a:r>
            <a:endParaRPr lang="en-US" sz="800" dirty="0"/>
          </a:p>
        </p:txBody>
      </p:sp>
      <p:pic>
        <p:nvPicPr>
          <p:cNvPr id="304" name="Picture 2" descr="C:\Work\0ESNet\ESnet\Customers\HEP\LHC\T2-3 networking - LHCONE\logos\lhcone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802" y="303779"/>
            <a:ext cx="949512" cy="600645"/>
          </a:xfrm>
          <a:prstGeom prst="rect">
            <a:avLst/>
          </a:prstGeom>
          <a:noFill/>
          <a:extLst>
            <a:ext uri="{909E8E84-426E-40DD-AFC4-6F175D3DCCD1}">
              <a14:hiddenFill xmlns:a14="http://schemas.microsoft.com/office/drawing/2010/main">
                <a:solidFill>
                  <a:srgbClr val="FFFFFF"/>
                </a:solidFill>
              </a14:hiddenFill>
            </a:ext>
          </a:extLst>
        </p:spPr>
      </p:pic>
      <p:sp>
        <p:nvSpPr>
          <p:cNvPr id="305" name="Hexagon 304"/>
          <p:cNvSpPr/>
          <p:nvPr/>
        </p:nvSpPr>
        <p:spPr bwMode="auto">
          <a:xfrm>
            <a:off x="5335997" y="1500355"/>
            <a:ext cx="605050" cy="37094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800" dirty="0" smtClean="0">
                <a:latin typeface="Arial" pitchFamily="-65" charset="0"/>
                <a:ea typeface="Arial" pitchFamily="-65" charset="0"/>
                <a:cs typeface="Arial" pitchFamily="-65" charset="0"/>
              </a:rPr>
              <a:t>Amsterdam</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06" name="TextBox 305"/>
          <p:cNvSpPr txBox="1"/>
          <p:nvPr/>
        </p:nvSpPr>
        <p:spPr>
          <a:xfrm>
            <a:off x="7033870" y="3281306"/>
            <a:ext cx="668773" cy="400110"/>
          </a:xfrm>
          <a:prstGeom prst="rect">
            <a:avLst/>
          </a:prstGeom>
          <a:noFill/>
        </p:spPr>
        <p:txBody>
          <a:bodyPr wrap="none" rtlCol="0">
            <a:spAutoFit/>
          </a:bodyPr>
          <a:lstStyle/>
          <a:p>
            <a:r>
              <a:rPr lang="en-US" sz="1000" u="sng" dirty="0"/>
              <a:t>GÉANT </a:t>
            </a:r>
          </a:p>
          <a:p>
            <a:pPr algn="ctr"/>
            <a:r>
              <a:rPr lang="en-US" sz="1000" u="sng" dirty="0" smtClean="0"/>
              <a:t>Europe</a:t>
            </a:r>
            <a:endParaRPr lang="en-US" sz="1000" u="sng" dirty="0"/>
          </a:p>
        </p:txBody>
      </p:sp>
      <p:sp>
        <p:nvSpPr>
          <p:cNvPr id="307" name="Freeform 7"/>
          <p:cNvSpPr>
            <a:spLocks/>
          </p:cNvSpPr>
          <p:nvPr/>
        </p:nvSpPr>
        <p:spPr bwMode="auto">
          <a:xfrm>
            <a:off x="2306464" y="2937958"/>
            <a:ext cx="980237" cy="405743"/>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08" name="TextBox 307"/>
          <p:cNvSpPr txBox="1"/>
          <p:nvPr/>
        </p:nvSpPr>
        <p:spPr>
          <a:xfrm>
            <a:off x="2344595" y="2937612"/>
            <a:ext cx="583814" cy="400110"/>
          </a:xfrm>
          <a:prstGeom prst="rect">
            <a:avLst/>
          </a:prstGeom>
          <a:noFill/>
        </p:spPr>
        <p:txBody>
          <a:bodyPr wrap="none" rtlCol="0">
            <a:spAutoFit/>
          </a:bodyPr>
          <a:lstStyle/>
          <a:p>
            <a:r>
              <a:rPr lang="en-US" sz="1000" u="sng" smtClean="0"/>
              <a:t>CENIC</a:t>
            </a:r>
            <a:endParaRPr lang="en-US" sz="1000" u="sng" dirty="0" smtClean="0"/>
          </a:p>
          <a:p>
            <a:pPr algn="ctr"/>
            <a:r>
              <a:rPr lang="en-US" sz="1000" u="sng" dirty="0" smtClean="0"/>
              <a:t>USA</a:t>
            </a:r>
            <a:endParaRPr lang="en-US" sz="1000" u="sng" dirty="0"/>
          </a:p>
        </p:txBody>
      </p:sp>
      <p:sp>
        <p:nvSpPr>
          <p:cNvPr id="309" name="TextBox 308"/>
          <p:cNvSpPr txBox="1"/>
          <p:nvPr/>
        </p:nvSpPr>
        <p:spPr>
          <a:xfrm>
            <a:off x="421537" y="3373431"/>
            <a:ext cx="326243" cy="126188"/>
          </a:xfrm>
          <a:prstGeom prst="rect">
            <a:avLst/>
          </a:prstGeom>
          <a:solidFill>
            <a:srgbClr val="FFFF00"/>
          </a:solidFill>
        </p:spPr>
        <p:txBody>
          <a:bodyPr wrap="none" lIns="9144" tIns="9144" rIns="9144" bIns="9144" rtlCol="0">
            <a:spAutoFit/>
          </a:bodyPr>
          <a:lstStyle/>
          <a:p>
            <a:r>
              <a:rPr lang="en-US" sz="700" smtClean="0"/>
              <a:t>ASGC2</a:t>
            </a:r>
            <a:endParaRPr lang="en-US" sz="700" dirty="0"/>
          </a:p>
        </p:txBody>
      </p:sp>
      <p:sp>
        <p:nvSpPr>
          <p:cNvPr id="310" name="TextBox 309"/>
          <p:cNvSpPr txBox="1"/>
          <p:nvPr/>
        </p:nvSpPr>
        <p:spPr>
          <a:xfrm>
            <a:off x="2846163" y="3134130"/>
            <a:ext cx="342273" cy="126188"/>
          </a:xfrm>
          <a:prstGeom prst="rect">
            <a:avLst/>
          </a:prstGeom>
          <a:solidFill>
            <a:srgbClr val="FFFF00"/>
          </a:solidFill>
        </p:spPr>
        <p:txBody>
          <a:bodyPr wrap="none" lIns="9144" tIns="9144" rIns="9144" bIns="9144" rtlCol="0">
            <a:spAutoFit/>
          </a:bodyPr>
          <a:lstStyle/>
          <a:p>
            <a:r>
              <a:rPr lang="en-US" sz="700" smtClean="0"/>
              <a:t>Caltech</a:t>
            </a:r>
            <a:endParaRPr lang="en-US" sz="700" dirty="0"/>
          </a:p>
        </p:txBody>
      </p:sp>
      <p:sp>
        <p:nvSpPr>
          <p:cNvPr id="311" name="TextBox 310"/>
          <p:cNvSpPr txBox="1"/>
          <p:nvPr/>
        </p:nvSpPr>
        <p:spPr>
          <a:xfrm>
            <a:off x="7507569" y="2340727"/>
            <a:ext cx="302199" cy="126188"/>
          </a:xfrm>
          <a:prstGeom prst="rect">
            <a:avLst/>
          </a:prstGeom>
          <a:solidFill>
            <a:srgbClr val="FFFF00"/>
          </a:solidFill>
        </p:spPr>
        <p:txBody>
          <a:bodyPr wrap="none" lIns="9144" tIns="9144" rIns="9144" bIns="9144" rtlCol="0">
            <a:spAutoFit/>
          </a:bodyPr>
          <a:lstStyle/>
          <a:p>
            <a:r>
              <a:rPr lang="en-US" sz="700" smtClean="0"/>
              <a:t>Wup.U</a:t>
            </a:r>
            <a:endParaRPr lang="en-US" sz="700" dirty="0"/>
          </a:p>
        </p:txBody>
      </p:sp>
      <p:sp>
        <p:nvSpPr>
          <p:cNvPr id="312" name="Hexagon 311"/>
          <p:cNvSpPr/>
          <p:nvPr/>
        </p:nvSpPr>
        <p:spPr bwMode="auto">
          <a:xfrm>
            <a:off x="1636772" y="3569386"/>
            <a:ext cx="496828"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pitchFamily="-65" charset="0"/>
                <a:ea typeface="Arial" pitchFamily="-65" charset="0"/>
                <a:cs typeface="Arial" pitchFamily="-65" charset="0"/>
              </a:rPr>
              <a:t>Los</a:t>
            </a:r>
            <a:br>
              <a:rPr kumimoji="0" lang="en-US" sz="800" b="1" i="0" u="none" strike="noStrike" cap="none" normalizeH="0" baseline="0" smtClean="0">
                <a:ln>
                  <a:noFill/>
                </a:ln>
                <a:solidFill>
                  <a:schemeClr val="tx1"/>
                </a:solidFill>
                <a:effectLst/>
                <a:latin typeface="Arial" pitchFamily="-65" charset="0"/>
                <a:ea typeface="Arial" pitchFamily="-65" charset="0"/>
                <a:cs typeface="Arial" pitchFamily="-65" charset="0"/>
              </a:rPr>
            </a:br>
            <a:r>
              <a:rPr kumimoji="0" lang="en-US" sz="800" b="1" i="0" u="none" strike="noStrike" cap="none" normalizeH="0" baseline="0" smtClean="0">
                <a:ln>
                  <a:noFill/>
                </a:ln>
                <a:solidFill>
                  <a:schemeClr val="tx1"/>
                </a:solidFill>
                <a:effectLst/>
                <a:latin typeface="Arial" pitchFamily="-65" charset="0"/>
                <a:ea typeface="Arial" pitchFamily="-65" charset="0"/>
                <a:cs typeface="Arial" pitchFamily="-65" charset="0"/>
              </a:rPr>
              <a:t>Angeles</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grpSp>
        <p:nvGrpSpPr>
          <p:cNvPr id="313" name="Group 312"/>
          <p:cNvGrpSpPr/>
          <p:nvPr/>
        </p:nvGrpSpPr>
        <p:grpSpPr>
          <a:xfrm>
            <a:off x="28162" y="5603618"/>
            <a:ext cx="2137137" cy="1236653"/>
            <a:chOff x="28162" y="5263580"/>
            <a:chExt cx="2724780" cy="1576692"/>
          </a:xfrm>
        </p:grpSpPr>
        <p:sp>
          <p:nvSpPr>
            <p:cNvPr id="314" name="Rectangle 313"/>
            <p:cNvSpPr/>
            <p:nvPr/>
          </p:nvSpPr>
          <p:spPr bwMode="auto">
            <a:xfrm>
              <a:off x="28162" y="5263580"/>
              <a:ext cx="2724780" cy="1576692"/>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pic>
          <p:nvPicPr>
            <p:cNvPr id="315" name="Picture 4" descr="C:\Work\0ESNet\ESnet\Customers\HEP\LHC\T2-3 networking - LHCONE\logos\ASGC.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9888" y="5302170"/>
              <a:ext cx="381862" cy="433587"/>
            </a:xfrm>
            <a:prstGeom prst="rect">
              <a:avLst/>
            </a:prstGeom>
            <a:noFill/>
            <a:extLst>
              <a:ext uri="{909E8E84-426E-40DD-AFC4-6F175D3DCCD1}">
                <a14:hiddenFill xmlns:a14="http://schemas.microsoft.com/office/drawing/2010/main">
                  <a:solidFill>
                    <a:srgbClr val="FFFFFF"/>
                  </a:solidFill>
                </a14:hiddenFill>
              </a:ext>
            </a:extLst>
          </p:spPr>
        </p:pic>
        <p:pic>
          <p:nvPicPr>
            <p:cNvPr id="316" name="Picture 5" descr="C:\Work\0ESNet\ESnet\Customers\HEP\LHC\T2-3 networking - LHCONE\logos\CANARI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65" y="5727505"/>
              <a:ext cx="701508" cy="187245"/>
            </a:xfrm>
            <a:prstGeom prst="rect">
              <a:avLst/>
            </a:prstGeom>
            <a:noFill/>
            <a:extLst>
              <a:ext uri="{909E8E84-426E-40DD-AFC4-6F175D3DCCD1}">
                <a14:hiddenFill xmlns:a14="http://schemas.microsoft.com/office/drawing/2010/main">
                  <a:solidFill>
                    <a:srgbClr val="FFFFFF"/>
                  </a:solidFill>
                </a14:hiddenFill>
              </a:ext>
            </a:extLst>
          </p:spPr>
        </p:pic>
        <p:pic>
          <p:nvPicPr>
            <p:cNvPr id="317" name="Picture 6" descr="C:\Work\0ESNet\ESnet\Customers\HEP\LHC\T2-3 networking - LHCONE\logos\CERN.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189" y="5934087"/>
              <a:ext cx="403261" cy="410096"/>
            </a:xfrm>
            <a:prstGeom prst="rect">
              <a:avLst/>
            </a:prstGeom>
            <a:noFill/>
            <a:extLst>
              <a:ext uri="{909E8E84-426E-40DD-AFC4-6F175D3DCCD1}">
                <a14:hiddenFill xmlns:a14="http://schemas.microsoft.com/office/drawing/2010/main">
                  <a:solidFill>
                    <a:srgbClr val="FFFFFF"/>
                  </a:solidFill>
                </a14:hiddenFill>
              </a:ext>
            </a:extLst>
          </p:spPr>
        </p:pic>
        <p:pic>
          <p:nvPicPr>
            <p:cNvPr id="318" name="Picture 7" descr="C:\Work\0ESNet\ESnet\Customers\HEP\LHC\T2-3 networking - LHCONE\logos\CUD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4678" y="6359783"/>
              <a:ext cx="352282" cy="170757"/>
            </a:xfrm>
            <a:prstGeom prst="rect">
              <a:avLst/>
            </a:prstGeom>
            <a:noFill/>
            <a:extLst>
              <a:ext uri="{909E8E84-426E-40DD-AFC4-6F175D3DCCD1}">
                <a14:hiddenFill xmlns:a14="http://schemas.microsoft.com/office/drawing/2010/main">
                  <a:solidFill>
                    <a:srgbClr val="FFFFFF"/>
                  </a:solidFill>
                </a14:hiddenFill>
              </a:ext>
            </a:extLst>
          </p:spPr>
        </p:pic>
        <p:pic>
          <p:nvPicPr>
            <p:cNvPr id="319" name="Picture 12" descr="C:\Work\0ESNet\ESnet\Customers\HEP\LHC\T2-3 networking - LHCONE\logos\Internet2.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1328" y="6288329"/>
              <a:ext cx="394363" cy="313664"/>
            </a:xfrm>
            <a:prstGeom prst="rect">
              <a:avLst/>
            </a:prstGeom>
            <a:noFill/>
            <a:extLst>
              <a:ext uri="{909E8E84-426E-40DD-AFC4-6F175D3DCCD1}">
                <a14:hiddenFill xmlns:a14="http://schemas.microsoft.com/office/drawing/2010/main">
                  <a:solidFill>
                    <a:srgbClr val="FFFFFF"/>
                  </a:solidFill>
                </a14:hiddenFill>
              </a:ext>
            </a:extLst>
          </p:spPr>
        </p:pic>
        <p:pic>
          <p:nvPicPr>
            <p:cNvPr id="320" name="Picture 13" descr="C:\Work\0ESNet\ESnet\Customers\HEP\LHC\T2-3 networking - LHCONE\logos\NORDUnet.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54930" y="5439545"/>
              <a:ext cx="526811" cy="158837"/>
            </a:xfrm>
            <a:prstGeom prst="rect">
              <a:avLst/>
            </a:prstGeom>
            <a:noFill/>
            <a:extLst>
              <a:ext uri="{909E8E84-426E-40DD-AFC4-6F175D3DCCD1}">
                <a14:hiddenFill xmlns:a14="http://schemas.microsoft.com/office/drawing/2010/main">
                  <a:solidFill>
                    <a:srgbClr val="FFFFFF"/>
                  </a:solidFill>
                </a14:hiddenFill>
              </a:ext>
            </a:extLst>
          </p:spPr>
        </p:pic>
        <p:pic>
          <p:nvPicPr>
            <p:cNvPr id="321" name="Picture 15" descr="C:\Work\0ESNet\ESnet\Customers\HEP\LHC\T2-3 networking - LHCONE\logos\RENATER.jp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73032" y="6317515"/>
              <a:ext cx="490606" cy="255293"/>
            </a:xfrm>
            <a:prstGeom prst="rect">
              <a:avLst/>
            </a:prstGeom>
            <a:noFill/>
            <a:extLst>
              <a:ext uri="{909E8E84-426E-40DD-AFC4-6F175D3DCCD1}">
                <a14:hiddenFill xmlns:a14="http://schemas.microsoft.com/office/drawing/2010/main">
                  <a:solidFill>
                    <a:srgbClr val="FFFFFF"/>
                  </a:solidFill>
                </a14:hiddenFill>
              </a:ext>
            </a:extLst>
          </p:spPr>
        </p:pic>
        <p:pic>
          <p:nvPicPr>
            <p:cNvPr id="322" name="Picture 16" descr="C:\Work\0ESNet\ESnet\Customers\HEP\LHC\T2-3 networking - LHCONE\logos\SARA.jpg"/>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182623" y="5415140"/>
              <a:ext cx="297758" cy="207647"/>
            </a:xfrm>
            <a:prstGeom prst="rect">
              <a:avLst/>
            </a:prstGeom>
            <a:noFill/>
            <a:extLst>
              <a:ext uri="{909E8E84-426E-40DD-AFC4-6F175D3DCCD1}">
                <a14:hiddenFill xmlns:a14="http://schemas.microsoft.com/office/drawing/2010/main">
                  <a:solidFill>
                    <a:srgbClr val="FFFFFF"/>
                  </a:solidFill>
                </a14:hiddenFill>
              </a:ext>
            </a:extLst>
          </p:spPr>
        </p:pic>
        <p:pic>
          <p:nvPicPr>
            <p:cNvPr id="323" name="Picture 8" descr="C:\Work\0ESNet\ESnet\Customers\HEP\LHC\T2-3 networking - LHCONE\logos\DFN.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2466" y="6599454"/>
              <a:ext cx="336706" cy="190539"/>
            </a:xfrm>
            <a:prstGeom prst="rect">
              <a:avLst/>
            </a:prstGeom>
            <a:noFill/>
            <a:extLst>
              <a:ext uri="{909E8E84-426E-40DD-AFC4-6F175D3DCCD1}">
                <a14:hiddenFill xmlns:a14="http://schemas.microsoft.com/office/drawing/2010/main">
                  <a:solidFill>
                    <a:srgbClr val="FFFFFF"/>
                  </a:solidFill>
                </a14:hiddenFill>
              </a:ext>
            </a:extLst>
          </p:spPr>
        </p:pic>
        <p:pic>
          <p:nvPicPr>
            <p:cNvPr id="324" name="Picture 10" descr="C:\Work\0ESNet\ESnet\Customers\HEP\LHC\T2-3 networking - LHCONE\logos\GARR.jpg"/>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3290" y="5732617"/>
              <a:ext cx="490439" cy="177021"/>
            </a:xfrm>
            <a:prstGeom prst="rect">
              <a:avLst/>
            </a:prstGeom>
            <a:noFill/>
            <a:extLst>
              <a:ext uri="{909E8E84-426E-40DD-AFC4-6F175D3DCCD1}">
                <a14:hiddenFill xmlns:a14="http://schemas.microsoft.com/office/drawing/2010/main">
                  <a:solidFill>
                    <a:srgbClr val="FFFFFF"/>
                  </a:solidFill>
                </a14:hiddenFill>
              </a:ext>
            </a:extLst>
          </p:spPr>
        </p:pic>
        <p:pic>
          <p:nvPicPr>
            <p:cNvPr id="325" name="Picture 11" descr="C:\Work\0ESNet\ESnet\Customers\HEP\LHC\T2-3 networking - LHCONE\logos\GEANT.jp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32310" y="6052488"/>
              <a:ext cx="412399" cy="173295"/>
            </a:xfrm>
            <a:prstGeom prst="rect">
              <a:avLst/>
            </a:prstGeom>
            <a:noFill/>
            <a:extLst>
              <a:ext uri="{909E8E84-426E-40DD-AFC4-6F175D3DCCD1}">
                <a14:hiddenFill xmlns:a14="http://schemas.microsoft.com/office/drawing/2010/main">
                  <a:solidFill>
                    <a:srgbClr val="FFFFFF"/>
                  </a:solidFill>
                </a14:hiddenFill>
              </a:ext>
            </a:extLst>
          </p:spPr>
        </p:pic>
        <p:pic>
          <p:nvPicPr>
            <p:cNvPr id="326" name="Picture 18" descr="C:\Work\0ESNet\ESnet\Customers\HEP\LHC\T2-3 networking - LHCONE\logos\RedIRIS.jp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458315" y="6057644"/>
              <a:ext cx="320040" cy="162983"/>
            </a:xfrm>
            <a:prstGeom prst="rect">
              <a:avLst/>
            </a:prstGeom>
            <a:noFill/>
            <a:extLst>
              <a:ext uri="{909E8E84-426E-40DD-AFC4-6F175D3DCCD1}">
                <a14:hiddenFill xmlns:a14="http://schemas.microsoft.com/office/drawing/2010/main">
                  <a:solidFill>
                    <a:srgbClr val="FFFFFF"/>
                  </a:solidFill>
                </a14:hiddenFill>
              </a:ext>
            </a:extLst>
          </p:spPr>
        </p:pic>
        <p:pic>
          <p:nvPicPr>
            <p:cNvPr id="327" name="Picture 2"/>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946094" y="5752270"/>
              <a:ext cx="770817" cy="1377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8" name="Picture 3"/>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425816" y="5678959"/>
              <a:ext cx="385039" cy="284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9" name="Picture 2" descr="C:\Work\0ESNet\ESnet\Customers\HEP\LHC\T2-3 networking - LHCONE\logos\MREN Logo.gif"/>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732776" y="6618777"/>
              <a:ext cx="611466" cy="151893"/>
            </a:xfrm>
            <a:prstGeom prst="rect">
              <a:avLst/>
            </a:prstGeom>
            <a:noFill/>
            <a:extLst>
              <a:ext uri="{909E8E84-426E-40DD-AFC4-6F175D3DCCD1}">
                <a14:hiddenFill xmlns:a14="http://schemas.microsoft.com/office/drawing/2010/main">
                  <a:solidFill>
                    <a:srgbClr val="FFFFFF"/>
                  </a:solidFill>
                </a14:hiddenFill>
              </a:ext>
            </a:extLst>
          </p:spPr>
        </p:pic>
        <p:pic>
          <p:nvPicPr>
            <p:cNvPr id="330" name="Picture 3" descr="C:\Work\0ESNet\ESnet\Customers\HEP\LHC\T2-3 networking - LHCONE\logos\logo-surfnet.gif"/>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147084" y="6051159"/>
              <a:ext cx="368836" cy="175952"/>
            </a:xfrm>
            <a:prstGeom prst="rect">
              <a:avLst/>
            </a:prstGeom>
            <a:noFill/>
            <a:extLst>
              <a:ext uri="{909E8E84-426E-40DD-AFC4-6F175D3DCCD1}">
                <a14:hiddenFill xmlns:a14="http://schemas.microsoft.com/office/drawing/2010/main">
                  <a:solidFill>
                    <a:srgbClr val="FFFFFF"/>
                  </a:solidFill>
                </a14:hiddenFill>
              </a:ext>
            </a:extLst>
          </p:spPr>
        </p:pic>
        <p:pic>
          <p:nvPicPr>
            <p:cNvPr id="331" name="Picture 330" descr="C:\Work\0ESNet\ESnet\Customers\HEP\LHC\T2-3 networking - LHCONE\logos\UltraLight.cecbajgf.png"/>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974724" y="6358293"/>
              <a:ext cx="713557" cy="173736"/>
            </a:xfrm>
            <a:prstGeom prst="rect">
              <a:avLst/>
            </a:prstGeom>
            <a:noFill/>
            <a:extLst>
              <a:ext uri="{909E8E84-426E-40DD-AFC4-6F175D3DCCD1}">
                <a14:hiddenFill xmlns:a14="http://schemas.microsoft.com/office/drawing/2010/main">
                  <a:solidFill>
                    <a:srgbClr val="FFFFFF"/>
                  </a:solidFill>
                </a14:hiddenFill>
              </a:ext>
            </a:extLst>
          </p:spPr>
        </p:pic>
        <p:pic>
          <p:nvPicPr>
            <p:cNvPr id="332" name="Picture 10" descr="ESnet_Logo_Header.png"/>
            <p:cNvPicPr>
              <a:picLocks noChangeAspect="1"/>
            </p:cNvPicPr>
            <p:nvPr/>
          </p:nvPicPr>
          <p:blipFill>
            <a:blip r:embed="rId21">
              <a:extLst>
                <a:ext uri="{28A0092B-C50C-407E-A947-70E740481C1C}">
                  <a14:useLocalDpi xmlns:a14="http://schemas.microsoft.com/office/drawing/2010/main" val="0"/>
                </a:ext>
              </a:extLst>
            </a:blip>
            <a:srcRect/>
            <a:stretch>
              <a:fillRect/>
            </a:stretch>
          </p:blipFill>
          <p:spPr bwMode="auto">
            <a:xfrm>
              <a:off x="687629" y="5432558"/>
              <a:ext cx="592531" cy="172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33" name="Freeform 7"/>
          <p:cNvSpPr>
            <a:spLocks/>
          </p:cNvSpPr>
          <p:nvPr/>
        </p:nvSpPr>
        <p:spPr bwMode="auto">
          <a:xfrm>
            <a:off x="122178" y="1016813"/>
            <a:ext cx="915558" cy="724737"/>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99FF99"/>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pPr algn="ctr"/>
            <a:endParaRPr lang="en-US" dirty="0"/>
          </a:p>
        </p:txBody>
      </p:sp>
      <p:sp>
        <p:nvSpPr>
          <p:cNvPr id="334" name="TextBox 333"/>
          <p:cNvSpPr txBox="1"/>
          <p:nvPr/>
        </p:nvSpPr>
        <p:spPr>
          <a:xfrm>
            <a:off x="299271" y="1304666"/>
            <a:ext cx="561372" cy="400110"/>
          </a:xfrm>
          <a:prstGeom prst="rect">
            <a:avLst/>
          </a:prstGeom>
          <a:noFill/>
        </p:spPr>
        <p:txBody>
          <a:bodyPr wrap="none" rtlCol="0">
            <a:spAutoFit/>
          </a:bodyPr>
          <a:lstStyle/>
          <a:p>
            <a:pPr algn="ctr"/>
            <a:r>
              <a:rPr lang="en-US" sz="1000" u="sng" smtClean="0"/>
              <a:t>SINET</a:t>
            </a:r>
          </a:p>
          <a:p>
            <a:pPr algn="ctr"/>
            <a:r>
              <a:rPr lang="en-US" sz="1000" u="sng" smtClean="0"/>
              <a:t>Japan</a:t>
            </a:r>
            <a:endParaRPr lang="en-US" sz="1000" u="sng" dirty="0"/>
          </a:p>
        </p:txBody>
      </p:sp>
      <p:sp>
        <p:nvSpPr>
          <p:cNvPr id="335" name="TextBox 334"/>
          <p:cNvSpPr txBox="1"/>
          <p:nvPr/>
        </p:nvSpPr>
        <p:spPr>
          <a:xfrm>
            <a:off x="2366660" y="4469066"/>
            <a:ext cx="422423" cy="126188"/>
          </a:xfrm>
          <a:prstGeom prst="rect">
            <a:avLst/>
          </a:prstGeom>
          <a:solidFill>
            <a:srgbClr val="FFFF00"/>
          </a:solidFill>
        </p:spPr>
        <p:txBody>
          <a:bodyPr wrap="none" lIns="9144" tIns="9144" rIns="9144" bIns="9144" rtlCol="0">
            <a:spAutoFit/>
          </a:bodyPr>
          <a:lstStyle/>
          <a:p>
            <a:r>
              <a:rPr lang="en-US" sz="700" smtClean="0"/>
              <a:t>Vandebilt</a:t>
            </a:r>
            <a:endParaRPr lang="en-US" sz="700" dirty="0"/>
          </a:p>
        </p:txBody>
      </p:sp>
      <p:sp>
        <p:nvSpPr>
          <p:cNvPr id="336" name="TextBox 335"/>
          <p:cNvSpPr txBox="1"/>
          <p:nvPr/>
        </p:nvSpPr>
        <p:spPr>
          <a:xfrm>
            <a:off x="4234292" y="6429755"/>
            <a:ext cx="2400016" cy="461665"/>
          </a:xfrm>
          <a:prstGeom prst="rect">
            <a:avLst/>
          </a:prstGeom>
          <a:noFill/>
        </p:spPr>
        <p:txBody>
          <a:bodyPr wrap="none" rtlCol="0">
            <a:spAutoFit/>
          </a:bodyPr>
          <a:lstStyle/>
          <a:p>
            <a:pPr>
              <a:lnSpc>
                <a:spcPct val="150000"/>
              </a:lnSpc>
            </a:pPr>
            <a:r>
              <a:rPr lang="en-US" sz="800"/>
              <a:t>C</a:t>
            </a:r>
            <a:r>
              <a:rPr lang="en-US" sz="800" smtClean="0"/>
              <a:t>ommunication links, 10, 20, 30, and 100Gb/s</a:t>
            </a:r>
          </a:p>
          <a:p>
            <a:pPr>
              <a:lnSpc>
                <a:spcPct val="150000"/>
              </a:lnSpc>
            </a:pPr>
            <a:r>
              <a:rPr lang="en-US" sz="800" smtClean="0"/>
              <a:t>See </a:t>
            </a:r>
            <a:r>
              <a:rPr lang="en-US" sz="800" smtClean="0">
                <a:hlinkClick r:id="rId22"/>
              </a:rPr>
              <a:t>http://lhcone.net</a:t>
            </a:r>
            <a:r>
              <a:rPr lang="en-US" sz="800" smtClean="0"/>
              <a:t> for details.</a:t>
            </a:r>
            <a:endParaRPr lang="en-US" sz="800" dirty="0"/>
          </a:p>
        </p:txBody>
      </p:sp>
      <p:sp>
        <p:nvSpPr>
          <p:cNvPr id="337" name="TextBox 336"/>
          <p:cNvSpPr txBox="1"/>
          <p:nvPr/>
        </p:nvSpPr>
        <p:spPr>
          <a:xfrm>
            <a:off x="4234292" y="6084720"/>
            <a:ext cx="1441420" cy="272767"/>
          </a:xfrm>
          <a:prstGeom prst="rect">
            <a:avLst/>
          </a:prstGeom>
          <a:noFill/>
        </p:spPr>
        <p:txBody>
          <a:bodyPr wrap="none" rtlCol="0">
            <a:spAutoFit/>
          </a:bodyPr>
          <a:lstStyle/>
          <a:p>
            <a:pPr>
              <a:lnSpc>
                <a:spcPts val="700"/>
              </a:lnSpc>
            </a:pPr>
            <a:r>
              <a:rPr lang="en-US" sz="800" smtClean="0"/>
              <a:t>End </a:t>
            </a:r>
            <a:r>
              <a:rPr lang="en-US" sz="800" dirty="0" smtClean="0"/>
              <a:t>sites – LHC </a:t>
            </a:r>
            <a:r>
              <a:rPr lang="en-US" sz="800" smtClean="0"/>
              <a:t>Tier 2/3</a:t>
            </a:r>
            <a:br>
              <a:rPr lang="en-US" sz="800" smtClean="0"/>
            </a:br>
            <a:r>
              <a:rPr lang="en-US" sz="800" smtClean="0"/>
              <a:t>unless indicated as Tier 1</a:t>
            </a:r>
            <a:endParaRPr lang="en-US" sz="800" dirty="0" smtClean="0"/>
          </a:p>
        </p:txBody>
      </p:sp>
      <p:sp>
        <p:nvSpPr>
          <p:cNvPr id="338" name="TextBox 337"/>
          <p:cNvSpPr txBox="1"/>
          <p:nvPr/>
        </p:nvSpPr>
        <p:spPr>
          <a:xfrm>
            <a:off x="4234292" y="6252972"/>
            <a:ext cx="1980029" cy="254172"/>
          </a:xfrm>
          <a:prstGeom prst="rect">
            <a:avLst/>
          </a:prstGeom>
          <a:noFill/>
        </p:spPr>
        <p:txBody>
          <a:bodyPr wrap="none" rtlCol="0">
            <a:spAutoFit/>
          </a:bodyPr>
          <a:lstStyle/>
          <a:p>
            <a:pPr>
              <a:lnSpc>
                <a:spcPct val="150000"/>
              </a:lnSpc>
            </a:pPr>
            <a:r>
              <a:rPr lang="en-US" sz="800" smtClean="0"/>
              <a:t>Regional R&amp;E communication nexus</a:t>
            </a:r>
          </a:p>
        </p:txBody>
      </p:sp>
      <p:sp>
        <p:nvSpPr>
          <p:cNvPr id="339" name="Freeform 7"/>
          <p:cNvSpPr>
            <a:spLocks/>
          </p:cNvSpPr>
          <p:nvPr/>
        </p:nvSpPr>
        <p:spPr bwMode="auto">
          <a:xfrm>
            <a:off x="6642986" y="5882957"/>
            <a:ext cx="324771" cy="154518"/>
          </a:xfrm>
          <a:custGeom>
            <a:avLst/>
            <a:gdLst>
              <a:gd name="T0" fmla="*/ 5 w 2184"/>
              <a:gd name="T1" fmla="*/ 630 h 1434"/>
              <a:gd name="T2" fmla="*/ 68 w 2184"/>
              <a:gd name="T3" fmla="*/ 535 h 1434"/>
              <a:gd name="T4" fmla="*/ 119 w 2184"/>
              <a:gd name="T5" fmla="*/ 390 h 1434"/>
              <a:gd name="T6" fmla="*/ 201 w 2184"/>
              <a:gd name="T7" fmla="*/ 293 h 1434"/>
              <a:gd name="T8" fmla="*/ 348 w 2184"/>
              <a:gd name="T9" fmla="*/ 204 h 1434"/>
              <a:gd name="T10" fmla="*/ 401 w 2184"/>
              <a:gd name="T11" fmla="*/ 129 h 1434"/>
              <a:gd name="T12" fmla="*/ 516 w 2184"/>
              <a:gd name="T13" fmla="*/ 91 h 1434"/>
              <a:gd name="T14" fmla="*/ 593 w 2184"/>
              <a:gd name="T15" fmla="*/ 81 h 1434"/>
              <a:gd name="T16" fmla="*/ 724 w 2184"/>
              <a:gd name="T17" fmla="*/ 57 h 1434"/>
              <a:gd name="T18" fmla="*/ 835 w 2184"/>
              <a:gd name="T19" fmla="*/ 22 h 1434"/>
              <a:gd name="T20" fmla="*/ 972 w 2184"/>
              <a:gd name="T21" fmla="*/ 13 h 1434"/>
              <a:gd name="T22" fmla="*/ 1064 w 2184"/>
              <a:gd name="T23" fmla="*/ 18 h 1434"/>
              <a:gd name="T24" fmla="*/ 1152 w 2184"/>
              <a:gd name="T25" fmla="*/ 19 h 1434"/>
              <a:gd name="T26" fmla="*/ 1200 w 2184"/>
              <a:gd name="T27" fmla="*/ 6 h 1434"/>
              <a:gd name="T28" fmla="*/ 1298 w 2184"/>
              <a:gd name="T29" fmla="*/ 48 h 1434"/>
              <a:gd name="T30" fmla="*/ 1403 w 2184"/>
              <a:gd name="T31" fmla="*/ 65 h 1434"/>
              <a:gd name="T32" fmla="*/ 1489 w 2184"/>
              <a:gd name="T33" fmla="*/ 41 h 1434"/>
              <a:gd name="T34" fmla="*/ 1616 w 2184"/>
              <a:gd name="T35" fmla="*/ 88 h 1434"/>
              <a:gd name="T36" fmla="*/ 1672 w 2184"/>
              <a:gd name="T37" fmla="*/ 116 h 1434"/>
              <a:gd name="T38" fmla="*/ 1733 w 2184"/>
              <a:gd name="T39" fmla="*/ 137 h 1434"/>
              <a:gd name="T40" fmla="*/ 1737 w 2184"/>
              <a:gd name="T41" fmla="*/ 175 h 1434"/>
              <a:gd name="T42" fmla="*/ 1887 w 2184"/>
              <a:gd name="T43" fmla="*/ 201 h 1434"/>
              <a:gd name="T44" fmla="*/ 1914 w 2184"/>
              <a:gd name="T45" fmla="*/ 301 h 1434"/>
              <a:gd name="T46" fmla="*/ 1990 w 2184"/>
              <a:gd name="T47" fmla="*/ 395 h 1434"/>
              <a:gd name="T48" fmla="*/ 2122 w 2184"/>
              <a:gd name="T49" fmla="*/ 476 h 1434"/>
              <a:gd name="T50" fmla="*/ 2133 w 2184"/>
              <a:gd name="T51" fmla="*/ 575 h 1434"/>
              <a:gd name="T52" fmla="*/ 2159 w 2184"/>
              <a:gd name="T53" fmla="*/ 654 h 1434"/>
              <a:gd name="T54" fmla="*/ 2116 w 2184"/>
              <a:gd name="T55" fmla="*/ 719 h 1434"/>
              <a:gd name="T56" fmla="*/ 2176 w 2184"/>
              <a:gd name="T57" fmla="*/ 735 h 1434"/>
              <a:gd name="T58" fmla="*/ 2172 w 2184"/>
              <a:gd name="T59" fmla="*/ 796 h 1434"/>
              <a:gd name="T60" fmla="*/ 2121 w 2184"/>
              <a:gd name="T61" fmla="*/ 820 h 1434"/>
              <a:gd name="T62" fmla="*/ 2098 w 2184"/>
              <a:gd name="T63" fmla="*/ 947 h 1434"/>
              <a:gd name="T64" fmla="*/ 2071 w 2184"/>
              <a:gd name="T65" fmla="*/ 992 h 1434"/>
              <a:gd name="T66" fmla="*/ 2068 w 2184"/>
              <a:gd name="T67" fmla="*/ 1060 h 1434"/>
              <a:gd name="T68" fmla="*/ 1981 w 2184"/>
              <a:gd name="T69" fmla="*/ 1071 h 1434"/>
              <a:gd name="T70" fmla="*/ 1916 w 2184"/>
              <a:gd name="T71" fmla="*/ 1208 h 1434"/>
              <a:gd name="T72" fmla="*/ 1776 w 2184"/>
              <a:gd name="T73" fmla="*/ 1235 h 1434"/>
              <a:gd name="T74" fmla="*/ 1707 w 2184"/>
              <a:gd name="T75" fmla="*/ 1313 h 1434"/>
              <a:gd name="T76" fmla="*/ 1589 w 2184"/>
              <a:gd name="T77" fmla="*/ 1351 h 1434"/>
              <a:gd name="T78" fmla="*/ 1494 w 2184"/>
              <a:gd name="T79" fmla="*/ 1402 h 1434"/>
              <a:gd name="T80" fmla="*/ 1430 w 2184"/>
              <a:gd name="T81" fmla="*/ 1362 h 1434"/>
              <a:gd name="T82" fmla="*/ 1363 w 2184"/>
              <a:gd name="T83" fmla="*/ 1431 h 1434"/>
              <a:gd name="T84" fmla="*/ 1260 w 2184"/>
              <a:gd name="T85" fmla="*/ 1394 h 1434"/>
              <a:gd name="T86" fmla="*/ 1192 w 2184"/>
              <a:gd name="T87" fmla="*/ 1429 h 1434"/>
              <a:gd name="T88" fmla="*/ 1087 w 2184"/>
              <a:gd name="T89" fmla="*/ 1397 h 1434"/>
              <a:gd name="T90" fmla="*/ 980 w 2184"/>
              <a:gd name="T91" fmla="*/ 1434 h 1434"/>
              <a:gd name="T92" fmla="*/ 872 w 2184"/>
              <a:gd name="T93" fmla="*/ 1375 h 1434"/>
              <a:gd name="T94" fmla="*/ 748 w 2184"/>
              <a:gd name="T95" fmla="*/ 1380 h 1434"/>
              <a:gd name="T96" fmla="*/ 694 w 2184"/>
              <a:gd name="T97" fmla="*/ 1307 h 1434"/>
              <a:gd name="T98" fmla="*/ 619 w 2184"/>
              <a:gd name="T99" fmla="*/ 1343 h 1434"/>
              <a:gd name="T100" fmla="*/ 525 w 2184"/>
              <a:gd name="T101" fmla="*/ 1299 h 1434"/>
              <a:gd name="T102" fmla="*/ 519 w 2184"/>
              <a:gd name="T103" fmla="*/ 1262 h 1434"/>
              <a:gd name="T104" fmla="*/ 399 w 2184"/>
              <a:gd name="T105" fmla="*/ 1210 h 1434"/>
              <a:gd name="T106" fmla="*/ 329 w 2184"/>
              <a:gd name="T107" fmla="*/ 1165 h 1434"/>
              <a:gd name="T108" fmla="*/ 172 w 2184"/>
              <a:gd name="T109" fmla="*/ 1103 h 1434"/>
              <a:gd name="T110" fmla="*/ 105 w 2184"/>
              <a:gd name="T111" fmla="*/ 976 h 1434"/>
              <a:gd name="T112" fmla="*/ 5 w 2184"/>
              <a:gd name="T113" fmla="*/ 907 h 1434"/>
              <a:gd name="T114" fmla="*/ 26 w 2184"/>
              <a:gd name="T115" fmla="*/ 818 h 1434"/>
              <a:gd name="T116" fmla="*/ 22 w 2184"/>
              <a:gd name="T117" fmla="*/ 737 h 1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184" h="1434">
                <a:moveTo>
                  <a:pt x="48" y="719"/>
                </a:moveTo>
                <a:lnTo>
                  <a:pt x="33" y="708"/>
                </a:lnTo>
                <a:lnTo>
                  <a:pt x="21" y="696"/>
                </a:lnTo>
                <a:lnTo>
                  <a:pt x="13" y="680"/>
                </a:lnTo>
                <a:lnTo>
                  <a:pt x="6" y="664"/>
                </a:lnTo>
                <a:lnTo>
                  <a:pt x="5" y="648"/>
                </a:lnTo>
                <a:lnTo>
                  <a:pt x="5" y="630"/>
                </a:lnTo>
                <a:lnTo>
                  <a:pt x="10" y="613"/>
                </a:lnTo>
                <a:lnTo>
                  <a:pt x="18" y="597"/>
                </a:lnTo>
                <a:lnTo>
                  <a:pt x="29" y="583"/>
                </a:lnTo>
                <a:lnTo>
                  <a:pt x="43" y="570"/>
                </a:lnTo>
                <a:lnTo>
                  <a:pt x="61" y="562"/>
                </a:lnTo>
                <a:lnTo>
                  <a:pt x="78" y="555"/>
                </a:lnTo>
                <a:lnTo>
                  <a:pt x="68" y="535"/>
                </a:lnTo>
                <a:lnTo>
                  <a:pt x="62" y="511"/>
                </a:lnTo>
                <a:lnTo>
                  <a:pt x="61" y="489"/>
                </a:lnTo>
                <a:lnTo>
                  <a:pt x="64" y="465"/>
                </a:lnTo>
                <a:lnTo>
                  <a:pt x="72" y="444"/>
                </a:lnTo>
                <a:lnTo>
                  <a:pt x="84" y="423"/>
                </a:lnTo>
                <a:lnTo>
                  <a:pt x="100" y="406"/>
                </a:lnTo>
                <a:lnTo>
                  <a:pt x="119" y="390"/>
                </a:lnTo>
                <a:lnTo>
                  <a:pt x="137" y="382"/>
                </a:lnTo>
                <a:lnTo>
                  <a:pt x="156" y="376"/>
                </a:lnTo>
                <a:lnTo>
                  <a:pt x="175" y="374"/>
                </a:lnTo>
                <a:lnTo>
                  <a:pt x="196" y="374"/>
                </a:lnTo>
                <a:lnTo>
                  <a:pt x="191" y="345"/>
                </a:lnTo>
                <a:lnTo>
                  <a:pt x="193" y="318"/>
                </a:lnTo>
                <a:lnTo>
                  <a:pt x="201" y="293"/>
                </a:lnTo>
                <a:lnTo>
                  <a:pt x="212" y="269"/>
                </a:lnTo>
                <a:lnTo>
                  <a:pt x="229" y="248"/>
                </a:lnTo>
                <a:lnTo>
                  <a:pt x="248" y="231"/>
                </a:lnTo>
                <a:lnTo>
                  <a:pt x="272" y="216"/>
                </a:lnTo>
                <a:lnTo>
                  <a:pt x="299" y="207"/>
                </a:lnTo>
                <a:lnTo>
                  <a:pt x="325" y="204"/>
                </a:lnTo>
                <a:lnTo>
                  <a:pt x="348" y="204"/>
                </a:lnTo>
                <a:lnTo>
                  <a:pt x="372" y="209"/>
                </a:lnTo>
                <a:lnTo>
                  <a:pt x="395" y="216"/>
                </a:lnTo>
                <a:lnTo>
                  <a:pt x="388" y="199"/>
                </a:lnTo>
                <a:lnTo>
                  <a:pt x="387" y="180"/>
                </a:lnTo>
                <a:lnTo>
                  <a:pt x="388" y="162"/>
                </a:lnTo>
                <a:lnTo>
                  <a:pt x="393" y="145"/>
                </a:lnTo>
                <a:lnTo>
                  <a:pt x="401" y="129"/>
                </a:lnTo>
                <a:lnTo>
                  <a:pt x="414" y="115"/>
                </a:lnTo>
                <a:lnTo>
                  <a:pt x="428" y="102"/>
                </a:lnTo>
                <a:lnTo>
                  <a:pt x="444" y="92"/>
                </a:lnTo>
                <a:lnTo>
                  <a:pt x="461" y="88"/>
                </a:lnTo>
                <a:lnTo>
                  <a:pt x="481" y="84"/>
                </a:lnTo>
                <a:lnTo>
                  <a:pt x="498" y="86"/>
                </a:lnTo>
                <a:lnTo>
                  <a:pt x="516" y="91"/>
                </a:lnTo>
                <a:lnTo>
                  <a:pt x="531" y="97"/>
                </a:lnTo>
                <a:lnTo>
                  <a:pt x="546" y="108"/>
                </a:lnTo>
                <a:lnTo>
                  <a:pt x="558" y="121"/>
                </a:lnTo>
                <a:lnTo>
                  <a:pt x="570" y="137"/>
                </a:lnTo>
                <a:lnTo>
                  <a:pt x="574" y="116"/>
                </a:lnTo>
                <a:lnTo>
                  <a:pt x="582" y="97"/>
                </a:lnTo>
                <a:lnTo>
                  <a:pt x="593" y="81"/>
                </a:lnTo>
                <a:lnTo>
                  <a:pt x="609" y="67"/>
                </a:lnTo>
                <a:lnTo>
                  <a:pt x="625" y="56"/>
                </a:lnTo>
                <a:lnTo>
                  <a:pt x="644" y="49"/>
                </a:lnTo>
                <a:lnTo>
                  <a:pt x="665" y="46"/>
                </a:lnTo>
                <a:lnTo>
                  <a:pt x="687" y="46"/>
                </a:lnTo>
                <a:lnTo>
                  <a:pt x="706" y="51"/>
                </a:lnTo>
                <a:lnTo>
                  <a:pt x="724" y="57"/>
                </a:lnTo>
                <a:lnTo>
                  <a:pt x="741" y="68"/>
                </a:lnTo>
                <a:lnTo>
                  <a:pt x="756" y="83"/>
                </a:lnTo>
                <a:lnTo>
                  <a:pt x="768" y="67"/>
                </a:lnTo>
                <a:lnTo>
                  <a:pt x="784" y="53"/>
                </a:lnTo>
                <a:lnTo>
                  <a:pt x="800" y="41"/>
                </a:lnTo>
                <a:lnTo>
                  <a:pt x="818" y="30"/>
                </a:lnTo>
                <a:lnTo>
                  <a:pt x="835" y="22"/>
                </a:lnTo>
                <a:lnTo>
                  <a:pt x="854" y="16"/>
                </a:lnTo>
                <a:lnTo>
                  <a:pt x="873" y="10"/>
                </a:lnTo>
                <a:lnTo>
                  <a:pt x="894" y="6"/>
                </a:lnTo>
                <a:lnTo>
                  <a:pt x="913" y="6"/>
                </a:lnTo>
                <a:lnTo>
                  <a:pt x="932" y="6"/>
                </a:lnTo>
                <a:lnTo>
                  <a:pt x="953" y="8"/>
                </a:lnTo>
                <a:lnTo>
                  <a:pt x="972" y="13"/>
                </a:lnTo>
                <a:lnTo>
                  <a:pt x="991" y="19"/>
                </a:lnTo>
                <a:lnTo>
                  <a:pt x="1010" y="27"/>
                </a:lnTo>
                <a:lnTo>
                  <a:pt x="1028" y="37"/>
                </a:lnTo>
                <a:lnTo>
                  <a:pt x="1045" y="48"/>
                </a:lnTo>
                <a:lnTo>
                  <a:pt x="1050" y="37"/>
                </a:lnTo>
                <a:lnTo>
                  <a:pt x="1056" y="26"/>
                </a:lnTo>
                <a:lnTo>
                  <a:pt x="1064" y="18"/>
                </a:lnTo>
                <a:lnTo>
                  <a:pt x="1074" y="10"/>
                </a:lnTo>
                <a:lnTo>
                  <a:pt x="1085" y="5"/>
                </a:lnTo>
                <a:lnTo>
                  <a:pt x="1096" y="2"/>
                </a:lnTo>
                <a:lnTo>
                  <a:pt x="1109" y="2"/>
                </a:lnTo>
                <a:lnTo>
                  <a:pt x="1122" y="3"/>
                </a:lnTo>
                <a:lnTo>
                  <a:pt x="1138" y="10"/>
                </a:lnTo>
                <a:lnTo>
                  <a:pt x="1152" y="19"/>
                </a:lnTo>
                <a:lnTo>
                  <a:pt x="1161" y="33"/>
                </a:lnTo>
                <a:lnTo>
                  <a:pt x="1168" y="49"/>
                </a:lnTo>
                <a:lnTo>
                  <a:pt x="1169" y="38"/>
                </a:lnTo>
                <a:lnTo>
                  <a:pt x="1174" y="29"/>
                </a:lnTo>
                <a:lnTo>
                  <a:pt x="1182" y="19"/>
                </a:lnTo>
                <a:lnTo>
                  <a:pt x="1190" y="11"/>
                </a:lnTo>
                <a:lnTo>
                  <a:pt x="1200" y="6"/>
                </a:lnTo>
                <a:lnTo>
                  <a:pt x="1212" y="2"/>
                </a:lnTo>
                <a:lnTo>
                  <a:pt x="1225" y="0"/>
                </a:lnTo>
                <a:lnTo>
                  <a:pt x="1238" y="2"/>
                </a:lnTo>
                <a:lnTo>
                  <a:pt x="1257" y="6"/>
                </a:lnTo>
                <a:lnTo>
                  <a:pt x="1274" y="18"/>
                </a:lnTo>
                <a:lnTo>
                  <a:pt x="1289" y="30"/>
                </a:lnTo>
                <a:lnTo>
                  <a:pt x="1298" y="48"/>
                </a:lnTo>
                <a:lnTo>
                  <a:pt x="1306" y="43"/>
                </a:lnTo>
                <a:lnTo>
                  <a:pt x="1317" y="38"/>
                </a:lnTo>
                <a:lnTo>
                  <a:pt x="1340" y="37"/>
                </a:lnTo>
                <a:lnTo>
                  <a:pt x="1365" y="40"/>
                </a:lnTo>
                <a:lnTo>
                  <a:pt x="1386" y="49"/>
                </a:lnTo>
                <a:lnTo>
                  <a:pt x="1395" y="56"/>
                </a:lnTo>
                <a:lnTo>
                  <a:pt x="1403" y="65"/>
                </a:lnTo>
                <a:lnTo>
                  <a:pt x="1408" y="73"/>
                </a:lnTo>
                <a:lnTo>
                  <a:pt x="1410" y="83"/>
                </a:lnTo>
                <a:lnTo>
                  <a:pt x="1419" y="68"/>
                </a:lnTo>
                <a:lnTo>
                  <a:pt x="1433" y="59"/>
                </a:lnTo>
                <a:lnTo>
                  <a:pt x="1449" y="49"/>
                </a:lnTo>
                <a:lnTo>
                  <a:pt x="1468" y="45"/>
                </a:lnTo>
                <a:lnTo>
                  <a:pt x="1489" y="41"/>
                </a:lnTo>
                <a:lnTo>
                  <a:pt x="1511" y="41"/>
                </a:lnTo>
                <a:lnTo>
                  <a:pt x="1535" y="45"/>
                </a:lnTo>
                <a:lnTo>
                  <a:pt x="1558" y="51"/>
                </a:lnTo>
                <a:lnTo>
                  <a:pt x="1575" y="59"/>
                </a:lnTo>
                <a:lnTo>
                  <a:pt x="1591" y="67"/>
                </a:lnTo>
                <a:lnTo>
                  <a:pt x="1605" y="76"/>
                </a:lnTo>
                <a:lnTo>
                  <a:pt x="1616" y="88"/>
                </a:lnTo>
                <a:lnTo>
                  <a:pt x="1626" y="99"/>
                </a:lnTo>
                <a:lnTo>
                  <a:pt x="1632" y="111"/>
                </a:lnTo>
                <a:lnTo>
                  <a:pt x="1636" y="124"/>
                </a:lnTo>
                <a:lnTo>
                  <a:pt x="1636" y="137"/>
                </a:lnTo>
                <a:lnTo>
                  <a:pt x="1648" y="127"/>
                </a:lnTo>
                <a:lnTo>
                  <a:pt x="1659" y="121"/>
                </a:lnTo>
                <a:lnTo>
                  <a:pt x="1672" y="116"/>
                </a:lnTo>
                <a:lnTo>
                  <a:pt x="1685" y="115"/>
                </a:lnTo>
                <a:lnTo>
                  <a:pt x="1696" y="113"/>
                </a:lnTo>
                <a:lnTo>
                  <a:pt x="1707" y="115"/>
                </a:lnTo>
                <a:lnTo>
                  <a:pt x="1717" y="118"/>
                </a:lnTo>
                <a:lnTo>
                  <a:pt x="1725" y="124"/>
                </a:lnTo>
                <a:lnTo>
                  <a:pt x="1729" y="131"/>
                </a:lnTo>
                <a:lnTo>
                  <a:pt x="1733" y="137"/>
                </a:lnTo>
                <a:lnTo>
                  <a:pt x="1734" y="145"/>
                </a:lnTo>
                <a:lnTo>
                  <a:pt x="1734" y="153"/>
                </a:lnTo>
                <a:lnTo>
                  <a:pt x="1733" y="162"/>
                </a:lnTo>
                <a:lnTo>
                  <a:pt x="1729" y="170"/>
                </a:lnTo>
                <a:lnTo>
                  <a:pt x="1723" y="180"/>
                </a:lnTo>
                <a:lnTo>
                  <a:pt x="1717" y="189"/>
                </a:lnTo>
                <a:lnTo>
                  <a:pt x="1737" y="175"/>
                </a:lnTo>
                <a:lnTo>
                  <a:pt x="1758" y="166"/>
                </a:lnTo>
                <a:lnTo>
                  <a:pt x="1782" y="161"/>
                </a:lnTo>
                <a:lnTo>
                  <a:pt x="1804" y="161"/>
                </a:lnTo>
                <a:lnTo>
                  <a:pt x="1826" y="164"/>
                </a:lnTo>
                <a:lnTo>
                  <a:pt x="1849" y="172"/>
                </a:lnTo>
                <a:lnTo>
                  <a:pt x="1869" y="185"/>
                </a:lnTo>
                <a:lnTo>
                  <a:pt x="1887" y="201"/>
                </a:lnTo>
                <a:lnTo>
                  <a:pt x="1896" y="213"/>
                </a:lnTo>
                <a:lnTo>
                  <a:pt x="1904" y="226"/>
                </a:lnTo>
                <a:lnTo>
                  <a:pt x="1911" y="240"/>
                </a:lnTo>
                <a:lnTo>
                  <a:pt x="1914" y="255"/>
                </a:lnTo>
                <a:lnTo>
                  <a:pt x="1916" y="271"/>
                </a:lnTo>
                <a:lnTo>
                  <a:pt x="1916" y="287"/>
                </a:lnTo>
                <a:lnTo>
                  <a:pt x="1914" y="301"/>
                </a:lnTo>
                <a:lnTo>
                  <a:pt x="1909" y="317"/>
                </a:lnTo>
                <a:lnTo>
                  <a:pt x="1931" y="326"/>
                </a:lnTo>
                <a:lnTo>
                  <a:pt x="1949" y="337"/>
                </a:lnTo>
                <a:lnTo>
                  <a:pt x="1965" y="350"/>
                </a:lnTo>
                <a:lnTo>
                  <a:pt x="1978" y="364"/>
                </a:lnTo>
                <a:lnTo>
                  <a:pt x="1986" y="379"/>
                </a:lnTo>
                <a:lnTo>
                  <a:pt x="1990" y="395"/>
                </a:lnTo>
                <a:lnTo>
                  <a:pt x="1990" y="411"/>
                </a:lnTo>
                <a:lnTo>
                  <a:pt x="1987" y="425"/>
                </a:lnTo>
                <a:lnTo>
                  <a:pt x="2021" y="428"/>
                </a:lnTo>
                <a:lnTo>
                  <a:pt x="2052" y="435"/>
                </a:lnTo>
                <a:lnTo>
                  <a:pt x="2079" y="446"/>
                </a:lnTo>
                <a:lnTo>
                  <a:pt x="2103" y="460"/>
                </a:lnTo>
                <a:lnTo>
                  <a:pt x="2122" y="476"/>
                </a:lnTo>
                <a:lnTo>
                  <a:pt x="2137" y="495"/>
                </a:lnTo>
                <a:lnTo>
                  <a:pt x="2141" y="505"/>
                </a:lnTo>
                <a:lnTo>
                  <a:pt x="2145" y="516"/>
                </a:lnTo>
                <a:lnTo>
                  <a:pt x="2146" y="527"/>
                </a:lnTo>
                <a:lnTo>
                  <a:pt x="2146" y="538"/>
                </a:lnTo>
                <a:lnTo>
                  <a:pt x="2141" y="557"/>
                </a:lnTo>
                <a:lnTo>
                  <a:pt x="2133" y="575"/>
                </a:lnTo>
                <a:lnTo>
                  <a:pt x="2119" y="592"/>
                </a:lnTo>
                <a:lnTo>
                  <a:pt x="2102" y="606"/>
                </a:lnTo>
                <a:lnTo>
                  <a:pt x="2119" y="613"/>
                </a:lnTo>
                <a:lnTo>
                  <a:pt x="2133" y="621"/>
                </a:lnTo>
                <a:lnTo>
                  <a:pt x="2146" y="632"/>
                </a:lnTo>
                <a:lnTo>
                  <a:pt x="2154" y="641"/>
                </a:lnTo>
                <a:lnTo>
                  <a:pt x="2159" y="654"/>
                </a:lnTo>
                <a:lnTo>
                  <a:pt x="2161" y="665"/>
                </a:lnTo>
                <a:lnTo>
                  <a:pt x="2159" y="678"/>
                </a:lnTo>
                <a:lnTo>
                  <a:pt x="2153" y="691"/>
                </a:lnTo>
                <a:lnTo>
                  <a:pt x="2146" y="699"/>
                </a:lnTo>
                <a:lnTo>
                  <a:pt x="2138" y="707"/>
                </a:lnTo>
                <a:lnTo>
                  <a:pt x="2127" y="713"/>
                </a:lnTo>
                <a:lnTo>
                  <a:pt x="2116" y="719"/>
                </a:lnTo>
                <a:lnTo>
                  <a:pt x="2126" y="716"/>
                </a:lnTo>
                <a:lnTo>
                  <a:pt x="2135" y="715"/>
                </a:lnTo>
                <a:lnTo>
                  <a:pt x="2145" y="716"/>
                </a:lnTo>
                <a:lnTo>
                  <a:pt x="2154" y="718"/>
                </a:lnTo>
                <a:lnTo>
                  <a:pt x="2162" y="723"/>
                </a:lnTo>
                <a:lnTo>
                  <a:pt x="2170" y="727"/>
                </a:lnTo>
                <a:lnTo>
                  <a:pt x="2176" y="735"/>
                </a:lnTo>
                <a:lnTo>
                  <a:pt x="2181" y="743"/>
                </a:lnTo>
                <a:lnTo>
                  <a:pt x="2184" y="753"/>
                </a:lnTo>
                <a:lnTo>
                  <a:pt x="2184" y="762"/>
                </a:lnTo>
                <a:lnTo>
                  <a:pt x="2184" y="770"/>
                </a:lnTo>
                <a:lnTo>
                  <a:pt x="2181" y="780"/>
                </a:lnTo>
                <a:lnTo>
                  <a:pt x="2178" y="788"/>
                </a:lnTo>
                <a:lnTo>
                  <a:pt x="2172" y="796"/>
                </a:lnTo>
                <a:lnTo>
                  <a:pt x="2165" y="802"/>
                </a:lnTo>
                <a:lnTo>
                  <a:pt x="2156" y="807"/>
                </a:lnTo>
                <a:lnTo>
                  <a:pt x="2145" y="810"/>
                </a:lnTo>
                <a:lnTo>
                  <a:pt x="2132" y="810"/>
                </a:lnTo>
                <a:lnTo>
                  <a:pt x="2119" y="807"/>
                </a:lnTo>
                <a:lnTo>
                  <a:pt x="2108" y="802"/>
                </a:lnTo>
                <a:lnTo>
                  <a:pt x="2121" y="820"/>
                </a:lnTo>
                <a:lnTo>
                  <a:pt x="2129" y="837"/>
                </a:lnTo>
                <a:lnTo>
                  <a:pt x="2133" y="856"/>
                </a:lnTo>
                <a:lnTo>
                  <a:pt x="2135" y="877"/>
                </a:lnTo>
                <a:lnTo>
                  <a:pt x="2132" y="896"/>
                </a:lnTo>
                <a:lnTo>
                  <a:pt x="2124" y="915"/>
                </a:lnTo>
                <a:lnTo>
                  <a:pt x="2114" y="933"/>
                </a:lnTo>
                <a:lnTo>
                  <a:pt x="2098" y="947"/>
                </a:lnTo>
                <a:lnTo>
                  <a:pt x="2086" y="957"/>
                </a:lnTo>
                <a:lnTo>
                  <a:pt x="2071" y="964"/>
                </a:lnTo>
                <a:lnTo>
                  <a:pt x="2056" y="971"/>
                </a:lnTo>
                <a:lnTo>
                  <a:pt x="2040" y="972"/>
                </a:lnTo>
                <a:lnTo>
                  <a:pt x="2052" y="977"/>
                </a:lnTo>
                <a:lnTo>
                  <a:pt x="2063" y="984"/>
                </a:lnTo>
                <a:lnTo>
                  <a:pt x="2071" y="992"/>
                </a:lnTo>
                <a:lnTo>
                  <a:pt x="2079" y="999"/>
                </a:lnTo>
                <a:lnTo>
                  <a:pt x="2084" y="1009"/>
                </a:lnTo>
                <a:lnTo>
                  <a:pt x="2086" y="1020"/>
                </a:lnTo>
                <a:lnTo>
                  <a:pt x="2086" y="1031"/>
                </a:lnTo>
                <a:lnTo>
                  <a:pt x="2083" y="1041"/>
                </a:lnTo>
                <a:lnTo>
                  <a:pt x="2076" y="1050"/>
                </a:lnTo>
                <a:lnTo>
                  <a:pt x="2068" y="1060"/>
                </a:lnTo>
                <a:lnTo>
                  <a:pt x="2057" y="1066"/>
                </a:lnTo>
                <a:lnTo>
                  <a:pt x="2046" y="1073"/>
                </a:lnTo>
                <a:lnTo>
                  <a:pt x="2033" y="1076"/>
                </a:lnTo>
                <a:lnTo>
                  <a:pt x="2021" y="1077"/>
                </a:lnTo>
                <a:lnTo>
                  <a:pt x="2008" y="1077"/>
                </a:lnTo>
                <a:lnTo>
                  <a:pt x="1993" y="1076"/>
                </a:lnTo>
                <a:lnTo>
                  <a:pt x="1981" y="1071"/>
                </a:lnTo>
                <a:lnTo>
                  <a:pt x="1970" y="1065"/>
                </a:lnTo>
                <a:lnTo>
                  <a:pt x="1973" y="1092"/>
                </a:lnTo>
                <a:lnTo>
                  <a:pt x="1971" y="1119"/>
                </a:lnTo>
                <a:lnTo>
                  <a:pt x="1963" y="1144"/>
                </a:lnTo>
                <a:lnTo>
                  <a:pt x="1952" y="1168"/>
                </a:lnTo>
                <a:lnTo>
                  <a:pt x="1936" y="1190"/>
                </a:lnTo>
                <a:lnTo>
                  <a:pt x="1916" y="1208"/>
                </a:lnTo>
                <a:lnTo>
                  <a:pt x="1892" y="1222"/>
                </a:lnTo>
                <a:lnTo>
                  <a:pt x="1865" y="1230"/>
                </a:lnTo>
                <a:lnTo>
                  <a:pt x="1841" y="1235"/>
                </a:lnTo>
                <a:lnTo>
                  <a:pt x="1815" y="1233"/>
                </a:lnTo>
                <a:lnTo>
                  <a:pt x="1791" y="1229"/>
                </a:lnTo>
                <a:lnTo>
                  <a:pt x="1769" y="1221"/>
                </a:lnTo>
                <a:lnTo>
                  <a:pt x="1776" y="1235"/>
                </a:lnTo>
                <a:lnTo>
                  <a:pt x="1777" y="1248"/>
                </a:lnTo>
                <a:lnTo>
                  <a:pt x="1774" y="1262"/>
                </a:lnTo>
                <a:lnTo>
                  <a:pt x="1768" y="1275"/>
                </a:lnTo>
                <a:lnTo>
                  <a:pt x="1758" y="1288"/>
                </a:lnTo>
                <a:lnTo>
                  <a:pt x="1744" y="1297"/>
                </a:lnTo>
                <a:lnTo>
                  <a:pt x="1726" y="1307"/>
                </a:lnTo>
                <a:lnTo>
                  <a:pt x="1707" y="1313"/>
                </a:lnTo>
                <a:lnTo>
                  <a:pt x="1678" y="1318"/>
                </a:lnTo>
                <a:lnTo>
                  <a:pt x="1648" y="1318"/>
                </a:lnTo>
                <a:lnTo>
                  <a:pt x="1621" y="1311"/>
                </a:lnTo>
                <a:lnTo>
                  <a:pt x="1596" y="1302"/>
                </a:lnTo>
                <a:lnTo>
                  <a:pt x="1597" y="1319"/>
                </a:lnTo>
                <a:lnTo>
                  <a:pt x="1594" y="1335"/>
                </a:lnTo>
                <a:lnTo>
                  <a:pt x="1589" y="1351"/>
                </a:lnTo>
                <a:lnTo>
                  <a:pt x="1581" y="1366"/>
                </a:lnTo>
                <a:lnTo>
                  <a:pt x="1570" y="1378"/>
                </a:lnTo>
                <a:lnTo>
                  <a:pt x="1558" y="1389"/>
                </a:lnTo>
                <a:lnTo>
                  <a:pt x="1542" y="1397"/>
                </a:lnTo>
                <a:lnTo>
                  <a:pt x="1526" y="1402"/>
                </a:lnTo>
                <a:lnTo>
                  <a:pt x="1510" y="1404"/>
                </a:lnTo>
                <a:lnTo>
                  <a:pt x="1494" y="1402"/>
                </a:lnTo>
                <a:lnTo>
                  <a:pt x="1480" y="1399"/>
                </a:lnTo>
                <a:lnTo>
                  <a:pt x="1465" y="1393"/>
                </a:lnTo>
                <a:lnTo>
                  <a:pt x="1454" y="1385"/>
                </a:lnTo>
                <a:lnTo>
                  <a:pt x="1443" y="1373"/>
                </a:lnTo>
                <a:lnTo>
                  <a:pt x="1433" y="1362"/>
                </a:lnTo>
                <a:lnTo>
                  <a:pt x="1427" y="1348"/>
                </a:lnTo>
                <a:lnTo>
                  <a:pt x="1430" y="1362"/>
                </a:lnTo>
                <a:lnTo>
                  <a:pt x="1430" y="1375"/>
                </a:lnTo>
                <a:lnTo>
                  <a:pt x="1426" y="1388"/>
                </a:lnTo>
                <a:lnTo>
                  <a:pt x="1419" y="1401"/>
                </a:lnTo>
                <a:lnTo>
                  <a:pt x="1410" y="1410"/>
                </a:lnTo>
                <a:lnTo>
                  <a:pt x="1397" y="1420"/>
                </a:lnTo>
                <a:lnTo>
                  <a:pt x="1381" y="1426"/>
                </a:lnTo>
                <a:lnTo>
                  <a:pt x="1363" y="1431"/>
                </a:lnTo>
                <a:lnTo>
                  <a:pt x="1346" y="1432"/>
                </a:lnTo>
                <a:lnTo>
                  <a:pt x="1328" y="1431"/>
                </a:lnTo>
                <a:lnTo>
                  <a:pt x="1313" y="1428"/>
                </a:lnTo>
                <a:lnTo>
                  <a:pt x="1297" y="1421"/>
                </a:lnTo>
                <a:lnTo>
                  <a:pt x="1282" y="1415"/>
                </a:lnTo>
                <a:lnTo>
                  <a:pt x="1270" y="1405"/>
                </a:lnTo>
                <a:lnTo>
                  <a:pt x="1260" y="1394"/>
                </a:lnTo>
                <a:lnTo>
                  <a:pt x="1252" y="1381"/>
                </a:lnTo>
                <a:lnTo>
                  <a:pt x="1249" y="1393"/>
                </a:lnTo>
                <a:lnTo>
                  <a:pt x="1243" y="1402"/>
                </a:lnTo>
                <a:lnTo>
                  <a:pt x="1233" y="1412"/>
                </a:lnTo>
                <a:lnTo>
                  <a:pt x="1222" y="1418"/>
                </a:lnTo>
                <a:lnTo>
                  <a:pt x="1208" y="1424"/>
                </a:lnTo>
                <a:lnTo>
                  <a:pt x="1192" y="1429"/>
                </a:lnTo>
                <a:lnTo>
                  <a:pt x="1176" y="1431"/>
                </a:lnTo>
                <a:lnTo>
                  <a:pt x="1158" y="1432"/>
                </a:lnTo>
                <a:lnTo>
                  <a:pt x="1133" y="1428"/>
                </a:lnTo>
                <a:lnTo>
                  <a:pt x="1111" y="1418"/>
                </a:lnTo>
                <a:lnTo>
                  <a:pt x="1101" y="1413"/>
                </a:lnTo>
                <a:lnTo>
                  <a:pt x="1093" y="1405"/>
                </a:lnTo>
                <a:lnTo>
                  <a:pt x="1087" y="1397"/>
                </a:lnTo>
                <a:lnTo>
                  <a:pt x="1082" y="1389"/>
                </a:lnTo>
                <a:lnTo>
                  <a:pt x="1071" y="1402"/>
                </a:lnTo>
                <a:lnTo>
                  <a:pt x="1058" y="1413"/>
                </a:lnTo>
                <a:lnTo>
                  <a:pt x="1041" y="1423"/>
                </a:lnTo>
                <a:lnTo>
                  <a:pt x="1021" y="1429"/>
                </a:lnTo>
                <a:lnTo>
                  <a:pt x="1002" y="1432"/>
                </a:lnTo>
                <a:lnTo>
                  <a:pt x="980" y="1434"/>
                </a:lnTo>
                <a:lnTo>
                  <a:pt x="959" y="1432"/>
                </a:lnTo>
                <a:lnTo>
                  <a:pt x="937" y="1429"/>
                </a:lnTo>
                <a:lnTo>
                  <a:pt x="913" y="1420"/>
                </a:lnTo>
                <a:lnTo>
                  <a:pt x="894" y="1407"/>
                </a:lnTo>
                <a:lnTo>
                  <a:pt x="880" y="1393"/>
                </a:lnTo>
                <a:lnTo>
                  <a:pt x="875" y="1385"/>
                </a:lnTo>
                <a:lnTo>
                  <a:pt x="872" y="1375"/>
                </a:lnTo>
                <a:lnTo>
                  <a:pt x="858" y="1383"/>
                </a:lnTo>
                <a:lnTo>
                  <a:pt x="842" y="1389"/>
                </a:lnTo>
                <a:lnTo>
                  <a:pt x="823" y="1393"/>
                </a:lnTo>
                <a:lnTo>
                  <a:pt x="805" y="1393"/>
                </a:lnTo>
                <a:lnTo>
                  <a:pt x="786" y="1391"/>
                </a:lnTo>
                <a:lnTo>
                  <a:pt x="767" y="1386"/>
                </a:lnTo>
                <a:lnTo>
                  <a:pt x="748" y="1380"/>
                </a:lnTo>
                <a:lnTo>
                  <a:pt x="732" y="1370"/>
                </a:lnTo>
                <a:lnTo>
                  <a:pt x="713" y="1356"/>
                </a:lnTo>
                <a:lnTo>
                  <a:pt x="702" y="1340"/>
                </a:lnTo>
                <a:lnTo>
                  <a:pt x="697" y="1332"/>
                </a:lnTo>
                <a:lnTo>
                  <a:pt x="694" y="1323"/>
                </a:lnTo>
                <a:lnTo>
                  <a:pt x="694" y="1315"/>
                </a:lnTo>
                <a:lnTo>
                  <a:pt x="694" y="1307"/>
                </a:lnTo>
                <a:lnTo>
                  <a:pt x="691" y="1316"/>
                </a:lnTo>
                <a:lnTo>
                  <a:pt x="684" y="1324"/>
                </a:lnTo>
                <a:lnTo>
                  <a:pt x="676" y="1331"/>
                </a:lnTo>
                <a:lnTo>
                  <a:pt x="665" y="1337"/>
                </a:lnTo>
                <a:lnTo>
                  <a:pt x="651" y="1340"/>
                </a:lnTo>
                <a:lnTo>
                  <a:pt x="635" y="1342"/>
                </a:lnTo>
                <a:lnTo>
                  <a:pt x="619" y="1343"/>
                </a:lnTo>
                <a:lnTo>
                  <a:pt x="601" y="1342"/>
                </a:lnTo>
                <a:lnTo>
                  <a:pt x="584" y="1337"/>
                </a:lnTo>
                <a:lnTo>
                  <a:pt x="568" y="1332"/>
                </a:lnTo>
                <a:lnTo>
                  <a:pt x="554" y="1326"/>
                </a:lnTo>
                <a:lnTo>
                  <a:pt x="543" y="1318"/>
                </a:lnTo>
                <a:lnTo>
                  <a:pt x="533" y="1308"/>
                </a:lnTo>
                <a:lnTo>
                  <a:pt x="525" y="1299"/>
                </a:lnTo>
                <a:lnTo>
                  <a:pt x="522" y="1289"/>
                </a:lnTo>
                <a:lnTo>
                  <a:pt x="522" y="1280"/>
                </a:lnTo>
                <a:lnTo>
                  <a:pt x="523" y="1272"/>
                </a:lnTo>
                <a:lnTo>
                  <a:pt x="527" y="1265"/>
                </a:lnTo>
                <a:lnTo>
                  <a:pt x="531" y="1260"/>
                </a:lnTo>
                <a:lnTo>
                  <a:pt x="538" y="1256"/>
                </a:lnTo>
                <a:lnTo>
                  <a:pt x="519" y="1262"/>
                </a:lnTo>
                <a:lnTo>
                  <a:pt x="498" y="1265"/>
                </a:lnTo>
                <a:lnTo>
                  <a:pt x="479" y="1265"/>
                </a:lnTo>
                <a:lnTo>
                  <a:pt x="460" y="1260"/>
                </a:lnTo>
                <a:lnTo>
                  <a:pt x="441" y="1253"/>
                </a:lnTo>
                <a:lnTo>
                  <a:pt x="425" y="1241"/>
                </a:lnTo>
                <a:lnTo>
                  <a:pt x="411" y="1227"/>
                </a:lnTo>
                <a:lnTo>
                  <a:pt x="399" y="1210"/>
                </a:lnTo>
                <a:lnTo>
                  <a:pt x="393" y="1192"/>
                </a:lnTo>
                <a:lnTo>
                  <a:pt x="390" y="1175"/>
                </a:lnTo>
                <a:lnTo>
                  <a:pt x="390" y="1155"/>
                </a:lnTo>
                <a:lnTo>
                  <a:pt x="393" y="1138"/>
                </a:lnTo>
                <a:lnTo>
                  <a:pt x="372" y="1151"/>
                </a:lnTo>
                <a:lnTo>
                  <a:pt x="352" y="1160"/>
                </a:lnTo>
                <a:lnTo>
                  <a:pt x="329" y="1165"/>
                </a:lnTo>
                <a:lnTo>
                  <a:pt x="307" y="1167"/>
                </a:lnTo>
                <a:lnTo>
                  <a:pt x="283" y="1165"/>
                </a:lnTo>
                <a:lnTo>
                  <a:pt x="261" y="1160"/>
                </a:lnTo>
                <a:lnTo>
                  <a:pt x="240" y="1151"/>
                </a:lnTo>
                <a:lnTo>
                  <a:pt x="220" y="1138"/>
                </a:lnTo>
                <a:lnTo>
                  <a:pt x="194" y="1122"/>
                </a:lnTo>
                <a:lnTo>
                  <a:pt x="172" y="1103"/>
                </a:lnTo>
                <a:lnTo>
                  <a:pt x="153" y="1082"/>
                </a:lnTo>
                <a:lnTo>
                  <a:pt x="138" y="1062"/>
                </a:lnTo>
                <a:lnTo>
                  <a:pt x="127" y="1041"/>
                </a:lnTo>
                <a:lnTo>
                  <a:pt x="123" y="1019"/>
                </a:lnTo>
                <a:lnTo>
                  <a:pt x="121" y="995"/>
                </a:lnTo>
                <a:lnTo>
                  <a:pt x="124" y="972"/>
                </a:lnTo>
                <a:lnTo>
                  <a:pt x="105" y="976"/>
                </a:lnTo>
                <a:lnTo>
                  <a:pt x="86" y="976"/>
                </a:lnTo>
                <a:lnTo>
                  <a:pt x="68" y="972"/>
                </a:lnTo>
                <a:lnTo>
                  <a:pt x="51" y="964"/>
                </a:lnTo>
                <a:lnTo>
                  <a:pt x="35" y="953"/>
                </a:lnTo>
                <a:lnTo>
                  <a:pt x="22" y="941"/>
                </a:lnTo>
                <a:lnTo>
                  <a:pt x="11" y="925"/>
                </a:lnTo>
                <a:lnTo>
                  <a:pt x="5" y="907"/>
                </a:lnTo>
                <a:lnTo>
                  <a:pt x="2" y="893"/>
                </a:lnTo>
                <a:lnTo>
                  <a:pt x="0" y="880"/>
                </a:lnTo>
                <a:lnTo>
                  <a:pt x="2" y="866"/>
                </a:lnTo>
                <a:lnTo>
                  <a:pt x="5" y="853"/>
                </a:lnTo>
                <a:lnTo>
                  <a:pt x="10" y="840"/>
                </a:lnTo>
                <a:lnTo>
                  <a:pt x="16" y="828"/>
                </a:lnTo>
                <a:lnTo>
                  <a:pt x="26" y="818"/>
                </a:lnTo>
                <a:lnTo>
                  <a:pt x="35" y="807"/>
                </a:lnTo>
                <a:lnTo>
                  <a:pt x="24" y="796"/>
                </a:lnTo>
                <a:lnTo>
                  <a:pt x="18" y="783"/>
                </a:lnTo>
                <a:lnTo>
                  <a:pt x="13" y="772"/>
                </a:lnTo>
                <a:lnTo>
                  <a:pt x="13" y="759"/>
                </a:lnTo>
                <a:lnTo>
                  <a:pt x="16" y="748"/>
                </a:lnTo>
                <a:lnTo>
                  <a:pt x="22" y="737"/>
                </a:lnTo>
                <a:lnTo>
                  <a:pt x="32" y="727"/>
                </a:lnTo>
                <a:lnTo>
                  <a:pt x="46" y="719"/>
                </a:lnTo>
                <a:lnTo>
                  <a:pt x="48" y="719"/>
                </a:lnTo>
              </a:path>
            </a:pathLst>
          </a:custGeom>
          <a:solidFill>
            <a:srgbClr val="FF7C80"/>
          </a:solidFill>
          <a:ln w="15875">
            <a:solidFill>
              <a:schemeClr val="tx1"/>
            </a:solid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340" name="TextBox 339"/>
          <p:cNvSpPr txBox="1"/>
          <p:nvPr/>
        </p:nvSpPr>
        <p:spPr>
          <a:xfrm>
            <a:off x="6935495" y="5814791"/>
            <a:ext cx="1938351" cy="276999"/>
          </a:xfrm>
          <a:prstGeom prst="rect">
            <a:avLst/>
          </a:prstGeom>
          <a:noFill/>
        </p:spPr>
        <p:txBody>
          <a:bodyPr wrap="none" rtlCol="0">
            <a:spAutoFit/>
          </a:bodyPr>
          <a:lstStyle/>
          <a:p>
            <a:pPr>
              <a:lnSpc>
                <a:spcPct val="150000"/>
              </a:lnSpc>
            </a:pPr>
            <a:r>
              <a:rPr lang="en-US" sz="800" smtClean="0"/>
              <a:t>LHCONE VRF aggregrator networks</a:t>
            </a:r>
            <a:endParaRPr lang="en-US" sz="800" dirty="0"/>
          </a:p>
        </p:txBody>
      </p:sp>
      <p:sp>
        <p:nvSpPr>
          <p:cNvPr id="341" name="TextBox 340"/>
          <p:cNvSpPr txBox="1"/>
          <p:nvPr/>
        </p:nvSpPr>
        <p:spPr>
          <a:xfrm>
            <a:off x="6969382" y="6033026"/>
            <a:ext cx="1696298" cy="276999"/>
          </a:xfrm>
          <a:prstGeom prst="rect">
            <a:avLst/>
          </a:prstGeom>
          <a:noFill/>
        </p:spPr>
        <p:txBody>
          <a:bodyPr wrap="none" rtlCol="0">
            <a:spAutoFit/>
          </a:bodyPr>
          <a:lstStyle/>
          <a:p>
            <a:pPr>
              <a:lnSpc>
                <a:spcPct val="150000"/>
              </a:lnSpc>
            </a:pPr>
            <a:r>
              <a:rPr lang="en-US" sz="800" smtClean="0"/>
              <a:t>Sites that are standalone VRFs</a:t>
            </a:r>
            <a:endParaRPr lang="en-US" sz="800" dirty="0"/>
          </a:p>
        </p:txBody>
      </p:sp>
      <p:sp>
        <p:nvSpPr>
          <p:cNvPr id="342" name="Trapezoid 341"/>
          <p:cNvSpPr/>
          <p:nvPr/>
        </p:nvSpPr>
        <p:spPr bwMode="auto">
          <a:xfrm>
            <a:off x="6693407" y="6117471"/>
            <a:ext cx="277977" cy="138990"/>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3" name="TextBox 342"/>
          <p:cNvSpPr txBox="1"/>
          <p:nvPr/>
        </p:nvSpPr>
        <p:spPr>
          <a:xfrm>
            <a:off x="394394" y="1099414"/>
            <a:ext cx="371127" cy="233910"/>
          </a:xfrm>
          <a:prstGeom prst="rect">
            <a:avLst/>
          </a:prstGeom>
          <a:solidFill>
            <a:srgbClr val="FFFF00"/>
          </a:solidFill>
        </p:spPr>
        <p:txBody>
          <a:bodyPr wrap="none" lIns="9144" tIns="9144" rIns="9144" bIns="9144" rtlCol="0">
            <a:spAutoFit/>
          </a:bodyPr>
          <a:lstStyle/>
          <a:p>
            <a:pPr algn="ctr"/>
            <a:r>
              <a:rPr lang="en-US" sz="700" smtClean="0"/>
              <a:t>ICEPP</a:t>
            </a:r>
          </a:p>
          <a:p>
            <a:pPr algn="ctr"/>
            <a:r>
              <a:rPr lang="en-US" sz="700" smtClean="0"/>
              <a:t>U Tokyo</a:t>
            </a:r>
            <a:endParaRPr lang="en-US" sz="700" dirty="0"/>
          </a:p>
        </p:txBody>
      </p:sp>
      <p:sp>
        <p:nvSpPr>
          <p:cNvPr id="344" name="Trapezoid 343"/>
          <p:cNvSpPr/>
          <p:nvPr/>
        </p:nvSpPr>
        <p:spPr bwMode="auto">
          <a:xfrm>
            <a:off x="3502106" y="3738215"/>
            <a:ext cx="277977" cy="138990"/>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UIUC</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5" name="Trapezoid 344"/>
          <p:cNvSpPr/>
          <p:nvPr/>
        </p:nvSpPr>
        <p:spPr bwMode="auto">
          <a:xfrm>
            <a:off x="3470260" y="3563067"/>
            <a:ext cx="277977" cy="138990"/>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MIT</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6" name="Trapezoid 345"/>
          <p:cNvSpPr/>
          <p:nvPr/>
        </p:nvSpPr>
        <p:spPr bwMode="auto">
          <a:xfrm>
            <a:off x="2585431" y="3688167"/>
            <a:ext cx="403429" cy="221915"/>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AGLT2</a:t>
            </a:r>
          </a:p>
          <a:p>
            <a:pPr marL="0" marR="0" indent="0" algn="ctr" defTabSz="914400" rtl="0" eaLnBrk="0" fontAlgn="base" latinLnBrk="0" hangingPunct="0">
              <a:lnSpc>
                <a:spcPts val="700"/>
              </a:lnSpc>
              <a:spcBef>
                <a:spcPct val="0"/>
              </a:spcBef>
              <a:spcAft>
                <a:spcPct val="0"/>
              </a:spcAft>
              <a:buClrTx/>
              <a:buSzTx/>
              <a:buFontTx/>
              <a:buNone/>
              <a:tabLst/>
            </a:pPr>
            <a:r>
              <a:rPr lang="en-US" sz="700" b="0" smtClean="0">
                <a:latin typeface="Arial" pitchFamily="-65" charset="0"/>
                <a:ea typeface="Arial" pitchFamily="-65" charset="0"/>
                <a:cs typeface="Arial" pitchFamily="-65" charset="0"/>
              </a:rPr>
              <a:t>UM</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7" name="Trapezoid 346"/>
          <p:cNvSpPr/>
          <p:nvPr/>
        </p:nvSpPr>
        <p:spPr bwMode="auto">
          <a:xfrm>
            <a:off x="3038081" y="3683621"/>
            <a:ext cx="403429" cy="221915"/>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AGLT2</a:t>
            </a:r>
          </a:p>
          <a:p>
            <a:pPr marL="0" marR="0" indent="0" algn="ctr" defTabSz="914400" rtl="0" eaLnBrk="0" fontAlgn="base" latinLnBrk="0" hangingPunct="0">
              <a:lnSpc>
                <a:spcPts val="700"/>
              </a:lnSpc>
              <a:spcBef>
                <a:spcPct val="0"/>
              </a:spcBef>
              <a:spcAft>
                <a:spcPct val="0"/>
              </a:spcAft>
              <a:buClrTx/>
              <a:buSzTx/>
              <a:buFontTx/>
              <a:buNone/>
              <a:tabLst/>
            </a:pPr>
            <a:r>
              <a:rPr lang="en-US" sz="700" b="0" smtClean="0">
                <a:latin typeface="Arial" pitchFamily="-65" charset="0"/>
                <a:ea typeface="Arial" pitchFamily="-65" charset="0"/>
                <a:cs typeface="Arial" pitchFamily="-65" charset="0"/>
              </a:rPr>
              <a:t>WSU</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8" name="Trapezoid 347"/>
          <p:cNvSpPr/>
          <p:nvPr/>
        </p:nvSpPr>
        <p:spPr bwMode="auto">
          <a:xfrm>
            <a:off x="2808346" y="3433408"/>
            <a:ext cx="403429" cy="221915"/>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AGLT2</a:t>
            </a:r>
          </a:p>
          <a:p>
            <a:pPr marL="0" marR="0" indent="0" algn="ctr" defTabSz="914400" rtl="0" eaLnBrk="0" fontAlgn="base" latinLnBrk="0" hangingPunct="0">
              <a:lnSpc>
                <a:spcPts val="700"/>
              </a:lnSpc>
              <a:spcBef>
                <a:spcPct val="0"/>
              </a:spcBef>
              <a:spcAft>
                <a:spcPct val="0"/>
              </a:spcAft>
              <a:buClrTx/>
              <a:buSzTx/>
              <a:buFontTx/>
              <a:buNone/>
              <a:tabLst/>
            </a:pPr>
            <a:r>
              <a:rPr lang="en-US" sz="700" b="0" smtClean="0">
                <a:latin typeface="Arial" pitchFamily="-65" charset="0"/>
                <a:ea typeface="Arial" pitchFamily="-65" charset="0"/>
                <a:cs typeface="Arial" pitchFamily="-65" charset="0"/>
              </a:rPr>
              <a:t>MSU</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49" name="Trapezoid 348"/>
          <p:cNvSpPr/>
          <p:nvPr/>
        </p:nvSpPr>
        <p:spPr bwMode="auto">
          <a:xfrm>
            <a:off x="3779609" y="3800902"/>
            <a:ext cx="342014" cy="136478"/>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MWT2</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50" name="Hexagon 349"/>
          <p:cNvSpPr/>
          <p:nvPr/>
        </p:nvSpPr>
        <p:spPr bwMode="auto">
          <a:xfrm>
            <a:off x="3570835" y="1888167"/>
            <a:ext cx="523494" cy="247707"/>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1" i="0" u="none" strike="noStrike" cap="none" normalizeH="0" baseline="0" smtClean="0">
                <a:ln>
                  <a:noFill/>
                </a:ln>
                <a:solidFill>
                  <a:schemeClr val="tx1"/>
                </a:solidFill>
                <a:effectLst/>
                <a:latin typeface="Arial" pitchFamily="-65" charset="0"/>
                <a:ea typeface="Arial" pitchFamily="-65" charset="0"/>
                <a:cs typeface="Arial" pitchFamily="-65" charset="0"/>
              </a:rPr>
              <a:t>Indiana</a:t>
            </a:r>
            <a:br>
              <a:rPr kumimoji="0" lang="en-US" sz="700" b="1" i="0" u="none" strike="noStrike" cap="none" normalizeH="0" baseline="0" smtClean="0">
                <a:ln>
                  <a:noFill/>
                </a:ln>
                <a:solidFill>
                  <a:schemeClr val="tx1"/>
                </a:solidFill>
                <a:effectLst/>
                <a:latin typeface="Arial" pitchFamily="-65" charset="0"/>
                <a:ea typeface="Arial" pitchFamily="-65" charset="0"/>
                <a:cs typeface="Arial" pitchFamily="-65" charset="0"/>
              </a:rPr>
            </a:br>
            <a:r>
              <a:rPr kumimoji="0" lang="en-US" sz="700" b="1" i="0" u="none" strike="noStrike" cap="none" normalizeH="0" baseline="0" smtClean="0">
                <a:ln>
                  <a:noFill/>
                </a:ln>
                <a:solidFill>
                  <a:schemeClr val="tx1"/>
                </a:solidFill>
                <a:effectLst/>
                <a:latin typeface="Arial" pitchFamily="-65" charset="0"/>
                <a:ea typeface="Arial" pitchFamily="-65" charset="0"/>
                <a:cs typeface="Arial" pitchFamily="-65" charset="0"/>
              </a:rPr>
              <a:t>GigaPoP</a:t>
            </a:r>
            <a:endParaRPr kumimoji="0" lang="en-US" sz="7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351" name="Trapezoid 350"/>
          <p:cNvSpPr/>
          <p:nvPr/>
        </p:nvSpPr>
        <p:spPr bwMode="auto">
          <a:xfrm>
            <a:off x="3247345" y="3435685"/>
            <a:ext cx="212361" cy="153675"/>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700" b="0" i="0" u="none" strike="noStrike" cap="none" normalizeH="0" baseline="0" smtClean="0">
                <a:ln>
                  <a:noFill/>
                </a:ln>
                <a:solidFill>
                  <a:schemeClr val="tx1"/>
                </a:solidFill>
                <a:effectLst/>
                <a:latin typeface="Arial" pitchFamily="-65" charset="0"/>
                <a:ea typeface="Arial" pitchFamily="-65" charset="0"/>
                <a:cs typeface="Arial" pitchFamily="-65" charset="0"/>
              </a:rPr>
              <a:t>IU</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52" name="Trapezoid 351"/>
          <p:cNvSpPr/>
          <p:nvPr/>
        </p:nvSpPr>
        <p:spPr bwMode="auto">
          <a:xfrm>
            <a:off x="3786434" y="3592635"/>
            <a:ext cx="277977" cy="138990"/>
          </a:xfrm>
          <a:prstGeom prst="trapezoid">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700" b="0" smtClean="0">
                <a:latin typeface="Arial" pitchFamily="-65" charset="0"/>
                <a:ea typeface="Arial" pitchFamily="-65" charset="0"/>
                <a:cs typeface="Arial" pitchFamily="-65" charset="0"/>
              </a:rPr>
              <a:t>UNL</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53" name="Trapezoid 352"/>
          <p:cNvSpPr/>
          <p:nvPr/>
        </p:nvSpPr>
        <p:spPr bwMode="auto">
          <a:xfrm>
            <a:off x="8572249" y="787022"/>
            <a:ext cx="510336" cy="216088"/>
          </a:xfrm>
          <a:prstGeom prst="trapezoid">
            <a:avLst/>
          </a:prstGeom>
          <a:solidFill>
            <a:srgbClr val="99CCFF"/>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algn="ctr"/>
            <a:r>
              <a:rPr lang="en-US" sz="700" b="0" smtClean="0">
                <a:latin typeface="Arial" pitchFamily="-65" charset="0"/>
                <a:ea typeface="Arial" pitchFamily="-65" charset="0"/>
                <a:cs typeface="Arial" pitchFamily="-65" charset="0"/>
              </a:rPr>
              <a:t>KurchatovT1</a:t>
            </a:r>
            <a:endParaRPr kumimoji="0" lang="en-US" sz="700" b="0" i="0" u="none" strike="noStrike" cap="none" normalizeH="0" baseline="0">
              <a:ln>
                <a:noFill/>
              </a:ln>
              <a:solidFill>
                <a:schemeClr val="tx1"/>
              </a:solidFill>
              <a:effectLst/>
              <a:latin typeface="Arial" pitchFamily="-65" charset="0"/>
              <a:ea typeface="Arial" pitchFamily="-65" charset="0"/>
              <a:cs typeface="Arial" pitchFamily="-65" charset="0"/>
            </a:endParaRPr>
          </a:p>
        </p:txBody>
      </p:sp>
      <p:sp>
        <p:nvSpPr>
          <p:cNvPr id="354" name="TextBox 353"/>
          <p:cNvSpPr txBox="1"/>
          <p:nvPr/>
        </p:nvSpPr>
        <p:spPr>
          <a:xfrm>
            <a:off x="7195188" y="2503521"/>
            <a:ext cx="173958" cy="126188"/>
          </a:xfrm>
          <a:prstGeom prst="rect">
            <a:avLst/>
          </a:prstGeom>
          <a:solidFill>
            <a:srgbClr val="FFFF00"/>
          </a:solidFill>
        </p:spPr>
        <p:txBody>
          <a:bodyPr wrap="none" lIns="9144" tIns="9144" rIns="9144" bIns="9144" rtlCol="0">
            <a:spAutoFit/>
          </a:bodyPr>
          <a:lstStyle/>
          <a:p>
            <a:r>
              <a:rPr lang="en-US" sz="700" smtClean="0"/>
              <a:t>GSI</a:t>
            </a:r>
            <a:endParaRPr lang="en-US" sz="700" dirty="0"/>
          </a:p>
        </p:txBody>
      </p:sp>
      <p:sp>
        <p:nvSpPr>
          <p:cNvPr id="355" name="Hexagon 354"/>
          <p:cNvSpPr/>
          <p:nvPr/>
        </p:nvSpPr>
        <p:spPr bwMode="auto">
          <a:xfrm>
            <a:off x="3025112" y="1442813"/>
            <a:ext cx="61108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800" b="1" i="0" u="none" strike="noStrike" cap="none" normalizeH="0" baseline="0" smtClean="0">
                <a:ln>
                  <a:noFill/>
                </a:ln>
                <a:solidFill>
                  <a:schemeClr val="tx1"/>
                </a:solidFill>
                <a:effectLst/>
                <a:latin typeface="Arial" pitchFamily="-65" charset="0"/>
                <a:ea typeface="Arial" pitchFamily="-65" charset="0"/>
                <a:cs typeface="Arial" pitchFamily="-65" charset="0"/>
              </a:rPr>
              <a:t>Chicago</a:t>
            </a:r>
          </a:p>
          <a:p>
            <a:pPr marL="0" marR="0" indent="0" algn="ctr" defTabSz="914400" rtl="0" eaLnBrk="0" fontAlgn="base" latinLnBrk="0" hangingPunct="0">
              <a:lnSpc>
                <a:spcPct val="100000"/>
              </a:lnSpc>
              <a:spcBef>
                <a:spcPct val="0"/>
              </a:spcBef>
              <a:spcAft>
                <a:spcPct val="0"/>
              </a:spcAft>
              <a:buClrTx/>
              <a:buSzTx/>
              <a:buFontTx/>
              <a:buNone/>
              <a:tabLst/>
            </a:pPr>
            <a:r>
              <a:rPr lang="en-US" sz="800" smtClean="0">
                <a:latin typeface="Arial" pitchFamily="-65" charset="0"/>
                <a:ea typeface="Arial" pitchFamily="-65" charset="0"/>
                <a:cs typeface="Arial" pitchFamily="-65" charset="0"/>
              </a:rPr>
              <a:t>(StarLight)</a:t>
            </a:r>
            <a:endParaRPr kumimoji="0" lang="en-US" sz="8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pic>
        <p:nvPicPr>
          <p:cNvPr id="356" name="Picture 3" descr="C:\Work\0ESNet\ESnet\Customers\HEP\LHC\T2-3 networking - LHCONE\logos\USLHCNet.png"/>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1654424" y="6622171"/>
            <a:ext cx="338149" cy="159682"/>
          </a:xfrm>
          <a:prstGeom prst="rect">
            <a:avLst/>
          </a:prstGeom>
          <a:noFill/>
          <a:extLst>
            <a:ext uri="{909E8E84-426E-40DD-AFC4-6F175D3DCCD1}">
              <a14:hiddenFill xmlns:a14="http://schemas.microsoft.com/office/drawing/2010/main">
                <a:solidFill>
                  <a:srgbClr val="FFFFFF"/>
                </a:solidFill>
              </a14:hiddenFill>
            </a:ext>
          </a:extLst>
        </p:spPr>
      </p:pic>
      <p:sp>
        <p:nvSpPr>
          <p:cNvPr id="357" name="TextBox 356"/>
          <p:cNvSpPr txBox="1"/>
          <p:nvPr/>
        </p:nvSpPr>
        <p:spPr>
          <a:xfrm>
            <a:off x="2442949" y="6605516"/>
            <a:ext cx="998991" cy="230832"/>
          </a:xfrm>
          <a:prstGeom prst="rect">
            <a:avLst/>
          </a:prstGeom>
          <a:noFill/>
        </p:spPr>
        <p:txBody>
          <a:bodyPr wrap="none" rtlCol="0">
            <a:spAutoFit/>
          </a:bodyPr>
          <a:lstStyle/>
          <a:p>
            <a:r>
              <a:rPr lang="en-US" smtClean="0"/>
              <a:t>August 7, 2014</a:t>
            </a:r>
            <a:endParaRPr lang="en-US"/>
          </a:p>
        </p:txBody>
      </p:sp>
      <p:grpSp>
        <p:nvGrpSpPr>
          <p:cNvPr id="358" name="Group 357"/>
          <p:cNvGrpSpPr/>
          <p:nvPr/>
        </p:nvGrpSpPr>
        <p:grpSpPr>
          <a:xfrm>
            <a:off x="3770417" y="6584204"/>
            <a:ext cx="436740" cy="0"/>
            <a:chOff x="3770417" y="6584204"/>
            <a:chExt cx="436740" cy="0"/>
          </a:xfrm>
        </p:grpSpPr>
        <p:cxnSp>
          <p:nvCxnSpPr>
            <p:cNvPr id="359" name="Straight Connector 358"/>
            <p:cNvCxnSpPr/>
            <p:nvPr/>
          </p:nvCxnSpPr>
          <p:spPr bwMode="auto">
            <a:xfrm>
              <a:off x="3770417" y="6584204"/>
              <a:ext cx="154669" cy="0"/>
            </a:xfrm>
            <a:prstGeom prst="line">
              <a:avLst/>
            </a:prstGeom>
            <a:noFill/>
            <a:ln w="25400" cap="flat" cmpd="sng" algn="ctr">
              <a:solidFill>
                <a:schemeClr val="tx1">
                  <a:lumMod val="65000"/>
                  <a:lumOff val="35000"/>
                </a:schemeClr>
              </a:solidFill>
              <a:prstDash val="solid"/>
              <a:round/>
              <a:headEnd type="none" w="med" len="med"/>
              <a:tailEnd type="none" w="med" len="med"/>
            </a:ln>
            <a:effectLst/>
          </p:spPr>
        </p:cxnSp>
        <p:cxnSp>
          <p:nvCxnSpPr>
            <p:cNvPr id="360" name="Straight Connector 359"/>
            <p:cNvCxnSpPr/>
            <p:nvPr/>
          </p:nvCxnSpPr>
          <p:spPr bwMode="auto">
            <a:xfrm>
              <a:off x="3860775" y="6584204"/>
              <a:ext cx="154669" cy="0"/>
            </a:xfrm>
            <a:prstGeom prst="line">
              <a:avLst/>
            </a:prstGeom>
            <a:noFill/>
            <a:ln w="63500" cap="flat" cmpd="sng" algn="ctr">
              <a:solidFill>
                <a:schemeClr val="tx1">
                  <a:lumMod val="65000"/>
                  <a:lumOff val="35000"/>
                </a:schemeClr>
              </a:solidFill>
              <a:prstDash val="solid"/>
              <a:round/>
              <a:headEnd type="none" w="med" len="med"/>
              <a:tailEnd type="none" w="med" len="med"/>
            </a:ln>
            <a:effectLst/>
          </p:spPr>
        </p:cxnSp>
        <p:cxnSp>
          <p:nvCxnSpPr>
            <p:cNvPr id="361" name="Straight Connector 360"/>
            <p:cNvCxnSpPr/>
            <p:nvPr/>
          </p:nvCxnSpPr>
          <p:spPr bwMode="auto">
            <a:xfrm>
              <a:off x="3954680" y="6584204"/>
              <a:ext cx="154669" cy="0"/>
            </a:xfrm>
            <a:prstGeom prst="line">
              <a:avLst/>
            </a:prstGeom>
            <a:noFill/>
            <a:ln w="88900" cap="flat" cmpd="sng" algn="ctr">
              <a:solidFill>
                <a:schemeClr val="tx1">
                  <a:lumMod val="65000"/>
                  <a:lumOff val="35000"/>
                </a:schemeClr>
              </a:solidFill>
              <a:prstDash val="solid"/>
              <a:round/>
              <a:headEnd type="none" w="med" len="med"/>
              <a:tailEnd type="none" w="med" len="med"/>
            </a:ln>
            <a:effectLst/>
          </p:spPr>
        </p:cxnSp>
        <p:cxnSp>
          <p:nvCxnSpPr>
            <p:cNvPr id="362" name="Straight Connector 361"/>
            <p:cNvCxnSpPr/>
            <p:nvPr/>
          </p:nvCxnSpPr>
          <p:spPr bwMode="auto">
            <a:xfrm>
              <a:off x="4052488" y="6584204"/>
              <a:ext cx="154669" cy="0"/>
            </a:xfrm>
            <a:prstGeom prst="line">
              <a:avLst/>
            </a:prstGeom>
            <a:noFill/>
            <a:ln w="114300" cap="flat" cmpd="sng" algn="ctr">
              <a:solidFill>
                <a:schemeClr val="tx1">
                  <a:lumMod val="65000"/>
                  <a:lumOff val="35000"/>
                </a:schemeClr>
              </a:solidFill>
              <a:prstDash val="solid"/>
              <a:round/>
              <a:headEnd type="none" w="med" len="med"/>
              <a:tailEnd type="none" w="med" len="med"/>
            </a:ln>
            <a:effectLst/>
          </p:spPr>
        </p:cxnSp>
      </p:grpSp>
      <p:sp>
        <p:nvSpPr>
          <p:cNvPr id="363" name="TextBox 362"/>
          <p:cNvSpPr txBox="1"/>
          <p:nvPr/>
        </p:nvSpPr>
        <p:spPr>
          <a:xfrm>
            <a:off x="-801" y="2760385"/>
            <a:ext cx="548548" cy="246221"/>
          </a:xfrm>
          <a:prstGeom prst="rect">
            <a:avLst/>
          </a:prstGeom>
          <a:noFill/>
        </p:spPr>
        <p:txBody>
          <a:bodyPr wrap="none" rtlCol="0">
            <a:spAutoFit/>
          </a:bodyPr>
          <a:lstStyle/>
          <a:p>
            <a:pPr algn="ctr"/>
            <a:r>
              <a:rPr lang="en-US" sz="1000" smtClean="0"/>
              <a:t>CERN</a:t>
            </a:r>
            <a:endParaRPr lang="en-US" sz="1000" dirty="0"/>
          </a:p>
        </p:txBody>
      </p:sp>
      <p:sp>
        <p:nvSpPr>
          <p:cNvPr id="364" name="TextBox 363"/>
          <p:cNvSpPr txBox="1"/>
          <p:nvPr/>
        </p:nvSpPr>
        <p:spPr>
          <a:xfrm>
            <a:off x="1831270" y="1995298"/>
            <a:ext cx="448071" cy="341632"/>
          </a:xfrm>
          <a:prstGeom prst="rect">
            <a:avLst/>
          </a:prstGeom>
          <a:solidFill>
            <a:srgbClr val="FFFF00"/>
          </a:solidFill>
          <a:ln w="9525">
            <a:solidFill>
              <a:schemeClr val="tx1"/>
            </a:solidFill>
          </a:ln>
        </p:spPr>
        <p:txBody>
          <a:bodyPr wrap="none" lIns="9144" tIns="9144" rIns="9144" bIns="9144" rtlCol="0">
            <a:spAutoFit/>
          </a:bodyPr>
          <a:lstStyle/>
          <a:p>
            <a:pPr algn="ctr"/>
            <a:r>
              <a:rPr lang="en-US" sz="700" smtClean="0"/>
              <a:t>AGLT2 (3)</a:t>
            </a:r>
          </a:p>
          <a:p>
            <a:pPr algn="ctr"/>
            <a:r>
              <a:rPr lang="en-US" sz="700" smtClean="0"/>
              <a:t>UIUC</a:t>
            </a:r>
          </a:p>
          <a:p>
            <a:pPr algn="ctr"/>
            <a:r>
              <a:rPr lang="en-US" sz="700" smtClean="0"/>
              <a:t>MWT2</a:t>
            </a:r>
            <a:endParaRPr lang="en-US" sz="700" dirty="0"/>
          </a:p>
        </p:txBody>
      </p:sp>
      <p:sp>
        <p:nvSpPr>
          <p:cNvPr id="365" name="Hexagon 364"/>
          <p:cNvSpPr/>
          <p:nvPr/>
        </p:nvSpPr>
        <p:spPr bwMode="auto">
          <a:xfrm>
            <a:off x="2453612" y="1861913"/>
            <a:ext cx="61108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lnSpc>
                <a:spcPts val="900"/>
              </a:lnSpc>
            </a:pPr>
            <a:r>
              <a:rPr lang="en-US" sz="800">
                <a:latin typeface="Arial" pitchFamily="-65" charset="0"/>
                <a:ea typeface="Arial" pitchFamily="-65" charset="0"/>
                <a:cs typeface="Arial" pitchFamily="-65" charset="0"/>
              </a:rPr>
              <a:t>CIC</a:t>
            </a:r>
            <a:br>
              <a:rPr lang="en-US" sz="800">
                <a:latin typeface="Arial" pitchFamily="-65" charset="0"/>
                <a:ea typeface="Arial" pitchFamily="-65" charset="0"/>
                <a:cs typeface="Arial" pitchFamily="-65" charset="0"/>
              </a:rPr>
            </a:br>
            <a:r>
              <a:rPr lang="en-US" sz="800" smtClean="0">
                <a:latin typeface="Arial" pitchFamily="-65" charset="0"/>
                <a:ea typeface="Arial" pitchFamily="-65" charset="0"/>
                <a:cs typeface="Arial" pitchFamily="-65" charset="0"/>
              </a:rPr>
              <a:t>OmniPoP</a:t>
            </a:r>
          </a:p>
          <a:p>
            <a:pPr algn="ctr">
              <a:lnSpc>
                <a:spcPts val="900"/>
              </a:lnSpc>
            </a:pPr>
            <a:r>
              <a:rPr lang="en-US" sz="800" smtClean="0">
                <a:latin typeface="Arial" pitchFamily="-65" charset="0"/>
                <a:ea typeface="Arial" pitchFamily="-65" charset="0"/>
                <a:cs typeface="Arial" pitchFamily="-65" charset="0"/>
              </a:rPr>
              <a:t>(Chicago)</a:t>
            </a:r>
            <a:endParaRPr lang="en-US" sz="800">
              <a:latin typeface="Arial" pitchFamily="-65" charset="0"/>
              <a:ea typeface="Arial" pitchFamily="-65" charset="0"/>
              <a:cs typeface="Arial" pitchFamily="-65" charset="0"/>
            </a:endParaRPr>
          </a:p>
        </p:txBody>
      </p:sp>
      <p:sp>
        <p:nvSpPr>
          <p:cNvPr id="366" name="Hexagon 365"/>
          <p:cNvSpPr/>
          <p:nvPr/>
        </p:nvSpPr>
        <p:spPr bwMode="auto">
          <a:xfrm>
            <a:off x="1558262" y="652238"/>
            <a:ext cx="61108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lnSpc>
                <a:spcPts val="900"/>
              </a:lnSpc>
            </a:pPr>
            <a:r>
              <a:rPr lang="en-US" sz="800" smtClean="0"/>
              <a:t>GLORIAD</a:t>
            </a:r>
          </a:p>
          <a:p>
            <a:pPr algn="ctr">
              <a:lnSpc>
                <a:spcPts val="900"/>
              </a:lnSpc>
            </a:pPr>
            <a:r>
              <a:rPr lang="en-US" sz="800" smtClean="0">
                <a:latin typeface="Arial" pitchFamily="-65" charset="0"/>
                <a:ea typeface="Arial" pitchFamily="-65" charset="0"/>
                <a:cs typeface="Arial" pitchFamily="-65" charset="0"/>
              </a:rPr>
              <a:t>(global)</a:t>
            </a:r>
            <a:endParaRPr lang="en-US" sz="800">
              <a:latin typeface="Arial" pitchFamily="-65" charset="0"/>
              <a:ea typeface="Arial" pitchFamily="-65" charset="0"/>
              <a:cs typeface="Arial" pitchFamily="-65" charset="0"/>
            </a:endParaRPr>
          </a:p>
        </p:txBody>
      </p:sp>
      <p:sp>
        <p:nvSpPr>
          <p:cNvPr id="367" name="Hexagon 366"/>
          <p:cNvSpPr/>
          <p:nvPr/>
        </p:nvSpPr>
        <p:spPr bwMode="auto">
          <a:xfrm>
            <a:off x="1920212" y="1347563"/>
            <a:ext cx="611086" cy="388255"/>
          </a:xfrm>
          <a:prstGeom prst="hexagon">
            <a:avLst/>
          </a:prstGeom>
          <a:solidFill>
            <a:srgbClr val="FFCC66"/>
          </a:solidFill>
          <a:ln w="12700" cap="flat" cmpd="sng" algn="ctr">
            <a:solidFill>
              <a:schemeClr val="tx1"/>
            </a:solidFill>
            <a:prstDash val="solid"/>
            <a:round/>
            <a:headEnd type="none" w="med" len="med"/>
            <a:tailEnd type="none" w="med" len="med"/>
          </a:ln>
          <a:effectLst/>
        </p:spPr>
        <p:txBody>
          <a:bodyPr vert="horz" wrap="none" lIns="0" tIns="0" rIns="0" bIns="0" numCol="1" rtlCol="0" anchor="ctr" anchorCtr="0" compatLnSpc="1">
            <a:prstTxWarp prst="textNoShape">
              <a:avLst/>
            </a:prstTxWarp>
          </a:bodyPr>
          <a:lstStyle/>
          <a:p>
            <a:pPr algn="ctr">
              <a:lnSpc>
                <a:spcPts val="900"/>
              </a:lnSpc>
            </a:pPr>
            <a:r>
              <a:rPr lang="en-US" sz="800" smtClean="0"/>
              <a:t>MREN</a:t>
            </a:r>
          </a:p>
          <a:p>
            <a:pPr algn="ctr">
              <a:lnSpc>
                <a:spcPts val="900"/>
              </a:lnSpc>
            </a:pPr>
            <a:r>
              <a:rPr lang="en-US" sz="800" smtClean="0">
                <a:latin typeface="Arial" pitchFamily="-65" charset="0"/>
                <a:ea typeface="Arial" pitchFamily="-65" charset="0"/>
                <a:cs typeface="Arial" pitchFamily="-65" charset="0"/>
              </a:rPr>
              <a:t>(Chicago)</a:t>
            </a:r>
            <a:endParaRPr lang="en-US" sz="800">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36907580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sz="3000" smtClean="0">
                <a:latin typeface="Calibri" panose="020F0502020204030204" pitchFamily="34" charset="0"/>
              </a:rPr>
              <a:t>The LHC’s Open Network Environment – LHCONE</a:t>
            </a:r>
            <a:endParaRPr lang="en-US" sz="3000">
              <a:latin typeface="Calibri" panose="020F0502020204030204" pitchFamily="34" charset="0"/>
            </a:endParaRP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LHCONE could be set up relatively “quickly” because</a:t>
            </a:r>
          </a:p>
          <a:p>
            <a:pPr lvl="1"/>
            <a:r>
              <a:rPr lang="en-US" dirty="0" smtClean="0"/>
              <a:t>The VRF technology is a standard capability in most core routers, and</a:t>
            </a:r>
          </a:p>
          <a:p>
            <a:pPr lvl="1"/>
            <a:r>
              <a:rPr lang="en-US" dirty="0" smtClean="0"/>
              <a:t>there is capacity in the R&amp;E community that can be made available for use by the LHC collaboration that cannot be made available for general R&amp;E traffic</a:t>
            </a:r>
          </a:p>
          <a:p>
            <a:r>
              <a:rPr lang="en-US" dirty="0" smtClean="0"/>
              <a:t>LHCONE is essentially built as a collection of private overlay networks (like VPNs) that are interconnected by managed links to form a global infrastructure where Tier 2 traffic will get good service and not interfere with general traffic</a:t>
            </a:r>
          </a:p>
          <a:p>
            <a:r>
              <a:rPr lang="en-US" dirty="0" smtClean="0"/>
              <a:t>From the point of view of the end sites, they see a LHC-specific environment where they can reach all other LHC sites with good performance </a:t>
            </a:r>
          </a:p>
          <a:p>
            <a:r>
              <a:rPr lang="en-US" dirty="0" smtClean="0"/>
              <a:t>See LHCONE.net</a:t>
            </a:r>
          </a:p>
          <a:p>
            <a:pPr lvl="1"/>
            <a:endParaRPr lang="en-US" dirty="0" smtClean="0"/>
          </a:p>
          <a:p>
            <a:pPr lvl="1"/>
            <a:endParaRPr lang="en-US" dirty="0"/>
          </a:p>
        </p:txBody>
      </p:sp>
      <p:sp>
        <p:nvSpPr>
          <p:cNvPr id="9" name="Right Triangle 8"/>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56</a:t>
            </a:fld>
            <a:endParaRPr lang="en-US" dirty="0"/>
          </a:p>
        </p:txBody>
      </p:sp>
    </p:spTree>
    <p:extLst>
      <p:ext uri="{BB962C8B-B14F-4D97-AF65-F5344CB8AC3E}">
        <p14:creationId xmlns:p14="http://schemas.microsoft.com/office/powerpoint/2010/main" val="309058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nut 1"/>
          <p:cNvSpPr/>
          <p:nvPr/>
        </p:nvSpPr>
        <p:spPr>
          <a:xfrm>
            <a:off x="3102335" y="3150209"/>
            <a:ext cx="5597718" cy="3490623"/>
          </a:xfrm>
          <a:prstGeom prst="donut">
            <a:avLst>
              <a:gd name="adj" fmla="val 31739"/>
            </a:avLst>
          </a:prstGeom>
          <a:solidFill>
            <a:schemeClr val="accent1">
              <a:lumMod val="40000"/>
              <a:lumOff val="60000"/>
            </a:schemeClr>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3" name="Title 2"/>
          <p:cNvSpPr>
            <a:spLocks noGrp="1"/>
          </p:cNvSpPr>
          <p:nvPr>
            <p:ph type="title" idx="4294967295"/>
          </p:nvPr>
        </p:nvSpPr>
        <p:spPr>
          <a:xfrm>
            <a:off x="0" y="0"/>
            <a:ext cx="9144000" cy="670354"/>
          </a:xfrm>
          <a:noFill/>
        </p:spPr>
        <p:txBody>
          <a:bodyPr/>
          <a:lstStyle/>
          <a:p>
            <a:pPr>
              <a:lnSpc>
                <a:spcPts val="2100"/>
              </a:lnSpc>
            </a:pPr>
            <a:r>
              <a:rPr lang="en-US" sz="2800" dirty="0" smtClean="0">
                <a:solidFill>
                  <a:schemeClr val="tx1"/>
                </a:solidFill>
              </a:rPr>
              <a:t>LHCONE is one part of the network infrastructure that supports the LHC</a:t>
            </a:r>
            <a:endParaRPr lang="en-US" sz="2800" dirty="0">
              <a:solidFill>
                <a:schemeClr val="tx1"/>
              </a:solidFill>
            </a:endParaRPr>
          </a:p>
        </p:txBody>
      </p:sp>
      <p:graphicFrame>
        <p:nvGraphicFramePr>
          <p:cNvPr id="79" name="Table 78"/>
          <p:cNvGraphicFramePr>
            <a:graphicFrameLocks noGrp="1"/>
          </p:cNvGraphicFramePr>
          <p:nvPr>
            <p:extLst>
              <p:ext uri="{D42A27DB-BD31-4B8C-83A1-F6EECF244321}">
                <p14:modId xmlns:p14="http://schemas.microsoft.com/office/powerpoint/2010/main" val="1247252797"/>
              </p:ext>
            </p:extLst>
          </p:nvPr>
        </p:nvGraphicFramePr>
        <p:xfrm>
          <a:off x="1" y="1131305"/>
          <a:ext cx="2179675" cy="3508752"/>
        </p:xfrm>
        <a:graphic>
          <a:graphicData uri="http://schemas.openxmlformats.org/drawingml/2006/table">
            <a:tbl>
              <a:tblPr firstRow="1" bandRow="1">
                <a:tableStyleId>{F5AB1C69-6EDB-4FF4-983F-18BD219EF322}</a:tableStyleId>
              </a:tblPr>
              <a:tblGrid>
                <a:gridCol w="1241587"/>
                <a:gridCol w="451364"/>
                <a:gridCol w="486724"/>
              </a:tblGrid>
              <a:tr h="292396">
                <a:tc>
                  <a:txBody>
                    <a:bodyPr/>
                    <a:lstStyle/>
                    <a:p>
                      <a:pPr algn="ctr"/>
                      <a:r>
                        <a:rPr lang="en-US" sz="1200" b="0" dirty="0" smtClean="0">
                          <a:solidFill>
                            <a:schemeClr val="tx1"/>
                          </a:solidFill>
                        </a:rPr>
                        <a:t>CERN →T1</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miles</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kms</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France</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350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565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Italy</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570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920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UK</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625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1000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Netherlands</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625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1000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Germany</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700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1185</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Spain</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850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Nordic</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1300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2100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USA – New York</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3900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6300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USA - Chicago</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4400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7100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Canada – BC</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5200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8400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92396">
                <a:tc>
                  <a:txBody>
                    <a:bodyPr/>
                    <a:lstStyle/>
                    <a:p>
                      <a:r>
                        <a:rPr lang="en-US" sz="1200" b="0" dirty="0" smtClean="0">
                          <a:solidFill>
                            <a:schemeClr val="tx1"/>
                          </a:solidFill>
                        </a:rPr>
                        <a:t>Taiwan</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6100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a:r>
                        <a:rPr lang="en-US" sz="1200" b="0" dirty="0" smtClean="0">
                          <a:solidFill>
                            <a:schemeClr val="tx1"/>
                          </a:solidFill>
                        </a:rPr>
                        <a:t>9850</a:t>
                      </a:r>
                      <a:endParaRPr lang="en-US" sz="1200" b="0" dirty="0">
                        <a:solidFill>
                          <a:schemeClr val="tx1"/>
                        </a:solidFil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103" name="Rectangle 5"/>
          <p:cNvSpPr>
            <a:spLocks noChangeArrowheads="1"/>
          </p:cNvSpPr>
          <p:nvPr/>
        </p:nvSpPr>
        <p:spPr bwMode="auto">
          <a:xfrm>
            <a:off x="4670892" y="2314137"/>
            <a:ext cx="2428154" cy="300038"/>
          </a:xfrm>
          <a:prstGeom prst="rect">
            <a:avLst/>
          </a:prstGeom>
          <a:solidFill>
            <a:schemeClr val="bg1"/>
          </a:solidFill>
          <a:ln w="12700" algn="ctr">
            <a:solidFill>
              <a:schemeClr val="tx1"/>
            </a:solidFill>
            <a:round/>
            <a:headEnd/>
            <a:tailEnd/>
          </a:ln>
        </p:spPr>
        <p:txBody>
          <a:bodyPr wrap="none" anchor="ctr"/>
          <a:lstStyle/>
          <a:p>
            <a:r>
              <a:rPr lang="en-US" sz="1600" b="0" dirty="0" smtClean="0"/>
              <a:t>CERN Computer Center</a:t>
            </a:r>
            <a:endParaRPr lang="en-US" sz="1600" b="0" dirty="0"/>
          </a:p>
        </p:txBody>
      </p:sp>
      <p:sp>
        <p:nvSpPr>
          <p:cNvPr id="124" name="Rounded Rectangular Callout 123"/>
          <p:cNvSpPr/>
          <p:nvPr/>
        </p:nvSpPr>
        <p:spPr bwMode="auto">
          <a:xfrm>
            <a:off x="7872916" y="2964091"/>
            <a:ext cx="1045939" cy="486175"/>
          </a:xfrm>
          <a:prstGeom prst="wedgeRoundRectCallout">
            <a:avLst>
              <a:gd name="adj1" fmla="val -98115"/>
              <a:gd name="adj2" fmla="val 204699"/>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LHC Tier 1</a:t>
            </a:r>
            <a:br>
              <a:rPr kumimoji="0" lang="en-US" sz="1000" b="0" i="0" u="none" strike="noStrike" cap="none" normalizeH="0" baseline="0" dirty="0" smtClean="0">
                <a:ln>
                  <a:noFill/>
                </a:ln>
                <a:solidFill>
                  <a:schemeClr val="tx1"/>
                </a:solidFill>
                <a:effectLst/>
                <a:latin typeface="Arial" pitchFamily="34" charset="0"/>
                <a:cs typeface="Arial" pitchFamily="34" charset="0"/>
              </a:rPr>
            </a:br>
            <a:r>
              <a:rPr kumimoji="0" lang="en-US" sz="1000" b="0" i="0" u="none" strike="noStrike" cap="none" normalizeH="0" baseline="0" dirty="0" smtClean="0">
                <a:ln>
                  <a:noFill/>
                </a:ln>
                <a:solidFill>
                  <a:schemeClr val="tx1"/>
                </a:solidFill>
                <a:effectLst/>
                <a:latin typeface="Arial" pitchFamily="34" charset="0"/>
                <a:cs typeface="Arial" pitchFamily="34" charset="0"/>
              </a:rPr>
              <a:t>Data Centers</a:t>
            </a:r>
          </a:p>
        </p:txBody>
      </p:sp>
      <p:sp>
        <p:nvSpPr>
          <p:cNvPr id="125" name="Rounded Rectangular Callout 124"/>
          <p:cNvSpPr/>
          <p:nvPr/>
        </p:nvSpPr>
        <p:spPr bwMode="auto">
          <a:xfrm>
            <a:off x="7889842" y="6380931"/>
            <a:ext cx="1148766" cy="359146"/>
          </a:xfrm>
          <a:prstGeom prst="wedgeRoundRectCallout">
            <a:avLst>
              <a:gd name="adj1" fmla="val -20176"/>
              <a:gd name="adj2" fmla="val -130207"/>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 tIns="9144" rIns="9144" bIns="9144"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cs typeface="Arial" pitchFamily="34" charset="0"/>
              </a:rPr>
              <a:t>LHC Tier 2 Analysis Centers</a:t>
            </a:r>
          </a:p>
        </p:txBody>
      </p:sp>
      <p:sp>
        <p:nvSpPr>
          <p:cNvPr id="131" name="Oval 130"/>
          <p:cNvSpPr/>
          <p:nvPr/>
        </p:nvSpPr>
        <p:spPr bwMode="auto">
          <a:xfrm>
            <a:off x="8169421" y="502329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Oval 133"/>
          <p:cNvSpPr/>
          <p:nvPr/>
        </p:nvSpPr>
        <p:spPr bwMode="auto">
          <a:xfrm>
            <a:off x="7871860" y="560281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7" name="Oval 136"/>
          <p:cNvSpPr/>
          <p:nvPr/>
        </p:nvSpPr>
        <p:spPr bwMode="auto">
          <a:xfrm>
            <a:off x="8169419" y="439140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Oval 137"/>
          <p:cNvSpPr/>
          <p:nvPr/>
        </p:nvSpPr>
        <p:spPr bwMode="auto">
          <a:xfrm>
            <a:off x="7022080" y="3202886"/>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Oval 140"/>
          <p:cNvSpPr/>
          <p:nvPr/>
        </p:nvSpPr>
        <p:spPr bwMode="auto">
          <a:xfrm>
            <a:off x="6166411" y="291905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4" name="Oval 143"/>
          <p:cNvSpPr/>
          <p:nvPr/>
        </p:nvSpPr>
        <p:spPr bwMode="auto">
          <a:xfrm>
            <a:off x="5084454" y="29184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5" name="Oval 144"/>
          <p:cNvSpPr/>
          <p:nvPr/>
        </p:nvSpPr>
        <p:spPr bwMode="auto">
          <a:xfrm>
            <a:off x="4203253" y="308258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Oval 147"/>
          <p:cNvSpPr/>
          <p:nvPr/>
        </p:nvSpPr>
        <p:spPr bwMode="auto">
          <a:xfrm>
            <a:off x="3315585" y="3413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9" name="Oval 148"/>
          <p:cNvSpPr/>
          <p:nvPr/>
        </p:nvSpPr>
        <p:spPr bwMode="auto">
          <a:xfrm>
            <a:off x="2688880" y="39965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Oval 149"/>
          <p:cNvSpPr/>
          <p:nvPr/>
        </p:nvSpPr>
        <p:spPr bwMode="auto">
          <a:xfrm>
            <a:off x="2645139" y="468615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3" name="Oval 152"/>
          <p:cNvSpPr/>
          <p:nvPr/>
        </p:nvSpPr>
        <p:spPr bwMode="auto">
          <a:xfrm>
            <a:off x="2813748" y="5444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4" name="Oval 153"/>
          <p:cNvSpPr/>
          <p:nvPr/>
        </p:nvSpPr>
        <p:spPr bwMode="auto">
          <a:xfrm>
            <a:off x="3696074" y="60198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5" name="Oval 154"/>
          <p:cNvSpPr/>
          <p:nvPr/>
        </p:nvSpPr>
        <p:spPr bwMode="auto">
          <a:xfrm>
            <a:off x="4558840" y="625348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6" name="Oval 155"/>
          <p:cNvSpPr/>
          <p:nvPr/>
        </p:nvSpPr>
        <p:spPr bwMode="auto">
          <a:xfrm>
            <a:off x="5471441"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7" name="Oval 156"/>
          <p:cNvSpPr/>
          <p:nvPr/>
        </p:nvSpPr>
        <p:spPr bwMode="auto">
          <a:xfrm>
            <a:off x="6435431"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8" name="Oval 157"/>
          <p:cNvSpPr/>
          <p:nvPr/>
        </p:nvSpPr>
        <p:spPr bwMode="auto">
          <a:xfrm>
            <a:off x="7184845" y="600741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Oval 158"/>
          <p:cNvSpPr/>
          <p:nvPr/>
        </p:nvSpPr>
        <p:spPr bwMode="auto">
          <a:xfrm>
            <a:off x="7950469" y="374954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60" name="Rounded Rectangular Callout 159"/>
          <p:cNvSpPr/>
          <p:nvPr/>
        </p:nvSpPr>
        <p:spPr bwMode="auto">
          <a:xfrm>
            <a:off x="1035171" y="4765124"/>
            <a:ext cx="1407520" cy="873745"/>
          </a:xfrm>
          <a:prstGeom prst="wedgeRoundRectCallout">
            <a:avLst>
              <a:gd name="adj1" fmla="val 140350"/>
              <a:gd name="adj2" fmla="val 2708"/>
              <a:gd name="adj3" fmla="val 16667"/>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The LHC Open Network Environment</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(LHCONE)</a:t>
            </a:r>
          </a:p>
        </p:txBody>
      </p:sp>
      <p:cxnSp>
        <p:nvCxnSpPr>
          <p:cNvPr id="161" name="Straight Arrow Connector 15"/>
          <p:cNvCxnSpPr>
            <a:cxnSpLocks noChangeShapeType="1"/>
          </p:cNvCxnSpPr>
          <p:nvPr/>
        </p:nvCxnSpPr>
        <p:spPr bwMode="auto">
          <a:xfrm>
            <a:off x="6084561" y="2862751"/>
            <a:ext cx="0" cy="522488"/>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sp>
        <p:nvSpPr>
          <p:cNvPr id="162" name="TextBox 161"/>
          <p:cNvSpPr txBox="1"/>
          <p:nvPr/>
        </p:nvSpPr>
        <p:spPr>
          <a:xfrm>
            <a:off x="5829312" y="2620909"/>
            <a:ext cx="2730619" cy="307777"/>
          </a:xfrm>
          <a:prstGeom prst="rect">
            <a:avLst/>
          </a:prstGeom>
          <a:noFill/>
        </p:spPr>
        <p:txBody>
          <a:bodyPr wrap="none" rtlCol="0">
            <a:spAutoFit/>
          </a:bodyPr>
          <a:lstStyle/>
          <a:p>
            <a:r>
              <a:rPr lang="en-US" sz="1400" b="0" dirty="0" smtClean="0"/>
              <a:t>50 Gb/s (25Gb/s ATLAS, 25Gb/s CMS)</a:t>
            </a:r>
            <a:endParaRPr lang="en-US" sz="1400" b="0" dirty="0"/>
          </a:p>
        </p:txBody>
      </p:sp>
      <p:grpSp>
        <p:nvGrpSpPr>
          <p:cNvPr id="8" name="Group 7"/>
          <p:cNvGrpSpPr/>
          <p:nvPr/>
        </p:nvGrpSpPr>
        <p:grpSpPr>
          <a:xfrm>
            <a:off x="2739758" y="719444"/>
            <a:ext cx="4390026" cy="1626175"/>
            <a:chOff x="2739757" y="339828"/>
            <a:chExt cx="4390026" cy="2011624"/>
          </a:xfrm>
        </p:grpSpPr>
        <p:sp>
          <p:nvSpPr>
            <p:cNvPr id="81" name="Rectangle 1"/>
            <p:cNvSpPr>
              <a:spLocks noChangeArrowheads="1"/>
            </p:cNvSpPr>
            <p:nvPr/>
          </p:nvSpPr>
          <p:spPr bwMode="auto">
            <a:xfrm>
              <a:off x="4884844" y="339828"/>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detector</a:t>
              </a:r>
              <a:endParaRPr lang="en-US" sz="1600" b="0" dirty="0"/>
            </a:p>
          </p:txBody>
        </p:sp>
        <p:sp>
          <p:nvSpPr>
            <p:cNvPr id="82" name="Rectangle 3"/>
            <p:cNvSpPr>
              <a:spLocks noChangeArrowheads="1"/>
            </p:cNvSpPr>
            <p:nvPr/>
          </p:nvSpPr>
          <p:spPr bwMode="auto">
            <a:xfrm>
              <a:off x="4640156" y="1007610"/>
              <a:ext cx="2489627"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1 and 2 triggers</a:t>
              </a:r>
              <a:endParaRPr lang="en-US" sz="1600" b="0" dirty="0"/>
            </a:p>
          </p:txBody>
        </p:sp>
        <p:sp>
          <p:nvSpPr>
            <p:cNvPr id="83" name="Rectangle 4"/>
            <p:cNvSpPr>
              <a:spLocks noChangeArrowheads="1"/>
            </p:cNvSpPr>
            <p:nvPr/>
          </p:nvSpPr>
          <p:spPr bwMode="auto">
            <a:xfrm>
              <a:off x="4884844" y="1675392"/>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3 trigger</a:t>
              </a:r>
              <a:endParaRPr lang="en-US" sz="1600" b="0" dirty="0"/>
            </a:p>
          </p:txBody>
        </p:sp>
        <p:grpSp>
          <p:nvGrpSpPr>
            <p:cNvPr id="85" name="Group 84"/>
            <p:cNvGrpSpPr/>
            <p:nvPr/>
          </p:nvGrpSpPr>
          <p:grpSpPr>
            <a:xfrm>
              <a:off x="4252300" y="623991"/>
              <a:ext cx="306388" cy="383619"/>
              <a:chOff x="2933808" y="640432"/>
              <a:chExt cx="306388" cy="1052512"/>
            </a:xfrm>
          </p:grpSpPr>
          <p:cxnSp>
            <p:nvCxnSpPr>
              <p:cNvPr id="8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89" name="TextBox 17"/>
            <p:cNvSpPr txBox="1">
              <a:spLocks noChangeArrowheads="1"/>
            </p:cNvSpPr>
            <p:nvPr/>
          </p:nvSpPr>
          <p:spPr bwMode="auto">
            <a:xfrm>
              <a:off x="3028299" y="657329"/>
              <a:ext cx="1306768"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O(1-10) meter</a:t>
              </a:r>
              <a:endParaRPr lang="en-US" sz="1400" b="0" dirty="0"/>
            </a:p>
          </p:txBody>
        </p:sp>
        <p:sp>
          <p:nvSpPr>
            <p:cNvPr id="90" name="Down Arrow 89"/>
            <p:cNvSpPr/>
            <p:nvPr/>
          </p:nvSpPr>
          <p:spPr bwMode="auto">
            <a:xfrm>
              <a:off x="5473489" y="639867"/>
              <a:ext cx="822960" cy="347870"/>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Down Arrow 90"/>
            <p:cNvSpPr/>
            <p:nvPr/>
          </p:nvSpPr>
          <p:spPr bwMode="auto">
            <a:xfrm>
              <a:off x="5596933" y="1311042"/>
              <a:ext cx="576072" cy="347472"/>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Down Arrow 91"/>
            <p:cNvSpPr/>
            <p:nvPr/>
          </p:nvSpPr>
          <p:spPr bwMode="auto">
            <a:xfrm>
              <a:off x="5816389" y="1982567"/>
              <a:ext cx="137160" cy="329184"/>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93" name="Group 92"/>
            <p:cNvGrpSpPr/>
            <p:nvPr/>
          </p:nvGrpSpPr>
          <p:grpSpPr>
            <a:xfrm>
              <a:off x="4261563" y="1317400"/>
              <a:ext cx="306388" cy="383619"/>
              <a:chOff x="2933808" y="640432"/>
              <a:chExt cx="306388" cy="1052512"/>
            </a:xfrm>
          </p:grpSpPr>
          <p:cxnSp>
            <p:nvCxnSpPr>
              <p:cNvPr id="94"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5"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6"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97" name="TextBox 17"/>
            <p:cNvSpPr txBox="1">
              <a:spLocks noChangeArrowheads="1"/>
            </p:cNvSpPr>
            <p:nvPr/>
          </p:nvSpPr>
          <p:spPr bwMode="auto">
            <a:xfrm>
              <a:off x="2739757" y="1350737"/>
              <a:ext cx="1595309"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O(10-100) meters</a:t>
              </a:r>
              <a:endParaRPr lang="en-US" sz="1400" b="0" dirty="0"/>
            </a:p>
          </p:txBody>
        </p:sp>
        <p:grpSp>
          <p:nvGrpSpPr>
            <p:cNvPr id="98" name="Group 97"/>
            <p:cNvGrpSpPr/>
            <p:nvPr/>
          </p:nvGrpSpPr>
          <p:grpSpPr>
            <a:xfrm>
              <a:off x="4293097" y="1937386"/>
              <a:ext cx="306388" cy="383619"/>
              <a:chOff x="2933808" y="640432"/>
              <a:chExt cx="306388" cy="1052512"/>
            </a:xfrm>
          </p:grpSpPr>
          <p:cxnSp>
            <p:nvCxnSpPr>
              <p:cNvPr id="99"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0"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1"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02" name="TextBox 17"/>
            <p:cNvSpPr txBox="1">
              <a:spLocks noChangeArrowheads="1"/>
            </p:cNvSpPr>
            <p:nvPr/>
          </p:nvSpPr>
          <p:spPr bwMode="auto">
            <a:xfrm>
              <a:off x="3504390" y="1970723"/>
              <a:ext cx="830677"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 km</a:t>
              </a:r>
              <a:endParaRPr lang="en-US" sz="1400" b="0" dirty="0"/>
            </a:p>
          </p:txBody>
        </p:sp>
        <p:sp>
          <p:nvSpPr>
            <p:cNvPr id="163" name="TextBox 162"/>
            <p:cNvSpPr txBox="1"/>
            <p:nvPr/>
          </p:nvSpPr>
          <p:spPr>
            <a:xfrm>
              <a:off x="6383926" y="604583"/>
              <a:ext cx="619080" cy="380729"/>
            </a:xfrm>
            <a:prstGeom prst="rect">
              <a:avLst/>
            </a:prstGeom>
            <a:noFill/>
          </p:spPr>
          <p:txBody>
            <a:bodyPr wrap="none" rtlCol="0">
              <a:spAutoFit/>
            </a:bodyPr>
            <a:lstStyle/>
            <a:p>
              <a:r>
                <a:rPr lang="en-US" sz="1400" b="0" dirty="0" smtClean="0"/>
                <a:t>1 PB/s</a:t>
              </a:r>
              <a:endParaRPr lang="en-US" sz="1400" b="0" dirty="0"/>
            </a:p>
          </p:txBody>
        </p:sp>
        <p:cxnSp>
          <p:nvCxnSpPr>
            <p:cNvPr id="164" name="Straight Arrow Connector 15"/>
            <p:cNvCxnSpPr>
              <a:cxnSpLocks noChangeShapeType="1"/>
            </p:cNvCxnSpPr>
            <p:nvPr/>
          </p:nvCxnSpPr>
          <p:spPr bwMode="auto">
            <a:xfrm>
              <a:off x="6715646" y="843769"/>
              <a:ext cx="0" cy="173366"/>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grpSp>
      <p:grpSp>
        <p:nvGrpSpPr>
          <p:cNvPr id="165" name="Group 164"/>
          <p:cNvGrpSpPr/>
          <p:nvPr/>
        </p:nvGrpSpPr>
        <p:grpSpPr>
          <a:xfrm>
            <a:off x="4360436" y="2600151"/>
            <a:ext cx="306388" cy="383619"/>
            <a:chOff x="2933808" y="640432"/>
            <a:chExt cx="306388" cy="1052512"/>
          </a:xfrm>
        </p:grpSpPr>
        <p:cxnSp>
          <p:nvCxnSpPr>
            <p:cNvPr id="16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69" name="TextBox 17"/>
          <p:cNvSpPr txBox="1">
            <a:spLocks noChangeArrowheads="1"/>
          </p:cNvSpPr>
          <p:nvPr/>
        </p:nvSpPr>
        <p:spPr bwMode="auto">
          <a:xfrm>
            <a:off x="2957767" y="2633488"/>
            <a:ext cx="1377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500-10,000 km</a:t>
            </a:r>
            <a:endParaRPr lang="en-US" sz="1400" b="0" dirty="0"/>
          </a:p>
        </p:txBody>
      </p:sp>
      <p:grpSp>
        <p:nvGrpSpPr>
          <p:cNvPr id="170" name="Group 169"/>
          <p:cNvGrpSpPr/>
          <p:nvPr/>
        </p:nvGrpSpPr>
        <p:grpSpPr>
          <a:xfrm rot="19558285">
            <a:off x="3942409" y="3694889"/>
            <a:ext cx="428117" cy="259360"/>
            <a:chOff x="747144" y="3349304"/>
            <a:chExt cx="428117" cy="259360"/>
          </a:xfrm>
        </p:grpSpPr>
        <p:cxnSp>
          <p:nvCxnSpPr>
            <p:cNvPr id="171" name="Straight Arrow Connector 1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3" name="Straight Arrow Connector 17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4" name="Straight Arrow Connector 17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5" name="Straight Arrow Connector 17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6" name="Straight Arrow Connector 17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79" name="Group 178"/>
          <p:cNvGrpSpPr/>
          <p:nvPr/>
        </p:nvGrpSpPr>
        <p:grpSpPr>
          <a:xfrm rot="17715426">
            <a:off x="3396894" y="4115758"/>
            <a:ext cx="428117" cy="259360"/>
            <a:chOff x="747144" y="3349304"/>
            <a:chExt cx="428117" cy="259360"/>
          </a:xfrm>
        </p:grpSpPr>
        <p:cxnSp>
          <p:nvCxnSpPr>
            <p:cNvPr id="180" name="Straight Arrow Connector 17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1" name="Straight Arrow Connector 18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3" name="Straight Arrow Connector 18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4" name="Straight Arrow Connector 18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5" name="Straight Arrow Connector 18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86" name="Group 185"/>
          <p:cNvGrpSpPr/>
          <p:nvPr/>
        </p:nvGrpSpPr>
        <p:grpSpPr>
          <a:xfrm rot="17099856">
            <a:off x="3351453" y="4781648"/>
            <a:ext cx="428117" cy="259360"/>
            <a:chOff x="747144" y="3349304"/>
            <a:chExt cx="428117" cy="259360"/>
          </a:xfrm>
        </p:grpSpPr>
        <p:cxnSp>
          <p:nvCxnSpPr>
            <p:cNvPr id="187" name="Straight Arrow Connector 18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8" name="Straight Arrow Connector 18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9" name="Straight Arrow Connector 18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0" name="Straight Arrow Connector 18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1" name="Straight Arrow Connector 19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2" name="Group 191"/>
          <p:cNvGrpSpPr/>
          <p:nvPr/>
        </p:nvGrpSpPr>
        <p:grpSpPr>
          <a:xfrm rot="15338743">
            <a:off x="3482016" y="5410492"/>
            <a:ext cx="428117" cy="259360"/>
            <a:chOff x="747144" y="3349304"/>
            <a:chExt cx="428117" cy="259360"/>
          </a:xfrm>
        </p:grpSpPr>
        <p:cxnSp>
          <p:nvCxnSpPr>
            <p:cNvPr id="193" name="Straight Arrow Connector 19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4" name="Straight Arrow Connector 19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5" name="Straight Arrow Connector 19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6" name="Straight Arrow Connector 19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7" name="Straight Arrow Connector 19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8" name="Group 197"/>
          <p:cNvGrpSpPr/>
          <p:nvPr/>
        </p:nvGrpSpPr>
        <p:grpSpPr>
          <a:xfrm rot="13137170">
            <a:off x="3948555" y="5775672"/>
            <a:ext cx="428117" cy="259360"/>
            <a:chOff x="747144" y="3349304"/>
            <a:chExt cx="428117" cy="259360"/>
          </a:xfrm>
        </p:grpSpPr>
        <p:cxnSp>
          <p:nvCxnSpPr>
            <p:cNvPr id="199" name="Straight Arrow Connector 19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0" name="Straight Arrow Connector 19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1" name="Straight Arrow Connector 20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2" name="Straight Arrow Connector 20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3" name="Straight Arrow Connector 20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04" name="Group 203"/>
          <p:cNvGrpSpPr/>
          <p:nvPr/>
        </p:nvGrpSpPr>
        <p:grpSpPr>
          <a:xfrm rot="12110989">
            <a:off x="4738926" y="5992522"/>
            <a:ext cx="428117" cy="259360"/>
            <a:chOff x="747144" y="3349304"/>
            <a:chExt cx="428117" cy="259360"/>
          </a:xfrm>
        </p:grpSpPr>
        <p:cxnSp>
          <p:nvCxnSpPr>
            <p:cNvPr id="205" name="Straight Arrow Connector 20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6" name="Straight Arrow Connector 20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7" name="Straight Arrow Connector 20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8" name="Straight Arrow Connector 20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9" name="Straight Arrow Connector 20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0" name="Group 209"/>
          <p:cNvGrpSpPr/>
          <p:nvPr/>
        </p:nvGrpSpPr>
        <p:grpSpPr>
          <a:xfrm rot="11607281">
            <a:off x="5650061" y="6064203"/>
            <a:ext cx="428117" cy="259360"/>
            <a:chOff x="747144" y="3349304"/>
            <a:chExt cx="428117" cy="259360"/>
          </a:xfrm>
        </p:grpSpPr>
        <p:cxnSp>
          <p:nvCxnSpPr>
            <p:cNvPr id="211" name="Straight Arrow Connector 21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2" name="Straight Arrow Connector 21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3" name="Straight Arrow Connector 21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4" name="Straight Arrow Connector 21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5" name="Straight Arrow Connector 21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6" name="Group 215"/>
          <p:cNvGrpSpPr/>
          <p:nvPr/>
        </p:nvGrpSpPr>
        <p:grpSpPr>
          <a:xfrm rot="11607281">
            <a:off x="6568264" y="6067869"/>
            <a:ext cx="428117" cy="259360"/>
            <a:chOff x="747144" y="3349304"/>
            <a:chExt cx="428117" cy="259360"/>
          </a:xfrm>
        </p:grpSpPr>
        <p:cxnSp>
          <p:nvCxnSpPr>
            <p:cNvPr id="217" name="Straight Arrow Connector 21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8" name="Straight Arrow Connector 21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9" name="Straight Arrow Connector 21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0" name="Straight Arrow Connector 21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1" name="Straight Arrow Connector 22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2" name="Group 221"/>
          <p:cNvGrpSpPr/>
          <p:nvPr/>
        </p:nvGrpSpPr>
        <p:grpSpPr>
          <a:xfrm rot="10800000">
            <a:off x="7197270" y="5751730"/>
            <a:ext cx="428117" cy="259360"/>
            <a:chOff x="747144" y="3349304"/>
            <a:chExt cx="428117" cy="259360"/>
          </a:xfrm>
        </p:grpSpPr>
        <p:cxnSp>
          <p:nvCxnSpPr>
            <p:cNvPr id="223" name="Straight Arrow Connector 22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4" name="Straight Arrow Connector 22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5" name="Straight Arrow Connector 22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6" name="Straight Arrow Connector 22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7" name="Straight Arrow Connector 22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8" name="Group 227"/>
          <p:cNvGrpSpPr/>
          <p:nvPr/>
        </p:nvGrpSpPr>
        <p:grpSpPr>
          <a:xfrm rot="8658975">
            <a:off x="7710549" y="5441773"/>
            <a:ext cx="428117" cy="259360"/>
            <a:chOff x="747144" y="3349304"/>
            <a:chExt cx="428117" cy="259360"/>
          </a:xfrm>
        </p:grpSpPr>
        <p:cxnSp>
          <p:nvCxnSpPr>
            <p:cNvPr id="229" name="Straight Arrow Connector 22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0" name="Straight Arrow Connector 22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1" name="Straight Arrow Connector 23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2" name="Straight Arrow Connector 23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3" name="Straight Arrow Connector 23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34" name="Group 233"/>
          <p:cNvGrpSpPr/>
          <p:nvPr/>
        </p:nvGrpSpPr>
        <p:grpSpPr>
          <a:xfrm rot="6942260">
            <a:off x="7845970" y="5037201"/>
            <a:ext cx="428117" cy="259360"/>
            <a:chOff x="747144" y="3349304"/>
            <a:chExt cx="428117" cy="259360"/>
          </a:xfrm>
        </p:grpSpPr>
        <p:cxnSp>
          <p:nvCxnSpPr>
            <p:cNvPr id="235" name="Straight Arrow Connector 23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6" name="Straight Arrow Connector 23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7" name="Straight Arrow Connector 23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8" name="Straight Arrow Connector 23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9" name="Straight Arrow Connector 23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0" name="Group 239"/>
          <p:cNvGrpSpPr/>
          <p:nvPr/>
        </p:nvGrpSpPr>
        <p:grpSpPr>
          <a:xfrm rot="6493274">
            <a:off x="7813069" y="4477814"/>
            <a:ext cx="428117" cy="259360"/>
            <a:chOff x="747144" y="3349304"/>
            <a:chExt cx="428117" cy="259360"/>
          </a:xfrm>
        </p:grpSpPr>
        <p:cxnSp>
          <p:nvCxnSpPr>
            <p:cNvPr id="241" name="Straight Arrow Connector 24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2" name="Straight Arrow Connector 24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3" name="Straight Arrow Connector 24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4" name="Straight Arrow Connector 24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5" name="Straight Arrow Connector 24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6" name="Group 245"/>
          <p:cNvGrpSpPr/>
          <p:nvPr/>
        </p:nvGrpSpPr>
        <p:grpSpPr>
          <a:xfrm rot="4562992">
            <a:off x="7623861" y="3952944"/>
            <a:ext cx="428117" cy="259360"/>
            <a:chOff x="747144" y="3349304"/>
            <a:chExt cx="428117" cy="259360"/>
          </a:xfrm>
        </p:grpSpPr>
        <p:cxnSp>
          <p:nvCxnSpPr>
            <p:cNvPr id="247" name="Straight Arrow Connector 24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8" name="Straight Arrow Connector 24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9" name="Straight Arrow Connector 24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0" name="Straight Arrow Connector 24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1" name="Straight Arrow Connector 25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2" name="Group 251"/>
          <p:cNvGrpSpPr/>
          <p:nvPr/>
        </p:nvGrpSpPr>
        <p:grpSpPr>
          <a:xfrm rot="2166319">
            <a:off x="7042376" y="3653984"/>
            <a:ext cx="428117" cy="259360"/>
            <a:chOff x="747144" y="3349304"/>
            <a:chExt cx="428117" cy="259360"/>
          </a:xfrm>
        </p:grpSpPr>
        <p:cxnSp>
          <p:nvCxnSpPr>
            <p:cNvPr id="253" name="Straight Arrow Connector 25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4" name="Straight Arrow Connector 25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5" name="Straight Arrow Connector 25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6" name="Straight Arrow Connector 25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7" name="Straight Arrow Connector 25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8" name="Group 257"/>
          <p:cNvGrpSpPr/>
          <p:nvPr/>
        </p:nvGrpSpPr>
        <p:grpSpPr>
          <a:xfrm rot="1248477">
            <a:off x="6290758" y="3376104"/>
            <a:ext cx="428117" cy="259360"/>
            <a:chOff x="747144" y="3349304"/>
            <a:chExt cx="428117" cy="259360"/>
          </a:xfrm>
        </p:grpSpPr>
        <p:cxnSp>
          <p:nvCxnSpPr>
            <p:cNvPr id="259" name="Straight Arrow Connector 25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0" name="Straight Arrow Connector 25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1" name="Straight Arrow Connector 26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2" name="Straight Arrow Connector 26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3" name="Straight Arrow Connector 26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64" name="Group 263"/>
          <p:cNvGrpSpPr/>
          <p:nvPr/>
        </p:nvGrpSpPr>
        <p:grpSpPr>
          <a:xfrm rot="417018">
            <a:off x="5287592" y="3380690"/>
            <a:ext cx="428117" cy="259360"/>
            <a:chOff x="747144" y="3349304"/>
            <a:chExt cx="428117" cy="259360"/>
          </a:xfrm>
        </p:grpSpPr>
        <p:cxnSp>
          <p:nvCxnSpPr>
            <p:cNvPr id="265" name="Straight Arrow Connector 26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6" name="Straight Arrow Connector 26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7" name="Straight Arrow Connector 26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8" name="Straight Arrow Connector 26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9" name="Straight Arrow Connector 26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70" name="Group 269"/>
          <p:cNvGrpSpPr/>
          <p:nvPr/>
        </p:nvGrpSpPr>
        <p:grpSpPr>
          <a:xfrm rot="21131370">
            <a:off x="4562941" y="3532921"/>
            <a:ext cx="428117" cy="259360"/>
            <a:chOff x="747144" y="3349304"/>
            <a:chExt cx="428117" cy="259360"/>
          </a:xfrm>
        </p:grpSpPr>
        <p:cxnSp>
          <p:nvCxnSpPr>
            <p:cNvPr id="271" name="Straight Arrow Connector 2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2" name="Straight Arrow Connector 27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3" name="Straight Arrow Connector 27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4" name="Straight Arrow Connector 27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5" name="Straight Arrow Connector 27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72" name="Group 171"/>
          <p:cNvGrpSpPr/>
          <p:nvPr/>
        </p:nvGrpSpPr>
        <p:grpSpPr>
          <a:xfrm rot="11741752">
            <a:off x="380163" y="5710328"/>
            <a:ext cx="428117" cy="259360"/>
            <a:chOff x="747144" y="3349304"/>
            <a:chExt cx="428117" cy="259360"/>
          </a:xfrm>
        </p:grpSpPr>
        <p:cxnSp>
          <p:nvCxnSpPr>
            <p:cNvPr id="177" name="Straight Arrow Connector 17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8" name="Straight Arrow Connector 17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2" name="Straight Arrow Connector 181"/>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7" name="Straight Arrow Connector 27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8" name="Straight Arrow Connector 27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sp>
        <p:nvSpPr>
          <p:cNvPr id="5" name="TextBox 4"/>
          <p:cNvSpPr txBox="1"/>
          <p:nvPr/>
        </p:nvSpPr>
        <p:spPr>
          <a:xfrm>
            <a:off x="1411" y="5730747"/>
            <a:ext cx="1890261" cy="1169551"/>
          </a:xfrm>
          <a:prstGeom prst="rect">
            <a:avLst/>
          </a:prstGeom>
          <a:noFill/>
        </p:spPr>
        <p:txBody>
          <a:bodyPr wrap="none" rtlCol="0">
            <a:spAutoFit/>
          </a:bodyPr>
          <a:lstStyle/>
          <a:p>
            <a:r>
              <a:rPr lang="en-US" sz="1400" dirty="0" smtClean="0"/>
              <a:t>The           </a:t>
            </a:r>
            <a:r>
              <a:rPr lang="en-US" sz="1400" dirty="0" smtClean="0"/>
              <a:t>is intended to </a:t>
            </a:r>
            <a:br>
              <a:rPr lang="en-US" sz="1400" dirty="0" smtClean="0"/>
            </a:br>
            <a:r>
              <a:rPr lang="en-US" sz="1400" dirty="0" smtClean="0"/>
              <a:t>indicate that the physics</a:t>
            </a:r>
            <a:br>
              <a:rPr lang="en-US" sz="1400" dirty="0" smtClean="0"/>
            </a:br>
            <a:r>
              <a:rPr lang="en-US" sz="1400" dirty="0" smtClean="0"/>
              <a:t>groups now get their data</a:t>
            </a:r>
            <a:br>
              <a:rPr lang="en-US" sz="1400" dirty="0" smtClean="0"/>
            </a:br>
            <a:r>
              <a:rPr lang="en-US" sz="1400" dirty="0" smtClean="0"/>
              <a:t>wherever it is most readily</a:t>
            </a:r>
            <a:br>
              <a:rPr lang="en-US" sz="1400" dirty="0" smtClean="0"/>
            </a:br>
            <a:r>
              <a:rPr lang="en-US" sz="1400" dirty="0" smtClean="0"/>
              <a:t>available</a:t>
            </a:r>
            <a:endParaRPr lang="en-US" sz="1400" dirty="0"/>
          </a:p>
        </p:txBody>
      </p:sp>
      <p:sp>
        <p:nvSpPr>
          <p:cNvPr id="7" name="TextBox 6"/>
          <p:cNvSpPr txBox="1"/>
          <p:nvPr/>
        </p:nvSpPr>
        <p:spPr>
          <a:xfrm>
            <a:off x="0" y="680571"/>
            <a:ext cx="3120534" cy="369332"/>
          </a:xfrm>
          <a:prstGeom prst="rect">
            <a:avLst/>
          </a:prstGeom>
          <a:noFill/>
        </p:spPr>
        <p:txBody>
          <a:bodyPr wrap="none" rtlCol="0">
            <a:spAutoFit/>
          </a:bodyPr>
          <a:lstStyle/>
          <a:p>
            <a:r>
              <a:rPr lang="en-US" sz="1800" dirty="0"/>
              <a:t>A Network Centric View of the LHC</a:t>
            </a:r>
          </a:p>
        </p:txBody>
      </p:sp>
      <p:grpSp>
        <p:nvGrpSpPr>
          <p:cNvPr id="279" name="Group 278"/>
          <p:cNvGrpSpPr/>
          <p:nvPr/>
        </p:nvGrpSpPr>
        <p:grpSpPr>
          <a:xfrm>
            <a:off x="4384204" y="4202129"/>
            <a:ext cx="3085724" cy="1356288"/>
            <a:chOff x="3012603" y="2078054"/>
            <a:chExt cx="3085724" cy="1356288"/>
          </a:xfrm>
        </p:grpSpPr>
        <p:sp>
          <p:nvSpPr>
            <p:cNvPr id="280" name="Rounded Rectangle 279"/>
            <p:cNvSpPr/>
            <p:nvPr/>
          </p:nvSpPr>
          <p:spPr>
            <a:xfrm>
              <a:off x="3012604" y="2078054"/>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Taiwan</a:t>
              </a:r>
            </a:p>
          </p:txBody>
        </p:sp>
        <p:sp>
          <p:nvSpPr>
            <p:cNvPr id="281" name="Rounded Rectangle 280"/>
            <p:cNvSpPr/>
            <p:nvPr/>
          </p:nvSpPr>
          <p:spPr>
            <a:xfrm>
              <a:off x="3766252" y="2078054"/>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Canada</a:t>
              </a:r>
            </a:p>
          </p:txBody>
        </p:sp>
        <p:sp>
          <p:nvSpPr>
            <p:cNvPr id="282" name="Rounded Rectangle 281"/>
            <p:cNvSpPr/>
            <p:nvPr/>
          </p:nvSpPr>
          <p:spPr>
            <a:xfrm>
              <a:off x="4522424" y="2078054"/>
              <a:ext cx="744794"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USA-Atlas</a:t>
              </a:r>
            </a:p>
          </p:txBody>
        </p:sp>
        <p:sp>
          <p:nvSpPr>
            <p:cNvPr id="283" name="Rounded Rectangle 282"/>
            <p:cNvSpPr/>
            <p:nvPr/>
          </p:nvSpPr>
          <p:spPr>
            <a:xfrm>
              <a:off x="5478897" y="2078054"/>
              <a:ext cx="619430"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USA-CMS</a:t>
              </a:r>
            </a:p>
          </p:txBody>
        </p:sp>
        <p:sp>
          <p:nvSpPr>
            <p:cNvPr id="284" name="Rounded Rectangle 283"/>
            <p:cNvSpPr/>
            <p:nvPr/>
          </p:nvSpPr>
          <p:spPr>
            <a:xfrm>
              <a:off x="3012604" y="2491483"/>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Nordic</a:t>
              </a:r>
            </a:p>
          </p:txBody>
        </p:sp>
        <p:sp>
          <p:nvSpPr>
            <p:cNvPr id="285" name="Rounded Rectangle 284"/>
            <p:cNvSpPr/>
            <p:nvPr/>
          </p:nvSpPr>
          <p:spPr>
            <a:xfrm>
              <a:off x="3045989" y="2904912"/>
              <a:ext cx="47772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UK</a:t>
              </a:r>
            </a:p>
          </p:txBody>
        </p:sp>
        <p:sp>
          <p:nvSpPr>
            <p:cNvPr id="286" name="Rounded Rectangle 285"/>
            <p:cNvSpPr/>
            <p:nvPr/>
          </p:nvSpPr>
          <p:spPr>
            <a:xfrm>
              <a:off x="3437945" y="3216281"/>
              <a:ext cx="785556"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Netherlands</a:t>
              </a:r>
            </a:p>
          </p:txBody>
        </p:sp>
        <p:sp>
          <p:nvSpPr>
            <p:cNvPr id="287" name="Rounded Rectangle 286"/>
            <p:cNvSpPr/>
            <p:nvPr/>
          </p:nvSpPr>
          <p:spPr>
            <a:xfrm>
              <a:off x="4332699" y="3216281"/>
              <a:ext cx="591652"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Germany</a:t>
              </a:r>
            </a:p>
          </p:txBody>
        </p:sp>
        <p:sp>
          <p:nvSpPr>
            <p:cNvPr id="288" name="Rounded Rectangle 287"/>
            <p:cNvSpPr/>
            <p:nvPr/>
          </p:nvSpPr>
          <p:spPr>
            <a:xfrm>
              <a:off x="5033550" y="3216281"/>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Italy</a:t>
              </a:r>
            </a:p>
          </p:txBody>
        </p:sp>
        <p:sp>
          <p:nvSpPr>
            <p:cNvPr id="289" name="Rounded Rectangle 288"/>
            <p:cNvSpPr/>
            <p:nvPr/>
          </p:nvSpPr>
          <p:spPr>
            <a:xfrm>
              <a:off x="5507770" y="2913244"/>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Spain</a:t>
              </a:r>
            </a:p>
          </p:txBody>
        </p:sp>
        <p:sp>
          <p:nvSpPr>
            <p:cNvPr id="290" name="Rounded Rectangle 289"/>
            <p:cNvSpPr/>
            <p:nvPr/>
          </p:nvSpPr>
          <p:spPr>
            <a:xfrm>
              <a:off x="5515047" y="2502111"/>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France</a:t>
              </a:r>
            </a:p>
          </p:txBody>
        </p:sp>
        <p:sp>
          <p:nvSpPr>
            <p:cNvPr id="291" name="Rounded Rectangle 290"/>
            <p:cNvSpPr/>
            <p:nvPr/>
          </p:nvSpPr>
          <p:spPr>
            <a:xfrm>
              <a:off x="4247372" y="2597372"/>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CERN</a:t>
              </a:r>
            </a:p>
          </p:txBody>
        </p:sp>
        <p:cxnSp>
          <p:nvCxnSpPr>
            <p:cNvPr id="292" name="Straight Connector 291"/>
            <p:cNvCxnSpPr>
              <a:stCxn id="280" idx="2"/>
              <a:endCxn id="291" idx="0"/>
            </p:cNvCxnSpPr>
            <p:nvPr/>
          </p:nvCxnSpPr>
          <p:spPr bwMode="auto">
            <a:xfrm>
              <a:off x="3284851" y="2296115"/>
              <a:ext cx="1234768" cy="301257"/>
            </a:xfrm>
            <a:prstGeom prst="line">
              <a:avLst/>
            </a:prstGeom>
            <a:noFill/>
            <a:ln w="19050" cap="flat" cmpd="sng" algn="ctr">
              <a:solidFill>
                <a:schemeClr val="tx1"/>
              </a:solidFill>
              <a:prstDash val="solid"/>
              <a:round/>
              <a:headEnd type="none" w="med" len="med"/>
              <a:tailEnd type="none" w="med" len="med"/>
            </a:ln>
            <a:effectLst/>
          </p:spPr>
        </p:cxnSp>
        <p:cxnSp>
          <p:nvCxnSpPr>
            <p:cNvPr id="293" name="Straight Connector 292"/>
            <p:cNvCxnSpPr>
              <a:stCxn id="280" idx="2"/>
              <a:endCxn id="291" idx="1"/>
            </p:cNvCxnSpPr>
            <p:nvPr/>
          </p:nvCxnSpPr>
          <p:spPr bwMode="auto">
            <a:xfrm>
              <a:off x="3284851" y="2296115"/>
              <a:ext cx="962521" cy="410288"/>
            </a:xfrm>
            <a:prstGeom prst="line">
              <a:avLst/>
            </a:prstGeom>
            <a:noFill/>
            <a:ln w="19050" cap="flat" cmpd="sng" algn="ctr">
              <a:solidFill>
                <a:schemeClr val="tx1"/>
              </a:solidFill>
              <a:prstDash val="solid"/>
              <a:round/>
              <a:headEnd type="none" w="med" len="med"/>
              <a:tailEnd type="none" w="med" len="med"/>
            </a:ln>
            <a:effectLst/>
          </p:spPr>
        </p:cxnSp>
        <p:cxnSp>
          <p:nvCxnSpPr>
            <p:cNvPr id="294" name="Straight Connector 293"/>
            <p:cNvCxnSpPr>
              <a:stCxn id="284" idx="3"/>
              <a:endCxn id="291" idx="1"/>
            </p:cNvCxnSpPr>
            <p:nvPr/>
          </p:nvCxnSpPr>
          <p:spPr bwMode="auto">
            <a:xfrm>
              <a:off x="3557097" y="2600514"/>
              <a:ext cx="690275" cy="105889"/>
            </a:xfrm>
            <a:prstGeom prst="line">
              <a:avLst/>
            </a:prstGeom>
            <a:noFill/>
            <a:ln w="19050" cap="flat" cmpd="sng" algn="ctr">
              <a:solidFill>
                <a:schemeClr val="tx1"/>
              </a:solidFill>
              <a:prstDash val="solid"/>
              <a:round/>
              <a:headEnd type="none" w="med" len="med"/>
              <a:tailEnd type="none" w="med" len="med"/>
            </a:ln>
            <a:effectLst/>
          </p:spPr>
        </p:cxnSp>
        <p:cxnSp>
          <p:nvCxnSpPr>
            <p:cNvPr id="295" name="Straight Connector 294"/>
            <p:cNvCxnSpPr>
              <a:stCxn id="285" idx="3"/>
              <a:endCxn id="291" idx="1"/>
            </p:cNvCxnSpPr>
            <p:nvPr/>
          </p:nvCxnSpPr>
          <p:spPr bwMode="auto">
            <a:xfrm flipV="1">
              <a:off x="3523712" y="2706403"/>
              <a:ext cx="723660" cy="307540"/>
            </a:xfrm>
            <a:prstGeom prst="line">
              <a:avLst/>
            </a:prstGeom>
            <a:noFill/>
            <a:ln w="19050" cap="flat" cmpd="sng" algn="ctr">
              <a:solidFill>
                <a:schemeClr val="tx1"/>
              </a:solidFill>
              <a:prstDash val="solid"/>
              <a:round/>
              <a:headEnd type="none" w="med" len="med"/>
              <a:tailEnd type="none" w="med" len="med"/>
            </a:ln>
            <a:effectLst/>
          </p:spPr>
        </p:cxnSp>
        <p:cxnSp>
          <p:nvCxnSpPr>
            <p:cNvPr id="296" name="Straight Connector 295"/>
            <p:cNvCxnSpPr>
              <a:stCxn id="285" idx="3"/>
              <a:endCxn id="291" idx="2"/>
            </p:cNvCxnSpPr>
            <p:nvPr/>
          </p:nvCxnSpPr>
          <p:spPr bwMode="auto">
            <a:xfrm flipV="1">
              <a:off x="3523712" y="2815433"/>
              <a:ext cx="995907" cy="198510"/>
            </a:xfrm>
            <a:prstGeom prst="line">
              <a:avLst/>
            </a:prstGeom>
            <a:noFill/>
            <a:ln w="19050" cap="flat" cmpd="sng" algn="ctr">
              <a:solidFill>
                <a:schemeClr val="tx1"/>
              </a:solidFill>
              <a:prstDash val="solid"/>
              <a:round/>
              <a:headEnd type="none" w="med" len="med"/>
              <a:tailEnd type="none" w="med" len="med"/>
            </a:ln>
            <a:effectLst/>
          </p:spPr>
        </p:cxnSp>
        <p:cxnSp>
          <p:nvCxnSpPr>
            <p:cNvPr id="297" name="Straight Connector 296"/>
            <p:cNvCxnSpPr>
              <a:stCxn id="286" idx="0"/>
              <a:endCxn id="291" idx="2"/>
            </p:cNvCxnSpPr>
            <p:nvPr/>
          </p:nvCxnSpPr>
          <p:spPr bwMode="auto">
            <a:xfrm flipV="1">
              <a:off x="3830723" y="2815433"/>
              <a:ext cx="688896" cy="400848"/>
            </a:xfrm>
            <a:prstGeom prst="line">
              <a:avLst/>
            </a:prstGeom>
            <a:noFill/>
            <a:ln w="19050" cap="flat" cmpd="sng" algn="ctr">
              <a:solidFill>
                <a:schemeClr val="tx1"/>
              </a:solidFill>
              <a:prstDash val="solid"/>
              <a:round/>
              <a:headEnd type="none" w="med" len="med"/>
              <a:tailEnd type="none" w="med" len="med"/>
            </a:ln>
            <a:effectLst/>
          </p:spPr>
        </p:cxnSp>
        <p:cxnSp>
          <p:nvCxnSpPr>
            <p:cNvPr id="298" name="Straight Connector 297"/>
            <p:cNvCxnSpPr>
              <a:stCxn id="287" idx="0"/>
              <a:endCxn id="291" idx="2"/>
            </p:cNvCxnSpPr>
            <p:nvPr/>
          </p:nvCxnSpPr>
          <p:spPr bwMode="auto">
            <a:xfrm flipH="1" flipV="1">
              <a:off x="4519619" y="2815433"/>
              <a:ext cx="108906" cy="400848"/>
            </a:xfrm>
            <a:prstGeom prst="line">
              <a:avLst/>
            </a:prstGeom>
            <a:noFill/>
            <a:ln w="19050" cap="flat" cmpd="sng" algn="ctr">
              <a:solidFill>
                <a:schemeClr val="tx1"/>
              </a:solidFill>
              <a:prstDash val="solid"/>
              <a:round/>
              <a:headEnd type="none" w="med" len="med"/>
              <a:tailEnd type="none" w="med" len="med"/>
            </a:ln>
            <a:effectLst/>
          </p:spPr>
        </p:cxnSp>
        <p:cxnSp>
          <p:nvCxnSpPr>
            <p:cNvPr id="299" name="Straight Connector 298"/>
            <p:cNvCxnSpPr>
              <a:stCxn id="291" idx="2"/>
              <a:endCxn id="288" idx="0"/>
            </p:cNvCxnSpPr>
            <p:nvPr/>
          </p:nvCxnSpPr>
          <p:spPr bwMode="auto">
            <a:xfrm>
              <a:off x="4519619" y="2815433"/>
              <a:ext cx="786178" cy="400848"/>
            </a:xfrm>
            <a:prstGeom prst="line">
              <a:avLst/>
            </a:prstGeom>
            <a:noFill/>
            <a:ln w="19050" cap="flat" cmpd="sng" algn="ctr">
              <a:solidFill>
                <a:schemeClr val="tx1"/>
              </a:solidFill>
              <a:prstDash val="solid"/>
              <a:round/>
              <a:headEnd type="none" w="med" len="med"/>
              <a:tailEnd type="none" w="med" len="med"/>
            </a:ln>
            <a:effectLst/>
          </p:spPr>
        </p:cxnSp>
        <p:cxnSp>
          <p:nvCxnSpPr>
            <p:cNvPr id="300" name="Straight Connector 299"/>
            <p:cNvCxnSpPr>
              <a:stCxn id="291" idx="3"/>
              <a:endCxn id="288" idx="0"/>
            </p:cNvCxnSpPr>
            <p:nvPr/>
          </p:nvCxnSpPr>
          <p:spPr bwMode="auto">
            <a:xfrm>
              <a:off x="4791865" y="2706403"/>
              <a:ext cx="513932" cy="509878"/>
            </a:xfrm>
            <a:prstGeom prst="line">
              <a:avLst/>
            </a:prstGeom>
            <a:noFill/>
            <a:ln w="19050" cap="flat" cmpd="sng" algn="ctr">
              <a:solidFill>
                <a:schemeClr val="tx1"/>
              </a:solidFill>
              <a:prstDash val="solid"/>
              <a:round/>
              <a:headEnd type="none" w="med" len="med"/>
              <a:tailEnd type="none" w="med" len="med"/>
            </a:ln>
            <a:effectLst/>
          </p:spPr>
        </p:cxnSp>
        <p:cxnSp>
          <p:nvCxnSpPr>
            <p:cNvPr id="301" name="Straight Connector 300"/>
            <p:cNvCxnSpPr>
              <a:stCxn id="291" idx="3"/>
              <a:endCxn id="290" idx="1"/>
            </p:cNvCxnSpPr>
            <p:nvPr/>
          </p:nvCxnSpPr>
          <p:spPr bwMode="auto">
            <a:xfrm flipV="1">
              <a:off x="4791865" y="2611142"/>
              <a:ext cx="723182" cy="95261"/>
            </a:xfrm>
            <a:prstGeom prst="line">
              <a:avLst/>
            </a:prstGeom>
            <a:noFill/>
            <a:ln w="19050" cap="flat" cmpd="sng" algn="ctr">
              <a:solidFill>
                <a:schemeClr val="tx1"/>
              </a:solidFill>
              <a:prstDash val="solid"/>
              <a:round/>
              <a:headEnd type="none" w="med" len="med"/>
              <a:tailEnd type="none" w="med" len="med"/>
            </a:ln>
            <a:effectLst/>
          </p:spPr>
        </p:cxnSp>
        <p:cxnSp>
          <p:nvCxnSpPr>
            <p:cNvPr id="302" name="Straight Connector 301"/>
            <p:cNvCxnSpPr>
              <a:stCxn id="291" idx="3"/>
              <a:endCxn id="283" idx="2"/>
            </p:cNvCxnSpPr>
            <p:nvPr/>
          </p:nvCxnSpPr>
          <p:spPr bwMode="auto">
            <a:xfrm flipV="1">
              <a:off x="4791865" y="2296115"/>
              <a:ext cx="996747" cy="410288"/>
            </a:xfrm>
            <a:prstGeom prst="line">
              <a:avLst/>
            </a:prstGeom>
            <a:noFill/>
            <a:ln w="19050" cap="flat" cmpd="sng" algn="ctr">
              <a:solidFill>
                <a:schemeClr val="tx1"/>
              </a:solidFill>
              <a:prstDash val="solid"/>
              <a:round/>
              <a:headEnd type="none" w="med" len="med"/>
              <a:tailEnd type="none" w="med" len="med"/>
            </a:ln>
            <a:effectLst/>
          </p:spPr>
        </p:cxnSp>
        <p:cxnSp>
          <p:nvCxnSpPr>
            <p:cNvPr id="303" name="Straight Connector 302"/>
            <p:cNvCxnSpPr>
              <a:stCxn id="291" idx="0"/>
            </p:cNvCxnSpPr>
            <p:nvPr/>
          </p:nvCxnSpPr>
          <p:spPr bwMode="auto">
            <a:xfrm flipV="1">
              <a:off x="4519619" y="2302467"/>
              <a:ext cx="1229570" cy="294905"/>
            </a:xfrm>
            <a:prstGeom prst="line">
              <a:avLst/>
            </a:prstGeom>
            <a:noFill/>
            <a:ln w="19050" cap="flat" cmpd="sng" algn="ctr">
              <a:solidFill>
                <a:schemeClr val="tx1"/>
              </a:solidFill>
              <a:prstDash val="solid"/>
              <a:round/>
              <a:headEnd type="none" w="med" len="med"/>
              <a:tailEnd type="none" w="med" len="med"/>
            </a:ln>
            <a:effectLst/>
          </p:spPr>
        </p:cxnSp>
        <p:cxnSp>
          <p:nvCxnSpPr>
            <p:cNvPr id="304" name="Straight Connector 303"/>
            <p:cNvCxnSpPr>
              <a:stCxn id="291" idx="3"/>
              <a:endCxn id="282" idx="2"/>
            </p:cNvCxnSpPr>
            <p:nvPr/>
          </p:nvCxnSpPr>
          <p:spPr bwMode="auto">
            <a:xfrm flipV="1">
              <a:off x="4791865" y="2296115"/>
              <a:ext cx="102956" cy="410288"/>
            </a:xfrm>
            <a:prstGeom prst="line">
              <a:avLst/>
            </a:prstGeom>
            <a:noFill/>
            <a:ln w="19050" cap="flat" cmpd="sng" algn="ctr">
              <a:solidFill>
                <a:schemeClr val="tx1"/>
              </a:solidFill>
              <a:prstDash val="solid"/>
              <a:round/>
              <a:headEnd type="none" w="med" len="med"/>
              <a:tailEnd type="none" w="med" len="med"/>
            </a:ln>
            <a:effectLst/>
          </p:spPr>
        </p:cxnSp>
        <p:cxnSp>
          <p:nvCxnSpPr>
            <p:cNvPr id="305" name="Straight Connector 304"/>
            <p:cNvCxnSpPr>
              <a:stCxn id="291" idx="0"/>
              <a:endCxn id="282" idx="2"/>
            </p:cNvCxnSpPr>
            <p:nvPr/>
          </p:nvCxnSpPr>
          <p:spPr bwMode="auto">
            <a:xfrm flipV="1">
              <a:off x="4519619" y="2296115"/>
              <a:ext cx="375202" cy="301257"/>
            </a:xfrm>
            <a:prstGeom prst="line">
              <a:avLst/>
            </a:prstGeom>
            <a:noFill/>
            <a:ln w="19050" cap="flat" cmpd="sng" algn="ctr">
              <a:solidFill>
                <a:schemeClr val="tx1"/>
              </a:solidFill>
              <a:prstDash val="solid"/>
              <a:round/>
              <a:headEnd type="none" w="med" len="med"/>
              <a:tailEnd type="none" w="med" len="med"/>
            </a:ln>
            <a:effectLst/>
          </p:spPr>
        </p:cxnSp>
        <p:cxnSp>
          <p:nvCxnSpPr>
            <p:cNvPr id="306" name="Straight Connector 305"/>
            <p:cNvCxnSpPr>
              <a:stCxn id="291" idx="0"/>
              <a:endCxn id="281" idx="2"/>
            </p:cNvCxnSpPr>
            <p:nvPr/>
          </p:nvCxnSpPr>
          <p:spPr bwMode="auto">
            <a:xfrm flipH="1" flipV="1">
              <a:off x="4038499" y="2296115"/>
              <a:ext cx="481120" cy="301257"/>
            </a:xfrm>
            <a:prstGeom prst="line">
              <a:avLst/>
            </a:prstGeom>
            <a:noFill/>
            <a:ln w="19050" cap="flat" cmpd="sng" algn="ctr">
              <a:solidFill>
                <a:schemeClr val="tx1"/>
              </a:solidFill>
              <a:prstDash val="solid"/>
              <a:round/>
              <a:headEnd type="none" w="med" len="med"/>
              <a:tailEnd type="none" w="med" len="med"/>
            </a:ln>
            <a:effectLst/>
          </p:spPr>
        </p:cxnSp>
        <p:cxnSp>
          <p:nvCxnSpPr>
            <p:cNvPr id="307" name="Straight Connector 306"/>
            <p:cNvCxnSpPr>
              <a:stCxn id="291" idx="1"/>
              <a:endCxn id="281" idx="2"/>
            </p:cNvCxnSpPr>
            <p:nvPr/>
          </p:nvCxnSpPr>
          <p:spPr bwMode="auto">
            <a:xfrm flipH="1" flipV="1">
              <a:off x="4038499" y="2296115"/>
              <a:ext cx="208873" cy="410288"/>
            </a:xfrm>
            <a:prstGeom prst="line">
              <a:avLst/>
            </a:prstGeom>
            <a:noFill/>
            <a:ln w="19050" cap="flat" cmpd="sng" algn="ctr">
              <a:solidFill>
                <a:schemeClr val="tx1"/>
              </a:solidFill>
              <a:prstDash val="solid"/>
              <a:round/>
              <a:headEnd type="none" w="med" len="med"/>
              <a:tailEnd type="none" w="med" len="med"/>
            </a:ln>
            <a:effectLst/>
          </p:spPr>
        </p:cxnSp>
        <p:cxnSp>
          <p:nvCxnSpPr>
            <p:cNvPr id="308" name="Straight Connector 307"/>
            <p:cNvCxnSpPr>
              <a:stCxn id="291" idx="3"/>
              <a:endCxn id="289" idx="1"/>
            </p:cNvCxnSpPr>
            <p:nvPr/>
          </p:nvCxnSpPr>
          <p:spPr bwMode="auto">
            <a:xfrm>
              <a:off x="4791865" y="2706403"/>
              <a:ext cx="715905" cy="315872"/>
            </a:xfrm>
            <a:prstGeom prst="line">
              <a:avLst/>
            </a:prstGeom>
            <a:noFill/>
            <a:ln w="19050" cap="flat" cmpd="sng" algn="ctr">
              <a:solidFill>
                <a:schemeClr val="tx1"/>
              </a:solidFill>
              <a:prstDash val="solid"/>
              <a:round/>
              <a:headEnd type="none" w="med" len="med"/>
              <a:tailEnd type="none" w="med" len="med"/>
            </a:ln>
            <a:effectLst/>
          </p:spPr>
        </p:cxnSp>
        <p:cxnSp>
          <p:nvCxnSpPr>
            <p:cNvPr id="309" name="Straight Connector 308"/>
            <p:cNvCxnSpPr>
              <a:stCxn id="291" idx="2"/>
              <a:endCxn id="289" idx="1"/>
            </p:cNvCxnSpPr>
            <p:nvPr/>
          </p:nvCxnSpPr>
          <p:spPr bwMode="auto">
            <a:xfrm>
              <a:off x="4519619" y="2815433"/>
              <a:ext cx="988151" cy="206842"/>
            </a:xfrm>
            <a:prstGeom prst="line">
              <a:avLst/>
            </a:prstGeom>
            <a:noFill/>
            <a:ln w="19050" cap="flat" cmpd="sng" algn="ctr">
              <a:solidFill>
                <a:schemeClr val="tx1"/>
              </a:solidFill>
              <a:prstDash val="solid"/>
              <a:round/>
              <a:headEnd type="none" w="med" len="med"/>
              <a:tailEnd type="none" w="med" len="med"/>
            </a:ln>
            <a:effectLst/>
          </p:spPr>
        </p:cxnSp>
        <p:cxnSp>
          <p:nvCxnSpPr>
            <p:cNvPr id="310" name="Elbow Connector 309"/>
            <p:cNvCxnSpPr>
              <a:stCxn id="281" idx="0"/>
              <a:endCxn id="286" idx="2"/>
            </p:cNvCxnSpPr>
            <p:nvPr/>
          </p:nvCxnSpPr>
          <p:spPr bwMode="auto">
            <a:xfrm rot="16200000" flipH="1" flipV="1">
              <a:off x="3256467" y="2652310"/>
              <a:ext cx="1356288" cy="207776"/>
            </a:xfrm>
            <a:prstGeom prst="bentConnector5">
              <a:avLst>
                <a:gd name="adj1" fmla="val -7374"/>
                <a:gd name="adj2" fmla="val 552634"/>
                <a:gd name="adj3" fmla="val 110886"/>
              </a:avLst>
            </a:prstGeom>
            <a:noFill/>
            <a:ln w="19050" cap="flat" cmpd="sng" algn="ctr">
              <a:solidFill>
                <a:schemeClr val="tx1"/>
              </a:solidFill>
              <a:prstDash val="solid"/>
              <a:round/>
              <a:headEnd type="none" w="med" len="med"/>
              <a:tailEnd type="none" w="med" len="med"/>
            </a:ln>
            <a:effectLst/>
          </p:spPr>
        </p:cxnSp>
        <p:cxnSp>
          <p:nvCxnSpPr>
            <p:cNvPr id="311" name="Elbow Connector 310"/>
            <p:cNvCxnSpPr>
              <a:stCxn id="284" idx="1"/>
              <a:endCxn id="286" idx="2"/>
            </p:cNvCxnSpPr>
            <p:nvPr/>
          </p:nvCxnSpPr>
          <p:spPr bwMode="auto">
            <a:xfrm rot="10800000" flipH="1" flipV="1">
              <a:off x="3012603" y="2600514"/>
              <a:ext cx="818119" cy="833828"/>
            </a:xfrm>
            <a:prstGeom prst="bentConnector4">
              <a:avLst>
                <a:gd name="adj1" fmla="val -5239"/>
                <a:gd name="adj2" fmla="val 106283"/>
              </a:avLst>
            </a:prstGeom>
            <a:noFill/>
            <a:ln w="19050" cap="flat" cmpd="sng" algn="ctr">
              <a:solidFill>
                <a:schemeClr val="tx1"/>
              </a:solidFill>
              <a:prstDash val="solid"/>
              <a:round/>
              <a:headEnd type="none" w="med" len="med"/>
              <a:tailEnd type="none" w="med" len="med"/>
            </a:ln>
            <a:effectLst/>
          </p:spPr>
        </p:cxnSp>
        <p:cxnSp>
          <p:nvCxnSpPr>
            <p:cNvPr id="312" name="Elbow Connector 311"/>
            <p:cNvCxnSpPr>
              <a:stCxn id="280" idx="1"/>
              <a:endCxn id="286" idx="2"/>
            </p:cNvCxnSpPr>
            <p:nvPr/>
          </p:nvCxnSpPr>
          <p:spPr bwMode="auto">
            <a:xfrm rot="10800000" flipH="1" flipV="1">
              <a:off x="3012603" y="2187084"/>
              <a:ext cx="818119" cy="1247257"/>
            </a:xfrm>
            <a:prstGeom prst="bentConnector4">
              <a:avLst>
                <a:gd name="adj1" fmla="val -10478"/>
                <a:gd name="adj2" fmla="val 107637"/>
              </a:avLst>
            </a:prstGeom>
            <a:noFill/>
            <a:ln w="19050" cap="flat" cmpd="sng" algn="ctr">
              <a:solidFill>
                <a:schemeClr val="tx1"/>
              </a:solidFill>
              <a:prstDash val="solid"/>
              <a:round/>
              <a:headEnd type="none" w="med" len="med"/>
              <a:tailEnd type="none" w="med" len="med"/>
            </a:ln>
            <a:effectLst/>
          </p:spPr>
        </p:cxnSp>
        <p:cxnSp>
          <p:nvCxnSpPr>
            <p:cNvPr id="313" name="Elbow Connector 312"/>
            <p:cNvCxnSpPr/>
            <p:nvPr/>
          </p:nvCxnSpPr>
          <p:spPr bwMode="auto">
            <a:xfrm rot="5400000" flipH="1" flipV="1">
              <a:off x="4535469" y="831262"/>
              <a:ext cx="12700" cy="2506285"/>
            </a:xfrm>
            <a:prstGeom prst="bentConnector3">
              <a:avLst>
                <a:gd name="adj1" fmla="val 524984"/>
              </a:avLst>
            </a:prstGeom>
            <a:noFill/>
            <a:ln w="19050" cap="flat" cmpd="sng" algn="ctr">
              <a:solidFill>
                <a:schemeClr val="tx1"/>
              </a:solidFill>
              <a:prstDash val="solid"/>
              <a:round/>
              <a:headEnd type="none" w="med" len="med"/>
              <a:tailEnd type="none" w="med" len="med"/>
            </a:ln>
            <a:effectLst/>
          </p:spPr>
        </p:cxnSp>
        <p:cxnSp>
          <p:nvCxnSpPr>
            <p:cNvPr id="314" name="Elbow Connector 313"/>
            <p:cNvCxnSpPr>
              <a:stCxn id="283" idx="3"/>
              <a:endCxn id="286" idx="2"/>
            </p:cNvCxnSpPr>
            <p:nvPr/>
          </p:nvCxnSpPr>
          <p:spPr bwMode="auto">
            <a:xfrm flipH="1">
              <a:off x="3830723" y="2187085"/>
              <a:ext cx="2267604" cy="1247257"/>
            </a:xfrm>
            <a:prstGeom prst="bentConnector4">
              <a:avLst>
                <a:gd name="adj1" fmla="val -2730"/>
                <a:gd name="adj2" fmla="val 110691"/>
              </a:avLst>
            </a:prstGeom>
            <a:noFill/>
            <a:ln w="19050" cap="flat" cmpd="sng" algn="ctr">
              <a:solidFill>
                <a:schemeClr val="tx1"/>
              </a:solidFill>
              <a:prstDash val="solid"/>
              <a:round/>
              <a:headEnd type="none" w="med" len="med"/>
              <a:tailEnd type="none" w="med" len="med"/>
            </a:ln>
            <a:effectLst/>
          </p:spPr>
        </p:cxnSp>
        <p:cxnSp>
          <p:nvCxnSpPr>
            <p:cNvPr id="315" name="Elbow Connector 314"/>
            <p:cNvCxnSpPr>
              <a:stCxn id="290" idx="3"/>
              <a:endCxn id="287" idx="2"/>
            </p:cNvCxnSpPr>
            <p:nvPr/>
          </p:nvCxnSpPr>
          <p:spPr bwMode="auto">
            <a:xfrm flipH="1">
              <a:off x="4628525" y="2611142"/>
              <a:ext cx="1431015" cy="823200"/>
            </a:xfrm>
            <a:prstGeom prst="bentConnector4">
              <a:avLst>
                <a:gd name="adj1" fmla="val -3994"/>
                <a:gd name="adj2" fmla="val 109835"/>
              </a:avLst>
            </a:prstGeom>
            <a:noFill/>
            <a:ln w="19050" cap="flat" cmpd="sng" algn="ctr">
              <a:solidFill>
                <a:schemeClr val="tx1"/>
              </a:solidFill>
              <a:prstDash val="solid"/>
              <a:round/>
              <a:headEnd type="none" w="med" len="med"/>
              <a:tailEnd type="none" w="med" len="med"/>
            </a:ln>
            <a:effectLst/>
          </p:spPr>
        </p:cxnSp>
        <p:cxnSp>
          <p:nvCxnSpPr>
            <p:cNvPr id="316" name="Elbow Connector 315"/>
            <p:cNvCxnSpPr>
              <a:stCxn id="282" idx="1"/>
              <a:endCxn id="281" idx="3"/>
            </p:cNvCxnSpPr>
            <p:nvPr/>
          </p:nvCxnSpPr>
          <p:spPr bwMode="auto">
            <a:xfrm rot="10800000">
              <a:off x="4310746" y="2187085"/>
              <a:ext cx="211679" cy="12700"/>
            </a:xfrm>
            <a:prstGeom prst="bentConnector3">
              <a:avLst>
                <a:gd name="adj1" fmla="val 50000"/>
              </a:avLst>
            </a:prstGeom>
            <a:noFill/>
            <a:ln w="19050" cap="flat" cmpd="sng" algn="ctr">
              <a:solidFill>
                <a:schemeClr val="tx1"/>
              </a:solidFill>
              <a:prstDash val="solid"/>
              <a:round/>
              <a:headEnd type="none" w="med" len="med"/>
              <a:tailEnd type="none" w="med" len="med"/>
            </a:ln>
            <a:effectLst/>
          </p:spPr>
        </p:cxnSp>
      </p:grpSp>
      <p:cxnSp>
        <p:nvCxnSpPr>
          <p:cNvPr id="104" name="Straight Arrow Connector 103"/>
          <p:cNvCxnSpPr>
            <a:stCxn id="103" idx="2"/>
            <a:endCxn id="291" idx="0"/>
          </p:cNvCxnSpPr>
          <p:nvPr/>
        </p:nvCxnSpPr>
        <p:spPr bwMode="auto">
          <a:xfrm>
            <a:off x="5884969" y="2614175"/>
            <a:ext cx="6250" cy="2107272"/>
          </a:xfrm>
          <a:prstGeom prst="straightConnector1">
            <a:avLst/>
          </a:prstGeom>
          <a:solidFill>
            <a:srgbClr val="3366FF"/>
          </a:solidFill>
          <a:ln w="31750" cap="flat" cmpd="sng" algn="ctr">
            <a:solidFill>
              <a:schemeClr val="tx1"/>
            </a:solidFill>
            <a:prstDash val="solid"/>
            <a:round/>
            <a:headEnd type="oval" w="lg" len="lg"/>
            <a:tailEnd type="oval" w="lg" len="lg"/>
          </a:ln>
          <a:effectLst/>
        </p:spPr>
      </p:cxnSp>
      <p:sp>
        <p:nvSpPr>
          <p:cNvPr id="276" name="Right Triangle 27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317" name="Rounded Rectangular Callout 316"/>
          <p:cNvSpPr/>
          <p:nvPr/>
        </p:nvSpPr>
        <p:spPr bwMode="auto">
          <a:xfrm>
            <a:off x="1952670" y="5906104"/>
            <a:ext cx="1407520" cy="873745"/>
          </a:xfrm>
          <a:prstGeom prst="wedgeRoundRectCallout">
            <a:avLst>
              <a:gd name="adj1" fmla="val 140350"/>
              <a:gd name="adj2" fmla="val -118981"/>
              <a:gd name="adj3" fmla="val 16667"/>
            </a:avLst>
          </a:prstGeom>
          <a:solidFill>
            <a:srgbClr val="FFC000"/>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algn="ctr" defTabSz="914400"/>
            <a:r>
              <a:rPr lang="en-US" sz="1200" b="1" dirty="0">
                <a:latin typeface="Arial" pitchFamily="34" charset="0"/>
                <a:cs typeface="Arial" pitchFamily="34" charset="0"/>
              </a:rPr>
              <a:t>The LHC Optical Private Network (LHCOPN)</a:t>
            </a:r>
          </a:p>
        </p:txBody>
      </p:sp>
    </p:spTree>
    <p:extLst>
      <p:ext uri="{BB962C8B-B14F-4D97-AF65-F5344CB8AC3E}">
        <p14:creationId xmlns:p14="http://schemas.microsoft.com/office/powerpoint/2010/main" val="3239932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FFFF00"/>
          </a:solidFill>
        </p:spPr>
        <p:txBody>
          <a:bodyPr/>
          <a:lstStyle/>
          <a:p>
            <a:r>
              <a:rPr lang="en-US" dirty="0" smtClean="0"/>
              <a:t>7) New network services</a:t>
            </a:r>
            <a:endParaRPr lang="en-US" dirty="0"/>
          </a:p>
        </p:txBody>
      </p:sp>
      <p:sp>
        <p:nvSpPr>
          <p:cNvPr id="7" name="Content Placeholder 2"/>
          <p:cNvSpPr>
            <a:spLocks noGrp="1"/>
          </p:cNvSpPr>
          <p:nvPr>
            <p:ph idx="1"/>
          </p:nvPr>
        </p:nvSpPr>
        <p:spPr/>
        <p:txBody>
          <a:bodyPr/>
          <a:lstStyle/>
          <a:p>
            <a:pPr marL="0" indent="0" algn="ctr">
              <a:buNone/>
            </a:pPr>
            <a:r>
              <a:rPr lang="en-US" sz="2400" b="1" dirty="0"/>
              <a:t>Point-to-Point Virtual Circuit </a:t>
            </a:r>
            <a:r>
              <a:rPr lang="en-US" sz="2400" b="1" dirty="0" smtClean="0"/>
              <a:t>Service</a:t>
            </a:r>
            <a:r>
              <a:rPr lang="en-US" sz="2400" b="1" dirty="0"/>
              <a:t/>
            </a:r>
            <a:br>
              <a:rPr lang="en-US" sz="2400" b="1" dirty="0"/>
            </a:br>
            <a:r>
              <a:rPr lang="en-US" sz="2400" b="1" dirty="0" smtClean="0"/>
              <a:t>Why </a:t>
            </a:r>
            <a:r>
              <a:rPr lang="en-US" sz="2400" b="1" dirty="0"/>
              <a:t>a Circuit Service</a:t>
            </a:r>
            <a:r>
              <a:rPr lang="en-US" sz="2400" b="1" dirty="0" smtClean="0"/>
              <a:t>?</a:t>
            </a:r>
          </a:p>
          <a:p>
            <a:pPr>
              <a:spcBef>
                <a:spcPts val="0"/>
              </a:spcBef>
            </a:pPr>
            <a:r>
              <a:rPr lang="en-US" u="sng" dirty="0" smtClean="0"/>
              <a:t>Geographic distribution of resources is seen as a fairly consistent requirement across the large-scale sciences</a:t>
            </a:r>
            <a:r>
              <a:rPr lang="en-US" dirty="0"/>
              <a:t> </a:t>
            </a:r>
            <a:r>
              <a:rPr lang="en-US" dirty="0" smtClean="0"/>
              <a:t>in that they use distributed applications systems in order to:</a:t>
            </a:r>
          </a:p>
          <a:p>
            <a:pPr lvl="1"/>
            <a:r>
              <a:rPr lang="en-US" sz="1800" dirty="0" smtClean="0"/>
              <a:t>Couple existing pockets of code, data, and expertise into “systems of systems”</a:t>
            </a:r>
          </a:p>
          <a:p>
            <a:pPr lvl="1"/>
            <a:r>
              <a:rPr lang="en-US" sz="1800" dirty="0" smtClean="0"/>
              <a:t>Break up the task of massive data analysis and use </a:t>
            </a:r>
            <a:r>
              <a:rPr lang="en-US" sz="1800" dirty="0"/>
              <a:t>data, compute, and storage resources that </a:t>
            </a:r>
            <a:r>
              <a:rPr lang="en-US" sz="1800" dirty="0" smtClean="0"/>
              <a:t>are located at the collaborator’s sites</a:t>
            </a:r>
          </a:p>
          <a:p>
            <a:pPr lvl="1"/>
            <a:r>
              <a:rPr lang="en-US" sz="1800" dirty="0" smtClean="0"/>
              <a:t>See </a:t>
            </a:r>
            <a:r>
              <a:rPr lang="en-US" sz="1800" dirty="0"/>
              <a:t>https://www.es.net/about/science-requirements</a:t>
            </a:r>
            <a:endParaRPr lang="en-US" sz="1800" dirty="0" smtClean="0"/>
          </a:p>
          <a:p>
            <a:pPr>
              <a:buFont typeface="Wingdings" panose="05000000000000000000" pitchFamily="2" charset="2"/>
              <a:buChar char="Ø"/>
            </a:pPr>
            <a:r>
              <a:rPr lang="en-US" dirty="0"/>
              <a:t>A </a:t>
            </a:r>
            <a:r>
              <a:rPr lang="en-US" dirty="0" smtClean="0"/>
              <a:t>commonly </a:t>
            </a:r>
            <a:r>
              <a:rPr lang="en-US" dirty="0"/>
              <a:t>identified </a:t>
            </a:r>
            <a:r>
              <a:rPr lang="en-US" dirty="0" smtClean="0"/>
              <a:t>need to support this is </a:t>
            </a:r>
            <a:r>
              <a:rPr lang="en-US" dirty="0"/>
              <a:t>that </a:t>
            </a:r>
            <a:r>
              <a:rPr lang="en-US" u="sng" dirty="0"/>
              <a:t>networking must be provided as a “service” </a:t>
            </a:r>
          </a:p>
          <a:p>
            <a:pPr lvl="1">
              <a:buFont typeface="Wingdings" panose="05000000000000000000" pitchFamily="2" charset="2"/>
              <a:buChar char="Ø"/>
            </a:pPr>
            <a:r>
              <a:rPr lang="en-US" sz="1800" u="sng" dirty="0"/>
              <a:t>Schedulable with guaranteed bandwidth</a:t>
            </a:r>
            <a:r>
              <a:rPr lang="en-US" sz="1800" dirty="0"/>
              <a:t> – </a:t>
            </a:r>
            <a:r>
              <a:rPr lang="en-US" sz="1800" u="sng" dirty="0"/>
              <a:t>as </a:t>
            </a:r>
            <a:r>
              <a:rPr lang="en-US" sz="1800" u="sng" dirty="0" smtClean="0"/>
              <a:t>is done </a:t>
            </a:r>
            <a:r>
              <a:rPr lang="en-US" sz="1800" u="sng" dirty="0"/>
              <a:t>with CPUs and disks</a:t>
            </a:r>
          </a:p>
          <a:p>
            <a:pPr lvl="1"/>
            <a:r>
              <a:rPr lang="en-US" sz="1800" dirty="0"/>
              <a:t>Traffic isolation that allows for using non-standard protocols that will not work well in a shared infrastructure</a:t>
            </a:r>
          </a:p>
          <a:p>
            <a:pPr lvl="1"/>
            <a:r>
              <a:rPr lang="en-US" sz="1800" dirty="0"/>
              <a:t>Some </a:t>
            </a:r>
            <a:r>
              <a:rPr lang="en-US" sz="1800" dirty="0" smtClean="0"/>
              <a:t>network path </a:t>
            </a:r>
            <a:r>
              <a:rPr lang="en-US" sz="1800" dirty="0"/>
              <a:t>characteristics may also be specified – e.g. diversity</a:t>
            </a:r>
          </a:p>
          <a:p>
            <a:pPr lvl="1"/>
            <a:r>
              <a:rPr lang="en-US" sz="1800" dirty="0"/>
              <a:t>Available in </a:t>
            </a:r>
            <a:r>
              <a:rPr lang="en-US" sz="1800" dirty="0" smtClean="0"/>
              <a:t>Web </a:t>
            </a:r>
            <a:r>
              <a:rPr lang="en-US" sz="1800" dirty="0"/>
              <a:t>Services / Grid Services </a:t>
            </a:r>
            <a:r>
              <a:rPr lang="en-US" sz="1800" dirty="0" smtClean="0"/>
              <a:t>paradigm</a:t>
            </a:r>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58</a:t>
            </a:fld>
            <a:endParaRPr lang="en-US" dirty="0"/>
          </a:p>
        </p:txBody>
      </p:sp>
    </p:spTree>
    <p:extLst>
      <p:ext uri="{BB962C8B-B14F-4D97-AF65-F5344CB8AC3E}">
        <p14:creationId xmlns:p14="http://schemas.microsoft.com/office/powerpoint/2010/main" val="1983324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Point-to-Point Virtual Circuit Service</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The way that networks provide such a service is with “virtual circuits” (also called pseudowires) that </a:t>
            </a:r>
            <a:r>
              <a:rPr lang="en-US" u="sng" dirty="0" smtClean="0"/>
              <a:t>emulate point-to-point connections in a packet-switched network </a:t>
            </a:r>
            <a:r>
              <a:rPr lang="en-US" dirty="0" smtClean="0"/>
              <a:t>like the Internet</a:t>
            </a:r>
          </a:p>
          <a:p>
            <a:pPr lvl="1"/>
            <a:r>
              <a:rPr lang="en-US" dirty="0" smtClean="0"/>
              <a:t>This is typically done by using a “static” routing mechanism</a:t>
            </a:r>
          </a:p>
          <a:p>
            <a:pPr lvl="2"/>
            <a:r>
              <a:rPr lang="en-US" dirty="0" smtClean="0"/>
              <a:t>E.g. some variation of </a:t>
            </a:r>
            <a:r>
              <a:rPr lang="en-US" u="sng" dirty="0" smtClean="0"/>
              <a:t>label based switching</a:t>
            </a:r>
            <a:r>
              <a:rPr lang="en-US" dirty="0" smtClean="0"/>
              <a:t>, with the static switch tables set up in advance to define the circuit path</a:t>
            </a:r>
          </a:p>
          <a:p>
            <a:pPr lvl="3"/>
            <a:r>
              <a:rPr lang="en-US" dirty="0" smtClean="0"/>
              <a:t>MPLS and OpenFlow are examples of this, and both can transport IP packets</a:t>
            </a:r>
          </a:p>
          <a:p>
            <a:pPr lvl="1"/>
            <a:r>
              <a:rPr lang="en-US" dirty="0" smtClean="0"/>
              <a:t>Most modern Internet routers have this type of functionality</a:t>
            </a:r>
          </a:p>
          <a:p>
            <a:r>
              <a:rPr lang="en-US" dirty="0"/>
              <a:t>S</a:t>
            </a:r>
            <a:r>
              <a:rPr lang="en-US" dirty="0" smtClean="0"/>
              <a:t>uch a service channels big data flows into virtual circuits in ways that also allow network operators to do “</a:t>
            </a:r>
            <a:r>
              <a:rPr lang="en-US" u="sng" dirty="0" smtClean="0"/>
              <a:t>traffic engineering</a:t>
            </a:r>
            <a:r>
              <a:rPr lang="en-US" dirty="0" smtClean="0"/>
              <a:t>” – that is, to manage/optimize the use of available network resources and </a:t>
            </a:r>
            <a:r>
              <a:rPr lang="en-US" dirty="0"/>
              <a:t>to keep big data flows </a:t>
            </a:r>
            <a:r>
              <a:rPr lang="en-US" dirty="0" smtClean="0"/>
              <a:t>separate </a:t>
            </a:r>
            <a:r>
              <a:rPr lang="en-US" dirty="0"/>
              <a:t>from general </a:t>
            </a:r>
            <a:r>
              <a:rPr lang="en-US" dirty="0" smtClean="0"/>
              <a:t>traffic</a:t>
            </a:r>
          </a:p>
          <a:p>
            <a:pPr lvl="1"/>
            <a:r>
              <a:rPr lang="en-US" dirty="0" smtClean="0"/>
              <a:t>The virtual circuits can be directed to specific physical network paths when they are set up</a:t>
            </a:r>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59</a:t>
            </a:fld>
            <a:endParaRPr lang="en-US" dirty="0"/>
          </a:p>
        </p:txBody>
      </p:sp>
    </p:spTree>
    <p:extLst>
      <p:ext uri="{BB962C8B-B14F-4D97-AF65-F5344CB8AC3E}">
        <p14:creationId xmlns:p14="http://schemas.microsoft.com/office/powerpoint/2010/main" val="25635990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b="4520"/>
          <a:stretch/>
        </p:blipFill>
        <p:spPr bwMode="auto">
          <a:xfrm>
            <a:off x="935666" y="1711851"/>
            <a:ext cx="6843196" cy="4997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Freeform 9"/>
          <p:cNvSpPr/>
          <p:nvPr/>
        </p:nvSpPr>
        <p:spPr>
          <a:xfrm>
            <a:off x="1580987" y="2929372"/>
            <a:ext cx="6049873" cy="3235977"/>
          </a:xfrm>
          <a:custGeom>
            <a:avLst/>
            <a:gdLst>
              <a:gd name="connsiteX0" fmla="*/ 0 w 5648325"/>
              <a:gd name="connsiteY0" fmla="*/ 2962275 h 2962275"/>
              <a:gd name="connsiteX1" fmla="*/ 1314450 w 5648325"/>
              <a:gd name="connsiteY1" fmla="*/ 2895600 h 2962275"/>
              <a:gd name="connsiteX2" fmla="*/ 2628900 w 5648325"/>
              <a:gd name="connsiteY2" fmla="*/ 2838450 h 2962275"/>
              <a:gd name="connsiteX3" fmla="*/ 3486150 w 5648325"/>
              <a:gd name="connsiteY3" fmla="*/ 2686050 h 2962275"/>
              <a:gd name="connsiteX4" fmla="*/ 3905250 w 5648325"/>
              <a:gd name="connsiteY4" fmla="*/ 2390775 h 2962275"/>
              <a:gd name="connsiteX5" fmla="*/ 5648325 w 5648325"/>
              <a:gd name="connsiteY5" fmla="*/ 0 h 2962275"/>
              <a:gd name="connsiteX0" fmla="*/ 0 w 5648325"/>
              <a:gd name="connsiteY0" fmla="*/ 2962275 h 2962275"/>
              <a:gd name="connsiteX1" fmla="*/ 1314450 w 5648325"/>
              <a:gd name="connsiteY1" fmla="*/ 2895600 h 2962275"/>
              <a:gd name="connsiteX2" fmla="*/ 2628900 w 5648325"/>
              <a:gd name="connsiteY2" fmla="*/ 2838450 h 2962275"/>
              <a:gd name="connsiteX3" fmla="*/ 3486150 w 5648325"/>
              <a:gd name="connsiteY3" fmla="*/ 2686050 h 2962275"/>
              <a:gd name="connsiteX4" fmla="*/ 3905250 w 5648325"/>
              <a:gd name="connsiteY4" fmla="*/ 2390775 h 2962275"/>
              <a:gd name="connsiteX5" fmla="*/ 5648325 w 5648325"/>
              <a:gd name="connsiteY5" fmla="*/ 0 h 2962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648325" h="2962275">
                <a:moveTo>
                  <a:pt x="0" y="2962275"/>
                </a:moveTo>
                <a:lnTo>
                  <a:pt x="1314450" y="2895600"/>
                </a:lnTo>
                <a:cubicBezTo>
                  <a:pt x="1752600" y="2874963"/>
                  <a:pt x="2266950" y="2873375"/>
                  <a:pt x="2628900" y="2838450"/>
                </a:cubicBezTo>
                <a:cubicBezTo>
                  <a:pt x="2990850" y="2803525"/>
                  <a:pt x="3273425" y="2760662"/>
                  <a:pt x="3486150" y="2686050"/>
                </a:cubicBezTo>
                <a:cubicBezTo>
                  <a:pt x="3698875" y="2611438"/>
                  <a:pt x="3811588" y="2486025"/>
                  <a:pt x="3905250" y="2390775"/>
                </a:cubicBezTo>
                <a:cubicBezTo>
                  <a:pt x="3998912" y="2295525"/>
                  <a:pt x="4956968" y="971550"/>
                  <a:pt x="5648325" y="0"/>
                </a:cubicBezTo>
              </a:path>
            </a:pathLst>
          </a:custGeom>
          <a:noFill/>
          <a:ln w="25400">
            <a:solidFill>
              <a:srgbClr val="00B050"/>
            </a:solidFill>
            <a:prstDash val="sysDash"/>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r>
              <a:rPr lang="en-US" dirty="0"/>
              <a:t>What is </a:t>
            </a:r>
            <a:r>
              <a:rPr lang="en-US" dirty="0" smtClean="0"/>
              <a:t>the significance to the </a:t>
            </a:r>
            <a:r>
              <a:rPr lang="en-US" dirty="0"/>
              <a:t>network </a:t>
            </a:r>
            <a:r>
              <a:rPr lang="en-US" dirty="0" smtClean="0"/>
              <a:t>of </a:t>
            </a:r>
            <a:r>
              <a:rPr lang="en-US" dirty="0"/>
              <a:t>this increase in data?</a:t>
            </a:r>
          </a:p>
          <a:p>
            <a:pPr>
              <a:buFont typeface="Wingdings" panose="05000000000000000000" pitchFamily="2" charset="2"/>
              <a:buChar char="Ø"/>
            </a:pPr>
            <a:r>
              <a:rPr lang="en-US" dirty="0" smtClean="0"/>
              <a:t>Historically, the use of the network by science has tracked the size of the data sets used by science</a:t>
            </a:r>
          </a:p>
          <a:p>
            <a:endParaRPr lang="en-US" dirty="0" smtClean="0"/>
          </a:p>
        </p:txBody>
      </p:sp>
      <p:sp>
        <p:nvSpPr>
          <p:cNvPr id="11" name="Rounded Rectangular Callout 10"/>
          <p:cNvSpPr/>
          <p:nvPr/>
        </p:nvSpPr>
        <p:spPr>
          <a:xfrm>
            <a:off x="2981326" y="4238627"/>
            <a:ext cx="2409825" cy="714375"/>
          </a:xfrm>
          <a:prstGeom prst="wedgeRoundRectCallout">
            <a:avLst>
              <a:gd name="adj1" fmla="val 86604"/>
              <a:gd name="adj2" fmla="val 27342"/>
              <a:gd name="adj3" fmla="val 16667"/>
            </a:avLst>
          </a:prstGeom>
          <a:ln w="19050">
            <a:solidFill>
              <a:schemeClr val="tx1"/>
            </a:solidFill>
          </a:ln>
        </p:spPr>
        <p:txBody>
          <a:bodyPr vert="horz" wrap="square" lIns="36576" tIns="36576" rIns="36576" bIns="36576" numCol="1" rtlCol="0" anchor="ctr" anchorCtr="0" compatLnSpc="1">
            <a:prstTxWarp prst="textNoShape">
              <a:avLst/>
            </a:prstTxWarp>
          </a:bodyPr>
          <a:lstStyle/>
          <a:p>
            <a:pPr eaLnBrk="0" hangingPunct="0"/>
            <a:r>
              <a:rPr lang="en-US" sz="1600" dirty="0" smtClean="0"/>
              <a:t>“</a:t>
            </a:r>
            <a:r>
              <a:rPr lang="en-US" sz="1600" dirty="0"/>
              <a:t>HEP data collected” 2012 estimate (green line) in previous </a:t>
            </a:r>
            <a:r>
              <a:rPr lang="en-US" sz="1600" dirty="0" smtClean="0"/>
              <a:t>slide</a:t>
            </a:r>
            <a:endParaRPr lang="en-US" sz="1600" dirty="0"/>
          </a:p>
        </p:txBody>
      </p:sp>
      <p:sp>
        <p:nvSpPr>
          <p:cNvPr id="4" name="Freeform 3"/>
          <p:cNvSpPr/>
          <p:nvPr/>
        </p:nvSpPr>
        <p:spPr>
          <a:xfrm>
            <a:off x="4686301" y="2133600"/>
            <a:ext cx="2578100" cy="1663700"/>
          </a:xfrm>
          <a:custGeom>
            <a:avLst/>
            <a:gdLst>
              <a:gd name="connsiteX0" fmla="*/ 0 w 2527300"/>
              <a:gd name="connsiteY0" fmla="*/ 0 h 1651000"/>
              <a:gd name="connsiteX1" fmla="*/ 1600200 w 2527300"/>
              <a:gd name="connsiteY1" fmla="*/ 762000 h 1651000"/>
              <a:gd name="connsiteX2" fmla="*/ 2527300 w 2527300"/>
              <a:gd name="connsiteY2" fmla="*/ 1651000 h 1651000"/>
            </a:gdLst>
            <a:ahLst/>
            <a:cxnLst>
              <a:cxn ang="0">
                <a:pos x="connsiteX0" y="connsiteY0"/>
              </a:cxn>
              <a:cxn ang="0">
                <a:pos x="connsiteX1" y="connsiteY1"/>
              </a:cxn>
              <a:cxn ang="0">
                <a:pos x="connsiteX2" y="connsiteY2"/>
              </a:cxn>
            </a:cxnLst>
            <a:rect l="l" t="t" r="r" b="b"/>
            <a:pathLst>
              <a:path w="2527300" h="1651000">
                <a:moveTo>
                  <a:pt x="0" y="0"/>
                </a:moveTo>
                <a:cubicBezTo>
                  <a:pt x="589491" y="243416"/>
                  <a:pt x="1178983" y="486833"/>
                  <a:pt x="1600200" y="762000"/>
                </a:cubicBezTo>
                <a:cubicBezTo>
                  <a:pt x="2021417" y="1037167"/>
                  <a:pt x="2274358" y="1344083"/>
                  <a:pt x="2527300" y="1651000"/>
                </a:cubicBezTo>
              </a:path>
            </a:pathLst>
          </a:custGeom>
          <a:noFill/>
          <a:ln w="19050">
            <a:solidFill>
              <a:schemeClr val="tx1"/>
            </a:solidFill>
            <a:prstDash val="sysDash"/>
            <a:tailEnd type="arrow"/>
          </a:ln>
        </p:spPr>
        <p:txBody>
          <a:bodyPr vert="horz" wrap="square" lIns="0" tIns="0" rIns="0" bIns="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8" name="Slide Number Placeholder 7"/>
          <p:cNvSpPr>
            <a:spLocks noGrp="1"/>
          </p:cNvSpPr>
          <p:nvPr>
            <p:ph type="sldNum" sz="quarter" idx="12"/>
          </p:nvPr>
        </p:nvSpPr>
        <p:spPr/>
        <p:txBody>
          <a:bodyPr/>
          <a:lstStyle/>
          <a:p>
            <a:pPr>
              <a:defRPr/>
            </a:pPr>
            <a:fld id="{7BB6F9B8-17A6-477C-9EEA-ECC3A7902399}" type="slidenum">
              <a:rPr lang="en-US" smtClean="0"/>
              <a:pPr>
                <a:defRPr/>
              </a:pPr>
              <a:t>6</a:t>
            </a:fld>
            <a:endParaRPr lang="en-US" dirty="0"/>
          </a:p>
        </p:txBody>
      </p:sp>
      <p:sp>
        <p:nvSpPr>
          <p:cNvPr id="12" name="Right Triangle 11"/>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34792716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Point-to-Point Virtual Circuit </a:t>
            </a:r>
            <a:r>
              <a:rPr lang="en-US" dirty="0" smtClean="0"/>
              <a:t>Service</a:t>
            </a:r>
            <a:endParaRPr lang="en-US" dirty="0"/>
          </a:p>
        </p:txBody>
      </p:sp>
      <p:sp>
        <p:nvSpPr>
          <p:cNvPr id="3" name="Content Placeholder 2"/>
          <p:cNvSpPr>
            <a:spLocks noGrp="1"/>
          </p:cNvSpPr>
          <p:nvPr>
            <p:ph idx="1"/>
          </p:nvPr>
        </p:nvSpPr>
        <p:spPr/>
        <p:txBody>
          <a:bodyPr/>
          <a:lstStyle/>
          <a:p>
            <a:r>
              <a:rPr lang="en-US" dirty="0" smtClean="0"/>
              <a:t>OSCARS is ESnet’s implementation of a virtual circuit service</a:t>
            </a:r>
            <a:br>
              <a:rPr lang="en-US" dirty="0" smtClean="0"/>
            </a:br>
            <a:r>
              <a:rPr lang="en-US" dirty="0" smtClean="0"/>
              <a:t>(For more information contact the project lead: Chin Guok, </a:t>
            </a:r>
            <a:r>
              <a:rPr lang="en-US" dirty="0" smtClean="0">
                <a:hlinkClick r:id="rId2"/>
              </a:rPr>
              <a:t>chin@es.net</a:t>
            </a:r>
            <a:r>
              <a:rPr lang="en-US" dirty="0" smtClean="0"/>
              <a:t>)</a:t>
            </a:r>
          </a:p>
          <a:p>
            <a:r>
              <a:rPr lang="en-US" dirty="0" smtClean="0"/>
              <a:t>Has been in production service in ESnet for the past 7 years, or so</a:t>
            </a:r>
          </a:p>
          <a:p>
            <a:r>
              <a:rPr lang="en-US" dirty="0" smtClean="0"/>
              <a:t>See “Motivation</a:t>
            </a:r>
            <a:r>
              <a:rPr lang="en-US" dirty="0"/>
              <a:t>, Design, Deployment and Evolution of a Guaranteed Bandwidth Network Service,” in TERENA Networking Conference, 2011 in the </a:t>
            </a:r>
            <a:r>
              <a:rPr lang="en-US" dirty="0" smtClean="0"/>
              <a:t>references</a:t>
            </a:r>
          </a:p>
          <a:p>
            <a:r>
              <a:rPr lang="en-US" dirty="0" smtClean="0"/>
              <a:t>OSCARS received a 2013 “R&amp;D 100” award</a:t>
            </a:r>
          </a:p>
          <a:p>
            <a:pPr marL="0" indent="0" algn="ctr">
              <a:buNone/>
            </a:pPr>
            <a:endParaRPr lang="en-US" dirty="0"/>
          </a:p>
        </p:txBody>
      </p:sp>
      <p:pic>
        <p:nvPicPr>
          <p:cNvPr id="9218" name="Picture 2" descr="D:\Work\0ESNet\R&amp;D1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95675" y="3586165"/>
            <a:ext cx="1905000" cy="1724025"/>
          </a:xfrm>
          <a:prstGeom prst="rect">
            <a:avLst/>
          </a:prstGeom>
          <a:noFill/>
          <a:extLst>
            <a:ext uri="{909E8E84-426E-40DD-AFC4-6F175D3DCCD1}">
              <a14:hiddenFill xmlns:a14="http://schemas.microsoft.com/office/drawing/2010/main">
                <a:solidFill>
                  <a:srgbClr val="FFFFFF"/>
                </a:solidFill>
              </a14:hiddenFill>
            </a:ext>
          </a:extLst>
        </p:spPr>
      </p:pic>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60</a:t>
            </a:fld>
            <a:endParaRPr lang="en-US" dirty="0"/>
          </a:p>
        </p:txBody>
      </p:sp>
    </p:spTree>
    <p:extLst>
      <p:ext uri="{BB962C8B-B14F-4D97-AF65-F5344CB8AC3E}">
        <p14:creationId xmlns:p14="http://schemas.microsoft.com/office/powerpoint/2010/main" val="10420140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 User View of Circuits – How They Use Them</a:t>
            </a:r>
            <a:endParaRPr lang="en-US" dirty="0"/>
          </a:p>
        </p:txBody>
      </p:sp>
      <p:sp>
        <p:nvSpPr>
          <p:cNvPr id="3" name="Content Placeholder 2"/>
          <p:cNvSpPr>
            <a:spLocks noGrp="1"/>
          </p:cNvSpPr>
          <p:nvPr>
            <p:ph idx="1"/>
          </p:nvPr>
        </p:nvSpPr>
        <p:spPr/>
        <p:txBody>
          <a:bodyPr/>
          <a:lstStyle/>
          <a:p>
            <a:r>
              <a:rPr lang="en-US" sz="2000" dirty="0" smtClean="0"/>
              <a:t>Who are the “users?”</a:t>
            </a:r>
          </a:p>
          <a:p>
            <a:pPr lvl="1"/>
            <a:r>
              <a:rPr lang="en-US" sz="1800" dirty="0" smtClean="0"/>
              <a:t>Sites, for the most part</a:t>
            </a:r>
          </a:p>
          <a:p>
            <a:r>
              <a:rPr lang="en-US" sz="2000" dirty="0" smtClean="0"/>
              <a:t>How are the circuits used?</a:t>
            </a:r>
          </a:p>
          <a:p>
            <a:pPr lvl="1"/>
            <a:r>
              <a:rPr lang="en-US" sz="1800" dirty="0" smtClean="0"/>
              <a:t>End system to end system, IP</a:t>
            </a:r>
          </a:p>
          <a:p>
            <a:pPr lvl="2"/>
            <a:r>
              <a:rPr lang="en-US" sz="1600" dirty="0" smtClean="0"/>
              <a:t>Almost never – very hard unless private address space used</a:t>
            </a:r>
          </a:p>
          <a:p>
            <a:pPr lvl="3"/>
            <a:r>
              <a:rPr lang="en-US" sz="1400" dirty="0" smtClean="0"/>
              <a:t>Using public address space can result in leaking routes</a:t>
            </a:r>
          </a:p>
          <a:p>
            <a:pPr lvl="3"/>
            <a:r>
              <a:rPr lang="en-US" sz="1400" dirty="0" smtClean="0"/>
              <a:t>Using private address space with multi-homed hosts risks allowing backdoors into secure networks</a:t>
            </a:r>
          </a:p>
          <a:p>
            <a:pPr lvl="1"/>
            <a:r>
              <a:rPr lang="en-US" sz="1800" dirty="0" smtClean="0"/>
              <a:t>End system to end system, Ethernet (or other) over VLAN – a pseudowire</a:t>
            </a:r>
          </a:p>
          <a:p>
            <a:pPr lvl="2"/>
            <a:r>
              <a:rPr lang="en-US" sz="1600" dirty="0" smtClean="0"/>
              <a:t>Relatively common</a:t>
            </a:r>
          </a:p>
          <a:p>
            <a:pPr lvl="2"/>
            <a:r>
              <a:rPr lang="en-US" sz="1600" dirty="0" smtClean="0"/>
              <a:t>Interesting example: RDMA over VLAN likely to be popular in the future</a:t>
            </a:r>
          </a:p>
          <a:p>
            <a:pPr lvl="3"/>
            <a:r>
              <a:rPr lang="en-US" sz="1400" dirty="0" smtClean="0"/>
              <a:t>SC11 demo of 40G RDMA over WAN was very successful</a:t>
            </a:r>
          </a:p>
          <a:p>
            <a:pPr lvl="3"/>
            <a:r>
              <a:rPr lang="en-US" sz="1400" dirty="0" smtClean="0"/>
              <a:t>CPU load for RDMA is a small fraction that of IP</a:t>
            </a:r>
          </a:p>
          <a:p>
            <a:pPr lvl="3"/>
            <a:r>
              <a:rPr lang="en-US" sz="1400" dirty="0" smtClean="0"/>
              <a:t>The guaranteed network of circuits (zero loss, no reordering, etc.) required by non-IP protocols like RDMA fits nicely with circuit services (RDMA performs very poorly on best effort networks)</a:t>
            </a:r>
          </a:p>
          <a:p>
            <a:pPr lvl="1"/>
            <a:r>
              <a:rPr lang="en-US" sz="1800" dirty="0" smtClean="0"/>
              <a:t>Point-to-point connection between routing instance – e.g. BGP at the end points</a:t>
            </a:r>
          </a:p>
          <a:p>
            <a:pPr lvl="2"/>
            <a:r>
              <a:rPr lang="en-US" sz="1600" dirty="0" smtClean="0"/>
              <a:t>Essentially this is how all current circuits are used: from one site router to another site router</a:t>
            </a:r>
          </a:p>
          <a:p>
            <a:pPr lvl="3"/>
            <a:r>
              <a:rPr lang="en-US" sz="1400" dirty="0" smtClean="0"/>
              <a:t>Typically site-to-site or advertise subnets that host clusters, e.g., LHC analysis or data management </a:t>
            </a:r>
            <a:r>
              <a:rPr lang="en-US" dirty="0" smtClean="0"/>
              <a:t>clusters</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61</a:t>
            </a:fld>
            <a:endParaRPr lang="en-US" dirty="0"/>
          </a:p>
        </p:txBody>
      </p:sp>
    </p:spTree>
    <p:extLst>
      <p:ext uri="{BB962C8B-B14F-4D97-AF65-F5344CB8AC3E}">
        <p14:creationId xmlns:p14="http://schemas.microsoft.com/office/powerpoint/2010/main" val="21144828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 User View of Circuits – How They Use Them</a:t>
            </a:r>
            <a:endParaRPr lang="en-US" dirty="0"/>
          </a:p>
        </p:txBody>
      </p:sp>
      <p:sp>
        <p:nvSpPr>
          <p:cNvPr id="3" name="Content Placeholder 2"/>
          <p:cNvSpPr>
            <a:spLocks noGrp="1"/>
          </p:cNvSpPr>
          <p:nvPr>
            <p:ph idx="1"/>
          </p:nvPr>
        </p:nvSpPr>
        <p:spPr/>
        <p:txBody>
          <a:bodyPr/>
          <a:lstStyle/>
          <a:p>
            <a:r>
              <a:rPr lang="en-US" dirty="0" smtClean="0"/>
              <a:t>When are the circuits used?</a:t>
            </a:r>
          </a:p>
          <a:p>
            <a:pPr lvl="1"/>
            <a:r>
              <a:rPr lang="en-US" dirty="0" smtClean="0"/>
              <a:t>Mostly to solve a specific problem that the general infrastructure cannot</a:t>
            </a:r>
          </a:p>
          <a:p>
            <a:pPr lvl="2"/>
            <a:r>
              <a:rPr lang="en-US" dirty="0" smtClean="0"/>
              <a:t>Most circuits are used for a guarantee of bandwidth or for user traffic engineering</a:t>
            </a:r>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62</a:t>
            </a:fld>
            <a:endParaRPr lang="en-US" dirty="0"/>
          </a:p>
        </p:txBody>
      </p:sp>
    </p:spTree>
    <p:extLst>
      <p:ext uri="{BB962C8B-B14F-4D97-AF65-F5344CB8AC3E}">
        <p14:creationId xmlns:p14="http://schemas.microsoft.com/office/powerpoint/2010/main" val="33805569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Cross-Domain Virtual Circuit Service</a:t>
            </a:r>
            <a:endParaRPr lang="en-US" dirty="0"/>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u="sng" dirty="0" smtClean="0"/>
              <a:t>Large-scale science always involves institutions in multiple network domains </a:t>
            </a:r>
            <a:r>
              <a:rPr lang="en-US" dirty="0" smtClean="0"/>
              <a:t>(administrative units)</a:t>
            </a:r>
          </a:p>
          <a:p>
            <a:pPr lvl="1"/>
            <a:r>
              <a:rPr lang="en-US" sz="1900" dirty="0"/>
              <a:t>For a circuit service to be useful it must operate across all R&amp;E domains involved in the science collaboration to provide and-to-end </a:t>
            </a:r>
            <a:r>
              <a:rPr lang="en-US" sz="1900" dirty="0" smtClean="0"/>
              <a:t>circuits</a:t>
            </a:r>
          </a:p>
          <a:p>
            <a:pPr lvl="1"/>
            <a:r>
              <a:rPr lang="en-US" sz="1900" dirty="0" smtClean="0"/>
              <a:t>e.g. ESnet, Internet2 (USA), </a:t>
            </a:r>
            <a:r>
              <a:rPr lang="en-US" sz="1900" dirty="0"/>
              <a:t>CANARIE (Canada</a:t>
            </a:r>
            <a:r>
              <a:rPr lang="en-US" sz="1900" dirty="0" smtClean="0"/>
              <a:t>), GÉANT (EU), SINET (Japan), CERNET and CSTNET (China), KREONET</a:t>
            </a:r>
            <a:r>
              <a:rPr lang="en-US" sz="1900" dirty="0"/>
              <a:t> </a:t>
            </a:r>
            <a:r>
              <a:rPr lang="en-US" sz="1900" dirty="0" smtClean="0"/>
              <a:t>(Korea), TWAREN (Taiwan), AARNet (AU), the European NRENs, the US Regionals, etc. are all different domains</a:t>
            </a:r>
          </a:p>
          <a:p>
            <a:pPr lvl="1"/>
            <a:endParaRPr lang="en-US" dirty="0"/>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63</a:t>
            </a:fld>
            <a:endParaRPr lang="en-US" dirty="0"/>
          </a:p>
        </p:txBody>
      </p:sp>
    </p:spTree>
    <p:extLst>
      <p:ext uri="{BB962C8B-B14F-4D97-AF65-F5344CB8AC3E}">
        <p14:creationId xmlns:p14="http://schemas.microsoft.com/office/powerpoint/2010/main" val="7507335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64" name="Rectangle 2"/>
          <p:cNvSpPr>
            <a:spLocks noGrp="1" noChangeArrowheads="1"/>
          </p:cNvSpPr>
          <p:nvPr>
            <p:ph type="title"/>
          </p:nvPr>
        </p:nvSpPr>
        <p:spPr>
          <a:noFill/>
        </p:spPr>
        <p:txBody>
          <a:bodyPr/>
          <a:lstStyle/>
          <a:p>
            <a:pPr>
              <a:buFont typeface="Wingdings" pitchFamily="2" charset="2"/>
              <a:buNone/>
            </a:pPr>
            <a:r>
              <a:rPr lang="en-US" dirty="0" smtClean="0"/>
              <a:t>Inter-Domain Control Protocol</a:t>
            </a:r>
          </a:p>
        </p:txBody>
      </p:sp>
      <p:sp>
        <p:nvSpPr>
          <p:cNvPr id="97" name="Content Placeholder 96"/>
          <p:cNvSpPr>
            <a:spLocks noGrp="1"/>
          </p:cNvSpPr>
          <p:nvPr>
            <p:ph idx="1"/>
          </p:nvPr>
        </p:nvSpPr>
        <p:spPr/>
        <p:txBody>
          <a:bodyPr/>
          <a:lstStyle/>
          <a:p>
            <a:pPr marL="285750" indent="-285750">
              <a:lnSpc>
                <a:spcPct val="80000"/>
              </a:lnSpc>
              <a:defRPr/>
            </a:pPr>
            <a:r>
              <a:rPr lang="en-US" dirty="0" smtClean="0"/>
              <a:t>There are two realms involved:</a:t>
            </a:r>
          </a:p>
          <a:p>
            <a:pPr marL="628650" lvl="1" indent="-342900">
              <a:lnSpc>
                <a:spcPct val="80000"/>
              </a:lnSpc>
              <a:buFont typeface="Times New Roman" pitchFamily="18" charset="0"/>
              <a:buAutoNum type="arabicPeriod"/>
              <a:defRPr/>
            </a:pPr>
            <a:r>
              <a:rPr lang="en-US" dirty="0" smtClean="0"/>
              <a:t>Domains controllers like OSCARS for routing, scheduling, and resource commitment within network domains</a:t>
            </a:r>
          </a:p>
          <a:p>
            <a:pPr marL="628650" lvl="1" indent="-342900">
              <a:lnSpc>
                <a:spcPct val="80000"/>
              </a:lnSpc>
              <a:buFont typeface="Times New Roman" pitchFamily="18" charset="0"/>
              <a:buAutoNum type="arabicPeriod"/>
              <a:defRPr/>
            </a:pPr>
            <a:r>
              <a:rPr lang="en-US" dirty="0" smtClean="0"/>
              <a:t>The inter-domain protocol that the domain controllers use between network domains where resources (link capacity) are likely shared and managed by pre-agreements between domains</a:t>
            </a:r>
          </a:p>
        </p:txBody>
      </p:sp>
      <p:sp>
        <p:nvSpPr>
          <p:cNvPr id="6166" name="Rectangle 4"/>
          <p:cNvSpPr>
            <a:spLocks noChangeArrowheads="1"/>
          </p:cNvSpPr>
          <p:nvPr/>
        </p:nvSpPr>
        <p:spPr bwMode="auto">
          <a:xfrm>
            <a:off x="198438" y="471488"/>
            <a:ext cx="8839200" cy="2803525"/>
          </a:xfrm>
          <a:prstGeom prst="rect">
            <a:avLst/>
          </a:prstGeom>
          <a:noFill/>
          <a:ln w="12700">
            <a:noFill/>
            <a:miter lim="800000"/>
            <a:headEnd/>
            <a:tailEnd/>
          </a:ln>
        </p:spPr>
        <p:txBody>
          <a:bodyPr lIns="90487" tIns="44450" rIns="90487" bIns="44450"/>
          <a:lstStyle/>
          <a:p>
            <a:pPr marL="342900" indent="-342900">
              <a:lnSpc>
                <a:spcPct val="90000"/>
              </a:lnSpc>
              <a:spcBef>
                <a:spcPct val="50000"/>
              </a:spcBef>
              <a:buSzPct val="125000"/>
              <a:buFontTx/>
              <a:buChar char="•"/>
            </a:pPr>
            <a:endParaRPr lang="en-US" sz="2800" b="0" dirty="0"/>
          </a:p>
        </p:txBody>
      </p:sp>
      <p:grpSp>
        <p:nvGrpSpPr>
          <p:cNvPr id="3" name="Group 5"/>
          <p:cNvGrpSpPr>
            <a:grpSpLocks/>
          </p:cNvGrpSpPr>
          <p:nvPr/>
        </p:nvGrpSpPr>
        <p:grpSpPr bwMode="auto">
          <a:xfrm>
            <a:off x="3654426" y="3513851"/>
            <a:ext cx="1800225" cy="808037"/>
            <a:chOff x="1134" y="2661"/>
            <a:chExt cx="1134" cy="918"/>
          </a:xfrm>
        </p:grpSpPr>
        <p:sp>
          <p:nvSpPr>
            <p:cNvPr id="2168838"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000" dirty="0"/>
            </a:p>
          </p:txBody>
        </p:sp>
        <p:grpSp>
          <p:nvGrpSpPr>
            <p:cNvPr id="4" name="Group 7"/>
            <p:cNvGrpSpPr>
              <a:grpSpLocks/>
            </p:cNvGrpSpPr>
            <p:nvPr/>
          </p:nvGrpSpPr>
          <p:grpSpPr bwMode="auto">
            <a:xfrm>
              <a:off x="1346" y="2838"/>
              <a:ext cx="657" cy="548"/>
              <a:chOff x="200" y="2514"/>
              <a:chExt cx="657" cy="548"/>
            </a:xfrm>
          </p:grpSpPr>
          <p:sp>
            <p:nvSpPr>
              <p:cNvPr id="6234" name="Line 8"/>
              <p:cNvSpPr>
                <a:spLocks noChangeShapeType="1"/>
              </p:cNvSpPr>
              <p:nvPr/>
            </p:nvSpPr>
            <p:spPr bwMode="auto">
              <a:xfrm rot="5400000" flipV="1">
                <a:off x="527" y="2549"/>
                <a:ext cx="2" cy="135"/>
              </a:xfrm>
              <a:prstGeom prst="line">
                <a:avLst/>
              </a:prstGeom>
              <a:noFill/>
              <a:ln w="28575">
                <a:solidFill>
                  <a:schemeClr val="tx1"/>
                </a:solidFill>
                <a:round/>
                <a:headEnd/>
                <a:tailEnd/>
              </a:ln>
            </p:spPr>
            <p:txBody>
              <a:bodyPr/>
              <a:lstStyle/>
              <a:p>
                <a:endParaRPr lang="en-US" dirty="0"/>
              </a:p>
            </p:txBody>
          </p:sp>
          <p:graphicFrame>
            <p:nvGraphicFramePr>
              <p:cNvPr id="6160" name="Object 9"/>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608" name="Bitmap Image" r:id="rId4" imgW="9142857" imgH="5238095" progId="PBrush">
                      <p:embed/>
                    </p:oleObj>
                  </mc:Choice>
                  <mc:Fallback>
                    <p:oleObj name="Bitmap Image" r:id="rId4"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35" name="Line 10"/>
              <p:cNvSpPr>
                <a:spLocks noChangeShapeType="1"/>
              </p:cNvSpPr>
              <p:nvPr/>
            </p:nvSpPr>
            <p:spPr bwMode="auto">
              <a:xfrm>
                <a:off x="331" y="2717"/>
                <a:ext cx="0" cy="197"/>
              </a:xfrm>
              <a:prstGeom prst="line">
                <a:avLst/>
              </a:prstGeom>
              <a:noFill/>
              <a:ln w="28575">
                <a:solidFill>
                  <a:schemeClr val="tx1"/>
                </a:solidFill>
                <a:round/>
                <a:headEnd/>
                <a:tailEnd/>
              </a:ln>
            </p:spPr>
            <p:txBody>
              <a:bodyPr/>
              <a:lstStyle/>
              <a:p>
                <a:endParaRPr lang="en-US" dirty="0"/>
              </a:p>
            </p:txBody>
          </p:sp>
          <p:graphicFrame>
            <p:nvGraphicFramePr>
              <p:cNvPr id="6161" name="Object 11"/>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609" name="Bitmap Image" r:id="rId6" imgW="9142857" imgH="5238095" progId="PBrush">
                      <p:embed/>
                    </p:oleObj>
                  </mc:Choice>
                  <mc:Fallback>
                    <p:oleObj name="Bitmap Image" r:id="rId6"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62" name="Object 12"/>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610" name="Bitmap Image" r:id="rId7" imgW="9142857" imgH="5238095" progId="PBrush">
                      <p:embed/>
                    </p:oleObj>
                  </mc:Choice>
                  <mc:Fallback>
                    <p:oleObj name="Bitmap Image" r:id="rId7"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63" name="Object 13"/>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611" name="Bitmap Image" r:id="rId8" imgW="9142857" imgH="5238095" progId="PBrush">
                      <p:embed/>
                    </p:oleObj>
                  </mc:Choice>
                  <mc:Fallback>
                    <p:oleObj name="Bitmap Image" r:id="rId8"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36" name="Line 14"/>
              <p:cNvSpPr>
                <a:spLocks noChangeShapeType="1"/>
              </p:cNvSpPr>
              <p:nvPr/>
            </p:nvSpPr>
            <p:spPr bwMode="auto">
              <a:xfrm>
                <a:off x="725" y="2717"/>
                <a:ext cx="0" cy="197"/>
              </a:xfrm>
              <a:prstGeom prst="line">
                <a:avLst/>
              </a:prstGeom>
              <a:noFill/>
              <a:ln w="28575">
                <a:solidFill>
                  <a:schemeClr val="tx1"/>
                </a:solidFill>
                <a:round/>
                <a:headEnd/>
                <a:tailEnd/>
              </a:ln>
            </p:spPr>
            <p:txBody>
              <a:bodyPr/>
              <a:lstStyle/>
              <a:p>
                <a:endParaRPr lang="en-US" dirty="0"/>
              </a:p>
            </p:txBody>
          </p:sp>
          <p:sp>
            <p:nvSpPr>
              <p:cNvPr id="6237" name="Line 15"/>
              <p:cNvSpPr>
                <a:spLocks noChangeShapeType="1"/>
              </p:cNvSpPr>
              <p:nvPr/>
            </p:nvSpPr>
            <p:spPr bwMode="auto">
              <a:xfrm rot="5400000" flipV="1">
                <a:off x="527" y="2891"/>
                <a:ext cx="2" cy="135"/>
              </a:xfrm>
              <a:prstGeom prst="line">
                <a:avLst/>
              </a:prstGeom>
              <a:noFill/>
              <a:ln w="28575">
                <a:solidFill>
                  <a:schemeClr val="tx1"/>
                </a:solidFill>
                <a:round/>
                <a:headEnd/>
                <a:tailEnd/>
              </a:ln>
            </p:spPr>
            <p:txBody>
              <a:bodyPr/>
              <a:lstStyle/>
              <a:p>
                <a:endParaRPr lang="en-US" dirty="0"/>
              </a:p>
            </p:txBody>
          </p:sp>
        </p:grpSp>
      </p:grpSp>
      <p:grpSp>
        <p:nvGrpSpPr>
          <p:cNvPr id="5" name="Group 16"/>
          <p:cNvGrpSpPr>
            <a:grpSpLocks/>
          </p:cNvGrpSpPr>
          <p:nvPr/>
        </p:nvGrpSpPr>
        <p:grpSpPr bwMode="auto">
          <a:xfrm>
            <a:off x="2012950" y="4310774"/>
            <a:ext cx="1800225" cy="806450"/>
            <a:chOff x="1134" y="2661"/>
            <a:chExt cx="1134" cy="918"/>
          </a:xfrm>
        </p:grpSpPr>
        <p:sp>
          <p:nvSpPr>
            <p:cNvPr id="2168849"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000" dirty="0"/>
            </a:p>
          </p:txBody>
        </p:sp>
        <p:grpSp>
          <p:nvGrpSpPr>
            <p:cNvPr id="6" name="Group 18"/>
            <p:cNvGrpSpPr>
              <a:grpSpLocks/>
            </p:cNvGrpSpPr>
            <p:nvPr/>
          </p:nvGrpSpPr>
          <p:grpSpPr bwMode="auto">
            <a:xfrm>
              <a:off x="1346" y="2838"/>
              <a:ext cx="657" cy="548"/>
              <a:chOff x="200" y="2514"/>
              <a:chExt cx="657" cy="548"/>
            </a:xfrm>
          </p:grpSpPr>
          <p:sp>
            <p:nvSpPr>
              <p:cNvPr id="6228" name="Line 19"/>
              <p:cNvSpPr>
                <a:spLocks noChangeShapeType="1"/>
              </p:cNvSpPr>
              <p:nvPr/>
            </p:nvSpPr>
            <p:spPr bwMode="auto">
              <a:xfrm rot="5400000" flipV="1">
                <a:off x="527" y="2549"/>
                <a:ext cx="2" cy="135"/>
              </a:xfrm>
              <a:prstGeom prst="line">
                <a:avLst/>
              </a:prstGeom>
              <a:noFill/>
              <a:ln w="28575">
                <a:solidFill>
                  <a:schemeClr val="tx1"/>
                </a:solidFill>
                <a:round/>
                <a:headEnd/>
                <a:tailEnd/>
              </a:ln>
            </p:spPr>
            <p:txBody>
              <a:bodyPr/>
              <a:lstStyle/>
              <a:p>
                <a:endParaRPr lang="en-US" dirty="0"/>
              </a:p>
            </p:txBody>
          </p:sp>
          <p:graphicFrame>
            <p:nvGraphicFramePr>
              <p:cNvPr id="6156" name="Object 20"/>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612" name="Bitmap Image" r:id="rId9" imgW="9142857" imgH="5238095" progId="PBrush">
                      <p:embed/>
                    </p:oleObj>
                  </mc:Choice>
                  <mc:Fallback>
                    <p:oleObj name="Bitmap Image" r:id="rId9"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29" name="Line 21"/>
              <p:cNvSpPr>
                <a:spLocks noChangeShapeType="1"/>
              </p:cNvSpPr>
              <p:nvPr/>
            </p:nvSpPr>
            <p:spPr bwMode="auto">
              <a:xfrm>
                <a:off x="331" y="2717"/>
                <a:ext cx="0" cy="197"/>
              </a:xfrm>
              <a:prstGeom prst="line">
                <a:avLst/>
              </a:prstGeom>
              <a:noFill/>
              <a:ln w="28575">
                <a:solidFill>
                  <a:schemeClr val="tx1"/>
                </a:solidFill>
                <a:round/>
                <a:headEnd/>
                <a:tailEnd/>
              </a:ln>
            </p:spPr>
            <p:txBody>
              <a:bodyPr/>
              <a:lstStyle/>
              <a:p>
                <a:endParaRPr lang="en-US" dirty="0"/>
              </a:p>
            </p:txBody>
          </p:sp>
          <p:graphicFrame>
            <p:nvGraphicFramePr>
              <p:cNvPr id="6157" name="Object 22"/>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613" name="Bitmap Image" r:id="rId10" imgW="9142857" imgH="5238095" progId="PBrush">
                      <p:embed/>
                    </p:oleObj>
                  </mc:Choice>
                  <mc:Fallback>
                    <p:oleObj name="Bitmap Image" r:id="rId10"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8" name="Object 23"/>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614" name="Bitmap Image" r:id="rId11" imgW="9142857" imgH="5238095" progId="PBrush">
                      <p:embed/>
                    </p:oleObj>
                  </mc:Choice>
                  <mc:Fallback>
                    <p:oleObj name="Bitmap Image" r:id="rId11"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9" name="Object 24"/>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615" name="Bitmap Image" r:id="rId12" imgW="9142857" imgH="5238095" progId="PBrush">
                      <p:embed/>
                    </p:oleObj>
                  </mc:Choice>
                  <mc:Fallback>
                    <p:oleObj name="Bitmap Image" r:id="rId12"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30" name="Line 25"/>
              <p:cNvSpPr>
                <a:spLocks noChangeShapeType="1"/>
              </p:cNvSpPr>
              <p:nvPr/>
            </p:nvSpPr>
            <p:spPr bwMode="auto">
              <a:xfrm>
                <a:off x="725" y="2717"/>
                <a:ext cx="0" cy="197"/>
              </a:xfrm>
              <a:prstGeom prst="line">
                <a:avLst/>
              </a:prstGeom>
              <a:noFill/>
              <a:ln w="28575">
                <a:solidFill>
                  <a:schemeClr val="tx1"/>
                </a:solidFill>
                <a:round/>
                <a:headEnd/>
                <a:tailEnd/>
              </a:ln>
            </p:spPr>
            <p:txBody>
              <a:bodyPr/>
              <a:lstStyle/>
              <a:p>
                <a:endParaRPr lang="en-US" dirty="0"/>
              </a:p>
            </p:txBody>
          </p:sp>
          <p:sp>
            <p:nvSpPr>
              <p:cNvPr id="6231" name="Line 26"/>
              <p:cNvSpPr>
                <a:spLocks noChangeShapeType="1"/>
              </p:cNvSpPr>
              <p:nvPr/>
            </p:nvSpPr>
            <p:spPr bwMode="auto">
              <a:xfrm rot="5400000" flipV="1">
                <a:off x="527" y="2891"/>
                <a:ext cx="2" cy="135"/>
              </a:xfrm>
              <a:prstGeom prst="line">
                <a:avLst/>
              </a:prstGeom>
              <a:noFill/>
              <a:ln w="28575">
                <a:solidFill>
                  <a:schemeClr val="tx1"/>
                </a:solidFill>
                <a:round/>
                <a:headEnd/>
                <a:tailEnd/>
              </a:ln>
            </p:spPr>
            <p:txBody>
              <a:bodyPr/>
              <a:lstStyle/>
              <a:p>
                <a:endParaRPr lang="en-US" dirty="0"/>
              </a:p>
            </p:txBody>
          </p:sp>
        </p:grpSp>
      </p:grpSp>
      <p:grpSp>
        <p:nvGrpSpPr>
          <p:cNvPr id="7" name="Group 27"/>
          <p:cNvGrpSpPr>
            <a:grpSpLocks/>
          </p:cNvGrpSpPr>
          <p:nvPr/>
        </p:nvGrpSpPr>
        <p:grpSpPr bwMode="auto">
          <a:xfrm>
            <a:off x="5256214" y="4310774"/>
            <a:ext cx="1800225" cy="806450"/>
            <a:chOff x="1134" y="2661"/>
            <a:chExt cx="1134" cy="918"/>
          </a:xfrm>
        </p:grpSpPr>
        <p:sp>
          <p:nvSpPr>
            <p:cNvPr id="2168860" name="Cloud"/>
            <p:cNvSpPr>
              <a:spLocks noChangeAspect="1" noEditPoints="1" noChangeArrowheads="1"/>
            </p:cNvSpPr>
            <p:nvPr/>
          </p:nvSpPr>
          <p:spPr bwMode="auto">
            <a:xfrm>
              <a:off x="1134" y="266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000" dirty="0"/>
            </a:p>
          </p:txBody>
        </p:sp>
        <p:grpSp>
          <p:nvGrpSpPr>
            <p:cNvPr id="8" name="Group 29"/>
            <p:cNvGrpSpPr>
              <a:grpSpLocks/>
            </p:cNvGrpSpPr>
            <p:nvPr/>
          </p:nvGrpSpPr>
          <p:grpSpPr bwMode="auto">
            <a:xfrm>
              <a:off x="1346" y="2838"/>
              <a:ext cx="657" cy="548"/>
              <a:chOff x="200" y="2514"/>
              <a:chExt cx="657" cy="548"/>
            </a:xfrm>
          </p:grpSpPr>
          <p:sp>
            <p:nvSpPr>
              <p:cNvPr id="6222" name="Line 30"/>
              <p:cNvSpPr>
                <a:spLocks noChangeShapeType="1"/>
              </p:cNvSpPr>
              <p:nvPr/>
            </p:nvSpPr>
            <p:spPr bwMode="auto">
              <a:xfrm rot="5400000" flipV="1">
                <a:off x="527" y="2549"/>
                <a:ext cx="2" cy="135"/>
              </a:xfrm>
              <a:prstGeom prst="line">
                <a:avLst/>
              </a:prstGeom>
              <a:noFill/>
              <a:ln w="28575">
                <a:solidFill>
                  <a:schemeClr val="tx1"/>
                </a:solidFill>
                <a:round/>
                <a:headEnd/>
                <a:tailEnd/>
              </a:ln>
            </p:spPr>
            <p:txBody>
              <a:bodyPr/>
              <a:lstStyle/>
              <a:p>
                <a:endParaRPr lang="en-US" dirty="0"/>
              </a:p>
            </p:txBody>
          </p:sp>
          <p:graphicFrame>
            <p:nvGraphicFramePr>
              <p:cNvPr id="6152" name="Object 31"/>
              <p:cNvGraphicFramePr>
                <a:graphicFrameLocks noChangeAspect="1"/>
              </p:cNvGraphicFramePr>
              <p:nvPr/>
            </p:nvGraphicFramePr>
            <p:xfrm>
              <a:off x="200" y="2856"/>
              <a:ext cx="263" cy="206"/>
            </p:xfrm>
            <a:graphic>
              <a:graphicData uri="http://schemas.openxmlformats.org/presentationml/2006/ole">
                <mc:AlternateContent xmlns:mc="http://schemas.openxmlformats.org/markup-compatibility/2006">
                  <mc:Choice xmlns:v="urn:schemas-microsoft-com:vml" Requires="v">
                    <p:oleObj spid="_x0000_s2616" name="Bitmap Image" r:id="rId13" imgW="9142857" imgH="5238095" progId="PBrush">
                      <p:embed/>
                    </p:oleObj>
                  </mc:Choice>
                  <mc:Fallback>
                    <p:oleObj name="Bitmap Image" r:id="rId13"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23" name="Line 32"/>
              <p:cNvSpPr>
                <a:spLocks noChangeShapeType="1"/>
              </p:cNvSpPr>
              <p:nvPr/>
            </p:nvSpPr>
            <p:spPr bwMode="auto">
              <a:xfrm>
                <a:off x="331" y="2717"/>
                <a:ext cx="0" cy="197"/>
              </a:xfrm>
              <a:prstGeom prst="line">
                <a:avLst/>
              </a:prstGeom>
              <a:noFill/>
              <a:ln w="28575">
                <a:solidFill>
                  <a:schemeClr val="tx1"/>
                </a:solidFill>
                <a:round/>
                <a:headEnd/>
                <a:tailEnd/>
              </a:ln>
            </p:spPr>
            <p:txBody>
              <a:bodyPr/>
              <a:lstStyle/>
              <a:p>
                <a:endParaRPr lang="en-US" dirty="0"/>
              </a:p>
            </p:txBody>
          </p:sp>
          <p:graphicFrame>
            <p:nvGraphicFramePr>
              <p:cNvPr id="6153" name="Object 33"/>
              <p:cNvGraphicFramePr>
                <a:graphicFrameLocks noChangeAspect="1"/>
              </p:cNvGraphicFramePr>
              <p:nvPr/>
            </p:nvGraphicFramePr>
            <p:xfrm>
              <a:off x="200" y="2514"/>
              <a:ext cx="263" cy="206"/>
            </p:xfrm>
            <a:graphic>
              <a:graphicData uri="http://schemas.openxmlformats.org/presentationml/2006/ole">
                <mc:AlternateContent xmlns:mc="http://schemas.openxmlformats.org/markup-compatibility/2006">
                  <mc:Choice xmlns:v="urn:schemas-microsoft-com:vml" Requires="v">
                    <p:oleObj spid="_x0000_s2617" name="Bitmap Image" r:id="rId14" imgW="9142857" imgH="5238095" progId="PBrush">
                      <p:embed/>
                    </p:oleObj>
                  </mc:Choice>
                  <mc:Fallback>
                    <p:oleObj name="Bitmap Image" r:id="rId14"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0"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4" name="Object 34"/>
              <p:cNvGraphicFramePr>
                <a:graphicFrameLocks noChangeAspect="1"/>
              </p:cNvGraphicFramePr>
              <p:nvPr/>
            </p:nvGraphicFramePr>
            <p:xfrm>
              <a:off x="594" y="2514"/>
              <a:ext cx="263" cy="206"/>
            </p:xfrm>
            <a:graphic>
              <a:graphicData uri="http://schemas.openxmlformats.org/presentationml/2006/ole">
                <mc:AlternateContent xmlns:mc="http://schemas.openxmlformats.org/markup-compatibility/2006">
                  <mc:Choice xmlns:v="urn:schemas-microsoft-com:vml" Requires="v">
                    <p:oleObj spid="_x0000_s2618" name="Bitmap Image" r:id="rId15" imgW="9142857" imgH="5238095" progId="PBrush">
                      <p:embed/>
                    </p:oleObj>
                  </mc:Choice>
                  <mc:Fallback>
                    <p:oleObj name="Bitmap Image" r:id="rId15"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514"/>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5" name="Object 35"/>
              <p:cNvGraphicFramePr>
                <a:graphicFrameLocks noChangeAspect="1"/>
              </p:cNvGraphicFramePr>
              <p:nvPr/>
            </p:nvGraphicFramePr>
            <p:xfrm>
              <a:off x="594" y="2856"/>
              <a:ext cx="263" cy="206"/>
            </p:xfrm>
            <a:graphic>
              <a:graphicData uri="http://schemas.openxmlformats.org/presentationml/2006/ole">
                <mc:AlternateContent xmlns:mc="http://schemas.openxmlformats.org/markup-compatibility/2006">
                  <mc:Choice xmlns:v="urn:schemas-microsoft-com:vml" Requires="v">
                    <p:oleObj spid="_x0000_s2619" name="Bitmap Image" r:id="rId16" imgW="9142857" imgH="5238095" progId="PBrush">
                      <p:embed/>
                    </p:oleObj>
                  </mc:Choice>
                  <mc:Fallback>
                    <p:oleObj name="Bitmap Image" r:id="rId16"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 y="2856"/>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24" name="Line 36"/>
              <p:cNvSpPr>
                <a:spLocks noChangeShapeType="1"/>
              </p:cNvSpPr>
              <p:nvPr/>
            </p:nvSpPr>
            <p:spPr bwMode="auto">
              <a:xfrm>
                <a:off x="725" y="2717"/>
                <a:ext cx="0" cy="197"/>
              </a:xfrm>
              <a:prstGeom prst="line">
                <a:avLst/>
              </a:prstGeom>
              <a:noFill/>
              <a:ln w="28575">
                <a:solidFill>
                  <a:schemeClr val="tx1"/>
                </a:solidFill>
                <a:round/>
                <a:headEnd/>
                <a:tailEnd/>
              </a:ln>
            </p:spPr>
            <p:txBody>
              <a:bodyPr/>
              <a:lstStyle/>
              <a:p>
                <a:endParaRPr lang="en-US" dirty="0"/>
              </a:p>
            </p:txBody>
          </p:sp>
          <p:sp>
            <p:nvSpPr>
              <p:cNvPr id="6225" name="Line 37"/>
              <p:cNvSpPr>
                <a:spLocks noChangeShapeType="1"/>
              </p:cNvSpPr>
              <p:nvPr/>
            </p:nvSpPr>
            <p:spPr bwMode="auto">
              <a:xfrm rot="5400000" flipV="1">
                <a:off x="527" y="2891"/>
                <a:ext cx="2" cy="135"/>
              </a:xfrm>
              <a:prstGeom prst="line">
                <a:avLst/>
              </a:prstGeom>
              <a:noFill/>
              <a:ln w="28575">
                <a:solidFill>
                  <a:schemeClr val="tx1"/>
                </a:solidFill>
                <a:round/>
                <a:headEnd/>
                <a:tailEnd/>
              </a:ln>
            </p:spPr>
            <p:txBody>
              <a:bodyPr/>
              <a:lstStyle/>
              <a:p>
                <a:endParaRPr lang="en-US" dirty="0"/>
              </a:p>
            </p:txBody>
          </p:sp>
        </p:grpSp>
      </p:grpSp>
      <p:sp>
        <p:nvSpPr>
          <p:cNvPr id="2168871" name="Cloud"/>
          <p:cNvSpPr>
            <a:spLocks noChangeAspect="1" noEditPoints="1" noChangeArrowheads="1"/>
          </p:cNvSpPr>
          <p:nvPr/>
        </p:nvSpPr>
        <p:spPr bwMode="auto">
          <a:xfrm>
            <a:off x="390525" y="3513851"/>
            <a:ext cx="1800225" cy="808037"/>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000" dirty="0"/>
          </a:p>
        </p:txBody>
      </p:sp>
      <p:graphicFrame>
        <p:nvGraphicFramePr>
          <p:cNvPr id="6146" name="Object 41"/>
          <p:cNvGraphicFramePr>
            <a:graphicFrameLocks noChangeAspect="1"/>
          </p:cNvGraphicFramePr>
          <p:nvPr>
            <p:extLst>
              <p:ext uri="{D42A27DB-BD31-4B8C-83A1-F6EECF244321}">
                <p14:modId xmlns:p14="http://schemas.microsoft.com/office/powerpoint/2010/main" val="901667875"/>
              </p:ext>
            </p:extLst>
          </p:nvPr>
        </p:nvGraphicFramePr>
        <p:xfrm>
          <a:off x="1352551" y="3964701"/>
          <a:ext cx="417513" cy="180975"/>
        </p:xfrm>
        <a:graphic>
          <a:graphicData uri="http://schemas.openxmlformats.org/presentationml/2006/ole">
            <mc:AlternateContent xmlns:mc="http://schemas.openxmlformats.org/markup-compatibility/2006">
              <mc:Choice xmlns:v="urn:schemas-microsoft-com:vml" Requires="v">
                <p:oleObj spid="_x0000_s2620" name="Bitmap Image" r:id="rId17" imgW="9142857" imgH="5238095" progId="PBrush">
                  <p:embed/>
                </p:oleObj>
              </mc:Choice>
              <mc:Fallback>
                <p:oleObj name="Bitmap Image" r:id="rId17"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2551" y="3964701"/>
                        <a:ext cx="417513"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71" name="Line 42"/>
          <p:cNvSpPr>
            <a:spLocks noChangeShapeType="1"/>
          </p:cNvSpPr>
          <p:nvPr/>
        </p:nvSpPr>
        <p:spPr bwMode="auto">
          <a:xfrm>
            <a:off x="1560513" y="3842461"/>
            <a:ext cx="0" cy="171450"/>
          </a:xfrm>
          <a:prstGeom prst="line">
            <a:avLst/>
          </a:prstGeom>
          <a:noFill/>
          <a:ln w="28575">
            <a:solidFill>
              <a:schemeClr val="tx1"/>
            </a:solidFill>
            <a:round/>
            <a:headEnd/>
            <a:tailEnd/>
          </a:ln>
        </p:spPr>
        <p:txBody>
          <a:bodyPr/>
          <a:lstStyle/>
          <a:p>
            <a:endParaRPr lang="en-US" dirty="0"/>
          </a:p>
        </p:txBody>
      </p:sp>
      <p:sp>
        <p:nvSpPr>
          <p:cNvPr id="6172" name="Line 43"/>
          <p:cNvSpPr>
            <a:spLocks noChangeShapeType="1"/>
          </p:cNvSpPr>
          <p:nvPr/>
        </p:nvSpPr>
        <p:spPr bwMode="auto">
          <a:xfrm rot="5400000" flipV="1">
            <a:off x="1245395" y="3954381"/>
            <a:ext cx="3175" cy="214313"/>
          </a:xfrm>
          <a:prstGeom prst="line">
            <a:avLst/>
          </a:prstGeom>
          <a:noFill/>
          <a:ln w="28575">
            <a:solidFill>
              <a:schemeClr val="tx1"/>
            </a:solidFill>
            <a:round/>
            <a:headEnd/>
            <a:tailEnd/>
          </a:ln>
        </p:spPr>
        <p:txBody>
          <a:bodyPr/>
          <a:lstStyle/>
          <a:p>
            <a:endParaRPr lang="en-US" dirty="0"/>
          </a:p>
        </p:txBody>
      </p:sp>
      <p:sp>
        <p:nvSpPr>
          <p:cNvPr id="6173" name="Line 44"/>
          <p:cNvSpPr>
            <a:spLocks noChangeShapeType="1"/>
          </p:cNvSpPr>
          <p:nvPr/>
        </p:nvSpPr>
        <p:spPr bwMode="auto">
          <a:xfrm rot="16200000" flipH="1" flipV="1">
            <a:off x="1081088" y="3771024"/>
            <a:ext cx="333375" cy="266700"/>
          </a:xfrm>
          <a:prstGeom prst="line">
            <a:avLst/>
          </a:prstGeom>
          <a:noFill/>
          <a:ln w="28575">
            <a:solidFill>
              <a:schemeClr val="tx1"/>
            </a:solidFill>
            <a:round/>
            <a:headEnd/>
            <a:tailEnd/>
          </a:ln>
        </p:spPr>
        <p:txBody>
          <a:bodyPr/>
          <a:lstStyle/>
          <a:p>
            <a:endParaRPr lang="en-US" dirty="0"/>
          </a:p>
        </p:txBody>
      </p:sp>
      <p:graphicFrame>
        <p:nvGraphicFramePr>
          <p:cNvPr id="6147" name="Object 45"/>
          <p:cNvGraphicFramePr>
            <a:graphicFrameLocks noChangeAspect="1"/>
          </p:cNvGraphicFramePr>
          <p:nvPr>
            <p:extLst>
              <p:ext uri="{D42A27DB-BD31-4B8C-83A1-F6EECF244321}">
                <p14:modId xmlns:p14="http://schemas.microsoft.com/office/powerpoint/2010/main" val="2958547288"/>
              </p:ext>
            </p:extLst>
          </p:nvPr>
        </p:nvGraphicFramePr>
        <p:xfrm>
          <a:off x="1352551" y="3664663"/>
          <a:ext cx="417513" cy="180975"/>
        </p:xfrm>
        <a:graphic>
          <a:graphicData uri="http://schemas.openxmlformats.org/presentationml/2006/ole">
            <mc:AlternateContent xmlns:mc="http://schemas.openxmlformats.org/markup-compatibility/2006">
              <mc:Choice xmlns:v="urn:schemas-microsoft-com:vml" Requires="v">
                <p:oleObj spid="_x0000_s2621" name="Bitmap Image" r:id="rId18" imgW="9142857" imgH="5238095" progId="PBrush">
                  <p:embed/>
                </p:oleObj>
              </mc:Choice>
              <mc:Fallback>
                <p:oleObj name="Bitmap Image" r:id="rId18"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2551" y="3664663"/>
                        <a:ext cx="417513"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9" name="Group 49"/>
          <p:cNvGrpSpPr>
            <a:grpSpLocks/>
          </p:cNvGrpSpPr>
          <p:nvPr/>
        </p:nvGrpSpPr>
        <p:grpSpPr bwMode="auto">
          <a:xfrm>
            <a:off x="6877050" y="3513851"/>
            <a:ext cx="1800225" cy="808037"/>
            <a:chOff x="210" y="2451"/>
            <a:chExt cx="1134" cy="918"/>
          </a:xfrm>
        </p:grpSpPr>
        <p:sp>
          <p:nvSpPr>
            <p:cNvPr id="2168882" name="Cloud"/>
            <p:cNvSpPr>
              <a:spLocks noChangeAspect="1" noEditPoints="1" noChangeArrowheads="1"/>
            </p:cNvSpPr>
            <p:nvPr/>
          </p:nvSpPr>
          <p:spPr bwMode="auto">
            <a:xfrm>
              <a:off x="210" y="2451"/>
              <a:ext cx="1134" cy="918"/>
            </a:xfrm>
            <a:custGeom>
              <a:avLst/>
              <a:gdLst>
                <a:gd name="T0" fmla="*/ 67 w 21600"/>
                <a:gd name="T1" fmla="*/ 10800 h 21600"/>
                <a:gd name="T2" fmla="*/ 10800 w 21600"/>
                <a:gd name="T3" fmla="*/ 21577 h 21600"/>
                <a:gd name="T4" fmla="*/ 21582 w 21600"/>
                <a:gd name="T5" fmla="*/ 10800 h 21600"/>
                <a:gd name="T6" fmla="*/ 10800 w 21600"/>
                <a:gd name="T7" fmla="*/ 1235 h 21600"/>
                <a:gd name="T8" fmla="*/ 2977 w 21600"/>
                <a:gd name="T9" fmla="*/ 3262 h 21600"/>
                <a:gd name="T10" fmla="*/ 17087 w 21600"/>
                <a:gd name="T11" fmla="*/ 17337 h 21600"/>
              </a:gdLst>
              <a:ahLst/>
              <a:cxnLst>
                <a:cxn ang="0">
                  <a:pos x="T0" y="T1"/>
                </a:cxn>
                <a:cxn ang="0">
                  <a:pos x="T2" y="T3"/>
                </a:cxn>
                <a:cxn ang="0">
                  <a:pos x="T4" y="T5"/>
                </a:cxn>
                <a:cxn ang="0">
                  <a:pos x="T6" y="T7"/>
                </a:cxn>
              </a:cxnLst>
              <a:rect l="T8" t="T9" r="T10" b="T11"/>
              <a:pathLst>
                <a:path w="21600" h="21600" extrusionOk="0">
                  <a:moveTo>
                    <a:pt x="1949" y="7180"/>
                  </a:moveTo>
                  <a:cubicBezTo>
                    <a:pt x="841" y="7336"/>
                    <a:pt x="-1" y="8613"/>
                    <a:pt x="-1" y="10137"/>
                  </a:cubicBezTo>
                  <a:cubicBezTo>
                    <a:pt x="-1" y="11192"/>
                    <a:pt x="409" y="12169"/>
                    <a:pt x="1074" y="12702"/>
                  </a:cubicBezTo>
                  <a:lnTo>
                    <a:pt x="1063" y="12668"/>
                  </a:lnTo>
                  <a:cubicBezTo>
                    <a:pt x="685" y="13217"/>
                    <a:pt x="474" y="13940"/>
                    <a:pt x="474" y="14690"/>
                  </a:cubicBezTo>
                  <a:cubicBezTo>
                    <a:pt x="475" y="16325"/>
                    <a:pt x="1451" y="17650"/>
                    <a:pt x="2655" y="17650"/>
                  </a:cubicBezTo>
                  <a:cubicBezTo>
                    <a:pt x="2739" y="17650"/>
                    <a:pt x="2824" y="17643"/>
                    <a:pt x="2909" y="17629"/>
                  </a:cubicBezTo>
                  <a:lnTo>
                    <a:pt x="2897" y="17649"/>
                  </a:lnTo>
                  <a:cubicBezTo>
                    <a:pt x="3585" y="19288"/>
                    <a:pt x="4863" y="20299"/>
                    <a:pt x="6247" y="20299"/>
                  </a:cubicBezTo>
                  <a:cubicBezTo>
                    <a:pt x="6947" y="20299"/>
                    <a:pt x="7635" y="20039"/>
                    <a:pt x="8235" y="19546"/>
                  </a:cubicBezTo>
                  <a:lnTo>
                    <a:pt x="8229" y="19550"/>
                  </a:lnTo>
                  <a:cubicBezTo>
                    <a:pt x="8855" y="20829"/>
                    <a:pt x="9908" y="21596"/>
                    <a:pt x="11036" y="21596"/>
                  </a:cubicBezTo>
                  <a:cubicBezTo>
                    <a:pt x="12523" y="21596"/>
                    <a:pt x="13836" y="20267"/>
                    <a:pt x="14267" y="18324"/>
                  </a:cubicBezTo>
                  <a:lnTo>
                    <a:pt x="14270" y="18350"/>
                  </a:lnTo>
                  <a:cubicBezTo>
                    <a:pt x="14730" y="18740"/>
                    <a:pt x="15260" y="18946"/>
                    <a:pt x="15802" y="18946"/>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1"/>
                    <a:pt x="16758" y="-1"/>
                  </a:cubicBezTo>
                  <a:cubicBezTo>
                    <a:pt x="16044" y="-1"/>
                    <a:pt x="15367" y="426"/>
                    <a:pt x="14905" y="1165"/>
                  </a:cubicBezTo>
                  <a:lnTo>
                    <a:pt x="14909" y="1170"/>
                  </a:lnTo>
                  <a:cubicBezTo>
                    <a:pt x="14497" y="432"/>
                    <a:pt x="13855" y="-1"/>
                    <a:pt x="13174" y="-1"/>
                  </a:cubicBezTo>
                  <a:cubicBezTo>
                    <a:pt x="12347" y="-1"/>
                    <a:pt x="11590" y="637"/>
                    <a:pt x="11221" y="1645"/>
                  </a:cubicBezTo>
                  <a:lnTo>
                    <a:pt x="11229" y="1694"/>
                  </a:lnTo>
                  <a:cubicBezTo>
                    <a:pt x="10730" y="1024"/>
                    <a:pt x="10058" y="649"/>
                    <a:pt x="9358" y="649"/>
                  </a:cubicBezTo>
                  <a:cubicBezTo>
                    <a:pt x="8372" y="649"/>
                    <a:pt x="7466" y="1391"/>
                    <a:pt x="7003" y="2578"/>
                  </a:cubicBezTo>
                  <a:lnTo>
                    <a:pt x="6995" y="2602"/>
                  </a:lnTo>
                  <a:cubicBezTo>
                    <a:pt x="6477" y="2189"/>
                    <a:pt x="5888" y="1971"/>
                    <a:pt x="5288" y="1971"/>
                  </a:cubicBezTo>
                  <a:cubicBezTo>
                    <a:pt x="3423" y="1972"/>
                    <a:pt x="1912" y="4029"/>
                    <a:pt x="1912" y="6567"/>
                  </a:cubicBezTo>
                  <a:cubicBezTo>
                    <a:pt x="1911" y="6774"/>
                    <a:pt x="1922" y="6981"/>
                    <a:pt x="1942" y="7186"/>
                  </a:cubicBezTo>
                  <a:close/>
                </a:path>
                <a:path w="21600" h="21600" fill="none" extrusionOk="0">
                  <a:moveTo>
                    <a:pt x="1074" y="12702"/>
                  </a:moveTo>
                  <a:cubicBezTo>
                    <a:pt x="1407" y="12969"/>
                    <a:pt x="1786" y="13109"/>
                    <a:pt x="2172" y="13109"/>
                  </a:cubicBezTo>
                  <a:cubicBezTo>
                    <a:pt x="2228" y="13109"/>
                    <a:pt x="2285" y="13107"/>
                    <a:pt x="2341" y="13101"/>
                  </a:cubicBezTo>
                </a:path>
                <a:path w="21600" h="21600" fill="none" extrusionOk="0">
                  <a:moveTo>
                    <a:pt x="2909" y="17629"/>
                  </a:moveTo>
                  <a:cubicBezTo>
                    <a:pt x="3099" y="17599"/>
                    <a:pt x="3285" y="17535"/>
                    <a:pt x="3463" y="17439"/>
                  </a:cubicBezTo>
                </a:path>
                <a:path w="21600" h="21600" fill="none" extrusionOk="0">
                  <a:moveTo>
                    <a:pt x="7895" y="18680"/>
                  </a:moveTo>
                  <a:cubicBezTo>
                    <a:pt x="7983" y="18985"/>
                    <a:pt x="8095" y="19277"/>
                    <a:pt x="8229" y="19550"/>
                  </a:cubicBezTo>
                </a:path>
                <a:path w="21600" h="21600" fill="none" extrusionOk="0">
                  <a:moveTo>
                    <a:pt x="14267" y="18324"/>
                  </a:moveTo>
                  <a:cubicBezTo>
                    <a:pt x="14336" y="18013"/>
                    <a:pt x="14380" y="17693"/>
                    <a:pt x="14400" y="17370"/>
                  </a:cubicBezTo>
                </a:path>
                <a:path w="21600" h="21600" fill="none" extrusionOk="0">
                  <a:moveTo>
                    <a:pt x="18694" y="15045"/>
                  </a:moveTo>
                  <a:cubicBezTo>
                    <a:pt x="18694" y="15034"/>
                    <a:pt x="18695" y="15024"/>
                    <a:pt x="18695" y="15013"/>
                  </a:cubicBezTo>
                  <a:cubicBezTo>
                    <a:pt x="18695" y="13508"/>
                    <a:pt x="18063" y="12136"/>
                    <a:pt x="17069" y="11477"/>
                  </a:cubicBezTo>
                </a:path>
                <a:path w="21600" h="21600" fill="none" extrusionOk="0">
                  <a:moveTo>
                    <a:pt x="20165" y="8999"/>
                  </a:moveTo>
                  <a:cubicBezTo>
                    <a:pt x="20479" y="8635"/>
                    <a:pt x="20726" y="8177"/>
                    <a:pt x="20889" y="7661"/>
                  </a:cubicBezTo>
                </a:path>
                <a:path w="21600" h="21600" fill="none" extrusionOk="0">
                  <a:moveTo>
                    <a:pt x="19186" y="3344"/>
                  </a:moveTo>
                  <a:cubicBezTo>
                    <a:pt x="19186" y="3328"/>
                    <a:pt x="19187" y="3313"/>
                    <a:pt x="19187" y="3297"/>
                  </a:cubicBezTo>
                  <a:cubicBezTo>
                    <a:pt x="19187" y="3101"/>
                    <a:pt x="19174" y="2905"/>
                    <a:pt x="19148" y="2712"/>
                  </a:cubicBezTo>
                </a:path>
                <a:path w="21600" h="21600" fill="none" extrusionOk="0">
                  <a:moveTo>
                    <a:pt x="14905" y="1165"/>
                  </a:moveTo>
                  <a:cubicBezTo>
                    <a:pt x="14754" y="1408"/>
                    <a:pt x="14629" y="1679"/>
                    <a:pt x="14535" y="1971"/>
                  </a:cubicBezTo>
                </a:path>
                <a:path w="21600" h="21600" fill="none" extrusionOk="0">
                  <a:moveTo>
                    <a:pt x="11221" y="1645"/>
                  </a:moveTo>
                  <a:cubicBezTo>
                    <a:pt x="11140" y="1866"/>
                    <a:pt x="11080" y="2099"/>
                    <a:pt x="11041" y="2340"/>
                  </a:cubicBezTo>
                </a:path>
                <a:path w="21600" h="21600" fill="none" extrusionOk="0">
                  <a:moveTo>
                    <a:pt x="7645" y="3276"/>
                  </a:moveTo>
                  <a:cubicBezTo>
                    <a:pt x="7449" y="3016"/>
                    <a:pt x="7231" y="2790"/>
                    <a:pt x="6995" y="2602"/>
                  </a:cubicBezTo>
                </a:path>
                <a:path w="21600" h="21600" fill="none" extrusionOk="0">
                  <a:moveTo>
                    <a:pt x="1942" y="7186"/>
                  </a:moveTo>
                  <a:cubicBezTo>
                    <a:pt x="1966" y="7426"/>
                    <a:pt x="2004" y="7663"/>
                    <a:pt x="2056" y="7895"/>
                  </a:cubicBezTo>
                </a:path>
              </a:pathLst>
            </a:custGeom>
            <a:solidFill>
              <a:schemeClr val="bg1"/>
            </a:solidFill>
            <a:ln w="28575">
              <a:solidFill>
                <a:schemeClr val="tx1"/>
              </a:solidFill>
              <a:miter lim="800000"/>
              <a:headEnd/>
              <a:tailEnd/>
            </a:ln>
            <a:effectLst>
              <a:outerShdw blurRad="63500" dist="107763" dir="2700000" algn="ctr" rotWithShape="0">
                <a:srgbClr val="000000">
                  <a:alpha val="74998"/>
                </a:srgbClr>
              </a:outerShdw>
            </a:effectLst>
          </p:spPr>
          <p:txBody>
            <a:bodyPr/>
            <a:lstStyle/>
            <a:p>
              <a:pPr>
                <a:defRPr/>
              </a:pPr>
              <a:endParaRPr lang="en-US" sz="1000" dirty="0"/>
            </a:p>
          </p:txBody>
        </p:sp>
        <p:grpSp>
          <p:nvGrpSpPr>
            <p:cNvPr id="10" name="Group 51"/>
            <p:cNvGrpSpPr>
              <a:grpSpLocks/>
            </p:cNvGrpSpPr>
            <p:nvPr/>
          </p:nvGrpSpPr>
          <p:grpSpPr bwMode="auto">
            <a:xfrm>
              <a:off x="422" y="2600"/>
              <a:ext cx="703" cy="576"/>
              <a:chOff x="422" y="2600"/>
              <a:chExt cx="703" cy="576"/>
            </a:xfrm>
          </p:grpSpPr>
          <p:graphicFrame>
            <p:nvGraphicFramePr>
              <p:cNvPr id="6149" name="Object 52"/>
              <p:cNvGraphicFramePr>
                <a:graphicFrameLocks noChangeAspect="1"/>
              </p:cNvGraphicFramePr>
              <p:nvPr/>
            </p:nvGraphicFramePr>
            <p:xfrm>
              <a:off x="422" y="2970"/>
              <a:ext cx="263" cy="206"/>
            </p:xfrm>
            <a:graphic>
              <a:graphicData uri="http://schemas.openxmlformats.org/presentationml/2006/ole">
                <mc:AlternateContent xmlns:mc="http://schemas.openxmlformats.org/markup-compatibility/2006">
                  <mc:Choice xmlns:v="urn:schemas-microsoft-com:vml" Requires="v">
                    <p:oleObj spid="_x0000_s2622" name="Bitmap Image" r:id="rId19" imgW="9142857" imgH="5238095" progId="PBrush">
                      <p:embed/>
                    </p:oleObj>
                  </mc:Choice>
                  <mc:Fallback>
                    <p:oleObj name="Bitmap Image" r:id="rId19"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15" name="Line 53"/>
              <p:cNvSpPr>
                <a:spLocks noChangeShapeType="1"/>
              </p:cNvSpPr>
              <p:nvPr/>
            </p:nvSpPr>
            <p:spPr bwMode="auto">
              <a:xfrm>
                <a:off x="553" y="2831"/>
                <a:ext cx="0" cy="197"/>
              </a:xfrm>
              <a:prstGeom prst="line">
                <a:avLst/>
              </a:prstGeom>
              <a:noFill/>
              <a:ln w="28575">
                <a:solidFill>
                  <a:schemeClr val="tx1"/>
                </a:solidFill>
                <a:round/>
                <a:headEnd/>
                <a:tailEnd/>
              </a:ln>
            </p:spPr>
            <p:txBody>
              <a:bodyPr/>
              <a:lstStyle/>
              <a:p>
                <a:endParaRPr lang="en-US" dirty="0"/>
              </a:p>
            </p:txBody>
          </p:sp>
          <p:sp>
            <p:nvSpPr>
              <p:cNvPr id="6216" name="Line 54"/>
              <p:cNvSpPr>
                <a:spLocks noChangeShapeType="1"/>
              </p:cNvSpPr>
              <p:nvPr/>
            </p:nvSpPr>
            <p:spPr bwMode="auto">
              <a:xfrm rot="5400000" flipV="1">
                <a:off x="749" y="3005"/>
                <a:ext cx="2" cy="135"/>
              </a:xfrm>
              <a:prstGeom prst="line">
                <a:avLst/>
              </a:prstGeom>
              <a:noFill/>
              <a:ln w="28575">
                <a:solidFill>
                  <a:schemeClr val="tx1"/>
                </a:solidFill>
                <a:round/>
                <a:headEnd/>
                <a:tailEnd/>
              </a:ln>
            </p:spPr>
            <p:txBody>
              <a:bodyPr/>
              <a:lstStyle/>
              <a:p>
                <a:endParaRPr lang="en-US" dirty="0"/>
              </a:p>
            </p:txBody>
          </p:sp>
          <p:sp>
            <p:nvSpPr>
              <p:cNvPr id="6217" name="Line 55"/>
              <p:cNvSpPr>
                <a:spLocks noChangeShapeType="1"/>
              </p:cNvSpPr>
              <p:nvPr/>
            </p:nvSpPr>
            <p:spPr bwMode="auto">
              <a:xfrm rot="5400000" flipV="1">
                <a:off x="564" y="2833"/>
                <a:ext cx="379" cy="168"/>
              </a:xfrm>
              <a:prstGeom prst="line">
                <a:avLst/>
              </a:prstGeom>
              <a:noFill/>
              <a:ln w="28575">
                <a:solidFill>
                  <a:schemeClr val="tx1"/>
                </a:solidFill>
                <a:round/>
                <a:headEnd/>
                <a:tailEnd/>
              </a:ln>
            </p:spPr>
            <p:txBody>
              <a:bodyPr/>
              <a:lstStyle/>
              <a:p>
                <a:endParaRPr lang="en-US" dirty="0"/>
              </a:p>
            </p:txBody>
          </p:sp>
          <p:graphicFrame>
            <p:nvGraphicFramePr>
              <p:cNvPr id="6150" name="Object 56"/>
              <p:cNvGraphicFramePr>
                <a:graphicFrameLocks noChangeAspect="1"/>
              </p:cNvGraphicFramePr>
              <p:nvPr/>
            </p:nvGraphicFramePr>
            <p:xfrm>
              <a:off x="422" y="2628"/>
              <a:ext cx="263" cy="206"/>
            </p:xfrm>
            <a:graphic>
              <a:graphicData uri="http://schemas.openxmlformats.org/presentationml/2006/ole">
                <mc:AlternateContent xmlns:mc="http://schemas.openxmlformats.org/markup-compatibility/2006">
                  <mc:Choice xmlns:v="urn:schemas-microsoft-com:vml" Requires="v">
                    <p:oleObj spid="_x0000_s2623" name="Bitmap Image" r:id="rId20" imgW="9142857" imgH="5238095" progId="PBrush">
                      <p:embed/>
                    </p:oleObj>
                  </mc:Choice>
                  <mc:Fallback>
                    <p:oleObj name="Bitmap Image" r:id="rId20"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2" y="2628"/>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51" name="Object 57"/>
              <p:cNvGraphicFramePr>
                <a:graphicFrameLocks noChangeAspect="1"/>
              </p:cNvGraphicFramePr>
              <p:nvPr/>
            </p:nvGraphicFramePr>
            <p:xfrm>
              <a:off x="816" y="2970"/>
              <a:ext cx="263" cy="206"/>
            </p:xfrm>
            <a:graphic>
              <a:graphicData uri="http://schemas.openxmlformats.org/presentationml/2006/ole">
                <mc:AlternateContent xmlns:mc="http://schemas.openxmlformats.org/markup-compatibility/2006">
                  <mc:Choice xmlns:v="urn:schemas-microsoft-com:vml" Requires="v">
                    <p:oleObj spid="_x0000_s2624" name="Bitmap Image" r:id="rId21" imgW="9142857" imgH="5238095" progId="PBrush">
                      <p:embed/>
                    </p:oleObj>
                  </mc:Choice>
                  <mc:Fallback>
                    <p:oleObj name="Bitmap Image" r:id="rId21"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6" y="2970"/>
                            <a:ext cx="263" cy="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18" name="Line 58"/>
              <p:cNvSpPr>
                <a:spLocks noChangeShapeType="1"/>
              </p:cNvSpPr>
              <p:nvPr/>
            </p:nvSpPr>
            <p:spPr bwMode="auto">
              <a:xfrm flipH="1">
                <a:off x="947" y="2850"/>
                <a:ext cx="1" cy="178"/>
              </a:xfrm>
              <a:prstGeom prst="line">
                <a:avLst/>
              </a:prstGeom>
              <a:noFill/>
              <a:ln w="28575">
                <a:solidFill>
                  <a:schemeClr val="tx1"/>
                </a:solidFill>
                <a:round/>
                <a:headEnd/>
                <a:tailEnd/>
              </a:ln>
            </p:spPr>
            <p:txBody>
              <a:bodyPr/>
              <a:lstStyle/>
              <a:p>
                <a:endParaRPr lang="en-US" dirty="0"/>
              </a:p>
            </p:txBody>
          </p:sp>
          <p:sp>
            <p:nvSpPr>
              <p:cNvPr id="6219" name="computr1"/>
              <p:cNvSpPr>
                <a:spLocks noEditPoints="1" noChangeArrowheads="1"/>
              </p:cNvSpPr>
              <p:nvPr/>
            </p:nvSpPr>
            <p:spPr bwMode="auto">
              <a:xfrm>
                <a:off x="873" y="2600"/>
                <a:ext cx="252" cy="252"/>
              </a:xfrm>
              <a:custGeom>
                <a:avLst/>
                <a:gdLst>
                  <a:gd name="T0" fmla="*/ 0 w 21600"/>
                  <a:gd name="T1" fmla="*/ 0 h 21600"/>
                  <a:gd name="T2" fmla="*/ 0 w 21600"/>
                  <a:gd name="T3" fmla="*/ 0 h 21600"/>
                  <a:gd name="T4" fmla="*/ 0 w 21600"/>
                  <a:gd name="T5" fmla="*/ 0 h 21600"/>
                  <a:gd name="T6" fmla="*/ 0 w 21600"/>
                  <a:gd name="T7" fmla="*/ 0 h 21600"/>
                  <a:gd name="T8" fmla="*/ 0 w 21600"/>
                  <a:gd name="T9" fmla="*/ 0 h 21600"/>
                  <a:gd name="T10" fmla="*/ 0 w 21600"/>
                  <a:gd name="T11" fmla="*/ 0 h 21600"/>
                  <a:gd name="T12" fmla="*/ 0 w 21600"/>
                  <a:gd name="T13" fmla="*/ 0 h 21600"/>
                  <a:gd name="T14" fmla="*/ 0 w 21600"/>
                  <a:gd name="T15" fmla="*/ 0 h 21600"/>
                  <a:gd name="T16" fmla="*/ 0 w 21600"/>
                  <a:gd name="T17" fmla="*/ 0 h 21600"/>
                  <a:gd name="T18" fmla="*/ 0 w 21600"/>
                  <a:gd name="T19" fmla="*/ 0 h 21600"/>
                  <a:gd name="T20" fmla="*/ 0 w 21600"/>
                  <a:gd name="T21" fmla="*/ 0 h 21600"/>
                  <a:gd name="T22" fmla="*/ 0 w 21600"/>
                  <a:gd name="T23" fmla="*/ 0 h 21600"/>
                  <a:gd name="T24" fmla="*/ 0 w 21600"/>
                  <a:gd name="T25" fmla="*/ 0 h 21600"/>
                  <a:gd name="T26" fmla="*/ 0 w 21600"/>
                  <a:gd name="T27" fmla="*/ 0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dirty="0"/>
              </a:p>
            </p:txBody>
          </p:sp>
        </p:grpSp>
      </p:grpSp>
      <p:sp>
        <p:nvSpPr>
          <p:cNvPr id="6175" name="Text Box 60"/>
          <p:cNvSpPr txBox="1">
            <a:spLocks noChangeArrowheads="1"/>
          </p:cNvSpPr>
          <p:nvPr/>
        </p:nvSpPr>
        <p:spPr bwMode="auto">
          <a:xfrm>
            <a:off x="123587" y="4371100"/>
            <a:ext cx="1218090" cy="523220"/>
          </a:xfrm>
          <a:prstGeom prst="rect">
            <a:avLst/>
          </a:prstGeom>
          <a:noFill/>
          <a:ln w="9525">
            <a:noFill/>
            <a:miter lim="800000"/>
            <a:headEnd/>
            <a:tailEnd/>
          </a:ln>
        </p:spPr>
        <p:txBody>
          <a:bodyPr wrap="none">
            <a:spAutoFit/>
          </a:bodyPr>
          <a:lstStyle/>
          <a:p>
            <a:pPr algn="ctr" eaLnBrk="1" hangingPunct="1"/>
            <a:r>
              <a:rPr lang="en-US" sz="1400" dirty="0"/>
              <a:t>FNAL (AS3152)</a:t>
            </a:r>
          </a:p>
          <a:p>
            <a:pPr algn="ctr" eaLnBrk="1" hangingPunct="1"/>
            <a:r>
              <a:rPr lang="en-US" sz="1400" dirty="0"/>
              <a:t>[US]</a:t>
            </a:r>
          </a:p>
        </p:txBody>
      </p:sp>
      <p:sp>
        <p:nvSpPr>
          <p:cNvPr id="6176" name="Text Box 61"/>
          <p:cNvSpPr txBox="1">
            <a:spLocks noChangeArrowheads="1"/>
          </p:cNvSpPr>
          <p:nvPr/>
        </p:nvSpPr>
        <p:spPr bwMode="auto">
          <a:xfrm>
            <a:off x="997496" y="4920375"/>
            <a:ext cx="1167307" cy="523220"/>
          </a:xfrm>
          <a:prstGeom prst="rect">
            <a:avLst/>
          </a:prstGeom>
          <a:noFill/>
          <a:ln w="9525">
            <a:noFill/>
            <a:miter lim="800000"/>
            <a:headEnd/>
            <a:tailEnd/>
          </a:ln>
        </p:spPr>
        <p:txBody>
          <a:bodyPr wrap="none">
            <a:spAutoFit/>
          </a:bodyPr>
          <a:lstStyle/>
          <a:p>
            <a:pPr algn="ctr" eaLnBrk="1" hangingPunct="1"/>
            <a:r>
              <a:rPr lang="en-US" sz="1400" dirty="0"/>
              <a:t>ESnet (AS293)</a:t>
            </a:r>
          </a:p>
          <a:p>
            <a:pPr algn="ctr" eaLnBrk="1" hangingPunct="1"/>
            <a:r>
              <a:rPr lang="en-US" sz="1400" dirty="0"/>
              <a:t>[US]</a:t>
            </a:r>
          </a:p>
        </p:txBody>
      </p:sp>
      <p:sp>
        <p:nvSpPr>
          <p:cNvPr id="6177" name="Text Box 62"/>
          <p:cNvSpPr txBox="1">
            <a:spLocks noChangeArrowheads="1"/>
          </p:cNvSpPr>
          <p:nvPr/>
        </p:nvSpPr>
        <p:spPr bwMode="auto">
          <a:xfrm>
            <a:off x="3867686" y="4306012"/>
            <a:ext cx="1432443" cy="523220"/>
          </a:xfrm>
          <a:prstGeom prst="rect">
            <a:avLst/>
          </a:prstGeom>
          <a:noFill/>
          <a:ln w="9525">
            <a:noFill/>
            <a:miter lim="800000"/>
            <a:headEnd/>
            <a:tailEnd/>
          </a:ln>
        </p:spPr>
        <p:txBody>
          <a:bodyPr wrap="none">
            <a:spAutoFit/>
          </a:bodyPr>
          <a:lstStyle/>
          <a:p>
            <a:pPr algn="ctr" eaLnBrk="1" hangingPunct="1"/>
            <a:r>
              <a:rPr lang="en-US" sz="1400" dirty="0"/>
              <a:t>GEANT (AS20965)</a:t>
            </a:r>
          </a:p>
          <a:p>
            <a:pPr algn="ctr" eaLnBrk="1" hangingPunct="1"/>
            <a:r>
              <a:rPr lang="en-US" sz="1400" dirty="0"/>
              <a:t>[Europe]</a:t>
            </a:r>
          </a:p>
        </p:txBody>
      </p:sp>
      <p:sp>
        <p:nvSpPr>
          <p:cNvPr id="6178" name="Text Box 63"/>
          <p:cNvSpPr txBox="1">
            <a:spLocks noChangeArrowheads="1"/>
          </p:cNvSpPr>
          <p:nvPr/>
        </p:nvSpPr>
        <p:spPr bwMode="auto">
          <a:xfrm>
            <a:off x="5755839" y="5175218"/>
            <a:ext cx="1067921" cy="523220"/>
          </a:xfrm>
          <a:prstGeom prst="rect">
            <a:avLst/>
          </a:prstGeom>
          <a:noFill/>
          <a:ln w="9525">
            <a:noFill/>
            <a:miter lim="800000"/>
            <a:headEnd/>
            <a:tailEnd/>
          </a:ln>
        </p:spPr>
        <p:txBody>
          <a:bodyPr wrap="none">
            <a:spAutoFit/>
          </a:bodyPr>
          <a:lstStyle/>
          <a:p>
            <a:pPr algn="ctr" eaLnBrk="1" hangingPunct="1"/>
            <a:r>
              <a:rPr lang="en-US" sz="1400" dirty="0"/>
              <a:t>DFN (AS680)</a:t>
            </a:r>
          </a:p>
          <a:p>
            <a:pPr algn="ctr" eaLnBrk="1" hangingPunct="1"/>
            <a:r>
              <a:rPr lang="en-US" sz="1400" dirty="0"/>
              <a:t>[Germany]</a:t>
            </a:r>
          </a:p>
        </p:txBody>
      </p:sp>
      <p:sp>
        <p:nvSpPr>
          <p:cNvPr id="6179" name="Text Box 64"/>
          <p:cNvSpPr txBox="1">
            <a:spLocks noChangeArrowheads="1"/>
          </p:cNvSpPr>
          <p:nvPr/>
        </p:nvSpPr>
        <p:spPr bwMode="auto">
          <a:xfrm>
            <a:off x="7720661" y="4328237"/>
            <a:ext cx="1244893" cy="523220"/>
          </a:xfrm>
          <a:prstGeom prst="rect">
            <a:avLst/>
          </a:prstGeom>
          <a:noFill/>
          <a:ln w="9525">
            <a:noFill/>
            <a:miter lim="800000"/>
            <a:headEnd/>
            <a:tailEnd/>
          </a:ln>
        </p:spPr>
        <p:txBody>
          <a:bodyPr wrap="none">
            <a:spAutoFit/>
          </a:bodyPr>
          <a:lstStyle/>
          <a:p>
            <a:pPr algn="ctr" eaLnBrk="1" hangingPunct="1"/>
            <a:r>
              <a:rPr lang="en-US" sz="1400" dirty="0"/>
              <a:t>DESY (AS1754)</a:t>
            </a:r>
          </a:p>
          <a:p>
            <a:pPr algn="ctr" eaLnBrk="1" hangingPunct="1"/>
            <a:r>
              <a:rPr lang="en-US" sz="1400" dirty="0"/>
              <a:t>[Germany]</a:t>
            </a:r>
          </a:p>
        </p:txBody>
      </p:sp>
      <p:sp>
        <p:nvSpPr>
          <p:cNvPr id="6180" name="Line 65"/>
          <p:cNvSpPr>
            <a:spLocks noChangeShapeType="1"/>
          </p:cNvSpPr>
          <p:nvPr/>
        </p:nvSpPr>
        <p:spPr bwMode="auto">
          <a:xfrm>
            <a:off x="1860551" y="4175838"/>
            <a:ext cx="414338" cy="239713"/>
          </a:xfrm>
          <a:prstGeom prst="line">
            <a:avLst/>
          </a:prstGeom>
          <a:noFill/>
          <a:ln w="57150">
            <a:solidFill>
              <a:schemeClr val="tx1"/>
            </a:solidFill>
            <a:round/>
            <a:headEnd/>
            <a:tailEnd/>
          </a:ln>
        </p:spPr>
        <p:txBody>
          <a:bodyPr/>
          <a:lstStyle/>
          <a:p>
            <a:endParaRPr lang="en-US" dirty="0"/>
          </a:p>
        </p:txBody>
      </p:sp>
      <p:sp>
        <p:nvSpPr>
          <p:cNvPr id="6181" name="Line 66"/>
          <p:cNvSpPr>
            <a:spLocks noChangeShapeType="1"/>
          </p:cNvSpPr>
          <p:nvPr/>
        </p:nvSpPr>
        <p:spPr bwMode="auto">
          <a:xfrm>
            <a:off x="5130801" y="4175836"/>
            <a:ext cx="404813" cy="231775"/>
          </a:xfrm>
          <a:prstGeom prst="line">
            <a:avLst/>
          </a:prstGeom>
          <a:noFill/>
          <a:ln w="57150">
            <a:solidFill>
              <a:schemeClr val="tx1"/>
            </a:solidFill>
            <a:round/>
            <a:headEnd/>
            <a:tailEnd/>
          </a:ln>
        </p:spPr>
        <p:txBody>
          <a:bodyPr/>
          <a:lstStyle/>
          <a:p>
            <a:endParaRPr lang="en-US" dirty="0"/>
          </a:p>
        </p:txBody>
      </p:sp>
      <p:sp>
        <p:nvSpPr>
          <p:cNvPr id="6182" name="Line 67"/>
          <p:cNvSpPr>
            <a:spLocks noChangeShapeType="1"/>
          </p:cNvSpPr>
          <p:nvPr/>
        </p:nvSpPr>
        <p:spPr bwMode="auto">
          <a:xfrm flipH="1">
            <a:off x="3567113" y="4193299"/>
            <a:ext cx="334962" cy="165100"/>
          </a:xfrm>
          <a:prstGeom prst="line">
            <a:avLst/>
          </a:prstGeom>
          <a:noFill/>
          <a:ln w="57150">
            <a:solidFill>
              <a:schemeClr val="tx1"/>
            </a:solidFill>
            <a:round/>
            <a:headEnd/>
            <a:tailEnd/>
          </a:ln>
        </p:spPr>
        <p:txBody>
          <a:bodyPr/>
          <a:lstStyle/>
          <a:p>
            <a:endParaRPr lang="en-US" dirty="0"/>
          </a:p>
        </p:txBody>
      </p:sp>
      <p:sp>
        <p:nvSpPr>
          <p:cNvPr id="6183" name="Line 68"/>
          <p:cNvSpPr>
            <a:spLocks noChangeShapeType="1"/>
          </p:cNvSpPr>
          <p:nvPr/>
        </p:nvSpPr>
        <p:spPr bwMode="auto">
          <a:xfrm flipH="1">
            <a:off x="6807200" y="4193299"/>
            <a:ext cx="320675" cy="163512"/>
          </a:xfrm>
          <a:prstGeom prst="line">
            <a:avLst/>
          </a:prstGeom>
          <a:noFill/>
          <a:ln w="57150">
            <a:solidFill>
              <a:schemeClr val="tx1"/>
            </a:solidFill>
            <a:round/>
            <a:headEnd/>
            <a:tailEnd/>
          </a:ln>
        </p:spPr>
        <p:txBody>
          <a:bodyPr/>
          <a:lstStyle/>
          <a:p>
            <a:endParaRPr lang="en-US" dirty="0"/>
          </a:p>
        </p:txBody>
      </p:sp>
      <p:sp>
        <p:nvSpPr>
          <p:cNvPr id="6186" name="Freeform 87"/>
          <p:cNvSpPr>
            <a:spLocks/>
          </p:cNvSpPr>
          <p:nvPr/>
        </p:nvSpPr>
        <p:spPr bwMode="auto">
          <a:xfrm>
            <a:off x="6297613" y="2915363"/>
            <a:ext cx="1636712" cy="982663"/>
          </a:xfrm>
          <a:custGeom>
            <a:avLst/>
            <a:gdLst>
              <a:gd name="T0" fmla="*/ 2147483647 w 1031"/>
              <a:gd name="T1" fmla="*/ 2147483647 h 619"/>
              <a:gd name="T2" fmla="*/ 2147483647 w 1031"/>
              <a:gd name="T3" fmla="*/ 2147483647 h 619"/>
              <a:gd name="T4" fmla="*/ 2147483647 w 1031"/>
              <a:gd name="T5" fmla="*/ 2147483647 h 619"/>
              <a:gd name="T6" fmla="*/ 0 w 1031"/>
              <a:gd name="T7" fmla="*/ 2147483647 h 619"/>
              <a:gd name="T8" fmla="*/ 0 60000 65536"/>
              <a:gd name="T9" fmla="*/ 0 60000 65536"/>
              <a:gd name="T10" fmla="*/ 0 60000 65536"/>
              <a:gd name="T11" fmla="*/ 0 60000 65536"/>
              <a:gd name="T12" fmla="*/ 0 w 1031"/>
              <a:gd name="T13" fmla="*/ 0 h 619"/>
              <a:gd name="T14" fmla="*/ 1031 w 1031"/>
              <a:gd name="T15" fmla="*/ 619 h 619"/>
            </a:gdLst>
            <a:ahLst/>
            <a:cxnLst>
              <a:cxn ang="T8">
                <a:pos x="T0" y="T1"/>
              </a:cxn>
              <a:cxn ang="T9">
                <a:pos x="T2" y="T3"/>
              </a:cxn>
              <a:cxn ang="T10">
                <a:pos x="T4" y="T5"/>
              </a:cxn>
              <a:cxn ang="T11">
                <a:pos x="T6" y="T7"/>
              </a:cxn>
            </a:cxnLst>
            <a:rect l="T12" t="T13" r="T14" b="T15"/>
            <a:pathLst>
              <a:path w="1031" h="619">
                <a:moveTo>
                  <a:pt x="1031" y="122"/>
                </a:moveTo>
                <a:cubicBezTo>
                  <a:pt x="950" y="106"/>
                  <a:pt x="681" y="0"/>
                  <a:pt x="543" y="24"/>
                </a:cubicBezTo>
                <a:cubicBezTo>
                  <a:pt x="405" y="48"/>
                  <a:pt x="295" y="167"/>
                  <a:pt x="204" y="266"/>
                </a:cubicBezTo>
                <a:cubicBezTo>
                  <a:pt x="113" y="365"/>
                  <a:pt x="50" y="500"/>
                  <a:pt x="0" y="619"/>
                </a:cubicBezTo>
              </a:path>
            </a:pathLst>
          </a:custGeom>
          <a:noFill/>
          <a:ln w="19050">
            <a:solidFill>
              <a:schemeClr val="tx1"/>
            </a:solidFill>
            <a:round/>
            <a:headEnd/>
            <a:tailEnd type="triangle" w="lg" len="lg"/>
          </a:ln>
        </p:spPr>
        <p:txBody>
          <a:bodyPr lIns="0" tIns="0" rIns="0" bIns="0"/>
          <a:lstStyle/>
          <a:p>
            <a:endParaRPr lang="en-US" dirty="0"/>
          </a:p>
        </p:txBody>
      </p:sp>
      <p:sp>
        <p:nvSpPr>
          <p:cNvPr id="6187" name="Freeform 88"/>
          <p:cNvSpPr>
            <a:spLocks/>
          </p:cNvSpPr>
          <p:nvPr/>
        </p:nvSpPr>
        <p:spPr bwMode="auto">
          <a:xfrm>
            <a:off x="1401763" y="2374024"/>
            <a:ext cx="7137400" cy="704850"/>
          </a:xfrm>
          <a:custGeom>
            <a:avLst/>
            <a:gdLst>
              <a:gd name="T0" fmla="*/ 0 w 4496"/>
              <a:gd name="T1" fmla="*/ 2147483647 h 444"/>
              <a:gd name="T2" fmla="*/ 2147483647 w 4496"/>
              <a:gd name="T3" fmla="*/ 2147483647 h 444"/>
              <a:gd name="T4" fmla="*/ 2147483647 w 4496"/>
              <a:gd name="T5" fmla="*/ 2147483647 h 444"/>
              <a:gd name="T6" fmla="*/ 2147483647 w 4496"/>
              <a:gd name="T7" fmla="*/ 2147483647 h 444"/>
              <a:gd name="T8" fmla="*/ 0 60000 65536"/>
              <a:gd name="T9" fmla="*/ 0 60000 65536"/>
              <a:gd name="T10" fmla="*/ 0 60000 65536"/>
              <a:gd name="T11" fmla="*/ 0 60000 65536"/>
              <a:gd name="T12" fmla="*/ 0 w 4496"/>
              <a:gd name="T13" fmla="*/ 0 h 444"/>
              <a:gd name="T14" fmla="*/ 4496 w 4496"/>
              <a:gd name="T15" fmla="*/ 444 h 444"/>
            </a:gdLst>
            <a:ahLst/>
            <a:cxnLst>
              <a:cxn ang="T8">
                <a:pos x="T0" y="T1"/>
              </a:cxn>
              <a:cxn ang="T9">
                <a:pos x="T2" y="T3"/>
              </a:cxn>
              <a:cxn ang="T10">
                <a:pos x="T4" y="T5"/>
              </a:cxn>
              <a:cxn ang="T11">
                <a:pos x="T6" y="T7"/>
              </a:cxn>
            </a:cxnLst>
            <a:rect l="T12" t="T13" r="T14" b="T15"/>
            <a:pathLst>
              <a:path w="4496" h="444">
                <a:moveTo>
                  <a:pt x="0" y="295"/>
                </a:moveTo>
                <a:cubicBezTo>
                  <a:pt x="246" y="229"/>
                  <a:pt x="493" y="163"/>
                  <a:pt x="1152" y="123"/>
                </a:cubicBezTo>
                <a:cubicBezTo>
                  <a:pt x="1811" y="83"/>
                  <a:pt x="3410" y="0"/>
                  <a:pt x="3953" y="54"/>
                </a:cubicBezTo>
                <a:cubicBezTo>
                  <a:pt x="4496" y="108"/>
                  <a:pt x="4313" y="363"/>
                  <a:pt x="4408" y="444"/>
                </a:cubicBezTo>
              </a:path>
            </a:pathLst>
          </a:custGeom>
          <a:noFill/>
          <a:ln w="19050">
            <a:solidFill>
              <a:schemeClr val="accent2"/>
            </a:solidFill>
            <a:round/>
            <a:headEnd/>
            <a:tailEnd type="triangle" w="med" len="med"/>
          </a:ln>
        </p:spPr>
        <p:txBody>
          <a:bodyPr lIns="0" tIns="0" rIns="0" bIns="0"/>
          <a:lstStyle/>
          <a:p>
            <a:endParaRPr lang="en-US" dirty="0"/>
          </a:p>
        </p:txBody>
      </p:sp>
      <p:sp>
        <p:nvSpPr>
          <p:cNvPr id="6188" name="Freeform 89"/>
          <p:cNvSpPr>
            <a:spLocks/>
          </p:cNvSpPr>
          <p:nvPr/>
        </p:nvSpPr>
        <p:spPr bwMode="auto">
          <a:xfrm>
            <a:off x="2593976" y="2501024"/>
            <a:ext cx="5764213" cy="1389062"/>
          </a:xfrm>
          <a:custGeom>
            <a:avLst/>
            <a:gdLst>
              <a:gd name="T0" fmla="*/ 2147483647 w 3631"/>
              <a:gd name="T1" fmla="*/ 2147483647 h 875"/>
              <a:gd name="T2" fmla="*/ 2147483647 w 3631"/>
              <a:gd name="T3" fmla="*/ 2147483647 h 875"/>
              <a:gd name="T4" fmla="*/ 2147483647 w 3631"/>
              <a:gd name="T5" fmla="*/ 2147483647 h 875"/>
              <a:gd name="T6" fmla="*/ 2147483647 w 3631"/>
              <a:gd name="T7" fmla="*/ 2147483647 h 875"/>
              <a:gd name="T8" fmla="*/ 0 60000 65536"/>
              <a:gd name="T9" fmla="*/ 0 60000 65536"/>
              <a:gd name="T10" fmla="*/ 0 60000 65536"/>
              <a:gd name="T11" fmla="*/ 0 60000 65536"/>
              <a:gd name="T12" fmla="*/ 0 w 3631"/>
              <a:gd name="T13" fmla="*/ 0 h 875"/>
              <a:gd name="T14" fmla="*/ 3631 w 3631"/>
              <a:gd name="T15" fmla="*/ 875 h 875"/>
            </a:gdLst>
            <a:ahLst/>
            <a:cxnLst>
              <a:cxn ang="T8">
                <a:pos x="T0" y="T1"/>
              </a:cxn>
              <a:cxn ang="T9">
                <a:pos x="T2" y="T3"/>
              </a:cxn>
              <a:cxn ang="T10">
                <a:pos x="T4" y="T5"/>
              </a:cxn>
              <a:cxn ang="T11">
                <a:pos x="T6" y="T7"/>
              </a:cxn>
            </a:cxnLst>
            <a:rect l="T12" t="T13" r="T14" b="T15"/>
            <a:pathLst>
              <a:path w="3631" h="875">
                <a:moveTo>
                  <a:pt x="136" y="875"/>
                </a:moveTo>
                <a:cubicBezTo>
                  <a:pt x="196" y="751"/>
                  <a:pt x="0" y="278"/>
                  <a:pt x="497" y="139"/>
                </a:cubicBezTo>
                <a:cubicBezTo>
                  <a:pt x="994" y="0"/>
                  <a:pt x="2605" y="5"/>
                  <a:pt x="3118" y="43"/>
                </a:cubicBezTo>
                <a:cubicBezTo>
                  <a:pt x="3631" y="81"/>
                  <a:pt x="3482" y="301"/>
                  <a:pt x="3578" y="369"/>
                </a:cubicBezTo>
              </a:path>
            </a:pathLst>
          </a:custGeom>
          <a:noFill/>
          <a:ln w="19050">
            <a:solidFill>
              <a:schemeClr val="accent2"/>
            </a:solidFill>
            <a:round/>
            <a:headEnd/>
            <a:tailEnd type="triangle" w="med" len="med"/>
          </a:ln>
        </p:spPr>
        <p:txBody>
          <a:bodyPr lIns="0" tIns="0" rIns="0" bIns="0"/>
          <a:lstStyle/>
          <a:p>
            <a:endParaRPr lang="en-US" dirty="0"/>
          </a:p>
        </p:txBody>
      </p:sp>
      <p:sp>
        <p:nvSpPr>
          <p:cNvPr id="6189" name="Freeform 90"/>
          <p:cNvSpPr>
            <a:spLocks/>
          </p:cNvSpPr>
          <p:nvPr/>
        </p:nvSpPr>
        <p:spPr bwMode="auto">
          <a:xfrm>
            <a:off x="4498975" y="2624849"/>
            <a:ext cx="3663950" cy="476250"/>
          </a:xfrm>
          <a:custGeom>
            <a:avLst/>
            <a:gdLst>
              <a:gd name="T0" fmla="*/ 0 w 2308"/>
              <a:gd name="T1" fmla="*/ 2147483647 h 300"/>
              <a:gd name="T2" fmla="*/ 2147483647 w 2308"/>
              <a:gd name="T3" fmla="*/ 2147483647 h 300"/>
              <a:gd name="T4" fmla="*/ 2147483647 w 2308"/>
              <a:gd name="T5" fmla="*/ 2147483647 h 300"/>
              <a:gd name="T6" fmla="*/ 2147483647 w 2308"/>
              <a:gd name="T7" fmla="*/ 2147483647 h 300"/>
              <a:gd name="T8" fmla="*/ 0 60000 65536"/>
              <a:gd name="T9" fmla="*/ 0 60000 65536"/>
              <a:gd name="T10" fmla="*/ 0 60000 65536"/>
              <a:gd name="T11" fmla="*/ 0 60000 65536"/>
              <a:gd name="T12" fmla="*/ 0 w 2308"/>
              <a:gd name="T13" fmla="*/ 0 h 300"/>
              <a:gd name="T14" fmla="*/ 2308 w 2308"/>
              <a:gd name="T15" fmla="*/ 300 h 300"/>
            </a:gdLst>
            <a:ahLst/>
            <a:cxnLst>
              <a:cxn ang="T8">
                <a:pos x="T0" y="T1"/>
              </a:cxn>
              <a:cxn ang="T9">
                <a:pos x="T2" y="T3"/>
              </a:cxn>
              <a:cxn ang="T10">
                <a:pos x="T4" y="T5"/>
              </a:cxn>
              <a:cxn ang="T11">
                <a:pos x="T6" y="T7"/>
              </a:cxn>
            </a:cxnLst>
            <a:rect l="T12" t="T13" r="T14" b="T15"/>
            <a:pathLst>
              <a:path w="2308" h="300">
                <a:moveTo>
                  <a:pt x="0" y="300"/>
                </a:moveTo>
                <a:cubicBezTo>
                  <a:pt x="70" y="257"/>
                  <a:pt x="87" y="80"/>
                  <a:pt x="418" y="40"/>
                </a:cubicBezTo>
                <a:cubicBezTo>
                  <a:pt x="749" y="0"/>
                  <a:pt x="1673" y="16"/>
                  <a:pt x="1988" y="58"/>
                </a:cubicBezTo>
                <a:cubicBezTo>
                  <a:pt x="2303" y="100"/>
                  <a:pt x="2241" y="246"/>
                  <a:pt x="2308" y="295"/>
                </a:cubicBezTo>
              </a:path>
            </a:pathLst>
          </a:custGeom>
          <a:noFill/>
          <a:ln w="19050">
            <a:solidFill>
              <a:schemeClr val="accent2"/>
            </a:solidFill>
            <a:round/>
            <a:headEnd/>
            <a:tailEnd type="triangle" w="med" len="med"/>
          </a:ln>
        </p:spPr>
        <p:txBody>
          <a:bodyPr lIns="0" tIns="0" rIns="0" bIns="0"/>
          <a:lstStyle/>
          <a:p>
            <a:endParaRPr lang="en-US" dirty="0"/>
          </a:p>
        </p:txBody>
      </p:sp>
      <p:sp>
        <p:nvSpPr>
          <p:cNvPr id="6190" name="Freeform 91"/>
          <p:cNvSpPr>
            <a:spLocks/>
          </p:cNvSpPr>
          <p:nvPr/>
        </p:nvSpPr>
        <p:spPr bwMode="auto">
          <a:xfrm>
            <a:off x="5815013" y="2640724"/>
            <a:ext cx="2276475" cy="1257300"/>
          </a:xfrm>
          <a:custGeom>
            <a:avLst/>
            <a:gdLst>
              <a:gd name="T0" fmla="*/ 2147483647 w 1434"/>
              <a:gd name="T1" fmla="*/ 2147483647 h 792"/>
              <a:gd name="T2" fmla="*/ 2147483647 w 1434"/>
              <a:gd name="T3" fmla="*/ 2147483647 h 792"/>
              <a:gd name="T4" fmla="*/ 2147483647 w 1434"/>
              <a:gd name="T5" fmla="*/ 2147483647 h 792"/>
              <a:gd name="T6" fmla="*/ 2147483647 w 1434"/>
              <a:gd name="T7" fmla="*/ 2147483647 h 792"/>
              <a:gd name="T8" fmla="*/ 0 60000 65536"/>
              <a:gd name="T9" fmla="*/ 0 60000 65536"/>
              <a:gd name="T10" fmla="*/ 0 60000 65536"/>
              <a:gd name="T11" fmla="*/ 0 60000 65536"/>
              <a:gd name="T12" fmla="*/ 0 w 1434"/>
              <a:gd name="T13" fmla="*/ 0 h 792"/>
              <a:gd name="T14" fmla="*/ 1434 w 1434"/>
              <a:gd name="T15" fmla="*/ 792 h 792"/>
            </a:gdLst>
            <a:ahLst/>
            <a:cxnLst>
              <a:cxn ang="T8">
                <a:pos x="T0" y="T1"/>
              </a:cxn>
              <a:cxn ang="T9">
                <a:pos x="T2" y="T3"/>
              </a:cxn>
              <a:cxn ang="T10">
                <a:pos x="T4" y="T5"/>
              </a:cxn>
              <a:cxn ang="T11">
                <a:pos x="T6" y="T7"/>
              </a:cxn>
            </a:cxnLst>
            <a:rect l="T12" t="T13" r="T14" b="T15"/>
            <a:pathLst>
              <a:path w="1434" h="792">
                <a:moveTo>
                  <a:pt x="53" y="792"/>
                </a:moveTo>
                <a:cubicBezTo>
                  <a:pt x="77" y="679"/>
                  <a:pt x="0" y="226"/>
                  <a:pt x="197" y="113"/>
                </a:cubicBezTo>
                <a:cubicBezTo>
                  <a:pt x="394" y="0"/>
                  <a:pt x="1032" y="84"/>
                  <a:pt x="1233" y="113"/>
                </a:cubicBezTo>
                <a:cubicBezTo>
                  <a:pt x="1434" y="142"/>
                  <a:pt x="1369" y="249"/>
                  <a:pt x="1405" y="285"/>
                </a:cubicBezTo>
              </a:path>
            </a:pathLst>
          </a:custGeom>
          <a:noFill/>
          <a:ln w="19050">
            <a:solidFill>
              <a:schemeClr val="accent2"/>
            </a:solidFill>
            <a:round/>
            <a:headEnd/>
            <a:tailEnd type="triangle" w="med" len="med"/>
          </a:ln>
        </p:spPr>
        <p:txBody>
          <a:bodyPr lIns="0" tIns="0" rIns="0" bIns="0"/>
          <a:lstStyle/>
          <a:p>
            <a:endParaRPr lang="en-US" dirty="0"/>
          </a:p>
        </p:txBody>
      </p:sp>
      <p:sp>
        <p:nvSpPr>
          <p:cNvPr id="6191" name="Freeform 92"/>
          <p:cNvSpPr>
            <a:spLocks/>
          </p:cNvSpPr>
          <p:nvPr/>
        </p:nvSpPr>
        <p:spPr bwMode="auto">
          <a:xfrm>
            <a:off x="4748213" y="2742326"/>
            <a:ext cx="1350962" cy="1163637"/>
          </a:xfrm>
          <a:custGeom>
            <a:avLst/>
            <a:gdLst>
              <a:gd name="T0" fmla="*/ 2147483647 w 855"/>
              <a:gd name="T1" fmla="*/ 2147483647 h 709"/>
              <a:gd name="T2" fmla="*/ 2147483647 w 855"/>
              <a:gd name="T3" fmla="*/ 2147483647 h 709"/>
              <a:gd name="T4" fmla="*/ 2147483647 w 855"/>
              <a:gd name="T5" fmla="*/ 2147483647 h 709"/>
              <a:gd name="T6" fmla="*/ 0 w 855"/>
              <a:gd name="T7" fmla="*/ 2147483647 h 709"/>
              <a:gd name="T8" fmla="*/ 0 60000 65536"/>
              <a:gd name="T9" fmla="*/ 0 60000 65536"/>
              <a:gd name="T10" fmla="*/ 0 60000 65536"/>
              <a:gd name="T11" fmla="*/ 0 60000 65536"/>
              <a:gd name="T12" fmla="*/ 0 w 855"/>
              <a:gd name="T13" fmla="*/ 0 h 709"/>
              <a:gd name="T14" fmla="*/ 855 w 855"/>
              <a:gd name="T15" fmla="*/ 709 h 709"/>
            </a:gdLst>
            <a:ahLst/>
            <a:cxnLst>
              <a:cxn ang="T8">
                <a:pos x="T0" y="T1"/>
              </a:cxn>
              <a:cxn ang="T9">
                <a:pos x="T2" y="T3"/>
              </a:cxn>
              <a:cxn ang="T10">
                <a:pos x="T4" y="T5"/>
              </a:cxn>
              <a:cxn ang="T11">
                <a:pos x="T6" y="T7"/>
              </a:cxn>
            </a:cxnLst>
            <a:rect l="T12" t="T13" r="T14" b="T15"/>
            <a:pathLst>
              <a:path w="855" h="709">
                <a:moveTo>
                  <a:pt x="855" y="709"/>
                </a:moveTo>
                <a:cubicBezTo>
                  <a:pt x="802" y="609"/>
                  <a:pt x="645" y="210"/>
                  <a:pt x="530" y="105"/>
                </a:cubicBezTo>
                <a:cubicBezTo>
                  <a:pt x="415" y="0"/>
                  <a:pt x="251" y="55"/>
                  <a:pt x="163" y="77"/>
                </a:cubicBezTo>
                <a:cubicBezTo>
                  <a:pt x="75" y="99"/>
                  <a:pt x="34" y="202"/>
                  <a:pt x="0" y="235"/>
                </a:cubicBezTo>
              </a:path>
            </a:pathLst>
          </a:custGeom>
          <a:noFill/>
          <a:ln w="19050">
            <a:solidFill>
              <a:schemeClr val="tx1"/>
            </a:solidFill>
            <a:round/>
            <a:headEnd/>
            <a:tailEnd type="triangle" w="lg" len="lg"/>
          </a:ln>
        </p:spPr>
        <p:txBody>
          <a:bodyPr lIns="0" tIns="0" rIns="0" bIns="0"/>
          <a:lstStyle/>
          <a:p>
            <a:endParaRPr lang="en-US" dirty="0"/>
          </a:p>
        </p:txBody>
      </p:sp>
      <p:sp>
        <p:nvSpPr>
          <p:cNvPr id="6192" name="Freeform 93"/>
          <p:cNvSpPr>
            <a:spLocks/>
          </p:cNvSpPr>
          <p:nvPr/>
        </p:nvSpPr>
        <p:spPr bwMode="auto">
          <a:xfrm>
            <a:off x="3038476" y="2896313"/>
            <a:ext cx="1319213" cy="1001713"/>
          </a:xfrm>
          <a:custGeom>
            <a:avLst/>
            <a:gdLst>
              <a:gd name="T0" fmla="*/ 2147483647 w 831"/>
              <a:gd name="T1" fmla="*/ 2147483647 h 631"/>
              <a:gd name="T2" fmla="*/ 2147483647 w 831"/>
              <a:gd name="T3" fmla="*/ 2147483647 h 631"/>
              <a:gd name="T4" fmla="*/ 2147483647 w 831"/>
              <a:gd name="T5" fmla="*/ 2147483647 h 631"/>
              <a:gd name="T6" fmla="*/ 0 w 831"/>
              <a:gd name="T7" fmla="*/ 2147483647 h 631"/>
              <a:gd name="T8" fmla="*/ 0 60000 65536"/>
              <a:gd name="T9" fmla="*/ 0 60000 65536"/>
              <a:gd name="T10" fmla="*/ 0 60000 65536"/>
              <a:gd name="T11" fmla="*/ 0 60000 65536"/>
              <a:gd name="T12" fmla="*/ 0 w 831"/>
              <a:gd name="T13" fmla="*/ 0 h 631"/>
              <a:gd name="T14" fmla="*/ 831 w 831"/>
              <a:gd name="T15" fmla="*/ 631 h 631"/>
            </a:gdLst>
            <a:ahLst/>
            <a:cxnLst>
              <a:cxn ang="T8">
                <a:pos x="T0" y="T1"/>
              </a:cxn>
              <a:cxn ang="T9">
                <a:pos x="T2" y="T3"/>
              </a:cxn>
              <a:cxn ang="T10">
                <a:pos x="T4" y="T5"/>
              </a:cxn>
              <a:cxn ang="T11">
                <a:pos x="T6" y="T7"/>
              </a:cxn>
            </a:cxnLst>
            <a:rect l="T12" t="T13" r="T14" b="T15"/>
            <a:pathLst>
              <a:path w="831" h="631">
                <a:moveTo>
                  <a:pt x="831" y="129"/>
                </a:moveTo>
                <a:cubicBezTo>
                  <a:pt x="783" y="111"/>
                  <a:pt x="649" y="0"/>
                  <a:pt x="545" y="23"/>
                </a:cubicBezTo>
                <a:cubicBezTo>
                  <a:pt x="441" y="46"/>
                  <a:pt x="297" y="164"/>
                  <a:pt x="206" y="265"/>
                </a:cubicBezTo>
                <a:cubicBezTo>
                  <a:pt x="115" y="366"/>
                  <a:pt x="43" y="555"/>
                  <a:pt x="0" y="631"/>
                </a:cubicBezTo>
              </a:path>
            </a:pathLst>
          </a:custGeom>
          <a:noFill/>
          <a:ln w="19050">
            <a:solidFill>
              <a:schemeClr val="tx1"/>
            </a:solidFill>
            <a:round/>
            <a:headEnd/>
            <a:tailEnd type="triangle" w="lg" len="lg"/>
          </a:ln>
        </p:spPr>
        <p:txBody>
          <a:bodyPr lIns="0" tIns="0" rIns="0" bIns="0"/>
          <a:lstStyle/>
          <a:p>
            <a:endParaRPr lang="en-US" dirty="0"/>
          </a:p>
        </p:txBody>
      </p:sp>
      <p:sp>
        <p:nvSpPr>
          <p:cNvPr id="6193" name="Freeform 94"/>
          <p:cNvSpPr>
            <a:spLocks/>
          </p:cNvSpPr>
          <p:nvPr/>
        </p:nvSpPr>
        <p:spPr bwMode="auto">
          <a:xfrm>
            <a:off x="1938338" y="2975686"/>
            <a:ext cx="736600" cy="908050"/>
          </a:xfrm>
          <a:custGeom>
            <a:avLst/>
            <a:gdLst>
              <a:gd name="T0" fmla="*/ 2147483647 w 464"/>
              <a:gd name="T1" fmla="*/ 2147483647 h 572"/>
              <a:gd name="T2" fmla="*/ 2147483647 w 464"/>
              <a:gd name="T3" fmla="*/ 2147483647 h 572"/>
              <a:gd name="T4" fmla="*/ 0 w 464"/>
              <a:gd name="T5" fmla="*/ 2147483647 h 572"/>
              <a:gd name="T6" fmla="*/ 0 60000 65536"/>
              <a:gd name="T7" fmla="*/ 0 60000 65536"/>
              <a:gd name="T8" fmla="*/ 0 60000 65536"/>
              <a:gd name="T9" fmla="*/ 0 w 464"/>
              <a:gd name="T10" fmla="*/ 0 h 572"/>
              <a:gd name="T11" fmla="*/ 464 w 464"/>
              <a:gd name="T12" fmla="*/ 572 h 572"/>
            </a:gdLst>
            <a:ahLst/>
            <a:cxnLst>
              <a:cxn ang="T6">
                <a:pos x="T0" y="T1"/>
              </a:cxn>
              <a:cxn ang="T7">
                <a:pos x="T2" y="T3"/>
              </a:cxn>
              <a:cxn ang="T8">
                <a:pos x="T4" y="T5"/>
              </a:cxn>
            </a:cxnLst>
            <a:rect l="T9" t="T10" r="T11" b="T12"/>
            <a:pathLst>
              <a:path w="464" h="572">
                <a:moveTo>
                  <a:pt x="464" y="572"/>
                </a:moveTo>
                <a:cubicBezTo>
                  <a:pt x="447" y="493"/>
                  <a:pt x="439" y="188"/>
                  <a:pt x="362" y="94"/>
                </a:cubicBezTo>
                <a:cubicBezTo>
                  <a:pt x="285" y="0"/>
                  <a:pt x="75" y="24"/>
                  <a:pt x="0" y="5"/>
                </a:cubicBezTo>
              </a:path>
            </a:pathLst>
          </a:custGeom>
          <a:noFill/>
          <a:ln w="19050">
            <a:solidFill>
              <a:schemeClr val="tx1"/>
            </a:solidFill>
            <a:round/>
            <a:headEnd/>
            <a:tailEnd type="triangle" w="lg" len="lg"/>
          </a:ln>
        </p:spPr>
        <p:txBody>
          <a:bodyPr lIns="0" tIns="0" rIns="0" bIns="0"/>
          <a:lstStyle/>
          <a:p>
            <a:endParaRPr lang="en-US" dirty="0"/>
          </a:p>
        </p:txBody>
      </p:sp>
      <p:sp>
        <p:nvSpPr>
          <p:cNvPr id="6194" name="TextBox 165"/>
          <p:cNvSpPr txBox="1">
            <a:spLocks noChangeArrowheads="1"/>
          </p:cNvSpPr>
          <p:nvPr/>
        </p:nvSpPr>
        <p:spPr bwMode="auto">
          <a:xfrm>
            <a:off x="3816350" y="2285125"/>
            <a:ext cx="941388" cy="523220"/>
          </a:xfrm>
          <a:prstGeom prst="rect">
            <a:avLst/>
          </a:prstGeom>
          <a:noFill/>
          <a:ln w="9525">
            <a:noFill/>
            <a:miter lim="800000"/>
            <a:headEnd/>
            <a:tailEnd/>
          </a:ln>
        </p:spPr>
        <p:txBody>
          <a:bodyPr>
            <a:spAutoFit/>
          </a:bodyPr>
          <a:lstStyle/>
          <a:p>
            <a:pPr algn="ctr" defTabSz="457200" eaLnBrk="1" hangingPunct="1"/>
            <a:r>
              <a:rPr lang="en-US" sz="1200" b="0" dirty="0">
                <a:latin typeface="Arial Unicode MS" pitchFamily="34" charset="-128"/>
              </a:rPr>
              <a:t>Topology </a:t>
            </a:r>
          </a:p>
          <a:p>
            <a:pPr algn="ctr" defTabSz="457200" eaLnBrk="1" hangingPunct="1"/>
            <a:endParaRPr lang="en-US" sz="400" b="0" dirty="0">
              <a:latin typeface="Arial Unicode MS" pitchFamily="34" charset="-128"/>
            </a:endParaRPr>
          </a:p>
          <a:p>
            <a:pPr algn="ctr" defTabSz="457200" eaLnBrk="1" hangingPunct="1"/>
            <a:r>
              <a:rPr lang="en-US" sz="1200" b="0" dirty="0">
                <a:latin typeface="Arial Unicode MS" pitchFamily="34" charset="-128"/>
              </a:rPr>
              <a:t>exchange</a:t>
            </a:r>
          </a:p>
        </p:txBody>
      </p:sp>
      <p:sp>
        <p:nvSpPr>
          <p:cNvPr id="6195" name="TextBox 165"/>
          <p:cNvSpPr txBox="1">
            <a:spLocks noChangeArrowheads="1"/>
          </p:cNvSpPr>
          <p:nvPr/>
        </p:nvSpPr>
        <p:spPr bwMode="auto">
          <a:xfrm>
            <a:off x="6738939" y="3047124"/>
            <a:ext cx="941387" cy="457200"/>
          </a:xfrm>
          <a:prstGeom prst="rect">
            <a:avLst/>
          </a:prstGeom>
          <a:solidFill>
            <a:schemeClr val="bg1">
              <a:alpha val="0"/>
            </a:schemeClr>
          </a:solidFill>
          <a:ln w="9525">
            <a:noFill/>
            <a:miter lim="800000"/>
            <a:headEnd/>
            <a:tailEnd/>
          </a:ln>
        </p:spPr>
        <p:txBody>
          <a:bodyPr>
            <a:spAutoFit/>
          </a:bodyPr>
          <a:lstStyle/>
          <a:p>
            <a:pPr algn="ctr" defTabSz="457200" eaLnBrk="1" hangingPunct="1"/>
            <a:r>
              <a:rPr lang="en-US" sz="1200" b="0" dirty="0">
                <a:latin typeface="Arial Unicode MS" pitchFamily="34" charset="-128"/>
              </a:rPr>
              <a:t>VC setup request</a:t>
            </a:r>
          </a:p>
        </p:txBody>
      </p:sp>
      <p:sp>
        <p:nvSpPr>
          <p:cNvPr id="6196" name="Rectangle 75"/>
          <p:cNvSpPr>
            <a:spLocks noChangeArrowheads="1"/>
          </p:cNvSpPr>
          <p:nvPr/>
        </p:nvSpPr>
        <p:spPr bwMode="auto">
          <a:xfrm>
            <a:off x="831851" y="2851863"/>
            <a:ext cx="1108075" cy="658813"/>
          </a:xfrm>
          <a:prstGeom prst="rect">
            <a:avLst/>
          </a:prstGeom>
          <a:solidFill>
            <a:srgbClr val="66FF66"/>
          </a:solidFill>
          <a:ln w="19050">
            <a:solidFill>
              <a:schemeClr val="tx1"/>
            </a:solidFill>
            <a:miter lim="800000"/>
            <a:headEnd/>
            <a:tailEnd/>
          </a:ln>
        </p:spPr>
        <p:txBody>
          <a:bodyPr anchor="ctr">
            <a:spAutoFit/>
          </a:bodyPr>
          <a:lstStyle/>
          <a:p>
            <a:pPr algn="ctr" eaLnBrk="1" hangingPunct="1"/>
            <a:r>
              <a:rPr lang="en-US" sz="1200" dirty="0"/>
              <a:t>Local InterDomain Controller</a:t>
            </a:r>
          </a:p>
        </p:txBody>
      </p:sp>
      <p:sp>
        <p:nvSpPr>
          <p:cNvPr id="6197" name="Rectangle 76"/>
          <p:cNvSpPr>
            <a:spLocks noChangeArrowheads="1"/>
          </p:cNvSpPr>
          <p:nvPr/>
        </p:nvSpPr>
        <p:spPr bwMode="auto">
          <a:xfrm>
            <a:off x="2495551" y="3996062"/>
            <a:ext cx="873125" cy="276999"/>
          </a:xfrm>
          <a:prstGeom prst="rect">
            <a:avLst/>
          </a:prstGeom>
          <a:solidFill>
            <a:srgbClr val="66FF66"/>
          </a:solidFill>
          <a:ln w="19050">
            <a:solidFill>
              <a:schemeClr val="tx1"/>
            </a:solidFill>
            <a:miter lim="800000"/>
            <a:headEnd/>
            <a:tailEnd/>
          </a:ln>
        </p:spPr>
        <p:txBody>
          <a:bodyPr anchor="ctr">
            <a:spAutoFit/>
          </a:bodyPr>
          <a:lstStyle/>
          <a:p>
            <a:pPr algn="ctr" eaLnBrk="1" hangingPunct="1"/>
            <a:r>
              <a:rPr lang="en-US" sz="1200" dirty="0"/>
              <a:t>Local IDC</a:t>
            </a:r>
          </a:p>
        </p:txBody>
      </p:sp>
      <p:sp>
        <p:nvSpPr>
          <p:cNvPr id="6198" name="Rectangle 77"/>
          <p:cNvSpPr>
            <a:spLocks noChangeArrowheads="1"/>
          </p:cNvSpPr>
          <p:nvPr/>
        </p:nvSpPr>
        <p:spPr bwMode="auto">
          <a:xfrm>
            <a:off x="4137026" y="3208662"/>
            <a:ext cx="873125" cy="276999"/>
          </a:xfrm>
          <a:prstGeom prst="rect">
            <a:avLst/>
          </a:prstGeom>
          <a:solidFill>
            <a:srgbClr val="66FF66"/>
          </a:solidFill>
          <a:ln w="19050">
            <a:solidFill>
              <a:schemeClr val="tx1"/>
            </a:solidFill>
            <a:miter lim="800000"/>
            <a:headEnd/>
            <a:tailEnd/>
          </a:ln>
        </p:spPr>
        <p:txBody>
          <a:bodyPr anchor="ctr">
            <a:spAutoFit/>
          </a:bodyPr>
          <a:lstStyle/>
          <a:p>
            <a:pPr algn="ctr" eaLnBrk="1" hangingPunct="1"/>
            <a:r>
              <a:rPr lang="en-US" sz="1200" dirty="0"/>
              <a:t>Local IDC</a:t>
            </a:r>
          </a:p>
        </p:txBody>
      </p:sp>
      <p:sp>
        <p:nvSpPr>
          <p:cNvPr id="6199" name="Rectangle 78"/>
          <p:cNvSpPr>
            <a:spLocks noChangeArrowheads="1"/>
          </p:cNvSpPr>
          <p:nvPr/>
        </p:nvSpPr>
        <p:spPr bwMode="auto">
          <a:xfrm>
            <a:off x="5743576" y="3989712"/>
            <a:ext cx="873125" cy="276999"/>
          </a:xfrm>
          <a:prstGeom prst="rect">
            <a:avLst/>
          </a:prstGeom>
          <a:solidFill>
            <a:srgbClr val="66FF66"/>
          </a:solidFill>
          <a:ln w="19050">
            <a:solidFill>
              <a:schemeClr val="tx1"/>
            </a:solidFill>
            <a:miter lim="800000"/>
            <a:headEnd/>
            <a:tailEnd/>
          </a:ln>
        </p:spPr>
        <p:txBody>
          <a:bodyPr anchor="ctr">
            <a:spAutoFit/>
          </a:bodyPr>
          <a:lstStyle/>
          <a:p>
            <a:pPr algn="ctr" eaLnBrk="1" hangingPunct="1"/>
            <a:r>
              <a:rPr lang="en-US" sz="1200" dirty="0"/>
              <a:t>Local IDC</a:t>
            </a:r>
          </a:p>
        </p:txBody>
      </p:sp>
      <p:sp>
        <p:nvSpPr>
          <p:cNvPr id="6200" name="Rectangle 79"/>
          <p:cNvSpPr>
            <a:spLocks noChangeArrowheads="1"/>
          </p:cNvSpPr>
          <p:nvPr/>
        </p:nvSpPr>
        <p:spPr bwMode="auto">
          <a:xfrm>
            <a:off x="7580314" y="3199137"/>
            <a:ext cx="873125" cy="276999"/>
          </a:xfrm>
          <a:prstGeom prst="rect">
            <a:avLst/>
          </a:prstGeom>
          <a:solidFill>
            <a:srgbClr val="66FF66"/>
          </a:solidFill>
          <a:ln w="19050">
            <a:solidFill>
              <a:schemeClr val="tx1"/>
            </a:solidFill>
            <a:miter lim="800000"/>
            <a:headEnd/>
            <a:tailEnd/>
          </a:ln>
        </p:spPr>
        <p:txBody>
          <a:bodyPr anchor="ctr">
            <a:spAutoFit/>
          </a:bodyPr>
          <a:lstStyle/>
          <a:p>
            <a:pPr algn="ctr" eaLnBrk="1" hangingPunct="1"/>
            <a:r>
              <a:rPr lang="en-US" sz="1200" dirty="0"/>
              <a:t>Local IDC</a:t>
            </a:r>
          </a:p>
        </p:txBody>
      </p:sp>
      <p:sp>
        <p:nvSpPr>
          <p:cNvPr id="6201" name="TextBox 165"/>
          <p:cNvSpPr txBox="1">
            <a:spLocks noChangeArrowheads="1"/>
          </p:cNvSpPr>
          <p:nvPr/>
        </p:nvSpPr>
        <p:spPr bwMode="auto">
          <a:xfrm>
            <a:off x="4826000" y="2845511"/>
            <a:ext cx="941388" cy="457200"/>
          </a:xfrm>
          <a:prstGeom prst="rect">
            <a:avLst/>
          </a:prstGeom>
          <a:solidFill>
            <a:schemeClr val="bg1">
              <a:alpha val="0"/>
            </a:schemeClr>
          </a:solidFill>
          <a:ln w="9525">
            <a:noFill/>
            <a:miter lim="800000"/>
            <a:headEnd/>
            <a:tailEnd/>
          </a:ln>
        </p:spPr>
        <p:txBody>
          <a:bodyPr>
            <a:spAutoFit/>
          </a:bodyPr>
          <a:lstStyle/>
          <a:p>
            <a:pPr algn="ctr" defTabSz="457200" eaLnBrk="1" hangingPunct="1"/>
            <a:r>
              <a:rPr lang="en-US" sz="1200" b="0" dirty="0">
                <a:latin typeface="Arial Unicode MS" pitchFamily="34" charset="-128"/>
              </a:rPr>
              <a:t>VC setup request</a:t>
            </a:r>
          </a:p>
        </p:txBody>
      </p:sp>
      <p:sp>
        <p:nvSpPr>
          <p:cNvPr id="6202" name="TextBox 165"/>
          <p:cNvSpPr txBox="1">
            <a:spLocks noChangeArrowheads="1"/>
          </p:cNvSpPr>
          <p:nvPr/>
        </p:nvSpPr>
        <p:spPr bwMode="auto">
          <a:xfrm>
            <a:off x="3262314" y="3170949"/>
            <a:ext cx="941387" cy="457200"/>
          </a:xfrm>
          <a:prstGeom prst="rect">
            <a:avLst/>
          </a:prstGeom>
          <a:solidFill>
            <a:schemeClr val="bg1">
              <a:alpha val="0"/>
            </a:schemeClr>
          </a:solidFill>
          <a:ln w="9525">
            <a:noFill/>
            <a:miter lim="800000"/>
            <a:headEnd/>
            <a:tailEnd/>
          </a:ln>
        </p:spPr>
        <p:txBody>
          <a:bodyPr>
            <a:spAutoFit/>
          </a:bodyPr>
          <a:lstStyle/>
          <a:p>
            <a:pPr algn="ctr" defTabSz="457200" eaLnBrk="1" hangingPunct="1"/>
            <a:r>
              <a:rPr lang="en-US" sz="1200" b="0" dirty="0">
                <a:latin typeface="Arial Unicode MS" pitchFamily="34" charset="-128"/>
              </a:rPr>
              <a:t>VC setup request</a:t>
            </a:r>
          </a:p>
        </p:txBody>
      </p:sp>
      <p:sp>
        <p:nvSpPr>
          <p:cNvPr id="6203" name="TextBox 165"/>
          <p:cNvSpPr txBox="1">
            <a:spLocks noChangeArrowheads="1"/>
          </p:cNvSpPr>
          <p:nvPr/>
        </p:nvSpPr>
        <p:spPr bwMode="auto">
          <a:xfrm>
            <a:off x="1817689" y="3032836"/>
            <a:ext cx="941387" cy="457200"/>
          </a:xfrm>
          <a:prstGeom prst="rect">
            <a:avLst/>
          </a:prstGeom>
          <a:solidFill>
            <a:schemeClr val="bg1">
              <a:alpha val="0"/>
            </a:schemeClr>
          </a:solidFill>
          <a:ln w="9525">
            <a:noFill/>
            <a:miter lim="800000"/>
            <a:headEnd/>
            <a:tailEnd/>
          </a:ln>
        </p:spPr>
        <p:txBody>
          <a:bodyPr>
            <a:spAutoFit/>
          </a:bodyPr>
          <a:lstStyle/>
          <a:p>
            <a:pPr algn="ctr" defTabSz="457200" eaLnBrk="1" hangingPunct="1"/>
            <a:r>
              <a:rPr lang="en-US" sz="1200" b="0" dirty="0">
                <a:latin typeface="Arial Unicode MS" pitchFamily="34" charset="-128"/>
              </a:rPr>
              <a:t>VC setup request</a:t>
            </a:r>
          </a:p>
        </p:txBody>
      </p:sp>
      <p:sp>
        <p:nvSpPr>
          <p:cNvPr id="6204" name="AutoShape 91"/>
          <p:cNvSpPr>
            <a:spLocks noChangeArrowheads="1"/>
          </p:cNvSpPr>
          <p:nvPr/>
        </p:nvSpPr>
        <p:spPr bwMode="auto">
          <a:xfrm>
            <a:off x="2293939" y="5312488"/>
            <a:ext cx="781050" cy="220663"/>
          </a:xfrm>
          <a:prstGeom prst="wedgeRoundRectCallout">
            <a:avLst>
              <a:gd name="adj1" fmla="val 25204"/>
              <a:gd name="adj2" fmla="val -455037"/>
              <a:gd name="adj3" fmla="val 16667"/>
            </a:avLst>
          </a:prstGeom>
          <a:solidFill>
            <a:srgbClr val="FFFF00"/>
          </a:solidFill>
          <a:ln w="19050" algn="ctr">
            <a:solidFill>
              <a:schemeClr val="tx1"/>
            </a:solidFill>
            <a:miter lim="800000"/>
            <a:headEnd/>
            <a:tailEnd/>
          </a:ln>
        </p:spPr>
        <p:txBody>
          <a:bodyPr lIns="0" tIns="0" rIns="0" bIns="0"/>
          <a:lstStyle/>
          <a:p>
            <a:pPr algn="ctr"/>
            <a:r>
              <a:rPr lang="en-US" sz="1000" dirty="0"/>
              <a:t>OSCARS</a:t>
            </a:r>
          </a:p>
        </p:txBody>
      </p:sp>
      <p:graphicFrame>
        <p:nvGraphicFramePr>
          <p:cNvPr id="6148" name="Object 92"/>
          <p:cNvGraphicFramePr>
            <a:graphicFrameLocks noChangeAspect="1"/>
          </p:cNvGraphicFramePr>
          <p:nvPr>
            <p:extLst>
              <p:ext uri="{D42A27DB-BD31-4B8C-83A1-F6EECF244321}">
                <p14:modId xmlns:p14="http://schemas.microsoft.com/office/powerpoint/2010/main" val="3521352601"/>
              </p:ext>
            </p:extLst>
          </p:nvPr>
        </p:nvGraphicFramePr>
        <p:xfrm>
          <a:off x="733426" y="3937713"/>
          <a:ext cx="417513" cy="180975"/>
        </p:xfrm>
        <a:graphic>
          <a:graphicData uri="http://schemas.openxmlformats.org/presentationml/2006/ole">
            <mc:AlternateContent xmlns:mc="http://schemas.openxmlformats.org/markup-compatibility/2006">
              <mc:Choice xmlns:v="urn:schemas-microsoft-com:vml" Requires="v">
                <p:oleObj spid="_x0000_s2625" name="Bitmap Image" r:id="rId22" imgW="9142857" imgH="5238095" progId="PBrush">
                  <p:embed/>
                </p:oleObj>
              </mc:Choice>
              <mc:Fallback>
                <p:oleObj name="Bitmap Image" r:id="rId22" imgW="9142857" imgH="5238095" progId="PBrush">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3426" y="3937713"/>
                        <a:ext cx="417513" cy="18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205" name="Line 47"/>
          <p:cNvSpPr>
            <a:spLocks noChangeShapeType="1"/>
          </p:cNvSpPr>
          <p:nvPr/>
        </p:nvSpPr>
        <p:spPr bwMode="auto">
          <a:xfrm flipH="1">
            <a:off x="941389" y="3831349"/>
            <a:ext cx="1587" cy="157162"/>
          </a:xfrm>
          <a:prstGeom prst="line">
            <a:avLst/>
          </a:prstGeom>
          <a:noFill/>
          <a:ln w="28575">
            <a:solidFill>
              <a:schemeClr val="tx1"/>
            </a:solidFill>
            <a:round/>
            <a:headEnd/>
            <a:tailEnd/>
          </a:ln>
        </p:spPr>
        <p:txBody>
          <a:bodyPr/>
          <a:lstStyle/>
          <a:p>
            <a:endParaRPr lang="en-US" dirty="0"/>
          </a:p>
        </p:txBody>
      </p:sp>
      <p:sp>
        <p:nvSpPr>
          <p:cNvPr id="6206" name="computr1"/>
          <p:cNvSpPr>
            <a:spLocks noEditPoints="1" noChangeArrowheads="1"/>
          </p:cNvSpPr>
          <p:nvPr/>
        </p:nvSpPr>
        <p:spPr bwMode="auto">
          <a:xfrm>
            <a:off x="741364" y="3610686"/>
            <a:ext cx="400050" cy="222250"/>
          </a:xfrm>
          <a:custGeom>
            <a:avLst/>
            <a:gdLst>
              <a:gd name="T0" fmla="*/ 26828723 w 21600"/>
              <a:gd name="T1" fmla="*/ 0 h 21600"/>
              <a:gd name="T2" fmla="*/ 14828130 w 21600"/>
              <a:gd name="T3" fmla="*/ 0 h 21600"/>
              <a:gd name="T4" fmla="*/ 2820667 w 21600"/>
              <a:gd name="T5" fmla="*/ 0 h 21600"/>
              <a:gd name="T6" fmla="*/ 0 w 21600"/>
              <a:gd name="T7" fmla="*/ 2017474 h 21600"/>
              <a:gd name="T8" fmla="*/ 0 w 21600"/>
              <a:gd name="T9" fmla="*/ 2824633 h 21600"/>
              <a:gd name="T10" fmla="*/ 14828130 w 21600"/>
              <a:gd name="T11" fmla="*/ 2824633 h 21600"/>
              <a:gd name="T12" fmla="*/ 29649723 w 21600"/>
              <a:gd name="T13" fmla="*/ 2824633 h 21600"/>
              <a:gd name="T14" fmla="*/ 29649723 w 21600"/>
              <a:gd name="T15" fmla="*/ 2017474 h 21600"/>
              <a:gd name="T16" fmla="*/ 26828723 w 21600"/>
              <a:gd name="T17" fmla="*/ 1771219 h 21600"/>
              <a:gd name="T18" fmla="*/ 2820667 w 21600"/>
              <a:gd name="T19" fmla="*/ 1771219 h 21600"/>
              <a:gd name="T20" fmla="*/ 2820667 w 21600"/>
              <a:gd name="T21" fmla="*/ 885605 h 21600"/>
              <a:gd name="T22" fmla="*/ 26828723 w 21600"/>
              <a:gd name="T23" fmla="*/ 885605 h 21600"/>
              <a:gd name="T24" fmla="*/ 0 w 21600"/>
              <a:gd name="T25" fmla="*/ 2420518 h 21600"/>
              <a:gd name="T26" fmla="*/ 29649723 w 21600"/>
              <a:gd name="T27" fmla="*/ 2420518 h 216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4886 w 21600"/>
              <a:gd name="T43" fmla="*/ 2571 h 21600"/>
              <a:gd name="T44" fmla="*/ 16714 w 21600"/>
              <a:gd name="T45" fmla="*/ 11143 h 216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1600" h="21600" extrusionOk="0">
                <a:moveTo>
                  <a:pt x="16994" y="15388"/>
                </a:moveTo>
                <a:lnTo>
                  <a:pt x="16994" y="13553"/>
                </a:lnTo>
                <a:lnTo>
                  <a:pt x="19535" y="13553"/>
                </a:lnTo>
                <a:lnTo>
                  <a:pt x="19535" y="10729"/>
                </a:lnTo>
                <a:lnTo>
                  <a:pt x="19535" y="6776"/>
                </a:lnTo>
                <a:lnTo>
                  <a:pt x="19535" y="0"/>
                </a:lnTo>
                <a:lnTo>
                  <a:pt x="10800" y="0"/>
                </a:lnTo>
                <a:lnTo>
                  <a:pt x="2065" y="0"/>
                </a:lnTo>
                <a:lnTo>
                  <a:pt x="2065" y="6776"/>
                </a:lnTo>
                <a:lnTo>
                  <a:pt x="2065" y="10729"/>
                </a:lnTo>
                <a:lnTo>
                  <a:pt x="2065" y="13553"/>
                </a:lnTo>
                <a:lnTo>
                  <a:pt x="4606" y="13553"/>
                </a:lnTo>
                <a:lnTo>
                  <a:pt x="4606" y="15388"/>
                </a:lnTo>
                <a:lnTo>
                  <a:pt x="0" y="15388"/>
                </a:lnTo>
                <a:lnTo>
                  <a:pt x="0" y="21600"/>
                </a:lnTo>
                <a:lnTo>
                  <a:pt x="10800" y="21600"/>
                </a:lnTo>
                <a:lnTo>
                  <a:pt x="21600" y="21600"/>
                </a:lnTo>
                <a:lnTo>
                  <a:pt x="21600" y="15388"/>
                </a:lnTo>
                <a:lnTo>
                  <a:pt x="16994" y="15388"/>
                </a:lnTo>
                <a:close/>
              </a:path>
              <a:path w="21600" h="21600" extrusionOk="0">
                <a:moveTo>
                  <a:pt x="4606" y="15388"/>
                </a:moveTo>
                <a:lnTo>
                  <a:pt x="4606" y="13553"/>
                </a:lnTo>
                <a:lnTo>
                  <a:pt x="16994" y="13553"/>
                </a:lnTo>
                <a:lnTo>
                  <a:pt x="16994" y="15388"/>
                </a:lnTo>
                <a:lnTo>
                  <a:pt x="4606" y="15388"/>
                </a:lnTo>
              </a:path>
              <a:path w="21600" h="21600" extrusionOk="0">
                <a:moveTo>
                  <a:pt x="4606" y="11294"/>
                </a:moveTo>
                <a:lnTo>
                  <a:pt x="4606" y="2259"/>
                </a:lnTo>
                <a:lnTo>
                  <a:pt x="16994" y="2259"/>
                </a:lnTo>
                <a:lnTo>
                  <a:pt x="16994" y="11294"/>
                </a:lnTo>
                <a:lnTo>
                  <a:pt x="4606" y="11294"/>
                </a:lnTo>
                <a:moveTo>
                  <a:pt x="13976" y="17082"/>
                </a:moveTo>
                <a:lnTo>
                  <a:pt x="13976" y="16376"/>
                </a:lnTo>
                <a:lnTo>
                  <a:pt x="20171" y="16376"/>
                </a:lnTo>
                <a:lnTo>
                  <a:pt x="20171" y="17082"/>
                </a:lnTo>
                <a:lnTo>
                  <a:pt x="13976" y="17082"/>
                </a:lnTo>
              </a:path>
            </a:pathLst>
          </a:custGeom>
          <a:solidFill>
            <a:srgbClr val="C0C0C0"/>
          </a:solidFill>
          <a:ln w="28575">
            <a:solidFill>
              <a:schemeClr val="tx1"/>
            </a:solidFill>
            <a:miter lim="800000"/>
            <a:headEnd/>
            <a:tailEnd/>
          </a:ln>
        </p:spPr>
        <p:txBody>
          <a:bodyPr/>
          <a:lstStyle/>
          <a:p>
            <a:endParaRPr lang="en-US" dirty="0"/>
          </a:p>
        </p:txBody>
      </p:sp>
      <p:sp>
        <p:nvSpPr>
          <p:cNvPr id="6207" name="AutoShape 95"/>
          <p:cNvSpPr>
            <a:spLocks noChangeArrowheads="1"/>
          </p:cNvSpPr>
          <p:nvPr/>
        </p:nvSpPr>
        <p:spPr bwMode="auto">
          <a:xfrm>
            <a:off x="0" y="3193174"/>
            <a:ext cx="509588" cy="412750"/>
          </a:xfrm>
          <a:prstGeom prst="wedgeRoundRectCallout">
            <a:avLst>
              <a:gd name="adj1" fmla="val 112616"/>
              <a:gd name="adj2" fmla="val 86537"/>
              <a:gd name="adj3" fmla="val 16667"/>
            </a:avLst>
          </a:prstGeom>
          <a:solidFill>
            <a:srgbClr val="CCECFF"/>
          </a:solidFill>
          <a:ln w="19050" algn="ctr">
            <a:solidFill>
              <a:schemeClr val="tx1"/>
            </a:solidFill>
            <a:miter lim="800000"/>
            <a:headEnd/>
            <a:tailEnd/>
          </a:ln>
        </p:spPr>
        <p:txBody>
          <a:bodyPr lIns="0" tIns="0" rIns="0" bIns="0"/>
          <a:lstStyle/>
          <a:p>
            <a:pPr algn="ctr"/>
            <a:r>
              <a:rPr lang="en-US" sz="1000" dirty="0"/>
              <a:t>User source</a:t>
            </a:r>
          </a:p>
        </p:txBody>
      </p:sp>
      <p:sp>
        <p:nvSpPr>
          <p:cNvPr id="6208" name="AutoShape 96"/>
          <p:cNvSpPr>
            <a:spLocks noChangeArrowheads="1"/>
          </p:cNvSpPr>
          <p:nvPr/>
        </p:nvSpPr>
        <p:spPr bwMode="auto">
          <a:xfrm>
            <a:off x="8358188" y="3934536"/>
            <a:ext cx="785812" cy="350838"/>
          </a:xfrm>
          <a:prstGeom prst="wedgeRoundRectCallout">
            <a:avLst>
              <a:gd name="adj1" fmla="val -54241"/>
              <a:gd name="adj2" fmla="val -100681"/>
              <a:gd name="adj3" fmla="val 16667"/>
            </a:avLst>
          </a:prstGeom>
          <a:solidFill>
            <a:srgbClr val="CCECFF"/>
          </a:solidFill>
          <a:ln w="19050" algn="ctr">
            <a:solidFill>
              <a:schemeClr val="tx1"/>
            </a:solidFill>
            <a:miter lim="800000"/>
            <a:headEnd/>
            <a:tailEnd/>
          </a:ln>
        </p:spPr>
        <p:txBody>
          <a:bodyPr lIns="0" tIns="0" rIns="0" bIns="0"/>
          <a:lstStyle/>
          <a:p>
            <a:pPr algn="ctr"/>
            <a:r>
              <a:rPr lang="en-US" sz="1000" dirty="0"/>
              <a:t>User destination</a:t>
            </a:r>
          </a:p>
        </p:txBody>
      </p:sp>
      <p:sp>
        <p:nvSpPr>
          <p:cNvPr id="6209" name="Freeform 87"/>
          <p:cNvSpPr>
            <a:spLocks/>
          </p:cNvSpPr>
          <p:nvPr/>
        </p:nvSpPr>
        <p:spPr bwMode="auto">
          <a:xfrm>
            <a:off x="6297613" y="2915363"/>
            <a:ext cx="1636712" cy="982663"/>
          </a:xfrm>
          <a:custGeom>
            <a:avLst/>
            <a:gdLst>
              <a:gd name="T0" fmla="*/ 2147483647 w 1031"/>
              <a:gd name="T1" fmla="*/ 2147483647 h 619"/>
              <a:gd name="T2" fmla="*/ 2147483647 w 1031"/>
              <a:gd name="T3" fmla="*/ 2147483647 h 619"/>
              <a:gd name="T4" fmla="*/ 2147483647 w 1031"/>
              <a:gd name="T5" fmla="*/ 2147483647 h 619"/>
              <a:gd name="T6" fmla="*/ 0 w 1031"/>
              <a:gd name="T7" fmla="*/ 2147483647 h 619"/>
              <a:gd name="T8" fmla="*/ 0 60000 65536"/>
              <a:gd name="T9" fmla="*/ 0 60000 65536"/>
              <a:gd name="T10" fmla="*/ 0 60000 65536"/>
              <a:gd name="T11" fmla="*/ 0 60000 65536"/>
              <a:gd name="T12" fmla="*/ 0 w 1031"/>
              <a:gd name="T13" fmla="*/ 0 h 619"/>
              <a:gd name="T14" fmla="*/ 1031 w 1031"/>
              <a:gd name="T15" fmla="*/ 619 h 619"/>
            </a:gdLst>
            <a:ahLst/>
            <a:cxnLst>
              <a:cxn ang="T8">
                <a:pos x="T0" y="T1"/>
              </a:cxn>
              <a:cxn ang="T9">
                <a:pos x="T2" y="T3"/>
              </a:cxn>
              <a:cxn ang="T10">
                <a:pos x="T4" y="T5"/>
              </a:cxn>
              <a:cxn ang="T11">
                <a:pos x="T6" y="T7"/>
              </a:cxn>
            </a:cxnLst>
            <a:rect l="T12" t="T13" r="T14" b="T15"/>
            <a:pathLst>
              <a:path w="1031" h="619">
                <a:moveTo>
                  <a:pt x="1031" y="122"/>
                </a:moveTo>
                <a:cubicBezTo>
                  <a:pt x="950" y="106"/>
                  <a:pt x="681" y="0"/>
                  <a:pt x="543" y="24"/>
                </a:cubicBezTo>
                <a:cubicBezTo>
                  <a:pt x="405" y="48"/>
                  <a:pt x="295" y="167"/>
                  <a:pt x="204" y="266"/>
                </a:cubicBezTo>
                <a:cubicBezTo>
                  <a:pt x="113" y="365"/>
                  <a:pt x="50" y="500"/>
                  <a:pt x="0" y="619"/>
                </a:cubicBezTo>
              </a:path>
            </a:pathLst>
          </a:custGeom>
          <a:noFill/>
          <a:ln w="19050">
            <a:solidFill>
              <a:schemeClr val="tx1"/>
            </a:solidFill>
            <a:round/>
            <a:headEnd/>
            <a:tailEnd type="triangle" w="lg" len="lg"/>
          </a:ln>
        </p:spPr>
        <p:txBody>
          <a:bodyPr lIns="0" tIns="0" rIns="0" bIns="0"/>
          <a:lstStyle/>
          <a:p>
            <a:endParaRPr lang="en-US" dirty="0"/>
          </a:p>
        </p:txBody>
      </p:sp>
      <p:sp>
        <p:nvSpPr>
          <p:cNvPr id="6210" name="Freeform 92"/>
          <p:cNvSpPr>
            <a:spLocks/>
          </p:cNvSpPr>
          <p:nvPr/>
        </p:nvSpPr>
        <p:spPr bwMode="auto">
          <a:xfrm>
            <a:off x="4748213" y="2742326"/>
            <a:ext cx="1350962" cy="1163637"/>
          </a:xfrm>
          <a:custGeom>
            <a:avLst/>
            <a:gdLst>
              <a:gd name="T0" fmla="*/ 2147483647 w 855"/>
              <a:gd name="T1" fmla="*/ 2147483647 h 709"/>
              <a:gd name="T2" fmla="*/ 2147483647 w 855"/>
              <a:gd name="T3" fmla="*/ 2147483647 h 709"/>
              <a:gd name="T4" fmla="*/ 2147483647 w 855"/>
              <a:gd name="T5" fmla="*/ 2147483647 h 709"/>
              <a:gd name="T6" fmla="*/ 0 w 855"/>
              <a:gd name="T7" fmla="*/ 2147483647 h 709"/>
              <a:gd name="T8" fmla="*/ 0 60000 65536"/>
              <a:gd name="T9" fmla="*/ 0 60000 65536"/>
              <a:gd name="T10" fmla="*/ 0 60000 65536"/>
              <a:gd name="T11" fmla="*/ 0 60000 65536"/>
              <a:gd name="T12" fmla="*/ 0 w 855"/>
              <a:gd name="T13" fmla="*/ 0 h 709"/>
              <a:gd name="T14" fmla="*/ 855 w 855"/>
              <a:gd name="T15" fmla="*/ 709 h 709"/>
            </a:gdLst>
            <a:ahLst/>
            <a:cxnLst>
              <a:cxn ang="T8">
                <a:pos x="T0" y="T1"/>
              </a:cxn>
              <a:cxn ang="T9">
                <a:pos x="T2" y="T3"/>
              </a:cxn>
              <a:cxn ang="T10">
                <a:pos x="T4" y="T5"/>
              </a:cxn>
              <a:cxn ang="T11">
                <a:pos x="T6" y="T7"/>
              </a:cxn>
            </a:cxnLst>
            <a:rect l="T12" t="T13" r="T14" b="T15"/>
            <a:pathLst>
              <a:path w="855" h="709">
                <a:moveTo>
                  <a:pt x="855" y="709"/>
                </a:moveTo>
                <a:cubicBezTo>
                  <a:pt x="802" y="609"/>
                  <a:pt x="645" y="210"/>
                  <a:pt x="530" y="105"/>
                </a:cubicBezTo>
                <a:cubicBezTo>
                  <a:pt x="415" y="0"/>
                  <a:pt x="251" y="55"/>
                  <a:pt x="163" y="77"/>
                </a:cubicBezTo>
                <a:cubicBezTo>
                  <a:pt x="75" y="99"/>
                  <a:pt x="34" y="202"/>
                  <a:pt x="0" y="235"/>
                </a:cubicBezTo>
              </a:path>
            </a:pathLst>
          </a:custGeom>
          <a:noFill/>
          <a:ln w="19050">
            <a:solidFill>
              <a:schemeClr val="tx1"/>
            </a:solidFill>
            <a:round/>
            <a:headEnd/>
            <a:tailEnd type="triangle" w="lg" len="lg"/>
          </a:ln>
        </p:spPr>
        <p:txBody>
          <a:bodyPr lIns="0" tIns="0" rIns="0" bIns="0"/>
          <a:lstStyle/>
          <a:p>
            <a:endParaRPr lang="en-US" dirty="0"/>
          </a:p>
        </p:txBody>
      </p:sp>
      <p:sp>
        <p:nvSpPr>
          <p:cNvPr id="6211" name="Freeform 93"/>
          <p:cNvSpPr>
            <a:spLocks/>
          </p:cNvSpPr>
          <p:nvPr/>
        </p:nvSpPr>
        <p:spPr bwMode="auto">
          <a:xfrm>
            <a:off x="3038476" y="2896313"/>
            <a:ext cx="1319213" cy="1001713"/>
          </a:xfrm>
          <a:custGeom>
            <a:avLst/>
            <a:gdLst>
              <a:gd name="T0" fmla="*/ 2147483647 w 831"/>
              <a:gd name="T1" fmla="*/ 2147483647 h 631"/>
              <a:gd name="T2" fmla="*/ 2147483647 w 831"/>
              <a:gd name="T3" fmla="*/ 2147483647 h 631"/>
              <a:gd name="T4" fmla="*/ 2147483647 w 831"/>
              <a:gd name="T5" fmla="*/ 2147483647 h 631"/>
              <a:gd name="T6" fmla="*/ 0 w 831"/>
              <a:gd name="T7" fmla="*/ 2147483647 h 631"/>
              <a:gd name="T8" fmla="*/ 0 60000 65536"/>
              <a:gd name="T9" fmla="*/ 0 60000 65536"/>
              <a:gd name="T10" fmla="*/ 0 60000 65536"/>
              <a:gd name="T11" fmla="*/ 0 60000 65536"/>
              <a:gd name="T12" fmla="*/ 0 w 831"/>
              <a:gd name="T13" fmla="*/ 0 h 631"/>
              <a:gd name="T14" fmla="*/ 831 w 831"/>
              <a:gd name="T15" fmla="*/ 631 h 631"/>
            </a:gdLst>
            <a:ahLst/>
            <a:cxnLst>
              <a:cxn ang="T8">
                <a:pos x="T0" y="T1"/>
              </a:cxn>
              <a:cxn ang="T9">
                <a:pos x="T2" y="T3"/>
              </a:cxn>
              <a:cxn ang="T10">
                <a:pos x="T4" y="T5"/>
              </a:cxn>
              <a:cxn ang="T11">
                <a:pos x="T6" y="T7"/>
              </a:cxn>
            </a:cxnLst>
            <a:rect l="T12" t="T13" r="T14" b="T15"/>
            <a:pathLst>
              <a:path w="831" h="631">
                <a:moveTo>
                  <a:pt x="831" y="129"/>
                </a:moveTo>
                <a:cubicBezTo>
                  <a:pt x="783" y="111"/>
                  <a:pt x="649" y="0"/>
                  <a:pt x="545" y="23"/>
                </a:cubicBezTo>
                <a:cubicBezTo>
                  <a:pt x="441" y="46"/>
                  <a:pt x="297" y="164"/>
                  <a:pt x="206" y="265"/>
                </a:cubicBezTo>
                <a:cubicBezTo>
                  <a:pt x="115" y="366"/>
                  <a:pt x="43" y="555"/>
                  <a:pt x="0" y="631"/>
                </a:cubicBezTo>
              </a:path>
            </a:pathLst>
          </a:custGeom>
          <a:noFill/>
          <a:ln w="19050">
            <a:solidFill>
              <a:schemeClr val="tx1"/>
            </a:solidFill>
            <a:round/>
            <a:headEnd/>
            <a:tailEnd type="triangle" w="lg" len="lg"/>
          </a:ln>
        </p:spPr>
        <p:txBody>
          <a:bodyPr lIns="0" tIns="0" rIns="0" bIns="0"/>
          <a:lstStyle/>
          <a:p>
            <a:endParaRPr lang="en-US" dirty="0"/>
          </a:p>
        </p:txBody>
      </p:sp>
      <p:sp>
        <p:nvSpPr>
          <p:cNvPr id="6212" name="TextBox 165"/>
          <p:cNvSpPr txBox="1">
            <a:spLocks noChangeArrowheads="1"/>
          </p:cNvSpPr>
          <p:nvPr/>
        </p:nvSpPr>
        <p:spPr bwMode="auto">
          <a:xfrm>
            <a:off x="1817689" y="3032836"/>
            <a:ext cx="941387" cy="457200"/>
          </a:xfrm>
          <a:prstGeom prst="rect">
            <a:avLst/>
          </a:prstGeom>
          <a:solidFill>
            <a:schemeClr val="bg1">
              <a:alpha val="0"/>
            </a:schemeClr>
          </a:solidFill>
          <a:ln w="9525">
            <a:noFill/>
            <a:miter lim="800000"/>
            <a:headEnd/>
            <a:tailEnd/>
          </a:ln>
        </p:spPr>
        <p:txBody>
          <a:bodyPr>
            <a:spAutoFit/>
          </a:bodyPr>
          <a:lstStyle/>
          <a:p>
            <a:pPr algn="ctr" defTabSz="457200" eaLnBrk="1" hangingPunct="1"/>
            <a:r>
              <a:rPr lang="en-US" sz="1200" b="0" dirty="0">
                <a:latin typeface="Arial Unicode MS" pitchFamily="34" charset="-128"/>
              </a:rPr>
              <a:t>VC setup request</a:t>
            </a:r>
          </a:p>
        </p:txBody>
      </p:sp>
      <p:sp>
        <p:nvSpPr>
          <p:cNvPr id="2" name="Rounded Rectangular Callout 1"/>
          <p:cNvSpPr/>
          <p:nvPr/>
        </p:nvSpPr>
        <p:spPr>
          <a:xfrm>
            <a:off x="7580313" y="5200401"/>
            <a:ext cx="1341050" cy="646511"/>
          </a:xfrm>
          <a:prstGeom prst="wedgeRoundRectCallout">
            <a:avLst>
              <a:gd name="adj1" fmla="val -82496"/>
              <a:gd name="adj2" fmla="val -206412"/>
              <a:gd name="adj3" fmla="val 16667"/>
            </a:avLst>
          </a:prstGeom>
          <a:solidFill>
            <a:srgbClr val="99FF99"/>
          </a:solidFill>
          <a:ln>
            <a:solidFill>
              <a:schemeClr val="tx1"/>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00" dirty="0"/>
              <a:t>data plane connection helper at each domain ingress/egress point</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6" name="Rounded Rectangular Callout 95"/>
          <p:cNvSpPr/>
          <p:nvPr/>
        </p:nvSpPr>
        <p:spPr>
          <a:xfrm>
            <a:off x="7581644" y="5201732"/>
            <a:ext cx="1341050" cy="646511"/>
          </a:xfrm>
          <a:prstGeom prst="wedgeRoundRectCallout">
            <a:avLst>
              <a:gd name="adj1" fmla="val -108862"/>
              <a:gd name="adj2" fmla="val -182996"/>
              <a:gd name="adj3" fmla="val 16667"/>
            </a:avLst>
          </a:prstGeom>
          <a:solidFill>
            <a:srgbClr val="99FF99"/>
          </a:solidFill>
          <a:ln>
            <a:solidFill>
              <a:schemeClr val="tx1"/>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000" dirty="0"/>
              <a:t>data plane connection helper at each domain ingress/egress point</a:t>
            </a:r>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0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98" name="Content Placeholder 96"/>
          <p:cNvSpPr txBox="1">
            <a:spLocks/>
          </p:cNvSpPr>
          <p:nvPr/>
        </p:nvSpPr>
        <p:spPr bwMode="auto">
          <a:xfrm>
            <a:off x="3237" y="5924144"/>
            <a:ext cx="8839200" cy="916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0487" tIns="44450" rIns="90487" bIns="44450" numCol="1" anchor="t" anchorCtr="0" compatLnSpc="1">
            <a:prstTxWarp prst="textNoShape">
              <a:avLst/>
            </a:prstTxWarp>
          </a:bodyPr>
          <a:lstStyle>
            <a:lvl1pPr marL="342900" indent="-342900" algn="l" rtl="0" eaLnBrk="0" fontAlgn="base" hangingPunct="0">
              <a:spcBef>
                <a:spcPct val="50000"/>
              </a:spcBef>
              <a:spcAft>
                <a:spcPct val="0"/>
              </a:spcAft>
              <a:buSzPct val="125000"/>
              <a:buChar char="•"/>
              <a:defRPr sz="2400">
                <a:solidFill>
                  <a:schemeClr val="tx1"/>
                </a:solidFill>
                <a:latin typeface="+mn-lt"/>
                <a:ea typeface="ＭＳ Ｐゴシック" pitchFamily="-65" charset="-128"/>
                <a:cs typeface="+mn-cs"/>
              </a:defRPr>
            </a:lvl1pPr>
            <a:lvl2pPr marL="742950" indent="-285750" algn="l" rtl="0" eaLnBrk="0" fontAlgn="base" hangingPunct="0">
              <a:spcBef>
                <a:spcPct val="30000"/>
              </a:spcBef>
              <a:spcAft>
                <a:spcPct val="0"/>
              </a:spcAft>
              <a:buFont typeface="Times New Roman" pitchFamily="18" charset="0"/>
              <a:buChar char="–"/>
              <a:defRPr sz="2000">
                <a:solidFill>
                  <a:schemeClr val="tx1"/>
                </a:solidFill>
                <a:latin typeface="+mn-lt"/>
                <a:ea typeface="ＭＳ Ｐゴシック" pitchFamily="-65" charset="-128"/>
              </a:defRPr>
            </a:lvl2pPr>
            <a:lvl3pPr marL="1143000" indent="-228600" algn="l" rtl="0" eaLnBrk="0" fontAlgn="base" hangingPunct="0">
              <a:spcBef>
                <a:spcPct val="30000"/>
              </a:spcBef>
              <a:spcAft>
                <a:spcPct val="0"/>
              </a:spcAft>
              <a:buChar char="•"/>
              <a:defRPr>
                <a:solidFill>
                  <a:schemeClr val="tx1"/>
                </a:solidFill>
                <a:latin typeface="+mn-lt"/>
                <a:ea typeface="ＭＳ Ｐゴシック" pitchFamily="-65" charset="-128"/>
              </a:defRPr>
            </a:lvl3pPr>
            <a:lvl4pPr marL="1600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4pPr>
            <a:lvl5pPr marL="2057400" indent="-228600" algn="l" rtl="0" eaLnBrk="0" fontAlgn="base" hangingPunct="0">
              <a:spcBef>
                <a:spcPct val="15000"/>
              </a:spcBef>
              <a:spcAft>
                <a:spcPct val="0"/>
              </a:spcAft>
              <a:buSzPct val="100000"/>
              <a:buChar char="»"/>
              <a:defRPr sz="1400">
                <a:solidFill>
                  <a:schemeClr val="tx1"/>
                </a:solidFill>
                <a:latin typeface="+mn-lt"/>
                <a:ea typeface="ＭＳ Ｐゴシック" pitchFamily="-65" charset="-128"/>
              </a:defRPr>
            </a:lvl5pPr>
            <a:lvl6pPr marL="25146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6pPr>
            <a:lvl7pPr marL="29718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7pPr>
            <a:lvl8pPr marL="34290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8pPr>
            <a:lvl9pPr marL="3886200" indent="-228600" algn="l" rtl="0" eaLnBrk="0" fontAlgn="base" hangingPunct="0">
              <a:spcBef>
                <a:spcPct val="15000"/>
              </a:spcBef>
              <a:spcAft>
                <a:spcPct val="0"/>
              </a:spcAft>
              <a:buSzPct val="100000"/>
              <a:buChar char="»"/>
              <a:defRPr sz="1600">
                <a:solidFill>
                  <a:schemeClr val="tx1"/>
                </a:solidFill>
                <a:latin typeface="+mn-lt"/>
                <a:ea typeface="ＭＳ Ｐゴシック" pitchFamily="-65" charset="-128"/>
              </a:defRPr>
            </a:lvl9pPr>
          </a:lstStyle>
          <a:p>
            <a:pPr marL="285750" lvl="1" indent="-166688">
              <a:lnSpc>
                <a:spcPct val="80000"/>
              </a:lnSpc>
              <a:buFont typeface="Times New Roman" pitchFamily="18" charset="0"/>
              <a:buAutoNum type="arabicPeriod"/>
              <a:defRPr/>
            </a:pPr>
            <a:r>
              <a:rPr lang="en-US" sz="1400" dirty="0" smtClean="0"/>
              <a:t>The domains exchange topology information containing at least potential VC ingress and egress points</a:t>
            </a:r>
          </a:p>
          <a:p>
            <a:pPr marL="285750" lvl="1" indent="-166688">
              <a:lnSpc>
                <a:spcPct val="80000"/>
              </a:lnSpc>
              <a:buFont typeface="Times New Roman" pitchFamily="18" charset="0"/>
              <a:buAutoNum type="arabicPeriod"/>
              <a:defRPr/>
            </a:pPr>
            <a:r>
              <a:rPr lang="en-US" sz="1400" dirty="0" smtClean="0"/>
              <a:t>VC setup request (via IDC protocol) is initiated at one end of the circuit and passed from domain to domain as the VC segments are authorized and reserved</a:t>
            </a:r>
          </a:p>
          <a:p>
            <a:pPr marL="285750" lvl="1" indent="-166688">
              <a:lnSpc>
                <a:spcPct val="80000"/>
              </a:lnSpc>
              <a:buFont typeface="Times New Roman" pitchFamily="18" charset="0"/>
              <a:buAutoNum type="arabicPeriod"/>
              <a:defRPr/>
            </a:pPr>
            <a:r>
              <a:rPr lang="en-US" sz="1400" dirty="0" smtClean="0"/>
              <a:t>Data plane connection (e.g. Ethernet VLAN to VLAN connection) is facilitated by a helper process</a:t>
            </a:r>
          </a:p>
        </p:txBody>
      </p:sp>
      <p:sp>
        <p:nvSpPr>
          <p:cNvPr id="101" name="Rounded Rectangular Callout 100"/>
          <p:cNvSpPr/>
          <p:nvPr/>
        </p:nvSpPr>
        <p:spPr>
          <a:xfrm>
            <a:off x="3384720" y="5433981"/>
            <a:ext cx="1341050" cy="412931"/>
          </a:xfrm>
          <a:prstGeom prst="wedgeRoundRectCallout">
            <a:avLst>
              <a:gd name="adj1" fmla="val 10858"/>
              <a:gd name="adj2" fmla="val -129455"/>
              <a:gd name="adj3" fmla="val 16667"/>
            </a:avLst>
          </a:prstGeom>
          <a:solidFill>
            <a:srgbClr val="99FF99"/>
          </a:solidFill>
          <a:ln>
            <a:solidFill>
              <a:schemeClr val="tx1"/>
            </a:solidFill>
          </a:ln>
        </p:spPr>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ctr"/>
            <a:r>
              <a:rPr lang="en-US" sz="1100" b="1" dirty="0" smtClean="0"/>
              <a:t>The end-to-end virtual circuit</a:t>
            </a:r>
            <a:endParaRPr lang="en-US" sz="1100" b="1" dirty="0"/>
          </a:p>
          <a:p>
            <a:pPr marL="0" marR="0" indent="0" algn="ctr" defTabSz="914400" rtl="0" eaLnBrk="0" fontAlgn="base" latinLnBrk="0" hangingPunct="0">
              <a:lnSpc>
                <a:spcPct val="100000"/>
              </a:lnSpc>
              <a:spcBef>
                <a:spcPct val="0"/>
              </a:spcBef>
              <a:spcAft>
                <a:spcPct val="0"/>
              </a:spcAft>
              <a:buClrTx/>
              <a:buSzTx/>
              <a:buFontTx/>
              <a:buNone/>
              <a:tabLst/>
            </a:pPr>
            <a:endParaRPr kumimoji="0" lang="en-US" sz="1100" b="1" i="0" u="none" strike="noStrike" cap="none" normalizeH="0" baseline="0" dirty="0">
              <a:ln>
                <a:noFill/>
              </a:ln>
              <a:solidFill>
                <a:schemeClr val="tx1"/>
              </a:solidFill>
              <a:effectLst/>
              <a:latin typeface="Arial" pitchFamily="-65" charset="0"/>
              <a:ea typeface="Arial" pitchFamily="-65" charset="0"/>
              <a:cs typeface="Arial" pitchFamily="-65" charset="0"/>
            </a:endParaRPr>
          </a:p>
        </p:txBody>
      </p:sp>
      <p:sp>
        <p:nvSpPr>
          <p:cNvPr id="6184" name="Freeform 81"/>
          <p:cNvSpPr>
            <a:spLocks/>
          </p:cNvSpPr>
          <p:nvPr/>
        </p:nvSpPr>
        <p:spPr bwMode="auto">
          <a:xfrm>
            <a:off x="1118440" y="3841298"/>
            <a:ext cx="6949235" cy="1264844"/>
          </a:xfrm>
          <a:custGeom>
            <a:avLst/>
            <a:gdLst>
              <a:gd name="T0" fmla="*/ 2147483647 w 4046"/>
              <a:gd name="T1" fmla="*/ 0 h 792"/>
              <a:gd name="T2" fmla="*/ 2147483647 w 4046"/>
              <a:gd name="T3" fmla="*/ 2147483647 h 792"/>
              <a:gd name="T4" fmla="*/ 2147483647 w 4046"/>
              <a:gd name="T5" fmla="*/ 2147483647 h 792"/>
              <a:gd name="T6" fmla="*/ 2147483647 w 4046"/>
              <a:gd name="T7" fmla="*/ 2147483647 h 792"/>
              <a:gd name="T8" fmla="*/ 2147483647 w 4046"/>
              <a:gd name="T9" fmla="*/ 2147483647 h 792"/>
              <a:gd name="T10" fmla="*/ 2147483647 w 4046"/>
              <a:gd name="T11" fmla="*/ 2147483647 h 792"/>
              <a:gd name="T12" fmla="*/ 0 60000 65536"/>
              <a:gd name="T13" fmla="*/ 0 60000 65536"/>
              <a:gd name="T14" fmla="*/ 0 60000 65536"/>
              <a:gd name="T15" fmla="*/ 0 60000 65536"/>
              <a:gd name="T16" fmla="*/ 0 60000 65536"/>
              <a:gd name="T17" fmla="*/ 0 60000 65536"/>
              <a:gd name="T18" fmla="*/ 0 w 4046"/>
              <a:gd name="T19" fmla="*/ 0 h 792"/>
              <a:gd name="T20" fmla="*/ 4046 w 4046"/>
              <a:gd name="T21" fmla="*/ 792 h 792"/>
              <a:gd name="connsiteX0" fmla="*/ 0 w 9793"/>
              <a:gd name="connsiteY0" fmla="*/ 0 h 10060"/>
              <a:gd name="connsiteX1" fmla="*/ 539 w 9793"/>
              <a:gd name="connsiteY1" fmla="*/ 6815 h 10060"/>
              <a:gd name="connsiteX2" fmla="*/ 4328 w 9793"/>
              <a:gd name="connsiteY2" fmla="*/ 10060 h 10060"/>
              <a:gd name="connsiteX3" fmla="*/ 7151 w 9793"/>
              <a:gd name="connsiteY3" fmla="*/ 6638 h 10060"/>
              <a:gd name="connsiteX4" fmla="*/ 9000 w 9793"/>
              <a:gd name="connsiteY4" fmla="*/ 4832 h 10060"/>
              <a:gd name="connsiteX5" fmla="*/ 9793 w 9793"/>
              <a:gd name="connsiteY5" fmla="*/ 262 h 1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93" h="10060">
                <a:moveTo>
                  <a:pt x="0" y="0"/>
                </a:moveTo>
                <a:cubicBezTo>
                  <a:pt x="111" y="1124"/>
                  <a:pt x="-182" y="5138"/>
                  <a:pt x="539" y="6815"/>
                </a:cubicBezTo>
                <a:cubicBezTo>
                  <a:pt x="1260" y="8492"/>
                  <a:pt x="3226" y="10085"/>
                  <a:pt x="4328" y="10060"/>
                </a:cubicBezTo>
                <a:cubicBezTo>
                  <a:pt x="5431" y="10034"/>
                  <a:pt x="6372" y="7509"/>
                  <a:pt x="7151" y="6638"/>
                </a:cubicBezTo>
                <a:cubicBezTo>
                  <a:pt x="7929" y="5767"/>
                  <a:pt x="8560" y="5893"/>
                  <a:pt x="9000" y="4832"/>
                </a:cubicBezTo>
                <a:cubicBezTo>
                  <a:pt x="9440" y="3772"/>
                  <a:pt x="9627" y="1221"/>
                  <a:pt x="9793" y="262"/>
                </a:cubicBezTo>
              </a:path>
            </a:pathLst>
          </a:custGeom>
          <a:noFill/>
          <a:ln w="57150">
            <a:solidFill>
              <a:srgbClr val="FF66FF"/>
            </a:solidFill>
            <a:round/>
            <a:headEnd type="triangle" w="med" len="med"/>
            <a:tailEnd type="triangle" w="med" len="med"/>
          </a:ln>
        </p:spPr>
        <p:txBody>
          <a:bodyPr anchor="ctr"/>
          <a:lstStyle/>
          <a:p>
            <a:endParaRPr lang="en-US" dirty="0"/>
          </a:p>
        </p:txBody>
      </p:sp>
      <p:sp>
        <p:nvSpPr>
          <p:cNvPr id="102" name="AutoShape 91"/>
          <p:cNvSpPr>
            <a:spLocks noChangeArrowheads="1"/>
          </p:cNvSpPr>
          <p:nvPr/>
        </p:nvSpPr>
        <p:spPr bwMode="auto">
          <a:xfrm>
            <a:off x="4865689" y="5175219"/>
            <a:ext cx="781050" cy="220663"/>
          </a:xfrm>
          <a:prstGeom prst="wedgeRoundRectCallout">
            <a:avLst>
              <a:gd name="adj1" fmla="val -34693"/>
              <a:gd name="adj2" fmla="val -768237"/>
              <a:gd name="adj3" fmla="val 16667"/>
            </a:avLst>
          </a:prstGeom>
          <a:solidFill>
            <a:srgbClr val="FFFF00"/>
          </a:solidFill>
          <a:ln w="19050" algn="ctr">
            <a:solidFill>
              <a:schemeClr val="tx1"/>
            </a:solidFill>
            <a:miter lim="800000"/>
            <a:headEnd/>
            <a:tailEnd/>
          </a:ln>
        </p:spPr>
        <p:txBody>
          <a:bodyPr lIns="0" tIns="0" rIns="0" bIns="0"/>
          <a:lstStyle/>
          <a:p>
            <a:r>
              <a:rPr lang="en-US" sz="1000" dirty="0"/>
              <a:t>AutoBAHN</a:t>
            </a:r>
          </a:p>
        </p:txBody>
      </p:sp>
      <p:sp>
        <p:nvSpPr>
          <p:cNvPr id="100" name="Right Triangle 99"/>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13" name="Slide Number Placeholder 12"/>
          <p:cNvSpPr>
            <a:spLocks noGrp="1"/>
          </p:cNvSpPr>
          <p:nvPr>
            <p:ph type="sldNum" sz="quarter" idx="12"/>
          </p:nvPr>
        </p:nvSpPr>
        <p:spPr/>
        <p:txBody>
          <a:bodyPr/>
          <a:lstStyle/>
          <a:p>
            <a:pPr>
              <a:defRPr/>
            </a:pPr>
            <a:fld id="{7BB6F9B8-17A6-477C-9EEA-ECC3A7902399}" type="slidenum">
              <a:rPr lang="en-US" smtClean="0"/>
              <a:pPr>
                <a:defRPr/>
              </a:pPr>
              <a:t>64</a:t>
            </a:fld>
            <a:endParaRPr lang="en-US" dirty="0"/>
          </a:p>
        </p:txBody>
      </p:sp>
    </p:spTree>
    <p:extLst>
      <p:ext uri="{BB962C8B-B14F-4D97-AF65-F5344CB8AC3E}">
        <p14:creationId xmlns:p14="http://schemas.microsoft.com/office/powerpoint/2010/main" val="3077378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Point-to-Point Virtual Circuit Service</a:t>
            </a:r>
          </a:p>
        </p:txBody>
      </p:sp>
      <p:sp>
        <p:nvSpPr>
          <p:cNvPr id="3" name="Content Placeholder 2"/>
          <p:cNvSpPr>
            <a:spLocks noGrp="1"/>
          </p:cNvSpPr>
          <p:nvPr>
            <p:ph idx="1"/>
          </p:nvPr>
        </p:nvSpPr>
        <p:spPr/>
        <p:txBody>
          <a:bodyPr/>
          <a:lstStyle/>
          <a:p>
            <a:pPr>
              <a:buFont typeface="Wingdings" panose="05000000000000000000" pitchFamily="2" charset="2"/>
              <a:buChar char="Ø"/>
            </a:pPr>
            <a:r>
              <a:rPr lang="en-US" dirty="0" smtClean="0"/>
              <a:t>The </a:t>
            </a:r>
            <a:r>
              <a:rPr lang="en-US" dirty="0"/>
              <a:t>Inter-Domain Control </a:t>
            </a:r>
            <a:r>
              <a:rPr lang="en-US" dirty="0" smtClean="0"/>
              <a:t>Protocol work that provided multi-domain virtual </a:t>
            </a:r>
            <a:r>
              <a:rPr lang="en-US" dirty="0" smtClean="0"/>
              <a:t>circuits </a:t>
            </a:r>
            <a:r>
              <a:rPr lang="en-US" dirty="0" smtClean="0"/>
              <a:t>has evolved into the Open Grid Forum’s </a:t>
            </a:r>
            <a:r>
              <a:rPr lang="en-US" u="sng" dirty="0" smtClean="0"/>
              <a:t>Network Services Interface (NSI)</a:t>
            </a:r>
            <a:endParaRPr lang="en-US" dirty="0" smtClean="0"/>
          </a:p>
          <a:p>
            <a:pPr lvl="1"/>
            <a:r>
              <a:rPr lang="en-US" dirty="0" smtClean="0"/>
              <a:t>Testing is being </a:t>
            </a:r>
            <a:r>
              <a:rPr lang="en-US" dirty="0"/>
              <a:t>coordinated in GLIF (Global Lambda Integrated </a:t>
            </a:r>
            <a:r>
              <a:rPr lang="en-US" dirty="0" smtClean="0"/>
              <a:t>Facility - an </a:t>
            </a:r>
            <a:r>
              <a:rPr lang="en-US" dirty="0"/>
              <a:t>international virtual organization that promotes the paradigm of lambda </a:t>
            </a:r>
            <a:r>
              <a:rPr lang="en-US" dirty="0" smtClean="0"/>
              <a:t>networking)</a:t>
            </a:r>
          </a:p>
          <a:p>
            <a:pPr lvl="1"/>
            <a:r>
              <a:rPr lang="en-US" dirty="0" smtClean="0"/>
              <a:t>The LHCONE Architecture working group is conducting an experimental deployment in the LHCONE community</a:t>
            </a:r>
            <a:endParaRPr lang="en-US" dirty="0"/>
          </a:p>
          <a:p>
            <a:pPr>
              <a:buFont typeface="Wingdings" panose="05000000000000000000" pitchFamily="2" charset="2"/>
              <a:buChar char="Ø"/>
            </a:pPr>
            <a:r>
              <a:rPr lang="en-US" dirty="0" smtClean="0"/>
              <a:t>Functionally, the primary difference between IDCP and NSI is that NSI has a mechanism for setting up the paths of a multi-domain circuit simultaneously using a central “aggregator”</a:t>
            </a:r>
          </a:p>
          <a:p>
            <a:pPr lvl="1">
              <a:buFont typeface="Wingdings" panose="05000000000000000000" pitchFamily="2" charset="2"/>
              <a:buChar char="Ø"/>
            </a:pPr>
            <a:r>
              <a:rPr lang="en-US" dirty="0" smtClean="0"/>
              <a:t>Much faster and more reliable than the chain method of IDCP</a:t>
            </a:r>
            <a:endParaRPr lang="en-US" dirty="0" smtClean="0"/>
          </a:p>
          <a:p>
            <a:endParaRPr lang="en-US" dirty="0"/>
          </a:p>
          <a:p>
            <a:pPr marL="0" indent="0">
              <a:buNone/>
            </a:pPr>
            <a:endParaRPr lang="en-US" dirty="0" smtClean="0"/>
          </a:p>
          <a:p>
            <a:endParaRPr lang="en-US" dirty="0"/>
          </a:p>
        </p:txBody>
      </p:sp>
      <p:sp>
        <p:nvSpPr>
          <p:cNvPr id="5" name="Right Triangle 4"/>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2270" y="4642404"/>
            <a:ext cx="4945038" cy="21991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65</a:t>
            </a:fld>
            <a:endParaRPr lang="en-US" dirty="0"/>
          </a:p>
        </p:txBody>
      </p:sp>
    </p:spTree>
    <p:extLst>
      <p:ext uri="{BB962C8B-B14F-4D97-AF65-F5344CB8AC3E}">
        <p14:creationId xmlns:p14="http://schemas.microsoft.com/office/powerpoint/2010/main" val="3710297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7"/>
          <p:cNvGrpSpPr>
            <a:grpSpLocks/>
          </p:cNvGrpSpPr>
          <p:nvPr/>
        </p:nvGrpSpPr>
        <p:grpSpPr bwMode="auto">
          <a:xfrm>
            <a:off x="6119813" y="4906963"/>
            <a:ext cx="2820987" cy="1574800"/>
            <a:chOff x="2018314" y="3470035"/>
            <a:chExt cx="3412814" cy="1905038"/>
          </a:xfrm>
        </p:grpSpPr>
        <p:grpSp>
          <p:nvGrpSpPr>
            <p:cNvPr id="3" name="Group 28"/>
            <p:cNvGrpSpPr/>
            <p:nvPr/>
          </p:nvGrpSpPr>
          <p:grpSpPr>
            <a:xfrm>
              <a:off x="2018314" y="3470035"/>
              <a:ext cx="3412814" cy="1905038"/>
              <a:chOff x="762000" y="4056892"/>
              <a:chExt cx="1295400" cy="930359"/>
            </a:xfrm>
            <a:solidFill>
              <a:srgbClr val="87D2EB"/>
            </a:solidFill>
          </p:grpSpPr>
          <p:sp>
            <p:nvSpPr>
              <p:cNvPr id="12" name="Oval 11"/>
              <p:cNvSpPr/>
              <p:nvPr/>
            </p:nvSpPr>
            <p:spPr>
              <a:xfrm>
                <a:off x="762000" y="4204733"/>
                <a:ext cx="1295400" cy="609600"/>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13" name="Oval 12"/>
              <p:cNvSpPr/>
              <p:nvPr/>
            </p:nvSpPr>
            <p:spPr>
              <a:xfrm>
                <a:off x="914400" y="4056892"/>
                <a:ext cx="609600" cy="930359"/>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14" name="Oval 13"/>
              <p:cNvSpPr/>
              <p:nvPr/>
            </p:nvSpPr>
            <p:spPr>
              <a:xfrm>
                <a:off x="1295400" y="4056892"/>
                <a:ext cx="609600" cy="930359"/>
              </a:xfrm>
              <a:prstGeom prst="ellipse">
                <a:avLst/>
              </a:prstGeom>
              <a:grp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sp>
          <p:nvSpPr>
            <p:cNvPr id="6" name="Oval 5"/>
            <p:cNvSpPr>
              <a:spLocks noChangeArrowheads="1"/>
            </p:cNvSpPr>
            <p:nvPr/>
          </p:nvSpPr>
          <p:spPr bwMode="auto">
            <a:xfrm>
              <a:off x="3001635" y="4078802"/>
              <a:ext cx="1471140" cy="854579"/>
            </a:xfrm>
            <a:prstGeom prst="ellipse">
              <a:avLst/>
            </a:prstGeom>
            <a:solidFill>
              <a:srgbClr val="20D54B"/>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16408" name="TextBox 6"/>
            <p:cNvSpPr txBox="1">
              <a:spLocks noChangeArrowheads="1"/>
            </p:cNvSpPr>
            <p:nvPr/>
          </p:nvSpPr>
          <p:spPr bwMode="auto">
            <a:xfrm>
              <a:off x="3258119" y="4259167"/>
              <a:ext cx="958362" cy="446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800" b="1" dirty="0" smtClean="0">
                  <a:solidFill>
                    <a:srgbClr val="FFFFFF"/>
                  </a:solidFill>
                  <a:cs typeface="+mn-cs"/>
                </a:rPr>
                <a:t>NRM</a:t>
              </a:r>
            </a:p>
          </p:txBody>
        </p:sp>
        <p:sp>
          <p:nvSpPr>
            <p:cNvPr id="16409" name="Cube 7"/>
            <p:cNvSpPr>
              <a:spLocks noChangeArrowheads="1"/>
            </p:cNvSpPr>
            <p:nvPr/>
          </p:nvSpPr>
          <p:spPr bwMode="auto">
            <a:xfrm>
              <a:off x="4312667" y="4095265"/>
              <a:ext cx="371799" cy="327804"/>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6410" name="Cube 8"/>
            <p:cNvSpPr>
              <a:spLocks noChangeArrowheads="1"/>
            </p:cNvSpPr>
            <p:nvPr/>
          </p:nvSpPr>
          <p:spPr bwMode="auto">
            <a:xfrm>
              <a:off x="3147013" y="4715719"/>
              <a:ext cx="371800" cy="327804"/>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6411" name="Cube 9"/>
            <p:cNvSpPr>
              <a:spLocks noChangeArrowheads="1"/>
            </p:cNvSpPr>
            <p:nvPr/>
          </p:nvSpPr>
          <p:spPr bwMode="auto">
            <a:xfrm>
              <a:off x="4126767" y="4628499"/>
              <a:ext cx="371800" cy="327804"/>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1" name="Up-Down Arrow 10"/>
            <p:cNvSpPr/>
            <p:nvPr/>
          </p:nvSpPr>
          <p:spPr>
            <a:xfrm>
              <a:off x="3637336" y="3815707"/>
              <a:ext cx="205499" cy="443612"/>
            </a:xfrm>
            <a:prstGeom prst="upDownArrow">
              <a:avLst/>
            </a:prstGeom>
            <a:solidFill>
              <a:schemeClr val="accent1">
                <a:lumMod val="50000"/>
              </a:schemeClr>
            </a:solidFill>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sp>
        <p:nvSpPr>
          <p:cNvPr id="15" name="TextBox 14"/>
          <p:cNvSpPr txBox="1"/>
          <p:nvPr/>
        </p:nvSpPr>
        <p:spPr>
          <a:xfrm>
            <a:off x="846138" y="1593850"/>
            <a:ext cx="7866062" cy="4524375"/>
          </a:xfrm>
          <a:prstGeom prst="rect">
            <a:avLst/>
          </a:prstGeom>
          <a:noFill/>
        </p:spPr>
        <p:txBody>
          <a:bodyPr>
            <a:spAutoFit/>
          </a:bodyPr>
          <a:lstStyle>
            <a:lvl1pPr marL="457200" indent="-457200">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buFontTx/>
              <a:buAutoNum type="arabicPeriod"/>
            </a:pPr>
            <a:r>
              <a:rPr lang="en-US" altLang="en-US" b="1" dirty="0" smtClean="0">
                <a:solidFill>
                  <a:srgbClr val="000000"/>
                </a:solidFill>
                <a:cs typeface="+mn-cs"/>
              </a:rPr>
              <a:t>“Network Service Interface” is a framework for inter-domain service coordination</a:t>
            </a:r>
          </a:p>
          <a:p>
            <a:pPr defTabSz="914400" eaLnBrk="0" hangingPunct="0"/>
            <a:endParaRPr lang="en-US" altLang="en-US" dirty="0" smtClean="0">
              <a:solidFill>
                <a:srgbClr val="000000"/>
              </a:solidFill>
              <a:cs typeface="+mn-cs"/>
            </a:endParaRPr>
          </a:p>
          <a:p>
            <a:pPr defTabSz="914400" eaLnBrk="0" hangingPunct="0"/>
            <a:r>
              <a:rPr lang="en-US" altLang="en-US" dirty="0" smtClean="0">
                <a:solidFill>
                  <a:srgbClr val="000000"/>
                </a:solidFill>
                <a:cs typeface="+mn-cs"/>
              </a:rPr>
              <a:t>Examples: </a:t>
            </a:r>
          </a:p>
          <a:p>
            <a:pPr defTabSz="914400" eaLnBrk="0" hangingPunct="0">
              <a:buFont typeface="Arial" pitchFamily="34" charset="0"/>
              <a:buChar char="•"/>
            </a:pPr>
            <a:r>
              <a:rPr lang="en-US" altLang="en-US" dirty="0" smtClean="0">
                <a:solidFill>
                  <a:srgbClr val="000000"/>
                </a:solidFill>
                <a:cs typeface="+mn-cs"/>
              </a:rPr>
              <a:t>Connection Service (NSI-CS) </a:t>
            </a:r>
          </a:p>
          <a:p>
            <a:pPr defTabSz="914400" eaLnBrk="0" hangingPunct="0">
              <a:buFont typeface="Arial" pitchFamily="34" charset="0"/>
              <a:buChar char="•"/>
            </a:pPr>
            <a:r>
              <a:rPr lang="en-US" altLang="en-US" dirty="0" smtClean="0">
                <a:solidFill>
                  <a:srgbClr val="000000"/>
                </a:solidFill>
                <a:cs typeface="+mn-cs"/>
              </a:rPr>
              <a:t>Topology Service (NSI-TS)</a:t>
            </a:r>
          </a:p>
          <a:p>
            <a:pPr defTabSz="914400" eaLnBrk="0" hangingPunct="0">
              <a:buFont typeface="Arial" pitchFamily="34" charset="0"/>
              <a:buChar char="•"/>
            </a:pPr>
            <a:r>
              <a:rPr lang="en-US" altLang="en-US" dirty="0" smtClean="0">
                <a:solidFill>
                  <a:srgbClr val="000000"/>
                </a:solidFill>
                <a:cs typeface="+mn-cs"/>
              </a:rPr>
              <a:t>Discovery Service (NSI-DS)</a:t>
            </a:r>
          </a:p>
          <a:p>
            <a:pPr defTabSz="914400" eaLnBrk="0" hangingPunct="0">
              <a:buFont typeface="Arial" pitchFamily="34" charset="0"/>
              <a:buChar char="•"/>
            </a:pPr>
            <a:r>
              <a:rPr lang="en-US" altLang="en-US" dirty="0" smtClean="0">
                <a:solidFill>
                  <a:srgbClr val="000000"/>
                </a:solidFill>
                <a:cs typeface="+mn-cs"/>
              </a:rPr>
              <a:t>Switching Service (NSI-SS)</a:t>
            </a:r>
          </a:p>
          <a:p>
            <a:pPr defTabSz="914400" eaLnBrk="0" hangingPunct="0">
              <a:buFont typeface="Arial" pitchFamily="34" charset="0"/>
              <a:buChar char="•"/>
            </a:pPr>
            <a:r>
              <a:rPr lang="en-US" altLang="en-US" i="1" dirty="0" smtClean="0">
                <a:solidFill>
                  <a:srgbClr val="7F7F7F"/>
                </a:solidFill>
                <a:cs typeface="+mn-cs"/>
              </a:rPr>
              <a:t>Monitoring Service</a:t>
            </a:r>
          </a:p>
          <a:p>
            <a:pPr defTabSz="914400" eaLnBrk="0" hangingPunct="0">
              <a:buFont typeface="Arial" pitchFamily="34" charset="0"/>
              <a:buChar char="•"/>
            </a:pPr>
            <a:r>
              <a:rPr lang="en-US" altLang="en-US" i="1" dirty="0" smtClean="0">
                <a:solidFill>
                  <a:srgbClr val="7F7F7F"/>
                </a:solidFill>
                <a:cs typeface="+mn-cs"/>
              </a:rPr>
              <a:t>Protection Service</a:t>
            </a:r>
          </a:p>
          <a:p>
            <a:pPr defTabSz="914400" eaLnBrk="0" hangingPunct="0">
              <a:buFont typeface="Arial" pitchFamily="34" charset="0"/>
              <a:buChar char="•"/>
            </a:pPr>
            <a:r>
              <a:rPr lang="en-US" altLang="en-US" i="1" dirty="0" smtClean="0">
                <a:solidFill>
                  <a:srgbClr val="7F7F7F"/>
                </a:solidFill>
                <a:cs typeface="+mn-cs"/>
              </a:rPr>
              <a:t>Verification Service</a:t>
            </a:r>
          </a:p>
          <a:p>
            <a:pPr defTabSz="914400" eaLnBrk="0" hangingPunct="0">
              <a:buFont typeface="Arial" pitchFamily="34" charset="0"/>
              <a:buChar char="•"/>
            </a:pPr>
            <a:r>
              <a:rPr lang="en-US" altLang="en-US" i="1" dirty="0" smtClean="0">
                <a:solidFill>
                  <a:srgbClr val="7F7F7F"/>
                </a:solidFill>
                <a:cs typeface="+mn-cs"/>
              </a:rPr>
              <a:t>Etc.</a:t>
            </a:r>
          </a:p>
        </p:txBody>
      </p:sp>
      <p:sp>
        <p:nvSpPr>
          <p:cNvPr id="16388" name="Title 1"/>
          <p:cNvSpPr>
            <a:spLocks noGrp="1"/>
          </p:cNvSpPr>
          <p:nvPr>
            <p:ph type="title"/>
          </p:nvPr>
        </p:nvSpPr>
        <p:spPr>
          <a:xfrm>
            <a:off x="449263" y="0"/>
            <a:ext cx="7096125" cy="1063625"/>
          </a:xfrm>
        </p:spPr>
        <p:txBody>
          <a:bodyPr/>
          <a:lstStyle/>
          <a:p>
            <a:r>
              <a:rPr lang="en-US" altLang="en-US" dirty="0" smtClean="0"/>
              <a:t>NSI Fundamental Design Principles (1/3)</a:t>
            </a:r>
          </a:p>
        </p:txBody>
      </p:sp>
      <p:grpSp>
        <p:nvGrpSpPr>
          <p:cNvPr id="16389" name="Group 16"/>
          <p:cNvGrpSpPr>
            <a:grpSpLocks/>
          </p:cNvGrpSpPr>
          <p:nvPr/>
        </p:nvGrpSpPr>
        <p:grpSpPr bwMode="auto">
          <a:xfrm>
            <a:off x="7208838" y="3260725"/>
            <a:ext cx="658812" cy="609600"/>
            <a:chOff x="3369461" y="1886990"/>
            <a:chExt cx="659155" cy="609600"/>
          </a:xfrm>
        </p:grpSpPr>
        <p:sp>
          <p:nvSpPr>
            <p:cNvPr id="18" name="Oval 17"/>
            <p:cNvSpPr>
              <a:spLocks noChangeArrowheads="1"/>
            </p:cNvSpPr>
            <p:nvPr/>
          </p:nvSpPr>
          <p:spPr bwMode="auto">
            <a:xfrm>
              <a:off x="3383755" y="1886990"/>
              <a:ext cx="609917" cy="609600"/>
            </a:xfrm>
            <a:prstGeom prst="ellipse">
              <a:avLst/>
            </a:prstGeom>
            <a:solidFill>
              <a:srgbClr val="FF0000"/>
            </a:solidFill>
            <a:ln w="9525">
              <a:solidFill>
                <a:srgbClr val="000000"/>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dirty="0">
                <a:solidFill>
                  <a:srgbClr val="FFFFFF"/>
                </a:solidFill>
                <a:latin typeface="Arial"/>
                <a:ea typeface="ＭＳ Ｐゴシック"/>
                <a:cs typeface="+mn-cs"/>
              </a:endParaRPr>
            </a:p>
          </p:txBody>
        </p:sp>
        <p:sp>
          <p:nvSpPr>
            <p:cNvPr id="16405" name="TextBox 18"/>
            <p:cNvSpPr txBox="1">
              <a:spLocks noChangeArrowheads="1"/>
            </p:cNvSpPr>
            <p:nvPr/>
          </p:nvSpPr>
          <p:spPr bwMode="auto">
            <a:xfrm>
              <a:off x="3369461" y="2003077"/>
              <a:ext cx="65915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800" dirty="0" smtClean="0">
                  <a:solidFill>
                    <a:srgbClr val="FFFFFF"/>
                  </a:solidFill>
                  <a:cs typeface="+mn-cs"/>
                </a:rPr>
                <a:t>NSA</a:t>
              </a:r>
            </a:p>
          </p:txBody>
        </p:sp>
      </p:grpSp>
      <p:sp>
        <p:nvSpPr>
          <p:cNvPr id="20" name="Freeform 19"/>
          <p:cNvSpPr>
            <a:spLocks/>
          </p:cNvSpPr>
          <p:nvPr/>
        </p:nvSpPr>
        <p:spPr bwMode="auto">
          <a:xfrm flipH="1">
            <a:off x="7710488" y="3813175"/>
            <a:ext cx="149225" cy="822325"/>
          </a:xfrm>
          <a:custGeom>
            <a:avLst/>
            <a:gdLst>
              <a:gd name="T0" fmla="*/ 149225 w 145080"/>
              <a:gd name="T1" fmla="*/ 822325 h 1524197"/>
              <a:gd name="T2" fmla="*/ 26442 w 145080"/>
              <a:gd name="T3" fmla="*/ 599667 h 1524197"/>
              <a:gd name="T4" fmla="*/ 19842 w 145080"/>
              <a:gd name="T5" fmla="*/ 317065 h 1524197"/>
              <a:gd name="T6" fmla="*/ 14549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21" name="Oval 20"/>
          <p:cNvSpPr/>
          <p:nvPr/>
        </p:nvSpPr>
        <p:spPr>
          <a:xfrm>
            <a:off x="7242175" y="4583113"/>
            <a:ext cx="592138" cy="606425"/>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16392" name="TextBox 21"/>
          <p:cNvSpPr txBox="1">
            <a:spLocks noChangeArrowheads="1"/>
          </p:cNvSpPr>
          <p:nvPr/>
        </p:nvSpPr>
        <p:spPr bwMode="auto">
          <a:xfrm>
            <a:off x="7229475" y="4687888"/>
            <a:ext cx="6588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800" dirty="0" smtClean="0">
                <a:solidFill>
                  <a:srgbClr val="FFFFFF"/>
                </a:solidFill>
                <a:cs typeface="+mn-cs"/>
              </a:rPr>
              <a:t>NSA</a:t>
            </a:r>
          </a:p>
        </p:txBody>
      </p:sp>
      <p:sp>
        <p:nvSpPr>
          <p:cNvPr id="23" name="Freeform 22"/>
          <p:cNvSpPr>
            <a:spLocks/>
          </p:cNvSpPr>
          <p:nvPr/>
        </p:nvSpPr>
        <p:spPr bwMode="auto">
          <a:xfrm flipV="1">
            <a:off x="7200900" y="3813175"/>
            <a:ext cx="149225" cy="822325"/>
          </a:xfrm>
          <a:custGeom>
            <a:avLst/>
            <a:gdLst>
              <a:gd name="T0" fmla="*/ 149225 w 145080"/>
              <a:gd name="T1" fmla="*/ 822325 h 1524197"/>
              <a:gd name="T2" fmla="*/ 26442 w 145080"/>
              <a:gd name="T3" fmla="*/ 599667 h 1524197"/>
              <a:gd name="T4" fmla="*/ 19842 w 145080"/>
              <a:gd name="T5" fmla="*/ 317065 h 1524197"/>
              <a:gd name="T6" fmla="*/ 14549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cxnSp>
        <p:nvCxnSpPr>
          <p:cNvPr id="24" name="Straight Connector 23"/>
          <p:cNvCxnSpPr>
            <a:cxnSpLocks noChangeShapeType="1"/>
          </p:cNvCxnSpPr>
          <p:nvPr/>
        </p:nvCxnSpPr>
        <p:spPr bwMode="auto">
          <a:xfrm rot="10800000">
            <a:off x="6965950" y="4208463"/>
            <a:ext cx="1146175" cy="1587"/>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16395" name="TextBox 24"/>
          <p:cNvSpPr txBox="1">
            <a:spLocks noChangeArrowheads="1"/>
          </p:cNvSpPr>
          <p:nvPr/>
        </p:nvSpPr>
        <p:spPr bwMode="auto">
          <a:xfrm>
            <a:off x="6397625" y="2613025"/>
            <a:ext cx="2268538"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800" dirty="0" smtClean="0">
                <a:solidFill>
                  <a:srgbClr val="000000"/>
                </a:solidFill>
                <a:cs typeface="+mn-cs"/>
              </a:rPr>
              <a:t>Network Services Agent (NSA)</a:t>
            </a:r>
          </a:p>
        </p:txBody>
      </p:sp>
      <p:sp>
        <p:nvSpPr>
          <p:cNvPr id="26" name="TextBox 25"/>
          <p:cNvSpPr txBox="1">
            <a:spLocks noChangeArrowheads="1"/>
          </p:cNvSpPr>
          <p:nvPr/>
        </p:nvSpPr>
        <p:spPr bwMode="auto">
          <a:xfrm>
            <a:off x="6072188" y="3260725"/>
            <a:ext cx="122237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600" dirty="0" smtClean="0">
                <a:solidFill>
                  <a:srgbClr val="000000"/>
                </a:solidFill>
                <a:cs typeface="+mn-cs"/>
              </a:rPr>
              <a:t>Requester </a:t>
            </a:r>
          </a:p>
          <a:p>
            <a:pPr defTabSz="914400" eaLnBrk="0" hangingPunct="0"/>
            <a:r>
              <a:rPr lang="en-US" altLang="en-US" sz="1600" dirty="0" smtClean="0">
                <a:solidFill>
                  <a:srgbClr val="000000"/>
                </a:solidFill>
                <a:cs typeface="+mn-cs"/>
              </a:rPr>
              <a:t>Agent (RA)</a:t>
            </a:r>
          </a:p>
        </p:txBody>
      </p:sp>
      <p:sp>
        <p:nvSpPr>
          <p:cNvPr id="27" name="TextBox 26"/>
          <p:cNvSpPr txBox="1">
            <a:spLocks noChangeArrowheads="1"/>
          </p:cNvSpPr>
          <p:nvPr/>
        </p:nvSpPr>
        <p:spPr bwMode="auto">
          <a:xfrm>
            <a:off x="6056313" y="4583113"/>
            <a:ext cx="117316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600" dirty="0" smtClean="0">
                <a:solidFill>
                  <a:srgbClr val="000000"/>
                </a:solidFill>
                <a:cs typeface="+mn-cs"/>
              </a:rPr>
              <a:t>Provider </a:t>
            </a:r>
          </a:p>
          <a:p>
            <a:pPr defTabSz="914400" eaLnBrk="0" hangingPunct="0"/>
            <a:r>
              <a:rPr lang="en-US" altLang="en-US" sz="1600" dirty="0" smtClean="0">
                <a:solidFill>
                  <a:srgbClr val="000000"/>
                </a:solidFill>
                <a:cs typeface="+mn-cs"/>
              </a:rPr>
              <a:t>Agent (PA)</a:t>
            </a:r>
          </a:p>
        </p:txBody>
      </p:sp>
      <p:sp>
        <p:nvSpPr>
          <p:cNvPr id="28" name="TextBox 27"/>
          <p:cNvSpPr txBox="1">
            <a:spLocks noChangeArrowheads="1"/>
          </p:cNvSpPr>
          <p:nvPr/>
        </p:nvSpPr>
        <p:spPr bwMode="auto">
          <a:xfrm>
            <a:off x="8094663" y="3795713"/>
            <a:ext cx="1049337"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600" dirty="0" smtClean="0">
                <a:solidFill>
                  <a:srgbClr val="0000FF"/>
                </a:solidFill>
                <a:cs typeface="+mn-cs"/>
              </a:rPr>
              <a:t>Network Services Interface</a:t>
            </a:r>
          </a:p>
        </p:txBody>
      </p:sp>
      <p:sp>
        <p:nvSpPr>
          <p:cNvPr id="29" name="Rounded Rectangle 28"/>
          <p:cNvSpPr>
            <a:spLocks noChangeArrowheads="1"/>
          </p:cNvSpPr>
          <p:nvPr/>
        </p:nvSpPr>
        <p:spPr bwMode="auto">
          <a:xfrm>
            <a:off x="1212850" y="3081338"/>
            <a:ext cx="4129088" cy="400050"/>
          </a:xfrm>
          <a:prstGeom prst="roundRect">
            <a:avLst>
              <a:gd name="adj" fmla="val 16667"/>
            </a:avLst>
          </a:prstGeom>
          <a:noFill/>
          <a:ln w="38100">
            <a:solidFill>
              <a:srgbClr val="FF0000"/>
            </a:solidFill>
            <a:round/>
            <a:headEnd/>
            <a:tailEnd/>
          </a:ln>
          <a:effectLst>
            <a:outerShdw blurRad="40000" dist="23000" dir="5400000" rotWithShape="0">
              <a:srgbClr val="808080">
                <a:alpha val="34999"/>
              </a:srgbClr>
            </a:outerShdw>
          </a:effectLst>
          <a:extLst>
            <a:ext uri="{909E8E84-426E-40DD-AFC4-6F175D3DCCD1}">
              <a14:hiddenFill xmlns:a14="http://schemas.microsoft.com/office/drawing/2010/main">
                <a:solidFill>
                  <a:srgbClr val="FFFFFF"/>
                </a:solidFill>
              </a14:hiddenFill>
            </a:ext>
          </a:ex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30" name="TextBox 29"/>
          <p:cNvSpPr txBox="1">
            <a:spLocks noChangeArrowheads="1"/>
          </p:cNvSpPr>
          <p:nvPr/>
        </p:nvSpPr>
        <p:spPr bwMode="auto">
          <a:xfrm>
            <a:off x="5210175" y="5341938"/>
            <a:ext cx="21780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600" dirty="0" smtClean="0">
                <a:solidFill>
                  <a:srgbClr val="000000"/>
                </a:solidFill>
                <a:cs typeface="+mn-cs"/>
              </a:rPr>
              <a:t>Network Resource Manager (NRM)</a:t>
            </a:r>
          </a:p>
        </p:txBody>
      </p:sp>
      <p:sp>
        <p:nvSpPr>
          <p:cNvPr id="31" name="TextBox 30"/>
          <p:cNvSpPr txBox="1">
            <a:spLocks noChangeArrowheads="1"/>
          </p:cNvSpPr>
          <p:nvPr/>
        </p:nvSpPr>
        <p:spPr bwMode="auto">
          <a:xfrm>
            <a:off x="5843588" y="6181725"/>
            <a:ext cx="34305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800" dirty="0" smtClean="0">
                <a:solidFill>
                  <a:srgbClr val="000000"/>
                </a:solidFill>
                <a:cs typeface="+mn-cs"/>
              </a:rPr>
              <a:t>NSI Network Service Domain</a:t>
            </a:r>
          </a:p>
        </p:txBody>
      </p:sp>
      <p:sp>
        <p:nvSpPr>
          <p:cNvPr id="16402" name="Slide Number Placeholder 6"/>
          <p:cNvSpPr txBox="1">
            <a:spLocks/>
          </p:cNvSpPr>
          <p:nvPr/>
        </p:nvSpPr>
        <p:spPr bwMode="auto">
          <a:xfrm>
            <a:off x="7010400" y="6675438"/>
            <a:ext cx="21336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fld id="{332C1AB5-13DF-4F24-9AB3-1355A3A0F96A}" type="slidenum">
              <a:rPr lang="en-US" altLang="en-US" sz="800" smtClean="0">
                <a:solidFill>
                  <a:srgbClr val="FFFFFF"/>
                </a:solidFill>
                <a:cs typeface="+mn-cs"/>
              </a:rPr>
              <a:pPr algn="r" defTabSz="914400" eaLnBrk="0" hangingPunct="0"/>
              <a:t>66</a:t>
            </a:fld>
            <a:endParaRPr lang="en-US" altLang="en-US" sz="800" dirty="0" smtClean="0">
              <a:solidFill>
                <a:srgbClr val="FFFFFF"/>
              </a:solidFill>
              <a:cs typeface="+mn-cs"/>
            </a:endParaRPr>
          </a:p>
        </p:txBody>
      </p:sp>
      <p:sp>
        <p:nvSpPr>
          <p:cNvPr id="33" name="Rectangular Callout 2"/>
          <p:cNvSpPr>
            <a:spLocks noChangeArrowheads="1"/>
          </p:cNvSpPr>
          <p:nvPr/>
        </p:nvSpPr>
        <p:spPr bwMode="auto">
          <a:xfrm>
            <a:off x="5445125" y="2384425"/>
            <a:ext cx="1095375" cy="661988"/>
          </a:xfrm>
          <a:prstGeom prst="wedgeRectCallout">
            <a:avLst>
              <a:gd name="adj1" fmla="val -125694"/>
              <a:gd name="adj2" fmla="val 56116"/>
            </a:avLst>
          </a:prstGeom>
          <a:solidFill>
            <a:srgbClr val="FFFF00"/>
          </a:solidFill>
          <a:ln w="9525">
            <a:solidFill>
              <a:schemeClr val="tx1"/>
            </a:solidFill>
            <a:miter lim="800000"/>
            <a:headEnd/>
            <a:tailEnd/>
          </a:ln>
          <a:effectLst>
            <a:outerShdw blurRad="40000" dist="23000" dir="5400000" rotWithShape="0">
              <a:srgbClr val="808080">
                <a:alpha val="34999"/>
              </a:srgbClr>
            </a:outerShdw>
          </a:effectLst>
        </p:spPr>
        <p:txBody>
          <a:bodyPr anchor="ctr"/>
          <a:lstStyle/>
          <a:p>
            <a:pPr algn="ctr" defTabSz="914400" eaLnBrk="0" hangingPunct="0">
              <a:defRPr/>
            </a:pPr>
            <a:r>
              <a:rPr lang="en-US" sz="1200" dirty="0">
                <a:solidFill>
                  <a:srgbClr val="000000"/>
                </a:solidFill>
                <a:latin typeface="Arial"/>
                <a:ea typeface="ＭＳ Ｐゴシック"/>
                <a:cs typeface="+mn-cs"/>
              </a:rPr>
              <a:t>Supports advance reservations</a:t>
            </a:r>
          </a:p>
        </p:txBody>
      </p:sp>
    </p:spTree>
    <p:extLst>
      <p:ext uri="{BB962C8B-B14F-4D97-AF65-F5344CB8AC3E}">
        <p14:creationId xmlns:p14="http://schemas.microsoft.com/office/powerpoint/2010/main" val="25763486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animBg="1"/>
      <p:bldP spid="30" grpId="0"/>
      <p:bldP spid="31" grpId="0"/>
      <p:bldP spid="33"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Content Placeholder 2"/>
          <p:cNvSpPr>
            <a:spLocks noGrp="1"/>
          </p:cNvSpPr>
          <p:nvPr>
            <p:ph idx="1"/>
          </p:nvPr>
        </p:nvSpPr>
        <p:spPr/>
        <p:txBody>
          <a:bodyPr/>
          <a:lstStyle/>
          <a:p>
            <a:pPr>
              <a:buFont typeface="Times" charset="0"/>
              <a:buNone/>
            </a:pPr>
            <a:r>
              <a:rPr lang="en-US" altLang="en-US" sz="2400" b="1" dirty="0" smtClean="0"/>
              <a:t>2. Designed for flexible, multi-domain, service chaining</a:t>
            </a:r>
          </a:p>
        </p:txBody>
      </p:sp>
      <p:grpSp>
        <p:nvGrpSpPr>
          <p:cNvPr id="17411" name="Group 18"/>
          <p:cNvGrpSpPr>
            <a:grpSpLocks/>
          </p:cNvGrpSpPr>
          <p:nvPr/>
        </p:nvGrpSpPr>
        <p:grpSpPr bwMode="auto">
          <a:xfrm>
            <a:off x="1744663" y="4856163"/>
            <a:ext cx="1071562" cy="561975"/>
            <a:chOff x="6659917" y="5069740"/>
            <a:chExt cx="1413243" cy="669075"/>
          </a:xfrm>
        </p:grpSpPr>
        <p:sp>
          <p:nvSpPr>
            <p:cNvPr id="7" name="Oval 6"/>
            <p:cNvSpPr/>
            <p:nvPr/>
          </p:nvSpPr>
          <p:spPr>
            <a:xfrm>
              <a:off x="6659917" y="5158571"/>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8" name="Oval 7"/>
            <p:cNvSpPr/>
            <p:nvPr/>
          </p:nvSpPr>
          <p:spPr>
            <a:xfrm>
              <a:off x="6854630" y="5069740"/>
              <a:ext cx="663702"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9" name="Oval 8"/>
            <p:cNvSpPr/>
            <p:nvPr/>
          </p:nvSpPr>
          <p:spPr>
            <a:xfrm>
              <a:off x="7269181" y="5069740"/>
              <a:ext cx="665795"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grpSp>
        <p:nvGrpSpPr>
          <p:cNvPr id="17412" name="Group 22"/>
          <p:cNvGrpSpPr>
            <a:grpSpLocks/>
          </p:cNvGrpSpPr>
          <p:nvPr/>
        </p:nvGrpSpPr>
        <p:grpSpPr bwMode="auto">
          <a:xfrm>
            <a:off x="2809875" y="4856163"/>
            <a:ext cx="1071563" cy="561975"/>
            <a:chOff x="6659917" y="5069740"/>
            <a:chExt cx="1413243" cy="669075"/>
          </a:xfrm>
        </p:grpSpPr>
        <p:sp>
          <p:nvSpPr>
            <p:cNvPr id="11" name="Oval 10"/>
            <p:cNvSpPr/>
            <p:nvPr/>
          </p:nvSpPr>
          <p:spPr>
            <a:xfrm>
              <a:off x="6659917" y="5158571"/>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12" name="Oval 11"/>
            <p:cNvSpPr/>
            <p:nvPr/>
          </p:nvSpPr>
          <p:spPr>
            <a:xfrm>
              <a:off x="6854631" y="5069740"/>
              <a:ext cx="663700"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13" name="Oval 12"/>
            <p:cNvSpPr/>
            <p:nvPr/>
          </p:nvSpPr>
          <p:spPr>
            <a:xfrm>
              <a:off x="7269182" y="5069740"/>
              <a:ext cx="665794"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sp>
        <p:nvSpPr>
          <p:cNvPr id="14" name="Oval 13"/>
          <p:cNvSpPr>
            <a:spLocks noChangeArrowheads="1"/>
          </p:cNvSpPr>
          <p:nvPr/>
        </p:nvSpPr>
        <p:spPr bwMode="auto">
          <a:xfrm>
            <a:off x="2089150" y="2716213"/>
            <a:ext cx="377825" cy="363537"/>
          </a:xfrm>
          <a:prstGeom prst="ellipse">
            <a:avLst/>
          </a:prstGeom>
          <a:solidFill>
            <a:srgbClr val="FF0000"/>
          </a:solidFill>
          <a:ln w="9525">
            <a:solidFill>
              <a:schemeClr val="tx1"/>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15" name="Freeform 14"/>
          <p:cNvSpPr>
            <a:spLocks/>
          </p:cNvSpPr>
          <p:nvPr/>
        </p:nvSpPr>
        <p:spPr bwMode="auto">
          <a:xfrm flipH="1">
            <a:off x="2376488" y="3079750"/>
            <a:ext cx="92075" cy="488950"/>
          </a:xfrm>
          <a:custGeom>
            <a:avLst/>
            <a:gdLst>
              <a:gd name="T0" fmla="*/ 92075 w 145080"/>
              <a:gd name="T1" fmla="*/ 488950 h 1524197"/>
              <a:gd name="T2" fmla="*/ 16316 w 145080"/>
              <a:gd name="T3" fmla="*/ 356559 h 1524197"/>
              <a:gd name="T4" fmla="*/ 12243 w 145080"/>
              <a:gd name="T5" fmla="*/ 188525 h 1524197"/>
              <a:gd name="T6" fmla="*/ 89774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16" name="Freeform 15"/>
          <p:cNvSpPr>
            <a:spLocks/>
          </p:cNvSpPr>
          <p:nvPr/>
        </p:nvSpPr>
        <p:spPr bwMode="auto">
          <a:xfrm flipV="1">
            <a:off x="2089150" y="3079750"/>
            <a:ext cx="92075" cy="488950"/>
          </a:xfrm>
          <a:custGeom>
            <a:avLst/>
            <a:gdLst>
              <a:gd name="T0" fmla="*/ 92075 w 145080"/>
              <a:gd name="T1" fmla="*/ 488950 h 1524197"/>
              <a:gd name="T2" fmla="*/ 16316 w 145080"/>
              <a:gd name="T3" fmla="*/ 356559 h 1524197"/>
              <a:gd name="T4" fmla="*/ 12243 w 145080"/>
              <a:gd name="T5" fmla="*/ 188525 h 1524197"/>
              <a:gd name="T6" fmla="*/ 89774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nvGrpSpPr>
          <p:cNvPr id="17416" name="Group 14"/>
          <p:cNvGrpSpPr>
            <a:grpSpLocks/>
          </p:cNvGrpSpPr>
          <p:nvPr/>
        </p:nvGrpSpPr>
        <p:grpSpPr bwMode="auto">
          <a:xfrm rot="18314677" flipH="1">
            <a:off x="2726531" y="3604419"/>
            <a:ext cx="179388" cy="895350"/>
            <a:chOff x="4121357" y="2831355"/>
            <a:chExt cx="612504" cy="1242607"/>
          </a:xfrm>
        </p:grpSpPr>
        <p:sp>
          <p:nvSpPr>
            <p:cNvPr id="18" name="Freeform 17"/>
            <p:cNvSpPr>
              <a:spLocks/>
            </p:cNvSpPr>
            <p:nvPr/>
          </p:nvSpPr>
          <p:spPr bwMode="auto">
            <a:xfrm flipV="1">
              <a:off x="4123928" y="2830676"/>
              <a:ext cx="151770" cy="1242607"/>
            </a:xfrm>
            <a:custGeom>
              <a:avLst/>
              <a:gdLst>
                <a:gd name="T0" fmla="*/ 151770 w 145080"/>
                <a:gd name="T1" fmla="*/ 1242607 h 1524197"/>
                <a:gd name="T2" fmla="*/ 26893 w 145080"/>
                <a:gd name="T3" fmla="*/ 906151 h 1524197"/>
                <a:gd name="T4" fmla="*/ 20181 w 145080"/>
                <a:gd name="T5" fmla="*/ 479113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19" name="Freeform 18"/>
            <p:cNvSpPr>
              <a:spLocks/>
            </p:cNvSpPr>
            <p:nvPr/>
          </p:nvSpPr>
          <p:spPr bwMode="auto">
            <a:xfrm flipH="1">
              <a:off x="4593327" y="2827908"/>
              <a:ext cx="151770" cy="1242607"/>
            </a:xfrm>
            <a:custGeom>
              <a:avLst/>
              <a:gdLst>
                <a:gd name="T0" fmla="*/ 151770 w 145080"/>
                <a:gd name="T1" fmla="*/ 1242607 h 1524197"/>
                <a:gd name="T2" fmla="*/ 26893 w 145080"/>
                <a:gd name="T3" fmla="*/ 906151 h 1524197"/>
                <a:gd name="T4" fmla="*/ 20181 w 145080"/>
                <a:gd name="T5" fmla="*/ 479113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grpSp>
        <p:nvGrpSpPr>
          <p:cNvPr id="17417" name="Group 14"/>
          <p:cNvGrpSpPr>
            <a:grpSpLocks/>
          </p:cNvGrpSpPr>
          <p:nvPr/>
        </p:nvGrpSpPr>
        <p:grpSpPr bwMode="auto">
          <a:xfrm rot="3285323">
            <a:off x="1644650" y="3590925"/>
            <a:ext cx="177800" cy="895350"/>
            <a:chOff x="4121357" y="2831355"/>
            <a:chExt cx="612504" cy="1242607"/>
          </a:xfrm>
        </p:grpSpPr>
        <p:sp>
          <p:nvSpPr>
            <p:cNvPr id="21" name="Freeform 20"/>
            <p:cNvSpPr>
              <a:spLocks/>
            </p:cNvSpPr>
            <p:nvPr/>
          </p:nvSpPr>
          <p:spPr bwMode="auto">
            <a:xfrm flipV="1">
              <a:off x="4107399" y="2828661"/>
              <a:ext cx="147655" cy="1242607"/>
            </a:xfrm>
            <a:custGeom>
              <a:avLst/>
              <a:gdLst>
                <a:gd name="T0" fmla="*/ 147655 w 145080"/>
                <a:gd name="T1" fmla="*/ 1242607 h 1524197"/>
                <a:gd name="T2" fmla="*/ 26164 w 145080"/>
                <a:gd name="T3" fmla="*/ 906151 h 1524197"/>
                <a:gd name="T4" fmla="*/ 19633 w 145080"/>
                <a:gd name="T5" fmla="*/ 479113 h 1524197"/>
                <a:gd name="T6" fmla="*/ 14396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22" name="Freeform 21"/>
            <p:cNvSpPr>
              <a:spLocks/>
            </p:cNvSpPr>
            <p:nvPr/>
          </p:nvSpPr>
          <p:spPr bwMode="auto">
            <a:xfrm flipH="1">
              <a:off x="4583611" y="2832034"/>
              <a:ext cx="147655" cy="1242607"/>
            </a:xfrm>
            <a:custGeom>
              <a:avLst/>
              <a:gdLst>
                <a:gd name="T0" fmla="*/ 147655 w 145080"/>
                <a:gd name="T1" fmla="*/ 1242607 h 1524197"/>
                <a:gd name="T2" fmla="*/ 26164 w 145080"/>
                <a:gd name="T3" fmla="*/ 906151 h 1524197"/>
                <a:gd name="T4" fmla="*/ 19633 w 145080"/>
                <a:gd name="T5" fmla="*/ 479113 h 1524197"/>
                <a:gd name="T6" fmla="*/ 14396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grpSp>
        <p:nvGrpSpPr>
          <p:cNvPr id="17418" name="Group 36"/>
          <p:cNvGrpSpPr>
            <a:grpSpLocks/>
          </p:cNvGrpSpPr>
          <p:nvPr/>
        </p:nvGrpSpPr>
        <p:grpSpPr bwMode="auto">
          <a:xfrm>
            <a:off x="679450" y="4829175"/>
            <a:ext cx="1071563" cy="561975"/>
            <a:chOff x="6659917" y="5069740"/>
            <a:chExt cx="1413243" cy="669075"/>
          </a:xfrm>
        </p:grpSpPr>
        <p:sp>
          <p:nvSpPr>
            <p:cNvPr id="24" name="Oval 23"/>
            <p:cNvSpPr/>
            <p:nvPr/>
          </p:nvSpPr>
          <p:spPr>
            <a:xfrm>
              <a:off x="6659917" y="5158573"/>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25" name="Oval 24"/>
            <p:cNvSpPr/>
            <p:nvPr/>
          </p:nvSpPr>
          <p:spPr>
            <a:xfrm>
              <a:off x="6854631" y="5069740"/>
              <a:ext cx="663700"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26" name="Oval 25"/>
            <p:cNvSpPr/>
            <p:nvPr/>
          </p:nvSpPr>
          <p:spPr>
            <a:xfrm>
              <a:off x="7269182" y="5069740"/>
              <a:ext cx="665794"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cxnSp>
        <p:nvCxnSpPr>
          <p:cNvPr id="27" name="Straight Connector 26"/>
          <p:cNvCxnSpPr>
            <a:cxnSpLocks noChangeShapeType="1"/>
          </p:cNvCxnSpPr>
          <p:nvPr/>
        </p:nvCxnSpPr>
        <p:spPr bwMode="auto">
          <a:xfrm rot="10800000">
            <a:off x="1890713" y="3308350"/>
            <a:ext cx="725487" cy="1588"/>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cxnSp>
        <p:nvCxnSpPr>
          <p:cNvPr id="28" name="Straight Connector 27"/>
          <p:cNvCxnSpPr>
            <a:cxnSpLocks noChangeShapeType="1"/>
          </p:cNvCxnSpPr>
          <p:nvPr/>
        </p:nvCxnSpPr>
        <p:spPr bwMode="auto">
          <a:xfrm rot="16200000" flipV="1">
            <a:off x="1509713" y="3897313"/>
            <a:ext cx="447675" cy="314325"/>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cxnSp>
        <p:nvCxnSpPr>
          <p:cNvPr id="29" name="Straight Connector 28"/>
          <p:cNvCxnSpPr>
            <a:cxnSpLocks noChangeShapeType="1"/>
          </p:cNvCxnSpPr>
          <p:nvPr/>
        </p:nvCxnSpPr>
        <p:spPr bwMode="auto">
          <a:xfrm rot="5400000">
            <a:off x="2587626" y="3856037"/>
            <a:ext cx="436562" cy="360363"/>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17422" name="TextBox 29"/>
          <p:cNvSpPr txBox="1">
            <a:spLocks noChangeArrowheads="1"/>
          </p:cNvSpPr>
          <p:nvPr/>
        </p:nvSpPr>
        <p:spPr bwMode="auto">
          <a:xfrm>
            <a:off x="2763838" y="5440363"/>
            <a:ext cx="1270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C</a:t>
            </a:r>
          </a:p>
        </p:txBody>
      </p:sp>
      <p:sp>
        <p:nvSpPr>
          <p:cNvPr id="31" name="Oval 30"/>
          <p:cNvSpPr>
            <a:spLocks noChangeArrowheads="1"/>
          </p:cNvSpPr>
          <p:nvPr/>
        </p:nvSpPr>
        <p:spPr bwMode="auto">
          <a:xfrm>
            <a:off x="2089150" y="3543300"/>
            <a:ext cx="377825" cy="363538"/>
          </a:xfrm>
          <a:prstGeom prst="ellipse">
            <a:avLst/>
          </a:prstGeom>
          <a:solidFill>
            <a:srgbClr val="FF0000"/>
          </a:solidFill>
          <a:ln w="9525">
            <a:solidFill>
              <a:srgbClr val="000000"/>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32" name="Oval 31"/>
          <p:cNvSpPr>
            <a:spLocks noChangeArrowheads="1"/>
          </p:cNvSpPr>
          <p:nvPr/>
        </p:nvSpPr>
        <p:spPr bwMode="auto">
          <a:xfrm>
            <a:off x="996950" y="4754563"/>
            <a:ext cx="466725" cy="300037"/>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33" name="Oval 32"/>
          <p:cNvSpPr>
            <a:spLocks noChangeArrowheads="1"/>
          </p:cNvSpPr>
          <p:nvPr/>
        </p:nvSpPr>
        <p:spPr bwMode="auto">
          <a:xfrm>
            <a:off x="3144838" y="4781550"/>
            <a:ext cx="457200" cy="339725"/>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34" name="Oval 33"/>
          <p:cNvSpPr>
            <a:spLocks noChangeArrowheads="1"/>
          </p:cNvSpPr>
          <p:nvPr/>
        </p:nvSpPr>
        <p:spPr bwMode="auto">
          <a:xfrm>
            <a:off x="2076450" y="4822825"/>
            <a:ext cx="463550" cy="336550"/>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17427" name="Cube 34"/>
          <p:cNvSpPr>
            <a:spLocks noChangeArrowheads="1"/>
          </p:cNvSpPr>
          <p:nvPr/>
        </p:nvSpPr>
        <p:spPr bwMode="auto">
          <a:xfrm>
            <a:off x="1084263" y="4983163"/>
            <a:ext cx="279400" cy="276225"/>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28" name="Cube 35"/>
          <p:cNvSpPr>
            <a:spLocks noChangeArrowheads="1"/>
          </p:cNvSpPr>
          <p:nvPr/>
        </p:nvSpPr>
        <p:spPr bwMode="auto">
          <a:xfrm>
            <a:off x="3182938" y="5014913"/>
            <a:ext cx="277812" cy="277812"/>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29" name="Cube 36"/>
          <p:cNvSpPr>
            <a:spLocks noChangeArrowheads="1"/>
          </p:cNvSpPr>
          <p:nvPr/>
        </p:nvSpPr>
        <p:spPr bwMode="auto">
          <a:xfrm>
            <a:off x="2157413" y="4965700"/>
            <a:ext cx="277812" cy="276225"/>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30" name="TextBox 37"/>
          <p:cNvSpPr txBox="1">
            <a:spLocks noChangeArrowheads="1"/>
          </p:cNvSpPr>
          <p:nvPr/>
        </p:nvSpPr>
        <p:spPr bwMode="auto">
          <a:xfrm>
            <a:off x="1635125" y="5440363"/>
            <a:ext cx="1282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B</a:t>
            </a:r>
          </a:p>
        </p:txBody>
      </p:sp>
      <p:sp>
        <p:nvSpPr>
          <p:cNvPr id="17431" name="TextBox 38"/>
          <p:cNvSpPr txBox="1">
            <a:spLocks noChangeArrowheads="1"/>
          </p:cNvSpPr>
          <p:nvPr/>
        </p:nvSpPr>
        <p:spPr bwMode="auto">
          <a:xfrm>
            <a:off x="620713" y="5440363"/>
            <a:ext cx="106997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A</a:t>
            </a:r>
          </a:p>
        </p:txBody>
      </p:sp>
      <p:sp>
        <p:nvSpPr>
          <p:cNvPr id="17432" name="Lightning Bolt 39"/>
          <p:cNvSpPr>
            <a:spLocks noChangeArrowheads="1"/>
          </p:cNvSpPr>
          <p:nvPr/>
        </p:nvSpPr>
        <p:spPr bwMode="auto">
          <a:xfrm rot="1560000">
            <a:off x="3238500" y="4484688"/>
            <a:ext cx="263525" cy="392112"/>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33" name="Lightning Bolt 40"/>
          <p:cNvSpPr>
            <a:spLocks noChangeArrowheads="1"/>
          </p:cNvSpPr>
          <p:nvPr/>
        </p:nvSpPr>
        <p:spPr bwMode="auto">
          <a:xfrm rot="1560000">
            <a:off x="2157413" y="4514850"/>
            <a:ext cx="263525" cy="366713"/>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34" name="Lightning Bolt 41"/>
          <p:cNvSpPr>
            <a:spLocks noChangeArrowheads="1"/>
          </p:cNvSpPr>
          <p:nvPr/>
        </p:nvSpPr>
        <p:spPr bwMode="auto">
          <a:xfrm rot="1560000">
            <a:off x="1128713" y="4492625"/>
            <a:ext cx="263525" cy="393700"/>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43" name="Oval 42"/>
          <p:cNvSpPr/>
          <p:nvPr/>
        </p:nvSpPr>
        <p:spPr>
          <a:xfrm>
            <a:off x="1058863" y="4195763"/>
            <a:ext cx="376237"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nvGrpSpPr>
          <p:cNvPr id="17436" name="Group 14"/>
          <p:cNvGrpSpPr>
            <a:grpSpLocks/>
          </p:cNvGrpSpPr>
          <p:nvPr/>
        </p:nvGrpSpPr>
        <p:grpSpPr bwMode="auto">
          <a:xfrm flipH="1">
            <a:off x="2181225" y="3894138"/>
            <a:ext cx="223838" cy="360362"/>
            <a:chOff x="4336752" y="2831355"/>
            <a:chExt cx="397109" cy="1294625"/>
          </a:xfrm>
        </p:grpSpPr>
        <p:sp>
          <p:nvSpPr>
            <p:cNvPr id="45" name="Freeform 44"/>
            <p:cNvSpPr>
              <a:spLocks/>
            </p:cNvSpPr>
            <p:nvPr/>
          </p:nvSpPr>
          <p:spPr bwMode="auto">
            <a:xfrm flipV="1">
              <a:off x="4336752" y="2882682"/>
              <a:ext cx="149268" cy="1243298"/>
            </a:xfrm>
            <a:custGeom>
              <a:avLst/>
              <a:gdLst>
                <a:gd name="T0" fmla="*/ 149268 w 145080"/>
                <a:gd name="T1" fmla="*/ 1243298 h 1524197"/>
                <a:gd name="T2" fmla="*/ 26450 w 145080"/>
                <a:gd name="T3" fmla="*/ 906655 h 1524197"/>
                <a:gd name="T4" fmla="*/ 19848 w 145080"/>
                <a:gd name="T5" fmla="*/ 479380 h 1524197"/>
                <a:gd name="T6" fmla="*/ 14553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46" name="Freeform 45"/>
            <p:cNvSpPr>
              <a:spLocks/>
            </p:cNvSpPr>
            <p:nvPr/>
          </p:nvSpPr>
          <p:spPr bwMode="auto">
            <a:xfrm flipH="1">
              <a:off x="4584593" y="2831355"/>
              <a:ext cx="149268" cy="1243298"/>
            </a:xfrm>
            <a:custGeom>
              <a:avLst/>
              <a:gdLst>
                <a:gd name="T0" fmla="*/ 149268 w 145080"/>
                <a:gd name="T1" fmla="*/ 1243298 h 1524197"/>
                <a:gd name="T2" fmla="*/ 26450 w 145080"/>
                <a:gd name="T3" fmla="*/ 906655 h 1524197"/>
                <a:gd name="T4" fmla="*/ 19848 w 145080"/>
                <a:gd name="T5" fmla="*/ 479380 h 1524197"/>
                <a:gd name="T6" fmla="*/ 14553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cxnSp>
        <p:nvCxnSpPr>
          <p:cNvPr id="47" name="Straight Connector 46"/>
          <p:cNvCxnSpPr>
            <a:cxnSpLocks noChangeShapeType="1"/>
          </p:cNvCxnSpPr>
          <p:nvPr/>
        </p:nvCxnSpPr>
        <p:spPr bwMode="auto">
          <a:xfrm flipH="1" flipV="1">
            <a:off x="2025650" y="4124325"/>
            <a:ext cx="463550" cy="0"/>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48" name="Freeform 47"/>
          <p:cNvSpPr>
            <a:spLocks/>
          </p:cNvSpPr>
          <p:nvPr/>
        </p:nvSpPr>
        <p:spPr bwMode="auto">
          <a:xfrm>
            <a:off x="696913" y="5068888"/>
            <a:ext cx="1054100" cy="92075"/>
          </a:xfrm>
          <a:custGeom>
            <a:avLst/>
            <a:gdLst>
              <a:gd name="T0" fmla="*/ 0 w 1054978"/>
              <a:gd name="T1" fmla="*/ 70893 h 93338"/>
              <a:gd name="T2" fmla="*/ 429827 w 1054978"/>
              <a:gd name="T3" fmla="*/ 172 h 93338"/>
              <a:gd name="T4" fmla="*/ 685677 w 1054978"/>
              <a:gd name="T5" fmla="*/ 91099 h 93338"/>
              <a:gd name="T6" fmla="*/ 1054100 w 1054978"/>
              <a:gd name="T7" fmla="*/ 50687 h 93338"/>
              <a:gd name="T8" fmla="*/ 1054100 w 1054978"/>
              <a:gd name="T9" fmla="*/ 50687 h 93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4978" h="93338">
                <a:moveTo>
                  <a:pt x="0" y="71865"/>
                </a:moveTo>
                <a:cubicBezTo>
                  <a:pt x="214239" y="44554"/>
                  <a:pt x="315810" y="-3240"/>
                  <a:pt x="430185" y="174"/>
                </a:cubicBezTo>
                <a:cubicBezTo>
                  <a:pt x="544560" y="3588"/>
                  <a:pt x="582116" y="83814"/>
                  <a:pt x="686248" y="92349"/>
                </a:cubicBezTo>
                <a:cubicBezTo>
                  <a:pt x="790380" y="100884"/>
                  <a:pt x="1054978" y="51382"/>
                  <a:pt x="1054978" y="51382"/>
                </a:cubicBezTo>
              </a:path>
            </a:pathLst>
          </a:custGeom>
          <a:noFill/>
          <a:ln w="57150" cap="flat" cmpd="sng">
            <a:solidFill>
              <a:srgbClr val="0000FF"/>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49" name="Freeform 48"/>
          <p:cNvSpPr>
            <a:spLocks/>
          </p:cNvSpPr>
          <p:nvPr/>
        </p:nvSpPr>
        <p:spPr bwMode="auto">
          <a:xfrm rot="917107">
            <a:off x="2787650" y="5086350"/>
            <a:ext cx="1055688" cy="214313"/>
          </a:xfrm>
          <a:custGeom>
            <a:avLst/>
            <a:gdLst>
              <a:gd name="T0" fmla="*/ 0 w 1054978"/>
              <a:gd name="T1" fmla="*/ 165009 h 93338"/>
              <a:gd name="T2" fmla="*/ 430475 w 1054978"/>
              <a:gd name="T3" fmla="*/ 400 h 93338"/>
              <a:gd name="T4" fmla="*/ 686710 w 1054978"/>
              <a:gd name="T5" fmla="*/ 212042 h 93338"/>
              <a:gd name="T6" fmla="*/ 1055688 w 1054978"/>
              <a:gd name="T7" fmla="*/ 117978 h 93338"/>
              <a:gd name="T8" fmla="*/ 1055688 w 1054978"/>
              <a:gd name="T9" fmla="*/ 117978 h 93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4978" h="93338">
                <a:moveTo>
                  <a:pt x="0" y="71865"/>
                </a:moveTo>
                <a:cubicBezTo>
                  <a:pt x="214239" y="44554"/>
                  <a:pt x="315810" y="-3240"/>
                  <a:pt x="430185" y="174"/>
                </a:cubicBezTo>
                <a:cubicBezTo>
                  <a:pt x="544560" y="3588"/>
                  <a:pt x="582116" y="83814"/>
                  <a:pt x="686248" y="92349"/>
                </a:cubicBezTo>
                <a:cubicBezTo>
                  <a:pt x="790380" y="100884"/>
                  <a:pt x="1054978" y="51382"/>
                  <a:pt x="1054978" y="51382"/>
                </a:cubicBezTo>
              </a:path>
            </a:pathLst>
          </a:custGeom>
          <a:noFill/>
          <a:ln w="57150" cap="flat" cmpd="sng">
            <a:solidFill>
              <a:srgbClr val="3366FF"/>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17440" name="TextBox 49"/>
          <p:cNvSpPr txBox="1">
            <a:spLocks noChangeArrowheads="1"/>
          </p:cNvSpPr>
          <p:nvPr/>
        </p:nvSpPr>
        <p:spPr bwMode="auto">
          <a:xfrm>
            <a:off x="1435100" y="5868988"/>
            <a:ext cx="16478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2000" b="1" dirty="0" smtClean="0">
                <a:solidFill>
                  <a:srgbClr val="0000FF"/>
                </a:solidFill>
                <a:cs typeface="+mn-cs"/>
              </a:rPr>
              <a:t>NSI Topology</a:t>
            </a:r>
          </a:p>
        </p:txBody>
      </p:sp>
      <p:sp>
        <p:nvSpPr>
          <p:cNvPr id="17441" name="TextBox 50"/>
          <p:cNvSpPr txBox="1">
            <a:spLocks noChangeArrowheads="1"/>
          </p:cNvSpPr>
          <p:nvPr/>
        </p:nvSpPr>
        <p:spPr bwMode="auto">
          <a:xfrm>
            <a:off x="3487738" y="2339975"/>
            <a:ext cx="34940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800" dirty="0" smtClean="0">
                <a:solidFill>
                  <a:srgbClr val="000000"/>
                </a:solidFill>
                <a:cs typeface="+mn-cs"/>
              </a:rPr>
              <a:t>Supports </a:t>
            </a:r>
            <a:r>
              <a:rPr lang="en-US" altLang="en-US" sz="1800" b="1" dirty="0" smtClean="0">
                <a:solidFill>
                  <a:srgbClr val="000000"/>
                </a:solidFill>
                <a:cs typeface="+mn-cs"/>
              </a:rPr>
              <a:t>Tree</a:t>
            </a:r>
            <a:r>
              <a:rPr lang="en-US" altLang="en-US" sz="1800" dirty="0" smtClean="0">
                <a:solidFill>
                  <a:srgbClr val="000000"/>
                </a:solidFill>
                <a:cs typeface="+mn-cs"/>
              </a:rPr>
              <a:t> and </a:t>
            </a:r>
            <a:r>
              <a:rPr lang="en-US" altLang="en-US" sz="1800" b="1" dirty="0" smtClean="0">
                <a:solidFill>
                  <a:srgbClr val="000000"/>
                </a:solidFill>
                <a:cs typeface="+mn-cs"/>
              </a:rPr>
              <a:t>Chain</a:t>
            </a:r>
            <a:r>
              <a:rPr lang="en-US" altLang="en-US" sz="1800" dirty="0" smtClean="0">
                <a:solidFill>
                  <a:srgbClr val="000000"/>
                </a:solidFill>
                <a:cs typeface="+mn-cs"/>
              </a:rPr>
              <a:t> model</a:t>
            </a:r>
            <a:br>
              <a:rPr lang="en-US" altLang="en-US" sz="1800" dirty="0" smtClean="0">
                <a:solidFill>
                  <a:srgbClr val="000000"/>
                </a:solidFill>
                <a:cs typeface="+mn-cs"/>
              </a:rPr>
            </a:br>
            <a:r>
              <a:rPr lang="en-US" altLang="en-US" sz="1800" dirty="0" smtClean="0">
                <a:solidFill>
                  <a:srgbClr val="000000"/>
                </a:solidFill>
                <a:cs typeface="+mn-cs"/>
              </a:rPr>
              <a:t>of service chaining</a:t>
            </a:r>
          </a:p>
        </p:txBody>
      </p:sp>
      <p:sp>
        <p:nvSpPr>
          <p:cNvPr id="17442" name="TextBox 51"/>
          <p:cNvSpPr txBox="1">
            <a:spLocks noChangeArrowheads="1"/>
          </p:cNvSpPr>
          <p:nvPr/>
        </p:nvSpPr>
        <p:spPr bwMode="auto">
          <a:xfrm>
            <a:off x="3487738" y="3111500"/>
            <a:ext cx="5072062"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800" dirty="0" smtClean="0">
                <a:solidFill>
                  <a:srgbClr val="000000"/>
                </a:solidFill>
                <a:cs typeface="+mn-cs"/>
              </a:rPr>
              <a:t>Fits in well with Cloud/Compute model of provisioning as well as Network/GMPLS model</a:t>
            </a:r>
          </a:p>
        </p:txBody>
      </p:sp>
      <p:sp>
        <p:nvSpPr>
          <p:cNvPr id="53" name="Oval 52"/>
          <p:cNvSpPr/>
          <p:nvPr/>
        </p:nvSpPr>
        <p:spPr>
          <a:xfrm>
            <a:off x="2090738" y="4224338"/>
            <a:ext cx="377825"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54" name="Oval 53"/>
          <p:cNvSpPr/>
          <p:nvPr/>
        </p:nvSpPr>
        <p:spPr>
          <a:xfrm>
            <a:off x="3144838" y="4224338"/>
            <a:ext cx="377825"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cxnSp>
        <p:nvCxnSpPr>
          <p:cNvPr id="55" name="Shape 54"/>
          <p:cNvCxnSpPr>
            <a:cxnSpLocks noChangeShapeType="1"/>
            <a:stCxn id="48" idx="3"/>
            <a:endCxn id="49" idx="0"/>
          </p:cNvCxnSpPr>
          <p:nvPr/>
        </p:nvCxnSpPr>
        <p:spPr bwMode="auto">
          <a:xfrm flipV="1">
            <a:off x="1751013" y="5110163"/>
            <a:ext cx="1039812" cy="9525"/>
          </a:xfrm>
          <a:prstGeom prst="curvedConnector5">
            <a:avLst>
              <a:gd name="adj1" fmla="val 45921"/>
              <a:gd name="adj2" fmla="val 1956708"/>
              <a:gd name="adj3" fmla="val 81282"/>
            </a:avLst>
          </a:prstGeom>
          <a:noFill/>
          <a:ln w="57150">
            <a:solidFill>
              <a:srgbClr val="00009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17446" name="Group 18"/>
          <p:cNvGrpSpPr>
            <a:grpSpLocks/>
          </p:cNvGrpSpPr>
          <p:nvPr/>
        </p:nvGrpSpPr>
        <p:grpSpPr bwMode="auto">
          <a:xfrm>
            <a:off x="6578600" y="4856163"/>
            <a:ext cx="1071563" cy="561975"/>
            <a:chOff x="6659917" y="5069740"/>
            <a:chExt cx="1413243" cy="669075"/>
          </a:xfrm>
        </p:grpSpPr>
        <p:sp>
          <p:nvSpPr>
            <p:cNvPr id="57" name="Oval 56"/>
            <p:cNvSpPr/>
            <p:nvPr/>
          </p:nvSpPr>
          <p:spPr>
            <a:xfrm>
              <a:off x="6659917" y="5158571"/>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58" name="Oval 57"/>
            <p:cNvSpPr/>
            <p:nvPr/>
          </p:nvSpPr>
          <p:spPr>
            <a:xfrm>
              <a:off x="6854631" y="5069740"/>
              <a:ext cx="663700"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59" name="Oval 58"/>
            <p:cNvSpPr/>
            <p:nvPr/>
          </p:nvSpPr>
          <p:spPr>
            <a:xfrm>
              <a:off x="7269182" y="5069740"/>
              <a:ext cx="665794"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grpSp>
        <p:nvGrpSpPr>
          <p:cNvPr id="17447" name="Group 22"/>
          <p:cNvGrpSpPr>
            <a:grpSpLocks/>
          </p:cNvGrpSpPr>
          <p:nvPr/>
        </p:nvGrpSpPr>
        <p:grpSpPr bwMode="auto">
          <a:xfrm>
            <a:off x="7643813" y="4856163"/>
            <a:ext cx="1071562" cy="561975"/>
            <a:chOff x="6659917" y="5069740"/>
            <a:chExt cx="1413243" cy="669075"/>
          </a:xfrm>
        </p:grpSpPr>
        <p:sp>
          <p:nvSpPr>
            <p:cNvPr id="61" name="Oval 60"/>
            <p:cNvSpPr/>
            <p:nvPr/>
          </p:nvSpPr>
          <p:spPr>
            <a:xfrm>
              <a:off x="6659917" y="5158571"/>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62" name="Oval 61"/>
            <p:cNvSpPr/>
            <p:nvPr/>
          </p:nvSpPr>
          <p:spPr>
            <a:xfrm>
              <a:off x="6854630" y="5069740"/>
              <a:ext cx="663702"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63" name="Oval 62"/>
            <p:cNvSpPr/>
            <p:nvPr/>
          </p:nvSpPr>
          <p:spPr>
            <a:xfrm>
              <a:off x="7269181" y="5069740"/>
              <a:ext cx="665795"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grpSp>
        <p:nvGrpSpPr>
          <p:cNvPr id="17448" name="Group 14"/>
          <p:cNvGrpSpPr>
            <a:grpSpLocks/>
          </p:cNvGrpSpPr>
          <p:nvPr/>
        </p:nvGrpSpPr>
        <p:grpSpPr bwMode="auto">
          <a:xfrm rot="16200000" flipH="1">
            <a:off x="6503194" y="4061619"/>
            <a:ext cx="179388" cy="666750"/>
            <a:chOff x="4121357" y="2831355"/>
            <a:chExt cx="612504" cy="1242607"/>
          </a:xfrm>
        </p:grpSpPr>
        <p:sp>
          <p:nvSpPr>
            <p:cNvPr id="65" name="Freeform 64"/>
            <p:cNvSpPr>
              <a:spLocks/>
            </p:cNvSpPr>
            <p:nvPr/>
          </p:nvSpPr>
          <p:spPr bwMode="auto">
            <a:xfrm flipV="1">
              <a:off x="4121357" y="2831355"/>
              <a:ext cx="151770" cy="1242607"/>
            </a:xfrm>
            <a:custGeom>
              <a:avLst/>
              <a:gdLst>
                <a:gd name="T0" fmla="*/ 151770 w 145080"/>
                <a:gd name="T1" fmla="*/ 1242607 h 1524197"/>
                <a:gd name="T2" fmla="*/ 26893 w 145080"/>
                <a:gd name="T3" fmla="*/ 906151 h 1524197"/>
                <a:gd name="T4" fmla="*/ 20181 w 145080"/>
                <a:gd name="T5" fmla="*/ 479113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66" name="Freeform 65"/>
            <p:cNvSpPr>
              <a:spLocks/>
            </p:cNvSpPr>
            <p:nvPr/>
          </p:nvSpPr>
          <p:spPr bwMode="auto">
            <a:xfrm flipH="1">
              <a:off x="4598350" y="2822478"/>
              <a:ext cx="151770" cy="1242607"/>
            </a:xfrm>
            <a:custGeom>
              <a:avLst/>
              <a:gdLst>
                <a:gd name="T0" fmla="*/ 151770 w 145080"/>
                <a:gd name="T1" fmla="*/ 1242607 h 1524197"/>
                <a:gd name="T2" fmla="*/ 26893 w 145080"/>
                <a:gd name="T3" fmla="*/ 906151 h 1524197"/>
                <a:gd name="T4" fmla="*/ 20181 w 145080"/>
                <a:gd name="T5" fmla="*/ 479113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grpSp>
        <p:nvGrpSpPr>
          <p:cNvPr id="17449" name="Group 36"/>
          <p:cNvGrpSpPr>
            <a:grpSpLocks/>
          </p:cNvGrpSpPr>
          <p:nvPr/>
        </p:nvGrpSpPr>
        <p:grpSpPr bwMode="auto">
          <a:xfrm>
            <a:off x="5513388" y="4829175"/>
            <a:ext cx="1071562" cy="561975"/>
            <a:chOff x="6659917" y="5069740"/>
            <a:chExt cx="1413243" cy="669075"/>
          </a:xfrm>
        </p:grpSpPr>
        <p:sp>
          <p:nvSpPr>
            <p:cNvPr id="68" name="Oval 67"/>
            <p:cNvSpPr/>
            <p:nvPr/>
          </p:nvSpPr>
          <p:spPr>
            <a:xfrm>
              <a:off x="6659917" y="5158573"/>
              <a:ext cx="1413243" cy="438490"/>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69" name="Oval 68"/>
            <p:cNvSpPr/>
            <p:nvPr/>
          </p:nvSpPr>
          <p:spPr>
            <a:xfrm>
              <a:off x="6854630" y="5069740"/>
              <a:ext cx="663702" cy="669075"/>
            </a:xfrm>
            <a:prstGeom prst="ellipse">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70" name="Oval 69"/>
            <p:cNvSpPr/>
            <p:nvPr/>
          </p:nvSpPr>
          <p:spPr>
            <a:xfrm>
              <a:off x="7269181" y="5069740"/>
              <a:ext cx="665795" cy="669075"/>
            </a:xfrm>
            <a:prstGeom prst="ellipse">
              <a:avLst/>
            </a:prstGeom>
            <a:solidFill>
              <a:srgbClr val="A6A6A6"/>
            </a:solidFill>
            <a:ln w="0">
              <a:no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grpSp>
      <p:cxnSp>
        <p:nvCxnSpPr>
          <p:cNvPr id="71" name="Straight Connector 70"/>
          <p:cNvCxnSpPr>
            <a:cxnSpLocks noChangeShapeType="1"/>
          </p:cNvCxnSpPr>
          <p:nvPr/>
        </p:nvCxnSpPr>
        <p:spPr bwMode="auto">
          <a:xfrm rot="5400000" flipH="1" flipV="1">
            <a:off x="6343650" y="4375150"/>
            <a:ext cx="482600" cy="0"/>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17451" name="TextBox 71"/>
          <p:cNvSpPr txBox="1">
            <a:spLocks noChangeArrowheads="1"/>
          </p:cNvSpPr>
          <p:nvPr/>
        </p:nvSpPr>
        <p:spPr bwMode="auto">
          <a:xfrm>
            <a:off x="7589838" y="5440363"/>
            <a:ext cx="12700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C</a:t>
            </a:r>
          </a:p>
        </p:txBody>
      </p:sp>
      <p:sp>
        <p:nvSpPr>
          <p:cNvPr id="73" name="Oval 72"/>
          <p:cNvSpPr>
            <a:spLocks noChangeArrowheads="1"/>
          </p:cNvSpPr>
          <p:nvPr/>
        </p:nvSpPr>
        <p:spPr bwMode="auto">
          <a:xfrm>
            <a:off x="5830888" y="4754563"/>
            <a:ext cx="468312" cy="300037"/>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74" name="Oval 73"/>
          <p:cNvSpPr>
            <a:spLocks noChangeArrowheads="1"/>
          </p:cNvSpPr>
          <p:nvPr/>
        </p:nvSpPr>
        <p:spPr bwMode="auto">
          <a:xfrm>
            <a:off x="7978775" y="4781550"/>
            <a:ext cx="457200" cy="339725"/>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75" name="Oval 74"/>
          <p:cNvSpPr>
            <a:spLocks noChangeArrowheads="1"/>
          </p:cNvSpPr>
          <p:nvPr/>
        </p:nvSpPr>
        <p:spPr bwMode="auto">
          <a:xfrm>
            <a:off x="6910388" y="4822825"/>
            <a:ext cx="463550" cy="336550"/>
          </a:xfrm>
          <a:prstGeom prst="ellipse">
            <a:avLst/>
          </a:prstGeom>
          <a:solidFill>
            <a:srgbClr val="008000"/>
          </a:solidFill>
          <a:ln w="9525">
            <a:solidFill>
              <a:srgbClr val="59AC3D"/>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sp>
        <p:nvSpPr>
          <p:cNvPr id="17455" name="Cube 75"/>
          <p:cNvSpPr>
            <a:spLocks noChangeArrowheads="1"/>
          </p:cNvSpPr>
          <p:nvPr/>
        </p:nvSpPr>
        <p:spPr bwMode="auto">
          <a:xfrm>
            <a:off x="5918200" y="4983163"/>
            <a:ext cx="279400" cy="276225"/>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56" name="Cube 76"/>
          <p:cNvSpPr>
            <a:spLocks noChangeArrowheads="1"/>
          </p:cNvSpPr>
          <p:nvPr/>
        </p:nvSpPr>
        <p:spPr bwMode="auto">
          <a:xfrm>
            <a:off x="8016875" y="5014913"/>
            <a:ext cx="277813" cy="277812"/>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57" name="Cube 77"/>
          <p:cNvSpPr>
            <a:spLocks noChangeArrowheads="1"/>
          </p:cNvSpPr>
          <p:nvPr/>
        </p:nvSpPr>
        <p:spPr bwMode="auto">
          <a:xfrm>
            <a:off x="6991350" y="4965700"/>
            <a:ext cx="277813" cy="276225"/>
          </a:xfrm>
          <a:prstGeom prst="cube">
            <a:avLst>
              <a:gd name="adj" fmla="val 25000"/>
            </a:avLst>
          </a:prstGeom>
          <a:solidFill>
            <a:schemeClr val="accent1"/>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58" name="TextBox 78"/>
          <p:cNvSpPr txBox="1">
            <a:spLocks noChangeArrowheads="1"/>
          </p:cNvSpPr>
          <p:nvPr/>
        </p:nvSpPr>
        <p:spPr bwMode="auto">
          <a:xfrm>
            <a:off x="6523038" y="5440363"/>
            <a:ext cx="12827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B</a:t>
            </a:r>
          </a:p>
        </p:txBody>
      </p:sp>
      <p:sp>
        <p:nvSpPr>
          <p:cNvPr id="17459" name="TextBox 79"/>
          <p:cNvSpPr txBox="1">
            <a:spLocks noChangeArrowheads="1"/>
          </p:cNvSpPr>
          <p:nvPr/>
        </p:nvSpPr>
        <p:spPr bwMode="auto">
          <a:xfrm>
            <a:off x="5505450" y="5440363"/>
            <a:ext cx="10683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600" dirty="0" smtClean="0">
                <a:solidFill>
                  <a:srgbClr val="000000"/>
                </a:solidFill>
                <a:cs typeface="+mn-cs"/>
              </a:rPr>
              <a:t>Domain A</a:t>
            </a:r>
          </a:p>
        </p:txBody>
      </p:sp>
      <p:sp>
        <p:nvSpPr>
          <p:cNvPr id="17460" name="Lightning Bolt 80"/>
          <p:cNvSpPr>
            <a:spLocks noChangeArrowheads="1"/>
          </p:cNvSpPr>
          <p:nvPr/>
        </p:nvSpPr>
        <p:spPr bwMode="auto">
          <a:xfrm rot="1560000">
            <a:off x="8072438" y="4484688"/>
            <a:ext cx="263525" cy="392112"/>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61" name="Lightning Bolt 81"/>
          <p:cNvSpPr>
            <a:spLocks noChangeArrowheads="1"/>
          </p:cNvSpPr>
          <p:nvPr/>
        </p:nvSpPr>
        <p:spPr bwMode="auto">
          <a:xfrm rot="1560000">
            <a:off x="6991350" y="4514850"/>
            <a:ext cx="263525" cy="366713"/>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17462" name="Lightning Bolt 82"/>
          <p:cNvSpPr>
            <a:spLocks noChangeArrowheads="1"/>
          </p:cNvSpPr>
          <p:nvPr/>
        </p:nvSpPr>
        <p:spPr bwMode="auto">
          <a:xfrm rot="1560000">
            <a:off x="5962650" y="4492625"/>
            <a:ext cx="263525" cy="393700"/>
          </a:xfrm>
          <a:prstGeom prst="lightningBolt">
            <a:avLst/>
          </a:prstGeom>
          <a:solidFill>
            <a:srgbClr val="FFFF00"/>
          </a:solidFill>
          <a:ln w="9525">
            <a:solidFill>
              <a:schemeClr val="tx1"/>
            </a:solidFill>
            <a:round/>
            <a:headEnd/>
            <a:tailEnd/>
          </a:ln>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endParaRPr lang="en-US" altLang="en-US" dirty="0" smtClean="0">
              <a:solidFill>
                <a:srgbClr val="000000"/>
              </a:solidFill>
              <a:cs typeface="+mn-cs"/>
            </a:endParaRPr>
          </a:p>
        </p:txBody>
      </p:sp>
      <p:sp>
        <p:nvSpPr>
          <p:cNvPr id="84" name="Oval 83"/>
          <p:cNvSpPr/>
          <p:nvPr/>
        </p:nvSpPr>
        <p:spPr>
          <a:xfrm>
            <a:off x="5892800" y="4195763"/>
            <a:ext cx="377825"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85" name="Freeform 84"/>
          <p:cNvSpPr>
            <a:spLocks/>
          </p:cNvSpPr>
          <p:nvPr/>
        </p:nvSpPr>
        <p:spPr bwMode="auto">
          <a:xfrm>
            <a:off x="5530850" y="5068888"/>
            <a:ext cx="1054100" cy="92075"/>
          </a:xfrm>
          <a:custGeom>
            <a:avLst/>
            <a:gdLst>
              <a:gd name="T0" fmla="*/ 0 w 1054978"/>
              <a:gd name="T1" fmla="*/ 70893 h 93338"/>
              <a:gd name="T2" fmla="*/ 429827 w 1054978"/>
              <a:gd name="T3" fmla="*/ 172 h 93338"/>
              <a:gd name="T4" fmla="*/ 685677 w 1054978"/>
              <a:gd name="T5" fmla="*/ 91099 h 93338"/>
              <a:gd name="T6" fmla="*/ 1054100 w 1054978"/>
              <a:gd name="T7" fmla="*/ 50687 h 93338"/>
              <a:gd name="T8" fmla="*/ 1054100 w 1054978"/>
              <a:gd name="T9" fmla="*/ 50687 h 93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4978" h="93338">
                <a:moveTo>
                  <a:pt x="0" y="71865"/>
                </a:moveTo>
                <a:cubicBezTo>
                  <a:pt x="214239" y="44554"/>
                  <a:pt x="315810" y="-3240"/>
                  <a:pt x="430185" y="174"/>
                </a:cubicBezTo>
                <a:cubicBezTo>
                  <a:pt x="544560" y="3588"/>
                  <a:pt x="582116" y="83814"/>
                  <a:pt x="686248" y="92349"/>
                </a:cubicBezTo>
                <a:cubicBezTo>
                  <a:pt x="790380" y="100884"/>
                  <a:pt x="1054978" y="51382"/>
                  <a:pt x="1054978" y="51382"/>
                </a:cubicBezTo>
              </a:path>
            </a:pathLst>
          </a:custGeom>
          <a:noFill/>
          <a:ln w="57150" cap="flat" cmpd="sng">
            <a:solidFill>
              <a:srgbClr val="0000FF"/>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86" name="Freeform 85"/>
          <p:cNvSpPr>
            <a:spLocks/>
          </p:cNvSpPr>
          <p:nvPr/>
        </p:nvSpPr>
        <p:spPr bwMode="auto">
          <a:xfrm rot="917107">
            <a:off x="7621588" y="5086350"/>
            <a:ext cx="1055687" cy="214313"/>
          </a:xfrm>
          <a:custGeom>
            <a:avLst/>
            <a:gdLst>
              <a:gd name="T0" fmla="*/ 0 w 1054978"/>
              <a:gd name="T1" fmla="*/ 165009 h 93338"/>
              <a:gd name="T2" fmla="*/ 430474 w 1054978"/>
              <a:gd name="T3" fmla="*/ 400 h 93338"/>
              <a:gd name="T4" fmla="*/ 686709 w 1054978"/>
              <a:gd name="T5" fmla="*/ 212042 h 93338"/>
              <a:gd name="T6" fmla="*/ 1055687 w 1054978"/>
              <a:gd name="T7" fmla="*/ 117978 h 93338"/>
              <a:gd name="T8" fmla="*/ 1055687 w 1054978"/>
              <a:gd name="T9" fmla="*/ 117978 h 9333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54978" h="93338">
                <a:moveTo>
                  <a:pt x="0" y="71865"/>
                </a:moveTo>
                <a:cubicBezTo>
                  <a:pt x="214239" y="44554"/>
                  <a:pt x="315810" y="-3240"/>
                  <a:pt x="430185" y="174"/>
                </a:cubicBezTo>
                <a:cubicBezTo>
                  <a:pt x="544560" y="3588"/>
                  <a:pt x="582116" y="83814"/>
                  <a:pt x="686248" y="92349"/>
                </a:cubicBezTo>
                <a:cubicBezTo>
                  <a:pt x="790380" y="100884"/>
                  <a:pt x="1054978" y="51382"/>
                  <a:pt x="1054978" y="51382"/>
                </a:cubicBezTo>
              </a:path>
            </a:pathLst>
          </a:custGeom>
          <a:noFill/>
          <a:ln w="57150" cap="flat" cmpd="sng">
            <a:solidFill>
              <a:srgbClr val="3366FF"/>
            </a:solidFill>
            <a:prstDash val="solid"/>
            <a:round/>
            <a:headEnd/>
            <a:tailEnd/>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87" name="Oval 86"/>
          <p:cNvSpPr/>
          <p:nvPr/>
        </p:nvSpPr>
        <p:spPr>
          <a:xfrm>
            <a:off x="6926263" y="4224338"/>
            <a:ext cx="376237"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sp>
        <p:nvSpPr>
          <p:cNvPr id="88" name="Oval 87"/>
          <p:cNvSpPr/>
          <p:nvPr/>
        </p:nvSpPr>
        <p:spPr>
          <a:xfrm>
            <a:off x="7978775" y="4224338"/>
            <a:ext cx="377825" cy="363537"/>
          </a:xfrm>
          <a:prstGeom prst="ellipse">
            <a:avLst/>
          </a:prstGeom>
          <a:solidFill>
            <a:srgbClr val="FF0000"/>
          </a:solidFill>
          <a:ln w="127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anchor="ctr"/>
          <a:lstStyle/>
          <a:p>
            <a:pPr algn="ctr" defTabSz="914400" eaLnBrk="0" hangingPunct="0">
              <a:defRPr/>
            </a:pPr>
            <a:endParaRPr lang="en-US" sz="2400" dirty="0">
              <a:solidFill>
                <a:srgbClr val="FFFFFF"/>
              </a:solidFill>
            </a:endParaRPr>
          </a:p>
        </p:txBody>
      </p:sp>
      <p:cxnSp>
        <p:nvCxnSpPr>
          <p:cNvPr id="89" name="Shape 88"/>
          <p:cNvCxnSpPr>
            <a:cxnSpLocks noChangeShapeType="1"/>
            <a:stCxn id="85" idx="3"/>
            <a:endCxn id="86" idx="0"/>
          </p:cNvCxnSpPr>
          <p:nvPr/>
        </p:nvCxnSpPr>
        <p:spPr bwMode="auto">
          <a:xfrm flipV="1">
            <a:off x="6584950" y="5110163"/>
            <a:ext cx="1041400" cy="9525"/>
          </a:xfrm>
          <a:prstGeom prst="curvedConnector5">
            <a:avLst>
              <a:gd name="adj1" fmla="val 45921"/>
              <a:gd name="adj2" fmla="val 1956708"/>
              <a:gd name="adj3" fmla="val 81282"/>
            </a:avLst>
          </a:prstGeom>
          <a:noFill/>
          <a:ln w="57150">
            <a:solidFill>
              <a:srgbClr val="000090"/>
            </a:solidFill>
            <a:round/>
            <a:headEnd/>
            <a:tailEn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grpSp>
        <p:nvGrpSpPr>
          <p:cNvPr id="17469" name="Group 14"/>
          <p:cNvGrpSpPr>
            <a:grpSpLocks/>
          </p:cNvGrpSpPr>
          <p:nvPr/>
        </p:nvGrpSpPr>
        <p:grpSpPr bwMode="auto">
          <a:xfrm rot="16200000" flipH="1">
            <a:off x="7550944" y="4056857"/>
            <a:ext cx="177800" cy="665162"/>
            <a:chOff x="4121357" y="2831355"/>
            <a:chExt cx="612504" cy="1242607"/>
          </a:xfrm>
        </p:grpSpPr>
        <p:sp>
          <p:nvSpPr>
            <p:cNvPr id="91" name="Freeform 90"/>
            <p:cNvSpPr>
              <a:spLocks/>
            </p:cNvSpPr>
            <p:nvPr/>
          </p:nvSpPr>
          <p:spPr bwMode="auto">
            <a:xfrm flipV="1">
              <a:off x="4088544" y="2831355"/>
              <a:ext cx="147655" cy="1242607"/>
            </a:xfrm>
            <a:custGeom>
              <a:avLst/>
              <a:gdLst>
                <a:gd name="T0" fmla="*/ 147655 w 145080"/>
                <a:gd name="T1" fmla="*/ 1242607 h 1524197"/>
                <a:gd name="T2" fmla="*/ 26164 w 145080"/>
                <a:gd name="T3" fmla="*/ 906151 h 1524197"/>
                <a:gd name="T4" fmla="*/ 19633 w 145080"/>
                <a:gd name="T5" fmla="*/ 479113 h 1524197"/>
                <a:gd name="T6" fmla="*/ 14396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92" name="Freeform 91"/>
            <p:cNvSpPr>
              <a:spLocks/>
            </p:cNvSpPr>
            <p:nvPr/>
          </p:nvSpPr>
          <p:spPr bwMode="auto">
            <a:xfrm flipH="1">
              <a:off x="4569796" y="2822458"/>
              <a:ext cx="147655" cy="1242609"/>
            </a:xfrm>
            <a:custGeom>
              <a:avLst/>
              <a:gdLst>
                <a:gd name="T0" fmla="*/ 147655 w 145080"/>
                <a:gd name="T1" fmla="*/ 1242609 h 1524197"/>
                <a:gd name="T2" fmla="*/ 26164 w 145080"/>
                <a:gd name="T3" fmla="*/ 906153 h 1524197"/>
                <a:gd name="T4" fmla="*/ 19633 w 145080"/>
                <a:gd name="T5" fmla="*/ 479114 h 1524197"/>
                <a:gd name="T6" fmla="*/ 143965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cxnSp>
        <p:nvCxnSpPr>
          <p:cNvPr id="93" name="Straight Connector 92"/>
          <p:cNvCxnSpPr>
            <a:cxnSpLocks noChangeShapeType="1"/>
          </p:cNvCxnSpPr>
          <p:nvPr/>
        </p:nvCxnSpPr>
        <p:spPr bwMode="auto">
          <a:xfrm rot="5400000" flipH="1" flipV="1">
            <a:off x="7432675" y="4375150"/>
            <a:ext cx="482600" cy="0"/>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17471" name="TextBox 93"/>
          <p:cNvSpPr txBox="1">
            <a:spLocks noChangeArrowheads="1"/>
          </p:cNvSpPr>
          <p:nvPr/>
        </p:nvSpPr>
        <p:spPr bwMode="auto">
          <a:xfrm>
            <a:off x="2025650" y="2759075"/>
            <a:ext cx="504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72" name="TextBox 94"/>
          <p:cNvSpPr txBox="1">
            <a:spLocks noChangeArrowheads="1"/>
          </p:cNvSpPr>
          <p:nvPr/>
        </p:nvSpPr>
        <p:spPr bwMode="auto">
          <a:xfrm>
            <a:off x="857250" y="3492500"/>
            <a:ext cx="1312863"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Aggregator NSA</a:t>
            </a:r>
          </a:p>
        </p:txBody>
      </p:sp>
      <p:sp>
        <p:nvSpPr>
          <p:cNvPr id="96" name="Oval 95"/>
          <p:cNvSpPr>
            <a:spLocks noChangeArrowheads="1"/>
          </p:cNvSpPr>
          <p:nvPr/>
        </p:nvSpPr>
        <p:spPr bwMode="auto">
          <a:xfrm>
            <a:off x="4857750" y="4200525"/>
            <a:ext cx="377825" cy="361950"/>
          </a:xfrm>
          <a:prstGeom prst="ellipse">
            <a:avLst/>
          </a:prstGeom>
          <a:solidFill>
            <a:srgbClr val="FF0000"/>
          </a:solidFill>
          <a:ln w="9525">
            <a:solidFill>
              <a:schemeClr val="tx1"/>
            </a:solidFill>
            <a:round/>
            <a:headEnd/>
            <a:tailEnd/>
          </a:ln>
          <a:effectLst>
            <a:outerShdw blurRad="40000" dist="23000" dir="5400000" rotWithShape="0">
              <a:srgbClr val="808080">
                <a:alpha val="34999"/>
              </a:srgbClr>
            </a:outerShdw>
          </a:effectLst>
        </p:spPr>
        <p:txBody>
          <a:bodyPr anchor="ctr"/>
          <a:lstStyle/>
          <a:p>
            <a:pPr algn="ctr" defTabSz="914400" eaLnBrk="0" hangingPunct="0">
              <a:defRPr/>
            </a:pPr>
            <a:endParaRPr lang="en-US" sz="2400" dirty="0">
              <a:solidFill>
                <a:srgbClr val="FFFFFF"/>
              </a:solidFill>
              <a:latin typeface="Arial"/>
              <a:ea typeface="ＭＳ Ｐゴシック"/>
              <a:cs typeface="+mn-cs"/>
            </a:endParaRPr>
          </a:p>
        </p:txBody>
      </p:sp>
      <p:grpSp>
        <p:nvGrpSpPr>
          <p:cNvPr id="17474" name="Group 14"/>
          <p:cNvGrpSpPr>
            <a:grpSpLocks/>
          </p:cNvGrpSpPr>
          <p:nvPr/>
        </p:nvGrpSpPr>
        <p:grpSpPr bwMode="auto">
          <a:xfrm rot="16200000" flipH="1">
            <a:off x="5470525" y="4037013"/>
            <a:ext cx="179388" cy="665162"/>
            <a:chOff x="4121357" y="2831355"/>
            <a:chExt cx="612504" cy="1242607"/>
          </a:xfrm>
        </p:grpSpPr>
        <p:sp>
          <p:nvSpPr>
            <p:cNvPr id="98" name="Freeform 97"/>
            <p:cNvSpPr>
              <a:spLocks/>
            </p:cNvSpPr>
            <p:nvPr/>
          </p:nvSpPr>
          <p:spPr bwMode="auto">
            <a:xfrm flipV="1">
              <a:off x="4121357" y="2831355"/>
              <a:ext cx="151770" cy="1242607"/>
            </a:xfrm>
            <a:custGeom>
              <a:avLst/>
              <a:gdLst>
                <a:gd name="T0" fmla="*/ 151770 w 145080"/>
                <a:gd name="T1" fmla="*/ 1242607 h 1524197"/>
                <a:gd name="T2" fmla="*/ 26893 w 145080"/>
                <a:gd name="T3" fmla="*/ 906151 h 1524197"/>
                <a:gd name="T4" fmla="*/ 20181 w 145080"/>
                <a:gd name="T5" fmla="*/ 479113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sp>
          <p:nvSpPr>
            <p:cNvPr id="99" name="Freeform 98"/>
            <p:cNvSpPr>
              <a:spLocks/>
            </p:cNvSpPr>
            <p:nvPr/>
          </p:nvSpPr>
          <p:spPr bwMode="auto">
            <a:xfrm flipH="1">
              <a:off x="4598348" y="2822458"/>
              <a:ext cx="151770" cy="1242609"/>
            </a:xfrm>
            <a:custGeom>
              <a:avLst/>
              <a:gdLst>
                <a:gd name="T0" fmla="*/ 151770 w 145080"/>
                <a:gd name="T1" fmla="*/ 1242609 h 1524197"/>
                <a:gd name="T2" fmla="*/ 26893 w 145080"/>
                <a:gd name="T3" fmla="*/ 906153 h 1524197"/>
                <a:gd name="T4" fmla="*/ 20181 w 145080"/>
                <a:gd name="T5" fmla="*/ 479114 h 1524197"/>
                <a:gd name="T6" fmla="*/ 147977 w 145080"/>
                <a:gd name="T7" fmla="*/ 0 h 1524197"/>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5080" h="1524197">
                  <a:moveTo>
                    <a:pt x="145080" y="1524197"/>
                  </a:moveTo>
                  <a:cubicBezTo>
                    <a:pt x="105289" y="1386630"/>
                    <a:pt x="93056" y="1485673"/>
                    <a:pt x="25708" y="1111496"/>
                  </a:cubicBezTo>
                  <a:cubicBezTo>
                    <a:pt x="21973" y="986567"/>
                    <a:pt x="0" y="772935"/>
                    <a:pt x="19291" y="587686"/>
                  </a:cubicBezTo>
                  <a:cubicBezTo>
                    <a:pt x="38582" y="402437"/>
                    <a:pt x="26579" y="466730"/>
                    <a:pt x="141454" y="0"/>
                  </a:cubicBezTo>
                </a:path>
              </a:pathLst>
            </a:custGeom>
            <a:noFill/>
            <a:ln w="25400" cap="flat" cmpd="sng">
              <a:solidFill>
                <a:schemeClr val="tx1"/>
              </a:solidFill>
              <a:prstDash val="solid"/>
              <a:round/>
              <a:headEnd/>
              <a:tailEnd type="triangle" w="lg" len="lg"/>
            </a:ln>
            <a:effectLst>
              <a:outerShdw blurRad="40000" dist="20000" dir="5400000" rotWithShape="0">
                <a:srgbClr val="000000">
                  <a:alpha val="37999"/>
                </a:srgbClr>
              </a:outerShdw>
            </a:effectLst>
            <a:extLst>
              <a:ext uri="{909E8E84-426E-40DD-AFC4-6F175D3DCCD1}">
                <a14:hiddenFill xmlns:a14="http://schemas.microsoft.com/office/drawing/2010/main">
                  <a:solidFill>
                    <a:srgbClr val="FFFFFF"/>
                  </a:solidFill>
                </a14:hiddenFill>
              </a:ext>
            </a:extLst>
          </p:spPr>
          <p:txBody>
            <a:bodyPr anchor="ctr"/>
            <a:lstStyle/>
            <a:p>
              <a:pPr algn="r" defTabSz="914400" eaLnBrk="0" hangingPunct="0"/>
              <a:endParaRPr lang="en-US" sz="2400" dirty="0" smtClean="0">
                <a:solidFill>
                  <a:srgbClr val="000000"/>
                </a:solidFill>
                <a:latin typeface="Arial" pitchFamily="34" charset="0"/>
                <a:ea typeface="ＭＳ Ｐゴシック" pitchFamily="34" charset="-128"/>
                <a:cs typeface="+mn-cs"/>
              </a:endParaRPr>
            </a:p>
          </p:txBody>
        </p:sp>
      </p:grpSp>
      <p:cxnSp>
        <p:nvCxnSpPr>
          <p:cNvPr id="100" name="Straight Connector 99"/>
          <p:cNvCxnSpPr>
            <a:cxnSpLocks noChangeShapeType="1"/>
          </p:cNvCxnSpPr>
          <p:nvPr/>
        </p:nvCxnSpPr>
        <p:spPr bwMode="auto">
          <a:xfrm rot="5400000" flipH="1" flipV="1">
            <a:off x="5311775" y="4349750"/>
            <a:ext cx="482600" cy="0"/>
          </a:xfrm>
          <a:prstGeom prst="line">
            <a:avLst/>
          </a:prstGeom>
          <a:noFill/>
          <a:ln w="28575">
            <a:solidFill>
              <a:srgbClr val="0000FF"/>
            </a:solidFill>
            <a:prstDash val="sysDash"/>
            <a:round/>
            <a:headEnd/>
            <a:tailEnd/>
          </a:ln>
          <a:effectLst>
            <a:outerShdw blurRad="40000" dist="58039" dir="2459984" rotWithShape="0">
              <a:srgbClr val="FFFFFF">
                <a:alpha val="37999"/>
              </a:srgbClr>
            </a:outerShdw>
          </a:effectLst>
          <a:extLst>
            <a:ext uri="{909E8E84-426E-40DD-AFC4-6F175D3DCCD1}">
              <a14:hiddenFill xmlns:a14="http://schemas.microsoft.com/office/drawing/2010/main">
                <a:noFill/>
              </a14:hiddenFill>
            </a:ext>
          </a:extLst>
        </p:spPr>
      </p:cxnSp>
      <p:sp>
        <p:nvSpPr>
          <p:cNvPr id="17476" name="TextBox 100"/>
          <p:cNvSpPr txBox="1">
            <a:spLocks noChangeArrowheads="1"/>
          </p:cNvSpPr>
          <p:nvPr/>
        </p:nvSpPr>
        <p:spPr bwMode="auto">
          <a:xfrm>
            <a:off x="6299200" y="5868988"/>
            <a:ext cx="16462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2000" b="1" dirty="0" smtClean="0">
                <a:solidFill>
                  <a:srgbClr val="0000FF"/>
                </a:solidFill>
                <a:cs typeface="+mn-cs"/>
              </a:rPr>
              <a:t>NSI Topology</a:t>
            </a:r>
          </a:p>
        </p:txBody>
      </p:sp>
      <p:sp>
        <p:nvSpPr>
          <p:cNvPr id="17477" name="TextBox 101"/>
          <p:cNvSpPr txBox="1">
            <a:spLocks noChangeArrowheads="1"/>
          </p:cNvSpPr>
          <p:nvPr/>
        </p:nvSpPr>
        <p:spPr bwMode="auto">
          <a:xfrm>
            <a:off x="2025650" y="3581400"/>
            <a:ext cx="5048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78" name="TextBox 102"/>
          <p:cNvSpPr txBox="1">
            <a:spLocks noChangeArrowheads="1"/>
          </p:cNvSpPr>
          <p:nvPr/>
        </p:nvSpPr>
        <p:spPr bwMode="auto">
          <a:xfrm>
            <a:off x="2025650" y="4259263"/>
            <a:ext cx="504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79" name="TextBox 103"/>
          <p:cNvSpPr txBox="1">
            <a:spLocks noChangeArrowheads="1"/>
          </p:cNvSpPr>
          <p:nvPr/>
        </p:nvSpPr>
        <p:spPr bwMode="auto">
          <a:xfrm>
            <a:off x="3082925" y="4259263"/>
            <a:ext cx="504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0" name="TextBox 104"/>
          <p:cNvSpPr txBox="1">
            <a:spLocks noChangeArrowheads="1"/>
          </p:cNvSpPr>
          <p:nvPr/>
        </p:nvSpPr>
        <p:spPr bwMode="auto">
          <a:xfrm>
            <a:off x="996950" y="4240213"/>
            <a:ext cx="504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1" name="TextBox 105"/>
          <p:cNvSpPr txBox="1">
            <a:spLocks noChangeArrowheads="1"/>
          </p:cNvSpPr>
          <p:nvPr/>
        </p:nvSpPr>
        <p:spPr bwMode="auto">
          <a:xfrm>
            <a:off x="5830888" y="4244975"/>
            <a:ext cx="5064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2" name="TextBox 106"/>
          <p:cNvSpPr txBox="1">
            <a:spLocks noChangeArrowheads="1"/>
          </p:cNvSpPr>
          <p:nvPr/>
        </p:nvSpPr>
        <p:spPr bwMode="auto">
          <a:xfrm>
            <a:off x="6869113" y="4259263"/>
            <a:ext cx="5048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3" name="TextBox 107"/>
          <p:cNvSpPr txBox="1">
            <a:spLocks noChangeArrowheads="1"/>
          </p:cNvSpPr>
          <p:nvPr/>
        </p:nvSpPr>
        <p:spPr bwMode="auto">
          <a:xfrm>
            <a:off x="7918450" y="4259263"/>
            <a:ext cx="506413"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4" name="TextBox 108"/>
          <p:cNvSpPr txBox="1">
            <a:spLocks noChangeArrowheads="1"/>
          </p:cNvSpPr>
          <p:nvPr/>
        </p:nvSpPr>
        <p:spPr bwMode="auto">
          <a:xfrm>
            <a:off x="4795838" y="4241800"/>
            <a:ext cx="5064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FFFFFF"/>
                </a:solidFill>
                <a:cs typeface="+mn-cs"/>
              </a:rPr>
              <a:t>NSA</a:t>
            </a:r>
          </a:p>
        </p:txBody>
      </p:sp>
      <p:sp>
        <p:nvSpPr>
          <p:cNvPr id="17485" name="TextBox 109"/>
          <p:cNvSpPr txBox="1">
            <a:spLocks noChangeArrowheads="1"/>
          </p:cNvSpPr>
          <p:nvPr/>
        </p:nvSpPr>
        <p:spPr bwMode="auto">
          <a:xfrm>
            <a:off x="1787525" y="2439988"/>
            <a:ext cx="9794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ultimate RA</a:t>
            </a:r>
          </a:p>
        </p:txBody>
      </p:sp>
      <p:sp>
        <p:nvSpPr>
          <p:cNvPr id="17486" name="TextBox 110"/>
          <p:cNvSpPr txBox="1">
            <a:spLocks noChangeArrowheads="1"/>
          </p:cNvSpPr>
          <p:nvPr/>
        </p:nvSpPr>
        <p:spPr bwMode="auto">
          <a:xfrm>
            <a:off x="171450" y="4237038"/>
            <a:ext cx="954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ultimate PA</a:t>
            </a:r>
          </a:p>
        </p:txBody>
      </p:sp>
      <p:sp>
        <p:nvSpPr>
          <p:cNvPr id="17487" name="TextBox 111"/>
          <p:cNvSpPr txBox="1">
            <a:spLocks noChangeArrowheads="1"/>
          </p:cNvSpPr>
          <p:nvPr/>
        </p:nvSpPr>
        <p:spPr bwMode="auto">
          <a:xfrm>
            <a:off x="1701800" y="4249738"/>
            <a:ext cx="466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uPA</a:t>
            </a:r>
          </a:p>
        </p:txBody>
      </p:sp>
      <p:sp>
        <p:nvSpPr>
          <p:cNvPr id="17488" name="TextBox 112"/>
          <p:cNvSpPr txBox="1">
            <a:spLocks noChangeArrowheads="1"/>
          </p:cNvSpPr>
          <p:nvPr/>
        </p:nvSpPr>
        <p:spPr bwMode="auto">
          <a:xfrm>
            <a:off x="2759075" y="4249738"/>
            <a:ext cx="4667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uPA</a:t>
            </a:r>
          </a:p>
        </p:txBody>
      </p:sp>
      <p:sp>
        <p:nvSpPr>
          <p:cNvPr id="17489" name="TextBox 113"/>
          <p:cNvSpPr txBox="1">
            <a:spLocks noChangeArrowheads="1"/>
          </p:cNvSpPr>
          <p:nvPr/>
        </p:nvSpPr>
        <p:spPr bwMode="auto">
          <a:xfrm>
            <a:off x="4810125" y="3924300"/>
            <a:ext cx="4794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r" defTabSz="914400" eaLnBrk="0" hangingPunct="0"/>
            <a:r>
              <a:rPr lang="en-US" altLang="en-US" sz="1200" dirty="0" smtClean="0">
                <a:solidFill>
                  <a:srgbClr val="000000"/>
                </a:solidFill>
                <a:cs typeface="+mn-cs"/>
              </a:rPr>
              <a:t>uRA</a:t>
            </a:r>
            <a:endParaRPr lang="en-US" altLang="en-US" sz="1200" dirty="0" smtClean="0">
              <a:solidFill>
                <a:srgbClr val="000000"/>
              </a:solidFill>
              <a:cs typeface="+mn-cs"/>
            </a:endParaRPr>
          </a:p>
        </p:txBody>
      </p:sp>
      <p:sp>
        <p:nvSpPr>
          <p:cNvPr id="17490" name="TextBox 114"/>
          <p:cNvSpPr txBox="1">
            <a:spLocks noChangeArrowheads="1"/>
          </p:cNvSpPr>
          <p:nvPr/>
        </p:nvSpPr>
        <p:spPr bwMode="auto">
          <a:xfrm>
            <a:off x="5567363" y="3719513"/>
            <a:ext cx="10144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000000"/>
                </a:solidFill>
                <a:cs typeface="+mn-cs"/>
              </a:rPr>
              <a:t>Aggregator/</a:t>
            </a:r>
            <a:r>
              <a:rPr lang="en-US" altLang="en-US" sz="1200" dirty="0" smtClean="0">
                <a:solidFill>
                  <a:srgbClr val="000000"/>
                </a:solidFill>
                <a:cs typeface="+mn-cs"/>
              </a:rPr>
              <a:t>uPA</a:t>
            </a:r>
            <a:endParaRPr lang="en-US" altLang="en-US" sz="1200" dirty="0" smtClean="0">
              <a:solidFill>
                <a:srgbClr val="000000"/>
              </a:solidFill>
              <a:cs typeface="+mn-cs"/>
            </a:endParaRPr>
          </a:p>
        </p:txBody>
      </p:sp>
      <p:sp>
        <p:nvSpPr>
          <p:cNvPr id="17491" name="TextBox 115"/>
          <p:cNvSpPr txBox="1">
            <a:spLocks noChangeArrowheads="1"/>
          </p:cNvSpPr>
          <p:nvPr/>
        </p:nvSpPr>
        <p:spPr bwMode="auto">
          <a:xfrm>
            <a:off x="6626225" y="3719513"/>
            <a:ext cx="1014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000000"/>
                </a:solidFill>
                <a:cs typeface="+mn-cs"/>
              </a:rPr>
              <a:t>Aggregator/</a:t>
            </a:r>
            <a:r>
              <a:rPr lang="en-US" altLang="en-US" sz="1200" dirty="0" smtClean="0">
                <a:solidFill>
                  <a:srgbClr val="000000"/>
                </a:solidFill>
                <a:cs typeface="+mn-cs"/>
              </a:rPr>
              <a:t>uPA</a:t>
            </a:r>
            <a:endParaRPr lang="en-US" altLang="en-US" sz="1200" dirty="0" smtClean="0">
              <a:solidFill>
                <a:srgbClr val="000000"/>
              </a:solidFill>
              <a:cs typeface="+mn-cs"/>
            </a:endParaRPr>
          </a:p>
        </p:txBody>
      </p:sp>
      <p:sp>
        <p:nvSpPr>
          <p:cNvPr id="17492" name="TextBox 116"/>
          <p:cNvSpPr txBox="1">
            <a:spLocks noChangeArrowheads="1"/>
          </p:cNvSpPr>
          <p:nvPr/>
        </p:nvSpPr>
        <p:spPr bwMode="auto">
          <a:xfrm>
            <a:off x="7656513" y="3719513"/>
            <a:ext cx="10144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defTabSz="914400" eaLnBrk="0" hangingPunct="0"/>
            <a:r>
              <a:rPr lang="en-US" altLang="en-US" sz="1200" dirty="0" smtClean="0">
                <a:solidFill>
                  <a:srgbClr val="000000"/>
                </a:solidFill>
                <a:cs typeface="+mn-cs"/>
              </a:rPr>
              <a:t>Aggregator/uPA</a:t>
            </a:r>
          </a:p>
        </p:txBody>
      </p:sp>
      <p:sp>
        <p:nvSpPr>
          <p:cNvPr id="118" name="Title 1"/>
          <p:cNvSpPr txBox="1">
            <a:spLocks/>
          </p:cNvSpPr>
          <p:nvPr/>
        </p:nvSpPr>
        <p:spPr bwMode="auto">
          <a:xfrm>
            <a:off x="449263" y="0"/>
            <a:ext cx="7096125" cy="1079500"/>
          </a:xfrm>
          <a:prstGeom prst="rect">
            <a:avLst/>
          </a:prstGeom>
          <a:noFill/>
          <a:ln w="9525">
            <a:noFill/>
            <a:miter lim="800000"/>
            <a:headEnd/>
            <a:tailEnd/>
          </a:ln>
        </p:spPr>
        <p:txBody>
          <a:bodyPr anchor="ctr"/>
          <a:lstStyle/>
          <a:p>
            <a:pPr defTabSz="914400" eaLnBrk="0" hangingPunct="0">
              <a:defRPr/>
            </a:pPr>
            <a:r>
              <a:rPr lang="en-US" sz="3500" kern="0" dirty="0">
                <a:solidFill>
                  <a:srgbClr val="000000"/>
                </a:solidFill>
                <a:latin typeface="Arial"/>
                <a:ea typeface="ＭＳ Ｐゴシック"/>
              </a:rPr>
              <a:t>NSI Fundamental Design Principles (2/3)</a:t>
            </a:r>
          </a:p>
        </p:txBody>
      </p:sp>
    </p:spTree>
    <p:extLst>
      <p:ext uri="{BB962C8B-B14F-4D97-AF65-F5344CB8AC3E}">
        <p14:creationId xmlns:p14="http://schemas.microsoft.com/office/powerpoint/2010/main" val="155285666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Content Placeholder 2"/>
          <p:cNvSpPr>
            <a:spLocks noGrp="1"/>
          </p:cNvSpPr>
          <p:nvPr>
            <p:ph idx="1"/>
          </p:nvPr>
        </p:nvSpPr>
        <p:spPr/>
        <p:txBody>
          <a:bodyPr/>
          <a:lstStyle/>
          <a:p>
            <a:pPr>
              <a:buFont typeface="Times" charset="0"/>
              <a:buNone/>
            </a:pPr>
            <a:r>
              <a:rPr lang="en-US" altLang="en-US" sz="2400" b="1" dirty="0" smtClean="0"/>
              <a:t>3. Principles of Abstraction applied – to network layers, technologies and domains</a:t>
            </a:r>
          </a:p>
        </p:txBody>
      </p:sp>
      <p:sp>
        <p:nvSpPr>
          <p:cNvPr id="18435" name="TextBox 5"/>
          <p:cNvSpPr txBox="1">
            <a:spLocks noChangeArrowheads="1"/>
          </p:cNvSpPr>
          <p:nvPr/>
        </p:nvSpPr>
        <p:spPr bwMode="auto">
          <a:xfrm>
            <a:off x="6859588" y="2747963"/>
            <a:ext cx="1827212"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eaLnBrk="0" hangingPunct="0"/>
            <a:r>
              <a:rPr lang="en-US" altLang="en-US" sz="1800" dirty="0" smtClean="0">
                <a:solidFill>
                  <a:srgbClr val="000000"/>
                </a:solidFill>
                <a:cs typeface="+mn-cs"/>
              </a:rPr>
              <a:t>Service Termination Points (STP) and Service Demarcation Points (SDP) are abstract and technology independent</a:t>
            </a:r>
          </a:p>
        </p:txBody>
      </p:sp>
      <p:sp>
        <p:nvSpPr>
          <p:cNvPr id="18436" name="Title 1"/>
          <p:cNvSpPr>
            <a:spLocks noGrp="1"/>
          </p:cNvSpPr>
          <p:nvPr>
            <p:ph type="title"/>
          </p:nvPr>
        </p:nvSpPr>
        <p:spPr>
          <a:xfrm>
            <a:off x="449263" y="0"/>
            <a:ext cx="7096125" cy="1079500"/>
          </a:xfrm>
        </p:spPr>
        <p:txBody>
          <a:bodyPr/>
          <a:lstStyle/>
          <a:p>
            <a:r>
              <a:rPr lang="en-US" altLang="en-US" dirty="0" smtClean="0"/>
              <a:t>NSI Fundamental Design Principles (3/3)</a:t>
            </a:r>
          </a:p>
        </p:txBody>
      </p:sp>
      <p:graphicFrame>
        <p:nvGraphicFramePr>
          <p:cNvPr id="18437" name="Object 2"/>
          <p:cNvGraphicFramePr>
            <a:graphicFrameLocks noChangeAspect="1"/>
          </p:cNvGraphicFramePr>
          <p:nvPr/>
        </p:nvGraphicFramePr>
        <p:xfrm>
          <a:off x="709613" y="2341563"/>
          <a:ext cx="5646737" cy="4156075"/>
        </p:xfrm>
        <a:graphic>
          <a:graphicData uri="http://schemas.openxmlformats.org/presentationml/2006/ole">
            <mc:AlternateContent xmlns:mc="http://schemas.openxmlformats.org/markup-compatibility/2006">
              <mc:Choice xmlns:v="urn:schemas-microsoft-com:vml" Requires="v">
                <p:oleObj spid="_x0000_s3086" name="Document" r:id="rId3" imgW="23111111" imgH="17015873" progId="Word.Document.12">
                  <p:link updateAutomatic="1"/>
                </p:oleObj>
              </mc:Choice>
              <mc:Fallback>
                <p:oleObj name="Document" r:id="rId3" imgW="23111111" imgH="17015873" progId="Word.Document.12">
                  <p:link updateAutomatic="1"/>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613" y="2341563"/>
                        <a:ext cx="5646737" cy="415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alpha val="74997"/>
                                </a:schemeClr>
                              </a:outerShdw>
                            </a:effectLst>
                          </a14:hiddenEffects>
                        </a:ext>
                      </a:extLst>
                    </p:spPr>
                  </p:pic>
                </p:oleObj>
              </mc:Fallback>
            </mc:AlternateContent>
          </a:graphicData>
        </a:graphic>
      </p:graphicFrame>
    </p:spTree>
    <p:extLst>
      <p:ext uri="{BB962C8B-B14F-4D97-AF65-F5344CB8AC3E}">
        <p14:creationId xmlns:p14="http://schemas.microsoft.com/office/powerpoint/2010/main" val="184668540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685800" y="0"/>
            <a:ext cx="7772400" cy="1071563"/>
          </a:xfrm>
        </p:spPr>
        <p:txBody>
          <a:bodyPr/>
          <a:lstStyle/>
          <a:p>
            <a:r>
              <a:rPr lang="en-US" altLang="en-US" dirty="0" smtClean="0"/>
              <a:t>NSI Connection Service (v2.0)</a:t>
            </a:r>
          </a:p>
        </p:txBody>
      </p:sp>
      <p:sp>
        <p:nvSpPr>
          <p:cNvPr id="25603" name="Content Placeholder 4"/>
          <p:cNvSpPr>
            <a:spLocks noGrp="1"/>
          </p:cNvSpPr>
          <p:nvPr>
            <p:ph idx="1"/>
          </p:nvPr>
        </p:nvSpPr>
        <p:spPr>
          <a:xfrm>
            <a:off x="190500" y="1174750"/>
            <a:ext cx="8664575" cy="5157788"/>
          </a:xfrm>
        </p:spPr>
        <p:txBody>
          <a:bodyPr/>
          <a:lstStyle/>
          <a:p>
            <a:pPr>
              <a:lnSpc>
                <a:spcPct val="80000"/>
              </a:lnSpc>
            </a:pPr>
            <a:r>
              <a:rPr lang="en-US" altLang="ja-JP" sz="1900" dirty="0" smtClean="0"/>
              <a:t>NSI is an </a:t>
            </a:r>
            <a:r>
              <a:rPr lang="en-US" altLang="ja-JP" sz="1900" dirty="0" smtClean="0">
                <a:solidFill>
                  <a:srgbClr val="FF0000"/>
                </a:solidFill>
              </a:rPr>
              <a:t>advance-reservation </a:t>
            </a:r>
            <a:r>
              <a:rPr lang="en-US" altLang="ja-JP" sz="1900" dirty="0" smtClean="0"/>
              <a:t>based protocol</a:t>
            </a:r>
          </a:p>
          <a:p>
            <a:pPr lvl="1">
              <a:lnSpc>
                <a:spcPct val="80000"/>
              </a:lnSpc>
            </a:pPr>
            <a:r>
              <a:rPr lang="en-US" altLang="ja-JP" sz="1900" dirty="0" smtClean="0"/>
              <a:t>A reservation of a connection has properties such:</a:t>
            </a:r>
          </a:p>
          <a:p>
            <a:pPr lvl="2">
              <a:lnSpc>
                <a:spcPct val="80000"/>
              </a:lnSpc>
            </a:pPr>
            <a:r>
              <a:rPr lang="en-US" altLang="ja-JP" sz="1700" dirty="0" smtClean="0"/>
              <a:t>A-point, Z-point (mandatory)</a:t>
            </a:r>
          </a:p>
          <a:p>
            <a:pPr lvl="2">
              <a:lnSpc>
                <a:spcPct val="80000"/>
              </a:lnSpc>
            </a:pPr>
            <a:r>
              <a:rPr lang="en-US" altLang="ja-JP" sz="1700" dirty="0" smtClean="0"/>
              <a:t>Start-time, End-time (optional*)</a:t>
            </a:r>
          </a:p>
          <a:p>
            <a:pPr lvl="2">
              <a:lnSpc>
                <a:spcPct val="80000"/>
              </a:lnSpc>
            </a:pPr>
            <a:r>
              <a:rPr lang="en-US" altLang="ja-JP" sz="1700" dirty="0" smtClean="0"/>
              <a:t>Bandwidth, Labels (optional)</a:t>
            </a:r>
          </a:p>
          <a:p>
            <a:pPr>
              <a:lnSpc>
                <a:spcPct val="80000"/>
              </a:lnSpc>
            </a:pPr>
            <a:r>
              <a:rPr lang="en-US" altLang="ja-JP" sz="1900" dirty="0" smtClean="0"/>
              <a:t>A reservation is made in </a:t>
            </a:r>
            <a:r>
              <a:rPr lang="en-US" altLang="ja-JP" sz="1900" dirty="0" smtClean="0">
                <a:solidFill>
                  <a:srgbClr val="FF0000"/>
                </a:solidFill>
              </a:rPr>
              <a:t>two-phase</a:t>
            </a:r>
          </a:p>
          <a:p>
            <a:pPr lvl="1">
              <a:lnSpc>
                <a:spcPct val="80000"/>
              </a:lnSpc>
            </a:pPr>
            <a:r>
              <a:rPr lang="en-US" altLang="ja-JP" sz="1900" dirty="0" smtClean="0"/>
              <a:t>First phase: availability is checked, if available resources are held</a:t>
            </a:r>
          </a:p>
          <a:p>
            <a:pPr lvl="1">
              <a:lnSpc>
                <a:spcPct val="80000"/>
              </a:lnSpc>
            </a:pPr>
            <a:r>
              <a:rPr lang="en-US" altLang="ja-JP" sz="1900" dirty="0" smtClean="0"/>
              <a:t>Second phase: the requester either commit or abort a held reservation</a:t>
            </a:r>
          </a:p>
          <a:p>
            <a:pPr lvl="1">
              <a:lnSpc>
                <a:spcPct val="80000"/>
              </a:lnSpc>
            </a:pPr>
            <a:r>
              <a:rPr lang="en-US" altLang="ja-JP" sz="1900" dirty="0" smtClean="0">
                <a:solidFill>
                  <a:srgbClr val="FF0000"/>
                </a:solidFill>
              </a:rPr>
              <a:t>Two-phase is convenient when a requester requests resources from multiple providers, including other resources such as computers and storages</a:t>
            </a:r>
          </a:p>
          <a:p>
            <a:pPr lvl="1">
              <a:lnSpc>
                <a:spcPct val="80000"/>
              </a:lnSpc>
            </a:pPr>
            <a:r>
              <a:rPr lang="en-US" altLang="ja-JP" sz="1900" dirty="0" smtClean="0"/>
              <a:t>Timeout: If a requester does not commit a held reservation for a certain period of time, a provider can timeout</a:t>
            </a:r>
          </a:p>
          <a:p>
            <a:pPr>
              <a:lnSpc>
                <a:spcPct val="80000"/>
              </a:lnSpc>
            </a:pPr>
            <a:r>
              <a:rPr lang="en-US" altLang="ja-JP" sz="1900" dirty="0" smtClean="0">
                <a:solidFill>
                  <a:srgbClr val="FF0000"/>
                </a:solidFill>
              </a:rPr>
              <a:t>Modification</a:t>
            </a:r>
            <a:r>
              <a:rPr lang="en-US" altLang="ja-JP" sz="1900" dirty="0" smtClean="0"/>
              <a:t> of a reservation is supported.</a:t>
            </a:r>
          </a:p>
          <a:p>
            <a:pPr lvl="1">
              <a:lnSpc>
                <a:spcPct val="80000"/>
              </a:lnSpc>
            </a:pPr>
            <a:r>
              <a:rPr lang="en-US" altLang="ja-JP" sz="1900" dirty="0" smtClean="0"/>
              <a:t>Currently, modification of start_time, end_time and bandwidth are supported</a:t>
            </a:r>
          </a:p>
          <a:p>
            <a:pPr lvl="1">
              <a:lnSpc>
                <a:spcPct val="80000"/>
              </a:lnSpc>
            </a:pPr>
            <a:endParaRPr lang="en-US" altLang="ja-JP" sz="1900" dirty="0" smtClean="0"/>
          </a:p>
          <a:p>
            <a:pPr lvl="1">
              <a:lnSpc>
                <a:spcPct val="80000"/>
              </a:lnSpc>
              <a:buFontTx/>
              <a:buNone/>
            </a:pPr>
            <a:r>
              <a:rPr lang="en-US" altLang="ja-JP" sz="1900" i="1" dirty="0" smtClean="0"/>
              <a:t>*NB: Restricted to PA policies</a:t>
            </a:r>
          </a:p>
          <a:p>
            <a:pPr lvl="1">
              <a:lnSpc>
                <a:spcPct val="80000"/>
              </a:lnSpc>
              <a:buFontTx/>
              <a:buNone/>
            </a:pPr>
            <a:endParaRPr lang="en-US" altLang="ja-JP" sz="1900" dirty="0" smtClean="0"/>
          </a:p>
          <a:p>
            <a:pPr>
              <a:lnSpc>
                <a:spcPct val="80000"/>
              </a:lnSpc>
            </a:pPr>
            <a:endParaRPr lang="en-US" altLang="en-US" sz="3000" dirty="0" smtClean="0"/>
          </a:p>
        </p:txBody>
      </p:sp>
    </p:spTree>
    <p:extLst>
      <p:ext uri="{BB962C8B-B14F-4D97-AF65-F5344CB8AC3E}">
        <p14:creationId xmlns:p14="http://schemas.microsoft.com/office/powerpoint/2010/main" val="13795335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pPr>
              <a:buFont typeface="Wingdings" pitchFamily="2" charset="2"/>
              <a:buChar char="Ø"/>
            </a:pPr>
            <a:r>
              <a:rPr lang="en-US" dirty="0" smtClean="0"/>
              <a:t>As the instrument size and data volume have gone up, the </a:t>
            </a:r>
            <a:r>
              <a:rPr lang="en-US" u="sng" dirty="0" smtClean="0"/>
              <a:t>methodology for analyzing the data has had to evolve</a:t>
            </a:r>
          </a:p>
          <a:p>
            <a:pPr lvl="1"/>
            <a:r>
              <a:rPr lang="en-US" dirty="0" smtClean="0"/>
              <a:t>The data volumes from the </a:t>
            </a:r>
            <a:r>
              <a:rPr lang="en-US" u="sng" dirty="0" smtClean="0"/>
              <a:t>early experiments </a:t>
            </a:r>
            <a:r>
              <a:rPr lang="en-US" dirty="0" smtClean="0"/>
              <a:t>were low enough that the data was </a:t>
            </a:r>
            <a:r>
              <a:rPr lang="en-US" u="sng" dirty="0" smtClean="0"/>
              <a:t>analyzed locally</a:t>
            </a:r>
          </a:p>
          <a:p>
            <a:pPr lvl="1"/>
            <a:r>
              <a:rPr lang="en-US" dirty="0" smtClean="0"/>
              <a:t>As the </a:t>
            </a:r>
            <a:r>
              <a:rPr lang="en-US" u="sng" dirty="0" smtClean="0"/>
              <a:t>collaborations grew to several institutions</a:t>
            </a:r>
            <a:r>
              <a:rPr lang="en-US" dirty="0" smtClean="0"/>
              <a:t>, and the data analysis shared among them, the data was </a:t>
            </a:r>
            <a:r>
              <a:rPr lang="en-US" u="sng" dirty="0" smtClean="0"/>
              <a:t>distributed by shipping tapes</a:t>
            </a:r>
            <a:r>
              <a:rPr lang="en-US" dirty="0" smtClean="0"/>
              <a:t> around</a:t>
            </a:r>
          </a:p>
          <a:p>
            <a:pPr lvl="1"/>
            <a:r>
              <a:rPr lang="en-US" dirty="0" smtClean="0"/>
              <a:t>As the </a:t>
            </a:r>
            <a:r>
              <a:rPr lang="en-US" u="sng" dirty="0" smtClean="0"/>
              <a:t>collaboration sizes grew and became intercontinental</a:t>
            </a:r>
            <a:r>
              <a:rPr lang="en-US" dirty="0" smtClean="0"/>
              <a:t>, the HEP community began to </a:t>
            </a:r>
            <a:r>
              <a:rPr lang="en-US" u="sng" dirty="0" smtClean="0"/>
              <a:t>use networks </a:t>
            </a:r>
            <a:r>
              <a:rPr lang="en-US" dirty="0" smtClean="0"/>
              <a:t>to coordinate the collaborations and eventually </a:t>
            </a:r>
            <a:r>
              <a:rPr lang="en-US" u="sng" dirty="0" smtClean="0"/>
              <a:t>to send the data around</a:t>
            </a:r>
          </a:p>
          <a:p>
            <a:pPr>
              <a:buFont typeface="Wingdings" pitchFamily="2" charset="2"/>
              <a:buChar char="Ø"/>
            </a:pPr>
            <a:r>
              <a:rPr lang="en-US" dirty="0" smtClean="0"/>
              <a:t>The </a:t>
            </a:r>
            <a:r>
              <a:rPr lang="en-US" u="sng" dirty="0" smtClean="0"/>
              <a:t>LHC data model </a:t>
            </a:r>
            <a:r>
              <a:rPr lang="en-US" i="1" u="sng" dirty="0" smtClean="0"/>
              <a:t>assumed network transport of all data from the beginning (as opposed to shipping media)</a:t>
            </a:r>
          </a:p>
          <a:p>
            <a:pPr>
              <a:buFont typeface="Wingdings" pitchFamily="2" charset="2"/>
              <a:buChar char="Ø"/>
            </a:pPr>
            <a:r>
              <a:rPr lang="en-US" dirty="0" smtClean="0"/>
              <a:t>Similar changes are occurring in most science disciplines</a:t>
            </a:r>
          </a:p>
        </p:txBody>
      </p:sp>
      <p:sp>
        <p:nvSpPr>
          <p:cNvPr id="4" name="Right Triangle 3"/>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7</a:t>
            </a:fld>
            <a:endParaRPr lang="en-US" dirty="0"/>
          </a:p>
        </p:txBody>
      </p:sp>
    </p:spTree>
    <p:extLst>
      <p:ext uri="{BB962C8B-B14F-4D97-AF65-F5344CB8AC3E}">
        <p14:creationId xmlns:p14="http://schemas.microsoft.com/office/powerpoint/2010/main" val="1988594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p:cNvSpPr>
          <p:nvPr>
            <p:ph type="title"/>
          </p:nvPr>
        </p:nvSpPr>
        <p:spPr>
          <a:xfrm>
            <a:off x="685800" y="0"/>
            <a:ext cx="7772400" cy="1068388"/>
          </a:xfrm>
        </p:spPr>
        <p:txBody>
          <a:bodyPr/>
          <a:lstStyle/>
          <a:p>
            <a:r>
              <a:rPr lang="en-US" altLang="en-US" dirty="0" smtClean="0"/>
              <a:t>NSI Service Type and Definition</a:t>
            </a:r>
          </a:p>
        </p:txBody>
      </p:sp>
      <p:pic>
        <p:nvPicPr>
          <p:cNvPr id="37891" name="Picture 3" descr="\\CHFILE02\Folders\guy\Desktop\imag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9588" y="4522788"/>
            <a:ext cx="201930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2" name="Content Placeholder 2"/>
          <p:cNvSpPr txBox="1">
            <a:spLocks/>
          </p:cNvSpPr>
          <p:nvPr/>
        </p:nvSpPr>
        <p:spPr bwMode="auto">
          <a:xfrm>
            <a:off x="2813050" y="4376738"/>
            <a:ext cx="5994400" cy="199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algn="r"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defTabSz="914400">
              <a:lnSpc>
                <a:spcPct val="90000"/>
              </a:lnSpc>
              <a:spcBef>
                <a:spcPct val="20000"/>
              </a:spcBef>
              <a:buFont typeface="Arial" pitchFamily="34" charset="0"/>
              <a:buNone/>
            </a:pPr>
            <a:r>
              <a:rPr lang="en-GB" altLang="en-US" sz="1800" b="1" dirty="0" smtClean="0">
                <a:solidFill>
                  <a:srgbClr val="000000"/>
                </a:solidFill>
                <a:cs typeface="+mn-cs"/>
              </a:rPr>
              <a:t>Common service </a:t>
            </a:r>
          </a:p>
          <a:p>
            <a:pPr defTabSz="914400">
              <a:lnSpc>
                <a:spcPct val="90000"/>
              </a:lnSpc>
              <a:spcBef>
                <a:spcPct val="20000"/>
              </a:spcBef>
              <a:buFont typeface="Arial" pitchFamily="34" charset="0"/>
              <a:buNone/>
            </a:pPr>
            <a:r>
              <a:rPr lang="en-GB" altLang="en-US" sz="1800" dirty="0" smtClean="0">
                <a:solidFill>
                  <a:srgbClr val="000000"/>
                </a:solidFill>
                <a:cs typeface="+mn-cs"/>
              </a:rPr>
              <a:t>The providers need to agree among themselves the service they wish to offer to the customer.  For example they may wish to offer an Ethernet VLAN Transport Service (EVTS).  The service must be common to all providers and all providers must agree in advance a minimum service level that they are all able to meet. </a:t>
            </a:r>
          </a:p>
          <a:p>
            <a:pPr defTabSz="914400">
              <a:lnSpc>
                <a:spcPct val="90000"/>
              </a:lnSpc>
              <a:spcBef>
                <a:spcPct val="20000"/>
              </a:spcBef>
              <a:buFont typeface="Arial" pitchFamily="34" charset="0"/>
              <a:buNone/>
            </a:pPr>
            <a:endParaRPr lang="en-GB" altLang="en-US" sz="1500" dirty="0" smtClean="0">
              <a:solidFill>
                <a:srgbClr val="000000"/>
              </a:solidFill>
              <a:cs typeface="+mn-cs"/>
            </a:endParaRPr>
          </a:p>
          <a:p>
            <a:pPr defTabSz="914400">
              <a:lnSpc>
                <a:spcPct val="90000"/>
              </a:lnSpc>
              <a:spcBef>
                <a:spcPct val="20000"/>
              </a:spcBef>
              <a:buFont typeface="Arial" pitchFamily="34" charset="0"/>
              <a:buNone/>
            </a:pPr>
            <a:endParaRPr lang="en-GB" altLang="en-US" sz="1800" dirty="0" smtClean="0">
              <a:solidFill>
                <a:srgbClr val="000000"/>
              </a:solidFill>
              <a:cs typeface="+mn-cs"/>
            </a:endParaRPr>
          </a:p>
        </p:txBody>
      </p:sp>
      <p:sp>
        <p:nvSpPr>
          <p:cNvPr id="37893" name="Content Placeholder 4"/>
          <p:cNvSpPr>
            <a:spLocks noGrp="1"/>
          </p:cNvSpPr>
          <p:nvPr>
            <p:ph idx="1"/>
          </p:nvPr>
        </p:nvSpPr>
        <p:spPr>
          <a:xfrm>
            <a:off x="190500" y="1174750"/>
            <a:ext cx="8664575" cy="3252788"/>
          </a:xfrm>
        </p:spPr>
        <p:txBody>
          <a:bodyPr/>
          <a:lstStyle/>
          <a:p>
            <a:r>
              <a:rPr lang="en-US" altLang="ja-JP" sz="2400" dirty="0" smtClean="0"/>
              <a:t>Introduction of Service Type and Service Definition removes the dependencies of service specification from the core NSI CS protocol. </a:t>
            </a:r>
          </a:p>
          <a:p>
            <a:r>
              <a:rPr lang="en-US" altLang="ja-JP" sz="2400" dirty="0" smtClean="0"/>
              <a:t>This allows the NSI CS protocol to remain stable while permitting changes to the services offered by NSA within the network.</a:t>
            </a:r>
          </a:p>
          <a:p>
            <a:r>
              <a:rPr lang="en-US" altLang="ja-JP" sz="2400" dirty="0" smtClean="0"/>
              <a:t>Abstraction of physical properties of the underlying data plane can be achieved by the Service Definition.</a:t>
            </a:r>
          </a:p>
          <a:p>
            <a:pPr lvl="1">
              <a:buFontTx/>
              <a:buNone/>
            </a:pPr>
            <a:endParaRPr lang="en-US" altLang="ja-JP" sz="2000" dirty="0" smtClean="0"/>
          </a:p>
          <a:p>
            <a:endParaRPr lang="en-US" altLang="en-US" dirty="0" smtClean="0"/>
          </a:p>
        </p:txBody>
      </p:sp>
    </p:spTree>
    <p:extLst>
      <p:ext uri="{BB962C8B-B14F-4D97-AF65-F5344CB8AC3E}">
        <p14:creationId xmlns:p14="http://schemas.microsoft.com/office/powerpoint/2010/main" val="82907603"/>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p:cNvSpPr>
          <p:nvPr>
            <p:ph type="title"/>
          </p:nvPr>
        </p:nvSpPr>
        <p:spPr>
          <a:xfrm>
            <a:off x="685800" y="0"/>
            <a:ext cx="7772400" cy="1143000"/>
          </a:xfrm>
        </p:spPr>
        <p:txBody>
          <a:bodyPr/>
          <a:lstStyle/>
          <a:p>
            <a:r>
              <a:rPr lang="en-US" altLang="en-US" dirty="0" smtClean="0"/>
              <a:t>NSI NSA Implementations</a:t>
            </a:r>
          </a:p>
        </p:txBody>
      </p:sp>
      <p:sp>
        <p:nvSpPr>
          <p:cNvPr id="40963" name="Content Placeholder 4"/>
          <p:cNvSpPr>
            <a:spLocks noGrp="1"/>
          </p:cNvSpPr>
          <p:nvPr>
            <p:ph idx="1"/>
          </p:nvPr>
        </p:nvSpPr>
        <p:spPr>
          <a:xfrm>
            <a:off x="190500" y="1376363"/>
            <a:ext cx="8664575" cy="4808537"/>
          </a:xfrm>
        </p:spPr>
        <p:txBody>
          <a:bodyPr/>
          <a:lstStyle/>
          <a:p>
            <a:r>
              <a:rPr lang="en-GB" altLang="en-US" sz="2400" b="1" i="1" dirty="0" smtClean="0"/>
              <a:t>AutoBAHN </a:t>
            </a:r>
            <a:r>
              <a:rPr lang="en-GB" altLang="en-US" sz="2400" dirty="0" smtClean="0"/>
              <a:t>– </a:t>
            </a:r>
            <a:r>
              <a:rPr lang="en-US" altLang="en-US" sz="2400" dirty="0" smtClean="0"/>
              <a:t>GÉANT </a:t>
            </a:r>
            <a:r>
              <a:rPr lang="en-GB" altLang="en-US" sz="2400" dirty="0" smtClean="0"/>
              <a:t>(Poznan, PL)</a:t>
            </a:r>
          </a:p>
          <a:p>
            <a:r>
              <a:rPr lang="en-GB" altLang="en-US" sz="2400" b="1" i="1" dirty="0" smtClean="0"/>
              <a:t>BoD </a:t>
            </a:r>
            <a:r>
              <a:rPr lang="en-GB" altLang="en-US" sz="2400" dirty="0" smtClean="0"/>
              <a:t>- </a:t>
            </a:r>
            <a:r>
              <a:rPr lang="en-US" altLang="en-US" sz="2400" dirty="0" smtClean="0"/>
              <a:t>SURFnet (Amsterdam, NL)</a:t>
            </a:r>
          </a:p>
          <a:p>
            <a:r>
              <a:rPr lang="en-US" altLang="en-US" sz="2400" b="1" i="1" dirty="0" smtClean="0"/>
              <a:t>DynamicKL</a:t>
            </a:r>
            <a:r>
              <a:rPr lang="en-US" altLang="en-US" sz="2400" b="1" i="1" dirty="0" smtClean="0"/>
              <a:t> </a:t>
            </a:r>
            <a:r>
              <a:rPr lang="en-US" altLang="en-US" sz="2400" dirty="0" smtClean="0"/>
              <a:t>– KISTI (Daejeon, KR)</a:t>
            </a:r>
          </a:p>
          <a:p>
            <a:r>
              <a:rPr lang="en-US" altLang="en-US" sz="2400" b="1" i="1" dirty="0" smtClean="0"/>
              <a:t>G-LAMBDA-A</a:t>
            </a:r>
            <a:r>
              <a:rPr lang="en-US" altLang="en-US" sz="2400" dirty="0" smtClean="0"/>
              <a:t>  -  AIST (Tsukuba, JP)</a:t>
            </a:r>
          </a:p>
          <a:p>
            <a:r>
              <a:rPr lang="en-US" altLang="en-US" sz="2400" b="1" i="1" dirty="0" smtClean="0"/>
              <a:t>G-LAMBDA-K </a:t>
            </a:r>
            <a:r>
              <a:rPr lang="en-US" altLang="en-US" sz="2400" dirty="0" smtClean="0"/>
              <a:t>– KDDI Labs (</a:t>
            </a:r>
            <a:r>
              <a:rPr lang="en-US" altLang="en-US" sz="2400" dirty="0" smtClean="0"/>
              <a:t>Fujimino</a:t>
            </a:r>
            <a:r>
              <a:rPr lang="en-US" altLang="en-US" sz="2400" dirty="0" smtClean="0"/>
              <a:t>, JP) </a:t>
            </a:r>
          </a:p>
          <a:p>
            <a:r>
              <a:rPr lang="en-US" altLang="en-US" sz="2400" b="1" i="1" dirty="0" smtClean="0"/>
              <a:t>OpenNSA </a:t>
            </a:r>
            <a:r>
              <a:rPr lang="en-US" altLang="en-US" sz="2400" dirty="0" smtClean="0"/>
              <a:t>– NORDUnet (Copenhagen, DK)</a:t>
            </a:r>
            <a:endParaRPr lang="en-GB" altLang="en-US" sz="2400" dirty="0" smtClean="0"/>
          </a:p>
          <a:p>
            <a:r>
              <a:rPr lang="en-US" altLang="en-US" sz="2400" b="1" i="1" dirty="0" smtClean="0"/>
              <a:t>OSCARS </a:t>
            </a:r>
            <a:r>
              <a:rPr lang="en-US" altLang="en-US" sz="2400" dirty="0" smtClean="0"/>
              <a:t>– ESnet (Berkeley, US)</a:t>
            </a:r>
            <a:endParaRPr lang="en-US" altLang="ja-JP" sz="2000" dirty="0" smtClean="0"/>
          </a:p>
          <a:p>
            <a:endParaRPr lang="en-US" altLang="en-US" dirty="0" smtClean="0"/>
          </a:p>
        </p:txBody>
      </p:sp>
    </p:spTree>
    <p:extLst>
      <p:ext uri="{BB962C8B-B14F-4D97-AF65-F5344CB8AC3E}">
        <p14:creationId xmlns:p14="http://schemas.microsoft.com/office/powerpoint/2010/main" val="3941021805"/>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p:cNvSpPr>
          <p:nvPr>
            <p:ph type="title"/>
          </p:nvPr>
        </p:nvSpPr>
        <p:spPr>
          <a:xfrm>
            <a:off x="685800" y="0"/>
            <a:ext cx="7772400" cy="1068388"/>
          </a:xfrm>
        </p:spPr>
        <p:txBody>
          <a:bodyPr/>
          <a:lstStyle/>
          <a:p>
            <a:r>
              <a:rPr lang="en-US" altLang="en-US" dirty="0" smtClean="0"/>
              <a:t>OGF NSI Information</a:t>
            </a:r>
          </a:p>
        </p:txBody>
      </p:sp>
      <p:sp>
        <p:nvSpPr>
          <p:cNvPr id="41987" name="Content Placeholder 4"/>
          <p:cNvSpPr>
            <a:spLocks noGrp="1"/>
          </p:cNvSpPr>
          <p:nvPr>
            <p:ph idx="1"/>
          </p:nvPr>
        </p:nvSpPr>
        <p:spPr>
          <a:xfrm>
            <a:off x="142875" y="1222375"/>
            <a:ext cx="8831263" cy="5307013"/>
          </a:xfrm>
        </p:spPr>
        <p:txBody>
          <a:bodyPr/>
          <a:lstStyle/>
          <a:p>
            <a:pPr>
              <a:lnSpc>
                <a:spcPct val="80000"/>
              </a:lnSpc>
            </a:pPr>
            <a:r>
              <a:rPr lang="en-US" altLang="en-US" sz="3000" dirty="0" smtClean="0"/>
              <a:t>OGF NSI Working Group Site</a:t>
            </a:r>
          </a:p>
          <a:p>
            <a:pPr lvl="1">
              <a:lnSpc>
                <a:spcPct val="80000"/>
              </a:lnSpc>
            </a:pPr>
            <a:r>
              <a:rPr lang="en-US" altLang="en-US" sz="2600" dirty="0" smtClean="0">
                <a:hlinkClick r:id="rId3"/>
              </a:rPr>
              <a:t>http://redmine.ogf.org/projects/nsi-wg/</a:t>
            </a:r>
            <a:endParaRPr lang="en-US" altLang="en-US" sz="2600" dirty="0" smtClean="0"/>
          </a:p>
          <a:p>
            <a:pPr>
              <a:lnSpc>
                <a:spcPct val="80000"/>
              </a:lnSpc>
            </a:pPr>
            <a:r>
              <a:rPr lang="en-US" altLang="en-US" sz="3000" dirty="0" smtClean="0"/>
              <a:t>NSI Project Page</a:t>
            </a:r>
          </a:p>
          <a:p>
            <a:pPr lvl="1">
              <a:lnSpc>
                <a:spcPct val="80000"/>
              </a:lnSpc>
            </a:pPr>
            <a:r>
              <a:rPr lang="en-US" altLang="en-US" sz="2600" dirty="0" smtClean="0"/>
              <a:t>https://code.google.com/p/ogf-nsi-project/</a:t>
            </a:r>
          </a:p>
          <a:p>
            <a:pPr>
              <a:lnSpc>
                <a:spcPct val="80000"/>
              </a:lnSpc>
            </a:pPr>
            <a:r>
              <a:rPr lang="en-US" altLang="en-US" sz="3000" dirty="0" smtClean="0"/>
              <a:t>NSI Documents</a:t>
            </a:r>
          </a:p>
          <a:p>
            <a:pPr lvl="1">
              <a:lnSpc>
                <a:spcPct val="80000"/>
              </a:lnSpc>
            </a:pPr>
            <a:r>
              <a:rPr lang="en-US" altLang="en-US" sz="2600" dirty="0" smtClean="0"/>
              <a:t>NSI Framework: </a:t>
            </a:r>
            <a:r>
              <a:rPr lang="en-US" altLang="en-US" sz="2600" dirty="0" smtClean="0">
                <a:hlinkClick r:id="rId4"/>
              </a:rPr>
              <a:t>http://redmine.ogf.org/dmsf_files/13168?download</a:t>
            </a:r>
            <a:r>
              <a:rPr lang="en-US" altLang="en-US" sz="2600" dirty="0" smtClean="0"/>
              <a:t>=</a:t>
            </a:r>
          </a:p>
          <a:p>
            <a:pPr lvl="1">
              <a:lnSpc>
                <a:spcPct val="80000"/>
              </a:lnSpc>
            </a:pPr>
            <a:r>
              <a:rPr lang="en-US" altLang="en-US" sz="2600" dirty="0" smtClean="0"/>
              <a:t>NSI CS v2 (in public comment till Apr 15 2014): </a:t>
            </a:r>
            <a:r>
              <a:rPr lang="en-US" altLang="en-US" sz="2600" dirty="0" smtClean="0">
                <a:hlinkClick r:id="rId4"/>
              </a:rPr>
              <a:t>http://redmine.ogf.org/dmsf_files/13168?download</a:t>
            </a:r>
            <a:r>
              <a:rPr lang="en-US" altLang="en-US" sz="2600" dirty="0" smtClean="0"/>
              <a:t>= </a:t>
            </a:r>
          </a:p>
          <a:p>
            <a:pPr>
              <a:lnSpc>
                <a:spcPct val="80000"/>
              </a:lnSpc>
            </a:pPr>
            <a:r>
              <a:rPr lang="en-US" altLang="en-US" sz="3000" dirty="0" smtClean="0"/>
              <a:t>NSI Co-Chairs</a:t>
            </a:r>
          </a:p>
          <a:p>
            <a:pPr lvl="1">
              <a:lnSpc>
                <a:spcPct val="80000"/>
              </a:lnSpc>
            </a:pPr>
            <a:r>
              <a:rPr lang="en-US" altLang="en-US" sz="2600" dirty="0" smtClean="0"/>
              <a:t>Guy Roberts &lt;guy.roberts@dante.net&gt;</a:t>
            </a:r>
          </a:p>
          <a:p>
            <a:pPr lvl="1">
              <a:lnSpc>
                <a:spcPct val="80000"/>
              </a:lnSpc>
            </a:pPr>
            <a:r>
              <a:rPr lang="en-US" altLang="en-US" sz="2600" dirty="0" smtClean="0"/>
              <a:t>Inder Monga &lt;imonga@es.net&gt;</a:t>
            </a:r>
          </a:p>
          <a:p>
            <a:pPr lvl="1">
              <a:lnSpc>
                <a:spcPct val="80000"/>
              </a:lnSpc>
            </a:pPr>
            <a:r>
              <a:rPr lang="en-US" altLang="en-US" sz="2600" dirty="0" smtClean="0"/>
              <a:t>Tomohiro Kudoh &lt;t.kudoh@aist.go.jp&gt;</a:t>
            </a:r>
          </a:p>
          <a:p>
            <a:pPr lvl="1">
              <a:lnSpc>
                <a:spcPct val="80000"/>
              </a:lnSpc>
              <a:buFontTx/>
              <a:buNone/>
            </a:pPr>
            <a:endParaRPr lang="en-US" altLang="en-US" sz="2600" dirty="0" smtClean="0"/>
          </a:p>
          <a:p>
            <a:pPr>
              <a:lnSpc>
                <a:spcPct val="80000"/>
              </a:lnSpc>
            </a:pPr>
            <a:endParaRPr lang="en-US" altLang="en-US" sz="3000" dirty="0" smtClean="0"/>
          </a:p>
          <a:p>
            <a:pPr lvl="1">
              <a:lnSpc>
                <a:spcPct val="80000"/>
              </a:lnSpc>
            </a:pPr>
            <a:endParaRPr lang="en-US" altLang="en-US" sz="2600" dirty="0" smtClean="0"/>
          </a:p>
        </p:txBody>
      </p:sp>
    </p:spTree>
    <p:extLst>
      <p:ext uri="{BB962C8B-B14F-4D97-AF65-F5344CB8AC3E}">
        <p14:creationId xmlns:p14="http://schemas.microsoft.com/office/powerpoint/2010/main" val="225568243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solidFill>
            <a:srgbClr val="FFFF00"/>
          </a:solidFill>
        </p:spPr>
        <p:txBody>
          <a:bodyPr/>
          <a:lstStyle/>
          <a:p>
            <a:r>
              <a:rPr lang="en-US" dirty="0"/>
              <a:t>8</a:t>
            </a:r>
            <a:r>
              <a:rPr lang="en-US" dirty="0" smtClean="0"/>
              <a:t>) Maintain a </a:t>
            </a:r>
            <a:r>
              <a:rPr lang="en-US" dirty="0"/>
              <a:t>knowledge base </a:t>
            </a:r>
          </a:p>
        </p:txBody>
      </p:sp>
      <p:sp>
        <p:nvSpPr>
          <p:cNvPr id="5" name="Content Placeholder 4"/>
          <p:cNvSpPr>
            <a:spLocks noGrp="1"/>
          </p:cNvSpPr>
          <p:nvPr>
            <p:ph idx="1"/>
          </p:nvPr>
        </p:nvSpPr>
        <p:spPr/>
        <p:txBody>
          <a:bodyPr/>
          <a:lstStyle/>
          <a:p>
            <a:pPr marL="0" indent="0" algn="ctr">
              <a:buNone/>
            </a:pPr>
            <a:r>
              <a:rPr lang="en-US" sz="2400" b="1" dirty="0" smtClean="0"/>
              <a:t>It is critical to help data-intensive projects in effectively using the network infrastructure</a:t>
            </a:r>
            <a:endParaRPr lang="en-US" sz="2400" b="1" dirty="0"/>
          </a:p>
          <a:p>
            <a:pPr>
              <a:buFont typeface="Wingdings" pitchFamily="2" charset="2"/>
              <a:buChar char="Ø"/>
            </a:pPr>
            <a:r>
              <a:rPr lang="en-US" dirty="0"/>
              <a:t>Using the knowledge gained from the problem solving to build a community knowledge base benefits everyone</a:t>
            </a:r>
          </a:p>
          <a:p>
            <a:pPr>
              <a:buFont typeface="Wingdings" pitchFamily="2" charset="2"/>
              <a:buChar char="Ø"/>
            </a:pPr>
            <a:r>
              <a:rPr lang="en-US" dirty="0"/>
              <a:t>The knowledge base maintained by ESnet is at </a:t>
            </a:r>
            <a:r>
              <a:rPr lang="en-US" dirty="0">
                <a:hlinkClick r:id="rId2"/>
              </a:rPr>
              <a:t>http://fasterdata.es.net</a:t>
            </a:r>
            <a:r>
              <a:rPr lang="en-US" dirty="0"/>
              <a:t> and contains contributions from several organizations</a:t>
            </a:r>
          </a:p>
          <a:p>
            <a:endParaRPr lang="en-US" dirty="0"/>
          </a:p>
        </p:txBody>
      </p:sp>
      <p:sp>
        <p:nvSpPr>
          <p:cNvPr id="7" name="Right Triangle 6"/>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73</a:t>
            </a:fld>
            <a:endParaRPr lang="en-US" dirty="0"/>
          </a:p>
        </p:txBody>
      </p:sp>
    </p:spTree>
    <p:extLst>
      <p:ext uri="{BB962C8B-B14F-4D97-AF65-F5344CB8AC3E}">
        <p14:creationId xmlns:p14="http://schemas.microsoft.com/office/powerpoint/2010/main" val="9765111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Provide R&amp;D, consulting and knowledge base </a:t>
            </a:r>
          </a:p>
        </p:txBody>
      </p:sp>
      <p:sp>
        <p:nvSpPr>
          <p:cNvPr id="3" name="Content Placeholder 2"/>
          <p:cNvSpPr>
            <a:spLocks noGrp="1"/>
          </p:cNvSpPr>
          <p:nvPr>
            <p:ph idx="1"/>
          </p:nvPr>
        </p:nvSpPr>
        <p:spPr/>
        <p:txBody>
          <a:bodyPr/>
          <a:lstStyle/>
          <a:p>
            <a:r>
              <a:rPr lang="en-US" dirty="0" smtClean="0"/>
              <a:t>R&amp;D </a:t>
            </a:r>
            <a:r>
              <a:rPr lang="en-US" dirty="0"/>
              <a:t>drove most of the advances that make it possible for the network to support data-intensive science</a:t>
            </a:r>
          </a:p>
          <a:p>
            <a:pPr lvl="1"/>
            <a:r>
              <a:rPr lang="en-US" dirty="0"/>
              <a:t>With each generation of network transport technology</a:t>
            </a:r>
          </a:p>
          <a:p>
            <a:pPr lvl="2"/>
            <a:r>
              <a:rPr lang="en-US" dirty="0"/>
              <a:t>155 Mb/s was the norm for high speed networks in 1995</a:t>
            </a:r>
          </a:p>
          <a:p>
            <a:pPr lvl="2"/>
            <a:r>
              <a:rPr lang="en-US" dirty="0"/>
              <a:t>100 Gb/s – 650 times greater – is the norm today</a:t>
            </a:r>
          </a:p>
          <a:p>
            <a:pPr lvl="2"/>
            <a:r>
              <a:rPr lang="en-US" dirty="0"/>
              <a:t>R&amp;D groups involving hardware engineers, computer scientists, and application specialists, worked to</a:t>
            </a:r>
          </a:p>
          <a:p>
            <a:pPr lvl="2"/>
            <a:r>
              <a:rPr lang="en-US" dirty="0"/>
              <a:t>first demonstrate in a research environment that “filling the network pipe” end-to-end (application to application) was possible,</a:t>
            </a:r>
          </a:p>
          <a:p>
            <a:pPr lvl="2"/>
            <a:r>
              <a:rPr lang="en-US" dirty="0"/>
              <a:t>and then to do the development necessary for applications to make use of the new capabilities</a:t>
            </a:r>
          </a:p>
          <a:p>
            <a:pPr lvl="1"/>
            <a:r>
              <a:rPr lang="en-US" dirty="0"/>
              <a:t>Examples of how this methodology drove toward today’s capabilities include</a:t>
            </a:r>
          </a:p>
          <a:p>
            <a:pPr lvl="2"/>
            <a:r>
              <a:rPr lang="en-US" dirty="0"/>
              <a:t>experiments in the 1990s in using parallel disk I/O and parallel network I/O together to achieve 600 Mb/s over OC12 (622 Mb/s) wide area network paths</a:t>
            </a:r>
          </a:p>
          <a:p>
            <a:pPr lvl="2"/>
            <a:r>
              <a:rPr lang="en-US" dirty="0"/>
              <a:t>recent demonstrations of this technology to achieve disk-to-disk WAN data transfers at 100 Gb/s</a:t>
            </a:r>
          </a:p>
          <a:p>
            <a:pPr>
              <a:buFont typeface="Wingdings" pitchFamily="2" charset="2"/>
              <a:buChar char="Ø"/>
            </a:pPr>
            <a:endParaRPr lang="en-US" dirty="0"/>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74</a:t>
            </a:fld>
            <a:endParaRPr lang="en-US" dirty="0"/>
          </a:p>
        </p:txBody>
      </p:sp>
    </p:spTree>
    <p:extLst>
      <p:ext uri="{BB962C8B-B14F-4D97-AF65-F5344CB8AC3E}">
        <p14:creationId xmlns:p14="http://schemas.microsoft.com/office/powerpoint/2010/main" val="30114546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The knowledge base </a:t>
            </a:r>
            <a:endParaRPr lang="en-US" dirty="0"/>
          </a:p>
        </p:txBody>
      </p:sp>
      <p:sp>
        <p:nvSpPr>
          <p:cNvPr id="5" name="Content Placeholder 4"/>
          <p:cNvSpPr>
            <a:spLocks noGrp="1"/>
          </p:cNvSpPr>
          <p:nvPr>
            <p:ph idx="1"/>
          </p:nvPr>
        </p:nvSpPr>
        <p:spPr/>
        <p:txBody>
          <a:bodyPr/>
          <a:lstStyle/>
          <a:p>
            <a:pPr>
              <a:buFont typeface="Wingdings" panose="05000000000000000000" pitchFamily="2" charset="2"/>
              <a:buChar char="Ø"/>
            </a:pPr>
            <a:r>
              <a:rPr lang="en-US" dirty="0" smtClean="0"/>
              <a:t>http://fasterdata.es.net topics:</a:t>
            </a:r>
          </a:p>
          <a:p>
            <a:pPr lvl="1"/>
            <a:r>
              <a:rPr lang="en-US" dirty="0" smtClean="0"/>
              <a:t>Network Architecture, including the Science DMZ model</a:t>
            </a:r>
          </a:p>
          <a:p>
            <a:pPr lvl="1">
              <a:spcBef>
                <a:spcPts val="300"/>
              </a:spcBef>
            </a:pPr>
            <a:r>
              <a:rPr lang="en-US" dirty="0" smtClean="0"/>
              <a:t>Host Tuning</a:t>
            </a:r>
          </a:p>
          <a:p>
            <a:pPr lvl="1">
              <a:spcBef>
                <a:spcPts val="300"/>
              </a:spcBef>
            </a:pPr>
            <a:r>
              <a:rPr lang="en-US" dirty="0" smtClean="0"/>
              <a:t>Network Tuning</a:t>
            </a:r>
          </a:p>
          <a:p>
            <a:pPr lvl="1">
              <a:spcBef>
                <a:spcPts val="300"/>
              </a:spcBef>
            </a:pPr>
            <a:r>
              <a:rPr lang="en-US" dirty="0" smtClean="0"/>
              <a:t>Data Transfer Tools</a:t>
            </a:r>
          </a:p>
          <a:p>
            <a:pPr lvl="1">
              <a:spcBef>
                <a:spcPts val="300"/>
              </a:spcBef>
            </a:pPr>
            <a:r>
              <a:rPr lang="en-US" dirty="0" smtClean="0"/>
              <a:t>Network Performance Testing</a:t>
            </a:r>
          </a:p>
          <a:p>
            <a:pPr lvl="1">
              <a:spcBef>
                <a:spcPts val="300"/>
              </a:spcBef>
            </a:pPr>
            <a:r>
              <a:rPr lang="en-US" dirty="0" smtClean="0"/>
              <a:t>With special sections on:</a:t>
            </a:r>
          </a:p>
          <a:p>
            <a:pPr lvl="2">
              <a:spcBef>
                <a:spcPts val="300"/>
              </a:spcBef>
            </a:pPr>
            <a:r>
              <a:rPr lang="en-US" dirty="0" smtClean="0"/>
              <a:t>Linux TCP Tuning</a:t>
            </a:r>
          </a:p>
          <a:p>
            <a:pPr lvl="2">
              <a:spcBef>
                <a:spcPts val="300"/>
              </a:spcBef>
            </a:pPr>
            <a:r>
              <a:rPr lang="en-US" dirty="0" smtClean="0"/>
              <a:t>Cisco 6509 Tuning</a:t>
            </a:r>
          </a:p>
          <a:p>
            <a:pPr lvl="2">
              <a:spcBef>
                <a:spcPts val="300"/>
              </a:spcBef>
            </a:pPr>
            <a:r>
              <a:rPr lang="en-US" dirty="0" smtClean="0"/>
              <a:t>perfSONAR </a:t>
            </a:r>
            <a:r>
              <a:rPr lang="en-US" dirty="0" smtClean="0"/>
              <a:t>Howto</a:t>
            </a:r>
            <a:endParaRPr lang="en-US" dirty="0" smtClean="0"/>
          </a:p>
          <a:p>
            <a:pPr lvl="2">
              <a:spcBef>
                <a:spcPts val="300"/>
              </a:spcBef>
            </a:pPr>
            <a:r>
              <a:rPr lang="en-US" dirty="0" smtClean="0"/>
              <a:t>Active perfSONAR Services</a:t>
            </a:r>
          </a:p>
          <a:p>
            <a:pPr lvl="2">
              <a:spcBef>
                <a:spcPts val="300"/>
              </a:spcBef>
            </a:pPr>
            <a:r>
              <a:rPr lang="en-US" dirty="0" smtClean="0"/>
              <a:t>Globus overview</a:t>
            </a:r>
          </a:p>
          <a:p>
            <a:pPr lvl="2">
              <a:spcBef>
                <a:spcPts val="300"/>
              </a:spcBef>
            </a:pPr>
            <a:r>
              <a:rPr lang="en-US" dirty="0" smtClean="0"/>
              <a:t>Say No to SCP</a:t>
            </a:r>
          </a:p>
          <a:p>
            <a:pPr lvl="2">
              <a:spcBef>
                <a:spcPts val="300"/>
              </a:spcBef>
            </a:pPr>
            <a:r>
              <a:rPr lang="en-US" dirty="0" smtClean="0"/>
              <a:t>Data Transfer Nodes (DTN)</a:t>
            </a:r>
          </a:p>
          <a:p>
            <a:pPr lvl="2">
              <a:spcBef>
                <a:spcPts val="300"/>
              </a:spcBef>
            </a:pPr>
            <a:r>
              <a:rPr lang="en-US" dirty="0" smtClean="0"/>
              <a:t>TCP Issues Explained</a:t>
            </a:r>
          </a:p>
          <a:p>
            <a:r>
              <a:rPr lang="en-US" dirty="0" smtClean="0"/>
              <a:t>fasterdata.es.net is a community project with contributions from several organizations</a:t>
            </a:r>
          </a:p>
          <a:p>
            <a:endParaRPr lang="en-US" dirty="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75</a:t>
            </a:fld>
            <a:endParaRPr lang="en-US" dirty="0"/>
          </a:p>
        </p:txBody>
      </p:sp>
      <p:sp>
        <p:nvSpPr>
          <p:cNvPr id="7" name="Right Triangle 6"/>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Tree>
    <p:extLst>
      <p:ext uri="{BB962C8B-B14F-4D97-AF65-F5344CB8AC3E}">
        <p14:creationId xmlns:p14="http://schemas.microsoft.com/office/powerpoint/2010/main" val="1206186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solidFill>
            <a:srgbClr val="FFFF00"/>
          </a:solidFill>
        </p:spPr>
        <p:txBody>
          <a:bodyPr/>
          <a:lstStyle/>
          <a:p>
            <a:r>
              <a:rPr lang="en-US" dirty="0" smtClean="0"/>
              <a:t>9) Authentication and authorization</a:t>
            </a:r>
            <a:endParaRPr lang="en-US" dirty="0"/>
          </a:p>
        </p:txBody>
      </p:sp>
      <p:sp>
        <p:nvSpPr>
          <p:cNvPr id="5" name="Content Placeholder 4"/>
          <p:cNvSpPr>
            <a:spLocks noGrp="1"/>
          </p:cNvSpPr>
          <p:nvPr>
            <p:ph idx="1"/>
          </p:nvPr>
        </p:nvSpPr>
        <p:spPr/>
        <p:txBody>
          <a:bodyPr/>
          <a:lstStyle/>
          <a:p>
            <a:pPr marL="0" indent="0" algn="ctr">
              <a:buNone/>
            </a:pPr>
            <a:r>
              <a:rPr lang="en-US" sz="2400" b="1" dirty="0" smtClean="0"/>
              <a:t>Authentication </a:t>
            </a:r>
            <a:r>
              <a:rPr lang="en-US" sz="2400" b="1" dirty="0" smtClean="0"/>
              <a:t>(AuthN) and authorization (AuthZ), collectively “AA” are critical in a multi-institution collaboration where resources are being shared</a:t>
            </a:r>
          </a:p>
          <a:p>
            <a:pPr lvl="0">
              <a:buFont typeface="Wingdings" panose="05000000000000000000" pitchFamily="2" charset="2"/>
              <a:buChar char="Ø"/>
            </a:pPr>
            <a:r>
              <a:rPr lang="en-US" dirty="0" smtClean="0">
                <a:effectLst>
                  <a:glow>
                    <a:srgbClr val="000000"/>
                  </a:glow>
                  <a:outerShdw sx="0" sy="0">
                    <a:srgbClr val="000000"/>
                  </a:outerShdw>
                  <a:reflection stA="0" endPos="0" fadeDir="0" sx="0" sy="0"/>
                </a:effectLst>
              </a:rPr>
              <a:t>Without a community-wide agreed upon AA infrastructure, institutional policy will block resource sharing at every step</a:t>
            </a:r>
          </a:p>
          <a:p>
            <a:pPr>
              <a:buFont typeface="Wingdings" panose="05000000000000000000" pitchFamily="2" charset="2"/>
              <a:buChar char="Ø"/>
            </a:pPr>
            <a:r>
              <a:rPr lang="en-US" dirty="0"/>
              <a:t>To address AA, the LHC community has developed and deployed a single, interoperating, global infrastructure based on Public Key certificate </a:t>
            </a:r>
            <a:r>
              <a:rPr lang="en-US" dirty="0" smtClean="0"/>
              <a:t>technology</a:t>
            </a:r>
            <a:endParaRPr lang="en-US" dirty="0" smtClean="0">
              <a:effectLst>
                <a:glow>
                  <a:srgbClr val="000000"/>
                </a:glow>
                <a:outerShdw sx="0" sy="0">
                  <a:srgbClr val="000000"/>
                </a:outerShdw>
                <a:reflection stA="0" endPos="0" fadeDir="0" sx="0" sy="0"/>
              </a:effectLst>
            </a:endParaRPr>
          </a:p>
          <a:p>
            <a:pPr lvl="0"/>
            <a:r>
              <a:rPr lang="en-US" dirty="0" smtClean="0">
                <a:effectLst>
                  <a:glow>
                    <a:srgbClr val="000000"/>
                  </a:glow>
                  <a:outerShdw sx="0" sy="0">
                    <a:srgbClr val="000000"/>
                  </a:outerShdw>
                  <a:reflection stA="0" endPos="0" fadeDir="0" sx="0" sy="0"/>
                </a:effectLst>
              </a:rPr>
              <a:t>Characteristics </a:t>
            </a:r>
            <a:r>
              <a:rPr lang="en-US" dirty="0" smtClean="0">
                <a:effectLst>
                  <a:glow>
                    <a:srgbClr val="000000"/>
                  </a:glow>
                  <a:outerShdw sx="0" sy="0">
                    <a:srgbClr val="000000"/>
                  </a:outerShdw>
                  <a:reflection stA="0" endPos="0" fadeDir="0" sx="0" sy="0"/>
                </a:effectLst>
              </a:rPr>
              <a:t>of </a:t>
            </a:r>
            <a:r>
              <a:rPr lang="en-US" dirty="0">
                <a:effectLst>
                  <a:glow>
                    <a:srgbClr val="000000"/>
                  </a:glow>
                  <a:outerShdw sx="0" sy="0">
                    <a:srgbClr val="000000"/>
                  </a:outerShdw>
                  <a:reflection stA="0" endPos="0" fadeDir="0" sx="0" sy="0"/>
                </a:effectLst>
              </a:rPr>
              <a:t>the WLCG (Worldwide LHC Computing Grid) </a:t>
            </a:r>
            <a:r>
              <a:rPr lang="en-US" dirty="0" smtClean="0">
                <a:effectLst>
                  <a:glow>
                    <a:srgbClr val="000000"/>
                  </a:glow>
                  <a:outerShdw sx="0" sy="0">
                    <a:srgbClr val="000000"/>
                  </a:outerShdw>
                  <a:reflection stA="0" endPos="0" fadeDir="0" sx="0" sy="0"/>
                </a:effectLst>
              </a:rPr>
              <a:t>infrastructure include</a:t>
            </a:r>
            <a:r>
              <a:rPr lang="en-US" dirty="0">
                <a:effectLst>
                  <a:glow>
                    <a:srgbClr val="000000"/>
                  </a:glow>
                  <a:outerShdw sx="0" sy="0">
                    <a:srgbClr val="000000"/>
                  </a:outerShdw>
                  <a:reflection stA="0" endPos="0" fadeDir="0" sx="0" sy="0"/>
                </a:effectLst>
              </a:rPr>
              <a:t> </a:t>
            </a:r>
            <a:r>
              <a:rPr lang="en-US" sz="1600" dirty="0">
                <a:effectLst>
                  <a:glow>
                    <a:srgbClr val="000000"/>
                  </a:glow>
                  <a:outerShdw sx="0" sy="0">
                    <a:srgbClr val="000000"/>
                  </a:outerShdw>
                  <a:reflection stA="0" endPos="0" fadeDir="0" sx="0" sy="0"/>
                </a:effectLst>
              </a:rPr>
              <a:t>/1/ </a:t>
            </a:r>
            <a:r>
              <a:rPr lang="en-US" dirty="0" smtClean="0">
                <a:effectLst>
                  <a:glow>
                    <a:srgbClr val="000000"/>
                  </a:glow>
                  <a:outerShdw sx="0" sy="0">
                    <a:srgbClr val="000000"/>
                  </a:outerShdw>
                  <a:reflection stA="0" endPos="0" fadeDir="0" sx="0" sy="0"/>
                </a:effectLst>
              </a:rPr>
              <a:t> </a:t>
            </a:r>
            <a:endParaRPr lang="en-US" dirty="0">
              <a:effectLst>
                <a:glow>
                  <a:srgbClr val="000000"/>
                </a:glow>
                <a:outerShdw sx="0" sy="0">
                  <a:srgbClr val="000000"/>
                </a:outerShdw>
                <a:reflection stA="0" endPos="0" fadeDir="0" sx="0" sy="0"/>
              </a:effectLst>
            </a:endParaRPr>
          </a:p>
          <a:p>
            <a:pPr lvl="1"/>
            <a:r>
              <a:rPr lang="en-US" dirty="0"/>
              <a:t>Multiple administrative organizations</a:t>
            </a:r>
          </a:p>
          <a:p>
            <a:pPr lvl="1"/>
            <a:r>
              <a:rPr lang="en-US" dirty="0"/>
              <a:t>Multiple service providers participate in a single transaction</a:t>
            </a:r>
          </a:p>
          <a:p>
            <a:pPr lvl="1"/>
            <a:r>
              <a:rPr lang="en-US" dirty="0"/>
              <a:t>Multiple authorities influence </a:t>
            </a:r>
            <a:r>
              <a:rPr lang="en-US" dirty="0" smtClean="0"/>
              <a:t>policy</a:t>
            </a:r>
          </a:p>
          <a:p>
            <a:pPr marL="230188" lvl="1" indent="0">
              <a:buNone/>
            </a:pPr>
            <a:r>
              <a:rPr lang="en-US" dirty="0" smtClean="0"/>
              <a:t>And unless you can do AA in this sort of </a:t>
            </a:r>
            <a:r>
              <a:rPr lang="en-US" dirty="0" smtClean="0"/>
              <a:t>environment </a:t>
            </a:r>
            <a:r>
              <a:rPr lang="en-US" dirty="0" smtClean="0"/>
              <a:t>you cannot do the </a:t>
            </a:r>
            <a:r>
              <a:rPr lang="en-US" dirty="0" smtClean="0"/>
              <a:t>enormous </a:t>
            </a:r>
            <a:r>
              <a:rPr lang="en-US" dirty="0" smtClean="0"/>
              <a:t>data processing associated with global, </a:t>
            </a:r>
            <a:r>
              <a:rPr lang="en-US" dirty="0" smtClean="0"/>
              <a:t>data-intensive science</a:t>
            </a:r>
            <a:endParaRPr lang="en-US" dirty="0" smtClean="0"/>
          </a:p>
          <a:p>
            <a:endParaRPr lang="en-US" dirty="0"/>
          </a:p>
        </p:txBody>
      </p:sp>
      <p:sp>
        <p:nvSpPr>
          <p:cNvPr id="7" name="Right Triangle 6"/>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2" name="TextBox 1"/>
          <p:cNvSpPr txBox="1"/>
          <p:nvPr/>
        </p:nvSpPr>
        <p:spPr>
          <a:xfrm>
            <a:off x="700975" y="6257683"/>
            <a:ext cx="7290075" cy="461665"/>
          </a:xfrm>
          <a:prstGeom prst="rect">
            <a:avLst/>
          </a:prstGeom>
          <a:noFill/>
        </p:spPr>
        <p:txBody>
          <a:bodyPr wrap="square" rtlCol="0">
            <a:spAutoFit/>
          </a:bodyPr>
          <a:lstStyle/>
          <a:p>
            <a:r>
              <a:rPr lang="en-US" sz="1200" dirty="0">
                <a:solidFill>
                  <a:srgbClr val="003300"/>
                </a:solidFill>
              </a:rPr>
              <a:t>/1/ See  </a:t>
            </a:r>
            <a:r>
              <a:rPr lang="en-US" sz="1200" dirty="0" smtClean="0">
                <a:solidFill>
                  <a:srgbClr val="003300"/>
                </a:solidFill>
              </a:rPr>
              <a:t>“WLCG </a:t>
            </a:r>
            <a:r>
              <a:rPr lang="en-US" sz="1200" dirty="0">
                <a:solidFill>
                  <a:srgbClr val="003300"/>
                </a:solidFill>
              </a:rPr>
              <a:t>Authentication and Authorization (certificate infrastructure) and its </a:t>
            </a:r>
            <a:r>
              <a:rPr lang="en-US" sz="1200" dirty="0" smtClean="0">
                <a:solidFill>
                  <a:srgbClr val="003300"/>
                </a:solidFill>
              </a:rPr>
              <a:t>use,” Dave </a:t>
            </a:r>
            <a:r>
              <a:rPr lang="en-US" sz="1200" dirty="0">
                <a:solidFill>
                  <a:srgbClr val="003300"/>
                </a:solidFill>
              </a:rPr>
              <a:t>Kelsey (STFC - Rutherford Appleton Lab, GB) at </a:t>
            </a:r>
            <a:r>
              <a:rPr lang="en-US" sz="1200" dirty="0">
                <a:solidFill>
                  <a:srgbClr val="003300"/>
                </a:solidFill>
                <a:hlinkClick r:id="rId2"/>
              </a:rPr>
              <a:t>https://indico.cern.ch/event/289680</a:t>
            </a:r>
            <a:r>
              <a:rPr lang="en-US" sz="1200" dirty="0" smtClean="0">
                <a:solidFill>
                  <a:srgbClr val="003300"/>
                </a:solidFill>
                <a:hlinkClick r:id="rId2"/>
              </a:rPr>
              <a:t>/</a:t>
            </a:r>
            <a:r>
              <a:rPr lang="en-US" sz="1200" dirty="0" smtClean="0">
                <a:solidFill>
                  <a:srgbClr val="003300"/>
                </a:solidFill>
              </a:rPr>
              <a:t>  </a:t>
            </a:r>
          </a:p>
        </p:txBody>
      </p:sp>
      <p:sp>
        <p:nvSpPr>
          <p:cNvPr id="8" name="Slide Number Placeholder 7"/>
          <p:cNvSpPr>
            <a:spLocks noGrp="1"/>
          </p:cNvSpPr>
          <p:nvPr>
            <p:ph type="sldNum" sz="quarter" idx="12"/>
          </p:nvPr>
        </p:nvSpPr>
        <p:spPr/>
        <p:txBody>
          <a:bodyPr/>
          <a:lstStyle/>
          <a:p>
            <a:pPr>
              <a:defRPr/>
            </a:pPr>
            <a:fld id="{7BB6F9B8-17A6-477C-9EEA-ECC3A7902399}" type="slidenum">
              <a:rPr lang="en-US" smtClean="0"/>
              <a:pPr>
                <a:defRPr/>
              </a:pPr>
              <a:t>76</a:t>
            </a:fld>
            <a:endParaRPr lang="en-US" dirty="0"/>
          </a:p>
        </p:txBody>
      </p:sp>
    </p:spTree>
    <p:extLst>
      <p:ext uri="{BB962C8B-B14F-4D97-AF65-F5344CB8AC3E}">
        <p14:creationId xmlns:p14="http://schemas.microsoft.com/office/powerpoint/2010/main" val="4036997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noFill/>
        </p:spPr>
        <p:txBody>
          <a:bodyPr/>
          <a:lstStyle/>
          <a:p>
            <a:r>
              <a:rPr lang="en-US" dirty="0" smtClean="0"/>
              <a:t>Authentication and authorization</a:t>
            </a:r>
            <a:endParaRPr lang="en-US" dirty="0"/>
          </a:p>
        </p:txBody>
      </p:sp>
      <p:sp>
        <p:nvSpPr>
          <p:cNvPr id="5" name="Content Placeholder 4"/>
          <p:cNvSpPr>
            <a:spLocks noGrp="1"/>
          </p:cNvSpPr>
          <p:nvPr>
            <p:ph idx="1"/>
          </p:nvPr>
        </p:nvSpPr>
        <p:spPr/>
        <p:txBody>
          <a:bodyPr/>
          <a:lstStyle/>
          <a:p>
            <a:r>
              <a:rPr lang="en-US" dirty="0" smtClean="0"/>
              <a:t>To address AA, the LHC community has developed and deployed </a:t>
            </a:r>
            <a:r>
              <a:rPr lang="en-US" dirty="0"/>
              <a:t>a single, interoperating, global </a:t>
            </a:r>
            <a:r>
              <a:rPr lang="en-US" dirty="0" smtClean="0"/>
              <a:t>infrastructure based on Public Key certificate technology</a:t>
            </a:r>
          </a:p>
          <a:p>
            <a:pPr lvl="1"/>
            <a:r>
              <a:rPr lang="en-US" dirty="0" smtClean="0"/>
              <a:t>Trust is obtained by using a common set of community standards as the basis for issuing certificates /2/</a:t>
            </a:r>
          </a:p>
          <a:p>
            <a:pPr lvl="1"/>
            <a:r>
              <a:rPr lang="en-US" dirty="0" smtClean="0"/>
              <a:t>A fairly </a:t>
            </a:r>
            <a:r>
              <a:rPr lang="en-US" dirty="0"/>
              <a:t>small number of authorities </a:t>
            </a:r>
            <a:r>
              <a:rPr lang="en-US" dirty="0" smtClean="0"/>
              <a:t>issue these </a:t>
            </a:r>
            <a:r>
              <a:rPr lang="en-US" dirty="0"/>
              <a:t>identity certificates for </a:t>
            </a:r>
            <a:r>
              <a:rPr lang="en-US" dirty="0" smtClean="0"/>
              <a:t>authentication</a:t>
            </a:r>
          </a:p>
          <a:p>
            <a:endParaRPr lang="en-US" dirty="0"/>
          </a:p>
        </p:txBody>
      </p:sp>
      <p:sp>
        <p:nvSpPr>
          <p:cNvPr id="2" name="TextBox 1"/>
          <p:cNvSpPr txBox="1"/>
          <p:nvPr/>
        </p:nvSpPr>
        <p:spPr>
          <a:xfrm>
            <a:off x="406794" y="4365010"/>
            <a:ext cx="7886416" cy="2308324"/>
          </a:xfrm>
          <a:prstGeom prst="rect">
            <a:avLst/>
          </a:prstGeom>
          <a:noFill/>
        </p:spPr>
        <p:txBody>
          <a:bodyPr wrap="square" rtlCol="0">
            <a:spAutoFit/>
          </a:bodyPr>
          <a:lstStyle/>
          <a:p>
            <a:r>
              <a:rPr lang="en-US" sz="1200" dirty="0" smtClean="0">
                <a:solidFill>
                  <a:srgbClr val="003300"/>
                </a:solidFill>
              </a:rPr>
              <a:t>/</a:t>
            </a:r>
            <a:r>
              <a:rPr lang="en-US" sz="1200" dirty="0">
                <a:solidFill>
                  <a:srgbClr val="003300"/>
                </a:solidFill>
              </a:rPr>
              <a:t>2/ </a:t>
            </a:r>
            <a:r>
              <a:rPr lang="en-US" sz="1200" dirty="0" smtClean="0">
                <a:solidFill>
                  <a:srgbClr val="003300"/>
                </a:solidFill>
              </a:rPr>
              <a:t>The </a:t>
            </a:r>
            <a:r>
              <a:rPr lang="en-US" sz="1200" dirty="0">
                <a:solidFill>
                  <a:srgbClr val="003300"/>
                </a:solidFill>
              </a:rPr>
              <a:t>IGTF (Interoperable Global Trust Federation) is the </a:t>
            </a:r>
            <a:r>
              <a:rPr lang="en-US" sz="1200" dirty="0" smtClean="0">
                <a:solidFill>
                  <a:srgbClr val="003300"/>
                </a:solidFill>
              </a:rPr>
              <a:t>community-based mechanism </a:t>
            </a:r>
            <a:r>
              <a:rPr lang="en-US" sz="1200" dirty="0">
                <a:solidFill>
                  <a:srgbClr val="003300"/>
                </a:solidFill>
              </a:rPr>
              <a:t>for establishing trust in a community the size of the LHC (actually considerably larger because IGTF serves many </a:t>
            </a:r>
            <a:r>
              <a:rPr lang="en-US" sz="1200" dirty="0" smtClean="0">
                <a:solidFill>
                  <a:srgbClr val="003300"/>
                </a:solidFill>
              </a:rPr>
              <a:t>science communities</a:t>
            </a:r>
            <a:r>
              <a:rPr lang="en-US" sz="1200" dirty="0">
                <a:solidFill>
                  <a:srgbClr val="003300"/>
                </a:solidFill>
              </a:rPr>
              <a:t>: 100,000 users in more than 1000 different user communities, 89 national and regional identity authorities, major relying parties include EGI, PRACE, ESEDE, Open Science Grid, HPCI, </a:t>
            </a:r>
            <a:r>
              <a:rPr lang="en-US" sz="1200" dirty="0">
                <a:solidFill>
                  <a:srgbClr val="003300"/>
                </a:solidFill>
              </a:rPr>
              <a:t>wLHF</a:t>
            </a:r>
            <a:r>
              <a:rPr lang="en-US" sz="1200" dirty="0">
                <a:solidFill>
                  <a:srgbClr val="003300"/>
                </a:solidFill>
              </a:rPr>
              <a:t>, OGF, </a:t>
            </a:r>
            <a:r>
              <a:rPr lang="en-US" sz="1200" dirty="0" smtClean="0">
                <a:solidFill>
                  <a:srgbClr val="003300"/>
                </a:solidFill>
              </a:rPr>
              <a:t>….)</a:t>
            </a:r>
          </a:p>
          <a:p>
            <a:pPr marL="171450" indent="-171450">
              <a:buFont typeface="Arial" panose="020B0604020202020204" pitchFamily="34" charset="0"/>
              <a:buChar char="•"/>
            </a:pPr>
            <a:r>
              <a:rPr lang="en-US" sz="1200" dirty="0" smtClean="0">
                <a:solidFill>
                  <a:srgbClr val="003300"/>
                </a:solidFill>
              </a:rPr>
              <a:t>The </a:t>
            </a:r>
            <a:r>
              <a:rPr lang="en-US" sz="1200" dirty="0">
                <a:solidFill>
                  <a:srgbClr val="003300"/>
                </a:solidFill>
              </a:rPr>
              <a:t>IGTF – through its members – develops guidance, coordinates requirements, and harmonizes assurance levels, for the purpose for supporting trust between distributed IT infrastructures for research.</a:t>
            </a:r>
          </a:p>
          <a:p>
            <a:pPr marL="171450" indent="-171450">
              <a:buFont typeface="Arial" panose="020B0604020202020204" pitchFamily="34" charset="0"/>
              <a:buChar char="•"/>
            </a:pPr>
            <a:r>
              <a:rPr lang="en-US" sz="1200" dirty="0" smtClean="0">
                <a:solidFill>
                  <a:srgbClr val="003300"/>
                </a:solidFill>
              </a:rPr>
              <a:t>For </a:t>
            </a:r>
            <a:r>
              <a:rPr lang="en-US" sz="1200" dirty="0">
                <a:solidFill>
                  <a:srgbClr val="003300"/>
                </a:solidFill>
              </a:rPr>
              <a:t>the purpose of establishing and maintaining and identity federation service, the IGTF maintains a set of authentication profiles (APs) that specify the policy and technical requirements for a class of identity assertions and assertion providers. The member PMAs are responsible for accrediting authorities that issue identity assertions with respect to these profiles.</a:t>
            </a:r>
          </a:p>
          <a:p>
            <a:pPr marL="171450" indent="-171450">
              <a:buFont typeface="Arial" panose="020B0604020202020204" pitchFamily="34" charset="0"/>
              <a:buChar char="•"/>
            </a:pPr>
            <a:r>
              <a:rPr lang="en-US" sz="1200" dirty="0" smtClean="0">
                <a:solidFill>
                  <a:srgbClr val="003300"/>
                </a:solidFill>
              </a:rPr>
              <a:t>Each </a:t>
            </a:r>
            <a:r>
              <a:rPr lang="en-US" sz="1200" dirty="0">
                <a:solidFill>
                  <a:srgbClr val="003300"/>
                </a:solidFill>
              </a:rPr>
              <a:t>of the PMAs will accredit credential-issuing authorities (the Certificate Authorities) and document the accreditation policy and procedures.</a:t>
            </a:r>
          </a:p>
          <a:p>
            <a:endParaRPr lang="en-US" sz="1200" dirty="0" smtClean="0">
              <a:solidFill>
                <a:srgbClr val="003300"/>
              </a:solidFill>
            </a:endParaRPr>
          </a:p>
        </p:txBody>
      </p:sp>
      <p:sp>
        <p:nvSpPr>
          <p:cNvPr id="8" name="Slide Number Placeholder 7"/>
          <p:cNvSpPr>
            <a:spLocks noGrp="1"/>
          </p:cNvSpPr>
          <p:nvPr>
            <p:ph type="sldNum" sz="quarter" idx="12"/>
          </p:nvPr>
        </p:nvSpPr>
        <p:spPr/>
        <p:txBody>
          <a:bodyPr/>
          <a:lstStyle/>
          <a:p>
            <a:pPr>
              <a:defRPr/>
            </a:pPr>
            <a:fld id="{7BB6F9B8-17A6-477C-9EEA-ECC3A7902399}" type="slidenum">
              <a:rPr lang="en-US" smtClean="0"/>
              <a:pPr>
                <a:defRPr/>
              </a:pPr>
              <a:t>77</a:t>
            </a:fld>
            <a:endParaRPr lang="en-US" dirty="0"/>
          </a:p>
        </p:txBody>
      </p:sp>
    </p:spTree>
    <p:extLst>
      <p:ext uri="{BB962C8B-B14F-4D97-AF65-F5344CB8AC3E}">
        <p14:creationId xmlns:p14="http://schemas.microsoft.com/office/powerpoint/2010/main" val="40430468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noFill/>
        </p:spPr>
        <p:txBody>
          <a:bodyPr/>
          <a:lstStyle/>
          <a:p>
            <a:r>
              <a:rPr lang="en-US" dirty="0" smtClean="0"/>
              <a:t>Authentication and authorization</a:t>
            </a:r>
            <a:endParaRPr lang="en-US" dirty="0"/>
          </a:p>
        </p:txBody>
      </p:sp>
      <p:sp>
        <p:nvSpPr>
          <p:cNvPr id="5" name="Content Placeholder 4"/>
          <p:cNvSpPr>
            <a:spLocks noGrp="1"/>
          </p:cNvSpPr>
          <p:nvPr>
            <p:ph idx="1"/>
          </p:nvPr>
        </p:nvSpPr>
        <p:spPr/>
        <p:txBody>
          <a:bodyPr/>
          <a:lstStyle/>
          <a:p>
            <a:r>
              <a:rPr lang="en-US" dirty="0" smtClean="0"/>
              <a:t>When the AuthN problem is solved you still have to </a:t>
            </a:r>
            <a:r>
              <a:rPr lang="en-US" dirty="0" smtClean="0"/>
              <a:t>address authorization</a:t>
            </a:r>
            <a:endParaRPr lang="en-US" dirty="0" smtClean="0"/>
          </a:p>
          <a:p>
            <a:r>
              <a:rPr lang="en-US" dirty="0" smtClean="0"/>
              <a:t>Even a “single” collaboration like the LHC (actually several collaboration that are organized around the several detectors) you still have </a:t>
            </a:r>
            <a:r>
              <a:rPr lang="en-US" dirty="0" smtClean="0"/>
              <a:t>it </a:t>
            </a:r>
            <a:r>
              <a:rPr lang="en-US" dirty="0" smtClean="0"/>
              <a:t>allocate and manage resource utilization</a:t>
            </a:r>
          </a:p>
          <a:p>
            <a:pPr lvl="1"/>
            <a:r>
              <a:rPr lang="en-US" dirty="0" smtClean="0"/>
              <a:t>There may be common jobs – e.g. the track reconstruction – that everyone has to have to do any analysis, so these get high priority on available resources</a:t>
            </a:r>
          </a:p>
          <a:p>
            <a:pPr lvl="1"/>
            <a:r>
              <a:rPr lang="en-US" dirty="0" smtClean="0"/>
              <a:t>Different </a:t>
            </a:r>
            <a:r>
              <a:rPr lang="en-US" dirty="0" smtClean="0"/>
              <a:t>physics groups have </a:t>
            </a:r>
            <a:r>
              <a:rPr lang="en-US" dirty="0" smtClean="0"/>
              <a:t>different </a:t>
            </a:r>
            <a:r>
              <a:rPr lang="en-US" dirty="0" smtClean="0"/>
              <a:t>analysis approaches, and so the collaboration will allocate resources among competing groups</a:t>
            </a:r>
          </a:p>
          <a:p>
            <a:pPr lvl="2"/>
            <a:r>
              <a:rPr lang="en-US" dirty="0" smtClean="0"/>
              <a:t>AuthZ certificates will be issued to groups </a:t>
            </a:r>
            <a:r>
              <a:rPr lang="en-US" dirty="0" smtClean="0"/>
              <a:t>or </a:t>
            </a:r>
            <a:r>
              <a:rPr lang="en-US" dirty="0" smtClean="0"/>
              <a:t>users to let them “draw” against (use) the resources (CPUs and storage) that are allocated to them</a:t>
            </a:r>
          </a:p>
          <a:p>
            <a:pPr lvl="2"/>
            <a:r>
              <a:rPr lang="en-US" dirty="0" smtClean="0"/>
              <a:t>Accounting (who has used what portion of their allocation) is done centrally</a:t>
            </a:r>
          </a:p>
          <a:p>
            <a:pPr lvl="1"/>
            <a:r>
              <a:rPr lang="en-US" dirty="0" smtClean="0"/>
              <a:t>In a widely distributed resource </a:t>
            </a:r>
            <a:r>
              <a:rPr lang="en-US" dirty="0" smtClean="0"/>
              <a:t>environment </a:t>
            </a:r>
            <a:r>
              <a:rPr lang="en-US" dirty="0" smtClean="0"/>
              <a:t>(the CMS and ATLAS collaborations each have some 70-100 participating institutions world-wide that provide resources) it is not practical for a given user to use his AuthN cert to log in to each system that he might have an allocation on</a:t>
            </a:r>
          </a:p>
          <a:p>
            <a:pPr lvl="2"/>
            <a:r>
              <a:rPr lang="en-US" dirty="0" smtClean="0"/>
              <a:t>Proxy certificates are used for this purpose</a:t>
            </a:r>
          </a:p>
          <a:p>
            <a:pPr lvl="2"/>
            <a:r>
              <a:rPr lang="en-US" dirty="0" smtClean="0"/>
              <a:t>Proxy certs carry the user’s identity for a limited period of time and are sent with a computing job to a remote system for authorization to access and use that system</a:t>
            </a:r>
          </a:p>
          <a:p>
            <a:endParaRPr lang="en-US" dirty="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78</a:t>
            </a:fld>
            <a:endParaRPr lang="en-US" dirty="0"/>
          </a:p>
        </p:txBody>
      </p:sp>
    </p:spTree>
    <p:extLst>
      <p:ext uri="{BB962C8B-B14F-4D97-AF65-F5344CB8AC3E}">
        <p14:creationId xmlns:p14="http://schemas.microsoft.com/office/powerpoint/2010/main" val="38685800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noFill/>
        </p:spPr>
        <p:txBody>
          <a:bodyPr/>
          <a:lstStyle/>
          <a:p>
            <a:r>
              <a:rPr lang="en-US" dirty="0" smtClean="0"/>
              <a:t>Authentication and authorization</a:t>
            </a:r>
            <a:endParaRPr lang="en-US" dirty="0"/>
          </a:p>
        </p:txBody>
      </p:sp>
      <p:sp>
        <p:nvSpPr>
          <p:cNvPr id="5" name="Content Placeholder 4"/>
          <p:cNvSpPr>
            <a:spLocks noGrp="1"/>
          </p:cNvSpPr>
          <p:nvPr>
            <p:ph idx="1"/>
          </p:nvPr>
        </p:nvSpPr>
        <p:spPr/>
        <p:txBody>
          <a:bodyPr/>
          <a:lstStyle/>
          <a:p>
            <a:r>
              <a:rPr lang="en-US" dirty="0" smtClean="0"/>
              <a:t>One way or another, all of the issues must be addressed for widely distributed collaborations doing data-intensive science</a:t>
            </a:r>
          </a:p>
          <a:p>
            <a:pPr lvl="1"/>
            <a:r>
              <a:rPr lang="en-US" dirty="0"/>
              <a:t>The climate science community uses </a:t>
            </a:r>
            <a:r>
              <a:rPr lang="en-US" dirty="0" smtClean="0"/>
              <a:t>a different AuthN approach</a:t>
            </a:r>
          </a:p>
          <a:p>
            <a:pPr lvl="2"/>
            <a:r>
              <a:rPr lang="en-US" dirty="0" smtClean="0"/>
              <a:t>They use OpenID </a:t>
            </a:r>
            <a:r>
              <a:rPr lang="en-US" dirty="0"/>
              <a:t>in which home institutions certify identity and then institutions that trust each other accept the identity tokens </a:t>
            </a:r>
            <a:r>
              <a:rPr lang="en-US" dirty="0" smtClean="0"/>
              <a:t>from other institutions in a series of bi-lateral agreements</a:t>
            </a:r>
          </a:p>
          <a:p>
            <a:r>
              <a:rPr lang="en-US" dirty="0" smtClean="0"/>
              <a:t>AA is just one of a set of issues to be solved before large-scale, data-intensive collaboration is possible</a:t>
            </a:r>
          </a:p>
          <a:p>
            <a:endParaRPr lang="en-US" dirty="0"/>
          </a:p>
          <a:p>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79</a:t>
            </a:fld>
            <a:endParaRPr lang="en-US" dirty="0"/>
          </a:p>
        </p:txBody>
      </p:sp>
    </p:spTree>
    <p:extLst>
      <p:ext uri="{BB962C8B-B14F-4D97-AF65-F5344CB8AC3E}">
        <p14:creationId xmlns:p14="http://schemas.microsoft.com/office/powerpoint/2010/main" val="8173382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 as a Prototype for Data-Intensive Science</a:t>
            </a:r>
            <a:endParaRPr lang="en-US" dirty="0"/>
          </a:p>
        </p:txBody>
      </p:sp>
      <p:sp>
        <p:nvSpPr>
          <p:cNvPr id="3" name="Content Placeholder 2"/>
          <p:cNvSpPr>
            <a:spLocks noGrp="1"/>
          </p:cNvSpPr>
          <p:nvPr>
            <p:ph idx="1"/>
          </p:nvPr>
        </p:nvSpPr>
        <p:spPr/>
        <p:txBody>
          <a:bodyPr/>
          <a:lstStyle/>
          <a:p>
            <a:r>
              <a:rPr lang="en-US" dirty="0" smtClean="0"/>
              <a:t>Two major proton experiments (detectors) at the LHC: ATLAS and CMS</a:t>
            </a:r>
          </a:p>
          <a:p>
            <a:r>
              <a:rPr lang="en-US" dirty="0" smtClean="0"/>
              <a:t>ATLAS is designed to observe a billion (1x10</a:t>
            </a:r>
            <a:r>
              <a:rPr lang="en-US" baseline="30000" dirty="0" smtClean="0"/>
              <a:t>9</a:t>
            </a:r>
            <a:r>
              <a:rPr lang="en-US" dirty="0" smtClean="0"/>
              <a:t>) collisions/sec, with a data rate out of the detector of more than 1,000,000 Gigabytes/sec (1 PBy/s)</a:t>
            </a:r>
          </a:p>
          <a:p>
            <a:r>
              <a:rPr lang="en-US" dirty="0" smtClean="0"/>
              <a:t>A set of hardware and software filters at the detector reduce the output data rate to about 25 Gb/s that must be transported, managed, and analyzed to extract the science</a:t>
            </a:r>
          </a:p>
          <a:p>
            <a:pPr lvl="1"/>
            <a:r>
              <a:rPr lang="en-US" dirty="0" smtClean="0"/>
              <a:t>The output data rate for CMS is about the same, for a combined </a:t>
            </a:r>
            <a:r>
              <a:rPr lang="en-US" u="sng" dirty="0" smtClean="0"/>
              <a:t>50 Gb/s that is distributed to physics groups around the world</a:t>
            </a:r>
            <a:r>
              <a:rPr lang="en-US" dirty="0" smtClean="0"/>
              <a:t>, 7x24x~9mo/yr.</a:t>
            </a:r>
          </a:p>
          <a:p>
            <a:pPr lvl="1"/>
            <a:endParaRPr lang="en-US" dirty="0" smtClean="0"/>
          </a:p>
          <a:p>
            <a:endParaRPr lang="en-US" dirty="0" smtClean="0"/>
          </a:p>
          <a:p>
            <a:endParaRPr lang="en-US"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8</a:t>
            </a:fld>
            <a:endParaRPr lang="en-US" dirty="0"/>
          </a:p>
        </p:txBody>
      </p:sp>
    </p:spTree>
    <p:extLst>
      <p:ext uri="{BB962C8B-B14F-4D97-AF65-F5344CB8AC3E}">
        <p14:creationId xmlns:p14="http://schemas.microsoft.com/office/powerpoint/2010/main" val="2408810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solidFill>
            <a:srgbClr val="0070C0"/>
          </a:solidFill>
        </p:spPr>
        <p:txBody>
          <a:bodyPr/>
          <a:lstStyle/>
          <a:p>
            <a:r>
              <a:rPr lang="en-US" dirty="0" smtClean="0">
                <a:solidFill>
                  <a:schemeClr val="bg1"/>
                </a:solidFill>
              </a:rPr>
              <a:t>The Message</a:t>
            </a:r>
            <a:endParaRPr lang="en-US" dirty="0">
              <a:solidFill>
                <a:schemeClr val="bg1"/>
              </a:solidFill>
            </a:endParaRPr>
          </a:p>
        </p:txBody>
      </p:sp>
      <p:sp>
        <p:nvSpPr>
          <p:cNvPr id="5" name="Content Placeholder 4"/>
          <p:cNvSpPr>
            <a:spLocks noGrp="1"/>
          </p:cNvSpPr>
          <p:nvPr>
            <p:ph idx="1"/>
          </p:nvPr>
        </p:nvSpPr>
        <p:spPr/>
        <p:txBody>
          <a:bodyPr/>
          <a:lstStyle/>
          <a:p>
            <a:pPr>
              <a:buFont typeface="Wingdings" panose="05000000000000000000" pitchFamily="2" charset="2"/>
              <a:buChar char="Ø"/>
            </a:pPr>
            <a:r>
              <a:rPr lang="en-US" sz="2800" dirty="0" smtClean="0"/>
              <a:t>A significant collection of issues must </a:t>
            </a:r>
            <a:r>
              <a:rPr lang="en-US" sz="2800" b="1" i="1" dirty="0" smtClean="0"/>
              <a:t>all</a:t>
            </a:r>
            <a:r>
              <a:rPr lang="en-US" sz="2800" dirty="0" smtClean="0"/>
              <a:t> be addressed in order to achieve the sustained data movement needed to support data-intensive science such as the LHC experiments</a:t>
            </a:r>
          </a:p>
          <a:p>
            <a:pPr lvl="1">
              <a:buFont typeface="Wingdings" panose="05000000000000000000" pitchFamily="2" charset="2"/>
              <a:buChar char="Ø"/>
            </a:pPr>
            <a:r>
              <a:rPr lang="en-US" dirty="0" smtClean="0"/>
              <a:t>But once this is done, international high-speed data management can be done on a routine basis</a:t>
            </a:r>
          </a:p>
          <a:p>
            <a:pPr>
              <a:buFont typeface="Wingdings" panose="05000000000000000000" pitchFamily="2" charset="2"/>
              <a:buChar char="Ø"/>
            </a:pPr>
            <a:r>
              <a:rPr lang="en-US" sz="2800" dirty="0" smtClean="0"/>
              <a:t>Many of the technologies and knowledge from the LHC experience are applicable to other science disciplines that must manage a lot of data in a widely distributed environment – SKA, ITER, </a:t>
            </a:r>
            <a:r>
              <a:rPr lang="en-US" sz="2800" dirty="0" smtClean="0"/>
              <a:t>climate science……</a:t>
            </a:r>
            <a:endParaRPr lang="en-US" sz="2800" dirty="0"/>
          </a:p>
        </p:txBody>
      </p:sp>
      <p:sp>
        <p:nvSpPr>
          <p:cNvPr id="6" name="Right Triangle 5"/>
          <p:cNvSpPr/>
          <p:nvPr/>
        </p:nvSpPr>
        <p:spPr>
          <a:xfrm rot="10800000">
            <a:off x="8715375" y="0"/>
            <a:ext cx="438150" cy="438150"/>
          </a:xfrm>
          <a:prstGeom prst="rtTriangle">
            <a:avLst/>
          </a:prstGeom>
          <a:solidFill>
            <a:srgbClr val="00B050"/>
          </a:solidFill>
          <a:ln w="19050">
            <a:no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Arial" pitchFamily="-65" charset="0"/>
              <a:ea typeface="Arial" pitchFamily="-65" charset="0"/>
              <a:cs typeface="Arial" pitchFamily="-65" charset="0"/>
            </a:endParaRPr>
          </a:p>
        </p:txBody>
      </p:sp>
      <p:sp>
        <p:nvSpPr>
          <p:cNvPr id="7" name="Slide Number Placeholder 6"/>
          <p:cNvSpPr>
            <a:spLocks noGrp="1"/>
          </p:cNvSpPr>
          <p:nvPr>
            <p:ph type="sldNum" sz="quarter" idx="12"/>
          </p:nvPr>
        </p:nvSpPr>
        <p:spPr/>
        <p:txBody>
          <a:bodyPr/>
          <a:lstStyle/>
          <a:p>
            <a:pPr>
              <a:defRPr/>
            </a:pPr>
            <a:fld id="{7BB6F9B8-17A6-477C-9EEA-ECC3A7902399}" type="slidenum">
              <a:rPr lang="en-US" smtClean="0"/>
              <a:pPr>
                <a:defRPr/>
              </a:pPr>
              <a:t>80</a:t>
            </a:fld>
            <a:endParaRPr lang="en-US" dirty="0"/>
          </a:p>
        </p:txBody>
      </p:sp>
    </p:spTree>
    <p:extLst>
      <p:ext uri="{BB962C8B-B14F-4D97-AF65-F5344CB8AC3E}">
        <p14:creationId xmlns:p14="http://schemas.microsoft.com/office/powerpoint/2010/main" val="14947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Infrastructure Critical to Science</a:t>
            </a:r>
            <a:endParaRPr lang="en-US" dirty="0"/>
          </a:p>
        </p:txBody>
      </p:sp>
      <p:sp>
        <p:nvSpPr>
          <p:cNvPr id="5" name="Content Placeholder 4"/>
          <p:cNvSpPr>
            <a:spLocks noGrp="1"/>
          </p:cNvSpPr>
          <p:nvPr>
            <p:ph idx="1"/>
          </p:nvPr>
        </p:nvSpPr>
        <p:spPr/>
        <p:txBody>
          <a:bodyPr/>
          <a:lstStyle/>
          <a:p>
            <a:r>
              <a:rPr lang="en-US" sz="2800" dirty="0" smtClean="0"/>
              <a:t>The combination of </a:t>
            </a:r>
          </a:p>
          <a:p>
            <a:pPr lvl="1"/>
            <a:r>
              <a:rPr lang="en-US" dirty="0" smtClean="0"/>
              <a:t>New network architectures in the wide area</a:t>
            </a:r>
          </a:p>
          <a:p>
            <a:pPr lvl="1"/>
            <a:r>
              <a:rPr lang="en-US" dirty="0" smtClean="0"/>
              <a:t>New network services (such as guaranteed bandwidth virtual circuits)</a:t>
            </a:r>
          </a:p>
          <a:p>
            <a:pPr lvl="1"/>
            <a:r>
              <a:rPr lang="en-US" dirty="0" smtClean="0"/>
              <a:t>Cross-domain network error detection and correction</a:t>
            </a:r>
          </a:p>
          <a:p>
            <a:pPr lvl="1"/>
            <a:r>
              <a:rPr lang="en-US" dirty="0" smtClean="0"/>
              <a:t>Redesigning the site LAN to handle high data throughput</a:t>
            </a:r>
          </a:p>
          <a:p>
            <a:pPr lvl="1"/>
            <a:r>
              <a:rPr lang="en-US" dirty="0" smtClean="0"/>
              <a:t>Automation of data movement systems</a:t>
            </a:r>
          </a:p>
          <a:p>
            <a:pPr lvl="1"/>
            <a:r>
              <a:rPr lang="en-US" dirty="0" smtClean="0"/>
              <a:t>Use of appropriate operating system tuning and data transfer tools</a:t>
            </a:r>
            <a:endParaRPr lang="en-US" dirty="0"/>
          </a:p>
          <a:p>
            <a:pPr marL="339725" indent="0">
              <a:spcBef>
                <a:spcPts val="0"/>
              </a:spcBef>
              <a:buNone/>
            </a:pPr>
            <a:r>
              <a:rPr lang="en-US" sz="2800" dirty="0" smtClean="0"/>
              <a:t>now provides the LHC science collaborations with the data communications underpinnings for a unique large-scale, widely distributed, very high performance data management and analysis infrastructure that is </a:t>
            </a:r>
            <a:r>
              <a:rPr lang="en-US" sz="2800" u="sng" dirty="0" smtClean="0"/>
              <a:t>an essential component in scientific discovery at the LHC</a:t>
            </a:r>
          </a:p>
          <a:p>
            <a:r>
              <a:rPr lang="en-US" sz="2800" dirty="0" smtClean="0"/>
              <a:t>Other disciplines that involve data-intensive science will face most of these same issues</a:t>
            </a:r>
            <a:endParaRPr lang="en-US" sz="2800" dirty="0"/>
          </a:p>
        </p:txBody>
      </p:sp>
      <p:sp>
        <p:nvSpPr>
          <p:cNvPr id="6" name="Slide Number Placeholder 5"/>
          <p:cNvSpPr>
            <a:spLocks noGrp="1"/>
          </p:cNvSpPr>
          <p:nvPr>
            <p:ph type="sldNum" sz="quarter" idx="12"/>
          </p:nvPr>
        </p:nvSpPr>
        <p:spPr/>
        <p:txBody>
          <a:bodyPr/>
          <a:lstStyle/>
          <a:p>
            <a:pPr>
              <a:defRPr/>
            </a:pPr>
            <a:fld id="{7BB6F9B8-17A6-477C-9EEA-ECC3A7902399}" type="slidenum">
              <a:rPr lang="en-US" smtClean="0"/>
              <a:pPr>
                <a:defRPr/>
              </a:pPr>
              <a:t>81</a:t>
            </a:fld>
            <a:endParaRPr lang="en-US" dirty="0"/>
          </a:p>
        </p:txBody>
      </p:sp>
    </p:spTree>
    <p:extLst>
      <p:ext uri="{BB962C8B-B14F-4D97-AF65-F5344CB8AC3E}">
        <p14:creationId xmlns:p14="http://schemas.microsoft.com/office/powerpoint/2010/main" val="6989735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solidFill>
            <a:srgbClr val="66FFFF"/>
          </a:solidFill>
        </p:spPr>
        <p:txBody>
          <a:bodyPr/>
          <a:lstStyle/>
          <a:p>
            <a:r>
              <a:rPr lang="en-US" dirty="0" smtClean="0"/>
              <a:t>References</a:t>
            </a:r>
          </a:p>
        </p:txBody>
      </p:sp>
      <p:sp>
        <p:nvSpPr>
          <p:cNvPr id="52227" name="Rectangle 3"/>
          <p:cNvSpPr>
            <a:spLocks noGrp="1" noChangeArrowheads="1"/>
          </p:cNvSpPr>
          <p:nvPr>
            <p:ph idx="1"/>
          </p:nvPr>
        </p:nvSpPr>
        <p:spPr/>
        <p:txBody>
          <a:bodyPr/>
          <a:lstStyle/>
          <a:p>
            <a:pPr marL="533400" indent="-533400">
              <a:lnSpc>
                <a:spcPct val="90000"/>
              </a:lnSpc>
              <a:buNone/>
            </a:pPr>
            <a:r>
              <a:rPr lang="en-US" sz="1400" dirty="0" smtClean="0"/>
              <a:t>[</a:t>
            </a:r>
            <a:r>
              <a:rPr lang="en-US" sz="1400" dirty="0"/>
              <a:t>DIS] “Infrastructure for Data Intensive Science – a bottom-up approach, “Eli Dart and William Johnston, Energy Sciences Network (ESnet), Lawrence Berkeley National Laboratory. To be published in </a:t>
            </a:r>
            <a:r>
              <a:rPr lang="en-US" sz="1400" i="1" dirty="0"/>
              <a:t>Future of Data Intensive Science, </a:t>
            </a:r>
            <a:r>
              <a:rPr lang="en-US" sz="1400" dirty="0"/>
              <a:t>Kerstin Kleese van Dam and Terence Critchlow, eds. Also see </a:t>
            </a:r>
            <a:r>
              <a:rPr lang="en-US" sz="1400" dirty="0">
                <a:hlinkClick r:id="rId3"/>
              </a:rPr>
              <a:t>http://fasterdata.es.net/fasterdata/science-dmz/</a:t>
            </a:r>
            <a:r>
              <a:rPr lang="en-US" sz="1400" dirty="0"/>
              <a:t> </a:t>
            </a:r>
            <a:endParaRPr lang="en-US" sz="1400" dirty="0" smtClean="0"/>
          </a:p>
          <a:p>
            <a:pPr marL="0" indent="0">
              <a:buNone/>
            </a:pPr>
            <a:r>
              <a:rPr lang="en-US" sz="1400" dirty="0"/>
              <a:t>[fasterdata] See </a:t>
            </a:r>
            <a:r>
              <a:rPr lang="en-US" sz="1400" dirty="0">
                <a:hlinkClick r:id="rId4"/>
              </a:rPr>
              <a:t>http://fasterdata.es.net/fasterdata/perfSONAR/</a:t>
            </a:r>
            <a:r>
              <a:rPr lang="en-US" sz="1400" dirty="0"/>
              <a:t> </a:t>
            </a:r>
            <a:endParaRPr lang="en-US" sz="1400" dirty="0" smtClean="0"/>
          </a:p>
          <a:p>
            <a:pPr marL="0" indent="0">
              <a:buNone/>
            </a:pPr>
            <a:r>
              <a:rPr lang="en-US" sz="1400" dirty="0"/>
              <a:t>[HPBulk] “High Performance Bulk Data Transfer,” Brian Tierney and Joe Metzger, ESnet. Joint Techs, July 2010. Available at fasterdata.es.net/fasterdata-home/learn-more</a:t>
            </a:r>
          </a:p>
          <a:p>
            <a:pPr marL="0" indent="0">
              <a:buNone/>
            </a:pPr>
            <a:r>
              <a:rPr lang="en-US" sz="1400" dirty="0" smtClean="0"/>
              <a:t>[</a:t>
            </a:r>
            <a:r>
              <a:rPr lang="en-US" sz="1400" dirty="0"/>
              <a:t>Jacobson] For an overview  of this issue see http://en.wikipedia.org/wiki/Network_congestion#History</a:t>
            </a:r>
          </a:p>
          <a:p>
            <a:pPr marL="0" indent="0">
              <a:buNone/>
            </a:pPr>
            <a:r>
              <a:rPr lang="en-US" sz="1400" dirty="0" smtClean="0"/>
              <a:t>[</a:t>
            </a:r>
            <a:r>
              <a:rPr lang="en-US" sz="1400" dirty="0"/>
              <a:t>LHCONE]  </a:t>
            </a:r>
            <a:r>
              <a:rPr lang="en-US" sz="1400" dirty="0">
                <a:hlinkClick r:id="rId5"/>
              </a:rPr>
              <a:t>http://lhcone.net</a:t>
            </a:r>
            <a:r>
              <a:rPr lang="en-US" sz="1400" dirty="0"/>
              <a:t> </a:t>
            </a:r>
          </a:p>
          <a:p>
            <a:pPr marL="0" indent="0">
              <a:buNone/>
            </a:pPr>
            <a:r>
              <a:rPr lang="en-US" sz="1400" dirty="0" smtClean="0"/>
              <a:t>[LHCOPN Sec] at </a:t>
            </a:r>
            <a:r>
              <a:rPr lang="en-US" sz="1400" dirty="0" smtClean="0">
                <a:hlinkClick r:id="rId6"/>
              </a:rPr>
              <a:t>https://twiki.cern.ch/twiki/bin/view/LHCOPN/WebHome</a:t>
            </a:r>
            <a:r>
              <a:rPr lang="en-US" sz="1400" dirty="0" smtClean="0"/>
              <a:t>  see “</a:t>
            </a:r>
            <a:r>
              <a:rPr lang="en-US" sz="1400" dirty="0" smtClean="0">
                <a:hlinkClick r:id="rId7"/>
              </a:rPr>
              <a:t>LHCOPN security policy document</a:t>
            </a:r>
            <a:r>
              <a:rPr lang="en-US" sz="1400" dirty="0" smtClean="0"/>
              <a:t>”</a:t>
            </a:r>
          </a:p>
          <a:p>
            <a:pPr marL="0" indent="0">
              <a:buNone/>
            </a:pPr>
            <a:r>
              <a:rPr lang="en-US" sz="1400" dirty="0"/>
              <a:t>[NetServ] “Network Services for High Performance Distributed Computing and Data Management.” W. E. Johnston, C. Guok, J. Metzger, and B. Tierney, ESnet and Lawrence Berkeley National Laboratory. In The Second International Conference on Parallel, Distributed, Grid and Cloud Computing for Engineering, 12‐15 April 2011. Available at </a:t>
            </a:r>
            <a:r>
              <a:rPr lang="en-US" sz="1400" dirty="0">
                <a:hlinkClick r:id="rId8"/>
              </a:rPr>
              <a:t>http://es.net/news-and-publications/publications-and-presentations/</a:t>
            </a:r>
            <a:r>
              <a:rPr lang="en-US" sz="1400" dirty="0"/>
              <a:t> </a:t>
            </a:r>
          </a:p>
          <a:p>
            <a:pPr marL="0" indent="0">
              <a:buNone/>
            </a:pPr>
            <a:r>
              <a:rPr lang="en-US" sz="1400" dirty="0" smtClean="0"/>
              <a:t>[OIF1</a:t>
            </a:r>
            <a:r>
              <a:rPr lang="en-US" sz="1400" dirty="0"/>
              <a:t>] OIF-FD-100G-DWDM-01.0 - 100G Ultra Long Haul DWDM Framework Document (June 2009). http://</a:t>
            </a:r>
            <a:r>
              <a:rPr lang="en-US" sz="1400" dirty="0" smtClean="0"/>
              <a:t>www.oiforum.com/public/documents/OIF-FD-100G-DWDM-01.0.pdf</a:t>
            </a:r>
          </a:p>
          <a:p>
            <a:pPr marL="0" indent="0">
              <a:buNone/>
            </a:pPr>
            <a:endParaRPr lang="en-US" sz="1400" dirty="0" smtClean="0"/>
          </a:p>
          <a:p>
            <a:pPr marL="0" indent="0">
              <a:buNone/>
            </a:pPr>
            <a:endParaRPr lang="en-US" sz="1400" dirty="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82</a:t>
            </a:fld>
            <a:endParaRPr lang="en-US" dirty="0"/>
          </a:p>
        </p:txBody>
      </p:sp>
    </p:spTree>
    <p:extLst>
      <p:ext uri="{BB962C8B-B14F-4D97-AF65-F5344CB8AC3E}">
        <p14:creationId xmlns:p14="http://schemas.microsoft.com/office/powerpoint/2010/main" val="18283982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solidFill>
            <a:srgbClr val="66FFFF"/>
          </a:solidFill>
        </p:spPr>
        <p:txBody>
          <a:bodyPr/>
          <a:lstStyle/>
          <a:p>
            <a:r>
              <a:rPr lang="en-US" dirty="0" smtClean="0"/>
              <a:t>References</a:t>
            </a:r>
          </a:p>
        </p:txBody>
      </p:sp>
      <p:sp>
        <p:nvSpPr>
          <p:cNvPr id="52227" name="Rectangle 3"/>
          <p:cNvSpPr>
            <a:spLocks noGrp="1" noChangeArrowheads="1"/>
          </p:cNvSpPr>
          <p:nvPr>
            <p:ph idx="1"/>
          </p:nvPr>
        </p:nvSpPr>
        <p:spPr/>
        <p:txBody>
          <a:bodyPr/>
          <a:lstStyle/>
          <a:p>
            <a:pPr marL="0" indent="0">
              <a:spcBef>
                <a:spcPts val="800"/>
              </a:spcBef>
              <a:buNone/>
            </a:pPr>
            <a:r>
              <a:rPr lang="en-US" sz="1400" dirty="0"/>
              <a:t>[OSCARS]  “Intra and Interdomain Circuit Provisioning Using the OSCARS Reservation System.” Chin Guok; Robertson, D.; Thompson, M.; Lee, J.; Tierney, B.; Johnston, W., Energy Sci. Network, Lawrence Berkeley National Laboratory. In BROADNETS 2006: 3rd International Conference on Broadband Communications, Networks and Systems, 2006 – IEEE. 1-5 Oct. 2006. Available at </a:t>
            </a:r>
            <a:r>
              <a:rPr lang="en-US" sz="1400" dirty="0">
                <a:hlinkClick r:id="rId3"/>
              </a:rPr>
              <a:t>http://es.net/news-and-publications/publications-and-presentations/</a:t>
            </a:r>
            <a:endParaRPr lang="en-US" sz="1400" dirty="0"/>
          </a:p>
          <a:p>
            <a:pPr marL="0" indent="0">
              <a:spcBef>
                <a:spcPts val="800"/>
              </a:spcBef>
              <a:buNone/>
            </a:pPr>
            <a:r>
              <a:rPr lang="en-US" sz="1400" dirty="0"/>
              <a:t>“Network Services for High Performance Distributed Computing and Data Management,” W. E. Johnston, C. Guok, J. Metzger, and B. Tierney, ESnet and Lawrence Berkeley National Laboratory, Berkeley California, U.S.A. The Second International Conference on Parallel, Distributed, Grid and Cloud Computing for Engineering,12-15 April 2011, Ajaccio - Corsica – France. Available at </a:t>
            </a:r>
            <a:r>
              <a:rPr lang="en-US" sz="1400" dirty="0">
                <a:hlinkClick r:id="rId3"/>
              </a:rPr>
              <a:t>http://es.net/news-and-publications/publications-and-presentations/</a:t>
            </a:r>
            <a:endParaRPr lang="en-US" sz="1400" dirty="0"/>
          </a:p>
          <a:p>
            <a:pPr marL="0" indent="0">
              <a:spcBef>
                <a:spcPts val="800"/>
              </a:spcBef>
              <a:buNone/>
            </a:pPr>
            <a:r>
              <a:rPr lang="en-US" sz="1400" dirty="0"/>
              <a:t>“Motivation, Design, Deployment and Evolution of a Guaranteed Bandwidth Network Service,” William E. Johnston, Chin Guok, and Evangelos Chaniotakis. ESnet and Lawrence Berkeley National Laboratory, Berkeley California, U.S.A. In TERENA Networking Conference, 2011. Available at </a:t>
            </a:r>
            <a:r>
              <a:rPr lang="en-US" sz="1400" dirty="0">
                <a:hlinkClick r:id="rId3"/>
              </a:rPr>
              <a:t>http://es.net/news-and-publications/publications-and-presentations/</a:t>
            </a:r>
            <a:endParaRPr lang="en-US" sz="1400" dirty="0"/>
          </a:p>
          <a:p>
            <a:pPr marL="0" indent="0">
              <a:buNone/>
            </a:pPr>
            <a:endParaRPr lang="en-US" sz="1400" dirty="0" smtClean="0"/>
          </a:p>
          <a:p>
            <a:pPr marL="0" indent="0">
              <a:buNone/>
            </a:pPr>
            <a:endParaRPr lang="en-US" sz="1400" dirty="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83</a:t>
            </a:fld>
            <a:endParaRPr lang="en-US" dirty="0"/>
          </a:p>
        </p:txBody>
      </p:sp>
    </p:spTree>
    <p:extLst>
      <p:ext uri="{BB962C8B-B14F-4D97-AF65-F5344CB8AC3E}">
        <p14:creationId xmlns:p14="http://schemas.microsoft.com/office/powerpoint/2010/main" val="13524698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solidFill>
            <a:srgbClr val="66FFFF"/>
          </a:solidFill>
        </p:spPr>
        <p:txBody>
          <a:bodyPr/>
          <a:lstStyle/>
          <a:p>
            <a:r>
              <a:rPr lang="en-US" dirty="0" smtClean="0"/>
              <a:t>References</a:t>
            </a:r>
          </a:p>
        </p:txBody>
      </p:sp>
      <p:sp>
        <p:nvSpPr>
          <p:cNvPr id="52227" name="Rectangle 3"/>
          <p:cNvSpPr>
            <a:spLocks noGrp="1" noChangeArrowheads="1"/>
          </p:cNvSpPr>
          <p:nvPr>
            <p:ph idx="1"/>
          </p:nvPr>
        </p:nvSpPr>
        <p:spPr/>
        <p:txBody>
          <a:bodyPr/>
          <a:lstStyle/>
          <a:p>
            <a:pPr marL="0" indent="0">
              <a:buNone/>
            </a:pPr>
            <a:r>
              <a:rPr lang="en-US" sz="1400" dirty="0"/>
              <a:t>[perfSONAR]  See “perfSONAR: Instantiating a Global Network Measurement Framework.” B. Tierney, J. Metzger, J. Boote, A. Brown, M. Zekauskas, J. Zurawski, M. Swany, M. Grigoriev. In proceedings of 4th Workshop on Real Overlays and Distributed Systems (ROADS'09) Co-located with the 22nd ACM Symposium on Operating Systems Principles (SOSP), October, 2009. Available at </a:t>
            </a:r>
            <a:r>
              <a:rPr lang="en-US" sz="1400" dirty="0">
                <a:hlinkClick r:id="rId3"/>
              </a:rPr>
              <a:t>http://es.net/news-and-publications/publications-and-presentations/</a:t>
            </a:r>
            <a:r>
              <a:rPr lang="en-US" sz="1400" dirty="0"/>
              <a:t> </a:t>
            </a:r>
            <a:endParaRPr lang="en-US" sz="1400" dirty="0" smtClean="0"/>
          </a:p>
          <a:p>
            <a:pPr marL="0" indent="0">
              <a:buNone/>
            </a:pPr>
            <a:r>
              <a:rPr lang="en-US" sz="1400" dirty="0" smtClean="0"/>
              <a:t>http</a:t>
            </a:r>
            <a:r>
              <a:rPr lang="en-US" sz="1400" dirty="0"/>
              <a:t>://www.perfsonar.net/</a:t>
            </a:r>
            <a:endParaRPr lang="en-US" sz="1400" dirty="0" smtClean="0"/>
          </a:p>
          <a:p>
            <a:pPr marL="0" indent="0">
              <a:buNone/>
            </a:pPr>
            <a:r>
              <a:rPr lang="en-US" sz="1400" dirty="0">
                <a:hlinkClick r:id="rId4"/>
              </a:rPr>
              <a:t>http://psps.perfsonar.net</a:t>
            </a:r>
            <a:r>
              <a:rPr lang="en-US" sz="1400" dirty="0" smtClean="0">
                <a:hlinkClick r:id="rId4"/>
              </a:rPr>
              <a:t>/</a:t>
            </a:r>
            <a:endParaRPr lang="en-US" sz="1400" dirty="0" smtClean="0"/>
          </a:p>
          <a:p>
            <a:pPr marL="0" indent="0">
              <a:buNone/>
            </a:pPr>
            <a:r>
              <a:rPr lang="en-US" sz="1400" dirty="0"/>
              <a:t>[REQ] </a:t>
            </a:r>
            <a:r>
              <a:rPr lang="en-US" sz="1400" dirty="0">
                <a:hlinkClick r:id="rId5"/>
              </a:rPr>
              <a:t>https://www.es.net/about/science-requirements</a:t>
            </a:r>
            <a:r>
              <a:rPr lang="en-US" sz="1400" dirty="0" smtClean="0">
                <a:hlinkClick r:id="rId5"/>
              </a:rPr>
              <a:t>/</a:t>
            </a:r>
            <a:r>
              <a:rPr lang="en-US" sz="1400" dirty="0" smtClean="0"/>
              <a:t> </a:t>
            </a:r>
          </a:p>
          <a:p>
            <a:pPr marL="0" indent="0">
              <a:buNone/>
            </a:pPr>
            <a:r>
              <a:rPr lang="en-US" sz="1400" dirty="0"/>
              <a:t>[Rob1] “100G and beyond with digital coherent signal processing,” Roberts, </a:t>
            </a:r>
            <a:r>
              <a:rPr lang="en-US" sz="1400" dirty="0" smtClean="0"/>
              <a:t>K.,</a:t>
            </a:r>
            <a:r>
              <a:rPr lang="en-US" sz="1400" dirty="0"/>
              <a:t> Beckett, D. ;  Boertjes, D. ;  Berthold, J. ;  Laperle, </a:t>
            </a:r>
            <a:r>
              <a:rPr lang="en-US" sz="1400" dirty="0" smtClean="0"/>
              <a:t>C., Ciena </a:t>
            </a:r>
            <a:r>
              <a:rPr lang="en-US" sz="1400" dirty="0"/>
              <a:t>Corp., Ottawa, ON, Canada. Communications Magazine, </a:t>
            </a:r>
            <a:r>
              <a:rPr lang="en-US" sz="1400" dirty="0" smtClean="0"/>
              <a:t>IEEE, July 2010</a:t>
            </a:r>
          </a:p>
          <a:p>
            <a:pPr marL="0" indent="0">
              <a:buNone/>
            </a:pPr>
            <a:r>
              <a:rPr lang="en-US" sz="1400" dirty="0" smtClean="0"/>
              <a:t>(may </a:t>
            </a:r>
            <a:r>
              <a:rPr lang="en-US" sz="1400" dirty="0"/>
              <a:t>be available at </a:t>
            </a:r>
            <a:r>
              <a:rPr lang="en-US" sz="1400" dirty="0">
                <a:hlinkClick r:id="rId6"/>
              </a:rPr>
              <a:t>http://staffweb.cms.gre.ac.uk/~</a:t>
            </a:r>
            <a:r>
              <a:rPr lang="en-US" sz="1400" dirty="0" smtClean="0">
                <a:hlinkClick r:id="rId6"/>
              </a:rPr>
              <a:t>gm73/com-mag/COMG_20100701_Jul_2010.PDF</a:t>
            </a:r>
            <a:r>
              <a:rPr lang="en-US" sz="1400" dirty="0" smtClean="0"/>
              <a:t> )</a:t>
            </a:r>
            <a:endParaRPr lang="en-US" sz="1400" dirty="0"/>
          </a:p>
          <a:p>
            <a:pPr marL="0" indent="0">
              <a:buNone/>
            </a:pPr>
            <a:r>
              <a:rPr lang="en-US" sz="1400" dirty="0" smtClean="0"/>
              <a:t>[</a:t>
            </a:r>
            <a:r>
              <a:rPr lang="en-US" sz="1400" dirty="0"/>
              <a:t>SDMZ] see </a:t>
            </a:r>
            <a:r>
              <a:rPr lang="en-US" sz="1400" dirty="0">
                <a:hlinkClick r:id="rId7"/>
              </a:rPr>
              <a:t>‘Achieving a Science "DMZ“</a:t>
            </a:r>
            <a:r>
              <a:rPr lang="en-US" sz="1400" dirty="0"/>
              <a:t>’ at </a:t>
            </a:r>
            <a:r>
              <a:rPr lang="en-US" sz="1400" dirty="0">
                <a:hlinkClick r:id="rId8"/>
              </a:rPr>
              <a:t>http://fasterdata.es.net/assets/fasterdata/ScienceDMZ-Tutorial-Jan2012.pdf</a:t>
            </a:r>
            <a:r>
              <a:rPr lang="en-US" sz="1400" dirty="0"/>
              <a:t> and  the podcast of the talk at </a:t>
            </a:r>
            <a:r>
              <a:rPr lang="en-US" sz="1400" dirty="0">
                <a:hlinkClick r:id="rId7"/>
              </a:rPr>
              <a:t>http://</a:t>
            </a:r>
            <a:r>
              <a:rPr lang="en-US" sz="1400" dirty="0" smtClean="0">
                <a:hlinkClick r:id="rId7"/>
              </a:rPr>
              <a:t>events.internet2.edu/2012/jt-loni/agenda.cfm?go=session&amp;id=10002160&amp;event=1223</a:t>
            </a:r>
            <a:endParaRPr lang="en-US" sz="1400" dirty="0" smtClean="0"/>
          </a:p>
          <a:p>
            <a:pPr marL="0" indent="0">
              <a:buNone/>
            </a:pPr>
            <a:r>
              <a:rPr lang="en-US" sz="1400" dirty="0"/>
              <a:t>[Tracy1] </a:t>
            </a:r>
            <a:r>
              <a:rPr lang="en-US" sz="1400" dirty="0">
                <a:hlinkClick r:id="rId9"/>
              </a:rPr>
              <a:t>http://</a:t>
            </a:r>
            <a:r>
              <a:rPr lang="en-US" sz="1400" dirty="0" smtClean="0">
                <a:hlinkClick r:id="rId9"/>
              </a:rPr>
              <a:t>www.nanog.org/meetings/nanog55/presentations/Tuesday/Tracy.pdf</a:t>
            </a:r>
            <a:r>
              <a:rPr lang="en-US" sz="1400" dirty="0" smtClean="0"/>
              <a:t> </a:t>
            </a:r>
            <a:endParaRPr lang="en-US" sz="1400" dirty="0"/>
          </a:p>
          <a:p>
            <a:pPr marL="0" indent="0">
              <a:buNone/>
            </a:pPr>
            <a:endParaRPr lang="en-US" sz="1400" dirty="0" smtClean="0"/>
          </a:p>
        </p:txBody>
      </p:sp>
      <p:sp>
        <p:nvSpPr>
          <p:cNvPr id="4" name="Slide Number Placeholder 3"/>
          <p:cNvSpPr>
            <a:spLocks noGrp="1"/>
          </p:cNvSpPr>
          <p:nvPr>
            <p:ph type="sldNum" sz="quarter" idx="12"/>
          </p:nvPr>
        </p:nvSpPr>
        <p:spPr/>
        <p:txBody>
          <a:bodyPr/>
          <a:lstStyle/>
          <a:p>
            <a:pPr>
              <a:defRPr/>
            </a:pPr>
            <a:fld id="{7BB6F9B8-17A6-477C-9EEA-ECC3A7902399}" type="slidenum">
              <a:rPr lang="en-US" smtClean="0"/>
              <a:pPr>
                <a:defRPr/>
              </a:pPr>
              <a:t>84</a:t>
            </a:fld>
            <a:endParaRPr lang="en-US" dirty="0"/>
          </a:p>
        </p:txBody>
      </p:sp>
    </p:spTree>
    <p:extLst>
      <p:ext uri="{BB962C8B-B14F-4D97-AF65-F5344CB8AC3E}">
        <p14:creationId xmlns:p14="http://schemas.microsoft.com/office/powerpoint/2010/main" val="13941868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idx="4294967295"/>
          </p:nvPr>
        </p:nvSpPr>
        <p:spPr>
          <a:xfrm>
            <a:off x="0" y="0"/>
            <a:ext cx="9144000" cy="670354"/>
          </a:xfrm>
          <a:noFill/>
        </p:spPr>
        <p:txBody>
          <a:bodyPr/>
          <a:lstStyle/>
          <a:p>
            <a:pPr>
              <a:lnSpc>
                <a:spcPts val="2400"/>
              </a:lnSpc>
            </a:pPr>
            <a:r>
              <a:rPr lang="en-US" sz="2800" dirty="0">
                <a:solidFill>
                  <a:schemeClr val="tx1"/>
                </a:solidFill>
              </a:rPr>
              <a:t>The </a:t>
            </a:r>
            <a:r>
              <a:rPr lang="en-US" sz="2800" dirty="0" smtClean="0">
                <a:solidFill>
                  <a:schemeClr val="tx1"/>
                </a:solidFill>
              </a:rPr>
              <a:t>LHC data </a:t>
            </a:r>
            <a:r>
              <a:rPr lang="en-US" sz="2800" dirty="0">
                <a:solidFill>
                  <a:schemeClr val="tx1"/>
                </a:solidFill>
              </a:rPr>
              <a:t>management model involves a world-wide collection of centers that store, manage, and analyze the data </a:t>
            </a:r>
          </a:p>
        </p:txBody>
      </p:sp>
      <p:pic>
        <p:nvPicPr>
          <p:cNvPr id="80" name="Picture 2" descr="C:\Work\0ESNet\ESnet\Customers\HEP\LHC\OPN\LHCOPN map-light, no legend.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5027" y="3939320"/>
            <a:ext cx="3513392" cy="1807900"/>
          </a:xfrm>
          <a:prstGeom prst="rect">
            <a:avLst/>
          </a:prstGeom>
          <a:noFill/>
          <a:extLst>
            <a:ext uri="{909E8E84-426E-40DD-AFC4-6F175D3DCCD1}">
              <a14:hiddenFill xmlns:a14="http://schemas.microsoft.com/office/drawing/2010/main">
                <a:solidFill>
                  <a:srgbClr val="FFFFFF"/>
                </a:solidFill>
              </a14:hiddenFill>
            </a:ext>
          </a:extLst>
        </p:spPr>
      </p:pic>
      <p:sp>
        <p:nvSpPr>
          <p:cNvPr id="103" name="Rectangle 5"/>
          <p:cNvSpPr>
            <a:spLocks noChangeArrowheads="1"/>
          </p:cNvSpPr>
          <p:nvPr/>
        </p:nvSpPr>
        <p:spPr bwMode="auto">
          <a:xfrm>
            <a:off x="4670892" y="2314137"/>
            <a:ext cx="2428154" cy="300038"/>
          </a:xfrm>
          <a:prstGeom prst="rect">
            <a:avLst/>
          </a:prstGeom>
          <a:solidFill>
            <a:schemeClr val="bg1"/>
          </a:solidFill>
          <a:ln w="12700" algn="ctr">
            <a:solidFill>
              <a:schemeClr val="tx1"/>
            </a:solidFill>
            <a:round/>
            <a:headEnd/>
            <a:tailEnd/>
          </a:ln>
        </p:spPr>
        <p:txBody>
          <a:bodyPr wrap="none" anchor="ctr"/>
          <a:lstStyle/>
          <a:p>
            <a:r>
              <a:rPr lang="en-US" sz="1600" b="0" dirty="0" smtClean="0"/>
              <a:t>CERN Computer Center</a:t>
            </a:r>
            <a:endParaRPr lang="en-US" sz="1600" b="0" dirty="0"/>
          </a:p>
        </p:txBody>
      </p:sp>
      <p:cxnSp>
        <p:nvCxnSpPr>
          <p:cNvPr id="104" name="Straight Arrow Connector 103"/>
          <p:cNvCxnSpPr>
            <a:stCxn id="103" idx="2"/>
          </p:cNvCxnSpPr>
          <p:nvPr/>
        </p:nvCxnSpPr>
        <p:spPr bwMode="auto">
          <a:xfrm>
            <a:off x="5884970" y="2614175"/>
            <a:ext cx="5523" cy="2005330"/>
          </a:xfrm>
          <a:prstGeom prst="straightConnector1">
            <a:avLst/>
          </a:prstGeom>
          <a:solidFill>
            <a:srgbClr val="3366FF"/>
          </a:solidFill>
          <a:ln w="31750" cap="flat" cmpd="sng" algn="ctr">
            <a:solidFill>
              <a:schemeClr val="tx1"/>
            </a:solidFill>
            <a:prstDash val="solid"/>
            <a:round/>
            <a:headEnd type="oval" w="lg" len="lg"/>
            <a:tailEnd type="oval" w="lg" len="lg"/>
          </a:ln>
          <a:effectLst/>
        </p:spPr>
      </p:cxnSp>
      <p:sp>
        <p:nvSpPr>
          <p:cNvPr id="117" name="Rounded Rectangular Callout 116"/>
          <p:cNvSpPr/>
          <p:nvPr/>
        </p:nvSpPr>
        <p:spPr bwMode="auto">
          <a:xfrm>
            <a:off x="836782" y="3936161"/>
            <a:ext cx="1422284" cy="638019"/>
          </a:xfrm>
          <a:prstGeom prst="wedgeRoundRectCallout">
            <a:avLst>
              <a:gd name="adj1" fmla="val 187750"/>
              <a:gd name="adj2" fmla="val 78787"/>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The LHC Optical Private Network (LHCOPN)</a:t>
            </a:r>
          </a:p>
        </p:txBody>
      </p:sp>
      <p:sp>
        <p:nvSpPr>
          <p:cNvPr id="124" name="Rounded Rectangular Callout 123"/>
          <p:cNvSpPr/>
          <p:nvPr/>
        </p:nvSpPr>
        <p:spPr bwMode="auto">
          <a:xfrm>
            <a:off x="7806241" y="2964091"/>
            <a:ext cx="1045939" cy="486175"/>
          </a:xfrm>
          <a:prstGeom prst="wedgeRoundRectCallout">
            <a:avLst>
              <a:gd name="adj1" fmla="val -93562"/>
              <a:gd name="adj2" fmla="val 196862"/>
              <a:gd name="adj3" fmla="val 16667"/>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LHC Tier 1</a:t>
            </a:r>
            <a:br>
              <a:rPr kumimoji="0" lang="en-US" sz="1000" b="1" i="0" u="none" strike="noStrike" cap="none" normalizeH="0" baseline="0" dirty="0" smtClean="0">
                <a:ln>
                  <a:noFill/>
                </a:ln>
                <a:solidFill>
                  <a:schemeClr val="tx1"/>
                </a:solidFill>
                <a:effectLst/>
                <a:latin typeface="Arial" pitchFamily="34" charset="0"/>
                <a:cs typeface="Arial" pitchFamily="34" charset="0"/>
              </a:rPr>
            </a:br>
            <a:r>
              <a:rPr kumimoji="0" lang="en-US" sz="1000" b="1" i="0" u="none" strike="noStrike" cap="none" normalizeH="0" baseline="0" dirty="0" smtClean="0">
                <a:ln>
                  <a:noFill/>
                </a:ln>
                <a:solidFill>
                  <a:schemeClr val="tx1"/>
                </a:solidFill>
                <a:effectLst/>
                <a:latin typeface="Arial" pitchFamily="34" charset="0"/>
                <a:cs typeface="Arial" pitchFamily="34" charset="0"/>
              </a:rPr>
              <a:t>Data Centers</a:t>
            </a:r>
          </a:p>
        </p:txBody>
      </p:sp>
      <p:sp>
        <p:nvSpPr>
          <p:cNvPr id="125" name="Rounded Rectangular Callout 124"/>
          <p:cNvSpPr/>
          <p:nvPr/>
        </p:nvSpPr>
        <p:spPr bwMode="auto">
          <a:xfrm>
            <a:off x="7823166" y="6380931"/>
            <a:ext cx="1148766" cy="359146"/>
          </a:xfrm>
          <a:prstGeom prst="wedgeRoundRectCallout">
            <a:avLst>
              <a:gd name="adj1" fmla="val -20176"/>
              <a:gd name="adj2" fmla="val -130207"/>
              <a:gd name="adj3" fmla="val 16667"/>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 tIns="9144" rIns="9144" bIns="9144"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LHC Tier 2 Analysis Centers</a:t>
            </a:r>
          </a:p>
        </p:txBody>
      </p:sp>
      <p:sp>
        <p:nvSpPr>
          <p:cNvPr id="128" name="Oval 127"/>
          <p:cNvSpPr/>
          <p:nvPr/>
        </p:nvSpPr>
        <p:spPr bwMode="auto">
          <a:xfrm>
            <a:off x="2957000" y="3082586"/>
            <a:ext cx="5584624" cy="3519907"/>
          </a:xfrm>
          <a:prstGeom prst="ellipse">
            <a:avLst/>
          </a:prstGeom>
          <a:noFill/>
          <a:ln w="38100" cap="flat" cmpd="sng" algn="ctr">
            <a:solidFill>
              <a:schemeClr val="tx1"/>
            </a:solidFill>
            <a:prstDash val="sysDot"/>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131" name="Oval 130"/>
          <p:cNvSpPr/>
          <p:nvPr/>
        </p:nvSpPr>
        <p:spPr bwMode="auto">
          <a:xfrm>
            <a:off x="8102746" y="502329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4" name="Oval 133"/>
          <p:cNvSpPr/>
          <p:nvPr/>
        </p:nvSpPr>
        <p:spPr bwMode="auto">
          <a:xfrm>
            <a:off x="7805185" y="560281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7" name="Oval 136"/>
          <p:cNvSpPr/>
          <p:nvPr/>
        </p:nvSpPr>
        <p:spPr bwMode="auto">
          <a:xfrm>
            <a:off x="8102744" y="4391400"/>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38" name="Oval 137"/>
          <p:cNvSpPr/>
          <p:nvPr/>
        </p:nvSpPr>
        <p:spPr bwMode="auto">
          <a:xfrm>
            <a:off x="6955405" y="3202886"/>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1" name="Oval 140"/>
          <p:cNvSpPr/>
          <p:nvPr/>
        </p:nvSpPr>
        <p:spPr bwMode="auto">
          <a:xfrm>
            <a:off x="6099736" y="291905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4" name="Oval 143"/>
          <p:cNvSpPr/>
          <p:nvPr/>
        </p:nvSpPr>
        <p:spPr bwMode="auto">
          <a:xfrm>
            <a:off x="5017779" y="29184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5" name="Oval 144"/>
          <p:cNvSpPr/>
          <p:nvPr/>
        </p:nvSpPr>
        <p:spPr bwMode="auto">
          <a:xfrm>
            <a:off x="4136578" y="308258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8" name="Oval 147"/>
          <p:cNvSpPr/>
          <p:nvPr/>
        </p:nvSpPr>
        <p:spPr bwMode="auto">
          <a:xfrm>
            <a:off x="3248910" y="3413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49" name="Oval 148"/>
          <p:cNvSpPr/>
          <p:nvPr/>
        </p:nvSpPr>
        <p:spPr bwMode="auto">
          <a:xfrm>
            <a:off x="2622205" y="39965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0" name="Oval 149"/>
          <p:cNvSpPr/>
          <p:nvPr/>
        </p:nvSpPr>
        <p:spPr bwMode="auto">
          <a:xfrm>
            <a:off x="2578464" y="468615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3" name="Oval 152"/>
          <p:cNvSpPr/>
          <p:nvPr/>
        </p:nvSpPr>
        <p:spPr bwMode="auto">
          <a:xfrm>
            <a:off x="2747073" y="5444311"/>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4" name="Oval 153"/>
          <p:cNvSpPr/>
          <p:nvPr/>
        </p:nvSpPr>
        <p:spPr bwMode="auto">
          <a:xfrm>
            <a:off x="3629399" y="6019823"/>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5" name="Oval 154"/>
          <p:cNvSpPr/>
          <p:nvPr/>
        </p:nvSpPr>
        <p:spPr bwMode="auto">
          <a:xfrm>
            <a:off x="4492165" y="625348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6" name="Oval 155"/>
          <p:cNvSpPr/>
          <p:nvPr/>
        </p:nvSpPr>
        <p:spPr bwMode="auto">
          <a:xfrm>
            <a:off x="5404766"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7" name="Oval 156"/>
          <p:cNvSpPr/>
          <p:nvPr/>
        </p:nvSpPr>
        <p:spPr bwMode="auto">
          <a:xfrm>
            <a:off x="6368756" y="6335375"/>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8" name="Oval 157"/>
          <p:cNvSpPr/>
          <p:nvPr/>
        </p:nvSpPr>
        <p:spPr bwMode="auto">
          <a:xfrm>
            <a:off x="7118170" y="6007419"/>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59" name="Oval 158"/>
          <p:cNvSpPr/>
          <p:nvPr/>
        </p:nvSpPr>
        <p:spPr bwMode="auto">
          <a:xfrm>
            <a:off x="7883794" y="3749548"/>
            <a:ext cx="785359" cy="461042"/>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800" b="1" i="0" u="none" strike="noStrike" cap="none" normalizeH="0" baseline="0" dirty="0" smtClean="0">
                <a:ln>
                  <a:noFill/>
                </a:ln>
                <a:solidFill>
                  <a:schemeClr val="tx1"/>
                </a:solidFill>
                <a:effectLst/>
                <a:latin typeface="Arial" pitchFamily="34" charset="0"/>
                <a:cs typeface="Arial" pitchFamily="34" charset="0"/>
              </a:rPr>
              <a:t>Universities/</a:t>
            </a:r>
          </a:p>
          <a:p>
            <a:pPr marL="0" marR="0" indent="0" algn="ctr" defTabSz="914400" rtl="0" eaLnBrk="1" fontAlgn="base" latinLnBrk="0" hangingPunct="1">
              <a:lnSpc>
                <a:spcPct val="100000"/>
              </a:lnSpc>
              <a:spcBef>
                <a:spcPct val="0"/>
              </a:spcBef>
              <a:spcAft>
                <a:spcPct val="0"/>
              </a:spcAft>
              <a:buClrTx/>
              <a:buSzTx/>
              <a:buFontTx/>
              <a:buNone/>
              <a:tabLst/>
            </a:pPr>
            <a:r>
              <a:rPr lang="en-US" sz="800" b="1" dirty="0" smtClean="0">
                <a:latin typeface="Arial" pitchFamily="34" charset="0"/>
                <a:cs typeface="Arial" pitchFamily="34" charset="0"/>
              </a:rPr>
              <a:t>physics</a:t>
            </a:r>
            <a:br>
              <a:rPr lang="en-US" sz="800" b="1" dirty="0" smtClean="0">
                <a:latin typeface="Arial" pitchFamily="34" charset="0"/>
                <a:cs typeface="Arial" pitchFamily="34" charset="0"/>
              </a:rPr>
            </a:br>
            <a:r>
              <a:rPr lang="en-US" sz="800" b="1" dirty="0" smtClean="0">
                <a:latin typeface="Arial" pitchFamily="34" charset="0"/>
                <a:cs typeface="Arial" pitchFamily="34" charset="0"/>
              </a:rPr>
              <a:t>groups</a:t>
            </a:r>
            <a:endParaRPr kumimoji="0" lang="en-US" sz="800" b="1" i="0" u="none" strike="noStrike" cap="none" normalizeH="0" baseline="0" dirty="0" smtClean="0">
              <a:ln>
                <a:noFill/>
              </a:ln>
              <a:solidFill>
                <a:schemeClr val="tx1"/>
              </a:solidFill>
              <a:effectLst/>
              <a:latin typeface="Arial" pitchFamily="34" charset="0"/>
              <a:cs typeface="Arial" pitchFamily="34" charset="0"/>
            </a:endParaRPr>
          </a:p>
        </p:txBody>
      </p:sp>
      <p:sp>
        <p:nvSpPr>
          <p:cNvPr id="160" name="Rounded Rectangular Callout 159"/>
          <p:cNvSpPr/>
          <p:nvPr/>
        </p:nvSpPr>
        <p:spPr bwMode="auto">
          <a:xfrm>
            <a:off x="1035171" y="4765124"/>
            <a:ext cx="1407520" cy="873745"/>
          </a:xfrm>
          <a:prstGeom prst="wedgeRoundRectCallout">
            <a:avLst>
              <a:gd name="adj1" fmla="val 93656"/>
              <a:gd name="adj2" fmla="val 12519"/>
              <a:gd name="adj3" fmla="val 16667"/>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The LHC Open Network Environment</a:t>
            </a:r>
          </a:p>
          <a:p>
            <a:pPr marL="0" marR="0" indent="0" algn="ctr" defTabSz="9144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Arial" pitchFamily="34" charset="0"/>
                <a:cs typeface="Arial" pitchFamily="34" charset="0"/>
              </a:rPr>
              <a:t>(LHCONE)</a:t>
            </a:r>
          </a:p>
        </p:txBody>
      </p:sp>
      <p:cxnSp>
        <p:nvCxnSpPr>
          <p:cNvPr id="161" name="Straight Arrow Connector 15"/>
          <p:cNvCxnSpPr>
            <a:cxnSpLocks noChangeShapeType="1"/>
          </p:cNvCxnSpPr>
          <p:nvPr/>
        </p:nvCxnSpPr>
        <p:spPr bwMode="auto">
          <a:xfrm>
            <a:off x="6017886" y="2862751"/>
            <a:ext cx="0" cy="522488"/>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sp>
        <p:nvSpPr>
          <p:cNvPr id="162" name="TextBox 161"/>
          <p:cNvSpPr txBox="1"/>
          <p:nvPr/>
        </p:nvSpPr>
        <p:spPr>
          <a:xfrm>
            <a:off x="5829312" y="2620909"/>
            <a:ext cx="2730619" cy="307777"/>
          </a:xfrm>
          <a:prstGeom prst="rect">
            <a:avLst/>
          </a:prstGeom>
          <a:noFill/>
        </p:spPr>
        <p:txBody>
          <a:bodyPr wrap="none" rtlCol="0">
            <a:spAutoFit/>
          </a:bodyPr>
          <a:lstStyle/>
          <a:p>
            <a:r>
              <a:rPr lang="en-US" sz="1400" b="0" dirty="0" smtClean="0"/>
              <a:t>50 Gb/s (25Gb/s ATLAS, 25Gb/s CMS)</a:t>
            </a:r>
            <a:endParaRPr lang="en-US" sz="1400" b="0" dirty="0"/>
          </a:p>
        </p:txBody>
      </p:sp>
      <p:grpSp>
        <p:nvGrpSpPr>
          <p:cNvPr id="8" name="Group 7"/>
          <p:cNvGrpSpPr/>
          <p:nvPr/>
        </p:nvGrpSpPr>
        <p:grpSpPr>
          <a:xfrm>
            <a:off x="2739758" y="719444"/>
            <a:ext cx="4821889" cy="1626175"/>
            <a:chOff x="2739758" y="339828"/>
            <a:chExt cx="4821889" cy="2011624"/>
          </a:xfrm>
        </p:grpSpPr>
        <p:sp>
          <p:nvSpPr>
            <p:cNvPr id="81" name="Rectangle 1"/>
            <p:cNvSpPr>
              <a:spLocks noChangeArrowheads="1"/>
            </p:cNvSpPr>
            <p:nvPr/>
          </p:nvSpPr>
          <p:spPr bwMode="auto">
            <a:xfrm>
              <a:off x="4884844" y="339828"/>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detector</a:t>
              </a:r>
              <a:endParaRPr lang="en-US" sz="1600" b="0" dirty="0"/>
            </a:p>
          </p:txBody>
        </p:sp>
        <p:sp>
          <p:nvSpPr>
            <p:cNvPr id="82" name="Rectangle 3"/>
            <p:cNvSpPr>
              <a:spLocks noChangeArrowheads="1"/>
            </p:cNvSpPr>
            <p:nvPr/>
          </p:nvSpPr>
          <p:spPr bwMode="auto">
            <a:xfrm>
              <a:off x="4640156" y="1007610"/>
              <a:ext cx="2489627"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1 and 2 triggers</a:t>
              </a:r>
              <a:endParaRPr lang="en-US" sz="1600" b="0" dirty="0"/>
            </a:p>
          </p:txBody>
        </p:sp>
        <p:sp>
          <p:nvSpPr>
            <p:cNvPr id="83" name="Rectangle 4"/>
            <p:cNvSpPr>
              <a:spLocks noChangeArrowheads="1"/>
            </p:cNvSpPr>
            <p:nvPr/>
          </p:nvSpPr>
          <p:spPr bwMode="auto">
            <a:xfrm>
              <a:off x="4884844" y="1675392"/>
              <a:ext cx="2000250" cy="300038"/>
            </a:xfrm>
            <a:prstGeom prst="rect">
              <a:avLst/>
            </a:prstGeom>
            <a:solidFill>
              <a:schemeClr val="bg1"/>
            </a:solidFill>
            <a:ln w="12700" algn="ctr">
              <a:solidFill>
                <a:schemeClr val="tx1"/>
              </a:solidFill>
              <a:round/>
              <a:headEnd/>
              <a:tailEnd/>
            </a:ln>
          </p:spPr>
          <p:txBody>
            <a:bodyPr wrap="none" anchor="ctr"/>
            <a:lstStyle/>
            <a:p>
              <a:pPr algn="ctr"/>
              <a:r>
                <a:rPr lang="en-US" sz="1600" b="0" dirty="0" smtClean="0"/>
                <a:t>Level 3 trigger</a:t>
              </a:r>
              <a:endParaRPr lang="en-US" sz="1600" b="0" dirty="0"/>
            </a:p>
          </p:txBody>
        </p:sp>
        <p:grpSp>
          <p:nvGrpSpPr>
            <p:cNvPr id="85" name="Group 84"/>
            <p:cNvGrpSpPr/>
            <p:nvPr/>
          </p:nvGrpSpPr>
          <p:grpSpPr>
            <a:xfrm>
              <a:off x="4252300" y="623991"/>
              <a:ext cx="306388" cy="383619"/>
              <a:chOff x="2933808" y="640432"/>
              <a:chExt cx="306388" cy="1052512"/>
            </a:xfrm>
          </p:grpSpPr>
          <p:cxnSp>
            <p:nvCxnSpPr>
              <p:cNvPr id="8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8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89" name="TextBox 17"/>
            <p:cNvSpPr txBox="1">
              <a:spLocks noChangeArrowheads="1"/>
            </p:cNvSpPr>
            <p:nvPr/>
          </p:nvSpPr>
          <p:spPr bwMode="auto">
            <a:xfrm>
              <a:off x="3028299" y="657329"/>
              <a:ext cx="1306768"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O(1-10) meter</a:t>
              </a:r>
              <a:endParaRPr lang="en-US" sz="1400" b="0" dirty="0"/>
            </a:p>
          </p:txBody>
        </p:sp>
        <p:sp>
          <p:nvSpPr>
            <p:cNvPr id="90" name="Down Arrow 89"/>
            <p:cNvSpPr/>
            <p:nvPr/>
          </p:nvSpPr>
          <p:spPr bwMode="auto">
            <a:xfrm>
              <a:off x="5473489" y="639867"/>
              <a:ext cx="822960" cy="347870"/>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1" name="Down Arrow 90"/>
            <p:cNvSpPr/>
            <p:nvPr/>
          </p:nvSpPr>
          <p:spPr bwMode="auto">
            <a:xfrm>
              <a:off x="5596933" y="1311042"/>
              <a:ext cx="576072" cy="347472"/>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2" name="Down Arrow 91"/>
            <p:cNvSpPr/>
            <p:nvPr/>
          </p:nvSpPr>
          <p:spPr bwMode="auto">
            <a:xfrm>
              <a:off x="5816389" y="1982567"/>
              <a:ext cx="137160" cy="329184"/>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93" name="Group 92"/>
            <p:cNvGrpSpPr/>
            <p:nvPr/>
          </p:nvGrpSpPr>
          <p:grpSpPr>
            <a:xfrm>
              <a:off x="4261563" y="1317400"/>
              <a:ext cx="306388" cy="383619"/>
              <a:chOff x="2933808" y="640432"/>
              <a:chExt cx="306388" cy="1052512"/>
            </a:xfrm>
          </p:grpSpPr>
          <p:cxnSp>
            <p:nvCxnSpPr>
              <p:cNvPr id="94"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5"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96"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97" name="TextBox 17"/>
            <p:cNvSpPr txBox="1">
              <a:spLocks noChangeArrowheads="1"/>
            </p:cNvSpPr>
            <p:nvPr/>
          </p:nvSpPr>
          <p:spPr bwMode="auto">
            <a:xfrm>
              <a:off x="2739758" y="1350737"/>
              <a:ext cx="1595309"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O(10-100) meters</a:t>
              </a:r>
              <a:endParaRPr lang="en-US" sz="1400" b="0" dirty="0"/>
            </a:p>
          </p:txBody>
        </p:sp>
        <p:grpSp>
          <p:nvGrpSpPr>
            <p:cNvPr id="98" name="Group 97"/>
            <p:cNvGrpSpPr/>
            <p:nvPr/>
          </p:nvGrpSpPr>
          <p:grpSpPr>
            <a:xfrm>
              <a:off x="4293097" y="1937386"/>
              <a:ext cx="306388" cy="383619"/>
              <a:chOff x="2933808" y="640432"/>
              <a:chExt cx="306388" cy="1052512"/>
            </a:xfrm>
          </p:grpSpPr>
          <p:cxnSp>
            <p:nvCxnSpPr>
              <p:cNvPr id="99"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0"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01"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02" name="TextBox 17"/>
            <p:cNvSpPr txBox="1">
              <a:spLocks noChangeArrowheads="1"/>
            </p:cNvSpPr>
            <p:nvPr/>
          </p:nvSpPr>
          <p:spPr bwMode="auto">
            <a:xfrm>
              <a:off x="3504390" y="1970723"/>
              <a:ext cx="830677" cy="380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O(1) km</a:t>
              </a:r>
              <a:endParaRPr lang="en-US" sz="1400" b="0" dirty="0"/>
            </a:p>
          </p:txBody>
        </p:sp>
        <p:sp>
          <p:nvSpPr>
            <p:cNvPr id="163" name="TextBox 162"/>
            <p:cNvSpPr txBox="1"/>
            <p:nvPr/>
          </p:nvSpPr>
          <p:spPr>
            <a:xfrm>
              <a:off x="6359074" y="578276"/>
              <a:ext cx="1202573" cy="380729"/>
            </a:xfrm>
            <a:prstGeom prst="rect">
              <a:avLst/>
            </a:prstGeom>
            <a:noFill/>
          </p:spPr>
          <p:txBody>
            <a:bodyPr wrap="none" rtlCol="0">
              <a:spAutoFit/>
            </a:bodyPr>
            <a:lstStyle/>
            <a:p>
              <a:r>
                <a:rPr lang="en-US" sz="1400" b="0" dirty="0" smtClean="0"/>
                <a:t>1 PB/s – 8 Pb/s</a:t>
              </a:r>
              <a:endParaRPr lang="en-US" sz="1400" b="0" dirty="0"/>
            </a:p>
          </p:txBody>
        </p:sp>
        <p:cxnSp>
          <p:nvCxnSpPr>
            <p:cNvPr id="164" name="Straight Arrow Connector 15"/>
            <p:cNvCxnSpPr>
              <a:cxnSpLocks noChangeShapeType="1"/>
            </p:cNvCxnSpPr>
            <p:nvPr/>
          </p:nvCxnSpPr>
          <p:spPr bwMode="auto">
            <a:xfrm>
              <a:off x="6715646" y="843769"/>
              <a:ext cx="0" cy="173366"/>
            </a:xfrm>
            <a:prstGeom prst="straightConnector1">
              <a:avLst/>
            </a:prstGeom>
            <a:noFill/>
            <a:ln w="19050" algn="ctr">
              <a:solidFill>
                <a:schemeClr val="tx1"/>
              </a:solidFill>
              <a:round/>
              <a:headEnd type="none" w="med" len="med"/>
              <a:tailEnd type="arrow" w="med" len="med"/>
            </a:ln>
            <a:extLst>
              <a:ext uri="{909E8E84-426E-40DD-AFC4-6F175D3DCCD1}">
                <a14:hiddenFill xmlns:a14="http://schemas.microsoft.com/office/drawing/2010/main">
                  <a:noFill/>
                </a14:hiddenFill>
              </a:ext>
            </a:extLst>
          </p:spPr>
        </p:cxnSp>
      </p:grpSp>
      <p:grpSp>
        <p:nvGrpSpPr>
          <p:cNvPr id="165" name="Group 164"/>
          <p:cNvGrpSpPr/>
          <p:nvPr/>
        </p:nvGrpSpPr>
        <p:grpSpPr>
          <a:xfrm>
            <a:off x="4360436" y="2600151"/>
            <a:ext cx="306388" cy="383619"/>
            <a:chOff x="2933808" y="640432"/>
            <a:chExt cx="306388" cy="1052512"/>
          </a:xfrm>
        </p:grpSpPr>
        <p:cxnSp>
          <p:nvCxnSpPr>
            <p:cNvPr id="166" name="Straight Connector 6"/>
            <p:cNvCxnSpPr>
              <a:cxnSpLocks noChangeShapeType="1"/>
            </p:cNvCxnSpPr>
            <p:nvPr/>
          </p:nvCxnSpPr>
          <p:spPr bwMode="auto">
            <a:xfrm flipH="1">
              <a:off x="2933808" y="640432"/>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7" name="Straight Connector 8"/>
            <p:cNvCxnSpPr>
              <a:cxnSpLocks noChangeShapeType="1"/>
            </p:cNvCxnSpPr>
            <p:nvPr/>
          </p:nvCxnSpPr>
          <p:spPr bwMode="auto">
            <a:xfrm flipH="1">
              <a:off x="2933808" y="1692944"/>
              <a:ext cx="306388" cy="0"/>
            </a:xfrm>
            <a:prstGeom prst="line">
              <a:avLst/>
            </a:prstGeom>
            <a:noFill/>
            <a:ln w="12700" algn="ctr">
              <a:solidFill>
                <a:schemeClr val="tx1"/>
              </a:solidFill>
              <a:round/>
              <a:headEnd/>
              <a:tailEnd/>
            </a:ln>
            <a:extLst>
              <a:ext uri="{909E8E84-426E-40DD-AFC4-6F175D3DCCD1}">
                <a14:hiddenFill xmlns:a14="http://schemas.microsoft.com/office/drawing/2010/main">
                  <a:noFill/>
                </a14:hiddenFill>
              </a:ext>
            </a:extLst>
          </p:spPr>
        </p:cxnSp>
        <p:cxnSp>
          <p:nvCxnSpPr>
            <p:cNvPr id="168" name="Straight Arrow Connector 15"/>
            <p:cNvCxnSpPr>
              <a:cxnSpLocks noChangeShapeType="1"/>
            </p:cNvCxnSpPr>
            <p:nvPr/>
          </p:nvCxnSpPr>
          <p:spPr bwMode="auto">
            <a:xfrm>
              <a:off x="3081446" y="640432"/>
              <a:ext cx="0" cy="1035050"/>
            </a:xfrm>
            <a:prstGeom prst="straightConnector1">
              <a:avLst/>
            </a:prstGeom>
            <a:noFill/>
            <a:ln w="12700" algn="ctr">
              <a:solidFill>
                <a:schemeClr val="tx1"/>
              </a:solidFill>
              <a:round/>
              <a:headEnd type="arrow" w="med" len="med"/>
              <a:tailEnd type="arrow" w="med" len="med"/>
            </a:ln>
            <a:extLst>
              <a:ext uri="{909E8E84-426E-40DD-AFC4-6F175D3DCCD1}">
                <a14:hiddenFill xmlns:a14="http://schemas.microsoft.com/office/drawing/2010/main">
                  <a:noFill/>
                </a14:hiddenFill>
              </a:ext>
            </a:extLst>
          </p:spPr>
        </p:cxnSp>
      </p:grpSp>
      <p:sp>
        <p:nvSpPr>
          <p:cNvPr id="169" name="TextBox 17"/>
          <p:cNvSpPr txBox="1">
            <a:spLocks noChangeArrowheads="1"/>
          </p:cNvSpPr>
          <p:nvPr/>
        </p:nvSpPr>
        <p:spPr bwMode="auto">
          <a:xfrm>
            <a:off x="2957767" y="2633488"/>
            <a:ext cx="13773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Arial" charset="0"/>
                <a:cs typeface="Arial" charset="0"/>
              </a:defRPr>
            </a:lvl1pPr>
            <a:lvl2pPr marL="742950" indent="-285750" eaLnBrk="0" hangingPunct="0">
              <a:defRPr sz="2200">
                <a:solidFill>
                  <a:schemeClr val="tx1"/>
                </a:solidFill>
                <a:latin typeface="Arial" charset="0"/>
                <a:cs typeface="Arial" charset="0"/>
              </a:defRPr>
            </a:lvl2pPr>
            <a:lvl3pPr marL="1143000" indent="-228600" eaLnBrk="0" hangingPunct="0">
              <a:defRPr sz="2200">
                <a:solidFill>
                  <a:schemeClr val="tx1"/>
                </a:solidFill>
                <a:latin typeface="Arial" charset="0"/>
                <a:cs typeface="Arial" charset="0"/>
              </a:defRPr>
            </a:lvl3pPr>
            <a:lvl4pPr marL="1600200" indent="-228600" eaLnBrk="0" hangingPunct="0">
              <a:defRPr sz="2200">
                <a:solidFill>
                  <a:schemeClr val="tx1"/>
                </a:solidFill>
                <a:latin typeface="Arial" charset="0"/>
                <a:cs typeface="Arial" charset="0"/>
              </a:defRPr>
            </a:lvl4pPr>
            <a:lvl5pPr marL="2057400" indent="-228600" eaLnBrk="0" hangingPunct="0">
              <a:defRPr sz="2200">
                <a:solidFill>
                  <a:schemeClr val="tx1"/>
                </a:solidFill>
                <a:latin typeface="Arial" charset="0"/>
                <a:cs typeface="Arial" charset="0"/>
              </a:defRPr>
            </a:lvl5pPr>
            <a:lvl6pPr marL="2514600" indent="-228600" algn="ctr" eaLnBrk="0" fontAlgn="base" hangingPunct="0">
              <a:spcBef>
                <a:spcPct val="0"/>
              </a:spcBef>
              <a:spcAft>
                <a:spcPct val="0"/>
              </a:spcAft>
              <a:defRPr sz="2200">
                <a:solidFill>
                  <a:schemeClr val="tx1"/>
                </a:solidFill>
                <a:latin typeface="Arial" charset="0"/>
                <a:cs typeface="Arial" charset="0"/>
              </a:defRPr>
            </a:lvl6pPr>
            <a:lvl7pPr marL="2971800" indent="-228600" algn="ctr" eaLnBrk="0" fontAlgn="base" hangingPunct="0">
              <a:spcBef>
                <a:spcPct val="0"/>
              </a:spcBef>
              <a:spcAft>
                <a:spcPct val="0"/>
              </a:spcAft>
              <a:defRPr sz="2200">
                <a:solidFill>
                  <a:schemeClr val="tx1"/>
                </a:solidFill>
                <a:latin typeface="Arial" charset="0"/>
                <a:cs typeface="Arial" charset="0"/>
              </a:defRPr>
            </a:lvl7pPr>
            <a:lvl8pPr marL="3429000" indent="-228600" algn="ctr" eaLnBrk="0" fontAlgn="base" hangingPunct="0">
              <a:spcBef>
                <a:spcPct val="0"/>
              </a:spcBef>
              <a:spcAft>
                <a:spcPct val="0"/>
              </a:spcAft>
              <a:defRPr sz="2200">
                <a:solidFill>
                  <a:schemeClr val="tx1"/>
                </a:solidFill>
                <a:latin typeface="Arial" charset="0"/>
                <a:cs typeface="Arial" charset="0"/>
              </a:defRPr>
            </a:lvl8pPr>
            <a:lvl9pPr marL="3886200" indent="-228600" algn="ctr" eaLnBrk="0" fontAlgn="base" hangingPunct="0">
              <a:spcBef>
                <a:spcPct val="0"/>
              </a:spcBef>
              <a:spcAft>
                <a:spcPct val="0"/>
              </a:spcAft>
              <a:defRPr sz="2200">
                <a:solidFill>
                  <a:schemeClr val="tx1"/>
                </a:solidFill>
                <a:latin typeface="Arial" charset="0"/>
                <a:cs typeface="Arial" charset="0"/>
              </a:defRPr>
            </a:lvl9pPr>
          </a:lstStyle>
          <a:p>
            <a:pPr algn="r" eaLnBrk="1" hangingPunct="1"/>
            <a:r>
              <a:rPr lang="en-US" sz="1400" b="0" dirty="0" smtClean="0"/>
              <a:t>500-10,000 km</a:t>
            </a:r>
            <a:endParaRPr lang="en-US" sz="1400" b="0" dirty="0"/>
          </a:p>
        </p:txBody>
      </p:sp>
      <p:grpSp>
        <p:nvGrpSpPr>
          <p:cNvPr id="170" name="Group 169"/>
          <p:cNvGrpSpPr/>
          <p:nvPr/>
        </p:nvGrpSpPr>
        <p:grpSpPr>
          <a:xfrm rot="19558285">
            <a:off x="3875734" y="3694889"/>
            <a:ext cx="428117" cy="259360"/>
            <a:chOff x="747144" y="3349304"/>
            <a:chExt cx="428117" cy="259360"/>
          </a:xfrm>
        </p:grpSpPr>
        <p:cxnSp>
          <p:nvCxnSpPr>
            <p:cNvPr id="171" name="Straight Arrow Connector 1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3" name="Straight Arrow Connector 172"/>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4" name="Straight Arrow Connector 173"/>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5" name="Straight Arrow Connector 174"/>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6" name="Straight Arrow Connector 175"/>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79" name="Group 178"/>
          <p:cNvGrpSpPr/>
          <p:nvPr/>
        </p:nvGrpSpPr>
        <p:grpSpPr>
          <a:xfrm rot="17715426">
            <a:off x="3330219" y="4115758"/>
            <a:ext cx="428117" cy="259360"/>
            <a:chOff x="747144" y="3349304"/>
            <a:chExt cx="428117" cy="259360"/>
          </a:xfrm>
        </p:grpSpPr>
        <p:cxnSp>
          <p:nvCxnSpPr>
            <p:cNvPr id="180" name="Straight Arrow Connector 179"/>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1" name="Straight Arrow Connector 180"/>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3" name="Straight Arrow Connector 18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4" name="Straight Arrow Connector 18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5" name="Straight Arrow Connector 18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86" name="Group 185"/>
          <p:cNvGrpSpPr/>
          <p:nvPr/>
        </p:nvGrpSpPr>
        <p:grpSpPr>
          <a:xfrm rot="17099856">
            <a:off x="3284778" y="4781648"/>
            <a:ext cx="428117" cy="259360"/>
            <a:chOff x="747144" y="3349304"/>
            <a:chExt cx="428117" cy="259360"/>
          </a:xfrm>
        </p:grpSpPr>
        <p:cxnSp>
          <p:nvCxnSpPr>
            <p:cNvPr id="187" name="Straight Arrow Connector 18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8" name="Straight Arrow Connector 18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9" name="Straight Arrow Connector 18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0" name="Straight Arrow Connector 18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1" name="Straight Arrow Connector 19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2" name="Group 191"/>
          <p:cNvGrpSpPr/>
          <p:nvPr/>
        </p:nvGrpSpPr>
        <p:grpSpPr>
          <a:xfrm rot="15338743">
            <a:off x="3415341" y="5410492"/>
            <a:ext cx="428117" cy="259360"/>
            <a:chOff x="747144" y="3349304"/>
            <a:chExt cx="428117" cy="259360"/>
          </a:xfrm>
        </p:grpSpPr>
        <p:cxnSp>
          <p:nvCxnSpPr>
            <p:cNvPr id="193" name="Straight Arrow Connector 19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4" name="Straight Arrow Connector 19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5" name="Straight Arrow Connector 19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6" name="Straight Arrow Connector 19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97" name="Straight Arrow Connector 19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98" name="Group 197"/>
          <p:cNvGrpSpPr/>
          <p:nvPr/>
        </p:nvGrpSpPr>
        <p:grpSpPr>
          <a:xfrm rot="13137170">
            <a:off x="3881880" y="5775672"/>
            <a:ext cx="428117" cy="259360"/>
            <a:chOff x="747144" y="3349304"/>
            <a:chExt cx="428117" cy="259360"/>
          </a:xfrm>
        </p:grpSpPr>
        <p:cxnSp>
          <p:nvCxnSpPr>
            <p:cNvPr id="199" name="Straight Arrow Connector 19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0" name="Straight Arrow Connector 19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1" name="Straight Arrow Connector 20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2" name="Straight Arrow Connector 20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3" name="Straight Arrow Connector 20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04" name="Group 203"/>
          <p:cNvGrpSpPr/>
          <p:nvPr/>
        </p:nvGrpSpPr>
        <p:grpSpPr>
          <a:xfrm rot="12110989">
            <a:off x="4672251" y="5992522"/>
            <a:ext cx="428117" cy="259360"/>
            <a:chOff x="747144" y="3349304"/>
            <a:chExt cx="428117" cy="259360"/>
          </a:xfrm>
        </p:grpSpPr>
        <p:cxnSp>
          <p:nvCxnSpPr>
            <p:cNvPr id="205" name="Straight Arrow Connector 20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6" name="Straight Arrow Connector 20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7" name="Straight Arrow Connector 20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8" name="Straight Arrow Connector 20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09" name="Straight Arrow Connector 20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0" name="Group 209"/>
          <p:cNvGrpSpPr/>
          <p:nvPr/>
        </p:nvGrpSpPr>
        <p:grpSpPr>
          <a:xfrm rot="11607281">
            <a:off x="5583386" y="6064203"/>
            <a:ext cx="428117" cy="259360"/>
            <a:chOff x="747144" y="3349304"/>
            <a:chExt cx="428117" cy="259360"/>
          </a:xfrm>
        </p:grpSpPr>
        <p:cxnSp>
          <p:nvCxnSpPr>
            <p:cNvPr id="211" name="Straight Arrow Connector 21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2" name="Straight Arrow Connector 21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3" name="Straight Arrow Connector 21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4" name="Straight Arrow Connector 21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5" name="Straight Arrow Connector 21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16" name="Group 215"/>
          <p:cNvGrpSpPr/>
          <p:nvPr/>
        </p:nvGrpSpPr>
        <p:grpSpPr>
          <a:xfrm rot="11607281">
            <a:off x="6501589" y="6067869"/>
            <a:ext cx="428117" cy="259360"/>
            <a:chOff x="747144" y="3349304"/>
            <a:chExt cx="428117" cy="259360"/>
          </a:xfrm>
        </p:grpSpPr>
        <p:cxnSp>
          <p:nvCxnSpPr>
            <p:cNvPr id="217" name="Straight Arrow Connector 21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8" name="Straight Arrow Connector 21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19" name="Straight Arrow Connector 21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0" name="Straight Arrow Connector 21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1" name="Straight Arrow Connector 22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2" name="Group 221"/>
          <p:cNvGrpSpPr/>
          <p:nvPr/>
        </p:nvGrpSpPr>
        <p:grpSpPr>
          <a:xfrm rot="10800000">
            <a:off x="7130595" y="5751730"/>
            <a:ext cx="428117" cy="259360"/>
            <a:chOff x="747144" y="3349304"/>
            <a:chExt cx="428117" cy="259360"/>
          </a:xfrm>
        </p:grpSpPr>
        <p:cxnSp>
          <p:nvCxnSpPr>
            <p:cNvPr id="223" name="Straight Arrow Connector 22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4" name="Straight Arrow Connector 22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5" name="Straight Arrow Connector 22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6" name="Straight Arrow Connector 22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27" name="Straight Arrow Connector 22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28" name="Group 227"/>
          <p:cNvGrpSpPr/>
          <p:nvPr/>
        </p:nvGrpSpPr>
        <p:grpSpPr>
          <a:xfrm rot="8658975">
            <a:off x="7643874" y="5441773"/>
            <a:ext cx="428117" cy="259360"/>
            <a:chOff x="747144" y="3349304"/>
            <a:chExt cx="428117" cy="259360"/>
          </a:xfrm>
        </p:grpSpPr>
        <p:cxnSp>
          <p:nvCxnSpPr>
            <p:cNvPr id="229" name="Straight Arrow Connector 22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0" name="Straight Arrow Connector 22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1" name="Straight Arrow Connector 23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2" name="Straight Arrow Connector 23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3" name="Straight Arrow Connector 23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34" name="Group 233"/>
          <p:cNvGrpSpPr/>
          <p:nvPr/>
        </p:nvGrpSpPr>
        <p:grpSpPr>
          <a:xfrm rot="6942260">
            <a:off x="7779295" y="5037201"/>
            <a:ext cx="428117" cy="259360"/>
            <a:chOff x="747144" y="3349304"/>
            <a:chExt cx="428117" cy="259360"/>
          </a:xfrm>
        </p:grpSpPr>
        <p:cxnSp>
          <p:nvCxnSpPr>
            <p:cNvPr id="235" name="Straight Arrow Connector 23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6" name="Straight Arrow Connector 23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7" name="Straight Arrow Connector 23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8" name="Straight Arrow Connector 23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39" name="Straight Arrow Connector 23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0" name="Group 239"/>
          <p:cNvGrpSpPr/>
          <p:nvPr/>
        </p:nvGrpSpPr>
        <p:grpSpPr>
          <a:xfrm rot="6493274">
            <a:off x="7746394" y="4477814"/>
            <a:ext cx="428117" cy="259360"/>
            <a:chOff x="747144" y="3349304"/>
            <a:chExt cx="428117" cy="259360"/>
          </a:xfrm>
        </p:grpSpPr>
        <p:cxnSp>
          <p:nvCxnSpPr>
            <p:cNvPr id="241" name="Straight Arrow Connector 24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2" name="Straight Arrow Connector 24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3" name="Straight Arrow Connector 24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4" name="Straight Arrow Connector 24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5" name="Straight Arrow Connector 24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46" name="Group 245"/>
          <p:cNvGrpSpPr/>
          <p:nvPr/>
        </p:nvGrpSpPr>
        <p:grpSpPr>
          <a:xfrm rot="4562992">
            <a:off x="7557186" y="3952944"/>
            <a:ext cx="428117" cy="259360"/>
            <a:chOff x="747144" y="3349304"/>
            <a:chExt cx="428117" cy="259360"/>
          </a:xfrm>
        </p:grpSpPr>
        <p:cxnSp>
          <p:nvCxnSpPr>
            <p:cNvPr id="247" name="Straight Arrow Connector 24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8" name="Straight Arrow Connector 24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49" name="Straight Arrow Connector 248"/>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0" name="Straight Arrow Connector 249"/>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1" name="Straight Arrow Connector 250"/>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2" name="Group 251"/>
          <p:cNvGrpSpPr/>
          <p:nvPr/>
        </p:nvGrpSpPr>
        <p:grpSpPr>
          <a:xfrm rot="2166319">
            <a:off x="6975701" y="3653984"/>
            <a:ext cx="428117" cy="259360"/>
            <a:chOff x="747144" y="3349304"/>
            <a:chExt cx="428117" cy="259360"/>
          </a:xfrm>
        </p:grpSpPr>
        <p:cxnSp>
          <p:nvCxnSpPr>
            <p:cNvPr id="253" name="Straight Arrow Connector 252"/>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4" name="Straight Arrow Connector 253"/>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5" name="Straight Arrow Connector 254"/>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6" name="Straight Arrow Connector 255"/>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57" name="Straight Arrow Connector 256"/>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58" name="Group 257"/>
          <p:cNvGrpSpPr/>
          <p:nvPr/>
        </p:nvGrpSpPr>
        <p:grpSpPr>
          <a:xfrm rot="1248477">
            <a:off x="6224083" y="3376104"/>
            <a:ext cx="428117" cy="259360"/>
            <a:chOff x="747144" y="3349304"/>
            <a:chExt cx="428117" cy="259360"/>
          </a:xfrm>
        </p:grpSpPr>
        <p:cxnSp>
          <p:nvCxnSpPr>
            <p:cNvPr id="259" name="Straight Arrow Connector 258"/>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0" name="Straight Arrow Connector 259"/>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1" name="Straight Arrow Connector 260"/>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2" name="Straight Arrow Connector 261"/>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3" name="Straight Arrow Connector 262"/>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64" name="Group 263"/>
          <p:cNvGrpSpPr/>
          <p:nvPr/>
        </p:nvGrpSpPr>
        <p:grpSpPr>
          <a:xfrm rot="417018">
            <a:off x="5220917" y="3380690"/>
            <a:ext cx="428117" cy="259360"/>
            <a:chOff x="747144" y="3349304"/>
            <a:chExt cx="428117" cy="259360"/>
          </a:xfrm>
        </p:grpSpPr>
        <p:cxnSp>
          <p:nvCxnSpPr>
            <p:cNvPr id="265" name="Straight Arrow Connector 264"/>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6" name="Straight Arrow Connector 265"/>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7" name="Straight Arrow Connector 266"/>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8" name="Straight Arrow Connector 267"/>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69" name="Straight Arrow Connector 268"/>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270" name="Group 269"/>
          <p:cNvGrpSpPr/>
          <p:nvPr/>
        </p:nvGrpSpPr>
        <p:grpSpPr>
          <a:xfrm rot="21131370">
            <a:off x="4496266" y="3532921"/>
            <a:ext cx="428117" cy="259360"/>
            <a:chOff x="747144" y="3349304"/>
            <a:chExt cx="428117" cy="259360"/>
          </a:xfrm>
        </p:grpSpPr>
        <p:cxnSp>
          <p:nvCxnSpPr>
            <p:cNvPr id="271" name="Straight Arrow Connector 270"/>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2" name="Straight Arrow Connector 271"/>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3" name="Straight Arrow Connector 272"/>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4" name="Straight Arrow Connector 273"/>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5" name="Straight Arrow Connector 274"/>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grpSp>
        <p:nvGrpSpPr>
          <p:cNvPr id="172" name="Group 171"/>
          <p:cNvGrpSpPr/>
          <p:nvPr/>
        </p:nvGrpSpPr>
        <p:grpSpPr>
          <a:xfrm rot="11741752">
            <a:off x="507759" y="5710328"/>
            <a:ext cx="428117" cy="259360"/>
            <a:chOff x="747144" y="3349304"/>
            <a:chExt cx="428117" cy="259360"/>
          </a:xfrm>
        </p:grpSpPr>
        <p:cxnSp>
          <p:nvCxnSpPr>
            <p:cNvPr id="177" name="Straight Arrow Connector 176"/>
            <p:cNvCxnSpPr/>
            <p:nvPr/>
          </p:nvCxnSpPr>
          <p:spPr bwMode="auto">
            <a:xfrm flipH="1">
              <a:off x="878226" y="3349304"/>
              <a:ext cx="53487" cy="259360"/>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78" name="Straight Arrow Connector 177"/>
            <p:cNvCxnSpPr/>
            <p:nvPr/>
          </p:nvCxnSpPr>
          <p:spPr bwMode="auto">
            <a:xfrm>
              <a:off x="931713" y="3351789"/>
              <a:ext cx="184567" cy="178584"/>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182" name="Straight Arrow Connector 181"/>
            <p:cNvCxnSpPr/>
            <p:nvPr/>
          </p:nvCxnSpPr>
          <p:spPr bwMode="auto">
            <a:xfrm>
              <a:off x="929764" y="3349304"/>
              <a:ext cx="67211" cy="243548"/>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7" name="Straight Arrow Connector 276"/>
            <p:cNvCxnSpPr/>
            <p:nvPr/>
          </p:nvCxnSpPr>
          <p:spPr bwMode="auto">
            <a:xfrm flipH="1">
              <a:off x="747144" y="3349488"/>
              <a:ext cx="184569" cy="18318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cxnSp>
          <p:nvCxnSpPr>
            <p:cNvPr id="278" name="Straight Arrow Connector 277"/>
            <p:cNvCxnSpPr/>
            <p:nvPr/>
          </p:nvCxnSpPr>
          <p:spPr bwMode="auto">
            <a:xfrm>
              <a:off x="929764" y="3356760"/>
              <a:ext cx="245497" cy="57807"/>
            </a:xfrm>
            <a:prstGeom prst="straightConnector1">
              <a:avLst/>
            </a:prstGeom>
            <a:solidFill>
              <a:srgbClr val="3366FF"/>
            </a:solidFill>
            <a:ln w="19050" cap="flat" cmpd="sng" algn="ctr">
              <a:solidFill>
                <a:schemeClr val="tx1"/>
              </a:solidFill>
              <a:prstDash val="solid"/>
              <a:round/>
              <a:headEnd type="none" w="med" len="med"/>
              <a:tailEnd type="triangle" w="sm" len="lg"/>
            </a:ln>
            <a:effectLst/>
          </p:spPr>
        </p:cxnSp>
      </p:grpSp>
      <p:sp>
        <p:nvSpPr>
          <p:cNvPr id="5" name="TextBox 4"/>
          <p:cNvSpPr txBox="1"/>
          <p:nvPr/>
        </p:nvSpPr>
        <p:spPr>
          <a:xfrm>
            <a:off x="1411" y="5730747"/>
            <a:ext cx="1890261" cy="1169551"/>
          </a:xfrm>
          <a:prstGeom prst="rect">
            <a:avLst/>
          </a:prstGeom>
          <a:noFill/>
        </p:spPr>
        <p:txBody>
          <a:bodyPr wrap="none" rtlCol="0">
            <a:spAutoFit/>
          </a:bodyPr>
          <a:lstStyle/>
          <a:p>
            <a:r>
              <a:rPr lang="en-US" sz="1400" dirty="0" smtClean="0"/>
              <a:t>This           is intended to </a:t>
            </a:r>
            <a:br>
              <a:rPr lang="en-US" sz="1400" dirty="0" smtClean="0"/>
            </a:br>
            <a:r>
              <a:rPr lang="en-US" sz="1400" dirty="0" smtClean="0"/>
              <a:t>indicate that the physics</a:t>
            </a:r>
            <a:br>
              <a:rPr lang="en-US" sz="1400" dirty="0" smtClean="0"/>
            </a:br>
            <a:r>
              <a:rPr lang="en-US" sz="1400" dirty="0" smtClean="0"/>
              <a:t>groups now get their data</a:t>
            </a:r>
            <a:br>
              <a:rPr lang="en-US" sz="1400" dirty="0" smtClean="0"/>
            </a:br>
            <a:r>
              <a:rPr lang="en-US" sz="1400" dirty="0" smtClean="0"/>
              <a:t>wherever it is most readily</a:t>
            </a:r>
            <a:br>
              <a:rPr lang="en-US" sz="1400" dirty="0" smtClean="0"/>
            </a:br>
            <a:r>
              <a:rPr lang="en-US" sz="1400" dirty="0" smtClean="0"/>
              <a:t>available</a:t>
            </a:r>
            <a:endParaRPr lang="en-US" sz="1400" dirty="0"/>
          </a:p>
        </p:txBody>
      </p:sp>
      <p:sp>
        <p:nvSpPr>
          <p:cNvPr id="7" name="TextBox 6"/>
          <p:cNvSpPr txBox="1"/>
          <p:nvPr/>
        </p:nvSpPr>
        <p:spPr>
          <a:xfrm>
            <a:off x="-19035" y="680572"/>
            <a:ext cx="3307380" cy="646331"/>
          </a:xfrm>
          <a:prstGeom prst="rect">
            <a:avLst/>
          </a:prstGeom>
          <a:noFill/>
        </p:spPr>
        <p:txBody>
          <a:bodyPr wrap="none" rtlCol="0">
            <a:spAutoFit/>
          </a:bodyPr>
          <a:lstStyle/>
          <a:p>
            <a:r>
              <a:rPr lang="en-US" sz="1800" b="1" i="1" u="sng" dirty="0"/>
              <a:t>A Network Centric View of the </a:t>
            </a:r>
            <a:r>
              <a:rPr lang="en-US" sz="1800" b="1" i="1" u="sng" dirty="0" smtClean="0"/>
              <a:t>LHC</a:t>
            </a:r>
            <a:br>
              <a:rPr lang="en-US" sz="1800" b="1" i="1" u="sng" dirty="0" smtClean="0"/>
            </a:br>
            <a:r>
              <a:rPr lang="en-US" sz="1800" i="1" dirty="0" smtClean="0"/>
              <a:t>(one of two detectors)</a:t>
            </a:r>
            <a:endParaRPr lang="en-US" sz="1800" i="1" dirty="0"/>
          </a:p>
        </p:txBody>
      </p:sp>
      <p:sp>
        <p:nvSpPr>
          <p:cNvPr id="279" name="Rounded Rectangular Callout 278"/>
          <p:cNvSpPr/>
          <p:nvPr/>
        </p:nvSpPr>
        <p:spPr bwMode="auto">
          <a:xfrm>
            <a:off x="7558711" y="1879655"/>
            <a:ext cx="1045939" cy="243088"/>
          </a:xfrm>
          <a:prstGeom prst="wedgeRoundRectCallout">
            <a:avLst>
              <a:gd name="adj1" fmla="val -93562"/>
              <a:gd name="adj2" fmla="val 196862"/>
              <a:gd name="adj3" fmla="val 16667"/>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45720" tIns="45720" rIns="45720" bIns="45720"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LHC Tier</a:t>
            </a:r>
            <a:r>
              <a:rPr kumimoji="0" lang="en-US" sz="1000" b="1" i="0" u="none" strike="noStrike" cap="none" normalizeH="0" dirty="0" smtClean="0">
                <a:ln>
                  <a:noFill/>
                </a:ln>
                <a:solidFill>
                  <a:schemeClr val="tx1"/>
                </a:solidFill>
                <a:effectLst/>
                <a:latin typeface="Arial" pitchFamily="34" charset="0"/>
                <a:cs typeface="Arial" pitchFamily="34" charset="0"/>
              </a:rPr>
              <a:t> 0</a:t>
            </a: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p:txBody>
      </p:sp>
      <p:sp>
        <p:nvSpPr>
          <p:cNvPr id="2" name="Rounded Rectangle 1"/>
          <p:cNvSpPr/>
          <p:nvPr/>
        </p:nvSpPr>
        <p:spPr>
          <a:xfrm>
            <a:off x="4389530" y="4157755"/>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Taiwan</a:t>
            </a:r>
          </a:p>
        </p:txBody>
      </p:sp>
      <p:sp>
        <p:nvSpPr>
          <p:cNvPr id="280" name="Rounded Rectangle 279"/>
          <p:cNvSpPr/>
          <p:nvPr/>
        </p:nvSpPr>
        <p:spPr>
          <a:xfrm>
            <a:off x="5229647" y="4157755"/>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Canada</a:t>
            </a:r>
          </a:p>
        </p:txBody>
      </p:sp>
      <p:sp>
        <p:nvSpPr>
          <p:cNvPr id="281" name="Rounded Rectangle 280"/>
          <p:cNvSpPr/>
          <p:nvPr/>
        </p:nvSpPr>
        <p:spPr>
          <a:xfrm>
            <a:off x="6005578" y="4157755"/>
            <a:ext cx="744794"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USA-Atlas</a:t>
            </a:r>
          </a:p>
        </p:txBody>
      </p:sp>
      <p:sp>
        <p:nvSpPr>
          <p:cNvPr id="282" name="Rounded Rectangle 281"/>
          <p:cNvSpPr/>
          <p:nvPr/>
        </p:nvSpPr>
        <p:spPr>
          <a:xfrm>
            <a:off x="6858346" y="4157755"/>
            <a:ext cx="619430"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USA-CMS</a:t>
            </a:r>
          </a:p>
        </p:txBody>
      </p:sp>
      <p:sp>
        <p:nvSpPr>
          <p:cNvPr id="283" name="Rounded Rectangle 282"/>
          <p:cNvSpPr/>
          <p:nvPr/>
        </p:nvSpPr>
        <p:spPr>
          <a:xfrm>
            <a:off x="4394578" y="4670723"/>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Nordic</a:t>
            </a:r>
          </a:p>
        </p:txBody>
      </p:sp>
      <p:sp>
        <p:nvSpPr>
          <p:cNvPr id="284" name="Rounded Rectangle 283"/>
          <p:cNvSpPr/>
          <p:nvPr/>
        </p:nvSpPr>
        <p:spPr>
          <a:xfrm>
            <a:off x="4423705" y="5100907"/>
            <a:ext cx="47772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UK</a:t>
            </a:r>
          </a:p>
        </p:txBody>
      </p:sp>
      <p:sp>
        <p:nvSpPr>
          <p:cNvPr id="285" name="Rounded Rectangle 284"/>
          <p:cNvSpPr/>
          <p:nvPr/>
        </p:nvSpPr>
        <p:spPr>
          <a:xfrm>
            <a:off x="4784053" y="5289632"/>
            <a:ext cx="785556"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Netherlands</a:t>
            </a:r>
          </a:p>
        </p:txBody>
      </p:sp>
      <p:sp>
        <p:nvSpPr>
          <p:cNvPr id="286" name="Rounded Rectangle 285"/>
          <p:cNvSpPr/>
          <p:nvPr/>
        </p:nvSpPr>
        <p:spPr>
          <a:xfrm>
            <a:off x="5627318" y="5289632"/>
            <a:ext cx="591652"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Germany</a:t>
            </a:r>
          </a:p>
        </p:txBody>
      </p:sp>
      <p:sp>
        <p:nvSpPr>
          <p:cNvPr id="287" name="Rounded Rectangle 286"/>
          <p:cNvSpPr/>
          <p:nvPr/>
        </p:nvSpPr>
        <p:spPr>
          <a:xfrm>
            <a:off x="6284399" y="5289632"/>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Italy</a:t>
            </a:r>
          </a:p>
        </p:txBody>
      </p:sp>
      <p:sp>
        <p:nvSpPr>
          <p:cNvPr id="288" name="Rounded Rectangle 287"/>
          <p:cNvSpPr/>
          <p:nvPr/>
        </p:nvSpPr>
        <p:spPr>
          <a:xfrm>
            <a:off x="6863405" y="5100907"/>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Spain</a:t>
            </a:r>
          </a:p>
        </p:txBody>
      </p:sp>
      <p:sp>
        <p:nvSpPr>
          <p:cNvPr id="289" name="Rounded Rectangle 288"/>
          <p:cNvSpPr/>
          <p:nvPr/>
        </p:nvSpPr>
        <p:spPr>
          <a:xfrm>
            <a:off x="6856393" y="4670722"/>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France</a:t>
            </a:r>
          </a:p>
        </p:txBody>
      </p:sp>
      <p:sp>
        <p:nvSpPr>
          <p:cNvPr id="290" name="Rounded Rectangle 289"/>
          <p:cNvSpPr/>
          <p:nvPr/>
        </p:nvSpPr>
        <p:spPr>
          <a:xfrm>
            <a:off x="5626822" y="4670723"/>
            <a:ext cx="544493" cy="218061"/>
          </a:xfrm>
          <a:prstGeom prst="roundRect">
            <a:avLst/>
          </a:prstGeom>
          <a:solidFill>
            <a:schemeClr val="bg1"/>
          </a:solidFill>
          <a:ln w="19050">
            <a:solidFill>
              <a:schemeClr val="tx1"/>
            </a:solidFill>
          </a:ln>
        </p:spPr>
        <p:txBody>
          <a:bodyPr vert="horz" wrap="square" lIns="0" tIns="0" rIns="0" bIns="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65" charset="0"/>
                <a:ea typeface="Arial" pitchFamily="-65" charset="0"/>
                <a:cs typeface="Arial" pitchFamily="-65" charset="0"/>
              </a:rPr>
              <a:t>CERN</a:t>
            </a:r>
          </a:p>
        </p:txBody>
      </p:sp>
      <p:graphicFrame>
        <p:nvGraphicFramePr>
          <p:cNvPr id="291" name="Table 290"/>
          <p:cNvGraphicFramePr>
            <a:graphicFrameLocks noGrp="1"/>
          </p:cNvGraphicFramePr>
          <p:nvPr>
            <p:extLst>
              <p:ext uri="{D42A27DB-BD31-4B8C-83A1-F6EECF244321}">
                <p14:modId xmlns:p14="http://schemas.microsoft.com/office/powerpoint/2010/main" val="1462152422"/>
              </p:ext>
            </p:extLst>
          </p:nvPr>
        </p:nvGraphicFramePr>
        <p:xfrm>
          <a:off x="46772" y="1994972"/>
          <a:ext cx="2890155" cy="1359502"/>
        </p:xfrm>
        <a:graphic>
          <a:graphicData uri="http://schemas.openxmlformats.org/drawingml/2006/table">
            <a:tbl>
              <a:tblPr firstRow="1" bandRow="1">
                <a:tableStyleId>{F5AB1C69-6EDB-4FF4-983F-18BD219EF322}</a:tableStyleId>
              </a:tblPr>
              <a:tblGrid>
                <a:gridCol w="808847"/>
                <a:gridCol w="664325"/>
                <a:gridCol w="590423"/>
                <a:gridCol w="826560"/>
              </a:tblGrid>
              <a:tr h="5333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Tier 1 </a:t>
                      </a:r>
                      <a:r>
                        <a:rPr lang="en-US" sz="1000" b="0" dirty="0" smtClean="0">
                          <a:solidFill>
                            <a:schemeClr val="tx1"/>
                          </a:solidFill>
                        </a:rPr>
                        <a:t>centers hold working data</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u="sng" dirty="0" smtClean="0">
                          <a:solidFill>
                            <a:schemeClr val="tx1"/>
                          </a:solidFill>
                        </a:rPr>
                        <a:t>Tape</a:t>
                      </a:r>
                    </a:p>
                    <a:p>
                      <a:pPr marL="0" marR="0" indent="0" algn="ctr" defTabSz="4572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rPr>
                        <a:t>115 </a:t>
                      </a:r>
                      <a:r>
                        <a:rPr lang="en-US" sz="1200" b="0" u="none" dirty="0" smtClean="0">
                          <a:solidFill>
                            <a:schemeClr val="tx1"/>
                          </a:solidFill>
                        </a:rPr>
                        <a:t>PBy</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u="sng" dirty="0" smtClean="0">
                          <a:solidFill>
                            <a:schemeClr val="tx1"/>
                          </a:solidFill>
                        </a:rPr>
                        <a:t>Disk</a:t>
                      </a:r>
                    </a:p>
                    <a:p>
                      <a:pPr algn="ctr"/>
                      <a:r>
                        <a:rPr lang="en-US" sz="1200" b="0" dirty="0" smtClean="0">
                          <a:solidFill>
                            <a:schemeClr val="tx1"/>
                          </a:solidFill>
                        </a:rPr>
                        <a:t>60 </a:t>
                      </a:r>
                      <a:r>
                        <a:rPr lang="en-US" sz="1200" b="0" u="none" dirty="0" smtClean="0">
                          <a:solidFill>
                            <a:schemeClr val="tx1"/>
                          </a:solidFill>
                        </a:rPr>
                        <a:t>PBy</a:t>
                      </a:r>
                      <a:endParaRPr lang="en-US" sz="1200" b="0" dirty="0">
                        <a:solidFill>
                          <a:schemeClr val="tx1"/>
                        </a:solidFill>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u="sng" dirty="0" smtClean="0">
                          <a:solidFill>
                            <a:schemeClr val="tx1"/>
                          </a:solidFill>
                        </a:rPr>
                        <a:t>Cores</a:t>
                      </a:r>
                    </a:p>
                    <a:p>
                      <a:pPr algn="ctr"/>
                      <a:r>
                        <a:rPr lang="en-US" sz="1200" b="0" u="none" dirty="0" smtClean="0">
                          <a:solidFill>
                            <a:schemeClr val="tx1"/>
                          </a:solidFill>
                        </a:rPr>
                        <a:t>68,000</a:t>
                      </a:r>
                      <a:endParaRPr lang="en-US" sz="1200" b="0" u="none" dirty="0">
                        <a:solidFill>
                          <a:schemeClr val="tx1"/>
                        </a:solidFill>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80382">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b="1" dirty="0" smtClean="0"/>
                        <a:t>Tier 2 </a:t>
                      </a:r>
                      <a:r>
                        <a:rPr lang="en-US" sz="1000" dirty="0" smtClean="0"/>
                        <a:t>centers are data caches and analysis sites</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0</a:t>
                      </a: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120 </a:t>
                      </a:r>
                      <a:r>
                        <a:rPr lang="en-US" sz="1200" b="0" u="none" dirty="0" smtClean="0">
                          <a:solidFill>
                            <a:schemeClr val="tx1"/>
                          </a:solidFill>
                        </a:rPr>
                        <a:t>PBy</a:t>
                      </a:r>
                      <a:endParaRPr lang="en-US" sz="1200" b="0" dirty="0" smtClean="0">
                        <a:solidFill>
                          <a:schemeClr val="tx1"/>
                        </a:solidFill>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b="0" dirty="0" smtClean="0">
                          <a:solidFill>
                            <a:schemeClr val="tx1"/>
                          </a:solidFill>
                        </a:rPr>
                        <a:t>175,000</a:t>
                      </a:r>
                      <a:endParaRPr lang="en-US" sz="1200" b="0" dirty="0">
                        <a:solidFill>
                          <a:schemeClr val="tx1"/>
                        </a:solidFill>
                      </a:endParaRPr>
                    </a:p>
                  </a:txBody>
                  <a:tcPr marL="45720" marR="4572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76" name="Down Arrow 275"/>
          <p:cNvSpPr/>
          <p:nvPr/>
        </p:nvSpPr>
        <p:spPr bwMode="auto">
          <a:xfrm rot="10800000">
            <a:off x="6292639" y="3694649"/>
            <a:ext cx="137160" cy="457200"/>
          </a:xfrm>
          <a:prstGeom prst="downArrow">
            <a:avLst/>
          </a:prstGeom>
          <a:solidFill>
            <a:srgbClr val="33CC33"/>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292" name="Rounded Rectangular Callout 291"/>
          <p:cNvSpPr/>
          <p:nvPr/>
        </p:nvSpPr>
        <p:spPr bwMode="auto">
          <a:xfrm>
            <a:off x="6444165" y="3697515"/>
            <a:ext cx="1045939" cy="331561"/>
          </a:xfrm>
          <a:prstGeom prst="wedgeRoundRectCallout">
            <a:avLst>
              <a:gd name="adj1" fmla="val -22530"/>
              <a:gd name="adj2" fmla="val 46006"/>
              <a:gd name="adj3" fmla="val 16667"/>
            </a:avLst>
          </a:prstGeom>
          <a:solidFill>
            <a:srgbClr val="FFFF00"/>
          </a:solidFill>
          <a:ln w="12700" cap="flat" cmpd="sng" algn="ctr">
            <a:solidFill>
              <a:schemeClr val="tx1"/>
            </a:solidFill>
            <a:prstDash val="solid"/>
            <a:round/>
            <a:headEnd type="none" w="med" len="med"/>
            <a:tailEnd type="none" w="med" len="med"/>
          </a:ln>
          <a:effectLst/>
        </p:spPr>
        <p:txBody>
          <a:bodyPr vert="horz" wrap="square" lIns="9144" tIns="9144" rIns="9144" bIns="9144" numCol="1" rtlCol="0" anchor="ctr" anchorCtr="0" compatLnSpc="1">
            <a:prstTxWarp prst="textNoShape">
              <a:avLst/>
            </a:prstTxWarp>
            <a:noAutofit/>
          </a:bodyPr>
          <a:lstStyle/>
          <a:p>
            <a:pPr marL="0" marR="0" indent="0" algn="ctr" defTabSz="914400" rtl="0" eaLnBrk="1" fontAlgn="base" latinLnBrk="0" hangingPunct="1">
              <a:lnSpc>
                <a:spcPct val="100000"/>
              </a:lnSpc>
              <a:spcBef>
                <a:spcPct val="0"/>
              </a:spcBef>
              <a:spcAft>
                <a:spcPct val="0"/>
              </a:spcAft>
              <a:buClrTx/>
              <a:buSzTx/>
              <a:buFontTx/>
              <a:buNone/>
              <a:tabLst/>
            </a:pPr>
            <a:r>
              <a:rPr kumimoji="0" lang="en-US" sz="1000" b="1" i="0" u="none" strike="noStrike" cap="none" normalizeH="0" baseline="0" dirty="0" smtClean="0">
                <a:ln>
                  <a:noFill/>
                </a:ln>
                <a:solidFill>
                  <a:schemeClr val="tx1"/>
                </a:solidFill>
                <a:effectLst/>
                <a:latin typeface="Arial" pitchFamily="34" charset="0"/>
                <a:cs typeface="Arial" pitchFamily="34" charset="0"/>
              </a:rPr>
              <a:t>3</a:t>
            </a:r>
            <a:r>
              <a:rPr kumimoji="0" lang="en-US" sz="1000" b="1" i="0" u="none" strike="noStrike" cap="none" normalizeH="0" dirty="0" smtClean="0">
                <a:ln>
                  <a:noFill/>
                </a:ln>
                <a:solidFill>
                  <a:schemeClr val="tx1"/>
                </a:solidFill>
                <a:effectLst/>
                <a:latin typeface="Arial" pitchFamily="34" charset="0"/>
                <a:cs typeface="Arial" pitchFamily="34" charset="0"/>
              </a:rPr>
              <a:t> X data outflow vs. inflow</a:t>
            </a:r>
            <a:endParaRPr kumimoji="0" lang="en-US" sz="1000" b="1" i="0" u="none" strike="noStrike" cap="none" normalizeH="0" baseline="0" dirty="0" smtClean="0">
              <a:ln>
                <a:noFill/>
              </a:ln>
              <a:solidFill>
                <a:schemeClr val="tx1"/>
              </a:solidFill>
              <a:effectLst/>
              <a:latin typeface="Arial" pitchFamily="34" charset="0"/>
              <a:cs typeface="Arial" pitchFamily="34" charset="0"/>
            </a:endParaRPr>
          </a:p>
        </p:txBody>
      </p:sp>
      <p:sp>
        <p:nvSpPr>
          <p:cNvPr id="4" name="Rectangle 3"/>
          <p:cNvSpPr/>
          <p:nvPr/>
        </p:nvSpPr>
        <p:spPr>
          <a:xfrm>
            <a:off x="126813" y="3373140"/>
            <a:ext cx="829073" cy="246221"/>
          </a:xfrm>
          <a:prstGeom prst="rect">
            <a:avLst/>
          </a:prstGeom>
        </p:spPr>
        <p:txBody>
          <a:bodyPr wrap="none">
            <a:spAutoFit/>
          </a:bodyPr>
          <a:lstStyle/>
          <a:p>
            <a:r>
              <a:rPr lang="en-US" sz="1000" dirty="0"/>
              <a:t>(</a:t>
            </a:r>
            <a:r>
              <a:rPr lang="en-US" sz="1000" dirty="0" smtClean="0"/>
              <a:t>WLCG 2012)</a:t>
            </a:r>
            <a:endParaRPr lang="en-US" sz="1000" dirty="0"/>
          </a:p>
        </p:txBody>
      </p:sp>
    </p:spTree>
    <p:extLst>
      <p:ext uri="{BB962C8B-B14F-4D97-AF65-F5344CB8AC3E}">
        <p14:creationId xmlns:p14="http://schemas.microsoft.com/office/powerpoint/2010/main" val="31838634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theme/theme1.xml><?xml version="1.0" encoding="utf-8"?>
<a:theme xmlns:a="http://schemas.openxmlformats.org/drawingml/2006/main" name="Office Theme">
  <a:themeElements>
    <a:clrScheme name="ESnet 1">
      <a:dk1>
        <a:srgbClr val="58585B"/>
      </a:dk1>
      <a:lt1>
        <a:sysClr val="window" lastClr="FFFFFF"/>
      </a:lt1>
      <a:dk2>
        <a:srgbClr val="58585B"/>
      </a:dk2>
      <a:lt2>
        <a:srgbClr val="A7A9AB"/>
      </a:lt2>
      <a:accent1>
        <a:srgbClr val="2DB2CF"/>
      </a:accent1>
      <a:accent2>
        <a:srgbClr val="266782"/>
      </a:accent2>
      <a:accent3>
        <a:srgbClr val="9DBA3B"/>
      </a:accent3>
      <a:accent4>
        <a:srgbClr val="A7A9AB"/>
      </a:accent4>
      <a:accent5>
        <a:srgbClr val="58585B"/>
      </a:accent5>
      <a:accent6>
        <a:srgbClr val="D2E9EE"/>
      </a:accent6>
      <a:hlink>
        <a:srgbClr val="266782"/>
      </a:hlink>
      <a:folHlink>
        <a:srgbClr val="504F81"/>
      </a:folHlink>
    </a:clrScheme>
    <a:fontScheme name="Horizon">
      <a:maj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ＭＳ ゴシック"/>
        <a:font script="Hang" typeface="HY얕은샘물M"/>
        <a:font script="Hans" typeface="华文新魏"/>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square" rtlCol="0">
        <a:spAutoFit/>
      </a:bodyPr>
      <a:lstStyle>
        <a:defPPr algn="l">
          <a:defRPr sz="1800" dirty="0" smtClean="0">
            <a:solidFill>
              <a:srgbClr val="003300"/>
            </a:solidFill>
          </a:defRPr>
        </a:defPPr>
      </a:lstStyle>
    </a:txDef>
  </a:objectDefaults>
  <a:extraClrSchemeLst/>
</a:theme>
</file>

<file path=ppt/theme/theme2.xml><?xml version="1.0" encoding="utf-8"?>
<a:theme xmlns:a="http://schemas.openxmlformats.org/drawingml/2006/main" name="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solidFill>
          <a:schemeClr val="accent1"/>
        </a:solidFill>
        <a:ln w="9525" cap="flat" cmpd="sng" algn="ctr">
          <a:solidFill>
            <a:schemeClr val="tx1"/>
          </a:solidFill>
          <a:prstDash val="solid"/>
          <a:round/>
          <a:headEnd type="none" w="med" len="med"/>
          <a:tailEnd type="arrow"/>
        </a:ln>
        <a:effectLst/>
      </a:spPr>
      <a:bodyPr/>
      <a:lstStyle/>
    </a:lnDef>
  </a:objectDefaults>
  <a:extraClrSchemeLst>
    <a:extraClrScheme>
      <a:clrScheme name="OGF PowerPoint Template v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5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solidFill>
          <a:schemeClr val="accent1"/>
        </a:solidFill>
        <a:ln w="9525" cap="flat" cmpd="sng" algn="ctr">
          <a:solidFill>
            <a:schemeClr val="tx1"/>
          </a:solidFill>
          <a:prstDash val="solid"/>
          <a:round/>
          <a:headEnd type="none" w="med" len="med"/>
          <a:tailEnd type="arrow"/>
        </a:ln>
        <a:effectLst/>
      </a:spPr>
      <a:bodyPr/>
      <a:lstStyle/>
    </a:lnDef>
  </a:objectDefaults>
  <a:extraClrSchemeLst>
    <a:extraClrScheme>
      <a:clrScheme name="OGF PowerPoint Template v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5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solidFill>
          <a:schemeClr val="accent1"/>
        </a:solidFill>
        <a:ln w="9525" cap="flat" cmpd="sng" algn="ctr">
          <a:solidFill>
            <a:schemeClr val="tx1"/>
          </a:solidFill>
          <a:prstDash val="solid"/>
          <a:round/>
          <a:headEnd type="none" w="med" len="med"/>
          <a:tailEnd type="arrow"/>
        </a:ln>
        <a:effectLst/>
      </a:spPr>
      <a:bodyPr/>
      <a:lstStyle/>
    </a:lnDef>
  </a:objectDefaults>
  <a:extraClrSchemeLst>
    <a:extraClrScheme>
      <a:clrScheme name="OGF PowerPoint Template v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5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3_OGF PowerPoint Template v1.5">
  <a:themeElements>
    <a:clrScheme name="">
      <a:dk1>
        <a:srgbClr val="000000"/>
      </a:dk1>
      <a:lt1>
        <a:srgbClr val="FFFFFF"/>
      </a:lt1>
      <a:dk2>
        <a:srgbClr val="FFFFFF"/>
      </a:dk2>
      <a:lt2>
        <a:srgbClr val="808080"/>
      </a:lt2>
      <a:accent1>
        <a:srgbClr val="5DAD41"/>
      </a:accent1>
      <a:accent2>
        <a:srgbClr val="176D89"/>
      </a:accent2>
      <a:accent3>
        <a:srgbClr val="FFFFFF"/>
      </a:accent3>
      <a:accent4>
        <a:srgbClr val="000000"/>
      </a:accent4>
      <a:accent5>
        <a:srgbClr val="B6D3B0"/>
      </a:accent5>
      <a:accent6>
        <a:srgbClr val="14627C"/>
      </a:accent6>
      <a:hlink>
        <a:srgbClr val="009999"/>
      </a:hlink>
      <a:folHlink>
        <a:srgbClr val="99CC00"/>
      </a:folHlink>
    </a:clrScheme>
    <a:fontScheme name="OGF PowerPoint Template v1.5">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n-GB" sz="2400" b="0" i="0" u="none" strike="noStrike" cap="none" normalizeH="0" baseline="0" smtClean="0">
            <a:ln>
              <a:noFill/>
            </a:ln>
            <a:solidFill>
              <a:schemeClr val="tx1"/>
            </a:solidFill>
            <a:effectLst/>
            <a:latin typeface="Arial" charset="0"/>
            <a:ea typeface="ＭＳ Ｐゴシック" pitchFamily="1" charset="-128"/>
          </a:defRPr>
        </a:defPPr>
      </a:lstStyle>
    </a:spDef>
    <a:lnDef>
      <a:spPr bwMode="auto">
        <a:solidFill>
          <a:schemeClr val="accent1"/>
        </a:solidFill>
        <a:ln w="9525" cap="flat" cmpd="sng" algn="ctr">
          <a:solidFill>
            <a:schemeClr val="tx1"/>
          </a:solidFill>
          <a:prstDash val="solid"/>
          <a:round/>
          <a:headEnd type="none" w="med" len="med"/>
          <a:tailEnd type="arrow"/>
        </a:ln>
        <a:effectLst/>
      </a:spPr>
      <a:bodyPr/>
      <a:lstStyle/>
    </a:lnDef>
  </a:objectDefaults>
  <a:extraClrSchemeLst>
    <a:extraClrScheme>
      <a:clrScheme name="OGF PowerPoint Template v1.5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GF PowerPoint Template v1.5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GF PowerPoint Template v1.5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GF PowerPoint Template v1.5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GF PowerPoint Template v1.5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GF PowerPoint Template v1.5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GF PowerPoint Template v1.5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GF PowerPoint Template v1.5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GF PowerPoint Template v1.5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GF PowerPoint Template v1.5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GF PowerPoint Template v1.5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GF PowerPoint Template v1.5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13290</TotalTime>
  <Words>9442</Words>
  <Application>Microsoft Office PowerPoint</Application>
  <PresentationFormat>On-screen Show (4:3)</PresentationFormat>
  <Paragraphs>1415</Paragraphs>
  <Slides>84</Slides>
  <Notes>26</Notes>
  <HiddenSlides>0</HiddenSlides>
  <MMClips>0</MMClips>
  <ScaleCrop>false</ScaleCrop>
  <HeadingPairs>
    <vt:vector size="8" baseType="variant">
      <vt:variant>
        <vt:lpstr>Theme</vt:lpstr>
      </vt:variant>
      <vt:variant>
        <vt:i4>5</vt:i4>
      </vt:variant>
      <vt:variant>
        <vt:lpstr>Links</vt:lpstr>
      </vt:variant>
      <vt:variant>
        <vt:i4>1</vt:i4>
      </vt:variant>
      <vt:variant>
        <vt:lpstr>Embedded OLE Servers</vt:lpstr>
      </vt:variant>
      <vt:variant>
        <vt:i4>2</vt:i4>
      </vt:variant>
      <vt:variant>
        <vt:lpstr>Slide Titles</vt:lpstr>
      </vt:variant>
      <vt:variant>
        <vt:i4>84</vt:i4>
      </vt:variant>
    </vt:vector>
  </HeadingPairs>
  <TitlesOfParts>
    <vt:vector size="92" baseType="lpstr">
      <vt:lpstr>Office Theme</vt:lpstr>
      <vt:lpstr>OGF PowerPoint Template v1.5</vt:lpstr>
      <vt:lpstr>1_OGF PowerPoint Template v1.5</vt:lpstr>
      <vt:lpstr>2_OGF PowerPoint Template v1.5</vt:lpstr>
      <vt:lpstr>3_OGF PowerPoint Template v1.5</vt:lpstr>
      <vt:lpstr>???</vt:lpstr>
      <vt:lpstr>Worksheet</vt:lpstr>
      <vt:lpstr>Bitmap Image</vt:lpstr>
      <vt:lpstr>Foundations of data-intensive science: Technology and practice for high throughput, widely distributed, data management and analysis systems</vt:lpstr>
      <vt:lpstr>Data-Intensive Science in DOE’s Office of Science</vt:lpstr>
      <vt:lpstr>DOE Office of Science and ESnet – the ESnet Mission</vt:lpstr>
      <vt:lpstr>HEP as a Prototype for Data-Intensive Science</vt:lpstr>
      <vt:lpstr>HEP as a Prototype for Data-Intensive Science</vt:lpstr>
      <vt:lpstr>HEP as a Prototype for Data-Intensive Science</vt:lpstr>
      <vt:lpstr>HEP as a Prototype for Data-Intensive Science</vt:lpstr>
      <vt:lpstr>HEP as a Prototype for Data-Intensive Science</vt:lpstr>
      <vt:lpstr>The LHC data management model involves a world-wide collection of centers that store, manage, and analyze the data </vt:lpstr>
      <vt:lpstr>Scale of ATLAS analysis driven data movement</vt:lpstr>
      <vt:lpstr>HEP as a Prototype for Data-Intensive Science</vt:lpstr>
      <vt:lpstr>HEP as a Prototype for Data-Intensive Science</vt:lpstr>
      <vt:lpstr>SKA data flow model is similar to the LHC</vt:lpstr>
      <vt:lpstr>Foundations of data-intensive science</vt:lpstr>
      <vt:lpstr>1) Underlying network issues</vt:lpstr>
      <vt:lpstr>We face a continuous growth of data transport</vt:lpstr>
      <vt:lpstr>1a) Optical Network Technology</vt:lpstr>
      <vt:lpstr>Optical Network Technology</vt:lpstr>
      <vt:lpstr>1b) Network routers and switches</vt:lpstr>
      <vt:lpstr>ESnet Winter 2014/15</vt:lpstr>
      <vt:lpstr>2) Data transport: The limitations of TCP must be addressed for large, long-distance flows</vt:lpstr>
      <vt:lpstr>Transport</vt:lpstr>
      <vt:lpstr>Transport: Impact of packet loss on TCP</vt:lpstr>
      <vt:lpstr>Transport: Modern TCP stack</vt:lpstr>
      <vt:lpstr>Transport: Modern TCP stack</vt:lpstr>
      <vt:lpstr>3) Monitoring and testing</vt:lpstr>
      <vt:lpstr>perfSONAR</vt:lpstr>
      <vt:lpstr>perfSONAR</vt:lpstr>
      <vt:lpstr>perfSONAR</vt:lpstr>
      <vt:lpstr>4) System software evolution and optimization</vt:lpstr>
      <vt:lpstr>4.1) System software tuning: Host tuning – TCP</vt:lpstr>
      <vt:lpstr>System software tuning: Host tuning – TCP</vt:lpstr>
      <vt:lpstr>System software tuning: Host tuning – TCP</vt:lpstr>
      <vt:lpstr>4.2) System software tuning: Data transfer tools</vt:lpstr>
      <vt:lpstr>System software tuning: Data transfer tools</vt:lpstr>
      <vt:lpstr>System software tuning: Data transfer tools</vt:lpstr>
      <vt:lpstr>System software tuning: Data transfer tools</vt:lpstr>
      <vt:lpstr>4.4) System software tuning: Other issues</vt:lpstr>
      <vt:lpstr>5) Site infrastructure to support data-intensive science The Science DMZ</vt:lpstr>
      <vt:lpstr>The Science DMZ</vt:lpstr>
      <vt:lpstr>The Science DMZ</vt:lpstr>
      <vt:lpstr>The Science DMZ</vt:lpstr>
      <vt:lpstr>6) Data movement and management techniques</vt:lpstr>
      <vt:lpstr>Highly distributed and highly automated workflow systems are central to data-intensive science</vt:lpstr>
      <vt:lpstr>PowerPoint Presentation</vt:lpstr>
      <vt:lpstr>Scale of ATLAS analysis driven data movement</vt:lpstr>
      <vt:lpstr>Building an LHC-scale production analysis system</vt:lpstr>
      <vt:lpstr>Ramp-up of LHC traffic in ESnet</vt:lpstr>
      <vt:lpstr>6) Evolution of network architectures (cont.)</vt:lpstr>
      <vt:lpstr>The LHC OPN – Optical Private Network</vt:lpstr>
      <vt:lpstr>The LHC OPN – Optical Private Network</vt:lpstr>
      <vt:lpstr>The LHC OPN – Optical Private Network</vt:lpstr>
      <vt:lpstr>6) Evolution of network architectures (cont.)</vt:lpstr>
      <vt:lpstr>The LHC’s Open Network Environment – LHCONE</vt:lpstr>
      <vt:lpstr>PowerPoint Presentation</vt:lpstr>
      <vt:lpstr>The LHC’s Open Network Environment – LHCONE</vt:lpstr>
      <vt:lpstr>LHCONE is one part of the network infrastructure that supports the LHC</vt:lpstr>
      <vt:lpstr>7) New network services</vt:lpstr>
      <vt:lpstr>Point-to-Point Virtual Circuit Service</vt:lpstr>
      <vt:lpstr>Point-to-Point Virtual Circuit Service</vt:lpstr>
      <vt:lpstr>End User View of Circuits – How They Use Them</vt:lpstr>
      <vt:lpstr>End User View of Circuits – How They Use Them</vt:lpstr>
      <vt:lpstr>Cross-Domain Virtual Circuit Service</vt:lpstr>
      <vt:lpstr>Inter-Domain Control Protocol</vt:lpstr>
      <vt:lpstr>Point-to-Point Virtual Circuit Service</vt:lpstr>
      <vt:lpstr>NSI Fundamental Design Principles (1/3)</vt:lpstr>
      <vt:lpstr>PowerPoint Presentation</vt:lpstr>
      <vt:lpstr>NSI Fundamental Design Principles (3/3)</vt:lpstr>
      <vt:lpstr>NSI Connection Service (v2.0)</vt:lpstr>
      <vt:lpstr>NSI Service Type and Definition</vt:lpstr>
      <vt:lpstr>NSI NSA Implementations</vt:lpstr>
      <vt:lpstr>OGF NSI Information</vt:lpstr>
      <vt:lpstr>8) Maintain a knowledge base </vt:lpstr>
      <vt:lpstr>Provide R&amp;D, consulting and knowledge base </vt:lpstr>
      <vt:lpstr>The knowledge base </vt:lpstr>
      <vt:lpstr>9) Authentication and authorization</vt:lpstr>
      <vt:lpstr>Authentication and authorization</vt:lpstr>
      <vt:lpstr>Authentication and authorization</vt:lpstr>
      <vt:lpstr>Authentication and authorization</vt:lpstr>
      <vt:lpstr>The Message</vt:lpstr>
      <vt:lpstr>Infrastructure Critical to Science</vt:lpstr>
      <vt:lpstr>References</vt:lpstr>
      <vt:lpstr>References</vt:lpstr>
      <vt:lpstr>References</vt:lpstr>
    </vt:vector>
  </TitlesOfParts>
  <Company>Lawrence Berkekley Nationl Lab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teid05</dc:creator>
  <cp:lastModifiedBy>William E Johnston</cp:lastModifiedBy>
  <cp:revision>510</cp:revision>
  <cp:lastPrinted>2014-08-03T22:33:32Z</cp:lastPrinted>
  <dcterms:created xsi:type="dcterms:W3CDTF">2014-05-16T17:40:12Z</dcterms:created>
  <dcterms:modified xsi:type="dcterms:W3CDTF">2014-08-12T09:55:37Z</dcterms:modified>
</cp:coreProperties>
</file>