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drawings/drawing1.xml" ContentType="application/vnd.openxmlformats-officedocument.drawingml.chartshapes+xml"/>
  <Override PartName="/ppt/charts/chart2.xml" ContentType="application/vnd.openxmlformats-officedocument.drawingml.char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7"/>
  </p:notesMasterIdLst>
  <p:sldIdLst>
    <p:sldId id="257" r:id="rId3"/>
    <p:sldId id="258" r:id="rId4"/>
    <p:sldId id="261" r:id="rId5"/>
    <p:sldId id="262" r:id="rId6"/>
    <p:sldId id="286" r:id="rId7"/>
    <p:sldId id="281" r:id="rId8"/>
    <p:sldId id="284" r:id="rId9"/>
    <p:sldId id="263" r:id="rId10"/>
    <p:sldId id="283" r:id="rId11"/>
    <p:sldId id="282" r:id="rId12"/>
    <p:sldId id="280" r:id="rId13"/>
    <p:sldId id="270" r:id="rId14"/>
    <p:sldId id="276" r:id="rId15"/>
    <p:sldId id="285"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rij Kishor" initials="BK" lastIdx="1" clrIdx="0">
    <p:extLst>
      <p:ext uri="{19B8F6BF-5375-455C-9EA6-DF929625EA0E}">
        <p15:presenceInfo xmlns:p15="http://schemas.microsoft.com/office/powerpoint/2012/main" userId="5a70ac10b7f66de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336699"/>
    <a:srgbClr val="8FC8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062" autoAdjust="0"/>
    <p:restoredTop sz="94660"/>
  </p:normalViewPr>
  <p:slideViewPr>
    <p:cSldViewPr snapToGrid="0">
      <p:cViewPr varScale="1">
        <p:scale>
          <a:sx n="74" d="100"/>
          <a:sy n="74" d="100"/>
        </p:scale>
        <p:origin x="1248"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commentAuthors" Target="commentAuthors.xml"/><Relationship Id="rId3" Type="http://schemas.openxmlformats.org/officeDocument/2006/relationships/slide" Target="slides/slide1.xml"/><Relationship Id="rId21"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slide" Target="slides/slide13.xml"/><Relationship Id="rId10" Type="http://schemas.openxmlformats.org/officeDocument/2006/relationships/slide" Target="slides/slide8.xml"/><Relationship Id="rId19" Type="http://schemas.openxmlformats.org/officeDocument/2006/relationships/presProps" Target="pres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3" Type="http://schemas.openxmlformats.org/officeDocument/2006/relationships/oleObject" Target="file:///J:\TIFR\H\Graph-T2-availbility.xlsx" TargetMode="Externa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2" Type="http://schemas.openxmlformats.org/officeDocument/2006/relationships/oleObject" Target="alicemgt:sharepoint_VIP:Pies-Charts-Graphs:ALICE_Members_20121015.xlsx" TargetMode="External"/><Relationship Id="rId1" Type="http://schemas.openxmlformats.org/officeDocument/2006/relationships/themeOverride" Target="../theme/themeOverride1.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IN" dirty="0"/>
          </a:p>
        </c:rich>
      </c:tx>
      <c:overlay val="0"/>
      <c:spPr>
        <a:noFill/>
        <a:ln>
          <a:noFill/>
        </a:ln>
        <a:effectLst/>
      </c:spPr>
      <c:txPr>
        <a:bodyPr rot="0" spcFirstLastPara="1" vertOverflow="ellipsis" vert="horz" wrap="square" anchor="ctr" anchorCtr="1"/>
        <a:lstStyle/>
        <a:p>
          <a:pPr>
            <a:defRPr sz="1400" b="1" i="0" u="none" strike="noStrike" kern="1200" cap="none" baseline="0">
              <a:solidFill>
                <a:schemeClr val="lt1">
                  <a:lumMod val="85000"/>
                </a:schemeClr>
              </a:solidFill>
              <a:latin typeface="+mn-lt"/>
              <a:ea typeface="+mn-ea"/>
              <a:cs typeface="+mn-cs"/>
            </a:defRPr>
          </a:pPr>
          <a:endParaRPr lang="en-US"/>
        </a:p>
      </c:txPr>
    </c:title>
    <c:autoTitleDeleted val="0"/>
    <c:plotArea>
      <c:layout/>
      <c:lineChart>
        <c:grouping val="standard"/>
        <c:varyColors val="0"/>
        <c:ser>
          <c:idx val="0"/>
          <c:order val="0"/>
          <c:tx>
            <c:strRef>
              <c:f>Sheet1!$A$2</c:f>
              <c:strCache>
                <c:ptCount val="1"/>
                <c:pt idx="0">
                  <c:v>Site Availability</c:v>
                </c:pt>
              </c:strCache>
            </c:strRef>
          </c:tx>
          <c:spPr>
            <a:ln w="22225" cap="rnd">
              <a:solidFill>
                <a:schemeClr val="accent1"/>
              </a:solidFill>
            </a:ln>
            <a:effectLst>
              <a:glow rad="139700">
                <a:schemeClr val="accent1">
                  <a:satMod val="175000"/>
                  <a:alpha val="14000"/>
                </a:schemeClr>
              </a:glow>
            </a:effectLst>
          </c:spPr>
          <c:marker>
            <c:symbol val="none"/>
          </c:marker>
          <c:cat>
            <c:numRef>
              <c:f>Sheet1!$B$1:$H$1</c:f>
              <c:numCache>
                <c:formatCode>mmm\-yy</c:formatCode>
                <c:ptCount val="7"/>
                <c:pt idx="0">
                  <c:v>41640</c:v>
                </c:pt>
                <c:pt idx="1">
                  <c:v>41671</c:v>
                </c:pt>
                <c:pt idx="2">
                  <c:v>41699</c:v>
                </c:pt>
                <c:pt idx="3">
                  <c:v>41730</c:v>
                </c:pt>
                <c:pt idx="4">
                  <c:v>41760</c:v>
                </c:pt>
                <c:pt idx="5">
                  <c:v>41791</c:v>
                </c:pt>
                <c:pt idx="6">
                  <c:v>41821</c:v>
                </c:pt>
              </c:numCache>
            </c:numRef>
          </c:cat>
          <c:val>
            <c:numRef>
              <c:f>Sheet1!$B$2:$H$2</c:f>
              <c:numCache>
                <c:formatCode>0%</c:formatCode>
                <c:ptCount val="7"/>
                <c:pt idx="0">
                  <c:v>0.98</c:v>
                </c:pt>
                <c:pt idx="1">
                  <c:v>0.74</c:v>
                </c:pt>
                <c:pt idx="2">
                  <c:v>0.96</c:v>
                </c:pt>
                <c:pt idx="3">
                  <c:v>0.93</c:v>
                </c:pt>
                <c:pt idx="4">
                  <c:v>0.93</c:v>
                </c:pt>
                <c:pt idx="5">
                  <c:v>0.85</c:v>
                </c:pt>
                <c:pt idx="6">
                  <c:v>0.98</c:v>
                </c:pt>
              </c:numCache>
            </c:numRef>
          </c:val>
          <c:smooth val="0"/>
        </c:ser>
        <c:ser>
          <c:idx val="1"/>
          <c:order val="1"/>
          <c:tx>
            <c:strRef>
              <c:f>Sheet1!$A$3</c:f>
              <c:strCache>
                <c:ptCount val="1"/>
                <c:pt idx="0">
                  <c:v>Site Relaiability</c:v>
                </c:pt>
              </c:strCache>
            </c:strRef>
          </c:tx>
          <c:spPr>
            <a:ln w="22225" cap="rnd">
              <a:solidFill>
                <a:srgbClr val="FFFF00"/>
              </a:solidFill>
            </a:ln>
            <a:effectLst>
              <a:glow rad="139700">
                <a:schemeClr val="accent2">
                  <a:satMod val="175000"/>
                  <a:alpha val="14000"/>
                </a:schemeClr>
              </a:glow>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lt1">
                        <a:lumMod val="75000"/>
                      </a:scheme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a:solidFill>
                        <a:schemeClr val="lt1">
                          <a:lumMod val="50000"/>
                        </a:schemeClr>
                      </a:solidFill>
                      <a:round/>
                    </a:ln>
                    <a:effectLst/>
                  </c:spPr>
                </c15:leaderLines>
              </c:ext>
            </c:extLst>
          </c:dLbls>
          <c:cat>
            <c:numRef>
              <c:f>Sheet1!$B$1:$H$1</c:f>
              <c:numCache>
                <c:formatCode>mmm\-yy</c:formatCode>
                <c:ptCount val="7"/>
                <c:pt idx="0">
                  <c:v>41640</c:v>
                </c:pt>
                <c:pt idx="1">
                  <c:v>41671</c:v>
                </c:pt>
                <c:pt idx="2">
                  <c:v>41699</c:v>
                </c:pt>
                <c:pt idx="3">
                  <c:v>41730</c:v>
                </c:pt>
                <c:pt idx="4">
                  <c:v>41760</c:v>
                </c:pt>
                <c:pt idx="5">
                  <c:v>41791</c:v>
                </c:pt>
                <c:pt idx="6">
                  <c:v>41821</c:v>
                </c:pt>
              </c:numCache>
            </c:numRef>
          </c:cat>
          <c:val>
            <c:numRef>
              <c:f>Sheet1!$B$3:$H$3</c:f>
              <c:numCache>
                <c:formatCode>0%</c:formatCode>
                <c:ptCount val="7"/>
                <c:pt idx="0">
                  <c:v>1</c:v>
                </c:pt>
                <c:pt idx="1">
                  <c:v>0.76</c:v>
                </c:pt>
                <c:pt idx="2">
                  <c:v>1</c:v>
                </c:pt>
                <c:pt idx="3">
                  <c:v>1</c:v>
                </c:pt>
                <c:pt idx="4">
                  <c:v>0.93</c:v>
                </c:pt>
                <c:pt idx="5">
                  <c:v>0.85</c:v>
                </c:pt>
                <c:pt idx="6">
                  <c:v>0.98</c:v>
                </c:pt>
              </c:numCache>
            </c:numRef>
          </c:val>
          <c:smooth val="0"/>
        </c:ser>
        <c:dLbls>
          <c:showLegendKey val="0"/>
          <c:showVal val="0"/>
          <c:showCatName val="0"/>
          <c:showSerName val="0"/>
          <c:showPercent val="0"/>
          <c:showBubbleSize val="0"/>
        </c:dLbls>
        <c:smooth val="0"/>
        <c:axId val="127018080"/>
        <c:axId val="127018640"/>
      </c:lineChart>
      <c:dateAx>
        <c:axId val="127018080"/>
        <c:scaling>
          <c:orientation val="minMax"/>
        </c:scaling>
        <c:delete val="0"/>
        <c:axPos val="b"/>
        <c:numFmt formatCode="mmm\-yy"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27018640"/>
        <c:crosses val="autoZero"/>
        <c:auto val="1"/>
        <c:lblOffset val="100"/>
        <c:baseTimeUnit val="months"/>
      </c:dateAx>
      <c:valAx>
        <c:axId val="127018640"/>
        <c:scaling>
          <c:orientation val="minMax"/>
        </c:scaling>
        <c:delete val="0"/>
        <c:axPos val="l"/>
        <c:majorGridlines>
          <c:spPr>
            <a:ln w="9525" cap="flat" cmpd="sng" algn="ctr">
              <a:gradFill>
                <a:gsLst>
                  <a:gs pos="100000">
                    <a:schemeClr val="dk1">
                      <a:lumMod val="75000"/>
                      <a:lumOff val="25000"/>
                    </a:schemeClr>
                  </a:gs>
                  <a:gs pos="0">
                    <a:schemeClr val="dk1">
                      <a:lumMod val="65000"/>
                      <a:lumOff val="35000"/>
                    </a:schemeClr>
                  </a:gs>
                </a:gsLst>
                <a:lin ang="5400000" scaled="0"/>
              </a:gra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crossAx val="127018080"/>
        <c:crosses val="autoZero"/>
        <c:crossBetween val="between"/>
      </c:valAx>
      <c:spPr>
        <a:noFill/>
        <a:ln>
          <a:noFill/>
        </a:ln>
        <a:effectLst/>
      </c:spPr>
    </c:plotArea>
    <c:legend>
      <c:legendPos val="t"/>
      <c:overlay val="0"/>
      <c:spPr>
        <a:noFill/>
        <a:ln>
          <a:noFill/>
        </a:ln>
        <a:effectLst/>
      </c:spPr>
      <c:txPr>
        <a:bodyPr rot="0" spcFirstLastPara="1" vertOverflow="ellipsis" vert="horz" wrap="square" anchor="ctr" anchorCtr="1"/>
        <a:lstStyle/>
        <a:p>
          <a:pPr>
            <a:defRPr sz="900" b="0" i="0" u="none" strike="noStrike" kern="1200" baseline="0">
              <a:solidFill>
                <a:schemeClr val="lt1">
                  <a:lumMod val="75000"/>
                </a:schemeClr>
              </a:solidFill>
              <a:latin typeface="+mn-lt"/>
              <a:ea typeface="+mn-ea"/>
              <a:cs typeface="+mn-cs"/>
            </a:defRPr>
          </a:pPr>
          <a:endParaRPr lang="en-US"/>
        </a:p>
      </c:txPr>
    </c:legend>
    <c:plotVisOnly val="1"/>
    <c:dispBlanksAs val="gap"/>
    <c:showDLblsOverMax val="0"/>
  </c:chart>
  <c:spPr>
    <a:solidFill>
      <a:schemeClr val="dk1">
        <a:lumMod val="75000"/>
        <a:lumOff val="25000"/>
      </a:schemeClr>
    </a:solidFill>
    <a:ln w="9525" cap="flat" cmpd="sng" algn="ctr">
      <a:solidFill>
        <a:schemeClr val="dk1">
          <a:lumMod val="15000"/>
          <a:lumOff val="85000"/>
        </a:schemeClr>
      </a:solidFill>
      <a:round/>
    </a:ln>
    <a:effectLst/>
  </c:spPr>
  <c:txPr>
    <a:bodyPr/>
    <a:lstStyle/>
    <a:p>
      <a:pPr>
        <a:defRPr/>
      </a:pPr>
      <a:endParaRPr lang="en-US"/>
    </a:p>
  </c:txPr>
  <c:externalData r:id="rId3">
    <c:autoUpdate val="0"/>
  </c:externalData>
  <c:userShapes r:id="rId4"/>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0"/>
    </mc:Choice>
    <mc:Fallback>
      <c:style val="10"/>
    </mc:Fallback>
  </mc:AlternateContent>
  <c:clrMapOvr bg1="lt1" tx1="dk1" bg2="lt2" tx2="dk2" accent1="accent1" accent2="accent2" accent3="accent3" accent4="accent4" accent5="accent5" accent6="accent6" hlink="hlink" folHlink="folHlink"/>
  <c:chart>
    <c:title>
      <c:tx>
        <c:rich>
          <a:bodyPr/>
          <a:lstStyle/>
          <a:p>
            <a:pPr>
              <a:defRPr sz="3200"/>
            </a:pPr>
            <a:r>
              <a:rPr lang="en-US" sz="1600" kern="1200" dirty="0">
                <a:solidFill>
                  <a:srgbClr val="FF0000"/>
                </a:solidFill>
                <a:latin typeface="Book Antiqua" pitchFamily="18" charset="0"/>
                <a:ea typeface="+mj-ea"/>
                <a:cs typeface="+mj-cs"/>
              </a:rPr>
              <a:t>ALICE Collaborators by </a:t>
            </a:r>
            <a:r>
              <a:rPr lang="en-US" sz="1600" kern="1200" dirty="0" smtClean="0">
                <a:solidFill>
                  <a:srgbClr val="FF0000"/>
                </a:solidFill>
                <a:latin typeface="Book Antiqua" pitchFamily="18" charset="0"/>
                <a:ea typeface="+mj-ea"/>
                <a:cs typeface="+mj-cs"/>
              </a:rPr>
              <a:t>Country</a:t>
            </a:r>
            <a:endParaRPr lang="en-US" sz="1600" kern="1200" dirty="0">
              <a:solidFill>
                <a:srgbClr val="FF0000"/>
              </a:solidFill>
              <a:latin typeface="Book Antiqua" pitchFamily="18" charset="0"/>
              <a:ea typeface="+mj-ea"/>
              <a:cs typeface="+mj-cs"/>
            </a:endParaRPr>
          </a:p>
        </c:rich>
      </c:tx>
      <c:layout>
        <c:manualLayout>
          <c:xMode val="edge"/>
          <c:yMode val="edge"/>
          <c:x val="0.1047824400961028"/>
          <c:y val="0"/>
        </c:manualLayout>
      </c:layout>
      <c:overlay val="0"/>
    </c:title>
    <c:autoTitleDeleted val="0"/>
    <c:plotArea>
      <c:layout/>
      <c:pieChart>
        <c:varyColors val="1"/>
        <c:ser>
          <c:idx val="0"/>
          <c:order val="0"/>
          <c:tx>
            <c:strRef>
              <c:f>'PIE(2)'!$B$4</c:f>
              <c:strCache>
                <c:ptCount val="1"/>
                <c:pt idx="0">
                  <c:v>Total</c:v>
                </c:pt>
              </c:strCache>
            </c:strRef>
          </c:tx>
          <c:dPt>
            <c:idx val="14"/>
            <c:bubble3D val="0"/>
            <c:explosion val="10"/>
          </c:dPt>
          <c:dLbls>
            <c:dLbl>
              <c:idx val="14"/>
              <c:layout>
                <c:manualLayout>
                  <c:x val="-6.2723943781221092E-2"/>
                  <c:y val="-7.4714732990346991E-2"/>
                </c:manualLayout>
              </c:layout>
              <c:spPr/>
              <c:txPr>
                <a:bodyPr/>
                <a:lstStyle/>
                <a:p>
                  <a:pPr>
                    <a:defRPr sz="1600" b="0" i="0">
                      <a:solidFill>
                        <a:srgbClr val="FFFFFE"/>
                      </a:solidFill>
                      <a:latin typeface="Arial Narrow"/>
                      <a:cs typeface="Arial Narrow"/>
                    </a:defRPr>
                  </a:pPr>
                  <a:endParaRPr lang="en-US"/>
                </a:p>
              </c:txPr>
              <c:showLegendKey val="0"/>
              <c:showVal val="0"/>
              <c:showCatName val="1"/>
              <c:showSerName val="0"/>
              <c:showPercent val="0"/>
              <c:showBubbleSize val="0"/>
              <c:extLst>
                <c:ext xmlns:c15="http://schemas.microsoft.com/office/drawing/2012/chart" uri="{CE6537A1-D6FC-4f65-9D91-7224C49458BB}">
                  <c15:layout>
                    <c:manualLayout>
                      <c:w val="6.9892473118279563E-2"/>
                      <c:h val="5.3673246880365441E-2"/>
                    </c:manualLayout>
                  </c15:layout>
                </c:ext>
              </c:extLst>
            </c:dLbl>
            <c:dLbl>
              <c:idx val="15"/>
              <c:spPr/>
              <c:txPr>
                <a:bodyPr/>
                <a:lstStyle/>
                <a:p>
                  <a:pPr>
                    <a:defRPr sz="1000" b="0" i="0">
                      <a:solidFill>
                        <a:srgbClr val="FFFFFE"/>
                      </a:solidFill>
                      <a:latin typeface="Arial Narrow"/>
                      <a:cs typeface="Arial Narrow"/>
                    </a:defRPr>
                  </a:pPr>
                  <a:endParaRPr lang="en-US"/>
                </a:p>
              </c:txPr>
              <c:showLegendKey val="0"/>
              <c:showVal val="0"/>
              <c:showCatName val="1"/>
              <c:showSerName val="0"/>
              <c:showPercent val="0"/>
              <c:showBubbleSize val="0"/>
            </c:dLbl>
            <c:spPr>
              <a:noFill/>
              <a:ln>
                <a:noFill/>
              </a:ln>
              <a:effectLst/>
            </c:spPr>
            <c:txPr>
              <a:bodyPr/>
              <a:lstStyle/>
              <a:p>
                <a:pPr>
                  <a:defRPr sz="1000" b="0" i="0">
                    <a:latin typeface="Arial Narrow"/>
                    <a:cs typeface="Arial Narrow"/>
                  </a:defRPr>
                </a:pPr>
                <a:endParaRPr lang="en-US"/>
              </a:p>
            </c:txPr>
            <c:showLegendKey val="0"/>
            <c:showVal val="0"/>
            <c:showCatName val="1"/>
            <c:showSerName val="0"/>
            <c:showPercent val="0"/>
            <c:showBubbleSize val="0"/>
            <c:showLeaderLines val="1"/>
            <c:extLst>
              <c:ext xmlns:c15="http://schemas.microsoft.com/office/drawing/2012/chart" uri="{CE6537A1-D6FC-4f65-9D91-7224C49458BB}"/>
            </c:extLst>
          </c:dLbls>
          <c:cat>
            <c:strRef>
              <c:f>'PIE(2)'!$A$5:$A$40</c:f>
              <c:strCache>
                <c:ptCount val="36"/>
                <c:pt idx="0">
                  <c:v>Armenia </c:v>
                </c:pt>
                <c:pt idx="1">
                  <c:v>Brazil </c:v>
                </c:pt>
                <c:pt idx="2">
                  <c:v>CERN</c:v>
                </c:pt>
                <c:pt idx="3">
                  <c:v>Chile </c:v>
                </c:pt>
                <c:pt idx="4">
                  <c:v>China</c:v>
                </c:pt>
                <c:pt idx="5">
                  <c:v>Croatia </c:v>
                </c:pt>
                <c:pt idx="6">
                  <c:v>Czech Republic </c:v>
                </c:pt>
                <c:pt idx="7">
                  <c:v>Denmark </c:v>
                </c:pt>
                <c:pt idx="8">
                  <c:v>Egypt </c:v>
                </c:pt>
                <c:pt idx="9">
                  <c:v>Finland </c:v>
                </c:pt>
                <c:pt idx="10">
                  <c:v>France </c:v>
                </c:pt>
                <c:pt idx="11">
                  <c:v>Germany </c:v>
                </c:pt>
                <c:pt idx="12">
                  <c:v>Greece </c:v>
                </c:pt>
                <c:pt idx="13">
                  <c:v>Hungary </c:v>
                </c:pt>
                <c:pt idx="14">
                  <c:v>India </c:v>
                </c:pt>
                <c:pt idx="15">
                  <c:v>Italy</c:v>
                </c:pt>
                <c:pt idx="16">
                  <c:v>Japan </c:v>
                </c:pt>
                <c:pt idx="17">
                  <c:v>JINR</c:v>
                </c:pt>
                <c:pt idx="18">
                  <c:v>Mexico </c:v>
                </c:pt>
                <c:pt idx="19">
                  <c:v>Netherlands </c:v>
                </c:pt>
                <c:pt idx="20">
                  <c:v>Norway </c:v>
                </c:pt>
                <c:pt idx="21">
                  <c:v>Pakistan </c:v>
                </c:pt>
                <c:pt idx="22">
                  <c:v>Peru </c:v>
                </c:pt>
                <c:pt idx="23">
                  <c:v>Poland </c:v>
                </c:pt>
                <c:pt idx="24">
                  <c:v>Romania </c:v>
                </c:pt>
                <c:pt idx="25">
                  <c:v>Russia </c:v>
                </c:pt>
                <c:pt idx="26">
                  <c:v>Slovakia </c:v>
                </c:pt>
                <c:pt idx="27">
                  <c:v>South Africa </c:v>
                </c:pt>
                <c:pt idx="28">
                  <c:v>South Korea </c:v>
                </c:pt>
                <c:pt idx="29">
                  <c:v>Spain </c:v>
                </c:pt>
                <c:pt idx="30">
                  <c:v>Sweden </c:v>
                </c:pt>
                <c:pt idx="31">
                  <c:v>Thailand </c:v>
                </c:pt>
                <c:pt idx="32">
                  <c:v>Turkey </c:v>
                </c:pt>
                <c:pt idx="33">
                  <c:v>Ukraine </c:v>
                </c:pt>
                <c:pt idx="34">
                  <c:v>United Kingdom </c:v>
                </c:pt>
                <c:pt idx="35">
                  <c:v>United States </c:v>
                </c:pt>
              </c:strCache>
            </c:strRef>
          </c:cat>
          <c:val>
            <c:numRef>
              <c:f>'PIE(2)'!$B$5:$B$40</c:f>
              <c:numCache>
                <c:formatCode>General</c:formatCode>
                <c:ptCount val="36"/>
                <c:pt idx="0">
                  <c:v>7</c:v>
                </c:pt>
                <c:pt idx="1">
                  <c:v>17</c:v>
                </c:pt>
                <c:pt idx="2">
                  <c:v>99</c:v>
                </c:pt>
                <c:pt idx="3">
                  <c:v>1</c:v>
                </c:pt>
                <c:pt idx="4">
                  <c:v>19</c:v>
                </c:pt>
                <c:pt idx="5">
                  <c:v>7</c:v>
                </c:pt>
                <c:pt idx="6">
                  <c:v>28</c:v>
                </c:pt>
                <c:pt idx="7">
                  <c:v>12</c:v>
                </c:pt>
                <c:pt idx="8">
                  <c:v>1</c:v>
                </c:pt>
                <c:pt idx="9">
                  <c:v>15</c:v>
                </c:pt>
                <c:pt idx="10">
                  <c:v>83</c:v>
                </c:pt>
                <c:pt idx="11">
                  <c:v>149</c:v>
                </c:pt>
                <c:pt idx="12">
                  <c:v>10</c:v>
                </c:pt>
                <c:pt idx="13">
                  <c:v>23</c:v>
                </c:pt>
                <c:pt idx="14">
                  <c:v>77</c:v>
                </c:pt>
                <c:pt idx="15">
                  <c:v>192</c:v>
                </c:pt>
                <c:pt idx="16">
                  <c:v>36</c:v>
                </c:pt>
                <c:pt idx="17">
                  <c:v>24</c:v>
                </c:pt>
                <c:pt idx="18">
                  <c:v>33</c:v>
                </c:pt>
                <c:pt idx="19">
                  <c:v>38</c:v>
                </c:pt>
                <c:pt idx="20">
                  <c:v>39</c:v>
                </c:pt>
                <c:pt idx="21">
                  <c:v>6</c:v>
                </c:pt>
                <c:pt idx="22">
                  <c:v>3</c:v>
                </c:pt>
                <c:pt idx="23">
                  <c:v>32</c:v>
                </c:pt>
                <c:pt idx="24">
                  <c:v>19</c:v>
                </c:pt>
                <c:pt idx="25">
                  <c:v>121</c:v>
                </c:pt>
                <c:pt idx="26">
                  <c:v>22</c:v>
                </c:pt>
                <c:pt idx="27">
                  <c:v>10</c:v>
                </c:pt>
                <c:pt idx="28">
                  <c:v>27</c:v>
                </c:pt>
                <c:pt idx="29">
                  <c:v>16</c:v>
                </c:pt>
                <c:pt idx="30">
                  <c:v>10</c:v>
                </c:pt>
                <c:pt idx="31">
                  <c:v>1</c:v>
                </c:pt>
                <c:pt idx="32">
                  <c:v>3</c:v>
                </c:pt>
                <c:pt idx="33">
                  <c:v>10</c:v>
                </c:pt>
                <c:pt idx="34">
                  <c:v>19</c:v>
                </c:pt>
                <c:pt idx="35">
                  <c:v>71</c:v>
                </c:pt>
              </c:numCache>
            </c:numRef>
          </c:val>
        </c:ser>
        <c:dLbls>
          <c:showLegendKey val="0"/>
          <c:showVal val="0"/>
          <c:showCatName val="1"/>
          <c:showSerName val="0"/>
          <c:showPercent val="0"/>
          <c:showBubbleSize val="0"/>
          <c:showLeaderLines val="1"/>
        </c:dLbls>
        <c:firstSliceAng val="0"/>
      </c:pieChart>
      <c:spPr>
        <a:noFill/>
        <a:ln w="25400">
          <a:noFill/>
        </a:ln>
      </c:spPr>
    </c:plotArea>
    <c:plotVisOnly val="1"/>
    <c:dispBlanksAs val="zero"/>
    <c:showDLblsOverMax val="0"/>
  </c:chart>
  <c:externalData r:id="rId2">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36">
  <cs:axisTitle>
    <cs:lnRef idx="0"/>
    <cs:fillRef idx="0"/>
    <cs:effectRef idx="0"/>
    <cs:fontRef idx="minor">
      <a:schemeClr val="lt1">
        <a:lumMod val="75000"/>
      </a:schemeClr>
    </cs:fontRef>
    <cs:defRPr sz="900" b="1" kern="1200"/>
  </cs:axisTitle>
  <cs:categoryAxis>
    <cs:lnRef idx="0"/>
    <cs:fillRef idx="0"/>
    <cs:effectRef idx="0"/>
    <cs:fontRef idx="minor">
      <a:schemeClr val="lt1">
        <a:lumMod val="75000"/>
      </a:schemeClr>
    </cs:fontRef>
    <cs:defRPr sz="900" kern="1200"/>
  </cs:categoryAxis>
  <cs:chartArea>
    <cs:lnRef idx="0"/>
    <cs:fillRef idx="0"/>
    <cs:effectRef idx="0"/>
    <cs:fontRef idx="minor">
      <a:schemeClr val="dk1"/>
    </cs:fontRef>
    <cs:spPr>
      <a:solidFill>
        <a:schemeClr val="dk1">
          <a:lumMod val="75000"/>
          <a:lumOff val="25000"/>
        </a:schemeClr>
      </a:solidFill>
      <a:ln w="9525" cap="flat" cmpd="sng" algn="ctr">
        <a:solidFill>
          <a:schemeClr val="dk1">
            <a:lumMod val="15000"/>
            <a:lumOff val="85000"/>
          </a:schemeClr>
        </a:solidFill>
        <a:round/>
      </a:ln>
    </cs:spPr>
    <cs:defRPr sz="900" kern="1200"/>
  </cs:chartArea>
  <cs:dataLabel>
    <cs:lnRef idx="0"/>
    <cs:fillRef idx="0"/>
    <cs:effectRef idx="0"/>
    <cs:fontRef idx="minor">
      <a:schemeClr val="lt1">
        <a:lumMod val="75000"/>
      </a:schemeClr>
    </cs:fontRef>
    <cs:defRPr sz="900" kern="1200"/>
  </cs:dataLabel>
  <cs:dataLabelCallout>
    <cs:lnRef idx="0"/>
    <cs:fillRef idx="0"/>
    <cs:effectRef idx="0"/>
    <cs:fontRef idx="minor">
      <a:schemeClr val="lt1">
        <a:lumMod val="15000"/>
        <a:lumOff val="85000"/>
      </a:schemeClr>
    </cs:fontRef>
    <cs:spPr>
      <a:solidFill>
        <a:schemeClr val="dk1">
          <a:lumMod val="65000"/>
          <a:lumOff val="35000"/>
        </a:schemeClr>
      </a:solidFill>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0"/>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
  <cs:dataPoint3D>
    <cs:lnRef idx="0">
      <cs:styleClr val="auto"/>
    </cs:lnRef>
    <cs:fillRef idx="0">
      <cs:styleClr val="auto"/>
    </cs:fillRef>
    <cs:effectRef idx="0">
      <cs:styleClr val="auto"/>
    </cs:effectRef>
    <cs:fontRef idx="minor">
      <a:schemeClr val="dk1"/>
    </cs:fontRef>
    <cs:spPr>
      <a:ln w="9525" cap="flat" cmpd="sng" algn="ctr">
        <a:solidFill>
          <a:schemeClr val="phClr"/>
        </a:solidFill>
        <a:miter lim="800000"/>
      </a:ln>
      <a:effectLst>
        <a:glow rad="63500">
          <a:schemeClr val="phClr">
            <a:satMod val="175000"/>
            <a:alpha val="25000"/>
          </a:schemeClr>
        </a:glow>
      </a:effectLst>
    </cs:spPr>
  </cs:dataPoint3D>
  <cs:dataPointLine>
    <cs:lnRef idx="0">
      <cs:styleClr val="auto"/>
    </cs:lnRef>
    <cs:fillRef idx="0">
      <cs:styleClr val="auto"/>
    </cs:fillRef>
    <cs:effectRef idx="0">
      <cs:styleClr val="auto"/>
    </cs:effectRef>
    <cs:fontRef idx="minor">
      <a:schemeClr val="dk1"/>
    </cs:fontRef>
    <cs:spPr>
      <a:ln w="22225" cap="rnd">
        <a:solidFill>
          <a:schemeClr val="phClr"/>
        </a:solidFill>
      </a:ln>
      <a:effectLst>
        <a:glow rad="139700">
          <a:schemeClr val="phClr">
            <a:satMod val="175000"/>
            <a:alpha val="14000"/>
          </a:schemeClr>
        </a:glow>
      </a:effectLst>
    </cs:spPr>
  </cs:dataPointLine>
  <cs:dataPointMarker>
    <cs:lnRef idx="0">
      <cs:styleClr val="auto"/>
    </cs:lnRef>
    <cs:fillRef idx="0">
      <cs:styleClr val="auto"/>
    </cs:fillRef>
    <cs:effectRef idx="0">
      <cs:styleClr val="auto"/>
    </cs:effectRef>
    <cs:fontRef idx="minor">
      <a:schemeClr val="dk1"/>
    </cs:fontRef>
    <cs:spPr>
      <a:solidFill>
        <a:schemeClr val="phClr">
          <a:lumMod val="60000"/>
          <a:lumOff val="40000"/>
        </a:schemeClr>
      </a:solidFill>
      <a:effectLst>
        <a:glow rad="63500">
          <a:schemeClr val="phClr">
            <a:satMod val="175000"/>
            <a:alpha val="25000"/>
          </a:schemeClr>
        </a:glow>
      </a:effectLst>
    </cs:spPr>
  </cs:dataPointMarker>
  <cs:dataPointMarkerLayout symbol="circle" size="4"/>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lt1">
        <a:lumMod val="75000"/>
      </a:schemeClr>
    </cs:fontRef>
    <cs:spPr>
      <a:ln w="9525">
        <a:solidFill>
          <a:schemeClr val="dk1">
            <a:lumMod val="50000"/>
            <a:lumOff val="50000"/>
          </a:schemeClr>
        </a:solidFill>
      </a:ln>
    </cs:spPr>
    <cs:defRPr sz="900" kern="1200"/>
  </cs:dataTable>
  <cs:downBar>
    <cs:lnRef idx="0"/>
    <cs:fillRef idx="0"/>
    <cs:effectRef idx="0"/>
    <cs:fontRef idx="minor">
      <a:schemeClr val="lt1"/>
    </cs:fontRef>
    <cs:spPr>
      <a:solidFill>
        <a:schemeClr val="dk1">
          <a:lumMod val="50000"/>
          <a:lumOff val="50000"/>
        </a:schemeClr>
      </a:solidFill>
      <a:ln w="9525">
        <a:solidFill>
          <a:schemeClr val="dk1">
            <a:lumMod val="75000"/>
          </a:schemeClr>
        </a:solidFill>
        <a:round/>
      </a:ln>
    </cs:spPr>
  </cs:downBar>
  <cs:dropLine>
    <cs:lnRef idx="0"/>
    <cs:fillRef idx="0"/>
    <cs:effectRef idx="0"/>
    <cs:fontRef idx="minor">
      <a:schemeClr val="dk1"/>
    </cs:fontRef>
    <cs:spPr>
      <a:ln w="9525">
        <a:solidFill>
          <a:schemeClr val="lt1">
            <a:lumMod val="50000"/>
          </a:schemeClr>
        </a:solidFill>
        <a:round/>
      </a:ln>
    </cs:spPr>
  </cs:dropLine>
  <cs:errorBar>
    <cs:lnRef idx="0"/>
    <cs:fillRef idx="0"/>
    <cs:effectRef idx="0"/>
    <cs:fontRef idx="minor">
      <a:schemeClr val="dk1"/>
    </cs:fontRef>
    <cs:spPr>
      <a:ln w="9525">
        <a:solidFill>
          <a:schemeClr val="lt1">
            <a:lumMod val="50000"/>
          </a:schemeClr>
        </a:solidFill>
        <a:round/>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gradFill>
          <a:gsLst>
            <a:gs pos="100000">
              <a:schemeClr val="dk1">
                <a:lumMod val="75000"/>
                <a:lumOff val="25000"/>
              </a:schemeClr>
            </a:gs>
            <a:gs pos="0">
              <a:schemeClr val="dk1">
                <a:lumMod val="65000"/>
                <a:lumOff val="35000"/>
              </a:schemeClr>
            </a:gs>
          </a:gsLst>
          <a:lin ang="5400000" scaled="0"/>
        </a:gradFill>
        <a:round/>
      </a:ln>
    </cs:spPr>
  </cs:gridlineMajor>
  <cs:gridlineMinor>
    <cs:lnRef idx="0"/>
    <cs:fillRef idx="0"/>
    <cs:effectRef idx="0"/>
    <cs:fontRef idx="minor">
      <a:schemeClr val="dk1"/>
    </cs:fontRef>
    <cs:spPr>
      <a:ln w="9525" cap="flat" cmpd="sng" algn="ctr">
        <a:gradFill>
          <a:gsLst>
            <a:gs pos="100000">
              <a:schemeClr val="dk1">
                <a:lumMod val="75000"/>
                <a:lumOff val="25000"/>
                <a:alpha val="25000"/>
              </a:schemeClr>
            </a:gs>
            <a:gs pos="0">
              <a:schemeClr val="dk1">
                <a:lumMod val="65000"/>
                <a:lumOff val="35000"/>
                <a:alpha val="25000"/>
              </a:schemeClr>
            </a:gs>
          </a:gsLst>
          <a:lin ang="5400000" scaled="0"/>
        </a:gradFill>
        <a:round/>
      </a:ln>
    </cs:spPr>
  </cs:gridlineMinor>
  <cs:hiLoLine>
    <cs:lnRef idx="0"/>
    <cs:fillRef idx="0"/>
    <cs:effectRef idx="0"/>
    <cs:fontRef idx="minor">
      <a:schemeClr val="dk1"/>
    </cs:fontRef>
    <cs:spPr>
      <a:ln w="9525">
        <a:solidFill>
          <a:schemeClr val="lt1">
            <a:lumMod val="50000"/>
          </a:schemeClr>
        </a:solidFill>
        <a:round/>
      </a:ln>
    </cs:spPr>
  </cs:hiLoLine>
  <cs:leaderLine>
    <cs:lnRef idx="0"/>
    <cs:fillRef idx="0"/>
    <cs:effectRef idx="0"/>
    <cs:fontRef idx="minor">
      <a:schemeClr val="dk1"/>
    </cs:fontRef>
    <cs:spPr>
      <a:ln w="9525">
        <a:solidFill>
          <a:schemeClr val="lt1">
            <a:lumMod val="50000"/>
          </a:schemeClr>
        </a:solidFill>
        <a:round/>
      </a:ln>
    </cs:spPr>
  </cs:leaderLine>
  <cs:legend>
    <cs:lnRef idx="0"/>
    <cs:fillRef idx="0"/>
    <cs:effectRef idx="0"/>
    <cs:fontRef idx="minor">
      <a:schemeClr val="lt1">
        <a:lumMod val="75000"/>
      </a:schemeClr>
    </cs:fontRef>
    <cs:defRPr sz="900" kern="1200"/>
  </cs:legend>
  <cs:plotArea>
    <cs:lnRef idx="0"/>
    <cs:fillRef idx="0"/>
    <cs:effectRef idx="0"/>
    <cs:fontRef idx="minor">
      <a:schemeClr val="dk1"/>
    </cs:fontRef>
  </cs:plotArea>
  <cs:plotArea3D>
    <cs:lnRef idx="0"/>
    <cs:fillRef idx="0"/>
    <cs:effectRef idx="0"/>
    <cs:fontRef idx="minor">
      <a:schemeClr val="dk1"/>
    </cs:fontRef>
  </cs:plotArea3D>
  <cs:seriesAxis>
    <cs:lnRef idx="0"/>
    <cs:fillRef idx="0"/>
    <cs:effectRef idx="0"/>
    <cs:fontRef idx="minor">
      <a:schemeClr val="lt1">
        <a:lumMod val="75000"/>
      </a:schemeClr>
    </cs:fontRef>
    <cs:defRPr sz="900" kern="1200"/>
  </cs:seriesAxis>
  <cs:seriesLine>
    <cs:lnRef idx="0"/>
    <cs:fillRef idx="0"/>
    <cs:effectRef idx="0"/>
    <cs:fontRef idx="minor">
      <a:schemeClr val="dk1"/>
    </cs:fontRef>
    <cs:spPr>
      <a:ln w="9525">
        <a:solidFill>
          <a:schemeClr val="lt1">
            <a:lumMod val="50000"/>
          </a:schemeClr>
        </a:solidFill>
        <a:round/>
      </a:ln>
    </cs:spPr>
  </cs:seriesLine>
  <cs:title>
    <cs:lnRef idx="0"/>
    <cs:fillRef idx="0"/>
    <cs:effectRef idx="0"/>
    <cs:fontRef idx="minor">
      <a:schemeClr val="lt1">
        <a:lumMod val="85000"/>
      </a:schemeClr>
    </cs:fontRef>
    <cs:defRPr sz="1400" b="1" kern="1200" cap="none" baseline="0"/>
  </cs:title>
  <cs:trendline>
    <cs:lnRef idx="0">
      <cs:styleClr val="auto"/>
    </cs:lnRef>
    <cs:fillRef idx="0"/>
    <cs:effectRef idx="0"/>
    <cs:fontRef idx="minor">
      <a:schemeClr val="lt1"/>
    </cs:fontRef>
    <cs:spPr>
      <a:ln w="25400" cap="rnd">
        <a:solidFill>
          <a:schemeClr val="phClr">
            <a:alpha val="50000"/>
          </a:schemeClr>
        </a:solidFill>
      </a:ln>
    </cs:spPr>
  </cs:trendline>
  <cs:trendlineLabel>
    <cs:lnRef idx="0"/>
    <cs:fillRef idx="0"/>
    <cs:effectRef idx="0"/>
    <cs:fontRef idx="minor">
      <a:schemeClr val="lt1">
        <a:lumMod val="75000"/>
      </a:schemeClr>
    </cs:fontRef>
    <cs:defRPr sz="900" kern="1200"/>
  </cs:trendlineLabel>
  <cs:upBar>
    <cs:lnRef idx="0"/>
    <cs:fillRef idx="0"/>
    <cs:effectRef idx="0"/>
    <cs:fontRef idx="minor">
      <a:schemeClr val="dk1"/>
    </cs:fontRef>
    <cs:spPr>
      <a:solidFill>
        <a:schemeClr val="lt1">
          <a:lumMod val="85000"/>
        </a:schemeClr>
      </a:solidFill>
      <a:ln w="9525">
        <a:solidFill>
          <a:schemeClr val="dk1">
            <a:lumMod val="50000"/>
          </a:schemeClr>
        </a:solidFill>
        <a:round/>
      </a:ln>
    </cs:spPr>
  </cs:upBar>
  <cs:valueAxis>
    <cs:lnRef idx="0"/>
    <cs:fillRef idx="0"/>
    <cs:effectRef idx="0"/>
    <cs:fontRef idx="minor">
      <a:schemeClr val="lt1">
        <a:lumMod val="75000"/>
      </a:schemeClr>
    </cs:fontRef>
    <cs:defRPr sz="900" kern="1200"/>
  </cs:valueAxis>
  <cs:wall>
    <cs:lnRef idx="0"/>
    <cs:fillRef idx="0"/>
    <cs:effectRef idx="0"/>
    <cs:fontRef idx="minor">
      <a:schemeClr val="dk1"/>
    </cs:fontRef>
  </cs:wall>
</cs:chartStyle>
</file>

<file path=ppt/drawings/_rels/drawing1.xml.rels><?xml version="1.0" encoding="UTF-8" standalone="yes"?>
<Relationships xmlns="http://schemas.openxmlformats.org/package/2006/relationships"><Relationship Id="rId1" Type="http://schemas.openxmlformats.org/officeDocument/2006/relationships/image" Target="../media/image11.png"/></Relationships>
</file>

<file path=ppt/drawings/drawing1.xml><?xml version="1.0" encoding="utf-8"?>
<c:userShapes xmlns:c="http://schemas.openxmlformats.org/drawingml/2006/chart">
  <cdr:relSizeAnchor xmlns:cdr="http://schemas.openxmlformats.org/drawingml/2006/chartDrawing">
    <cdr:from>
      <cdr:x>0.14748</cdr:x>
      <cdr:y>0.01563</cdr:y>
    </cdr:from>
    <cdr:to>
      <cdr:x>0.87883</cdr:x>
      <cdr:y>0.1029</cdr:y>
    </cdr:to>
    <cdr:pic>
      <cdr:nvPicPr>
        <cdr:cNvPr id="2" name="chart"/>
        <cdr:cNvPicPr>
          <a:picLocks xmlns:a="http://schemas.openxmlformats.org/drawingml/2006/main" noChangeAspect="1"/>
        </cdr:cNvPicPr>
      </cdr:nvPicPr>
      <cdr:blipFill>
        <a:blip xmlns:a="http://schemas.openxmlformats.org/drawingml/2006/main" xmlns:r="http://schemas.openxmlformats.org/officeDocument/2006/relationships" r:embed="rId1"/>
        <a:stretch xmlns:a="http://schemas.openxmlformats.org/drawingml/2006/main">
          <a:fillRect/>
        </a:stretch>
      </cdr:blipFill>
      <cdr:spPr>
        <a:xfrm xmlns:a="http://schemas.openxmlformats.org/drawingml/2006/main">
          <a:off x="1056068" y="64395"/>
          <a:ext cx="5236918" cy="359695"/>
        </a:xfrm>
        <a:prstGeom xmlns:a="http://schemas.openxmlformats.org/drawingml/2006/main" prst="rect">
          <a:avLst/>
        </a:prstGeom>
      </cdr:spPr>
    </cdr:pic>
  </cdr:relSizeAnchor>
</c:userShape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5F80577-0739-46C7-973F-6DB4A8919807}" type="datetimeFigureOut">
              <a:rPr lang="en-IN" smtClean="0"/>
              <a:t>13-08-2014</a:t>
            </a:fld>
            <a:endParaRPr lang="en-IN"/>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39241E5-A2E4-4389-AE40-B85288E0FFDF}" type="slidenum">
              <a:rPr lang="en-IN" smtClean="0"/>
              <a:t>‹#›</a:t>
            </a:fld>
            <a:endParaRPr lang="en-IN"/>
          </a:p>
        </p:txBody>
      </p:sp>
    </p:spTree>
    <p:extLst>
      <p:ext uri="{BB962C8B-B14F-4D97-AF65-F5344CB8AC3E}">
        <p14:creationId xmlns:p14="http://schemas.microsoft.com/office/powerpoint/2010/main" val="41982281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39241E5-A2E4-4389-AE40-B85288E0FFDF}" type="slidenum">
              <a:rPr lang="en-IN" smtClean="0"/>
              <a:t>1</a:t>
            </a:fld>
            <a:endParaRPr lang="en-IN"/>
          </a:p>
        </p:txBody>
      </p:sp>
    </p:spTree>
    <p:extLst>
      <p:ext uri="{BB962C8B-B14F-4D97-AF65-F5344CB8AC3E}">
        <p14:creationId xmlns:p14="http://schemas.microsoft.com/office/powerpoint/2010/main" val="16476869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
        <p:nvSpPr>
          <p:cNvPr id="4" name="Slide Number Placeholder 3"/>
          <p:cNvSpPr>
            <a:spLocks noGrp="1"/>
          </p:cNvSpPr>
          <p:nvPr>
            <p:ph type="sldNum" sz="quarter" idx="10"/>
          </p:nvPr>
        </p:nvSpPr>
        <p:spPr/>
        <p:txBody>
          <a:bodyPr/>
          <a:lstStyle/>
          <a:p>
            <a:fld id="{939241E5-A2E4-4389-AE40-B85288E0FFDF}" type="slidenum">
              <a:rPr lang="en-IN" smtClean="0"/>
              <a:t>2</a:t>
            </a:fld>
            <a:endParaRPr lang="en-IN"/>
          </a:p>
        </p:txBody>
      </p:sp>
    </p:spTree>
    <p:extLst>
      <p:ext uri="{BB962C8B-B14F-4D97-AF65-F5344CB8AC3E}">
        <p14:creationId xmlns:p14="http://schemas.microsoft.com/office/powerpoint/2010/main" val="13080944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1122363"/>
            <a:ext cx="6858000" cy="2387600"/>
          </a:xfrm>
        </p:spPr>
        <p:txBody>
          <a:bodyPr anchor="b"/>
          <a:lstStyle>
            <a:lvl1pPr algn="ctr">
              <a:defRPr sz="4500"/>
            </a:lvl1pPr>
          </a:lstStyle>
          <a:p>
            <a:r>
              <a:rPr lang="en-US" smtClean="0"/>
              <a:t>Click to edit Master title style</a:t>
            </a:r>
            <a:endParaRPr lang="en-IN"/>
          </a:p>
        </p:txBody>
      </p:sp>
      <p:sp>
        <p:nvSpPr>
          <p:cNvPr id="3" name="Subtitle 2"/>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F5103922-3ABE-4E10-A72F-317D7B551CE9}" type="datetime1">
              <a:rPr lang="en-US" smtClean="0"/>
              <a:t>8/13/2014</a:t>
            </a:fld>
            <a:endParaRPr lang="en-IN"/>
          </a:p>
        </p:txBody>
      </p:sp>
      <p:sp>
        <p:nvSpPr>
          <p:cNvPr id="5" name="Footer Placeholder 4"/>
          <p:cNvSpPr>
            <a:spLocks noGrp="1"/>
          </p:cNvSpPr>
          <p:nvPr>
            <p:ph type="ftr" sz="quarter" idx="11"/>
          </p:nvPr>
        </p:nvSpPr>
        <p:spPr/>
        <p:txBody>
          <a:bodyPr/>
          <a:lstStyle/>
          <a:p>
            <a:r>
              <a:rPr lang="en-IN" smtClean="0"/>
              <a:t>APAN-38</a:t>
            </a:r>
            <a:endParaRPr lang="en-IN"/>
          </a:p>
        </p:txBody>
      </p:sp>
      <p:sp>
        <p:nvSpPr>
          <p:cNvPr id="6" name="Slide Number Placeholder 5"/>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246940816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B8353D0-8C9B-4470-96C7-B3A9B9DE89D1}" type="datetime1">
              <a:rPr lang="en-US" smtClean="0"/>
              <a:t>8/13/2014</a:t>
            </a:fld>
            <a:endParaRPr lang="en-IN"/>
          </a:p>
        </p:txBody>
      </p:sp>
      <p:sp>
        <p:nvSpPr>
          <p:cNvPr id="5" name="Footer Placeholder 4"/>
          <p:cNvSpPr>
            <a:spLocks noGrp="1"/>
          </p:cNvSpPr>
          <p:nvPr>
            <p:ph type="ftr" sz="quarter" idx="11"/>
          </p:nvPr>
        </p:nvSpPr>
        <p:spPr/>
        <p:txBody>
          <a:bodyPr/>
          <a:lstStyle/>
          <a:p>
            <a:r>
              <a:rPr lang="en-IN" smtClean="0"/>
              <a:t>APAN-38</a:t>
            </a:r>
            <a:endParaRPr lang="en-IN"/>
          </a:p>
        </p:txBody>
      </p:sp>
      <p:sp>
        <p:nvSpPr>
          <p:cNvPr id="6" name="Slide Number Placeholder 5"/>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16148226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365125"/>
            <a:ext cx="1971675" cy="581183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628651"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213DD556-36CB-40E1-859B-30542A128E55}" type="datetime1">
              <a:rPr lang="en-US" smtClean="0"/>
              <a:t>8/13/2014</a:t>
            </a:fld>
            <a:endParaRPr lang="en-IN"/>
          </a:p>
        </p:txBody>
      </p:sp>
      <p:sp>
        <p:nvSpPr>
          <p:cNvPr id="5" name="Footer Placeholder 4"/>
          <p:cNvSpPr>
            <a:spLocks noGrp="1"/>
          </p:cNvSpPr>
          <p:nvPr>
            <p:ph type="ftr" sz="quarter" idx="11"/>
          </p:nvPr>
        </p:nvSpPr>
        <p:spPr/>
        <p:txBody>
          <a:bodyPr/>
          <a:lstStyle/>
          <a:p>
            <a:r>
              <a:rPr lang="en-IN" smtClean="0"/>
              <a:t>APAN-38</a:t>
            </a:r>
            <a:endParaRPr lang="en-IN"/>
          </a:p>
        </p:txBody>
      </p:sp>
      <p:sp>
        <p:nvSpPr>
          <p:cNvPr id="6" name="Slide Number Placeholder 5"/>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2021155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5" name="Rounded Rectangle 14"/>
          <p:cNvSpPr/>
          <p:nvPr/>
        </p:nvSpPr>
        <p:spPr>
          <a:xfrm>
            <a:off x="304802" y="329188"/>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10" name="Rounded Rectangle 9"/>
          <p:cNvSpPr/>
          <p:nvPr/>
        </p:nvSpPr>
        <p:spPr>
          <a:xfrm>
            <a:off x="418598"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5" name="Title 4"/>
          <p:cNvSpPr>
            <a:spLocks noGrp="1"/>
          </p:cNvSpPr>
          <p:nvPr>
            <p:ph type="ctrTitle"/>
          </p:nvPr>
        </p:nvSpPr>
        <p:spPr>
          <a:xfrm>
            <a:off x="722376" y="1820206"/>
            <a:ext cx="7772400" cy="1828800"/>
          </a:xfrm>
        </p:spPr>
        <p:txBody>
          <a:bodyPr lIns="45720" rIns="45720" bIns="45720"/>
          <a:lstStyle>
            <a:lvl1pPr algn="r">
              <a:defRPr sz="3375"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en-US" smtClean="0"/>
              <a:t>Click to edit Master title style</a:t>
            </a:r>
            <a:endParaRPr kumimoji="0" lang="en-US"/>
          </a:p>
        </p:txBody>
      </p:sp>
      <p:sp>
        <p:nvSpPr>
          <p:cNvPr id="20" name="Subtitle 19"/>
          <p:cNvSpPr>
            <a:spLocks noGrp="1"/>
          </p:cNvSpPr>
          <p:nvPr>
            <p:ph type="subTitle" idx="1"/>
          </p:nvPr>
        </p:nvSpPr>
        <p:spPr>
          <a:xfrm>
            <a:off x="722376" y="3685032"/>
            <a:ext cx="7772400" cy="914400"/>
          </a:xfrm>
        </p:spPr>
        <p:txBody>
          <a:bodyPr lIns="182880" tIns="0"/>
          <a:lstStyle>
            <a:lvl1pPr marL="27432" indent="0" algn="r">
              <a:spcBef>
                <a:spcPts val="0"/>
              </a:spcBef>
              <a:buNone/>
              <a:defRPr sz="1500">
                <a:solidFill>
                  <a:schemeClr val="bg2">
                    <a:shade val="25000"/>
                  </a:schemeClr>
                </a:solidFill>
              </a:defRPr>
            </a:lvl1pPr>
            <a:lvl2pPr marL="342900" indent="0" algn="ctr">
              <a:buNone/>
            </a:lvl2pPr>
            <a:lvl3pPr marL="685800" indent="0" algn="ctr">
              <a:buNone/>
            </a:lvl3pPr>
            <a:lvl4pPr marL="1028700" indent="0" algn="ctr">
              <a:buNone/>
            </a:lvl4pPr>
            <a:lvl5pPr marL="1371600" indent="0" algn="ctr">
              <a:buNone/>
            </a:lvl5pPr>
            <a:lvl6pPr marL="1714500" indent="0" algn="ctr">
              <a:buNone/>
            </a:lvl6pPr>
            <a:lvl7pPr marL="2057400" indent="0" algn="ctr">
              <a:buNone/>
            </a:lvl7pPr>
            <a:lvl8pPr marL="2400300" indent="0" algn="ctr">
              <a:buNone/>
            </a:lvl8pPr>
            <a:lvl9pPr marL="2743200" indent="0" algn="ctr">
              <a:buNone/>
            </a:lvl9pPr>
            <a:extLst/>
          </a:lstStyle>
          <a:p>
            <a:r>
              <a:rPr kumimoji="0" lang="en-US" smtClean="0"/>
              <a:t>Click to edit Master subtitle style</a:t>
            </a:r>
            <a:endParaRPr kumimoji="0" lang="en-US"/>
          </a:p>
        </p:txBody>
      </p:sp>
      <p:sp>
        <p:nvSpPr>
          <p:cNvPr id="19" name="Date Placeholder 18"/>
          <p:cNvSpPr>
            <a:spLocks noGrp="1"/>
          </p:cNvSpPr>
          <p:nvPr>
            <p:ph type="dt" sz="half" idx="10"/>
          </p:nvPr>
        </p:nvSpPr>
        <p:spPr/>
        <p:txBody>
          <a:bodyPr/>
          <a:lstStyle>
            <a:extLst/>
          </a:lstStyle>
          <a:p>
            <a:fld id="{122DFD03-9695-4905-A0CE-59AAB204E5CA}" type="datetime1">
              <a:rPr lang="en-US" smtClean="0">
                <a:solidFill>
                  <a:srgbClr val="E3DED1">
                    <a:shade val="50000"/>
                  </a:srgbClr>
                </a:solidFill>
              </a:rPr>
              <a:t>8/13/2014</a:t>
            </a:fld>
            <a:endParaRPr lang="en-US">
              <a:solidFill>
                <a:srgbClr val="E3DED1">
                  <a:shade val="50000"/>
                </a:srgbClr>
              </a:solidFill>
            </a:endParaRPr>
          </a:p>
        </p:txBody>
      </p:sp>
      <p:sp>
        <p:nvSpPr>
          <p:cNvPr id="8" name="Footer Placeholder 7"/>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11" name="Slide Number Placeholder 10"/>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38773153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a:xfrm>
            <a:off x="502920" y="530352"/>
            <a:ext cx="8183880" cy="4187952"/>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D996484C-6822-4688-94A6-274B9E0060EB}" type="datetime1">
              <a:rPr lang="en-US" smtClean="0">
                <a:solidFill>
                  <a:srgbClr val="E3DED1">
                    <a:shade val="50000"/>
                  </a:srgbClr>
                </a:solidFill>
              </a:rPr>
              <a:t>8/13/2014</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6309267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4" name="Rounded Rectangle 13"/>
          <p:cNvSpPr/>
          <p:nvPr/>
        </p:nvSpPr>
        <p:spPr>
          <a:xfrm>
            <a:off x="304802" y="329188"/>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11" name="Rounded Rectangle 10"/>
          <p:cNvSpPr/>
          <p:nvPr/>
        </p:nvSpPr>
        <p:spPr>
          <a:xfrm>
            <a:off x="418598" y="434166"/>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2" name="Title 1"/>
          <p:cNvSpPr>
            <a:spLocks noGrp="1"/>
          </p:cNvSpPr>
          <p:nvPr>
            <p:ph type="title"/>
          </p:nvPr>
        </p:nvSpPr>
        <p:spPr>
          <a:xfrm>
            <a:off x="468344" y="4928616"/>
            <a:ext cx="8183880" cy="676656"/>
          </a:xfrm>
        </p:spPr>
        <p:txBody>
          <a:bodyPr lIns="91440" bIns="0" anchor="b"/>
          <a:lstStyle>
            <a:lvl1pPr algn="l">
              <a:buNone/>
              <a:defRPr sz="2700" b="0" cap="none" baseline="0">
                <a:solidFill>
                  <a:schemeClr val="bg2">
                    <a:shade val="25000"/>
                  </a:schemeClr>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68344" y="5624484"/>
            <a:ext cx="8183880" cy="420624"/>
          </a:xfrm>
        </p:spPr>
        <p:txBody>
          <a:bodyPr lIns="118872" tIns="0" anchor="t"/>
          <a:lstStyle>
            <a:lvl1pPr marL="0" marR="27432" indent="0" algn="l">
              <a:spcBef>
                <a:spcPts val="0"/>
              </a:spcBef>
              <a:spcAft>
                <a:spcPts val="0"/>
              </a:spcAft>
              <a:buNone/>
              <a:defRPr sz="1350" b="0">
                <a:solidFill>
                  <a:schemeClr val="accent1">
                    <a:shade val="50000"/>
                    <a:satMod val="110000"/>
                  </a:schemeClr>
                </a:solidFill>
                <a:effectLst/>
              </a:defRPr>
            </a:lvl1pPr>
            <a:lvl2pPr>
              <a:buNone/>
              <a:defRPr sz="1350">
                <a:solidFill>
                  <a:schemeClr val="tx1">
                    <a:tint val="75000"/>
                  </a:schemeClr>
                </a:solidFill>
              </a:defRPr>
            </a:lvl2pPr>
            <a:lvl3pPr>
              <a:buNone/>
              <a:defRPr sz="1200">
                <a:solidFill>
                  <a:schemeClr val="tx1">
                    <a:tint val="75000"/>
                  </a:schemeClr>
                </a:solidFill>
              </a:defRPr>
            </a:lvl3pPr>
            <a:lvl4pPr>
              <a:buNone/>
              <a:defRPr sz="1050">
                <a:solidFill>
                  <a:schemeClr val="tx1">
                    <a:tint val="75000"/>
                  </a:schemeClr>
                </a:solidFill>
              </a:defRPr>
            </a:lvl4pPr>
            <a:lvl5pPr>
              <a:buNone/>
              <a:defRPr sz="105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68112224-1FEF-4A5C-A9AA-77F22E0F3A29}" type="datetime1">
              <a:rPr lang="en-US" smtClean="0">
                <a:solidFill>
                  <a:srgbClr val="E3DED1">
                    <a:shade val="50000"/>
                  </a:srgbClr>
                </a:solidFill>
              </a:rPr>
              <a:t>8/13/2014</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20577133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514352" y="530352"/>
            <a:ext cx="3931920" cy="4389120"/>
          </a:xfrm>
        </p:spPr>
        <p:txBody>
          <a:bodyPr/>
          <a:lstStyle>
            <a:lvl1pPr>
              <a:defRPr sz="1950"/>
            </a:lvl1pPr>
            <a:lvl2pPr>
              <a:defRPr sz="165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755360" y="530352"/>
            <a:ext cx="3931920" cy="4389120"/>
          </a:xfrm>
        </p:spPr>
        <p:txBody>
          <a:bodyPr/>
          <a:lstStyle>
            <a:lvl1pPr>
              <a:defRPr sz="1950"/>
            </a:lvl1pPr>
            <a:lvl2pPr>
              <a:defRPr sz="1650"/>
            </a:lvl2pPr>
            <a:lvl3pPr>
              <a:defRPr sz="1500"/>
            </a:lvl3pPr>
            <a:lvl4pPr>
              <a:defRPr sz="1350"/>
            </a:lvl4pPr>
            <a:lvl5pPr>
              <a:defRPr sz="135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5E68B17A-DF8D-4794-9232-83984523C9E2}" type="datetime1">
              <a:rPr lang="en-US" smtClean="0">
                <a:solidFill>
                  <a:srgbClr val="E3DED1">
                    <a:shade val="50000"/>
                  </a:srgbClr>
                </a:solidFill>
              </a:rPr>
              <a:t>8/13/2014</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156367532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nchor="b"/>
          <a:lstStyle>
            <a:lvl1pPr>
              <a:defRPr b="1"/>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607224" y="579438"/>
            <a:ext cx="3931920" cy="792162"/>
          </a:xfrm>
        </p:spPr>
        <p:txBody>
          <a:bodyPr lIns="146304" anchor="ctr"/>
          <a:lstStyle>
            <a:lvl1pPr marL="0" indent="0" algn="l">
              <a:buNone/>
              <a:defRPr sz="1800" b="1">
                <a:solidFill>
                  <a:schemeClr val="tx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52169" y="579438"/>
            <a:ext cx="3931920" cy="792162"/>
          </a:xfrm>
        </p:spPr>
        <p:txBody>
          <a:bodyPr lIns="137160" anchor="ctr"/>
          <a:lstStyle>
            <a:lvl1pPr marL="0" indent="0" algn="l">
              <a:buNone/>
              <a:defRPr sz="1800" b="1">
                <a:solidFill>
                  <a:schemeClr val="tx1"/>
                </a:solidFill>
              </a:defRPr>
            </a:lvl1pPr>
            <a:lvl2pPr>
              <a:buNone/>
              <a:defRPr sz="1500" b="1"/>
            </a:lvl2pPr>
            <a:lvl3pPr>
              <a:buNone/>
              <a:defRPr sz="1350" b="1"/>
            </a:lvl3pPr>
            <a:lvl4pPr>
              <a:buNone/>
              <a:defRPr sz="1200" b="1"/>
            </a:lvl4pPr>
            <a:lvl5pPr>
              <a:buNone/>
              <a:defRPr sz="12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607224" y="1447800"/>
            <a:ext cx="3931920" cy="3489960"/>
          </a:xfrm>
        </p:spPr>
        <p:txBody>
          <a:bodyPr anchor="t"/>
          <a:lstStyle>
            <a:lvl1pPr algn="l">
              <a:defRPr sz="1800"/>
            </a:lvl1pPr>
            <a:lvl2pPr algn="l">
              <a:defRPr sz="1500"/>
            </a:lvl2pPr>
            <a:lvl3pPr algn="l">
              <a:defRPr sz="1350"/>
            </a:lvl3pPr>
            <a:lvl4pPr algn="l">
              <a:defRPr sz="1200"/>
            </a:lvl4pPr>
            <a:lvl5pPr algn="l">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52169" y="1447800"/>
            <a:ext cx="3931920" cy="3489960"/>
          </a:xfrm>
        </p:spPr>
        <p:txBody>
          <a:bodyPr anchor="t"/>
          <a:lstStyle>
            <a:lvl1pPr algn="l">
              <a:defRPr sz="1800"/>
            </a:lvl1pPr>
            <a:lvl2pPr algn="l">
              <a:defRPr sz="1500"/>
            </a:lvl2pPr>
            <a:lvl3pPr algn="l">
              <a:defRPr sz="1350"/>
            </a:lvl3pPr>
            <a:lvl4pPr algn="l">
              <a:defRPr sz="1200"/>
            </a:lvl4pPr>
            <a:lvl5pPr algn="l">
              <a:defRPr sz="12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CC06C7-316B-4F20-AD31-50AAAFC17E4C}" type="datetime1">
              <a:rPr lang="en-US" smtClean="0">
                <a:solidFill>
                  <a:srgbClr val="E3DED1">
                    <a:shade val="50000"/>
                  </a:srgbClr>
                </a:solidFill>
              </a:rPr>
              <a:t>8/13/2014</a:t>
            </a:fld>
            <a:endParaRPr lang="en-US">
              <a:solidFill>
                <a:srgbClr val="E3DED1">
                  <a:shade val="50000"/>
                </a:srgbClr>
              </a:solidFill>
            </a:endParaRPr>
          </a:p>
        </p:txBody>
      </p:sp>
      <p:sp>
        <p:nvSpPr>
          <p:cNvPr id="8" name="Footer Placeholder 7"/>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9" name="Slide Number Placeholder 8"/>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374610867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754F0AE8-6609-495C-B824-D007032D8435}" type="datetime1">
              <a:rPr lang="en-US" smtClean="0">
                <a:solidFill>
                  <a:srgbClr val="E3DED1">
                    <a:shade val="50000"/>
                  </a:srgbClr>
                </a:solidFill>
              </a:rPr>
              <a:t>8/13/2014</a:t>
            </a:fld>
            <a:endParaRPr lang="en-US">
              <a:solidFill>
                <a:srgbClr val="E3DED1">
                  <a:shade val="50000"/>
                </a:srgbClr>
              </a:solidFill>
            </a:endParaRPr>
          </a:p>
        </p:txBody>
      </p:sp>
      <p:sp>
        <p:nvSpPr>
          <p:cNvPr id="4" name="Footer Placeholder 3"/>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5" name="Slide Number Placeholder 4"/>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84699753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ounded Rectangle 6"/>
          <p:cNvSpPr/>
          <p:nvPr/>
        </p:nvSpPr>
        <p:spPr>
          <a:xfrm>
            <a:off x="304802" y="329188"/>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2" name="Date Placeholder 1"/>
          <p:cNvSpPr>
            <a:spLocks noGrp="1"/>
          </p:cNvSpPr>
          <p:nvPr>
            <p:ph type="dt" sz="half" idx="10"/>
          </p:nvPr>
        </p:nvSpPr>
        <p:spPr/>
        <p:txBody>
          <a:bodyPr/>
          <a:lstStyle>
            <a:extLst/>
          </a:lstStyle>
          <a:p>
            <a:fld id="{5D03A44C-1D83-4E70-9866-6A8889DEBDA1}" type="datetime1">
              <a:rPr lang="en-US" smtClean="0">
                <a:solidFill>
                  <a:srgbClr val="E3DED1">
                    <a:shade val="50000"/>
                  </a:srgbClr>
                </a:solidFill>
              </a:rPr>
              <a:t>8/13/2014</a:t>
            </a:fld>
            <a:endParaRPr lang="en-US">
              <a:solidFill>
                <a:srgbClr val="E3DED1">
                  <a:shade val="50000"/>
                </a:srgbClr>
              </a:solidFill>
            </a:endParaRPr>
          </a:p>
        </p:txBody>
      </p:sp>
      <p:sp>
        <p:nvSpPr>
          <p:cNvPr id="3" name="Footer Placeholder 2"/>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4" name="Slide Number Placeholder 3"/>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77641239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538784" y="533400"/>
            <a:ext cx="2971800" cy="914400"/>
          </a:xfrm>
        </p:spPr>
        <p:txBody>
          <a:bodyPr anchor="b"/>
          <a:lstStyle>
            <a:lvl1pPr algn="l">
              <a:buNone/>
              <a:defRPr sz="1650" b="1">
                <a:solidFill>
                  <a:schemeClr val="accent1"/>
                </a:solidFill>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5538847" y="1447802"/>
            <a:ext cx="2971800" cy="4206112"/>
          </a:xfrm>
        </p:spPr>
        <p:txBody>
          <a:bodyPr lIns="91440"/>
          <a:lstStyle>
            <a:lvl1pPr marL="13716" marR="13716" indent="0">
              <a:spcBef>
                <a:spcPts val="0"/>
              </a:spcBef>
              <a:buNone/>
              <a:defRPr sz="1050">
                <a:solidFill>
                  <a:schemeClr val="tx1"/>
                </a:solidFill>
              </a:defRPr>
            </a:lvl1pPr>
            <a:lvl2pPr>
              <a:buNone/>
              <a:defRPr sz="900">
                <a:solidFill>
                  <a:schemeClr val="tx1"/>
                </a:solidFill>
              </a:defRPr>
            </a:lvl2pPr>
            <a:lvl3pPr>
              <a:buNone/>
              <a:defRPr sz="750">
                <a:solidFill>
                  <a:schemeClr val="tx1"/>
                </a:solidFill>
              </a:defRPr>
            </a:lvl3pPr>
            <a:lvl4pPr>
              <a:buNone/>
              <a:defRPr sz="675">
                <a:solidFill>
                  <a:schemeClr val="tx1"/>
                </a:solidFill>
              </a:defRPr>
            </a:lvl4pPr>
            <a:lvl5pPr>
              <a:buNone/>
              <a:defRPr sz="675">
                <a:solidFill>
                  <a:schemeClr val="tx1"/>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1"/>
          </p:nvPr>
        </p:nvSpPr>
        <p:spPr>
          <a:xfrm>
            <a:off x="761372" y="930144"/>
            <a:ext cx="4626159" cy="4724402"/>
          </a:xfrm>
        </p:spPr>
        <p:txBody>
          <a:bodyPr/>
          <a:lstStyle>
            <a:lvl1pPr>
              <a:defRPr sz="2100">
                <a:solidFill>
                  <a:schemeClr val="tx1"/>
                </a:solidFill>
              </a:defRPr>
            </a:lvl1pPr>
            <a:lvl2pPr>
              <a:defRPr sz="1950">
                <a:solidFill>
                  <a:schemeClr val="tx1"/>
                </a:solidFill>
              </a:defRPr>
            </a:lvl2pPr>
            <a:lvl3pPr>
              <a:defRPr sz="1800">
                <a:solidFill>
                  <a:schemeClr val="tx1"/>
                </a:solidFill>
              </a:defRPr>
            </a:lvl3pPr>
            <a:lvl4pPr>
              <a:defRPr sz="1500">
                <a:solidFill>
                  <a:schemeClr val="tx1"/>
                </a:solidFill>
              </a:defRPr>
            </a:lvl4pPr>
            <a:lvl5pPr>
              <a:defRPr sz="1500">
                <a:solidFill>
                  <a:schemeClr val="tx1"/>
                </a:solidFill>
              </a:defRPr>
            </a:lvl5pPr>
            <a:lvl6pPr>
              <a:buNone/>
              <a:defRPr/>
            </a:lvl6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E8AF808C-2665-4406-8691-8D34B2BE4B96}" type="datetime1">
              <a:rPr lang="en-US" smtClean="0">
                <a:solidFill>
                  <a:srgbClr val="E3DED1">
                    <a:shade val="50000"/>
                  </a:srgbClr>
                </a:solidFill>
              </a:rPr>
              <a:t>8/13/2014</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37807438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1AE08375-C170-42EF-A22F-0881B8DE9805}" type="datetime1">
              <a:rPr lang="en-US" smtClean="0"/>
              <a:t>8/13/2014</a:t>
            </a:fld>
            <a:endParaRPr lang="en-IN"/>
          </a:p>
        </p:txBody>
      </p:sp>
      <p:sp>
        <p:nvSpPr>
          <p:cNvPr id="5" name="Footer Placeholder 4"/>
          <p:cNvSpPr>
            <a:spLocks noGrp="1"/>
          </p:cNvSpPr>
          <p:nvPr>
            <p:ph type="ftr" sz="quarter" idx="11"/>
          </p:nvPr>
        </p:nvSpPr>
        <p:spPr/>
        <p:txBody>
          <a:bodyPr/>
          <a:lstStyle/>
          <a:p>
            <a:r>
              <a:rPr lang="en-IN" smtClean="0"/>
              <a:t>APAN-38</a:t>
            </a:r>
            <a:endParaRPr lang="en-IN"/>
          </a:p>
        </p:txBody>
      </p:sp>
      <p:sp>
        <p:nvSpPr>
          <p:cNvPr id="6" name="Slide Number Placeholder 5"/>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387690485"/>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5" name="Rounded Rectangle 14"/>
          <p:cNvSpPr/>
          <p:nvPr/>
        </p:nvSpPr>
        <p:spPr>
          <a:xfrm>
            <a:off x="304802" y="329188"/>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11" name="Round Single Corner Rectangle 10"/>
          <p:cNvSpPr/>
          <p:nvPr/>
        </p:nvSpPr>
        <p:spPr>
          <a:xfrm>
            <a:off x="6400802"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2" name="Title 1"/>
          <p:cNvSpPr>
            <a:spLocks noGrp="1"/>
          </p:cNvSpPr>
          <p:nvPr>
            <p:ph type="title"/>
          </p:nvPr>
        </p:nvSpPr>
        <p:spPr>
          <a:xfrm>
            <a:off x="457200" y="5012056"/>
            <a:ext cx="8229600" cy="1051560"/>
          </a:xfrm>
        </p:spPr>
        <p:txBody>
          <a:bodyPr anchor="t"/>
          <a:lstStyle>
            <a:lvl1pPr algn="l">
              <a:buNone/>
              <a:defRPr sz="2700" b="0">
                <a:solidFill>
                  <a:schemeClr val="bg2">
                    <a:shade val="25000"/>
                  </a:schemeClr>
                </a:solidFill>
                <a:effectLst/>
              </a:defRPr>
            </a:lvl1pPr>
            <a:extLst/>
          </a:lstStyle>
          <a:p>
            <a:r>
              <a:rPr kumimoji="0" lang="en-US" smtClean="0"/>
              <a:t>Click to edit Master title style</a:t>
            </a:r>
            <a:endParaRPr kumimoji="0" lang="en-US"/>
          </a:p>
        </p:txBody>
      </p:sp>
      <p:sp>
        <p:nvSpPr>
          <p:cNvPr id="4" name="Text Placeholder 3"/>
          <p:cNvSpPr>
            <a:spLocks noGrp="1"/>
          </p:cNvSpPr>
          <p:nvPr>
            <p:ph type="body" sz="half" idx="2"/>
          </p:nvPr>
        </p:nvSpPr>
        <p:spPr bwMode="grayWhite">
          <a:xfrm>
            <a:off x="6462712" y="533400"/>
            <a:ext cx="2240280" cy="4211480"/>
          </a:xfrm>
        </p:spPr>
        <p:txBody>
          <a:bodyPr lIns="91440"/>
          <a:lstStyle>
            <a:lvl1pPr marL="34290" indent="0" algn="l">
              <a:spcBef>
                <a:spcPts val="0"/>
              </a:spcBef>
              <a:buNone/>
              <a:defRPr sz="1050">
                <a:solidFill>
                  <a:srgbClr val="FFFFFF"/>
                </a:solidFill>
              </a:defRPr>
            </a:lvl1pPr>
            <a:lvl2pPr>
              <a:defRPr sz="900">
                <a:solidFill>
                  <a:srgbClr val="FFFFFF"/>
                </a:solidFill>
              </a:defRPr>
            </a:lvl2pPr>
            <a:lvl3pPr>
              <a:defRPr sz="750">
                <a:solidFill>
                  <a:srgbClr val="FFFFFF"/>
                </a:solidFill>
              </a:defRPr>
            </a:lvl3pPr>
            <a:lvl4pPr>
              <a:defRPr sz="675">
                <a:solidFill>
                  <a:srgbClr val="FFFFFF"/>
                </a:solidFill>
              </a:defRPr>
            </a:lvl4pPr>
            <a:lvl5pPr>
              <a:defRPr sz="675">
                <a:solidFill>
                  <a:srgbClr val="FFFFFF"/>
                </a:solidFill>
              </a:defRPr>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C824E71F-0F17-4A79-9CEE-8230C2CB0CA0}" type="datetime1">
              <a:rPr lang="en-US" smtClean="0">
                <a:solidFill>
                  <a:srgbClr val="E3DED1">
                    <a:shade val="50000"/>
                  </a:srgbClr>
                </a:solidFill>
              </a:rPr>
              <a:t>8/13/2014</a:t>
            </a:fld>
            <a:endParaRPr lang="en-US">
              <a:solidFill>
                <a:srgbClr val="E3DED1">
                  <a:shade val="50000"/>
                </a:srgbClr>
              </a:solidFill>
            </a:endParaRPr>
          </a:p>
        </p:txBody>
      </p:sp>
      <p:sp>
        <p:nvSpPr>
          <p:cNvPr id="6" name="Footer Placeholder 5"/>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7" name="Slide Number Placeholder 6"/>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
        <p:nvSpPr>
          <p:cNvPr id="3" name="Picture Placeholder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2400"/>
            </a:lvl1pPr>
            <a:extLst/>
          </a:lstStyle>
          <a:p>
            <a:r>
              <a:rPr kumimoji="0" lang="en-US" smtClean="0"/>
              <a:t>Click icon to add picture</a:t>
            </a:r>
            <a:endParaRPr kumimoji="0" lang="en-US"/>
          </a:p>
        </p:txBody>
      </p:sp>
    </p:spTree>
    <p:extLst>
      <p:ext uri="{BB962C8B-B14F-4D97-AF65-F5344CB8AC3E}">
        <p14:creationId xmlns:p14="http://schemas.microsoft.com/office/powerpoint/2010/main" val="377330831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502920" y="4983480"/>
            <a:ext cx="8183880" cy="1051560"/>
          </a:xfrm>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02920" y="530352"/>
            <a:ext cx="8183880" cy="4187952"/>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7252C266-9D21-4DD3-AAA6-627079431E92}" type="datetime1">
              <a:rPr lang="en-US" smtClean="0">
                <a:solidFill>
                  <a:srgbClr val="E3DED1">
                    <a:shade val="50000"/>
                  </a:srgbClr>
                </a:solidFill>
              </a:rPr>
              <a:t>8/13/2014</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43057658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533408"/>
            <a:ext cx="1981200" cy="5257799"/>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533400" y="533406"/>
            <a:ext cx="5943600" cy="525780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E10D7342-E8D6-44BF-B451-E7A062BE2846}" type="datetime1">
              <a:rPr lang="en-US" smtClean="0">
                <a:solidFill>
                  <a:srgbClr val="E3DED1">
                    <a:shade val="50000"/>
                  </a:srgbClr>
                </a:solidFill>
              </a:rPr>
              <a:t>8/13/2014</a:t>
            </a:fld>
            <a:endParaRPr lang="en-US">
              <a:solidFill>
                <a:srgbClr val="E3DED1">
                  <a:shade val="50000"/>
                </a:srgbClr>
              </a:solidFill>
            </a:endParaRPr>
          </a:p>
        </p:txBody>
      </p:sp>
      <p:sp>
        <p:nvSpPr>
          <p:cNvPr id="5" name="Footer Placeholder 4"/>
          <p:cNvSpPr>
            <a:spLocks noGrp="1"/>
          </p:cNvSpPr>
          <p:nvPr>
            <p:ph type="ftr" sz="quarter" idx="11"/>
          </p:nvPr>
        </p:nvSpPr>
        <p:spPr/>
        <p:txBody>
          <a:bodyPr/>
          <a:lstStyle>
            <a:extLst/>
          </a:lstStyle>
          <a:p>
            <a:r>
              <a:rPr lang="en-US" smtClean="0">
                <a:solidFill>
                  <a:srgbClr val="E3DED1">
                    <a:shade val="50000"/>
                  </a:srgbClr>
                </a:solidFill>
              </a:rPr>
              <a:t>APAN-38</a:t>
            </a:r>
            <a:endParaRPr lang="en-US">
              <a:solidFill>
                <a:srgbClr val="E3DED1">
                  <a:shade val="50000"/>
                </a:srgbClr>
              </a:solidFill>
            </a:endParaRPr>
          </a:p>
        </p:txBody>
      </p:sp>
      <p:sp>
        <p:nvSpPr>
          <p:cNvPr id="6" name="Slide Number Placeholder 5"/>
          <p:cNvSpPr>
            <a:spLocks noGrp="1"/>
          </p:cNvSpPr>
          <p:nvPr>
            <p:ph type="sldNum" sz="quarter" idx="12"/>
          </p:nvPr>
        </p:nvSpPr>
        <p:spPr/>
        <p:txBody>
          <a:bodyPr/>
          <a:lstStyle>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31843222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41"/>
            <a:ext cx="7886700" cy="2852737"/>
          </a:xfrm>
        </p:spPr>
        <p:txBody>
          <a:bodyPr anchor="b"/>
          <a:lstStyle>
            <a:lvl1pPr>
              <a:defRPr sz="4500"/>
            </a:lvl1pPr>
          </a:lstStyle>
          <a:p>
            <a:r>
              <a:rPr lang="en-US" smtClean="0"/>
              <a:t>Click to edit Master title style</a:t>
            </a:r>
            <a:endParaRPr lang="en-IN"/>
          </a:p>
        </p:txBody>
      </p:sp>
      <p:sp>
        <p:nvSpPr>
          <p:cNvPr id="3" name="Text Placeholder 2"/>
          <p:cNvSpPr>
            <a:spLocks noGrp="1"/>
          </p:cNvSpPr>
          <p:nvPr>
            <p:ph type="body" idx="1"/>
          </p:nvPr>
        </p:nvSpPr>
        <p:spPr>
          <a:xfrm>
            <a:off x="623888" y="4589466"/>
            <a:ext cx="7886700" cy="1500187"/>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1CF038-8714-47CB-8596-48CF3CB49EE0}" type="datetime1">
              <a:rPr lang="en-US" smtClean="0"/>
              <a:t>8/13/2014</a:t>
            </a:fld>
            <a:endParaRPr lang="en-IN"/>
          </a:p>
        </p:txBody>
      </p:sp>
      <p:sp>
        <p:nvSpPr>
          <p:cNvPr id="5" name="Footer Placeholder 4"/>
          <p:cNvSpPr>
            <a:spLocks noGrp="1"/>
          </p:cNvSpPr>
          <p:nvPr>
            <p:ph type="ftr" sz="quarter" idx="11"/>
          </p:nvPr>
        </p:nvSpPr>
        <p:spPr/>
        <p:txBody>
          <a:bodyPr/>
          <a:lstStyle/>
          <a:p>
            <a:r>
              <a:rPr lang="en-IN" smtClean="0"/>
              <a:t>APAN-38</a:t>
            </a:r>
            <a:endParaRPr lang="en-IN"/>
          </a:p>
        </p:txBody>
      </p:sp>
      <p:sp>
        <p:nvSpPr>
          <p:cNvPr id="6" name="Slide Number Placeholder 5"/>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210166117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D40EDBE-D67D-4181-8D1F-046F1EC0D8EC}" type="datetime1">
              <a:rPr lang="en-US" smtClean="0"/>
              <a:t>8/13/2014</a:t>
            </a:fld>
            <a:endParaRPr lang="en-IN"/>
          </a:p>
        </p:txBody>
      </p:sp>
      <p:sp>
        <p:nvSpPr>
          <p:cNvPr id="6" name="Footer Placeholder 5"/>
          <p:cNvSpPr>
            <a:spLocks noGrp="1"/>
          </p:cNvSpPr>
          <p:nvPr>
            <p:ph type="ftr" sz="quarter" idx="11"/>
          </p:nvPr>
        </p:nvSpPr>
        <p:spPr/>
        <p:txBody>
          <a:bodyPr/>
          <a:lstStyle/>
          <a:p>
            <a:r>
              <a:rPr lang="en-IN" smtClean="0"/>
              <a:t>APAN-38</a:t>
            </a:r>
            <a:endParaRPr lang="en-IN"/>
          </a:p>
        </p:txBody>
      </p:sp>
      <p:sp>
        <p:nvSpPr>
          <p:cNvPr id="7" name="Slide Number Placeholder 6"/>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23268738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8"/>
            <a:ext cx="7886700" cy="1325563"/>
          </a:xfrm>
        </p:spPr>
        <p:txBody>
          <a:bodyPr/>
          <a:lstStyle/>
          <a:p>
            <a:r>
              <a:rPr lang="en-US" smtClean="0"/>
              <a:t>Click to edit Master title style</a:t>
            </a:r>
            <a:endParaRPr lang="en-IN"/>
          </a:p>
        </p:txBody>
      </p:sp>
      <p:sp>
        <p:nvSpPr>
          <p:cNvPr id="3" name="Text Placeholder 2"/>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29151"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US" smtClean="0"/>
              <a:t>Click to edit Master text styles</a:t>
            </a:r>
          </a:p>
        </p:txBody>
      </p:sp>
      <p:sp>
        <p:nvSpPr>
          <p:cNvPr id="6" name="Content Placeholder 5"/>
          <p:cNvSpPr>
            <a:spLocks noGrp="1"/>
          </p:cNvSpPr>
          <p:nvPr>
            <p:ph sz="quarter" idx="4"/>
          </p:nvPr>
        </p:nvSpPr>
        <p:spPr>
          <a:xfrm>
            <a:off x="4629151"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7602BF82-FED2-43C1-91D0-47687E146F0A}" type="datetime1">
              <a:rPr lang="en-US" smtClean="0"/>
              <a:t>8/13/2014</a:t>
            </a:fld>
            <a:endParaRPr lang="en-IN"/>
          </a:p>
        </p:txBody>
      </p:sp>
      <p:sp>
        <p:nvSpPr>
          <p:cNvPr id="8" name="Footer Placeholder 7"/>
          <p:cNvSpPr>
            <a:spLocks noGrp="1"/>
          </p:cNvSpPr>
          <p:nvPr>
            <p:ph type="ftr" sz="quarter" idx="11"/>
          </p:nvPr>
        </p:nvSpPr>
        <p:spPr/>
        <p:txBody>
          <a:bodyPr/>
          <a:lstStyle/>
          <a:p>
            <a:r>
              <a:rPr lang="en-IN" smtClean="0"/>
              <a:t>APAN-38</a:t>
            </a:r>
            <a:endParaRPr lang="en-IN"/>
          </a:p>
        </p:txBody>
      </p:sp>
      <p:sp>
        <p:nvSpPr>
          <p:cNvPr id="9" name="Slide Number Placeholder 8"/>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40977110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8703A2A8-5DB8-4CDA-B6C4-95F7866C49FB}" type="datetime1">
              <a:rPr lang="en-US" smtClean="0"/>
              <a:t>8/13/2014</a:t>
            </a:fld>
            <a:endParaRPr lang="en-IN"/>
          </a:p>
        </p:txBody>
      </p:sp>
      <p:sp>
        <p:nvSpPr>
          <p:cNvPr id="4" name="Footer Placeholder 3"/>
          <p:cNvSpPr>
            <a:spLocks noGrp="1"/>
          </p:cNvSpPr>
          <p:nvPr>
            <p:ph type="ftr" sz="quarter" idx="11"/>
          </p:nvPr>
        </p:nvSpPr>
        <p:spPr/>
        <p:txBody>
          <a:bodyPr/>
          <a:lstStyle/>
          <a:p>
            <a:r>
              <a:rPr lang="en-IN" smtClean="0"/>
              <a:t>APAN-38</a:t>
            </a:r>
            <a:endParaRPr lang="en-IN"/>
          </a:p>
        </p:txBody>
      </p:sp>
      <p:sp>
        <p:nvSpPr>
          <p:cNvPr id="5" name="Slide Number Placeholder 4"/>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1374110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CA36BE-B816-4829-9654-AEAA04755861}" type="datetime1">
              <a:rPr lang="en-US" smtClean="0"/>
              <a:t>8/13/2014</a:t>
            </a:fld>
            <a:endParaRPr lang="en-IN"/>
          </a:p>
        </p:txBody>
      </p:sp>
      <p:sp>
        <p:nvSpPr>
          <p:cNvPr id="3" name="Footer Placeholder 2"/>
          <p:cNvSpPr>
            <a:spLocks noGrp="1"/>
          </p:cNvSpPr>
          <p:nvPr>
            <p:ph type="ftr" sz="quarter" idx="11"/>
          </p:nvPr>
        </p:nvSpPr>
        <p:spPr/>
        <p:txBody>
          <a:bodyPr/>
          <a:lstStyle/>
          <a:p>
            <a:r>
              <a:rPr lang="en-IN" smtClean="0"/>
              <a:t>APAN-38</a:t>
            </a:r>
            <a:endParaRPr lang="en-IN"/>
          </a:p>
        </p:txBody>
      </p:sp>
      <p:sp>
        <p:nvSpPr>
          <p:cNvPr id="4" name="Slide Number Placeholder 3"/>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41547421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N"/>
          </a:p>
        </p:txBody>
      </p:sp>
      <p:sp>
        <p:nvSpPr>
          <p:cNvPr id="3" name="Content Placeholder 2"/>
          <p:cNvSpPr>
            <a:spLocks noGrp="1"/>
          </p:cNvSpPr>
          <p:nvPr>
            <p:ph idx="1"/>
          </p:nvPr>
        </p:nvSpPr>
        <p:spPr>
          <a:xfrm>
            <a:off x="3887391" y="987428"/>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81BBCC5-B09B-4A01-B640-32BAD69BB785}" type="datetime1">
              <a:rPr lang="en-US" smtClean="0"/>
              <a:t>8/13/2014</a:t>
            </a:fld>
            <a:endParaRPr lang="en-IN"/>
          </a:p>
        </p:txBody>
      </p:sp>
      <p:sp>
        <p:nvSpPr>
          <p:cNvPr id="6" name="Footer Placeholder 5"/>
          <p:cNvSpPr>
            <a:spLocks noGrp="1"/>
          </p:cNvSpPr>
          <p:nvPr>
            <p:ph type="ftr" sz="quarter" idx="11"/>
          </p:nvPr>
        </p:nvSpPr>
        <p:spPr/>
        <p:txBody>
          <a:bodyPr/>
          <a:lstStyle/>
          <a:p>
            <a:r>
              <a:rPr lang="en-IN" smtClean="0"/>
              <a:t>APAN-38</a:t>
            </a:r>
            <a:endParaRPr lang="en-IN"/>
          </a:p>
        </p:txBody>
      </p:sp>
      <p:sp>
        <p:nvSpPr>
          <p:cNvPr id="7" name="Slide Number Placeholder 6"/>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23237582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2400"/>
            </a:lvl1pPr>
          </a:lstStyle>
          <a:p>
            <a:r>
              <a:rPr lang="en-US" smtClean="0"/>
              <a:t>Click to edit Master title style</a:t>
            </a:r>
            <a:endParaRPr lang="en-IN"/>
          </a:p>
        </p:txBody>
      </p:sp>
      <p:sp>
        <p:nvSpPr>
          <p:cNvPr id="3" name="Picture Placeholder 2"/>
          <p:cNvSpPr>
            <a:spLocks noGrp="1"/>
          </p:cNvSpPr>
          <p:nvPr>
            <p:ph type="pic" idx="1"/>
          </p:nvPr>
        </p:nvSpPr>
        <p:spPr>
          <a:xfrm>
            <a:off x="3887391" y="987428"/>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IN"/>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2B589C9-C509-4985-A941-9DA5BEB04C3B}" type="datetime1">
              <a:rPr lang="en-US" smtClean="0"/>
              <a:t>8/13/2014</a:t>
            </a:fld>
            <a:endParaRPr lang="en-IN"/>
          </a:p>
        </p:txBody>
      </p:sp>
      <p:sp>
        <p:nvSpPr>
          <p:cNvPr id="6" name="Footer Placeholder 5"/>
          <p:cNvSpPr>
            <a:spLocks noGrp="1"/>
          </p:cNvSpPr>
          <p:nvPr>
            <p:ph type="ftr" sz="quarter" idx="11"/>
          </p:nvPr>
        </p:nvSpPr>
        <p:spPr/>
        <p:txBody>
          <a:bodyPr/>
          <a:lstStyle/>
          <a:p>
            <a:r>
              <a:rPr lang="en-IN" smtClean="0"/>
              <a:t>APAN-38</a:t>
            </a:r>
            <a:endParaRPr lang="en-IN"/>
          </a:p>
        </p:txBody>
      </p:sp>
      <p:sp>
        <p:nvSpPr>
          <p:cNvPr id="7" name="Slide Number Placeholder 6"/>
          <p:cNvSpPr>
            <a:spLocks noGrp="1"/>
          </p:cNvSpPr>
          <p:nvPr>
            <p:ph type="sldNum" sz="quarter" idx="12"/>
          </p:nvPr>
        </p:nvSpPr>
        <p:spPr/>
        <p:txBody>
          <a:bodyPr/>
          <a:lstStyle/>
          <a:p>
            <a:fld id="{5E5A1BB4-E169-475D-9075-ABD8C897181B}" type="slidenum">
              <a:rPr lang="en-IN" smtClean="0"/>
              <a:t>‹#›</a:t>
            </a:fld>
            <a:endParaRPr lang="en-IN"/>
          </a:p>
        </p:txBody>
      </p:sp>
    </p:spTree>
    <p:extLst>
      <p:ext uri="{BB962C8B-B14F-4D97-AF65-F5344CB8AC3E}">
        <p14:creationId xmlns:p14="http://schemas.microsoft.com/office/powerpoint/2010/main" val="36043905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900">
                <a:solidFill>
                  <a:schemeClr val="tx1">
                    <a:tint val="75000"/>
                  </a:schemeClr>
                </a:solidFill>
              </a:defRPr>
            </a:lvl1pPr>
          </a:lstStyle>
          <a:p>
            <a:fld id="{8451266C-28BB-4FCD-A4B3-86F663AF42B9}" type="datetime1">
              <a:rPr lang="en-US" smtClean="0"/>
              <a:t>8/13/2014</a:t>
            </a:fld>
            <a:endParaRPr lang="en-IN"/>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defRPr>
            </a:lvl1pPr>
          </a:lstStyle>
          <a:p>
            <a:r>
              <a:rPr lang="en-IN" smtClean="0"/>
              <a:t>APAN-38</a:t>
            </a:r>
            <a:endParaRPr lang="en-IN"/>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5E5A1BB4-E169-475D-9075-ABD8C897181B}" type="slidenum">
              <a:rPr lang="en-IN" smtClean="0"/>
              <a:t>‹#›</a:t>
            </a:fld>
            <a:endParaRPr lang="en-IN"/>
          </a:p>
        </p:txBody>
      </p:sp>
    </p:spTree>
    <p:extLst>
      <p:ext uri="{BB962C8B-B14F-4D97-AF65-F5344CB8AC3E}">
        <p14:creationId xmlns:p14="http://schemas.microsoft.com/office/powerpoint/2010/main" val="1195616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Rounded Rectangle 6"/>
          <p:cNvSpPr/>
          <p:nvPr/>
        </p:nvSpPr>
        <p:spPr>
          <a:xfrm>
            <a:off x="304802" y="329188"/>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9" name="Rounded Rectangle 8"/>
          <p:cNvSpPr/>
          <p:nvPr/>
        </p:nvSpPr>
        <p:spPr>
          <a:xfrm>
            <a:off x="418598"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a:endParaRPr lang="en-US" sz="1350">
              <a:solidFill>
                <a:prstClr val="white"/>
              </a:solidFill>
            </a:endParaRPr>
          </a:p>
        </p:txBody>
      </p:sp>
      <p:sp>
        <p:nvSpPr>
          <p:cNvPr id="13" name="Title Placeholder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en-US" smtClean="0"/>
              <a:t>Click to edit Master title style</a:t>
            </a:r>
            <a:endParaRPr kumimoji="0" lang="en-US"/>
          </a:p>
        </p:txBody>
      </p:sp>
      <p:sp>
        <p:nvSpPr>
          <p:cNvPr id="4" name="Text Placeholder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5" name="Date Placeholder 24"/>
          <p:cNvSpPr>
            <a:spLocks noGrp="1"/>
          </p:cNvSpPr>
          <p:nvPr>
            <p:ph type="dt" sz="half" idx="2"/>
          </p:nvPr>
        </p:nvSpPr>
        <p:spPr>
          <a:xfrm>
            <a:off x="3776328" y="6111879"/>
            <a:ext cx="2286000" cy="365125"/>
          </a:xfrm>
          <a:prstGeom prst="rect">
            <a:avLst/>
          </a:prstGeom>
        </p:spPr>
        <p:txBody>
          <a:bodyPr vert="horz" anchor="b"/>
          <a:lstStyle>
            <a:lvl1pPr algn="r" eaLnBrk="1" latinLnBrk="0" hangingPunct="1">
              <a:defRPr kumimoji="0" sz="750">
                <a:solidFill>
                  <a:schemeClr val="bg2">
                    <a:shade val="50000"/>
                  </a:schemeClr>
                </a:solidFill>
              </a:defRPr>
            </a:lvl1pPr>
            <a:extLst/>
          </a:lstStyle>
          <a:p>
            <a:fld id="{44238F2F-04E1-44B5-90F6-A9BE743D2DA5}" type="datetime1">
              <a:rPr lang="en-US" smtClean="0">
                <a:solidFill>
                  <a:srgbClr val="E3DED1">
                    <a:shade val="50000"/>
                  </a:srgbClr>
                </a:solidFill>
              </a:rPr>
              <a:t>8/13/2014</a:t>
            </a:fld>
            <a:endParaRPr lang="en-US">
              <a:solidFill>
                <a:srgbClr val="E3DED1">
                  <a:shade val="50000"/>
                </a:srgbClr>
              </a:solidFill>
            </a:endParaRPr>
          </a:p>
        </p:txBody>
      </p:sp>
      <p:sp>
        <p:nvSpPr>
          <p:cNvPr id="18" name="Footer Placeholder 17"/>
          <p:cNvSpPr>
            <a:spLocks noGrp="1"/>
          </p:cNvSpPr>
          <p:nvPr>
            <p:ph type="ftr" sz="quarter" idx="3"/>
          </p:nvPr>
        </p:nvSpPr>
        <p:spPr>
          <a:xfrm>
            <a:off x="6062328" y="6111879"/>
            <a:ext cx="2286000" cy="365125"/>
          </a:xfrm>
          <a:prstGeom prst="rect">
            <a:avLst/>
          </a:prstGeom>
        </p:spPr>
        <p:txBody>
          <a:bodyPr vert="horz" anchor="b"/>
          <a:lstStyle>
            <a:lvl1pPr algn="l" eaLnBrk="1" latinLnBrk="0" hangingPunct="1">
              <a:defRPr kumimoji="0" sz="750">
                <a:solidFill>
                  <a:schemeClr val="bg2">
                    <a:shade val="50000"/>
                  </a:schemeClr>
                </a:solidFill>
              </a:defRPr>
            </a:lvl1pPr>
            <a:extLst/>
          </a:lstStyle>
          <a:p>
            <a:r>
              <a:rPr lang="en-US" smtClean="0">
                <a:solidFill>
                  <a:srgbClr val="E3DED1">
                    <a:shade val="50000"/>
                  </a:srgbClr>
                </a:solidFill>
              </a:rPr>
              <a:t>APAN-38</a:t>
            </a:r>
            <a:endParaRPr lang="en-US">
              <a:solidFill>
                <a:srgbClr val="E3DED1">
                  <a:shade val="50000"/>
                </a:srgbClr>
              </a:solidFill>
            </a:endParaRPr>
          </a:p>
        </p:txBody>
      </p:sp>
      <p:sp>
        <p:nvSpPr>
          <p:cNvPr id="5" name="Slide Number Placeholder 4"/>
          <p:cNvSpPr>
            <a:spLocks noGrp="1"/>
          </p:cNvSpPr>
          <p:nvPr>
            <p:ph type="sldNum" sz="quarter" idx="4"/>
          </p:nvPr>
        </p:nvSpPr>
        <p:spPr>
          <a:xfrm>
            <a:off x="8348328" y="6111879"/>
            <a:ext cx="457200" cy="365125"/>
          </a:xfrm>
          <a:prstGeom prst="rect">
            <a:avLst/>
          </a:prstGeom>
        </p:spPr>
        <p:txBody>
          <a:bodyPr vert="horz" anchor="b"/>
          <a:lstStyle>
            <a:lvl1pPr algn="r" eaLnBrk="1" latinLnBrk="0" hangingPunct="1">
              <a:defRPr kumimoji="0" sz="750">
                <a:solidFill>
                  <a:schemeClr val="bg2">
                    <a:shade val="50000"/>
                  </a:schemeClr>
                </a:solidFill>
              </a:defRPr>
            </a:lvl1pPr>
            <a:extLst/>
          </a:lstStyle>
          <a:p>
            <a:fld id="{32484A4C-662D-4370-98F3-D439E4738250}" type="slidenum">
              <a:rPr lang="en-US" smtClean="0">
                <a:solidFill>
                  <a:srgbClr val="E3DED1">
                    <a:shade val="50000"/>
                  </a:srgbClr>
                </a:solidFill>
              </a:rPr>
              <a:pPr/>
              <a:t>‹#›</a:t>
            </a:fld>
            <a:endParaRPr lang="en-US">
              <a:solidFill>
                <a:srgbClr val="E3DED1">
                  <a:shade val="50000"/>
                </a:srgbClr>
              </a:solidFill>
            </a:endParaRPr>
          </a:p>
        </p:txBody>
      </p:sp>
    </p:spTree>
    <p:extLst>
      <p:ext uri="{BB962C8B-B14F-4D97-AF65-F5344CB8AC3E}">
        <p14:creationId xmlns:p14="http://schemas.microsoft.com/office/powerpoint/2010/main" val="198637973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27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198882" indent="-198882" algn="l" rtl="0" eaLnBrk="1" latinLnBrk="0" hangingPunct="1">
        <a:spcBef>
          <a:spcPts val="188"/>
        </a:spcBef>
        <a:buClr>
          <a:schemeClr val="accent1"/>
        </a:buClr>
        <a:buSzPct val="80000"/>
        <a:buFont typeface="Wingdings 2"/>
        <a:buChar char=""/>
        <a:defRPr kumimoji="0" sz="2100" kern="1200">
          <a:solidFill>
            <a:schemeClr val="tx1"/>
          </a:solidFill>
          <a:effectLst/>
          <a:latin typeface="+mn-lt"/>
          <a:ea typeface="+mn-ea"/>
          <a:cs typeface="+mn-cs"/>
        </a:defRPr>
      </a:lvl1pPr>
      <a:lvl2pPr marL="411480" indent="-150876" algn="l" rtl="0" eaLnBrk="1" latinLnBrk="0" hangingPunct="1">
        <a:spcBef>
          <a:spcPts val="188"/>
        </a:spcBef>
        <a:buClr>
          <a:schemeClr val="accent1"/>
        </a:buClr>
        <a:buSzPct val="100000"/>
        <a:buFont typeface="Verdana"/>
        <a:buChar char="◦"/>
        <a:defRPr kumimoji="0" sz="1800" kern="1200">
          <a:solidFill>
            <a:schemeClr val="tx1"/>
          </a:solidFill>
          <a:latin typeface="+mn-lt"/>
          <a:ea typeface="+mn-ea"/>
          <a:cs typeface="+mn-cs"/>
        </a:defRPr>
      </a:lvl2pPr>
      <a:lvl3pPr marL="589788" indent="-137160" algn="l" rtl="0" eaLnBrk="1" latinLnBrk="0" hangingPunct="1">
        <a:spcBef>
          <a:spcPts val="188"/>
        </a:spcBef>
        <a:buClr>
          <a:schemeClr val="accent2">
            <a:tint val="85000"/>
            <a:satMod val="285000"/>
          </a:schemeClr>
        </a:buClr>
        <a:buSzPct val="100000"/>
        <a:buFont typeface="Wingdings 2"/>
        <a:buChar char=""/>
        <a:defRPr kumimoji="0" sz="1650" kern="1200">
          <a:solidFill>
            <a:schemeClr val="tx1"/>
          </a:solidFill>
          <a:latin typeface="+mn-lt"/>
          <a:ea typeface="+mn-ea"/>
          <a:cs typeface="+mn-cs"/>
        </a:defRPr>
      </a:lvl3pPr>
      <a:lvl4pPr marL="768096" indent="-137160" algn="l" rtl="0" eaLnBrk="1" latinLnBrk="0" hangingPunct="1">
        <a:spcBef>
          <a:spcPts val="173"/>
        </a:spcBef>
        <a:buClr>
          <a:schemeClr val="accent2">
            <a:tint val="85000"/>
            <a:satMod val="285000"/>
          </a:schemeClr>
        </a:buClr>
        <a:buSzPct val="112000"/>
        <a:buFont typeface="Verdana"/>
        <a:buChar char="◦"/>
        <a:defRPr kumimoji="0" sz="1425" kern="1200">
          <a:solidFill>
            <a:schemeClr val="tx1"/>
          </a:solidFill>
          <a:latin typeface="+mn-lt"/>
          <a:ea typeface="+mn-ea"/>
          <a:cs typeface="+mn-cs"/>
        </a:defRPr>
      </a:lvl4pPr>
      <a:lvl5pPr marL="960120" indent="-137160" algn="l" rtl="0" eaLnBrk="1" latinLnBrk="0" hangingPunct="1">
        <a:spcBef>
          <a:spcPts val="188"/>
        </a:spcBef>
        <a:buClr>
          <a:schemeClr val="accent3">
            <a:tint val="85000"/>
            <a:satMod val="275000"/>
          </a:schemeClr>
        </a:buClr>
        <a:buSzPct val="100000"/>
        <a:buFont typeface="Wingdings 2"/>
        <a:buChar char=""/>
        <a:defRPr kumimoji="0" sz="1350" kern="1200">
          <a:solidFill>
            <a:schemeClr val="tx1"/>
          </a:solidFill>
          <a:latin typeface="+mn-lt"/>
          <a:ea typeface="+mn-ea"/>
          <a:cs typeface="+mn-cs"/>
        </a:defRPr>
      </a:lvl5pPr>
      <a:lvl6pPr marL="1117854" indent="-137160" algn="l" rtl="0" eaLnBrk="1" latinLnBrk="0" hangingPunct="1">
        <a:spcBef>
          <a:spcPts val="188"/>
        </a:spcBef>
        <a:buClr>
          <a:schemeClr val="accent3">
            <a:tint val="85000"/>
            <a:satMod val="275000"/>
          </a:schemeClr>
        </a:buClr>
        <a:buSzPct val="100000"/>
        <a:buFont typeface="Verdana"/>
        <a:buChar char="◦"/>
        <a:defRPr kumimoji="0" sz="1275" kern="1200" baseline="0">
          <a:solidFill>
            <a:schemeClr val="tx1"/>
          </a:solidFill>
          <a:latin typeface="+mn-lt"/>
          <a:ea typeface="+mn-ea"/>
          <a:cs typeface="+mn-cs"/>
        </a:defRPr>
      </a:lvl6pPr>
      <a:lvl7pPr marL="1275588" indent="-137160" algn="l" rtl="0" eaLnBrk="1" latinLnBrk="0" hangingPunct="1">
        <a:spcBef>
          <a:spcPts val="191"/>
        </a:spcBef>
        <a:buClr>
          <a:schemeClr val="accent3">
            <a:tint val="85000"/>
            <a:satMod val="275000"/>
          </a:schemeClr>
        </a:buClr>
        <a:buSzPct val="100000"/>
        <a:buFont typeface="Wingdings 2"/>
        <a:buChar char=""/>
        <a:defRPr kumimoji="0" sz="1125" kern="1200">
          <a:solidFill>
            <a:schemeClr val="tx1"/>
          </a:solidFill>
          <a:latin typeface="+mn-lt"/>
          <a:ea typeface="+mn-ea"/>
          <a:cs typeface="+mn-cs"/>
        </a:defRPr>
      </a:lvl7pPr>
      <a:lvl8pPr marL="1440180" indent="-137160" algn="l" rtl="0" eaLnBrk="1" latinLnBrk="0" hangingPunct="1">
        <a:spcBef>
          <a:spcPts val="193"/>
        </a:spcBef>
        <a:buClr>
          <a:schemeClr val="accent3">
            <a:tint val="85000"/>
            <a:satMod val="275000"/>
          </a:schemeClr>
        </a:buClr>
        <a:buSzPct val="100000"/>
        <a:buFont typeface="Verdana"/>
        <a:buChar char="◦"/>
        <a:defRPr kumimoji="0" sz="1125" kern="1200" baseline="0">
          <a:solidFill>
            <a:schemeClr val="tx1"/>
          </a:solidFill>
          <a:latin typeface="+mn-lt"/>
          <a:ea typeface="+mn-ea"/>
          <a:cs typeface="+mn-cs"/>
        </a:defRPr>
      </a:lvl8pPr>
      <a:lvl9pPr marL="1611630" indent="-137160" algn="l" rtl="0" eaLnBrk="1" latinLnBrk="0" hangingPunct="1">
        <a:spcBef>
          <a:spcPts val="191"/>
        </a:spcBef>
        <a:buClr>
          <a:schemeClr val="accent3">
            <a:tint val="85000"/>
            <a:satMod val="275000"/>
          </a:schemeClr>
        </a:buClr>
        <a:buSzPct val="100000"/>
        <a:buFont typeface="Wingdings 2"/>
        <a:buChar char=""/>
        <a:defRPr kumimoji="0" sz="1125"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342900" algn="l" rtl="0" eaLnBrk="1" latinLnBrk="0" hangingPunct="1">
        <a:defRPr kumimoji="0" kern="1200">
          <a:solidFill>
            <a:schemeClr val="tx1"/>
          </a:solidFill>
          <a:latin typeface="+mn-lt"/>
          <a:ea typeface="+mn-ea"/>
          <a:cs typeface="+mn-cs"/>
        </a:defRPr>
      </a:lvl2pPr>
      <a:lvl3pPr marL="685800" algn="l" rtl="0" eaLnBrk="1" latinLnBrk="0" hangingPunct="1">
        <a:defRPr kumimoji="0" kern="1200">
          <a:solidFill>
            <a:schemeClr val="tx1"/>
          </a:solidFill>
          <a:latin typeface="+mn-lt"/>
          <a:ea typeface="+mn-ea"/>
          <a:cs typeface="+mn-cs"/>
        </a:defRPr>
      </a:lvl3pPr>
      <a:lvl4pPr marL="1028700" algn="l" rtl="0" eaLnBrk="1" latinLnBrk="0" hangingPunct="1">
        <a:defRPr kumimoji="0" kern="1200">
          <a:solidFill>
            <a:schemeClr val="tx1"/>
          </a:solidFill>
          <a:latin typeface="+mn-lt"/>
          <a:ea typeface="+mn-ea"/>
          <a:cs typeface="+mn-cs"/>
        </a:defRPr>
      </a:lvl4pPr>
      <a:lvl5pPr marL="1371600" algn="l" rtl="0" eaLnBrk="1" latinLnBrk="0" hangingPunct="1">
        <a:defRPr kumimoji="0" kern="1200">
          <a:solidFill>
            <a:schemeClr val="tx1"/>
          </a:solidFill>
          <a:latin typeface="+mn-lt"/>
          <a:ea typeface="+mn-ea"/>
          <a:cs typeface="+mn-cs"/>
        </a:defRPr>
      </a:lvl5pPr>
      <a:lvl6pPr marL="1714500" algn="l" rtl="0" eaLnBrk="1" latinLnBrk="0" hangingPunct="1">
        <a:defRPr kumimoji="0" kern="1200">
          <a:solidFill>
            <a:schemeClr val="tx1"/>
          </a:solidFill>
          <a:latin typeface="+mn-lt"/>
          <a:ea typeface="+mn-ea"/>
          <a:cs typeface="+mn-cs"/>
        </a:defRPr>
      </a:lvl6pPr>
      <a:lvl7pPr marL="2057400" algn="l" rtl="0" eaLnBrk="1" latinLnBrk="0" hangingPunct="1">
        <a:defRPr kumimoji="0" kern="1200">
          <a:solidFill>
            <a:schemeClr val="tx1"/>
          </a:solidFill>
          <a:latin typeface="+mn-lt"/>
          <a:ea typeface="+mn-ea"/>
          <a:cs typeface="+mn-cs"/>
        </a:defRPr>
      </a:lvl7pPr>
      <a:lvl8pPr marL="2400300" algn="l" rtl="0" eaLnBrk="1" latinLnBrk="0" hangingPunct="1">
        <a:defRPr kumimoji="0" kern="1200">
          <a:solidFill>
            <a:schemeClr val="tx1"/>
          </a:solidFill>
          <a:latin typeface="+mn-lt"/>
          <a:ea typeface="+mn-ea"/>
          <a:cs typeface="+mn-cs"/>
        </a:defRPr>
      </a:lvl8pPr>
      <a:lvl9pPr marL="27432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brij.jashal@tifr.res.in" TargetMode="External"/><Relationship Id="rId2" Type="http://schemas.openxmlformats.org/officeDocument/2006/relationships/notesSlide" Target="../notesSlides/notesSlide1.xml"/><Relationship Id="rId1" Type="http://schemas.openxmlformats.org/officeDocument/2006/relationships/slideLayout" Target="../slideLayouts/slideLayout18.xml"/><Relationship Id="rId5" Type="http://schemas.openxmlformats.org/officeDocument/2006/relationships/image" Target="../media/image2.png"/><Relationship Id="rId4" Type="http://schemas.openxmlformats.org/officeDocument/2006/relationships/hyperlink" Target="mailto:brij.Kishor.jashal@cern.ch"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8.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18.xml"/><Relationship Id="rId4" Type="http://schemas.openxmlformats.org/officeDocument/2006/relationships/image" Target="../media/image16.png"/></Relationships>
</file>

<file path=ppt/slides/_rels/slide13.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18.xml"/><Relationship Id="rId5" Type="http://schemas.openxmlformats.org/officeDocument/2006/relationships/image" Target="../media/image20.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8.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18.xml"/><Relationship Id="rId4" Type="http://schemas.openxmlformats.org/officeDocument/2006/relationships/image" Target="../media/image10.png"/></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18.xml"/></Relationships>
</file>

<file path=ppt/slides/_rels/slide7.xml.rels><?xml version="1.0" encoding="UTF-8" standalone="yes"?>
<Relationships xmlns="http://schemas.openxmlformats.org/package/2006/relationships"><Relationship Id="rId8" Type="http://schemas.openxmlformats.org/officeDocument/2006/relationships/hyperlink" Target="https://espace2013.cern.ch/WLCG-document-repository/_layouts/15/WopiFrame.aspx?sourcedoc=/WLCG-document-repository/Accounting/Tier-2/2014/april-14/Tier2_Accounting_Report_April.pdf&amp;action=default" TargetMode="External"/><Relationship Id="rId13" Type="http://schemas.openxmlformats.org/officeDocument/2006/relationships/hyperlink" Target="http://sam-reports.web.cern.ch/sam-reports/2014/201402/original/wlcg_old/WLCG_Tier2_OPS_Feb2014.pdf" TargetMode="External"/><Relationship Id="rId3" Type="http://schemas.openxmlformats.org/officeDocument/2006/relationships/hyperlink" Target="http://sam-reports.web.cern.ch/sam-reports/2014/201407/wlcg/WLCG_All_Sites_ALICE_Jul2014.pdf" TargetMode="External"/><Relationship Id="rId7" Type="http://schemas.openxmlformats.org/officeDocument/2006/relationships/hyperlink" Target="http://sam-reports.web.cern.ch/sam-reports/2014/201405/original/wlcg/WLCG_All_Sites_ALICE_May2014.pdf" TargetMode="External"/><Relationship Id="rId12" Type="http://schemas.openxmlformats.org/officeDocument/2006/relationships/hyperlink" Target="https://espace2013.cern.ch/WLCG-document-repository/_layouts/15/WopiFrame.aspx?sourcedoc=/WLCG-document-repository/Accounting/Tier-2/2014/february-14/Tier2_Accounting_Report_February2014.pdf&amp;action=default" TargetMode="External"/><Relationship Id="rId2" Type="http://schemas.openxmlformats.org/officeDocument/2006/relationships/hyperlink" Target="https://espace2013.cern.ch/WLCG-document-repository/_layouts/15/WopiFrame.aspx?sourcedoc=/WLCG-document-repository/Accounting/Tier-2/2014/july-14/Tier2_Accounting_Report_July2014.pdf&amp;action=default" TargetMode="External"/><Relationship Id="rId16" Type="http://schemas.openxmlformats.org/officeDocument/2006/relationships/chart" Target="../charts/chart2.xml"/><Relationship Id="rId1" Type="http://schemas.openxmlformats.org/officeDocument/2006/relationships/slideLayout" Target="../slideLayouts/slideLayout18.xml"/><Relationship Id="rId6" Type="http://schemas.openxmlformats.org/officeDocument/2006/relationships/hyperlink" Target="https://espace2013.cern.ch/WLCG-document-repository/_layouts/15/WopiFrame.aspx?sourcedoc=/WLCG-document-repository/Accounting/Tier-2/2014/may-14/Tier2_Accounting_Report_May.pdf&amp;action=default" TargetMode="External"/><Relationship Id="rId11" Type="http://schemas.openxmlformats.org/officeDocument/2006/relationships/hyperlink" Target="http://sam-reports.web.cern.ch/sam-reports/2014/201403/original/wlcg_old/WLCG_Tier2_OPS_Mar2014.pdf" TargetMode="External"/><Relationship Id="rId5" Type="http://schemas.openxmlformats.org/officeDocument/2006/relationships/hyperlink" Target="http://sam-reports.web.cern.ch/sam-reports/2014/201406/original/wlcg/WLCG_All_Sites_ALICE_Jun2014.pdf" TargetMode="External"/><Relationship Id="rId15" Type="http://schemas.openxmlformats.org/officeDocument/2006/relationships/hyperlink" Target="http://sam-reports.web.cern.ch/sam-reports/2014/201401/original/wlcg_old/WLCG_Tier2_OPS_Jan2014.pdf" TargetMode="External"/><Relationship Id="rId10" Type="http://schemas.openxmlformats.org/officeDocument/2006/relationships/hyperlink" Target="https://espace2013.cern.ch/WLCG-document-repository/_layouts/15/WopiFrame.aspx?sourcedoc=/WLCG-document-repository/Accounting/Tier-2/2014/march-14/Tier2_Accounting_Report_March.pdf&amp;action=default" TargetMode="External"/><Relationship Id="rId4" Type="http://schemas.openxmlformats.org/officeDocument/2006/relationships/hyperlink" Target="https://espace2013.cern.ch/WLCG-document-repository/_layouts/15/WopiFrame.aspx?sourcedoc=/WLCG-document-repository/Accounting/Tier-2/2014/june-14/Tier2_Accounting_Report_June2014.pdf&amp;action=default" TargetMode="External"/><Relationship Id="rId9" Type="http://schemas.openxmlformats.org/officeDocument/2006/relationships/hyperlink" Target="http://sam-reports.web.cern.ch/sam-reports/2014/201404/original/wlcg_old/WLCG_Tier2_OPS_Apr2014.pdf" TargetMode="External"/><Relationship Id="rId14" Type="http://schemas.openxmlformats.org/officeDocument/2006/relationships/hyperlink" Target="https://espace2013.cern.ch/WLCG-document-repository/_layouts/15/WopiFrame.aspx?sourcedoc=/WLCG-document-repository/Accounting/Tier-2/2014/january-14/Tier2_Accounting_Report_January2014.pdf&amp;action=default" TargetMode="Externa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8" Type="http://schemas.openxmlformats.org/officeDocument/2006/relationships/hyperlink" Target="http://e513-e-rbrxl-2-te20.cern.ch/" TargetMode="External"/><Relationship Id="rId3" Type="http://schemas.openxmlformats.org/officeDocument/2006/relationships/hyperlink" Target="http://vecc-direct.tier2-kol.res.in/" TargetMode="External"/><Relationship Id="rId7" Type="http://schemas.openxmlformats.org/officeDocument/2006/relationships/hyperlink" Target="http://switch-bckp-gw.mx1.par.fr.geant.net/" TargetMode="External"/><Relationship Id="rId2" Type="http://schemas.openxmlformats.org/officeDocument/2006/relationships/hyperlink" Target="http://alien.cern.ch/" TargetMode="External"/><Relationship Id="rId1" Type="http://schemas.openxmlformats.org/officeDocument/2006/relationships/slideLayout" Target="../slideLayouts/slideLayout18.xml"/><Relationship Id="rId6" Type="http://schemas.openxmlformats.org/officeDocument/2006/relationships/hyperlink" Target="http://ae3.mx1.par.fr.geant.net/" TargetMode="External"/><Relationship Id="rId5" Type="http://schemas.openxmlformats.org/officeDocument/2006/relationships/hyperlink" Target="http://eu-mad-pr-v4.bb.tein3.net/" TargetMode="External"/><Relationship Id="rId4" Type="http://schemas.openxmlformats.org/officeDocument/2006/relationships/hyperlink" Target="http://mb-xe-01-v4.bb.tein3.net/"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12820" y="3638802"/>
            <a:ext cx="7620000" cy="2246769"/>
          </a:xfrm>
          <a:prstGeom prst="rect">
            <a:avLst/>
          </a:prstGeom>
          <a:noFill/>
          <a:ln>
            <a:solidFill>
              <a:srgbClr val="0070C0"/>
            </a:solidFill>
          </a:ln>
        </p:spPr>
        <p:txBody>
          <a:bodyPr wrap="square" rtlCol="0">
            <a:spAutoFit/>
          </a:bodyPr>
          <a:lstStyle/>
          <a:p>
            <a:r>
              <a:rPr lang="en-US" sz="1400" b="1" u="sng" dirty="0" smtClean="0">
                <a:solidFill>
                  <a:schemeClr val="accent3">
                    <a:lumMod val="75000"/>
                  </a:schemeClr>
                </a:solidFill>
              </a:rPr>
              <a:t>Content</a:t>
            </a:r>
            <a:r>
              <a:rPr lang="en-US" sz="1400" dirty="0" smtClean="0"/>
              <a:t>:</a:t>
            </a:r>
          </a:p>
          <a:p>
            <a:pPr marL="285750" indent="-285750">
              <a:buFont typeface="Arial" panose="020B0604020202020204" pitchFamily="34" charset="0"/>
              <a:buChar char="•"/>
            </a:pPr>
            <a:r>
              <a:rPr lang="en-US" sz="1400" dirty="0" smtClean="0"/>
              <a:t>India’s e-infrastructure an overview</a:t>
            </a:r>
          </a:p>
          <a:p>
            <a:pPr marL="285750" indent="-285750">
              <a:buFont typeface="Arial" panose="020B0604020202020204" pitchFamily="34" charset="0"/>
              <a:buChar char="•"/>
            </a:pPr>
            <a:r>
              <a:rPr lang="en-IN" sz="1400" dirty="0"/>
              <a:t>The Regional component of the </a:t>
            </a:r>
            <a:r>
              <a:rPr lang="en-IN" sz="1400" b="1" dirty="0"/>
              <a:t>Worldwide LHC Computing Grid</a:t>
            </a:r>
            <a:r>
              <a:rPr lang="en-IN" sz="1400" dirty="0"/>
              <a:t> (WLCG ) </a:t>
            </a:r>
            <a:endParaRPr lang="en-US" sz="1400" dirty="0" smtClean="0"/>
          </a:p>
          <a:p>
            <a:pPr marL="285750" indent="-285750">
              <a:buFont typeface="Arial" panose="020B0604020202020204" pitchFamily="34" charset="0"/>
              <a:buChar char="•"/>
            </a:pPr>
            <a:r>
              <a:rPr lang="en-US" sz="1400" dirty="0" smtClean="0"/>
              <a:t>India-CMS and India-ALICE Tier-2 site Infrastructure</a:t>
            </a:r>
          </a:p>
          <a:p>
            <a:pPr marL="285750" indent="-285750">
              <a:buFont typeface="Arial" panose="020B0604020202020204" pitchFamily="34" charset="0"/>
              <a:buChar char="•"/>
            </a:pPr>
            <a:r>
              <a:rPr lang="en-US" sz="1400" dirty="0" smtClean="0"/>
              <a:t>LHCONE – India current status</a:t>
            </a:r>
          </a:p>
          <a:p>
            <a:pPr marL="285750" indent="-285750">
              <a:buFont typeface="Arial" panose="020B0604020202020204" pitchFamily="34" charset="0"/>
              <a:buChar char="•"/>
            </a:pPr>
            <a:r>
              <a:rPr lang="en-US" sz="1400" dirty="0" smtClean="0"/>
              <a:t>Network at T2_IN_TIFR</a:t>
            </a:r>
          </a:p>
          <a:p>
            <a:pPr marL="285750" indent="-285750">
              <a:buFont typeface="Arial" panose="020B0604020202020204" pitchFamily="34" charset="0"/>
              <a:buChar char="•"/>
            </a:pPr>
            <a:r>
              <a:rPr lang="en-US" sz="1400" dirty="0" smtClean="0"/>
              <a:t>Route summarization</a:t>
            </a:r>
          </a:p>
          <a:p>
            <a:pPr marL="800100" lvl="1" indent="-342900">
              <a:buFont typeface="+mj-lt"/>
              <a:buAutoNum type="arabicPeriod"/>
            </a:pPr>
            <a:r>
              <a:rPr lang="en-US" sz="1400" dirty="0" smtClean="0"/>
              <a:t>Direct P2P from TIFR-LHCON</a:t>
            </a:r>
          </a:p>
          <a:p>
            <a:pPr marL="800100" lvl="1" indent="-342900">
              <a:buFont typeface="+mj-lt"/>
              <a:buAutoNum type="arabicPeriod"/>
            </a:pPr>
            <a:r>
              <a:rPr lang="en-US" sz="1400" dirty="0" smtClean="0"/>
              <a:t>TIFR-NKN-TEIN4-GEANT-CERN</a:t>
            </a:r>
          </a:p>
          <a:p>
            <a:pPr marL="285750" indent="-285750">
              <a:buFont typeface="Arial" panose="020B0604020202020204" pitchFamily="34" charset="0"/>
              <a:buChar char="•"/>
            </a:pPr>
            <a:r>
              <a:rPr lang="en-US" sz="1400" dirty="0" smtClean="0"/>
              <a:t>Future developments </a:t>
            </a:r>
          </a:p>
        </p:txBody>
      </p:sp>
      <p:sp>
        <p:nvSpPr>
          <p:cNvPr id="7" name="Footer Placeholder 6"/>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8" name="Slide Number Placeholder 7"/>
          <p:cNvSpPr>
            <a:spLocks noGrp="1"/>
          </p:cNvSpPr>
          <p:nvPr>
            <p:ph type="sldNum" sz="quarter" idx="12"/>
          </p:nvPr>
        </p:nvSpPr>
        <p:spPr/>
        <p:txBody>
          <a:bodyPr/>
          <a:lstStyle/>
          <a:p>
            <a:fld id="{32484A4C-662D-4370-98F3-D439E4738250}" type="slidenum">
              <a:rPr lang="en-US" smtClean="0">
                <a:solidFill>
                  <a:srgbClr val="E3DED1">
                    <a:shade val="50000"/>
                  </a:srgbClr>
                </a:solidFill>
              </a:rPr>
              <a:pPr/>
              <a:t>1</a:t>
            </a:fld>
            <a:endParaRPr lang="en-US">
              <a:solidFill>
                <a:srgbClr val="E3DED1">
                  <a:shade val="50000"/>
                </a:srgbClr>
              </a:solidFill>
            </a:endParaRPr>
          </a:p>
        </p:txBody>
      </p:sp>
      <p:sp>
        <p:nvSpPr>
          <p:cNvPr id="10" name="TextBox 9"/>
          <p:cNvSpPr txBox="1"/>
          <p:nvPr/>
        </p:nvSpPr>
        <p:spPr>
          <a:xfrm>
            <a:off x="0" y="0"/>
            <a:ext cx="3657600" cy="369332"/>
          </a:xfrm>
          <a:prstGeom prst="rect">
            <a:avLst/>
          </a:prstGeom>
          <a:noFill/>
          <a:ln>
            <a:solidFill>
              <a:srgbClr val="336699"/>
            </a:solidFill>
          </a:ln>
        </p:spPr>
        <p:txBody>
          <a:bodyPr wrap="square" rtlCol="0">
            <a:spAutoFit/>
          </a:bodyPr>
          <a:lstStyle/>
          <a:p>
            <a:r>
              <a:rPr lang="en-US" b="1" dirty="0" smtClean="0">
                <a:solidFill>
                  <a:srgbClr val="336699"/>
                </a:solidFill>
              </a:rPr>
              <a:t>APAN-38 LHCONE Meeting</a:t>
            </a:r>
          </a:p>
        </p:txBody>
      </p:sp>
      <p:sp>
        <p:nvSpPr>
          <p:cNvPr id="11" name="TextBox 10"/>
          <p:cNvSpPr txBox="1"/>
          <p:nvPr/>
        </p:nvSpPr>
        <p:spPr>
          <a:xfrm>
            <a:off x="1331568" y="1742457"/>
            <a:ext cx="6156102" cy="1169551"/>
          </a:xfrm>
          <a:prstGeom prst="rect">
            <a:avLst/>
          </a:prstGeom>
          <a:noFill/>
        </p:spPr>
        <p:txBody>
          <a:bodyPr wrap="square" rtlCol="0">
            <a:spAutoFit/>
          </a:bodyPr>
          <a:lstStyle/>
          <a:p>
            <a:pPr algn="ctr"/>
            <a:r>
              <a:rPr lang="en-US" sz="1400" dirty="0" smtClean="0">
                <a:solidFill>
                  <a:srgbClr val="336699"/>
                </a:solidFill>
              </a:rPr>
              <a:t>Brij Kishor Jashal</a:t>
            </a:r>
          </a:p>
          <a:p>
            <a:pPr algn="ctr"/>
            <a:r>
              <a:rPr lang="en-US" sz="1400" dirty="0" smtClean="0">
                <a:solidFill>
                  <a:srgbClr val="336699"/>
                </a:solidFill>
              </a:rPr>
              <a:t>Tata Institute of Fundamental Research, Mumbai</a:t>
            </a:r>
          </a:p>
          <a:p>
            <a:pPr algn="ctr"/>
            <a:r>
              <a:rPr lang="en-US" sz="1400" dirty="0" smtClean="0">
                <a:solidFill>
                  <a:srgbClr val="336699"/>
                </a:solidFill>
              </a:rPr>
              <a:t>Email – </a:t>
            </a:r>
            <a:r>
              <a:rPr lang="en-US" sz="1400" dirty="0" smtClean="0">
                <a:solidFill>
                  <a:srgbClr val="336699"/>
                </a:solidFill>
                <a:hlinkClick r:id="rId3"/>
              </a:rPr>
              <a:t>brij.jashal@tifr.res.in</a:t>
            </a:r>
            <a:endParaRPr lang="en-US" sz="1400" dirty="0" smtClean="0">
              <a:solidFill>
                <a:srgbClr val="336699"/>
              </a:solidFill>
            </a:endParaRPr>
          </a:p>
          <a:p>
            <a:pPr algn="ctr"/>
            <a:r>
              <a:rPr lang="en-US" sz="1400" dirty="0" smtClean="0">
                <a:solidFill>
                  <a:srgbClr val="336699"/>
                </a:solidFill>
              </a:rPr>
              <a:t>                   </a:t>
            </a:r>
            <a:r>
              <a:rPr lang="en-US" sz="1400" dirty="0" smtClean="0">
                <a:solidFill>
                  <a:srgbClr val="336699"/>
                </a:solidFill>
                <a:hlinkClick r:id="rId4"/>
              </a:rPr>
              <a:t>brij.Kishor.jashal@cern.ch</a:t>
            </a:r>
            <a:endParaRPr lang="en-US" sz="1400" dirty="0" smtClean="0">
              <a:solidFill>
                <a:srgbClr val="336699"/>
              </a:solidFill>
            </a:endParaRPr>
          </a:p>
          <a:p>
            <a:pPr algn="ctr"/>
            <a:endParaRPr lang="en-IN" sz="1400" dirty="0">
              <a:solidFill>
                <a:srgbClr val="336699"/>
              </a:solidFill>
            </a:endParaRPr>
          </a:p>
        </p:txBody>
      </p:sp>
      <p:sp>
        <p:nvSpPr>
          <p:cNvPr id="9" name="TextBox 8"/>
          <p:cNvSpPr txBox="1"/>
          <p:nvPr/>
        </p:nvSpPr>
        <p:spPr>
          <a:xfrm>
            <a:off x="3282851" y="1052729"/>
            <a:ext cx="2322547" cy="369332"/>
          </a:xfrm>
          <a:prstGeom prst="rect">
            <a:avLst/>
          </a:prstGeom>
          <a:noFill/>
          <a:ln>
            <a:solidFill>
              <a:srgbClr val="336699"/>
            </a:solidFill>
          </a:ln>
        </p:spPr>
        <p:txBody>
          <a:bodyPr wrap="square" rtlCol="0">
            <a:spAutoFit/>
          </a:bodyPr>
          <a:lstStyle/>
          <a:p>
            <a:r>
              <a:rPr lang="en-US" b="1" dirty="0" smtClean="0">
                <a:solidFill>
                  <a:srgbClr val="336699"/>
                </a:solidFill>
              </a:rPr>
              <a:t>India - LHCONE</a:t>
            </a:r>
          </a:p>
        </p:txBody>
      </p:sp>
      <p:pic>
        <p:nvPicPr>
          <p:cNvPr id="2050" name="Picture 2" descr="http://www.tifr.res.in/images/tifrlogo.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66681" y="-10887"/>
            <a:ext cx="5277294" cy="43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99438649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p:cNvSpPr/>
          <p:nvPr/>
        </p:nvSpPr>
        <p:spPr>
          <a:xfrm>
            <a:off x="296215" y="3635281"/>
            <a:ext cx="8509313" cy="3231654"/>
          </a:xfrm>
          <a:prstGeom prst="rect">
            <a:avLst/>
          </a:prstGeom>
          <a:ln>
            <a:solidFill>
              <a:schemeClr val="tx1"/>
            </a:solidFill>
          </a:ln>
        </p:spPr>
        <p:txBody>
          <a:bodyPr wrap="square">
            <a:spAutoFit/>
          </a:bodyPr>
          <a:lstStyle/>
          <a:p>
            <a:r>
              <a:rPr lang="en-IN" sz="1200" dirty="0" smtClean="0"/>
              <a:t>[</a:t>
            </a:r>
            <a:r>
              <a:rPr lang="en-IN" sz="1200" dirty="0" err="1"/>
              <a:t>root@localhost</a:t>
            </a:r>
            <a:r>
              <a:rPr lang="en-IN" sz="1200" dirty="0"/>
              <a:t> ~]# </a:t>
            </a:r>
            <a:r>
              <a:rPr lang="en-IN" sz="1200" dirty="0" err="1"/>
              <a:t>nmap</a:t>
            </a:r>
            <a:r>
              <a:rPr lang="en-IN" sz="1200" dirty="0"/>
              <a:t> -</a:t>
            </a:r>
            <a:r>
              <a:rPr lang="en-IN" sz="1200" dirty="0" err="1"/>
              <a:t>sn</a:t>
            </a:r>
            <a:r>
              <a:rPr lang="en-IN" sz="1200" dirty="0"/>
              <a:t> --</a:t>
            </a:r>
            <a:r>
              <a:rPr lang="en-IN" sz="1200" dirty="0" err="1"/>
              <a:t>traceroute</a:t>
            </a:r>
            <a:r>
              <a:rPr lang="en-IN" sz="1200" dirty="0"/>
              <a:t> </a:t>
            </a:r>
            <a:r>
              <a:rPr lang="en-IN" sz="1200" dirty="0" smtClean="0"/>
              <a:t>voms.cern.ch</a:t>
            </a:r>
            <a:endParaRPr lang="en-IN" sz="1200" dirty="0"/>
          </a:p>
          <a:p>
            <a:r>
              <a:rPr lang="en-IN" sz="1200" dirty="0"/>
              <a:t>Starting </a:t>
            </a:r>
            <a:r>
              <a:rPr lang="en-IN" sz="1200" dirty="0" err="1"/>
              <a:t>Nmap</a:t>
            </a:r>
            <a:r>
              <a:rPr lang="en-IN" sz="1200" dirty="0"/>
              <a:t> 5.51 ( http://nmap.org ) at 2014-08-10 21:59 IST</a:t>
            </a:r>
          </a:p>
          <a:p>
            <a:r>
              <a:rPr lang="en-IN" sz="1200" dirty="0" err="1"/>
              <a:t>Nmap</a:t>
            </a:r>
            <a:r>
              <a:rPr lang="en-IN" sz="1200" dirty="0"/>
              <a:t> scan report for voms.cern.ch (128.142.153.115)</a:t>
            </a:r>
          </a:p>
          <a:p>
            <a:r>
              <a:rPr lang="en-IN" sz="1200" dirty="0"/>
              <a:t>Host is up </a:t>
            </a:r>
            <a:r>
              <a:rPr lang="en-IN" sz="1200" dirty="0">
                <a:solidFill>
                  <a:srgbClr val="C00000"/>
                </a:solidFill>
                <a:effectLst>
                  <a:outerShdw blurRad="38100" dist="38100" dir="2700000" algn="tl">
                    <a:srgbClr val="000000">
                      <a:alpha val="43137"/>
                    </a:srgbClr>
                  </a:outerShdw>
                </a:effectLst>
              </a:rPr>
              <a:t>(0.17s latency</a:t>
            </a:r>
            <a:r>
              <a:rPr lang="en-IN" sz="1200" dirty="0"/>
              <a:t>).</a:t>
            </a:r>
          </a:p>
          <a:p>
            <a:endParaRPr lang="en-IN" sz="1200" dirty="0"/>
          </a:p>
          <a:p>
            <a:r>
              <a:rPr lang="en-IN" sz="1200" dirty="0"/>
              <a:t>TRACEROUTE (using proto 1/</a:t>
            </a:r>
            <a:r>
              <a:rPr lang="en-IN" sz="1200" dirty="0" err="1"/>
              <a:t>icmp</a:t>
            </a:r>
            <a:r>
              <a:rPr lang="en-IN" sz="1200" dirty="0"/>
              <a:t>)</a:t>
            </a:r>
          </a:p>
          <a:p>
            <a:r>
              <a:rPr lang="en-IN" sz="1200" dirty="0"/>
              <a:t>HOP RTT       ADDRESS</a:t>
            </a:r>
          </a:p>
          <a:p>
            <a:r>
              <a:rPr lang="en-IN" sz="1200" dirty="0"/>
              <a:t>1   0.97 </a:t>
            </a:r>
            <a:r>
              <a:rPr lang="en-IN" sz="1200" dirty="0" err="1"/>
              <a:t>ms</a:t>
            </a:r>
            <a:r>
              <a:rPr lang="en-IN" sz="1200" dirty="0"/>
              <a:t>   144.16.111.1</a:t>
            </a:r>
          </a:p>
          <a:p>
            <a:r>
              <a:rPr lang="en-IN" sz="1200" dirty="0"/>
              <a:t>2   167.46 </a:t>
            </a:r>
            <a:r>
              <a:rPr lang="en-IN" sz="1200" dirty="0" err="1"/>
              <a:t>ms</a:t>
            </a:r>
            <a:r>
              <a:rPr lang="en-IN" sz="1200" dirty="0"/>
              <a:t> tifr.mx1.gen.ch.geant.net (62.40.125.49)</a:t>
            </a:r>
          </a:p>
          <a:p>
            <a:r>
              <a:rPr lang="en-IN" sz="1200" dirty="0"/>
              <a:t>3   334.13 </a:t>
            </a:r>
            <a:r>
              <a:rPr lang="en-IN" sz="1200" dirty="0" err="1"/>
              <a:t>ms</a:t>
            </a:r>
            <a:r>
              <a:rPr lang="en-IN" sz="1200" dirty="0"/>
              <a:t> swiCE2-10GE-1-1.switch.ch (62.40.124.22)</a:t>
            </a:r>
          </a:p>
          <a:p>
            <a:r>
              <a:rPr lang="en-IN" sz="1200" dirty="0"/>
              <a:t>4   182.46 </a:t>
            </a:r>
            <a:r>
              <a:rPr lang="en-IN" sz="1200" dirty="0" err="1"/>
              <a:t>ms</a:t>
            </a:r>
            <a:r>
              <a:rPr lang="en-IN" sz="1200" dirty="0"/>
              <a:t> e513-e-rbrxl-1-te1.cern.ch (192.65.184.222)</a:t>
            </a:r>
          </a:p>
          <a:p>
            <a:r>
              <a:rPr lang="en-IN" sz="1200" dirty="0"/>
              <a:t>5   ... 7</a:t>
            </a:r>
          </a:p>
          <a:p>
            <a:r>
              <a:rPr lang="en-IN" sz="1200" dirty="0"/>
              <a:t>8   163.76 </a:t>
            </a:r>
            <a:r>
              <a:rPr lang="en-IN" sz="1200" dirty="0" err="1"/>
              <a:t>ms</a:t>
            </a:r>
            <a:r>
              <a:rPr lang="en-IN" sz="1200" dirty="0"/>
              <a:t> l513-b-rbrmx-3-ml3.cern.ch (194.12.148.18)</a:t>
            </a:r>
          </a:p>
          <a:p>
            <a:r>
              <a:rPr lang="en-IN" sz="1200" dirty="0"/>
              <a:t>9   ...</a:t>
            </a:r>
          </a:p>
          <a:p>
            <a:r>
              <a:rPr lang="en-IN" sz="1200" dirty="0"/>
              <a:t>10  169.49 </a:t>
            </a:r>
            <a:r>
              <a:rPr lang="en-IN" sz="1200" dirty="0" err="1"/>
              <a:t>ms</a:t>
            </a:r>
            <a:r>
              <a:rPr lang="en-IN" sz="1200" dirty="0"/>
              <a:t> voms3.cern.ch (128.142.153.115)</a:t>
            </a:r>
          </a:p>
          <a:p>
            <a:endParaRPr lang="en-IN" sz="1200" dirty="0"/>
          </a:p>
          <a:p>
            <a:r>
              <a:rPr lang="en-IN" sz="1200" dirty="0" err="1"/>
              <a:t>Nmap</a:t>
            </a:r>
            <a:r>
              <a:rPr lang="en-IN" sz="1200" dirty="0"/>
              <a:t> done: 1 IP address (1 host up) scanned in 4.54 seconds</a:t>
            </a:r>
          </a:p>
        </p:txBody>
      </p:sp>
      <p:sp>
        <p:nvSpPr>
          <p:cNvPr id="4" name="TextBox 3"/>
          <p:cNvSpPr txBox="1"/>
          <p:nvPr/>
        </p:nvSpPr>
        <p:spPr>
          <a:xfrm>
            <a:off x="296215" y="3282524"/>
            <a:ext cx="3593205" cy="307777"/>
          </a:xfrm>
          <a:prstGeom prst="rect">
            <a:avLst/>
          </a:prstGeom>
          <a:noFill/>
          <a:ln>
            <a:solidFill>
              <a:schemeClr val="tx1"/>
            </a:solidFill>
          </a:ln>
        </p:spPr>
        <p:txBody>
          <a:bodyPr wrap="square" rtlCol="0">
            <a:spAutoFit/>
          </a:bodyPr>
          <a:lstStyle/>
          <a:p>
            <a:r>
              <a:rPr lang="en-US" sz="1400" b="1" dirty="0" smtClean="0">
                <a:solidFill>
                  <a:schemeClr val="accent3">
                    <a:lumMod val="75000"/>
                  </a:schemeClr>
                </a:solidFill>
              </a:rPr>
              <a:t>TIFR to voms.cern.ch</a:t>
            </a:r>
            <a:endParaRPr lang="en-IN" sz="1400" b="1" dirty="0">
              <a:solidFill>
                <a:schemeClr val="accent3">
                  <a:lumMod val="75000"/>
                </a:schemeClr>
              </a:solidFill>
            </a:endParaRPr>
          </a:p>
        </p:txBody>
      </p:sp>
      <p:sp>
        <p:nvSpPr>
          <p:cNvPr id="10" name="Footer Placeholder 9"/>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11" name="Slide Number Placeholder 10"/>
          <p:cNvSpPr>
            <a:spLocks noGrp="1"/>
          </p:cNvSpPr>
          <p:nvPr>
            <p:ph type="sldNum" sz="quarter" idx="12"/>
          </p:nvPr>
        </p:nvSpPr>
        <p:spPr/>
        <p:txBody>
          <a:bodyPr/>
          <a:lstStyle/>
          <a:p>
            <a:fld id="{32484A4C-662D-4370-98F3-D439E4738250}" type="slidenum">
              <a:rPr lang="en-US" smtClean="0">
                <a:solidFill>
                  <a:srgbClr val="E3DED1">
                    <a:shade val="50000"/>
                  </a:srgbClr>
                </a:solidFill>
              </a:rPr>
              <a:pPr/>
              <a:t>10</a:t>
            </a:fld>
            <a:endParaRPr lang="en-US">
              <a:solidFill>
                <a:srgbClr val="E3DED1">
                  <a:shade val="50000"/>
                </a:srgbClr>
              </a:solidFill>
            </a:endParaRPr>
          </a:p>
        </p:txBody>
      </p:sp>
      <p:sp>
        <p:nvSpPr>
          <p:cNvPr id="15" name="TextBox 14"/>
          <p:cNvSpPr txBox="1"/>
          <p:nvPr/>
        </p:nvSpPr>
        <p:spPr>
          <a:xfrm>
            <a:off x="296215" y="0"/>
            <a:ext cx="3593205" cy="338554"/>
          </a:xfrm>
          <a:prstGeom prst="rect">
            <a:avLst/>
          </a:prstGeom>
          <a:noFill/>
          <a:ln>
            <a:solidFill>
              <a:schemeClr val="tx1"/>
            </a:solidFill>
          </a:ln>
        </p:spPr>
        <p:txBody>
          <a:bodyPr wrap="square" rtlCol="0">
            <a:spAutoFit/>
          </a:bodyPr>
          <a:lstStyle/>
          <a:p>
            <a:r>
              <a:rPr lang="en-US" sz="1600" b="1" dirty="0" smtClean="0">
                <a:solidFill>
                  <a:schemeClr val="accent3">
                    <a:lumMod val="75000"/>
                  </a:schemeClr>
                </a:solidFill>
              </a:rPr>
              <a:t>TIFR – LHCONE Route</a:t>
            </a:r>
            <a:endParaRPr lang="en-IN" sz="1600" b="1" dirty="0">
              <a:solidFill>
                <a:schemeClr val="accent3">
                  <a:lumMod val="75000"/>
                </a:schemeClr>
              </a:solidFill>
            </a:endParaRPr>
          </a:p>
        </p:txBody>
      </p:sp>
      <p:sp>
        <p:nvSpPr>
          <p:cNvPr id="5" name="Oval 4"/>
          <p:cNvSpPr/>
          <p:nvPr/>
        </p:nvSpPr>
        <p:spPr>
          <a:xfrm>
            <a:off x="6576028" y="3339844"/>
            <a:ext cx="2139350" cy="127671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tx1"/>
                </a:solidFill>
              </a:rPr>
              <a:t>Why different routes ?</a:t>
            </a:r>
            <a:endParaRPr lang="en-IN" dirty="0">
              <a:solidFill>
                <a:schemeClr val="tx1"/>
              </a:solidFill>
            </a:endParaRPr>
          </a:p>
        </p:txBody>
      </p:sp>
      <p:sp>
        <p:nvSpPr>
          <p:cNvPr id="12" name="Rectangle 11"/>
          <p:cNvSpPr/>
          <p:nvPr/>
        </p:nvSpPr>
        <p:spPr>
          <a:xfrm>
            <a:off x="296215" y="375222"/>
            <a:ext cx="8419163" cy="2862322"/>
          </a:xfrm>
          <a:prstGeom prst="rect">
            <a:avLst/>
          </a:prstGeom>
          <a:ln>
            <a:solidFill>
              <a:schemeClr val="tx1"/>
            </a:solidFill>
          </a:ln>
        </p:spPr>
        <p:txBody>
          <a:bodyPr wrap="square">
            <a:spAutoFit/>
          </a:bodyPr>
          <a:lstStyle/>
          <a:p>
            <a:r>
              <a:rPr lang="en-IN" sz="1200" dirty="0"/>
              <a:t>[</a:t>
            </a:r>
            <a:r>
              <a:rPr lang="en-IN" sz="1200" dirty="0" err="1"/>
              <a:t>root@localhost</a:t>
            </a:r>
            <a:r>
              <a:rPr lang="en-IN" sz="1200" dirty="0"/>
              <a:t> ~]# </a:t>
            </a:r>
            <a:r>
              <a:rPr lang="en-IN" sz="1200" dirty="0" err="1"/>
              <a:t>nmap</a:t>
            </a:r>
            <a:r>
              <a:rPr lang="en-IN" sz="1200" dirty="0"/>
              <a:t> -</a:t>
            </a:r>
            <a:r>
              <a:rPr lang="en-IN" sz="1200" dirty="0" err="1"/>
              <a:t>sn</a:t>
            </a:r>
            <a:r>
              <a:rPr lang="en-IN" sz="1200" dirty="0"/>
              <a:t> --</a:t>
            </a:r>
            <a:r>
              <a:rPr lang="en-IN" sz="1200" dirty="0" err="1"/>
              <a:t>traceroute</a:t>
            </a:r>
            <a:r>
              <a:rPr lang="en-IN" sz="1200" dirty="0"/>
              <a:t> </a:t>
            </a:r>
            <a:r>
              <a:rPr lang="en-IN" sz="1200" dirty="0" smtClean="0"/>
              <a:t>lxplus.cern.ch</a:t>
            </a:r>
            <a:endParaRPr lang="en-IN" sz="1200" dirty="0"/>
          </a:p>
          <a:p>
            <a:r>
              <a:rPr lang="en-IN" sz="1200" dirty="0"/>
              <a:t>Starting </a:t>
            </a:r>
            <a:r>
              <a:rPr lang="en-IN" sz="1200" dirty="0" err="1"/>
              <a:t>Nmap</a:t>
            </a:r>
            <a:r>
              <a:rPr lang="en-IN" sz="1200" dirty="0"/>
              <a:t> 5.51 ( http://nmap.org ) at 2014-08-10 21:56 IST</a:t>
            </a:r>
          </a:p>
          <a:p>
            <a:r>
              <a:rPr lang="en-IN" sz="1200" dirty="0" err="1"/>
              <a:t>Nmap</a:t>
            </a:r>
            <a:r>
              <a:rPr lang="en-IN" sz="1200" dirty="0"/>
              <a:t> scan report for lxplus.cern.ch (188.184.28.151)</a:t>
            </a:r>
          </a:p>
          <a:p>
            <a:r>
              <a:rPr lang="en-IN" sz="1200" dirty="0"/>
              <a:t>Host is up (</a:t>
            </a:r>
            <a:r>
              <a:rPr lang="en-IN" sz="1200" b="1" dirty="0">
                <a:solidFill>
                  <a:srgbClr val="336699"/>
                </a:solidFill>
              </a:rPr>
              <a:t>0.17s latency</a:t>
            </a:r>
            <a:r>
              <a:rPr lang="en-IN" sz="1200" dirty="0" smtClean="0"/>
              <a:t>).</a:t>
            </a:r>
          </a:p>
          <a:p>
            <a:endParaRPr lang="en-IN" sz="1200" dirty="0"/>
          </a:p>
          <a:p>
            <a:r>
              <a:rPr lang="en-IN" sz="1200" dirty="0"/>
              <a:t>TRACEROUTE (using proto 1/</a:t>
            </a:r>
            <a:r>
              <a:rPr lang="en-IN" sz="1200" dirty="0" err="1"/>
              <a:t>icmp</a:t>
            </a:r>
            <a:r>
              <a:rPr lang="en-IN" sz="1200" dirty="0"/>
              <a:t>)</a:t>
            </a:r>
          </a:p>
          <a:p>
            <a:r>
              <a:rPr lang="en-IN" sz="1200" dirty="0"/>
              <a:t>HOP RTT       ADDRESS</a:t>
            </a:r>
          </a:p>
          <a:p>
            <a:r>
              <a:rPr lang="en-IN" sz="1200" dirty="0"/>
              <a:t>1   0.99 </a:t>
            </a:r>
            <a:r>
              <a:rPr lang="en-IN" sz="1200" dirty="0" err="1"/>
              <a:t>ms</a:t>
            </a:r>
            <a:r>
              <a:rPr lang="en-IN" sz="1200" dirty="0"/>
              <a:t>   144.16.111.1</a:t>
            </a:r>
          </a:p>
          <a:p>
            <a:r>
              <a:rPr lang="en-IN" sz="1200" dirty="0"/>
              <a:t>2   171.30 </a:t>
            </a:r>
            <a:r>
              <a:rPr lang="en-IN" sz="1200" dirty="0" err="1"/>
              <a:t>ms</a:t>
            </a:r>
            <a:r>
              <a:rPr lang="en-IN" sz="1200" dirty="0"/>
              <a:t> e513-e-rbrrt-3-ee5.cern.ch (192.16.155.17)</a:t>
            </a:r>
          </a:p>
          <a:p>
            <a:r>
              <a:rPr lang="en-IN" sz="1200" dirty="0"/>
              <a:t>3   170.26 </a:t>
            </a:r>
            <a:r>
              <a:rPr lang="en-IN" sz="1200" dirty="0" err="1"/>
              <a:t>ms</a:t>
            </a:r>
            <a:r>
              <a:rPr lang="en-IN" sz="1200" dirty="0"/>
              <a:t> e513-e-rbrxl-2-ne2.cern.ch (192.65.184.57)</a:t>
            </a:r>
          </a:p>
          <a:p>
            <a:r>
              <a:rPr lang="en-IN" sz="1200" dirty="0"/>
              <a:t>4   ... 6</a:t>
            </a:r>
          </a:p>
          <a:p>
            <a:r>
              <a:rPr lang="en-IN" sz="1200" dirty="0"/>
              <a:t>7   166.23 </a:t>
            </a:r>
            <a:r>
              <a:rPr lang="en-IN" sz="1200" dirty="0" err="1"/>
              <a:t>ms</a:t>
            </a:r>
            <a:r>
              <a:rPr lang="en-IN" sz="1200" dirty="0"/>
              <a:t> r513-b-rbrml-2-sc2.cern.ch (194.12.149.6)</a:t>
            </a:r>
          </a:p>
          <a:p>
            <a:r>
              <a:rPr lang="en-IN" sz="1200" dirty="0"/>
              <a:t>8   ...</a:t>
            </a:r>
          </a:p>
          <a:p>
            <a:r>
              <a:rPr lang="en-IN" sz="1200" dirty="0"/>
              <a:t>9   166.56 </a:t>
            </a:r>
            <a:r>
              <a:rPr lang="en-IN" sz="1200" dirty="0" err="1"/>
              <a:t>ms</a:t>
            </a:r>
            <a:r>
              <a:rPr lang="en-IN" sz="1200" dirty="0"/>
              <a:t> lxplus0062.cern.ch (188.184.28.151</a:t>
            </a:r>
            <a:r>
              <a:rPr lang="en-IN" sz="1200" dirty="0" smtClean="0"/>
              <a:t>)</a:t>
            </a:r>
            <a:endParaRPr lang="en-IN" sz="1200" dirty="0"/>
          </a:p>
          <a:p>
            <a:r>
              <a:rPr lang="en-IN" sz="1200" dirty="0" err="1"/>
              <a:t>Nmap</a:t>
            </a:r>
            <a:r>
              <a:rPr lang="en-IN" sz="1200" dirty="0"/>
              <a:t> done: 1 IP address (1 host up) scanned in 4.51 seconds</a:t>
            </a:r>
          </a:p>
        </p:txBody>
      </p:sp>
    </p:spTree>
    <p:extLst>
      <p:ext uri="{BB962C8B-B14F-4D97-AF65-F5344CB8AC3E}">
        <p14:creationId xmlns:p14="http://schemas.microsoft.com/office/powerpoint/2010/main" val="1973717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p:cNvPicPr/>
          <p:nvPr/>
        </p:nvPicPr>
        <p:blipFill>
          <a:blip r:embed="rId2">
            <a:extLst>
              <a:ext uri="{28A0092B-C50C-407E-A947-70E740481C1C}">
                <a14:useLocalDpi xmlns:a14="http://schemas.microsoft.com/office/drawing/2010/main" val="0"/>
              </a:ext>
            </a:extLst>
          </a:blip>
          <a:stretch>
            <a:fillRect/>
          </a:stretch>
        </p:blipFill>
        <p:spPr>
          <a:xfrm>
            <a:off x="437507" y="368322"/>
            <a:ext cx="8368021" cy="6108682"/>
          </a:xfrm>
          <a:prstGeom prst="rect">
            <a:avLst/>
          </a:prstGeom>
        </p:spPr>
      </p:pic>
      <p:sp>
        <p:nvSpPr>
          <p:cNvPr id="7" name="Footer Placeholder 6"/>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8" name="Slide Number Placeholder 7"/>
          <p:cNvSpPr>
            <a:spLocks noGrp="1"/>
          </p:cNvSpPr>
          <p:nvPr>
            <p:ph type="sldNum" sz="quarter" idx="12"/>
          </p:nvPr>
        </p:nvSpPr>
        <p:spPr/>
        <p:txBody>
          <a:bodyPr/>
          <a:lstStyle/>
          <a:p>
            <a:fld id="{32484A4C-662D-4370-98F3-D439E4738250}" type="slidenum">
              <a:rPr lang="en-US" smtClean="0">
                <a:solidFill>
                  <a:srgbClr val="E3DED1">
                    <a:shade val="50000"/>
                  </a:srgbClr>
                </a:solidFill>
              </a:rPr>
              <a:pPr/>
              <a:t>11</a:t>
            </a:fld>
            <a:endParaRPr lang="en-US">
              <a:solidFill>
                <a:srgbClr val="E3DED1">
                  <a:shade val="50000"/>
                </a:srgbClr>
              </a:solidFill>
            </a:endParaRPr>
          </a:p>
        </p:txBody>
      </p:sp>
      <p:sp>
        <p:nvSpPr>
          <p:cNvPr id="3" name="TextBox 2"/>
          <p:cNvSpPr txBox="1"/>
          <p:nvPr/>
        </p:nvSpPr>
        <p:spPr>
          <a:xfrm>
            <a:off x="437507" y="5823611"/>
            <a:ext cx="8368021" cy="523220"/>
          </a:xfrm>
          <a:prstGeom prst="rect">
            <a:avLst/>
          </a:prstGeom>
          <a:noFill/>
        </p:spPr>
        <p:txBody>
          <a:bodyPr wrap="square" rtlCol="0">
            <a:spAutoFit/>
          </a:bodyPr>
          <a:lstStyle/>
          <a:p>
            <a:r>
              <a:rPr lang="en-US" sz="1400" dirty="0" smtClean="0"/>
              <a:t>Using Globus online and </a:t>
            </a:r>
            <a:r>
              <a:rPr lang="en-US" sz="1400" dirty="0" err="1" smtClean="0"/>
              <a:t>PhEDEX</a:t>
            </a:r>
            <a:r>
              <a:rPr lang="en-US" sz="1400" dirty="0" smtClean="0"/>
              <a:t> transfers, peak data transfer rates between TIFR and FNAL, U. Chicago of up to 1.2 </a:t>
            </a:r>
            <a:r>
              <a:rPr lang="en-US" sz="1400" dirty="0" err="1" smtClean="0"/>
              <a:t>Gbps</a:t>
            </a:r>
            <a:r>
              <a:rPr lang="en-US" sz="1400" dirty="0" smtClean="0"/>
              <a:t> . </a:t>
            </a:r>
            <a:endParaRPr lang="en-IN" sz="1400" dirty="0"/>
          </a:p>
        </p:txBody>
      </p:sp>
      <p:sp>
        <p:nvSpPr>
          <p:cNvPr id="5" name="TextBox 4"/>
          <p:cNvSpPr txBox="1"/>
          <p:nvPr/>
        </p:nvSpPr>
        <p:spPr>
          <a:xfrm>
            <a:off x="437507" y="0"/>
            <a:ext cx="4533364" cy="307777"/>
          </a:xfrm>
          <a:prstGeom prst="rect">
            <a:avLst/>
          </a:prstGeom>
          <a:noFill/>
        </p:spPr>
        <p:txBody>
          <a:bodyPr wrap="square" rtlCol="0">
            <a:spAutoFit/>
          </a:bodyPr>
          <a:lstStyle/>
          <a:p>
            <a:r>
              <a:rPr lang="en-US" sz="1400" dirty="0" smtClean="0"/>
              <a:t>Route from TIFR to US ( </a:t>
            </a:r>
            <a:r>
              <a:rPr lang="en-US" sz="1400" dirty="0" err="1" smtClean="0"/>
              <a:t>U.Chicago</a:t>
            </a:r>
            <a:r>
              <a:rPr lang="en-US" sz="1400" dirty="0" smtClean="0"/>
              <a:t>)</a:t>
            </a:r>
            <a:endParaRPr lang="en-IN" sz="1400" dirty="0"/>
          </a:p>
        </p:txBody>
      </p:sp>
    </p:spTree>
    <p:extLst>
      <p:ext uri="{BB962C8B-B14F-4D97-AF65-F5344CB8AC3E}">
        <p14:creationId xmlns:p14="http://schemas.microsoft.com/office/powerpoint/2010/main" val="3878871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p:cNvGrpSpPr/>
          <p:nvPr/>
        </p:nvGrpSpPr>
        <p:grpSpPr>
          <a:xfrm>
            <a:off x="457200" y="622300"/>
            <a:ext cx="8382000" cy="5162550"/>
            <a:chOff x="552450" y="158953"/>
            <a:chExt cx="10896600" cy="6699047"/>
          </a:xfrm>
        </p:grpSpPr>
        <p:pic>
          <p:nvPicPr>
            <p:cNvPr id="3" name="Picture 2"/>
            <p:cNvPicPr>
              <a:picLocks noChangeAspect="1"/>
            </p:cNvPicPr>
            <p:nvPr/>
          </p:nvPicPr>
          <p:blipFill rotWithShape="1">
            <a:blip r:embed="rId2"/>
            <a:srcRect l="9687" t="15927" r="60209" b="22593"/>
            <a:stretch/>
          </p:blipFill>
          <p:spPr>
            <a:xfrm>
              <a:off x="552450" y="533400"/>
              <a:ext cx="5505450" cy="6324600"/>
            </a:xfrm>
            <a:prstGeom prst="rect">
              <a:avLst/>
            </a:prstGeom>
            <a:ln>
              <a:solidFill>
                <a:schemeClr val="accent3"/>
              </a:solidFill>
            </a:ln>
          </p:spPr>
        </p:pic>
        <p:pic>
          <p:nvPicPr>
            <p:cNvPr id="4" name="Picture 3"/>
            <p:cNvPicPr>
              <a:picLocks noChangeAspect="1"/>
            </p:cNvPicPr>
            <p:nvPr/>
          </p:nvPicPr>
          <p:blipFill rotWithShape="1">
            <a:blip r:embed="rId3"/>
            <a:srcRect l="10104" t="27593" r="60417" b="10926"/>
            <a:stretch/>
          </p:blipFill>
          <p:spPr>
            <a:xfrm>
              <a:off x="6057900" y="533400"/>
              <a:ext cx="5391150" cy="6324600"/>
            </a:xfrm>
            <a:prstGeom prst="rect">
              <a:avLst/>
            </a:prstGeom>
            <a:ln>
              <a:solidFill>
                <a:schemeClr val="accent3"/>
              </a:solidFill>
            </a:ln>
          </p:spPr>
        </p:pic>
        <p:pic>
          <p:nvPicPr>
            <p:cNvPr id="5" name="Picture 4"/>
            <p:cNvPicPr>
              <a:picLocks noChangeAspect="1"/>
            </p:cNvPicPr>
            <p:nvPr/>
          </p:nvPicPr>
          <p:blipFill rotWithShape="1">
            <a:blip r:embed="rId4"/>
            <a:srcRect b="94678"/>
            <a:stretch/>
          </p:blipFill>
          <p:spPr>
            <a:xfrm>
              <a:off x="2981467" y="158953"/>
              <a:ext cx="5505165" cy="374447"/>
            </a:xfrm>
            <a:prstGeom prst="rect">
              <a:avLst/>
            </a:prstGeom>
            <a:ln>
              <a:solidFill>
                <a:schemeClr val="accent3"/>
              </a:solidFill>
            </a:ln>
          </p:spPr>
        </p:pic>
      </p:grpSp>
      <p:sp>
        <p:nvSpPr>
          <p:cNvPr id="10" name="Footer Placeholder 9"/>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11" name="Slide Number Placeholder 10"/>
          <p:cNvSpPr>
            <a:spLocks noGrp="1"/>
          </p:cNvSpPr>
          <p:nvPr>
            <p:ph type="sldNum" sz="quarter" idx="12"/>
          </p:nvPr>
        </p:nvSpPr>
        <p:spPr/>
        <p:txBody>
          <a:bodyPr/>
          <a:lstStyle/>
          <a:p>
            <a:fld id="{32484A4C-662D-4370-98F3-D439E4738250}" type="slidenum">
              <a:rPr lang="en-US" smtClean="0">
                <a:solidFill>
                  <a:srgbClr val="E3DED1">
                    <a:shade val="50000"/>
                  </a:srgbClr>
                </a:solidFill>
              </a:rPr>
              <a:pPr/>
              <a:t>12</a:t>
            </a:fld>
            <a:endParaRPr lang="en-US">
              <a:solidFill>
                <a:srgbClr val="E3DED1">
                  <a:shade val="50000"/>
                </a:srgbClr>
              </a:solidFill>
            </a:endParaRPr>
          </a:p>
        </p:txBody>
      </p:sp>
    </p:spTree>
    <p:extLst>
      <p:ext uri="{BB962C8B-B14F-4D97-AF65-F5344CB8AC3E}">
        <p14:creationId xmlns:p14="http://schemas.microsoft.com/office/powerpoint/2010/main" val="41929553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9" name="Slide Number Placeholder 8"/>
          <p:cNvSpPr>
            <a:spLocks noGrp="1"/>
          </p:cNvSpPr>
          <p:nvPr>
            <p:ph type="sldNum" sz="quarter" idx="12"/>
          </p:nvPr>
        </p:nvSpPr>
        <p:spPr/>
        <p:txBody>
          <a:bodyPr/>
          <a:lstStyle/>
          <a:p>
            <a:fld id="{32484A4C-662D-4370-98F3-D439E4738250}" type="slidenum">
              <a:rPr lang="en-US" smtClean="0">
                <a:solidFill>
                  <a:srgbClr val="E3DED1">
                    <a:shade val="50000"/>
                  </a:srgbClr>
                </a:solidFill>
              </a:rPr>
              <a:pPr/>
              <a:t>13</a:t>
            </a:fld>
            <a:endParaRPr lang="en-US">
              <a:solidFill>
                <a:srgbClr val="E3DED1">
                  <a:shade val="50000"/>
                </a:srgbClr>
              </a:solidFill>
            </a:endParaRPr>
          </a:p>
        </p:txBody>
      </p:sp>
      <p:grpSp>
        <p:nvGrpSpPr>
          <p:cNvPr id="12" name="Group 11"/>
          <p:cNvGrpSpPr/>
          <p:nvPr/>
        </p:nvGrpSpPr>
        <p:grpSpPr>
          <a:xfrm>
            <a:off x="93404" y="0"/>
            <a:ext cx="9221905" cy="6310648"/>
            <a:chOff x="93404" y="0"/>
            <a:chExt cx="9221905" cy="6310648"/>
          </a:xfrm>
        </p:grpSpPr>
        <p:pic>
          <p:nvPicPr>
            <p:cNvPr id="2" name="Picture 1"/>
            <p:cNvPicPr>
              <a:picLocks noChangeAspect="1"/>
            </p:cNvPicPr>
            <p:nvPr/>
          </p:nvPicPr>
          <p:blipFill>
            <a:blip r:embed="rId2"/>
            <a:stretch>
              <a:fillRect/>
            </a:stretch>
          </p:blipFill>
          <p:spPr>
            <a:xfrm>
              <a:off x="93404" y="89700"/>
              <a:ext cx="4569631" cy="2756531"/>
            </a:xfrm>
            <a:prstGeom prst="rect">
              <a:avLst/>
            </a:prstGeom>
          </p:spPr>
        </p:pic>
        <p:pic>
          <p:nvPicPr>
            <p:cNvPr id="3" name="Picture 2"/>
            <p:cNvPicPr>
              <a:picLocks noChangeAspect="1"/>
            </p:cNvPicPr>
            <p:nvPr/>
          </p:nvPicPr>
          <p:blipFill rotWithShape="1">
            <a:blip r:embed="rId3"/>
            <a:srcRect t="25000" r="52708" b="26923"/>
            <a:stretch/>
          </p:blipFill>
          <p:spPr>
            <a:xfrm>
              <a:off x="93404" y="3448827"/>
              <a:ext cx="4922873" cy="2710833"/>
            </a:xfrm>
            <a:prstGeom prst="rect">
              <a:avLst/>
            </a:prstGeom>
          </p:spPr>
        </p:pic>
        <p:pic>
          <p:nvPicPr>
            <p:cNvPr id="10" name="Picture 9"/>
            <p:cNvPicPr>
              <a:picLocks noChangeAspect="1"/>
            </p:cNvPicPr>
            <p:nvPr/>
          </p:nvPicPr>
          <p:blipFill rotWithShape="1">
            <a:blip r:embed="rId4"/>
            <a:srcRect t="25384" r="57604" b="26731"/>
            <a:stretch/>
          </p:blipFill>
          <p:spPr>
            <a:xfrm>
              <a:off x="4663035" y="0"/>
              <a:ext cx="4652274" cy="2846231"/>
            </a:xfrm>
            <a:prstGeom prst="rect">
              <a:avLst/>
            </a:prstGeom>
          </p:spPr>
        </p:pic>
        <p:pic>
          <p:nvPicPr>
            <p:cNvPr id="11" name="Picture 10"/>
            <p:cNvPicPr>
              <a:picLocks noChangeAspect="1"/>
            </p:cNvPicPr>
            <p:nvPr/>
          </p:nvPicPr>
          <p:blipFill>
            <a:blip r:embed="rId5"/>
            <a:stretch>
              <a:fillRect/>
            </a:stretch>
          </p:blipFill>
          <p:spPr>
            <a:xfrm>
              <a:off x="5016277" y="3249758"/>
              <a:ext cx="4152421" cy="3060890"/>
            </a:xfrm>
            <a:prstGeom prst="rect">
              <a:avLst/>
            </a:prstGeom>
          </p:spPr>
        </p:pic>
      </p:grpSp>
      <p:sp>
        <p:nvSpPr>
          <p:cNvPr id="13" name="TextBox 12"/>
          <p:cNvSpPr txBox="1"/>
          <p:nvPr/>
        </p:nvSpPr>
        <p:spPr>
          <a:xfrm>
            <a:off x="373086" y="2917147"/>
            <a:ext cx="8203842" cy="369332"/>
          </a:xfrm>
          <a:prstGeom prst="rect">
            <a:avLst/>
          </a:prstGeom>
          <a:noFill/>
        </p:spPr>
        <p:txBody>
          <a:bodyPr wrap="square" rtlCol="0">
            <a:spAutoFit/>
          </a:bodyPr>
          <a:lstStyle/>
          <a:p>
            <a:r>
              <a:rPr lang="en-US" b="1" dirty="0" smtClean="0">
                <a:solidFill>
                  <a:srgbClr val="336699"/>
                </a:solidFill>
              </a:rPr>
              <a:t>Total cumulative data transfers for last four months is 450 TB </a:t>
            </a:r>
            <a:endParaRPr lang="en-IN" b="1" dirty="0">
              <a:solidFill>
                <a:srgbClr val="336699"/>
              </a:solidFill>
            </a:endParaRPr>
          </a:p>
        </p:txBody>
      </p:sp>
    </p:spTree>
    <p:extLst>
      <p:ext uri="{BB962C8B-B14F-4D97-AF65-F5344CB8AC3E}">
        <p14:creationId xmlns:p14="http://schemas.microsoft.com/office/powerpoint/2010/main" val="224598537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3" name="Slide Number Placeholder 2"/>
          <p:cNvSpPr>
            <a:spLocks noGrp="1"/>
          </p:cNvSpPr>
          <p:nvPr>
            <p:ph type="sldNum" sz="quarter" idx="12"/>
          </p:nvPr>
        </p:nvSpPr>
        <p:spPr/>
        <p:txBody>
          <a:bodyPr/>
          <a:lstStyle/>
          <a:p>
            <a:fld id="{32484A4C-662D-4370-98F3-D439E4738250}" type="slidenum">
              <a:rPr lang="en-US" smtClean="0">
                <a:solidFill>
                  <a:srgbClr val="E3DED1">
                    <a:shade val="50000"/>
                  </a:srgbClr>
                </a:solidFill>
              </a:rPr>
              <a:pPr/>
              <a:t>14</a:t>
            </a:fld>
            <a:endParaRPr lang="en-US">
              <a:solidFill>
                <a:srgbClr val="E3DED1">
                  <a:shade val="50000"/>
                </a:srgbClr>
              </a:solidFill>
            </a:endParaRPr>
          </a:p>
        </p:txBody>
      </p:sp>
      <p:sp>
        <p:nvSpPr>
          <p:cNvPr id="6" name="Rectangle 5"/>
          <p:cNvSpPr/>
          <p:nvPr/>
        </p:nvSpPr>
        <p:spPr>
          <a:xfrm>
            <a:off x="252979" y="0"/>
            <a:ext cx="2640018" cy="369332"/>
          </a:xfrm>
          <a:prstGeom prst="rect">
            <a:avLst/>
          </a:prstGeom>
        </p:spPr>
        <p:txBody>
          <a:bodyPr wrap="none">
            <a:spAutoFit/>
          </a:bodyPr>
          <a:lstStyle/>
          <a:p>
            <a:r>
              <a:rPr lang="en-US" dirty="0" smtClean="0"/>
              <a:t>Future developments</a:t>
            </a:r>
            <a:endParaRPr lang="en-IN" dirty="0"/>
          </a:p>
        </p:txBody>
      </p:sp>
      <p:sp>
        <p:nvSpPr>
          <p:cNvPr id="8" name="TextBox 7"/>
          <p:cNvSpPr txBox="1"/>
          <p:nvPr/>
        </p:nvSpPr>
        <p:spPr>
          <a:xfrm>
            <a:off x="483872" y="552078"/>
            <a:ext cx="8216721" cy="2246769"/>
          </a:xfrm>
          <a:prstGeom prst="rect">
            <a:avLst/>
          </a:prstGeom>
          <a:noFill/>
          <a:ln>
            <a:solidFill>
              <a:srgbClr val="336699"/>
            </a:solidFill>
          </a:ln>
        </p:spPr>
        <p:txBody>
          <a:bodyPr wrap="square" rtlCol="0">
            <a:spAutoFit/>
          </a:bodyPr>
          <a:lstStyle/>
          <a:p>
            <a:pPr marL="285750" indent="-285750">
              <a:buFont typeface="Arial" panose="020B0604020202020204" pitchFamily="34" charset="0"/>
              <a:buChar char="•"/>
            </a:pPr>
            <a:r>
              <a:rPr lang="en-IN" sz="1400" dirty="0">
                <a:solidFill>
                  <a:srgbClr val="336699"/>
                </a:solidFill>
              </a:rPr>
              <a:t>NKN is planning to locate International </a:t>
            </a:r>
            <a:r>
              <a:rPr lang="en-IN" sz="1400" dirty="0" err="1">
                <a:solidFill>
                  <a:srgbClr val="336699"/>
                </a:solidFill>
              </a:rPr>
              <a:t>PoP</a:t>
            </a:r>
            <a:r>
              <a:rPr lang="en-IN" sz="1400" dirty="0">
                <a:solidFill>
                  <a:srgbClr val="336699"/>
                </a:solidFill>
              </a:rPr>
              <a:t> of NKN at CERN. CERN has agreed to provide necessary space, power </a:t>
            </a:r>
            <a:r>
              <a:rPr lang="en-IN" sz="1400" dirty="0" err="1">
                <a:solidFill>
                  <a:srgbClr val="336699"/>
                </a:solidFill>
              </a:rPr>
              <a:t>etc</a:t>
            </a:r>
            <a:r>
              <a:rPr lang="en-IN" sz="1400" dirty="0">
                <a:solidFill>
                  <a:srgbClr val="336699"/>
                </a:solidFill>
              </a:rPr>
              <a:t> for </a:t>
            </a:r>
            <a:r>
              <a:rPr lang="en-IN" sz="1400" dirty="0" smtClean="0">
                <a:solidFill>
                  <a:srgbClr val="336699"/>
                </a:solidFill>
              </a:rPr>
              <a:t>NKN</a:t>
            </a:r>
          </a:p>
          <a:p>
            <a:endParaRPr lang="en-IN" sz="1400" dirty="0" smtClean="0">
              <a:solidFill>
                <a:srgbClr val="336699"/>
              </a:solidFill>
            </a:endParaRPr>
          </a:p>
          <a:p>
            <a:pPr marL="285750" indent="-285750">
              <a:buFont typeface="Arial" panose="020B0604020202020204" pitchFamily="34" charset="0"/>
              <a:buChar char="•"/>
            </a:pPr>
            <a:r>
              <a:rPr lang="en-US" sz="1400" dirty="0" smtClean="0">
                <a:solidFill>
                  <a:srgbClr val="336699"/>
                </a:solidFill>
              </a:rPr>
              <a:t>Direct NKN connectivity to Internet#2 in pipeline</a:t>
            </a:r>
            <a:endParaRPr lang="en-IN" sz="1400" dirty="0" smtClean="0">
              <a:solidFill>
                <a:srgbClr val="336699"/>
              </a:solidFill>
            </a:endParaRPr>
          </a:p>
          <a:p>
            <a:pPr marL="285750" indent="-285750">
              <a:buFont typeface="Arial" panose="020B0604020202020204" pitchFamily="34" charset="0"/>
              <a:buChar char="•"/>
            </a:pPr>
            <a:endParaRPr lang="en-US" sz="1400" dirty="0">
              <a:solidFill>
                <a:srgbClr val="336699"/>
              </a:solidFill>
            </a:endParaRPr>
          </a:p>
          <a:p>
            <a:pPr marL="285750" indent="-285750">
              <a:buFont typeface="Arial" panose="020B0604020202020204" pitchFamily="34" charset="0"/>
              <a:buChar char="•"/>
            </a:pPr>
            <a:r>
              <a:rPr lang="en-US" sz="1400" dirty="0" smtClean="0">
                <a:solidFill>
                  <a:srgbClr val="336699"/>
                </a:solidFill>
              </a:rPr>
              <a:t>Yes, the operations of existing dedicated P2P link from TIFR, Mumbai to Europe will continue.</a:t>
            </a:r>
          </a:p>
          <a:p>
            <a:pPr marL="285750" indent="-285750">
              <a:buFont typeface="Arial" panose="020B0604020202020204" pitchFamily="34" charset="0"/>
              <a:buChar char="•"/>
            </a:pPr>
            <a:endParaRPr lang="en-US" sz="1400" dirty="0">
              <a:solidFill>
                <a:srgbClr val="336699"/>
              </a:solidFill>
            </a:endParaRPr>
          </a:p>
          <a:p>
            <a:pPr marL="285750" indent="-285750">
              <a:buFont typeface="Arial" panose="020B0604020202020204" pitchFamily="34" charset="0"/>
              <a:buChar char="•"/>
            </a:pPr>
            <a:r>
              <a:rPr lang="en-US" sz="1400" dirty="0" smtClean="0">
                <a:solidFill>
                  <a:srgbClr val="336699"/>
                </a:solidFill>
              </a:rPr>
              <a:t>P2P Virtual Circuit for Alice T2 at VECC with LHCONE  ?</a:t>
            </a:r>
          </a:p>
          <a:p>
            <a:pPr marL="285750" indent="-285750">
              <a:buFont typeface="Arial" panose="020B0604020202020204" pitchFamily="34" charset="0"/>
              <a:buChar char="•"/>
            </a:pPr>
            <a:endParaRPr lang="en-IN" sz="1400" dirty="0" smtClean="0">
              <a:solidFill>
                <a:srgbClr val="336699"/>
              </a:solidFill>
            </a:endParaRPr>
          </a:p>
        </p:txBody>
      </p:sp>
      <p:sp>
        <p:nvSpPr>
          <p:cNvPr id="4" name="TextBox 3"/>
          <p:cNvSpPr txBox="1"/>
          <p:nvPr/>
        </p:nvSpPr>
        <p:spPr>
          <a:xfrm>
            <a:off x="1572988" y="3468839"/>
            <a:ext cx="6038491" cy="461665"/>
          </a:xfrm>
          <a:prstGeom prst="rect">
            <a:avLst/>
          </a:prstGeom>
          <a:noFill/>
          <a:ln>
            <a:solidFill>
              <a:srgbClr val="7030A0"/>
            </a:solidFill>
          </a:ln>
        </p:spPr>
        <p:txBody>
          <a:bodyPr wrap="square" rtlCol="0">
            <a:spAutoFit/>
          </a:bodyPr>
          <a:lstStyle/>
          <a:p>
            <a:r>
              <a:rPr lang="en-US" sz="2400" dirty="0" smtClean="0">
                <a:solidFill>
                  <a:srgbClr val="336699"/>
                </a:solidFill>
              </a:rPr>
              <a:t>Your </a:t>
            </a:r>
            <a:r>
              <a:rPr lang="en-US" sz="2400" smtClean="0">
                <a:solidFill>
                  <a:srgbClr val="336699"/>
                </a:solidFill>
              </a:rPr>
              <a:t>Suggestion or </a:t>
            </a:r>
            <a:r>
              <a:rPr lang="en-US" sz="2400" dirty="0" smtClean="0">
                <a:solidFill>
                  <a:srgbClr val="336699"/>
                </a:solidFill>
              </a:rPr>
              <a:t>Questions  ?</a:t>
            </a:r>
            <a:endParaRPr lang="en-IN" sz="2400" dirty="0">
              <a:solidFill>
                <a:srgbClr val="336699"/>
              </a:solidFill>
            </a:endParaRPr>
          </a:p>
        </p:txBody>
      </p:sp>
      <p:sp>
        <p:nvSpPr>
          <p:cNvPr id="5" name="TextBox 4"/>
          <p:cNvSpPr txBox="1"/>
          <p:nvPr/>
        </p:nvSpPr>
        <p:spPr>
          <a:xfrm>
            <a:off x="7021902" y="5742547"/>
            <a:ext cx="1932317" cy="369332"/>
          </a:xfrm>
          <a:prstGeom prst="rect">
            <a:avLst/>
          </a:prstGeom>
          <a:noFill/>
        </p:spPr>
        <p:txBody>
          <a:bodyPr wrap="square" rtlCol="0">
            <a:spAutoFit/>
          </a:bodyPr>
          <a:lstStyle/>
          <a:p>
            <a:r>
              <a:rPr lang="en-US" b="1" dirty="0" smtClean="0">
                <a:solidFill>
                  <a:srgbClr val="336699"/>
                </a:solidFill>
              </a:rPr>
              <a:t>Thank you</a:t>
            </a:r>
            <a:endParaRPr lang="en-IN" b="1" dirty="0">
              <a:solidFill>
                <a:srgbClr val="336699"/>
              </a:solidFill>
            </a:endParaRPr>
          </a:p>
        </p:txBody>
      </p:sp>
    </p:spTree>
    <p:extLst>
      <p:ext uri="{BB962C8B-B14F-4D97-AF65-F5344CB8AC3E}">
        <p14:creationId xmlns:p14="http://schemas.microsoft.com/office/powerpoint/2010/main" val="382249177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42248" y="345154"/>
            <a:ext cx="8006080" cy="1231106"/>
          </a:xfrm>
          <a:prstGeom prst="rect">
            <a:avLst/>
          </a:prstGeom>
          <a:ln>
            <a:solidFill>
              <a:schemeClr val="accent4"/>
            </a:solidFill>
          </a:ln>
        </p:spPr>
        <p:txBody>
          <a:bodyPr wrap="square">
            <a:spAutoFit/>
          </a:bodyPr>
          <a:lstStyle/>
          <a:p>
            <a:r>
              <a:rPr lang="en-US" sz="1400" b="1" dirty="0" smtClean="0">
                <a:solidFill>
                  <a:schemeClr val="accent3">
                    <a:lumMod val="75000"/>
                  </a:schemeClr>
                </a:solidFill>
              </a:rPr>
              <a:t>India’s e-infrastructure</a:t>
            </a:r>
          </a:p>
          <a:p>
            <a:endParaRPr lang="en-IN" sz="1200" dirty="0" smtClean="0"/>
          </a:p>
          <a:p>
            <a:r>
              <a:rPr lang="en-IN" sz="1200" dirty="0" smtClean="0"/>
              <a:t>Two main collaborative computing grids exist in India</a:t>
            </a:r>
          </a:p>
          <a:p>
            <a:pPr marL="285750" indent="-285750">
              <a:buFont typeface="Arial" panose="020B0604020202020204" pitchFamily="34" charset="0"/>
              <a:buChar char="•"/>
            </a:pPr>
            <a:r>
              <a:rPr lang="en-IN" sz="1200" b="1" dirty="0" smtClean="0"/>
              <a:t>GARUDA</a:t>
            </a:r>
            <a:r>
              <a:rPr lang="en-IN" sz="1200" dirty="0" smtClean="0"/>
              <a:t>, the Indian National Grid Initiative. </a:t>
            </a:r>
          </a:p>
          <a:p>
            <a:pPr marL="285750" indent="-285750">
              <a:buFont typeface="Arial" panose="020B0604020202020204" pitchFamily="34" charset="0"/>
              <a:buChar char="•"/>
            </a:pPr>
            <a:r>
              <a:rPr lang="en-IN" sz="1200" dirty="0"/>
              <a:t>The Regional component of the </a:t>
            </a:r>
            <a:r>
              <a:rPr lang="en-IN" sz="1200" b="1" dirty="0"/>
              <a:t>Worldwide LHC Computing Grid</a:t>
            </a:r>
            <a:r>
              <a:rPr lang="en-IN" sz="1200" dirty="0"/>
              <a:t> (WLCG ) </a:t>
            </a:r>
            <a:endParaRPr lang="en-IN" sz="1200" dirty="0" smtClean="0"/>
          </a:p>
          <a:p>
            <a:endParaRPr lang="en-IN" sz="1200" dirty="0"/>
          </a:p>
        </p:txBody>
      </p:sp>
      <p:sp>
        <p:nvSpPr>
          <p:cNvPr id="3" name="Rectangle 2"/>
          <p:cNvSpPr/>
          <p:nvPr/>
        </p:nvSpPr>
        <p:spPr>
          <a:xfrm>
            <a:off x="6062328" y="6583039"/>
            <a:ext cx="2947795" cy="276999"/>
          </a:xfrm>
          <a:prstGeom prst="rect">
            <a:avLst/>
          </a:prstGeom>
        </p:spPr>
        <p:txBody>
          <a:bodyPr wrap="none">
            <a:spAutoFit/>
          </a:bodyPr>
          <a:lstStyle/>
          <a:p>
            <a:r>
              <a:rPr lang="en-US" sz="1200" dirty="0"/>
              <a:t>Source.. http://www.euindiagrid.eu</a:t>
            </a:r>
            <a:endParaRPr lang="en-IN" sz="1200" dirty="0"/>
          </a:p>
        </p:txBody>
      </p:sp>
      <p:sp>
        <p:nvSpPr>
          <p:cNvPr id="8" name="Footer Placeholder 7"/>
          <p:cNvSpPr>
            <a:spLocks noGrp="1"/>
          </p:cNvSpPr>
          <p:nvPr>
            <p:ph type="ftr" sz="quarter" idx="11"/>
          </p:nvPr>
        </p:nvSpPr>
        <p:spPr/>
        <p:txBody>
          <a:bodyPr/>
          <a:lstStyle/>
          <a:p>
            <a:r>
              <a:rPr lang="en-US" dirty="0" smtClean="0">
                <a:solidFill>
                  <a:srgbClr val="E3DED1">
                    <a:shade val="50000"/>
                  </a:srgbClr>
                </a:solidFill>
              </a:rPr>
              <a:t>APAN-38</a:t>
            </a:r>
            <a:endParaRPr lang="en-US" dirty="0">
              <a:solidFill>
                <a:srgbClr val="E3DED1">
                  <a:shade val="50000"/>
                </a:srgbClr>
              </a:solidFill>
            </a:endParaRPr>
          </a:p>
        </p:txBody>
      </p:sp>
      <p:sp>
        <p:nvSpPr>
          <p:cNvPr id="9" name="Slide Number Placeholder 8"/>
          <p:cNvSpPr>
            <a:spLocks noGrp="1"/>
          </p:cNvSpPr>
          <p:nvPr>
            <p:ph type="sldNum" sz="quarter" idx="12"/>
          </p:nvPr>
        </p:nvSpPr>
        <p:spPr/>
        <p:txBody>
          <a:bodyPr/>
          <a:lstStyle/>
          <a:p>
            <a:fld id="{32484A4C-662D-4370-98F3-D439E4738250}" type="slidenum">
              <a:rPr lang="en-US" smtClean="0">
                <a:solidFill>
                  <a:srgbClr val="E3DED1">
                    <a:shade val="50000"/>
                  </a:srgbClr>
                </a:solidFill>
              </a:rPr>
              <a:pPr/>
              <a:t>2</a:t>
            </a:fld>
            <a:endParaRPr lang="en-US" dirty="0">
              <a:solidFill>
                <a:srgbClr val="E3DED1">
                  <a:shade val="50000"/>
                </a:srgbClr>
              </a:solidFill>
            </a:endParaRPr>
          </a:p>
        </p:txBody>
      </p:sp>
      <p:sp>
        <p:nvSpPr>
          <p:cNvPr id="11" name="Rectangle 10"/>
          <p:cNvSpPr/>
          <p:nvPr/>
        </p:nvSpPr>
        <p:spPr>
          <a:xfrm>
            <a:off x="432400" y="1797973"/>
            <a:ext cx="4783544" cy="3046988"/>
          </a:xfrm>
          <a:prstGeom prst="rect">
            <a:avLst/>
          </a:prstGeom>
          <a:ln>
            <a:solidFill>
              <a:schemeClr val="accent4"/>
            </a:solidFill>
          </a:ln>
        </p:spPr>
        <p:txBody>
          <a:bodyPr wrap="square">
            <a:spAutoFit/>
          </a:bodyPr>
          <a:lstStyle/>
          <a:p>
            <a:r>
              <a:rPr lang="en-IN" sz="1200" b="1" dirty="0"/>
              <a:t>GARUDA</a:t>
            </a:r>
            <a:r>
              <a:rPr lang="en-IN" sz="1200" dirty="0"/>
              <a:t>, the National Grid Initiative of India is a collaboration of scientific and technological researchers on a nationwide grid comprising of computational nodes, storage devices and scientific instruments</a:t>
            </a:r>
          </a:p>
          <a:p>
            <a:endParaRPr lang="en-IN" sz="1200" dirty="0" smtClean="0"/>
          </a:p>
          <a:p>
            <a:r>
              <a:rPr lang="en-IN" sz="1200" dirty="0" smtClean="0"/>
              <a:t>The </a:t>
            </a:r>
            <a:r>
              <a:rPr lang="en-IN" sz="1200" dirty="0"/>
              <a:t>Department of Information Technology (DIT) has funded the </a:t>
            </a:r>
            <a:r>
              <a:rPr lang="en-IN" sz="1200" dirty="0" err="1"/>
              <a:t>Center</a:t>
            </a:r>
            <a:r>
              <a:rPr lang="en-IN" sz="1200" dirty="0"/>
              <a:t> for Development of Advanced Computing (C-DAC[22]) to deploy the nation-wide computational grid ‘GARUDA’ which today connects 45 institutions cross 17 cities in its Proof of Concept (</a:t>
            </a:r>
            <a:r>
              <a:rPr lang="en-IN" sz="1200" dirty="0" err="1"/>
              <a:t>PoC</a:t>
            </a:r>
            <a:r>
              <a:rPr lang="en-IN" sz="1200" dirty="0"/>
              <a:t>) phase with an aim to bring “Grid” networked computing to research labs And industry. </a:t>
            </a:r>
            <a:endParaRPr lang="en-IN" sz="1200" dirty="0" smtClean="0"/>
          </a:p>
          <a:p>
            <a:endParaRPr lang="en-IN" sz="1200" dirty="0"/>
          </a:p>
          <a:p>
            <a:r>
              <a:rPr lang="en-IN" sz="1200" dirty="0" smtClean="0"/>
              <a:t>In </a:t>
            </a:r>
            <a:r>
              <a:rPr lang="en-IN" sz="1200" dirty="0"/>
              <a:t>pursuit of scientific and technological excellence, GARUDA </a:t>
            </a:r>
            <a:r>
              <a:rPr lang="en-IN" sz="1200" dirty="0" err="1"/>
              <a:t>PoC</a:t>
            </a:r>
            <a:r>
              <a:rPr lang="en-IN" sz="1200" dirty="0"/>
              <a:t> has also brought together the critical mass of well-established researchers.</a:t>
            </a:r>
          </a:p>
        </p:txBody>
      </p:sp>
      <p:pic>
        <p:nvPicPr>
          <p:cNvPr id="12" name="Picture 11" descr="http://www.isgtw.org/sites/default/files/NationalGidOfIndia.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74063" y="1874296"/>
            <a:ext cx="3869937" cy="4237583"/>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GARUDA"/>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7582035" y="1933247"/>
            <a:ext cx="1223493" cy="496833"/>
          </a:xfrm>
          <a:prstGeom prst="rect">
            <a:avLst/>
          </a:prstGeom>
          <a:noFill/>
          <a:extLst>
            <a:ext uri="{909E8E84-426E-40DD-AFC4-6F175D3DCCD1}">
              <a14:hiddenFill xmlns:a14="http://schemas.microsoft.com/office/drawing/2010/main">
                <a:solidFill>
                  <a:srgbClr val="FFFFFF"/>
                </a:solidFill>
              </a14:hiddenFill>
            </a:ext>
          </a:extLst>
        </p:spPr>
      </p:pic>
      <p:sp>
        <p:nvSpPr>
          <p:cNvPr id="15" name="Rectangle 14"/>
          <p:cNvSpPr/>
          <p:nvPr/>
        </p:nvSpPr>
        <p:spPr>
          <a:xfrm>
            <a:off x="342249" y="5050534"/>
            <a:ext cx="4873696" cy="1200329"/>
          </a:xfrm>
          <a:prstGeom prst="rect">
            <a:avLst/>
          </a:prstGeom>
          <a:ln>
            <a:solidFill>
              <a:schemeClr val="accent3"/>
            </a:solidFill>
          </a:ln>
        </p:spPr>
        <p:txBody>
          <a:bodyPr wrap="square">
            <a:spAutoFit/>
          </a:bodyPr>
          <a:lstStyle/>
          <a:p>
            <a:r>
              <a:rPr lang="en-IN" sz="1200" dirty="0"/>
              <a:t>The Regional component of the </a:t>
            </a:r>
            <a:r>
              <a:rPr lang="en-IN" sz="1200" b="1" dirty="0"/>
              <a:t>Worldwide LHC Computing Grid</a:t>
            </a:r>
            <a:r>
              <a:rPr lang="en-IN" sz="1200" dirty="0"/>
              <a:t> (WLCG </a:t>
            </a:r>
            <a:r>
              <a:rPr lang="en-IN" sz="1200" dirty="0" smtClean="0"/>
              <a:t>)</a:t>
            </a:r>
            <a:endParaRPr lang="en-US" sz="1200" dirty="0" smtClean="0"/>
          </a:p>
          <a:p>
            <a:endParaRPr lang="en-US" sz="1200" dirty="0"/>
          </a:p>
          <a:p>
            <a:pPr marL="342900" indent="-342900">
              <a:buFont typeface="+mj-lt"/>
              <a:buAutoNum type="arabicPeriod"/>
            </a:pPr>
            <a:r>
              <a:rPr lang="en-IN" sz="1200" dirty="0" smtClean="0"/>
              <a:t>IN-</a:t>
            </a:r>
            <a:r>
              <a:rPr lang="en-IN" sz="1200" dirty="0"/>
              <a:t>­‐INDIACMS-­‐</a:t>
            </a:r>
            <a:r>
              <a:rPr lang="en-IN" sz="1200" dirty="0" smtClean="0"/>
              <a:t>TIFR – (T2_IN_TIFFR)</a:t>
            </a:r>
            <a:endParaRPr lang="en-IN" sz="1200" dirty="0"/>
          </a:p>
          <a:p>
            <a:pPr marL="342900" indent="-342900">
              <a:buFont typeface="+mj-lt"/>
              <a:buAutoNum type="arabicPeriod"/>
            </a:pPr>
            <a:r>
              <a:rPr lang="en-IN" sz="1200" dirty="0" smtClean="0"/>
              <a:t>IN-</a:t>
            </a:r>
            <a:r>
              <a:rPr lang="en-IN" sz="1200" dirty="0"/>
              <a:t>­‐DAE-­‐KOLKATA-­‐</a:t>
            </a:r>
            <a:r>
              <a:rPr lang="en-IN" sz="1200" dirty="0" smtClean="0"/>
              <a:t>TIER2 </a:t>
            </a:r>
            <a:r>
              <a:rPr lang="en-IN" sz="1200" dirty="0"/>
              <a:t>– (IN-­‐DAE-­‐VECC-­‐</a:t>
            </a:r>
            <a:r>
              <a:rPr lang="en-IN" sz="1200" dirty="0" smtClean="0"/>
              <a:t>02)</a:t>
            </a:r>
            <a:endParaRPr lang="en-US" sz="1200" dirty="0"/>
          </a:p>
          <a:p>
            <a:pPr marL="285750" indent="-285750">
              <a:buFont typeface="Arial" panose="020B0604020202020204" pitchFamily="34" charset="0"/>
              <a:buChar char="•"/>
            </a:pPr>
            <a:endParaRPr lang="en-IN" sz="1200" dirty="0"/>
          </a:p>
        </p:txBody>
      </p:sp>
    </p:spTree>
    <p:extLst>
      <p:ext uri="{BB962C8B-B14F-4D97-AF65-F5344CB8AC3E}">
        <p14:creationId xmlns:p14="http://schemas.microsoft.com/office/powerpoint/2010/main" val="57618474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320567" y="1766178"/>
            <a:ext cx="4469971" cy="4370427"/>
          </a:xfrm>
          <a:prstGeom prst="rect">
            <a:avLst/>
          </a:prstGeom>
        </p:spPr>
        <p:txBody>
          <a:bodyPr wrap="square">
            <a:spAutoFit/>
          </a:bodyPr>
          <a:lstStyle/>
          <a:p>
            <a:r>
              <a:rPr lang="en-US" sz="1200" dirty="0">
                <a:solidFill>
                  <a:srgbClr val="336699"/>
                </a:solidFill>
                <a:effectLst>
                  <a:outerShdw blurRad="38100" dist="38100" dir="2700000" algn="tl">
                    <a:srgbClr val="000000">
                      <a:alpha val="43137"/>
                    </a:srgbClr>
                  </a:outerShdw>
                </a:effectLst>
              </a:rPr>
              <a:t>National knowledge Network ( NKN)</a:t>
            </a:r>
            <a:endParaRPr lang="en-IN" sz="1200" dirty="0">
              <a:solidFill>
                <a:srgbClr val="336699"/>
              </a:solidFill>
              <a:effectLst>
                <a:outerShdw blurRad="38100" dist="38100" dir="2700000" algn="tl">
                  <a:srgbClr val="000000">
                    <a:alpha val="43137"/>
                  </a:srgbClr>
                </a:outerShdw>
              </a:effectLst>
            </a:endParaRPr>
          </a:p>
          <a:p>
            <a:endParaRPr lang="en-IN" sz="1200" dirty="0" smtClean="0"/>
          </a:p>
          <a:p>
            <a:r>
              <a:rPr lang="en-IN" sz="1200" dirty="0" smtClean="0"/>
              <a:t>The </a:t>
            </a:r>
            <a:r>
              <a:rPr lang="en-IN" sz="1200" dirty="0"/>
              <a:t>NKN is a state-of-the-art multi-gigabit pan-India network for providing a unified high speed network backbone for all knowledge </a:t>
            </a:r>
            <a:r>
              <a:rPr lang="en-IN" sz="1200" dirty="0" smtClean="0"/>
              <a:t>and research </a:t>
            </a:r>
            <a:r>
              <a:rPr lang="en-IN" sz="1200" dirty="0"/>
              <a:t>institutions in the </a:t>
            </a:r>
            <a:r>
              <a:rPr lang="en-IN" sz="1200" dirty="0" smtClean="0"/>
              <a:t>country </a:t>
            </a:r>
          </a:p>
          <a:p>
            <a:endParaRPr lang="en-IN" sz="1200" dirty="0"/>
          </a:p>
          <a:p>
            <a:pPr marL="285750" indent="-285750">
              <a:buFont typeface="Arial" panose="020B0604020202020204" pitchFamily="34" charset="0"/>
              <a:buChar char="•"/>
            </a:pPr>
            <a:r>
              <a:rPr lang="en-IN" sz="1200" dirty="0" smtClean="0"/>
              <a:t>Connectivity </a:t>
            </a:r>
            <a:r>
              <a:rPr lang="en-IN" sz="1200" dirty="0"/>
              <a:t>to </a:t>
            </a:r>
            <a:r>
              <a:rPr lang="en-IN" sz="1200" b="1" dirty="0">
                <a:solidFill>
                  <a:schemeClr val="accent3">
                    <a:lumMod val="50000"/>
                  </a:schemeClr>
                </a:solidFill>
              </a:rPr>
              <a:t>1500+</a:t>
            </a:r>
            <a:r>
              <a:rPr lang="en-IN" sz="1200" dirty="0"/>
              <a:t> institutions. </a:t>
            </a:r>
            <a:r>
              <a:rPr lang="en-IN" sz="1200" dirty="0" smtClean="0"/>
              <a:t>in </a:t>
            </a:r>
            <a:r>
              <a:rPr lang="en-IN" sz="1200" dirty="0"/>
              <a:t>the country using high bandwidth / low latency </a:t>
            </a:r>
            <a:r>
              <a:rPr lang="en-IN" sz="1200" dirty="0" smtClean="0"/>
              <a:t>network</a:t>
            </a:r>
          </a:p>
          <a:p>
            <a:endParaRPr lang="en-IN" sz="1200" dirty="0" smtClean="0"/>
          </a:p>
          <a:p>
            <a:pPr marL="285750" indent="-285750">
              <a:buFont typeface="Arial" panose="020B0604020202020204" pitchFamily="34" charset="0"/>
              <a:buChar char="•"/>
            </a:pPr>
            <a:r>
              <a:rPr lang="en-IN" sz="1200" dirty="0" smtClean="0">
                <a:solidFill>
                  <a:srgbClr val="231F20"/>
                </a:solidFill>
              </a:rPr>
              <a:t>The network architecture and governance structure allows users with options to connect to the distribution layer as well. NKN enables creation of Virtual Private Networks (VPN) as well for special interest groups.</a:t>
            </a:r>
          </a:p>
          <a:p>
            <a:endParaRPr lang="en-IN" sz="1200" dirty="0" smtClean="0">
              <a:solidFill>
                <a:srgbClr val="231F20"/>
              </a:solidFill>
            </a:endParaRPr>
          </a:p>
          <a:p>
            <a:pPr marL="285750" indent="-285750">
              <a:buFont typeface="Arial" panose="020B0604020202020204" pitchFamily="34" charset="0"/>
              <a:buChar char="•"/>
            </a:pPr>
            <a:r>
              <a:rPr lang="en-IN" sz="1200" dirty="0" smtClean="0">
                <a:solidFill>
                  <a:srgbClr val="231F20"/>
                </a:solidFill>
              </a:rPr>
              <a:t>NKN </a:t>
            </a:r>
            <a:r>
              <a:rPr lang="en-IN" sz="1200" dirty="0">
                <a:solidFill>
                  <a:srgbClr val="231F20"/>
                </a:solidFill>
              </a:rPr>
              <a:t>provides international connectivity to its users for global collaborative </a:t>
            </a:r>
            <a:r>
              <a:rPr lang="en-IN" sz="1200" dirty="0" smtClean="0">
                <a:solidFill>
                  <a:srgbClr val="231F20"/>
                </a:solidFill>
              </a:rPr>
              <a:t>research via APAN. </a:t>
            </a:r>
            <a:r>
              <a:rPr lang="en-IN" sz="1200" dirty="0">
                <a:solidFill>
                  <a:srgbClr val="231F20"/>
                </a:solidFill>
              </a:rPr>
              <a:t>Presently, NKN is connected to Trans Eurasia Information Network </a:t>
            </a:r>
            <a:r>
              <a:rPr lang="en-IN" sz="1400" dirty="0" smtClean="0">
                <a:solidFill>
                  <a:srgbClr val="231F20"/>
                </a:solidFill>
              </a:rPr>
              <a:t>TEIN4</a:t>
            </a:r>
            <a:r>
              <a:rPr lang="en-IN" sz="1200" dirty="0" smtClean="0">
                <a:solidFill>
                  <a:srgbClr val="231F20"/>
                </a:solidFill>
              </a:rPr>
              <a:t>. </a:t>
            </a:r>
            <a:r>
              <a:rPr lang="en-IN" sz="1200" dirty="0">
                <a:solidFill>
                  <a:srgbClr val="231F20"/>
                </a:solidFill>
              </a:rPr>
              <a:t>Similar connectivity </a:t>
            </a:r>
            <a:r>
              <a:rPr lang="en-IN" sz="1200" dirty="0" smtClean="0">
                <a:solidFill>
                  <a:srgbClr val="231F20"/>
                </a:solidFill>
              </a:rPr>
              <a:t>to Internet#2 </a:t>
            </a:r>
            <a:r>
              <a:rPr lang="en-IN" sz="1200" dirty="0">
                <a:solidFill>
                  <a:srgbClr val="231F20"/>
                </a:solidFill>
              </a:rPr>
              <a:t>network is in the </a:t>
            </a:r>
            <a:r>
              <a:rPr lang="en-IN" sz="1200" dirty="0" smtClean="0">
                <a:solidFill>
                  <a:srgbClr val="231F20"/>
                </a:solidFill>
              </a:rPr>
              <a:t>pipeline</a:t>
            </a:r>
            <a:endParaRPr lang="en-IN" sz="1200" dirty="0" smtClean="0"/>
          </a:p>
          <a:p>
            <a:endParaRPr lang="en-IN" sz="1200" dirty="0" smtClean="0"/>
          </a:p>
          <a:p>
            <a:endParaRPr lang="en-IN" sz="1200" dirty="0"/>
          </a:p>
        </p:txBody>
      </p:sp>
      <p:pic>
        <p:nvPicPr>
          <p:cNvPr id="2050" name="Picture 2" descr="Map"/>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595881" y="837337"/>
            <a:ext cx="4548119" cy="5639667"/>
          </a:xfrm>
          <a:prstGeom prst="rect">
            <a:avLst/>
          </a:prstGeom>
          <a:noFill/>
          <a:extLst>
            <a:ext uri="{909E8E84-426E-40DD-AFC4-6F175D3DCCD1}">
              <a14:hiddenFill xmlns:a14="http://schemas.microsoft.com/office/drawing/2010/main">
                <a:solidFill>
                  <a:srgbClr val="FFFFFF"/>
                </a:solidFill>
              </a14:hiddenFill>
            </a:ext>
          </a:extLst>
        </p:spPr>
      </p:pic>
      <p:sp>
        <p:nvSpPr>
          <p:cNvPr id="9" name="Footer Placeholder 8"/>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10" name="Slide Number Placeholder 9"/>
          <p:cNvSpPr>
            <a:spLocks noGrp="1"/>
          </p:cNvSpPr>
          <p:nvPr>
            <p:ph type="sldNum" sz="quarter" idx="12"/>
          </p:nvPr>
        </p:nvSpPr>
        <p:spPr/>
        <p:txBody>
          <a:bodyPr/>
          <a:lstStyle/>
          <a:p>
            <a:fld id="{32484A4C-662D-4370-98F3-D439E4738250}" type="slidenum">
              <a:rPr lang="en-US" smtClean="0">
                <a:solidFill>
                  <a:srgbClr val="E3DED1">
                    <a:shade val="50000"/>
                  </a:srgbClr>
                </a:solidFill>
              </a:rPr>
              <a:pPr/>
              <a:t>3</a:t>
            </a:fld>
            <a:endParaRPr lang="en-US">
              <a:solidFill>
                <a:srgbClr val="E3DED1">
                  <a:shade val="50000"/>
                </a:srgbClr>
              </a:solidFill>
            </a:endParaRPr>
          </a:p>
        </p:txBody>
      </p:sp>
      <p:sp>
        <p:nvSpPr>
          <p:cNvPr id="11" name="Rectangle 10"/>
          <p:cNvSpPr/>
          <p:nvPr/>
        </p:nvSpPr>
        <p:spPr>
          <a:xfrm>
            <a:off x="320567" y="410116"/>
            <a:ext cx="8385551" cy="1015663"/>
          </a:xfrm>
          <a:prstGeom prst="rect">
            <a:avLst/>
          </a:prstGeom>
          <a:ln>
            <a:noFill/>
          </a:ln>
        </p:spPr>
        <p:txBody>
          <a:bodyPr wrap="square">
            <a:spAutoFit/>
          </a:bodyPr>
          <a:lstStyle/>
          <a:p>
            <a:r>
              <a:rPr lang="en-IN" sz="1200" dirty="0"/>
              <a:t>Both </a:t>
            </a:r>
            <a:r>
              <a:rPr lang="en-IN" sz="1200" dirty="0" smtClean="0"/>
              <a:t>above initiatives </a:t>
            </a:r>
            <a:r>
              <a:rPr lang="en-IN" sz="1200" dirty="0"/>
              <a:t>strongly rely on the development of national and international connectivity. </a:t>
            </a:r>
            <a:endParaRPr lang="en-IN" sz="1200" dirty="0" smtClean="0"/>
          </a:p>
          <a:p>
            <a:endParaRPr lang="en-US" sz="1200" dirty="0" smtClean="0"/>
          </a:p>
          <a:p>
            <a:pPr marL="285750" indent="-285750">
              <a:buFont typeface="Arial" panose="020B0604020202020204" pitchFamily="34" charset="0"/>
              <a:buChar char="•"/>
            </a:pPr>
            <a:r>
              <a:rPr lang="en-US" sz="1200" dirty="0"/>
              <a:t>National Knowledge Network</a:t>
            </a:r>
          </a:p>
          <a:p>
            <a:pPr marL="285750" indent="-285750">
              <a:buFont typeface="Arial" panose="020B0604020202020204" pitchFamily="34" charset="0"/>
              <a:buChar char="•"/>
            </a:pPr>
            <a:r>
              <a:rPr lang="en-US" sz="1200" dirty="0" smtClean="0"/>
              <a:t>NKN- TEIN connection</a:t>
            </a:r>
          </a:p>
          <a:p>
            <a:pPr marL="285750" indent="-285750">
              <a:buFont typeface="Arial" panose="020B0604020202020204" pitchFamily="34" charset="0"/>
              <a:buChar char="•"/>
            </a:pPr>
            <a:r>
              <a:rPr lang="en-US" sz="1200" dirty="0"/>
              <a:t>Direct P2P connection with CERN -LHCONE, GEANT, </a:t>
            </a:r>
            <a:r>
              <a:rPr lang="en-US" sz="1200" dirty="0" smtClean="0"/>
              <a:t>FNAL</a:t>
            </a:r>
          </a:p>
        </p:txBody>
      </p:sp>
    </p:spTree>
    <p:extLst>
      <p:ext uri="{BB962C8B-B14F-4D97-AF65-F5344CB8AC3E}">
        <p14:creationId xmlns:p14="http://schemas.microsoft.com/office/powerpoint/2010/main" val="95770119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386079" y="558629"/>
            <a:ext cx="5676249" cy="2862322"/>
          </a:xfrm>
          <a:prstGeom prst="rect">
            <a:avLst/>
          </a:prstGeom>
        </p:spPr>
        <p:txBody>
          <a:bodyPr wrap="square">
            <a:spAutoFit/>
          </a:bodyPr>
          <a:lstStyle/>
          <a:p>
            <a:pPr marL="171450" indent="-171450">
              <a:buFont typeface="Arial" panose="020B0604020202020204" pitchFamily="34" charset="0"/>
              <a:buChar char="•"/>
            </a:pPr>
            <a:r>
              <a:rPr lang="en-IN" sz="1200" dirty="0" smtClean="0"/>
              <a:t>The </a:t>
            </a:r>
            <a:r>
              <a:rPr lang="en-IN" sz="1200" dirty="0"/>
              <a:t>network consists of an ultra-high speed core, starting with multiple 2.5/10 G and progressively moving towards 40/100 Gigabits per Second (</a:t>
            </a:r>
            <a:r>
              <a:rPr lang="en-IN" sz="1200" dirty="0" err="1"/>
              <a:t>Gbps</a:t>
            </a:r>
            <a:r>
              <a:rPr lang="en-IN" sz="1200" dirty="0" smtClean="0"/>
              <a:t>).. </a:t>
            </a:r>
            <a:r>
              <a:rPr lang="en-IN" sz="1200" dirty="0" smtClean="0">
                <a:solidFill>
                  <a:srgbClr val="231F20"/>
                </a:solidFill>
              </a:rPr>
              <a:t>between 7 </a:t>
            </a:r>
            <a:r>
              <a:rPr lang="en-IN" sz="1200" dirty="0" err="1" smtClean="0">
                <a:solidFill>
                  <a:srgbClr val="231F20"/>
                </a:solidFill>
              </a:rPr>
              <a:t>Supercore</a:t>
            </a:r>
            <a:r>
              <a:rPr lang="en-IN" sz="1200" dirty="0" smtClean="0">
                <a:solidFill>
                  <a:srgbClr val="231F20"/>
                </a:solidFill>
              </a:rPr>
              <a:t> </a:t>
            </a:r>
            <a:r>
              <a:rPr lang="en-IN" sz="1200" dirty="0">
                <a:solidFill>
                  <a:srgbClr val="231F20"/>
                </a:solidFill>
              </a:rPr>
              <a:t>(fully meshed) locations pan India. </a:t>
            </a:r>
            <a:endParaRPr lang="en-IN" sz="1200" dirty="0" smtClean="0">
              <a:solidFill>
                <a:srgbClr val="231F20"/>
              </a:solidFill>
            </a:endParaRPr>
          </a:p>
          <a:p>
            <a:pPr marL="171450" indent="-171450">
              <a:buFont typeface="Arial" panose="020B0604020202020204" pitchFamily="34" charset="0"/>
              <a:buChar char="•"/>
            </a:pPr>
            <a:endParaRPr lang="en-IN" sz="1200" dirty="0">
              <a:solidFill>
                <a:srgbClr val="231F20"/>
              </a:solidFill>
            </a:endParaRPr>
          </a:p>
          <a:p>
            <a:pPr marL="171450" indent="-171450">
              <a:buFont typeface="Arial" panose="020B0604020202020204" pitchFamily="34" charset="0"/>
              <a:buChar char="•"/>
            </a:pPr>
            <a:r>
              <a:rPr lang="en-IN" sz="1200" dirty="0" smtClean="0">
                <a:solidFill>
                  <a:srgbClr val="231F20"/>
                </a:solidFill>
              </a:rPr>
              <a:t>The </a:t>
            </a:r>
            <a:r>
              <a:rPr lang="en-IN" sz="1200" dirty="0">
                <a:solidFill>
                  <a:srgbClr val="231F20"/>
                </a:solidFill>
              </a:rPr>
              <a:t>network </a:t>
            </a:r>
            <a:r>
              <a:rPr lang="en-IN" sz="1200" dirty="0" smtClean="0">
                <a:solidFill>
                  <a:srgbClr val="231F20"/>
                </a:solidFill>
              </a:rPr>
              <a:t>is further </a:t>
            </a:r>
            <a:r>
              <a:rPr lang="en-IN" sz="1200" dirty="0">
                <a:solidFill>
                  <a:srgbClr val="231F20"/>
                </a:solidFill>
              </a:rPr>
              <a:t>spread out through 26 Core locations with multiple </a:t>
            </a:r>
            <a:r>
              <a:rPr lang="en-IN" sz="1200" dirty="0" smtClean="0">
                <a:solidFill>
                  <a:srgbClr val="231F20"/>
                </a:solidFill>
              </a:rPr>
              <a:t>of 2.5/10 </a:t>
            </a:r>
            <a:r>
              <a:rPr lang="en-IN" sz="1200" dirty="0" err="1" smtClean="0">
                <a:solidFill>
                  <a:srgbClr val="231F20"/>
                </a:solidFill>
              </a:rPr>
              <a:t>Gbps</a:t>
            </a:r>
            <a:r>
              <a:rPr lang="en-IN" sz="1200" dirty="0" smtClean="0">
                <a:solidFill>
                  <a:srgbClr val="231F20"/>
                </a:solidFill>
              </a:rPr>
              <a:t> </a:t>
            </a:r>
            <a:r>
              <a:rPr lang="en-IN" sz="1200" dirty="0">
                <a:solidFill>
                  <a:srgbClr val="231F20"/>
                </a:solidFill>
              </a:rPr>
              <a:t>partially meshed connectivity with </a:t>
            </a:r>
            <a:r>
              <a:rPr lang="en-IN" sz="1200" dirty="0" err="1" smtClean="0">
                <a:solidFill>
                  <a:srgbClr val="231F20"/>
                </a:solidFill>
              </a:rPr>
              <a:t>Supercore</a:t>
            </a:r>
            <a:r>
              <a:rPr lang="en-IN" sz="1200" dirty="0" smtClean="0">
                <a:solidFill>
                  <a:srgbClr val="231F20"/>
                </a:solidFill>
              </a:rPr>
              <a:t> locations</a:t>
            </a:r>
            <a:r>
              <a:rPr lang="en-IN" sz="1200" dirty="0">
                <a:solidFill>
                  <a:srgbClr val="231F20"/>
                </a:solidFill>
              </a:rPr>
              <a:t>. </a:t>
            </a:r>
            <a:endParaRPr lang="en-IN" sz="1200" dirty="0" smtClean="0">
              <a:solidFill>
                <a:srgbClr val="231F20"/>
              </a:solidFill>
            </a:endParaRPr>
          </a:p>
          <a:p>
            <a:endParaRPr lang="en-IN" sz="1200" dirty="0">
              <a:solidFill>
                <a:srgbClr val="231F20"/>
              </a:solidFill>
            </a:endParaRPr>
          </a:p>
          <a:p>
            <a:pPr marL="171450" indent="-171450">
              <a:buFont typeface="Arial" panose="020B0604020202020204" pitchFamily="34" charset="0"/>
              <a:buChar char="•"/>
            </a:pPr>
            <a:r>
              <a:rPr lang="en-IN" sz="1200" dirty="0" smtClean="0">
                <a:solidFill>
                  <a:srgbClr val="231F20"/>
                </a:solidFill>
              </a:rPr>
              <a:t>The </a:t>
            </a:r>
            <a:r>
              <a:rPr lang="en-IN" sz="1200" dirty="0">
                <a:solidFill>
                  <a:srgbClr val="231F20"/>
                </a:solidFill>
              </a:rPr>
              <a:t>distribution layer connects entire country to the core of the network using multiple links at speeds of 2.5/10 </a:t>
            </a:r>
            <a:r>
              <a:rPr lang="en-IN" sz="1200" dirty="0" err="1">
                <a:solidFill>
                  <a:srgbClr val="231F20"/>
                </a:solidFill>
              </a:rPr>
              <a:t>Gbps</a:t>
            </a:r>
            <a:r>
              <a:rPr lang="en-IN" sz="1200" dirty="0">
                <a:solidFill>
                  <a:srgbClr val="231F20"/>
                </a:solidFill>
              </a:rPr>
              <a:t>. </a:t>
            </a:r>
            <a:endParaRPr lang="en-IN" sz="1200" dirty="0" smtClean="0">
              <a:solidFill>
                <a:srgbClr val="231F20"/>
              </a:solidFill>
            </a:endParaRPr>
          </a:p>
          <a:p>
            <a:pPr marL="171450" indent="-171450">
              <a:buFont typeface="Arial" panose="020B0604020202020204" pitchFamily="34" charset="0"/>
              <a:buChar char="•"/>
            </a:pPr>
            <a:endParaRPr lang="en-IN" sz="1200" dirty="0" smtClean="0">
              <a:solidFill>
                <a:srgbClr val="231F20"/>
              </a:solidFill>
            </a:endParaRPr>
          </a:p>
          <a:p>
            <a:pPr marL="171450" indent="-171450">
              <a:buFont typeface="Arial" panose="020B0604020202020204" pitchFamily="34" charset="0"/>
              <a:buChar char="•"/>
            </a:pPr>
            <a:r>
              <a:rPr lang="en-IN" sz="1200" dirty="0" smtClean="0"/>
              <a:t>The </a:t>
            </a:r>
            <a:r>
              <a:rPr lang="en-IN" sz="1200" dirty="0"/>
              <a:t>participating institutions at the edge </a:t>
            </a:r>
            <a:r>
              <a:rPr lang="en-IN" sz="1200" dirty="0" smtClean="0"/>
              <a:t>seamlessly</a:t>
            </a:r>
          </a:p>
          <a:p>
            <a:r>
              <a:rPr lang="en-IN" sz="1200" dirty="0"/>
              <a:t> </a:t>
            </a:r>
            <a:r>
              <a:rPr lang="en-IN" sz="1200" dirty="0" smtClean="0"/>
              <a:t>  </a:t>
            </a:r>
            <a:r>
              <a:rPr lang="en-IN" sz="1200" dirty="0"/>
              <a:t>connect to NKN at gigabit speed</a:t>
            </a:r>
          </a:p>
          <a:p>
            <a:pPr marL="285750" indent="-285750">
              <a:buFont typeface="Arial" panose="020B0604020202020204" pitchFamily="34" charset="0"/>
              <a:buChar char="•"/>
            </a:pPr>
            <a:endParaRPr lang="en-IN" sz="1200" dirty="0"/>
          </a:p>
        </p:txBody>
      </p:sp>
      <p:pic>
        <p:nvPicPr>
          <p:cNvPr id="6" name="Picture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371328" y="431827"/>
            <a:ext cx="2205600" cy="2182584"/>
          </a:xfrm>
          <a:prstGeom prst="rect">
            <a:avLst/>
          </a:prstGeom>
        </p:spPr>
      </p:pic>
      <p:sp>
        <p:nvSpPr>
          <p:cNvPr id="5" name="Rectangle 4"/>
          <p:cNvSpPr/>
          <p:nvPr/>
        </p:nvSpPr>
        <p:spPr>
          <a:xfrm>
            <a:off x="386079" y="3768801"/>
            <a:ext cx="4881380" cy="1600438"/>
          </a:xfrm>
          <a:prstGeom prst="rect">
            <a:avLst/>
          </a:prstGeom>
        </p:spPr>
        <p:txBody>
          <a:bodyPr wrap="square">
            <a:spAutoFit/>
          </a:bodyPr>
          <a:lstStyle/>
          <a:p>
            <a:endParaRPr lang="en-US" sz="1400" b="1" dirty="0" smtClean="0">
              <a:solidFill>
                <a:schemeClr val="accent4">
                  <a:lumMod val="75000"/>
                </a:schemeClr>
              </a:solidFill>
            </a:endParaRPr>
          </a:p>
          <a:p>
            <a:pPr marL="285750" indent="-285750">
              <a:buFont typeface="Arial" panose="020B0604020202020204" pitchFamily="34" charset="0"/>
              <a:buChar char="•"/>
            </a:pPr>
            <a:r>
              <a:rPr lang="en-IN" sz="1400" b="1" dirty="0">
                <a:solidFill>
                  <a:schemeClr val="accent4">
                    <a:lumMod val="75000"/>
                  </a:schemeClr>
                </a:solidFill>
              </a:rPr>
              <a:t>Two 2.5 </a:t>
            </a:r>
            <a:r>
              <a:rPr lang="en-IN" sz="1400" b="1" dirty="0" smtClean="0">
                <a:solidFill>
                  <a:schemeClr val="accent4">
                    <a:lumMod val="75000"/>
                  </a:schemeClr>
                </a:solidFill>
              </a:rPr>
              <a:t>Gigabit  </a:t>
            </a:r>
            <a:r>
              <a:rPr lang="en-IN" sz="1400" b="1" dirty="0">
                <a:solidFill>
                  <a:schemeClr val="accent4">
                    <a:lumMod val="75000"/>
                  </a:schemeClr>
                </a:solidFill>
              </a:rPr>
              <a:t>links – one to Europe and other </a:t>
            </a:r>
            <a:r>
              <a:rPr lang="en-IN" sz="1400" b="1" dirty="0" smtClean="0">
                <a:solidFill>
                  <a:schemeClr val="accent4">
                    <a:lumMod val="75000"/>
                  </a:schemeClr>
                </a:solidFill>
              </a:rPr>
              <a:t>to Singapore through TEIN4</a:t>
            </a:r>
            <a:endParaRPr lang="en-US" sz="1400" b="1" dirty="0">
              <a:solidFill>
                <a:schemeClr val="accent4">
                  <a:lumMod val="75000"/>
                </a:schemeClr>
              </a:solidFill>
            </a:endParaRPr>
          </a:p>
          <a:p>
            <a:endParaRPr lang="en-US" sz="1400" b="1" dirty="0" smtClean="0">
              <a:solidFill>
                <a:schemeClr val="accent4">
                  <a:lumMod val="75000"/>
                </a:schemeClr>
              </a:solidFill>
            </a:endParaRPr>
          </a:p>
          <a:p>
            <a:pPr marL="285750" indent="-285750">
              <a:buFont typeface="Arial" panose="020B0604020202020204" pitchFamily="34" charset="0"/>
              <a:buChar char="•"/>
            </a:pPr>
            <a:r>
              <a:rPr lang="en-IN" sz="1400" b="1" dirty="0">
                <a:solidFill>
                  <a:schemeClr val="accent4">
                    <a:lumMod val="75000"/>
                  </a:schemeClr>
                </a:solidFill>
              </a:rPr>
              <a:t>T2-IN-TIFR has </a:t>
            </a:r>
            <a:r>
              <a:rPr lang="en-IN" sz="1400" b="1" dirty="0" smtClean="0">
                <a:solidFill>
                  <a:schemeClr val="accent4">
                    <a:lumMod val="75000"/>
                  </a:schemeClr>
                </a:solidFill>
              </a:rPr>
              <a:t>been </a:t>
            </a:r>
            <a:r>
              <a:rPr lang="en-IN" sz="1400" b="1" dirty="0">
                <a:solidFill>
                  <a:schemeClr val="accent4">
                    <a:lumMod val="75000"/>
                  </a:schemeClr>
                </a:solidFill>
              </a:rPr>
              <a:t>in the pilot project of LHCONE </a:t>
            </a:r>
            <a:r>
              <a:rPr lang="en-IN" sz="1400" b="1" dirty="0" smtClean="0">
                <a:solidFill>
                  <a:schemeClr val="accent4">
                    <a:lumMod val="75000"/>
                  </a:schemeClr>
                </a:solidFill>
              </a:rPr>
              <a:t>from </a:t>
            </a:r>
            <a:r>
              <a:rPr lang="en-IN" sz="1400" b="1" dirty="0">
                <a:solidFill>
                  <a:schemeClr val="accent4">
                    <a:lumMod val="75000"/>
                  </a:schemeClr>
                </a:solidFill>
              </a:rPr>
              <a:t>2008-9</a:t>
            </a:r>
          </a:p>
          <a:p>
            <a:endParaRPr lang="en-IN" sz="1400" b="1" dirty="0">
              <a:solidFill>
                <a:schemeClr val="accent4">
                  <a:lumMod val="75000"/>
                </a:schemeClr>
              </a:solidFill>
            </a:endParaRPr>
          </a:p>
        </p:txBody>
      </p:sp>
      <p:sp>
        <p:nvSpPr>
          <p:cNvPr id="12" name="Footer Placeholder 11"/>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13" name="Slide Number Placeholder 12"/>
          <p:cNvSpPr>
            <a:spLocks noGrp="1"/>
          </p:cNvSpPr>
          <p:nvPr>
            <p:ph type="sldNum" sz="quarter" idx="12"/>
          </p:nvPr>
        </p:nvSpPr>
        <p:spPr/>
        <p:txBody>
          <a:bodyPr/>
          <a:lstStyle/>
          <a:p>
            <a:fld id="{32484A4C-662D-4370-98F3-D439E4738250}" type="slidenum">
              <a:rPr lang="en-US" smtClean="0">
                <a:solidFill>
                  <a:srgbClr val="E3DED1">
                    <a:shade val="50000"/>
                  </a:srgbClr>
                </a:solidFill>
              </a:rPr>
              <a:pPr/>
              <a:t>4</a:t>
            </a:fld>
            <a:endParaRPr lang="en-US">
              <a:solidFill>
                <a:srgbClr val="E3DED1">
                  <a:shade val="50000"/>
                </a:srgbClr>
              </a:solidFill>
            </a:endParaRPr>
          </a:p>
        </p:txBody>
      </p:sp>
      <p:pic>
        <p:nvPicPr>
          <p:cNvPr id="14" name="Picture 1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67459" y="2710931"/>
            <a:ext cx="3309469" cy="3621713"/>
          </a:xfrm>
          <a:prstGeom prst="rect">
            <a:avLst/>
          </a:prstGeom>
        </p:spPr>
      </p:pic>
    </p:spTree>
    <p:extLst>
      <p:ext uri="{BB962C8B-B14F-4D97-AF65-F5344CB8AC3E}">
        <p14:creationId xmlns:p14="http://schemas.microsoft.com/office/powerpoint/2010/main" val="3944341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3" name="Slide Number Placeholder 2"/>
          <p:cNvSpPr>
            <a:spLocks noGrp="1"/>
          </p:cNvSpPr>
          <p:nvPr>
            <p:ph type="sldNum" sz="quarter" idx="12"/>
          </p:nvPr>
        </p:nvSpPr>
        <p:spPr/>
        <p:txBody>
          <a:bodyPr/>
          <a:lstStyle/>
          <a:p>
            <a:fld id="{32484A4C-662D-4370-98F3-D439E4738250}" type="slidenum">
              <a:rPr lang="en-US" smtClean="0">
                <a:solidFill>
                  <a:srgbClr val="E3DED1">
                    <a:shade val="50000"/>
                  </a:srgbClr>
                </a:solidFill>
              </a:rPr>
              <a:pPr/>
              <a:t>5</a:t>
            </a:fld>
            <a:endParaRPr lang="en-US">
              <a:solidFill>
                <a:srgbClr val="E3DED1">
                  <a:shade val="50000"/>
                </a:srgbClr>
              </a:solidFill>
            </a:endParaRPr>
          </a:p>
        </p:txBody>
      </p:sp>
      <p:sp>
        <p:nvSpPr>
          <p:cNvPr id="4" name="Rectangle 3"/>
          <p:cNvSpPr/>
          <p:nvPr/>
        </p:nvSpPr>
        <p:spPr>
          <a:xfrm>
            <a:off x="6471217" y="6565611"/>
            <a:ext cx="2672783" cy="307777"/>
          </a:xfrm>
          <a:prstGeom prst="rect">
            <a:avLst/>
          </a:prstGeom>
        </p:spPr>
        <p:txBody>
          <a:bodyPr wrap="none">
            <a:spAutoFit/>
          </a:bodyPr>
          <a:lstStyle/>
          <a:p>
            <a:r>
              <a:rPr lang="en-IN" sz="1400" dirty="0"/>
              <a:t>http://www.euindiagrid.eu/</a:t>
            </a:r>
          </a:p>
        </p:txBody>
      </p:sp>
      <p:sp>
        <p:nvSpPr>
          <p:cNvPr id="5" name="Rectangle 4"/>
          <p:cNvSpPr/>
          <p:nvPr/>
        </p:nvSpPr>
        <p:spPr>
          <a:xfrm>
            <a:off x="342899" y="1427420"/>
            <a:ext cx="8283516" cy="738664"/>
          </a:xfrm>
          <a:prstGeom prst="rect">
            <a:avLst/>
          </a:prstGeom>
        </p:spPr>
        <p:txBody>
          <a:bodyPr wrap="square">
            <a:spAutoFit/>
          </a:bodyPr>
          <a:lstStyle/>
          <a:p>
            <a:r>
              <a:rPr lang="en-IN" sz="1400" b="1" dirty="0" err="1" smtClean="0">
                <a:solidFill>
                  <a:srgbClr val="336699"/>
                </a:solidFill>
              </a:rPr>
              <a:t>EUIndiaGrid</a:t>
            </a:r>
            <a:r>
              <a:rPr lang="en-IN" sz="1400" b="1" dirty="0" smtClean="0">
                <a:solidFill>
                  <a:srgbClr val="336699"/>
                </a:solidFill>
              </a:rPr>
              <a:t> </a:t>
            </a:r>
            <a:r>
              <a:rPr lang="en-IN" sz="1400" dirty="0" smtClean="0">
                <a:solidFill>
                  <a:srgbClr val="336699"/>
                </a:solidFill>
              </a:rPr>
              <a:t> played an very </a:t>
            </a:r>
            <a:r>
              <a:rPr lang="en-IN" sz="1400" dirty="0">
                <a:solidFill>
                  <a:srgbClr val="336699"/>
                </a:solidFill>
              </a:rPr>
              <a:t>important role in </a:t>
            </a:r>
            <a:r>
              <a:rPr lang="en-IN" sz="1400" dirty="0" smtClean="0">
                <a:solidFill>
                  <a:srgbClr val="336699"/>
                </a:solidFill>
              </a:rPr>
              <a:t>enhancing, increasing and consolidating </a:t>
            </a:r>
            <a:r>
              <a:rPr lang="en-IN" sz="1400" dirty="0">
                <a:solidFill>
                  <a:srgbClr val="336699"/>
                </a:solidFill>
              </a:rPr>
              <a:t>Euro-India cooperation on e-Infrastructures </a:t>
            </a:r>
            <a:r>
              <a:rPr lang="en-IN" sz="1400" dirty="0" smtClean="0">
                <a:solidFill>
                  <a:srgbClr val="336699"/>
                </a:solidFill>
              </a:rPr>
              <a:t>through </a:t>
            </a:r>
            <a:r>
              <a:rPr lang="en-IN" sz="1400" dirty="0">
                <a:solidFill>
                  <a:srgbClr val="336699"/>
                </a:solidFill>
              </a:rPr>
              <a:t>collaboration with key policy players both from the </a:t>
            </a:r>
            <a:r>
              <a:rPr lang="en-IN" sz="1400" b="1" dirty="0">
                <a:solidFill>
                  <a:srgbClr val="336699"/>
                </a:solidFill>
              </a:rPr>
              <a:t>Government of India</a:t>
            </a:r>
            <a:r>
              <a:rPr lang="en-IN" sz="1400" dirty="0">
                <a:solidFill>
                  <a:srgbClr val="336699"/>
                </a:solidFill>
              </a:rPr>
              <a:t> and the E</a:t>
            </a:r>
            <a:r>
              <a:rPr lang="en-IN" sz="1400" b="1" dirty="0">
                <a:solidFill>
                  <a:srgbClr val="336699"/>
                </a:solidFill>
              </a:rPr>
              <a:t>uropean Commission</a:t>
            </a:r>
            <a:r>
              <a:rPr lang="en-IN" sz="1400" dirty="0">
                <a:solidFill>
                  <a:srgbClr val="336699"/>
                </a:solidFill>
              </a:rPr>
              <a:t>. </a:t>
            </a:r>
          </a:p>
        </p:txBody>
      </p:sp>
      <p:pic>
        <p:nvPicPr>
          <p:cNvPr id="1026" name="Picture 2" descr="Eu_India Gri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2628900" cy="809626"/>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www.euindiagrid.eu/images/stories/img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034955" y="0"/>
            <a:ext cx="1083945" cy="1096125"/>
          </a:xfrm>
          <a:prstGeom prst="rect">
            <a:avLst/>
          </a:prstGeom>
          <a:noFill/>
          <a:extLst>
            <a:ext uri="{909E8E84-426E-40DD-AFC4-6F175D3DCCD1}">
              <a14:hiddenFill xmlns:a14="http://schemas.microsoft.com/office/drawing/2010/main">
                <a:solidFill>
                  <a:srgbClr val="FFFFFF"/>
                </a:solidFill>
              </a14:hiddenFill>
            </a:ext>
          </a:extLst>
        </p:spPr>
      </p:pic>
      <p:sp>
        <p:nvSpPr>
          <p:cNvPr id="6" name="Rectangle 5"/>
          <p:cNvSpPr/>
          <p:nvPr/>
        </p:nvSpPr>
        <p:spPr>
          <a:xfrm>
            <a:off x="2405380" y="338405"/>
            <a:ext cx="5234940" cy="523220"/>
          </a:xfrm>
          <a:prstGeom prst="rect">
            <a:avLst/>
          </a:prstGeom>
        </p:spPr>
        <p:txBody>
          <a:bodyPr wrap="square">
            <a:spAutoFit/>
          </a:bodyPr>
          <a:lstStyle/>
          <a:p>
            <a:r>
              <a:rPr lang="pt-BR" sz="1400" dirty="0"/>
              <a:t>S u s t a i n a b l e  e - i n f r a s t r u c t u r e s  </a:t>
            </a:r>
          </a:p>
          <a:p>
            <a:r>
              <a:rPr lang="pt-BR" sz="1400" dirty="0"/>
              <a:t>A c r o s s  E u r o p e  a n d  I n d i a</a:t>
            </a:r>
            <a:endParaRPr lang="en-IN" sz="1400" dirty="0"/>
          </a:p>
        </p:txBody>
      </p:sp>
      <p:sp>
        <p:nvSpPr>
          <p:cNvPr id="7" name="Rectangle 6"/>
          <p:cNvSpPr/>
          <p:nvPr/>
        </p:nvSpPr>
        <p:spPr>
          <a:xfrm>
            <a:off x="118745" y="6534834"/>
            <a:ext cx="1407758" cy="338554"/>
          </a:xfrm>
          <a:prstGeom prst="rect">
            <a:avLst/>
          </a:prstGeom>
        </p:spPr>
        <p:txBody>
          <a:bodyPr wrap="none">
            <a:spAutoFit/>
          </a:bodyPr>
          <a:lstStyle/>
          <a:p>
            <a:r>
              <a:rPr lang="pt-BR" sz="1600" dirty="0">
                <a:solidFill>
                  <a:srgbClr val="1F497D"/>
                </a:solidFill>
                <a:latin typeface="Calibri" panose="020F0502020204030204" pitchFamily="34" charset="0"/>
              </a:rPr>
              <a:t>R I - 2 4 6 6 9 8</a:t>
            </a:r>
            <a:endParaRPr lang="en-IN" sz="1600" dirty="0"/>
          </a:p>
        </p:txBody>
      </p:sp>
      <p:sp>
        <p:nvSpPr>
          <p:cNvPr id="8" name="Rectangle 7"/>
          <p:cNvSpPr/>
          <p:nvPr/>
        </p:nvSpPr>
        <p:spPr>
          <a:xfrm>
            <a:off x="1526503" y="6586833"/>
            <a:ext cx="4944714" cy="276999"/>
          </a:xfrm>
          <a:prstGeom prst="rect">
            <a:avLst/>
          </a:prstGeom>
        </p:spPr>
        <p:txBody>
          <a:bodyPr wrap="square">
            <a:spAutoFit/>
          </a:bodyPr>
          <a:lstStyle/>
          <a:p>
            <a:r>
              <a:rPr lang="en-IN" sz="1200" dirty="0">
                <a:latin typeface="Calibri" panose="020F0502020204030204" pitchFamily="34" charset="0"/>
              </a:rPr>
              <a:t>FP7 INFSO Research Infrastructures Programme of the European Commission</a:t>
            </a:r>
            <a:endParaRPr lang="en-IN" sz="1200" dirty="0"/>
          </a:p>
        </p:txBody>
      </p:sp>
      <p:pic>
        <p:nvPicPr>
          <p:cNvPr id="10" name="Picture 9"/>
          <p:cNvPicPr>
            <a:picLocks noChangeAspect="1"/>
          </p:cNvPicPr>
          <p:nvPr/>
        </p:nvPicPr>
        <p:blipFill rotWithShape="1">
          <a:blip r:embed="rId4"/>
          <a:srcRect l="9906" t="21449" r="27292" b="13861"/>
          <a:stretch/>
        </p:blipFill>
        <p:spPr>
          <a:xfrm>
            <a:off x="3531217" y="2380891"/>
            <a:ext cx="5577016" cy="4096113"/>
          </a:xfrm>
          <a:prstGeom prst="rect">
            <a:avLst/>
          </a:prstGeom>
        </p:spPr>
      </p:pic>
      <p:sp>
        <p:nvSpPr>
          <p:cNvPr id="11" name="Rectangle 10"/>
          <p:cNvSpPr/>
          <p:nvPr/>
        </p:nvSpPr>
        <p:spPr>
          <a:xfrm>
            <a:off x="342899" y="2404076"/>
            <a:ext cx="3469976" cy="3170099"/>
          </a:xfrm>
          <a:prstGeom prst="rect">
            <a:avLst/>
          </a:prstGeom>
        </p:spPr>
        <p:txBody>
          <a:bodyPr wrap="square">
            <a:spAutoFit/>
          </a:bodyPr>
          <a:lstStyle/>
          <a:p>
            <a:r>
              <a:rPr lang="en-IN" sz="1400" dirty="0"/>
              <a:t>EU-IndiaGrid2 focused on four application areas strategic for Euro-India research cooperation:</a:t>
            </a:r>
          </a:p>
          <a:p>
            <a:r>
              <a:rPr lang="en-IN" sz="1400" dirty="0"/>
              <a:t>- </a:t>
            </a:r>
            <a:r>
              <a:rPr lang="en-IN" sz="1400" b="1" dirty="0"/>
              <a:t>Climate change</a:t>
            </a:r>
          </a:p>
          <a:p>
            <a:r>
              <a:rPr lang="en-IN" sz="1400" dirty="0"/>
              <a:t>- </a:t>
            </a:r>
            <a:r>
              <a:rPr lang="en-IN" sz="1400" b="1" dirty="0"/>
              <a:t>High Energy Physics</a:t>
            </a:r>
          </a:p>
          <a:p>
            <a:r>
              <a:rPr lang="en-IN" sz="1400" dirty="0"/>
              <a:t>- </a:t>
            </a:r>
            <a:r>
              <a:rPr lang="en-IN" sz="1400" b="1" dirty="0"/>
              <a:t>Biology</a:t>
            </a:r>
          </a:p>
          <a:p>
            <a:r>
              <a:rPr lang="en-IN" sz="1400" b="1" dirty="0" smtClean="0"/>
              <a:t>- Material Science</a:t>
            </a:r>
          </a:p>
          <a:p>
            <a:pPr marL="285750" indent="-285750">
              <a:buFontTx/>
              <a:buChar char="-"/>
            </a:pPr>
            <a:endParaRPr lang="en-US" sz="1400" b="1" dirty="0"/>
          </a:p>
          <a:p>
            <a:r>
              <a:rPr lang="en-IN" sz="1400" dirty="0" smtClean="0"/>
              <a:t>Over </a:t>
            </a:r>
            <a:r>
              <a:rPr lang="en-IN" sz="1400" dirty="0"/>
              <a:t>the course of the project, further areas of interest were </a:t>
            </a:r>
            <a:r>
              <a:rPr lang="en-IN" sz="1400" dirty="0" smtClean="0"/>
              <a:t>identified</a:t>
            </a:r>
          </a:p>
          <a:p>
            <a:r>
              <a:rPr lang="en-US" sz="1400" dirty="0" smtClean="0"/>
              <a:t>-</a:t>
            </a:r>
            <a:r>
              <a:rPr lang="en-IN" sz="1400" b="1" dirty="0" smtClean="0"/>
              <a:t>seismic</a:t>
            </a:r>
            <a:r>
              <a:rPr lang="en-IN" sz="1400" b="1" dirty="0"/>
              <a:t> </a:t>
            </a:r>
            <a:r>
              <a:rPr lang="en-IN" sz="1400" b="1" dirty="0" smtClean="0"/>
              <a:t>hazard </a:t>
            </a:r>
            <a:r>
              <a:rPr lang="en-IN" sz="1400" b="1" dirty="0"/>
              <a:t>assessment </a:t>
            </a:r>
            <a:r>
              <a:rPr lang="en-IN" sz="1400" b="1" dirty="0" smtClean="0"/>
              <a:t> </a:t>
            </a:r>
            <a:r>
              <a:rPr lang="en-IN" sz="1400" dirty="0" smtClean="0"/>
              <a:t>produced </a:t>
            </a:r>
            <a:r>
              <a:rPr lang="en-IN" sz="1400" dirty="0"/>
              <a:t>interesting </a:t>
            </a:r>
            <a:r>
              <a:rPr lang="en-IN" sz="1400" dirty="0" smtClean="0"/>
              <a:t>results</a:t>
            </a:r>
          </a:p>
          <a:p>
            <a:r>
              <a:rPr lang="en-IN" sz="1400" b="1" dirty="0" smtClean="0"/>
              <a:t>- neuroscience </a:t>
            </a:r>
            <a:r>
              <a:rPr lang="en-IN" sz="1400" dirty="0"/>
              <a:t>applications</a:t>
            </a:r>
          </a:p>
        </p:txBody>
      </p:sp>
    </p:spTree>
    <p:extLst>
      <p:ext uri="{BB962C8B-B14F-4D97-AF65-F5344CB8AC3E}">
        <p14:creationId xmlns:p14="http://schemas.microsoft.com/office/powerpoint/2010/main" val="27611100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511533" y="576390"/>
            <a:ext cx="8293995" cy="2123658"/>
          </a:xfrm>
          <a:prstGeom prst="rect">
            <a:avLst/>
          </a:prstGeom>
          <a:ln>
            <a:solidFill>
              <a:srgbClr val="0070C0"/>
            </a:solidFill>
          </a:ln>
        </p:spPr>
        <p:txBody>
          <a:bodyPr wrap="square">
            <a:spAutoFit/>
          </a:bodyPr>
          <a:lstStyle/>
          <a:p>
            <a:r>
              <a:rPr lang="en-US" sz="1200" dirty="0" smtClean="0">
                <a:effectLst>
                  <a:outerShdw blurRad="38100" dist="38100" dir="2700000" algn="tl">
                    <a:srgbClr val="000000">
                      <a:alpha val="43137"/>
                    </a:srgbClr>
                  </a:outerShdw>
                </a:effectLst>
              </a:rPr>
              <a:t>Computing</a:t>
            </a:r>
            <a:endParaRPr lang="en-US" sz="1200" dirty="0">
              <a:effectLst>
                <a:outerShdw blurRad="38100" dist="38100" dir="2700000" algn="tl">
                  <a:srgbClr val="000000">
                    <a:alpha val="43137"/>
                  </a:srgbClr>
                </a:outerShdw>
              </a:effectLst>
            </a:endParaRPr>
          </a:p>
          <a:p>
            <a:pPr marL="285750" indent="-285750">
              <a:buFont typeface="Arial" pitchFamily="34" charset="0"/>
              <a:buChar char="•"/>
            </a:pPr>
            <a:r>
              <a:rPr lang="en-US" sz="1200" dirty="0"/>
              <a:t>Existing computational nodes = 48 with total of 384 cores and 864 GB of memory</a:t>
            </a:r>
          </a:p>
          <a:p>
            <a:pPr marL="285750" indent="-285750">
              <a:buFont typeface="Arial" pitchFamily="34" charset="0"/>
              <a:buChar char="•"/>
            </a:pPr>
            <a:r>
              <a:rPr lang="en-US" sz="1200" dirty="0"/>
              <a:t>New computational nodes = </a:t>
            </a:r>
            <a:r>
              <a:rPr lang="en-US" sz="1200" dirty="0" smtClean="0"/>
              <a:t> 40 </a:t>
            </a:r>
            <a:r>
              <a:rPr lang="en-US" sz="1200" dirty="0"/>
              <a:t>with total of 640 cores and 960 GB of memory</a:t>
            </a:r>
          </a:p>
          <a:p>
            <a:r>
              <a:rPr lang="en-US" sz="1200" dirty="0"/>
              <a:t>Total no </a:t>
            </a:r>
            <a:r>
              <a:rPr lang="en-US" sz="1200" dirty="0" smtClean="0"/>
              <a:t>of physical </a:t>
            </a:r>
            <a:r>
              <a:rPr lang="en-US" sz="1200" dirty="0"/>
              <a:t>cores is 1024. Total Average of Runs executed on a machine (Special Performance Evaluation) i.e. (</a:t>
            </a:r>
            <a:r>
              <a:rPr lang="en-US" sz="1200" dirty="0">
                <a:effectLst>
                  <a:outerShdw blurRad="38100" dist="38100" dir="2700000" algn="tl">
                    <a:srgbClr val="000000">
                      <a:alpha val="43137"/>
                    </a:srgbClr>
                  </a:outerShdw>
                </a:effectLst>
              </a:rPr>
              <a:t>HEP-SPEC06</a:t>
            </a:r>
            <a:r>
              <a:rPr lang="en-US" sz="1200" dirty="0"/>
              <a:t>) is 7218.12</a:t>
            </a:r>
          </a:p>
          <a:p>
            <a:endParaRPr lang="en-US" sz="1200" dirty="0"/>
          </a:p>
          <a:p>
            <a:r>
              <a:rPr lang="en-US" sz="1200" dirty="0" smtClean="0">
                <a:effectLst>
                  <a:outerShdw blurRad="38100" dist="38100" dir="2700000" algn="tl">
                    <a:srgbClr val="000000">
                      <a:alpha val="43137"/>
                    </a:srgbClr>
                  </a:outerShdw>
                </a:effectLst>
              </a:rPr>
              <a:t>Storage</a:t>
            </a:r>
            <a:endParaRPr lang="en-US" sz="1200" dirty="0"/>
          </a:p>
          <a:p>
            <a:pPr marL="285750" indent="-285750">
              <a:buFont typeface="Arial" pitchFamily="34" charset="0"/>
              <a:buChar char="•"/>
            </a:pPr>
            <a:r>
              <a:rPr lang="en-US" sz="1200" dirty="0"/>
              <a:t>Existing storage capacity of 23 DPM Disk Nodes is aggregated to 570 TB of existing storage.</a:t>
            </a:r>
          </a:p>
          <a:p>
            <a:pPr marL="285750" indent="-285750">
              <a:buFont typeface="Arial" pitchFamily="34" charset="0"/>
              <a:buChar char="•"/>
            </a:pPr>
            <a:r>
              <a:rPr lang="en-US" sz="1200" dirty="0"/>
              <a:t>Five new DPM Disk Nodes with each node having 80 TB are installed adding 400 TB to the total storage capacity  </a:t>
            </a:r>
          </a:p>
          <a:p>
            <a:pPr marL="285750" indent="-285750">
              <a:buFont typeface="Arial" pitchFamily="34" charset="0"/>
              <a:buChar char="•"/>
            </a:pPr>
            <a:r>
              <a:rPr lang="en-US" sz="1200" dirty="0"/>
              <a:t>Total Capacity of 970 TB</a:t>
            </a:r>
          </a:p>
        </p:txBody>
      </p:sp>
      <p:sp>
        <p:nvSpPr>
          <p:cNvPr id="5" name="TextBox 4"/>
          <p:cNvSpPr txBox="1"/>
          <p:nvPr/>
        </p:nvSpPr>
        <p:spPr>
          <a:xfrm>
            <a:off x="399245" y="0"/>
            <a:ext cx="3335628" cy="369332"/>
          </a:xfrm>
          <a:prstGeom prst="rect">
            <a:avLst/>
          </a:prstGeom>
          <a:noFill/>
        </p:spPr>
        <p:txBody>
          <a:bodyPr wrap="square" rtlCol="0">
            <a:spAutoFit/>
          </a:bodyPr>
          <a:lstStyle/>
          <a:p>
            <a:r>
              <a:rPr lang="en-US" dirty="0" smtClean="0">
                <a:solidFill>
                  <a:srgbClr val="0070C0"/>
                </a:solidFill>
                <a:effectLst>
                  <a:outerShdw blurRad="38100" dist="38100" dir="2700000" algn="tl">
                    <a:srgbClr val="000000">
                      <a:alpha val="43137"/>
                    </a:srgbClr>
                  </a:outerShdw>
                </a:effectLst>
              </a:rPr>
              <a:t>T2_IN_TIFR Resources</a:t>
            </a:r>
            <a:endParaRPr lang="en-IN" dirty="0">
              <a:solidFill>
                <a:srgbClr val="0070C0"/>
              </a:solidFill>
              <a:effectLst>
                <a:outerShdw blurRad="38100" dist="38100" dir="2700000" algn="tl">
                  <a:srgbClr val="000000">
                    <a:alpha val="43137"/>
                  </a:srgbClr>
                </a:outerShdw>
              </a:effectLst>
            </a:endParaRPr>
          </a:p>
        </p:txBody>
      </p:sp>
      <p:sp>
        <p:nvSpPr>
          <p:cNvPr id="8" name="Footer Placeholder 7"/>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9" name="Slide Number Placeholder 8"/>
          <p:cNvSpPr>
            <a:spLocks noGrp="1"/>
          </p:cNvSpPr>
          <p:nvPr>
            <p:ph type="sldNum" sz="quarter" idx="12"/>
          </p:nvPr>
        </p:nvSpPr>
        <p:spPr/>
        <p:txBody>
          <a:bodyPr/>
          <a:lstStyle/>
          <a:p>
            <a:fld id="{32484A4C-662D-4370-98F3-D439E4738250}" type="slidenum">
              <a:rPr lang="en-US" smtClean="0">
                <a:solidFill>
                  <a:srgbClr val="E3DED1">
                    <a:shade val="50000"/>
                  </a:srgbClr>
                </a:solidFill>
              </a:rPr>
              <a:pPr/>
              <a:t>6</a:t>
            </a:fld>
            <a:endParaRPr lang="en-US">
              <a:solidFill>
                <a:srgbClr val="E3DED1">
                  <a:shade val="50000"/>
                </a:srgbClr>
              </a:solidFill>
            </a:endParaRPr>
          </a:p>
        </p:txBody>
      </p:sp>
      <p:graphicFrame>
        <p:nvGraphicFramePr>
          <p:cNvPr id="10" name="Chart 9"/>
          <p:cNvGraphicFramePr>
            <a:graphicFrameLocks/>
          </p:cNvGraphicFramePr>
          <p:nvPr>
            <p:extLst>
              <p:ext uri="{D42A27DB-BD31-4B8C-83A1-F6EECF244321}">
                <p14:modId xmlns:p14="http://schemas.microsoft.com/office/powerpoint/2010/main" val="4108409083"/>
              </p:ext>
            </p:extLst>
          </p:nvPr>
        </p:nvGraphicFramePr>
        <p:xfrm>
          <a:off x="1635616" y="3629869"/>
          <a:ext cx="6375044" cy="2833354"/>
        </p:xfrm>
        <a:graphic>
          <a:graphicData uri="http://schemas.openxmlformats.org/drawingml/2006/chart">
            <c:chart xmlns:c="http://schemas.openxmlformats.org/drawingml/2006/chart" xmlns:r="http://schemas.openxmlformats.org/officeDocument/2006/relationships" r:id="rId2"/>
          </a:graphicData>
        </a:graphic>
      </p:graphicFrame>
      <p:sp>
        <p:nvSpPr>
          <p:cNvPr id="11" name="TextBox 10"/>
          <p:cNvSpPr txBox="1"/>
          <p:nvPr/>
        </p:nvSpPr>
        <p:spPr>
          <a:xfrm>
            <a:off x="2067059" y="3168204"/>
            <a:ext cx="5344734" cy="461665"/>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pPr algn="ctr">
              <a:defRPr sz="1400" b="1" i="0" u="none" strike="noStrike" kern="1200" cap="none" baseline="0">
                <a:solidFill>
                  <a:sysClr val="window" lastClr="FFFFFF">
                    <a:lumMod val="85000"/>
                  </a:sysClr>
                </a:solidFill>
                <a:latin typeface="+mn-lt"/>
                <a:ea typeface="+mn-ea"/>
                <a:cs typeface="+mn-cs"/>
              </a:defRPr>
            </a:pPr>
            <a:r>
              <a:rPr lang="en-IN" sz="1200" dirty="0">
                <a:solidFill>
                  <a:srgbClr val="0070C0"/>
                </a:solidFill>
              </a:rPr>
              <a:t>WLCG site availability and reliability report India-CMS </a:t>
            </a:r>
            <a:r>
              <a:rPr lang="en-IN" sz="1200" dirty="0" smtClean="0">
                <a:solidFill>
                  <a:srgbClr val="0070C0"/>
                </a:solidFill>
              </a:rPr>
              <a:t>TIFR In 2014 (Jan-14 to Jul-14)</a:t>
            </a:r>
            <a:endParaRPr lang="en-IN" sz="1200" dirty="0">
              <a:solidFill>
                <a:srgbClr val="0070C0"/>
              </a:solidFill>
            </a:endParaRPr>
          </a:p>
        </p:txBody>
      </p:sp>
    </p:spTree>
    <p:extLst>
      <p:ext uri="{BB962C8B-B14F-4D97-AF65-F5344CB8AC3E}">
        <p14:creationId xmlns:p14="http://schemas.microsoft.com/office/powerpoint/2010/main" val="166023697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oter Placeholder 1"/>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3" name="Slide Number Placeholder 2"/>
          <p:cNvSpPr>
            <a:spLocks noGrp="1"/>
          </p:cNvSpPr>
          <p:nvPr>
            <p:ph type="sldNum" sz="quarter" idx="12"/>
          </p:nvPr>
        </p:nvSpPr>
        <p:spPr/>
        <p:txBody>
          <a:bodyPr/>
          <a:lstStyle/>
          <a:p>
            <a:fld id="{32484A4C-662D-4370-98F3-D439E4738250}" type="slidenum">
              <a:rPr lang="en-US" smtClean="0">
                <a:solidFill>
                  <a:srgbClr val="E3DED1">
                    <a:shade val="50000"/>
                  </a:srgbClr>
                </a:solidFill>
              </a:rPr>
              <a:pPr/>
              <a:t>7</a:t>
            </a:fld>
            <a:endParaRPr lang="en-US">
              <a:solidFill>
                <a:srgbClr val="E3DED1">
                  <a:shade val="50000"/>
                </a:srgbClr>
              </a:solidFill>
            </a:endParaRPr>
          </a:p>
        </p:txBody>
      </p:sp>
      <p:sp>
        <p:nvSpPr>
          <p:cNvPr id="4" name="Rectangle 3"/>
          <p:cNvSpPr/>
          <p:nvPr/>
        </p:nvSpPr>
        <p:spPr>
          <a:xfrm>
            <a:off x="218942" y="0"/>
            <a:ext cx="3644720" cy="369332"/>
          </a:xfrm>
          <a:prstGeom prst="rect">
            <a:avLst/>
          </a:prstGeom>
        </p:spPr>
        <p:txBody>
          <a:bodyPr wrap="square">
            <a:spAutoFit/>
          </a:bodyPr>
          <a:lstStyle/>
          <a:p>
            <a:r>
              <a:rPr lang="en-US" altLang="en-US" dirty="0" smtClean="0">
                <a:solidFill>
                  <a:schemeClr val="accent3">
                    <a:lumMod val="75000"/>
                  </a:schemeClr>
                </a:solidFill>
                <a:effectLst>
                  <a:outerShdw blurRad="38100" dist="38100" dir="2700000" algn="tl">
                    <a:srgbClr val="000000">
                      <a:alpha val="43137"/>
                    </a:srgbClr>
                  </a:outerShdw>
                </a:effectLst>
                <a:latin typeface="Tahoma" panose="020B0604030504040204" pitchFamily="34" charset="0"/>
              </a:rPr>
              <a:t>IN-DAE-VECC-02 Resources</a:t>
            </a:r>
            <a:endParaRPr lang="en-IN" dirty="0">
              <a:solidFill>
                <a:schemeClr val="accent3">
                  <a:lumMod val="75000"/>
                </a:schemeClr>
              </a:solidFill>
              <a:effectLst>
                <a:outerShdw blurRad="38100" dist="38100" dir="2700000" algn="tl">
                  <a:srgbClr val="000000">
                    <a:alpha val="43137"/>
                  </a:srgbClr>
                </a:outerShdw>
              </a:effectLst>
            </a:endParaRPr>
          </a:p>
        </p:txBody>
      </p:sp>
      <p:graphicFrame>
        <p:nvGraphicFramePr>
          <p:cNvPr id="5" name="Table 4"/>
          <p:cNvGraphicFramePr>
            <a:graphicFrameLocks noGrp="1"/>
          </p:cNvGraphicFramePr>
          <p:nvPr>
            <p:extLst>
              <p:ext uri="{D42A27DB-BD31-4B8C-83A1-F6EECF244321}">
                <p14:modId xmlns:p14="http://schemas.microsoft.com/office/powerpoint/2010/main" val="2767171909"/>
              </p:ext>
            </p:extLst>
          </p:nvPr>
        </p:nvGraphicFramePr>
        <p:xfrm>
          <a:off x="573771" y="342698"/>
          <a:ext cx="8106588" cy="2889900"/>
        </p:xfrm>
        <a:graphic>
          <a:graphicData uri="http://schemas.openxmlformats.org/drawingml/2006/table">
            <a:tbl>
              <a:tblPr firstRow="1" firstCol="1" bandRow="1">
                <a:tableStyleId>{5C22544A-7EE6-4342-B048-85BDC9FD1C3A}</a:tableStyleId>
              </a:tblPr>
              <a:tblGrid>
                <a:gridCol w="1158084"/>
                <a:gridCol w="1158084"/>
                <a:gridCol w="1158084"/>
                <a:gridCol w="1158084"/>
                <a:gridCol w="1158084"/>
                <a:gridCol w="1158084"/>
                <a:gridCol w="1158084"/>
              </a:tblGrid>
              <a:tr h="294330">
                <a:tc>
                  <a:txBody>
                    <a:bodyPr/>
                    <a:lstStyle/>
                    <a:p>
                      <a:pPr algn="ctr">
                        <a:spcAft>
                          <a:spcPts val="0"/>
                        </a:spcAft>
                      </a:pPr>
                      <a:r>
                        <a:rPr lang="en-US" sz="1000">
                          <a:effectLst/>
                        </a:rPr>
                        <a:t>Month</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Pledged CPU</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Pledged Efficiency</a:t>
                      </a:r>
                      <a:endParaRPr lang="en-IN" sz="1000">
                        <a:effectLst/>
                      </a:endParaRPr>
                    </a:p>
                    <a:p>
                      <a:pPr algn="ctr">
                        <a:spcAft>
                          <a:spcPts val="0"/>
                        </a:spcAft>
                      </a:pPr>
                      <a:r>
                        <a:rPr lang="en-US" sz="1000">
                          <a:effectLst/>
                        </a:rPr>
                        <a:t>(HS06-Hrs)</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Used Hours</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Used as % of Pledge</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Availability</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000">
                          <a:effectLst/>
                        </a:rPr>
                        <a:t>Reliability</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July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nchor="ctr"/>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3,124,800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5,904,876</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u="sng">
                          <a:effectLst/>
                          <a:hlinkClick r:id="rId2"/>
                        </a:rPr>
                        <a:t>189%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u="sng">
                          <a:effectLst/>
                          <a:hlinkClick r:id="rId3"/>
                        </a:rPr>
                        <a:t>86%</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86%</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June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nchor="ctr"/>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3,024,000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3,890,104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u="sng">
                          <a:effectLst/>
                          <a:hlinkClick r:id="rId4"/>
                        </a:rPr>
                        <a:t>129%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u="sng">
                          <a:effectLst/>
                          <a:hlinkClick r:id="rId5"/>
                        </a:rPr>
                        <a:t>99%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 </a:t>
                      </a:r>
                      <a:endParaRPr lang="en-IN" sz="1000">
                        <a:effectLst/>
                      </a:endParaRPr>
                    </a:p>
                    <a:p>
                      <a:pPr algn="ctr">
                        <a:spcAft>
                          <a:spcPts val="0"/>
                        </a:spcAft>
                      </a:pPr>
                      <a:r>
                        <a:rPr lang="en-US" sz="1100">
                          <a:effectLst/>
                        </a:rPr>
                        <a:t>99%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May</a:t>
                      </a:r>
                      <a:endParaRPr lang="en-IN" sz="1000">
                        <a:effectLst/>
                      </a:endParaRPr>
                    </a:p>
                    <a:p>
                      <a:pPr algn="ctr">
                        <a:spcAft>
                          <a:spcPts val="0"/>
                        </a:spcAft>
                      </a:pPr>
                      <a:r>
                        <a:rPr lang="en-US" sz="1100">
                          <a:effectLst/>
                        </a:rPr>
                        <a:t> 2014</a:t>
                      </a:r>
                      <a:endParaRPr lang="en-IN" sz="1000">
                        <a:effectLst/>
                      </a:endParaRPr>
                    </a:p>
                    <a:p>
                      <a:pPr algn="ctr">
                        <a:spcAft>
                          <a:spcPts val="0"/>
                        </a:spcAft>
                      </a:pPr>
                      <a:r>
                        <a:rPr lang="en-US" sz="1100">
                          <a:effectLst/>
                        </a:rPr>
                        <a:t> </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nchor="ctr"/>
                </a:tc>
                <a:tc>
                  <a:txBody>
                    <a:bodyPr/>
                    <a:lstStyle/>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3,124,800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5,205,432</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6"/>
                        </a:rPr>
                        <a:t>167%</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7"/>
                        </a:rPr>
                        <a:t>100%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100%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April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3,024,000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3,847,468</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8"/>
                        </a:rPr>
                        <a:t>127%</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9"/>
                        </a:rPr>
                        <a:t>92%</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92%</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March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3,124,800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4,503,244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0"/>
                        </a:rPr>
                        <a:t>144%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1"/>
                        </a:rPr>
                        <a:t>98%</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98%</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294330">
                <a:tc>
                  <a:txBody>
                    <a:bodyPr/>
                    <a:lstStyle/>
                    <a:p>
                      <a:pPr algn="ctr">
                        <a:spcAft>
                          <a:spcPts val="0"/>
                        </a:spcAft>
                      </a:pPr>
                      <a:r>
                        <a:rPr lang="en-US" sz="1100">
                          <a:effectLst/>
                        </a:rPr>
                        <a:t>February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2,822,400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2,357,172</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2"/>
                        </a:rPr>
                        <a:t>84%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3"/>
                        </a:rPr>
                        <a:t>89%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89%</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r h="147752">
                <a:tc>
                  <a:txBody>
                    <a:bodyPr/>
                    <a:lstStyle/>
                    <a:p>
                      <a:pPr algn="ctr">
                        <a:spcAft>
                          <a:spcPts val="0"/>
                        </a:spcAft>
                      </a:pPr>
                      <a:r>
                        <a:rPr lang="en-US" sz="1100">
                          <a:effectLst/>
                        </a:rPr>
                        <a:t>January 2014</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6,000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3,124,800</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a:effectLst/>
                        </a:rPr>
                        <a:t>775,156</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4"/>
                        </a:rPr>
                        <a:t>25%</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u="sng">
                          <a:effectLst/>
                          <a:hlinkClick r:id="rId15"/>
                        </a:rPr>
                        <a:t>96%</a:t>
                      </a:r>
                      <a:endParaRPr lang="en-IN" sz="100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c>
                  <a:txBody>
                    <a:bodyPr/>
                    <a:lstStyle/>
                    <a:p>
                      <a:pPr algn="ctr">
                        <a:spcAft>
                          <a:spcPts val="0"/>
                        </a:spcAft>
                      </a:pPr>
                      <a:r>
                        <a:rPr lang="en-US" sz="1100" dirty="0">
                          <a:effectLst/>
                        </a:rPr>
                        <a:t>96%</a:t>
                      </a:r>
                      <a:endParaRPr lang="en-IN" sz="1000" dirty="0">
                        <a:effectLst/>
                        <a:latin typeface="Calibri" panose="020F0502020204030204" pitchFamily="34" charset="0"/>
                        <a:ea typeface="Calibri" panose="020F0502020204030204" pitchFamily="34" charset="0"/>
                        <a:cs typeface="Times New Roman" panose="02020603050405020304" pitchFamily="18" charset="0"/>
                      </a:endParaRPr>
                    </a:p>
                  </a:txBody>
                  <a:tcPr marL="65435" marR="65435" marT="0" marB="0"/>
                </a:tc>
              </a:tr>
            </a:tbl>
          </a:graphicData>
        </a:graphic>
      </p:graphicFrame>
      <p:graphicFrame>
        <p:nvGraphicFramePr>
          <p:cNvPr id="6" name="Chart 5"/>
          <p:cNvGraphicFramePr>
            <a:graphicFrameLocks/>
          </p:cNvGraphicFramePr>
          <p:nvPr>
            <p:extLst>
              <p:ext uri="{D42A27DB-BD31-4B8C-83A1-F6EECF244321}">
                <p14:modId xmlns:p14="http://schemas.microsoft.com/office/powerpoint/2010/main" val="2143778616"/>
              </p:ext>
            </p:extLst>
          </p:nvPr>
        </p:nvGraphicFramePr>
        <p:xfrm>
          <a:off x="2853880" y="3293313"/>
          <a:ext cx="5951648" cy="3183691"/>
        </p:xfrm>
        <a:graphic>
          <a:graphicData uri="http://schemas.openxmlformats.org/drawingml/2006/chart">
            <c:chart xmlns:c="http://schemas.openxmlformats.org/drawingml/2006/chart" xmlns:r="http://schemas.openxmlformats.org/officeDocument/2006/relationships" r:id="rId16"/>
          </a:graphicData>
        </a:graphic>
      </p:graphicFrame>
      <p:sp>
        <p:nvSpPr>
          <p:cNvPr id="7" name="Footer Placeholder 3"/>
          <p:cNvSpPr>
            <a:spLocks noGrp="1"/>
          </p:cNvSpPr>
          <p:nvPr/>
        </p:nvSpPr>
        <p:spPr bwMode="auto">
          <a:xfrm>
            <a:off x="218942" y="3766533"/>
            <a:ext cx="2453426" cy="1436532"/>
          </a:xfrm>
          <a:prstGeom prst="rect">
            <a:avLst/>
          </a:prstGeom>
          <a:noFill/>
          <a:ln>
            <a:miter lim="800000"/>
            <a:headEnd/>
            <a:tailEnd/>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en-US"/>
            </a:defPPr>
            <a:lvl1pPr algn="ctr" rtl="0" eaLnBrk="1" fontAlgn="base" hangingPunct="1">
              <a:spcBef>
                <a:spcPct val="0"/>
              </a:spcBef>
              <a:spcAft>
                <a:spcPct val="0"/>
              </a:spcAft>
              <a:defRPr sz="1400" b="1" kern="1200">
                <a:solidFill>
                  <a:srgbClr val="FF0000"/>
                </a:solidFill>
                <a:latin typeface="Lucida Calligraphy" pitchFamily="66" charset="0"/>
                <a:ea typeface="+mn-ea"/>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a:lstStyle>
          <a:p>
            <a:r>
              <a:rPr lang="en-US" altLang="en-US" dirty="0" smtClean="0">
                <a:solidFill>
                  <a:schemeClr val="accent3">
                    <a:lumMod val="75000"/>
                  </a:schemeClr>
                </a:solidFill>
              </a:rPr>
              <a:t>INDIA is the 6</a:t>
            </a:r>
            <a:r>
              <a:rPr lang="en-US" altLang="en-US" baseline="30000" dirty="0" smtClean="0">
                <a:solidFill>
                  <a:schemeClr val="accent3">
                    <a:lumMod val="75000"/>
                  </a:schemeClr>
                </a:solidFill>
              </a:rPr>
              <a:t>th</a:t>
            </a:r>
            <a:r>
              <a:rPr lang="en-US" altLang="en-US" dirty="0" smtClean="0">
                <a:solidFill>
                  <a:schemeClr val="accent3">
                    <a:lumMod val="75000"/>
                  </a:schemeClr>
                </a:solidFill>
              </a:rPr>
              <a:t> Largest group under ALICE Collaboration.</a:t>
            </a:r>
          </a:p>
        </p:txBody>
      </p:sp>
    </p:spTree>
    <p:extLst>
      <p:ext uri="{BB962C8B-B14F-4D97-AF65-F5344CB8AC3E}">
        <p14:creationId xmlns:p14="http://schemas.microsoft.com/office/powerpoint/2010/main" val="10769469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Footer Placeholder 6"/>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8" name="Slide Number Placeholder 7"/>
          <p:cNvSpPr>
            <a:spLocks noGrp="1"/>
          </p:cNvSpPr>
          <p:nvPr>
            <p:ph type="sldNum" sz="quarter" idx="12"/>
          </p:nvPr>
        </p:nvSpPr>
        <p:spPr/>
        <p:txBody>
          <a:bodyPr/>
          <a:lstStyle/>
          <a:p>
            <a:fld id="{32484A4C-662D-4370-98F3-D439E4738250}" type="slidenum">
              <a:rPr lang="en-US" smtClean="0">
                <a:solidFill>
                  <a:srgbClr val="E3DED1">
                    <a:shade val="50000"/>
                  </a:srgbClr>
                </a:solidFill>
              </a:rPr>
              <a:pPr/>
              <a:t>8</a:t>
            </a:fld>
            <a:endParaRPr lang="en-US">
              <a:solidFill>
                <a:srgbClr val="E3DED1">
                  <a:shade val="50000"/>
                </a:srgbClr>
              </a:solidFill>
            </a:endParaRPr>
          </a:p>
        </p:txBody>
      </p:sp>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3284" y="1020944"/>
            <a:ext cx="8352244" cy="5273497"/>
          </a:xfrm>
          <a:prstGeom prst="rect">
            <a:avLst/>
          </a:prstGeom>
        </p:spPr>
      </p:pic>
      <p:sp>
        <p:nvSpPr>
          <p:cNvPr id="11" name="TextBox 10"/>
          <p:cNvSpPr txBox="1"/>
          <p:nvPr/>
        </p:nvSpPr>
        <p:spPr>
          <a:xfrm>
            <a:off x="257577" y="0"/>
            <a:ext cx="3219718" cy="369332"/>
          </a:xfrm>
          <a:prstGeom prst="rect">
            <a:avLst/>
          </a:prstGeom>
          <a:noFill/>
        </p:spPr>
        <p:txBody>
          <a:bodyPr wrap="square" rtlCol="0">
            <a:spAutoFit/>
          </a:bodyPr>
          <a:lstStyle/>
          <a:p>
            <a:r>
              <a:rPr lang="en-US" dirty="0" smtClean="0">
                <a:solidFill>
                  <a:schemeClr val="accent3">
                    <a:lumMod val="75000"/>
                  </a:schemeClr>
                </a:solidFill>
              </a:rPr>
              <a:t>Network at T2_IN_TIFR</a:t>
            </a:r>
            <a:endParaRPr lang="en-IN" dirty="0">
              <a:solidFill>
                <a:schemeClr val="accent3">
                  <a:lumMod val="75000"/>
                </a:schemeClr>
              </a:solidFill>
            </a:endParaRPr>
          </a:p>
        </p:txBody>
      </p:sp>
      <p:sp>
        <p:nvSpPr>
          <p:cNvPr id="12" name="Rectangle 11"/>
          <p:cNvSpPr/>
          <p:nvPr/>
        </p:nvSpPr>
        <p:spPr>
          <a:xfrm>
            <a:off x="3129279" y="433528"/>
            <a:ext cx="4772053" cy="523220"/>
          </a:xfrm>
          <a:prstGeom prst="rect">
            <a:avLst/>
          </a:prstGeom>
        </p:spPr>
        <p:txBody>
          <a:bodyPr wrap="square">
            <a:spAutoFit/>
          </a:bodyPr>
          <a:lstStyle/>
          <a:p>
            <a:r>
              <a:rPr lang="en-IN" sz="1400" b="1" dirty="0" smtClean="0">
                <a:solidFill>
                  <a:schemeClr val="accent4">
                    <a:lumMod val="75000"/>
                  </a:schemeClr>
                </a:solidFill>
              </a:rPr>
              <a:t>T2-IN-TIFR </a:t>
            </a:r>
            <a:r>
              <a:rPr lang="en-IN" sz="1400" b="1" dirty="0">
                <a:solidFill>
                  <a:schemeClr val="accent4">
                    <a:lumMod val="75000"/>
                  </a:schemeClr>
                </a:solidFill>
              </a:rPr>
              <a:t>has been included in the pilot project of </a:t>
            </a:r>
            <a:r>
              <a:rPr lang="en-IN" sz="1400" b="1" dirty="0" smtClean="0">
                <a:solidFill>
                  <a:schemeClr val="accent4">
                    <a:lumMod val="75000"/>
                  </a:schemeClr>
                </a:solidFill>
              </a:rPr>
              <a:t>LHCONE </a:t>
            </a:r>
            <a:r>
              <a:rPr lang="en-IN" sz="1400" b="1" dirty="0">
                <a:solidFill>
                  <a:schemeClr val="accent4">
                    <a:lumMod val="75000"/>
                  </a:schemeClr>
                </a:solidFill>
              </a:rPr>
              <a:t>during 2008-9</a:t>
            </a:r>
          </a:p>
        </p:txBody>
      </p:sp>
    </p:spTree>
    <p:extLst>
      <p:ext uri="{BB962C8B-B14F-4D97-AF65-F5344CB8AC3E}">
        <p14:creationId xmlns:p14="http://schemas.microsoft.com/office/powerpoint/2010/main" val="17620614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86365" y="0"/>
            <a:ext cx="3593205" cy="307777"/>
          </a:xfrm>
          <a:prstGeom prst="rect">
            <a:avLst/>
          </a:prstGeom>
          <a:noFill/>
        </p:spPr>
        <p:txBody>
          <a:bodyPr wrap="square" rtlCol="0">
            <a:spAutoFit/>
          </a:bodyPr>
          <a:lstStyle/>
          <a:p>
            <a:r>
              <a:rPr lang="en-US" sz="1400" b="1" dirty="0" smtClean="0">
                <a:solidFill>
                  <a:schemeClr val="accent3">
                    <a:lumMod val="75000"/>
                  </a:schemeClr>
                </a:solidFill>
              </a:rPr>
              <a:t>TIFR - ASGC</a:t>
            </a:r>
            <a:endParaRPr lang="en-IN" sz="1400" b="1" dirty="0">
              <a:solidFill>
                <a:schemeClr val="accent3">
                  <a:lumMod val="75000"/>
                </a:schemeClr>
              </a:solidFill>
            </a:endParaRPr>
          </a:p>
        </p:txBody>
      </p:sp>
      <p:sp>
        <p:nvSpPr>
          <p:cNvPr id="8" name="Footer Placeholder 7"/>
          <p:cNvSpPr>
            <a:spLocks noGrp="1"/>
          </p:cNvSpPr>
          <p:nvPr>
            <p:ph type="ftr" sz="quarter" idx="11"/>
          </p:nvPr>
        </p:nvSpPr>
        <p:spPr/>
        <p:txBody>
          <a:bodyPr/>
          <a:lstStyle/>
          <a:p>
            <a:r>
              <a:rPr lang="en-US" smtClean="0">
                <a:solidFill>
                  <a:srgbClr val="E3DED1">
                    <a:shade val="50000"/>
                  </a:srgbClr>
                </a:solidFill>
              </a:rPr>
              <a:t>APAN-38</a:t>
            </a:r>
            <a:endParaRPr lang="en-US">
              <a:solidFill>
                <a:srgbClr val="E3DED1">
                  <a:shade val="50000"/>
                </a:srgbClr>
              </a:solidFill>
            </a:endParaRPr>
          </a:p>
        </p:txBody>
      </p:sp>
      <p:sp>
        <p:nvSpPr>
          <p:cNvPr id="9" name="Slide Number Placeholder 8"/>
          <p:cNvSpPr>
            <a:spLocks noGrp="1"/>
          </p:cNvSpPr>
          <p:nvPr>
            <p:ph type="sldNum" sz="quarter" idx="12"/>
          </p:nvPr>
        </p:nvSpPr>
        <p:spPr/>
        <p:txBody>
          <a:bodyPr/>
          <a:lstStyle/>
          <a:p>
            <a:fld id="{32484A4C-662D-4370-98F3-D439E4738250}" type="slidenum">
              <a:rPr lang="en-US" smtClean="0">
                <a:solidFill>
                  <a:srgbClr val="E3DED1">
                    <a:shade val="50000"/>
                  </a:srgbClr>
                </a:solidFill>
              </a:rPr>
              <a:pPr/>
              <a:t>9</a:t>
            </a:fld>
            <a:endParaRPr lang="en-US">
              <a:solidFill>
                <a:srgbClr val="E3DED1">
                  <a:shade val="50000"/>
                </a:srgbClr>
              </a:solidFill>
            </a:endParaRPr>
          </a:p>
        </p:txBody>
      </p:sp>
      <p:sp>
        <p:nvSpPr>
          <p:cNvPr id="12" name="Rectangle 2"/>
          <p:cNvSpPr>
            <a:spLocks noChangeArrowheads="1"/>
          </p:cNvSpPr>
          <p:nvPr/>
        </p:nvSpPr>
        <p:spPr bwMode="auto">
          <a:xfrm>
            <a:off x="474707" y="3489828"/>
            <a:ext cx="8330821" cy="2185214"/>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eaLnBrk="0" fontAlgn="base" hangingPunct="0">
              <a:spcBef>
                <a:spcPct val="0"/>
              </a:spcBef>
              <a:spcAft>
                <a:spcPct val="0"/>
              </a:spcAft>
            </a:pPr>
            <a:r>
              <a:rPr kumimoji="0" lang="en-US" altLang="en-US" sz="1200" b="0" i="0" u="none" strike="noStrike" cap="none" normalizeH="0" baseline="0" dirty="0" smtClean="0">
                <a:ln>
                  <a:noFill/>
                </a:ln>
                <a:solidFill>
                  <a:schemeClr val="tx1"/>
                </a:solidFill>
                <a:effectLst/>
              </a:rPr>
              <a:t>[</a:t>
            </a:r>
            <a:r>
              <a:rPr kumimoji="0" lang="en-US" altLang="en-US" sz="1200" b="0" i="0" u="none" strike="noStrike" cap="none" normalizeH="0" baseline="0" dirty="0" err="1" smtClean="0">
                <a:ln>
                  <a:noFill/>
                </a:ln>
                <a:solidFill>
                  <a:schemeClr val="tx1"/>
                </a:solidFill>
                <a:effectLst/>
              </a:rPr>
              <a:t>vsinghal@gpu</a:t>
            </a:r>
            <a:r>
              <a:rPr kumimoji="0" lang="en-US" altLang="en-US" sz="1200" b="0" i="0" u="none" strike="noStrike" cap="none" normalizeH="0" baseline="0" dirty="0" smtClean="0">
                <a:ln>
                  <a:noFill/>
                </a:ln>
                <a:solidFill>
                  <a:schemeClr val="tx1"/>
                </a:solidFill>
                <a:effectLst/>
              </a:rPr>
              <a:t> ~]$ </a:t>
            </a:r>
            <a:r>
              <a:rPr kumimoji="0" lang="en-US" altLang="en-US" sz="1200" b="0" i="0" u="none" strike="noStrike" cap="none" normalizeH="0" baseline="0" dirty="0" err="1" smtClean="0">
                <a:ln>
                  <a:noFill/>
                </a:ln>
                <a:solidFill>
                  <a:schemeClr val="tx1"/>
                </a:solidFill>
                <a:effectLst/>
              </a:rPr>
              <a:t>traceroute</a:t>
            </a:r>
            <a:r>
              <a:rPr kumimoji="0" lang="en-US" altLang="en-US" sz="1200" b="0" i="0" u="none" strike="noStrike" cap="none" normalizeH="0" baseline="0" dirty="0" smtClean="0">
                <a:ln>
                  <a:noFill/>
                </a:ln>
                <a:solidFill>
                  <a:schemeClr val="tx1"/>
                </a:solidFill>
                <a:effectLst/>
              </a:rPr>
              <a:t> </a:t>
            </a:r>
            <a:r>
              <a:rPr kumimoji="0" lang="en-US" altLang="en-US" sz="1200" b="0" i="0" u="none" strike="noStrike" cap="none" normalizeH="0" baseline="0" dirty="0" smtClean="0">
                <a:ln>
                  <a:noFill/>
                </a:ln>
                <a:solidFill>
                  <a:schemeClr val="tx1"/>
                </a:solidFill>
                <a:effectLst/>
                <a:hlinkClick r:id="rId2"/>
              </a:rPr>
              <a:t>alien.cern.ch</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err="1" smtClean="0">
                <a:ln>
                  <a:noFill/>
                </a:ln>
                <a:solidFill>
                  <a:schemeClr val="tx1"/>
                </a:solidFill>
                <a:effectLst/>
              </a:rPr>
              <a:t>traceroute</a:t>
            </a:r>
            <a:r>
              <a:rPr kumimoji="0" lang="en-US" altLang="en-US" sz="1200" b="0" i="0" u="none" strike="noStrike" cap="none" normalizeH="0" baseline="0" dirty="0" smtClean="0">
                <a:ln>
                  <a:noFill/>
                </a:ln>
                <a:solidFill>
                  <a:schemeClr val="tx1"/>
                </a:solidFill>
                <a:effectLst/>
              </a:rPr>
              <a:t> to </a:t>
            </a:r>
            <a:r>
              <a:rPr kumimoji="0" lang="en-US" altLang="en-US" sz="1200" b="0" i="0" u="none" strike="noStrike" cap="none" normalizeH="0" baseline="0" dirty="0" smtClean="0">
                <a:ln>
                  <a:noFill/>
                </a:ln>
                <a:solidFill>
                  <a:schemeClr val="tx1"/>
                </a:solidFill>
                <a:effectLst/>
                <a:hlinkClick r:id="rId2"/>
              </a:rPr>
              <a:t>alien.cern.ch</a:t>
            </a:r>
            <a:r>
              <a:rPr kumimoji="0" lang="en-US" altLang="en-US" sz="1200" b="0" i="0" u="none" strike="noStrike" cap="none" normalizeH="0" baseline="0" dirty="0" smtClean="0">
                <a:ln>
                  <a:noFill/>
                </a:ln>
                <a:solidFill>
                  <a:schemeClr val="tx1"/>
                </a:solidFill>
                <a:effectLst/>
              </a:rPr>
              <a:t> (137.138.99.142), 30 hops max, 60 byte packets</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1  </a:t>
            </a:r>
            <a:r>
              <a:rPr kumimoji="0" lang="en-US" altLang="en-US" sz="1200" b="0" i="0" u="none" strike="noStrike" cap="none" normalizeH="0" baseline="0" dirty="0" smtClean="0">
                <a:ln>
                  <a:noFill/>
                </a:ln>
                <a:solidFill>
                  <a:schemeClr val="tx1"/>
                </a:solidFill>
                <a:effectLst/>
                <a:hlinkClick r:id="rId3"/>
              </a:rPr>
              <a:t>vecc-direct.tier2-kol.res.in</a:t>
            </a:r>
            <a:r>
              <a:rPr kumimoji="0" lang="en-US" altLang="en-US" sz="1200" b="0" i="0" u="none" strike="noStrike" cap="none" normalizeH="0" baseline="0" dirty="0" smtClean="0">
                <a:ln>
                  <a:noFill/>
                </a:ln>
                <a:solidFill>
                  <a:schemeClr val="tx1"/>
                </a:solidFill>
                <a:effectLst/>
              </a:rPr>
              <a:t> (144.16.112.28)  0.194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0.190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0.183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2  10.173.35.237 (10.173.35.237)  44.383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44.386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44.494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3  10.255.237.205 (10.255.237.205)  127.543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127.670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4  10.255.232.21 (10.255.232.21)  42.718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42.767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42.764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5  </a:t>
            </a:r>
            <a:r>
              <a:rPr kumimoji="0" lang="en-US" altLang="en-US" sz="1200" b="0" i="0" u="none" strike="noStrike" cap="none" normalizeH="0" baseline="0" dirty="0" smtClean="0">
                <a:ln>
                  <a:noFill/>
                </a:ln>
                <a:solidFill>
                  <a:schemeClr val="tx1"/>
                </a:solidFill>
                <a:effectLst/>
                <a:hlinkClick r:id="rId4"/>
              </a:rPr>
              <a:t>mb-xe-01-v4.bb.tein3.net</a:t>
            </a:r>
            <a:r>
              <a:rPr kumimoji="0" lang="en-US" altLang="en-US" sz="1200" b="0" i="0" u="none" strike="noStrike" cap="none" normalizeH="0" baseline="0" dirty="0" smtClean="0">
                <a:ln>
                  <a:noFill/>
                </a:ln>
                <a:solidFill>
                  <a:schemeClr val="tx1"/>
                </a:solidFill>
                <a:effectLst/>
              </a:rPr>
              <a:t> (202.179.249.41)  37.256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37.263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37.258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t>
            </a:r>
            <a:r>
              <a:rPr kumimoji="0" lang="en-US" altLang="en-US" sz="1200" b="1" i="0" u="none" strike="noStrike" cap="none" normalizeH="0" baseline="0" dirty="0" smtClean="0">
                <a:ln>
                  <a:noFill/>
                </a:ln>
                <a:solidFill>
                  <a:schemeClr val="tx1"/>
                </a:solidFill>
                <a:effectLst/>
              </a:rPr>
              <a:t>Mumbai</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6  </a:t>
            </a:r>
            <a:r>
              <a:rPr kumimoji="0" lang="en-US" altLang="en-US" sz="1200" b="0" i="0" u="none" strike="noStrike" cap="none" normalizeH="0" baseline="0" dirty="0" smtClean="0">
                <a:ln>
                  <a:noFill/>
                </a:ln>
                <a:solidFill>
                  <a:schemeClr val="tx1"/>
                </a:solidFill>
                <a:effectLst/>
                <a:hlinkClick r:id="rId5"/>
              </a:rPr>
              <a:t>eu-mad-pr-v4.bb.tein3.net</a:t>
            </a:r>
            <a:r>
              <a:rPr kumimoji="0" lang="en-US" altLang="en-US" sz="1200" b="0" i="0" u="none" strike="noStrike" cap="none" normalizeH="0" baseline="0" dirty="0" smtClean="0">
                <a:ln>
                  <a:noFill/>
                </a:ln>
                <a:solidFill>
                  <a:schemeClr val="tx1"/>
                </a:solidFill>
                <a:effectLst/>
              </a:rPr>
              <a:t> (202.179.249.118)  154.480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154.398</a:t>
            </a:r>
            <a:r>
              <a:rPr kumimoji="0" lang="en-US" altLang="en-US" sz="1200" b="0" i="0" u="none" strike="noStrike" cap="none" normalizeH="0" dirty="0" smtClean="0">
                <a:ln>
                  <a:noFill/>
                </a:ln>
                <a:solidFill>
                  <a:schemeClr val="tx1"/>
                </a:solidFill>
                <a:effectLst/>
              </a:rPr>
              <a:t>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154.396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t>
            </a:r>
            <a:r>
              <a:rPr kumimoji="0" lang="en-US" altLang="en-US" sz="1600" i="0" u="none" strike="noStrike" cap="none" normalizeH="0" baseline="0" dirty="0" smtClean="0">
                <a:ln>
                  <a:noFill/>
                </a:ln>
                <a:effectLst/>
              </a:rPr>
              <a:t>Via</a:t>
            </a:r>
            <a:r>
              <a:rPr kumimoji="0" lang="en-US" altLang="en-US" sz="1600" b="1" i="0" u="none" strike="noStrike" cap="none" normalizeH="0" baseline="0" dirty="0" smtClean="0">
                <a:ln>
                  <a:noFill/>
                </a:ln>
                <a:solidFill>
                  <a:srgbClr val="336699"/>
                </a:solidFill>
                <a:effectLst/>
              </a:rPr>
              <a:t> </a:t>
            </a:r>
            <a:r>
              <a:rPr lang="en-IN" altLang="en-US" sz="1600" b="1" dirty="0" smtClean="0">
                <a:solidFill>
                  <a:srgbClr val="336699"/>
                </a:solidFill>
              </a:rPr>
              <a:t>EU</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7  </a:t>
            </a:r>
            <a:r>
              <a:rPr kumimoji="0" lang="en-US" altLang="en-US" sz="1200" b="0" i="0" u="none" strike="noStrike" cap="none" normalizeH="0" baseline="0" dirty="0" smtClean="0">
                <a:ln>
                  <a:noFill/>
                </a:ln>
                <a:solidFill>
                  <a:schemeClr val="tx1"/>
                </a:solidFill>
                <a:effectLst/>
                <a:hlinkClick r:id="rId6"/>
              </a:rPr>
              <a:t>ae3.mx1.par.fr.geant.net</a:t>
            </a:r>
            <a:r>
              <a:rPr kumimoji="0" lang="en-US" altLang="en-US" sz="1200" b="0" i="0" u="none" strike="noStrike" cap="none" normalizeH="0" baseline="0" dirty="0" smtClean="0">
                <a:ln>
                  <a:noFill/>
                </a:ln>
                <a:solidFill>
                  <a:schemeClr val="tx1"/>
                </a:solidFill>
                <a:effectLst/>
              </a:rPr>
              <a:t> (62.40.98.65)  175.897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175.885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175.855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8  </a:t>
            </a:r>
            <a:r>
              <a:rPr kumimoji="0" lang="en-US" altLang="en-US" sz="1200" b="0" i="0" u="none" strike="noStrike" cap="none" normalizeH="0" baseline="0" dirty="0" smtClean="0">
                <a:ln>
                  <a:noFill/>
                </a:ln>
                <a:solidFill>
                  <a:schemeClr val="tx1"/>
                </a:solidFill>
                <a:effectLst/>
                <a:hlinkClick r:id="rId7"/>
              </a:rPr>
              <a:t>switch-bckp-gw.mx1.par.fr.geant.net</a:t>
            </a:r>
            <a:r>
              <a:rPr kumimoji="0" lang="en-US" altLang="en-US" sz="1200" b="0" i="0" u="none" strike="noStrike" cap="none" normalizeH="0" baseline="0" dirty="0" smtClean="0">
                <a:ln>
                  <a:noFill/>
                </a:ln>
                <a:solidFill>
                  <a:schemeClr val="tx1"/>
                </a:solidFill>
                <a:effectLst/>
              </a:rPr>
              <a:t> (62.40.124.82)  178.095 </a:t>
            </a:r>
            <a:r>
              <a:rPr kumimoji="0" lang="en-US" altLang="en-US" sz="1200" b="0" i="0" u="none" strike="noStrike" cap="none" normalizeH="0" baseline="0" dirty="0" err="1" smtClean="0">
                <a:ln>
                  <a:noFill/>
                </a:ln>
                <a:solidFill>
                  <a:schemeClr val="tx1"/>
                </a:solidFill>
                <a:effectLst/>
              </a:rPr>
              <a:t>ms</a:t>
            </a:r>
            <a:r>
              <a:rPr lang="en-US" altLang="en-US" sz="1200" dirty="0" smtClean="0"/>
              <a:t> </a:t>
            </a:r>
            <a:r>
              <a:rPr kumimoji="0" lang="en-US" altLang="en-US" sz="1200" b="0" i="0" u="none" strike="noStrike" cap="none" normalizeH="0" baseline="0" dirty="0" smtClean="0">
                <a:ln>
                  <a:noFill/>
                </a:ln>
                <a:solidFill>
                  <a:schemeClr val="tx1"/>
                </a:solidFill>
                <a:effectLst/>
              </a:rPr>
              <a:t>178.119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178.087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r>
            <a:br>
              <a:rPr kumimoji="0" lang="en-US" altLang="en-US" sz="1200" b="0" i="0" u="none" strike="noStrike" cap="none" normalizeH="0" baseline="0" dirty="0" smtClean="0">
                <a:ln>
                  <a:noFill/>
                </a:ln>
                <a:solidFill>
                  <a:schemeClr val="tx1"/>
                </a:solidFill>
                <a:effectLst/>
              </a:rPr>
            </a:br>
            <a:r>
              <a:rPr kumimoji="0" lang="en-US" altLang="en-US" sz="1200" b="0" i="0" u="none" strike="noStrike" cap="none" normalizeH="0" baseline="0" dirty="0" smtClean="0">
                <a:ln>
                  <a:noFill/>
                </a:ln>
                <a:solidFill>
                  <a:schemeClr val="tx1"/>
                </a:solidFill>
                <a:effectLst/>
              </a:rPr>
              <a:t> 9  </a:t>
            </a:r>
            <a:r>
              <a:rPr kumimoji="0" lang="en-US" altLang="en-US" sz="1200" b="0" i="0" u="none" strike="noStrike" cap="none" normalizeH="0" baseline="0" dirty="0" smtClean="0">
                <a:ln>
                  <a:noFill/>
                </a:ln>
                <a:solidFill>
                  <a:schemeClr val="tx1"/>
                </a:solidFill>
                <a:effectLst/>
                <a:hlinkClick r:id="rId8"/>
              </a:rPr>
              <a:t>e513-e-rbrxl-2-te20.cern.ch</a:t>
            </a:r>
            <a:r>
              <a:rPr kumimoji="0" lang="en-US" altLang="en-US" sz="1200" b="0" i="0" u="none" strike="noStrike" cap="none" normalizeH="0" baseline="0" dirty="0" smtClean="0">
                <a:ln>
                  <a:noFill/>
                </a:ln>
                <a:solidFill>
                  <a:schemeClr val="tx1"/>
                </a:solidFill>
                <a:effectLst/>
              </a:rPr>
              <a:t> (192.65.184.70)  178.075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178.234</a:t>
            </a:r>
            <a:r>
              <a:rPr kumimoji="0" lang="en-US" altLang="en-US" sz="1200" b="0" i="0" u="none" strike="noStrike" cap="none" normalizeH="0" dirty="0" smtClean="0">
                <a:ln>
                  <a:noFill/>
                </a:ln>
                <a:solidFill>
                  <a:schemeClr val="tx1"/>
                </a:solidFill>
                <a:effectLst/>
              </a:rPr>
              <a:t> </a:t>
            </a:r>
            <a:r>
              <a:rPr kumimoji="0" lang="en-US" altLang="en-US" sz="1200" b="0" i="0" u="none" strike="noStrike" cap="none" normalizeH="0" baseline="0" dirty="0" err="1" smtClean="0">
                <a:ln>
                  <a:noFill/>
                </a:ln>
                <a:solidFill>
                  <a:schemeClr val="tx1"/>
                </a:solidFill>
                <a:effectLst/>
              </a:rPr>
              <a:t>ms</a:t>
            </a:r>
            <a:r>
              <a:rPr kumimoji="0" lang="en-US" altLang="en-US" sz="1200" b="0" i="0" u="none" strike="noStrike" cap="none" normalizeH="0" baseline="0" dirty="0" smtClean="0">
                <a:ln>
                  <a:noFill/>
                </a:ln>
                <a:solidFill>
                  <a:schemeClr val="tx1"/>
                </a:solidFill>
                <a:effectLst/>
              </a:rPr>
              <a:t>  </a:t>
            </a:r>
            <a:r>
              <a:rPr kumimoji="0" lang="en-US" altLang="en-US" sz="1200" b="1" i="0" u="none" strike="noStrike" cap="none" normalizeH="0" baseline="0" dirty="0" smtClean="0">
                <a:ln>
                  <a:noFill/>
                </a:ln>
                <a:solidFill>
                  <a:srgbClr val="336699"/>
                </a:solidFill>
                <a:effectLst/>
              </a:rPr>
              <a:t>178.336 </a:t>
            </a:r>
            <a:r>
              <a:rPr kumimoji="0" lang="en-US" altLang="en-US" sz="1200" b="1" i="0" u="none" strike="noStrike" cap="none" normalizeH="0" baseline="0" dirty="0" err="1" smtClean="0">
                <a:ln>
                  <a:noFill/>
                </a:ln>
                <a:solidFill>
                  <a:srgbClr val="336699"/>
                </a:solidFill>
                <a:effectLst/>
              </a:rPr>
              <a:t>ms</a:t>
            </a:r>
            <a:r>
              <a:rPr kumimoji="0" lang="en-US" altLang="en-US" sz="1200" b="1" i="0" u="none" strike="noStrike" cap="none" normalizeH="0" baseline="0" dirty="0" smtClean="0">
                <a:ln>
                  <a:noFill/>
                </a:ln>
                <a:solidFill>
                  <a:srgbClr val="336699"/>
                </a:solidFill>
                <a:effectLst/>
              </a:rPr>
              <a:t> </a:t>
            </a:r>
          </a:p>
        </p:txBody>
      </p:sp>
      <p:sp>
        <p:nvSpPr>
          <p:cNvPr id="4" name="Rectangle 3"/>
          <p:cNvSpPr/>
          <p:nvPr/>
        </p:nvSpPr>
        <p:spPr>
          <a:xfrm>
            <a:off x="386365" y="536681"/>
            <a:ext cx="8330821" cy="2554545"/>
          </a:xfrm>
          <a:prstGeom prst="rect">
            <a:avLst/>
          </a:prstGeom>
          <a:ln>
            <a:solidFill>
              <a:srgbClr val="336699"/>
            </a:solidFill>
          </a:ln>
        </p:spPr>
        <p:txBody>
          <a:bodyPr wrap="square">
            <a:spAutoFit/>
          </a:bodyPr>
          <a:lstStyle/>
          <a:p>
            <a:r>
              <a:rPr lang="en-IN" sz="1200" dirty="0"/>
              <a:t>[brij@ui2 ~]$ </a:t>
            </a:r>
            <a:r>
              <a:rPr lang="en-IN" sz="1200" dirty="0" err="1"/>
              <a:t>traceroute</a:t>
            </a:r>
            <a:r>
              <a:rPr lang="en-IN" sz="1200" dirty="0"/>
              <a:t> 117.103.109.130</a:t>
            </a:r>
          </a:p>
          <a:p>
            <a:r>
              <a:rPr lang="en-IN" sz="1200" dirty="0" err="1"/>
              <a:t>traceroute</a:t>
            </a:r>
            <a:r>
              <a:rPr lang="en-IN" sz="1200" dirty="0"/>
              <a:t> to 117.103.109.130 (117.103.109.130), 30 hops max, 40 byte packets</a:t>
            </a:r>
          </a:p>
          <a:p>
            <a:r>
              <a:rPr lang="en-IN" sz="1200" dirty="0"/>
              <a:t> 1  144.16.111.1 (144.16.111.1)  0.546 </a:t>
            </a:r>
            <a:r>
              <a:rPr lang="en-IN" sz="1200" dirty="0" err="1"/>
              <a:t>ms</a:t>
            </a:r>
            <a:r>
              <a:rPr lang="en-IN" sz="1200" dirty="0"/>
              <a:t>  0.550 </a:t>
            </a:r>
            <a:r>
              <a:rPr lang="en-IN" sz="1200" dirty="0" err="1"/>
              <a:t>ms</a:t>
            </a:r>
            <a:r>
              <a:rPr lang="en-IN" sz="1200" dirty="0"/>
              <a:t>  0.558 </a:t>
            </a:r>
            <a:r>
              <a:rPr lang="en-IN" sz="1200" dirty="0" err="1"/>
              <a:t>ms</a:t>
            </a:r>
            <a:endParaRPr lang="en-IN" sz="1200" dirty="0"/>
          </a:p>
          <a:p>
            <a:r>
              <a:rPr lang="en-IN" sz="1200" dirty="0"/>
              <a:t> 2  202.141.153.30 (202.141.153.30)  0.170 </a:t>
            </a:r>
            <a:r>
              <a:rPr lang="en-IN" sz="1200" dirty="0" err="1"/>
              <a:t>ms</a:t>
            </a:r>
            <a:r>
              <a:rPr lang="en-IN" sz="1200" dirty="0"/>
              <a:t>  0.178 </a:t>
            </a:r>
            <a:r>
              <a:rPr lang="en-IN" sz="1200" dirty="0" err="1"/>
              <a:t>ms</a:t>
            </a:r>
            <a:r>
              <a:rPr lang="en-IN" sz="1200" dirty="0"/>
              <a:t>  0.187 </a:t>
            </a:r>
            <a:r>
              <a:rPr lang="en-IN" sz="1200" dirty="0" err="1"/>
              <a:t>ms</a:t>
            </a:r>
            <a:endParaRPr lang="en-IN" sz="1200" dirty="0"/>
          </a:p>
          <a:p>
            <a:r>
              <a:rPr lang="en-IN" sz="1200" dirty="0"/>
              <a:t> 3  10.152.12.5 (10.152.12.5)  2.774 </a:t>
            </a:r>
            <a:r>
              <a:rPr lang="en-IN" sz="1200" dirty="0" err="1"/>
              <a:t>ms</a:t>
            </a:r>
            <a:r>
              <a:rPr lang="en-IN" sz="1200" dirty="0"/>
              <a:t>  2.738 </a:t>
            </a:r>
            <a:r>
              <a:rPr lang="en-IN" sz="1200" dirty="0" err="1"/>
              <a:t>ms</a:t>
            </a:r>
            <a:r>
              <a:rPr lang="en-IN" sz="1200" dirty="0"/>
              <a:t>  2.819 </a:t>
            </a:r>
            <a:r>
              <a:rPr lang="en-IN" sz="1200" dirty="0" err="1"/>
              <a:t>ms</a:t>
            </a:r>
            <a:endParaRPr lang="en-IN" sz="1200" dirty="0"/>
          </a:p>
          <a:p>
            <a:r>
              <a:rPr lang="en-IN" sz="1200" dirty="0"/>
              <a:t> 4  mb-xe-01-v4.bb.tein3.net (202.179.249.41)  1.221 </a:t>
            </a:r>
            <a:r>
              <a:rPr lang="en-IN" sz="1200" dirty="0" err="1"/>
              <a:t>ms</a:t>
            </a:r>
            <a:r>
              <a:rPr lang="en-IN" sz="1200" dirty="0"/>
              <a:t>  1.125 </a:t>
            </a:r>
            <a:r>
              <a:rPr lang="en-IN" sz="1200" dirty="0" err="1"/>
              <a:t>ms</a:t>
            </a:r>
            <a:r>
              <a:rPr lang="en-IN" sz="1200" dirty="0"/>
              <a:t>  1.179 </a:t>
            </a:r>
            <a:r>
              <a:rPr lang="en-IN" sz="1200" dirty="0" err="1"/>
              <a:t>ms</a:t>
            </a:r>
            <a:endParaRPr lang="en-IN" sz="1200" dirty="0"/>
          </a:p>
          <a:p>
            <a:r>
              <a:rPr lang="en-IN" sz="1200" dirty="0"/>
              <a:t> 5  sg-so-04-v4.bb.tein3.net (202.179.249.53)  59.434 </a:t>
            </a:r>
            <a:r>
              <a:rPr lang="en-IN" sz="1200" dirty="0" err="1"/>
              <a:t>ms</a:t>
            </a:r>
            <a:r>
              <a:rPr lang="en-IN" sz="1200" dirty="0"/>
              <a:t>  59.401 </a:t>
            </a:r>
            <a:r>
              <a:rPr lang="en-IN" sz="1200" dirty="0" err="1"/>
              <a:t>ms</a:t>
            </a:r>
            <a:r>
              <a:rPr lang="en-IN" sz="1200" dirty="0"/>
              <a:t>  59.419 </a:t>
            </a:r>
            <a:r>
              <a:rPr lang="en-IN" sz="1200" dirty="0" err="1" smtClean="0"/>
              <a:t>ms</a:t>
            </a:r>
            <a:r>
              <a:rPr lang="en-IN" sz="1200" dirty="0" smtClean="0"/>
              <a:t>   </a:t>
            </a:r>
            <a:r>
              <a:rPr lang="en-IN" sz="1600" dirty="0" smtClean="0"/>
              <a:t>Via </a:t>
            </a:r>
            <a:r>
              <a:rPr lang="en-IN" sz="1600" b="1" dirty="0" smtClean="0">
                <a:solidFill>
                  <a:srgbClr val="336699"/>
                </a:solidFill>
              </a:rPr>
              <a:t>Singapore</a:t>
            </a:r>
            <a:endParaRPr lang="en-IN" sz="1600" b="1" dirty="0">
              <a:solidFill>
                <a:srgbClr val="336699"/>
              </a:solidFill>
            </a:endParaRPr>
          </a:p>
          <a:p>
            <a:r>
              <a:rPr lang="en-IN" sz="1200" dirty="0"/>
              <a:t> 6  hk-xe-03-v4.bb.tein3.net (202.179.241.101)  91.568 </a:t>
            </a:r>
            <a:r>
              <a:rPr lang="en-IN" sz="1200" dirty="0" err="1"/>
              <a:t>ms</a:t>
            </a:r>
            <a:r>
              <a:rPr lang="en-IN" sz="1200" dirty="0"/>
              <a:t>  91.567 </a:t>
            </a:r>
            <a:r>
              <a:rPr lang="en-IN" sz="1200" dirty="0" err="1"/>
              <a:t>ms</a:t>
            </a:r>
            <a:r>
              <a:rPr lang="en-IN" sz="1200" dirty="0"/>
              <a:t>  91.530 </a:t>
            </a:r>
            <a:r>
              <a:rPr lang="en-IN" sz="1200" dirty="0" err="1"/>
              <a:t>ms</a:t>
            </a:r>
            <a:endParaRPr lang="en-IN" sz="1200" dirty="0"/>
          </a:p>
          <a:p>
            <a:r>
              <a:rPr lang="en-IN" sz="1200" dirty="0"/>
              <a:t> 7  asgc-pr-v4.bb.tein3.net (202.179.241.98)  91.646 </a:t>
            </a:r>
            <a:r>
              <a:rPr lang="en-IN" sz="1200" dirty="0" err="1"/>
              <a:t>ms</a:t>
            </a:r>
            <a:r>
              <a:rPr lang="en-IN" sz="1200" dirty="0"/>
              <a:t>  91.727 </a:t>
            </a:r>
            <a:r>
              <a:rPr lang="en-IN" sz="1200" dirty="0" err="1"/>
              <a:t>ms</a:t>
            </a:r>
            <a:r>
              <a:rPr lang="en-IN" sz="1200" dirty="0"/>
              <a:t>  91.643 </a:t>
            </a:r>
            <a:r>
              <a:rPr lang="en-IN" sz="1200" dirty="0" err="1"/>
              <a:t>ms</a:t>
            </a:r>
            <a:endParaRPr lang="en-IN" sz="1200" dirty="0"/>
          </a:p>
          <a:p>
            <a:r>
              <a:rPr lang="en-IN" sz="1200" dirty="0"/>
              <a:t> 8  so-4-1-0.r1.tpe.asgc.net (117.103.111.222)  174.172 </a:t>
            </a:r>
            <a:r>
              <a:rPr lang="en-IN" sz="1200" dirty="0" err="1"/>
              <a:t>ms</a:t>
            </a:r>
            <a:r>
              <a:rPr lang="en-IN" sz="1200" dirty="0"/>
              <a:t>  174.335 </a:t>
            </a:r>
            <a:r>
              <a:rPr lang="en-IN" sz="1200" dirty="0" err="1"/>
              <a:t>ms</a:t>
            </a:r>
            <a:r>
              <a:rPr lang="en-IN" sz="1200" dirty="0"/>
              <a:t>  174.232 </a:t>
            </a:r>
            <a:r>
              <a:rPr lang="en-IN" sz="1200" dirty="0" err="1"/>
              <a:t>ms</a:t>
            </a:r>
            <a:endParaRPr lang="en-IN" sz="1200" dirty="0"/>
          </a:p>
          <a:p>
            <a:r>
              <a:rPr lang="en-IN" sz="1200" dirty="0"/>
              <a:t> 9  117.103.111.226 (117.103.111.226)  175.008 </a:t>
            </a:r>
            <a:r>
              <a:rPr lang="en-IN" sz="1200" dirty="0" err="1"/>
              <a:t>ms</a:t>
            </a:r>
            <a:r>
              <a:rPr lang="en-IN" sz="1200" dirty="0"/>
              <a:t>  174.862 </a:t>
            </a:r>
            <a:r>
              <a:rPr lang="en-IN" sz="1200" dirty="0" err="1"/>
              <a:t>ms</a:t>
            </a:r>
            <a:r>
              <a:rPr lang="en-IN" sz="1200" dirty="0"/>
              <a:t>  174.993 </a:t>
            </a:r>
            <a:r>
              <a:rPr lang="en-IN" sz="1200" dirty="0" err="1"/>
              <a:t>ms</a:t>
            </a:r>
            <a:endParaRPr lang="en-IN" sz="1200" dirty="0"/>
          </a:p>
          <a:p>
            <a:r>
              <a:rPr lang="en-IN" sz="1200" dirty="0"/>
              <a:t>10  coresw.tpe.asgc.net (117.103.111.233)  175.081 </a:t>
            </a:r>
            <a:r>
              <a:rPr lang="en-IN" sz="1200" dirty="0" err="1"/>
              <a:t>ms</a:t>
            </a:r>
            <a:r>
              <a:rPr lang="en-IN" sz="1200" dirty="0"/>
              <a:t>  175.093 </a:t>
            </a:r>
            <a:r>
              <a:rPr lang="en-IN" sz="1200" dirty="0" err="1"/>
              <a:t>ms</a:t>
            </a:r>
            <a:r>
              <a:rPr lang="en-IN" sz="1200" dirty="0"/>
              <a:t>  175.101 </a:t>
            </a:r>
            <a:r>
              <a:rPr lang="en-IN" sz="1200" dirty="0" err="1"/>
              <a:t>ms</a:t>
            </a:r>
            <a:endParaRPr lang="en-IN" sz="1200" dirty="0"/>
          </a:p>
          <a:p>
            <a:r>
              <a:rPr lang="en-IN" sz="1200" dirty="0"/>
              <a:t>11  rocnagios.grid.sinica.edu.tw (117.103.109.130)  174.479 </a:t>
            </a:r>
            <a:r>
              <a:rPr lang="en-IN" sz="1200" dirty="0" err="1"/>
              <a:t>ms</a:t>
            </a:r>
            <a:r>
              <a:rPr lang="en-IN" sz="1200" dirty="0"/>
              <a:t> !X  174.570 </a:t>
            </a:r>
            <a:r>
              <a:rPr lang="en-IN" sz="1200" dirty="0" err="1"/>
              <a:t>ms</a:t>
            </a:r>
            <a:r>
              <a:rPr lang="en-IN" sz="1200" dirty="0"/>
              <a:t> !X  </a:t>
            </a:r>
            <a:r>
              <a:rPr lang="en-IN" sz="1200" b="1" dirty="0">
                <a:solidFill>
                  <a:srgbClr val="336699"/>
                </a:solidFill>
              </a:rPr>
              <a:t>174.491 </a:t>
            </a:r>
            <a:r>
              <a:rPr lang="en-IN" sz="1200" b="1" dirty="0" err="1">
                <a:solidFill>
                  <a:srgbClr val="336699"/>
                </a:solidFill>
              </a:rPr>
              <a:t>m</a:t>
            </a:r>
            <a:r>
              <a:rPr lang="en-IN" sz="1200" dirty="0" err="1"/>
              <a:t>s</a:t>
            </a:r>
            <a:r>
              <a:rPr lang="en-IN" sz="1200" dirty="0"/>
              <a:t> !X</a:t>
            </a:r>
          </a:p>
        </p:txBody>
      </p:sp>
      <p:sp>
        <p:nvSpPr>
          <p:cNvPr id="5" name="Rectangle 4"/>
          <p:cNvSpPr/>
          <p:nvPr/>
        </p:nvSpPr>
        <p:spPr>
          <a:xfrm>
            <a:off x="474707" y="3149064"/>
            <a:ext cx="1579278" cy="307777"/>
          </a:xfrm>
          <a:prstGeom prst="rect">
            <a:avLst/>
          </a:prstGeom>
        </p:spPr>
        <p:txBody>
          <a:bodyPr wrap="none">
            <a:spAutoFit/>
          </a:bodyPr>
          <a:lstStyle/>
          <a:p>
            <a:pPr lvl="0" eaLnBrk="0" fontAlgn="base" hangingPunct="0">
              <a:spcBef>
                <a:spcPct val="0"/>
              </a:spcBef>
              <a:spcAft>
                <a:spcPct val="0"/>
              </a:spcAft>
            </a:pPr>
            <a:r>
              <a:rPr lang="en-US" altLang="en-US" sz="1400" b="1" dirty="0">
                <a:solidFill>
                  <a:schemeClr val="accent3">
                    <a:lumMod val="75000"/>
                  </a:schemeClr>
                </a:solidFill>
              </a:rPr>
              <a:t>VECC to CERN</a:t>
            </a:r>
            <a:endParaRPr lang="en-US" altLang="en-US" sz="1200" dirty="0"/>
          </a:p>
        </p:txBody>
      </p:sp>
    </p:spTree>
    <p:extLst>
      <p:ext uri="{BB962C8B-B14F-4D97-AF65-F5344CB8AC3E}">
        <p14:creationId xmlns:p14="http://schemas.microsoft.com/office/powerpoint/2010/main" val="1136540397"/>
      </p:ext>
    </p:extLst>
  </p:cSld>
  <p:clrMapOvr>
    <a:masterClrMapping/>
  </p:clrMapOvr>
  <p:timing>
    <p:tnLst>
      <p:par>
        <p:cTn id="1" dur="indefinite" restart="never" nodeType="tmRoot"/>
      </p:par>
    </p:tnLst>
  </p:timing>
</p:sld>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Aspect">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Aspect">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spect">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ALICE COLORS 1">
    <a:dk1>
      <a:srgbClr val="141313"/>
    </a:dk1>
    <a:lt1>
      <a:srgbClr val="FFFFFE"/>
    </a:lt1>
    <a:dk2>
      <a:srgbClr val="141313"/>
    </a:dk2>
    <a:lt2>
      <a:srgbClr val="FFFFFE"/>
    </a:lt2>
    <a:accent1>
      <a:srgbClr val="CD0920"/>
    </a:accent1>
    <a:accent2>
      <a:srgbClr val="DE6224"/>
    </a:accent2>
    <a:accent3>
      <a:srgbClr val="AA3639"/>
    </a:accent3>
    <a:accent4>
      <a:srgbClr val="1D262B"/>
    </a:accent4>
    <a:accent5>
      <a:srgbClr val="777877"/>
    </a:accent5>
    <a:accent6>
      <a:srgbClr val="777877"/>
    </a:accent6>
    <a:hlink>
      <a:srgbClr val="0000FF"/>
    </a:hlink>
    <a:folHlink>
      <a:srgbClr val="800080"/>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Override>
</file>

<file path=docProps/app.xml><?xml version="1.0" encoding="utf-8"?>
<Properties xmlns="http://schemas.openxmlformats.org/officeDocument/2006/extended-properties" xmlns:vt="http://schemas.openxmlformats.org/officeDocument/2006/docPropsVTypes">
  <TotalTime>3440</TotalTime>
  <Words>1415</Words>
  <Application>Microsoft Office PowerPoint</Application>
  <PresentationFormat>On-screen Show (4:3)</PresentationFormat>
  <Paragraphs>253</Paragraphs>
  <Slides>14</Slides>
  <Notes>2</Notes>
  <HiddenSlides>0</HiddenSlides>
  <MMClips>0</MMClips>
  <ScaleCrop>false</ScaleCrop>
  <HeadingPairs>
    <vt:vector size="6" baseType="variant">
      <vt:variant>
        <vt:lpstr>Fonts Used</vt:lpstr>
      </vt:variant>
      <vt:variant>
        <vt:i4>9</vt:i4>
      </vt:variant>
      <vt:variant>
        <vt:lpstr>Theme</vt:lpstr>
      </vt:variant>
      <vt:variant>
        <vt:i4>2</vt:i4>
      </vt:variant>
      <vt:variant>
        <vt:lpstr>Slide Titles</vt:lpstr>
      </vt:variant>
      <vt:variant>
        <vt:i4>14</vt:i4>
      </vt:variant>
    </vt:vector>
  </HeadingPairs>
  <TitlesOfParts>
    <vt:vector size="25" baseType="lpstr">
      <vt:lpstr>Arial</vt:lpstr>
      <vt:lpstr>Book Antiqua</vt:lpstr>
      <vt:lpstr>Calibri</vt:lpstr>
      <vt:lpstr>Calibri Light</vt:lpstr>
      <vt:lpstr>Lucida Calligraphy</vt:lpstr>
      <vt:lpstr>Tahoma</vt:lpstr>
      <vt:lpstr>Times New Roman</vt:lpstr>
      <vt:lpstr>Verdana</vt:lpstr>
      <vt:lpstr>Wingdings 2</vt:lpstr>
      <vt:lpstr>Office Theme</vt:lpstr>
      <vt:lpstr>Aspect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Brij Kishor</dc:creator>
  <cp:lastModifiedBy>Brij Kishor</cp:lastModifiedBy>
  <cp:revision>105</cp:revision>
  <dcterms:created xsi:type="dcterms:W3CDTF">2014-08-08T18:27:22Z</dcterms:created>
  <dcterms:modified xsi:type="dcterms:W3CDTF">2014-08-13T09:11:29Z</dcterms:modified>
</cp:coreProperties>
</file>