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0" r:id="rId2"/>
    <p:sldId id="401" r:id="rId3"/>
    <p:sldId id="389" r:id="rId4"/>
    <p:sldId id="412" r:id="rId5"/>
    <p:sldId id="411" r:id="rId6"/>
    <p:sldId id="405" r:id="rId7"/>
    <p:sldId id="408" r:id="rId8"/>
    <p:sldId id="407" r:id="rId9"/>
    <p:sldId id="410" r:id="rId10"/>
    <p:sldId id="409" r:id="rId11"/>
    <p:sldId id="297" r:id="rId1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99FF99"/>
    <a:srgbClr val="FFFF99"/>
    <a:srgbClr val="662D91"/>
    <a:srgbClr val="F8FAA8"/>
    <a:srgbClr val="0000FF"/>
    <a:srgbClr val="050A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9" autoAdjust="0"/>
    <p:restoredTop sz="89209" autoAdjust="0"/>
  </p:normalViewPr>
  <p:slideViewPr>
    <p:cSldViewPr>
      <p:cViewPr varScale="1">
        <p:scale>
          <a:sx n="73" d="100"/>
          <a:sy n="73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362" y="-7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FC2EE3CF-A3DB-4620-A3D3-6C2B6FE336E4}" type="datetimeFigureOut">
              <a:rPr lang="ko-KR" altLang="en-US" smtClean="0"/>
              <a:pPr/>
              <a:t>2014-08-13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59690D58-CFC3-49E0-AAAA-E42CB0AE9D6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9732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C777AC89-B414-44F8-8020-76D774A55C89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FA42B0E9-2A63-4956-BB4D-76BF9E80EA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6478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5F2CA-D4FF-4426-BF59-A69AD89CAB1A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0388-0378-45BA-8F76-899A681A87CF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05B9-9F3C-4798-AE8F-64999294BB0D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612A-F72E-4E99-BAC1-F7DA75BC1A83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75D-4B47-4544-8B34-514D128EE1E5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7665-8FA9-41D5-AFA9-92B5D7A55BD3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32C1-C2FC-490D-B8D5-DFFDE741EAA7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B9B8-FA8B-4C39-8F12-F2F009446E7B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BEA2-85EE-4F7F-B108-BDB4956F13DD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C2DE-CFD9-40CF-9F3D-7A91F00ED538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FE22A-FC2D-4395-90BC-7A6F31B0364B}" type="datetime1">
              <a:rPr lang="ko-KR" altLang="en-US" smtClean="0"/>
              <a:t>2014-08-13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3E6B7-8A7D-4798-8764-462E4A8368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196074"/>
            <a:ext cx="9144000" cy="856662"/>
          </a:xfrm>
          <a:prstGeom prst="rect">
            <a:avLst/>
          </a:prstGeom>
          <a:solidFill>
            <a:srgbClr val="662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내용 개체 틀 5" descr="111.bmp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172400" y="332656"/>
            <a:ext cx="971630" cy="619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0" y="188640"/>
            <a:ext cx="8100392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LHCONE &amp; TEIN</a:t>
            </a:r>
            <a:endParaRPr lang="en-US" altLang="ko-K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6526261" y="5301208"/>
            <a:ext cx="2582243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000" b="1" dirty="0" smtClean="0">
                <a:solidFill>
                  <a:srgbClr val="662D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TEIN*CC</a:t>
            </a:r>
          </a:p>
          <a:p>
            <a:pPr marL="0" indent="0" algn="r">
              <a:buNone/>
            </a:pPr>
            <a:r>
              <a:rPr lang="en-US" altLang="ko-KR" sz="2000" b="1" dirty="0" smtClean="0">
                <a:solidFill>
                  <a:srgbClr val="662D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Patch </a:t>
            </a:r>
            <a:r>
              <a:rPr lang="en-US" altLang="ko-KR" sz="2000" b="1" dirty="0" smtClean="0">
                <a:solidFill>
                  <a:srgbClr val="662D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Lee</a:t>
            </a: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E33E6B7-8A7D-4798-8764-462E4A8368FB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4427984" y="3789040"/>
            <a:ext cx="4716016" cy="1440160"/>
            <a:chOff x="4427984" y="3789040"/>
            <a:chExt cx="4716016" cy="1440160"/>
          </a:xfrm>
        </p:grpSpPr>
        <p:sp>
          <p:nvSpPr>
            <p:cNvPr id="5" name="직사각형 4"/>
            <p:cNvSpPr/>
            <p:nvPr/>
          </p:nvSpPr>
          <p:spPr>
            <a:xfrm>
              <a:off x="6228184" y="3869598"/>
              <a:ext cx="2915816" cy="1359602"/>
            </a:xfrm>
            <a:prstGeom prst="rect">
              <a:avLst/>
            </a:prstGeom>
            <a:solidFill>
              <a:srgbClr val="662D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제목 1"/>
            <p:cNvSpPr txBox="1">
              <a:spLocks/>
            </p:cNvSpPr>
            <p:nvPr/>
          </p:nvSpPr>
          <p:spPr>
            <a:xfrm>
              <a:off x="4427984" y="3789040"/>
              <a:ext cx="4645584" cy="130674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2500" lnSpcReduction="20000"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endParaRPr lang="en-US" altLang="ko-KR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  <a:p>
              <a:pPr algn="r"/>
              <a:r>
                <a:rPr lang="en-US" altLang="ko-KR" sz="46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Nantou</a:t>
              </a:r>
              <a:r>
                <a:rPr lang="en-US" altLang="ko-KR" sz="4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, TW</a:t>
              </a:r>
            </a:p>
            <a:p>
              <a:pPr algn="r"/>
              <a:endParaRPr lang="en-US" altLang="ko-KR" sz="4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  <a:p>
              <a:pPr algn="r"/>
              <a:r>
                <a:rPr lang="en-US" altLang="ko-KR" sz="4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13 August 2014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043608" y="1958057"/>
            <a:ext cx="461838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u="sng" dirty="0" smtClean="0">
                <a:latin typeface="Calibri" pitchFamily="34" charset="0"/>
              </a:rPr>
              <a:t>TABLE OF CONTENTS</a:t>
            </a:r>
          </a:p>
          <a:p>
            <a:endParaRPr lang="en-US" altLang="ko-KR" sz="600" b="1" u="sng" dirty="0" smtClean="0">
              <a:latin typeface="Calibri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sz="2000" dirty="0" smtClean="0">
                <a:latin typeface="Calibri" pitchFamily="34" charset="0"/>
              </a:rPr>
              <a:t>TEIN4 Networks</a:t>
            </a:r>
          </a:p>
          <a:p>
            <a:pPr marL="342900" indent="-342900">
              <a:buAutoNum type="arabicPeriod"/>
            </a:pPr>
            <a:r>
              <a:rPr lang="en-US" altLang="ko-KR" sz="2000" dirty="0">
                <a:latin typeface="Calibri" pitchFamily="34" charset="0"/>
              </a:rPr>
              <a:t>Understanding of Data Flow from </a:t>
            </a:r>
            <a:r>
              <a:rPr lang="en-US" altLang="ko-KR" sz="2000" dirty="0" smtClean="0">
                <a:latin typeface="Calibri" pitchFamily="34" charset="0"/>
              </a:rPr>
              <a:t>CERN</a:t>
            </a:r>
          </a:p>
          <a:p>
            <a:pPr marL="342900" indent="-342900">
              <a:buAutoNum type="arabicPeriod"/>
            </a:pPr>
            <a:r>
              <a:rPr lang="en-US" altLang="ko-KR" sz="2000" dirty="0">
                <a:latin typeface="Calibri" pitchFamily="34" charset="0"/>
              </a:rPr>
              <a:t>Benefits for deploying LHCONE in </a:t>
            </a:r>
            <a:r>
              <a:rPr lang="en-US" altLang="ko-KR" sz="2000" dirty="0" smtClean="0">
                <a:latin typeface="Calibri" pitchFamily="34" charset="0"/>
              </a:rPr>
              <a:t>TEIN</a:t>
            </a:r>
          </a:p>
          <a:p>
            <a:pPr marL="342900" indent="-342900">
              <a:buAutoNum type="arabicPeriod"/>
            </a:pPr>
            <a:r>
              <a:rPr lang="en-US" altLang="ko-KR" sz="2000" dirty="0">
                <a:latin typeface="Calibri" pitchFamily="34" charset="0"/>
              </a:rPr>
              <a:t>Possible Implementation </a:t>
            </a:r>
            <a:r>
              <a:rPr lang="en-US" altLang="ko-KR" sz="2000" dirty="0" smtClean="0">
                <a:latin typeface="Calibri" pitchFamily="34" charset="0"/>
              </a:rPr>
              <a:t>Scenario</a:t>
            </a:r>
          </a:p>
          <a:p>
            <a:pPr marL="342900" indent="-342900">
              <a:buAutoNum type="arabicPeriod"/>
            </a:pPr>
            <a:r>
              <a:rPr lang="en-US" altLang="ko-KR" sz="2000" dirty="0">
                <a:latin typeface="Calibri" pitchFamily="34" charset="0"/>
              </a:rPr>
              <a:t>Further considerations &amp; Implications</a:t>
            </a:r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216024" y="404664"/>
            <a:ext cx="7308304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3200" b="1" i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5. Further considerations &amp; Implications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251520" y="1286699"/>
            <a:ext cx="8352928" cy="4025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en-GB" altLang="ko-KR" sz="2400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ISSUES TO BE CONSIDERED </a:t>
            </a:r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endParaRPr lang="en-GB" altLang="ko-KR" sz="600" b="1" dirty="0" smtClean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>
                <a:latin typeface="Calibri" panose="020F0502020204030204" pitchFamily="34" charset="0"/>
              </a:rPr>
              <a:t>Further safety check for SDH link (MB-EU) before implementing VRF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 smtClean="0">
                <a:latin typeface="Calibri" panose="020F0502020204030204" pitchFamily="34" charset="0"/>
              </a:rPr>
              <a:t>Installation of a system of </a:t>
            </a:r>
            <a:r>
              <a:rPr lang="en-GB" altLang="ko-KR" sz="2400" dirty="0" err="1" smtClean="0">
                <a:latin typeface="Calibri" panose="020F0502020204030204" pitchFamily="34" charset="0"/>
              </a:rPr>
              <a:t>perfSONAR</a:t>
            </a:r>
            <a:r>
              <a:rPr lang="en-GB" altLang="ko-KR" sz="2400" dirty="0" smtClean="0">
                <a:latin typeface="Calibri" panose="020F0502020204030204" pitchFamily="34" charset="0"/>
              </a:rPr>
              <a:t> to troubleshoot network related issues</a:t>
            </a:r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endParaRPr lang="en-GB" altLang="ko-KR" sz="2000" b="1" dirty="0" smtClean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en-GB" altLang="ko-KR" sz="2400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Implications from LHC </a:t>
            </a:r>
            <a:r>
              <a:rPr lang="en-GB" altLang="ko-KR" sz="2400" dirty="0" err="1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vrf</a:t>
            </a:r>
            <a:endParaRPr lang="en-GB" altLang="ko-KR" sz="2400" dirty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endParaRPr lang="en-GB" altLang="ko-KR" sz="600" dirty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>
                <a:latin typeface="Calibri" panose="020F0502020204030204" pitchFamily="34" charset="0"/>
              </a:rPr>
              <a:t>To maximize the great benefits of </a:t>
            </a:r>
            <a:r>
              <a:rPr lang="en-GB" altLang="ko-KR" sz="2400" dirty="0" err="1">
                <a:latin typeface="Calibri" panose="020F0502020204030204" pitchFamily="34" charset="0"/>
              </a:rPr>
              <a:t>vrf</a:t>
            </a:r>
            <a:r>
              <a:rPr lang="en-GB" altLang="ko-KR" sz="2400" dirty="0">
                <a:latin typeface="Calibri" panose="020F0502020204030204" pitchFamily="34" charset="0"/>
              </a:rPr>
              <a:t> </a:t>
            </a:r>
            <a:r>
              <a:rPr lang="en-GB" altLang="ko-KR" sz="2400" dirty="0" smtClean="0">
                <a:latin typeface="Calibri" panose="020F0502020204030204" pitchFamily="34" charset="0"/>
              </a:rPr>
              <a:t>technology throughout the TEIN networks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바탕" panose="02030600000101010101" pitchFamily="18" charset="-127"/>
              <a:buChar char="☞"/>
            </a:pPr>
            <a:r>
              <a:rPr lang="en-GB" altLang="ko-KR" sz="2400" dirty="0" smtClean="0">
                <a:latin typeface="Calibri" panose="020F0502020204030204" pitchFamily="34" charset="0"/>
              </a:rPr>
              <a:t> TEIN*CC </a:t>
            </a:r>
            <a:r>
              <a:rPr lang="en-GB" altLang="ko-KR" sz="2400" dirty="0">
                <a:latin typeface="Calibri" panose="020F0502020204030204" pitchFamily="34" charset="0"/>
              </a:rPr>
              <a:t>would like to consider </a:t>
            </a:r>
            <a:r>
              <a:rPr lang="en-GB" altLang="ko-KR" sz="2400" dirty="0" err="1" smtClean="0">
                <a:latin typeface="Calibri" panose="020F0502020204030204" pitchFamily="34" charset="0"/>
              </a:rPr>
              <a:t>vrf</a:t>
            </a:r>
            <a:r>
              <a:rPr lang="en-GB" altLang="ko-KR" sz="2400" dirty="0">
                <a:latin typeface="Calibri" panose="020F0502020204030204" pitchFamily="34" charset="0"/>
              </a:rPr>
              <a:t> </a:t>
            </a:r>
            <a:r>
              <a:rPr lang="en-GB" altLang="ko-KR" sz="2400" dirty="0" smtClean="0">
                <a:latin typeface="Calibri" panose="020F0502020204030204" pitchFamily="34" charset="0"/>
              </a:rPr>
              <a:t>to be applied to other big applications, for instance, Tele-medicine </a:t>
            </a:r>
            <a:r>
              <a:rPr lang="en-GB" altLang="ko-KR" sz="2400" dirty="0" err="1" smtClean="0">
                <a:latin typeface="Calibri" panose="020F0502020204030204" pitchFamily="34" charset="0"/>
              </a:rPr>
              <a:t>vrf</a:t>
            </a:r>
            <a:r>
              <a:rPr lang="en-GB" altLang="ko-KR" sz="2400" dirty="0" smtClean="0">
                <a:latin typeface="Calibri" panose="020F0502020204030204" pitchFamily="34" charset="0"/>
              </a:rPr>
              <a:t>, etc.   </a:t>
            </a:r>
            <a:endParaRPr lang="en-GB" altLang="ko-KR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8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99792" y="332656"/>
            <a:ext cx="30963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Thank you.</a:t>
            </a:r>
          </a:p>
          <a:p>
            <a:pPr algn="ctr"/>
            <a:endParaRPr lang="en-US" sz="2400" b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latin typeface="Calibri" pitchFamily="34" charset="0"/>
                <a:cs typeface="Times New Roman" pitchFamily="18" charset="0"/>
              </a:rPr>
              <a:t>Q&amp;A</a:t>
            </a:r>
          </a:p>
          <a:p>
            <a:pPr algn="ctr"/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400" b="1" dirty="0">
                <a:latin typeface="Calibri" pitchFamily="34" charset="0"/>
                <a:cs typeface="Times New Roman" pitchFamily="18" charset="0"/>
              </a:rPr>
              <a:t>p</a:t>
            </a:r>
            <a:r>
              <a:rPr lang="en-US" sz="2400" b="1" dirty="0" smtClean="0">
                <a:latin typeface="Calibri" pitchFamily="34" charset="0"/>
                <a:cs typeface="Times New Roman" pitchFamily="18" charset="0"/>
              </a:rPr>
              <a:t>atch.lee@teincc.org</a:t>
            </a:r>
            <a:endParaRPr lang="en-US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E33E6B7-8A7D-4798-8764-462E4A8368FB}" type="slidenum">
              <a:rPr lang="ko-KR" altLang="en-US" smtClean="0">
                <a:latin typeface="Calibri" pitchFamily="34" charset="0"/>
              </a:rPr>
              <a:pPr/>
              <a:t>11</a:t>
            </a:fld>
            <a:endParaRPr lang="ko-KR" altLang="en-US" dirty="0">
              <a:latin typeface="Calibri" pitchFamily="34" charset="0"/>
            </a:endParaRPr>
          </a:p>
        </p:txBody>
      </p:sp>
      <p:pic>
        <p:nvPicPr>
          <p:cNvPr id="5" name="Picture 2" descr="C:\기술관리팀\사업\TEIN사업\TEIN4사업\8.HRD\Application Workshops\Cloud and Application service 6-7 Dec\클립아트\who thinks idea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1124413" cy="132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기술관리팀\사업\TEIN사업\TEIN4사업\8.HRD\Application Workshops\Cloud and Application service 6-7 Dec\클립아트\neck in the postbox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6" y="4737361"/>
            <a:ext cx="1368152" cy="177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5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2344"/>
            <a:ext cx="8640960" cy="549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1. TEIN4 – Diagram of Networks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" name="타원 1"/>
          <p:cNvSpPr/>
          <p:nvPr/>
        </p:nvSpPr>
        <p:spPr>
          <a:xfrm>
            <a:off x="3419872" y="3501008"/>
            <a:ext cx="413714" cy="360040"/>
          </a:xfrm>
          <a:prstGeom prst="ellipse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</a:t>
            </a:r>
            <a:endParaRPr lang="ko-KR" altLang="en-US" sz="9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5220072" y="4437112"/>
            <a:ext cx="413714" cy="360040"/>
          </a:xfrm>
          <a:prstGeom prst="ellipse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SG</a:t>
            </a:r>
            <a:endParaRPr lang="ko-KR" altLang="en-US" sz="7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5652120" y="3294862"/>
            <a:ext cx="413714" cy="360040"/>
          </a:xfrm>
          <a:prstGeom prst="ellipse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HK</a:t>
            </a:r>
            <a:endParaRPr lang="ko-KR" altLang="en-US" sz="7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5480556" y="2309691"/>
            <a:ext cx="413714" cy="360040"/>
          </a:xfrm>
          <a:prstGeom prst="ellipse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BJ</a:t>
            </a:r>
            <a:endParaRPr lang="ko-KR" altLang="en-US" sz="7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6300192" y="2996952"/>
            <a:ext cx="413714" cy="360040"/>
          </a:xfrm>
          <a:prstGeom prst="ellipse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TW</a:t>
            </a:r>
            <a:endParaRPr lang="ko-KR" altLang="en-US" sz="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8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슬라이드 번호 개체 틀 2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33E6B7-8A7D-4798-8764-462E4A8368FB}" type="slidenum">
              <a:rPr lang="ko-KR" altLang="en-US" smtClean="0">
                <a:latin typeface="Calibri" pitchFamily="34" charset="0"/>
              </a:rPr>
              <a:pPr/>
              <a:t>3</a:t>
            </a:fld>
            <a:endParaRPr lang="ko-KR" altLang="en-US" dirty="0">
              <a:latin typeface="Calibri" pitchFamily="34" charset="0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32082"/>
              </p:ext>
            </p:extLst>
          </p:nvPr>
        </p:nvGraphicFramePr>
        <p:xfrm>
          <a:off x="272358" y="1556792"/>
          <a:ext cx="8476106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92"/>
                <a:gridCol w="1276668"/>
                <a:gridCol w="1471930"/>
                <a:gridCol w="1078230"/>
                <a:gridCol w="435292"/>
                <a:gridCol w="1123760"/>
                <a:gridCol w="1336992"/>
                <a:gridCol w="1317942"/>
              </a:tblGrid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#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COUNTRY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LINK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TEIN4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#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COUNTRY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LINK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TEIN4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Afghanistan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To GEANT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155M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12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*Sri Lanka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IN – LK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45M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*Bangladesh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aseline="0" dirty="0" smtClean="0">
                          <a:latin typeface="Calibri" panose="020F0502020204030204" pitchFamily="34" charset="0"/>
                        </a:rPr>
                        <a:t>IN – BD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45M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13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Thailand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 - TH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622M(310M)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Bhutan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14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*Vietnam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HK - VN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622M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Cambodia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KH – VN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10M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15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*Australia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 - AU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2.5G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*India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IN – EU/IN</a:t>
                      </a:r>
                      <a:r>
                        <a:rPr lang="en-US" altLang="ko-KR" sz="1600" baseline="0" dirty="0" smtClean="0">
                          <a:latin typeface="Calibri" panose="020F0502020204030204" pitchFamily="34" charset="0"/>
                        </a:rPr>
                        <a:t> - </a:t>
                      </a:r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2.5G/2.5G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16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China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BJ</a:t>
                      </a:r>
                      <a:r>
                        <a:rPr lang="en-US" altLang="ko-KR" sz="1600" baseline="0" dirty="0" smtClean="0">
                          <a:latin typeface="Calibri" panose="020F0502020204030204" pitchFamily="34" charset="0"/>
                        </a:rPr>
                        <a:t> - HK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*Indonesia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 – ID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622M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17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Hong Kong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120M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*Laos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US" altLang="ko-KR" sz="1600" baseline="0" dirty="0" smtClean="0">
                          <a:latin typeface="Calibri" panose="020F0502020204030204" pitchFamily="34" charset="0"/>
                        </a:rPr>
                        <a:t> - LA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10M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18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Japan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SG-JP/HK-JP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10G/10G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8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*Malaysia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HK – MY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622M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19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Korea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SG-HK/HK-KR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10G/10G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9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*Nepal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IN – NP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45M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20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Singapore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90M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*Pakistan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SG – PK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155M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21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Myanmar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611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11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*Philippines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HK - PH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155M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22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Mongolia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1</a:t>
            </a:r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. TEIN4 – Diagram of Networks (cont.)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12160" y="5661248"/>
            <a:ext cx="2661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Calibri" panose="020F0502020204030204" pitchFamily="34" charset="0"/>
              </a:rPr>
              <a:t>* Denotes the link is owned by TEIN*CC</a:t>
            </a:r>
            <a:endParaRPr lang="ko-KR" altLang="en-US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570337" y="4797152"/>
            <a:ext cx="1852751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90000"/>
              </a:lnSpc>
            </a:pPr>
            <a:r>
              <a:rPr lang="en-GB" altLang="ko-KR" sz="1200" dirty="0">
                <a:latin typeface="Calibri" pitchFamily="34" charset="0"/>
                <a:ea typeface="굴림" pitchFamily="50" charset="-127"/>
                <a:cs typeface="Times New Roman" pitchFamily="18" charset="0"/>
              </a:rPr>
              <a:t>{Source: </a:t>
            </a:r>
            <a:r>
              <a:rPr lang="en-GB" altLang="ko-KR" sz="1200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TEIN NOC}</a:t>
            </a:r>
            <a:endParaRPr lang="en-GB" altLang="ko-KR" sz="1200" dirty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1. TEIN4 – Link Utilization Info (2.5G, MB-EU)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44824"/>
            <a:ext cx="7620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315" y="1558540"/>
            <a:ext cx="3523809" cy="4466667"/>
          </a:xfrm>
          <a:prstGeom prst="rect">
            <a:avLst/>
          </a:prstGeom>
        </p:spPr>
      </p:pic>
      <p:pic>
        <p:nvPicPr>
          <p:cNvPr id="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62" y="1561834"/>
            <a:ext cx="3523809" cy="4476190"/>
          </a:xfrm>
          <a:prstGeom prst="rect">
            <a:avLst/>
          </a:prstGeom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258888" y="6093296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dirty="0"/>
              <a:t>By source AS</a:t>
            </a:r>
            <a:endParaRPr lang="zh-CN" altLang="en-US" dirty="0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5148263" y="6021288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dirty="0"/>
              <a:t>By destination AS</a:t>
            </a:r>
            <a:endParaRPr lang="zh-CN" altLang="en-US" dirty="0"/>
          </a:p>
        </p:txBody>
      </p:sp>
      <p:sp>
        <p:nvSpPr>
          <p:cNvPr id="9" name="线形标注 1 8"/>
          <p:cNvSpPr/>
          <p:nvPr/>
        </p:nvSpPr>
        <p:spPr>
          <a:xfrm>
            <a:off x="25507" y="1071815"/>
            <a:ext cx="1079500" cy="720725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72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507" y="1071815"/>
            <a:ext cx="10795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AS786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JANET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UK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1" name="线形标注 1 23"/>
          <p:cNvSpPr/>
          <p:nvPr/>
        </p:nvSpPr>
        <p:spPr>
          <a:xfrm>
            <a:off x="25507" y="1298846"/>
            <a:ext cx="1295400" cy="720725"/>
          </a:xfrm>
          <a:prstGeom prst="borderCallout1">
            <a:avLst>
              <a:gd name="adj1" fmla="val 101034"/>
              <a:gd name="adj2" fmla="val 49270"/>
              <a:gd name="adj3" fmla="val 133971"/>
              <a:gd name="adj4" fmla="val 60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507" y="1298846"/>
            <a:ext cx="12954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AS513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CERN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Switzerland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3" name="线形标注 1 47"/>
          <p:cNvSpPr/>
          <p:nvPr/>
        </p:nvSpPr>
        <p:spPr>
          <a:xfrm>
            <a:off x="3650510" y="1122634"/>
            <a:ext cx="1081088" cy="719137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50510" y="1122634"/>
            <a:ext cx="10810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AS2697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ERNET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/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India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5" name="线形标注 1 10"/>
          <p:cNvSpPr/>
          <p:nvPr/>
        </p:nvSpPr>
        <p:spPr>
          <a:xfrm>
            <a:off x="26346" y="1493596"/>
            <a:ext cx="1079500" cy="720725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72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6346" y="1493596"/>
            <a:ext cx="1079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AS137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GARR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Italia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7" name="线形标注 1 27"/>
          <p:cNvSpPr/>
          <p:nvPr/>
        </p:nvSpPr>
        <p:spPr>
          <a:xfrm>
            <a:off x="30442" y="1726435"/>
            <a:ext cx="1079500" cy="720725"/>
          </a:xfrm>
          <a:prstGeom prst="borderCallout1">
            <a:avLst>
              <a:gd name="adj1" fmla="val 101034"/>
              <a:gd name="adj2" fmla="val 49270"/>
              <a:gd name="adj3" fmla="val 132207"/>
              <a:gd name="adj4" fmla="val 71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442" y="1726435"/>
            <a:ext cx="10795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AS789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IN2P3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France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9" name="线形标注 1 19"/>
          <p:cNvSpPr/>
          <p:nvPr/>
        </p:nvSpPr>
        <p:spPr>
          <a:xfrm>
            <a:off x="40714" y="1894971"/>
            <a:ext cx="1079500" cy="719138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72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714" y="1894971"/>
            <a:ext cx="10795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AS680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DFN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Germany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21" name="线形标注 1 21"/>
          <p:cNvSpPr/>
          <p:nvPr/>
        </p:nvSpPr>
        <p:spPr>
          <a:xfrm>
            <a:off x="30442" y="2139465"/>
            <a:ext cx="1042987" cy="719138"/>
          </a:xfrm>
          <a:prstGeom prst="borderCallout1">
            <a:avLst>
              <a:gd name="adj1" fmla="val 101034"/>
              <a:gd name="adj2" fmla="val 49270"/>
              <a:gd name="adj3" fmla="val 135353"/>
              <a:gd name="adj4" fmla="val 73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442" y="2139465"/>
            <a:ext cx="10429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AS20965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GEANT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Europe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23" name="线形标注 1 13"/>
          <p:cNvSpPr/>
          <p:nvPr/>
        </p:nvSpPr>
        <p:spPr>
          <a:xfrm>
            <a:off x="27055" y="2321467"/>
            <a:ext cx="1079500" cy="720725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72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055" y="2321467"/>
            <a:ext cx="1079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AS2200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RENATER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France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25" name="线形标注 1 17"/>
          <p:cNvSpPr/>
          <p:nvPr/>
        </p:nvSpPr>
        <p:spPr>
          <a:xfrm>
            <a:off x="27336" y="2536018"/>
            <a:ext cx="1295400" cy="719138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60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336" y="2536018"/>
            <a:ext cx="12954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AS559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SWITCH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Switzerland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27" name="线形标注 1 15"/>
          <p:cNvSpPr/>
          <p:nvPr/>
        </p:nvSpPr>
        <p:spPr>
          <a:xfrm>
            <a:off x="30442" y="2732333"/>
            <a:ext cx="1079500" cy="720725"/>
          </a:xfrm>
          <a:prstGeom prst="borderCallout1">
            <a:avLst>
              <a:gd name="adj1" fmla="val 101034"/>
              <a:gd name="adj2" fmla="val 49270"/>
              <a:gd name="adj3" fmla="val 137498"/>
              <a:gd name="adj4" fmla="val 72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0442" y="2732333"/>
            <a:ext cx="1079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AS2611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BELNET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Belgium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29" name="线形标注 1 25"/>
          <p:cNvSpPr/>
          <p:nvPr/>
        </p:nvSpPr>
        <p:spPr>
          <a:xfrm>
            <a:off x="22757" y="2990669"/>
            <a:ext cx="1295400" cy="720725"/>
          </a:xfrm>
          <a:prstGeom prst="borderCallout1">
            <a:avLst>
              <a:gd name="adj1" fmla="val 101034"/>
              <a:gd name="adj2" fmla="val 49270"/>
              <a:gd name="adj3" fmla="val 133971"/>
              <a:gd name="adj4" fmla="val 60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757" y="2990669"/>
            <a:ext cx="12954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AS34878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KIT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/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Germany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1" name="线形标注 1 33"/>
          <p:cNvSpPr/>
          <p:nvPr/>
        </p:nvSpPr>
        <p:spPr>
          <a:xfrm>
            <a:off x="3641693" y="1321897"/>
            <a:ext cx="1081088" cy="720725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641693" y="1321897"/>
            <a:ext cx="10810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AS55824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NKN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India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33" name="线形标注 1 29"/>
          <p:cNvSpPr/>
          <p:nvPr/>
        </p:nvSpPr>
        <p:spPr>
          <a:xfrm>
            <a:off x="3641693" y="1525877"/>
            <a:ext cx="1081088" cy="719137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641693" y="1525877"/>
            <a:ext cx="10810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AS10052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KNU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Korea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35" name="线形标注 1 37"/>
          <p:cNvSpPr/>
          <p:nvPr/>
        </p:nvSpPr>
        <p:spPr>
          <a:xfrm>
            <a:off x="3650510" y="1765755"/>
            <a:ext cx="1195574" cy="720725"/>
          </a:xfrm>
          <a:prstGeom prst="borderCallout1">
            <a:avLst>
              <a:gd name="adj1" fmla="val 101034"/>
              <a:gd name="adj2" fmla="val 49270"/>
              <a:gd name="adj3" fmla="val 125659"/>
              <a:gd name="adj4" fmla="val 911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650510" y="1765755"/>
            <a:ext cx="11955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AS3836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THAISARN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Thailand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7" name="线形标注 1 39"/>
          <p:cNvSpPr/>
          <p:nvPr/>
        </p:nvSpPr>
        <p:spPr>
          <a:xfrm>
            <a:off x="3649542" y="1977919"/>
            <a:ext cx="1196542" cy="720725"/>
          </a:xfrm>
          <a:prstGeom prst="borderCallout1">
            <a:avLst>
              <a:gd name="adj1" fmla="val 101034"/>
              <a:gd name="adj2" fmla="val 49270"/>
              <a:gd name="adj3" fmla="val 122988"/>
              <a:gd name="adj4" fmla="val 89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649542" y="1977919"/>
            <a:ext cx="119654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AS45773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PERN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/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Pakistan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9" name="线形标注 1 45"/>
          <p:cNvSpPr/>
          <p:nvPr/>
        </p:nvSpPr>
        <p:spPr>
          <a:xfrm>
            <a:off x="3649542" y="2165053"/>
            <a:ext cx="1152525" cy="719137"/>
          </a:xfrm>
          <a:prstGeom prst="borderCallout1">
            <a:avLst>
              <a:gd name="adj1" fmla="val 101034"/>
              <a:gd name="adj2" fmla="val 49270"/>
              <a:gd name="adj3" fmla="val 127298"/>
              <a:gd name="adj4" fmla="val 94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649542" y="2165053"/>
            <a:ext cx="11525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AS55545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SUT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Thailand)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41" name="线形标注 1 35"/>
          <p:cNvSpPr/>
          <p:nvPr/>
        </p:nvSpPr>
        <p:spPr>
          <a:xfrm>
            <a:off x="3649542" y="2378703"/>
            <a:ext cx="1081088" cy="720725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649542" y="2378703"/>
            <a:ext cx="122431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AS18420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NCU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/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Taiwan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43" name="线形标注 1 43"/>
          <p:cNvSpPr/>
          <p:nvPr/>
        </p:nvSpPr>
        <p:spPr>
          <a:xfrm>
            <a:off x="3660864" y="2605718"/>
            <a:ext cx="1152525" cy="720725"/>
          </a:xfrm>
          <a:prstGeom prst="borderCallout1">
            <a:avLst>
              <a:gd name="adj1" fmla="val 101034"/>
              <a:gd name="adj2" fmla="val 49270"/>
              <a:gd name="adj3" fmla="val 125153"/>
              <a:gd name="adj4" fmla="val 918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660864" y="2605718"/>
            <a:ext cx="11525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AS24489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TEIN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Asia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45" name="线形标注 1 31"/>
          <p:cNvSpPr/>
          <p:nvPr/>
        </p:nvSpPr>
        <p:spPr>
          <a:xfrm>
            <a:off x="3657391" y="2794331"/>
            <a:ext cx="1081088" cy="719137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657391" y="2794331"/>
            <a:ext cx="10810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>
                <a:solidFill>
                  <a:srgbClr val="FF0000"/>
                </a:solidFill>
              </a:rPr>
              <a:t>AS7575</a:t>
            </a:r>
          </a:p>
          <a:p>
            <a:pPr eaLnBrk="1" hangingPunct="1"/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AARNET</a:t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>
                <a:solidFill>
                  <a:srgbClr val="FF0000"/>
                </a:solidFill>
                <a:sym typeface="Wingdings" pitchFamily="2" charset="2"/>
              </a:rPr>
              <a:t>Australia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47" name="线形标注 1 41"/>
          <p:cNvSpPr/>
          <p:nvPr/>
        </p:nvSpPr>
        <p:spPr>
          <a:xfrm>
            <a:off x="3672362" y="2993068"/>
            <a:ext cx="1074616" cy="720725"/>
          </a:xfrm>
          <a:prstGeom prst="borderCallout1">
            <a:avLst>
              <a:gd name="adj1" fmla="val 101034"/>
              <a:gd name="adj2" fmla="val 49270"/>
              <a:gd name="adj3" fmla="val 128680"/>
              <a:gd name="adj4" fmla="val 98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666858" y="2993068"/>
            <a:ext cx="1080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i="1" dirty="0" smtClean="0">
                <a:solidFill>
                  <a:srgbClr val="FF0000"/>
                </a:solidFill>
              </a:rPr>
              <a:t>AS9488</a:t>
            </a:r>
            <a:endParaRPr lang="en-US" altLang="zh-CN" sz="1400" i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SNU</a:t>
            </a:r>
            <a: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  <a:t/>
            </a:r>
            <a:br>
              <a:rPr lang="en-US" altLang="zh-CN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altLang="zh-CN" sz="1400" b="1" i="1" dirty="0" smtClean="0">
                <a:solidFill>
                  <a:srgbClr val="FF0000"/>
                </a:solidFill>
                <a:sym typeface="Wingdings" pitchFamily="2" charset="2"/>
              </a:rPr>
              <a:t>Korea</a:t>
            </a:r>
            <a:r>
              <a:rPr lang="en-US" altLang="zh-CN" sz="14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altLang="zh-CN" sz="1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6570337" y="6410828"/>
            <a:ext cx="1852751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90000"/>
              </a:lnSpc>
            </a:pPr>
            <a:r>
              <a:rPr lang="en-GB" altLang="ko-KR" sz="1200" dirty="0">
                <a:latin typeface="Calibri" pitchFamily="34" charset="0"/>
                <a:ea typeface="굴림" pitchFamily="50" charset="-127"/>
                <a:cs typeface="Times New Roman" pitchFamily="18" charset="0"/>
              </a:rPr>
              <a:t>{Source: </a:t>
            </a:r>
            <a:r>
              <a:rPr lang="en-GB" altLang="ko-KR" sz="1200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TEIN NOC}</a:t>
            </a:r>
            <a:endParaRPr lang="en-GB" altLang="ko-KR" sz="1200" dirty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50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1</a:t>
            </a:r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. TEIN4 – AS TOP 10 (ASIA 2 EUROPE)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2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0" grpId="1"/>
      <p:bldP spid="11" grpId="0" animBg="1"/>
      <p:bldP spid="11" grpId="1" animBg="1"/>
      <p:bldP spid="12" grpId="0"/>
      <p:bldP spid="12" grpId="1"/>
      <p:bldP spid="13" grpId="0" animBg="1"/>
      <p:bldP spid="13" grpId="1" animBg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 animBg="1"/>
      <p:bldP spid="19" grpId="1" animBg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 animBg="1"/>
      <p:bldP spid="27" grpId="1" animBg="1"/>
      <p:bldP spid="28" grpId="0"/>
      <p:bldP spid="28" grpId="1"/>
      <p:bldP spid="29" grpId="0" animBg="1"/>
      <p:bldP spid="29" grpId="1" animBg="1"/>
      <p:bldP spid="30" grpId="0"/>
      <p:bldP spid="30" grpId="1"/>
      <p:bldP spid="31" grpId="0" animBg="1"/>
      <p:bldP spid="31" grpId="1" animBg="1"/>
      <p:bldP spid="32" grpId="0"/>
      <p:bldP spid="32" grpId="1"/>
      <p:bldP spid="33" grpId="0" animBg="1"/>
      <p:bldP spid="33" grpId="1" animBg="1"/>
      <p:bldP spid="34" grpId="0"/>
      <p:bldP spid="34" grpId="1"/>
      <p:bldP spid="35" grpId="0" animBg="1"/>
      <p:bldP spid="35" grpId="1" animBg="1"/>
      <p:bldP spid="36" grpId="0"/>
      <p:bldP spid="36" grpId="1"/>
      <p:bldP spid="37" grpId="0" animBg="1"/>
      <p:bldP spid="37" grpId="1" animBg="1"/>
      <p:bldP spid="38" grpId="0"/>
      <p:bldP spid="38" grpId="1"/>
      <p:bldP spid="39" grpId="0" animBg="1"/>
      <p:bldP spid="39" grpId="1" animBg="1"/>
      <p:bldP spid="40" grpId="0"/>
      <p:bldP spid="40" grpId="1"/>
      <p:bldP spid="41" grpId="0" animBg="1"/>
      <p:bldP spid="41" grpId="1" animBg="1"/>
      <p:bldP spid="42" grpId="0"/>
      <p:bldP spid="42" grpId="1"/>
      <p:bldP spid="43" grpId="0" animBg="1"/>
      <p:bldP spid="43" grpId="1" animBg="1"/>
      <p:bldP spid="44" grpId="0"/>
      <p:bldP spid="44" grpId="1"/>
      <p:bldP spid="45" grpId="0" animBg="1"/>
      <p:bldP spid="45" grpId="1" animBg="1"/>
      <p:bldP spid="46" grpId="0"/>
      <p:bldP spid="46" grpId="1"/>
      <p:bldP spid="47" grpId="0" animBg="1"/>
      <p:bldP spid="47" grpId="1" animBg="1"/>
      <p:bldP spid="48" grpId="0"/>
      <p:bldP spid="4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2. Understanding of Data Flow from CERN</a:t>
            </a:r>
            <a:endParaRPr lang="en-US" altLang="ko-KR" sz="32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899592" y="1556792"/>
            <a:ext cx="7200800" cy="4392488"/>
            <a:chOff x="971600" y="2420888"/>
            <a:chExt cx="6408712" cy="3384376"/>
          </a:xfrm>
        </p:grpSpPr>
        <p:sp>
          <p:nvSpPr>
            <p:cNvPr id="10" name="직사각형 9"/>
            <p:cNvSpPr/>
            <p:nvPr/>
          </p:nvSpPr>
          <p:spPr>
            <a:xfrm>
              <a:off x="971600" y="2420888"/>
              <a:ext cx="6408712" cy="3384376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0"/>
            <p:cNvGrpSpPr/>
            <p:nvPr/>
          </p:nvGrpSpPr>
          <p:grpSpPr>
            <a:xfrm>
              <a:off x="1115616" y="2545157"/>
              <a:ext cx="6120681" cy="3166613"/>
              <a:chOff x="1115616" y="2545157"/>
              <a:chExt cx="6120681" cy="3166613"/>
            </a:xfrm>
          </p:grpSpPr>
          <p:sp>
            <p:nvSpPr>
              <p:cNvPr id="12" name="직사각형 11"/>
              <p:cNvSpPr/>
              <p:nvPr/>
            </p:nvSpPr>
            <p:spPr>
              <a:xfrm>
                <a:off x="1115616" y="2996952"/>
                <a:ext cx="1728192" cy="2160240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2389726" y="2545157"/>
                <a:ext cx="1117552" cy="45179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CERN</a:t>
                </a:r>
                <a:endParaRPr lang="ko-KR" altLang="en-US" dirty="0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259632" y="3284984"/>
                <a:ext cx="938961" cy="43204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 smtClean="0">
                    <a:latin typeface="Calibri" panose="020F0502020204030204" pitchFamily="34" charset="0"/>
                  </a:rPr>
                  <a:t>TIER1</a:t>
                </a:r>
                <a:endParaRPr lang="ko-KR" altLang="en-US" sz="20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1261885" y="3933056"/>
                <a:ext cx="911817" cy="4404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 smtClean="0">
                    <a:latin typeface="Calibri" panose="020F0502020204030204" pitchFamily="34" charset="0"/>
                  </a:rPr>
                  <a:t>TIER2</a:t>
                </a:r>
                <a:endParaRPr lang="ko-KR" altLang="en-US" sz="20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259632" y="4614180"/>
                <a:ext cx="938961" cy="39899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 smtClean="0">
                    <a:latin typeface="Calibri" panose="020F0502020204030204" pitchFamily="34" charset="0"/>
                  </a:rPr>
                  <a:t>TIER3</a:t>
                </a:r>
                <a:endParaRPr lang="ko-KR" altLang="en-US" sz="20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3679633" y="3789040"/>
                <a:ext cx="800124" cy="43204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Any</a:t>
                </a:r>
              </a:p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TIER1</a:t>
                </a:r>
                <a:endParaRPr lang="ko-KR" altLang="en-US" sz="1400" b="1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5050107" y="3789040"/>
                <a:ext cx="818037" cy="43204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Any</a:t>
                </a:r>
              </a:p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TIER2</a:t>
                </a:r>
                <a:endParaRPr lang="ko-KR" altLang="en-US" sz="1400" b="1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6438495" y="3789040"/>
                <a:ext cx="797802" cy="43204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Any</a:t>
                </a:r>
              </a:p>
              <a:p>
                <a:pPr algn="ctr"/>
                <a:r>
                  <a:rPr lang="en-US" altLang="ko-KR" sz="1400" b="1" dirty="0" smtClean="0">
                    <a:latin typeface="Calibri" panose="020F0502020204030204" pitchFamily="34" charset="0"/>
                  </a:rPr>
                  <a:t>TIER3</a:t>
                </a:r>
                <a:endParaRPr lang="ko-KR" altLang="en-US" sz="1400" b="1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자유형 19"/>
              <p:cNvSpPr/>
              <p:nvPr/>
            </p:nvSpPr>
            <p:spPr>
              <a:xfrm>
                <a:off x="1352274" y="2974554"/>
                <a:ext cx="1335842" cy="1641513"/>
              </a:xfrm>
              <a:custGeom>
                <a:avLst/>
                <a:gdLst>
                  <a:gd name="connsiteX0" fmla="*/ 1335842 w 1335842"/>
                  <a:gd name="connsiteY0" fmla="*/ 0 h 1641513"/>
                  <a:gd name="connsiteX1" fmla="*/ 531610 w 1335842"/>
                  <a:gd name="connsiteY1" fmla="*/ 165253 h 1641513"/>
                  <a:gd name="connsiteX2" fmla="*/ 57885 w 1335842"/>
                  <a:gd name="connsiteY2" fmla="*/ 462709 h 1641513"/>
                  <a:gd name="connsiteX3" fmla="*/ 24834 w 1335842"/>
                  <a:gd name="connsiteY3" fmla="*/ 1641513 h 1641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842" h="1641513">
                    <a:moveTo>
                      <a:pt x="1335842" y="0"/>
                    </a:moveTo>
                    <a:cubicBezTo>
                      <a:pt x="1040222" y="44067"/>
                      <a:pt x="744603" y="88135"/>
                      <a:pt x="531610" y="165253"/>
                    </a:cubicBezTo>
                    <a:cubicBezTo>
                      <a:pt x="318617" y="242371"/>
                      <a:pt x="142348" y="216666"/>
                      <a:pt x="57885" y="462709"/>
                    </a:cubicBezTo>
                    <a:cubicBezTo>
                      <a:pt x="-26578" y="708752"/>
                      <a:pt x="-872" y="1175132"/>
                      <a:pt x="24834" y="1641513"/>
                    </a:cubicBezTo>
                  </a:path>
                </a:pathLst>
              </a:custGeom>
              <a:noFill/>
              <a:ln w="635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자유형 20"/>
              <p:cNvSpPr/>
              <p:nvPr/>
            </p:nvSpPr>
            <p:spPr>
              <a:xfrm>
                <a:off x="2170323" y="2963537"/>
                <a:ext cx="528810" cy="1189822"/>
              </a:xfrm>
              <a:custGeom>
                <a:avLst/>
                <a:gdLst>
                  <a:gd name="connsiteX0" fmla="*/ 528810 w 528810"/>
                  <a:gd name="connsiteY0" fmla="*/ 0 h 1189822"/>
                  <a:gd name="connsiteX1" fmla="*/ 396607 w 528810"/>
                  <a:gd name="connsiteY1" fmla="*/ 760164 h 1189822"/>
                  <a:gd name="connsiteX2" fmla="*/ 0 w 528810"/>
                  <a:gd name="connsiteY2" fmla="*/ 1189822 h 118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8810" h="1189822">
                    <a:moveTo>
                      <a:pt x="528810" y="0"/>
                    </a:moveTo>
                    <a:cubicBezTo>
                      <a:pt x="506776" y="280930"/>
                      <a:pt x="484742" y="561860"/>
                      <a:pt x="396607" y="760164"/>
                    </a:cubicBezTo>
                    <a:cubicBezTo>
                      <a:pt x="308472" y="958468"/>
                      <a:pt x="154236" y="1074145"/>
                      <a:pt x="0" y="1189822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자유형 21"/>
              <p:cNvSpPr/>
              <p:nvPr/>
            </p:nvSpPr>
            <p:spPr>
              <a:xfrm>
                <a:off x="3305060" y="2941504"/>
                <a:ext cx="749147" cy="853806"/>
              </a:xfrm>
              <a:custGeom>
                <a:avLst/>
                <a:gdLst>
                  <a:gd name="connsiteX0" fmla="*/ 0 w 749147"/>
                  <a:gd name="connsiteY0" fmla="*/ 0 h 330506"/>
                  <a:gd name="connsiteX1" fmla="*/ 418641 w 749147"/>
                  <a:gd name="connsiteY1" fmla="*/ 33050 h 330506"/>
                  <a:gd name="connsiteX2" fmla="*/ 683046 w 749147"/>
                  <a:gd name="connsiteY2" fmla="*/ 132202 h 330506"/>
                  <a:gd name="connsiteX3" fmla="*/ 749147 w 749147"/>
                  <a:gd name="connsiteY3" fmla="*/ 330506 h 33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9147" h="330506">
                    <a:moveTo>
                      <a:pt x="0" y="0"/>
                    </a:moveTo>
                    <a:cubicBezTo>
                      <a:pt x="152400" y="5508"/>
                      <a:pt x="304800" y="11016"/>
                      <a:pt x="418641" y="33050"/>
                    </a:cubicBezTo>
                    <a:cubicBezTo>
                      <a:pt x="532482" y="55084"/>
                      <a:pt x="627962" y="82626"/>
                      <a:pt x="683046" y="132202"/>
                    </a:cubicBezTo>
                    <a:cubicBezTo>
                      <a:pt x="738130" y="181778"/>
                      <a:pt x="743638" y="256142"/>
                      <a:pt x="749147" y="330506"/>
                    </a:cubicBezTo>
                  </a:path>
                </a:pathLst>
              </a:custGeom>
              <a:noFill/>
              <a:ln w="635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" name="직선 연결선 22"/>
              <p:cNvCxnSpPr>
                <a:stCxn id="17" idx="3"/>
                <a:endCxn id="18" idx="1"/>
              </p:cNvCxnSpPr>
              <p:nvPr/>
            </p:nvCxnSpPr>
            <p:spPr>
              <a:xfrm>
                <a:off x="4479757" y="4005064"/>
                <a:ext cx="570350" cy="0"/>
              </a:xfrm>
              <a:prstGeom prst="line">
                <a:avLst/>
              </a:prstGeom>
              <a:ln w="635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23"/>
              <p:cNvCxnSpPr/>
              <p:nvPr/>
            </p:nvCxnSpPr>
            <p:spPr>
              <a:xfrm>
                <a:off x="5868144" y="4044939"/>
                <a:ext cx="570350" cy="0"/>
              </a:xfrm>
              <a:prstGeom prst="line">
                <a:avLst/>
              </a:prstGeom>
              <a:ln w="635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007985" y="5373216"/>
                <a:ext cx="40653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smtClean="0">
                    <a:latin typeface="Calibri" panose="020F0502020204030204" pitchFamily="34" charset="0"/>
                  </a:rPr>
                  <a:t>&lt;Change of Structure of Data flow from CERN&gt;</a:t>
                </a:r>
                <a:endParaRPr lang="ko-KR" altLang="en-US" sz="16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6" name="오른쪽 화살표 25"/>
              <p:cNvSpPr/>
              <p:nvPr/>
            </p:nvSpPr>
            <p:spPr>
              <a:xfrm>
                <a:off x="2948502" y="3645024"/>
                <a:ext cx="558776" cy="755019"/>
              </a:xfrm>
              <a:prstGeom prst="rightArrow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36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3. Benefits </a:t>
            </a:r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for deploying LHCONE in TEIN</a:t>
            </a: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251520" y="1552665"/>
            <a:ext cx="8352928" cy="291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800" dirty="0" smtClean="0">
                <a:latin typeface="Calibri" panose="020F0502020204030204" pitchFamily="34" charset="0"/>
              </a:rPr>
              <a:t>TEIN can </a:t>
            </a:r>
            <a:r>
              <a:rPr lang="en-GB" altLang="ko-KR" sz="2800" dirty="0">
                <a:latin typeface="Calibri" panose="020F0502020204030204" pitchFamily="34" charset="0"/>
              </a:rPr>
              <a:t>keep the regional traffic within </a:t>
            </a:r>
            <a:r>
              <a:rPr lang="en-GB" altLang="ko-KR" sz="2800" dirty="0" smtClean="0">
                <a:latin typeface="Calibri" panose="020F0502020204030204" pitchFamily="34" charset="0"/>
              </a:rPr>
              <a:t>Asia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2800" dirty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800" dirty="0">
                <a:latin typeface="Calibri" panose="020F0502020204030204" pitchFamily="34" charset="0"/>
              </a:rPr>
              <a:t>NRENs and the TEIN network to </a:t>
            </a:r>
            <a:r>
              <a:rPr lang="en-GB" altLang="ko-KR" sz="2800" dirty="0" smtClean="0">
                <a:latin typeface="Calibri" panose="020F0502020204030204" pitchFamily="34" charset="0"/>
              </a:rPr>
              <a:t>segregate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 smtClean="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GB" altLang="ko-KR" sz="2800" dirty="0" smtClean="0">
                <a:latin typeface="Calibri" panose="020F0502020204030204" pitchFamily="34" charset="0"/>
              </a:rPr>
              <a:t>  LHC </a:t>
            </a:r>
            <a:r>
              <a:rPr lang="en-GB" altLang="ko-KR" sz="2800" dirty="0">
                <a:latin typeface="Calibri" panose="020F0502020204030204" pitchFamily="34" charset="0"/>
              </a:rPr>
              <a:t>traffic flows from the general purpose </a:t>
            </a:r>
            <a:endParaRPr lang="en-GB" altLang="ko-KR" sz="2800" dirty="0" smtClean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GB" altLang="ko-KR" sz="2800" dirty="0" smtClean="0">
                <a:latin typeface="Calibri" panose="020F0502020204030204" pitchFamily="34" charset="0"/>
              </a:rPr>
              <a:t>  IP </a:t>
            </a:r>
            <a:r>
              <a:rPr lang="en-GB" altLang="ko-KR" sz="2800" dirty="0">
                <a:latin typeface="Calibri" panose="020F0502020204030204" pitchFamily="34" charset="0"/>
              </a:rPr>
              <a:t>traffic and give a better view of the </a:t>
            </a:r>
            <a:endParaRPr lang="en-GB" altLang="ko-KR" sz="2800" dirty="0" smtClean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GB" altLang="ko-KR" sz="2800" dirty="0" smtClean="0">
                <a:latin typeface="Calibri" panose="020F0502020204030204" pitchFamily="34" charset="0"/>
              </a:rPr>
              <a:t>  connectivity </a:t>
            </a:r>
            <a:r>
              <a:rPr lang="en-GB" altLang="ko-KR" sz="2800" dirty="0">
                <a:latin typeface="Calibri" panose="020F0502020204030204" pitchFamily="34" charset="0"/>
              </a:rPr>
              <a:t>requirement of LHC sites </a:t>
            </a:r>
            <a:r>
              <a:rPr lang="en-GB" altLang="ko-KR" sz="2800" dirty="0" smtClean="0">
                <a:latin typeface="Calibri" panose="020F0502020204030204" pitchFamily="34" charset="0"/>
              </a:rPr>
              <a:t>in Asia</a:t>
            </a:r>
          </a:p>
          <a:p>
            <a:pPr lvl="1" algn="r">
              <a:lnSpc>
                <a:spcPct val="90000"/>
              </a:lnSpc>
            </a:pPr>
            <a:r>
              <a:rPr lang="en-GB" altLang="ko-KR" sz="1200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{Source: Dante}</a:t>
            </a:r>
          </a:p>
        </p:txBody>
      </p:sp>
    </p:spTree>
    <p:extLst>
      <p:ext uri="{BB962C8B-B14F-4D97-AF65-F5344CB8AC3E}">
        <p14:creationId xmlns:p14="http://schemas.microsoft.com/office/powerpoint/2010/main" val="33821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4. </a:t>
            </a:r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Possible Implementation Scenario </a:t>
            </a: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251520" y="1286699"/>
            <a:ext cx="8352928" cy="349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1"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en-GB" altLang="ko-KR" sz="2400" b="1" dirty="0" smtClean="0">
                <a:latin typeface="Calibri" pitchFamily="34" charset="0"/>
                <a:ea typeface="굴림" pitchFamily="50" charset="-127"/>
                <a:cs typeface="Times New Roman" pitchFamily="18" charset="0"/>
              </a:rPr>
              <a:t>BASIC UNDERSTANDING &amp; ACCORDING APPROACH</a:t>
            </a:r>
            <a:r>
              <a:rPr lang="en-US" altLang="ko-KR" sz="24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I</a:t>
            </a:r>
            <a:endParaRPr lang="en-GB" altLang="ko-KR" sz="2400" dirty="0" smtClean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 smtClean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 smtClean="0">
                <a:latin typeface="Calibri" panose="020F0502020204030204" pitchFamily="34" charset="0"/>
              </a:rPr>
              <a:t>VRF technology is well used and recognized safe to implement in the running networks 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>
                <a:latin typeface="Calibri" panose="020F0502020204030204" pitchFamily="34" charset="0"/>
              </a:rPr>
              <a:t>I</a:t>
            </a:r>
            <a:r>
              <a:rPr lang="en-GB" altLang="ko-KR" sz="2400" dirty="0" smtClean="0">
                <a:latin typeface="Calibri" panose="020F0502020204030204" pitchFamily="34" charset="0"/>
              </a:rPr>
              <a:t>t can be applied without affecting other traffics 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 smtClean="0">
                <a:latin typeface="Calibri" panose="020F0502020204030204" pitchFamily="34" charset="0"/>
              </a:rPr>
              <a:t>GEANT has been with it already more than 2 years 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ko-KR" sz="2400" dirty="0" smtClean="0">
                <a:latin typeface="Calibri" panose="020F0502020204030204" pitchFamily="34" charset="0"/>
              </a:rPr>
              <a:t>Internet2, SINET, etc. established collaborative links with GEANT already </a:t>
            </a: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GB" altLang="ko-KR" sz="600" dirty="0" smtClean="0">
              <a:latin typeface="Calibri" panose="020F0502020204030204" pitchFamily="34" charset="0"/>
            </a:endParaRPr>
          </a:p>
          <a:p>
            <a:pPr marL="800100" lvl="1" indent="-342900">
              <a:lnSpc>
                <a:spcPct val="90000"/>
              </a:lnSpc>
              <a:buFont typeface="바탕" panose="02030600000101010101" pitchFamily="18" charset="-127"/>
              <a:buChar char="☞"/>
            </a:pPr>
            <a:r>
              <a:rPr lang="en-GB" altLang="ko-KR" sz="2400" i="1" dirty="0" smtClean="0">
                <a:latin typeface="Calibri" panose="020F0502020204030204" pitchFamily="34" charset="0"/>
              </a:rPr>
              <a:t> therefore, TEIN*CC considers to implement LHC VRF based on requests from each partner</a:t>
            </a:r>
            <a:endParaRPr lang="en-GB" altLang="ko-KR" sz="2400" dirty="0" smtClean="0">
              <a:latin typeface="Calibri" pitchFamily="34" charset="0"/>
              <a:ea typeface="굴림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2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3059832" y="1412776"/>
            <a:ext cx="2736304" cy="2232248"/>
          </a:xfrm>
          <a:prstGeom prst="rect">
            <a:avLst/>
          </a:prstGeom>
          <a:solidFill>
            <a:srgbClr val="FF00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33E6B7-8A7D-4798-8764-462E4A8368FB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14852" y="188640"/>
            <a:ext cx="7237468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4. </a:t>
            </a:r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Possible Implementation Scenario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026221"/>
              </p:ext>
            </p:extLst>
          </p:nvPr>
        </p:nvGraphicFramePr>
        <p:xfrm>
          <a:off x="539552" y="1535507"/>
          <a:ext cx="7920880" cy="477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3" imgW="7954605" imgH="4804650" progId="Visio.Drawing.11">
                  <p:embed/>
                </p:oleObj>
              </mc:Choice>
              <mc:Fallback>
                <p:oleObj r:id="rId3" imgW="7954605" imgH="480465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535507"/>
                        <a:ext cx="7920880" cy="4773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직사각형 23"/>
          <p:cNvSpPr/>
          <p:nvPr/>
        </p:nvSpPr>
        <p:spPr>
          <a:xfrm>
            <a:off x="6444208" y="6194804"/>
            <a:ext cx="1618840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90000"/>
              </a:lnSpc>
            </a:pPr>
            <a:r>
              <a:rPr lang="en-GB" altLang="ko-KR" sz="1200" dirty="0">
                <a:latin typeface="Calibri" pitchFamily="34" charset="0"/>
                <a:ea typeface="굴림" pitchFamily="50" charset="-127"/>
                <a:cs typeface="Times New Roman" pitchFamily="18" charset="0"/>
              </a:rPr>
              <a:t>{Source: Dante}</a:t>
            </a:r>
          </a:p>
        </p:txBody>
      </p:sp>
    </p:spTree>
    <p:extLst>
      <p:ext uri="{BB962C8B-B14F-4D97-AF65-F5344CB8AC3E}">
        <p14:creationId xmlns:p14="http://schemas.microsoft.com/office/powerpoint/2010/main" val="6824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10519</TotalTime>
  <Words>542</Words>
  <Application>Microsoft Office PowerPoint</Application>
  <PresentationFormat>화면 슬라이드 쇼(4:3)</PresentationFormat>
  <Paragraphs>235</Paragraphs>
  <Slides>11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Office 테마</vt:lpstr>
      <vt:lpstr>Visio.Drawing.11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Patch</cp:lastModifiedBy>
  <cp:revision>610</cp:revision>
  <cp:lastPrinted>2013-08-16T07:15:42Z</cp:lastPrinted>
  <dcterms:created xsi:type="dcterms:W3CDTF">2012-01-12T00:40:43Z</dcterms:created>
  <dcterms:modified xsi:type="dcterms:W3CDTF">2014-08-13T08:19:32Z</dcterms:modified>
</cp:coreProperties>
</file>