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62" r:id="rId4"/>
    <p:sldId id="272" r:id="rId5"/>
    <p:sldId id="264" r:id="rId6"/>
    <p:sldId id="266" r:id="rId7"/>
    <p:sldId id="270" r:id="rId8"/>
    <p:sldId id="263" r:id="rId9"/>
    <p:sldId id="261" r:id="rId10"/>
    <p:sldId id="260" r:id="rId11"/>
    <p:sldId id="268" r:id="rId12"/>
    <p:sldId id="265" r:id="rId13"/>
    <p:sldId id="273" r:id="rId14"/>
    <p:sldId id="26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-197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6064E-9B51-48FE-87DE-F359B906F117}" type="datetimeFigureOut">
              <a:rPr lang="fr-FR" smtClean="0"/>
              <a:t>18/06/2014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729A5-FCC0-4E43-9010-092299D9E7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791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4262-D972-492D-8FF7-A033788C5F87}" type="datetime1">
              <a:rPr lang="fr-FR" smtClean="0"/>
              <a:t>18/06/2014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99A9-D8CA-46AC-A777-5233AC5CF489}" type="datetime1">
              <a:rPr lang="fr-FR" smtClean="0"/>
              <a:t>18/06/2014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7CD14-8086-46E4-8A0D-77A44655B351}" type="datetime1">
              <a:rPr lang="fr-FR" smtClean="0"/>
              <a:t>18/06/2014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46DF-3550-457C-ACE7-597147AAFE5E}" type="datetime1">
              <a:rPr lang="fr-FR" smtClean="0"/>
              <a:t>18/06/2014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646D9-5DE4-47DB-BB46-0B1348CEEBBF}" type="datetime1">
              <a:rPr lang="fr-FR" smtClean="0"/>
              <a:t>18/06/2014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6F8AF-6E2A-41D5-A56E-CEDB8F098A22}" type="datetime1">
              <a:rPr lang="fr-FR" smtClean="0"/>
              <a:t>18/06/2014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7FD8-E1B4-4643-B275-AF15A924CF87}" type="datetime1">
              <a:rPr lang="fr-FR" smtClean="0"/>
              <a:t>18/06/2014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2E66B-86D4-4CDE-BBC3-C91A70E273C5}" type="datetime1">
              <a:rPr lang="fr-FR" smtClean="0"/>
              <a:t>18/06/2014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81295-71F9-4D63-96E3-B60B301CAE03}" type="datetime1">
              <a:rPr lang="fr-FR" smtClean="0"/>
              <a:t>18/06/2014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A984-6847-4B8C-A3DB-4EF26D0559B2}" type="datetime1">
              <a:rPr lang="fr-FR" smtClean="0"/>
              <a:t>18/06/2014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8E644-8F58-444F-A302-E753EF9A9BD0}" type="datetime1">
              <a:rPr lang="fr-FR" smtClean="0"/>
              <a:t>18/06/2014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92645-15DF-4B74-B03A-ED86CF36179C}" type="datetime1">
              <a:rPr lang="fr-FR" smtClean="0"/>
              <a:t>18/06/2014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png"/><Relationship Id="rId3" Type="http://schemas.openxmlformats.org/officeDocument/2006/relationships/image" Target="../media/image63.png"/><Relationship Id="rId7" Type="http://schemas.openxmlformats.org/officeDocument/2006/relationships/image" Target="../media/image32.png"/><Relationship Id="rId12" Type="http://schemas.openxmlformats.org/officeDocument/2006/relationships/image" Target="../media/image7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11" Type="http://schemas.openxmlformats.org/officeDocument/2006/relationships/image" Target="../media/image71.png"/><Relationship Id="rId5" Type="http://schemas.openxmlformats.org/officeDocument/2006/relationships/image" Target="../media/image31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5.emf"/><Relationship Id="rId7" Type="http://schemas.openxmlformats.org/officeDocument/2006/relationships/image" Target="../media/image3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11" Type="http://schemas.openxmlformats.org/officeDocument/2006/relationships/image" Target="../media/image52.png"/><Relationship Id="rId5" Type="http://schemas.openxmlformats.org/officeDocument/2006/relationships/image" Target="../media/image7.emf"/><Relationship Id="rId10" Type="http://schemas.openxmlformats.org/officeDocument/2006/relationships/image" Target="../media/image42.png"/><Relationship Id="rId4" Type="http://schemas.openxmlformats.org/officeDocument/2006/relationships/image" Target="../media/image6.emf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0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4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11" Type="http://schemas.openxmlformats.org/officeDocument/2006/relationships/image" Target="../media/image48.png"/><Relationship Id="rId5" Type="http://schemas.openxmlformats.org/officeDocument/2006/relationships/image" Target="../media/image43.png"/><Relationship Id="rId10" Type="http://schemas.openxmlformats.org/officeDocument/2006/relationships/image" Target="../media/image47.png"/><Relationship Id="rId4" Type="http://schemas.openxmlformats.org/officeDocument/2006/relationships/image" Target="../media/image3.emf"/><Relationship Id="rId9" Type="http://schemas.openxmlformats.org/officeDocument/2006/relationships/image" Target="../media/image1.emf"/><Relationship Id="rId14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4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10" Type="http://schemas.openxmlformats.org/officeDocument/2006/relationships/image" Target="../media/image59.png"/><Relationship Id="rId9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6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3.emf"/><Relationship Id="rId10" Type="http://schemas.openxmlformats.org/officeDocument/2006/relationships/image" Target="../media/image59.png"/><Relationship Id="rId4" Type="http://schemas.openxmlformats.org/officeDocument/2006/relationships/image" Target="../media/image7.png"/><Relationship Id="rId9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1.png"/><Relationship Id="rId7" Type="http://schemas.openxmlformats.org/officeDocument/2006/relationships/image" Target="../media/image18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Équation </a:t>
            </a:r>
            <a:r>
              <a:rPr lang="fr-FR" sz="3600"/>
              <a:t>différentielle </a:t>
            </a:r>
            <a:r>
              <a:rPr lang="fr-FR" sz="3600" smtClean="0"/>
              <a:t>pour </a:t>
            </a:r>
            <a:r>
              <a:rPr lang="fr-FR" sz="3600" dirty="0"/>
              <a:t>modéliser les mécanismes sur-contraints avec jeu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Jean-François Rameau</a:t>
            </a:r>
          </a:p>
          <a:p>
            <a:r>
              <a:rPr lang="fr-FR" dirty="0" smtClean="0"/>
              <a:t>Dassault Systèmes, </a:t>
            </a:r>
            <a:r>
              <a:rPr lang="fr-FR" dirty="0" err="1" smtClean="0"/>
              <a:t>Supméca</a:t>
            </a:r>
            <a:endParaRPr lang="fr-FR" dirty="0" smtClean="0"/>
          </a:p>
          <a:p>
            <a:r>
              <a:rPr lang="fr-FR" dirty="0" smtClean="0"/>
              <a:t>GRT juin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514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Condition d’application du théorème des fonctions implicites</a:t>
            </a:r>
            <a:endParaRPr lang="fr-FR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610127" y="1967612"/>
                <a:ext cx="3847720" cy="11269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𝑔</m:t>
                          </m:r>
                        </m:e>
                        <m:sub>
                          <m:d>
                            <m:dPr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</m:d>
                        </m:sub>
                      </m:sSub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𝑗𝑗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  <m:r>
                                          <a:rPr lang="fr-FR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  <m:r>
                                          <a:rPr lang="fr-FR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𝑥𝑥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127" y="1967612"/>
                <a:ext cx="3847720" cy="11269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617542" y="3549895"/>
                <a:ext cx="3840282" cy="11269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𝑔</m:t>
                          </m:r>
                        </m:e>
                        <m:sub>
                          <m:d>
                            <m:dPr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</m:d>
                        </m:sub>
                      </m:sSub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e>
                      </m:d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e>
                              <m:e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7542" y="3549895"/>
                <a:ext cx="3840282" cy="11269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685272" y="5227297"/>
                <a:ext cx="5716886" cy="4688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ea typeface="Cambria Math"/>
                  </a:rPr>
                  <a:t>L’application </a:t>
                </a:r>
                <a:r>
                  <a:rPr lang="en-US" dirty="0" err="1" smtClean="0">
                    <a:ea typeface="Cambria Math"/>
                  </a:rPr>
                  <a:t>linéaire</a:t>
                </a:r>
                <a:r>
                  <a:rPr lang="en-US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fr-FR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sub>
                            </m:sSub>
                          </m:e>
                          <m:sup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/>
                            <a:ea typeface="Cambria Math"/>
                          </a:rPr>
                          <m:t>𝐹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fr-FR" dirty="0" smtClean="0"/>
                  <a:t> est inversible</a:t>
                </a:r>
                <a:endParaRPr lang="fr-FR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272" y="5227297"/>
                <a:ext cx="5716886" cy="468846"/>
              </a:xfrm>
              <a:prstGeom prst="rect">
                <a:avLst/>
              </a:prstGeom>
              <a:blipFill rotWithShape="1">
                <a:blip r:embed="rId4"/>
                <a:stretch>
                  <a:fillRect l="-745" r="-106" b="-1392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cteur droit avec flèche 8"/>
          <p:cNvCxnSpPr>
            <a:stCxn id="3" idx="2"/>
            <a:endCxn id="5" idx="0"/>
          </p:cNvCxnSpPr>
          <p:nvPr/>
        </p:nvCxnSpPr>
        <p:spPr>
          <a:xfrm>
            <a:off x="4533987" y="3094587"/>
            <a:ext cx="3696" cy="455308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5" idx="2"/>
            <a:endCxn id="8" idx="0"/>
          </p:cNvCxnSpPr>
          <p:nvPr/>
        </p:nvCxnSpPr>
        <p:spPr>
          <a:xfrm>
            <a:off x="4537683" y="4676870"/>
            <a:ext cx="6032" cy="550427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202482" y="1916832"/>
            <a:ext cx="983948" cy="830997"/>
          </a:xfrm>
          <a:prstGeom prst="wedgeRectCallout">
            <a:avLst>
              <a:gd name="adj1" fmla="val 88906"/>
              <a:gd name="adj2" fmla="val -15920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solidFill>
                  <a:sysClr val="windowText" lastClr="000000"/>
                </a:solidFill>
              </a:rPr>
              <a:t>Dérivée partielle par rapport aux inconnues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4276" y="3648533"/>
            <a:ext cx="1572184" cy="646331"/>
          </a:xfrm>
          <a:prstGeom prst="wedgeRectCallout">
            <a:avLst>
              <a:gd name="adj1" fmla="val 74773"/>
              <a:gd name="adj2" fmla="val -15920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solidFill>
                  <a:sysClr val="windowText" lastClr="000000"/>
                </a:solidFill>
              </a:rPr>
              <a:t>Dérivée partielle par rapport aux inconnues à l’instant initial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96502" y="4821415"/>
            <a:ext cx="2153298" cy="276999"/>
          </a:xfrm>
          <a:prstGeom prst="wedgeRectCallout">
            <a:avLst>
              <a:gd name="adj1" fmla="val 34292"/>
              <a:gd name="adj2" fmla="val 107485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solidFill>
                  <a:sysClr val="windowText" lastClr="000000"/>
                </a:solidFill>
              </a:rPr>
              <a:t>Condition suffisante d’inversion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57708" y="6089654"/>
            <a:ext cx="2873378" cy="461665"/>
          </a:xfrm>
          <a:prstGeom prst="wedgeRectCallout">
            <a:avLst>
              <a:gd name="adj1" fmla="val 33429"/>
              <a:gd name="adj2" fmla="val -146113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L’équation de fermeture est sous contrainte par rapport au jeu et à la position.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21619" y="6047218"/>
            <a:ext cx="2448272" cy="461665"/>
          </a:xfrm>
          <a:prstGeom prst="wedgeRectCallout">
            <a:avLst>
              <a:gd name="adj1" fmla="val -39598"/>
              <a:gd name="adj2" fmla="val -135008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L’équation de fermeture est sur contrainte par rapport à la position.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4" name="Espace réservé du numéro de diapositive 5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10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509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6" grpId="0" animBg="1"/>
      <p:bldP spid="17" grpId="0" animBg="1"/>
      <p:bldP spid="18" grpId="0" animBg="1"/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Variations des dimensions, commande</a:t>
            </a:r>
            <a:endParaRPr lang="fr-FR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93029" y="3615455"/>
                <a:ext cx="2328137" cy="12047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14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1400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fr-FR" sz="14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1400" b="0" i="1" smtClean="0">
                          <a:latin typeface="Cambria Math"/>
                          <a:ea typeface="Cambria Math"/>
                        </a:rPr>
                        <m:t>𝐻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sz="1400" i="1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029" y="3615455"/>
                <a:ext cx="2328137" cy="120475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e 9"/>
          <p:cNvGrpSpPr/>
          <p:nvPr/>
        </p:nvGrpSpPr>
        <p:grpSpPr>
          <a:xfrm>
            <a:off x="2509077" y="5021799"/>
            <a:ext cx="1047481" cy="1254575"/>
            <a:chOff x="2344467" y="3466037"/>
            <a:chExt cx="1047481" cy="12545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2365025" y="3466037"/>
                  <a:ext cx="947695" cy="52315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140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fr-FR" sz="1400" b="0" i="1" smtClean="0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fr-FR" sz="1400" b="0" i="1" smtClean="0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e>
                          </m:mr>
                        </m:m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025" y="3466037"/>
                  <a:ext cx="947695" cy="52315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465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2344467" y="4202585"/>
                  <a:ext cx="982705" cy="51802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140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fr-FR" sz="1400" b="0" i="1" smtClean="0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fr-FR" sz="1400" b="0" i="1" smtClean="0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e>
                          </m:mr>
                        </m:m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44467" y="4202585"/>
                  <a:ext cx="982705" cy="51802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2405524" y="3935638"/>
                  <a:ext cx="98642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fr-FR" sz="1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sz="1400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e>
                        </m:d>
                        <m:r>
                          <a:rPr lang="fr-FR" sz="1400" i="1">
                            <a:latin typeface="Cambria Math"/>
                            <a:ea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sz="1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400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5524" y="3935638"/>
                  <a:ext cx="986424" cy="30777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552784" y="1534014"/>
                <a:ext cx="2857834" cy="495649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/>
                        </a:rPr>
                        <m:t>𝑎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fr-FR" sz="1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fr-FR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fr-FR" sz="14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1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14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fr-FR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fr-FR" sz="1400" i="1">
                              <a:latin typeface="Cambria Math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fr-FR" sz="14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fr-FR" sz="14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84" y="1534014"/>
                <a:ext cx="2857834" cy="49564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95255" y="2182069"/>
                <a:ext cx="2846548" cy="495649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/>
                        </a:rPr>
                        <m:t>𝑏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fr-FR" sz="1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fr-FR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fr-FR" sz="14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1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14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fr-FR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fr-FR" sz="1400" i="1">
                              <a:latin typeface="Cambria Math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fr-FR" sz="14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fr-FR" sz="14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55" y="2182069"/>
                <a:ext cx="2846548" cy="49564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57100" y="2872854"/>
                <a:ext cx="2886111" cy="495649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/>
                          <a:ea typeface="Cambria Math"/>
                        </a:rPr>
                        <m:t>𝛼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fr-FR" sz="1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fr-FR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fr-FR" sz="14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1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sz="14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fr-FR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fr-FR" sz="1400" i="1">
                              <a:latin typeface="Cambria Math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fr-FR" sz="14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fr-FR" sz="14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00" y="2872854"/>
                <a:ext cx="2886111" cy="49564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932922" y="2811616"/>
                <a:ext cx="1252907" cy="30777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/>
                          <a:ea typeface="Cambria Math"/>
                        </a:rPr>
                        <m:t>𝜃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fr-FR" sz="1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fr-FR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fr-FR" sz="1400" i="1">
                          <a:latin typeface="Cambria Math"/>
                        </a:rPr>
                        <m:t>+</m:t>
                      </m:r>
                      <m:r>
                        <a:rPr lang="fr-FR" sz="1400" b="0" i="1" smtClean="0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922" y="2811616"/>
                <a:ext cx="1252907" cy="3077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necteur droit avec flèche 15"/>
          <p:cNvCxnSpPr>
            <a:stCxn id="13" idx="3"/>
            <a:endCxn id="3" idx="0"/>
          </p:cNvCxnSpPr>
          <p:nvPr/>
        </p:nvCxnSpPr>
        <p:spPr>
          <a:xfrm>
            <a:off x="3141803" y="2429894"/>
            <a:ext cx="476389" cy="1150789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12" idx="2"/>
            <a:endCxn id="3" idx="0"/>
          </p:cNvCxnSpPr>
          <p:nvPr/>
        </p:nvCxnSpPr>
        <p:spPr>
          <a:xfrm flipH="1">
            <a:off x="3618192" y="2029663"/>
            <a:ext cx="363509" cy="155102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15" idx="2"/>
            <a:endCxn id="3" idx="0"/>
          </p:cNvCxnSpPr>
          <p:nvPr/>
        </p:nvCxnSpPr>
        <p:spPr>
          <a:xfrm flipH="1">
            <a:off x="3618192" y="3119393"/>
            <a:ext cx="941184" cy="46129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14" idx="3"/>
            <a:endCxn id="3" idx="0"/>
          </p:cNvCxnSpPr>
          <p:nvPr/>
        </p:nvCxnSpPr>
        <p:spPr>
          <a:xfrm>
            <a:off x="3043211" y="3120679"/>
            <a:ext cx="574981" cy="460004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e 52"/>
          <p:cNvGrpSpPr/>
          <p:nvPr/>
        </p:nvGrpSpPr>
        <p:grpSpPr>
          <a:xfrm>
            <a:off x="5392362" y="4345257"/>
            <a:ext cx="624402" cy="1254575"/>
            <a:chOff x="2344467" y="3466037"/>
            <a:chExt cx="624402" cy="12545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2365025" y="3466037"/>
                  <a:ext cx="589392" cy="52315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140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mr>
                        </m:m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025" y="3466037"/>
                  <a:ext cx="589392" cy="52315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465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2344467" y="4202585"/>
                  <a:ext cx="624402" cy="51802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140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mr>
                        </m:m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44467" y="4202585"/>
                  <a:ext cx="624402" cy="51802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2405524" y="3935638"/>
                  <a:ext cx="55027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fr-FR" sz="1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sz="1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5524" y="3935638"/>
                  <a:ext cx="550279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8" name="Espace réservé du numéro de diapositive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11</a:t>
            </a:fld>
            <a:endParaRPr lang="fr-BE" dirty="0"/>
          </a:p>
        </p:txBody>
      </p:sp>
      <p:sp>
        <p:nvSpPr>
          <p:cNvPr id="3" name="Rectangle 2"/>
          <p:cNvSpPr/>
          <p:nvPr/>
        </p:nvSpPr>
        <p:spPr>
          <a:xfrm>
            <a:off x="2490147" y="3580683"/>
            <a:ext cx="2256090" cy="276883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436096" y="4273168"/>
            <a:ext cx="587333" cy="14006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/>
          <p:cNvCxnSpPr>
            <a:stCxn id="3" idx="3"/>
            <a:endCxn id="29" idx="1"/>
          </p:cNvCxnSpPr>
          <p:nvPr/>
        </p:nvCxnSpPr>
        <p:spPr>
          <a:xfrm>
            <a:off x="4746237" y="4965102"/>
            <a:ext cx="689859" cy="8381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816436" y="3081002"/>
                <a:ext cx="2166170" cy="104233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fr-FR" sz="1400" i="1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sSubSup>
                              <m:sSubSup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𝑚𝑎𝑥</m:t>
                                </m:r>
                              </m:sup>
                            </m:sSubSup>
                            <m:r>
                              <a:rPr lang="fr-FR" sz="1400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func>
                              <m:func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≥0</m:t>
                                    </m:r>
                                  </m:e>
                                </m:d>
                              </m:e>
                            </m:func>
                          </m:e>
                        </m:mr>
                        <m:mr>
                          <m:e>
                            <m:sSubSup>
                              <m:sSubSup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𝑚𝑖𝑛</m:t>
                                </m:r>
                              </m:sup>
                            </m:sSubSup>
                            <m:r>
                              <a:rPr lang="fr-FR" sz="1400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func>
                              <m:func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≥0</m:t>
                                    </m:r>
                                  </m:e>
                                </m:d>
                              </m:e>
                            </m:func>
                          </m:e>
                        </m:mr>
                        <m:mr>
                          <m:e>
                            <m:sSubSup>
                              <m:sSubSup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𝑚𝑎𝑥</m:t>
                                </m:r>
                              </m:sup>
                            </m:sSubSup>
                            <m:r>
                              <a:rPr lang="fr-FR" sz="1400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func>
                              <m:func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≥0</m:t>
                                    </m:r>
                                  </m:e>
                                </m:d>
                              </m:e>
                            </m:func>
                          </m:e>
                        </m:mr>
                        <m:mr>
                          <m:e>
                            <m:sSubSup>
                              <m:sSubSup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𝑚𝑖𝑛</m:t>
                                </m:r>
                              </m:sup>
                            </m:sSubSup>
                            <m:r>
                              <a:rPr lang="fr-FR" sz="1400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func>
                              <m:func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1400" i="1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  <m:r>
                                      <a:rPr lang="fr-FR" sz="1400" i="1">
                                        <a:latin typeface="Cambria Math"/>
                                        <a:ea typeface="Cambria Math"/>
                                      </a:rPr>
                                      <m:t>≥0</m:t>
                                    </m:r>
                                  </m:e>
                                </m:d>
                              </m:e>
                            </m:func>
                          </m:e>
                        </m:mr>
                      </m:m>
                      <m:r>
                        <a:rPr lang="fr-FR" sz="1400" i="1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sz="1400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36" y="3081002"/>
                <a:ext cx="2166170" cy="104233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4860032" y="6165304"/>
            <a:ext cx="1592487" cy="276999"/>
          </a:xfrm>
          <a:prstGeom prst="wedgeRectCallout">
            <a:avLst>
              <a:gd name="adj1" fmla="val -38525"/>
              <a:gd name="adj2" fmla="val -43426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Intégration numérique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66758" y="4349367"/>
            <a:ext cx="777667" cy="5113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en angle 23"/>
          <p:cNvCxnSpPr>
            <a:stCxn id="11" idx="3"/>
            <a:endCxn id="5" idx="1"/>
          </p:cNvCxnSpPr>
          <p:nvPr/>
        </p:nvCxnSpPr>
        <p:spPr>
          <a:xfrm flipV="1">
            <a:off x="6144425" y="3602171"/>
            <a:ext cx="672011" cy="1002853"/>
          </a:xfrm>
          <a:prstGeom prst="bentConnector3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83161" y="1506422"/>
            <a:ext cx="1739194" cy="276999"/>
          </a:xfrm>
          <a:prstGeom prst="wedgeRectCallout">
            <a:avLst>
              <a:gd name="adj1" fmla="val 71498"/>
              <a:gd name="adj2" fmla="val 6861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Variation dimensionnelle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868728" y="1157443"/>
            <a:ext cx="1475084" cy="276999"/>
          </a:xfrm>
          <a:prstGeom prst="wedgeRectCallout">
            <a:avLst>
              <a:gd name="adj1" fmla="val 43110"/>
              <a:gd name="adj2" fmla="val 151910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Dimension nominale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485030" y="1175931"/>
            <a:ext cx="837089" cy="276999"/>
          </a:xfrm>
          <a:prstGeom prst="wedgeRectCallout">
            <a:avLst>
              <a:gd name="adj1" fmla="val 51277"/>
              <a:gd name="adj2" fmla="val 124144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Amplitude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870598" y="2134457"/>
            <a:ext cx="843051" cy="276999"/>
          </a:xfrm>
          <a:prstGeom prst="wedgeRectCallout">
            <a:avLst>
              <a:gd name="adj1" fmla="val -39954"/>
              <a:gd name="adj2" fmla="val -125753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Fréquence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518652" y="2688508"/>
            <a:ext cx="941283" cy="276999"/>
          </a:xfrm>
          <a:prstGeom prst="wedgeRectCallout">
            <a:avLst>
              <a:gd name="adj1" fmla="val -82625"/>
              <a:gd name="adj2" fmla="val 3775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Commande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618899" y="2378093"/>
            <a:ext cx="574196" cy="276999"/>
          </a:xfrm>
          <a:prstGeom prst="wedgeRectCallout">
            <a:avLst>
              <a:gd name="adj1" fmla="val -60850"/>
              <a:gd name="adj2" fmla="val 18893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Jeux…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13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3" grpId="0" animBg="1"/>
      <p:bldP spid="14" grpId="0" animBg="1"/>
      <p:bldP spid="15" grpId="0" animBg="1"/>
      <p:bldP spid="3" grpId="0" animBg="1"/>
      <p:bldP spid="29" grpId="0" animBg="1"/>
      <p:bldP spid="5" grpId="0" animBg="1"/>
      <p:bldP spid="25" grpId="0" animBg="1"/>
      <p:bldP spid="11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951" y="1052736"/>
            <a:ext cx="2286000" cy="229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Bielle manivelle: simulation numérique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12</a:t>
            </a:fld>
            <a:endParaRPr lang="fr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90" y="2445700"/>
            <a:ext cx="2286000" cy="229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33" y="4539244"/>
            <a:ext cx="2286000" cy="229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03" y="2659347"/>
            <a:ext cx="2286000" cy="229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lèche droite 9"/>
          <p:cNvSpPr/>
          <p:nvPr/>
        </p:nvSpPr>
        <p:spPr>
          <a:xfrm>
            <a:off x="3635896" y="3573016"/>
            <a:ext cx="591546" cy="263769"/>
          </a:xfrm>
          <a:prstGeom prst="rightArrow">
            <a:avLst>
              <a:gd name="adj1" fmla="val 50000"/>
              <a:gd name="adj2" fmla="val 8904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10"/>
          <p:cNvSpPr/>
          <p:nvPr/>
        </p:nvSpPr>
        <p:spPr>
          <a:xfrm rot="19663266">
            <a:off x="3535575" y="2564629"/>
            <a:ext cx="591546" cy="263769"/>
          </a:xfrm>
          <a:prstGeom prst="rightArrow">
            <a:avLst>
              <a:gd name="adj1" fmla="val 50000"/>
              <a:gd name="adj2" fmla="val 8904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 rot="2039504">
            <a:off x="3397418" y="4486009"/>
            <a:ext cx="591546" cy="263769"/>
          </a:xfrm>
          <a:prstGeom prst="rightArrow">
            <a:avLst>
              <a:gd name="adj1" fmla="val 50000"/>
              <a:gd name="adj2" fmla="val 8904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747505" y="1361569"/>
                <a:ext cx="589392" cy="5231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fr-FR" sz="1400" i="1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505" y="1361569"/>
                <a:ext cx="589392" cy="523157"/>
              </a:xfrm>
              <a:prstGeom prst="rect">
                <a:avLst/>
              </a:prstGeom>
              <a:blipFill rotWithShape="1">
                <a:blip r:embed="rId6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995749" y="3003970"/>
                <a:ext cx="55027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>
                          <a:latin typeface="Cambria Math"/>
                          <a:ea typeface="Cambria Math"/>
                        </a:rPr>
                        <m:t>𝑥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5749" y="3003970"/>
                <a:ext cx="550279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666562" y="5200364"/>
                <a:ext cx="624402" cy="518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fr-FR" sz="1400" i="1" smtClean="0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562" y="5200364"/>
                <a:ext cx="624402" cy="51802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41080" y="3455470"/>
                <a:ext cx="55239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/>
                          <a:ea typeface="Cambria Math"/>
                        </a:rPr>
                        <m:t>𝑎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80" y="3455470"/>
                <a:ext cx="552394" cy="3077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60180" y="3078034"/>
                <a:ext cx="54880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/>
                          <a:ea typeface="Cambria Math"/>
                        </a:rPr>
                        <m:t>𝑏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180" y="3078034"/>
                <a:ext cx="548804" cy="3077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618142" y="3887715"/>
                <a:ext cx="56149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/>
                          <a:ea typeface="Cambria Math"/>
                        </a:rPr>
                        <m:t>𝛼</m:t>
                      </m:r>
                      <m:d>
                        <m:dPr>
                          <m:ctrlPr>
                            <a:rPr lang="fr-FR" sz="14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142" y="3887715"/>
                <a:ext cx="561499" cy="30777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6"/>
          <p:cNvCxnSpPr/>
          <p:nvPr/>
        </p:nvCxnSpPr>
        <p:spPr>
          <a:xfrm>
            <a:off x="4570734" y="2137939"/>
            <a:ext cx="230425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4570734" y="2373429"/>
            <a:ext cx="230425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6732240" y="1738809"/>
            <a:ext cx="0" cy="36004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 flipV="1">
            <a:off x="6732240" y="2386881"/>
            <a:ext cx="8384" cy="368424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308304" y="1594793"/>
            <a:ext cx="574196" cy="276999"/>
          </a:xfrm>
          <a:prstGeom prst="wedgeRectCallout">
            <a:avLst>
              <a:gd name="adj1" fmla="val -121871"/>
              <a:gd name="adj2" fmla="val 8095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Jeux…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3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méthode est exacte</a:t>
            </a:r>
          </a:p>
          <a:p>
            <a:endParaRPr lang="fr-FR" dirty="0" smtClean="0"/>
          </a:p>
          <a:p>
            <a:r>
              <a:rPr lang="fr-FR" dirty="0" smtClean="0"/>
              <a:t>Simulation et animation 3D</a:t>
            </a:r>
          </a:p>
          <a:p>
            <a:pPr marL="457200" lvl="1" indent="0">
              <a:buNone/>
            </a:pPr>
            <a:endParaRPr lang="fr-FR" dirty="0" smtClean="0"/>
          </a:p>
          <a:p>
            <a:r>
              <a:rPr lang="fr-FR" dirty="0" smtClean="0"/>
              <a:t>Possibilité d’</a:t>
            </a:r>
            <a:r>
              <a:rPr lang="fr-FR" dirty="0"/>
              <a:t>é</a:t>
            </a:r>
            <a:r>
              <a:rPr lang="fr-FR" dirty="0" smtClean="0"/>
              <a:t>valuer les extrema en temps réel</a:t>
            </a:r>
          </a:p>
          <a:p>
            <a:endParaRPr lang="fr-FR" dirty="0" smtClean="0"/>
          </a:p>
          <a:p>
            <a:r>
              <a:rPr lang="fr-FR" dirty="0" smtClean="0"/>
              <a:t>Tout post-traitement possible </a:t>
            </a:r>
          </a:p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0777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562" y="2958017"/>
            <a:ext cx="8229600" cy="1143000"/>
          </a:xfrm>
        </p:spPr>
        <p:txBody>
          <a:bodyPr/>
          <a:lstStyle/>
          <a:p>
            <a:r>
              <a:rPr lang="fr-FR" dirty="0" smtClean="0"/>
              <a:t>Merci.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409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Mécanisme sur-contraint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2</a:t>
            </a:fld>
            <a:endParaRPr lang="fr-BE"/>
          </a:p>
        </p:txBody>
      </p:sp>
      <p:grpSp>
        <p:nvGrpSpPr>
          <p:cNvPr id="4" name="Groupe 3"/>
          <p:cNvGrpSpPr/>
          <p:nvPr/>
        </p:nvGrpSpPr>
        <p:grpSpPr>
          <a:xfrm>
            <a:off x="2783308" y="2547957"/>
            <a:ext cx="3761334" cy="1795442"/>
            <a:chOff x="971600" y="1633558"/>
            <a:chExt cx="3761334" cy="1795442"/>
          </a:xfrm>
        </p:grpSpPr>
        <p:grpSp>
          <p:nvGrpSpPr>
            <p:cNvPr id="5" name="Groupe 4"/>
            <p:cNvGrpSpPr/>
            <p:nvPr/>
          </p:nvGrpSpPr>
          <p:grpSpPr>
            <a:xfrm>
              <a:off x="971600" y="1844824"/>
              <a:ext cx="3043783" cy="1584176"/>
              <a:chOff x="971600" y="1844824"/>
              <a:chExt cx="3043783" cy="1584176"/>
            </a:xfrm>
          </p:grpSpPr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72" t="30325" r="13350" b="40928"/>
              <a:stretch/>
            </p:blipFill>
            <p:spPr bwMode="auto">
              <a:xfrm>
                <a:off x="1043608" y="1844824"/>
                <a:ext cx="2971775" cy="15841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0" name="Connecteur droit avec flèche 9"/>
              <p:cNvCxnSpPr/>
              <p:nvPr/>
            </p:nvCxnSpPr>
            <p:spPr>
              <a:xfrm flipH="1" flipV="1">
                <a:off x="3144852" y="2828658"/>
                <a:ext cx="560853" cy="2228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Arc 10"/>
              <p:cNvSpPr/>
              <p:nvPr/>
            </p:nvSpPr>
            <p:spPr>
              <a:xfrm>
                <a:off x="971600" y="1844824"/>
                <a:ext cx="504056" cy="216024"/>
              </a:xfrm>
              <a:prstGeom prst="arc">
                <a:avLst>
                  <a:gd name="adj1" fmla="val 19676882"/>
                  <a:gd name="adj2" fmla="val 13329661"/>
                </a:avLst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Arc 11"/>
              <p:cNvSpPr/>
              <p:nvPr/>
            </p:nvSpPr>
            <p:spPr>
              <a:xfrm>
                <a:off x="1746596" y="2115764"/>
                <a:ext cx="504056" cy="216024"/>
              </a:xfrm>
              <a:prstGeom prst="arc">
                <a:avLst>
                  <a:gd name="adj1" fmla="val 19676882"/>
                  <a:gd name="adj2" fmla="val 13329661"/>
                </a:avLst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1698519" y="1633558"/>
              <a:ext cx="554895" cy="215444"/>
            </a:xfrm>
            <a:prstGeom prst="wedgeRectCallout">
              <a:avLst>
                <a:gd name="adj1" fmla="val -94932"/>
                <a:gd name="adj2" fmla="val 62545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ysClr val="windowText" lastClr="000000"/>
                  </a:solidFill>
                </a:rPr>
                <a:t>Pivot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577312" y="2008149"/>
              <a:ext cx="554895" cy="215444"/>
            </a:xfrm>
            <a:prstGeom prst="wedgeRectCallout">
              <a:avLst>
                <a:gd name="adj1" fmla="val -94932"/>
                <a:gd name="adj2" fmla="val 62545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ysClr val="windowText" lastClr="000000"/>
                  </a:solidFill>
                </a:rPr>
                <a:t>Pivot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675079" y="2505084"/>
              <a:ext cx="1057855" cy="215444"/>
            </a:xfrm>
            <a:prstGeom prst="wedgeRectCallout">
              <a:avLst>
                <a:gd name="adj1" fmla="val -71535"/>
                <a:gd name="adj2" fmla="val 54612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ysClr val="windowText" lastClr="000000"/>
                  </a:solidFill>
                </a:rPr>
                <a:t>Point-droite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030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Paramètre de jeu d’un mécanisme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31640" y="2741985"/>
                <a:ext cx="2054537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𝐹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𝑈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⟶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𝐸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𝑞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741985"/>
                <a:ext cx="2054537" cy="646331"/>
              </a:xfrm>
              <a:prstGeom prst="rect">
                <a:avLst/>
              </a:prstGeom>
              <a:blipFill rotWithShape="1">
                <a:blip r:embed="rId2"/>
                <a:stretch>
                  <a:fillRect b="-277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974995" y="2741985"/>
                <a:ext cx="241489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𝐹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𝑈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𝐽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⟶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𝐸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𝑗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𝑞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4995" y="2741985"/>
                <a:ext cx="2414892" cy="646331"/>
              </a:xfrm>
              <a:prstGeom prst="rect">
                <a:avLst/>
              </a:prstGeom>
              <a:blipFill rotWithShape="1">
                <a:blip r:embed="rId3"/>
                <a:stretch>
                  <a:fillRect b="-64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99153" y="3617005"/>
            <a:ext cx="1876438" cy="276999"/>
          </a:xfrm>
          <a:prstGeom prst="wedgeRectCallout">
            <a:avLst>
              <a:gd name="adj1" fmla="val 40669"/>
              <a:gd name="adj2" fmla="val -15382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Paramètres dimensionnels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12194" y="4051434"/>
            <a:ext cx="1711101" cy="461665"/>
          </a:xfrm>
          <a:prstGeom prst="wedgeRectCallout">
            <a:avLst>
              <a:gd name="adj1" fmla="val 5338"/>
              <a:gd name="adj2" fmla="val -151633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Paramètres positionnels et commande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56176" y="3861048"/>
            <a:ext cx="1319848" cy="276999"/>
          </a:xfrm>
          <a:prstGeom prst="wedgeRectCallout">
            <a:avLst>
              <a:gd name="adj1" fmla="val 9846"/>
              <a:gd name="adj2" fmla="val -231228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Paramètres de jeu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475656" y="2093913"/>
                <a:ext cx="169924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dim</m:t>
                          </m:r>
                        </m:fName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𝑄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&lt;</m:t>
                          </m:r>
                          <m:func>
                            <m:func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  <a:ea typeface="Cambria Math"/>
                                </a:rPr>
                                <m:t>dim</m:t>
                              </m:r>
                            </m:fName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2093913"/>
                <a:ext cx="1699248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793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758971" y="2093913"/>
                <a:ext cx="246516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dim</m:t>
                          </m:r>
                        </m:fName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𝑄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unc>
                            <m:func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  <a:ea typeface="Cambria Math"/>
                                </a:rPr>
                                <m:t>dim</m:t>
                              </m:r>
                            </m:fName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𝐽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</m:e>
                          </m:func>
                          <m:func>
                            <m:func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  <a:ea typeface="Cambria Math"/>
                                </a:rPr>
                                <m:t>dim</m:t>
                              </m:r>
                            </m:fName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971" y="2093913"/>
                <a:ext cx="246516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793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251520" y="1805881"/>
            <a:ext cx="1075038" cy="276999"/>
          </a:xfrm>
          <a:prstGeom prst="wedgeRectCallout">
            <a:avLst>
              <a:gd name="adj1" fmla="val 58222"/>
              <a:gd name="adj2" fmla="val 11430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Sur-contrainte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91019" y="1589857"/>
            <a:ext cx="1578381" cy="276999"/>
          </a:xfrm>
          <a:prstGeom prst="wedgeRectCallout">
            <a:avLst>
              <a:gd name="adj1" fmla="val 25736"/>
              <a:gd name="adj2" fmla="val 142072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Iso ou Sous-contrainte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59632" y="5118249"/>
                <a:ext cx="197252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 smtClean="0">
                              <a:latin typeface="Cambria Math"/>
                              <a:ea typeface="Cambria Math"/>
                            </a:rPr>
                            <m:t>𝑞</m:t>
                          </m:r>
                          <m:d>
                            <m:dPr>
                              <m:ctrlPr>
                                <a:rPr lang="fr-FR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118249"/>
                <a:ext cx="197252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45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084168" y="4902225"/>
                <a:ext cx="2187330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𝑞</m:t>
                          </m:r>
                          <m:d>
                            <m:dPr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902225"/>
                <a:ext cx="2187330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476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323528" y="5013176"/>
            <a:ext cx="700833" cy="276999"/>
          </a:xfrm>
          <a:prstGeom prst="wedgeRectCallout">
            <a:avLst>
              <a:gd name="adj1" fmla="val 85071"/>
              <a:gd name="adj2" fmla="val 49518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Solution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36096" y="4398169"/>
            <a:ext cx="1322798" cy="276999"/>
          </a:xfrm>
          <a:prstGeom prst="wedgeRectCallout">
            <a:avLst>
              <a:gd name="adj1" fmla="val 36618"/>
              <a:gd name="adj2" fmla="val 11739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Solution nominale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292080" y="5694313"/>
                <a:ext cx="256102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𝑗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acc>
                            <m:accPr>
                              <m:chr m:val="̃"/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</m:acc>
                          <m:d>
                            <m:dPr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694313"/>
                <a:ext cx="2561022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11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4572000" y="5262265"/>
            <a:ext cx="1364476" cy="276999"/>
          </a:xfrm>
          <a:prstGeom prst="wedgeRectCallout">
            <a:avLst>
              <a:gd name="adj1" fmla="val 36219"/>
              <a:gd name="adj2" fmla="val 101965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Solution perturbée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20" name="Flèche droite 19"/>
          <p:cNvSpPr/>
          <p:nvPr/>
        </p:nvSpPr>
        <p:spPr>
          <a:xfrm>
            <a:off x="3707904" y="3678089"/>
            <a:ext cx="591546" cy="263769"/>
          </a:xfrm>
          <a:prstGeom prst="rightArrow">
            <a:avLst>
              <a:gd name="adj1" fmla="val 50000"/>
              <a:gd name="adj2" fmla="val 8904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à coins arrondis 20"/>
          <p:cNvSpPr/>
          <p:nvPr/>
        </p:nvSpPr>
        <p:spPr>
          <a:xfrm>
            <a:off x="4427984" y="1445841"/>
            <a:ext cx="4536504" cy="4791471"/>
          </a:xfrm>
          <a:prstGeom prst="roundRect">
            <a:avLst>
              <a:gd name="adj" fmla="val 10639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à coins arrondis 21"/>
          <p:cNvSpPr/>
          <p:nvPr/>
        </p:nvSpPr>
        <p:spPr>
          <a:xfrm>
            <a:off x="107504" y="1445841"/>
            <a:ext cx="3456384" cy="4791471"/>
          </a:xfrm>
          <a:prstGeom prst="roundRect">
            <a:avLst>
              <a:gd name="adj" fmla="val 10639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colade fermante 22"/>
          <p:cNvSpPr/>
          <p:nvPr/>
        </p:nvSpPr>
        <p:spPr>
          <a:xfrm rot="5400000">
            <a:off x="2274250" y="3300955"/>
            <a:ext cx="145324" cy="38659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4414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smtClean="0"/>
              <a:t>Mécanisme iso-contraint, sous contraint</a:t>
            </a:r>
            <a:endParaRPr lang="fr-FR" sz="32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4</a:t>
            </a:fld>
            <a:endParaRPr lang="fr-BE"/>
          </a:p>
        </p:txBody>
      </p:sp>
      <p:grpSp>
        <p:nvGrpSpPr>
          <p:cNvPr id="4" name="Groupe 3"/>
          <p:cNvGrpSpPr/>
          <p:nvPr/>
        </p:nvGrpSpPr>
        <p:grpSpPr>
          <a:xfrm>
            <a:off x="440335" y="2777270"/>
            <a:ext cx="3761334" cy="1795442"/>
            <a:chOff x="653981" y="3349838"/>
            <a:chExt cx="3761334" cy="1795442"/>
          </a:xfrm>
        </p:grpSpPr>
        <p:grpSp>
          <p:nvGrpSpPr>
            <p:cNvPr id="5" name="Groupe 4"/>
            <p:cNvGrpSpPr/>
            <p:nvPr/>
          </p:nvGrpSpPr>
          <p:grpSpPr>
            <a:xfrm>
              <a:off x="653981" y="3349838"/>
              <a:ext cx="3761334" cy="1795442"/>
              <a:chOff x="971600" y="1633558"/>
              <a:chExt cx="3761334" cy="1795442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971600" y="1844824"/>
                <a:ext cx="3043783" cy="1584176"/>
                <a:chOff x="971600" y="1844824"/>
                <a:chExt cx="3043783" cy="1584176"/>
              </a:xfrm>
            </p:grpSpPr>
            <p:pic>
              <p:nvPicPr>
                <p:cNvPr id="1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672" t="30325" r="13350" b="40928"/>
                <a:stretch/>
              </p:blipFill>
              <p:spPr bwMode="auto">
                <a:xfrm>
                  <a:off x="1043608" y="1844824"/>
                  <a:ext cx="2971775" cy="15841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2" name="Connecteur droit avec flèche 11"/>
                <p:cNvCxnSpPr/>
                <p:nvPr/>
              </p:nvCxnSpPr>
              <p:spPr>
                <a:xfrm flipH="1" flipV="1">
                  <a:off x="3144852" y="2828658"/>
                  <a:ext cx="560853" cy="2228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 w="sm" len="lg"/>
                  <a:tailEnd type="triangle" w="sm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Arc 12"/>
                <p:cNvSpPr/>
                <p:nvPr/>
              </p:nvSpPr>
              <p:spPr>
                <a:xfrm>
                  <a:off x="971600" y="1844824"/>
                  <a:ext cx="504056" cy="216024"/>
                </a:xfrm>
                <a:prstGeom prst="arc">
                  <a:avLst>
                    <a:gd name="adj1" fmla="val 19676882"/>
                    <a:gd name="adj2" fmla="val 13329661"/>
                  </a:avLst>
                </a:prstGeom>
                <a:ln>
                  <a:solidFill>
                    <a:schemeClr val="tx1"/>
                  </a:solidFill>
                  <a:headEnd type="triangle" w="sm" len="lg"/>
                  <a:tailEnd type="triangle" w="sm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" name="Arc 13"/>
                <p:cNvSpPr/>
                <p:nvPr/>
              </p:nvSpPr>
              <p:spPr>
                <a:xfrm>
                  <a:off x="1746596" y="2115764"/>
                  <a:ext cx="504056" cy="216024"/>
                </a:xfrm>
                <a:prstGeom prst="arc">
                  <a:avLst>
                    <a:gd name="adj1" fmla="val 19676882"/>
                    <a:gd name="adj2" fmla="val 13329661"/>
                  </a:avLst>
                </a:prstGeom>
                <a:ln>
                  <a:solidFill>
                    <a:schemeClr val="tx1"/>
                  </a:solidFill>
                  <a:headEnd type="triangle" w="sm" len="lg"/>
                  <a:tailEnd type="triangle" w="sm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1698520" y="1633558"/>
                <a:ext cx="554895" cy="215444"/>
              </a:xfrm>
              <a:prstGeom prst="wedgeRectCallout">
                <a:avLst>
                  <a:gd name="adj1" fmla="val -94932"/>
                  <a:gd name="adj2" fmla="val 62545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0" rIns="91440" bIns="0" rtlCol="0" anchor="ctr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ysClr val="windowText" lastClr="000000"/>
                    </a:solidFill>
                  </a:rPr>
                  <a:t>Pivot</a:t>
                </a:r>
                <a:endParaRPr lang="fr-FR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478951" y="2008149"/>
                <a:ext cx="1144737" cy="215444"/>
              </a:xfrm>
              <a:prstGeom prst="wedgeRectCallout">
                <a:avLst>
                  <a:gd name="adj1" fmla="val -67310"/>
                  <a:gd name="adj2" fmla="val 42712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0" rIns="91440" bIns="0" rtlCol="0" anchor="ctr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ysClr val="windowText" lastClr="000000"/>
                    </a:solidFill>
                  </a:rPr>
                  <a:t>Pivot glissant</a:t>
                </a:r>
                <a:endParaRPr lang="fr-FR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675079" y="2505084"/>
                <a:ext cx="1057855" cy="215444"/>
              </a:xfrm>
              <a:prstGeom prst="wedgeRectCallout">
                <a:avLst>
                  <a:gd name="adj1" fmla="val -71535"/>
                  <a:gd name="adj2" fmla="val 54612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0" rIns="91440" bIns="0" rtlCol="0" anchor="ctr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ysClr val="windowText" lastClr="000000"/>
                    </a:solidFill>
                  </a:rPr>
                  <a:t>Point-droite</a:t>
                </a:r>
                <a:endParaRPr lang="fr-FR" sz="1400" dirty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6" name="Connecteur droit avec flèche 5"/>
            <p:cNvCxnSpPr/>
            <p:nvPr/>
          </p:nvCxnSpPr>
          <p:spPr>
            <a:xfrm flipH="1" flipV="1">
              <a:off x="1451910" y="4384575"/>
              <a:ext cx="13886" cy="39681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/>
          <p:cNvGrpSpPr/>
          <p:nvPr/>
        </p:nvGrpSpPr>
        <p:grpSpPr>
          <a:xfrm>
            <a:off x="4993821" y="2579294"/>
            <a:ext cx="3761334" cy="1795442"/>
            <a:chOff x="653981" y="3349838"/>
            <a:chExt cx="3761334" cy="1795442"/>
          </a:xfrm>
        </p:grpSpPr>
        <p:grpSp>
          <p:nvGrpSpPr>
            <p:cNvPr id="16" name="Groupe 15"/>
            <p:cNvGrpSpPr/>
            <p:nvPr/>
          </p:nvGrpSpPr>
          <p:grpSpPr>
            <a:xfrm>
              <a:off x="653981" y="3349838"/>
              <a:ext cx="3761334" cy="1795442"/>
              <a:chOff x="971600" y="1633558"/>
              <a:chExt cx="3761334" cy="1795442"/>
            </a:xfrm>
          </p:grpSpPr>
          <p:grpSp>
            <p:nvGrpSpPr>
              <p:cNvPr id="19" name="Groupe 18"/>
              <p:cNvGrpSpPr/>
              <p:nvPr/>
            </p:nvGrpSpPr>
            <p:grpSpPr>
              <a:xfrm>
                <a:off x="971600" y="1844824"/>
                <a:ext cx="3043783" cy="1584176"/>
                <a:chOff x="971600" y="1844824"/>
                <a:chExt cx="3043783" cy="1584176"/>
              </a:xfrm>
            </p:grpSpPr>
            <p:pic>
              <p:nvPicPr>
                <p:cNvPr id="23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672" t="30325" r="13350" b="40928"/>
                <a:stretch/>
              </p:blipFill>
              <p:spPr bwMode="auto">
                <a:xfrm>
                  <a:off x="1043608" y="1844824"/>
                  <a:ext cx="2971775" cy="15841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24" name="Connecteur droit avec flèche 23"/>
                <p:cNvCxnSpPr/>
                <p:nvPr/>
              </p:nvCxnSpPr>
              <p:spPr>
                <a:xfrm flipH="1" flipV="1">
                  <a:off x="3144852" y="2828658"/>
                  <a:ext cx="560853" cy="2228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 w="sm" len="lg"/>
                  <a:tailEnd type="triangle" w="sm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Arc 24"/>
                <p:cNvSpPr/>
                <p:nvPr/>
              </p:nvSpPr>
              <p:spPr>
                <a:xfrm>
                  <a:off x="971600" y="1844824"/>
                  <a:ext cx="504056" cy="216024"/>
                </a:xfrm>
                <a:prstGeom prst="arc">
                  <a:avLst>
                    <a:gd name="adj1" fmla="val 19676882"/>
                    <a:gd name="adj2" fmla="val 13329661"/>
                  </a:avLst>
                </a:prstGeom>
                <a:ln>
                  <a:solidFill>
                    <a:schemeClr val="tx1"/>
                  </a:solidFill>
                  <a:headEnd type="triangle" w="sm" len="lg"/>
                  <a:tailEnd type="triangle" w="sm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6" name="Arc 25"/>
                <p:cNvSpPr/>
                <p:nvPr/>
              </p:nvSpPr>
              <p:spPr>
                <a:xfrm>
                  <a:off x="1746596" y="2115764"/>
                  <a:ext cx="504056" cy="216024"/>
                </a:xfrm>
                <a:prstGeom prst="arc">
                  <a:avLst>
                    <a:gd name="adj1" fmla="val 19676882"/>
                    <a:gd name="adj2" fmla="val 13329661"/>
                  </a:avLst>
                </a:prstGeom>
                <a:ln>
                  <a:solidFill>
                    <a:schemeClr val="tx1"/>
                  </a:solidFill>
                  <a:headEnd type="triangle" w="sm" len="lg"/>
                  <a:tailEnd type="triangle" w="sm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0" name="Rectangle 19"/>
              <p:cNvSpPr/>
              <p:nvPr/>
            </p:nvSpPr>
            <p:spPr>
              <a:xfrm>
                <a:off x="1685619" y="1633558"/>
                <a:ext cx="1144737" cy="215444"/>
              </a:xfrm>
              <a:prstGeom prst="wedgeRectCallout">
                <a:avLst>
                  <a:gd name="adj1" fmla="val -71043"/>
                  <a:gd name="adj2" fmla="val 50645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0" rIns="91440" bIns="0" rtlCol="0" anchor="ctr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ysClr val="windowText" lastClr="000000"/>
                    </a:solidFill>
                  </a:rPr>
                  <a:t>Pivot glissant</a:t>
                </a:r>
                <a:endParaRPr lang="fr-FR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478951" y="2008149"/>
                <a:ext cx="1144737" cy="215444"/>
              </a:xfrm>
              <a:prstGeom prst="wedgeRectCallout">
                <a:avLst>
                  <a:gd name="adj1" fmla="val -67310"/>
                  <a:gd name="adj2" fmla="val 42712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0" rIns="91440" bIns="0" rtlCol="0" anchor="ctr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ysClr val="windowText" lastClr="000000"/>
                    </a:solidFill>
                  </a:rPr>
                  <a:t>Pivot glissant</a:t>
                </a:r>
                <a:endParaRPr lang="fr-FR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675079" y="2505084"/>
                <a:ext cx="1057855" cy="215444"/>
              </a:xfrm>
              <a:prstGeom prst="wedgeRectCallout">
                <a:avLst>
                  <a:gd name="adj1" fmla="val -71535"/>
                  <a:gd name="adj2" fmla="val 54612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0" rIns="91440" bIns="0" rtlCol="0" anchor="ctr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ysClr val="windowText" lastClr="000000"/>
                    </a:solidFill>
                  </a:rPr>
                  <a:t>Point-droite</a:t>
                </a:r>
                <a:endParaRPr lang="fr-FR" sz="1400" dirty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17" name="Connecteur droit avec flèche 16"/>
            <p:cNvCxnSpPr/>
            <p:nvPr/>
          </p:nvCxnSpPr>
          <p:spPr>
            <a:xfrm flipH="1" flipV="1">
              <a:off x="1451910" y="4384575"/>
              <a:ext cx="13886" cy="39681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flipH="1" flipV="1">
              <a:off x="681365" y="3938769"/>
              <a:ext cx="13886" cy="39681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/>
          <p:cNvSpPr txBox="1"/>
          <p:nvPr/>
        </p:nvSpPr>
        <p:spPr>
          <a:xfrm>
            <a:off x="556195" y="4339839"/>
            <a:ext cx="1374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I</a:t>
            </a:r>
            <a:r>
              <a:rPr lang="fr-FR" dirty="0" smtClean="0"/>
              <a:t>so-contraint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5254959" y="4210230"/>
            <a:ext cx="15443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Sous-contraint</a:t>
            </a:r>
            <a:endParaRPr lang="fr-FR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4866088" y="2418642"/>
            <a:ext cx="4028660" cy="2425404"/>
          </a:xfrm>
          <a:prstGeom prst="roundRect">
            <a:avLst>
              <a:gd name="adj" fmla="val 10639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313819" y="2452146"/>
            <a:ext cx="4028660" cy="2425404"/>
          </a:xfrm>
          <a:prstGeom prst="roundRect">
            <a:avLst>
              <a:gd name="adj" fmla="val 10639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31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" name="Groupe 1053"/>
          <p:cNvGrpSpPr/>
          <p:nvPr/>
        </p:nvGrpSpPr>
        <p:grpSpPr>
          <a:xfrm>
            <a:off x="-61338" y="1711737"/>
            <a:ext cx="3240376" cy="3073907"/>
            <a:chOff x="5467790" y="1711738"/>
            <a:chExt cx="3240376" cy="3073907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12" t="29801" r="28366" b="37676"/>
            <a:stretch/>
          </p:blipFill>
          <p:spPr bwMode="auto">
            <a:xfrm>
              <a:off x="5606042" y="2136449"/>
              <a:ext cx="3102124" cy="2649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2" name="Connecteur droit avec flèche 21"/>
            <p:cNvCxnSpPr/>
            <p:nvPr/>
          </p:nvCxnSpPr>
          <p:spPr>
            <a:xfrm flipH="1" flipV="1">
              <a:off x="6207760" y="2118360"/>
              <a:ext cx="30480" cy="143256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6041584" y="1711738"/>
                  <a:ext cx="38081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1584" y="1711738"/>
                  <a:ext cx="380810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Arc 49"/>
            <p:cNvSpPr/>
            <p:nvPr/>
          </p:nvSpPr>
          <p:spPr>
            <a:xfrm>
              <a:off x="5467790" y="2193231"/>
              <a:ext cx="1363980" cy="1272540"/>
            </a:xfrm>
            <a:prstGeom prst="arc">
              <a:avLst>
                <a:gd name="adj1" fmla="val 13968263"/>
                <a:gd name="adj2" fmla="val 16446227"/>
              </a:avLst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7" name="Connecteur droit avec flèche 56"/>
            <p:cNvCxnSpPr/>
            <p:nvPr/>
          </p:nvCxnSpPr>
          <p:spPr>
            <a:xfrm flipV="1">
              <a:off x="6207760" y="2128520"/>
              <a:ext cx="76200" cy="25146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Arc 66"/>
            <p:cNvSpPr/>
            <p:nvPr/>
          </p:nvSpPr>
          <p:spPr>
            <a:xfrm flipH="1">
              <a:off x="5659120" y="2172911"/>
              <a:ext cx="1061720" cy="910649"/>
            </a:xfrm>
            <a:prstGeom prst="arc">
              <a:avLst>
                <a:gd name="adj1" fmla="val 12490449"/>
                <a:gd name="adj2" fmla="val 15341504"/>
              </a:avLst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Paramètres</a:t>
            </a:r>
            <a:endParaRPr lang="fr-FR" dirty="0"/>
          </a:p>
        </p:txBody>
      </p:sp>
      <p:grpSp>
        <p:nvGrpSpPr>
          <p:cNvPr id="1041" name="Groupe 1040"/>
          <p:cNvGrpSpPr/>
          <p:nvPr/>
        </p:nvGrpSpPr>
        <p:grpSpPr>
          <a:xfrm>
            <a:off x="2302878" y="1616581"/>
            <a:ext cx="4663440" cy="1973580"/>
            <a:chOff x="2217420" y="1676400"/>
            <a:chExt cx="4663440" cy="197358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13" t="31518" r="14978" b="45282"/>
            <a:stretch/>
          </p:blipFill>
          <p:spPr bwMode="auto">
            <a:xfrm>
              <a:off x="2217420" y="1676400"/>
              <a:ext cx="4663440" cy="18897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2636563" y="1888204"/>
                  <a:ext cx="369845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6563" y="1888204"/>
                  <a:ext cx="369845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4931319" y="1837576"/>
                  <a:ext cx="369845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1319" y="1837576"/>
                  <a:ext cx="369845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4176939" y="3064396"/>
                  <a:ext cx="366382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6939" y="3064396"/>
                  <a:ext cx="366382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3658779" y="2508136"/>
                  <a:ext cx="37253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8779" y="2508136"/>
                  <a:ext cx="372538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Connecteur droit avec flèche 9"/>
            <p:cNvCxnSpPr/>
            <p:nvPr/>
          </p:nvCxnSpPr>
          <p:spPr>
            <a:xfrm flipV="1">
              <a:off x="2285394" y="1828800"/>
              <a:ext cx="1158846" cy="88705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3848100" y="1744980"/>
              <a:ext cx="2377440" cy="8001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V="1">
              <a:off x="2659380" y="3369820"/>
              <a:ext cx="3435872" cy="3632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0" name="Arc 1029"/>
            <p:cNvSpPr/>
            <p:nvPr/>
          </p:nvSpPr>
          <p:spPr>
            <a:xfrm>
              <a:off x="2301240" y="2377440"/>
              <a:ext cx="1363980" cy="1272540"/>
            </a:xfrm>
            <a:prstGeom prst="arc">
              <a:avLst>
                <a:gd name="adj1" fmla="val 17666637"/>
                <a:gd name="adj2" fmla="val 0"/>
              </a:avLst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2408316" y="4326556"/>
            <a:ext cx="4844015" cy="2341548"/>
            <a:chOff x="425692" y="3984725"/>
            <a:chExt cx="4844015" cy="2341548"/>
          </a:xfrm>
        </p:grpSpPr>
        <p:grpSp>
          <p:nvGrpSpPr>
            <p:cNvPr id="1040" name="Groupe 1039"/>
            <p:cNvGrpSpPr/>
            <p:nvPr/>
          </p:nvGrpSpPr>
          <p:grpSpPr>
            <a:xfrm>
              <a:off x="425692" y="3984725"/>
              <a:ext cx="4844015" cy="2341548"/>
              <a:chOff x="1852839" y="3993272"/>
              <a:chExt cx="4844015" cy="2341548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72" t="30325" r="13350" b="40928"/>
              <a:stretch/>
            </p:blipFill>
            <p:spPr bwMode="auto">
              <a:xfrm>
                <a:off x="2304316" y="3993272"/>
                <a:ext cx="4392538" cy="23415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Rectangle 5"/>
                  <p:cNvSpPr/>
                  <p:nvPr/>
                </p:nvSpPr>
                <p:spPr>
                  <a:xfrm>
                    <a:off x="1852839" y="4999876"/>
                    <a:ext cx="41876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6" name="Rectangle 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52839" y="4999876"/>
                    <a:ext cx="418768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b="-15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2912019" y="5304676"/>
                    <a:ext cx="413447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12019" y="5304676"/>
                    <a:ext cx="413447" cy="369332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b="-15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9" name="Connecteur droit avec flèche 28"/>
              <p:cNvCxnSpPr/>
              <p:nvPr/>
            </p:nvCxnSpPr>
            <p:spPr>
              <a:xfrm flipH="1" flipV="1">
                <a:off x="2248648" y="4953000"/>
                <a:ext cx="30479" cy="4648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avec flèche 30"/>
              <p:cNvCxnSpPr/>
              <p:nvPr/>
            </p:nvCxnSpPr>
            <p:spPr>
              <a:xfrm flipH="1" flipV="1">
                <a:off x="3347281" y="5264850"/>
                <a:ext cx="13886" cy="3968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5" name="Rectangle 1054"/>
            <p:cNvSpPr/>
            <p:nvPr/>
          </p:nvSpPr>
          <p:spPr>
            <a:xfrm>
              <a:off x="1508533" y="4257854"/>
              <a:ext cx="1144737" cy="215444"/>
            </a:xfrm>
            <a:prstGeom prst="wedgeRectCallout">
              <a:avLst>
                <a:gd name="adj1" fmla="val -71831"/>
                <a:gd name="adj2" fmla="val 4667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ysClr val="windowText" lastClr="000000"/>
                  </a:solidFill>
                </a:rPr>
                <a:t>Pivot glissant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806073" y="4820452"/>
              <a:ext cx="1144737" cy="215444"/>
            </a:xfrm>
            <a:prstGeom prst="wedgeRectCallout">
              <a:avLst>
                <a:gd name="adj1" fmla="val -74071"/>
                <a:gd name="adj2" fmla="val 58578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ysClr val="windowText" lastClr="000000"/>
                  </a:solidFill>
                </a:rPr>
                <a:t>Pivot glissant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736854" y="5169405"/>
              <a:ext cx="1057855" cy="215444"/>
            </a:xfrm>
            <a:prstGeom prst="wedgeRectCallout">
              <a:avLst>
                <a:gd name="adj1" fmla="val -6100"/>
                <a:gd name="adj2" fmla="val 141877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0" rIns="91440" bIns="0" rtlCol="0" anchor="ctr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ysClr val="windowText" lastClr="000000"/>
                  </a:solidFill>
                </a:rPr>
                <a:t>Point-droite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5606041" y="3089035"/>
            <a:ext cx="3332858" cy="2137198"/>
            <a:chOff x="5700047" y="2841201"/>
            <a:chExt cx="3332858" cy="21371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Rectangle 72"/>
                <p:cNvSpPr/>
                <p:nvPr/>
              </p:nvSpPr>
              <p:spPr>
                <a:xfrm>
                  <a:off x="6869103" y="3368195"/>
                  <a:ext cx="817916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73" name="Rectangle 7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9103" y="3368195"/>
                  <a:ext cx="817916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Rectangle 73"/>
                <p:cNvSpPr/>
                <p:nvPr/>
              </p:nvSpPr>
              <p:spPr>
                <a:xfrm>
                  <a:off x="6964579" y="3839856"/>
                  <a:ext cx="58952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74" name="Rectangle 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4579" y="3839856"/>
                  <a:ext cx="589520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6987438" y="4348968"/>
                  <a:ext cx="682815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fr-FR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7438" y="4348968"/>
                  <a:ext cx="682815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311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Rectangle 75"/>
            <p:cNvSpPr/>
            <p:nvPr/>
          </p:nvSpPr>
          <p:spPr>
            <a:xfrm>
              <a:off x="7703531" y="2841201"/>
              <a:ext cx="1245854" cy="430887"/>
            </a:xfrm>
            <a:prstGeom prst="wedgeRectCallout">
              <a:avLst>
                <a:gd name="adj1" fmla="val -53560"/>
                <a:gd name="adj2" fmla="val 110144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40" tIns="0" rIns="91440" bIns="0" rtlCol="0" anchor="ctr">
              <a:spAutoFit/>
            </a:bodyPr>
            <a:lstStyle/>
            <a:p>
              <a:r>
                <a:rPr lang="fr-FR" sz="1400" dirty="0" smtClean="0">
                  <a:solidFill>
                    <a:sysClr val="windowText" lastClr="000000"/>
                  </a:solidFill>
                </a:rPr>
                <a:t>Paramètres</a:t>
              </a:r>
            </a:p>
            <a:p>
              <a:r>
                <a:rPr lang="fr-FR" sz="1400" dirty="0" smtClean="0">
                  <a:solidFill>
                    <a:sysClr val="windowText" lastClr="000000"/>
                  </a:solidFill>
                </a:rPr>
                <a:t>dimensionnels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906334" y="3702900"/>
              <a:ext cx="1126571" cy="430887"/>
            </a:xfrm>
            <a:prstGeom prst="wedgeRectCallout">
              <a:avLst>
                <a:gd name="adj1" fmla="val -81458"/>
                <a:gd name="adj2" fmla="val 30812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0" rIns="91440" bIns="0" rtlCol="0" anchor="ctr">
              <a:spAutoFit/>
            </a:bodyPr>
            <a:lstStyle/>
            <a:p>
              <a:r>
                <a:rPr lang="fr-FR" sz="1400" dirty="0" smtClean="0">
                  <a:solidFill>
                    <a:sysClr val="windowText" lastClr="000000"/>
                  </a:solidFill>
                </a:rPr>
                <a:t>Paramètres positionnels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936017" y="4547512"/>
              <a:ext cx="1045613" cy="430887"/>
            </a:xfrm>
            <a:prstGeom prst="wedgeRectCallout">
              <a:avLst>
                <a:gd name="adj1" fmla="val -81187"/>
                <a:gd name="adj2" fmla="val -38603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0" rIns="91440" bIns="0" rtlCol="0" anchor="ctr">
              <a:spAutoFit/>
            </a:bodyPr>
            <a:lstStyle/>
            <a:p>
              <a:r>
                <a:rPr lang="fr-FR" sz="1400" dirty="0" smtClean="0">
                  <a:solidFill>
                    <a:sysClr val="windowText" lastClr="000000"/>
                  </a:solidFill>
                </a:rPr>
                <a:t>Paramètres de jeu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700047" y="3834834"/>
              <a:ext cx="1041161" cy="215444"/>
            </a:xfrm>
            <a:prstGeom prst="wedgeRectCallout">
              <a:avLst>
                <a:gd name="adj1" fmla="val 74048"/>
                <a:gd name="adj2" fmla="val 2287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0" rIns="91440" bIns="0" rtlCol="0" anchor="ctr">
              <a:spAutoFit/>
            </a:bodyPr>
            <a:lstStyle/>
            <a:p>
              <a:pPr algn="r"/>
              <a:r>
                <a:rPr lang="fr-FR" sz="1400" dirty="0" smtClean="0">
                  <a:solidFill>
                    <a:sysClr val="windowText" lastClr="000000"/>
                  </a:solidFill>
                </a:rPr>
                <a:t>Commande</a:t>
              </a:r>
              <a:endParaRPr lang="fr-FR" sz="14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5301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800" dirty="0" smtClean="0"/>
              <a:t>Equation de fermeture</a:t>
            </a:r>
            <a:endParaRPr lang="fr-FR" sz="4800" dirty="0"/>
          </a:p>
        </p:txBody>
      </p:sp>
      <p:grpSp>
        <p:nvGrpSpPr>
          <p:cNvPr id="20" name="Groupe 19"/>
          <p:cNvGrpSpPr/>
          <p:nvPr/>
        </p:nvGrpSpPr>
        <p:grpSpPr>
          <a:xfrm>
            <a:off x="2051720" y="3863573"/>
            <a:ext cx="4879464" cy="2261612"/>
            <a:chOff x="2051720" y="3573016"/>
            <a:chExt cx="4879464" cy="2261612"/>
          </a:xfrm>
        </p:grpSpPr>
        <p:grpSp>
          <p:nvGrpSpPr>
            <p:cNvPr id="7" name="Groupe 6"/>
            <p:cNvGrpSpPr/>
            <p:nvPr/>
          </p:nvGrpSpPr>
          <p:grpSpPr>
            <a:xfrm>
              <a:off x="2267744" y="3861048"/>
              <a:ext cx="4663440" cy="1973580"/>
              <a:chOff x="2217420" y="1676400"/>
              <a:chExt cx="4663440" cy="1973580"/>
            </a:xfrm>
          </p:grpSpPr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713" t="31518" r="14978" b="45282"/>
              <a:stretch/>
            </p:blipFill>
            <p:spPr bwMode="auto">
              <a:xfrm>
                <a:off x="2217420" y="1676400"/>
                <a:ext cx="4663440" cy="1889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/>
                  <p:cNvSpPr/>
                  <p:nvPr/>
                </p:nvSpPr>
                <p:spPr>
                  <a:xfrm>
                    <a:off x="2636563" y="1888204"/>
                    <a:ext cx="36984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36563" y="1888204"/>
                    <a:ext cx="369845" cy="369332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4931319" y="1837576"/>
                    <a:ext cx="36984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31319" y="1837576"/>
                    <a:ext cx="369845" cy="369332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4176939" y="3064396"/>
                    <a:ext cx="366382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76939" y="3064396"/>
                    <a:ext cx="366382" cy="369332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Rectangle 11"/>
                  <p:cNvSpPr/>
                  <p:nvPr/>
                </p:nvSpPr>
                <p:spPr>
                  <a:xfrm>
                    <a:off x="3658779" y="2508136"/>
                    <a:ext cx="37253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8779" y="2508136"/>
                    <a:ext cx="372538" cy="369332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" name="Connecteur droit avec flèche 12"/>
              <p:cNvCxnSpPr/>
              <p:nvPr/>
            </p:nvCxnSpPr>
            <p:spPr>
              <a:xfrm flipV="1">
                <a:off x="2285394" y="1828800"/>
                <a:ext cx="1158846" cy="8870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>
                <a:off x="3848100" y="1744980"/>
                <a:ext cx="2377440" cy="8001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 flipV="1">
                <a:off x="2659380" y="3369820"/>
                <a:ext cx="3435872" cy="363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Arc 15"/>
              <p:cNvSpPr/>
              <p:nvPr/>
            </p:nvSpPr>
            <p:spPr>
              <a:xfrm>
                <a:off x="2301240" y="2377440"/>
                <a:ext cx="1363980" cy="1272540"/>
              </a:xfrm>
              <a:prstGeom prst="arc">
                <a:avLst>
                  <a:gd name="adj1" fmla="val 17666637"/>
                  <a:gd name="adj2" fmla="val 0"/>
                </a:avLst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3491880" y="3573016"/>
                  <a:ext cx="41344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1880" y="3573016"/>
                  <a:ext cx="413447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311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2051720" y="5229200"/>
                  <a:ext cx="41876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1720" y="5229200"/>
                  <a:ext cx="418768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1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2843808" y="4653136"/>
                  <a:ext cx="38081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3808" y="4653136"/>
                  <a:ext cx="380810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593789" y="2209941"/>
                <a:ext cx="6405073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</a:rPr>
                            <m:t>𝑎</m:t>
                          </m:r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</a:rPr>
                            <m:t>𝑏</m:t>
                          </m:r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</a:rPr>
                            <m:t>𝛼</m:t>
                          </m:r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</a:rPr>
                            <m:t>𝜃</m:t>
                          </m:r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i="1">
                                    <a:latin typeface="Cambria Math"/>
                                  </a:rPr>
                                  <m:t>𝑥</m:t>
                                </m:r>
                                <m:func>
                                  <m:func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fr-FR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fr-FR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  <m:r>
                                  <a:rPr lang="fr-FR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fr-FR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i="1">
                                    <a:latin typeface="Cambria Math"/>
                                  </a:rPr>
                                  <m:t>−2</m:t>
                                </m:r>
                                <m:r>
                                  <a:rPr lang="fr-FR" i="1">
                                    <a:latin typeface="Cambria Math"/>
                                  </a:rPr>
                                  <m:t>𝑎𝑥</m:t>
                                </m:r>
                                <m:func>
                                  <m:func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fr-FR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</m:func>
                                <m:r>
                                  <a:rPr lang="fr-FR" i="1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789" y="2209941"/>
                <a:ext cx="6405073" cy="71468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6</a:t>
            </a:fld>
            <a:endParaRPr lang="fr-BE"/>
          </a:p>
        </p:txBody>
      </p:sp>
      <p:sp>
        <p:nvSpPr>
          <p:cNvPr id="23" name="Rectangle 22"/>
          <p:cNvSpPr/>
          <p:nvPr/>
        </p:nvSpPr>
        <p:spPr>
          <a:xfrm>
            <a:off x="704523" y="1713163"/>
            <a:ext cx="1245854" cy="430887"/>
          </a:xfrm>
          <a:prstGeom prst="wedgeRectCallout">
            <a:avLst>
              <a:gd name="adj1" fmla="val 82942"/>
              <a:gd name="adj2" fmla="val 78412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0" rIns="91440" bIns="0" rtlCol="0" anchor="ctr">
            <a:spAutoFit/>
          </a:bodyPr>
          <a:lstStyle/>
          <a:p>
            <a:r>
              <a:rPr lang="fr-FR" sz="1400" dirty="0" smtClean="0">
                <a:solidFill>
                  <a:sysClr val="windowText" lastClr="000000"/>
                </a:solidFill>
              </a:rPr>
              <a:t>Paramètres</a:t>
            </a:r>
          </a:p>
          <a:p>
            <a:r>
              <a:rPr lang="fr-FR" sz="1400" dirty="0" smtClean="0">
                <a:solidFill>
                  <a:sysClr val="windowText" lastClr="000000"/>
                </a:solidFill>
              </a:rPr>
              <a:t>dimensionnels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37777" y="3084236"/>
            <a:ext cx="1981153" cy="215444"/>
          </a:xfrm>
          <a:prstGeom prst="wedgeRectCallout">
            <a:avLst>
              <a:gd name="adj1" fmla="val -32791"/>
              <a:gd name="adj2" fmla="val -211150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0" rIns="91440" bIns="0" rtlCol="0" anchor="ctr">
            <a:spAutoFit/>
          </a:bodyPr>
          <a:lstStyle/>
          <a:p>
            <a:r>
              <a:rPr lang="fr-FR" sz="1400" dirty="0" smtClean="0">
                <a:solidFill>
                  <a:sysClr val="windowText" lastClr="000000"/>
                </a:solidFill>
              </a:rPr>
              <a:t>Paramètres positionnels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65677" y="2997354"/>
            <a:ext cx="1555333" cy="215444"/>
          </a:xfrm>
          <a:prstGeom prst="wedgeRectCallout">
            <a:avLst>
              <a:gd name="adj1" fmla="val 71470"/>
              <a:gd name="adj2" fmla="val -5248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0" rIns="91440" bIns="0" rtlCol="0" anchor="ctr">
            <a:spAutoFit/>
          </a:bodyPr>
          <a:lstStyle/>
          <a:p>
            <a:r>
              <a:rPr lang="fr-FR" sz="1400" dirty="0" smtClean="0">
                <a:solidFill>
                  <a:sysClr val="windowText" lastClr="000000"/>
                </a:solidFill>
              </a:rPr>
              <a:t>Paramètres de jeu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79933" y="1835124"/>
            <a:ext cx="1041161" cy="215444"/>
          </a:xfrm>
          <a:prstGeom prst="wedgeRectCallout">
            <a:avLst>
              <a:gd name="adj1" fmla="val -12956"/>
              <a:gd name="adj2" fmla="val 20137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0" rIns="91440" bIns="0" rtlCol="0" anchor="ctr">
            <a:spAutoFit/>
          </a:bodyPr>
          <a:lstStyle/>
          <a:p>
            <a:pPr algn="r"/>
            <a:r>
              <a:rPr lang="fr-FR" sz="1400" dirty="0" smtClean="0">
                <a:solidFill>
                  <a:sysClr val="windowText" lastClr="000000"/>
                </a:solidFill>
              </a:rPr>
              <a:t>Commande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sp>
        <p:nvSpPr>
          <p:cNvPr id="27" name="Accolade fermante 26"/>
          <p:cNvSpPr/>
          <p:nvPr/>
        </p:nvSpPr>
        <p:spPr>
          <a:xfrm rot="5400000">
            <a:off x="2817513" y="2655143"/>
            <a:ext cx="167642" cy="43576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colade fermante 27"/>
          <p:cNvSpPr/>
          <p:nvPr/>
        </p:nvSpPr>
        <p:spPr>
          <a:xfrm rot="5400000" flipH="1">
            <a:off x="2271579" y="2102516"/>
            <a:ext cx="164221" cy="5739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46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fr-FR" sz="2400" dirty="0" smtClean="0"/>
                  <a:t>Etant </a:t>
                </a:r>
                <a:r>
                  <a:rPr lang="fr-FR" sz="2400" dirty="0"/>
                  <a:t>données les dimensions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/>
                        <a:ea typeface="Cambria Math"/>
                      </a:rPr>
                      <m:t>𝑎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𝑏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𝛼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400" dirty="0"/>
                  <a:t>et la commande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fr-FR" sz="2400" i="1" dirty="0"/>
                  <a:t>, </a:t>
                </a:r>
                <a:r>
                  <a:rPr lang="fr-FR" sz="2400" dirty="0"/>
                  <a:t>trouver la position</a:t>
                </a:r>
                <a:r>
                  <a:rPr lang="fr-FR" sz="2400" i="1" dirty="0"/>
                  <a:t>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/>
                        <a:ea typeface="Cambria Math"/>
                      </a:rPr>
                      <m:t>𝑥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400" dirty="0"/>
                  <a:t>qui minimise les jeux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/>
                            <a:ea typeface="Cambria Math"/>
                          </a:rPr>
                          <m:t>𝑗</m:t>
                        </m:r>
                      </m:e>
                      <m:sub>
                        <m:r>
                          <a:rPr lang="fr-FR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fr-FR" sz="2400" i="1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/>
                            <a:ea typeface="Cambria Math"/>
                          </a:rPr>
                          <m:t>𝑗</m:t>
                        </m:r>
                      </m:e>
                      <m:sub>
                        <m:r>
                          <a:rPr lang="fr-FR" sz="24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2400" i="1" dirty="0"/>
                  <a:t>.</a:t>
                </a: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48" r="-10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7</a:t>
            </a:fld>
            <a:endParaRPr lang="fr-B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246143" y="2485613"/>
                <a:ext cx="4127284" cy="5584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  <a:ea typeface="Cambria Math"/>
                                </a:rPr>
                                <m:t>Arg</m:t>
                              </m:r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/>
                                  <a:ea typeface="Cambria Math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𝜃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  <m:r>
                                <m:rPr>
                                  <m:nor/>
                                </m:rPr>
                                <a:rPr lang="fr-FR" i="1" dirty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lim>
                          </m:limLow>
                        </m:fName>
                        <m:e>
                          <m:box>
                            <m:boxPr>
                              <m:ctrlPr>
                                <a:rPr lang="fr-FR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fr-FR" i="1" dirty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b="0" i="1" dirty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b="0" i="1" dirty="0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  <m:d>
                            <m:dPr>
                              <m:ctrlPr>
                                <a:rPr lang="fr-FR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𝑗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𝑗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143" y="2485613"/>
                <a:ext cx="4127284" cy="558486"/>
              </a:xfrm>
              <a:prstGeom prst="rect">
                <a:avLst/>
              </a:prstGeom>
              <a:blipFill rotWithShape="1">
                <a:blip r:embed="rId3"/>
                <a:stretch>
                  <a:fillRect b="-322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30027" y="2574713"/>
                <a:ext cx="262834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027" y="2574713"/>
                <a:ext cx="2628348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1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avec flèche 5"/>
          <p:cNvCxnSpPr>
            <a:stCxn id="5" idx="3"/>
            <a:endCxn id="4" idx="1"/>
          </p:cNvCxnSpPr>
          <p:nvPr/>
        </p:nvCxnSpPr>
        <p:spPr>
          <a:xfrm>
            <a:off x="3458375" y="2759379"/>
            <a:ext cx="787768" cy="5477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>
            <a:off x="2051720" y="3863573"/>
            <a:ext cx="4879464" cy="2261612"/>
            <a:chOff x="2051720" y="3573016"/>
            <a:chExt cx="4879464" cy="2261612"/>
          </a:xfrm>
        </p:grpSpPr>
        <p:grpSp>
          <p:nvGrpSpPr>
            <p:cNvPr id="11" name="Groupe 10"/>
            <p:cNvGrpSpPr/>
            <p:nvPr/>
          </p:nvGrpSpPr>
          <p:grpSpPr>
            <a:xfrm>
              <a:off x="2267744" y="3861048"/>
              <a:ext cx="4663440" cy="1973580"/>
              <a:chOff x="2217420" y="1676400"/>
              <a:chExt cx="4663440" cy="1973580"/>
            </a:xfrm>
          </p:grpSpPr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713" t="31518" r="14978" b="45282"/>
              <a:stretch/>
            </p:blipFill>
            <p:spPr bwMode="auto">
              <a:xfrm>
                <a:off x="2217420" y="1676400"/>
                <a:ext cx="4663440" cy="1889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2636563" y="1888204"/>
                    <a:ext cx="36984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36563" y="1888204"/>
                    <a:ext cx="369845" cy="369332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4931319" y="1837576"/>
                    <a:ext cx="36984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31319" y="1837576"/>
                    <a:ext cx="369845" cy="369332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4176939" y="3064396"/>
                    <a:ext cx="366382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76939" y="3064396"/>
                    <a:ext cx="366382" cy="369332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3658779" y="2508136"/>
                    <a:ext cx="37253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oMath>
                      </m:oMathPara>
                    </a14:m>
                    <a:endParaRPr lang="fr-FR" i="1" dirty="0">
                      <a:latin typeface="Cambria Math"/>
                      <a:ea typeface="Cambria Math"/>
                    </a:endParaRPr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8779" y="2508136"/>
                    <a:ext cx="372538" cy="369332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0" name="Connecteur droit avec flèche 19"/>
              <p:cNvCxnSpPr/>
              <p:nvPr/>
            </p:nvCxnSpPr>
            <p:spPr>
              <a:xfrm flipV="1">
                <a:off x="2285394" y="1828800"/>
                <a:ext cx="1158846" cy="8870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avec flèche 20"/>
              <p:cNvCxnSpPr/>
              <p:nvPr/>
            </p:nvCxnSpPr>
            <p:spPr>
              <a:xfrm>
                <a:off x="3848100" y="1744980"/>
                <a:ext cx="2377440" cy="8001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avec flèche 21"/>
              <p:cNvCxnSpPr/>
              <p:nvPr/>
            </p:nvCxnSpPr>
            <p:spPr>
              <a:xfrm flipV="1">
                <a:off x="2659380" y="3369820"/>
                <a:ext cx="3435872" cy="363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Arc 22"/>
              <p:cNvSpPr/>
              <p:nvPr/>
            </p:nvSpPr>
            <p:spPr>
              <a:xfrm>
                <a:off x="2301240" y="2377440"/>
                <a:ext cx="1363980" cy="1272540"/>
              </a:xfrm>
              <a:prstGeom prst="arc">
                <a:avLst>
                  <a:gd name="adj1" fmla="val 17666637"/>
                  <a:gd name="adj2" fmla="val 0"/>
                </a:avLst>
              </a:prstGeom>
              <a:ln>
                <a:solidFill>
                  <a:schemeClr val="tx1"/>
                </a:solidFill>
                <a:headEnd type="triangl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3491880" y="3573016"/>
                  <a:ext cx="41344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1880" y="3573016"/>
                  <a:ext cx="413447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311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051720" y="5229200"/>
                  <a:ext cx="41876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1720" y="5229200"/>
                  <a:ext cx="418768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1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2843808" y="4653136"/>
                  <a:ext cx="38081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oMath>
                    </m:oMathPara>
                  </a14:m>
                  <a:endParaRPr lang="fr-FR" i="1" dirty="0">
                    <a:latin typeface="Cambria Math"/>
                    <a:ea typeface="Cambria Math"/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3808" y="4653136"/>
                  <a:ext cx="380810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14690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/>
              <a:t>De l’équation de fermeture vers la fonction de Lagrange</a:t>
            </a:r>
            <a:endParaRPr lang="fr-F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95536" y="1933924"/>
                <a:ext cx="176016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𝑗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933924"/>
                <a:ext cx="1760162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1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11760" y="1844824"/>
                <a:ext cx="2533579" cy="5547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𝑗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  <a:ea typeface="Cambria Math"/>
                                </a:rPr>
                                <m:t>Arg</m:t>
                              </m:r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/>
                                  <a:ea typeface="Cambria Math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𝑢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𝜃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  <m:r>
                                <m:rPr>
                                  <m:nor/>
                                </m:rPr>
                                <a:rPr lang="fr-FR" i="1" dirty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box>
                                <m:boxPr>
                                  <m:ctrlP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fName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func>
                        </m:e>
                      </m:func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844824"/>
                <a:ext cx="2533579" cy="554767"/>
              </a:xfrm>
              <a:prstGeom prst="rect">
                <a:avLst/>
              </a:prstGeom>
              <a:blipFill rotWithShape="1">
                <a:blip r:embed="rId3"/>
                <a:stretch>
                  <a:fillRect b="-322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127140" y="2890760"/>
                <a:ext cx="6722610" cy="68800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𝐿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: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⟶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ℝ</m:t>
                            </m:r>
                          </m:e>
                        </m:mr>
                        <m:mr>
                          <m:e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⟼</m:t>
                            </m:r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𝐿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func>
                              <m:func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box>
                                  <m:box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f>
                                      <m:fPr>
                                        <m:ctrlP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box>
                              </m:fName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func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𝑢</m:t>
                                    </m:r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a:rPr lang="fr-FR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  <m:r>
                                      <a:rPr lang="fr-FR" b="0" i="1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</m:d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140" y="2890760"/>
                <a:ext cx="6722610" cy="6880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37398" y="4056180"/>
                <a:ext cx="6110968" cy="12819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: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⟶</m:t>
                            </m:r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</m:mr>
                        <m:mr>
                          <m:e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⟼</m:t>
                            </m:r>
                          </m:e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𝐿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𝐿</m:t>
                                          </m:r>
                                        </m:e>
                                        <m:sub>
                                          <m:r>
                                            <a:rPr lang="fr-FR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𝐿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𝜆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e>
                            </m:d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fr-FR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𝐹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fr-FR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𝑇</m:t>
                                          </m:r>
                                        </m:sup>
                                      </m:sSup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</m:mr>
                                  <m:mr>
                                    <m:e>
                                      <m:sSup>
                                        <m:sSupPr>
                                          <m:ctrlP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𝐹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fr-FR" i="1">
                                              <a:latin typeface="Cambria Math"/>
                                              <a:ea typeface="Cambria Math"/>
                                            </a:rPr>
                                            <m:t>𝑇</m:t>
                                          </m:r>
                                        </m:sup>
                                      </m:sSup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𝐹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398" y="4056180"/>
                <a:ext cx="6110968" cy="12819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517084" y="5795972"/>
                <a:ext cx="195303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/>
                          <a:ea typeface="Cambria Math"/>
                        </a:rPr>
                        <m:t>h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𝑗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084" y="5795972"/>
                <a:ext cx="1953035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290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>
            <a:stCxn id="3" idx="3"/>
            <a:endCxn id="4" idx="1"/>
          </p:cNvCxnSpPr>
          <p:nvPr/>
        </p:nvCxnSpPr>
        <p:spPr>
          <a:xfrm>
            <a:off x="2155698" y="2118590"/>
            <a:ext cx="256062" cy="3618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en angle 8"/>
          <p:cNvCxnSpPr>
            <a:stCxn id="4" idx="3"/>
            <a:endCxn id="5" idx="0"/>
          </p:cNvCxnSpPr>
          <p:nvPr/>
        </p:nvCxnSpPr>
        <p:spPr>
          <a:xfrm>
            <a:off x="4945339" y="2122208"/>
            <a:ext cx="543106" cy="768552"/>
          </a:xfrm>
          <a:prstGeom prst="bentConnector2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5" idx="2"/>
            <a:endCxn id="6" idx="0"/>
          </p:cNvCxnSpPr>
          <p:nvPr/>
        </p:nvCxnSpPr>
        <p:spPr>
          <a:xfrm>
            <a:off x="5488445" y="3578769"/>
            <a:ext cx="4437" cy="477411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6" idx="2"/>
            <a:endCxn id="7" idx="0"/>
          </p:cNvCxnSpPr>
          <p:nvPr/>
        </p:nvCxnSpPr>
        <p:spPr>
          <a:xfrm>
            <a:off x="5492882" y="5338134"/>
            <a:ext cx="720" cy="457838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18799" y="1258372"/>
            <a:ext cx="594778" cy="276999"/>
          </a:xfrm>
          <a:prstGeom prst="wedgeRectCallout">
            <a:avLst>
              <a:gd name="adj1" fmla="val 18047"/>
              <a:gd name="adj2" fmla="val 22256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Entrée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0386" y="2758123"/>
            <a:ext cx="614271" cy="276999"/>
          </a:xfrm>
          <a:prstGeom prst="wedgeRectCallout">
            <a:avLst>
              <a:gd name="adj1" fmla="val 31602"/>
              <a:gd name="adj2" fmla="val -14454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Sorties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4" name="Accolade fermante 13"/>
          <p:cNvSpPr/>
          <p:nvPr/>
        </p:nvSpPr>
        <p:spPr>
          <a:xfrm rot="5400000">
            <a:off x="1052172" y="2207067"/>
            <a:ext cx="145324" cy="38659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323227" y="1256947"/>
            <a:ext cx="594778" cy="276999"/>
          </a:xfrm>
          <a:prstGeom prst="wedgeRectCallout">
            <a:avLst>
              <a:gd name="adj1" fmla="val -27879"/>
              <a:gd name="adj2" fmla="val 23490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Entrée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48441" y="5410204"/>
            <a:ext cx="594778" cy="276999"/>
          </a:xfrm>
          <a:prstGeom prst="wedgeRectCallout">
            <a:avLst>
              <a:gd name="adj1" fmla="val 52530"/>
              <a:gd name="adj2" fmla="val 139262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Entrée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62398" y="6478452"/>
            <a:ext cx="614271" cy="276999"/>
          </a:xfrm>
          <a:prstGeom prst="wedgeRectCallout">
            <a:avLst>
              <a:gd name="adj1" fmla="val 30211"/>
              <a:gd name="adj2" fmla="val -10135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Sorties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577609" y="5408779"/>
            <a:ext cx="594778" cy="276999"/>
          </a:xfrm>
          <a:prstGeom prst="wedgeRectCallout">
            <a:avLst>
              <a:gd name="adj1" fmla="val -52305"/>
              <a:gd name="adj2" fmla="val 13000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Entrée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23" name="Accolade fermante 22"/>
          <p:cNvSpPr/>
          <p:nvPr/>
        </p:nvSpPr>
        <p:spPr>
          <a:xfrm rot="5400000">
            <a:off x="5178367" y="6051250"/>
            <a:ext cx="145324" cy="38659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5863381" y="6425753"/>
            <a:ext cx="614271" cy="276999"/>
          </a:xfrm>
          <a:prstGeom prst="wedgeRectCallout">
            <a:avLst>
              <a:gd name="adj1" fmla="val -68565"/>
              <a:gd name="adj2" fmla="val -159974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Sorties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25" name="Espace réservé du numéro de diapositive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8</a:t>
            </a:fld>
            <a:endParaRPr lang="fr-BE"/>
          </a:p>
        </p:txBody>
      </p:sp>
      <p:grpSp>
        <p:nvGrpSpPr>
          <p:cNvPr id="16" name="Groupe 15"/>
          <p:cNvGrpSpPr/>
          <p:nvPr/>
        </p:nvGrpSpPr>
        <p:grpSpPr>
          <a:xfrm>
            <a:off x="6494587" y="1389896"/>
            <a:ext cx="1451359" cy="632828"/>
            <a:chOff x="5964748" y="1304438"/>
            <a:chExt cx="1451359" cy="6328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5964748" y="1304438"/>
                  <a:ext cx="145135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i="1" smtClean="0">
                            <a:latin typeface="Cambria Math"/>
                            <a:ea typeface="Cambria Math"/>
                          </a:rPr>
                          <m:t>𝑢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4748" y="1304438"/>
                  <a:ext cx="1451359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6014599" y="1567934"/>
                  <a:ext cx="126470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4599" y="1567934"/>
                  <a:ext cx="1264705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2282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2" grpId="0" animBg="1"/>
      <p:bldP spid="13" grpId="0" animBg="1"/>
      <p:bldP spid="14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dirty="0" smtClean="0"/>
              <a:t>De la fonction de Lagrange vers l’équation différentielle ordinaire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907704" y="3219031"/>
                <a:ext cx="5865004" cy="6290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𝑔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: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ℝ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⟶</m:t>
                            </m:r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</m:mr>
                        <m:mr>
                          <m:e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⟼</m:t>
                            </m:r>
                          </m:e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fr-FR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d>
                                  <m:d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3219031"/>
                <a:ext cx="5865004" cy="62901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611560" y="1227296"/>
            <a:ext cx="1800200" cy="461665"/>
          </a:xfrm>
          <a:prstGeom prst="wedgeRectCallout">
            <a:avLst>
              <a:gd name="adj1" fmla="val -7484"/>
              <a:gd name="adj2" fmla="val 98184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solidFill>
                  <a:sysClr val="windowText" lastClr="000000"/>
                </a:solidFill>
              </a:rPr>
              <a:t>Arc de courbe dimensionnelle arbitraire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2891" y="4351502"/>
            <a:ext cx="983948" cy="646331"/>
          </a:xfrm>
          <a:prstGeom prst="wedgeRectCallout">
            <a:avLst>
              <a:gd name="adj1" fmla="val 83695"/>
              <a:gd name="adj2" fmla="val 4989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solidFill>
                  <a:sysClr val="windowText" lastClr="000000"/>
                </a:solidFill>
              </a:rPr>
              <a:t>Equation différentielle ordinaire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677702" y="4752048"/>
                <a:ext cx="4290021" cy="866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𝜆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/>
                                        <a:ea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fr-FR" i="1">
                          <a:latin typeface="Cambria Math"/>
                          <a:ea typeface="Cambria Math"/>
                        </a:rPr>
                        <m:t>=−</m:t>
                      </m:r>
                      <m:sSup>
                        <m:sSup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</m:e>
                                <m:sub>
                                  <m:d>
                                    <m:dPr>
                                      <m:ctrlP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</m:d>
                                </m:sub>
                              </m:sSub>
                              <m:d>
                                <m:dPr>
                                  <m:ctrlP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𝑔</m:t>
                          </m:r>
                        </m:e>
                        <m:sub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𝑗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</m:oMath>
                  </m:oMathPara>
                </a14:m>
                <a:endParaRPr lang="fr-FR" i="1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702" y="4752048"/>
                <a:ext cx="4290021" cy="86600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677702" y="5731178"/>
                <a:ext cx="1216102" cy="9319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fr-FR" i="1" smtClean="0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=0</m:t>
                            </m:r>
                          </m:e>
                        </m:mr>
                        <m:m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=0</m:t>
                            </m:r>
                          </m:e>
                        </m:mr>
                      </m:m>
                    </m:oMath>
                  </m:oMathPara>
                </a14:m>
                <a:endParaRPr lang="fr-FR" i="1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702" y="5731178"/>
                <a:ext cx="1216102" cy="9319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535371" y="1803360"/>
                <a:ext cx="1236429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𝑢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⟶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𝑈</m:t>
                      </m:r>
                    </m:oMath>
                  </m:oMathPara>
                </a14:m>
                <a:endParaRPr lang="fr-FR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⟼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𝑢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371" y="1803360"/>
                <a:ext cx="1236429" cy="9233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en angle 9"/>
          <p:cNvCxnSpPr>
            <a:stCxn id="9" idx="1"/>
            <a:endCxn id="3" idx="1"/>
          </p:cNvCxnSpPr>
          <p:nvPr/>
        </p:nvCxnSpPr>
        <p:spPr>
          <a:xfrm rot="10800000" flipH="1" flipV="1">
            <a:off x="1535370" y="2265024"/>
            <a:ext cx="372333" cy="1268515"/>
          </a:xfrm>
          <a:prstGeom prst="bentConnector3">
            <a:avLst>
              <a:gd name="adj1" fmla="val -61397"/>
            </a:avLst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427984" y="1947376"/>
                <a:ext cx="4264694" cy="6277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: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⟶</m:t>
                            </m:r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</m:mr>
                        <m:mr>
                          <m:e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</m:e>
                          <m:e>
                            <m:r>
                              <a:rPr lang="fr-FR" i="1">
                                <a:latin typeface="Cambria Math"/>
                                <a:ea typeface="Cambria Math"/>
                              </a:rPr>
                              <m:t>⟼</m:t>
                            </m:r>
                          </m:e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947376"/>
                <a:ext cx="4264694" cy="6277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cteur en angle 11"/>
          <p:cNvCxnSpPr>
            <a:stCxn id="11" idx="3"/>
            <a:endCxn id="3" idx="3"/>
          </p:cNvCxnSpPr>
          <p:nvPr/>
        </p:nvCxnSpPr>
        <p:spPr>
          <a:xfrm flipH="1">
            <a:off x="7772708" y="2261244"/>
            <a:ext cx="919970" cy="1272296"/>
          </a:xfrm>
          <a:prstGeom prst="bentConnector3">
            <a:avLst>
              <a:gd name="adj1" fmla="val -24849"/>
            </a:avLst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990938" y="4047794"/>
                <a:ext cx="1700850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/>
                          <a:ea typeface="Cambria Math"/>
                        </a:rPr>
                        <m:t>𝑔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𝑗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938" y="4047794"/>
                <a:ext cx="1700850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11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cteur droit avec flèche 13"/>
          <p:cNvCxnSpPr>
            <a:stCxn id="3" idx="2"/>
            <a:endCxn id="13" idx="0"/>
          </p:cNvCxnSpPr>
          <p:nvPr/>
        </p:nvCxnSpPr>
        <p:spPr>
          <a:xfrm>
            <a:off x="4840206" y="3848049"/>
            <a:ext cx="1157" cy="199745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043608" y="5478119"/>
            <a:ext cx="1196169" cy="646331"/>
          </a:xfrm>
          <a:prstGeom prst="wedgeRectCallout">
            <a:avLst>
              <a:gd name="adj1" fmla="val 83695"/>
              <a:gd name="adj2" fmla="val 4989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solidFill>
                  <a:sysClr val="windowText" lastClr="000000"/>
                </a:solidFill>
              </a:rPr>
              <a:t>Initialisation par la solution nominale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975531" y="1803360"/>
                <a:ext cx="1222771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: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⟶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fr-FR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⟼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𝜃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𝜃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5531" y="1803360"/>
                <a:ext cx="1222771" cy="92333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cteur en angle 16"/>
          <p:cNvCxnSpPr>
            <a:stCxn id="16" idx="2"/>
            <a:endCxn id="3" idx="0"/>
          </p:cNvCxnSpPr>
          <p:nvPr/>
        </p:nvCxnSpPr>
        <p:spPr>
          <a:xfrm rot="16200000" flipH="1">
            <a:off x="3967391" y="2346215"/>
            <a:ext cx="492341" cy="12532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175252" y="1424966"/>
            <a:ext cx="1593159" cy="276999"/>
          </a:xfrm>
          <a:prstGeom prst="wedgeRectCallout">
            <a:avLst>
              <a:gd name="adj1" fmla="val -63812"/>
              <a:gd name="adj2" fmla="val 6363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Commande arbitraire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9</a:t>
            </a:fld>
            <a:endParaRPr lang="fr-BE"/>
          </a:p>
        </p:txBody>
      </p:sp>
      <p:cxnSp>
        <p:nvCxnSpPr>
          <p:cNvPr id="20" name="Connecteur en angle 19"/>
          <p:cNvCxnSpPr>
            <a:stCxn id="13" idx="3"/>
            <a:endCxn id="7" idx="0"/>
          </p:cNvCxnSpPr>
          <p:nvPr/>
        </p:nvCxnSpPr>
        <p:spPr>
          <a:xfrm flipH="1">
            <a:off x="4822713" y="4232460"/>
            <a:ext cx="869075" cy="519588"/>
          </a:xfrm>
          <a:prstGeom prst="bentConnector4">
            <a:avLst>
              <a:gd name="adj1" fmla="val -26304"/>
              <a:gd name="adj2" fmla="val 67770"/>
            </a:avLst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776815" y="4186036"/>
            <a:ext cx="1478422" cy="461665"/>
          </a:xfrm>
          <a:prstGeom prst="wedgeRectCallout">
            <a:avLst>
              <a:gd name="adj1" fmla="val -102432"/>
              <a:gd name="adj2" fmla="val -933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fr-FR" sz="1200" dirty="0" smtClean="0">
                <a:solidFill>
                  <a:sysClr val="windowText" lastClr="000000"/>
                </a:solidFill>
              </a:rPr>
              <a:t>Théorème des fonctions implicites.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3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3" grpId="0" animBg="1"/>
      <p:bldP spid="15" grpId="0" animBg="1"/>
      <p:bldP spid="16" grpId="0" animBg="1"/>
      <p:bldP spid="31" grpId="0" animBg="1"/>
      <p:bldP spid="2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1564</Words>
  <Application>Microsoft Office PowerPoint</Application>
  <PresentationFormat>Affichage à l'écran (4:3)</PresentationFormat>
  <Paragraphs>169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Équation différentielle pour modéliser les mécanismes sur-contraints avec jeu</vt:lpstr>
      <vt:lpstr>Mécanisme sur-contraint</vt:lpstr>
      <vt:lpstr>Paramètre de jeu d’un mécanisme</vt:lpstr>
      <vt:lpstr>Mécanisme iso-contraint, sous contraint</vt:lpstr>
      <vt:lpstr>Paramètres</vt:lpstr>
      <vt:lpstr>Equation de fermeture</vt:lpstr>
      <vt:lpstr>Etant données les dimensions a,b,α et la commande θ, trouver la position x qui minimise les jeux j_1,j_2.</vt:lpstr>
      <vt:lpstr>De l’équation de fermeture vers la fonction de Lagrange</vt:lpstr>
      <vt:lpstr>De la fonction de Lagrange vers l’équation différentielle ordinaire</vt:lpstr>
      <vt:lpstr>Condition d’application du théorème des fonctions implicites</vt:lpstr>
      <vt:lpstr>Variations des dimensions, commande</vt:lpstr>
      <vt:lpstr>Bielle manivelle: simulation numérique</vt:lpstr>
      <vt:lpstr>Conclusion</vt:lpstr>
      <vt:lpstr>Merci.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RAMEAU Jean-Francois</dc:creator>
  <cp:lastModifiedBy>Jean-François Rameau</cp:lastModifiedBy>
  <cp:revision>62</cp:revision>
  <dcterms:created xsi:type="dcterms:W3CDTF">2014-03-18T06:53:25Z</dcterms:created>
  <dcterms:modified xsi:type="dcterms:W3CDTF">2014-06-18T06:26:39Z</dcterms:modified>
</cp:coreProperties>
</file>